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3" r:id="rId5"/>
    <p:sldMasterId id="2147483681" r:id="rId6"/>
    <p:sldMasterId id="2147483689" r:id="rId7"/>
    <p:sldMasterId id="2147483697" r:id="rId8"/>
    <p:sldMasterId id="2147483705" r:id="rId9"/>
    <p:sldMasterId id="2147483713" r:id="rId10"/>
    <p:sldMasterId id="2147483735" r:id="rId11"/>
  </p:sldMasterIdLst>
  <p:notesMasterIdLst>
    <p:notesMasterId r:id="rId84"/>
  </p:notesMasterIdLst>
  <p:sldIdLst>
    <p:sldId id="619" r:id="rId12"/>
    <p:sldId id="684" r:id="rId13"/>
    <p:sldId id="639" r:id="rId14"/>
    <p:sldId id="691" r:id="rId15"/>
    <p:sldId id="631" r:id="rId16"/>
    <p:sldId id="634" r:id="rId17"/>
    <p:sldId id="698" r:id="rId18"/>
    <p:sldId id="632" r:id="rId19"/>
    <p:sldId id="633" r:id="rId20"/>
    <p:sldId id="647" r:id="rId21"/>
    <p:sldId id="712" r:id="rId22"/>
    <p:sldId id="692" r:id="rId23"/>
    <p:sldId id="693" r:id="rId24"/>
    <p:sldId id="695" r:id="rId25"/>
    <p:sldId id="694" r:id="rId26"/>
    <p:sldId id="636" r:id="rId27"/>
    <p:sldId id="643" r:id="rId28"/>
    <p:sldId id="644" r:id="rId29"/>
    <p:sldId id="608" r:id="rId30"/>
    <p:sldId id="690" r:id="rId31"/>
    <p:sldId id="616" r:id="rId32"/>
    <p:sldId id="622" r:id="rId33"/>
    <p:sldId id="618" r:id="rId34"/>
    <p:sldId id="615" r:id="rId35"/>
    <p:sldId id="612" r:id="rId36"/>
    <p:sldId id="613" r:id="rId37"/>
    <p:sldId id="669" r:id="rId38"/>
    <p:sldId id="699" r:id="rId39"/>
    <p:sldId id="628" r:id="rId40"/>
    <p:sldId id="629" r:id="rId41"/>
    <p:sldId id="630" r:id="rId42"/>
    <p:sldId id="642" r:id="rId43"/>
    <p:sldId id="697" r:id="rId44"/>
    <p:sldId id="640" r:id="rId45"/>
    <p:sldId id="648" r:id="rId46"/>
    <p:sldId id="649" r:id="rId47"/>
    <p:sldId id="670" r:id="rId48"/>
    <p:sldId id="696" r:id="rId49"/>
    <p:sldId id="641" r:id="rId50"/>
    <p:sldId id="671" r:id="rId51"/>
    <p:sldId id="682" r:id="rId52"/>
    <p:sldId id="683" r:id="rId53"/>
    <p:sldId id="672" r:id="rId54"/>
    <p:sldId id="700" r:id="rId55"/>
    <p:sldId id="701" r:id="rId56"/>
    <p:sldId id="702" r:id="rId57"/>
    <p:sldId id="703" r:id="rId58"/>
    <p:sldId id="704" r:id="rId59"/>
    <p:sldId id="705" r:id="rId60"/>
    <p:sldId id="706" r:id="rId61"/>
    <p:sldId id="707" r:id="rId62"/>
    <p:sldId id="708" r:id="rId63"/>
    <p:sldId id="709" r:id="rId64"/>
    <p:sldId id="710" r:id="rId65"/>
    <p:sldId id="711" r:id="rId66"/>
    <p:sldId id="645" r:id="rId67"/>
    <p:sldId id="646" r:id="rId68"/>
    <p:sldId id="665" r:id="rId69"/>
    <p:sldId id="625" r:id="rId70"/>
    <p:sldId id="626" r:id="rId71"/>
    <p:sldId id="627" r:id="rId72"/>
    <p:sldId id="650" r:id="rId73"/>
    <p:sldId id="664" r:id="rId74"/>
    <p:sldId id="667" r:id="rId75"/>
    <p:sldId id="687" r:id="rId76"/>
    <p:sldId id="688" r:id="rId77"/>
    <p:sldId id="689" r:id="rId78"/>
    <p:sldId id="666" r:id="rId79"/>
    <p:sldId id="685" r:id="rId80"/>
    <p:sldId id="652" r:id="rId81"/>
    <p:sldId id="686" r:id="rId82"/>
    <p:sldId id="586" r:id="rId83"/>
  </p:sldIdLst>
  <p:sldSz cx="9144000" cy="6858000" type="screen4x3"/>
  <p:notesSz cx="6858000" cy="9144000"/>
  <p:custDataLst>
    <p:tags r:id="rId8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06" autoAdjust="0"/>
    <p:restoredTop sz="96086" autoAdjust="0"/>
  </p:normalViewPr>
  <p:slideViewPr>
    <p:cSldViewPr snapToGrid="0" snapToObjects="1">
      <p:cViewPr varScale="1">
        <p:scale>
          <a:sx n="79" d="100"/>
          <a:sy n="79" d="100"/>
        </p:scale>
        <p:origin x="33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70"/>
    </p:cViewPr>
  </p:sorterViewPr>
  <p:notesViewPr>
    <p:cSldViewPr snapToGrid="0" snapToObjects="1">
      <p:cViewPr varScale="1">
        <p:scale>
          <a:sx n="101" d="100"/>
          <a:sy n="101" d="100"/>
        </p:scale>
        <p:origin x="-3576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76" Type="http://schemas.openxmlformats.org/officeDocument/2006/relationships/slide" Target="slides/slide65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0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8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slide" Target="slides/slide66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slide" Target="slides/slide69.xml"/><Relationship Id="rId85" Type="http://schemas.openxmlformats.org/officeDocument/2006/relationships/tags" Target="tags/tag1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slide" Target="slides/slide72.xml"/><Relationship Id="rId88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jyounge\kvm-singlenode-performanc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Z:\home\ajyounge\ajyounge-github\14-md-gdr-poster\lammps_kvm_scale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Z:\home\ajyounge\ajyounge-github\14-md-gdr-poster\lammps_kvm_scale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Sysbench</a:t>
            </a:r>
            <a:r>
              <a:rPr lang="en-US" baseline="0"/>
              <a:t> CPU Benchmark (Primes)</a:t>
            </a:r>
          </a:p>
        </c:rich>
      </c:tx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Sheet1!$D$13</c:f>
              <c:strCache>
                <c:ptCount val="1"/>
                <c:pt idx="0">
                  <c:v>KVM </c:v>
                </c:pt>
              </c:strCache>
            </c:strRef>
          </c:tx>
          <c:invertIfNegative val="0"/>
          <c:cat>
            <c:numRef>
              <c:f>Sheet1!$C$14:$C$21</c:f>
              <c:numCache>
                <c:formatCode>General</c:formatCode>
                <c:ptCount val="8"/>
                <c:pt idx="0">
                  <c:v>10000</c:v>
                </c:pt>
                <c:pt idx="1">
                  <c:v>20000</c:v>
                </c:pt>
                <c:pt idx="2">
                  <c:v>30000</c:v>
                </c:pt>
                <c:pt idx="3">
                  <c:v>40000</c:v>
                </c:pt>
                <c:pt idx="4">
                  <c:v>50000</c:v>
                </c:pt>
                <c:pt idx="5">
                  <c:v>60000</c:v>
                </c:pt>
                <c:pt idx="6">
                  <c:v>70000</c:v>
                </c:pt>
                <c:pt idx="7">
                  <c:v>80000</c:v>
                </c:pt>
              </c:numCache>
            </c:numRef>
          </c:cat>
          <c:val>
            <c:numRef>
              <c:f>Sheet1!$D$14:$D$21</c:f>
              <c:numCache>
                <c:formatCode>General</c:formatCode>
                <c:ptCount val="8"/>
                <c:pt idx="0">
                  <c:v>1.6935</c:v>
                </c:pt>
                <c:pt idx="1">
                  <c:v>4.3022</c:v>
                </c:pt>
                <c:pt idx="2">
                  <c:v>7.4526000000000003</c:v>
                </c:pt>
                <c:pt idx="3">
                  <c:v>11.034700000000001</c:v>
                </c:pt>
                <c:pt idx="4">
                  <c:v>14.9559</c:v>
                </c:pt>
                <c:pt idx="5">
                  <c:v>19.217199999999998</c:v>
                </c:pt>
                <c:pt idx="6">
                  <c:v>23.674099999999999</c:v>
                </c:pt>
                <c:pt idx="7">
                  <c:v>28.4772</c:v>
                </c:pt>
              </c:numCache>
            </c:numRef>
          </c:val>
        </c:ser>
        <c:ser>
          <c:idx val="1"/>
          <c:order val="1"/>
          <c:tx>
            <c:strRef>
              <c:f>Sheet1!$E$13</c:f>
              <c:strCache>
                <c:ptCount val="1"/>
                <c:pt idx="0">
                  <c:v>Native</c:v>
                </c:pt>
              </c:strCache>
            </c:strRef>
          </c:tx>
          <c:invertIfNegative val="0"/>
          <c:cat>
            <c:numRef>
              <c:f>Sheet1!$C$14:$C$21</c:f>
              <c:numCache>
                <c:formatCode>General</c:formatCode>
                <c:ptCount val="8"/>
                <c:pt idx="0">
                  <c:v>10000</c:v>
                </c:pt>
                <c:pt idx="1">
                  <c:v>20000</c:v>
                </c:pt>
                <c:pt idx="2">
                  <c:v>30000</c:v>
                </c:pt>
                <c:pt idx="3">
                  <c:v>40000</c:v>
                </c:pt>
                <c:pt idx="4">
                  <c:v>50000</c:v>
                </c:pt>
                <c:pt idx="5">
                  <c:v>60000</c:v>
                </c:pt>
                <c:pt idx="6">
                  <c:v>70000</c:v>
                </c:pt>
                <c:pt idx="7">
                  <c:v>80000</c:v>
                </c:pt>
              </c:numCache>
            </c:numRef>
          </c:cat>
          <c:val>
            <c:numRef>
              <c:f>Sheet1!$E$14:$E$21</c:f>
              <c:numCache>
                <c:formatCode>General</c:formatCode>
                <c:ptCount val="8"/>
                <c:pt idx="0">
                  <c:v>1.6814</c:v>
                </c:pt>
                <c:pt idx="1">
                  <c:v>4.2778</c:v>
                </c:pt>
                <c:pt idx="2">
                  <c:v>7.4010999999999996</c:v>
                </c:pt>
                <c:pt idx="3">
                  <c:v>10.9613</c:v>
                </c:pt>
                <c:pt idx="4">
                  <c:v>14.8696</c:v>
                </c:pt>
                <c:pt idx="5">
                  <c:v>19.103000000000002</c:v>
                </c:pt>
                <c:pt idx="6">
                  <c:v>23.519600000000001</c:v>
                </c:pt>
                <c:pt idx="7">
                  <c:v>28.280999999999999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9160664"/>
        <c:axId val="289155960"/>
      </c:barChart>
      <c:catAx>
        <c:axId val="28916066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Problem</a:t>
                </a:r>
                <a:r>
                  <a:rPr lang="en-US" baseline="0"/>
                  <a:t> Size (primes)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89155960"/>
        <c:crosses val="autoZero"/>
        <c:auto val="1"/>
        <c:lblAlgn val="ctr"/>
        <c:lblOffset val="100"/>
        <c:noMultiLvlLbl val="0"/>
      </c:catAx>
      <c:valAx>
        <c:axId val="289155960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Seconds (lower is better)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8916066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LAMMPS Lennard-Jones Performance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VM 32c/4g</c:v>
          </c:tx>
          <c:spPr>
            <a:ln>
              <a:solidFill>
                <a:schemeClr val="accent2">
                  <a:lumMod val="75000"/>
                </a:schemeClr>
              </a:solidFill>
            </a:ln>
          </c:spPr>
          <c:marker>
            <c:symbol val="diamond"/>
            <c:size val="8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</c:spPr>
          </c:marker>
          <c:cat>
            <c:strRef>
              <c:f>('8 &amp;&amp; 1 PPN'!$B$2,'8 &amp;&amp; 1 PPN'!$B$6,'8 &amp;&amp; 1 PPN'!$B$10,'8 &amp;&amp; 1 PPN'!$B$14,'8 &amp;&amp; 1 PPN'!$B$18,'8 &amp;&amp; 1 PPN'!$B$22,'8 &amp;&amp; 1 PPN'!$B$26,'8 &amp;&amp; 1 PPN'!$B$30,'8 &amp;&amp; 1 PPN'!$B$34,'8 &amp;&amp; 1 PPN'!$B$38,'8 &amp;&amp; 1 PPN'!$B$42)</c:f>
              <c:strCache>
                <c:ptCount val="11"/>
                <c:pt idx="0">
                  <c:v>2k</c:v>
                </c:pt>
                <c:pt idx="1">
                  <c:v>4k</c:v>
                </c:pt>
                <c:pt idx="2">
                  <c:v>8k</c:v>
                </c:pt>
                <c:pt idx="3">
                  <c:v>16k</c:v>
                </c:pt>
                <c:pt idx="4">
                  <c:v>32k</c:v>
                </c:pt>
                <c:pt idx="5">
                  <c:v>64k</c:v>
                </c:pt>
                <c:pt idx="6">
                  <c:v>128k</c:v>
                </c:pt>
                <c:pt idx="7">
                  <c:v>256k</c:v>
                </c:pt>
                <c:pt idx="8">
                  <c:v>512k</c:v>
                </c:pt>
                <c:pt idx="9">
                  <c:v>1024k</c:v>
                </c:pt>
                <c:pt idx="10">
                  <c:v>2048k</c:v>
                </c:pt>
              </c:strCache>
            </c:strRef>
          </c:cat>
          <c:val>
            <c:numRef>
              <c:f>('8 &amp;&amp; 1 PPN'!$I$5,'8 &amp;&amp; 1 PPN'!$I$9,'8 &amp;&amp; 1 PPN'!$I$13,'8 &amp;&amp; 1 PPN'!$I$17,'8 &amp;&amp; 1 PPN'!$I$21,'8 &amp;&amp; 1 PPN'!$I$25,'8 &amp;&amp; 1 PPN'!$I$29,'8 &amp;&amp; 1 PPN'!$I$33,'8 &amp;&amp; 1 PPN'!$I$37,'8 &amp;&amp; 1 PPN'!$I$41,'8 &amp;&amp; 1 PPN'!$I$45)</c:f>
              <c:numCache>
                <c:formatCode>General</c:formatCode>
                <c:ptCount val="11"/>
                <c:pt idx="0">
                  <c:v>1826160.61943</c:v>
                </c:pt>
                <c:pt idx="1">
                  <c:v>3780356.5210899999</c:v>
                </c:pt>
                <c:pt idx="2">
                  <c:v>6383043.8833900001</c:v>
                </c:pt>
                <c:pt idx="3">
                  <c:v>12243293.703600001</c:v>
                </c:pt>
                <c:pt idx="4">
                  <c:v>26620644.339299999</c:v>
                </c:pt>
                <c:pt idx="5">
                  <c:v>38057533.718099996</c:v>
                </c:pt>
                <c:pt idx="6">
                  <c:v>57630902.569899999</c:v>
                </c:pt>
                <c:pt idx="7">
                  <c:v>80893949.634100005</c:v>
                </c:pt>
                <c:pt idx="8">
                  <c:v>93362800.438299999</c:v>
                </c:pt>
                <c:pt idx="9">
                  <c:v>94360168.0493</c:v>
                </c:pt>
                <c:pt idx="10">
                  <c:v>114441894.64399999</c:v>
                </c:pt>
              </c:numCache>
            </c:numRef>
          </c:val>
          <c:smooth val="0"/>
        </c:ser>
        <c:ser>
          <c:idx val="2"/>
          <c:order val="1"/>
          <c:tx>
            <c:v>Base 32c/4g</c:v>
          </c:tx>
          <c:spPr>
            <a:ln>
              <a:solidFill>
                <a:schemeClr val="accent1">
                  <a:lumMod val="75000"/>
                </a:schemeClr>
              </a:solidFill>
            </a:ln>
          </c:spPr>
          <c:marker>
            <c:symbol val="triangle"/>
            <c:size val="8"/>
            <c:spPr>
              <a:solidFill>
                <a:schemeClr val="accent1">
                  <a:lumMod val="75000"/>
                </a:schemeClr>
              </a:solidFill>
              <a:ln>
                <a:noFill/>
                <a:round/>
              </a:ln>
            </c:spPr>
          </c:marker>
          <c:val>
            <c:numRef>
              <c:f>('8 &amp;&amp; 1 PPN'!$N$5,'8 &amp;&amp; 1 PPN'!$N$9,'8 &amp;&amp; 1 PPN'!$N$13,'8 &amp;&amp; 1 PPN'!$N$17,'8 &amp;&amp; 1 PPN'!$N$21,'8 &amp;&amp; 1 PPN'!$N$25,'8 &amp;&amp; 1 PPN'!$N$29,'8 &amp;&amp; 1 PPN'!$N$33,'8 &amp;&amp; 1 PPN'!$N$37,'8 &amp;&amp; 1 PPN'!$N$41,'8 &amp;&amp; 1 PPN'!$N$45)</c:f>
              <c:numCache>
                <c:formatCode>General</c:formatCode>
                <c:ptCount val="11"/>
                <c:pt idx="0">
                  <c:v>1923218.49627</c:v>
                </c:pt>
                <c:pt idx="1">
                  <c:v>3764315.4344600001</c:v>
                </c:pt>
                <c:pt idx="2">
                  <c:v>6590475.3596700002</c:v>
                </c:pt>
                <c:pt idx="3">
                  <c:v>12231835.1559</c:v>
                </c:pt>
                <c:pt idx="4">
                  <c:v>25776366.3057</c:v>
                </c:pt>
                <c:pt idx="5">
                  <c:v>42870584.460699998</c:v>
                </c:pt>
                <c:pt idx="6">
                  <c:v>54191840.448399998</c:v>
                </c:pt>
                <c:pt idx="7">
                  <c:v>82581827.680800006</c:v>
                </c:pt>
                <c:pt idx="8">
                  <c:v>93412554.435699999</c:v>
                </c:pt>
                <c:pt idx="9">
                  <c:v>98844336.028600007</c:v>
                </c:pt>
                <c:pt idx="10">
                  <c:v>118301988.598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9161056"/>
        <c:axId val="289156744"/>
      </c:lineChart>
      <c:catAx>
        <c:axId val="2891610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89156744"/>
        <c:crosses val="autoZero"/>
        <c:auto val="1"/>
        <c:lblAlgn val="ctr"/>
        <c:lblOffset val="100"/>
        <c:noMultiLvlLbl val="0"/>
      </c:catAx>
      <c:valAx>
        <c:axId val="28915674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200"/>
                  <a:t>Millions of atom-timesteps per second</a:t>
                </a:r>
              </a:p>
            </c:rich>
          </c:tx>
          <c:layout>
            <c:manualLayout>
              <c:xMode val="edge"/>
              <c:yMode val="edge"/>
              <c:x val="1.1715175487794079E-2"/>
              <c:y val="0.2826453579583874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89161056"/>
        <c:crosses val="autoZero"/>
        <c:crossBetween val="between"/>
        <c:dispUnits>
          <c:builtInUnit val="millions"/>
        </c:dispUnits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LAMMPS Rhodopsin Performance</a:t>
            </a:r>
            <a:r>
              <a:rPr lang="en-US" baseline="0"/>
              <a:t> </a:t>
            </a:r>
            <a:endParaRPr lang="en-US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4941873740970391"/>
          <c:y val="0.11468318631626365"/>
          <c:w val="0.81506993649036241"/>
          <c:h val="0.81703805618560832"/>
        </c:manualLayout>
      </c:layout>
      <c:lineChart>
        <c:grouping val="standard"/>
        <c:varyColors val="0"/>
        <c:ser>
          <c:idx val="0"/>
          <c:order val="0"/>
          <c:tx>
            <c:v>VM 32c/4g</c:v>
          </c:tx>
          <c:spPr>
            <a:ln>
              <a:solidFill>
                <a:schemeClr val="accent2">
                  <a:lumMod val="75000"/>
                </a:schemeClr>
              </a:solidFill>
            </a:ln>
          </c:spPr>
          <c:marker>
            <c:symbol val="diamond"/>
            <c:size val="8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</c:spPr>
          </c:marker>
          <c:cat>
            <c:strRef>
              <c:f>('8 &amp;&amp; 1 PPN'!$G$46,'8 &amp;&amp; 1 PPN'!$G$50,'8 &amp;&amp; 1 PPN'!$G$54,'8 &amp;&amp; 1 PPN'!$G$58,'8 &amp;&amp; 1 PPN'!$G$62)</c:f>
              <c:strCache>
                <c:ptCount val="5"/>
                <c:pt idx="0">
                  <c:v>32k</c:v>
                </c:pt>
                <c:pt idx="1">
                  <c:v>64k</c:v>
                </c:pt>
                <c:pt idx="2">
                  <c:v>128k</c:v>
                </c:pt>
                <c:pt idx="3">
                  <c:v>256k</c:v>
                </c:pt>
                <c:pt idx="4">
                  <c:v>512k</c:v>
                </c:pt>
              </c:strCache>
            </c:strRef>
          </c:cat>
          <c:val>
            <c:numRef>
              <c:f>('8 &amp;&amp; 1 PPN'!$I$49,'8 &amp;&amp; 1 PPN'!$I$53,'8 &amp;&amp; 1 PPN'!$I$57,'8 &amp;&amp; 1 PPN'!$I$61,'8 &amp;&amp; 1 PPN'!$I$65)</c:f>
              <c:numCache>
                <c:formatCode>General</c:formatCode>
                <c:ptCount val="5"/>
                <c:pt idx="0">
                  <c:v>1224083.78073</c:v>
                </c:pt>
                <c:pt idx="1">
                  <c:v>1936770.7432599999</c:v>
                </c:pt>
                <c:pt idx="2">
                  <c:v>2692911.5440600002</c:v>
                </c:pt>
                <c:pt idx="3">
                  <c:v>3124806.61595</c:v>
                </c:pt>
                <c:pt idx="4">
                  <c:v>3182487.50826</c:v>
                </c:pt>
              </c:numCache>
            </c:numRef>
          </c:val>
          <c:smooth val="0"/>
        </c:ser>
        <c:ser>
          <c:idx val="1"/>
          <c:order val="1"/>
          <c:tx>
            <c:v>VM 4c/4g</c:v>
          </c:tx>
          <c:spPr>
            <a:ln>
              <a:solidFill>
                <a:schemeClr val="accent2">
                  <a:lumMod val="60000"/>
                  <a:lumOff val="40000"/>
                </a:schemeClr>
              </a:solidFill>
            </a:ln>
          </c:spPr>
          <c:marker>
            <c:symbol val="diamond"/>
            <c:size val="8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c:spPr>
          </c:marker>
          <c:cat>
            <c:strRef>
              <c:f>('8 &amp;&amp; 1 PPN'!$G$46,'8 &amp;&amp; 1 PPN'!$G$50,'8 &amp;&amp; 1 PPN'!$G$54,'8 &amp;&amp; 1 PPN'!$G$58,'8 &amp;&amp; 1 PPN'!$G$62)</c:f>
              <c:strCache>
                <c:ptCount val="5"/>
                <c:pt idx="0">
                  <c:v>32k</c:v>
                </c:pt>
                <c:pt idx="1">
                  <c:v>64k</c:v>
                </c:pt>
                <c:pt idx="2">
                  <c:v>128k</c:v>
                </c:pt>
                <c:pt idx="3">
                  <c:v>256k</c:v>
                </c:pt>
                <c:pt idx="4">
                  <c:v>512k</c:v>
                </c:pt>
              </c:strCache>
            </c:strRef>
          </c:cat>
          <c:val>
            <c:numRef>
              <c:f>('8 &amp;&amp; 1 PPN'!$D$49,'8 &amp;&amp; 1 PPN'!$D$53,'8 &amp;&amp; 1 PPN'!$D$57,'8 &amp;&amp; 1 PPN'!$D$61,'8 &amp;&amp; 1 PPN'!$D$65)</c:f>
              <c:numCache>
                <c:formatCode>General</c:formatCode>
                <c:ptCount val="5"/>
                <c:pt idx="0">
                  <c:v>1996138.0725</c:v>
                </c:pt>
                <c:pt idx="1">
                  <c:v>2097422.4811200001</c:v>
                </c:pt>
                <c:pt idx="2">
                  <c:v>2329851.7334199999</c:v>
                </c:pt>
                <c:pt idx="3">
                  <c:v>2403086.6747599998</c:v>
                </c:pt>
                <c:pt idx="4">
                  <c:v>2381335.5343300002</c:v>
                </c:pt>
              </c:numCache>
            </c:numRef>
          </c:val>
          <c:smooth val="0"/>
        </c:ser>
        <c:ser>
          <c:idx val="2"/>
          <c:order val="2"/>
          <c:tx>
            <c:v>Base 32c/4g</c:v>
          </c:tx>
          <c:spPr>
            <a:ln>
              <a:solidFill>
                <a:schemeClr val="accent1">
                  <a:lumMod val="75000"/>
                </a:schemeClr>
              </a:solidFill>
            </a:ln>
          </c:spPr>
          <c:marker>
            <c:symbol val="triangle"/>
            <c:size val="8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</c:spPr>
          </c:marker>
          <c:val>
            <c:numRef>
              <c:f>('8 &amp;&amp; 1 PPN'!$N$49,'8 &amp;&amp; 1 PPN'!$N$53,'8 &amp;&amp; 1 PPN'!$N$57,'8 &amp;&amp; 1 PPN'!$N$61,'8 &amp;&amp; 1 PPN'!$N$65)</c:f>
              <c:numCache>
                <c:formatCode>General</c:formatCode>
                <c:ptCount val="5"/>
                <c:pt idx="0">
                  <c:v>1323539.32669</c:v>
                </c:pt>
                <c:pt idx="1">
                  <c:v>2051612.55039</c:v>
                </c:pt>
                <c:pt idx="2">
                  <c:v>2769967.7876900001</c:v>
                </c:pt>
                <c:pt idx="3">
                  <c:v>3164334.8544000001</c:v>
                </c:pt>
                <c:pt idx="4">
                  <c:v>3202451.0239499998</c:v>
                </c:pt>
              </c:numCache>
            </c:numRef>
          </c:val>
          <c:smooth val="0"/>
        </c:ser>
        <c:ser>
          <c:idx val="3"/>
          <c:order val="3"/>
          <c:tx>
            <c:v>Base 4c/4g</c:v>
          </c:tx>
          <c:spPr>
            <a:ln>
              <a:solidFill>
                <a:schemeClr val="accent1">
                  <a:lumMod val="60000"/>
                  <a:lumOff val="40000"/>
                </a:schemeClr>
              </a:solidFill>
            </a:ln>
          </c:spPr>
          <c:marker>
            <c:symbol val="triangle"/>
            <c:size val="7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c:spPr>
          </c:marker>
          <c:val>
            <c:numRef>
              <c:f>('8 &amp;&amp; 1 PPN'!$S$49,'8 &amp;&amp; 1 PPN'!$S$53,'8 &amp;&amp; 1 PPN'!$S$57,'8 &amp;&amp; 1 PPN'!$S$61,'8 &amp;&amp; 1 PPN'!$S$65)</c:f>
              <c:numCache>
                <c:formatCode>General</c:formatCode>
                <c:ptCount val="5"/>
                <c:pt idx="0">
                  <c:v>2090061.34088</c:v>
                </c:pt>
                <c:pt idx="1">
                  <c:v>2204740.8467399999</c:v>
                </c:pt>
                <c:pt idx="2">
                  <c:v>2415462.22303</c:v>
                </c:pt>
                <c:pt idx="3">
                  <c:v>2439040.1748000002</c:v>
                </c:pt>
                <c:pt idx="4">
                  <c:v>2406125.5075300001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4285448"/>
        <c:axId val="334285840"/>
      </c:lineChart>
      <c:catAx>
        <c:axId val="3342854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34285840"/>
        <c:crosses val="autoZero"/>
        <c:auto val="1"/>
        <c:lblAlgn val="ctr"/>
        <c:lblOffset val="100"/>
        <c:noMultiLvlLbl val="0"/>
      </c:catAx>
      <c:valAx>
        <c:axId val="33428584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i="0" baseline="0">
                    <a:effectLst/>
                  </a:rPr>
                  <a:t>Millions of atom-timesteps per second</a:t>
                </a:r>
                <a:endParaRPr lang="en-US" sz="12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34285448"/>
        <c:crosses val="autoZero"/>
        <c:crossBetween val="between"/>
        <c:dispUnits>
          <c:builtInUnit val="millions"/>
        </c:dispUnits>
      </c:valAx>
    </c:plotArea>
    <c:legend>
      <c:legendPos val="r"/>
      <c:layout>
        <c:manualLayout>
          <c:xMode val="edge"/>
          <c:yMode val="edge"/>
          <c:x val="0.60019871182877449"/>
          <c:y val="0.62297445115666095"/>
          <c:w val="0.22769579427927664"/>
          <c:h val="0.19714129541127759"/>
        </c:manualLayout>
      </c:layout>
      <c:overlay val="0"/>
      <c:spPr>
        <a:solidFill>
          <a:schemeClr val="bg1"/>
        </a:solidFill>
      </c:sp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40"/>
      <c:rotY val="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6666666666666666E-2"/>
          <c:y val="0.05"/>
          <c:w val="0.95416666666666672"/>
          <c:h val="0.93125000000000002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cat>
            <c:numRef>
              <c:f>Hoja1!$A$2:$A$12</c:f>
              <c:numCache>
                <c:formatCode>General</c:formatCode>
                <c:ptCount val="11"/>
              </c:numCache>
            </c:numRef>
          </c:cat>
          <c:val>
            <c:numRef>
              <c:f>Hoja1!$B$2:$B$12</c:f>
              <c:numCache>
                <c:formatCode>General</c:formatCode>
                <c:ptCount val="11"/>
                <c:pt idx="0">
                  <c:v>3</c:v>
                </c:pt>
                <c:pt idx="1">
                  <c:v>4</c:v>
                </c:pt>
                <c:pt idx="2">
                  <c:v>1</c:v>
                </c:pt>
                <c:pt idx="3">
                  <c:v>2</c:v>
                </c:pt>
                <c:pt idx="4">
                  <c:v>1</c:v>
                </c:pt>
                <c:pt idx="5">
                  <c:v>2</c:v>
                </c:pt>
                <c:pt idx="6">
                  <c:v>3</c:v>
                </c:pt>
                <c:pt idx="7">
                  <c:v>7</c:v>
                </c:pt>
                <c:pt idx="8">
                  <c:v>1</c:v>
                </c:pt>
                <c:pt idx="9">
                  <c:v>2</c:v>
                </c:pt>
                <c:pt idx="1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AC38FE-F884-4E17-A83D-543C466F79A5}" type="datetimeFigureOut">
              <a:rPr lang="en-US" smtClean="0"/>
              <a:t>1/26/2015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9C080E-B00D-4181-91FC-08D9D4473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48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1228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586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3456E6A-02EB-433D-ACDA-A0A7D2DF5B59}" type="slidenum">
              <a:rPr lang="en-US" altLang="en-US" sz="1200" i="0" smtClean="0"/>
              <a:pPr/>
              <a:t>65</a:t>
            </a:fld>
            <a:endParaRPr lang="en-US" altLang="en-US" sz="1200" i="0" smtClean="0"/>
          </a:p>
        </p:txBody>
      </p:sp>
    </p:spTree>
    <p:extLst>
      <p:ext uri="{BB962C8B-B14F-4D97-AF65-F5344CB8AC3E}">
        <p14:creationId xmlns:p14="http://schemas.microsoft.com/office/powerpoint/2010/main" val="20447180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8179DF8-D75B-4EF2-A203-3D75AF46BC03}" type="slidenum">
              <a:rPr lang="en-US" altLang="en-US" sz="1200" i="0" smtClean="0"/>
              <a:pPr/>
              <a:t>66</a:t>
            </a:fld>
            <a:endParaRPr lang="en-US" altLang="en-US" sz="1200" i="0" smtClean="0"/>
          </a:p>
        </p:txBody>
      </p:sp>
    </p:spTree>
    <p:extLst>
      <p:ext uri="{BB962C8B-B14F-4D97-AF65-F5344CB8AC3E}">
        <p14:creationId xmlns:p14="http://schemas.microsoft.com/office/powerpoint/2010/main" val="4059142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C080E-B00D-4181-91FC-08D9D4473E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122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C080E-B00D-4181-91FC-08D9D4473EED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020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74917-5EB3-415D-9340-9CAA674FD7E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947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510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D83CE-30FB-428A-9F72-0E578CC68C21}" type="slidenum">
              <a:rPr lang="es-ES" smtClean="0">
                <a:solidFill>
                  <a:prstClr val="black"/>
                </a:solidFill>
              </a:rPr>
              <a:pPr/>
              <a:t>43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86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102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4416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E2EF6-2C29-45ED-84E7-564F5EB11090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841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436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60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51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Franklin Gothic Dem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3942" y="6291943"/>
            <a:ext cx="656771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fld id="{C4B85148-DB98-4269-ACE6-2DF49F9918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531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7257" y="0"/>
            <a:ext cx="9153144" cy="4284096"/>
            <a:chOff x="-7257" y="0"/>
            <a:chExt cx="9153144" cy="4284096"/>
          </a:xfrm>
          <a:solidFill>
            <a:schemeClr val="accent4">
              <a:lumMod val="50000"/>
            </a:schemeClr>
          </a:solidFill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462"/>
            <a:stretch/>
          </p:blipFill>
          <p:spPr>
            <a:xfrm>
              <a:off x="377" y="0"/>
              <a:ext cx="9143245" cy="259435"/>
            </a:xfrm>
            <a:prstGeom prst="rect">
              <a:avLst/>
            </a:prstGeom>
            <a:grpFill/>
          </p:spPr>
        </p:pic>
        <p:sp>
          <p:nvSpPr>
            <p:cNvPr id="6" name="Freeform 5"/>
            <p:cNvSpPr/>
            <p:nvPr userDrawn="1"/>
          </p:nvSpPr>
          <p:spPr>
            <a:xfrm>
              <a:off x="-7257" y="3824402"/>
              <a:ext cx="9153144" cy="459694"/>
            </a:xfrm>
            <a:custGeom>
              <a:avLst/>
              <a:gdLst>
                <a:gd name="connsiteX0" fmla="*/ 0 w 9158514"/>
                <a:gd name="connsiteY0" fmla="*/ 246743 h 464457"/>
                <a:gd name="connsiteX1" fmla="*/ 2024743 w 9158514"/>
                <a:gd name="connsiteY1" fmla="*/ 246743 h 464457"/>
                <a:gd name="connsiteX2" fmla="*/ 2256971 w 9158514"/>
                <a:gd name="connsiteY2" fmla="*/ 464457 h 464457"/>
                <a:gd name="connsiteX3" fmla="*/ 9158514 w 9158514"/>
                <a:gd name="connsiteY3" fmla="*/ 464457 h 464457"/>
                <a:gd name="connsiteX4" fmla="*/ 9158514 w 9158514"/>
                <a:gd name="connsiteY4" fmla="*/ 0 h 464457"/>
                <a:gd name="connsiteX5" fmla="*/ 7257 w 9158514"/>
                <a:gd name="connsiteY5" fmla="*/ 0 h 464457"/>
                <a:gd name="connsiteX6" fmla="*/ 0 w 9158514"/>
                <a:gd name="connsiteY6" fmla="*/ 246743 h 464457"/>
                <a:gd name="connsiteX0" fmla="*/ 7043 w 9165557"/>
                <a:gd name="connsiteY0" fmla="*/ 246743 h 464457"/>
                <a:gd name="connsiteX1" fmla="*/ 2031786 w 9165557"/>
                <a:gd name="connsiteY1" fmla="*/ 246743 h 464457"/>
                <a:gd name="connsiteX2" fmla="*/ 2264014 w 9165557"/>
                <a:gd name="connsiteY2" fmla="*/ 464457 h 464457"/>
                <a:gd name="connsiteX3" fmla="*/ 9165557 w 9165557"/>
                <a:gd name="connsiteY3" fmla="*/ 464457 h 464457"/>
                <a:gd name="connsiteX4" fmla="*/ 9165557 w 9165557"/>
                <a:gd name="connsiteY4" fmla="*/ 0 h 464457"/>
                <a:gd name="connsiteX5" fmla="*/ 0 w 9165557"/>
                <a:gd name="connsiteY5" fmla="*/ 4763 h 464457"/>
                <a:gd name="connsiteX6" fmla="*/ 7043 w 9165557"/>
                <a:gd name="connsiteY6" fmla="*/ 246743 h 464457"/>
                <a:gd name="connsiteX0" fmla="*/ 2276 w 9160790"/>
                <a:gd name="connsiteY0" fmla="*/ 246743 h 464457"/>
                <a:gd name="connsiteX1" fmla="*/ 2027019 w 9160790"/>
                <a:gd name="connsiteY1" fmla="*/ 246743 h 464457"/>
                <a:gd name="connsiteX2" fmla="*/ 2259247 w 9160790"/>
                <a:gd name="connsiteY2" fmla="*/ 464457 h 464457"/>
                <a:gd name="connsiteX3" fmla="*/ 9160790 w 9160790"/>
                <a:gd name="connsiteY3" fmla="*/ 464457 h 464457"/>
                <a:gd name="connsiteX4" fmla="*/ 9160790 w 9160790"/>
                <a:gd name="connsiteY4" fmla="*/ 0 h 464457"/>
                <a:gd name="connsiteX5" fmla="*/ 0 w 9160790"/>
                <a:gd name="connsiteY5" fmla="*/ 4763 h 464457"/>
                <a:gd name="connsiteX6" fmla="*/ 2276 w 9160790"/>
                <a:gd name="connsiteY6" fmla="*/ 246743 h 464457"/>
                <a:gd name="connsiteX0" fmla="*/ 2276 w 9160790"/>
                <a:gd name="connsiteY0" fmla="*/ 241980 h 459694"/>
                <a:gd name="connsiteX1" fmla="*/ 2027019 w 9160790"/>
                <a:gd name="connsiteY1" fmla="*/ 241980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241980 h 459694"/>
                <a:gd name="connsiteX0" fmla="*/ 2276 w 9160790"/>
                <a:gd name="connsiteY0" fmla="*/ 241980 h 459694"/>
                <a:gd name="connsiteX1" fmla="*/ 1886792 w 9160790"/>
                <a:gd name="connsiteY1" fmla="*/ 116619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241980 h 459694"/>
                <a:gd name="connsiteX0" fmla="*/ 2276 w 9160790"/>
                <a:gd name="connsiteY0" fmla="*/ 241980 h 459694"/>
                <a:gd name="connsiteX1" fmla="*/ 1891558 w 9160790"/>
                <a:gd name="connsiteY1" fmla="*/ 121381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241980 h 459694"/>
                <a:gd name="connsiteX0" fmla="*/ 2276 w 9160790"/>
                <a:gd name="connsiteY0" fmla="*/ 122918 h 459694"/>
                <a:gd name="connsiteX1" fmla="*/ 1891558 w 9160790"/>
                <a:gd name="connsiteY1" fmla="*/ 121381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22918 h 459694"/>
                <a:gd name="connsiteX0" fmla="*/ 2276 w 9160790"/>
                <a:gd name="connsiteY0" fmla="*/ 122918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22918 h 459694"/>
                <a:gd name="connsiteX0" fmla="*/ 2276 w 9160790"/>
                <a:gd name="connsiteY0" fmla="*/ 144349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  <a:gd name="connsiteX0" fmla="*/ 2276 w 9160790"/>
                <a:gd name="connsiteY0" fmla="*/ 144349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  <a:gd name="connsiteX0" fmla="*/ 2276 w 9160790"/>
                <a:gd name="connsiteY0" fmla="*/ 144349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  <a:gd name="connsiteX0" fmla="*/ 2276 w 9160790"/>
                <a:gd name="connsiteY0" fmla="*/ 144349 h 459694"/>
                <a:gd name="connsiteX1" fmla="*/ 1917774 w 9160790"/>
                <a:gd name="connsiteY1" fmla="*/ 142813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0790" h="459694">
                  <a:moveTo>
                    <a:pt x="2276" y="144349"/>
                  </a:moveTo>
                  <a:lnTo>
                    <a:pt x="1917774" y="142813"/>
                  </a:lnTo>
                  <a:lnTo>
                    <a:pt x="2259247" y="459694"/>
                  </a:lnTo>
                  <a:lnTo>
                    <a:pt x="9160790" y="459694"/>
                  </a:lnTo>
                  <a:lnTo>
                    <a:pt x="9160790" y="2381"/>
                  </a:lnTo>
                  <a:lnTo>
                    <a:pt x="0" y="0"/>
                  </a:lnTo>
                  <a:cubicBezTo>
                    <a:pt x="759" y="80660"/>
                    <a:pt x="1517" y="63689"/>
                    <a:pt x="2276" y="14434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595647"/>
            <a:ext cx="5810063" cy="512381"/>
          </a:xfrm>
        </p:spPr>
        <p:txBody>
          <a:bodyPr>
            <a:noAutofit/>
          </a:bodyPr>
          <a:lstStyle>
            <a:lvl1pPr>
              <a:lnSpc>
                <a:spcPts val="2600"/>
              </a:lnSpc>
              <a:defRPr sz="2400" b="1" cap="none" baseline="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135460"/>
            <a:ext cx="5804620" cy="40124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="0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285999" y="5733288"/>
            <a:ext cx="5809593" cy="283464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1200">
                <a:solidFill>
                  <a:schemeClr val="tx1"/>
                </a:solidFill>
                <a:latin typeface="Franklin Gothic Medium" pitchFamily="34" charset="0"/>
              </a:defRPr>
            </a:lvl1pPr>
            <a:lvl2pPr marL="342900" indent="0">
              <a:buNone/>
              <a:defRPr sz="1100"/>
            </a:lvl2pPr>
            <a:lvl3pPr marL="742950" indent="0">
              <a:buNone/>
              <a:defRPr sz="1100"/>
            </a:lvl3pPr>
            <a:lvl4pPr marL="10287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pic>
        <p:nvPicPr>
          <p:cNvPr id="9" name="Picture 4" descr="http://bigdatawg.nist.gov/NISTBigDataBanner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283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2800">
                <a:solidFill>
                  <a:schemeClr val="tx1"/>
                </a:solidFill>
                <a:latin typeface="Franklin Gothic Dem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114800"/>
          </a:xfrm>
        </p:spPr>
        <p:txBody>
          <a:bodyPr>
            <a:noAutofit/>
          </a:bodyPr>
          <a:lstStyle>
            <a:lvl1pPr marL="231775" indent="-231775">
              <a:defRPr sz="2200">
                <a:latin typeface="Franklin Gothic Medium" pitchFamily="34" charset="0"/>
              </a:defRPr>
            </a:lvl1pPr>
            <a:lvl2pPr>
              <a:defRPr sz="2000">
                <a:latin typeface="Franklin Gothic Medium" pitchFamily="34" charset="0"/>
              </a:defRPr>
            </a:lvl2pPr>
            <a:lvl3pPr>
              <a:defRPr sz="1800">
                <a:latin typeface="Franklin Gothic Medium" pitchFamily="34" charset="0"/>
              </a:defRPr>
            </a:lvl3pPr>
            <a:lvl4pPr>
              <a:buClr>
                <a:schemeClr val="bg1">
                  <a:lumMod val="75000"/>
                </a:schemeClr>
              </a:buClr>
              <a:defRPr sz="1600">
                <a:latin typeface="Franklin Gothic Medium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3942" y="6291943"/>
            <a:ext cx="645887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fld id="{C4B85148-DB98-4269-ACE6-2DF49F9918C9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593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4490"/>
            <a:ext cx="6111860" cy="5669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86000" y="3689295"/>
            <a:ext cx="4283060" cy="533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3943" y="6291943"/>
            <a:ext cx="460828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pPr defTabSz="914400"/>
            <a:fld id="{C4B85148-DB98-4269-ACE6-2DF49F9918C9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520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744490"/>
            <a:ext cx="6111860" cy="56692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86000" y="3689295"/>
            <a:ext cx="4283060" cy="533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323943" y="6291943"/>
            <a:ext cx="460828" cy="2939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7376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744490"/>
            <a:ext cx="6111860" cy="56692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86000" y="3689295"/>
            <a:ext cx="4283060" cy="533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323942" y="6291943"/>
            <a:ext cx="602343" cy="2939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813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1/26/2015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16339C3C-0F6E-4C9D-9BD6-336196307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09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1/26/2015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77CC54B-F56B-44F2-8EAB-AB16C6971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147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09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7257" y="0"/>
            <a:ext cx="9153144" cy="4284096"/>
            <a:chOff x="-7257" y="0"/>
            <a:chExt cx="9153144" cy="4284096"/>
          </a:xfrm>
          <a:solidFill>
            <a:schemeClr val="accent4">
              <a:lumMod val="50000"/>
            </a:schemeClr>
          </a:solidFill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462"/>
            <a:stretch/>
          </p:blipFill>
          <p:spPr>
            <a:xfrm>
              <a:off x="377" y="0"/>
              <a:ext cx="9143245" cy="259435"/>
            </a:xfrm>
            <a:prstGeom prst="rect">
              <a:avLst/>
            </a:prstGeom>
            <a:grpFill/>
          </p:spPr>
        </p:pic>
        <p:sp>
          <p:nvSpPr>
            <p:cNvPr id="6" name="Freeform 5"/>
            <p:cNvSpPr/>
            <p:nvPr userDrawn="1"/>
          </p:nvSpPr>
          <p:spPr>
            <a:xfrm>
              <a:off x="-7257" y="3824402"/>
              <a:ext cx="9153144" cy="459694"/>
            </a:xfrm>
            <a:custGeom>
              <a:avLst/>
              <a:gdLst>
                <a:gd name="connsiteX0" fmla="*/ 0 w 9158514"/>
                <a:gd name="connsiteY0" fmla="*/ 246743 h 464457"/>
                <a:gd name="connsiteX1" fmla="*/ 2024743 w 9158514"/>
                <a:gd name="connsiteY1" fmla="*/ 246743 h 464457"/>
                <a:gd name="connsiteX2" fmla="*/ 2256971 w 9158514"/>
                <a:gd name="connsiteY2" fmla="*/ 464457 h 464457"/>
                <a:gd name="connsiteX3" fmla="*/ 9158514 w 9158514"/>
                <a:gd name="connsiteY3" fmla="*/ 464457 h 464457"/>
                <a:gd name="connsiteX4" fmla="*/ 9158514 w 9158514"/>
                <a:gd name="connsiteY4" fmla="*/ 0 h 464457"/>
                <a:gd name="connsiteX5" fmla="*/ 7257 w 9158514"/>
                <a:gd name="connsiteY5" fmla="*/ 0 h 464457"/>
                <a:gd name="connsiteX6" fmla="*/ 0 w 9158514"/>
                <a:gd name="connsiteY6" fmla="*/ 246743 h 464457"/>
                <a:gd name="connsiteX0" fmla="*/ 7043 w 9165557"/>
                <a:gd name="connsiteY0" fmla="*/ 246743 h 464457"/>
                <a:gd name="connsiteX1" fmla="*/ 2031786 w 9165557"/>
                <a:gd name="connsiteY1" fmla="*/ 246743 h 464457"/>
                <a:gd name="connsiteX2" fmla="*/ 2264014 w 9165557"/>
                <a:gd name="connsiteY2" fmla="*/ 464457 h 464457"/>
                <a:gd name="connsiteX3" fmla="*/ 9165557 w 9165557"/>
                <a:gd name="connsiteY3" fmla="*/ 464457 h 464457"/>
                <a:gd name="connsiteX4" fmla="*/ 9165557 w 9165557"/>
                <a:gd name="connsiteY4" fmla="*/ 0 h 464457"/>
                <a:gd name="connsiteX5" fmla="*/ 0 w 9165557"/>
                <a:gd name="connsiteY5" fmla="*/ 4763 h 464457"/>
                <a:gd name="connsiteX6" fmla="*/ 7043 w 9165557"/>
                <a:gd name="connsiteY6" fmla="*/ 246743 h 464457"/>
                <a:gd name="connsiteX0" fmla="*/ 2276 w 9160790"/>
                <a:gd name="connsiteY0" fmla="*/ 246743 h 464457"/>
                <a:gd name="connsiteX1" fmla="*/ 2027019 w 9160790"/>
                <a:gd name="connsiteY1" fmla="*/ 246743 h 464457"/>
                <a:gd name="connsiteX2" fmla="*/ 2259247 w 9160790"/>
                <a:gd name="connsiteY2" fmla="*/ 464457 h 464457"/>
                <a:gd name="connsiteX3" fmla="*/ 9160790 w 9160790"/>
                <a:gd name="connsiteY3" fmla="*/ 464457 h 464457"/>
                <a:gd name="connsiteX4" fmla="*/ 9160790 w 9160790"/>
                <a:gd name="connsiteY4" fmla="*/ 0 h 464457"/>
                <a:gd name="connsiteX5" fmla="*/ 0 w 9160790"/>
                <a:gd name="connsiteY5" fmla="*/ 4763 h 464457"/>
                <a:gd name="connsiteX6" fmla="*/ 2276 w 9160790"/>
                <a:gd name="connsiteY6" fmla="*/ 246743 h 464457"/>
                <a:gd name="connsiteX0" fmla="*/ 2276 w 9160790"/>
                <a:gd name="connsiteY0" fmla="*/ 241980 h 459694"/>
                <a:gd name="connsiteX1" fmla="*/ 2027019 w 9160790"/>
                <a:gd name="connsiteY1" fmla="*/ 241980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241980 h 459694"/>
                <a:gd name="connsiteX0" fmla="*/ 2276 w 9160790"/>
                <a:gd name="connsiteY0" fmla="*/ 241980 h 459694"/>
                <a:gd name="connsiteX1" fmla="*/ 1886792 w 9160790"/>
                <a:gd name="connsiteY1" fmla="*/ 116619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241980 h 459694"/>
                <a:gd name="connsiteX0" fmla="*/ 2276 w 9160790"/>
                <a:gd name="connsiteY0" fmla="*/ 241980 h 459694"/>
                <a:gd name="connsiteX1" fmla="*/ 1891558 w 9160790"/>
                <a:gd name="connsiteY1" fmla="*/ 121381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241980 h 459694"/>
                <a:gd name="connsiteX0" fmla="*/ 2276 w 9160790"/>
                <a:gd name="connsiteY0" fmla="*/ 122918 h 459694"/>
                <a:gd name="connsiteX1" fmla="*/ 1891558 w 9160790"/>
                <a:gd name="connsiteY1" fmla="*/ 121381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22918 h 459694"/>
                <a:gd name="connsiteX0" fmla="*/ 2276 w 9160790"/>
                <a:gd name="connsiteY0" fmla="*/ 122918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22918 h 459694"/>
                <a:gd name="connsiteX0" fmla="*/ 2276 w 9160790"/>
                <a:gd name="connsiteY0" fmla="*/ 144349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  <a:gd name="connsiteX0" fmla="*/ 2276 w 9160790"/>
                <a:gd name="connsiteY0" fmla="*/ 144349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  <a:gd name="connsiteX0" fmla="*/ 2276 w 9160790"/>
                <a:gd name="connsiteY0" fmla="*/ 144349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  <a:gd name="connsiteX0" fmla="*/ 2276 w 9160790"/>
                <a:gd name="connsiteY0" fmla="*/ 144349 h 459694"/>
                <a:gd name="connsiteX1" fmla="*/ 1917774 w 9160790"/>
                <a:gd name="connsiteY1" fmla="*/ 142813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0790" h="459694">
                  <a:moveTo>
                    <a:pt x="2276" y="144349"/>
                  </a:moveTo>
                  <a:lnTo>
                    <a:pt x="1917774" y="142813"/>
                  </a:lnTo>
                  <a:lnTo>
                    <a:pt x="2259247" y="459694"/>
                  </a:lnTo>
                  <a:lnTo>
                    <a:pt x="9160790" y="459694"/>
                  </a:lnTo>
                  <a:lnTo>
                    <a:pt x="9160790" y="2381"/>
                  </a:lnTo>
                  <a:lnTo>
                    <a:pt x="0" y="0"/>
                  </a:lnTo>
                  <a:cubicBezTo>
                    <a:pt x="759" y="80660"/>
                    <a:pt x="1517" y="63689"/>
                    <a:pt x="2276" y="14434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595647"/>
            <a:ext cx="5810063" cy="512381"/>
          </a:xfrm>
        </p:spPr>
        <p:txBody>
          <a:bodyPr>
            <a:noAutofit/>
          </a:bodyPr>
          <a:lstStyle>
            <a:lvl1pPr>
              <a:lnSpc>
                <a:spcPts val="2600"/>
              </a:lnSpc>
              <a:defRPr sz="2400" b="1" cap="none" baseline="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135460"/>
            <a:ext cx="5804620" cy="40124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="0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285999" y="5733288"/>
            <a:ext cx="5809593" cy="283464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1200">
                <a:solidFill>
                  <a:schemeClr val="tx1"/>
                </a:solidFill>
                <a:latin typeface="Franklin Gothic Medium" pitchFamily="34" charset="0"/>
              </a:defRPr>
            </a:lvl1pPr>
            <a:lvl2pPr marL="342900" indent="0">
              <a:buNone/>
              <a:defRPr sz="1100"/>
            </a:lvl2pPr>
            <a:lvl3pPr marL="742950" indent="0">
              <a:buNone/>
              <a:defRPr sz="1100"/>
            </a:lvl3pPr>
            <a:lvl4pPr marL="10287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pic>
        <p:nvPicPr>
          <p:cNvPr id="9" name="Picture 4" descr="http://bigdatawg.nist.gov/NISTBigDataBanner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56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2800">
                <a:solidFill>
                  <a:schemeClr val="tx1"/>
                </a:solidFill>
                <a:latin typeface="Franklin Gothic Dem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114800"/>
          </a:xfrm>
        </p:spPr>
        <p:txBody>
          <a:bodyPr>
            <a:noAutofit/>
          </a:bodyPr>
          <a:lstStyle>
            <a:lvl1pPr marL="231775" indent="-231775">
              <a:defRPr sz="2200">
                <a:latin typeface="Franklin Gothic Medium" pitchFamily="34" charset="0"/>
              </a:defRPr>
            </a:lvl1pPr>
            <a:lvl2pPr>
              <a:defRPr sz="2000">
                <a:latin typeface="Franklin Gothic Medium" pitchFamily="34" charset="0"/>
              </a:defRPr>
            </a:lvl2pPr>
            <a:lvl3pPr>
              <a:defRPr sz="1800">
                <a:latin typeface="Franklin Gothic Medium" pitchFamily="34" charset="0"/>
              </a:defRPr>
            </a:lvl3pPr>
            <a:lvl4pPr>
              <a:buClr>
                <a:schemeClr val="bg1">
                  <a:lumMod val="75000"/>
                </a:schemeClr>
              </a:buClr>
              <a:defRPr sz="1600">
                <a:latin typeface="Franklin Gothic Medium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3942" y="6291943"/>
            <a:ext cx="645887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fld id="{C4B85148-DB98-4269-ACE6-2DF49F9918C9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0903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4490"/>
            <a:ext cx="6111860" cy="5669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86000" y="3689295"/>
            <a:ext cx="4283060" cy="533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3943" y="6291943"/>
            <a:ext cx="460828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pPr defTabSz="914400"/>
            <a:fld id="{C4B85148-DB98-4269-ACE6-2DF49F9918C9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4434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744490"/>
            <a:ext cx="6111860" cy="56692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86000" y="3689295"/>
            <a:ext cx="4283060" cy="533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323943" y="6291943"/>
            <a:ext cx="460828" cy="2939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7795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744490"/>
            <a:ext cx="6111860" cy="56692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86000" y="3689295"/>
            <a:ext cx="4283060" cy="533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323942" y="6291943"/>
            <a:ext cx="602343" cy="2939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8520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1/26/2015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16339C3C-0F6E-4C9D-9BD6-336196307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8746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1/26/2015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77CC54B-F56B-44F2-8EAB-AB16C6971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7786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7257" y="0"/>
            <a:ext cx="9153144" cy="4284096"/>
            <a:chOff x="-7257" y="0"/>
            <a:chExt cx="9153144" cy="4284096"/>
          </a:xfrm>
          <a:solidFill>
            <a:schemeClr val="accent4">
              <a:lumMod val="50000"/>
            </a:schemeClr>
          </a:solidFill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462"/>
            <a:stretch/>
          </p:blipFill>
          <p:spPr>
            <a:xfrm>
              <a:off x="377" y="0"/>
              <a:ext cx="9143245" cy="259435"/>
            </a:xfrm>
            <a:prstGeom prst="rect">
              <a:avLst/>
            </a:prstGeom>
            <a:grpFill/>
          </p:spPr>
        </p:pic>
        <p:sp>
          <p:nvSpPr>
            <p:cNvPr id="6" name="Freeform 5"/>
            <p:cNvSpPr/>
            <p:nvPr userDrawn="1"/>
          </p:nvSpPr>
          <p:spPr>
            <a:xfrm>
              <a:off x="-7257" y="3824402"/>
              <a:ext cx="9153144" cy="459694"/>
            </a:xfrm>
            <a:custGeom>
              <a:avLst/>
              <a:gdLst>
                <a:gd name="connsiteX0" fmla="*/ 0 w 9158514"/>
                <a:gd name="connsiteY0" fmla="*/ 246743 h 464457"/>
                <a:gd name="connsiteX1" fmla="*/ 2024743 w 9158514"/>
                <a:gd name="connsiteY1" fmla="*/ 246743 h 464457"/>
                <a:gd name="connsiteX2" fmla="*/ 2256971 w 9158514"/>
                <a:gd name="connsiteY2" fmla="*/ 464457 h 464457"/>
                <a:gd name="connsiteX3" fmla="*/ 9158514 w 9158514"/>
                <a:gd name="connsiteY3" fmla="*/ 464457 h 464457"/>
                <a:gd name="connsiteX4" fmla="*/ 9158514 w 9158514"/>
                <a:gd name="connsiteY4" fmla="*/ 0 h 464457"/>
                <a:gd name="connsiteX5" fmla="*/ 7257 w 9158514"/>
                <a:gd name="connsiteY5" fmla="*/ 0 h 464457"/>
                <a:gd name="connsiteX6" fmla="*/ 0 w 9158514"/>
                <a:gd name="connsiteY6" fmla="*/ 246743 h 464457"/>
                <a:gd name="connsiteX0" fmla="*/ 7043 w 9165557"/>
                <a:gd name="connsiteY0" fmla="*/ 246743 h 464457"/>
                <a:gd name="connsiteX1" fmla="*/ 2031786 w 9165557"/>
                <a:gd name="connsiteY1" fmla="*/ 246743 h 464457"/>
                <a:gd name="connsiteX2" fmla="*/ 2264014 w 9165557"/>
                <a:gd name="connsiteY2" fmla="*/ 464457 h 464457"/>
                <a:gd name="connsiteX3" fmla="*/ 9165557 w 9165557"/>
                <a:gd name="connsiteY3" fmla="*/ 464457 h 464457"/>
                <a:gd name="connsiteX4" fmla="*/ 9165557 w 9165557"/>
                <a:gd name="connsiteY4" fmla="*/ 0 h 464457"/>
                <a:gd name="connsiteX5" fmla="*/ 0 w 9165557"/>
                <a:gd name="connsiteY5" fmla="*/ 4763 h 464457"/>
                <a:gd name="connsiteX6" fmla="*/ 7043 w 9165557"/>
                <a:gd name="connsiteY6" fmla="*/ 246743 h 464457"/>
                <a:gd name="connsiteX0" fmla="*/ 2276 w 9160790"/>
                <a:gd name="connsiteY0" fmla="*/ 246743 h 464457"/>
                <a:gd name="connsiteX1" fmla="*/ 2027019 w 9160790"/>
                <a:gd name="connsiteY1" fmla="*/ 246743 h 464457"/>
                <a:gd name="connsiteX2" fmla="*/ 2259247 w 9160790"/>
                <a:gd name="connsiteY2" fmla="*/ 464457 h 464457"/>
                <a:gd name="connsiteX3" fmla="*/ 9160790 w 9160790"/>
                <a:gd name="connsiteY3" fmla="*/ 464457 h 464457"/>
                <a:gd name="connsiteX4" fmla="*/ 9160790 w 9160790"/>
                <a:gd name="connsiteY4" fmla="*/ 0 h 464457"/>
                <a:gd name="connsiteX5" fmla="*/ 0 w 9160790"/>
                <a:gd name="connsiteY5" fmla="*/ 4763 h 464457"/>
                <a:gd name="connsiteX6" fmla="*/ 2276 w 9160790"/>
                <a:gd name="connsiteY6" fmla="*/ 246743 h 464457"/>
                <a:gd name="connsiteX0" fmla="*/ 2276 w 9160790"/>
                <a:gd name="connsiteY0" fmla="*/ 241980 h 459694"/>
                <a:gd name="connsiteX1" fmla="*/ 2027019 w 9160790"/>
                <a:gd name="connsiteY1" fmla="*/ 241980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241980 h 459694"/>
                <a:gd name="connsiteX0" fmla="*/ 2276 w 9160790"/>
                <a:gd name="connsiteY0" fmla="*/ 241980 h 459694"/>
                <a:gd name="connsiteX1" fmla="*/ 1886792 w 9160790"/>
                <a:gd name="connsiteY1" fmla="*/ 116619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241980 h 459694"/>
                <a:gd name="connsiteX0" fmla="*/ 2276 w 9160790"/>
                <a:gd name="connsiteY0" fmla="*/ 241980 h 459694"/>
                <a:gd name="connsiteX1" fmla="*/ 1891558 w 9160790"/>
                <a:gd name="connsiteY1" fmla="*/ 121381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241980 h 459694"/>
                <a:gd name="connsiteX0" fmla="*/ 2276 w 9160790"/>
                <a:gd name="connsiteY0" fmla="*/ 122918 h 459694"/>
                <a:gd name="connsiteX1" fmla="*/ 1891558 w 9160790"/>
                <a:gd name="connsiteY1" fmla="*/ 121381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22918 h 459694"/>
                <a:gd name="connsiteX0" fmla="*/ 2276 w 9160790"/>
                <a:gd name="connsiteY0" fmla="*/ 122918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22918 h 459694"/>
                <a:gd name="connsiteX0" fmla="*/ 2276 w 9160790"/>
                <a:gd name="connsiteY0" fmla="*/ 144349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  <a:gd name="connsiteX0" fmla="*/ 2276 w 9160790"/>
                <a:gd name="connsiteY0" fmla="*/ 144349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  <a:gd name="connsiteX0" fmla="*/ 2276 w 9160790"/>
                <a:gd name="connsiteY0" fmla="*/ 144349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  <a:gd name="connsiteX0" fmla="*/ 2276 w 9160790"/>
                <a:gd name="connsiteY0" fmla="*/ 144349 h 459694"/>
                <a:gd name="connsiteX1" fmla="*/ 1917774 w 9160790"/>
                <a:gd name="connsiteY1" fmla="*/ 142813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0790" h="459694">
                  <a:moveTo>
                    <a:pt x="2276" y="144349"/>
                  </a:moveTo>
                  <a:lnTo>
                    <a:pt x="1917774" y="142813"/>
                  </a:lnTo>
                  <a:lnTo>
                    <a:pt x="2259247" y="459694"/>
                  </a:lnTo>
                  <a:lnTo>
                    <a:pt x="9160790" y="459694"/>
                  </a:lnTo>
                  <a:lnTo>
                    <a:pt x="9160790" y="2381"/>
                  </a:lnTo>
                  <a:lnTo>
                    <a:pt x="0" y="0"/>
                  </a:lnTo>
                  <a:cubicBezTo>
                    <a:pt x="759" y="80660"/>
                    <a:pt x="1517" y="63689"/>
                    <a:pt x="2276" y="14434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595647"/>
            <a:ext cx="5810063" cy="512381"/>
          </a:xfrm>
        </p:spPr>
        <p:txBody>
          <a:bodyPr>
            <a:noAutofit/>
          </a:bodyPr>
          <a:lstStyle>
            <a:lvl1pPr>
              <a:lnSpc>
                <a:spcPts val="2600"/>
              </a:lnSpc>
              <a:defRPr sz="2400" b="1" cap="none" baseline="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135460"/>
            <a:ext cx="5804620" cy="40124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="0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285999" y="5733288"/>
            <a:ext cx="5809593" cy="283464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1200">
                <a:solidFill>
                  <a:schemeClr val="tx1"/>
                </a:solidFill>
                <a:latin typeface="Franklin Gothic Medium" pitchFamily="34" charset="0"/>
              </a:defRPr>
            </a:lvl1pPr>
            <a:lvl2pPr marL="342900" indent="0">
              <a:buNone/>
              <a:defRPr sz="1100"/>
            </a:lvl2pPr>
            <a:lvl3pPr marL="742950" indent="0">
              <a:buNone/>
              <a:defRPr sz="1100"/>
            </a:lvl3pPr>
            <a:lvl4pPr marL="10287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pic>
        <p:nvPicPr>
          <p:cNvPr id="9" name="Picture 4" descr="http://bigdatawg.nist.gov/NISTBigDataBanner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002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2800">
                <a:solidFill>
                  <a:schemeClr val="tx1"/>
                </a:solidFill>
                <a:latin typeface="Franklin Gothic Dem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114800"/>
          </a:xfrm>
        </p:spPr>
        <p:txBody>
          <a:bodyPr>
            <a:noAutofit/>
          </a:bodyPr>
          <a:lstStyle>
            <a:lvl1pPr marL="231775" indent="-231775">
              <a:defRPr sz="2200">
                <a:latin typeface="Franklin Gothic Medium" pitchFamily="34" charset="0"/>
              </a:defRPr>
            </a:lvl1pPr>
            <a:lvl2pPr>
              <a:defRPr sz="2000">
                <a:latin typeface="Franklin Gothic Medium" pitchFamily="34" charset="0"/>
              </a:defRPr>
            </a:lvl2pPr>
            <a:lvl3pPr>
              <a:defRPr sz="1800">
                <a:latin typeface="Franklin Gothic Medium" pitchFamily="34" charset="0"/>
              </a:defRPr>
            </a:lvl3pPr>
            <a:lvl4pPr>
              <a:buClr>
                <a:schemeClr val="bg1">
                  <a:lumMod val="75000"/>
                </a:schemeClr>
              </a:buClr>
              <a:defRPr sz="1600">
                <a:latin typeface="Franklin Gothic Medium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3942" y="6291943"/>
            <a:ext cx="645887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fld id="{C4B85148-DB98-4269-ACE6-2DF49F9918C9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8324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4490"/>
            <a:ext cx="6111860" cy="5669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86000" y="3689295"/>
            <a:ext cx="4283060" cy="533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3943" y="6291943"/>
            <a:ext cx="460828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pPr defTabSz="914400"/>
            <a:fld id="{C4B85148-DB98-4269-ACE6-2DF49F9918C9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193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8977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744490"/>
            <a:ext cx="6111860" cy="56692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86000" y="3689295"/>
            <a:ext cx="4283060" cy="533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323943" y="6291943"/>
            <a:ext cx="460828" cy="2939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8872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744490"/>
            <a:ext cx="6111860" cy="56692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86000" y="3689295"/>
            <a:ext cx="4283060" cy="533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323942" y="6291943"/>
            <a:ext cx="602343" cy="2939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613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1/26/2015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16339C3C-0F6E-4C9D-9BD6-336196307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6281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1/26/2015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77CC54B-F56B-44F2-8EAB-AB16C6971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1420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7257" y="0"/>
            <a:ext cx="9153144" cy="4284096"/>
            <a:chOff x="-7257" y="0"/>
            <a:chExt cx="9153144" cy="4284096"/>
          </a:xfrm>
          <a:solidFill>
            <a:schemeClr val="accent4">
              <a:lumMod val="50000"/>
            </a:schemeClr>
          </a:solidFill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462"/>
            <a:stretch/>
          </p:blipFill>
          <p:spPr>
            <a:xfrm>
              <a:off x="377" y="0"/>
              <a:ext cx="9143245" cy="259435"/>
            </a:xfrm>
            <a:prstGeom prst="rect">
              <a:avLst/>
            </a:prstGeom>
            <a:grpFill/>
          </p:spPr>
        </p:pic>
        <p:sp>
          <p:nvSpPr>
            <p:cNvPr id="6" name="Freeform 5"/>
            <p:cNvSpPr/>
            <p:nvPr userDrawn="1"/>
          </p:nvSpPr>
          <p:spPr>
            <a:xfrm>
              <a:off x="-7257" y="3824402"/>
              <a:ext cx="9153144" cy="459694"/>
            </a:xfrm>
            <a:custGeom>
              <a:avLst/>
              <a:gdLst>
                <a:gd name="connsiteX0" fmla="*/ 0 w 9158514"/>
                <a:gd name="connsiteY0" fmla="*/ 246743 h 464457"/>
                <a:gd name="connsiteX1" fmla="*/ 2024743 w 9158514"/>
                <a:gd name="connsiteY1" fmla="*/ 246743 h 464457"/>
                <a:gd name="connsiteX2" fmla="*/ 2256971 w 9158514"/>
                <a:gd name="connsiteY2" fmla="*/ 464457 h 464457"/>
                <a:gd name="connsiteX3" fmla="*/ 9158514 w 9158514"/>
                <a:gd name="connsiteY3" fmla="*/ 464457 h 464457"/>
                <a:gd name="connsiteX4" fmla="*/ 9158514 w 9158514"/>
                <a:gd name="connsiteY4" fmla="*/ 0 h 464457"/>
                <a:gd name="connsiteX5" fmla="*/ 7257 w 9158514"/>
                <a:gd name="connsiteY5" fmla="*/ 0 h 464457"/>
                <a:gd name="connsiteX6" fmla="*/ 0 w 9158514"/>
                <a:gd name="connsiteY6" fmla="*/ 246743 h 464457"/>
                <a:gd name="connsiteX0" fmla="*/ 7043 w 9165557"/>
                <a:gd name="connsiteY0" fmla="*/ 246743 h 464457"/>
                <a:gd name="connsiteX1" fmla="*/ 2031786 w 9165557"/>
                <a:gd name="connsiteY1" fmla="*/ 246743 h 464457"/>
                <a:gd name="connsiteX2" fmla="*/ 2264014 w 9165557"/>
                <a:gd name="connsiteY2" fmla="*/ 464457 h 464457"/>
                <a:gd name="connsiteX3" fmla="*/ 9165557 w 9165557"/>
                <a:gd name="connsiteY3" fmla="*/ 464457 h 464457"/>
                <a:gd name="connsiteX4" fmla="*/ 9165557 w 9165557"/>
                <a:gd name="connsiteY4" fmla="*/ 0 h 464457"/>
                <a:gd name="connsiteX5" fmla="*/ 0 w 9165557"/>
                <a:gd name="connsiteY5" fmla="*/ 4763 h 464457"/>
                <a:gd name="connsiteX6" fmla="*/ 7043 w 9165557"/>
                <a:gd name="connsiteY6" fmla="*/ 246743 h 464457"/>
                <a:gd name="connsiteX0" fmla="*/ 2276 w 9160790"/>
                <a:gd name="connsiteY0" fmla="*/ 246743 h 464457"/>
                <a:gd name="connsiteX1" fmla="*/ 2027019 w 9160790"/>
                <a:gd name="connsiteY1" fmla="*/ 246743 h 464457"/>
                <a:gd name="connsiteX2" fmla="*/ 2259247 w 9160790"/>
                <a:gd name="connsiteY2" fmla="*/ 464457 h 464457"/>
                <a:gd name="connsiteX3" fmla="*/ 9160790 w 9160790"/>
                <a:gd name="connsiteY3" fmla="*/ 464457 h 464457"/>
                <a:gd name="connsiteX4" fmla="*/ 9160790 w 9160790"/>
                <a:gd name="connsiteY4" fmla="*/ 0 h 464457"/>
                <a:gd name="connsiteX5" fmla="*/ 0 w 9160790"/>
                <a:gd name="connsiteY5" fmla="*/ 4763 h 464457"/>
                <a:gd name="connsiteX6" fmla="*/ 2276 w 9160790"/>
                <a:gd name="connsiteY6" fmla="*/ 246743 h 464457"/>
                <a:gd name="connsiteX0" fmla="*/ 2276 w 9160790"/>
                <a:gd name="connsiteY0" fmla="*/ 241980 h 459694"/>
                <a:gd name="connsiteX1" fmla="*/ 2027019 w 9160790"/>
                <a:gd name="connsiteY1" fmla="*/ 241980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241980 h 459694"/>
                <a:gd name="connsiteX0" fmla="*/ 2276 w 9160790"/>
                <a:gd name="connsiteY0" fmla="*/ 241980 h 459694"/>
                <a:gd name="connsiteX1" fmla="*/ 1886792 w 9160790"/>
                <a:gd name="connsiteY1" fmla="*/ 116619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241980 h 459694"/>
                <a:gd name="connsiteX0" fmla="*/ 2276 w 9160790"/>
                <a:gd name="connsiteY0" fmla="*/ 241980 h 459694"/>
                <a:gd name="connsiteX1" fmla="*/ 1891558 w 9160790"/>
                <a:gd name="connsiteY1" fmla="*/ 121381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241980 h 459694"/>
                <a:gd name="connsiteX0" fmla="*/ 2276 w 9160790"/>
                <a:gd name="connsiteY0" fmla="*/ 122918 h 459694"/>
                <a:gd name="connsiteX1" fmla="*/ 1891558 w 9160790"/>
                <a:gd name="connsiteY1" fmla="*/ 121381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22918 h 459694"/>
                <a:gd name="connsiteX0" fmla="*/ 2276 w 9160790"/>
                <a:gd name="connsiteY0" fmla="*/ 122918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22918 h 459694"/>
                <a:gd name="connsiteX0" fmla="*/ 2276 w 9160790"/>
                <a:gd name="connsiteY0" fmla="*/ 144349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  <a:gd name="connsiteX0" fmla="*/ 2276 w 9160790"/>
                <a:gd name="connsiteY0" fmla="*/ 144349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  <a:gd name="connsiteX0" fmla="*/ 2276 w 9160790"/>
                <a:gd name="connsiteY0" fmla="*/ 144349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  <a:gd name="connsiteX0" fmla="*/ 2276 w 9160790"/>
                <a:gd name="connsiteY0" fmla="*/ 144349 h 459694"/>
                <a:gd name="connsiteX1" fmla="*/ 1917774 w 9160790"/>
                <a:gd name="connsiteY1" fmla="*/ 142813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0790" h="459694">
                  <a:moveTo>
                    <a:pt x="2276" y="144349"/>
                  </a:moveTo>
                  <a:lnTo>
                    <a:pt x="1917774" y="142813"/>
                  </a:lnTo>
                  <a:lnTo>
                    <a:pt x="2259247" y="459694"/>
                  </a:lnTo>
                  <a:lnTo>
                    <a:pt x="9160790" y="459694"/>
                  </a:lnTo>
                  <a:lnTo>
                    <a:pt x="9160790" y="2381"/>
                  </a:lnTo>
                  <a:lnTo>
                    <a:pt x="0" y="0"/>
                  </a:lnTo>
                  <a:cubicBezTo>
                    <a:pt x="759" y="80660"/>
                    <a:pt x="1517" y="63689"/>
                    <a:pt x="2276" y="14434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595647"/>
            <a:ext cx="5810063" cy="512381"/>
          </a:xfrm>
        </p:spPr>
        <p:txBody>
          <a:bodyPr>
            <a:noAutofit/>
          </a:bodyPr>
          <a:lstStyle>
            <a:lvl1pPr>
              <a:lnSpc>
                <a:spcPts val="2600"/>
              </a:lnSpc>
              <a:defRPr sz="2400" b="1" cap="none" baseline="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135460"/>
            <a:ext cx="5804620" cy="40124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="0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285999" y="5733288"/>
            <a:ext cx="5809593" cy="283464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1200">
                <a:solidFill>
                  <a:schemeClr val="tx1"/>
                </a:solidFill>
                <a:latin typeface="Franklin Gothic Medium" pitchFamily="34" charset="0"/>
              </a:defRPr>
            </a:lvl1pPr>
            <a:lvl2pPr marL="342900" indent="0">
              <a:buNone/>
              <a:defRPr sz="1100"/>
            </a:lvl2pPr>
            <a:lvl3pPr marL="742950" indent="0">
              <a:buNone/>
              <a:defRPr sz="1100"/>
            </a:lvl3pPr>
            <a:lvl4pPr marL="10287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pic>
        <p:nvPicPr>
          <p:cNvPr id="9" name="Picture 4" descr="http://bigdatawg.nist.gov/NISTBigDataBanner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812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2800">
                <a:solidFill>
                  <a:schemeClr val="tx1"/>
                </a:solidFill>
                <a:latin typeface="Franklin Gothic Dem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114800"/>
          </a:xfrm>
        </p:spPr>
        <p:txBody>
          <a:bodyPr>
            <a:noAutofit/>
          </a:bodyPr>
          <a:lstStyle>
            <a:lvl1pPr marL="231775" indent="-231775">
              <a:defRPr sz="2200">
                <a:latin typeface="Franklin Gothic Medium" pitchFamily="34" charset="0"/>
              </a:defRPr>
            </a:lvl1pPr>
            <a:lvl2pPr>
              <a:defRPr sz="2000">
                <a:latin typeface="Franklin Gothic Medium" pitchFamily="34" charset="0"/>
              </a:defRPr>
            </a:lvl2pPr>
            <a:lvl3pPr>
              <a:defRPr sz="1800">
                <a:latin typeface="Franklin Gothic Medium" pitchFamily="34" charset="0"/>
              </a:defRPr>
            </a:lvl3pPr>
            <a:lvl4pPr>
              <a:buClr>
                <a:schemeClr val="bg1">
                  <a:lumMod val="75000"/>
                </a:schemeClr>
              </a:buClr>
              <a:defRPr sz="1600">
                <a:latin typeface="Franklin Gothic Medium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3942" y="6291943"/>
            <a:ext cx="645887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fld id="{C4B85148-DB98-4269-ACE6-2DF49F9918C9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4459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4490"/>
            <a:ext cx="6111860" cy="5669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86000" y="3689295"/>
            <a:ext cx="4283060" cy="533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3943" y="6291943"/>
            <a:ext cx="460828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pPr defTabSz="914400"/>
            <a:fld id="{C4B85148-DB98-4269-ACE6-2DF49F9918C9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8087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744490"/>
            <a:ext cx="6111860" cy="56692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86000" y="3689295"/>
            <a:ext cx="4283060" cy="533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323943" y="6291943"/>
            <a:ext cx="460828" cy="2939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361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744490"/>
            <a:ext cx="6111860" cy="56692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86000" y="3689295"/>
            <a:ext cx="4283060" cy="533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323942" y="6291943"/>
            <a:ext cx="602343" cy="2939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5073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1/26/2015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16339C3C-0F6E-4C9D-9BD6-336196307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352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7864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1/26/2015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77CC54B-F56B-44F2-8EAB-AB16C6971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6981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7257" y="0"/>
            <a:ext cx="9153144" cy="4284096"/>
            <a:chOff x="-7257" y="0"/>
            <a:chExt cx="9153144" cy="4284096"/>
          </a:xfrm>
          <a:solidFill>
            <a:schemeClr val="accent4">
              <a:lumMod val="50000"/>
            </a:schemeClr>
          </a:solidFill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462"/>
            <a:stretch/>
          </p:blipFill>
          <p:spPr>
            <a:xfrm>
              <a:off x="377" y="0"/>
              <a:ext cx="9143245" cy="259435"/>
            </a:xfrm>
            <a:prstGeom prst="rect">
              <a:avLst/>
            </a:prstGeom>
            <a:grpFill/>
          </p:spPr>
        </p:pic>
        <p:sp>
          <p:nvSpPr>
            <p:cNvPr id="6" name="Freeform 5"/>
            <p:cNvSpPr/>
            <p:nvPr userDrawn="1"/>
          </p:nvSpPr>
          <p:spPr>
            <a:xfrm>
              <a:off x="-7257" y="3824402"/>
              <a:ext cx="9153144" cy="459694"/>
            </a:xfrm>
            <a:custGeom>
              <a:avLst/>
              <a:gdLst>
                <a:gd name="connsiteX0" fmla="*/ 0 w 9158514"/>
                <a:gd name="connsiteY0" fmla="*/ 246743 h 464457"/>
                <a:gd name="connsiteX1" fmla="*/ 2024743 w 9158514"/>
                <a:gd name="connsiteY1" fmla="*/ 246743 h 464457"/>
                <a:gd name="connsiteX2" fmla="*/ 2256971 w 9158514"/>
                <a:gd name="connsiteY2" fmla="*/ 464457 h 464457"/>
                <a:gd name="connsiteX3" fmla="*/ 9158514 w 9158514"/>
                <a:gd name="connsiteY3" fmla="*/ 464457 h 464457"/>
                <a:gd name="connsiteX4" fmla="*/ 9158514 w 9158514"/>
                <a:gd name="connsiteY4" fmla="*/ 0 h 464457"/>
                <a:gd name="connsiteX5" fmla="*/ 7257 w 9158514"/>
                <a:gd name="connsiteY5" fmla="*/ 0 h 464457"/>
                <a:gd name="connsiteX6" fmla="*/ 0 w 9158514"/>
                <a:gd name="connsiteY6" fmla="*/ 246743 h 464457"/>
                <a:gd name="connsiteX0" fmla="*/ 7043 w 9165557"/>
                <a:gd name="connsiteY0" fmla="*/ 246743 h 464457"/>
                <a:gd name="connsiteX1" fmla="*/ 2031786 w 9165557"/>
                <a:gd name="connsiteY1" fmla="*/ 246743 h 464457"/>
                <a:gd name="connsiteX2" fmla="*/ 2264014 w 9165557"/>
                <a:gd name="connsiteY2" fmla="*/ 464457 h 464457"/>
                <a:gd name="connsiteX3" fmla="*/ 9165557 w 9165557"/>
                <a:gd name="connsiteY3" fmla="*/ 464457 h 464457"/>
                <a:gd name="connsiteX4" fmla="*/ 9165557 w 9165557"/>
                <a:gd name="connsiteY4" fmla="*/ 0 h 464457"/>
                <a:gd name="connsiteX5" fmla="*/ 0 w 9165557"/>
                <a:gd name="connsiteY5" fmla="*/ 4763 h 464457"/>
                <a:gd name="connsiteX6" fmla="*/ 7043 w 9165557"/>
                <a:gd name="connsiteY6" fmla="*/ 246743 h 464457"/>
                <a:gd name="connsiteX0" fmla="*/ 2276 w 9160790"/>
                <a:gd name="connsiteY0" fmla="*/ 246743 h 464457"/>
                <a:gd name="connsiteX1" fmla="*/ 2027019 w 9160790"/>
                <a:gd name="connsiteY1" fmla="*/ 246743 h 464457"/>
                <a:gd name="connsiteX2" fmla="*/ 2259247 w 9160790"/>
                <a:gd name="connsiteY2" fmla="*/ 464457 h 464457"/>
                <a:gd name="connsiteX3" fmla="*/ 9160790 w 9160790"/>
                <a:gd name="connsiteY3" fmla="*/ 464457 h 464457"/>
                <a:gd name="connsiteX4" fmla="*/ 9160790 w 9160790"/>
                <a:gd name="connsiteY4" fmla="*/ 0 h 464457"/>
                <a:gd name="connsiteX5" fmla="*/ 0 w 9160790"/>
                <a:gd name="connsiteY5" fmla="*/ 4763 h 464457"/>
                <a:gd name="connsiteX6" fmla="*/ 2276 w 9160790"/>
                <a:gd name="connsiteY6" fmla="*/ 246743 h 464457"/>
                <a:gd name="connsiteX0" fmla="*/ 2276 w 9160790"/>
                <a:gd name="connsiteY0" fmla="*/ 241980 h 459694"/>
                <a:gd name="connsiteX1" fmla="*/ 2027019 w 9160790"/>
                <a:gd name="connsiteY1" fmla="*/ 241980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241980 h 459694"/>
                <a:gd name="connsiteX0" fmla="*/ 2276 w 9160790"/>
                <a:gd name="connsiteY0" fmla="*/ 241980 h 459694"/>
                <a:gd name="connsiteX1" fmla="*/ 1886792 w 9160790"/>
                <a:gd name="connsiteY1" fmla="*/ 116619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241980 h 459694"/>
                <a:gd name="connsiteX0" fmla="*/ 2276 w 9160790"/>
                <a:gd name="connsiteY0" fmla="*/ 241980 h 459694"/>
                <a:gd name="connsiteX1" fmla="*/ 1891558 w 9160790"/>
                <a:gd name="connsiteY1" fmla="*/ 121381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241980 h 459694"/>
                <a:gd name="connsiteX0" fmla="*/ 2276 w 9160790"/>
                <a:gd name="connsiteY0" fmla="*/ 122918 h 459694"/>
                <a:gd name="connsiteX1" fmla="*/ 1891558 w 9160790"/>
                <a:gd name="connsiteY1" fmla="*/ 121381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22918 h 459694"/>
                <a:gd name="connsiteX0" fmla="*/ 2276 w 9160790"/>
                <a:gd name="connsiteY0" fmla="*/ 122918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22918 h 459694"/>
                <a:gd name="connsiteX0" fmla="*/ 2276 w 9160790"/>
                <a:gd name="connsiteY0" fmla="*/ 144349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  <a:gd name="connsiteX0" fmla="*/ 2276 w 9160790"/>
                <a:gd name="connsiteY0" fmla="*/ 144349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  <a:gd name="connsiteX0" fmla="*/ 2276 w 9160790"/>
                <a:gd name="connsiteY0" fmla="*/ 144349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  <a:gd name="connsiteX0" fmla="*/ 2276 w 9160790"/>
                <a:gd name="connsiteY0" fmla="*/ 144349 h 459694"/>
                <a:gd name="connsiteX1" fmla="*/ 1917774 w 9160790"/>
                <a:gd name="connsiteY1" fmla="*/ 142813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0790" h="459694">
                  <a:moveTo>
                    <a:pt x="2276" y="144349"/>
                  </a:moveTo>
                  <a:lnTo>
                    <a:pt x="1917774" y="142813"/>
                  </a:lnTo>
                  <a:lnTo>
                    <a:pt x="2259247" y="459694"/>
                  </a:lnTo>
                  <a:lnTo>
                    <a:pt x="9160790" y="459694"/>
                  </a:lnTo>
                  <a:lnTo>
                    <a:pt x="9160790" y="2381"/>
                  </a:lnTo>
                  <a:lnTo>
                    <a:pt x="0" y="0"/>
                  </a:lnTo>
                  <a:cubicBezTo>
                    <a:pt x="759" y="80660"/>
                    <a:pt x="1517" y="63689"/>
                    <a:pt x="2276" y="14434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595647"/>
            <a:ext cx="5810063" cy="512381"/>
          </a:xfrm>
        </p:spPr>
        <p:txBody>
          <a:bodyPr>
            <a:noAutofit/>
          </a:bodyPr>
          <a:lstStyle>
            <a:lvl1pPr>
              <a:lnSpc>
                <a:spcPts val="2600"/>
              </a:lnSpc>
              <a:defRPr sz="2400" b="1" cap="none" baseline="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135460"/>
            <a:ext cx="5804620" cy="40124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="0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285999" y="5733288"/>
            <a:ext cx="5809593" cy="283464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1200">
                <a:solidFill>
                  <a:schemeClr val="tx1"/>
                </a:solidFill>
                <a:latin typeface="Franklin Gothic Medium" pitchFamily="34" charset="0"/>
              </a:defRPr>
            </a:lvl1pPr>
            <a:lvl2pPr marL="342900" indent="0">
              <a:buNone/>
              <a:defRPr sz="1100"/>
            </a:lvl2pPr>
            <a:lvl3pPr marL="742950" indent="0">
              <a:buNone/>
              <a:defRPr sz="1100"/>
            </a:lvl3pPr>
            <a:lvl4pPr marL="10287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pic>
        <p:nvPicPr>
          <p:cNvPr id="9" name="Picture 4" descr="http://bigdatawg.nist.gov/NISTBigDataBanner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896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2800">
                <a:solidFill>
                  <a:schemeClr val="tx1"/>
                </a:solidFill>
                <a:latin typeface="Franklin Gothic Dem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114800"/>
          </a:xfrm>
        </p:spPr>
        <p:txBody>
          <a:bodyPr>
            <a:noAutofit/>
          </a:bodyPr>
          <a:lstStyle>
            <a:lvl1pPr marL="231775" indent="-231775">
              <a:defRPr sz="2200">
                <a:latin typeface="Franklin Gothic Medium" pitchFamily="34" charset="0"/>
              </a:defRPr>
            </a:lvl1pPr>
            <a:lvl2pPr>
              <a:defRPr sz="2000">
                <a:latin typeface="Franklin Gothic Medium" pitchFamily="34" charset="0"/>
              </a:defRPr>
            </a:lvl2pPr>
            <a:lvl3pPr>
              <a:defRPr sz="1800">
                <a:latin typeface="Franklin Gothic Medium" pitchFamily="34" charset="0"/>
              </a:defRPr>
            </a:lvl3pPr>
            <a:lvl4pPr>
              <a:buClr>
                <a:schemeClr val="bg1">
                  <a:lumMod val="75000"/>
                </a:schemeClr>
              </a:buClr>
              <a:defRPr sz="1600">
                <a:latin typeface="Franklin Gothic Medium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3942" y="6291943"/>
            <a:ext cx="645887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fld id="{C4B85148-DB98-4269-ACE6-2DF49F9918C9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069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4490"/>
            <a:ext cx="6111860" cy="5669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86000" y="3689295"/>
            <a:ext cx="4283060" cy="533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3943" y="6291943"/>
            <a:ext cx="460828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pPr defTabSz="914400"/>
            <a:fld id="{C4B85148-DB98-4269-ACE6-2DF49F9918C9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9076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744490"/>
            <a:ext cx="6111860" cy="56692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86000" y="3689295"/>
            <a:ext cx="4283060" cy="533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323943" y="6291943"/>
            <a:ext cx="460828" cy="2939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369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744490"/>
            <a:ext cx="6111860" cy="56692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86000" y="3689295"/>
            <a:ext cx="4283060" cy="533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323942" y="6291943"/>
            <a:ext cx="602343" cy="2939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7634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1/26/2015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16339C3C-0F6E-4C9D-9BD6-336196307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6871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1/26/2015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77CC54B-F56B-44F2-8EAB-AB16C6971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671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7257" y="0"/>
            <a:ext cx="9153144" cy="4284096"/>
            <a:chOff x="-7257" y="0"/>
            <a:chExt cx="9153144" cy="4284096"/>
          </a:xfrm>
          <a:solidFill>
            <a:schemeClr val="accent4">
              <a:lumMod val="50000"/>
            </a:schemeClr>
          </a:solidFill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462"/>
            <a:stretch/>
          </p:blipFill>
          <p:spPr>
            <a:xfrm>
              <a:off x="377" y="0"/>
              <a:ext cx="9143245" cy="259435"/>
            </a:xfrm>
            <a:prstGeom prst="rect">
              <a:avLst/>
            </a:prstGeom>
            <a:grpFill/>
          </p:spPr>
        </p:pic>
        <p:sp>
          <p:nvSpPr>
            <p:cNvPr id="6" name="Freeform 5"/>
            <p:cNvSpPr/>
            <p:nvPr userDrawn="1"/>
          </p:nvSpPr>
          <p:spPr>
            <a:xfrm>
              <a:off x="-7257" y="3824402"/>
              <a:ext cx="9153144" cy="459694"/>
            </a:xfrm>
            <a:custGeom>
              <a:avLst/>
              <a:gdLst>
                <a:gd name="connsiteX0" fmla="*/ 0 w 9158514"/>
                <a:gd name="connsiteY0" fmla="*/ 246743 h 464457"/>
                <a:gd name="connsiteX1" fmla="*/ 2024743 w 9158514"/>
                <a:gd name="connsiteY1" fmla="*/ 246743 h 464457"/>
                <a:gd name="connsiteX2" fmla="*/ 2256971 w 9158514"/>
                <a:gd name="connsiteY2" fmla="*/ 464457 h 464457"/>
                <a:gd name="connsiteX3" fmla="*/ 9158514 w 9158514"/>
                <a:gd name="connsiteY3" fmla="*/ 464457 h 464457"/>
                <a:gd name="connsiteX4" fmla="*/ 9158514 w 9158514"/>
                <a:gd name="connsiteY4" fmla="*/ 0 h 464457"/>
                <a:gd name="connsiteX5" fmla="*/ 7257 w 9158514"/>
                <a:gd name="connsiteY5" fmla="*/ 0 h 464457"/>
                <a:gd name="connsiteX6" fmla="*/ 0 w 9158514"/>
                <a:gd name="connsiteY6" fmla="*/ 246743 h 464457"/>
                <a:gd name="connsiteX0" fmla="*/ 7043 w 9165557"/>
                <a:gd name="connsiteY0" fmla="*/ 246743 h 464457"/>
                <a:gd name="connsiteX1" fmla="*/ 2031786 w 9165557"/>
                <a:gd name="connsiteY1" fmla="*/ 246743 h 464457"/>
                <a:gd name="connsiteX2" fmla="*/ 2264014 w 9165557"/>
                <a:gd name="connsiteY2" fmla="*/ 464457 h 464457"/>
                <a:gd name="connsiteX3" fmla="*/ 9165557 w 9165557"/>
                <a:gd name="connsiteY3" fmla="*/ 464457 h 464457"/>
                <a:gd name="connsiteX4" fmla="*/ 9165557 w 9165557"/>
                <a:gd name="connsiteY4" fmla="*/ 0 h 464457"/>
                <a:gd name="connsiteX5" fmla="*/ 0 w 9165557"/>
                <a:gd name="connsiteY5" fmla="*/ 4763 h 464457"/>
                <a:gd name="connsiteX6" fmla="*/ 7043 w 9165557"/>
                <a:gd name="connsiteY6" fmla="*/ 246743 h 464457"/>
                <a:gd name="connsiteX0" fmla="*/ 2276 w 9160790"/>
                <a:gd name="connsiteY0" fmla="*/ 246743 h 464457"/>
                <a:gd name="connsiteX1" fmla="*/ 2027019 w 9160790"/>
                <a:gd name="connsiteY1" fmla="*/ 246743 h 464457"/>
                <a:gd name="connsiteX2" fmla="*/ 2259247 w 9160790"/>
                <a:gd name="connsiteY2" fmla="*/ 464457 h 464457"/>
                <a:gd name="connsiteX3" fmla="*/ 9160790 w 9160790"/>
                <a:gd name="connsiteY3" fmla="*/ 464457 h 464457"/>
                <a:gd name="connsiteX4" fmla="*/ 9160790 w 9160790"/>
                <a:gd name="connsiteY4" fmla="*/ 0 h 464457"/>
                <a:gd name="connsiteX5" fmla="*/ 0 w 9160790"/>
                <a:gd name="connsiteY5" fmla="*/ 4763 h 464457"/>
                <a:gd name="connsiteX6" fmla="*/ 2276 w 9160790"/>
                <a:gd name="connsiteY6" fmla="*/ 246743 h 464457"/>
                <a:gd name="connsiteX0" fmla="*/ 2276 w 9160790"/>
                <a:gd name="connsiteY0" fmla="*/ 241980 h 459694"/>
                <a:gd name="connsiteX1" fmla="*/ 2027019 w 9160790"/>
                <a:gd name="connsiteY1" fmla="*/ 241980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241980 h 459694"/>
                <a:gd name="connsiteX0" fmla="*/ 2276 w 9160790"/>
                <a:gd name="connsiteY0" fmla="*/ 241980 h 459694"/>
                <a:gd name="connsiteX1" fmla="*/ 1886792 w 9160790"/>
                <a:gd name="connsiteY1" fmla="*/ 116619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241980 h 459694"/>
                <a:gd name="connsiteX0" fmla="*/ 2276 w 9160790"/>
                <a:gd name="connsiteY0" fmla="*/ 241980 h 459694"/>
                <a:gd name="connsiteX1" fmla="*/ 1891558 w 9160790"/>
                <a:gd name="connsiteY1" fmla="*/ 121381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241980 h 459694"/>
                <a:gd name="connsiteX0" fmla="*/ 2276 w 9160790"/>
                <a:gd name="connsiteY0" fmla="*/ 122918 h 459694"/>
                <a:gd name="connsiteX1" fmla="*/ 1891558 w 9160790"/>
                <a:gd name="connsiteY1" fmla="*/ 121381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22918 h 459694"/>
                <a:gd name="connsiteX0" fmla="*/ 2276 w 9160790"/>
                <a:gd name="connsiteY0" fmla="*/ 122918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22918 h 459694"/>
                <a:gd name="connsiteX0" fmla="*/ 2276 w 9160790"/>
                <a:gd name="connsiteY0" fmla="*/ 144349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  <a:gd name="connsiteX0" fmla="*/ 2276 w 9160790"/>
                <a:gd name="connsiteY0" fmla="*/ 144349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  <a:gd name="connsiteX0" fmla="*/ 2276 w 9160790"/>
                <a:gd name="connsiteY0" fmla="*/ 144349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  <a:gd name="connsiteX0" fmla="*/ 2276 w 9160790"/>
                <a:gd name="connsiteY0" fmla="*/ 144349 h 459694"/>
                <a:gd name="connsiteX1" fmla="*/ 1917774 w 9160790"/>
                <a:gd name="connsiteY1" fmla="*/ 142813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0790" h="459694">
                  <a:moveTo>
                    <a:pt x="2276" y="144349"/>
                  </a:moveTo>
                  <a:lnTo>
                    <a:pt x="1917774" y="142813"/>
                  </a:lnTo>
                  <a:lnTo>
                    <a:pt x="2259247" y="459694"/>
                  </a:lnTo>
                  <a:lnTo>
                    <a:pt x="9160790" y="459694"/>
                  </a:lnTo>
                  <a:lnTo>
                    <a:pt x="9160790" y="2381"/>
                  </a:lnTo>
                  <a:lnTo>
                    <a:pt x="0" y="0"/>
                  </a:lnTo>
                  <a:cubicBezTo>
                    <a:pt x="759" y="80660"/>
                    <a:pt x="1517" y="63689"/>
                    <a:pt x="2276" y="14434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595647"/>
            <a:ext cx="5810063" cy="512381"/>
          </a:xfrm>
        </p:spPr>
        <p:txBody>
          <a:bodyPr>
            <a:noAutofit/>
          </a:bodyPr>
          <a:lstStyle>
            <a:lvl1pPr>
              <a:lnSpc>
                <a:spcPts val="2600"/>
              </a:lnSpc>
              <a:defRPr sz="2400" b="1" cap="none" baseline="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135460"/>
            <a:ext cx="5804620" cy="40124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="0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285999" y="5733288"/>
            <a:ext cx="5809593" cy="283464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1200">
                <a:solidFill>
                  <a:schemeClr val="tx1"/>
                </a:solidFill>
                <a:latin typeface="Franklin Gothic Medium" pitchFamily="34" charset="0"/>
              </a:defRPr>
            </a:lvl1pPr>
            <a:lvl2pPr marL="342900" indent="0">
              <a:buNone/>
              <a:defRPr sz="1100"/>
            </a:lvl2pPr>
            <a:lvl3pPr marL="742950" indent="0">
              <a:buNone/>
              <a:defRPr sz="1100"/>
            </a:lvl3pPr>
            <a:lvl4pPr marL="10287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pic>
        <p:nvPicPr>
          <p:cNvPr id="9" name="Picture 4" descr="http://bigdatawg.nist.gov/NISTBigDataBanner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090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2800">
                <a:solidFill>
                  <a:schemeClr val="tx1"/>
                </a:solidFill>
                <a:latin typeface="Franklin Gothic Dem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114800"/>
          </a:xfrm>
        </p:spPr>
        <p:txBody>
          <a:bodyPr>
            <a:noAutofit/>
          </a:bodyPr>
          <a:lstStyle>
            <a:lvl1pPr marL="231775" indent="-231775">
              <a:defRPr sz="2200">
                <a:latin typeface="Franklin Gothic Medium" pitchFamily="34" charset="0"/>
              </a:defRPr>
            </a:lvl1pPr>
            <a:lvl2pPr>
              <a:defRPr sz="2000">
                <a:latin typeface="Franklin Gothic Medium" pitchFamily="34" charset="0"/>
              </a:defRPr>
            </a:lvl2pPr>
            <a:lvl3pPr>
              <a:defRPr sz="1800">
                <a:latin typeface="Franklin Gothic Medium" pitchFamily="34" charset="0"/>
              </a:defRPr>
            </a:lvl3pPr>
            <a:lvl4pPr>
              <a:buClr>
                <a:schemeClr val="bg1">
                  <a:lumMod val="75000"/>
                </a:schemeClr>
              </a:buClr>
              <a:defRPr sz="1600">
                <a:latin typeface="Franklin Gothic Medium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3942" y="6291943"/>
            <a:ext cx="645887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fld id="{C4B85148-DB98-4269-ACE6-2DF49F9918C9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308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4014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4490"/>
            <a:ext cx="6111860" cy="5669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86000" y="3689295"/>
            <a:ext cx="4283060" cy="533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3943" y="6291943"/>
            <a:ext cx="460828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pPr defTabSz="914400"/>
            <a:fld id="{C4B85148-DB98-4269-ACE6-2DF49F9918C9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6275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Franklin Gothic Dem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114800"/>
          </a:xfrm>
        </p:spPr>
        <p:txBody>
          <a:bodyPr>
            <a:noAutofit/>
          </a:bodyPr>
          <a:lstStyle>
            <a:lvl1pPr marL="231775" indent="-231775">
              <a:defRPr sz="2200">
                <a:solidFill>
                  <a:schemeClr val="tx1"/>
                </a:solidFill>
                <a:latin typeface="Franklin Gothic Medium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Franklin Gothic Medium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Franklin Gothic Medium" pitchFamily="34" charset="0"/>
              </a:defRPr>
            </a:lvl3pPr>
            <a:lvl4pPr>
              <a:buClr>
                <a:schemeClr val="bg1">
                  <a:lumMod val="75000"/>
                </a:schemeClr>
              </a:buClr>
              <a:defRPr sz="1600">
                <a:solidFill>
                  <a:schemeClr val="tx1"/>
                </a:solidFill>
                <a:latin typeface="Franklin Gothic Medium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38458" y="6343818"/>
            <a:ext cx="533400" cy="154953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pPr defTabSz="914400"/>
            <a:fld id="{F5B7371F-B25E-42BE-91F9-DCD17E1CF49D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301142"/>
            <a:ext cx="9144000" cy="50333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155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Franklin Gothic Dem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3943" y="6291943"/>
            <a:ext cx="569686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pPr defTabSz="914400"/>
            <a:fld id="{C4B85148-DB98-4269-ACE6-2DF49F9918C9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722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Franklin Gothic Dem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3942" y="6291943"/>
            <a:ext cx="656771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pPr defTabSz="914400"/>
            <a:fld id="{C4B85148-DB98-4269-ACE6-2DF49F9918C9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089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0" y="0"/>
            <a:ext cx="5181600" cy="914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57200" y="1828800"/>
            <a:ext cx="3931920" cy="375761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Content Placeholder 6"/>
          <p:cNvSpPr>
            <a:spLocks noGrp="1"/>
          </p:cNvSpPr>
          <p:nvPr>
            <p:ph sz="quarter" idx="12"/>
          </p:nvPr>
        </p:nvSpPr>
        <p:spPr>
          <a:xfrm>
            <a:off x="4733108" y="1828800"/>
            <a:ext cx="3931920" cy="375761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23943" y="6291943"/>
            <a:ext cx="613228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pPr defTabSz="914400"/>
            <a:fld id="{C4B85148-DB98-4269-ACE6-2DF49F9918C9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143976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744490"/>
            <a:ext cx="6111860" cy="56692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86000" y="3689295"/>
            <a:ext cx="4283060" cy="533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323943" y="6291943"/>
            <a:ext cx="460828" cy="2939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113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744490"/>
            <a:ext cx="6111860" cy="56692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86000" y="3689295"/>
            <a:ext cx="4283060" cy="533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323942" y="6291943"/>
            <a:ext cx="602343" cy="2939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3229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7257" y="0"/>
            <a:ext cx="9153144" cy="4284096"/>
            <a:chOff x="-7257" y="0"/>
            <a:chExt cx="9153144" cy="4284096"/>
          </a:xfrm>
          <a:solidFill>
            <a:schemeClr val="accent4">
              <a:lumMod val="50000"/>
            </a:schemeClr>
          </a:solidFill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462"/>
            <a:stretch/>
          </p:blipFill>
          <p:spPr>
            <a:xfrm>
              <a:off x="377" y="0"/>
              <a:ext cx="9143245" cy="259435"/>
            </a:xfrm>
            <a:prstGeom prst="rect">
              <a:avLst/>
            </a:prstGeom>
            <a:grpFill/>
          </p:spPr>
        </p:pic>
        <p:sp>
          <p:nvSpPr>
            <p:cNvPr id="6" name="Freeform 5"/>
            <p:cNvSpPr/>
            <p:nvPr userDrawn="1"/>
          </p:nvSpPr>
          <p:spPr>
            <a:xfrm>
              <a:off x="-7257" y="3824402"/>
              <a:ext cx="9153144" cy="459694"/>
            </a:xfrm>
            <a:custGeom>
              <a:avLst/>
              <a:gdLst>
                <a:gd name="connsiteX0" fmla="*/ 0 w 9158514"/>
                <a:gd name="connsiteY0" fmla="*/ 246743 h 464457"/>
                <a:gd name="connsiteX1" fmla="*/ 2024743 w 9158514"/>
                <a:gd name="connsiteY1" fmla="*/ 246743 h 464457"/>
                <a:gd name="connsiteX2" fmla="*/ 2256971 w 9158514"/>
                <a:gd name="connsiteY2" fmla="*/ 464457 h 464457"/>
                <a:gd name="connsiteX3" fmla="*/ 9158514 w 9158514"/>
                <a:gd name="connsiteY3" fmla="*/ 464457 h 464457"/>
                <a:gd name="connsiteX4" fmla="*/ 9158514 w 9158514"/>
                <a:gd name="connsiteY4" fmla="*/ 0 h 464457"/>
                <a:gd name="connsiteX5" fmla="*/ 7257 w 9158514"/>
                <a:gd name="connsiteY5" fmla="*/ 0 h 464457"/>
                <a:gd name="connsiteX6" fmla="*/ 0 w 9158514"/>
                <a:gd name="connsiteY6" fmla="*/ 246743 h 464457"/>
                <a:gd name="connsiteX0" fmla="*/ 7043 w 9165557"/>
                <a:gd name="connsiteY0" fmla="*/ 246743 h 464457"/>
                <a:gd name="connsiteX1" fmla="*/ 2031786 w 9165557"/>
                <a:gd name="connsiteY1" fmla="*/ 246743 h 464457"/>
                <a:gd name="connsiteX2" fmla="*/ 2264014 w 9165557"/>
                <a:gd name="connsiteY2" fmla="*/ 464457 h 464457"/>
                <a:gd name="connsiteX3" fmla="*/ 9165557 w 9165557"/>
                <a:gd name="connsiteY3" fmla="*/ 464457 h 464457"/>
                <a:gd name="connsiteX4" fmla="*/ 9165557 w 9165557"/>
                <a:gd name="connsiteY4" fmla="*/ 0 h 464457"/>
                <a:gd name="connsiteX5" fmla="*/ 0 w 9165557"/>
                <a:gd name="connsiteY5" fmla="*/ 4763 h 464457"/>
                <a:gd name="connsiteX6" fmla="*/ 7043 w 9165557"/>
                <a:gd name="connsiteY6" fmla="*/ 246743 h 464457"/>
                <a:gd name="connsiteX0" fmla="*/ 2276 w 9160790"/>
                <a:gd name="connsiteY0" fmla="*/ 246743 h 464457"/>
                <a:gd name="connsiteX1" fmla="*/ 2027019 w 9160790"/>
                <a:gd name="connsiteY1" fmla="*/ 246743 h 464457"/>
                <a:gd name="connsiteX2" fmla="*/ 2259247 w 9160790"/>
                <a:gd name="connsiteY2" fmla="*/ 464457 h 464457"/>
                <a:gd name="connsiteX3" fmla="*/ 9160790 w 9160790"/>
                <a:gd name="connsiteY3" fmla="*/ 464457 h 464457"/>
                <a:gd name="connsiteX4" fmla="*/ 9160790 w 9160790"/>
                <a:gd name="connsiteY4" fmla="*/ 0 h 464457"/>
                <a:gd name="connsiteX5" fmla="*/ 0 w 9160790"/>
                <a:gd name="connsiteY5" fmla="*/ 4763 h 464457"/>
                <a:gd name="connsiteX6" fmla="*/ 2276 w 9160790"/>
                <a:gd name="connsiteY6" fmla="*/ 246743 h 464457"/>
                <a:gd name="connsiteX0" fmla="*/ 2276 w 9160790"/>
                <a:gd name="connsiteY0" fmla="*/ 241980 h 459694"/>
                <a:gd name="connsiteX1" fmla="*/ 2027019 w 9160790"/>
                <a:gd name="connsiteY1" fmla="*/ 241980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241980 h 459694"/>
                <a:gd name="connsiteX0" fmla="*/ 2276 w 9160790"/>
                <a:gd name="connsiteY0" fmla="*/ 241980 h 459694"/>
                <a:gd name="connsiteX1" fmla="*/ 1886792 w 9160790"/>
                <a:gd name="connsiteY1" fmla="*/ 116619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241980 h 459694"/>
                <a:gd name="connsiteX0" fmla="*/ 2276 w 9160790"/>
                <a:gd name="connsiteY0" fmla="*/ 241980 h 459694"/>
                <a:gd name="connsiteX1" fmla="*/ 1891558 w 9160790"/>
                <a:gd name="connsiteY1" fmla="*/ 121381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241980 h 459694"/>
                <a:gd name="connsiteX0" fmla="*/ 2276 w 9160790"/>
                <a:gd name="connsiteY0" fmla="*/ 122918 h 459694"/>
                <a:gd name="connsiteX1" fmla="*/ 1891558 w 9160790"/>
                <a:gd name="connsiteY1" fmla="*/ 121381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22918 h 459694"/>
                <a:gd name="connsiteX0" fmla="*/ 2276 w 9160790"/>
                <a:gd name="connsiteY0" fmla="*/ 122918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22918 h 459694"/>
                <a:gd name="connsiteX0" fmla="*/ 2276 w 9160790"/>
                <a:gd name="connsiteY0" fmla="*/ 144349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  <a:gd name="connsiteX0" fmla="*/ 2276 w 9160790"/>
                <a:gd name="connsiteY0" fmla="*/ 144349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  <a:gd name="connsiteX0" fmla="*/ 2276 w 9160790"/>
                <a:gd name="connsiteY0" fmla="*/ 144349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  <a:gd name="connsiteX0" fmla="*/ 2276 w 9160790"/>
                <a:gd name="connsiteY0" fmla="*/ 144349 h 459694"/>
                <a:gd name="connsiteX1" fmla="*/ 1917774 w 9160790"/>
                <a:gd name="connsiteY1" fmla="*/ 142813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0790" h="459694">
                  <a:moveTo>
                    <a:pt x="2276" y="144349"/>
                  </a:moveTo>
                  <a:lnTo>
                    <a:pt x="1917774" y="142813"/>
                  </a:lnTo>
                  <a:lnTo>
                    <a:pt x="2259247" y="459694"/>
                  </a:lnTo>
                  <a:lnTo>
                    <a:pt x="9160790" y="459694"/>
                  </a:lnTo>
                  <a:lnTo>
                    <a:pt x="9160790" y="2381"/>
                  </a:lnTo>
                  <a:lnTo>
                    <a:pt x="0" y="0"/>
                  </a:lnTo>
                  <a:cubicBezTo>
                    <a:pt x="759" y="80660"/>
                    <a:pt x="1517" y="63689"/>
                    <a:pt x="2276" y="14434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595647"/>
            <a:ext cx="5810063" cy="512381"/>
          </a:xfrm>
        </p:spPr>
        <p:txBody>
          <a:bodyPr>
            <a:noAutofit/>
          </a:bodyPr>
          <a:lstStyle>
            <a:lvl1pPr>
              <a:lnSpc>
                <a:spcPts val="2600"/>
              </a:lnSpc>
              <a:defRPr sz="2400" b="1" cap="none" baseline="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135460"/>
            <a:ext cx="5804620" cy="40124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="0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285999" y="5733288"/>
            <a:ext cx="5809593" cy="283464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1200">
                <a:solidFill>
                  <a:schemeClr val="tx1"/>
                </a:solidFill>
                <a:latin typeface="Franklin Gothic Medium" pitchFamily="34" charset="0"/>
              </a:defRPr>
            </a:lvl1pPr>
            <a:lvl2pPr marL="342900" indent="0">
              <a:buNone/>
              <a:defRPr sz="1100"/>
            </a:lvl2pPr>
            <a:lvl3pPr marL="742950" indent="0">
              <a:buNone/>
              <a:defRPr sz="1100"/>
            </a:lvl3pPr>
            <a:lvl4pPr marL="10287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pic>
        <p:nvPicPr>
          <p:cNvPr id="9" name="Picture 4" descr="http://bigdatawg.nist.gov/NISTBigDataBanner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327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2800">
                <a:solidFill>
                  <a:schemeClr val="tx1"/>
                </a:solidFill>
                <a:latin typeface="Franklin Gothic Dem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114800"/>
          </a:xfrm>
        </p:spPr>
        <p:txBody>
          <a:bodyPr>
            <a:noAutofit/>
          </a:bodyPr>
          <a:lstStyle>
            <a:lvl1pPr marL="231775" indent="-231775">
              <a:defRPr sz="2200">
                <a:latin typeface="Franklin Gothic Medium" pitchFamily="34" charset="0"/>
              </a:defRPr>
            </a:lvl1pPr>
            <a:lvl2pPr>
              <a:defRPr sz="2000">
                <a:latin typeface="Franklin Gothic Medium" pitchFamily="34" charset="0"/>
              </a:defRPr>
            </a:lvl2pPr>
            <a:lvl3pPr>
              <a:defRPr sz="1800">
                <a:latin typeface="Franklin Gothic Medium" pitchFamily="34" charset="0"/>
              </a:defRPr>
            </a:lvl3pPr>
            <a:lvl4pPr>
              <a:buClr>
                <a:schemeClr val="bg1">
                  <a:lumMod val="75000"/>
                </a:schemeClr>
              </a:buClr>
              <a:defRPr sz="1600">
                <a:latin typeface="Franklin Gothic Medium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3942" y="6291943"/>
            <a:ext cx="645887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fld id="{C4B85148-DB98-4269-ACE6-2DF49F9918C9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6986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4490"/>
            <a:ext cx="6111860" cy="5669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86000" y="3689295"/>
            <a:ext cx="4283060" cy="533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3943" y="6291943"/>
            <a:ext cx="460828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pPr defTabSz="914400"/>
            <a:fld id="{C4B85148-DB98-4269-ACE6-2DF49F9918C9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209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716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Franklin Gothic Dem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114800"/>
          </a:xfrm>
        </p:spPr>
        <p:txBody>
          <a:bodyPr>
            <a:noAutofit/>
          </a:bodyPr>
          <a:lstStyle>
            <a:lvl1pPr marL="231775" indent="-231775">
              <a:defRPr sz="2200">
                <a:solidFill>
                  <a:schemeClr val="tx1"/>
                </a:solidFill>
                <a:latin typeface="Franklin Gothic Medium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Franklin Gothic Medium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Franklin Gothic Medium" pitchFamily="34" charset="0"/>
              </a:defRPr>
            </a:lvl3pPr>
            <a:lvl4pPr>
              <a:buClr>
                <a:schemeClr val="bg1">
                  <a:lumMod val="75000"/>
                </a:schemeClr>
              </a:buClr>
              <a:defRPr sz="1600">
                <a:solidFill>
                  <a:schemeClr val="tx1"/>
                </a:solidFill>
                <a:latin typeface="Franklin Gothic Medium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38458" y="6343818"/>
            <a:ext cx="533400" cy="154953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pPr defTabSz="914400"/>
            <a:fld id="{F5B7371F-B25E-42BE-91F9-DCD17E1CF49D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301142"/>
            <a:ext cx="9144000" cy="50333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921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Franklin Gothic Dem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3943" y="6291943"/>
            <a:ext cx="569686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pPr defTabSz="914400"/>
            <a:fld id="{C4B85148-DB98-4269-ACE6-2DF49F9918C9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531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0" y="0"/>
            <a:ext cx="5181600" cy="914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57200" y="1828800"/>
            <a:ext cx="3931920" cy="375761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Content Placeholder 6"/>
          <p:cNvSpPr>
            <a:spLocks noGrp="1"/>
          </p:cNvSpPr>
          <p:nvPr>
            <p:ph sz="quarter" idx="12"/>
          </p:nvPr>
        </p:nvSpPr>
        <p:spPr>
          <a:xfrm>
            <a:off x="4733108" y="1828800"/>
            <a:ext cx="3931920" cy="375761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23943" y="6291943"/>
            <a:ext cx="613228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pPr defTabSz="914400"/>
            <a:fld id="{C4B85148-DB98-4269-ACE6-2DF49F9918C9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379670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744490"/>
            <a:ext cx="6111860" cy="56692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86000" y="3689295"/>
            <a:ext cx="4283060" cy="533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323943" y="6291943"/>
            <a:ext cx="460828" cy="2939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8064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744490"/>
            <a:ext cx="6111860" cy="56692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86000" y="3689295"/>
            <a:ext cx="4283060" cy="533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323942" y="6291943"/>
            <a:ext cx="602343" cy="2939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448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78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130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358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Relationship Id="rId9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2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B78FB-1415-9B4D-996E-11F146E2B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935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38181" y="68494"/>
            <a:ext cx="5205819" cy="81084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Help Using This Template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11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8" name="Rectangle 7"/>
          <p:cNvSpPr/>
          <p:nvPr userDrawn="1"/>
        </p:nvSpPr>
        <p:spPr>
          <a:xfrm>
            <a:off x="9525" y="947834"/>
            <a:ext cx="9144000" cy="50333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287323" y="6302404"/>
            <a:ext cx="7521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000" dirty="0" smtClean="0">
                <a:solidFill>
                  <a:prstClr val="black"/>
                </a:solidFill>
              </a:rPr>
              <a:t>12/26/13</a:t>
            </a:r>
            <a:endParaRPr lang="en-US" sz="100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9"/>
          <a:srcRect l="19821" t="14086" r="55960" b="76569"/>
          <a:stretch/>
        </p:blipFill>
        <p:spPr>
          <a:xfrm>
            <a:off x="9525" y="0"/>
            <a:ext cx="3928656" cy="101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156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800" b="0" i="0" kern="1200">
          <a:solidFill>
            <a:schemeClr val="bg1"/>
          </a:solidFill>
          <a:latin typeface="Franklin Gothic Demi" pitchFamily="34" charset="0"/>
          <a:ea typeface="+mj-ea"/>
          <a:cs typeface="Arial"/>
        </a:defRPr>
      </a:lvl1pPr>
    </p:titleStyle>
    <p:bodyStyle>
      <a:lvl1pPr marL="231775" indent="-231775" algn="l" defTabSz="9144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lang="en-US" sz="2400" kern="1200" dirty="0" smtClean="0">
          <a:solidFill>
            <a:schemeClr val="tx1"/>
          </a:solidFill>
          <a:latin typeface="Franklin Gothic Medium" pitchFamily="34" charset="0"/>
          <a:ea typeface="+mn-ea"/>
          <a:cs typeface="Arial" pitchFamily="34" charset="0"/>
        </a:defRPr>
      </a:lvl1pPr>
      <a:lvl2pPr marL="571500" indent="-228600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914400" indent="-171450" algn="l" defTabSz="914400" rtl="0" eaLnBrk="1" latinLnBrk="0" hangingPunct="1">
        <a:spcBef>
          <a:spcPct val="20000"/>
        </a:spcBef>
        <a:buClr>
          <a:schemeClr val="tx2">
            <a:lumMod val="40000"/>
            <a:lumOff val="60000"/>
          </a:schemeClr>
        </a:buClr>
        <a:buSzPct val="80000"/>
        <a:buFont typeface="Arial"/>
        <a:buChar char="•"/>
        <a:tabLst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200150" indent="-171450" algn="l" defTabSz="914400" rtl="0" eaLnBrk="1" latinLnBrk="0" hangingPunct="1">
        <a:spcBef>
          <a:spcPct val="20000"/>
        </a:spcBef>
        <a:buClr>
          <a:schemeClr val="bg2"/>
        </a:buClr>
        <a:buFont typeface="Arial" pitchFamily="34" charset="0"/>
        <a:buChar char="–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38181" y="68494"/>
            <a:ext cx="5205819" cy="81084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Help Using This Template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11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8" name="Rectangle 7"/>
          <p:cNvSpPr/>
          <p:nvPr userDrawn="1"/>
        </p:nvSpPr>
        <p:spPr>
          <a:xfrm>
            <a:off x="9525" y="947834"/>
            <a:ext cx="9144000" cy="50333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287323" y="6302404"/>
            <a:ext cx="7521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000" dirty="0" smtClean="0">
                <a:solidFill>
                  <a:prstClr val="black"/>
                </a:solidFill>
              </a:rPr>
              <a:t>12/26/13</a:t>
            </a:r>
            <a:endParaRPr lang="en-US" sz="100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9"/>
          <a:srcRect l="19821" t="14086" r="55960" b="76569"/>
          <a:stretch/>
        </p:blipFill>
        <p:spPr>
          <a:xfrm>
            <a:off x="9525" y="0"/>
            <a:ext cx="3928656" cy="101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334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800" b="0" i="0" kern="1200">
          <a:solidFill>
            <a:schemeClr val="bg1"/>
          </a:solidFill>
          <a:latin typeface="Franklin Gothic Demi" pitchFamily="34" charset="0"/>
          <a:ea typeface="+mj-ea"/>
          <a:cs typeface="Arial"/>
        </a:defRPr>
      </a:lvl1pPr>
    </p:titleStyle>
    <p:bodyStyle>
      <a:lvl1pPr marL="231775" indent="-231775" algn="l" defTabSz="9144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lang="en-US" sz="2400" kern="1200" dirty="0" smtClean="0">
          <a:solidFill>
            <a:schemeClr val="tx1"/>
          </a:solidFill>
          <a:latin typeface="Franklin Gothic Medium" pitchFamily="34" charset="0"/>
          <a:ea typeface="+mn-ea"/>
          <a:cs typeface="Arial" pitchFamily="34" charset="0"/>
        </a:defRPr>
      </a:lvl1pPr>
      <a:lvl2pPr marL="571500" indent="-228600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914400" indent="-171450" algn="l" defTabSz="914400" rtl="0" eaLnBrk="1" latinLnBrk="0" hangingPunct="1">
        <a:spcBef>
          <a:spcPct val="20000"/>
        </a:spcBef>
        <a:buClr>
          <a:schemeClr val="tx2">
            <a:lumMod val="40000"/>
            <a:lumOff val="60000"/>
          </a:schemeClr>
        </a:buClr>
        <a:buSzPct val="80000"/>
        <a:buFont typeface="Arial"/>
        <a:buChar char="•"/>
        <a:tabLst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200150" indent="-171450" algn="l" defTabSz="914400" rtl="0" eaLnBrk="1" latinLnBrk="0" hangingPunct="1">
        <a:spcBef>
          <a:spcPct val="20000"/>
        </a:spcBef>
        <a:buClr>
          <a:schemeClr val="bg2"/>
        </a:buClr>
        <a:buFont typeface="Arial" pitchFamily="34" charset="0"/>
        <a:buChar char="–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38181" y="68494"/>
            <a:ext cx="5205819" cy="81084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Help Using This Template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11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8" name="Rectangle 7"/>
          <p:cNvSpPr/>
          <p:nvPr userDrawn="1"/>
        </p:nvSpPr>
        <p:spPr>
          <a:xfrm>
            <a:off x="9525" y="947834"/>
            <a:ext cx="9144000" cy="50333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287323" y="6302404"/>
            <a:ext cx="7521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000" dirty="0" smtClean="0">
                <a:solidFill>
                  <a:prstClr val="black"/>
                </a:solidFill>
              </a:rPr>
              <a:t>12/26/13</a:t>
            </a:r>
            <a:endParaRPr lang="en-US" sz="100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9"/>
          <a:srcRect l="19821" t="14086" r="55960" b="76569"/>
          <a:stretch/>
        </p:blipFill>
        <p:spPr>
          <a:xfrm>
            <a:off x="9525" y="0"/>
            <a:ext cx="3928656" cy="101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850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800" b="0" i="0" kern="1200">
          <a:solidFill>
            <a:schemeClr val="bg1"/>
          </a:solidFill>
          <a:latin typeface="Franklin Gothic Demi" pitchFamily="34" charset="0"/>
          <a:ea typeface="+mj-ea"/>
          <a:cs typeface="Arial"/>
        </a:defRPr>
      </a:lvl1pPr>
    </p:titleStyle>
    <p:bodyStyle>
      <a:lvl1pPr marL="231775" indent="-231775" algn="l" defTabSz="9144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lang="en-US" sz="2400" kern="1200" dirty="0" smtClean="0">
          <a:solidFill>
            <a:schemeClr val="tx1"/>
          </a:solidFill>
          <a:latin typeface="Franklin Gothic Medium" pitchFamily="34" charset="0"/>
          <a:ea typeface="+mn-ea"/>
          <a:cs typeface="Arial" pitchFamily="34" charset="0"/>
        </a:defRPr>
      </a:lvl1pPr>
      <a:lvl2pPr marL="571500" indent="-228600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914400" indent="-171450" algn="l" defTabSz="914400" rtl="0" eaLnBrk="1" latinLnBrk="0" hangingPunct="1">
        <a:spcBef>
          <a:spcPct val="20000"/>
        </a:spcBef>
        <a:buClr>
          <a:schemeClr val="tx2">
            <a:lumMod val="40000"/>
            <a:lumOff val="60000"/>
          </a:schemeClr>
        </a:buClr>
        <a:buSzPct val="80000"/>
        <a:buFont typeface="Arial"/>
        <a:buChar char="•"/>
        <a:tabLst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200150" indent="-171450" algn="l" defTabSz="914400" rtl="0" eaLnBrk="1" latinLnBrk="0" hangingPunct="1">
        <a:spcBef>
          <a:spcPct val="20000"/>
        </a:spcBef>
        <a:buClr>
          <a:schemeClr val="bg2"/>
        </a:buClr>
        <a:buFont typeface="Arial" pitchFamily="34" charset="0"/>
        <a:buChar char="–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38181" y="68494"/>
            <a:ext cx="5205819" cy="81084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Help Using This Template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11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8" name="Rectangle 7"/>
          <p:cNvSpPr/>
          <p:nvPr userDrawn="1"/>
        </p:nvSpPr>
        <p:spPr>
          <a:xfrm>
            <a:off x="9525" y="947834"/>
            <a:ext cx="9144000" cy="50333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287323" y="6302404"/>
            <a:ext cx="7521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000" dirty="0" smtClean="0">
                <a:solidFill>
                  <a:prstClr val="black"/>
                </a:solidFill>
              </a:rPr>
              <a:t>12/26/13</a:t>
            </a:r>
            <a:endParaRPr lang="en-US" sz="100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9"/>
          <a:srcRect l="19821" t="14086" r="55960" b="76569"/>
          <a:stretch/>
        </p:blipFill>
        <p:spPr>
          <a:xfrm>
            <a:off x="9525" y="0"/>
            <a:ext cx="3928656" cy="101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88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800" b="0" i="0" kern="1200">
          <a:solidFill>
            <a:schemeClr val="bg1"/>
          </a:solidFill>
          <a:latin typeface="Franklin Gothic Demi" pitchFamily="34" charset="0"/>
          <a:ea typeface="+mj-ea"/>
          <a:cs typeface="Arial"/>
        </a:defRPr>
      </a:lvl1pPr>
    </p:titleStyle>
    <p:bodyStyle>
      <a:lvl1pPr marL="231775" indent="-231775" algn="l" defTabSz="9144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lang="en-US" sz="2400" kern="1200" dirty="0" smtClean="0">
          <a:solidFill>
            <a:schemeClr val="tx1"/>
          </a:solidFill>
          <a:latin typeface="Franklin Gothic Medium" pitchFamily="34" charset="0"/>
          <a:ea typeface="+mn-ea"/>
          <a:cs typeface="Arial" pitchFamily="34" charset="0"/>
        </a:defRPr>
      </a:lvl1pPr>
      <a:lvl2pPr marL="571500" indent="-228600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914400" indent="-171450" algn="l" defTabSz="914400" rtl="0" eaLnBrk="1" latinLnBrk="0" hangingPunct="1">
        <a:spcBef>
          <a:spcPct val="20000"/>
        </a:spcBef>
        <a:buClr>
          <a:schemeClr val="tx2">
            <a:lumMod val="40000"/>
            <a:lumOff val="60000"/>
          </a:schemeClr>
        </a:buClr>
        <a:buSzPct val="80000"/>
        <a:buFont typeface="Arial"/>
        <a:buChar char="•"/>
        <a:tabLst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200150" indent="-171450" algn="l" defTabSz="914400" rtl="0" eaLnBrk="1" latinLnBrk="0" hangingPunct="1">
        <a:spcBef>
          <a:spcPct val="20000"/>
        </a:spcBef>
        <a:buClr>
          <a:schemeClr val="bg2"/>
        </a:buClr>
        <a:buFont typeface="Arial" pitchFamily="34" charset="0"/>
        <a:buChar char="–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38181" y="68494"/>
            <a:ext cx="5205819" cy="81084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Help Using This Template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11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8" name="Rectangle 7"/>
          <p:cNvSpPr/>
          <p:nvPr userDrawn="1"/>
        </p:nvSpPr>
        <p:spPr>
          <a:xfrm>
            <a:off x="9525" y="947834"/>
            <a:ext cx="9144000" cy="50333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287323" y="6302404"/>
            <a:ext cx="7521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000" dirty="0" smtClean="0">
                <a:solidFill>
                  <a:prstClr val="black"/>
                </a:solidFill>
              </a:rPr>
              <a:t>12/26/13</a:t>
            </a:r>
            <a:endParaRPr lang="en-US" sz="100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9"/>
          <a:srcRect l="19821" t="14086" r="55960" b="76569"/>
          <a:stretch/>
        </p:blipFill>
        <p:spPr>
          <a:xfrm>
            <a:off x="9525" y="0"/>
            <a:ext cx="3928656" cy="101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597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800" b="0" i="0" kern="1200">
          <a:solidFill>
            <a:schemeClr val="bg1"/>
          </a:solidFill>
          <a:latin typeface="Franklin Gothic Demi" pitchFamily="34" charset="0"/>
          <a:ea typeface="+mj-ea"/>
          <a:cs typeface="Arial"/>
        </a:defRPr>
      </a:lvl1pPr>
    </p:titleStyle>
    <p:bodyStyle>
      <a:lvl1pPr marL="231775" indent="-231775" algn="l" defTabSz="9144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lang="en-US" sz="2400" kern="1200" dirty="0" smtClean="0">
          <a:solidFill>
            <a:schemeClr val="tx1"/>
          </a:solidFill>
          <a:latin typeface="Franklin Gothic Medium" pitchFamily="34" charset="0"/>
          <a:ea typeface="+mn-ea"/>
          <a:cs typeface="Arial" pitchFamily="34" charset="0"/>
        </a:defRPr>
      </a:lvl1pPr>
      <a:lvl2pPr marL="571500" indent="-228600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914400" indent="-171450" algn="l" defTabSz="914400" rtl="0" eaLnBrk="1" latinLnBrk="0" hangingPunct="1">
        <a:spcBef>
          <a:spcPct val="20000"/>
        </a:spcBef>
        <a:buClr>
          <a:schemeClr val="tx2">
            <a:lumMod val="40000"/>
            <a:lumOff val="60000"/>
          </a:schemeClr>
        </a:buClr>
        <a:buSzPct val="80000"/>
        <a:buFont typeface="Arial"/>
        <a:buChar char="•"/>
        <a:tabLst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200150" indent="-171450" algn="l" defTabSz="914400" rtl="0" eaLnBrk="1" latinLnBrk="0" hangingPunct="1">
        <a:spcBef>
          <a:spcPct val="20000"/>
        </a:spcBef>
        <a:buClr>
          <a:schemeClr val="bg2"/>
        </a:buClr>
        <a:buFont typeface="Arial" pitchFamily="34" charset="0"/>
        <a:buChar char="–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38181" y="68494"/>
            <a:ext cx="5205819" cy="81084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Help Using This Template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11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8" name="Rectangle 7"/>
          <p:cNvSpPr/>
          <p:nvPr userDrawn="1"/>
        </p:nvSpPr>
        <p:spPr>
          <a:xfrm>
            <a:off x="9525" y="947834"/>
            <a:ext cx="9144000" cy="50333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287323" y="6302404"/>
            <a:ext cx="7521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000" dirty="0" smtClean="0">
                <a:solidFill>
                  <a:prstClr val="black"/>
                </a:solidFill>
              </a:rPr>
              <a:t>12/26/13</a:t>
            </a:r>
            <a:endParaRPr lang="en-US" sz="100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11"/>
          <a:srcRect l="19821" t="14086" r="55960" b="76569"/>
          <a:stretch/>
        </p:blipFill>
        <p:spPr>
          <a:xfrm>
            <a:off x="9525" y="0"/>
            <a:ext cx="3928656" cy="101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737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800" b="0" i="0" kern="1200">
          <a:solidFill>
            <a:schemeClr val="bg1"/>
          </a:solidFill>
          <a:latin typeface="Franklin Gothic Demi" pitchFamily="34" charset="0"/>
          <a:ea typeface="+mj-ea"/>
          <a:cs typeface="Arial"/>
        </a:defRPr>
      </a:lvl1pPr>
    </p:titleStyle>
    <p:bodyStyle>
      <a:lvl1pPr marL="231775" indent="-231775" algn="l" defTabSz="9144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lang="en-US" sz="2400" kern="1200" dirty="0" smtClean="0">
          <a:solidFill>
            <a:schemeClr val="tx1"/>
          </a:solidFill>
          <a:latin typeface="Franklin Gothic Medium" pitchFamily="34" charset="0"/>
          <a:ea typeface="+mn-ea"/>
          <a:cs typeface="Arial" pitchFamily="34" charset="0"/>
        </a:defRPr>
      </a:lvl1pPr>
      <a:lvl2pPr marL="571500" indent="-228600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914400" indent="-171450" algn="l" defTabSz="914400" rtl="0" eaLnBrk="1" latinLnBrk="0" hangingPunct="1">
        <a:spcBef>
          <a:spcPct val="20000"/>
        </a:spcBef>
        <a:buClr>
          <a:schemeClr val="tx2">
            <a:lumMod val="40000"/>
            <a:lumOff val="60000"/>
          </a:schemeClr>
        </a:buClr>
        <a:buSzPct val="80000"/>
        <a:buFont typeface="Arial"/>
        <a:buChar char="•"/>
        <a:tabLst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200150" indent="-171450" algn="l" defTabSz="914400" rtl="0" eaLnBrk="1" latinLnBrk="0" hangingPunct="1">
        <a:spcBef>
          <a:spcPct val="20000"/>
        </a:spcBef>
        <a:buClr>
          <a:schemeClr val="bg2"/>
        </a:buClr>
        <a:buFont typeface="Arial" pitchFamily="34" charset="0"/>
        <a:buChar char="–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38181" y="68494"/>
            <a:ext cx="5205819" cy="81084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Help Using This Template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11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8" name="Rectangle 7"/>
          <p:cNvSpPr/>
          <p:nvPr userDrawn="1"/>
        </p:nvSpPr>
        <p:spPr>
          <a:xfrm>
            <a:off x="9525" y="947834"/>
            <a:ext cx="9144000" cy="50333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287323" y="6302404"/>
            <a:ext cx="7521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000" dirty="0" smtClean="0">
                <a:solidFill>
                  <a:prstClr val="black"/>
                </a:solidFill>
              </a:rPr>
              <a:t>12/26/13</a:t>
            </a:r>
            <a:endParaRPr lang="en-US" sz="100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10"/>
          <a:srcRect l="19821" t="14086" r="55960" b="76569"/>
          <a:stretch/>
        </p:blipFill>
        <p:spPr>
          <a:xfrm>
            <a:off x="9525" y="0"/>
            <a:ext cx="3928656" cy="101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6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2" r:id="rId6"/>
    <p:sldLayoutId id="2147483743" r:id="rId7"/>
    <p:sldLayoutId id="2147483744" r:id="rId8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800" b="0" i="0" kern="1200">
          <a:solidFill>
            <a:schemeClr val="bg1"/>
          </a:solidFill>
          <a:latin typeface="Franklin Gothic Demi" pitchFamily="34" charset="0"/>
          <a:ea typeface="+mj-ea"/>
          <a:cs typeface="Arial"/>
        </a:defRPr>
      </a:lvl1pPr>
    </p:titleStyle>
    <p:bodyStyle>
      <a:lvl1pPr marL="231775" indent="-231775" algn="l" defTabSz="9144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lang="en-US" sz="2400" kern="1200" dirty="0" smtClean="0">
          <a:solidFill>
            <a:schemeClr val="tx1"/>
          </a:solidFill>
          <a:latin typeface="Franklin Gothic Medium" pitchFamily="34" charset="0"/>
          <a:ea typeface="+mn-ea"/>
          <a:cs typeface="Arial" pitchFamily="34" charset="0"/>
        </a:defRPr>
      </a:lvl1pPr>
      <a:lvl2pPr marL="571500" indent="-228600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914400" indent="-171450" algn="l" defTabSz="914400" rtl="0" eaLnBrk="1" latinLnBrk="0" hangingPunct="1">
        <a:spcBef>
          <a:spcPct val="20000"/>
        </a:spcBef>
        <a:buClr>
          <a:schemeClr val="tx2">
            <a:lumMod val="40000"/>
            <a:lumOff val="60000"/>
          </a:schemeClr>
        </a:buClr>
        <a:buSzPct val="80000"/>
        <a:buFont typeface="Arial"/>
        <a:buChar char="•"/>
        <a:tabLst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200150" indent="-171450" algn="l" defTabSz="914400" rtl="0" eaLnBrk="1" latinLnBrk="0" hangingPunct="1">
        <a:spcBef>
          <a:spcPct val="20000"/>
        </a:spcBef>
        <a:buClr>
          <a:schemeClr val="bg2"/>
        </a:buClr>
        <a:buFont typeface="Arial" pitchFamily="34" charset="0"/>
        <a:buChar char="–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cf@indiana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hyperlink" Target="http://www.infomall.org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fisheritcenter.haas.berkeley.edu/Big_Data/index.htm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bigdatawg.nist.gov/usecases.php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en-us/people/barga/sc09_cloudcomp_tutorial.pdf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venus-c.eu/Pages/Home.aspx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bigdataopensourceprojects.soic.indiana.edu/" TargetMode="External"/><Relationship Id="rId2" Type="http://schemas.openxmlformats.org/officeDocument/2006/relationships/hyperlink" Target="https://bigdatacoursespring2015.appspot.com/preview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x-informatics.appspot.com/course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x-informatics.appspot.com/course" TargetMode="Externa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hpc-abds.org/kaleidoscope/" TargetMode="External"/><Relationship Id="rId2" Type="http://schemas.openxmlformats.org/officeDocument/2006/relationships/slideLayout" Target="../slideLayouts/slideLayout2.xml"/><Relationship Id="rId1" Type="http://schemas.openxmlformats.org/officeDocument/2006/relationships/customXml" Target="../../customXml/item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introduction-to-cloud-computing-on-futuresystems.readthedocs.org/en/latest/resources.html" TargetMode="External"/><Relationship Id="rId2" Type="http://schemas.openxmlformats.org/officeDocument/2006/relationships/hyperlink" Target="http://introduction-to-cloud-computing-on-futuresystems.readthedocs.org/en/latest/index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cloudmesh/cloudmesh" TargetMode="External"/><Relationship Id="rId4" Type="http://schemas.openxmlformats.org/officeDocument/2006/relationships/hyperlink" Target="http://cloudmesh.github.io/introduction_to_cloud_computing/class/i590.html" TargetMode="Externa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91635"/>
            <a:ext cx="9144000" cy="1912651"/>
          </a:xfrm>
        </p:spPr>
        <p:txBody>
          <a:bodyPr>
            <a:noAutofit/>
          </a:bodyPr>
          <a:lstStyle/>
          <a:p>
            <a:r>
              <a:rPr lang="en-US" b="1" dirty="0" smtClean="0"/>
              <a:t>Big Data </a:t>
            </a:r>
            <a:r>
              <a:rPr lang="en-US" b="1" dirty="0"/>
              <a:t>Tutorial on</a:t>
            </a:r>
            <a:br>
              <a:rPr lang="en-US" b="1" dirty="0"/>
            </a:br>
            <a:r>
              <a:rPr lang="en-US" sz="3200" b="1" dirty="0"/>
              <a:t>Mapping Big Data Applications to Clouds and </a:t>
            </a:r>
            <a:r>
              <a:rPr lang="en-US" sz="3200" b="1" dirty="0" smtClean="0"/>
              <a:t>HPC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Introduction</a:t>
            </a:r>
            <a:r>
              <a:rPr lang="en-US" sz="4800" dirty="0"/>
              <a:t> 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283729"/>
            <a:ext cx="9144000" cy="838200"/>
          </a:xfrm>
        </p:spPr>
        <p:txBody>
          <a:bodyPr>
            <a:noAutofit/>
          </a:bodyPr>
          <a:lstStyle/>
          <a:p>
            <a:pPr>
              <a:defRPr/>
            </a:pPr>
            <a:endParaRPr lang="en-US" sz="2000" b="1" dirty="0">
              <a:solidFill>
                <a:prstClr val="black"/>
              </a:solidFill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BigDat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2015: International Winter School on Big Data</a:t>
            </a:r>
          </a:p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Tarragona, Spain, January 26-30, 2015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4069976"/>
            <a:ext cx="9144000" cy="25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endParaRPr lang="en-US" sz="2000" dirty="0" smtClean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55504" y="4038600"/>
            <a:ext cx="5188495" cy="2505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000" b="1" dirty="0" smtClean="0">
                <a:solidFill>
                  <a:prstClr val="black"/>
                </a:solidFill>
                <a:cs typeface="Times New Roman" pitchFamily="18" charset="0"/>
              </a:rPr>
              <a:t>January 26 2015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2000" b="1" dirty="0" smtClean="0">
                <a:solidFill>
                  <a:prstClr val="black"/>
                </a:solidFill>
                <a:cs typeface="Times New Roman" pitchFamily="18" charset="0"/>
              </a:rPr>
              <a:t>Geoffrey </a:t>
            </a:r>
            <a:r>
              <a:rPr lang="en-US" sz="2000" b="1" dirty="0">
                <a:solidFill>
                  <a:prstClr val="black"/>
                </a:solidFill>
                <a:cs typeface="Times New Roman" pitchFamily="18" charset="0"/>
              </a:rPr>
              <a:t>Fox </a:t>
            </a:r>
          </a:p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>
                <a:solidFill>
                  <a:prstClr val="black"/>
                </a:solidFill>
                <a:hlinkClick r:id="rId3"/>
              </a:rPr>
              <a:t>gcf@indiana.edu</a:t>
            </a:r>
            <a:r>
              <a:rPr lang="en-US" sz="2000" dirty="0">
                <a:solidFill>
                  <a:prstClr val="black"/>
                </a:solidFill>
              </a:rPr>
              <a:t>            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  <a:hlinkClick r:id="rId4"/>
              </a:rPr>
              <a:t>http://www.infomall.org</a:t>
            </a:r>
            <a:endParaRPr lang="en-US" dirty="0">
              <a:solidFill>
                <a:prstClr val="black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School of Informatics and Computing</a:t>
            </a:r>
          </a:p>
          <a:p>
            <a:pPr algn="ctr">
              <a:spcBef>
                <a:spcPct val="20000"/>
              </a:spcBef>
            </a:pP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Digital Science Center</a:t>
            </a:r>
          </a:p>
          <a:p>
            <a:pPr algn="ctr">
              <a:spcBef>
                <a:spcPct val="20000"/>
              </a:spcBef>
            </a:pP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Indiana University Bloomington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457200" y="4038600"/>
            <a:ext cx="3157538" cy="2454275"/>
            <a:chOff x="0" y="13063"/>
            <a:chExt cx="3157845" cy="2453973"/>
          </a:xfrm>
        </p:grpSpPr>
        <p:pic>
          <p:nvPicPr>
            <p:cNvPr id="7" name="Picture 8" descr="BigDat 20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89" t="1726" r="44421" b="21519"/>
            <a:stretch>
              <a:fillRect/>
            </a:stretch>
          </p:blipFill>
          <p:spPr bwMode="auto">
            <a:xfrm>
              <a:off x="0" y="13063"/>
              <a:ext cx="3157845" cy="1162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9" descr="BigDat 20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23" t="1726" r="14755" b="21519"/>
            <a:stretch>
              <a:fillRect/>
            </a:stretch>
          </p:blipFill>
          <p:spPr bwMode="auto">
            <a:xfrm>
              <a:off x="356423" y="1304601"/>
              <a:ext cx="2328555" cy="1162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32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170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77494" y="6332623"/>
            <a:ext cx="6139543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 err="1"/>
              <a:t>Ruh</a:t>
            </a:r>
            <a:r>
              <a:rPr lang="en-US" sz="1400" dirty="0"/>
              <a:t> VP Software GE </a:t>
            </a:r>
            <a:r>
              <a:rPr lang="en-US" sz="1400" u="sng" dirty="0">
                <a:hlinkClick r:id="rId3"/>
              </a:rPr>
              <a:t>http://fisheritcenter.haas.berkeley.edu/Big_Data/index.html</a:t>
            </a:r>
            <a:endParaRPr lang="en-US" sz="1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37F7B-AF3B-4744-8178-C836E7A20423}" type="slidenum">
              <a:rPr lang="en-US" smtClean="0"/>
              <a:t>10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932645" y="177282"/>
            <a:ext cx="2040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(of Things </a:t>
            </a:r>
            <a:r>
              <a:rPr lang="en-US" sz="2400" dirty="0" err="1" smtClean="0"/>
              <a:t>IIoT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5541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11</a:t>
            </a:fld>
            <a:endParaRPr lang="en-US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-74645" y="18661"/>
            <a:ext cx="9316689" cy="81814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Software defined machines with </a:t>
            </a:r>
            <a:r>
              <a:rPr lang="en-US" b="1" dirty="0" err="1" smtClean="0"/>
              <a:t>IIoT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23164"/>
            <a:ext cx="9144000" cy="59222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46165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https://www.gesoftware.com/sites/default/files/GE-Software-Modernizing-Machine-to-Machine-Interactions.pdf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96270" y="958542"/>
            <a:ext cx="1024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Future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763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12</a:t>
            </a:fld>
            <a:endParaRPr lang="en-US"/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136240" y="4780530"/>
            <a:ext cx="9316689" cy="222642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There will be a shortage of talent necessary for organizations to take advantage of big data. By 2018, the United States alone could face a shortage of 140,000 to 190,000 people with deep analytical skills as well as 1.5 million managers and analysts with the know-how to use the analysis of big data to make effective decisions.</a:t>
            </a:r>
          </a:p>
          <a:p>
            <a:r>
              <a:rPr lang="en-US" sz="2000" dirty="0" smtClean="0"/>
              <a:t>Informatics aimed at 1.5 million jobs. Computer Science covers the 140,000 to 190,000</a:t>
            </a:r>
            <a:endParaRPr lang="en-US" sz="20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6240" y="66549"/>
            <a:ext cx="9316689" cy="81814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/>
              <a:t>McKinsey Institute on Big Data Jobs</a:t>
            </a:r>
            <a:endParaRPr lang="en-US" sz="40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0"/>
          <a:stretch/>
        </p:blipFill>
        <p:spPr bwMode="auto">
          <a:xfrm>
            <a:off x="902368" y="818147"/>
            <a:ext cx="7784432" cy="3962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966655" y="866367"/>
            <a:ext cx="52818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http://www.mckinsey.com/mgi/publications/big_data/index.asp.</a:t>
            </a:r>
          </a:p>
        </p:txBody>
      </p:sp>
    </p:spTree>
    <p:extLst>
      <p:ext uri="{BB962C8B-B14F-4D97-AF65-F5344CB8AC3E}">
        <p14:creationId xmlns:p14="http://schemas.microsoft.com/office/powerpoint/2010/main" val="25144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13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1371042" y="25078"/>
            <a:chExt cx="9296958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71042" y="25078"/>
              <a:ext cx="9296958" cy="68580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43201" y="6344427"/>
              <a:ext cx="663034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Meeker/Wu May 29 2013 Internet Trends D11 Conference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144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 descr="63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06" y="178753"/>
            <a:ext cx="9144000" cy="6697011"/>
          </a:xfrm>
          <a:prstGeom prst="rect">
            <a:avLst/>
          </a:prstGeom>
          <a:solidFill>
            <a:schemeClr val="tx1"/>
          </a:solidFill>
        </p:spPr>
      </p:pic>
      <p:cxnSp>
        <p:nvCxnSpPr>
          <p:cNvPr id="5" name="Straight Arrow Connector 4"/>
          <p:cNvCxnSpPr/>
          <p:nvPr/>
        </p:nvCxnSpPr>
        <p:spPr>
          <a:xfrm>
            <a:off x="5794310" y="3023023"/>
            <a:ext cx="390265" cy="19890"/>
          </a:xfrm>
          <a:prstGeom prst="straightConnector1">
            <a:avLst/>
          </a:prstGeom>
          <a:ln>
            <a:solidFill>
              <a:srgbClr val="FD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250395" y="2838357"/>
            <a:ext cx="2698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>
                <a:solidFill>
                  <a:prstClr val="white"/>
                </a:solidFill>
              </a:rPr>
              <a:t>We Are </a:t>
            </a:r>
            <a:r>
              <a:rPr lang="en-US" b="1" dirty="0" smtClean="0">
                <a:solidFill>
                  <a:prstClr val="white"/>
                </a:solidFill>
              </a:rPr>
              <a:t>Here 2014-2015</a:t>
            </a:r>
            <a:endParaRPr lang="en-US" b="1" dirty="0">
              <a:solidFill>
                <a:prstClr val="white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57200" y="2653691"/>
            <a:ext cx="871430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57200" y="2284359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50%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37024" y="2252093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50%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2" descr="http://media.virbcdn.com/cdn_images/resize_1024x1365/49/a2beb030c62527a0-photo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9" y="802433"/>
            <a:ext cx="9118971" cy="605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9356" y="174248"/>
            <a:ext cx="4817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http://sephlawless.com/black-friday-2014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59531" y="135762"/>
            <a:ext cx="3966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No more </a:t>
            </a:r>
            <a:r>
              <a:rPr lang="en-US" sz="2800" b="1" dirty="0" smtClean="0"/>
              <a:t>shopping malls</a:t>
            </a:r>
            <a:r>
              <a:rPr lang="en-US" sz="28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1205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9851"/>
            <a:ext cx="9144000" cy="42480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latin typeface="+mn-lt"/>
              </a:rPr>
              <a:t>51 Detailed Use Cases: </a:t>
            </a:r>
            <a:r>
              <a:rPr lang="en-US" sz="3100" b="1" dirty="0" smtClean="0">
                <a:latin typeface="+mn-lt"/>
              </a:rPr>
              <a:t>Contributed July-September 2013</a:t>
            </a:r>
            <a:endParaRPr lang="en-US" sz="31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71737"/>
            <a:ext cx="9144000" cy="5898036"/>
          </a:xfrm>
        </p:spPr>
        <p:txBody>
          <a:bodyPr>
            <a:noAutofit/>
          </a:bodyPr>
          <a:lstStyle/>
          <a:p>
            <a:r>
              <a:rPr lang="en-US" sz="1900" b="1" dirty="0" smtClean="0"/>
              <a:t>Government Operation(4): </a:t>
            </a:r>
            <a:r>
              <a:rPr lang="en-US" sz="1900" dirty="0"/>
              <a:t>National Archives and Records </a:t>
            </a:r>
            <a:r>
              <a:rPr lang="en-US" sz="1900" dirty="0" smtClean="0"/>
              <a:t>Administration, Census Bureau</a:t>
            </a:r>
          </a:p>
          <a:p>
            <a:r>
              <a:rPr lang="en-US" sz="1900" b="1" dirty="0" smtClean="0"/>
              <a:t>Commercial(8): </a:t>
            </a:r>
            <a:r>
              <a:rPr lang="en-US" sz="1900" dirty="0" smtClean="0"/>
              <a:t>Finance in Cloud, Cloud Backup, </a:t>
            </a:r>
            <a:r>
              <a:rPr lang="en-US" sz="1900" dirty="0" err="1" smtClean="0"/>
              <a:t>Mendeley</a:t>
            </a:r>
            <a:r>
              <a:rPr lang="en-US" sz="1900" dirty="0" smtClean="0"/>
              <a:t> (Citations), Netflix, Web Search, Digital Materials, Cargo shipping (as in UPS)</a:t>
            </a:r>
          </a:p>
          <a:p>
            <a:r>
              <a:rPr lang="en-US" sz="1900" b="1" dirty="0" smtClean="0"/>
              <a:t>Defense(3): </a:t>
            </a:r>
            <a:r>
              <a:rPr lang="en-US" sz="1900" dirty="0" smtClean="0"/>
              <a:t>Sensors, Image surveillance, Situation Assessment</a:t>
            </a:r>
          </a:p>
          <a:p>
            <a:r>
              <a:rPr lang="en-US" sz="1900" b="1" dirty="0" smtClean="0"/>
              <a:t>Healthcare and Life Sciences(10): </a:t>
            </a:r>
            <a:r>
              <a:rPr lang="en-US" sz="1900" dirty="0" smtClean="0"/>
              <a:t>Medical records, Graph and Probabilistic analysis, Pathology, </a:t>
            </a:r>
            <a:r>
              <a:rPr lang="en-US" sz="1900" dirty="0" err="1" smtClean="0"/>
              <a:t>Bioimaging</a:t>
            </a:r>
            <a:r>
              <a:rPr lang="en-US" sz="1900" dirty="0" smtClean="0"/>
              <a:t>, Genomics, Epidemiology, People Activity models, Biodiversity</a:t>
            </a:r>
          </a:p>
          <a:p>
            <a:r>
              <a:rPr lang="en-US" sz="1900" b="1" dirty="0"/>
              <a:t>Deep Learning and Social </a:t>
            </a:r>
            <a:r>
              <a:rPr lang="en-US" sz="1900" b="1" dirty="0" smtClean="0"/>
              <a:t>Media(6): </a:t>
            </a:r>
            <a:r>
              <a:rPr lang="en-US" sz="1900" dirty="0" smtClean="0"/>
              <a:t>Driving Car, </a:t>
            </a:r>
            <a:r>
              <a:rPr lang="en-US" sz="1900" dirty="0" err="1" smtClean="0"/>
              <a:t>Geolocate</a:t>
            </a:r>
            <a:r>
              <a:rPr lang="en-US" sz="1900" dirty="0" smtClean="0"/>
              <a:t> images/cameras, Twitter, Crowd Sourcing, Network Science, NIST benchmark datasets</a:t>
            </a:r>
          </a:p>
          <a:p>
            <a:r>
              <a:rPr lang="en-US" sz="1900" b="1" dirty="0"/>
              <a:t>The Ecosystem for </a:t>
            </a:r>
            <a:r>
              <a:rPr lang="en-US" sz="1900" b="1" dirty="0" smtClean="0"/>
              <a:t>Research(4): </a:t>
            </a:r>
            <a:r>
              <a:rPr lang="en-US" sz="1900" dirty="0" smtClean="0"/>
              <a:t>Metadata, Collaboration, Translation, Light source data </a:t>
            </a:r>
            <a:r>
              <a:rPr lang="en-US" sz="1900" b="1" dirty="0" smtClean="0"/>
              <a:t>Astronomy </a:t>
            </a:r>
            <a:r>
              <a:rPr lang="en-US" sz="1900" b="1" dirty="0"/>
              <a:t>and </a:t>
            </a:r>
            <a:r>
              <a:rPr lang="en-US" sz="1900" b="1" dirty="0" smtClean="0"/>
              <a:t>Physics(5): </a:t>
            </a:r>
            <a:r>
              <a:rPr lang="en-US" sz="1900" dirty="0" smtClean="0"/>
              <a:t>Sky Surveys including comparison to simulation, Large Hadron Collider at CERN, Belle </a:t>
            </a:r>
            <a:r>
              <a:rPr lang="en-US" sz="1900" dirty="0"/>
              <a:t>II Accelerator in </a:t>
            </a:r>
            <a:r>
              <a:rPr lang="en-US" sz="1900" dirty="0" smtClean="0"/>
              <a:t>Japan</a:t>
            </a:r>
          </a:p>
          <a:p>
            <a:r>
              <a:rPr lang="en-US" sz="1900" b="1" dirty="0" smtClean="0"/>
              <a:t>Earth</a:t>
            </a:r>
            <a:r>
              <a:rPr lang="en-US" sz="1900" b="1" dirty="0"/>
              <a:t>, Environmental and Polar </a:t>
            </a:r>
            <a:r>
              <a:rPr lang="en-US" sz="1900" b="1" dirty="0" smtClean="0"/>
              <a:t>Science(10): </a:t>
            </a:r>
            <a:r>
              <a:rPr lang="en-US" sz="1900" dirty="0" smtClean="0"/>
              <a:t>Radar Scattering in Atmosphere, Earthquake, Ocean, Earth Observation, Ice sheet Radar scattering, Earth radar mapping, Climate simulation datasets, Atmospheric </a:t>
            </a:r>
            <a:r>
              <a:rPr lang="en-US" sz="1900" dirty="0"/>
              <a:t>turbulence identification, Subsurface </a:t>
            </a:r>
            <a:r>
              <a:rPr lang="en-US" sz="1900" dirty="0" smtClean="0"/>
              <a:t>Biogeochemistry (microbes </a:t>
            </a:r>
            <a:r>
              <a:rPr lang="en-US" sz="1900" dirty="0"/>
              <a:t>to watersheds), AmeriFlux and FLUXNET </a:t>
            </a:r>
            <a:r>
              <a:rPr lang="en-US" sz="1900" dirty="0" smtClean="0"/>
              <a:t>gas sensors</a:t>
            </a:r>
          </a:p>
          <a:p>
            <a:r>
              <a:rPr lang="en-US" sz="1900" b="1" dirty="0" smtClean="0"/>
              <a:t>Energy(1): </a:t>
            </a:r>
            <a:r>
              <a:rPr lang="en-US" sz="1900" dirty="0" smtClean="0"/>
              <a:t>Smart grid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254" y="629810"/>
            <a:ext cx="8168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000" u="sng" dirty="0">
                <a:solidFill>
                  <a:srgbClr val="0070C0"/>
                </a:solidFill>
                <a:hlinkClick r:id="rId3"/>
              </a:rPr>
              <a:t>http://</a:t>
            </a:r>
            <a:r>
              <a:rPr lang="en-US" sz="2000" u="sng" dirty="0" smtClean="0">
                <a:solidFill>
                  <a:srgbClr val="0070C0"/>
                </a:solidFill>
                <a:hlinkClick r:id="rId3"/>
              </a:rPr>
              <a:t>bigdatawg.nist.gov/usecases.php</a:t>
            </a:r>
            <a:r>
              <a:rPr lang="en-US" sz="2000" u="sng" dirty="0" smtClean="0">
                <a:solidFill>
                  <a:srgbClr val="0070C0"/>
                </a:solidFill>
              </a:rPr>
              <a:t>, </a:t>
            </a:r>
            <a:r>
              <a:rPr lang="en-US" sz="200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26 Features for each use case</a:t>
            </a:r>
            <a:endParaRPr lang="en-US" sz="20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09308" y="6211669"/>
            <a:ext cx="5114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Largest open collection of Big Data Requirements?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Analyzed for common characteristics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3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25256"/>
            <a:ext cx="8229600" cy="981508"/>
          </a:xfrm>
        </p:spPr>
        <p:txBody>
          <a:bodyPr/>
          <a:lstStyle/>
          <a:p>
            <a:r>
              <a:rPr lang="en-US" b="1" dirty="0" smtClean="0"/>
              <a:t>What can we do with 51 Use Cases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27546"/>
            <a:ext cx="9144000" cy="569392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Analyze use cases for commonalities and derive a set of key features</a:t>
            </a:r>
          </a:p>
          <a:p>
            <a:r>
              <a:rPr lang="en-US" dirty="0" smtClean="0"/>
              <a:t>We do this along 4 different directions or views</a:t>
            </a:r>
          </a:p>
          <a:p>
            <a:pPr lvl="1"/>
            <a:r>
              <a:rPr lang="en-US" b="1" dirty="0"/>
              <a:t>Problem Architecture </a:t>
            </a:r>
            <a:r>
              <a:rPr lang="en-US" b="1" dirty="0" smtClean="0"/>
              <a:t>View </a:t>
            </a:r>
            <a:r>
              <a:rPr lang="en-US" dirty="0" smtClean="0"/>
              <a:t>(overall structure of problem)</a:t>
            </a:r>
          </a:p>
          <a:p>
            <a:pPr lvl="1"/>
            <a:r>
              <a:rPr lang="en-US" b="1" dirty="0" smtClean="0"/>
              <a:t>Execution View </a:t>
            </a:r>
            <a:r>
              <a:rPr lang="en-US" dirty="0" smtClean="0"/>
              <a:t>(detailed structure of problem such as size, data abstraction)</a:t>
            </a:r>
          </a:p>
          <a:p>
            <a:pPr lvl="1"/>
            <a:r>
              <a:rPr lang="en-US" b="1" dirty="0" smtClean="0"/>
              <a:t>Data Style and Source View </a:t>
            </a:r>
            <a:r>
              <a:rPr lang="en-US" dirty="0" smtClean="0"/>
              <a:t>(such as database or data from a HPC simulation)</a:t>
            </a:r>
          </a:p>
          <a:p>
            <a:pPr lvl="1"/>
            <a:r>
              <a:rPr lang="en-US" b="1" dirty="0" smtClean="0"/>
              <a:t>Processing View </a:t>
            </a:r>
            <a:r>
              <a:rPr lang="en-US" dirty="0" smtClean="0"/>
              <a:t>(type of analytics performed such as graph or learning network)</a:t>
            </a:r>
          </a:p>
          <a:p>
            <a:r>
              <a:rPr lang="en-US" dirty="0" smtClean="0"/>
              <a:t>Each has multiple features which we call facets</a:t>
            </a:r>
          </a:p>
          <a:p>
            <a:r>
              <a:rPr lang="en-US" dirty="0" smtClean="0"/>
              <a:t>Combining facets gives categories of problems we call Ogres as previous work used dwarfs or giants</a:t>
            </a:r>
          </a:p>
          <a:p>
            <a:r>
              <a:rPr lang="en-US" dirty="0" smtClean="0"/>
              <a:t>Ogres can be used to design machine architectures and benchmark sets with broad coverage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23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71"/>
            <a:ext cx="8949447" cy="685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61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73201" y="1288499"/>
            <a:ext cx="7772400" cy="90052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Software: HPC-ABDS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167149" y="2516187"/>
            <a:ext cx="8721212" cy="2664542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Integrating High Performance Computing with Apache Big Data Stack</a:t>
            </a:r>
          </a:p>
          <a:p>
            <a:pPr algn="ctr"/>
            <a:r>
              <a:rPr lang="en-US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Shantenu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Jha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Judy Qiu, Andre </a:t>
            </a:r>
            <a:r>
              <a:rPr lang="en-US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Luckow</a:t>
            </a:r>
            <a:endParaRPr lang="en-US" sz="3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http://hpc-abds.org/kaleidoscope/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69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81"/>
            <a:ext cx="8229600" cy="873027"/>
          </a:xfrm>
        </p:spPr>
        <p:txBody>
          <a:bodyPr>
            <a:noAutofit/>
          </a:bodyPr>
          <a:lstStyle/>
          <a:p>
            <a:r>
              <a:rPr lang="en-US" sz="5400" b="1" dirty="0" smtClean="0"/>
              <a:t>Introduction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90154"/>
            <a:ext cx="9144000" cy="566245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These lectures weave together</a:t>
            </a:r>
          </a:p>
          <a:p>
            <a:r>
              <a:rPr lang="en-US" b="1" dirty="0" smtClean="0"/>
              <a:t>Data intensive applications </a:t>
            </a:r>
            <a:r>
              <a:rPr lang="en-US" dirty="0" smtClean="0"/>
              <a:t>and their key features</a:t>
            </a:r>
          </a:p>
          <a:p>
            <a:pPr lvl="1"/>
            <a:r>
              <a:rPr lang="en-US" dirty="0" smtClean="0"/>
              <a:t>Facets of Big Data Ogres</a:t>
            </a:r>
          </a:p>
          <a:p>
            <a:pPr lvl="1"/>
            <a:r>
              <a:rPr lang="en-US" dirty="0" smtClean="0"/>
              <a:t>Sports Analytics, Internet </a:t>
            </a:r>
            <a:r>
              <a:rPr lang="en-US" dirty="0" smtClean="0"/>
              <a:t>of Things and Image-based applications in detail</a:t>
            </a:r>
          </a:p>
          <a:p>
            <a:r>
              <a:rPr lang="en-US" dirty="0" smtClean="0"/>
              <a:t>Parallelizing data mining </a:t>
            </a:r>
            <a:r>
              <a:rPr lang="en-US" b="1" dirty="0" smtClean="0"/>
              <a:t>algorithms</a:t>
            </a:r>
            <a:r>
              <a:rPr lang="en-US" dirty="0" smtClean="0"/>
              <a:t> (machine learning)</a:t>
            </a:r>
          </a:p>
          <a:p>
            <a:r>
              <a:rPr lang="en-US" b="1" dirty="0" smtClean="0"/>
              <a:t>HPC-ABDS</a:t>
            </a:r>
            <a:r>
              <a:rPr lang="en-US" dirty="0" smtClean="0"/>
              <a:t> (High Performance Computing Enhanced Apache Big Data Stack)</a:t>
            </a:r>
          </a:p>
          <a:p>
            <a:pPr lvl="1"/>
            <a:r>
              <a:rPr lang="en-US" dirty="0" smtClean="0"/>
              <a:t>General discussion and specific examples</a:t>
            </a:r>
          </a:p>
          <a:p>
            <a:r>
              <a:rPr lang="en-US" b="1" dirty="0" smtClean="0"/>
              <a:t>Hardware Architectures </a:t>
            </a:r>
            <a:r>
              <a:rPr lang="en-US" dirty="0" smtClean="0"/>
              <a:t>suitable for data </a:t>
            </a:r>
            <a:r>
              <a:rPr lang="en-US" dirty="0"/>
              <a:t>intensive applications </a:t>
            </a:r>
            <a:endParaRPr lang="en-US" dirty="0" smtClean="0"/>
          </a:p>
          <a:p>
            <a:r>
              <a:rPr lang="en-US" b="1" dirty="0" smtClean="0"/>
              <a:t>Cloud Computing </a:t>
            </a:r>
            <a:r>
              <a:rPr lang="en-US" dirty="0" smtClean="0"/>
              <a:t>and use of dynamic deployment </a:t>
            </a:r>
            <a:r>
              <a:rPr lang="en-US" dirty="0" err="1" smtClean="0"/>
              <a:t>DevOps</a:t>
            </a:r>
            <a:r>
              <a:rPr lang="en-US" dirty="0" smtClean="0"/>
              <a:t> to integrate with HPC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9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2" descr="http://api.ning.com/files/ZZRe-BUg83mfg-Io9iaRgDY-ccsGHjfl3HqRtEDw9OJtTBnnbIPtWyLskBZvrE*aWtShR9T6k7VXQbyzXCcsLYHKpRmwbfmq/BigDataLandscape3.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8" y="365928"/>
            <a:ext cx="9145617" cy="649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10474" y="61128"/>
            <a:ext cx="86353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http://www.slideshare.net/mjft01/big-data-landscape-matt-turck-may-2014</a:t>
            </a:r>
          </a:p>
        </p:txBody>
      </p:sp>
    </p:spTree>
    <p:extLst>
      <p:ext uri="{BB962C8B-B14F-4D97-AF65-F5344CB8AC3E}">
        <p14:creationId xmlns:p14="http://schemas.microsoft.com/office/powerpoint/2010/main" val="13539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1/26/2015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8"/>
          <a:stretch/>
        </p:blipFill>
        <p:spPr bwMode="auto">
          <a:xfrm>
            <a:off x="1" y="707886"/>
            <a:ext cx="9143999" cy="615011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-25400" y="0"/>
            <a:ext cx="91947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There are a lot of Big Data and HPC Software systems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Challenge! Manage environment offering these different components</a:t>
            </a:r>
          </a:p>
        </p:txBody>
      </p:sp>
    </p:spTree>
    <p:extLst>
      <p:ext uri="{BB962C8B-B14F-4D97-AF65-F5344CB8AC3E}">
        <p14:creationId xmlns:p14="http://schemas.microsoft.com/office/powerpoint/2010/main" val="124343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09" y="28288"/>
            <a:ext cx="8229600" cy="507421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Functionality of 21 HPC-ABDS </a:t>
            </a:r>
            <a:r>
              <a:rPr lang="en-US" sz="2800" b="1" dirty="0"/>
              <a:t>Layers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08" y="530441"/>
            <a:ext cx="9065491" cy="6327559"/>
          </a:xfrm>
        </p:spPr>
        <p:txBody>
          <a:bodyPr>
            <a:noAutofit/>
          </a:bodyPr>
          <a:lstStyle/>
          <a:p>
            <a:pPr>
              <a:spcBef>
                <a:spcPts val="225"/>
              </a:spcBef>
              <a:buFont typeface="+mj-lt"/>
              <a:buAutoNum type="arabicParenR"/>
            </a:pPr>
            <a:r>
              <a:rPr lang="en-US" sz="1800" dirty="0">
                <a:latin typeface="Calibri" panose="020F0502020204030204" pitchFamily="34" charset="0"/>
              </a:rPr>
              <a:t>Message Protocols:</a:t>
            </a:r>
          </a:p>
          <a:p>
            <a:pPr>
              <a:spcBef>
                <a:spcPts val="225"/>
              </a:spcBef>
              <a:buFont typeface="+mj-lt"/>
              <a:buAutoNum type="arabicParenR"/>
            </a:pPr>
            <a:r>
              <a:rPr lang="en-US" sz="1800" dirty="0">
                <a:latin typeface="Calibri" panose="020F0502020204030204" pitchFamily="34" charset="0"/>
              </a:rPr>
              <a:t>Distributed Coordination:</a:t>
            </a:r>
          </a:p>
          <a:p>
            <a:pPr>
              <a:spcBef>
                <a:spcPts val="225"/>
              </a:spcBef>
              <a:buFont typeface="+mj-lt"/>
              <a:buAutoNum type="arabicParenR"/>
            </a:pPr>
            <a:r>
              <a:rPr lang="en-US" sz="1800" dirty="0">
                <a:latin typeface="Calibri" panose="020F0502020204030204" pitchFamily="34" charset="0"/>
              </a:rPr>
              <a:t>Security &amp; Privacy:</a:t>
            </a:r>
          </a:p>
          <a:p>
            <a:pPr>
              <a:spcBef>
                <a:spcPts val="225"/>
              </a:spcBef>
              <a:buFont typeface="+mj-lt"/>
              <a:buAutoNum type="arabicParenR"/>
            </a:pPr>
            <a:r>
              <a:rPr lang="en-US" sz="1800" dirty="0">
                <a:latin typeface="Calibri" panose="020F0502020204030204" pitchFamily="34" charset="0"/>
              </a:rPr>
              <a:t>Monitoring: </a:t>
            </a:r>
          </a:p>
          <a:p>
            <a:pPr>
              <a:spcBef>
                <a:spcPts val="225"/>
              </a:spcBef>
              <a:buFont typeface="+mj-lt"/>
              <a:buAutoNum type="arabicParenR"/>
            </a:pPr>
            <a:r>
              <a:rPr lang="en-US" sz="1800" dirty="0" err="1">
                <a:latin typeface="Calibri" panose="020F0502020204030204" pitchFamily="34" charset="0"/>
              </a:rPr>
              <a:t>IaaS</a:t>
            </a:r>
            <a:r>
              <a:rPr lang="en-US" sz="1800" dirty="0">
                <a:latin typeface="Calibri" panose="020F0502020204030204" pitchFamily="34" charset="0"/>
              </a:rPr>
              <a:t> Management from HPC to hypervisors:</a:t>
            </a:r>
          </a:p>
          <a:p>
            <a:pPr>
              <a:spcBef>
                <a:spcPts val="225"/>
              </a:spcBef>
              <a:buFont typeface="+mj-lt"/>
              <a:buAutoNum type="arabicParenR"/>
            </a:pPr>
            <a:r>
              <a:rPr lang="en-US" sz="1800" dirty="0">
                <a:latin typeface="Calibri" panose="020F0502020204030204" pitchFamily="34" charset="0"/>
              </a:rPr>
              <a:t>DevOps: </a:t>
            </a:r>
          </a:p>
          <a:p>
            <a:pPr>
              <a:spcBef>
                <a:spcPts val="225"/>
              </a:spcBef>
              <a:buFont typeface="+mj-lt"/>
              <a:buAutoNum type="arabicParenR"/>
            </a:pPr>
            <a:r>
              <a:rPr lang="en-US" sz="1800" dirty="0">
                <a:latin typeface="Calibri" panose="020F0502020204030204" pitchFamily="34" charset="0"/>
              </a:rPr>
              <a:t>Interoperability:</a:t>
            </a:r>
          </a:p>
          <a:p>
            <a:pPr>
              <a:spcBef>
                <a:spcPts val="225"/>
              </a:spcBef>
              <a:buFont typeface="+mj-lt"/>
              <a:buAutoNum type="arabicParenR"/>
            </a:pPr>
            <a:r>
              <a:rPr lang="en-US" sz="1800" dirty="0">
                <a:latin typeface="Calibri" panose="020F0502020204030204" pitchFamily="34" charset="0"/>
              </a:rPr>
              <a:t>File systems: </a:t>
            </a:r>
          </a:p>
          <a:p>
            <a:pPr>
              <a:spcBef>
                <a:spcPts val="225"/>
              </a:spcBef>
              <a:buFont typeface="+mj-lt"/>
              <a:buAutoNum type="arabicParenR"/>
            </a:pPr>
            <a:r>
              <a:rPr lang="en-US" sz="1800" dirty="0">
                <a:latin typeface="Calibri" panose="020F0502020204030204" pitchFamily="34" charset="0"/>
              </a:rPr>
              <a:t>Cluster Resource Management: </a:t>
            </a:r>
          </a:p>
          <a:p>
            <a:pPr>
              <a:spcBef>
                <a:spcPts val="225"/>
              </a:spcBef>
              <a:buFont typeface="+mj-lt"/>
              <a:buAutoNum type="arabicParenR"/>
            </a:pPr>
            <a:r>
              <a:rPr lang="en-US" sz="1800" dirty="0">
                <a:latin typeface="Calibri" panose="020F0502020204030204" pitchFamily="34" charset="0"/>
              </a:rPr>
              <a:t>Data Transport: </a:t>
            </a:r>
          </a:p>
          <a:p>
            <a:pPr>
              <a:spcBef>
                <a:spcPts val="225"/>
              </a:spcBef>
              <a:buFont typeface="+mj-lt"/>
              <a:buAutoNum type="arabicParenR"/>
            </a:pPr>
            <a:r>
              <a:rPr lang="en-US" sz="1800" dirty="0">
                <a:latin typeface="Calibri" panose="020F0502020204030204" pitchFamily="34" charset="0"/>
              </a:rPr>
              <a:t>A) File management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B) NoSQL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C) SQL </a:t>
            </a:r>
          </a:p>
          <a:p>
            <a:pPr>
              <a:spcBef>
                <a:spcPts val="225"/>
              </a:spcBef>
              <a:buFont typeface="+mj-lt"/>
              <a:buAutoNum type="arabicParenR"/>
            </a:pPr>
            <a:r>
              <a:rPr lang="en-US" sz="1800" dirty="0">
                <a:latin typeface="Calibri" panose="020F0502020204030204" pitchFamily="34" charset="0"/>
              </a:rPr>
              <a:t>In-memory </a:t>
            </a:r>
            <a:r>
              <a:rPr lang="en-US" sz="1800" dirty="0" err="1">
                <a:latin typeface="Calibri" panose="020F0502020204030204" pitchFamily="34" charset="0"/>
              </a:rPr>
              <a:t>databases&amp;caches</a:t>
            </a:r>
            <a:r>
              <a:rPr lang="en-US" sz="1800" dirty="0">
                <a:latin typeface="Calibri" panose="020F0502020204030204" pitchFamily="34" charset="0"/>
              </a:rPr>
              <a:t> / Object-relational mapping / Extraction Tools</a:t>
            </a:r>
          </a:p>
          <a:p>
            <a:pPr>
              <a:spcBef>
                <a:spcPts val="225"/>
              </a:spcBef>
              <a:buFont typeface="+mj-lt"/>
              <a:buAutoNum type="arabicParenR"/>
            </a:pPr>
            <a:r>
              <a:rPr lang="en-US" sz="1800" dirty="0">
                <a:latin typeface="Calibri" panose="020F0502020204030204" pitchFamily="34" charset="0"/>
              </a:rPr>
              <a:t>Inter process communication Collectives, point-to-point, publish-subscribe, MPI:</a:t>
            </a:r>
          </a:p>
          <a:p>
            <a:pPr>
              <a:spcBef>
                <a:spcPts val="225"/>
              </a:spcBef>
              <a:buFont typeface="+mj-lt"/>
              <a:buAutoNum type="arabicParenR"/>
            </a:pPr>
            <a:r>
              <a:rPr lang="en-US" sz="1800" dirty="0">
                <a:latin typeface="Calibri" panose="020F0502020204030204" pitchFamily="34" charset="0"/>
              </a:rPr>
              <a:t>A) Basic Programming model and runtime, SPMD, </a:t>
            </a:r>
            <a:r>
              <a:rPr lang="en-US" sz="1800" dirty="0" err="1">
                <a:latin typeface="Calibri" panose="020F0502020204030204" pitchFamily="34" charset="0"/>
              </a:rPr>
              <a:t>MapReduce</a:t>
            </a:r>
            <a:r>
              <a:rPr lang="en-US" sz="1800" dirty="0">
                <a:latin typeface="Calibri" panose="020F0502020204030204" pitchFamily="34" charset="0"/>
              </a:rPr>
              <a:t>: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B) Streaming:</a:t>
            </a:r>
          </a:p>
          <a:p>
            <a:pPr>
              <a:spcBef>
                <a:spcPts val="225"/>
              </a:spcBef>
              <a:buFont typeface="+mj-lt"/>
              <a:buAutoNum type="arabicParenR"/>
            </a:pPr>
            <a:r>
              <a:rPr lang="en-US" sz="1800" dirty="0">
                <a:latin typeface="Calibri" panose="020F0502020204030204" pitchFamily="34" charset="0"/>
              </a:rPr>
              <a:t>A) High level Programming: 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B) Frameworks</a:t>
            </a:r>
          </a:p>
          <a:p>
            <a:pPr>
              <a:spcBef>
                <a:spcPts val="225"/>
              </a:spcBef>
              <a:buFont typeface="+mj-lt"/>
              <a:buAutoNum type="arabicParenR"/>
            </a:pPr>
            <a:r>
              <a:rPr lang="en-US" sz="1800" dirty="0">
                <a:latin typeface="Calibri" panose="020F0502020204030204" pitchFamily="34" charset="0"/>
              </a:rPr>
              <a:t>Application and Analytics: </a:t>
            </a:r>
          </a:p>
          <a:p>
            <a:pPr>
              <a:spcBef>
                <a:spcPts val="225"/>
              </a:spcBef>
              <a:buFont typeface="+mj-lt"/>
              <a:buAutoNum type="arabicParenR"/>
            </a:pPr>
            <a:r>
              <a:rPr lang="en-US" sz="1800" dirty="0">
                <a:latin typeface="Calibri" panose="020F0502020204030204" pitchFamily="34" charset="0"/>
              </a:rPr>
              <a:t>Workflow-Orchestration: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2FC35-689C-482B-881D-27C85BFD1D21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12145" y="967797"/>
            <a:ext cx="398087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Here are 21 functionalities. (including 11, 14, 15 subparts)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Lets discuss how these are used in particular applications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4 Cross cutting at top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17 in order of layered diagram starting at bottom</a:t>
            </a:r>
          </a:p>
        </p:txBody>
      </p:sp>
    </p:spTree>
    <p:extLst>
      <p:ext uri="{BB962C8B-B14F-4D97-AF65-F5344CB8AC3E}">
        <p14:creationId xmlns:p14="http://schemas.microsoft.com/office/powerpoint/2010/main" val="11854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687"/>
            <a:ext cx="9144000" cy="625771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4645" y="111697"/>
            <a:ext cx="9069355" cy="807713"/>
          </a:xfrm>
        </p:spPr>
        <p:txBody>
          <a:bodyPr>
            <a:noAutofit/>
          </a:bodyPr>
          <a:lstStyle/>
          <a:p>
            <a:r>
              <a:rPr lang="en-US" b="1" dirty="0" smtClean="0"/>
              <a:t>Software for a Big </a:t>
            </a:r>
            <a:r>
              <a:rPr lang="en-US" b="1" dirty="0"/>
              <a:t>Data </a:t>
            </a:r>
            <a:r>
              <a:rPr lang="en-US" b="1" dirty="0" smtClean="0"/>
              <a:t>Initiative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915184"/>
            <a:ext cx="9144000" cy="5786284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Functionality of ABDS and Performance of HPC</a:t>
            </a:r>
          </a:p>
          <a:p>
            <a:r>
              <a:rPr lang="en-US" b="1" dirty="0" smtClean="0"/>
              <a:t>Workflow: </a:t>
            </a:r>
            <a:r>
              <a:rPr lang="en-US" dirty="0" smtClean="0"/>
              <a:t>Apache Crunch, Python or Kepler</a:t>
            </a:r>
          </a:p>
          <a:p>
            <a:r>
              <a:rPr lang="en-US" b="1" dirty="0" smtClean="0"/>
              <a:t>Data Analytics: </a:t>
            </a:r>
            <a:r>
              <a:rPr lang="en-US" dirty="0" smtClean="0"/>
              <a:t>Mahout, R, </a:t>
            </a:r>
            <a:r>
              <a:rPr lang="en-US" dirty="0" err="1" smtClean="0"/>
              <a:t>ImageJ</a:t>
            </a:r>
            <a:r>
              <a:rPr lang="en-US" dirty="0" smtClean="0"/>
              <a:t>, </a:t>
            </a:r>
            <a:r>
              <a:rPr lang="en-US" dirty="0" err="1" smtClean="0"/>
              <a:t>Scalapack</a:t>
            </a:r>
            <a:r>
              <a:rPr lang="en-US" dirty="0" smtClean="0"/>
              <a:t> </a:t>
            </a:r>
          </a:p>
          <a:p>
            <a:r>
              <a:rPr lang="en-US" b="1" dirty="0" smtClean="0"/>
              <a:t>High level Programming: </a:t>
            </a:r>
            <a:r>
              <a:rPr lang="en-US" dirty="0" smtClean="0"/>
              <a:t>Hive, Pig</a:t>
            </a:r>
          </a:p>
          <a:p>
            <a:r>
              <a:rPr lang="en-US" b="1" dirty="0" smtClean="0"/>
              <a:t>Batch Parallel Programming model: </a:t>
            </a:r>
            <a:r>
              <a:rPr lang="en-US" dirty="0" smtClean="0"/>
              <a:t>Hadoop, Spark, </a:t>
            </a:r>
            <a:r>
              <a:rPr lang="en-US" dirty="0" err="1" smtClean="0"/>
              <a:t>Giraph</a:t>
            </a:r>
            <a:r>
              <a:rPr lang="en-US" dirty="0" smtClean="0"/>
              <a:t>, Harp, MPI;</a:t>
            </a:r>
          </a:p>
          <a:p>
            <a:r>
              <a:rPr lang="en-US" b="1" dirty="0" smtClean="0"/>
              <a:t>Streaming Programming </a:t>
            </a:r>
            <a:r>
              <a:rPr lang="en-US" b="1" dirty="0"/>
              <a:t>model: </a:t>
            </a:r>
            <a:r>
              <a:rPr lang="en-US" dirty="0" smtClean="0"/>
              <a:t>Storm, Kafka or </a:t>
            </a:r>
            <a:r>
              <a:rPr lang="en-US" dirty="0" err="1" smtClean="0"/>
              <a:t>RabbitMQ</a:t>
            </a:r>
            <a:endParaRPr lang="en-US" dirty="0" smtClean="0"/>
          </a:p>
          <a:p>
            <a:r>
              <a:rPr lang="en-US" b="1" dirty="0" smtClean="0"/>
              <a:t>In-memory: </a:t>
            </a:r>
            <a:r>
              <a:rPr lang="en-US" dirty="0" err="1" smtClean="0"/>
              <a:t>Memcached</a:t>
            </a:r>
            <a:endParaRPr lang="en-US" dirty="0" smtClean="0"/>
          </a:p>
          <a:p>
            <a:r>
              <a:rPr lang="en-US" b="1" dirty="0" smtClean="0"/>
              <a:t>Data Management: </a:t>
            </a:r>
            <a:r>
              <a:rPr lang="en-US" dirty="0" err="1" smtClean="0"/>
              <a:t>Hbase</a:t>
            </a:r>
            <a:r>
              <a:rPr lang="en-US" dirty="0" smtClean="0"/>
              <a:t>, </a:t>
            </a:r>
            <a:r>
              <a:rPr lang="en-US" dirty="0" err="1" smtClean="0"/>
              <a:t>MongoDB</a:t>
            </a:r>
            <a:r>
              <a:rPr lang="en-US" dirty="0" smtClean="0"/>
              <a:t>, MySQL </a:t>
            </a:r>
          </a:p>
          <a:p>
            <a:r>
              <a:rPr lang="en-US" b="1" dirty="0" smtClean="0"/>
              <a:t>Distributed Coordination: </a:t>
            </a:r>
            <a:r>
              <a:rPr lang="en-US" dirty="0" smtClean="0"/>
              <a:t>Zookeeper</a:t>
            </a:r>
          </a:p>
          <a:p>
            <a:r>
              <a:rPr lang="en-US" b="1" dirty="0" smtClean="0"/>
              <a:t>Cluster Management: </a:t>
            </a:r>
            <a:r>
              <a:rPr lang="en-US" dirty="0" smtClean="0"/>
              <a:t>Yarn, </a:t>
            </a:r>
            <a:r>
              <a:rPr lang="en-US" dirty="0" err="1" smtClean="0"/>
              <a:t>Slurm</a:t>
            </a:r>
            <a:endParaRPr lang="en-US" dirty="0" smtClean="0"/>
          </a:p>
          <a:p>
            <a:r>
              <a:rPr lang="en-US" b="1" dirty="0" smtClean="0"/>
              <a:t>File Systems: </a:t>
            </a:r>
            <a:r>
              <a:rPr lang="en-US" dirty="0" smtClean="0"/>
              <a:t>HDFS, Object store (Swift),</a:t>
            </a:r>
            <a:r>
              <a:rPr lang="en-US" dirty="0" err="1" smtClean="0"/>
              <a:t>Lustre</a:t>
            </a:r>
            <a:endParaRPr lang="en-US" dirty="0" smtClean="0"/>
          </a:p>
          <a:p>
            <a:r>
              <a:rPr lang="en-US" b="1" dirty="0" smtClean="0"/>
              <a:t>DevOps: </a:t>
            </a:r>
            <a:r>
              <a:rPr lang="en-US" dirty="0" err="1" smtClean="0"/>
              <a:t>Cloudmesh</a:t>
            </a:r>
            <a:r>
              <a:rPr lang="en-US" dirty="0" smtClean="0"/>
              <a:t>, Chef, Puppet, Docker, Cobbler</a:t>
            </a:r>
          </a:p>
          <a:p>
            <a:r>
              <a:rPr lang="en-US" b="1" dirty="0" err="1" smtClean="0"/>
              <a:t>IaaS</a:t>
            </a:r>
            <a:r>
              <a:rPr lang="en-US" b="1" dirty="0" smtClean="0"/>
              <a:t>: </a:t>
            </a:r>
            <a:r>
              <a:rPr lang="en-US" dirty="0" smtClean="0"/>
              <a:t>Amazon, Azure, OpenStack, </a:t>
            </a:r>
            <a:r>
              <a:rPr lang="en-US" dirty="0" err="1" smtClean="0"/>
              <a:t>Docker</a:t>
            </a:r>
            <a:r>
              <a:rPr lang="en-US" dirty="0" smtClean="0"/>
              <a:t>, SR-IOV</a:t>
            </a:r>
          </a:p>
          <a:p>
            <a:r>
              <a:rPr lang="en-US" b="1" dirty="0" smtClean="0"/>
              <a:t>Monitoring: </a:t>
            </a:r>
            <a:r>
              <a:rPr lang="en-US" dirty="0" smtClean="0"/>
              <a:t>Inca, Ganglia, Nagios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79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/>
          <p:cNvGrpSpPr>
            <a:grpSpLocks noChangeAspect="1"/>
          </p:cNvGrpSpPr>
          <p:nvPr/>
        </p:nvGrpSpPr>
        <p:grpSpPr>
          <a:xfrm>
            <a:off x="1441154" y="0"/>
            <a:ext cx="6533529" cy="6858000"/>
            <a:chOff x="2376155" y="982372"/>
            <a:chExt cx="5197814" cy="5455954"/>
          </a:xfrm>
        </p:grpSpPr>
        <p:grpSp>
          <p:nvGrpSpPr>
            <p:cNvPr id="75" name="Group 74"/>
            <p:cNvGrpSpPr/>
            <p:nvPr/>
          </p:nvGrpSpPr>
          <p:grpSpPr>
            <a:xfrm>
              <a:off x="2376155" y="982372"/>
              <a:ext cx="5197814" cy="5455954"/>
              <a:chOff x="2440874" y="979385"/>
              <a:chExt cx="5197814" cy="5455954"/>
            </a:xfrm>
          </p:grpSpPr>
          <p:grpSp>
            <p:nvGrpSpPr>
              <p:cNvPr id="68" name="Group 67"/>
              <p:cNvGrpSpPr/>
              <p:nvPr/>
            </p:nvGrpSpPr>
            <p:grpSpPr>
              <a:xfrm>
                <a:off x="2440874" y="979385"/>
                <a:ext cx="5197814" cy="5455954"/>
                <a:chOff x="2440874" y="974140"/>
                <a:chExt cx="5197814" cy="5455954"/>
              </a:xfrm>
            </p:grpSpPr>
            <p:grpSp>
              <p:nvGrpSpPr>
                <p:cNvPr id="66" name="Group 65"/>
                <p:cNvGrpSpPr/>
                <p:nvPr/>
              </p:nvGrpSpPr>
              <p:grpSpPr>
                <a:xfrm>
                  <a:off x="2440874" y="974140"/>
                  <a:ext cx="5197814" cy="5455954"/>
                  <a:chOff x="840031" y="1200804"/>
                  <a:chExt cx="5197814" cy="5455954"/>
                </a:xfrm>
              </p:grpSpPr>
              <p:grpSp>
                <p:nvGrpSpPr>
                  <p:cNvPr id="2" name="Group 2"/>
                  <p:cNvGrpSpPr>
                    <a:grpSpLocks/>
                  </p:cNvGrpSpPr>
                  <p:nvPr/>
                </p:nvGrpSpPr>
                <p:grpSpPr bwMode="auto">
                  <a:xfrm>
                    <a:off x="840031" y="1200804"/>
                    <a:ext cx="5197814" cy="5455954"/>
                    <a:chOff x="4634" y="-3855"/>
                    <a:chExt cx="3031" cy="3696"/>
                  </a:xfrm>
                </p:grpSpPr>
                <p:pic>
                  <p:nvPicPr>
                    <p:cNvPr id="1027" name="Picture 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220" y="-3809"/>
                      <a:ext cx="1861" cy="442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028" name="Picture 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457" y="-2935"/>
                      <a:ext cx="1435" cy="372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029" name="Picture 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463" y="-2514"/>
                      <a:ext cx="1413" cy="79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030" name="Picture 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463" y="-1667"/>
                      <a:ext cx="1386" cy="442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031" name="Picture 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225" y="-3318"/>
                      <a:ext cx="1861" cy="334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032" name="Picture 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252" y="-599"/>
                      <a:ext cx="1861" cy="334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033" name="Picture 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252" y="-1176"/>
                      <a:ext cx="1861" cy="52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grpSp>
                  <p:nvGrpSpPr>
                    <p:cNvPr id="3" name="Group 1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682" y="-2301"/>
                      <a:ext cx="2983" cy="2142"/>
                      <a:chOff x="4682" y="-2301"/>
                      <a:chExt cx="2983" cy="2142"/>
                    </a:xfrm>
                  </p:grpSpPr>
                  <p:sp>
                    <p:nvSpPr>
                      <p:cNvPr id="1037" name="Freeform 1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682" y="-2301"/>
                        <a:ext cx="2983" cy="2142"/>
                      </a:xfrm>
                      <a:custGeom>
                        <a:avLst/>
                        <a:gdLst>
                          <a:gd name="T0" fmla="+- 0 6174 4682"/>
                          <a:gd name="T1" fmla="*/ T0 w 2983"/>
                          <a:gd name="T2" fmla="+- 0 -2301 -2301"/>
                          <a:gd name="T3" fmla="*/ -2301 h 2142"/>
                          <a:gd name="T4" fmla="+- 0 6059 4682"/>
                          <a:gd name="T5" fmla="*/ T4 w 2983"/>
                          <a:gd name="T6" fmla="+- 0 -2295 -2301"/>
                          <a:gd name="T7" fmla="*/ -2295 h 2142"/>
                          <a:gd name="T8" fmla="+- 0 5945 4682"/>
                          <a:gd name="T9" fmla="*/ T8 w 2983"/>
                          <a:gd name="T10" fmla="+- 0 -2275 -2301"/>
                          <a:gd name="T11" fmla="*/ -2275 h 2142"/>
                          <a:gd name="T12" fmla="+- 0 5832 4682"/>
                          <a:gd name="T13" fmla="*/ T12 w 2983"/>
                          <a:gd name="T14" fmla="+- 0 -2244 -2301"/>
                          <a:gd name="T15" fmla="*/ -2244 h 2142"/>
                          <a:gd name="T16" fmla="+- 0 5720 4682"/>
                          <a:gd name="T17" fmla="*/ T16 w 2983"/>
                          <a:gd name="T18" fmla="+- 0 -2199 -2301"/>
                          <a:gd name="T19" fmla="*/ -2199 h 2142"/>
                          <a:gd name="T20" fmla="+- 0 5611 4682"/>
                          <a:gd name="T21" fmla="*/ T20 w 2983"/>
                          <a:gd name="T22" fmla="+- 0 -2141 -2301"/>
                          <a:gd name="T23" fmla="*/ -2141 h 2142"/>
                          <a:gd name="T24" fmla="+- 0 5505 4682"/>
                          <a:gd name="T25" fmla="*/ T24 w 2983"/>
                          <a:gd name="T26" fmla="+- 0 -2071 -2301"/>
                          <a:gd name="T27" fmla="*/ -2071 h 2142"/>
                          <a:gd name="T28" fmla="+- 0 5401 4682"/>
                          <a:gd name="T29" fmla="*/ T28 w 2983"/>
                          <a:gd name="T30" fmla="+- 0 -1988 -2301"/>
                          <a:gd name="T31" fmla="*/ -1988 h 2142"/>
                          <a:gd name="T32" fmla="+- 0 5302 4682"/>
                          <a:gd name="T33" fmla="*/ T32 w 2983"/>
                          <a:gd name="T34" fmla="+- 0 -1892 -2301"/>
                          <a:gd name="T35" fmla="*/ -1892 h 2142"/>
                          <a:gd name="T36" fmla="+- 0 5207 4682"/>
                          <a:gd name="T37" fmla="*/ T36 w 2983"/>
                          <a:gd name="T38" fmla="+- 0 -1783 -2301"/>
                          <a:gd name="T39" fmla="*/ -1783 h 2142"/>
                          <a:gd name="T40" fmla="+- 0 5117 4682"/>
                          <a:gd name="T41" fmla="*/ T40 w 2983"/>
                          <a:gd name="T42" fmla="+- 0 -1662 -2301"/>
                          <a:gd name="T43" fmla="*/ -1662 h 2142"/>
                          <a:gd name="T44" fmla="+- 0 5076 4682"/>
                          <a:gd name="T45" fmla="*/ T44 w 2983"/>
                          <a:gd name="T46" fmla="+- 0 -1599 -2301"/>
                          <a:gd name="T47" fmla="*/ -1599 h 2142"/>
                          <a:gd name="T48" fmla="+- 0 5036 4682"/>
                          <a:gd name="T49" fmla="*/ T48 w 2983"/>
                          <a:gd name="T50" fmla="+- 0 -1533 -2301"/>
                          <a:gd name="T51" fmla="*/ -1533 h 2142"/>
                          <a:gd name="T52" fmla="+- 0 4999 4682"/>
                          <a:gd name="T53" fmla="*/ T52 w 2983"/>
                          <a:gd name="T54" fmla="+- 0 -1467 -2301"/>
                          <a:gd name="T55" fmla="*/ -1467 h 2142"/>
                          <a:gd name="T56" fmla="+- 0 4963 4682"/>
                          <a:gd name="T57" fmla="*/ T56 w 2983"/>
                          <a:gd name="T58" fmla="+- 0 -1398 -2301"/>
                          <a:gd name="T59" fmla="*/ -1398 h 2142"/>
                          <a:gd name="T60" fmla="+- 0 4930 4682"/>
                          <a:gd name="T61" fmla="*/ T60 w 2983"/>
                          <a:gd name="T62" fmla="+- 0 -1328 -2301"/>
                          <a:gd name="T63" fmla="*/ -1328 h 2142"/>
                          <a:gd name="T64" fmla="+- 0 4899 4682"/>
                          <a:gd name="T65" fmla="*/ T64 w 2983"/>
                          <a:gd name="T66" fmla="+- 0 -1257 -2301"/>
                          <a:gd name="T67" fmla="*/ -1257 h 2142"/>
                          <a:gd name="T68" fmla="+- 0 4870 4682"/>
                          <a:gd name="T69" fmla="*/ T68 w 2983"/>
                          <a:gd name="T70" fmla="+- 0 -1184 -2301"/>
                          <a:gd name="T71" fmla="*/ -1184 h 2142"/>
                          <a:gd name="T72" fmla="+- 0 4843 4682"/>
                          <a:gd name="T73" fmla="*/ T72 w 2983"/>
                          <a:gd name="T74" fmla="+- 0 -1110 -2301"/>
                          <a:gd name="T75" fmla="*/ -1110 h 2142"/>
                          <a:gd name="T76" fmla="+- 0 4818 4682"/>
                          <a:gd name="T77" fmla="*/ T76 w 2983"/>
                          <a:gd name="T78" fmla="+- 0 -1035 -2301"/>
                          <a:gd name="T79" fmla="*/ -1035 h 2142"/>
                          <a:gd name="T80" fmla="+- 0 4796 4682"/>
                          <a:gd name="T81" fmla="*/ T80 w 2983"/>
                          <a:gd name="T82" fmla="+- 0 -959 -2301"/>
                          <a:gd name="T83" fmla="*/ -959 h 2142"/>
                          <a:gd name="T84" fmla="+- 0 4775 4682"/>
                          <a:gd name="T85" fmla="*/ T84 w 2983"/>
                          <a:gd name="T86" fmla="+- 0 -882 -2301"/>
                          <a:gd name="T87" fmla="*/ -882 h 2142"/>
                          <a:gd name="T88" fmla="+- 0 4756 4682"/>
                          <a:gd name="T89" fmla="*/ T88 w 2983"/>
                          <a:gd name="T90" fmla="+- 0 -804 -2301"/>
                          <a:gd name="T91" fmla="*/ -804 h 2142"/>
                          <a:gd name="T92" fmla="+- 0 4740 4682"/>
                          <a:gd name="T93" fmla="*/ T92 w 2983"/>
                          <a:gd name="T94" fmla="+- 0 -725 -2301"/>
                          <a:gd name="T95" fmla="*/ -725 h 2142"/>
                          <a:gd name="T96" fmla="+- 0 4726 4682"/>
                          <a:gd name="T97" fmla="*/ T96 w 2983"/>
                          <a:gd name="T98" fmla="+- 0 -646 -2301"/>
                          <a:gd name="T99" fmla="*/ -646 h 2142"/>
                          <a:gd name="T100" fmla="+- 0 4713 4682"/>
                          <a:gd name="T101" fmla="*/ T100 w 2983"/>
                          <a:gd name="T102" fmla="+- 0 -566 -2301"/>
                          <a:gd name="T103" fmla="*/ -566 h 2142"/>
                          <a:gd name="T104" fmla="+- 0 4703 4682"/>
                          <a:gd name="T105" fmla="*/ T104 w 2983"/>
                          <a:gd name="T106" fmla="+- 0 -485 -2301"/>
                          <a:gd name="T107" fmla="*/ -485 h 2142"/>
                          <a:gd name="T108" fmla="+- 0 4695 4682"/>
                          <a:gd name="T109" fmla="*/ T108 w 2983"/>
                          <a:gd name="T110" fmla="+- 0 -404 -2301"/>
                          <a:gd name="T111" fmla="*/ -404 h 2142"/>
                          <a:gd name="T112" fmla="+- 0 4688 4682"/>
                          <a:gd name="T113" fmla="*/ T112 w 2983"/>
                          <a:gd name="T114" fmla="+- 0 -322 -2301"/>
                          <a:gd name="T115" fmla="*/ -322 h 2142"/>
                          <a:gd name="T116" fmla="+- 0 4684 4682"/>
                          <a:gd name="T117" fmla="*/ T116 w 2983"/>
                          <a:gd name="T118" fmla="+- 0 -241 -2301"/>
                          <a:gd name="T119" fmla="*/ -241 h 2142"/>
                          <a:gd name="T120" fmla="+- 0 4682 4682"/>
                          <a:gd name="T121" fmla="*/ T120 w 2983"/>
                          <a:gd name="T122" fmla="+- 0 -159 -2301"/>
                          <a:gd name="T123" fmla="*/ -159 h 2142"/>
                          <a:gd name="T124" fmla="+- 0 7665 4682"/>
                          <a:gd name="T125" fmla="*/ T124 w 2983"/>
                          <a:gd name="T126" fmla="+- 0 -159 -2301"/>
                          <a:gd name="T127" fmla="*/ -159 h 2142"/>
                          <a:gd name="T128" fmla="+- 0 7663 4682"/>
                          <a:gd name="T129" fmla="*/ T128 w 2983"/>
                          <a:gd name="T130" fmla="+- 0 -241 -2301"/>
                          <a:gd name="T131" fmla="*/ -241 h 2142"/>
                          <a:gd name="T132" fmla="+- 0 7659 4682"/>
                          <a:gd name="T133" fmla="*/ T132 w 2983"/>
                          <a:gd name="T134" fmla="+- 0 -322 -2301"/>
                          <a:gd name="T135" fmla="*/ -322 h 2142"/>
                          <a:gd name="T136" fmla="+- 0 7653 4682"/>
                          <a:gd name="T137" fmla="*/ T136 w 2983"/>
                          <a:gd name="T138" fmla="+- 0 -403 -2301"/>
                          <a:gd name="T139" fmla="*/ -403 h 2142"/>
                          <a:gd name="T140" fmla="+- 0 7644 4682"/>
                          <a:gd name="T141" fmla="*/ T140 w 2983"/>
                          <a:gd name="T142" fmla="+- 0 -484 -2301"/>
                          <a:gd name="T143" fmla="*/ -484 h 2142"/>
                          <a:gd name="T144" fmla="+- 0 7634 4682"/>
                          <a:gd name="T145" fmla="*/ T144 w 2983"/>
                          <a:gd name="T146" fmla="+- 0 -565 -2301"/>
                          <a:gd name="T147" fmla="*/ -565 h 2142"/>
                          <a:gd name="T148" fmla="+- 0 7622 4682"/>
                          <a:gd name="T149" fmla="*/ T148 w 2983"/>
                          <a:gd name="T150" fmla="+- 0 -645 -2301"/>
                          <a:gd name="T151" fmla="*/ -645 h 2142"/>
                          <a:gd name="T152" fmla="+- 0 7607 4682"/>
                          <a:gd name="T153" fmla="*/ T152 w 2983"/>
                          <a:gd name="T154" fmla="+- 0 -724 -2301"/>
                          <a:gd name="T155" fmla="*/ -724 h 2142"/>
                          <a:gd name="T156" fmla="+- 0 7591 4682"/>
                          <a:gd name="T157" fmla="*/ T156 w 2983"/>
                          <a:gd name="T158" fmla="+- 0 -803 -2301"/>
                          <a:gd name="T159" fmla="*/ -803 h 2142"/>
                          <a:gd name="T160" fmla="+- 0 7572 4682"/>
                          <a:gd name="T161" fmla="*/ T160 w 2983"/>
                          <a:gd name="T162" fmla="+- 0 -881 -2301"/>
                          <a:gd name="T163" fmla="*/ -881 h 2142"/>
                          <a:gd name="T164" fmla="+- 0 7552 4682"/>
                          <a:gd name="T165" fmla="*/ T164 w 2983"/>
                          <a:gd name="T166" fmla="+- 0 -958 -2301"/>
                          <a:gd name="T167" fmla="*/ -958 h 2142"/>
                          <a:gd name="T168" fmla="+- 0 7529 4682"/>
                          <a:gd name="T169" fmla="*/ T168 w 2983"/>
                          <a:gd name="T170" fmla="+- 0 -1034 -2301"/>
                          <a:gd name="T171" fmla="*/ -1034 h 2142"/>
                          <a:gd name="T172" fmla="+- 0 7504 4682"/>
                          <a:gd name="T173" fmla="*/ T172 w 2983"/>
                          <a:gd name="T174" fmla="+- 0 -1109 -2301"/>
                          <a:gd name="T175" fmla="*/ -1109 h 2142"/>
                          <a:gd name="T176" fmla="+- 0 7477 4682"/>
                          <a:gd name="T177" fmla="*/ T176 w 2983"/>
                          <a:gd name="T178" fmla="+- 0 -1183 -2301"/>
                          <a:gd name="T179" fmla="*/ -1183 h 2142"/>
                          <a:gd name="T180" fmla="+- 0 7448 4682"/>
                          <a:gd name="T181" fmla="*/ T180 w 2983"/>
                          <a:gd name="T182" fmla="+- 0 -1256 -2301"/>
                          <a:gd name="T183" fmla="*/ -1256 h 2142"/>
                          <a:gd name="T184" fmla="+- 0 7417 4682"/>
                          <a:gd name="T185" fmla="*/ T184 w 2983"/>
                          <a:gd name="T186" fmla="+- 0 -1327 -2301"/>
                          <a:gd name="T187" fmla="*/ -1327 h 2142"/>
                          <a:gd name="T188" fmla="+- 0 7384 4682"/>
                          <a:gd name="T189" fmla="*/ T188 w 2983"/>
                          <a:gd name="T190" fmla="+- 0 -1397 -2301"/>
                          <a:gd name="T191" fmla="*/ -1397 h 2142"/>
                          <a:gd name="T192" fmla="+- 0 7349 4682"/>
                          <a:gd name="T193" fmla="*/ T192 w 2983"/>
                          <a:gd name="T194" fmla="+- 0 -1466 -2301"/>
                          <a:gd name="T195" fmla="*/ -1466 h 2142"/>
                          <a:gd name="T196" fmla="+- 0 7311 4682"/>
                          <a:gd name="T197" fmla="*/ T196 w 2983"/>
                          <a:gd name="T198" fmla="+- 0 -1532 -2301"/>
                          <a:gd name="T199" fmla="*/ -1532 h 2142"/>
                          <a:gd name="T200" fmla="+- 0 7272 4682"/>
                          <a:gd name="T201" fmla="*/ T200 w 2983"/>
                          <a:gd name="T202" fmla="+- 0 -1597 -2301"/>
                          <a:gd name="T203" fmla="*/ -1597 h 2142"/>
                          <a:gd name="T204" fmla="+- 0 7230 4682"/>
                          <a:gd name="T205" fmla="*/ T204 w 2983"/>
                          <a:gd name="T206" fmla="+- 0 -1661 -2301"/>
                          <a:gd name="T207" fmla="*/ -1661 h 2142"/>
                          <a:gd name="T208" fmla="+- 0 7140 4682"/>
                          <a:gd name="T209" fmla="*/ T208 w 2983"/>
                          <a:gd name="T210" fmla="+- 0 -1782 -2301"/>
                          <a:gd name="T211" fmla="*/ -1782 h 2142"/>
                          <a:gd name="T212" fmla="+- 0 7045 4682"/>
                          <a:gd name="T213" fmla="*/ T212 w 2983"/>
                          <a:gd name="T214" fmla="+- 0 -1891 -2301"/>
                          <a:gd name="T215" fmla="*/ -1891 h 2142"/>
                          <a:gd name="T216" fmla="+- 0 6946 4682"/>
                          <a:gd name="T217" fmla="*/ T216 w 2983"/>
                          <a:gd name="T218" fmla="+- 0 -1987 -2301"/>
                          <a:gd name="T219" fmla="*/ -1987 h 2142"/>
                          <a:gd name="T220" fmla="+- 0 6843 4682"/>
                          <a:gd name="T221" fmla="*/ T220 w 2983"/>
                          <a:gd name="T222" fmla="+- 0 -2070 -2301"/>
                          <a:gd name="T223" fmla="*/ -2070 h 2142"/>
                          <a:gd name="T224" fmla="+- 0 6736 4682"/>
                          <a:gd name="T225" fmla="*/ T224 w 2983"/>
                          <a:gd name="T226" fmla="+- 0 -2141 -2301"/>
                          <a:gd name="T227" fmla="*/ -2141 h 2142"/>
                          <a:gd name="T228" fmla="+- 0 6627 4682"/>
                          <a:gd name="T229" fmla="*/ T228 w 2983"/>
                          <a:gd name="T230" fmla="+- 0 -2198 -2301"/>
                          <a:gd name="T231" fmla="*/ -2198 h 2142"/>
                          <a:gd name="T232" fmla="+- 0 6515 4682"/>
                          <a:gd name="T233" fmla="*/ T232 w 2983"/>
                          <a:gd name="T234" fmla="+- 0 -2243 -2301"/>
                          <a:gd name="T235" fmla="*/ -2243 h 2142"/>
                          <a:gd name="T236" fmla="+- 0 6402 4682"/>
                          <a:gd name="T237" fmla="*/ T236 w 2983"/>
                          <a:gd name="T238" fmla="+- 0 -2275 -2301"/>
                          <a:gd name="T239" fmla="*/ -2275 h 2142"/>
                          <a:gd name="T240" fmla="+- 0 6288 4682"/>
                          <a:gd name="T241" fmla="*/ T240 w 2983"/>
                          <a:gd name="T242" fmla="+- 0 -2295 -2301"/>
                          <a:gd name="T243" fmla="*/ -2295 h 2142"/>
                          <a:gd name="T244" fmla="+- 0 6174 4682"/>
                          <a:gd name="T245" fmla="*/ T244 w 2983"/>
                          <a:gd name="T246" fmla="+- 0 -2301 -2301"/>
                          <a:gd name="T247" fmla="*/ -2301 h 2142"/>
                        </a:gdLst>
                        <a:ahLst/>
                        <a:cxnLst>
                          <a:cxn ang="0">
                            <a:pos x="T1" y="T3"/>
                          </a:cxn>
                          <a:cxn ang="0">
                            <a:pos x="T5" y="T7"/>
                          </a:cxn>
                          <a:cxn ang="0">
                            <a:pos x="T9" y="T11"/>
                          </a:cxn>
                          <a:cxn ang="0">
                            <a:pos x="T13" y="T15"/>
                          </a:cxn>
                          <a:cxn ang="0">
                            <a:pos x="T17" y="T19"/>
                          </a:cxn>
                          <a:cxn ang="0">
                            <a:pos x="T21" y="T23"/>
                          </a:cxn>
                          <a:cxn ang="0">
                            <a:pos x="T25" y="T27"/>
                          </a:cxn>
                          <a:cxn ang="0">
                            <a:pos x="T29" y="T31"/>
                          </a:cxn>
                          <a:cxn ang="0">
                            <a:pos x="T33" y="T35"/>
                          </a:cxn>
                          <a:cxn ang="0">
                            <a:pos x="T37" y="T39"/>
                          </a:cxn>
                          <a:cxn ang="0">
                            <a:pos x="T41" y="T43"/>
                          </a:cxn>
                          <a:cxn ang="0">
                            <a:pos x="T45" y="T47"/>
                          </a:cxn>
                          <a:cxn ang="0">
                            <a:pos x="T49" y="T51"/>
                          </a:cxn>
                          <a:cxn ang="0">
                            <a:pos x="T53" y="T55"/>
                          </a:cxn>
                          <a:cxn ang="0">
                            <a:pos x="T57" y="T59"/>
                          </a:cxn>
                          <a:cxn ang="0">
                            <a:pos x="T61" y="T63"/>
                          </a:cxn>
                          <a:cxn ang="0">
                            <a:pos x="T65" y="T67"/>
                          </a:cxn>
                          <a:cxn ang="0">
                            <a:pos x="T69" y="T71"/>
                          </a:cxn>
                          <a:cxn ang="0">
                            <a:pos x="T73" y="T75"/>
                          </a:cxn>
                          <a:cxn ang="0">
                            <a:pos x="T77" y="T79"/>
                          </a:cxn>
                          <a:cxn ang="0">
                            <a:pos x="T81" y="T83"/>
                          </a:cxn>
                          <a:cxn ang="0">
                            <a:pos x="T85" y="T87"/>
                          </a:cxn>
                          <a:cxn ang="0">
                            <a:pos x="T89" y="T91"/>
                          </a:cxn>
                          <a:cxn ang="0">
                            <a:pos x="T93" y="T95"/>
                          </a:cxn>
                          <a:cxn ang="0">
                            <a:pos x="T97" y="T99"/>
                          </a:cxn>
                          <a:cxn ang="0">
                            <a:pos x="T101" y="T103"/>
                          </a:cxn>
                          <a:cxn ang="0">
                            <a:pos x="T105" y="T107"/>
                          </a:cxn>
                          <a:cxn ang="0">
                            <a:pos x="T109" y="T111"/>
                          </a:cxn>
                          <a:cxn ang="0">
                            <a:pos x="T113" y="T115"/>
                          </a:cxn>
                          <a:cxn ang="0">
                            <a:pos x="T117" y="T119"/>
                          </a:cxn>
                          <a:cxn ang="0">
                            <a:pos x="T121" y="T123"/>
                          </a:cxn>
                          <a:cxn ang="0">
                            <a:pos x="T125" y="T127"/>
                          </a:cxn>
                          <a:cxn ang="0">
                            <a:pos x="T129" y="T131"/>
                          </a:cxn>
                          <a:cxn ang="0">
                            <a:pos x="T133" y="T135"/>
                          </a:cxn>
                          <a:cxn ang="0">
                            <a:pos x="T137" y="T139"/>
                          </a:cxn>
                          <a:cxn ang="0">
                            <a:pos x="T141" y="T143"/>
                          </a:cxn>
                          <a:cxn ang="0">
                            <a:pos x="T145" y="T147"/>
                          </a:cxn>
                          <a:cxn ang="0">
                            <a:pos x="T149" y="T151"/>
                          </a:cxn>
                          <a:cxn ang="0">
                            <a:pos x="T153" y="T155"/>
                          </a:cxn>
                          <a:cxn ang="0">
                            <a:pos x="T157" y="T159"/>
                          </a:cxn>
                          <a:cxn ang="0">
                            <a:pos x="T161" y="T163"/>
                          </a:cxn>
                          <a:cxn ang="0">
                            <a:pos x="T165" y="T167"/>
                          </a:cxn>
                          <a:cxn ang="0">
                            <a:pos x="T169" y="T171"/>
                          </a:cxn>
                          <a:cxn ang="0">
                            <a:pos x="T173" y="T175"/>
                          </a:cxn>
                          <a:cxn ang="0">
                            <a:pos x="T177" y="T179"/>
                          </a:cxn>
                          <a:cxn ang="0">
                            <a:pos x="T181" y="T183"/>
                          </a:cxn>
                          <a:cxn ang="0">
                            <a:pos x="T185" y="T187"/>
                          </a:cxn>
                          <a:cxn ang="0">
                            <a:pos x="T189" y="T191"/>
                          </a:cxn>
                          <a:cxn ang="0">
                            <a:pos x="T193" y="T195"/>
                          </a:cxn>
                          <a:cxn ang="0">
                            <a:pos x="T197" y="T199"/>
                          </a:cxn>
                          <a:cxn ang="0">
                            <a:pos x="T201" y="T203"/>
                          </a:cxn>
                          <a:cxn ang="0">
                            <a:pos x="T205" y="T207"/>
                          </a:cxn>
                          <a:cxn ang="0">
                            <a:pos x="T209" y="T211"/>
                          </a:cxn>
                          <a:cxn ang="0">
                            <a:pos x="T213" y="T215"/>
                          </a:cxn>
                          <a:cxn ang="0">
                            <a:pos x="T217" y="T219"/>
                          </a:cxn>
                          <a:cxn ang="0">
                            <a:pos x="T221" y="T223"/>
                          </a:cxn>
                          <a:cxn ang="0">
                            <a:pos x="T225" y="T227"/>
                          </a:cxn>
                          <a:cxn ang="0">
                            <a:pos x="T229" y="T231"/>
                          </a:cxn>
                          <a:cxn ang="0">
                            <a:pos x="T233" y="T235"/>
                          </a:cxn>
                          <a:cxn ang="0">
                            <a:pos x="T237" y="T239"/>
                          </a:cxn>
                          <a:cxn ang="0">
                            <a:pos x="T241" y="T243"/>
                          </a:cxn>
                          <a:cxn ang="0">
                            <a:pos x="T245" y="T247"/>
                          </a:cxn>
                        </a:cxnLst>
                        <a:rect l="0" t="0" r="r" b="b"/>
                        <a:pathLst>
                          <a:path w="2983" h="2142">
                            <a:moveTo>
                              <a:pt x="1492" y="0"/>
                            </a:moveTo>
                            <a:lnTo>
                              <a:pt x="1377" y="6"/>
                            </a:lnTo>
                            <a:lnTo>
                              <a:pt x="1263" y="26"/>
                            </a:lnTo>
                            <a:lnTo>
                              <a:pt x="1150" y="57"/>
                            </a:lnTo>
                            <a:lnTo>
                              <a:pt x="1038" y="102"/>
                            </a:lnTo>
                            <a:lnTo>
                              <a:pt x="929" y="160"/>
                            </a:lnTo>
                            <a:lnTo>
                              <a:pt x="823" y="230"/>
                            </a:lnTo>
                            <a:lnTo>
                              <a:pt x="719" y="313"/>
                            </a:lnTo>
                            <a:lnTo>
                              <a:pt x="620" y="409"/>
                            </a:lnTo>
                            <a:lnTo>
                              <a:pt x="525" y="518"/>
                            </a:lnTo>
                            <a:lnTo>
                              <a:pt x="435" y="639"/>
                            </a:lnTo>
                            <a:lnTo>
                              <a:pt x="394" y="702"/>
                            </a:lnTo>
                            <a:lnTo>
                              <a:pt x="354" y="768"/>
                            </a:lnTo>
                            <a:lnTo>
                              <a:pt x="317" y="834"/>
                            </a:lnTo>
                            <a:lnTo>
                              <a:pt x="281" y="903"/>
                            </a:lnTo>
                            <a:lnTo>
                              <a:pt x="248" y="973"/>
                            </a:lnTo>
                            <a:lnTo>
                              <a:pt x="217" y="1044"/>
                            </a:lnTo>
                            <a:lnTo>
                              <a:pt x="188" y="1117"/>
                            </a:lnTo>
                            <a:lnTo>
                              <a:pt x="161" y="1191"/>
                            </a:lnTo>
                            <a:lnTo>
                              <a:pt x="136" y="1266"/>
                            </a:lnTo>
                            <a:lnTo>
                              <a:pt x="114" y="1342"/>
                            </a:lnTo>
                            <a:lnTo>
                              <a:pt x="93" y="1419"/>
                            </a:lnTo>
                            <a:lnTo>
                              <a:pt x="74" y="1497"/>
                            </a:lnTo>
                            <a:lnTo>
                              <a:pt x="58" y="1576"/>
                            </a:lnTo>
                            <a:lnTo>
                              <a:pt x="44" y="1655"/>
                            </a:lnTo>
                            <a:lnTo>
                              <a:pt x="31" y="1735"/>
                            </a:lnTo>
                            <a:lnTo>
                              <a:pt x="21" y="1816"/>
                            </a:lnTo>
                            <a:lnTo>
                              <a:pt x="13" y="1897"/>
                            </a:lnTo>
                            <a:lnTo>
                              <a:pt x="6" y="1979"/>
                            </a:lnTo>
                            <a:lnTo>
                              <a:pt x="2" y="2060"/>
                            </a:lnTo>
                            <a:lnTo>
                              <a:pt x="0" y="2142"/>
                            </a:lnTo>
                            <a:lnTo>
                              <a:pt x="2983" y="2142"/>
                            </a:lnTo>
                            <a:lnTo>
                              <a:pt x="2981" y="2060"/>
                            </a:lnTo>
                            <a:lnTo>
                              <a:pt x="2977" y="1979"/>
                            </a:lnTo>
                            <a:lnTo>
                              <a:pt x="2971" y="1898"/>
                            </a:lnTo>
                            <a:lnTo>
                              <a:pt x="2962" y="1817"/>
                            </a:lnTo>
                            <a:lnTo>
                              <a:pt x="2952" y="1736"/>
                            </a:lnTo>
                            <a:lnTo>
                              <a:pt x="2940" y="1656"/>
                            </a:lnTo>
                            <a:lnTo>
                              <a:pt x="2925" y="1577"/>
                            </a:lnTo>
                            <a:lnTo>
                              <a:pt x="2909" y="1498"/>
                            </a:lnTo>
                            <a:lnTo>
                              <a:pt x="2890" y="1420"/>
                            </a:lnTo>
                            <a:lnTo>
                              <a:pt x="2870" y="1343"/>
                            </a:lnTo>
                            <a:lnTo>
                              <a:pt x="2847" y="1267"/>
                            </a:lnTo>
                            <a:lnTo>
                              <a:pt x="2822" y="1192"/>
                            </a:lnTo>
                            <a:lnTo>
                              <a:pt x="2795" y="1118"/>
                            </a:lnTo>
                            <a:lnTo>
                              <a:pt x="2766" y="1045"/>
                            </a:lnTo>
                            <a:lnTo>
                              <a:pt x="2735" y="974"/>
                            </a:lnTo>
                            <a:lnTo>
                              <a:pt x="2702" y="904"/>
                            </a:lnTo>
                            <a:lnTo>
                              <a:pt x="2667" y="835"/>
                            </a:lnTo>
                            <a:lnTo>
                              <a:pt x="2629" y="769"/>
                            </a:lnTo>
                            <a:lnTo>
                              <a:pt x="2590" y="704"/>
                            </a:lnTo>
                            <a:lnTo>
                              <a:pt x="2548" y="640"/>
                            </a:lnTo>
                            <a:lnTo>
                              <a:pt x="2458" y="519"/>
                            </a:lnTo>
                            <a:lnTo>
                              <a:pt x="2363" y="410"/>
                            </a:lnTo>
                            <a:lnTo>
                              <a:pt x="2264" y="314"/>
                            </a:lnTo>
                            <a:lnTo>
                              <a:pt x="2161" y="231"/>
                            </a:lnTo>
                            <a:lnTo>
                              <a:pt x="2054" y="160"/>
                            </a:lnTo>
                            <a:lnTo>
                              <a:pt x="1945" y="103"/>
                            </a:lnTo>
                            <a:lnTo>
                              <a:pt x="1833" y="58"/>
                            </a:lnTo>
                            <a:lnTo>
                              <a:pt x="1720" y="26"/>
                            </a:lnTo>
                            <a:lnTo>
                              <a:pt x="1606" y="6"/>
                            </a:lnTo>
                            <a:lnTo>
                              <a:pt x="1492" y="0"/>
                            </a:ln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4" name="Group 1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682" y="-2301"/>
                      <a:ext cx="2983" cy="2142"/>
                      <a:chOff x="4682" y="-2301"/>
                      <a:chExt cx="2983" cy="2142"/>
                    </a:xfrm>
                  </p:grpSpPr>
                  <p:sp>
                    <p:nvSpPr>
                      <p:cNvPr id="1036" name="Freeform 1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682" y="-2301"/>
                        <a:ext cx="2983" cy="2142"/>
                      </a:xfrm>
                      <a:custGeom>
                        <a:avLst/>
                        <a:gdLst>
                          <a:gd name="T0" fmla="+- 0 5120 4682"/>
                          <a:gd name="T1" fmla="*/ T0 w 2983"/>
                          <a:gd name="T2" fmla="+- 0 -1659 -2301"/>
                          <a:gd name="T3" fmla="*/ -1659 h 2142"/>
                          <a:gd name="T4" fmla="+- 0 5078 4682"/>
                          <a:gd name="T5" fmla="*/ T4 w 2983"/>
                          <a:gd name="T6" fmla="+- 0 -1596 -2301"/>
                          <a:gd name="T7" fmla="*/ -1596 h 2142"/>
                          <a:gd name="T8" fmla="+- 0 5038 4682"/>
                          <a:gd name="T9" fmla="*/ T8 w 2983"/>
                          <a:gd name="T10" fmla="+- 0 -1531 -2301"/>
                          <a:gd name="T11" fmla="*/ -1531 h 2142"/>
                          <a:gd name="T12" fmla="+- 0 5000 4682"/>
                          <a:gd name="T13" fmla="*/ T12 w 2983"/>
                          <a:gd name="T14" fmla="+- 0 -1465 -2301"/>
                          <a:gd name="T15" fmla="*/ -1465 h 2142"/>
                          <a:gd name="T16" fmla="+- 0 4965 4682"/>
                          <a:gd name="T17" fmla="*/ T16 w 2983"/>
                          <a:gd name="T18" fmla="+- 0 -1397 -2301"/>
                          <a:gd name="T19" fmla="*/ -1397 h 2142"/>
                          <a:gd name="T20" fmla="+- 0 4931 4682"/>
                          <a:gd name="T21" fmla="*/ T20 w 2983"/>
                          <a:gd name="T22" fmla="+- 0 -1327 -2301"/>
                          <a:gd name="T23" fmla="*/ -1327 h 2142"/>
                          <a:gd name="T24" fmla="+- 0 4900 4682"/>
                          <a:gd name="T25" fmla="*/ T24 w 2983"/>
                          <a:gd name="T26" fmla="+- 0 -1256 -2301"/>
                          <a:gd name="T27" fmla="*/ -1256 h 2142"/>
                          <a:gd name="T28" fmla="+- 0 4871 4682"/>
                          <a:gd name="T29" fmla="*/ T28 w 2983"/>
                          <a:gd name="T30" fmla="+- 0 -1184 -2301"/>
                          <a:gd name="T31" fmla="*/ -1184 h 2142"/>
                          <a:gd name="T32" fmla="+- 0 4844 4682"/>
                          <a:gd name="T33" fmla="*/ T32 w 2983"/>
                          <a:gd name="T34" fmla="+- 0 -1110 -2301"/>
                          <a:gd name="T35" fmla="*/ -1110 h 2142"/>
                          <a:gd name="T36" fmla="+- 0 4819 4682"/>
                          <a:gd name="T37" fmla="*/ T36 w 2983"/>
                          <a:gd name="T38" fmla="+- 0 -1035 -2301"/>
                          <a:gd name="T39" fmla="*/ -1035 h 2142"/>
                          <a:gd name="T40" fmla="+- 0 4796 4682"/>
                          <a:gd name="T41" fmla="*/ T40 w 2983"/>
                          <a:gd name="T42" fmla="+- 0 -959 -2301"/>
                          <a:gd name="T43" fmla="*/ -959 h 2142"/>
                          <a:gd name="T44" fmla="+- 0 4775 4682"/>
                          <a:gd name="T45" fmla="*/ T44 w 2983"/>
                          <a:gd name="T46" fmla="+- 0 -882 -2301"/>
                          <a:gd name="T47" fmla="*/ -882 h 2142"/>
                          <a:gd name="T48" fmla="+- 0 4757 4682"/>
                          <a:gd name="T49" fmla="*/ T48 w 2983"/>
                          <a:gd name="T50" fmla="+- 0 -804 -2301"/>
                          <a:gd name="T51" fmla="*/ -804 h 2142"/>
                          <a:gd name="T52" fmla="+- 0 4740 4682"/>
                          <a:gd name="T53" fmla="*/ T52 w 2983"/>
                          <a:gd name="T54" fmla="+- 0 -725 -2301"/>
                          <a:gd name="T55" fmla="*/ -725 h 2142"/>
                          <a:gd name="T56" fmla="+- 0 4726 4682"/>
                          <a:gd name="T57" fmla="*/ T56 w 2983"/>
                          <a:gd name="T58" fmla="+- 0 -645 -2301"/>
                          <a:gd name="T59" fmla="*/ -645 h 2142"/>
                          <a:gd name="T60" fmla="+- 0 4713 4682"/>
                          <a:gd name="T61" fmla="*/ T60 w 2983"/>
                          <a:gd name="T62" fmla="+- 0 -565 -2301"/>
                          <a:gd name="T63" fmla="*/ -565 h 2142"/>
                          <a:gd name="T64" fmla="+- 0 4703 4682"/>
                          <a:gd name="T65" fmla="*/ T64 w 2983"/>
                          <a:gd name="T66" fmla="+- 0 -485 -2301"/>
                          <a:gd name="T67" fmla="*/ -485 h 2142"/>
                          <a:gd name="T68" fmla="+- 0 4695 4682"/>
                          <a:gd name="T69" fmla="*/ T68 w 2983"/>
                          <a:gd name="T70" fmla="+- 0 -404 -2301"/>
                          <a:gd name="T71" fmla="*/ -404 h 2142"/>
                          <a:gd name="T72" fmla="+- 0 4688 4682"/>
                          <a:gd name="T73" fmla="*/ T72 w 2983"/>
                          <a:gd name="T74" fmla="+- 0 -322 -2301"/>
                          <a:gd name="T75" fmla="*/ -322 h 2142"/>
                          <a:gd name="T76" fmla="+- 0 4684 4682"/>
                          <a:gd name="T77" fmla="*/ T76 w 2983"/>
                          <a:gd name="T78" fmla="+- 0 -241 -2301"/>
                          <a:gd name="T79" fmla="*/ -241 h 2142"/>
                          <a:gd name="T80" fmla="+- 0 4682 4682"/>
                          <a:gd name="T81" fmla="*/ T80 w 2983"/>
                          <a:gd name="T82" fmla="+- 0 -159 -2301"/>
                          <a:gd name="T83" fmla="*/ -159 h 2142"/>
                          <a:gd name="T84" fmla="+- 0 7665 4682"/>
                          <a:gd name="T85" fmla="*/ T84 w 2983"/>
                          <a:gd name="T86" fmla="+- 0 -159 -2301"/>
                          <a:gd name="T87" fmla="*/ -159 h 2142"/>
                          <a:gd name="T88" fmla="+- 0 7663 4682"/>
                          <a:gd name="T89" fmla="*/ T88 w 2983"/>
                          <a:gd name="T90" fmla="+- 0 -241 -2301"/>
                          <a:gd name="T91" fmla="*/ -241 h 2142"/>
                          <a:gd name="T92" fmla="+- 0 7659 4682"/>
                          <a:gd name="T93" fmla="*/ T92 w 2983"/>
                          <a:gd name="T94" fmla="+- 0 -322 -2301"/>
                          <a:gd name="T95" fmla="*/ -322 h 2142"/>
                          <a:gd name="T96" fmla="+- 0 7653 4682"/>
                          <a:gd name="T97" fmla="*/ T96 w 2983"/>
                          <a:gd name="T98" fmla="+- 0 -403 -2301"/>
                          <a:gd name="T99" fmla="*/ -403 h 2142"/>
                          <a:gd name="T100" fmla="+- 0 7644 4682"/>
                          <a:gd name="T101" fmla="*/ T100 w 2983"/>
                          <a:gd name="T102" fmla="+- 0 -484 -2301"/>
                          <a:gd name="T103" fmla="*/ -484 h 2142"/>
                          <a:gd name="T104" fmla="+- 0 7634 4682"/>
                          <a:gd name="T105" fmla="*/ T104 w 2983"/>
                          <a:gd name="T106" fmla="+- 0 -565 -2301"/>
                          <a:gd name="T107" fmla="*/ -565 h 2142"/>
                          <a:gd name="T108" fmla="+- 0 7622 4682"/>
                          <a:gd name="T109" fmla="*/ T108 w 2983"/>
                          <a:gd name="T110" fmla="+- 0 -645 -2301"/>
                          <a:gd name="T111" fmla="*/ -645 h 2142"/>
                          <a:gd name="T112" fmla="+- 0 7607 4682"/>
                          <a:gd name="T113" fmla="*/ T112 w 2983"/>
                          <a:gd name="T114" fmla="+- 0 -724 -2301"/>
                          <a:gd name="T115" fmla="*/ -724 h 2142"/>
                          <a:gd name="T116" fmla="+- 0 7591 4682"/>
                          <a:gd name="T117" fmla="*/ T116 w 2983"/>
                          <a:gd name="T118" fmla="+- 0 -803 -2301"/>
                          <a:gd name="T119" fmla="*/ -803 h 2142"/>
                          <a:gd name="T120" fmla="+- 0 7572 4682"/>
                          <a:gd name="T121" fmla="*/ T120 w 2983"/>
                          <a:gd name="T122" fmla="+- 0 -881 -2301"/>
                          <a:gd name="T123" fmla="*/ -881 h 2142"/>
                          <a:gd name="T124" fmla="+- 0 7552 4682"/>
                          <a:gd name="T125" fmla="*/ T124 w 2983"/>
                          <a:gd name="T126" fmla="+- 0 -958 -2301"/>
                          <a:gd name="T127" fmla="*/ -958 h 2142"/>
                          <a:gd name="T128" fmla="+- 0 7529 4682"/>
                          <a:gd name="T129" fmla="*/ T128 w 2983"/>
                          <a:gd name="T130" fmla="+- 0 -1034 -2301"/>
                          <a:gd name="T131" fmla="*/ -1034 h 2142"/>
                          <a:gd name="T132" fmla="+- 0 7504 4682"/>
                          <a:gd name="T133" fmla="*/ T132 w 2983"/>
                          <a:gd name="T134" fmla="+- 0 -1109 -2301"/>
                          <a:gd name="T135" fmla="*/ -1109 h 2142"/>
                          <a:gd name="T136" fmla="+- 0 7477 4682"/>
                          <a:gd name="T137" fmla="*/ T136 w 2983"/>
                          <a:gd name="T138" fmla="+- 0 -1183 -2301"/>
                          <a:gd name="T139" fmla="*/ -1183 h 2142"/>
                          <a:gd name="T140" fmla="+- 0 7448 4682"/>
                          <a:gd name="T141" fmla="*/ T140 w 2983"/>
                          <a:gd name="T142" fmla="+- 0 -1256 -2301"/>
                          <a:gd name="T143" fmla="*/ -1256 h 2142"/>
                          <a:gd name="T144" fmla="+- 0 7417 4682"/>
                          <a:gd name="T145" fmla="*/ T144 w 2983"/>
                          <a:gd name="T146" fmla="+- 0 -1327 -2301"/>
                          <a:gd name="T147" fmla="*/ -1327 h 2142"/>
                          <a:gd name="T148" fmla="+- 0 7384 4682"/>
                          <a:gd name="T149" fmla="*/ T148 w 2983"/>
                          <a:gd name="T150" fmla="+- 0 -1397 -2301"/>
                          <a:gd name="T151" fmla="*/ -1397 h 2142"/>
                          <a:gd name="T152" fmla="+- 0 7349 4682"/>
                          <a:gd name="T153" fmla="*/ T152 w 2983"/>
                          <a:gd name="T154" fmla="+- 0 -1466 -2301"/>
                          <a:gd name="T155" fmla="*/ -1466 h 2142"/>
                          <a:gd name="T156" fmla="+- 0 7311 4682"/>
                          <a:gd name="T157" fmla="*/ T156 w 2983"/>
                          <a:gd name="T158" fmla="+- 0 -1532 -2301"/>
                          <a:gd name="T159" fmla="*/ -1532 h 2142"/>
                          <a:gd name="T160" fmla="+- 0 7272 4682"/>
                          <a:gd name="T161" fmla="*/ T160 w 2983"/>
                          <a:gd name="T162" fmla="+- 0 -1597 -2301"/>
                          <a:gd name="T163" fmla="*/ -1597 h 2142"/>
                          <a:gd name="T164" fmla="+- 0 7230 4682"/>
                          <a:gd name="T165" fmla="*/ T164 w 2983"/>
                          <a:gd name="T166" fmla="+- 0 -1661 -2301"/>
                          <a:gd name="T167" fmla="*/ -1661 h 2142"/>
                          <a:gd name="T168" fmla="+- 0 7140 4682"/>
                          <a:gd name="T169" fmla="*/ T168 w 2983"/>
                          <a:gd name="T170" fmla="+- 0 -1782 -2301"/>
                          <a:gd name="T171" fmla="*/ -1782 h 2142"/>
                          <a:gd name="T172" fmla="+- 0 7045 4682"/>
                          <a:gd name="T173" fmla="*/ T172 w 2983"/>
                          <a:gd name="T174" fmla="+- 0 -1891 -2301"/>
                          <a:gd name="T175" fmla="*/ -1891 h 2142"/>
                          <a:gd name="T176" fmla="+- 0 6946 4682"/>
                          <a:gd name="T177" fmla="*/ T176 w 2983"/>
                          <a:gd name="T178" fmla="+- 0 -1987 -2301"/>
                          <a:gd name="T179" fmla="*/ -1987 h 2142"/>
                          <a:gd name="T180" fmla="+- 0 6843 4682"/>
                          <a:gd name="T181" fmla="*/ T180 w 2983"/>
                          <a:gd name="T182" fmla="+- 0 -2070 -2301"/>
                          <a:gd name="T183" fmla="*/ -2070 h 2142"/>
                          <a:gd name="T184" fmla="+- 0 6736 4682"/>
                          <a:gd name="T185" fmla="*/ T184 w 2983"/>
                          <a:gd name="T186" fmla="+- 0 -2141 -2301"/>
                          <a:gd name="T187" fmla="*/ -2141 h 2142"/>
                          <a:gd name="T188" fmla="+- 0 6627 4682"/>
                          <a:gd name="T189" fmla="*/ T188 w 2983"/>
                          <a:gd name="T190" fmla="+- 0 -2198 -2301"/>
                          <a:gd name="T191" fmla="*/ -2198 h 2142"/>
                          <a:gd name="T192" fmla="+- 0 6516 4682"/>
                          <a:gd name="T193" fmla="*/ T192 w 2983"/>
                          <a:gd name="T194" fmla="+- 0 -2243 -2301"/>
                          <a:gd name="T195" fmla="*/ -2243 h 2142"/>
                          <a:gd name="T196" fmla="+- 0 6403 4682"/>
                          <a:gd name="T197" fmla="*/ T196 w 2983"/>
                          <a:gd name="T198" fmla="+- 0 -2275 -2301"/>
                          <a:gd name="T199" fmla="*/ -2275 h 2142"/>
                          <a:gd name="T200" fmla="+- 0 6288 4682"/>
                          <a:gd name="T201" fmla="*/ T200 w 2983"/>
                          <a:gd name="T202" fmla="+- 0 -2294 -2301"/>
                          <a:gd name="T203" fmla="*/ -2294 h 2142"/>
                          <a:gd name="T204" fmla="+- 0 6174 4682"/>
                          <a:gd name="T205" fmla="*/ T204 w 2983"/>
                          <a:gd name="T206" fmla="+- 0 -2301 -2301"/>
                          <a:gd name="T207" fmla="*/ -2301 h 2142"/>
                          <a:gd name="T208" fmla="+- 0 6059 4682"/>
                          <a:gd name="T209" fmla="*/ T208 w 2983"/>
                          <a:gd name="T210" fmla="+- 0 -2294 -2301"/>
                          <a:gd name="T211" fmla="*/ -2294 h 2142"/>
                          <a:gd name="T212" fmla="+- 0 5945 4682"/>
                          <a:gd name="T213" fmla="*/ T212 w 2983"/>
                          <a:gd name="T214" fmla="+- 0 -2275 -2301"/>
                          <a:gd name="T215" fmla="*/ -2275 h 2142"/>
                          <a:gd name="T216" fmla="+- 0 5832 4682"/>
                          <a:gd name="T217" fmla="*/ T216 w 2983"/>
                          <a:gd name="T218" fmla="+- 0 -2243 -2301"/>
                          <a:gd name="T219" fmla="*/ -2243 h 2142"/>
                          <a:gd name="T220" fmla="+- 0 5721 4682"/>
                          <a:gd name="T221" fmla="*/ T220 w 2983"/>
                          <a:gd name="T222" fmla="+- 0 -2198 -2301"/>
                          <a:gd name="T223" fmla="*/ -2198 h 2142"/>
                          <a:gd name="T224" fmla="+- 0 5612 4682"/>
                          <a:gd name="T225" fmla="*/ T224 w 2983"/>
                          <a:gd name="T226" fmla="+- 0 -2140 -2301"/>
                          <a:gd name="T227" fmla="*/ -2140 h 2142"/>
                          <a:gd name="T228" fmla="+- 0 5506 4682"/>
                          <a:gd name="T229" fmla="*/ T228 w 2983"/>
                          <a:gd name="T230" fmla="+- 0 -2069 -2301"/>
                          <a:gd name="T231" fmla="*/ -2069 h 2142"/>
                          <a:gd name="T232" fmla="+- 0 5403 4682"/>
                          <a:gd name="T233" fmla="*/ T232 w 2983"/>
                          <a:gd name="T234" fmla="+- 0 -1986 -2301"/>
                          <a:gd name="T235" fmla="*/ -1986 h 2142"/>
                          <a:gd name="T236" fmla="+- 0 5304 4682"/>
                          <a:gd name="T237" fmla="*/ T236 w 2983"/>
                          <a:gd name="T238" fmla="+- 0 -1890 -2301"/>
                          <a:gd name="T239" fmla="*/ -1890 h 2142"/>
                          <a:gd name="T240" fmla="+- 0 5210 4682"/>
                          <a:gd name="T241" fmla="*/ T240 w 2983"/>
                          <a:gd name="T242" fmla="+- 0 -1781 -2301"/>
                          <a:gd name="T243" fmla="*/ -1781 h 2142"/>
                          <a:gd name="T244" fmla="+- 0 5120 4682"/>
                          <a:gd name="T245" fmla="*/ T244 w 2983"/>
                          <a:gd name="T246" fmla="+- 0 -1659 -2301"/>
                          <a:gd name="T247" fmla="*/ -1659 h 2142"/>
                        </a:gdLst>
                        <a:ahLst/>
                        <a:cxnLst>
                          <a:cxn ang="0">
                            <a:pos x="T1" y="T3"/>
                          </a:cxn>
                          <a:cxn ang="0">
                            <a:pos x="T5" y="T7"/>
                          </a:cxn>
                          <a:cxn ang="0">
                            <a:pos x="T9" y="T11"/>
                          </a:cxn>
                          <a:cxn ang="0">
                            <a:pos x="T13" y="T15"/>
                          </a:cxn>
                          <a:cxn ang="0">
                            <a:pos x="T17" y="T19"/>
                          </a:cxn>
                          <a:cxn ang="0">
                            <a:pos x="T21" y="T23"/>
                          </a:cxn>
                          <a:cxn ang="0">
                            <a:pos x="T25" y="T27"/>
                          </a:cxn>
                          <a:cxn ang="0">
                            <a:pos x="T29" y="T31"/>
                          </a:cxn>
                          <a:cxn ang="0">
                            <a:pos x="T33" y="T35"/>
                          </a:cxn>
                          <a:cxn ang="0">
                            <a:pos x="T37" y="T39"/>
                          </a:cxn>
                          <a:cxn ang="0">
                            <a:pos x="T41" y="T43"/>
                          </a:cxn>
                          <a:cxn ang="0">
                            <a:pos x="T45" y="T47"/>
                          </a:cxn>
                          <a:cxn ang="0">
                            <a:pos x="T49" y="T51"/>
                          </a:cxn>
                          <a:cxn ang="0">
                            <a:pos x="T53" y="T55"/>
                          </a:cxn>
                          <a:cxn ang="0">
                            <a:pos x="T57" y="T59"/>
                          </a:cxn>
                          <a:cxn ang="0">
                            <a:pos x="T61" y="T63"/>
                          </a:cxn>
                          <a:cxn ang="0">
                            <a:pos x="T65" y="T67"/>
                          </a:cxn>
                          <a:cxn ang="0">
                            <a:pos x="T69" y="T71"/>
                          </a:cxn>
                          <a:cxn ang="0">
                            <a:pos x="T73" y="T75"/>
                          </a:cxn>
                          <a:cxn ang="0">
                            <a:pos x="T77" y="T79"/>
                          </a:cxn>
                          <a:cxn ang="0">
                            <a:pos x="T81" y="T83"/>
                          </a:cxn>
                          <a:cxn ang="0">
                            <a:pos x="T85" y="T87"/>
                          </a:cxn>
                          <a:cxn ang="0">
                            <a:pos x="T89" y="T91"/>
                          </a:cxn>
                          <a:cxn ang="0">
                            <a:pos x="T93" y="T95"/>
                          </a:cxn>
                          <a:cxn ang="0">
                            <a:pos x="T97" y="T99"/>
                          </a:cxn>
                          <a:cxn ang="0">
                            <a:pos x="T101" y="T103"/>
                          </a:cxn>
                          <a:cxn ang="0">
                            <a:pos x="T105" y="T107"/>
                          </a:cxn>
                          <a:cxn ang="0">
                            <a:pos x="T109" y="T111"/>
                          </a:cxn>
                          <a:cxn ang="0">
                            <a:pos x="T113" y="T115"/>
                          </a:cxn>
                          <a:cxn ang="0">
                            <a:pos x="T117" y="T119"/>
                          </a:cxn>
                          <a:cxn ang="0">
                            <a:pos x="T121" y="T123"/>
                          </a:cxn>
                          <a:cxn ang="0">
                            <a:pos x="T125" y="T127"/>
                          </a:cxn>
                          <a:cxn ang="0">
                            <a:pos x="T129" y="T131"/>
                          </a:cxn>
                          <a:cxn ang="0">
                            <a:pos x="T133" y="T135"/>
                          </a:cxn>
                          <a:cxn ang="0">
                            <a:pos x="T137" y="T139"/>
                          </a:cxn>
                          <a:cxn ang="0">
                            <a:pos x="T141" y="T143"/>
                          </a:cxn>
                          <a:cxn ang="0">
                            <a:pos x="T145" y="T147"/>
                          </a:cxn>
                          <a:cxn ang="0">
                            <a:pos x="T149" y="T151"/>
                          </a:cxn>
                          <a:cxn ang="0">
                            <a:pos x="T153" y="T155"/>
                          </a:cxn>
                          <a:cxn ang="0">
                            <a:pos x="T157" y="T159"/>
                          </a:cxn>
                          <a:cxn ang="0">
                            <a:pos x="T161" y="T163"/>
                          </a:cxn>
                          <a:cxn ang="0">
                            <a:pos x="T165" y="T167"/>
                          </a:cxn>
                          <a:cxn ang="0">
                            <a:pos x="T169" y="T171"/>
                          </a:cxn>
                          <a:cxn ang="0">
                            <a:pos x="T173" y="T175"/>
                          </a:cxn>
                          <a:cxn ang="0">
                            <a:pos x="T177" y="T179"/>
                          </a:cxn>
                          <a:cxn ang="0">
                            <a:pos x="T181" y="T183"/>
                          </a:cxn>
                          <a:cxn ang="0">
                            <a:pos x="T185" y="T187"/>
                          </a:cxn>
                          <a:cxn ang="0">
                            <a:pos x="T189" y="T191"/>
                          </a:cxn>
                          <a:cxn ang="0">
                            <a:pos x="T193" y="T195"/>
                          </a:cxn>
                          <a:cxn ang="0">
                            <a:pos x="T197" y="T199"/>
                          </a:cxn>
                          <a:cxn ang="0">
                            <a:pos x="T201" y="T203"/>
                          </a:cxn>
                          <a:cxn ang="0">
                            <a:pos x="T205" y="T207"/>
                          </a:cxn>
                          <a:cxn ang="0">
                            <a:pos x="T209" y="T211"/>
                          </a:cxn>
                          <a:cxn ang="0">
                            <a:pos x="T213" y="T215"/>
                          </a:cxn>
                          <a:cxn ang="0">
                            <a:pos x="T217" y="T219"/>
                          </a:cxn>
                          <a:cxn ang="0">
                            <a:pos x="T221" y="T223"/>
                          </a:cxn>
                          <a:cxn ang="0">
                            <a:pos x="T225" y="T227"/>
                          </a:cxn>
                          <a:cxn ang="0">
                            <a:pos x="T229" y="T231"/>
                          </a:cxn>
                          <a:cxn ang="0">
                            <a:pos x="T233" y="T235"/>
                          </a:cxn>
                          <a:cxn ang="0">
                            <a:pos x="T237" y="T239"/>
                          </a:cxn>
                          <a:cxn ang="0">
                            <a:pos x="T241" y="T243"/>
                          </a:cxn>
                          <a:cxn ang="0">
                            <a:pos x="T245" y="T247"/>
                          </a:cxn>
                        </a:cxnLst>
                        <a:rect l="0" t="0" r="r" b="b"/>
                        <a:pathLst>
                          <a:path w="2983" h="2142">
                            <a:moveTo>
                              <a:pt x="438" y="642"/>
                            </a:moveTo>
                            <a:lnTo>
                              <a:pt x="396" y="705"/>
                            </a:lnTo>
                            <a:lnTo>
                              <a:pt x="356" y="770"/>
                            </a:lnTo>
                            <a:lnTo>
                              <a:pt x="318" y="836"/>
                            </a:lnTo>
                            <a:lnTo>
                              <a:pt x="283" y="904"/>
                            </a:lnTo>
                            <a:lnTo>
                              <a:pt x="249" y="974"/>
                            </a:lnTo>
                            <a:lnTo>
                              <a:pt x="218" y="1045"/>
                            </a:lnTo>
                            <a:lnTo>
                              <a:pt x="189" y="1117"/>
                            </a:lnTo>
                            <a:lnTo>
                              <a:pt x="162" y="1191"/>
                            </a:lnTo>
                            <a:lnTo>
                              <a:pt x="137" y="1266"/>
                            </a:lnTo>
                            <a:lnTo>
                              <a:pt x="114" y="1342"/>
                            </a:lnTo>
                            <a:lnTo>
                              <a:pt x="93" y="1419"/>
                            </a:lnTo>
                            <a:lnTo>
                              <a:pt x="75" y="1497"/>
                            </a:lnTo>
                            <a:lnTo>
                              <a:pt x="58" y="1576"/>
                            </a:lnTo>
                            <a:lnTo>
                              <a:pt x="44" y="1656"/>
                            </a:lnTo>
                            <a:lnTo>
                              <a:pt x="31" y="1736"/>
                            </a:lnTo>
                            <a:lnTo>
                              <a:pt x="21" y="1816"/>
                            </a:lnTo>
                            <a:lnTo>
                              <a:pt x="13" y="1897"/>
                            </a:lnTo>
                            <a:lnTo>
                              <a:pt x="6" y="1979"/>
                            </a:lnTo>
                            <a:lnTo>
                              <a:pt x="2" y="2060"/>
                            </a:lnTo>
                            <a:lnTo>
                              <a:pt x="0" y="2142"/>
                            </a:lnTo>
                            <a:lnTo>
                              <a:pt x="2983" y="2142"/>
                            </a:lnTo>
                            <a:lnTo>
                              <a:pt x="2981" y="2060"/>
                            </a:lnTo>
                            <a:lnTo>
                              <a:pt x="2977" y="1979"/>
                            </a:lnTo>
                            <a:lnTo>
                              <a:pt x="2971" y="1898"/>
                            </a:lnTo>
                            <a:lnTo>
                              <a:pt x="2962" y="1817"/>
                            </a:lnTo>
                            <a:lnTo>
                              <a:pt x="2952" y="1736"/>
                            </a:lnTo>
                            <a:lnTo>
                              <a:pt x="2940" y="1656"/>
                            </a:lnTo>
                            <a:lnTo>
                              <a:pt x="2925" y="1577"/>
                            </a:lnTo>
                            <a:lnTo>
                              <a:pt x="2909" y="1498"/>
                            </a:lnTo>
                            <a:lnTo>
                              <a:pt x="2890" y="1420"/>
                            </a:lnTo>
                            <a:lnTo>
                              <a:pt x="2870" y="1343"/>
                            </a:lnTo>
                            <a:lnTo>
                              <a:pt x="2847" y="1267"/>
                            </a:lnTo>
                            <a:lnTo>
                              <a:pt x="2822" y="1192"/>
                            </a:lnTo>
                            <a:lnTo>
                              <a:pt x="2795" y="1118"/>
                            </a:lnTo>
                            <a:lnTo>
                              <a:pt x="2766" y="1045"/>
                            </a:lnTo>
                            <a:lnTo>
                              <a:pt x="2735" y="974"/>
                            </a:lnTo>
                            <a:lnTo>
                              <a:pt x="2702" y="904"/>
                            </a:lnTo>
                            <a:lnTo>
                              <a:pt x="2667" y="835"/>
                            </a:lnTo>
                            <a:lnTo>
                              <a:pt x="2629" y="769"/>
                            </a:lnTo>
                            <a:lnTo>
                              <a:pt x="2590" y="704"/>
                            </a:lnTo>
                            <a:lnTo>
                              <a:pt x="2548" y="640"/>
                            </a:lnTo>
                            <a:lnTo>
                              <a:pt x="2458" y="519"/>
                            </a:lnTo>
                            <a:lnTo>
                              <a:pt x="2363" y="410"/>
                            </a:lnTo>
                            <a:lnTo>
                              <a:pt x="2264" y="314"/>
                            </a:lnTo>
                            <a:lnTo>
                              <a:pt x="2161" y="231"/>
                            </a:lnTo>
                            <a:lnTo>
                              <a:pt x="2054" y="160"/>
                            </a:lnTo>
                            <a:lnTo>
                              <a:pt x="1945" y="103"/>
                            </a:lnTo>
                            <a:lnTo>
                              <a:pt x="1834" y="58"/>
                            </a:lnTo>
                            <a:lnTo>
                              <a:pt x="1721" y="26"/>
                            </a:lnTo>
                            <a:lnTo>
                              <a:pt x="1606" y="7"/>
                            </a:lnTo>
                            <a:lnTo>
                              <a:pt x="1492" y="0"/>
                            </a:lnTo>
                            <a:lnTo>
                              <a:pt x="1377" y="7"/>
                            </a:lnTo>
                            <a:lnTo>
                              <a:pt x="1263" y="26"/>
                            </a:lnTo>
                            <a:lnTo>
                              <a:pt x="1150" y="58"/>
                            </a:lnTo>
                            <a:lnTo>
                              <a:pt x="1039" y="103"/>
                            </a:lnTo>
                            <a:lnTo>
                              <a:pt x="930" y="161"/>
                            </a:lnTo>
                            <a:lnTo>
                              <a:pt x="824" y="232"/>
                            </a:lnTo>
                            <a:lnTo>
                              <a:pt x="721" y="315"/>
                            </a:lnTo>
                            <a:lnTo>
                              <a:pt x="622" y="411"/>
                            </a:lnTo>
                            <a:lnTo>
                              <a:pt x="528" y="520"/>
                            </a:lnTo>
                            <a:lnTo>
                              <a:pt x="438" y="642"/>
                            </a:lnTo>
                            <a:close/>
                          </a:path>
                        </a:pathLst>
                      </a:custGeom>
                      <a:noFill/>
                      <a:ln w="3426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5" name="Group 1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634" y="-3855"/>
                      <a:ext cx="2983" cy="1752"/>
                      <a:chOff x="4634" y="-3855"/>
                      <a:chExt cx="2983" cy="1752"/>
                    </a:xfrm>
                  </p:grpSpPr>
                  <p:sp>
                    <p:nvSpPr>
                      <p:cNvPr id="1035" name="Freeform 1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634" y="-3855"/>
                        <a:ext cx="2983" cy="1752"/>
                      </a:xfrm>
                      <a:custGeom>
                        <a:avLst/>
                        <a:gdLst>
                          <a:gd name="T0" fmla="+- 0 7617 4634"/>
                          <a:gd name="T1" fmla="*/ T0 w 2983"/>
                          <a:gd name="T2" fmla="+- 0 -3855 -3855"/>
                          <a:gd name="T3" fmla="*/ -3855 h 1752"/>
                          <a:gd name="T4" fmla="+- 0 4634 4634"/>
                          <a:gd name="T5" fmla="*/ T4 w 2983"/>
                          <a:gd name="T6" fmla="+- 0 -3855 -3855"/>
                          <a:gd name="T7" fmla="*/ -3855 h 1752"/>
                          <a:gd name="T8" fmla="+- 0 4636 4634"/>
                          <a:gd name="T9" fmla="*/ T8 w 2983"/>
                          <a:gd name="T10" fmla="+- 0 -3788 -3855"/>
                          <a:gd name="T11" fmla="*/ -3788 h 1752"/>
                          <a:gd name="T12" fmla="+- 0 4640 4634"/>
                          <a:gd name="T13" fmla="*/ T12 w 2983"/>
                          <a:gd name="T14" fmla="+- 0 -3721 -3855"/>
                          <a:gd name="T15" fmla="*/ -3721 h 1752"/>
                          <a:gd name="T16" fmla="+- 0 4646 4634"/>
                          <a:gd name="T17" fmla="*/ T16 w 2983"/>
                          <a:gd name="T18" fmla="+- 0 -3655 -3855"/>
                          <a:gd name="T19" fmla="*/ -3655 h 1752"/>
                          <a:gd name="T20" fmla="+- 0 4655 4634"/>
                          <a:gd name="T21" fmla="*/ T20 w 2983"/>
                          <a:gd name="T22" fmla="+- 0 -3589 -3855"/>
                          <a:gd name="T23" fmla="*/ -3589 h 1752"/>
                          <a:gd name="T24" fmla="+- 0 4665 4634"/>
                          <a:gd name="T25" fmla="*/ T24 w 2983"/>
                          <a:gd name="T26" fmla="+- 0 -3523 -3855"/>
                          <a:gd name="T27" fmla="*/ -3523 h 1752"/>
                          <a:gd name="T28" fmla="+- 0 4677 4634"/>
                          <a:gd name="T29" fmla="*/ T28 w 2983"/>
                          <a:gd name="T30" fmla="+- 0 -3457 -3855"/>
                          <a:gd name="T31" fmla="*/ -3457 h 1752"/>
                          <a:gd name="T32" fmla="+- 0 4692 4634"/>
                          <a:gd name="T33" fmla="*/ T32 w 2983"/>
                          <a:gd name="T34" fmla="+- 0 -3392 -3855"/>
                          <a:gd name="T35" fmla="*/ -3392 h 1752"/>
                          <a:gd name="T36" fmla="+- 0 4708 4634"/>
                          <a:gd name="T37" fmla="*/ T36 w 2983"/>
                          <a:gd name="T38" fmla="+- 0 -3328 -3855"/>
                          <a:gd name="T39" fmla="*/ -3328 h 1752"/>
                          <a:gd name="T40" fmla="+- 0 4727 4634"/>
                          <a:gd name="T41" fmla="*/ T40 w 2983"/>
                          <a:gd name="T42" fmla="+- 0 -3264 -3855"/>
                          <a:gd name="T43" fmla="*/ -3264 h 1752"/>
                          <a:gd name="T44" fmla="+- 0 4748 4634"/>
                          <a:gd name="T45" fmla="*/ T44 w 2983"/>
                          <a:gd name="T46" fmla="+- 0 -3201 -3855"/>
                          <a:gd name="T47" fmla="*/ -3201 h 1752"/>
                          <a:gd name="T48" fmla="+- 0 4770 4634"/>
                          <a:gd name="T49" fmla="*/ T48 w 2983"/>
                          <a:gd name="T50" fmla="+- 0 -3139 -3855"/>
                          <a:gd name="T51" fmla="*/ -3139 h 1752"/>
                          <a:gd name="T52" fmla="+- 0 4795 4634"/>
                          <a:gd name="T53" fmla="*/ T52 w 2983"/>
                          <a:gd name="T54" fmla="+- 0 -3077 -3855"/>
                          <a:gd name="T55" fmla="*/ -3077 h 1752"/>
                          <a:gd name="T56" fmla="+- 0 4822 4634"/>
                          <a:gd name="T57" fmla="*/ T56 w 2983"/>
                          <a:gd name="T58" fmla="+- 0 -3017 -3855"/>
                          <a:gd name="T59" fmla="*/ -3017 h 1752"/>
                          <a:gd name="T60" fmla="+- 0 4851 4634"/>
                          <a:gd name="T61" fmla="*/ T60 w 2983"/>
                          <a:gd name="T62" fmla="+- 0 -2958 -3855"/>
                          <a:gd name="T63" fmla="*/ -2958 h 1752"/>
                          <a:gd name="T64" fmla="+- 0 4882 4634"/>
                          <a:gd name="T65" fmla="*/ T64 w 2983"/>
                          <a:gd name="T66" fmla="+- 0 -2899 -3855"/>
                          <a:gd name="T67" fmla="*/ -2899 h 1752"/>
                          <a:gd name="T68" fmla="+- 0 4915 4634"/>
                          <a:gd name="T69" fmla="*/ T68 w 2983"/>
                          <a:gd name="T70" fmla="+- 0 -2842 -3855"/>
                          <a:gd name="T71" fmla="*/ -2842 h 1752"/>
                          <a:gd name="T72" fmla="+- 0 4950 4634"/>
                          <a:gd name="T73" fmla="*/ T72 w 2983"/>
                          <a:gd name="T74" fmla="+- 0 -2786 -3855"/>
                          <a:gd name="T75" fmla="*/ -2786 h 1752"/>
                          <a:gd name="T76" fmla="+- 0 4988 4634"/>
                          <a:gd name="T77" fmla="*/ T76 w 2983"/>
                          <a:gd name="T78" fmla="+- 0 -2731 -3855"/>
                          <a:gd name="T79" fmla="*/ -2731 h 1752"/>
                          <a:gd name="T80" fmla="+- 0 5027 4634"/>
                          <a:gd name="T81" fmla="*/ T80 w 2983"/>
                          <a:gd name="T82" fmla="+- 0 -2678 -3855"/>
                          <a:gd name="T83" fmla="*/ -2678 h 1752"/>
                          <a:gd name="T84" fmla="+- 0 5069 4634"/>
                          <a:gd name="T85" fmla="*/ T84 w 2983"/>
                          <a:gd name="T86" fmla="+- 0 -2627 -3855"/>
                          <a:gd name="T87" fmla="*/ -2627 h 1752"/>
                          <a:gd name="T88" fmla="+- 0 5159 4634"/>
                          <a:gd name="T89" fmla="*/ T88 w 2983"/>
                          <a:gd name="T90" fmla="+- 0 -2527 -3855"/>
                          <a:gd name="T91" fmla="*/ -2527 h 1752"/>
                          <a:gd name="T92" fmla="+- 0 5254 4634"/>
                          <a:gd name="T93" fmla="*/ T92 w 2983"/>
                          <a:gd name="T94" fmla="+- 0 -2438 -3855"/>
                          <a:gd name="T95" fmla="*/ -2438 h 1752"/>
                          <a:gd name="T96" fmla="+- 0 5353 4634"/>
                          <a:gd name="T97" fmla="*/ T96 w 2983"/>
                          <a:gd name="T98" fmla="+- 0 -2360 -3855"/>
                          <a:gd name="T99" fmla="*/ -2360 h 1752"/>
                          <a:gd name="T100" fmla="+- 0 5457 4634"/>
                          <a:gd name="T101" fmla="*/ T100 w 2983"/>
                          <a:gd name="T102" fmla="+- 0 -2291 -3855"/>
                          <a:gd name="T103" fmla="*/ -2291 h 1752"/>
                          <a:gd name="T104" fmla="+- 0 5563 4634"/>
                          <a:gd name="T105" fmla="*/ T104 w 2983"/>
                          <a:gd name="T106" fmla="+- 0 -2234 -3855"/>
                          <a:gd name="T107" fmla="*/ -2234 h 1752"/>
                          <a:gd name="T108" fmla="+- 0 5672 4634"/>
                          <a:gd name="T109" fmla="*/ T108 w 2983"/>
                          <a:gd name="T110" fmla="+- 0 -2187 -3855"/>
                          <a:gd name="T111" fmla="*/ -2187 h 1752"/>
                          <a:gd name="T112" fmla="+- 0 5784 4634"/>
                          <a:gd name="T113" fmla="*/ T112 w 2983"/>
                          <a:gd name="T114" fmla="+- 0 -2150 -3855"/>
                          <a:gd name="T115" fmla="*/ -2150 h 1752"/>
                          <a:gd name="T116" fmla="+- 0 5897 4634"/>
                          <a:gd name="T117" fmla="*/ T116 w 2983"/>
                          <a:gd name="T118" fmla="+- 0 -2124 -3855"/>
                          <a:gd name="T119" fmla="*/ -2124 h 1752"/>
                          <a:gd name="T120" fmla="+- 0 6011 4634"/>
                          <a:gd name="T121" fmla="*/ T120 w 2983"/>
                          <a:gd name="T122" fmla="+- 0 -2108 -3855"/>
                          <a:gd name="T123" fmla="*/ -2108 h 1752"/>
                          <a:gd name="T124" fmla="+- 0 6126 4634"/>
                          <a:gd name="T125" fmla="*/ T124 w 2983"/>
                          <a:gd name="T126" fmla="+- 0 -2103 -3855"/>
                          <a:gd name="T127" fmla="*/ -2103 h 1752"/>
                          <a:gd name="T128" fmla="+- 0 6240 4634"/>
                          <a:gd name="T129" fmla="*/ T128 w 2983"/>
                          <a:gd name="T130" fmla="+- 0 -2108 -3855"/>
                          <a:gd name="T131" fmla="*/ -2108 h 1752"/>
                          <a:gd name="T132" fmla="+- 0 6354 4634"/>
                          <a:gd name="T133" fmla="*/ T132 w 2983"/>
                          <a:gd name="T134" fmla="+- 0 -2124 -3855"/>
                          <a:gd name="T135" fmla="*/ -2124 h 1752"/>
                          <a:gd name="T136" fmla="+- 0 6468 4634"/>
                          <a:gd name="T137" fmla="*/ T136 w 2983"/>
                          <a:gd name="T138" fmla="+- 0 -2150 -3855"/>
                          <a:gd name="T139" fmla="*/ -2150 h 1752"/>
                          <a:gd name="T140" fmla="+- 0 6579 4634"/>
                          <a:gd name="T141" fmla="*/ T140 w 2983"/>
                          <a:gd name="T142" fmla="+- 0 -2186 -3855"/>
                          <a:gd name="T143" fmla="*/ -2186 h 1752"/>
                          <a:gd name="T144" fmla="+- 0 6688 4634"/>
                          <a:gd name="T145" fmla="*/ T144 w 2983"/>
                          <a:gd name="T146" fmla="+- 0 -2234 -3855"/>
                          <a:gd name="T147" fmla="*/ -2234 h 1752"/>
                          <a:gd name="T148" fmla="+- 0 6795 4634"/>
                          <a:gd name="T149" fmla="*/ T148 w 2983"/>
                          <a:gd name="T150" fmla="+- 0 -2291 -3855"/>
                          <a:gd name="T151" fmla="*/ -2291 h 1752"/>
                          <a:gd name="T152" fmla="+- 0 6898 4634"/>
                          <a:gd name="T153" fmla="*/ T152 w 2983"/>
                          <a:gd name="T154" fmla="+- 0 -2359 -3855"/>
                          <a:gd name="T155" fmla="*/ -2359 h 1752"/>
                          <a:gd name="T156" fmla="+- 0 6997 4634"/>
                          <a:gd name="T157" fmla="*/ T156 w 2983"/>
                          <a:gd name="T158" fmla="+- 0 -2437 -3855"/>
                          <a:gd name="T159" fmla="*/ -2437 h 1752"/>
                          <a:gd name="T160" fmla="+- 0 7092 4634"/>
                          <a:gd name="T161" fmla="*/ T160 w 2983"/>
                          <a:gd name="T162" fmla="+- 0 -2526 -3855"/>
                          <a:gd name="T163" fmla="*/ -2526 h 1752"/>
                          <a:gd name="T164" fmla="+- 0 7182 4634"/>
                          <a:gd name="T165" fmla="*/ T164 w 2983"/>
                          <a:gd name="T166" fmla="+- 0 -2626 -3855"/>
                          <a:gd name="T167" fmla="*/ -2626 h 1752"/>
                          <a:gd name="T168" fmla="+- 0 7224 4634"/>
                          <a:gd name="T169" fmla="*/ T168 w 2983"/>
                          <a:gd name="T170" fmla="+- 0 -2677 -3855"/>
                          <a:gd name="T171" fmla="*/ -2677 h 1752"/>
                          <a:gd name="T172" fmla="+- 0 7263 4634"/>
                          <a:gd name="T173" fmla="*/ T172 w 2983"/>
                          <a:gd name="T174" fmla="+- 0 -2731 -3855"/>
                          <a:gd name="T175" fmla="*/ -2731 h 1752"/>
                          <a:gd name="T176" fmla="+- 0 7301 4634"/>
                          <a:gd name="T177" fmla="*/ T176 w 2983"/>
                          <a:gd name="T178" fmla="+- 0 -2785 -3855"/>
                          <a:gd name="T179" fmla="*/ -2785 h 1752"/>
                          <a:gd name="T180" fmla="+- 0 7336 4634"/>
                          <a:gd name="T181" fmla="*/ T180 w 2983"/>
                          <a:gd name="T182" fmla="+- 0 -2841 -3855"/>
                          <a:gd name="T183" fmla="*/ -2841 h 1752"/>
                          <a:gd name="T184" fmla="+- 0 7369 4634"/>
                          <a:gd name="T185" fmla="*/ T184 w 2983"/>
                          <a:gd name="T186" fmla="+- 0 -2898 -3855"/>
                          <a:gd name="T187" fmla="*/ -2898 h 1752"/>
                          <a:gd name="T188" fmla="+- 0 7400 4634"/>
                          <a:gd name="T189" fmla="*/ T188 w 2983"/>
                          <a:gd name="T190" fmla="+- 0 -2957 -3855"/>
                          <a:gd name="T191" fmla="*/ -2957 h 1752"/>
                          <a:gd name="T192" fmla="+- 0 7429 4634"/>
                          <a:gd name="T193" fmla="*/ T192 w 2983"/>
                          <a:gd name="T194" fmla="+- 0 -3016 -3855"/>
                          <a:gd name="T195" fmla="*/ -3016 h 1752"/>
                          <a:gd name="T196" fmla="+- 0 7456 4634"/>
                          <a:gd name="T197" fmla="*/ T196 w 2983"/>
                          <a:gd name="T198" fmla="+- 0 -3077 -3855"/>
                          <a:gd name="T199" fmla="*/ -3077 h 1752"/>
                          <a:gd name="T200" fmla="+- 0 7481 4634"/>
                          <a:gd name="T201" fmla="*/ T200 w 2983"/>
                          <a:gd name="T202" fmla="+- 0 -3138 -3855"/>
                          <a:gd name="T203" fmla="*/ -3138 h 1752"/>
                          <a:gd name="T204" fmla="+- 0 7503 4634"/>
                          <a:gd name="T205" fmla="*/ T204 w 2983"/>
                          <a:gd name="T206" fmla="+- 0 -3200 -3855"/>
                          <a:gd name="T207" fmla="*/ -3200 h 1752"/>
                          <a:gd name="T208" fmla="+- 0 7524 4634"/>
                          <a:gd name="T209" fmla="*/ T208 w 2983"/>
                          <a:gd name="T210" fmla="+- 0 -3263 -3855"/>
                          <a:gd name="T211" fmla="*/ -3263 h 1752"/>
                          <a:gd name="T212" fmla="+- 0 7543 4634"/>
                          <a:gd name="T213" fmla="*/ T212 w 2983"/>
                          <a:gd name="T214" fmla="+- 0 -3327 -3855"/>
                          <a:gd name="T215" fmla="*/ -3327 h 1752"/>
                          <a:gd name="T216" fmla="+- 0 7559 4634"/>
                          <a:gd name="T217" fmla="*/ T216 w 2983"/>
                          <a:gd name="T218" fmla="+- 0 -3392 -3855"/>
                          <a:gd name="T219" fmla="*/ -3392 h 1752"/>
                          <a:gd name="T220" fmla="+- 0 7574 4634"/>
                          <a:gd name="T221" fmla="*/ T220 w 2983"/>
                          <a:gd name="T222" fmla="+- 0 -3457 -3855"/>
                          <a:gd name="T223" fmla="*/ -3457 h 1752"/>
                          <a:gd name="T224" fmla="+- 0 7586 4634"/>
                          <a:gd name="T225" fmla="*/ T224 w 2983"/>
                          <a:gd name="T226" fmla="+- 0 -3522 -3855"/>
                          <a:gd name="T227" fmla="*/ -3522 h 1752"/>
                          <a:gd name="T228" fmla="+- 0 7596 4634"/>
                          <a:gd name="T229" fmla="*/ T228 w 2983"/>
                          <a:gd name="T230" fmla="+- 0 -3588 -3855"/>
                          <a:gd name="T231" fmla="*/ -3588 h 1752"/>
                          <a:gd name="T232" fmla="+- 0 7605 4634"/>
                          <a:gd name="T233" fmla="*/ T232 w 2983"/>
                          <a:gd name="T234" fmla="+- 0 -3655 -3855"/>
                          <a:gd name="T235" fmla="*/ -3655 h 1752"/>
                          <a:gd name="T236" fmla="+- 0 7611 4634"/>
                          <a:gd name="T237" fmla="*/ T236 w 2983"/>
                          <a:gd name="T238" fmla="+- 0 -3721 -3855"/>
                          <a:gd name="T239" fmla="*/ -3721 h 1752"/>
                          <a:gd name="T240" fmla="+- 0 7615 4634"/>
                          <a:gd name="T241" fmla="*/ T240 w 2983"/>
                          <a:gd name="T242" fmla="+- 0 -3788 -3855"/>
                          <a:gd name="T243" fmla="*/ -3788 h 1752"/>
                          <a:gd name="T244" fmla="+- 0 7617 4634"/>
                          <a:gd name="T245" fmla="*/ T244 w 2983"/>
                          <a:gd name="T246" fmla="+- 0 -3855 -3855"/>
                          <a:gd name="T247" fmla="*/ -3855 h 1752"/>
                        </a:gdLst>
                        <a:ahLst/>
                        <a:cxnLst>
                          <a:cxn ang="0">
                            <a:pos x="T1" y="T3"/>
                          </a:cxn>
                          <a:cxn ang="0">
                            <a:pos x="T5" y="T7"/>
                          </a:cxn>
                          <a:cxn ang="0">
                            <a:pos x="T9" y="T11"/>
                          </a:cxn>
                          <a:cxn ang="0">
                            <a:pos x="T13" y="T15"/>
                          </a:cxn>
                          <a:cxn ang="0">
                            <a:pos x="T17" y="T19"/>
                          </a:cxn>
                          <a:cxn ang="0">
                            <a:pos x="T21" y="T23"/>
                          </a:cxn>
                          <a:cxn ang="0">
                            <a:pos x="T25" y="T27"/>
                          </a:cxn>
                          <a:cxn ang="0">
                            <a:pos x="T29" y="T31"/>
                          </a:cxn>
                          <a:cxn ang="0">
                            <a:pos x="T33" y="T35"/>
                          </a:cxn>
                          <a:cxn ang="0">
                            <a:pos x="T37" y="T39"/>
                          </a:cxn>
                          <a:cxn ang="0">
                            <a:pos x="T41" y="T43"/>
                          </a:cxn>
                          <a:cxn ang="0">
                            <a:pos x="T45" y="T47"/>
                          </a:cxn>
                          <a:cxn ang="0">
                            <a:pos x="T49" y="T51"/>
                          </a:cxn>
                          <a:cxn ang="0">
                            <a:pos x="T53" y="T55"/>
                          </a:cxn>
                          <a:cxn ang="0">
                            <a:pos x="T57" y="T59"/>
                          </a:cxn>
                          <a:cxn ang="0">
                            <a:pos x="T61" y="T63"/>
                          </a:cxn>
                          <a:cxn ang="0">
                            <a:pos x="T65" y="T67"/>
                          </a:cxn>
                          <a:cxn ang="0">
                            <a:pos x="T69" y="T71"/>
                          </a:cxn>
                          <a:cxn ang="0">
                            <a:pos x="T73" y="T75"/>
                          </a:cxn>
                          <a:cxn ang="0">
                            <a:pos x="T77" y="T79"/>
                          </a:cxn>
                          <a:cxn ang="0">
                            <a:pos x="T81" y="T83"/>
                          </a:cxn>
                          <a:cxn ang="0">
                            <a:pos x="T85" y="T87"/>
                          </a:cxn>
                          <a:cxn ang="0">
                            <a:pos x="T89" y="T91"/>
                          </a:cxn>
                          <a:cxn ang="0">
                            <a:pos x="T93" y="T95"/>
                          </a:cxn>
                          <a:cxn ang="0">
                            <a:pos x="T97" y="T99"/>
                          </a:cxn>
                          <a:cxn ang="0">
                            <a:pos x="T101" y="T103"/>
                          </a:cxn>
                          <a:cxn ang="0">
                            <a:pos x="T105" y="T107"/>
                          </a:cxn>
                          <a:cxn ang="0">
                            <a:pos x="T109" y="T111"/>
                          </a:cxn>
                          <a:cxn ang="0">
                            <a:pos x="T113" y="T115"/>
                          </a:cxn>
                          <a:cxn ang="0">
                            <a:pos x="T117" y="T119"/>
                          </a:cxn>
                          <a:cxn ang="0">
                            <a:pos x="T121" y="T123"/>
                          </a:cxn>
                          <a:cxn ang="0">
                            <a:pos x="T125" y="T127"/>
                          </a:cxn>
                          <a:cxn ang="0">
                            <a:pos x="T129" y="T131"/>
                          </a:cxn>
                          <a:cxn ang="0">
                            <a:pos x="T133" y="T135"/>
                          </a:cxn>
                          <a:cxn ang="0">
                            <a:pos x="T137" y="T139"/>
                          </a:cxn>
                          <a:cxn ang="0">
                            <a:pos x="T141" y="T143"/>
                          </a:cxn>
                          <a:cxn ang="0">
                            <a:pos x="T145" y="T147"/>
                          </a:cxn>
                          <a:cxn ang="0">
                            <a:pos x="T149" y="T151"/>
                          </a:cxn>
                          <a:cxn ang="0">
                            <a:pos x="T153" y="T155"/>
                          </a:cxn>
                          <a:cxn ang="0">
                            <a:pos x="T157" y="T159"/>
                          </a:cxn>
                          <a:cxn ang="0">
                            <a:pos x="T161" y="T163"/>
                          </a:cxn>
                          <a:cxn ang="0">
                            <a:pos x="T165" y="T167"/>
                          </a:cxn>
                          <a:cxn ang="0">
                            <a:pos x="T169" y="T171"/>
                          </a:cxn>
                          <a:cxn ang="0">
                            <a:pos x="T173" y="T175"/>
                          </a:cxn>
                          <a:cxn ang="0">
                            <a:pos x="T177" y="T179"/>
                          </a:cxn>
                          <a:cxn ang="0">
                            <a:pos x="T181" y="T183"/>
                          </a:cxn>
                          <a:cxn ang="0">
                            <a:pos x="T185" y="T187"/>
                          </a:cxn>
                          <a:cxn ang="0">
                            <a:pos x="T189" y="T191"/>
                          </a:cxn>
                          <a:cxn ang="0">
                            <a:pos x="T193" y="T195"/>
                          </a:cxn>
                          <a:cxn ang="0">
                            <a:pos x="T197" y="T199"/>
                          </a:cxn>
                          <a:cxn ang="0">
                            <a:pos x="T201" y="T203"/>
                          </a:cxn>
                          <a:cxn ang="0">
                            <a:pos x="T205" y="T207"/>
                          </a:cxn>
                          <a:cxn ang="0">
                            <a:pos x="T209" y="T211"/>
                          </a:cxn>
                          <a:cxn ang="0">
                            <a:pos x="T213" y="T215"/>
                          </a:cxn>
                          <a:cxn ang="0">
                            <a:pos x="T217" y="T219"/>
                          </a:cxn>
                          <a:cxn ang="0">
                            <a:pos x="T221" y="T223"/>
                          </a:cxn>
                          <a:cxn ang="0">
                            <a:pos x="T225" y="T227"/>
                          </a:cxn>
                          <a:cxn ang="0">
                            <a:pos x="T229" y="T231"/>
                          </a:cxn>
                          <a:cxn ang="0">
                            <a:pos x="T233" y="T235"/>
                          </a:cxn>
                          <a:cxn ang="0">
                            <a:pos x="T237" y="T239"/>
                          </a:cxn>
                          <a:cxn ang="0">
                            <a:pos x="T241" y="T243"/>
                          </a:cxn>
                          <a:cxn ang="0">
                            <a:pos x="T245" y="T247"/>
                          </a:cxn>
                        </a:cxnLst>
                        <a:rect l="0" t="0" r="r" b="b"/>
                        <a:pathLst>
                          <a:path w="2983" h="1752">
                            <a:moveTo>
                              <a:pt x="2983" y="0"/>
                            </a:moveTo>
                            <a:lnTo>
                              <a:pt x="0" y="0"/>
                            </a:lnTo>
                            <a:lnTo>
                              <a:pt x="2" y="67"/>
                            </a:lnTo>
                            <a:lnTo>
                              <a:pt x="6" y="134"/>
                            </a:lnTo>
                            <a:lnTo>
                              <a:pt x="12" y="200"/>
                            </a:lnTo>
                            <a:lnTo>
                              <a:pt x="21" y="266"/>
                            </a:lnTo>
                            <a:lnTo>
                              <a:pt x="31" y="332"/>
                            </a:lnTo>
                            <a:lnTo>
                              <a:pt x="43" y="398"/>
                            </a:lnTo>
                            <a:lnTo>
                              <a:pt x="58" y="463"/>
                            </a:lnTo>
                            <a:lnTo>
                              <a:pt x="74" y="527"/>
                            </a:lnTo>
                            <a:lnTo>
                              <a:pt x="93" y="591"/>
                            </a:lnTo>
                            <a:lnTo>
                              <a:pt x="114" y="654"/>
                            </a:lnTo>
                            <a:lnTo>
                              <a:pt x="136" y="716"/>
                            </a:lnTo>
                            <a:lnTo>
                              <a:pt x="161" y="778"/>
                            </a:lnTo>
                            <a:lnTo>
                              <a:pt x="188" y="838"/>
                            </a:lnTo>
                            <a:lnTo>
                              <a:pt x="217" y="897"/>
                            </a:lnTo>
                            <a:lnTo>
                              <a:pt x="248" y="956"/>
                            </a:lnTo>
                            <a:lnTo>
                              <a:pt x="281" y="1013"/>
                            </a:lnTo>
                            <a:lnTo>
                              <a:pt x="316" y="1069"/>
                            </a:lnTo>
                            <a:lnTo>
                              <a:pt x="354" y="1124"/>
                            </a:lnTo>
                            <a:lnTo>
                              <a:pt x="393" y="1177"/>
                            </a:lnTo>
                            <a:lnTo>
                              <a:pt x="435" y="1228"/>
                            </a:lnTo>
                            <a:lnTo>
                              <a:pt x="525" y="1328"/>
                            </a:lnTo>
                            <a:lnTo>
                              <a:pt x="620" y="1417"/>
                            </a:lnTo>
                            <a:lnTo>
                              <a:pt x="719" y="1495"/>
                            </a:lnTo>
                            <a:lnTo>
                              <a:pt x="823" y="1564"/>
                            </a:lnTo>
                            <a:lnTo>
                              <a:pt x="929" y="1621"/>
                            </a:lnTo>
                            <a:lnTo>
                              <a:pt x="1038" y="1668"/>
                            </a:lnTo>
                            <a:lnTo>
                              <a:pt x="1150" y="1705"/>
                            </a:lnTo>
                            <a:lnTo>
                              <a:pt x="1263" y="1731"/>
                            </a:lnTo>
                            <a:lnTo>
                              <a:pt x="1377" y="1747"/>
                            </a:lnTo>
                            <a:lnTo>
                              <a:pt x="1492" y="1752"/>
                            </a:lnTo>
                            <a:lnTo>
                              <a:pt x="1606" y="1747"/>
                            </a:lnTo>
                            <a:lnTo>
                              <a:pt x="1720" y="1731"/>
                            </a:lnTo>
                            <a:lnTo>
                              <a:pt x="1834" y="1705"/>
                            </a:lnTo>
                            <a:lnTo>
                              <a:pt x="1945" y="1669"/>
                            </a:lnTo>
                            <a:lnTo>
                              <a:pt x="2054" y="1621"/>
                            </a:lnTo>
                            <a:lnTo>
                              <a:pt x="2161" y="1564"/>
                            </a:lnTo>
                            <a:lnTo>
                              <a:pt x="2264" y="1496"/>
                            </a:lnTo>
                            <a:lnTo>
                              <a:pt x="2363" y="1418"/>
                            </a:lnTo>
                            <a:lnTo>
                              <a:pt x="2458" y="1329"/>
                            </a:lnTo>
                            <a:lnTo>
                              <a:pt x="2548" y="1229"/>
                            </a:lnTo>
                            <a:lnTo>
                              <a:pt x="2590" y="1178"/>
                            </a:lnTo>
                            <a:lnTo>
                              <a:pt x="2629" y="1124"/>
                            </a:lnTo>
                            <a:lnTo>
                              <a:pt x="2667" y="1070"/>
                            </a:lnTo>
                            <a:lnTo>
                              <a:pt x="2702" y="1014"/>
                            </a:lnTo>
                            <a:lnTo>
                              <a:pt x="2735" y="957"/>
                            </a:lnTo>
                            <a:lnTo>
                              <a:pt x="2766" y="898"/>
                            </a:lnTo>
                            <a:lnTo>
                              <a:pt x="2795" y="839"/>
                            </a:lnTo>
                            <a:lnTo>
                              <a:pt x="2822" y="778"/>
                            </a:lnTo>
                            <a:lnTo>
                              <a:pt x="2847" y="717"/>
                            </a:lnTo>
                            <a:lnTo>
                              <a:pt x="2869" y="655"/>
                            </a:lnTo>
                            <a:lnTo>
                              <a:pt x="2890" y="592"/>
                            </a:lnTo>
                            <a:lnTo>
                              <a:pt x="2909" y="528"/>
                            </a:lnTo>
                            <a:lnTo>
                              <a:pt x="2925" y="463"/>
                            </a:lnTo>
                            <a:lnTo>
                              <a:pt x="2940" y="398"/>
                            </a:lnTo>
                            <a:lnTo>
                              <a:pt x="2952" y="333"/>
                            </a:lnTo>
                            <a:lnTo>
                              <a:pt x="2962" y="267"/>
                            </a:lnTo>
                            <a:lnTo>
                              <a:pt x="2971" y="200"/>
                            </a:lnTo>
                            <a:lnTo>
                              <a:pt x="2977" y="134"/>
                            </a:lnTo>
                            <a:lnTo>
                              <a:pt x="2981" y="67"/>
                            </a:lnTo>
                            <a:lnTo>
                              <a:pt x="2983" y="0"/>
                            </a:ln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6" name="Group 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634" y="-3854"/>
                      <a:ext cx="2983" cy="1752"/>
                      <a:chOff x="4634" y="-3854"/>
                      <a:chExt cx="2983" cy="1752"/>
                    </a:xfrm>
                  </p:grpSpPr>
                  <p:sp>
                    <p:nvSpPr>
                      <p:cNvPr id="1034" name="Freeform 1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634" y="-3854"/>
                        <a:ext cx="2983" cy="1752"/>
                      </a:xfrm>
                      <a:custGeom>
                        <a:avLst/>
                        <a:gdLst>
                          <a:gd name="T0" fmla="+- 0 7181 4634"/>
                          <a:gd name="T1" fmla="*/ T0 w 2983"/>
                          <a:gd name="T2" fmla="+- 0 -2624 -3854"/>
                          <a:gd name="T3" fmla="*/ -2624 h 1752"/>
                          <a:gd name="T4" fmla="+- 0 7223 4634"/>
                          <a:gd name="T5" fmla="*/ T4 w 2983"/>
                          <a:gd name="T6" fmla="+- 0 -2676 -3854"/>
                          <a:gd name="T7" fmla="*/ -2676 h 1752"/>
                          <a:gd name="T8" fmla="+- 0 7262 4634"/>
                          <a:gd name="T9" fmla="*/ T8 w 2983"/>
                          <a:gd name="T10" fmla="+- 0 -2730 -3854"/>
                          <a:gd name="T11" fmla="*/ -2730 h 1752"/>
                          <a:gd name="T12" fmla="+- 0 7300 4634"/>
                          <a:gd name="T13" fmla="*/ T12 w 2983"/>
                          <a:gd name="T14" fmla="+- 0 -2784 -3854"/>
                          <a:gd name="T15" fmla="*/ -2784 h 1752"/>
                          <a:gd name="T16" fmla="+- 0 7335 4634"/>
                          <a:gd name="T17" fmla="*/ T16 w 2983"/>
                          <a:gd name="T18" fmla="+- 0 -2840 -3854"/>
                          <a:gd name="T19" fmla="*/ -2840 h 1752"/>
                          <a:gd name="T20" fmla="+- 0 7368 4634"/>
                          <a:gd name="T21" fmla="*/ T20 w 2983"/>
                          <a:gd name="T22" fmla="+- 0 -2898 -3854"/>
                          <a:gd name="T23" fmla="*/ -2898 h 1752"/>
                          <a:gd name="T24" fmla="+- 0 7400 4634"/>
                          <a:gd name="T25" fmla="*/ T24 w 2983"/>
                          <a:gd name="T26" fmla="+- 0 -2956 -3854"/>
                          <a:gd name="T27" fmla="*/ -2956 h 1752"/>
                          <a:gd name="T28" fmla="+- 0 7429 4634"/>
                          <a:gd name="T29" fmla="*/ T28 w 2983"/>
                          <a:gd name="T30" fmla="+- 0 -3016 -3854"/>
                          <a:gd name="T31" fmla="*/ -3016 h 1752"/>
                          <a:gd name="T32" fmla="+- 0 7456 4634"/>
                          <a:gd name="T33" fmla="*/ T32 w 2983"/>
                          <a:gd name="T34" fmla="+- 0 -3076 -3854"/>
                          <a:gd name="T35" fmla="*/ -3076 h 1752"/>
                          <a:gd name="T36" fmla="+- 0 7481 4634"/>
                          <a:gd name="T37" fmla="*/ T36 w 2983"/>
                          <a:gd name="T38" fmla="+- 0 -3138 -3854"/>
                          <a:gd name="T39" fmla="*/ -3138 h 1752"/>
                          <a:gd name="T40" fmla="+- 0 7503 4634"/>
                          <a:gd name="T41" fmla="*/ T40 w 2983"/>
                          <a:gd name="T42" fmla="+- 0 -3200 -3854"/>
                          <a:gd name="T43" fmla="*/ -3200 h 1752"/>
                          <a:gd name="T44" fmla="+- 0 7524 4634"/>
                          <a:gd name="T45" fmla="*/ T44 w 2983"/>
                          <a:gd name="T46" fmla="+- 0 -3263 -3854"/>
                          <a:gd name="T47" fmla="*/ -3263 h 1752"/>
                          <a:gd name="T48" fmla="+- 0 7543 4634"/>
                          <a:gd name="T49" fmla="*/ T48 w 2983"/>
                          <a:gd name="T50" fmla="+- 0 -3327 -3854"/>
                          <a:gd name="T51" fmla="*/ -3327 h 1752"/>
                          <a:gd name="T52" fmla="+- 0 7559 4634"/>
                          <a:gd name="T53" fmla="*/ T52 w 2983"/>
                          <a:gd name="T54" fmla="+- 0 -3392 -3854"/>
                          <a:gd name="T55" fmla="*/ -3392 h 1752"/>
                          <a:gd name="T56" fmla="+- 0 7574 4634"/>
                          <a:gd name="T57" fmla="*/ T56 w 2983"/>
                          <a:gd name="T58" fmla="+- 0 -3457 -3854"/>
                          <a:gd name="T59" fmla="*/ -3457 h 1752"/>
                          <a:gd name="T60" fmla="+- 0 7586 4634"/>
                          <a:gd name="T61" fmla="*/ T60 w 2983"/>
                          <a:gd name="T62" fmla="+- 0 -3522 -3854"/>
                          <a:gd name="T63" fmla="*/ -3522 h 1752"/>
                          <a:gd name="T64" fmla="+- 0 7596 4634"/>
                          <a:gd name="T65" fmla="*/ T64 w 2983"/>
                          <a:gd name="T66" fmla="+- 0 -3588 -3854"/>
                          <a:gd name="T67" fmla="*/ -3588 h 1752"/>
                          <a:gd name="T68" fmla="+- 0 7605 4634"/>
                          <a:gd name="T69" fmla="*/ T68 w 2983"/>
                          <a:gd name="T70" fmla="+- 0 -3654 -3854"/>
                          <a:gd name="T71" fmla="*/ -3654 h 1752"/>
                          <a:gd name="T72" fmla="+- 0 7611 4634"/>
                          <a:gd name="T73" fmla="*/ T72 w 2983"/>
                          <a:gd name="T74" fmla="+- 0 -3721 -3854"/>
                          <a:gd name="T75" fmla="*/ -3721 h 1752"/>
                          <a:gd name="T76" fmla="+- 0 7615 4634"/>
                          <a:gd name="T77" fmla="*/ T76 w 2983"/>
                          <a:gd name="T78" fmla="+- 0 -3788 -3854"/>
                          <a:gd name="T79" fmla="*/ -3788 h 1752"/>
                          <a:gd name="T80" fmla="+- 0 7617 4634"/>
                          <a:gd name="T81" fmla="*/ T80 w 2983"/>
                          <a:gd name="T82" fmla="+- 0 -3854 -3854"/>
                          <a:gd name="T83" fmla="*/ -3854 h 1752"/>
                          <a:gd name="T84" fmla="+- 0 4634 4634"/>
                          <a:gd name="T85" fmla="*/ T84 w 2983"/>
                          <a:gd name="T86" fmla="+- 0 -3854 -3854"/>
                          <a:gd name="T87" fmla="*/ -3854 h 1752"/>
                          <a:gd name="T88" fmla="+- 0 4636 4634"/>
                          <a:gd name="T89" fmla="*/ T88 w 2983"/>
                          <a:gd name="T90" fmla="+- 0 -3788 -3854"/>
                          <a:gd name="T91" fmla="*/ -3788 h 1752"/>
                          <a:gd name="T92" fmla="+- 0 4640 4634"/>
                          <a:gd name="T93" fmla="*/ T92 w 2983"/>
                          <a:gd name="T94" fmla="+- 0 -3721 -3854"/>
                          <a:gd name="T95" fmla="*/ -3721 h 1752"/>
                          <a:gd name="T96" fmla="+- 0 4646 4634"/>
                          <a:gd name="T97" fmla="*/ T96 w 2983"/>
                          <a:gd name="T98" fmla="+- 0 -3655 -3854"/>
                          <a:gd name="T99" fmla="*/ -3655 h 1752"/>
                          <a:gd name="T100" fmla="+- 0 4655 4634"/>
                          <a:gd name="T101" fmla="*/ T100 w 2983"/>
                          <a:gd name="T102" fmla="+- 0 -3588 -3854"/>
                          <a:gd name="T103" fmla="*/ -3588 h 1752"/>
                          <a:gd name="T104" fmla="+- 0 4665 4634"/>
                          <a:gd name="T105" fmla="*/ T104 w 2983"/>
                          <a:gd name="T106" fmla="+- 0 -3523 -3854"/>
                          <a:gd name="T107" fmla="*/ -3523 h 1752"/>
                          <a:gd name="T108" fmla="+- 0 4677 4634"/>
                          <a:gd name="T109" fmla="*/ T108 w 2983"/>
                          <a:gd name="T110" fmla="+- 0 -3457 -3854"/>
                          <a:gd name="T111" fmla="*/ -3457 h 1752"/>
                          <a:gd name="T112" fmla="+- 0 4692 4634"/>
                          <a:gd name="T113" fmla="*/ T112 w 2983"/>
                          <a:gd name="T114" fmla="+- 0 -3392 -3854"/>
                          <a:gd name="T115" fmla="*/ -3392 h 1752"/>
                          <a:gd name="T116" fmla="+- 0 4708 4634"/>
                          <a:gd name="T117" fmla="*/ T116 w 2983"/>
                          <a:gd name="T118" fmla="+- 0 -3328 -3854"/>
                          <a:gd name="T119" fmla="*/ -3328 h 1752"/>
                          <a:gd name="T120" fmla="+- 0 4727 4634"/>
                          <a:gd name="T121" fmla="*/ T120 w 2983"/>
                          <a:gd name="T122" fmla="+- 0 -3264 -3854"/>
                          <a:gd name="T123" fmla="*/ -3264 h 1752"/>
                          <a:gd name="T124" fmla="+- 0 4748 4634"/>
                          <a:gd name="T125" fmla="*/ T124 w 2983"/>
                          <a:gd name="T126" fmla="+- 0 -3201 -3854"/>
                          <a:gd name="T127" fmla="*/ -3201 h 1752"/>
                          <a:gd name="T128" fmla="+- 0 4770 4634"/>
                          <a:gd name="T129" fmla="*/ T128 w 2983"/>
                          <a:gd name="T130" fmla="+- 0 -3139 -3854"/>
                          <a:gd name="T131" fmla="*/ -3139 h 1752"/>
                          <a:gd name="T132" fmla="+- 0 4795 4634"/>
                          <a:gd name="T133" fmla="*/ T132 w 2983"/>
                          <a:gd name="T134" fmla="+- 0 -3077 -3854"/>
                          <a:gd name="T135" fmla="*/ -3077 h 1752"/>
                          <a:gd name="T136" fmla="+- 0 4822 4634"/>
                          <a:gd name="T137" fmla="*/ T136 w 2983"/>
                          <a:gd name="T138" fmla="+- 0 -3017 -3854"/>
                          <a:gd name="T139" fmla="*/ -3017 h 1752"/>
                          <a:gd name="T140" fmla="+- 0 4851 4634"/>
                          <a:gd name="T141" fmla="*/ T140 w 2983"/>
                          <a:gd name="T142" fmla="+- 0 -2957 -3854"/>
                          <a:gd name="T143" fmla="*/ -2957 h 1752"/>
                          <a:gd name="T144" fmla="+- 0 4882 4634"/>
                          <a:gd name="T145" fmla="*/ T144 w 2983"/>
                          <a:gd name="T146" fmla="+- 0 -2899 -3854"/>
                          <a:gd name="T147" fmla="*/ -2899 h 1752"/>
                          <a:gd name="T148" fmla="+- 0 4915 4634"/>
                          <a:gd name="T149" fmla="*/ T148 w 2983"/>
                          <a:gd name="T150" fmla="+- 0 -2842 -3854"/>
                          <a:gd name="T151" fmla="*/ -2842 h 1752"/>
                          <a:gd name="T152" fmla="+- 0 4950 4634"/>
                          <a:gd name="T153" fmla="*/ T152 w 2983"/>
                          <a:gd name="T154" fmla="+- 0 -2786 -3854"/>
                          <a:gd name="T155" fmla="*/ -2786 h 1752"/>
                          <a:gd name="T156" fmla="+- 0 4988 4634"/>
                          <a:gd name="T157" fmla="*/ T156 w 2983"/>
                          <a:gd name="T158" fmla="+- 0 -2731 -3854"/>
                          <a:gd name="T159" fmla="*/ -2731 h 1752"/>
                          <a:gd name="T160" fmla="+- 0 5027 4634"/>
                          <a:gd name="T161" fmla="*/ T160 w 2983"/>
                          <a:gd name="T162" fmla="+- 0 -2678 -3854"/>
                          <a:gd name="T163" fmla="*/ -2678 h 1752"/>
                          <a:gd name="T164" fmla="+- 0 5069 4634"/>
                          <a:gd name="T165" fmla="*/ T164 w 2983"/>
                          <a:gd name="T166" fmla="+- 0 -2627 -3854"/>
                          <a:gd name="T167" fmla="*/ -2627 h 1752"/>
                          <a:gd name="T168" fmla="+- 0 5159 4634"/>
                          <a:gd name="T169" fmla="*/ T168 w 2983"/>
                          <a:gd name="T170" fmla="+- 0 -2527 -3854"/>
                          <a:gd name="T171" fmla="*/ -2527 h 1752"/>
                          <a:gd name="T172" fmla="+- 0 5254 4634"/>
                          <a:gd name="T173" fmla="*/ T172 w 2983"/>
                          <a:gd name="T174" fmla="+- 0 -2438 -3854"/>
                          <a:gd name="T175" fmla="*/ -2438 h 1752"/>
                          <a:gd name="T176" fmla="+- 0 5353 4634"/>
                          <a:gd name="T177" fmla="*/ T176 w 2983"/>
                          <a:gd name="T178" fmla="+- 0 -2360 -3854"/>
                          <a:gd name="T179" fmla="*/ -2360 h 1752"/>
                          <a:gd name="T180" fmla="+- 0 5457 4634"/>
                          <a:gd name="T181" fmla="*/ T180 w 2983"/>
                          <a:gd name="T182" fmla="+- 0 -2291 -3854"/>
                          <a:gd name="T183" fmla="*/ -2291 h 1752"/>
                          <a:gd name="T184" fmla="+- 0 5563 4634"/>
                          <a:gd name="T185" fmla="*/ T184 w 2983"/>
                          <a:gd name="T186" fmla="+- 0 -2234 -3854"/>
                          <a:gd name="T187" fmla="*/ -2234 h 1752"/>
                          <a:gd name="T188" fmla="+- 0 5672 4634"/>
                          <a:gd name="T189" fmla="*/ T188 w 2983"/>
                          <a:gd name="T190" fmla="+- 0 -2187 -3854"/>
                          <a:gd name="T191" fmla="*/ -2187 h 1752"/>
                          <a:gd name="T192" fmla="+- 0 5784 4634"/>
                          <a:gd name="T193" fmla="*/ T192 w 2983"/>
                          <a:gd name="T194" fmla="+- 0 -2150 -3854"/>
                          <a:gd name="T195" fmla="*/ -2150 h 1752"/>
                          <a:gd name="T196" fmla="+- 0 5897 4634"/>
                          <a:gd name="T197" fmla="*/ T196 w 2983"/>
                          <a:gd name="T198" fmla="+- 0 -2124 -3854"/>
                          <a:gd name="T199" fmla="*/ -2124 h 1752"/>
                          <a:gd name="T200" fmla="+- 0 6011 4634"/>
                          <a:gd name="T201" fmla="*/ T200 w 2983"/>
                          <a:gd name="T202" fmla="+- 0 -2108 -3854"/>
                          <a:gd name="T203" fmla="*/ -2108 h 1752"/>
                          <a:gd name="T204" fmla="+- 0 6126 4634"/>
                          <a:gd name="T205" fmla="*/ T204 w 2983"/>
                          <a:gd name="T206" fmla="+- 0 -2103 -3854"/>
                          <a:gd name="T207" fmla="*/ -2103 h 1752"/>
                          <a:gd name="T208" fmla="+- 0 6240 4634"/>
                          <a:gd name="T209" fmla="*/ T208 w 2983"/>
                          <a:gd name="T210" fmla="+- 0 -2108 -3854"/>
                          <a:gd name="T211" fmla="*/ -2108 h 1752"/>
                          <a:gd name="T212" fmla="+- 0 6354 4634"/>
                          <a:gd name="T213" fmla="*/ T212 w 2983"/>
                          <a:gd name="T214" fmla="+- 0 -2123 -3854"/>
                          <a:gd name="T215" fmla="*/ -2123 h 1752"/>
                          <a:gd name="T216" fmla="+- 0 6467 4634"/>
                          <a:gd name="T217" fmla="*/ T216 w 2983"/>
                          <a:gd name="T218" fmla="+- 0 -2150 -3854"/>
                          <a:gd name="T219" fmla="*/ -2150 h 1752"/>
                          <a:gd name="T220" fmla="+- 0 6578 4634"/>
                          <a:gd name="T221" fmla="*/ T220 w 2983"/>
                          <a:gd name="T222" fmla="+- 0 -2186 -3854"/>
                          <a:gd name="T223" fmla="*/ -2186 h 1752"/>
                          <a:gd name="T224" fmla="+- 0 6688 4634"/>
                          <a:gd name="T225" fmla="*/ T224 w 2983"/>
                          <a:gd name="T226" fmla="+- 0 -2233 -3854"/>
                          <a:gd name="T227" fmla="*/ -2233 h 1752"/>
                          <a:gd name="T228" fmla="+- 0 6794 4634"/>
                          <a:gd name="T229" fmla="*/ T228 w 2983"/>
                          <a:gd name="T230" fmla="+- 0 -2290 -3854"/>
                          <a:gd name="T231" fmla="*/ -2290 h 1752"/>
                          <a:gd name="T232" fmla="+- 0 6897 4634"/>
                          <a:gd name="T233" fmla="*/ T232 w 2983"/>
                          <a:gd name="T234" fmla="+- 0 -2358 -3854"/>
                          <a:gd name="T235" fmla="*/ -2358 h 1752"/>
                          <a:gd name="T236" fmla="+- 0 6996 4634"/>
                          <a:gd name="T237" fmla="*/ T236 w 2983"/>
                          <a:gd name="T238" fmla="+- 0 -2436 -3854"/>
                          <a:gd name="T239" fmla="*/ -2436 h 1752"/>
                          <a:gd name="T240" fmla="+- 0 7091 4634"/>
                          <a:gd name="T241" fmla="*/ T240 w 2983"/>
                          <a:gd name="T242" fmla="+- 0 -2525 -3854"/>
                          <a:gd name="T243" fmla="*/ -2525 h 1752"/>
                          <a:gd name="T244" fmla="+- 0 7181 4634"/>
                          <a:gd name="T245" fmla="*/ T244 w 2983"/>
                          <a:gd name="T246" fmla="+- 0 -2624 -3854"/>
                          <a:gd name="T247" fmla="*/ -2624 h 1752"/>
                        </a:gdLst>
                        <a:ahLst/>
                        <a:cxnLst>
                          <a:cxn ang="0">
                            <a:pos x="T1" y="T3"/>
                          </a:cxn>
                          <a:cxn ang="0">
                            <a:pos x="T5" y="T7"/>
                          </a:cxn>
                          <a:cxn ang="0">
                            <a:pos x="T9" y="T11"/>
                          </a:cxn>
                          <a:cxn ang="0">
                            <a:pos x="T13" y="T15"/>
                          </a:cxn>
                          <a:cxn ang="0">
                            <a:pos x="T17" y="T19"/>
                          </a:cxn>
                          <a:cxn ang="0">
                            <a:pos x="T21" y="T23"/>
                          </a:cxn>
                          <a:cxn ang="0">
                            <a:pos x="T25" y="T27"/>
                          </a:cxn>
                          <a:cxn ang="0">
                            <a:pos x="T29" y="T31"/>
                          </a:cxn>
                          <a:cxn ang="0">
                            <a:pos x="T33" y="T35"/>
                          </a:cxn>
                          <a:cxn ang="0">
                            <a:pos x="T37" y="T39"/>
                          </a:cxn>
                          <a:cxn ang="0">
                            <a:pos x="T41" y="T43"/>
                          </a:cxn>
                          <a:cxn ang="0">
                            <a:pos x="T45" y="T47"/>
                          </a:cxn>
                          <a:cxn ang="0">
                            <a:pos x="T49" y="T51"/>
                          </a:cxn>
                          <a:cxn ang="0">
                            <a:pos x="T53" y="T55"/>
                          </a:cxn>
                          <a:cxn ang="0">
                            <a:pos x="T57" y="T59"/>
                          </a:cxn>
                          <a:cxn ang="0">
                            <a:pos x="T61" y="T63"/>
                          </a:cxn>
                          <a:cxn ang="0">
                            <a:pos x="T65" y="T67"/>
                          </a:cxn>
                          <a:cxn ang="0">
                            <a:pos x="T69" y="T71"/>
                          </a:cxn>
                          <a:cxn ang="0">
                            <a:pos x="T73" y="T75"/>
                          </a:cxn>
                          <a:cxn ang="0">
                            <a:pos x="T77" y="T79"/>
                          </a:cxn>
                          <a:cxn ang="0">
                            <a:pos x="T81" y="T83"/>
                          </a:cxn>
                          <a:cxn ang="0">
                            <a:pos x="T85" y="T87"/>
                          </a:cxn>
                          <a:cxn ang="0">
                            <a:pos x="T89" y="T91"/>
                          </a:cxn>
                          <a:cxn ang="0">
                            <a:pos x="T93" y="T95"/>
                          </a:cxn>
                          <a:cxn ang="0">
                            <a:pos x="T97" y="T99"/>
                          </a:cxn>
                          <a:cxn ang="0">
                            <a:pos x="T101" y="T103"/>
                          </a:cxn>
                          <a:cxn ang="0">
                            <a:pos x="T105" y="T107"/>
                          </a:cxn>
                          <a:cxn ang="0">
                            <a:pos x="T109" y="T111"/>
                          </a:cxn>
                          <a:cxn ang="0">
                            <a:pos x="T113" y="T115"/>
                          </a:cxn>
                          <a:cxn ang="0">
                            <a:pos x="T117" y="T119"/>
                          </a:cxn>
                          <a:cxn ang="0">
                            <a:pos x="T121" y="T123"/>
                          </a:cxn>
                          <a:cxn ang="0">
                            <a:pos x="T125" y="T127"/>
                          </a:cxn>
                          <a:cxn ang="0">
                            <a:pos x="T129" y="T131"/>
                          </a:cxn>
                          <a:cxn ang="0">
                            <a:pos x="T133" y="T135"/>
                          </a:cxn>
                          <a:cxn ang="0">
                            <a:pos x="T137" y="T139"/>
                          </a:cxn>
                          <a:cxn ang="0">
                            <a:pos x="T141" y="T143"/>
                          </a:cxn>
                          <a:cxn ang="0">
                            <a:pos x="T145" y="T147"/>
                          </a:cxn>
                          <a:cxn ang="0">
                            <a:pos x="T149" y="T151"/>
                          </a:cxn>
                          <a:cxn ang="0">
                            <a:pos x="T153" y="T155"/>
                          </a:cxn>
                          <a:cxn ang="0">
                            <a:pos x="T157" y="T159"/>
                          </a:cxn>
                          <a:cxn ang="0">
                            <a:pos x="T161" y="T163"/>
                          </a:cxn>
                          <a:cxn ang="0">
                            <a:pos x="T165" y="T167"/>
                          </a:cxn>
                          <a:cxn ang="0">
                            <a:pos x="T169" y="T171"/>
                          </a:cxn>
                          <a:cxn ang="0">
                            <a:pos x="T173" y="T175"/>
                          </a:cxn>
                          <a:cxn ang="0">
                            <a:pos x="T177" y="T179"/>
                          </a:cxn>
                          <a:cxn ang="0">
                            <a:pos x="T181" y="T183"/>
                          </a:cxn>
                          <a:cxn ang="0">
                            <a:pos x="T185" y="T187"/>
                          </a:cxn>
                          <a:cxn ang="0">
                            <a:pos x="T189" y="T191"/>
                          </a:cxn>
                          <a:cxn ang="0">
                            <a:pos x="T193" y="T195"/>
                          </a:cxn>
                          <a:cxn ang="0">
                            <a:pos x="T197" y="T199"/>
                          </a:cxn>
                          <a:cxn ang="0">
                            <a:pos x="T201" y="T203"/>
                          </a:cxn>
                          <a:cxn ang="0">
                            <a:pos x="T205" y="T207"/>
                          </a:cxn>
                          <a:cxn ang="0">
                            <a:pos x="T209" y="T211"/>
                          </a:cxn>
                          <a:cxn ang="0">
                            <a:pos x="T213" y="T215"/>
                          </a:cxn>
                          <a:cxn ang="0">
                            <a:pos x="T217" y="T219"/>
                          </a:cxn>
                          <a:cxn ang="0">
                            <a:pos x="T221" y="T223"/>
                          </a:cxn>
                          <a:cxn ang="0">
                            <a:pos x="T225" y="T227"/>
                          </a:cxn>
                          <a:cxn ang="0">
                            <a:pos x="T229" y="T231"/>
                          </a:cxn>
                          <a:cxn ang="0">
                            <a:pos x="T233" y="T235"/>
                          </a:cxn>
                          <a:cxn ang="0">
                            <a:pos x="T237" y="T239"/>
                          </a:cxn>
                          <a:cxn ang="0">
                            <a:pos x="T241" y="T243"/>
                          </a:cxn>
                          <a:cxn ang="0">
                            <a:pos x="T245" y="T247"/>
                          </a:cxn>
                        </a:cxnLst>
                        <a:rect l="0" t="0" r="r" b="b"/>
                        <a:pathLst>
                          <a:path w="2983" h="1752">
                            <a:moveTo>
                              <a:pt x="2547" y="1230"/>
                            </a:moveTo>
                            <a:lnTo>
                              <a:pt x="2589" y="1178"/>
                            </a:lnTo>
                            <a:lnTo>
                              <a:pt x="2628" y="1124"/>
                            </a:lnTo>
                            <a:lnTo>
                              <a:pt x="2666" y="1070"/>
                            </a:lnTo>
                            <a:lnTo>
                              <a:pt x="2701" y="1014"/>
                            </a:lnTo>
                            <a:lnTo>
                              <a:pt x="2734" y="956"/>
                            </a:lnTo>
                            <a:lnTo>
                              <a:pt x="2766" y="898"/>
                            </a:lnTo>
                            <a:lnTo>
                              <a:pt x="2795" y="838"/>
                            </a:lnTo>
                            <a:lnTo>
                              <a:pt x="2822" y="778"/>
                            </a:lnTo>
                            <a:lnTo>
                              <a:pt x="2847" y="716"/>
                            </a:lnTo>
                            <a:lnTo>
                              <a:pt x="2869" y="654"/>
                            </a:lnTo>
                            <a:lnTo>
                              <a:pt x="2890" y="591"/>
                            </a:lnTo>
                            <a:lnTo>
                              <a:pt x="2909" y="527"/>
                            </a:lnTo>
                            <a:lnTo>
                              <a:pt x="2925" y="462"/>
                            </a:lnTo>
                            <a:lnTo>
                              <a:pt x="2940" y="397"/>
                            </a:lnTo>
                            <a:lnTo>
                              <a:pt x="2952" y="332"/>
                            </a:lnTo>
                            <a:lnTo>
                              <a:pt x="2962" y="266"/>
                            </a:lnTo>
                            <a:lnTo>
                              <a:pt x="2971" y="200"/>
                            </a:lnTo>
                            <a:lnTo>
                              <a:pt x="2977" y="133"/>
                            </a:lnTo>
                            <a:lnTo>
                              <a:pt x="2981" y="66"/>
                            </a:lnTo>
                            <a:lnTo>
                              <a:pt x="2983" y="0"/>
                            </a:lnTo>
                            <a:lnTo>
                              <a:pt x="0" y="0"/>
                            </a:lnTo>
                            <a:lnTo>
                              <a:pt x="2" y="66"/>
                            </a:lnTo>
                            <a:lnTo>
                              <a:pt x="6" y="133"/>
                            </a:lnTo>
                            <a:lnTo>
                              <a:pt x="12" y="199"/>
                            </a:lnTo>
                            <a:lnTo>
                              <a:pt x="21" y="266"/>
                            </a:lnTo>
                            <a:lnTo>
                              <a:pt x="31" y="331"/>
                            </a:lnTo>
                            <a:lnTo>
                              <a:pt x="43" y="397"/>
                            </a:lnTo>
                            <a:lnTo>
                              <a:pt x="58" y="462"/>
                            </a:lnTo>
                            <a:lnTo>
                              <a:pt x="74" y="526"/>
                            </a:lnTo>
                            <a:lnTo>
                              <a:pt x="93" y="590"/>
                            </a:lnTo>
                            <a:lnTo>
                              <a:pt x="114" y="653"/>
                            </a:lnTo>
                            <a:lnTo>
                              <a:pt x="136" y="715"/>
                            </a:lnTo>
                            <a:lnTo>
                              <a:pt x="161" y="777"/>
                            </a:lnTo>
                            <a:lnTo>
                              <a:pt x="188" y="837"/>
                            </a:lnTo>
                            <a:lnTo>
                              <a:pt x="217" y="897"/>
                            </a:lnTo>
                            <a:lnTo>
                              <a:pt x="248" y="955"/>
                            </a:lnTo>
                            <a:lnTo>
                              <a:pt x="281" y="1012"/>
                            </a:lnTo>
                            <a:lnTo>
                              <a:pt x="316" y="1068"/>
                            </a:lnTo>
                            <a:lnTo>
                              <a:pt x="354" y="1123"/>
                            </a:lnTo>
                            <a:lnTo>
                              <a:pt x="393" y="1176"/>
                            </a:lnTo>
                            <a:lnTo>
                              <a:pt x="435" y="1227"/>
                            </a:lnTo>
                            <a:lnTo>
                              <a:pt x="525" y="1327"/>
                            </a:lnTo>
                            <a:lnTo>
                              <a:pt x="620" y="1416"/>
                            </a:lnTo>
                            <a:lnTo>
                              <a:pt x="719" y="1494"/>
                            </a:lnTo>
                            <a:lnTo>
                              <a:pt x="823" y="1563"/>
                            </a:lnTo>
                            <a:lnTo>
                              <a:pt x="929" y="1620"/>
                            </a:lnTo>
                            <a:lnTo>
                              <a:pt x="1038" y="1667"/>
                            </a:lnTo>
                            <a:lnTo>
                              <a:pt x="1150" y="1704"/>
                            </a:lnTo>
                            <a:lnTo>
                              <a:pt x="1263" y="1730"/>
                            </a:lnTo>
                            <a:lnTo>
                              <a:pt x="1377" y="1746"/>
                            </a:lnTo>
                            <a:lnTo>
                              <a:pt x="1492" y="1751"/>
                            </a:lnTo>
                            <a:lnTo>
                              <a:pt x="1606" y="1746"/>
                            </a:lnTo>
                            <a:lnTo>
                              <a:pt x="1720" y="1731"/>
                            </a:lnTo>
                            <a:lnTo>
                              <a:pt x="1833" y="1704"/>
                            </a:lnTo>
                            <a:lnTo>
                              <a:pt x="1944" y="1668"/>
                            </a:lnTo>
                            <a:lnTo>
                              <a:pt x="2054" y="1621"/>
                            </a:lnTo>
                            <a:lnTo>
                              <a:pt x="2160" y="1564"/>
                            </a:lnTo>
                            <a:lnTo>
                              <a:pt x="2263" y="1496"/>
                            </a:lnTo>
                            <a:lnTo>
                              <a:pt x="2362" y="1418"/>
                            </a:lnTo>
                            <a:lnTo>
                              <a:pt x="2457" y="1329"/>
                            </a:lnTo>
                            <a:lnTo>
                              <a:pt x="2547" y="1230"/>
                            </a:lnTo>
                            <a:close/>
                          </a:path>
                        </a:pathLst>
                      </a:custGeom>
                      <a:noFill/>
                      <a:ln w="3426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7" name="Group 1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256" y="-3790"/>
                      <a:ext cx="1796" cy="378"/>
                      <a:chOff x="5256" y="-3790"/>
                      <a:chExt cx="1796" cy="378"/>
                    </a:xfrm>
                  </p:grpSpPr>
                  <p:sp>
                    <p:nvSpPr>
                      <p:cNvPr id="1026" name="Freeform 1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56" y="-3790"/>
                        <a:ext cx="1796" cy="378"/>
                      </a:xfrm>
                      <a:custGeom>
                        <a:avLst/>
                        <a:gdLst>
                          <a:gd name="T0" fmla="+- 0 7040 5256"/>
                          <a:gd name="T1" fmla="*/ T0 w 1796"/>
                          <a:gd name="T2" fmla="+- 0 -3790 -3790"/>
                          <a:gd name="T3" fmla="*/ -3790 h 378"/>
                          <a:gd name="T4" fmla="+- 0 5268 5256"/>
                          <a:gd name="T5" fmla="*/ T4 w 1796"/>
                          <a:gd name="T6" fmla="+- 0 -3790 -3790"/>
                          <a:gd name="T7" fmla="*/ -3790 h 378"/>
                          <a:gd name="T8" fmla="+- 0 5256 5256"/>
                          <a:gd name="T9" fmla="*/ T8 w 1796"/>
                          <a:gd name="T10" fmla="+- 0 -3778 -3790"/>
                          <a:gd name="T11" fmla="*/ -3778 h 378"/>
                          <a:gd name="T12" fmla="+- 0 5256 5256"/>
                          <a:gd name="T13" fmla="*/ T12 w 1796"/>
                          <a:gd name="T14" fmla="+- 0 -3425 -3790"/>
                          <a:gd name="T15" fmla="*/ -3425 h 378"/>
                          <a:gd name="T16" fmla="+- 0 5268 5256"/>
                          <a:gd name="T17" fmla="*/ T16 w 1796"/>
                          <a:gd name="T18" fmla="+- 0 -3413 -3790"/>
                          <a:gd name="T19" fmla="*/ -3413 h 378"/>
                          <a:gd name="T20" fmla="+- 0 7040 5256"/>
                          <a:gd name="T21" fmla="*/ T20 w 1796"/>
                          <a:gd name="T22" fmla="+- 0 -3413 -3790"/>
                          <a:gd name="T23" fmla="*/ -3413 h 378"/>
                          <a:gd name="T24" fmla="+- 0 7052 5256"/>
                          <a:gd name="T25" fmla="*/ T24 w 1796"/>
                          <a:gd name="T26" fmla="+- 0 -3425 -3790"/>
                          <a:gd name="T27" fmla="*/ -3425 h 378"/>
                          <a:gd name="T28" fmla="+- 0 7052 5256"/>
                          <a:gd name="T29" fmla="*/ T28 w 1796"/>
                          <a:gd name="T30" fmla="+- 0 -3778 -3790"/>
                          <a:gd name="T31" fmla="*/ -3778 h 378"/>
                          <a:gd name="T32" fmla="+- 0 7040 5256"/>
                          <a:gd name="T33" fmla="*/ T32 w 1796"/>
                          <a:gd name="T34" fmla="+- 0 -3790 -3790"/>
                          <a:gd name="T35" fmla="*/ -3790 h 378"/>
                        </a:gdLst>
                        <a:ahLst/>
                        <a:cxnLst>
                          <a:cxn ang="0">
                            <a:pos x="T1" y="T3"/>
                          </a:cxn>
                          <a:cxn ang="0">
                            <a:pos x="T5" y="T7"/>
                          </a:cxn>
                          <a:cxn ang="0">
                            <a:pos x="T9" y="T11"/>
                          </a:cxn>
                          <a:cxn ang="0">
                            <a:pos x="T13" y="T15"/>
                          </a:cxn>
                          <a:cxn ang="0">
                            <a:pos x="T17" y="T19"/>
                          </a:cxn>
                          <a:cxn ang="0">
                            <a:pos x="T21" y="T23"/>
                          </a:cxn>
                          <a:cxn ang="0">
                            <a:pos x="T25" y="T27"/>
                          </a:cxn>
                          <a:cxn ang="0">
                            <a:pos x="T29" y="T31"/>
                          </a:cxn>
                          <a:cxn ang="0">
                            <a:pos x="T33" y="T35"/>
                          </a:cxn>
                        </a:cxnLst>
                        <a:rect l="0" t="0" r="r" b="b"/>
                        <a:pathLst>
                          <a:path w="1796" h="378">
                            <a:moveTo>
                              <a:pt x="1784" y="0"/>
                            </a:moveTo>
                            <a:lnTo>
                              <a:pt x="12" y="0"/>
                            </a:lnTo>
                            <a:lnTo>
                              <a:pt x="0" y="12"/>
                            </a:lnTo>
                            <a:lnTo>
                              <a:pt x="0" y="365"/>
                            </a:lnTo>
                            <a:lnTo>
                              <a:pt x="12" y="377"/>
                            </a:lnTo>
                            <a:lnTo>
                              <a:pt x="1784" y="377"/>
                            </a:lnTo>
                            <a:lnTo>
                              <a:pt x="1796" y="365"/>
                            </a:lnTo>
                            <a:lnTo>
                              <a:pt x="1796" y="12"/>
                            </a:lnTo>
                            <a:lnTo>
                              <a:pt x="1784" y="0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>
                          <a:solidFill>
                            <a:srgbClr val="FFFF00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" name="Group 2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257" y="-3792"/>
                      <a:ext cx="1797" cy="378"/>
                      <a:chOff x="5257" y="-3792"/>
                      <a:chExt cx="1797" cy="378"/>
                    </a:xfrm>
                  </p:grpSpPr>
                  <p:sp>
                    <p:nvSpPr>
                      <p:cNvPr id="1025" name="Freeform 2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57" y="-3792"/>
                        <a:ext cx="1797" cy="378"/>
                      </a:xfrm>
                      <a:custGeom>
                        <a:avLst/>
                        <a:gdLst>
                          <a:gd name="T0" fmla="+- 0 5284 5257"/>
                          <a:gd name="T1" fmla="*/ T0 w 1797"/>
                          <a:gd name="T2" fmla="+- 0 -3792 -3792"/>
                          <a:gd name="T3" fmla="*/ -3792 h 378"/>
                          <a:gd name="T4" fmla="+- 0 7025 5257"/>
                          <a:gd name="T5" fmla="*/ T4 w 1797"/>
                          <a:gd name="T6" fmla="+- 0 -3792 -3792"/>
                          <a:gd name="T7" fmla="*/ -3792 h 378"/>
                          <a:gd name="T8" fmla="+- 0 7044 5257"/>
                          <a:gd name="T9" fmla="*/ T8 w 1797"/>
                          <a:gd name="T10" fmla="+- 0 -3783 -3792"/>
                          <a:gd name="T11" fmla="*/ -3783 h 378"/>
                          <a:gd name="T12" fmla="+- 0 7054 5257"/>
                          <a:gd name="T13" fmla="*/ T12 w 1797"/>
                          <a:gd name="T14" fmla="+- 0 -3764 -3792"/>
                          <a:gd name="T15" fmla="*/ -3764 h 378"/>
                          <a:gd name="T16" fmla="+- 0 7054 5257"/>
                          <a:gd name="T17" fmla="*/ T16 w 1797"/>
                          <a:gd name="T18" fmla="+- 0 -3440 -3792"/>
                          <a:gd name="T19" fmla="*/ -3440 h 378"/>
                          <a:gd name="T20" fmla="+- 0 7045 5257"/>
                          <a:gd name="T21" fmla="*/ T20 w 1797"/>
                          <a:gd name="T22" fmla="+- 0 -3421 -3792"/>
                          <a:gd name="T23" fmla="*/ -3421 h 378"/>
                          <a:gd name="T24" fmla="+- 0 7026 5257"/>
                          <a:gd name="T25" fmla="*/ T24 w 1797"/>
                          <a:gd name="T26" fmla="+- 0 -3415 -3792"/>
                          <a:gd name="T27" fmla="*/ -3415 h 378"/>
                          <a:gd name="T28" fmla="+- 0 5283 5257"/>
                          <a:gd name="T29" fmla="*/ T28 w 1797"/>
                          <a:gd name="T30" fmla="+- 0 -3415 -3792"/>
                          <a:gd name="T31" fmla="*/ -3415 h 378"/>
                          <a:gd name="T32" fmla="+- 0 5264 5257"/>
                          <a:gd name="T33" fmla="*/ T32 w 1797"/>
                          <a:gd name="T34" fmla="+- 0 -3420 -3792"/>
                          <a:gd name="T35" fmla="*/ -3420 h 378"/>
                          <a:gd name="T36" fmla="+- 0 5257 5257"/>
                          <a:gd name="T37" fmla="*/ T36 w 1797"/>
                          <a:gd name="T38" fmla="+- 0 -3438 -3792"/>
                          <a:gd name="T39" fmla="*/ -3438 h 378"/>
                          <a:gd name="T40" fmla="+- 0 5257 5257"/>
                          <a:gd name="T41" fmla="*/ T40 w 1797"/>
                          <a:gd name="T42" fmla="+- 0 -3763 -3792"/>
                          <a:gd name="T43" fmla="*/ -3763 h 378"/>
                          <a:gd name="T44" fmla="+- 0 5263 5257"/>
                          <a:gd name="T45" fmla="*/ T44 w 1797"/>
                          <a:gd name="T46" fmla="+- 0 -3782 -3792"/>
                          <a:gd name="T47" fmla="*/ -3782 h 378"/>
                          <a:gd name="T48" fmla="+- 0 5282 5257"/>
                          <a:gd name="T49" fmla="*/ T48 w 1797"/>
                          <a:gd name="T50" fmla="+- 0 -3792 -3792"/>
                          <a:gd name="T51" fmla="*/ -3792 h 378"/>
                          <a:gd name="T52" fmla="+- 0 5284 5257"/>
                          <a:gd name="T53" fmla="*/ T52 w 1797"/>
                          <a:gd name="T54" fmla="+- 0 -3792 -3792"/>
                          <a:gd name="T55" fmla="*/ -3792 h 378"/>
                        </a:gdLst>
                        <a:ahLst/>
                        <a:cxnLst>
                          <a:cxn ang="0">
                            <a:pos x="T1" y="T3"/>
                          </a:cxn>
                          <a:cxn ang="0">
                            <a:pos x="T5" y="T7"/>
                          </a:cxn>
                          <a:cxn ang="0">
                            <a:pos x="T9" y="T11"/>
                          </a:cxn>
                          <a:cxn ang="0">
                            <a:pos x="T13" y="T15"/>
                          </a:cxn>
                          <a:cxn ang="0">
                            <a:pos x="T17" y="T19"/>
                          </a:cxn>
                          <a:cxn ang="0">
                            <a:pos x="T21" y="T23"/>
                          </a:cxn>
                          <a:cxn ang="0">
                            <a:pos x="T25" y="T27"/>
                          </a:cxn>
                          <a:cxn ang="0">
                            <a:pos x="T29" y="T31"/>
                          </a:cxn>
                          <a:cxn ang="0">
                            <a:pos x="T33" y="T35"/>
                          </a:cxn>
                          <a:cxn ang="0">
                            <a:pos x="T37" y="T39"/>
                          </a:cxn>
                          <a:cxn ang="0">
                            <a:pos x="T41" y="T43"/>
                          </a:cxn>
                          <a:cxn ang="0">
                            <a:pos x="T45" y="T47"/>
                          </a:cxn>
                          <a:cxn ang="0">
                            <a:pos x="T49" y="T51"/>
                          </a:cxn>
                          <a:cxn ang="0">
                            <a:pos x="T53" y="T55"/>
                          </a:cxn>
                        </a:cxnLst>
                        <a:rect l="0" t="0" r="r" b="b"/>
                        <a:pathLst>
                          <a:path w="1797" h="378">
                            <a:moveTo>
                              <a:pt x="27" y="0"/>
                            </a:moveTo>
                            <a:lnTo>
                              <a:pt x="1768" y="0"/>
                            </a:lnTo>
                            <a:lnTo>
                              <a:pt x="1787" y="9"/>
                            </a:lnTo>
                            <a:lnTo>
                              <a:pt x="1797" y="28"/>
                            </a:lnTo>
                            <a:lnTo>
                              <a:pt x="1797" y="352"/>
                            </a:lnTo>
                            <a:lnTo>
                              <a:pt x="1788" y="371"/>
                            </a:lnTo>
                            <a:lnTo>
                              <a:pt x="1769" y="377"/>
                            </a:lnTo>
                            <a:lnTo>
                              <a:pt x="26" y="377"/>
                            </a:lnTo>
                            <a:lnTo>
                              <a:pt x="7" y="372"/>
                            </a:lnTo>
                            <a:lnTo>
                              <a:pt x="0" y="354"/>
                            </a:lnTo>
                            <a:lnTo>
                              <a:pt x="0" y="29"/>
                            </a:lnTo>
                            <a:lnTo>
                              <a:pt x="6" y="10"/>
                            </a:lnTo>
                            <a:lnTo>
                              <a:pt x="25" y="0"/>
                            </a:lnTo>
                            <a:lnTo>
                              <a:pt x="27" y="0"/>
                            </a:lnTo>
                            <a:close/>
                          </a:path>
                        </a:pathLst>
                      </a:custGeom>
                      <a:noFill/>
                      <a:ln w="6851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" name="Group 2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243" y="-501"/>
                      <a:ext cx="1794" cy="270"/>
                      <a:chOff x="5243" y="-501"/>
                      <a:chExt cx="1794" cy="270"/>
                    </a:xfrm>
                  </p:grpSpPr>
                  <p:sp>
                    <p:nvSpPr>
                      <p:cNvPr id="1024" name="Freeform 2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43" y="-501"/>
                        <a:ext cx="1794" cy="270"/>
                      </a:xfrm>
                      <a:custGeom>
                        <a:avLst/>
                        <a:gdLst>
                          <a:gd name="T0" fmla="+- 0 7069 5287"/>
                          <a:gd name="T1" fmla="*/ T0 w 1794"/>
                          <a:gd name="T2" fmla="+- 0 -580 -580"/>
                          <a:gd name="T3" fmla="*/ -580 h 270"/>
                          <a:gd name="T4" fmla="+- 0 5299 5287"/>
                          <a:gd name="T5" fmla="*/ T4 w 1794"/>
                          <a:gd name="T6" fmla="+- 0 -580 -580"/>
                          <a:gd name="T7" fmla="*/ -580 h 270"/>
                          <a:gd name="T8" fmla="+- 0 5287 5287"/>
                          <a:gd name="T9" fmla="*/ T8 w 1794"/>
                          <a:gd name="T10" fmla="+- 0 -568 -580"/>
                          <a:gd name="T11" fmla="*/ -568 h 270"/>
                          <a:gd name="T12" fmla="+- 0 5287 5287"/>
                          <a:gd name="T13" fmla="*/ T12 w 1794"/>
                          <a:gd name="T14" fmla="+- 0 -323 -580"/>
                          <a:gd name="T15" fmla="*/ -323 h 270"/>
                          <a:gd name="T16" fmla="+- 0 5299 5287"/>
                          <a:gd name="T17" fmla="*/ T16 w 1794"/>
                          <a:gd name="T18" fmla="+- 0 -310 -580"/>
                          <a:gd name="T19" fmla="*/ -310 h 270"/>
                          <a:gd name="T20" fmla="+- 0 7069 5287"/>
                          <a:gd name="T21" fmla="*/ T20 w 1794"/>
                          <a:gd name="T22" fmla="+- 0 -310 -580"/>
                          <a:gd name="T23" fmla="*/ -310 h 270"/>
                          <a:gd name="T24" fmla="+- 0 7081 5287"/>
                          <a:gd name="T25" fmla="*/ T24 w 1794"/>
                          <a:gd name="T26" fmla="+- 0 -323 -580"/>
                          <a:gd name="T27" fmla="*/ -323 h 270"/>
                          <a:gd name="T28" fmla="+- 0 7081 5287"/>
                          <a:gd name="T29" fmla="*/ T28 w 1794"/>
                          <a:gd name="T30" fmla="+- 0 -568 -580"/>
                          <a:gd name="T31" fmla="*/ -568 h 270"/>
                          <a:gd name="T32" fmla="+- 0 7069 5287"/>
                          <a:gd name="T33" fmla="*/ T32 w 1794"/>
                          <a:gd name="T34" fmla="+- 0 -580 -580"/>
                          <a:gd name="T35" fmla="*/ -580 h 270"/>
                        </a:gdLst>
                        <a:ahLst/>
                        <a:cxnLst>
                          <a:cxn ang="0">
                            <a:pos x="T1" y="T3"/>
                          </a:cxn>
                          <a:cxn ang="0">
                            <a:pos x="T5" y="T7"/>
                          </a:cxn>
                          <a:cxn ang="0">
                            <a:pos x="T9" y="T11"/>
                          </a:cxn>
                          <a:cxn ang="0">
                            <a:pos x="T13" y="T15"/>
                          </a:cxn>
                          <a:cxn ang="0">
                            <a:pos x="T17" y="T19"/>
                          </a:cxn>
                          <a:cxn ang="0">
                            <a:pos x="T21" y="T23"/>
                          </a:cxn>
                          <a:cxn ang="0">
                            <a:pos x="T25" y="T27"/>
                          </a:cxn>
                          <a:cxn ang="0">
                            <a:pos x="T29" y="T31"/>
                          </a:cxn>
                          <a:cxn ang="0">
                            <a:pos x="T33" y="T35"/>
                          </a:cxn>
                        </a:cxnLst>
                        <a:rect l="0" t="0" r="r" b="b"/>
                        <a:pathLst>
                          <a:path w="1794" h="270">
                            <a:moveTo>
                              <a:pt x="1782" y="0"/>
                            </a:moveTo>
                            <a:lnTo>
                              <a:pt x="12" y="0"/>
                            </a:lnTo>
                            <a:lnTo>
                              <a:pt x="0" y="12"/>
                            </a:lnTo>
                            <a:lnTo>
                              <a:pt x="0" y="257"/>
                            </a:lnTo>
                            <a:lnTo>
                              <a:pt x="12" y="270"/>
                            </a:lnTo>
                            <a:lnTo>
                              <a:pt x="1782" y="270"/>
                            </a:lnTo>
                            <a:lnTo>
                              <a:pt x="1794" y="257"/>
                            </a:lnTo>
                            <a:lnTo>
                              <a:pt x="1794" y="12"/>
                            </a:lnTo>
                            <a:lnTo>
                              <a:pt x="1782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1" name="Group 2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284" y="-2910"/>
                      <a:ext cx="1770" cy="373"/>
                      <a:chOff x="5284" y="-2910"/>
                      <a:chExt cx="1770" cy="373"/>
                    </a:xfrm>
                  </p:grpSpPr>
                  <p:sp>
                    <p:nvSpPr>
                      <p:cNvPr id="30" name="Freeform 2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84" y="-2910"/>
                        <a:ext cx="1770" cy="373"/>
                      </a:xfrm>
                      <a:custGeom>
                        <a:avLst/>
                        <a:gdLst>
                          <a:gd name="T0" fmla="+- 0 6852 5494"/>
                          <a:gd name="T1" fmla="*/ T0 w 1370"/>
                          <a:gd name="T2" fmla="+- 0 -2910 -2910"/>
                          <a:gd name="T3" fmla="*/ -2910 h 303"/>
                          <a:gd name="T4" fmla="+- 0 5507 5494"/>
                          <a:gd name="T5" fmla="*/ T4 w 1370"/>
                          <a:gd name="T6" fmla="+- 0 -2910 -2910"/>
                          <a:gd name="T7" fmla="*/ -2910 h 303"/>
                          <a:gd name="T8" fmla="+- 0 5494 5494"/>
                          <a:gd name="T9" fmla="*/ T8 w 1370"/>
                          <a:gd name="T10" fmla="+- 0 -2898 -2910"/>
                          <a:gd name="T11" fmla="*/ -2898 h 303"/>
                          <a:gd name="T12" fmla="+- 0 5494 5494"/>
                          <a:gd name="T13" fmla="*/ T12 w 1370"/>
                          <a:gd name="T14" fmla="+- 0 -2619 -2910"/>
                          <a:gd name="T15" fmla="*/ -2619 h 303"/>
                          <a:gd name="T16" fmla="+- 0 5507 5494"/>
                          <a:gd name="T17" fmla="*/ T16 w 1370"/>
                          <a:gd name="T18" fmla="+- 0 -2606 -2910"/>
                          <a:gd name="T19" fmla="*/ -2606 h 303"/>
                          <a:gd name="T20" fmla="+- 0 6852 5494"/>
                          <a:gd name="T21" fmla="*/ T20 w 1370"/>
                          <a:gd name="T22" fmla="+- 0 -2606 -2910"/>
                          <a:gd name="T23" fmla="*/ -2606 h 303"/>
                          <a:gd name="T24" fmla="+- 0 6864 5494"/>
                          <a:gd name="T25" fmla="*/ T24 w 1370"/>
                          <a:gd name="T26" fmla="+- 0 -2619 -2910"/>
                          <a:gd name="T27" fmla="*/ -2619 h 303"/>
                          <a:gd name="T28" fmla="+- 0 6864 5494"/>
                          <a:gd name="T29" fmla="*/ T28 w 1370"/>
                          <a:gd name="T30" fmla="+- 0 -2898 -2910"/>
                          <a:gd name="T31" fmla="*/ -2898 h 303"/>
                          <a:gd name="T32" fmla="+- 0 6852 5494"/>
                          <a:gd name="T33" fmla="*/ T32 w 1370"/>
                          <a:gd name="T34" fmla="+- 0 -2910 -2910"/>
                          <a:gd name="T35" fmla="*/ -2910 h 303"/>
                        </a:gdLst>
                        <a:ahLst/>
                        <a:cxnLst>
                          <a:cxn ang="0">
                            <a:pos x="T1" y="T3"/>
                          </a:cxn>
                          <a:cxn ang="0">
                            <a:pos x="T5" y="T7"/>
                          </a:cxn>
                          <a:cxn ang="0">
                            <a:pos x="T9" y="T11"/>
                          </a:cxn>
                          <a:cxn ang="0">
                            <a:pos x="T13" y="T15"/>
                          </a:cxn>
                          <a:cxn ang="0">
                            <a:pos x="T17" y="T19"/>
                          </a:cxn>
                          <a:cxn ang="0">
                            <a:pos x="T21" y="T23"/>
                          </a:cxn>
                          <a:cxn ang="0">
                            <a:pos x="T25" y="T27"/>
                          </a:cxn>
                          <a:cxn ang="0">
                            <a:pos x="T29" y="T31"/>
                          </a:cxn>
                          <a:cxn ang="0">
                            <a:pos x="T33" y="T35"/>
                          </a:cxn>
                        </a:cxnLst>
                        <a:rect l="0" t="0" r="r" b="b"/>
                        <a:pathLst>
                          <a:path w="1370" h="303">
                            <a:moveTo>
                              <a:pt x="1358" y="0"/>
                            </a:moveTo>
                            <a:lnTo>
                              <a:pt x="13" y="0"/>
                            </a:lnTo>
                            <a:lnTo>
                              <a:pt x="0" y="12"/>
                            </a:lnTo>
                            <a:lnTo>
                              <a:pt x="0" y="291"/>
                            </a:lnTo>
                            <a:lnTo>
                              <a:pt x="13" y="304"/>
                            </a:lnTo>
                            <a:lnTo>
                              <a:pt x="1358" y="304"/>
                            </a:lnTo>
                            <a:lnTo>
                              <a:pt x="1370" y="291"/>
                            </a:lnTo>
                            <a:lnTo>
                              <a:pt x="1370" y="12"/>
                            </a:lnTo>
                            <a:lnTo>
                              <a:pt x="1358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3" name="Group 3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262" y="-2444"/>
                      <a:ext cx="1743" cy="725"/>
                      <a:chOff x="5262" y="-2444"/>
                      <a:chExt cx="1743" cy="725"/>
                    </a:xfrm>
                  </p:grpSpPr>
                  <p:sp>
                    <p:nvSpPr>
                      <p:cNvPr id="28" name="Freeform 3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62" y="-2444"/>
                        <a:ext cx="1743" cy="725"/>
                      </a:xfrm>
                      <a:custGeom>
                        <a:avLst/>
                        <a:gdLst>
                          <a:gd name="T0" fmla="+- 0 6835 5500"/>
                          <a:gd name="T1" fmla="*/ T0 w 1347"/>
                          <a:gd name="T2" fmla="+- 0 -2490 -2490"/>
                          <a:gd name="T3" fmla="*/ -2490 h 725"/>
                          <a:gd name="T4" fmla="+- 0 5512 5500"/>
                          <a:gd name="T5" fmla="*/ T4 w 1347"/>
                          <a:gd name="T6" fmla="+- 0 -2490 -2490"/>
                          <a:gd name="T7" fmla="*/ -2490 h 725"/>
                          <a:gd name="T8" fmla="+- 0 5500 5500"/>
                          <a:gd name="T9" fmla="*/ T8 w 1347"/>
                          <a:gd name="T10" fmla="+- 0 -2478 -2490"/>
                          <a:gd name="T11" fmla="*/ -2478 h 725"/>
                          <a:gd name="T12" fmla="+- 0 5500 5500"/>
                          <a:gd name="T13" fmla="*/ T12 w 1347"/>
                          <a:gd name="T14" fmla="+- 0 -1777 -2490"/>
                          <a:gd name="T15" fmla="*/ -1777 h 725"/>
                          <a:gd name="T16" fmla="+- 0 5512 5500"/>
                          <a:gd name="T17" fmla="*/ T16 w 1347"/>
                          <a:gd name="T18" fmla="+- 0 -1765 -2490"/>
                          <a:gd name="T19" fmla="*/ -1765 h 725"/>
                          <a:gd name="T20" fmla="+- 0 6835 5500"/>
                          <a:gd name="T21" fmla="*/ T20 w 1347"/>
                          <a:gd name="T22" fmla="+- 0 -1765 -2490"/>
                          <a:gd name="T23" fmla="*/ -1765 h 725"/>
                          <a:gd name="T24" fmla="+- 0 6847 5500"/>
                          <a:gd name="T25" fmla="*/ T24 w 1347"/>
                          <a:gd name="T26" fmla="+- 0 -1777 -2490"/>
                          <a:gd name="T27" fmla="*/ -1777 h 725"/>
                          <a:gd name="T28" fmla="+- 0 6847 5500"/>
                          <a:gd name="T29" fmla="*/ T28 w 1347"/>
                          <a:gd name="T30" fmla="+- 0 -2478 -2490"/>
                          <a:gd name="T31" fmla="*/ -2478 h 725"/>
                          <a:gd name="T32" fmla="+- 0 6835 5500"/>
                          <a:gd name="T33" fmla="*/ T32 w 1347"/>
                          <a:gd name="T34" fmla="+- 0 -2490 -2490"/>
                          <a:gd name="T35" fmla="*/ -2490 h 725"/>
                        </a:gdLst>
                        <a:ahLst/>
                        <a:cxnLst>
                          <a:cxn ang="0">
                            <a:pos x="T1" y="T3"/>
                          </a:cxn>
                          <a:cxn ang="0">
                            <a:pos x="T5" y="T7"/>
                          </a:cxn>
                          <a:cxn ang="0">
                            <a:pos x="T9" y="T11"/>
                          </a:cxn>
                          <a:cxn ang="0">
                            <a:pos x="T13" y="T15"/>
                          </a:cxn>
                          <a:cxn ang="0">
                            <a:pos x="T17" y="T19"/>
                          </a:cxn>
                          <a:cxn ang="0">
                            <a:pos x="T21" y="T23"/>
                          </a:cxn>
                          <a:cxn ang="0">
                            <a:pos x="T25" y="T27"/>
                          </a:cxn>
                          <a:cxn ang="0">
                            <a:pos x="T29" y="T31"/>
                          </a:cxn>
                          <a:cxn ang="0">
                            <a:pos x="T33" y="T35"/>
                          </a:cxn>
                        </a:cxnLst>
                        <a:rect l="0" t="0" r="r" b="b"/>
                        <a:pathLst>
                          <a:path w="1347" h="725">
                            <a:moveTo>
                              <a:pt x="1335" y="0"/>
                            </a:moveTo>
                            <a:lnTo>
                              <a:pt x="12" y="0"/>
                            </a:lnTo>
                            <a:lnTo>
                              <a:pt x="0" y="12"/>
                            </a:lnTo>
                            <a:lnTo>
                              <a:pt x="0" y="713"/>
                            </a:lnTo>
                            <a:lnTo>
                              <a:pt x="12" y="725"/>
                            </a:lnTo>
                            <a:lnTo>
                              <a:pt x="1335" y="725"/>
                            </a:lnTo>
                            <a:lnTo>
                              <a:pt x="1347" y="713"/>
                            </a:lnTo>
                            <a:lnTo>
                              <a:pt x="1347" y="12"/>
                            </a:lnTo>
                            <a:lnTo>
                              <a:pt x="133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5" name="Group 3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120" y="-1582"/>
                      <a:ext cx="2098" cy="378"/>
                      <a:chOff x="5120" y="-1582"/>
                      <a:chExt cx="2098" cy="378"/>
                    </a:xfrm>
                  </p:grpSpPr>
                  <p:sp>
                    <p:nvSpPr>
                      <p:cNvPr id="26" name="Freeform 3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120" y="-1582"/>
                        <a:ext cx="2098" cy="378"/>
                      </a:xfrm>
                      <a:custGeom>
                        <a:avLst/>
                        <a:gdLst>
                          <a:gd name="T0" fmla="+- 0 6807 5500"/>
                          <a:gd name="T1" fmla="*/ T0 w 1319"/>
                          <a:gd name="T2" fmla="+- 0 -1648 -1648"/>
                          <a:gd name="T3" fmla="*/ -1648 h 378"/>
                          <a:gd name="T4" fmla="+- 0 5512 5500"/>
                          <a:gd name="T5" fmla="*/ T4 w 1319"/>
                          <a:gd name="T6" fmla="+- 0 -1648 -1648"/>
                          <a:gd name="T7" fmla="*/ -1648 h 378"/>
                          <a:gd name="T8" fmla="+- 0 5500 5500"/>
                          <a:gd name="T9" fmla="*/ T8 w 1319"/>
                          <a:gd name="T10" fmla="+- 0 -1636 -1648"/>
                          <a:gd name="T11" fmla="*/ -1636 h 378"/>
                          <a:gd name="T12" fmla="+- 0 5500 5500"/>
                          <a:gd name="T13" fmla="*/ T12 w 1319"/>
                          <a:gd name="T14" fmla="+- 0 -1283 -1648"/>
                          <a:gd name="T15" fmla="*/ -1283 h 378"/>
                          <a:gd name="T16" fmla="+- 0 5512 5500"/>
                          <a:gd name="T17" fmla="*/ T16 w 1319"/>
                          <a:gd name="T18" fmla="+- 0 -1271 -1648"/>
                          <a:gd name="T19" fmla="*/ -1271 h 378"/>
                          <a:gd name="T20" fmla="+- 0 6807 5500"/>
                          <a:gd name="T21" fmla="*/ T20 w 1319"/>
                          <a:gd name="T22" fmla="+- 0 -1271 -1648"/>
                          <a:gd name="T23" fmla="*/ -1271 h 378"/>
                          <a:gd name="T24" fmla="+- 0 6819 5500"/>
                          <a:gd name="T25" fmla="*/ T24 w 1319"/>
                          <a:gd name="T26" fmla="+- 0 -1283 -1648"/>
                          <a:gd name="T27" fmla="*/ -1283 h 378"/>
                          <a:gd name="T28" fmla="+- 0 6819 5500"/>
                          <a:gd name="T29" fmla="*/ T28 w 1319"/>
                          <a:gd name="T30" fmla="+- 0 -1636 -1648"/>
                          <a:gd name="T31" fmla="*/ -1636 h 378"/>
                          <a:gd name="T32" fmla="+- 0 6807 5500"/>
                          <a:gd name="T33" fmla="*/ T32 w 1319"/>
                          <a:gd name="T34" fmla="+- 0 -1648 -1648"/>
                          <a:gd name="T35" fmla="*/ -1648 h 378"/>
                        </a:gdLst>
                        <a:ahLst/>
                        <a:cxnLst>
                          <a:cxn ang="0">
                            <a:pos x="T1" y="T3"/>
                          </a:cxn>
                          <a:cxn ang="0">
                            <a:pos x="T5" y="T7"/>
                          </a:cxn>
                          <a:cxn ang="0">
                            <a:pos x="T9" y="T11"/>
                          </a:cxn>
                          <a:cxn ang="0">
                            <a:pos x="T13" y="T15"/>
                          </a:cxn>
                          <a:cxn ang="0">
                            <a:pos x="T17" y="T19"/>
                          </a:cxn>
                          <a:cxn ang="0">
                            <a:pos x="T21" y="T23"/>
                          </a:cxn>
                          <a:cxn ang="0">
                            <a:pos x="T25" y="T27"/>
                          </a:cxn>
                          <a:cxn ang="0">
                            <a:pos x="T29" y="T31"/>
                          </a:cxn>
                          <a:cxn ang="0">
                            <a:pos x="T33" y="T35"/>
                          </a:cxn>
                        </a:cxnLst>
                        <a:rect l="0" t="0" r="r" b="b"/>
                        <a:pathLst>
                          <a:path w="1319" h="378">
                            <a:moveTo>
                              <a:pt x="1307" y="0"/>
                            </a:moveTo>
                            <a:lnTo>
                              <a:pt x="12" y="0"/>
                            </a:lnTo>
                            <a:lnTo>
                              <a:pt x="0" y="12"/>
                            </a:lnTo>
                            <a:lnTo>
                              <a:pt x="0" y="365"/>
                            </a:lnTo>
                            <a:lnTo>
                              <a:pt x="12" y="377"/>
                            </a:lnTo>
                            <a:lnTo>
                              <a:pt x="1307" y="377"/>
                            </a:lnTo>
                            <a:lnTo>
                              <a:pt x="1319" y="365"/>
                            </a:lnTo>
                            <a:lnTo>
                              <a:pt x="1319" y="12"/>
                            </a:lnTo>
                            <a:lnTo>
                              <a:pt x="130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7" name="Group 3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262" y="-3296"/>
                      <a:ext cx="1796" cy="270"/>
                      <a:chOff x="5262" y="-3296"/>
                      <a:chExt cx="1796" cy="270"/>
                    </a:xfrm>
                  </p:grpSpPr>
                  <p:sp>
                    <p:nvSpPr>
                      <p:cNvPr id="24" name="Freeform 3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62" y="-3296"/>
                        <a:ext cx="1796" cy="270"/>
                      </a:xfrm>
                      <a:custGeom>
                        <a:avLst/>
                        <a:gdLst>
                          <a:gd name="T0" fmla="+- 0 7046 5262"/>
                          <a:gd name="T1" fmla="*/ T0 w 1796"/>
                          <a:gd name="T2" fmla="+- 0 -3296 -3296"/>
                          <a:gd name="T3" fmla="*/ -3296 h 270"/>
                          <a:gd name="T4" fmla="+- 0 5274 5262"/>
                          <a:gd name="T5" fmla="*/ T4 w 1796"/>
                          <a:gd name="T6" fmla="+- 0 -3296 -3296"/>
                          <a:gd name="T7" fmla="*/ -3296 h 270"/>
                          <a:gd name="T8" fmla="+- 0 5262 5262"/>
                          <a:gd name="T9" fmla="*/ T8 w 1796"/>
                          <a:gd name="T10" fmla="+- 0 -3284 -3296"/>
                          <a:gd name="T11" fmla="*/ -3284 h 270"/>
                          <a:gd name="T12" fmla="+- 0 5262 5262"/>
                          <a:gd name="T13" fmla="*/ T12 w 1796"/>
                          <a:gd name="T14" fmla="+- 0 -3038 -3296"/>
                          <a:gd name="T15" fmla="*/ -3038 h 270"/>
                          <a:gd name="T16" fmla="+- 0 5274 5262"/>
                          <a:gd name="T17" fmla="*/ T16 w 1796"/>
                          <a:gd name="T18" fmla="+- 0 -3026 -3296"/>
                          <a:gd name="T19" fmla="*/ -3026 h 270"/>
                          <a:gd name="T20" fmla="+- 0 7046 5262"/>
                          <a:gd name="T21" fmla="*/ T20 w 1796"/>
                          <a:gd name="T22" fmla="+- 0 -3026 -3296"/>
                          <a:gd name="T23" fmla="*/ -3026 h 270"/>
                          <a:gd name="T24" fmla="+- 0 7058 5262"/>
                          <a:gd name="T25" fmla="*/ T24 w 1796"/>
                          <a:gd name="T26" fmla="+- 0 -3038 -3296"/>
                          <a:gd name="T27" fmla="*/ -3038 h 270"/>
                          <a:gd name="T28" fmla="+- 0 7058 5262"/>
                          <a:gd name="T29" fmla="*/ T28 w 1796"/>
                          <a:gd name="T30" fmla="+- 0 -3284 -3296"/>
                          <a:gd name="T31" fmla="*/ -3284 h 270"/>
                          <a:gd name="T32" fmla="+- 0 7046 5262"/>
                          <a:gd name="T33" fmla="*/ T32 w 1796"/>
                          <a:gd name="T34" fmla="+- 0 -3296 -3296"/>
                          <a:gd name="T35" fmla="*/ -3296 h 270"/>
                        </a:gdLst>
                        <a:ahLst/>
                        <a:cxnLst>
                          <a:cxn ang="0">
                            <a:pos x="T1" y="T3"/>
                          </a:cxn>
                          <a:cxn ang="0">
                            <a:pos x="T5" y="T7"/>
                          </a:cxn>
                          <a:cxn ang="0">
                            <a:pos x="T9" y="T11"/>
                          </a:cxn>
                          <a:cxn ang="0">
                            <a:pos x="T13" y="T15"/>
                          </a:cxn>
                          <a:cxn ang="0">
                            <a:pos x="T17" y="T19"/>
                          </a:cxn>
                          <a:cxn ang="0">
                            <a:pos x="T21" y="T23"/>
                          </a:cxn>
                          <a:cxn ang="0">
                            <a:pos x="T25" y="T27"/>
                          </a:cxn>
                          <a:cxn ang="0">
                            <a:pos x="T29" y="T31"/>
                          </a:cxn>
                          <a:cxn ang="0">
                            <a:pos x="T33" y="T35"/>
                          </a:cxn>
                        </a:cxnLst>
                        <a:rect l="0" t="0" r="r" b="b"/>
                        <a:pathLst>
                          <a:path w="1796" h="270">
                            <a:moveTo>
                              <a:pt x="1784" y="0"/>
                            </a:moveTo>
                            <a:lnTo>
                              <a:pt x="12" y="0"/>
                            </a:lnTo>
                            <a:lnTo>
                              <a:pt x="0" y="12"/>
                            </a:lnTo>
                            <a:lnTo>
                              <a:pt x="0" y="258"/>
                            </a:lnTo>
                            <a:lnTo>
                              <a:pt x="12" y="270"/>
                            </a:lnTo>
                            <a:lnTo>
                              <a:pt x="1784" y="270"/>
                            </a:lnTo>
                            <a:lnTo>
                              <a:pt x="1796" y="258"/>
                            </a:lnTo>
                            <a:lnTo>
                              <a:pt x="1796" y="12"/>
                            </a:lnTo>
                            <a:lnTo>
                              <a:pt x="1784" y="0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8" name="Group 4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262" y="-3296"/>
                      <a:ext cx="1798" cy="270"/>
                      <a:chOff x="5262" y="-3296"/>
                      <a:chExt cx="1798" cy="270"/>
                    </a:xfrm>
                  </p:grpSpPr>
                  <p:sp>
                    <p:nvSpPr>
                      <p:cNvPr id="23" name="Freeform 4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62" y="-3296"/>
                        <a:ext cx="1798" cy="270"/>
                      </a:xfrm>
                      <a:custGeom>
                        <a:avLst/>
                        <a:gdLst>
                          <a:gd name="T0" fmla="+- 0 5290 5262"/>
                          <a:gd name="T1" fmla="*/ T0 w 1798"/>
                          <a:gd name="T2" fmla="+- 0 -3296 -3296"/>
                          <a:gd name="T3" fmla="*/ -3296 h 270"/>
                          <a:gd name="T4" fmla="+- 0 7031 5262"/>
                          <a:gd name="T5" fmla="*/ T4 w 1798"/>
                          <a:gd name="T6" fmla="+- 0 -3296 -3296"/>
                          <a:gd name="T7" fmla="*/ -3296 h 270"/>
                          <a:gd name="T8" fmla="+- 0 7046 5262"/>
                          <a:gd name="T9" fmla="*/ T8 w 1798"/>
                          <a:gd name="T10" fmla="+- 0 -3296 -3296"/>
                          <a:gd name="T11" fmla="*/ -3296 h 270"/>
                          <a:gd name="T12" fmla="+- 0 7058 5262"/>
                          <a:gd name="T13" fmla="*/ T12 w 1798"/>
                          <a:gd name="T14" fmla="+- 0 -3284 -3296"/>
                          <a:gd name="T15" fmla="*/ -3284 h 270"/>
                          <a:gd name="T16" fmla="+- 0 7059 5262"/>
                          <a:gd name="T17" fmla="*/ T16 w 1798"/>
                          <a:gd name="T18" fmla="+- 0 -3269 -3296"/>
                          <a:gd name="T19" fmla="*/ -3269 h 270"/>
                          <a:gd name="T20" fmla="+- 0 7059 5262"/>
                          <a:gd name="T21" fmla="*/ T20 w 1798"/>
                          <a:gd name="T22" fmla="+- 0 -3053 -3296"/>
                          <a:gd name="T23" fmla="*/ -3053 h 270"/>
                          <a:gd name="T24" fmla="+- 0 7058 5262"/>
                          <a:gd name="T25" fmla="*/ T24 w 1798"/>
                          <a:gd name="T26" fmla="+- 0 -3038 -3296"/>
                          <a:gd name="T27" fmla="*/ -3038 h 270"/>
                          <a:gd name="T28" fmla="+- 0 7046 5262"/>
                          <a:gd name="T29" fmla="*/ T28 w 1798"/>
                          <a:gd name="T30" fmla="+- 0 -3026 -3296"/>
                          <a:gd name="T31" fmla="*/ -3026 h 270"/>
                          <a:gd name="T32" fmla="+- 0 7031 5262"/>
                          <a:gd name="T33" fmla="*/ T32 w 1798"/>
                          <a:gd name="T34" fmla="+- 0 -3026 -3296"/>
                          <a:gd name="T35" fmla="*/ -3026 h 270"/>
                          <a:gd name="T36" fmla="+- 0 5289 5262"/>
                          <a:gd name="T37" fmla="*/ T36 w 1798"/>
                          <a:gd name="T38" fmla="+- 0 -3026 -3296"/>
                          <a:gd name="T39" fmla="*/ -3026 h 270"/>
                          <a:gd name="T40" fmla="+- 0 5274 5262"/>
                          <a:gd name="T41" fmla="*/ T40 w 1798"/>
                          <a:gd name="T42" fmla="+- 0 -3026 -3296"/>
                          <a:gd name="T43" fmla="*/ -3026 h 270"/>
                          <a:gd name="T44" fmla="+- 0 5262 5262"/>
                          <a:gd name="T45" fmla="*/ T44 w 1798"/>
                          <a:gd name="T46" fmla="+- 0 -3038 -3296"/>
                          <a:gd name="T47" fmla="*/ -3038 h 270"/>
                          <a:gd name="T48" fmla="+- 0 5263 5262"/>
                          <a:gd name="T49" fmla="*/ T48 w 1798"/>
                          <a:gd name="T50" fmla="+- 0 -3053 -3296"/>
                          <a:gd name="T51" fmla="*/ -3053 h 270"/>
                          <a:gd name="T52" fmla="+- 0 5263 5262"/>
                          <a:gd name="T53" fmla="*/ T52 w 1798"/>
                          <a:gd name="T54" fmla="+- 0 -3269 -3296"/>
                          <a:gd name="T55" fmla="*/ -3269 h 270"/>
                          <a:gd name="T56" fmla="+- 0 5262 5262"/>
                          <a:gd name="T57" fmla="*/ T56 w 1798"/>
                          <a:gd name="T58" fmla="+- 0 -3284 -3296"/>
                          <a:gd name="T59" fmla="*/ -3284 h 270"/>
                          <a:gd name="T60" fmla="+- 0 5274 5262"/>
                          <a:gd name="T61" fmla="*/ T60 w 1798"/>
                          <a:gd name="T62" fmla="+- 0 -3296 -3296"/>
                          <a:gd name="T63" fmla="*/ -3296 h 270"/>
                          <a:gd name="T64" fmla="+- 0 5290 5262"/>
                          <a:gd name="T65" fmla="*/ T64 w 1798"/>
                          <a:gd name="T66" fmla="+- 0 -3296 -3296"/>
                          <a:gd name="T67" fmla="*/ -3296 h 270"/>
                        </a:gdLst>
                        <a:ahLst/>
                        <a:cxnLst>
                          <a:cxn ang="0">
                            <a:pos x="T1" y="T3"/>
                          </a:cxn>
                          <a:cxn ang="0">
                            <a:pos x="T5" y="T7"/>
                          </a:cxn>
                          <a:cxn ang="0">
                            <a:pos x="T9" y="T11"/>
                          </a:cxn>
                          <a:cxn ang="0">
                            <a:pos x="T13" y="T15"/>
                          </a:cxn>
                          <a:cxn ang="0">
                            <a:pos x="T17" y="T19"/>
                          </a:cxn>
                          <a:cxn ang="0">
                            <a:pos x="T21" y="T23"/>
                          </a:cxn>
                          <a:cxn ang="0">
                            <a:pos x="T25" y="T27"/>
                          </a:cxn>
                          <a:cxn ang="0">
                            <a:pos x="T29" y="T31"/>
                          </a:cxn>
                          <a:cxn ang="0">
                            <a:pos x="T33" y="T35"/>
                          </a:cxn>
                          <a:cxn ang="0">
                            <a:pos x="T37" y="T39"/>
                          </a:cxn>
                          <a:cxn ang="0">
                            <a:pos x="T41" y="T43"/>
                          </a:cxn>
                          <a:cxn ang="0">
                            <a:pos x="T45" y="T47"/>
                          </a:cxn>
                          <a:cxn ang="0">
                            <a:pos x="T49" y="T51"/>
                          </a:cxn>
                          <a:cxn ang="0">
                            <a:pos x="T53" y="T55"/>
                          </a:cxn>
                          <a:cxn ang="0">
                            <a:pos x="T57" y="T59"/>
                          </a:cxn>
                          <a:cxn ang="0">
                            <a:pos x="T61" y="T63"/>
                          </a:cxn>
                          <a:cxn ang="0">
                            <a:pos x="T65" y="T67"/>
                          </a:cxn>
                        </a:cxnLst>
                        <a:rect l="0" t="0" r="r" b="b"/>
                        <a:pathLst>
                          <a:path w="1798" h="270">
                            <a:moveTo>
                              <a:pt x="28" y="0"/>
                            </a:moveTo>
                            <a:lnTo>
                              <a:pt x="1769" y="0"/>
                            </a:lnTo>
                            <a:lnTo>
                              <a:pt x="1784" y="0"/>
                            </a:lnTo>
                            <a:lnTo>
                              <a:pt x="1796" y="12"/>
                            </a:lnTo>
                            <a:lnTo>
                              <a:pt x="1797" y="27"/>
                            </a:lnTo>
                            <a:lnTo>
                              <a:pt x="1797" y="243"/>
                            </a:lnTo>
                            <a:lnTo>
                              <a:pt x="1796" y="258"/>
                            </a:lnTo>
                            <a:lnTo>
                              <a:pt x="1784" y="270"/>
                            </a:lnTo>
                            <a:lnTo>
                              <a:pt x="1769" y="270"/>
                            </a:lnTo>
                            <a:lnTo>
                              <a:pt x="27" y="270"/>
                            </a:lnTo>
                            <a:lnTo>
                              <a:pt x="12" y="270"/>
                            </a:lnTo>
                            <a:lnTo>
                              <a:pt x="0" y="258"/>
                            </a:lnTo>
                            <a:lnTo>
                              <a:pt x="1" y="243"/>
                            </a:lnTo>
                            <a:lnTo>
                              <a:pt x="1" y="27"/>
                            </a:lnTo>
                            <a:lnTo>
                              <a:pt x="0" y="12"/>
                            </a:lnTo>
                            <a:lnTo>
                              <a:pt x="12" y="0"/>
                            </a:lnTo>
                            <a:lnTo>
                              <a:pt x="28" y="0"/>
                            </a:lnTo>
                            <a:close/>
                          </a:path>
                        </a:pathLst>
                      </a:custGeom>
                      <a:noFill/>
                      <a:ln w="6851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9" name="Group 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93" y="-1107"/>
                      <a:ext cx="2301" cy="534"/>
                      <a:chOff x="4993" y="-1107"/>
                      <a:chExt cx="2301" cy="534"/>
                    </a:xfrm>
                  </p:grpSpPr>
                  <p:sp>
                    <p:nvSpPr>
                      <p:cNvPr id="22" name="Freeform 4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993" y="-1107"/>
                        <a:ext cx="2301" cy="534"/>
                      </a:xfrm>
                      <a:custGeom>
                        <a:avLst/>
                        <a:gdLst>
                          <a:gd name="T0" fmla="+- 0 7071 5287"/>
                          <a:gd name="T1" fmla="*/ T0 w 1796"/>
                          <a:gd name="T2" fmla="+- 0 -1154 -1154"/>
                          <a:gd name="T3" fmla="*/ -1154 h 458"/>
                          <a:gd name="T4" fmla="+- 0 5299 5287"/>
                          <a:gd name="T5" fmla="*/ T4 w 1796"/>
                          <a:gd name="T6" fmla="+- 0 -1154 -1154"/>
                          <a:gd name="T7" fmla="*/ -1154 h 458"/>
                          <a:gd name="T8" fmla="+- 0 5287 5287"/>
                          <a:gd name="T9" fmla="*/ T8 w 1796"/>
                          <a:gd name="T10" fmla="+- 0 -1142 -1154"/>
                          <a:gd name="T11" fmla="*/ -1142 h 458"/>
                          <a:gd name="T12" fmla="+- 0 5287 5287"/>
                          <a:gd name="T13" fmla="*/ T12 w 1796"/>
                          <a:gd name="T14" fmla="+- 0 -709 -1154"/>
                          <a:gd name="T15" fmla="*/ -709 h 458"/>
                          <a:gd name="T16" fmla="+- 0 5299 5287"/>
                          <a:gd name="T17" fmla="*/ T16 w 1796"/>
                          <a:gd name="T18" fmla="+- 0 -697 -1154"/>
                          <a:gd name="T19" fmla="*/ -697 h 458"/>
                          <a:gd name="T20" fmla="+- 0 7071 5287"/>
                          <a:gd name="T21" fmla="*/ T20 w 1796"/>
                          <a:gd name="T22" fmla="+- 0 -697 -1154"/>
                          <a:gd name="T23" fmla="*/ -697 h 458"/>
                          <a:gd name="T24" fmla="+- 0 7083 5287"/>
                          <a:gd name="T25" fmla="*/ T24 w 1796"/>
                          <a:gd name="T26" fmla="+- 0 -709 -1154"/>
                          <a:gd name="T27" fmla="*/ -709 h 458"/>
                          <a:gd name="T28" fmla="+- 0 7083 5287"/>
                          <a:gd name="T29" fmla="*/ T28 w 1796"/>
                          <a:gd name="T30" fmla="+- 0 -1142 -1154"/>
                          <a:gd name="T31" fmla="*/ -1142 h 458"/>
                          <a:gd name="T32" fmla="+- 0 7071 5287"/>
                          <a:gd name="T33" fmla="*/ T32 w 1796"/>
                          <a:gd name="T34" fmla="+- 0 -1154 -1154"/>
                          <a:gd name="T35" fmla="*/ -1154 h 458"/>
                        </a:gdLst>
                        <a:ahLst/>
                        <a:cxnLst>
                          <a:cxn ang="0">
                            <a:pos x="T1" y="T3"/>
                          </a:cxn>
                          <a:cxn ang="0">
                            <a:pos x="T5" y="T7"/>
                          </a:cxn>
                          <a:cxn ang="0">
                            <a:pos x="T9" y="T11"/>
                          </a:cxn>
                          <a:cxn ang="0">
                            <a:pos x="T13" y="T15"/>
                          </a:cxn>
                          <a:cxn ang="0">
                            <a:pos x="T17" y="T19"/>
                          </a:cxn>
                          <a:cxn ang="0">
                            <a:pos x="T21" y="T23"/>
                          </a:cxn>
                          <a:cxn ang="0">
                            <a:pos x="T25" y="T27"/>
                          </a:cxn>
                          <a:cxn ang="0">
                            <a:pos x="T29" y="T31"/>
                          </a:cxn>
                          <a:cxn ang="0">
                            <a:pos x="T33" y="T35"/>
                          </a:cxn>
                        </a:cxnLst>
                        <a:rect l="0" t="0" r="r" b="b"/>
                        <a:pathLst>
                          <a:path w="1796" h="458">
                            <a:moveTo>
                              <a:pt x="1784" y="0"/>
                            </a:moveTo>
                            <a:lnTo>
                              <a:pt x="12" y="0"/>
                            </a:lnTo>
                            <a:lnTo>
                              <a:pt x="0" y="12"/>
                            </a:lnTo>
                            <a:lnTo>
                              <a:pt x="0" y="445"/>
                            </a:lnTo>
                            <a:lnTo>
                              <a:pt x="12" y="457"/>
                            </a:lnTo>
                            <a:lnTo>
                              <a:pt x="1784" y="457"/>
                            </a:lnTo>
                            <a:lnTo>
                              <a:pt x="1796" y="445"/>
                            </a:lnTo>
                            <a:lnTo>
                              <a:pt x="1796" y="12"/>
                            </a:lnTo>
                            <a:lnTo>
                              <a:pt x="178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65" name="Rectangle 64"/>
                  <p:cNvSpPr/>
                  <p:nvPr/>
                </p:nvSpPr>
                <p:spPr>
                  <a:xfrm>
                    <a:off x="1858334" y="1382206"/>
                    <a:ext cx="3102562" cy="31831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000" b="1" dirty="0"/>
                      <a:t>HPC ABDS SYSTEM (Middleware)</a:t>
                    </a:r>
                  </a:p>
                </p:txBody>
              </p:sp>
            </p:grpSp>
            <p:sp>
              <p:nvSpPr>
                <p:cNvPr id="67" name="Rectangle 66"/>
                <p:cNvSpPr/>
                <p:nvPr/>
              </p:nvSpPr>
              <p:spPr>
                <a:xfrm>
                  <a:off x="4018107" y="1835259"/>
                  <a:ext cx="1961031" cy="3183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000" dirty="0" smtClean="0"/>
                    <a:t>289 </a:t>
                  </a:r>
                  <a:r>
                    <a:rPr lang="en-US" sz="2000" dirty="0" smtClean="0"/>
                    <a:t>Software </a:t>
                  </a:r>
                  <a:r>
                    <a:rPr lang="en-US" sz="2000" dirty="0"/>
                    <a:t>Projects</a:t>
                  </a:r>
                </a:p>
              </p:txBody>
            </p:sp>
          </p:grpSp>
          <p:sp>
            <p:nvSpPr>
              <p:cNvPr id="69" name="Rectangle 68"/>
              <p:cNvSpPr/>
              <p:nvPr/>
            </p:nvSpPr>
            <p:spPr>
              <a:xfrm>
                <a:off x="3445796" y="2384302"/>
                <a:ext cx="3156257" cy="563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/>
                  <a:t>System </a:t>
                </a:r>
                <a:r>
                  <a:rPr lang="en-US" sz="2000" dirty="0" smtClean="0"/>
                  <a:t>Abstraction/Standards</a:t>
                </a:r>
                <a:endParaRPr lang="en-US" sz="2000" dirty="0"/>
              </a:p>
              <a:p>
                <a:pPr algn="ctr"/>
                <a:r>
                  <a:rPr lang="en-US" sz="2000" dirty="0" smtClean="0"/>
                  <a:t>Data </a:t>
                </a:r>
                <a:r>
                  <a:rPr lang="en-US" sz="2000" dirty="0"/>
                  <a:t>Format </a:t>
                </a:r>
                <a:r>
                  <a:rPr lang="en-US" sz="2000" dirty="0" smtClean="0"/>
                  <a:t>and  </a:t>
                </a:r>
                <a:r>
                  <a:rPr lang="en-US" sz="2000" dirty="0"/>
                  <a:t>Storage</a:t>
                </a:r>
              </a:p>
            </p:txBody>
          </p:sp>
        </p:grpSp>
        <p:sp>
          <p:nvSpPr>
            <p:cNvPr id="70" name="Rectangle 69"/>
            <p:cNvSpPr/>
            <p:nvPr/>
          </p:nvSpPr>
          <p:spPr>
            <a:xfrm>
              <a:off x="3408514" y="3098768"/>
              <a:ext cx="3364604" cy="10528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/>
                <a:t>HPC  </a:t>
              </a:r>
              <a:r>
                <a:rPr lang="en-US" sz="1600" dirty="0"/>
                <a:t>Yarn  for  Resource  management</a:t>
              </a:r>
            </a:p>
            <a:p>
              <a:r>
                <a:rPr lang="en-US" sz="1600" dirty="0" smtClean="0"/>
                <a:t>Horizontally </a:t>
              </a:r>
              <a:r>
                <a:rPr lang="en-US" sz="1600" dirty="0"/>
                <a:t>scalable parallel </a:t>
              </a:r>
              <a:endParaRPr lang="en-US" sz="1600" dirty="0" smtClean="0"/>
            </a:p>
            <a:p>
              <a:r>
                <a:rPr lang="en-US" sz="1600" dirty="0"/>
                <a:t> </a:t>
              </a:r>
              <a:r>
                <a:rPr lang="en-US" sz="1600" dirty="0" smtClean="0"/>
                <a:t>                                          programming </a:t>
              </a:r>
              <a:r>
                <a:rPr lang="en-US" sz="1600" dirty="0"/>
                <a:t>model</a:t>
              </a:r>
            </a:p>
            <a:p>
              <a:r>
                <a:rPr lang="en-US" sz="1600" dirty="0" smtClean="0"/>
                <a:t>Collective </a:t>
              </a:r>
              <a:r>
                <a:rPr lang="en-US" sz="1600" dirty="0"/>
                <a:t>and Point to Point </a:t>
              </a:r>
              <a:r>
                <a:rPr lang="en-US" sz="1600" dirty="0" smtClean="0"/>
                <a:t>Communication</a:t>
              </a:r>
              <a:endParaRPr lang="en-US" sz="1600" dirty="0"/>
            </a:p>
            <a:p>
              <a:r>
                <a:rPr lang="en-US" sz="1600" dirty="0" smtClean="0"/>
                <a:t>Support </a:t>
              </a:r>
              <a:r>
                <a:rPr lang="en-US" sz="1600" dirty="0"/>
                <a:t>for </a:t>
              </a:r>
              <a:r>
                <a:rPr lang="en-US" sz="1600" dirty="0" smtClean="0"/>
                <a:t>iteration </a:t>
              </a:r>
              <a:r>
                <a:rPr lang="en-US" sz="1600" dirty="0"/>
                <a:t>(</a:t>
              </a:r>
              <a:r>
                <a:rPr lang="en-US" sz="1600" dirty="0" smtClean="0"/>
                <a:t>in memory </a:t>
              </a:r>
              <a:r>
                <a:rPr lang="en-US" sz="1600" dirty="0"/>
                <a:t>processing)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3297065" y="4355360"/>
              <a:ext cx="3476052" cy="5386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/>
                <a:t>Application  Abstractions/Standards</a:t>
              </a:r>
              <a:endParaRPr lang="en-US" sz="2000" dirty="0"/>
            </a:p>
            <a:p>
              <a:r>
                <a:rPr lang="en-US" dirty="0"/>
                <a:t>Graphs, Networks, Images, </a:t>
              </a:r>
              <a:r>
                <a:rPr lang="en-US" dirty="0" smtClean="0"/>
                <a:t>Geospatial ..</a:t>
              </a:r>
              <a:endParaRPr lang="en-US" dirty="0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2973082" y="5042305"/>
              <a:ext cx="413095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Scalable Parallel Interoperable Data </a:t>
              </a:r>
              <a:r>
                <a:rPr lang="en-US" dirty="0" smtClean="0"/>
                <a:t>Analytics </a:t>
              </a:r>
              <a:r>
                <a:rPr lang="en-US" dirty="0"/>
                <a:t>Library (SPIDAL)</a:t>
              </a:r>
            </a:p>
            <a:p>
              <a:r>
                <a:rPr lang="en-US" dirty="0"/>
                <a:t>High performance Mahout, R, </a:t>
              </a:r>
              <a:r>
                <a:rPr lang="en-US" dirty="0" err="1"/>
                <a:t>Matlab</a:t>
              </a:r>
              <a:r>
                <a:rPr lang="en-US" dirty="0"/>
                <a:t> …..</a:t>
              </a: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3571894" y="5964587"/>
              <a:ext cx="2747691" cy="3183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/>
                <a:t>High </a:t>
              </a:r>
              <a:r>
                <a:rPr lang="en-US" sz="2000" b="1" dirty="0" smtClean="0"/>
                <a:t>Performance Applications</a:t>
              </a:r>
              <a:endParaRPr lang="en-US" sz="2000" b="1" dirty="0"/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278507" y="2803428"/>
            <a:ext cx="16898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HPC ABDS</a:t>
            </a:r>
            <a:br>
              <a:rPr lang="en-US" sz="2800" b="1" dirty="0" smtClean="0"/>
            </a:br>
            <a:r>
              <a:rPr lang="en-US" sz="2800" b="1" dirty="0" smtClean="0"/>
              <a:t>Hourglass</a:t>
            </a:r>
            <a:endParaRPr lang="en-US" sz="2800" b="1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64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44229"/>
            <a:ext cx="9060873" cy="769605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Getting High Performance on Data Analytics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49" y="663235"/>
            <a:ext cx="9144000" cy="590764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000" dirty="0"/>
              <a:t>On the systems side, we have two </a:t>
            </a:r>
            <a:r>
              <a:rPr lang="en-US" sz="2000" dirty="0" smtClean="0"/>
              <a:t>principles:</a:t>
            </a:r>
            <a:endParaRPr lang="en-US" sz="2000" dirty="0"/>
          </a:p>
          <a:p>
            <a:pPr lvl="1">
              <a:spcBef>
                <a:spcPts val="0"/>
              </a:spcBef>
            </a:pP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The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Apache Big Data Stack with 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~290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projects has important 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broad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functionality with a vital large support organization</a:t>
            </a:r>
          </a:p>
          <a:p>
            <a:pPr lvl="1">
              <a:spcBef>
                <a:spcPts val="0"/>
              </a:spcBef>
            </a:pP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HPC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including MPI has striking success in delivering high performance, </a:t>
            </a:r>
            <a:endParaRPr lang="en-US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    however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with 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a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fragile sustainability 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model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sz="2000" dirty="0" smtClean="0"/>
              <a:t>There are 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key systems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abstractions </a:t>
            </a:r>
            <a:r>
              <a:rPr lang="en-US" sz="2000" dirty="0"/>
              <a:t>which are levels in </a:t>
            </a:r>
            <a:r>
              <a:rPr lang="en-US" sz="2000" dirty="0" smtClean="0"/>
              <a:t>HPC-ABDS software </a:t>
            </a:r>
            <a:r>
              <a:rPr lang="en-US" sz="2000" dirty="0"/>
              <a:t>stack </a:t>
            </a:r>
            <a:r>
              <a:rPr lang="en-US" sz="2000" dirty="0" smtClean="0"/>
              <a:t>where </a:t>
            </a:r>
            <a:r>
              <a:rPr lang="en-US" sz="2000" dirty="0"/>
              <a:t>Apache approach needs careful integration with HPC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Resource management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Storage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Programming model -- horizontal scaling parallelism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Collective and </a:t>
            </a:r>
            <a:r>
              <a:rPr lang="en-US" sz="2000" dirty="0" smtClean="0"/>
              <a:t>Point-to-Point </a:t>
            </a:r>
            <a:r>
              <a:rPr lang="en-US" sz="2000" dirty="0"/>
              <a:t>communication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Support of </a:t>
            </a:r>
            <a:r>
              <a:rPr lang="en-US" sz="2000" dirty="0" smtClean="0"/>
              <a:t>iteration</a:t>
            </a:r>
          </a:p>
          <a:p>
            <a:pPr>
              <a:spcBef>
                <a:spcPts val="0"/>
              </a:spcBef>
            </a:pPr>
            <a:r>
              <a:rPr lang="en-US" sz="2000" dirty="0" smtClean="0"/>
              <a:t>Data </a:t>
            </a:r>
            <a:r>
              <a:rPr lang="en-US" sz="2000" dirty="0"/>
              <a:t>interface (not just key-value</a:t>
            </a:r>
            <a:r>
              <a:rPr lang="en-US" sz="2000" dirty="0" smtClean="0"/>
              <a:t>) but system also supports other important 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application abstractions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Graphs/network</a:t>
            </a:r>
            <a:r>
              <a:rPr lang="en-US" sz="2000" dirty="0"/>
              <a:t> 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Geospatial</a:t>
            </a:r>
            <a:endParaRPr lang="en-US" sz="2000" dirty="0"/>
          </a:p>
          <a:p>
            <a:pPr lvl="1">
              <a:spcBef>
                <a:spcPts val="0"/>
              </a:spcBef>
            </a:pPr>
            <a:r>
              <a:rPr lang="en-US" sz="2000" dirty="0" smtClean="0"/>
              <a:t>Genes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Bags of words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Images, etc.</a:t>
            </a:r>
            <a:endParaRPr lang="en-US" sz="2000" dirty="0"/>
          </a:p>
          <a:p>
            <a:pPr>
              <a:spcBef>
                <a:spcPts val="0"/>
              </a:spcBef>
            </a:pP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1636" y="6490277"/>
            <a:ext cx="2133600" cy="365125"/>
          </a:xfrm>
        </p:spPr>
        <p:txBody>
          <a:bodyPr/>
          <a:lstStyle/>
          <a:p>
            <a:r>
              <a:rPr lang="en-US" dirty="0" smtClean="0"/>
              <a:t>1/26/2015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3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85134"/>
            <a:ext cx="8928034" cy="469232"/>
          </a:xfrm>
        </p:spPr>
        <p:txBody>
          <a:bodyPr>
            <a:noAutofit/>
          </a:bodyPr>
          <a:lstStyle/>
          <a:p>
            <a:r>
              <a:rPr lang="en-US" sz="3200" b="1" dirty="0"/>
              <a:t>MapReduce “File/Data Repository” Parallelism</a:t>
            </a:r>
          </a:p>
        </p:txBody>
      </p:sp>
      <p:grpSp>
        <p:nvGrpSpPr>
          <p:cNvPr id="272" name="Group 271"/>
          <p:cNvGrpSpPr/>
          <p:nvPr/>
        </p:nvGrpSpPr>
        <p:grpSpPr>
          <a:xfrm>
            <a:off x="0" y="594307"/>
            <a:ext cx="9066667" cy="6318550"/>
            <a:chOff x="228600" y="126858"/>
            <a:chExt cx="8980526" cy="6502542"/>
          </a:xfrm>
        </p:grpSpPr>
        <p:grpSp>
          <p:nvGrpSpPr>
            <p:cNvPr id="273" name="Group 65"/>
            <p:cNvGrpSpPr/>
            <p:nvPr/>
          </p:nvGrpSpPr>
          <p:grpSpPr>
            <a:xfrm>
              <a:off x="228600" y="2819400"/>
              <a:ext cx="7696200" cy="3810000"/>
              <a:chOff x="228600" y="3048000"/>
              <a:chExt cx="7696200" cy="3810000"/>
            </a:xfrm>
          </p:grpSpPr>
          <p:grpSp>
            <p:nvGrpSpPr>
              <p:cNvPr id="419" name="Group 51"/>
              <p:cNvGrpSpPr/>
              <p:nvPr/>
            </p:nvGrpSpPr>
            <p:grpSpPr>
              <a:xfrm>
                <a:off x="228600" y="3048000"/>
                <a:ext cx="7696200" cy="3810000"/>
                <a:chOff x="228600" y="3048000"/>
                <a:chExt cx="7696200" cy="3810000"/>
              </a:xfrm>
            </p:grpSpPr>
            <p:pic>
              <p:nvPicPr>
                <p:cNvPr id="426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28600" y="3048000"/>
                  <a:ext cx="2857500" cy="3810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grpSp>
              <p:nvGrpSpPr>
                <p:cNvPr id="427" name="Group 13"/>
                <p:cNvGrpSpPr/>
                <p:nvPr/>
              </p:nvGrpSpPr>
              <p:grpSpPr>
                <a:xfrm>
                  <a:off x="3581400" y="3080658"/>
                  <a:ext cx="457200" cy="3668485"/>
                  <a:chOff x="3581400" y="3037115"/>
                  <a:chExt cx="457200" cy="3668485"/>
                </a:xfrm>
                <a:solidFill>
                  <a:srgbClr val="92D050"/>
                </a:solidFill>
              </p:grpSpPr>
              <p:sp>
                <p:nvSpPr>
                  <p:cNvPr id="443" name="Oval 442"/>
                  <p:cNvSpPr/>
                  <p:nvPr/>
                </p:nvSpPr>
                <p:spPr>
                  <a:xfrm rot="16200000">
                    <a:off x="3581400" y="6248400"/>
                    <a:ext cx="457200" cy="457200"/>
                  </a:xfrm>
                  <a:prstGeom prst="ellipse">
                    <a:avLst/>
                  </a:prstGeom>
                  <a:grp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 kern="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44" name="Oval 443"/>
                  <p:cNvSpPr/>
                  <p:nvPr/>
                </p:nvSpPr>
                <p:spPr>
                  <a:xfrm rot="16200000">
                    <a:off x="3581400" y="5606143"/>
                    <a:ext cx="457200" cy="457200"/>
                  </a:xfrm>
                  <a:prstGeom prst="ellipse">
                    <a:avLst/>
                  </a:prstGeom>
                  <a:grp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 kern="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45" name="Oval 444"/>
                  <p:cNvSpPr/>
                  <p:nvPr/>
                </p:nvSpPr>
                <p:spPr>
                  <a:xfrm rot="16200000">
                    <a:off x="3581400" y="4963886"/>
                    <a:ext cx="457200" cy="457200"/>
                  </a:xfrm>
                  <a:prstGeom prst="ellipse">
                    <a:avLst/>
                  </a:prstGeom>
                  <a:grp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 kern="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46" name="Oval 445"/>
                  <p:cNvSpPr/>
                  <p:nvPr/>
                </p:nvSpPr>
                <p:spPr>
                  <a:xfrm rot="16200000">
                    <a:off x="3581400" y="4321629"/>
                    <a:ext cx="457200" cy="457200"/>
                  </a:xfrm>
                  <a:prstGeom prst="ellipse">
                    <a:avLst/>
                  </a:prstGeom>
                  <a:grp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 kern="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47" name="Oval 446"/>
                  <p:cNvSpPr/>
                  <p:nvPr/>
                </p:nvSpPr>
                <p:spPr>
                  <a:xfrm rot="16200000">
                    <a:off x="3581400" y="3037115"/>
                    <a:ext cx="457200" cy="457200"/>
                  </a:xfrm>
                  <a:prstGeom prst="ellipse">
                    <a:avLst/>
                  </a:prstGeom>
                  <a:grp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 kern="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48" name="Oval 447"/>
                  <p:cNvSpPr/>
                  <p:nvPr/>
                </p:nvSpPr>
                <p:spPr>
                  <a:xfrm rot="16200000">
                    <a:off x="3581400" y="3679372"/>
                    <a:ext cx="457200" cy="457200"/>
                  </a:xfrm>
                  <a:prstGeom prst="ellipse">
                    <a:avLst/>
                  </a:prstGeom>
                  <a:grp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 kern="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428" name="Group 14"/>
                <p:cNvGrpSpPr/>
                <p:nvPr/>
              </p:nvGrpSpPr>
              <p:grpSpPr>
                <a:xfrm>
                  <a:off x="4838700" y="3080658"/>
                  <a:ext cx="457200" cy="3668485"/>
                  <a:chOff x="3581400" y="3037115"/>
                  <a:chExt cx="457200" cy="3668485"/>
                </a:xfrm>
                <a:solidFill>
                  <a:srgbClr val="92D050"/>
                </a:solidFill>
              </p:grpSpPr>
              <p:sp>
                <p:nvSpPr>
                  <p:cNvPr id="437" name="Oval 436"/>
                  <p:cNvSpPr/>
                  <p:nvPr/>
                </p:nvSpPr>
                <p:spPr>
                  <a:xfrm rot="16200000">
                    <a:off x="3581400" y="6248400"/>
                    <a:ext cx="457200" cy="457200"/>
                  </a:xfrm>
                  <a:prstGeom prst="ellipse">
                    <a:avLst/>
                  </a:prstGeom>
                  <a:grp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 kern="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38" name="Oval 437"/>
                  <p:cNvSpPr/>
                  <p:nvPr/>
                </p:nvSpPr>
                <p:spPr>
                  <a:xfrm rot="16200000">
                    <a:off x="3581400" y="5606143"/>
                    <a:ext cx="457200" cy="457200"/>
                  </a:xfrm>
                  <a:prstGeom prst="ellipse">
                    <a:avLst/>
                  </a:prstGeom>
                  <a:grp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 kern="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39" name="Oval 438"/>
                  <p:cNvSpPr/>
                  <p:nvPr/>
                </p:nvSpPr>
                <p:spPr>
                  <a:xfrm rot="16200000">
                    <a:off x="3581400" y="4963886"/>
                    <a:ext cx="457200" cy="457200"/>
                  </a:xfrm>
                  <a:prstGeom prst="ellipse">
                    <a:avLst/>
                  </a:prstGeom>
                  <a:grp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 kern="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40" name="Oval 439"/>
                  <p:cNvSpPr/>
                  <p:nvPr/>
                </p:nvSpPr>
                <p:spPr>
                  <a:xfrm rot="16200000">
                    <a:off x="3581400" y="4321629"/>
                    <a:ext cx="457200" cy="457200"/>
                  </a:xfrm>
                  <a:prstGeom prst="ellipse">
                    <a:avLst/>
                  </a:prstGeom>
                  <a:grp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 kern="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41" name="Oval 440"/>
                  <p:cNvSpPr/>
                  <p:nvPr/>
                </p:nvSpPr>
                <p:spPr>
                  <a:xfrm rot="16200000">
                    <a:off x="3581400" y="3037115"/>
                    <a:ext cx="457200" cy="457200"/>
                  </a:xfrm>
                  <a:prstGeom prst="ellipse">
                    <a:avLst/>
                  </a:prstGeom>
                  <a:grp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 kern="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42" name="Oval 441"/>
                  <p:cNvSpPr/>
                  <p:nvPr/>
                </p:nvSpPr>
                <p:spPr>
                  <a:xfrm rot="16200000">
                    <a:off x="3581400" y="3679372"/>
                    <a:ext cx="457200" cy="457200"/>
                  </a:xfrm>
                  <a:prstGeom prst="ellipse">
                    <a:avLst/>
                  </a:prstGeom>
                  <a:grp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 kern="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429" name="Group 21"/>
                <p:cNvGrpSpPr/>
                <p:nvPr/>
              </p:nvGrpSpPr>
              <p:grpSpPr>
                <a:xfrm>
                  <a:off x="6096000" y="3080658"/>
                  <a:ext cx="457200" cy="3668485"/>
                  <a:chOff x="3581400" y="3037115"/>
                  <a:chExt cx="457200" cy="3668485"/>
                </a:xfrm>
                <a:solidFill>
                  <a:srgbClr val="92D050"/>
                </a:solidFill>
              </p:grpSpPr>
              <p:sp>
                <p:nvSpPr>
                  <p:cNvPr id="431" name="Oval 430"/>
                  <p:cNvSpPr/>
                  <p:nvPr/>
                </p:nvSpPr>
                <p:spPr>
                  <a:xfrm rot="16200000">
                    <a:off x="3581400" y="6248400"/>
                    <a:ext cx="457200" cy="457200"/>
                  </a:xfrm>
                  <a:prstGeom prst="ellipse">
                    <a:avLst/>
                  </a:prstGeom>
                  <a:grp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 kern="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32" name="Oval 431"/>
                  <p:cNvSpPr/>
                  <p:nvPr/>
                </p:nvSpPr>
                <p:spPr>
                  <a:xfrm rot="16200000">
                    <a:off x="3581400" y="5606143"/>
                    <a:ext cx="457200" cy="457200"/>
                  </a:xfrm>
                  <a:prstGeom prst="ellipse">
                    <a:avLst/>
                  </a:prstGeom>
                  <a:grp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 kern="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33" name="Oval 432"/>
                  <p:cNvSpPr/>
                  <p:nvPr/>
                </p:nvSpPr>
                <p:spPr>
                  <a:xfrm rot="16200000">
                    <a:off x="3581400" y="4963886"/>
                    <a:ext cx="457200" cy="457200"/>
                  </a:xfrm>
                  <a:prstGeom prst="ellipse">
                    <a:avLst/>
                  </a:prstGeom>
                  <a:grp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 kern="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34" name="Oval 433"/>
                  <p:cNvSpPr/>
                  <p:nvPr/>
                </p:nvSpPr>
                <p:spPr>
                  <a:xfrm rot="16200000">
                    <a:off x="3581400" y="4321629"/>
                    <a:ext cx="457200" cy="457200"/>
                  </a:xfrm>
                  <a:prstGeom prst="ellipse">
                    <a:avLst/>
                  </a:prstGeom>
                  <a:grp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 kern="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35" name="Oval 434"/>
                  <p:cNvSpPr/>
                  <p:nvPr/>
                </p:nvSpPr>
                <p:spPr>
                  <a:xfrm rot="16200000">
                    <a:off x="3581400" y="3037115"/>
                    <a:ext cx="457200" cy="457200"/>
                  </a:xfrm>
                  <a:prstGeom prst="ellipse">
                    <a:avLst/>
                  </a:prstGeom>
                  <a:grp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 kern="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36" name="Oval 435"/>
                  <p:cNvSpPr/>
                  <p:nvPr/>
                </p:nvSpPr>
                <p:spPr>
                  <a:xfrm rot="16200000">
                    <a:off x="3581400" y="3679372"/>
                    <a:ext cx="457200" cy="457200"/>
                  </a:xfrm>
                  <a:prstGeom prst="ellipse">
                    <a:avLst/>
                  </a:prstGeom>
                  <a:grp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 kern="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430" name="Oval 429"/>
                <p:cNvSpPr/>
                <p:nvPr/>
              </p:nvSpPr>
              <p:spPr>
                <a:xfrm>
                  <a:off x="7467600" y="3048000"/>
                  <a:ext cx="457200" cy="3733800"/>
                </a:xfrm>
                <a:prstGeom prst="ellipse">
                  <a:avLst/>
                </a:prstGeom>
                <a:solidFill>
                  <a:srgbClr val="FFC000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 kern="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420" name="Straight Arrow Connector 419"/>
              <p:cNvCxnSpPr/>
              <p:nvPr/>
            </p:nvCxnSpPr>
            <p:spPr>
              <a:xfrm>
                <a:off x="1219200" y="6553200"/>
                <a:ext cx="2286000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92D05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421" name="Straight Arrow Connector 420"/>
              <p:cNvCxnSpPr/>
              <p:nvPr/>
            </p:nvCxnSpPr>
            <p:spPr>
              <a:xfrm>
                <a:off x="1447800" y="5867400"/>
                <a:ext cx="2057400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92D05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422" name="Straight Arrow Connector 421"/>
              <p:cNvCxnSpPr/>
              <p:nvPr/>
            </p:nvCxnSpPr>
            <p:spPr>
              <a:xfrm>
                <a:off x="1524000" y="5257800"/>
                <a:ext cx="1981200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92D05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423" name="Straight Arrow Connector 422"/>
              <p:cNvCxnSpPr/>
              <p:nvPr/>
            </p:nvCxnSpPr>
            <p:spPr>
              <a:xfrm>
                <a:off x="2133600" y="4572000"/>
                <a:ext cx="1371600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92D05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424" name="Straight Arrow Connector 423"/>
              <p:cNvCxnSpPr/>
              <p:nvPr/>
            </p:nvCxnSpPr>
            <p:spPr>
              <a:xfrm flipV="1">
                <a:off x="2438400" y="3963988"/>
                <a:ext cx="1066800" cy="379412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92D05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425" name="Straight Arrow Connector 424"/>
              <p:cNvCxnSpPr/>
              <p:nvPr/>
            </p:nvCxnSpPr>
            <p:spPr>
              <a:xfrm rot="5400000" flipH="1" flipV="1">
                <a:off x="2667000" y="3276600"/>
                <a:ext cx="838200" cy="83820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92D050"/>
                </a:solidFill>
                <a:prstDash val="solid"/>
                <a:tailEnd type="arrow"/>
              </a:ln>
              <a:effectLst/>
            </p:spPr>
          </p:cxnSp>
        </p:grpSp>
        <p:grpSp>
          <p:nvGrpSpPr>
            <p:cNvPr id="274" name="Group 72"/>
            <p:cNvGrpSpPr/>
            <p:nvPr/>
          </p:nvGrpSpPr>
          <p:grpSpPr>
            <a:xfrm>
              <a:off x="4114800" y="3048000"/>
              <a:ext cx="685800" cy="3278188"/>
              <a:chOff x="4114800" y="3276600"/>
              <a:chExt cx="685800" cy="3278188"/>
            </a:xfrm>
          </p:grpSpPr>
          <p:cxnSp>
            <p:nvCxnSpPr>
              <p:cNvPr id="413" name="Straight Arrow Connector 412"/>
              <p:cNvCxnSpPr/>
              <p:nvPr/>
            </p:nvCxnSpPr>
            <p:spPr>
              <a:xfrm>
                <a:off x="4114800" y="6553200"/>
                <a:ext cx="685800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92D05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414" name="Straight Arrow Connector 413"/>
              <p:cNvCxnSpPr/>
              <p:nvPr/>
            </p:nvCxnSpPr>
            <p:spPr>
              <a:xfrm>
                <a:off x="4114800" y="5897880"/>
                <a:ext cx="685800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92D05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415" name="Straight Arrow Connector 414"/>
              <p:cNvCxnSpPr/>
              <p:nvPr/>
            </p:nvCxnSpPr>
            <p:spPr>
              <a:xfrm>
                <a:off x="4114800" y="5242560"/>
                <a:ext cx="685800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92D05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416" name="Straight Arrow Connector 415"/>
              <p:cNvCxnSpPr/>
              <p:nvPr/>
            </p:nvCxnSpPr>
            <p:spPr>
              <a:xfrm>
                <a:off x="4114800" y="4587240"/>
                <a:ext cx="685800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92D05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417" name="Straight Arrow Connector 416"/>
              <p:cNvCxnSpPr/>
              <p:nvPr/>
            </p:nvCxnSpPr>
            <p:spPr>
              <a:xfrm>
                <a:off x="4114800" y="3931920"/>
                <a:ext cx="685800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92D05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418" name="Straight Arrow Connector 417"/>
              <p:cNvCxnSpPr/>
              <p:nvPr/>
            </p:nvCxnSpPr>
            <p:spPr>
              <a:xfrm>
                <a:off x="4114800" y="3276600"/>
                <a:ext cx="685800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92D050"/>
                </a:solidFill>
                <a:prstDash val="solid"/>
                <a:tailEnd type="arrow"/>
              </a:ln>
              <a:effectLst/>
            </p:spPr>
          </p:cxnSp>
        </p:grpSp>
        <p:cxnSp>
          <p:nvCxnSpPr>
            <p:cNvPr id="275" name="Straight Arrow Connector 274"/>
            <p:cNvCxnSpPr/>
            <p:nvPr/>
          </p:nvCxnSpPr>
          <p:spPr>
            <a:xfrm>
              <a:off x="5334000" y="6324600"/>
              <a:ext cx="685800" cy="1588"/>
            </a:xfrm>
            <a:prstGeom prst="straightConnector1">
              <a:avLst/>
            </a:prstGeom>
            <a:noFill/>
            <a:ln w="38100" cap="flat" cmpd="sng" algn="ctr">
              <a:solidFill>
                <a:srgbClr val="92D050"/>
              </a:solidFill>
              <a:prstDash val="solid"/>
              <a:tailEnd type="arrow"/>
            </a:ln>
            <a:effectLst/>
          </p:spPr>
        </p:cxnSp>
        <p:cxnSp>
          <p:nvCxnSpPr>
            <p:cNvPr id="276" name="Straight Arrow Connector 275"/>
            <p:cNvCxnSpPr/>
            <p:nvPr/>
          </p:nvCxnSpPr>
          <p:spPr>
            <a:xfrm>
              <a:off x="5334000" y="5669280"/>
              <a:ext cx="685800" cy="1588"/>
            </a:xfrm>
            <a:prstGeom prst="straightConnector1">
              <a:avLst/>
            </a:prstGeom>
            <a:noFill/>
            <a:ln w="38100" cap="flat" cmpd="sng" algn="ctr">
              <a:solidFill>
                <a:srgbClr val="92D050"/>
              </a:solidFill>
              <a:prstDash val="solid"/>
              <a:tailEnd type="arrow"/>
            </a:ln>
            <a:effectLst/>
          </p:spPr>
        </p:cxnSp>
        <p:cxnSp>
          <p:nvCxnSpPr>
            <p:cNvPr id="277" name="Straight Arrow Connector 276"/>
            <p:cNvCxnSpPr/>
            <p:nvPr/>
          </p:nvCxnSpPr>
          <p:spPr>
            <a:xfrm>
              <a:off x="5334000" y="5013960"/>
              <a:ext cx="685800" cy="1588"/>
            </a:xfrm>
            <a:prstGeom prst="straightConnector1">
              <a:avLst/>
            </a:prstGeom>
            <a:noFill/>
            <a:ln w="38100" cap="flat" cmpd="sng" algn="ctr">
              <a:solidFill>
                <a:srgbClr val="92D050"/>
              </a:solidFill>
              <a:prstDash val="solid"/>
              <a:tailEnd type="arrow"/>
            </a:ln>
            <a:effectLst/>
          </p:spPr>
        </p:cxnSp>
        <p:cxnSp>
          <p:nvCxnSpPr>
            <p:cNvPr id="278" name="Straight Arrow Connector 277"/>
            <p:cNvCxnSpPr>
              <a:endCxn id="434" idx="0"/>
            </p:cNvCxnSpPr>
            <p:nvPr/>
          </p:nvCxnSpPr>
          <p:spPr>
            <a:xfrm>
              <a:off x="5334000" y="4358640"/>
              <a:ext cx="762000" cy="6532"/>
            </a:xfrm>
            <a:prstGeom prst="straightConnector1">
              <a:avLst/>
            </a:prstGeom>
            <a:noFill/>
            <a:ln w="38100" cap="flat" cmpd="sng" algn="ctr">
              <a:solidFill>
                <a:srgbClr val="92D050"/>
              </a:solidFill>
              <a:prstDash val="solid"/>
              <a:tailEnd type="arrow"/>
            </a:ln>
            <a:effectLst/>
          </p:spPr>
        </p:cxnSp>
        <p:cxnSp>
          <p:nvCxnSpPr>
            <p:cNvPr id="279" name="Straight Arrow Connector 278"/>
            <p:cNvCxnSpPr>
              <a:endCxn id="436" idx="0"/>
            </p:cNvCxnSpPr>
            <p:nvPr/>
          </p:nvCxnSpPr>
          <p:spPr>
            <a:xfrm>
              <a:off x="5334000" y="3703320"/>
              <a:ext cx="762000" cy="19595"/>
            </a:xfrm>
            <a:prstGeom prst="straightConnector1">
              <a:avLst/>
            </a:prstGeom>
            <a:noFill/>
            <a:ln w="38100" cap="flat" cmpd="sng" algn="ctr">
              <a:solidFill>
                <a:srgbClr val="92D050"/>
              </a:solidFill>
              <a:prstDash val="solid"/>
              <a:tailEnd type="arrow"/>
            </a:ln>
            <a:effectLst/>
          </p:spPr>
        </p:cxnSp>
        <p:cxnSp>
          <p:nvCxnSpPr>
            <p:cNvPr id="280" name="Straight Arrow Connector 279"/>
            <p:cNvCxnSpPr/>
            <p:nvPr/>
          </p:nvCxnSpPr>
          <p:spPr>
            <a:xfrm>
              <a:off x="5334000" y="3048000"/>
              <a:ext cx="685800" cy="1588"/>
            </a:xfrm>
            <a:prstGeom prst="straightConnector1">
              <a:avLst/>
            </a:prstGeom>
            <a:noFill/>
            <a:ln w="38100" cap="flat" cmpd="sng" algn="ctr">
              <a:solidFill>
                <a:srgbClr val="92D050"/>
              </a:solidFill>
              <a:prstDash val="solid"/>
              <a:tailEnd type="arrow"/>
            </a:ln>
            <a:effectLst/>
          </p:spPr>
        </p:cxnSp>
        <p:cxnSp>
          <p:nvCxnSpPr>
            <p:cNvPr id="281" name="Straight Arrow Connector 280"/>
            <p:cNvCxnSpPr/>
            <p:nvPr/>
          </p:nvCxnSpPr>
          <p:spPr>
            <a:xfrm>
              <a:off x="6629400" y="3124200"/>
              <a:ext cx="838200" cy="304800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tailEnd type="arrow"/>
            </a:ln>
            <a:effectLst/>
          </p:spPr>
        </p:cxnSp>
        <p:cxnSp>
          <p:nvCxnSpPr>
            <p:cNvPr id="282" name="Straight Arrow Connector 281"/>
            <p:cNvCxnSpPr/>
            <p:nvPr/>
          </p:nvCxnSpPr>
          <p:spPr>
            <a:xfrm>
              <a:off x="6629400" y="3733800"/>
              <a:ext cx="762000" cy="304800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tailEnd type="arrow"/>
            </a:ln>
            <a:effectLst/>
          </p:spPr>
        </p:cxnSp>
        <p:cxnSp>
          <p:nvCxnSpPr>
            <p:cNvPr id="283" name="Straight Arrow Connector 282"/>
            <p:cNvCxnSpPr/>
            <p:nvPr/>
          </p:nvCxnSpPr>
          <p:spPr>
            <a:xfrm>
              <a:off x="6629400" y="4419600"/>
              <a:ext cx="762000" cy="1588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tailEnd type="arrow"/>
            </a:ln>
            <a:effectLst/>
          </p:spPr>
        </p:cxnSp>
        <p:cxnSp>
          <p:nvCxnSpPr>
            <p:cNvPr id="284" name="Straight Arrow Connector 283"/>
            <p:cNvCxnSpPr/>
            <p:nvPr/>
          </p:nvCxnSpPr>
          <p:spPr>
            <a:xfrm>
              <a:off x="6629400" y="5029200"/>
              <a:ext cx="762000" cy="1588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tailEnd type="arrow"/>
            </a:ln>
            <a:effectLst/>
          </p:spPr>
        </p:cxnSp>
        <p:cxnSp>
          <p:nvCxnSpPr>
            <p:cNvPr id="285" name="Straight Arrow Connector 284"/>
            <p:cNvCxnSpPr/>
            <p:nvPr/>
          </p:nvCxnSpPr>
          <p:spPr>
            <a:xfrm flipV="1">
              <a:off x="6629400" y="5410200"/>
              <a:ext cx="685800" cy="228600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tailEnd type="arrow"/>
            </a:ln>
            <a:effectLst/>
          </p:spPr>
        </p:cxnSp>
        <p:cxnSp>
          <p:nvCxnSpPr>
            <p:cNvPr id="286" name="Straight Arrow Connector 285"/>
            <p:cNvCxnSpPr/>
            <p:nvPr/>
          </p:nvCxnSpPr>
          <p:spPr>
            <a:xfrm flipV="1">
              <a:off x="6629400" y="5943600"/>
              <a:ext cx="762000" cy="304800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tailEnd type="arrow"/>
            </a:ln>
            <a:effectLst/>
          </p:spPr>
        </p:cxnSp>
        <p:grpSp>
          <p:nvGrpSpPr>
            <p:cNvPr id="287" name="Group 98"/>
            <p:cNvGrpSpPr/>
            <p:nvPr/>
          </p:nvGrpSpPr>
          <p:grpSpPr>
            <a:xfrm>
              <a:off x="228600" y="1218177"/>
              <a:ext cx="2743200" cy="915423"/>
              <a:chOff x="152400" y="1371600"/>
              <a:chExt cx="3048000" cy="1067823"/>
            </a:xfrm>
          </p:grpSpPr>
          <p:pic>
            <p:nvPicPr>
              <p:cNvPr id="411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52400" y="1371600"/>
                <a:ext cx="1100137" cy="10354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12" name="Picture 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t="42278"/>
              <a:stretch>
                <a:fillRect/>
              </a:stretch>
            </p:blipFill>
            <p:spPr bwMode="auto">
              <a:xfrm>
                <a:off x="1371600" y="1371600"/>
                <a:ext cx="1828800" cy="10678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288" name="TextBox 287"/>
            <p:cNvSpPr txBox="1"/>
            <p:nvPr/>
          </p:nvSpPr>
          <p:spPr>
            <a:xfrm>
              <a:off x="266803" y="748770"/>
              <a:ext cx="1507114" cy="4117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Instruments</a:t>
              </a:r>
            </a:p>
          </p:txBody>
        </p:sp>
        <p:sp>
          <p:nvSpPr>
            <p:cNvPr id="289" name="TextBox 288"/>
            <p:cNvSpPr txBox="1"/>
            <p:nvPr/>
          </p:nvSpPr>
          <p:spPr>
            <a:xfrm>
              <a:off x="990600" y="2438400"/>
              <a:ext cx="805318" cy="4117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Disks</a:t>
              </a:r>
            </a:p>
          </p:txBody>
        </p:sp>
        <p:cxnSp>
          <p:nvCxnSpPr>
            <p:cNvPr id="290" name="Straight Arrow Connector 289"/>
            <p:cNvCxnSpPr/>
            <p:nvPr/>
          </p:nvCxnSpPr>
          <p:spPr>
            <a:xfrm rot="5400000">
              <a:off x="380206" y="2438400"/>
              <a:ext cx="610394" cy="794"/>
            </a:xfrm>
            <a:prstGeom prst="straightConnector1">
              <a:avLst/>
            </a:prstGeom>
            <a:noFill/>
            <a:ln w="76200" cap="flat" cmpd="sng" algn="ctr">
              <a:solidFill>
                <a:srgbClr val="002060"/>
              </a:solidFill>
              <a:prstDash val="solid"/>
              <a:tailEnd type="arrow"/>
            </a:ln>
            <a:effectLst/>
          </p:spPr>
        </p:cxnSp>
        <p:cxnSp>
          <p:nvCxnSpPr>
            <p:cNvPr id="291" name="Straight Arrow Connector 290"/>
            <p:cNvCxnSpPr/>
            <p:nvPr/>
          </p:nvCxnSpPr>
          <p:spPr>
            <a:xfrm rot="5400000">
              <a:off x="1905000" y="2438400"/>
              <a:ext cx="610394" cy="794"/>
            </a:xfrm>
            <a:prstGeom prst="straightConnector1">
              <a:avLst/>
            </a:prstGeom>
            <a:noFill/>
            <a:ln w="76200" cap="flat" cmpd="sng" algn="ctr">
              <a:solidFill>
                <a:srgbClr val="002060"/>
              </a:solidFill>
              <a:prstDash val="solid"/>
              <a:tailEnd type="arrow"/>
            </a:ln>
            <a:effectLst/>
          </p:spPr>
        </p:cxnSp>
        <p:sp>
          <p:nvSpPr>
            <p:cNvPr id="292" name="TextBox 291"/>
            <p:cNvSpPr txBox="1"/>
            <p:nvPr/>
          </p:nvSpPr>
          <p:spPr>
            <a:xfrm>
              <a:off x="3429000" y="2373868"/>
              <a:ext cx="77200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US" sz="1350" b="1" kern="0" dirty="0">
                  <a:solidFill>
                    <a:srgbClr val="00B050"/>
                  </a:solidFill>
                  <a:latin typeface="Calibri"/>
                </a:rPr>
                <a:t>Map</a:t>
              </a:r>
              <a:r>
                <a:rPr lang="en-US" sz="1500" b="1" kern="0" baseline="-25000" dirty="0">
                  <a:solidFill>
                    <a:srgbClr val="00B050"/>
                  </a:solidFill>
                  <a:latin typeface="Calibri"/>
                </a:rPr>
                <a:t>1</a:t>
              </a:r>
              <a:endParaRPr lang="en-US" sz="1350" b="1" kern="0" baseline="-25000" dirty="0">
                <a:solidFill>
                  <a:srgbClr val="00B050"/>
                </a:solidFill>
                <a:latin typeface="Calibri"/>
              </a:endParaRPr>
            </a:p>
          </p:txBody>
        </p:sp>
        <p:sp>
          <p:nvSpPr>
            <p:cNvPr id="293" name="TextBox 292"/>
            <p:cNvSpPr txBox="1"/>
            <p:nvPr/>
          </p:nvSpPr>
          <p:spPr>
            <a:xfrm>
              <a:off x="4724400" y="2373868"/>
              <a:ext cx="77200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US" sz="1350" b="1" kern="0" dirty="0">
                  <a:solidFill>
                    <a:srgbClr val="00B050"/>
                  </a:solidFill>
                  <a:latin typeface="Calibri"/>
                </a:rPr>
                <a:t>Map</a:t>
              </a:r>
              <a:r>
                <a:rPr lang="en-US" sz="1500" b="1" kern="0" baseline="-25000" dirty="0">
                  <a:solidFill>
                    <a:srgbClr val="00B050"/>
                  </a:solidFill>
                  <a:latin typeface="Calibri"/>
                </a:rPr>
                <a:t>2</a:t>
              </a:r>
              <a:endParaRPr lang="en-US" sz="1350" b="1" kern="0" baseline="-25000" dirty="0">
                <a:solidFill>
                  <a:srgbClr val="00B050"/>
                </a:solidFill>
                <a:latin typeface="Calibri"/>
              </a:endParaRPr>
            </a:p>
          </p:txBody>
        </p:sp>
        <p:sp>
          <p:nvSpPr>
            <p:cNvPr id="296" name="TextBox 295"/>
            <p:cNvSpPr txBox="1"/>
            <p:nvPr/>
          </p:nvSpPr>
          <p:spPr>
            <a:xfrm>
              <a:off x="5943600" y="2373868"/>
              <a:ext cx="77200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US" sz="1350" b="1" kern="0" dirty="0">
                  <a:solidFill>
                    <a:srgbClr val="00B050"/>
                  </a:solidFill>
                  <a:latin typeface="Calibri"/>
                </a:rPr>
                <a:t>Map</a:t>
              </a:r>
              <a:r>
                <a:rPr lang="en-US" sz="1500" b="1" kern="0" baseline="-25000" dirty="0">
                  <a:solidFill>
                    <a:srgbClr val="00B050"/>
                  </a:solidFill>
                  <a:latin typeface="Calibri"/>
                </a:rPr>
                <a:t>3</a:t>
              </a:r>
              <a:endParaRPr lang="en-US" sz="1350" b="1" kern="0" baseline="-25000" dirty="0">
                <a:solidFill>
                  <a:srgbClr val="00B050"/>
                </a:solidFill>
                <a:latin typeface="Calibri"/>
              </a:endParaRPr>
            </a:p>
          </p:txBody>
        </p:sp>
        <p:sp>
          <p:nvSpPr>
            <p:cNvPr id="297" name="TextBox 296"/>
            <p:cNvSpPr txBox="1"/>
            <p:nvPr/>
          </p:nvSpPr>
          <p:spPr>
            <a:xfrm>
              <a:off x="6985948" y="2381372"/>
              <a:ext cx="962509" cy="4117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US" sz="2000" b="1" kern="0" dirty="0">
                  <a:solidFill>
                    <a:srgbClr val="FFC000"/>
                  </a:solidFill>
                  <a:latin typeface="Calibri"/>
                </a:rPr>
                <a:t>Reduce</a:t>
              </a:r>
              <a:endParaRPr lang="en-US" sz="2000" b="1" kern="0" baseline="-25000" dirty="0">
                <a:solidFill>
                  <a:srgbClr val="FFC000"/>
                </a:solidFill>
                <a:latin typeface="Calibri"/>
              </a:endParaRPr>
            </a:p>
          </p:txBody>
        </p:sp>
        <p:sp>
          <p:nvSpPr>
            <p:cNvPr id="298" name="TextBox 297"/>
            <p:cNvSpPr txBox="1"/>
            <p:nvPr/>
          </p:nvSpPr>
          <p:spPr>
            <a:xfrm>
              <a:off x="4648200" y="1828800"/>
              <a:ext cx="184922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US" sz="1350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Communication</a:t>
              </a:r>
            </a:p>
          </p:txBody>
        </p:sp>
        <p:cxnSp>
          <p:nvCxnSpPr>
            <p:cNvPr id="299" name="Straight Arrow Connector 298"/>
            <p:cNvCxnSpPr/>
            <p:nvPr/>
          </p:nvCxnSpPr>
          <p:spPr>
            <a:xfrm rot="5400000">
              <a:off x="4114800" y="2513806"/>
              <a:ext cx="609600" cy="1588"/>
            </a:xfrm>
            <a:prstGeom prst="straightConnector1">
              <a:avLst/>
            </a:prstGeom>
            <a:noFill/>
            <a:ln w="38100" cap="flat" cmpd="sng" algn="ctr">
              <a:solidFill>
                <a:srgbClr val="002060"/>
              </a:solidFill>
              <a:prstDash val="sysDash"/>
              <a:tailEnd type="arrow"/>
            </a:ln>
            <a:effectLst/>
          </p:spPr>
        </p:cxnSp>
        <p:cxnSp>
          <p:nvCxnSpPr>
            <p:cNvPr id="306" name="Straight Arrow Connector 305"/>
            <p:cNvCxnSpPr/>
            <p:nvPr/>
          </p:nvCxnSpPr>
          <p:spPr>
            <a:xfrm rot="5400000">
              <a:off x="5334794" y="2513806"/>
              <a:ext cx="609600" cy="1588"/>
            </a:xfrm>
            <a:prstGeom prst="straightConnector1">
              <a:avLst/>
            </a:prstGeom>
            <a:noFill/>
            <a:ln w="38100" cap="flat" cmpd="sng" algn="ctr">
              <a:solidFill>
                <a:srgbClr val="002060"/>
              </a:solidFill>
              <a:prstDash val="sysDash"/>
              <a:tailEnd type="arrow"/>
            </a:ln>
            <a:effectLst/>
          </p:spPr>
        </p:cxnSp>
        <p:cxnSp>
          <p:nvCxnSpPr>
            <p:cNvPr id="307" name="Straight Arrow Connector 306"/>
            <p:cNvCxnSpPr/>
            <p:nvPr/>
          </p:nvCxnSpPr>
          <p:spPr>
            <a:xfrm rot="5400000">
              <a:off x="6477794" y="2513806"/>
              <a:ext cx="609600" cy="1588"/>
            </a:xfrm>
            <a:prstGeom prst="straightConnector1">
              <a:avLst/>
            </a:prstGeom>
            <a:noFill/>
            <a:ln w="38100" cap="flat" cmpd="sng" algn="ctr">
              <a:solidFill>
                <a:srgbClr val="002060"/>
              </a:solidFill>
              <a:prstDash val="sysDash"/>
              <a:tailEnd type="arrow"/>
            </a:ln>
            <a:effectLst/>
          </p:spPr>
        </p:cxnSp>
        <p:sp>
          <p:nvSpPr>
            <p:cNvPr id="308" name="TextBox 307"/>
            <p:cNvSpPr txBox="1"/>
            <p:nvPr/>
          </p:nvSpPr>
          <p:spPr>
            <a:xfrm>
              <a:off x="2053604" y="126858"/>
              <a:ext cx="7155522" cy="1045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Calibri"/>
                </a:rPr>
                <a:t>Map</a:t>
              </a:r>
              <a:r>
                <a:rPr lang="en-US" sz="2000" kern="0" dirty="0">
                  <a:solidFill>
                    <a:prstClr val="black"/>
                  </a:solidFill>
                  <a:latin typeface="Calibri"/>
                </a:rPr>
                <a:t>      = (data parallel) computation reading and writing data</a:t>
              </a:r>
            </a:p>
            <a:p>
              <a:pPr defTabSz="685800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Calibri"/>
                </a:rPr>
                <a:t>Reduce</a:t>
              </a:r>
              <a:r>
                <a:rPr lang="en-US" sz="2000" kern="0" dirty="0">
                  <a:solidFill>
                    <a:prstClr val="black"/>
                  </a:solidFill>
                  <a:latin typeface="Calibri"/>
                </a:rPr>
                <a:t> = Collective/Consolidation phase e.g. forming multiple global sums as in histogram</a:t>
              </a:r>
            </a:p>
          </p:txBody>
        </p:sp>
        <p:sp>
          <p:nvSpPr>
            <p:cNvPr id="309" name="TextBox 308"/>
            <p:cNvSpPr txBox="1"/>
            <p:nvPr/>
          </p:nvSpPr>
          <p:spPr>
            <a:xfrm>
              <a:off x="8153400" y="2133600"/>
              <a:ext cx="921227" cy="7284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Calibri"/>
                </a:rPr>
                <a:t>Portals</a:t>
              </a:r>
              <a:br>
                <a:rPr lang="en-US" sz="2000" b="1" kern="0" dirty="0">
                  <a:solidFill>
                    <a:prstClr val="black"/>
                  </a:solidFill>
                  <a:latin typeface="Calibri"/>
                </a:rPr>
              </a:br>
              <a:r>
                <a:rPr lang="en-US" sz="2000" b="1" kern="0" dirty="0">
                  <a:solidFill>
                    <a:prstClr val="black"/>
                  </a:solidFill>
                  <a:latin typeface="Calibri"/>
                </a:rPr>
                <a:t>/Users</a:t>
              </a:r>
            </a:p>
          </p:txBody>
        </p:sp>
        <p:pic>
          <p:nvPicPr>
            <p:cNvPr id="322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229600" y="3124200"/>
              <a:ext cx="765149" cy="771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23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8229600" y="4191000"/>
              <a:ext cx="762000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24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153400" y="5257800"/>
              <a:ext cx="866775" cy="733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25" name="Group 291"/>
            <p:cNvGrpSpPr/>
            <p:nvPr/>
          </p:nvGrpSpPr>
          <p:grpSpPr>
            <a:xfrm>
              <a:off x="3429000" y="1676400"/>
              <a:ext cx="3505200" cy="4876800"/>
              <a:chOff x="157595" y="1905000"/>
              <a:chExt cx="3266210" cy="4724400"/>
            </a:xfrm>
          </p:grpSpPr>
          <p:grpSp>
            <p:nvGrpSpPr>
              <p:cNvPr id="338" name="Group 163"/>
              <p:cNvGrpSpPr/>
              <p:nvPr/>
            </p:nvGrpSpPr>
            <p:grpSpPr>
              <a:xfrm>
                <a:off x="228600" y="1905000"/>
                <a:ext cx="3124200" cy="4724400"/>
                <a:chOff x="228600" y="1905000"/>
                <a:chExt cx="3124200" cy="4724400"/>
              </a:xfrm>
            </p:grpSpPr>
            <p:sp>
              <p:nvSpPr>
                <p:cNvPr id="340" name="Rectangle 339"/>
                <p:cNvSpPr/>
                <p:nvPr/>
              </p:nvSpPr>
              <p:spPr>
                <a:xfrm>
                  <a:off x="228600" y="1905000"/>
                  <a:ext cx="3124200" cy="4724400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341" name="Group 94"/>
                <p:cNvGrpSpPr/>
                <p:nvPr/>
              </p:nvGrpSpPr>
              <p:grpSpPr>
                <a:xfrm>
                  <a:off x="304800" y="2895600"/>
                  <a:ext cx="685801" cy="3668485"/>
                  <a:chOff x="304800" y="2895600"/>
                  <a:chExt cx="685801" cy="3668485"/>
                </a:xfrm>
              </p:grpSpPr>
              <p:grpSp>
                <p:nvGrpSpPr>
                  <p:cNvPr id="395" name="Group 13"/>
                  <p:cNvGrpSpPr/>
                  <p:nvPr/>
                </p:nvGrpSpPr>
                <p:grpSpPr>
                  <a:xfrm>
                    <a:off x="304800" y="2895600"/>
                    <a:ext cx="457200" cy="3668485"/>
                    <a:chOff x="3581400" y="3037115"/>
                    <a:chExt cx="457200" cy="3668485"/>
                  </a:xfrm>
                  <a:solidFill>
                    <a:srgbClr val="92D050"/>
                  </a:solidFill>
                </p:grpSpPr>
                <p:sp>
                  <p:nvSpPr>
                    <p:cNvPr id="405" name="Oval 404"/>
                    <p:cNvSpPr/>
                    <p:nvPr/>
                  </p:nvSpPr>
                  <p:spPr>
                    <a:xfrm rot="16200000">
                      <a:off x="3581400" y="6248400"/>
                      <a:ext cx="457200" cy="457200"/>
                    </a:xfrm>
                    <a:prstGeom prst="ellipse">
                      <a:avLst/>
                    </a:prstGeom>
                    <a:grpFill/>
                    <a:ln w="254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 kern="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406" name="Oval 5"/>
                    <p:cNvSpPr/>
                    <p:nvPr/>
                  </p:nvSpPr>
                  <p:spPr>
                    <a:xfrm rot="16200000">
                      <a:off x="3581400" y="5606143"/>
                      <a:ext cx="457200" cy="457200"/>
                    </a:xfrm>
                    <a:prstGeom prst="ellipse">
                      <a:avLst/>
                    </a:prstGeom>
                    <a:grpFill/>
                    <a:ln w="254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 kern="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407" name="Oval 6"/>
                    <p:cNvSpPr/>
                    <p:nvPr/>
                  </p:nvSpPr>
                  <p:spPr>
                    <a:xfrm rot="16200000">
                      <a:off x="3581400" y="4963886"/>
                      <a:ext cx="457200" cy="457200"/>
                    </a:xfrm>
                    <a:prstGeom prst="ellipse">
                      <a:avLst/>
                    </a:prstGeom>
                    <a:grpFill/>
                    <a:ln w="254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 kern="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408" name="Oval 7"/>
                    <p:cNvSpPr/>
                    <p:nvPr/>
                  </p:nvSpPr>
                  <p:spPr>
                    <a:xfrm rot="16200000">
                      <a:off x="3581400" y="4321629"/>
                      <a:ext cx="457200" cy="457200"/>
                    </a:xfrm>
                    <a:prstGeom prst="ellipse">
                      <a:avLst/>
                    </a:prstGeom>
                    <a:grpFill/>
                    <a:ln w="254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 kern="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409" name="Oval 408"/>
                    <p:cNvSpPr/>
                    <p:nvPr/>
                  </p:nvSpPr>
                  <p:spPr>
                    <a:xfrm rot="16200000">
                      <a:off x="3581400" y="3037115"/>
                      <a:ext cx="457200" cy="457200"/>
                    </a:xfrm>
                    <a:prstGeom prst="ellipse">
                      <a:avLst/>
                    </a:prstGeom>
                    <a:grpFill/>
                    <a:ln w="254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 kern="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410" name="Oval 409"/>
                    <p:cNvSpPr/>
                    <p:nvPr/>
                  </p:nvSpPr>
                  <p:spPr>
                    <a:xfrm rot="16200000">
                      <a:off x="3581400" y="3679372"/>
                      <a:ext cx="457200" cy="457200"/>
                    </a:xfrm>
                    <a:prstGeom prst="ellipse">
                      <a:avLst/>
                    </a:prstGeom>
                    <a:grpFill/>
                    <a:ln w="254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 kern="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396" name="Group 81"/>
                  <p:cNvGrpSpPr/>
                  <p:nvPr/>
                </p:nvGrpSpPr>
                <p:grpSpPr>
                  <a:xfrm>
                    <a:off x="838200" y="3048000"/>
                    <a:ext cx="152401" cy="838200"/>
                    <a:chOff x="838200" y="3048000"/>
                    <a:chExt cx="152401" cy="838200"/>
                  </a:xfrm>
                </p:grpSpPr>
                <p:cxnSp>
                  <p:nvCxnSpPr>
                    <p:cNvPr id="403" name="Straight Arrow Connector 402"/>
                    <p:cNvCxnSpPr/>
                    <p:nvPr/>
                  </p:nvCxnSpPr>
                  <p:spPr>
                    <a:xfrm rot="16200000" flipH="1">
                      <a:off x="495301" y="3390900"/>
                      <a:ext cx="838200" cy="152400"/>
                    </a:xfrm>
                    <a:prstGeom prst="straightConnector1">
                      <a:avLst/>
                    </a:prstGeom>
                    <a:noFill/>
                    <a:ln w="38100" cap="flat" cmpd="sng" algn="ctr">
                      <a:solidFill>
                        <a:srgbClr val="92D050"/>
                      </a:solidFill>
                      <a:prstDash val="solid"/>
                      <a:tailEnd type="arrow"/>
                    </a:ln>
                    <a:effectLst/>
                  </p:spPr>
                </p:cxnSp>
                <p:cxnSp>
                  <p:nvCxnSpPr>
                    <p:cNvPr id="404" name="Straight Arrow Connector 403"/>
                    <p:cNvCxnSpPr/>
                    <p:nvPr/>
                  </p:nvCxnSpPr>
                  <p:spPr>
                    <a:xfrm rot="5400000" flipH="1" flipV="1">
                      <a:off x="495300" y="3390900"/>
                      <a:ext cx="838200" cy="152400"/>
                    </a:xfrm>
                    <a:prstGeom prst="straightConnector1">
                      <a:avLst/>
                    </a:prstGeom>
                    <a:noFill/>
                    <a:ln w="38100" cap="flat" cmpd="sng" algn="ctr">
                      <a:solidFill>
                        <a:srgbClr val="92D050"/>
                      </a:solidFill>
                      <a:prstDash val="solid"/>
                      <a:headEnd type="none" w="med" len="med"/>
                      <a:tailEnd type="arrow" w="med" len="med"/>
                    </a:ln>
                    <a:effectLst/>
                  </p:spPr>
                </p:cxnSp>
              </p:grpSp>
              <p:grpSp>
                <p:nvGrpSpPr>
                  <p:cNvPr id="397" name="Group 82"/>
                  <p:cNvGrpSpPr/>
                  <p:nvPr/>
                </p:nvGrpSpPr>
                <p:grpSpPr>
                  <a:xfrm>
                    <a:off x="838200" y="4343400"/>
                    <a:ext cx="152401" cy="838200"/>
                    <a:chOff x="838200" y="3048000"/>
                    <a:chExt cx="152401" cy="838200"/>
                  </a:xfrm>
                </p:grpSpPr>
                <p:cxnSp>
                  <p:nvCxnSpPr>
                    <p:cNvPr id="401" name="Straight Arrow Connector 400"/>
                    <p:cNvCxnSpPr/>
                    <p:nvPr/>
                  </p:nvCxnSpPr>
                  <p:spPr>
                    <a:xfrm rot="16200000" flipH="1">
                      <a:off x="495301" y="3390900"/>
                      <a:ext cx="838200" cy="152400"/>
                    </a:xfrm>
                    <a:prstGeom prst="straightConnector1">
                      <a:avLst/>
                    </a:prstGeom>
                    <a:noFill/>
                    <a:ln w="38100" cap="flat" cmpd="sng" algn="ctr">
                      <a:solidFill>
                        <a:srgbClr val="92D050"/>
                      </a:solidFill>
                      <a:prstDash val="solid"/>
                      <a:tailEnd type="arrow"/>
                    </a:ln>
                    <a:effectLst/>
                  </p:spPr>
                </p:cxnSp>
                <p:cxnSp>
                  <p:nvCxnSpPr>
                    <p:cNvPr id="402" name="Straight Arrow Connector 401"/>
                    <p:cNvCxnSpPr/>
                    <p:nvPr/>
                  </p:nvCxnSpPr>
                  <p:spPr>
                    <a:xfrm rot="5400000" flipH="1" flipV="1">
                      <a:off x="495300" y="3390900"/>
                      <a:ext cx="838200" cy="152400"/>
                    </a:xfrm>
                    <a:prstGeom prst="straightConnector1">
                      <a:avLst/>
                    </a:prstGeom>
                    <a:noFill/>
                    <a:ln w="38100" cap="flat" cmpd="sng" algn="ctr">
                      <a:solidFill>
                        <a:srgbClr val="92D050"/>
                      </a:solidFill>
                      <a:prstDash val="solid"/>
                      <a:headEnd type="none" w="med" len="med"/>
                      <a:tailEnd type="arrow" w="med" len="med"/>
                    </a:ln>
                    <a:effectLst/>
                  </p:spPr>
                </p:cxnSp>
              </p:grpSp>
              <p:grpSp>
                <p:nvGrpSpPr>
                  <p:cNvPr id="398" name="Group 87"/>
                  <p:cNvGrpSpPr/>
                  <p:nvPr/>
                </p:nvGrpSpPr>
                <p:grpSpPr>
                  <a:xfrm>
                    <a:off x="838200" y="5638800"/>
                    <a:ext cx="152401" cy="838200"/>
                    <a:chOff x="838200" y="3048000"/>
                    <a:chExt cx="152401" cy="838200"/>
                  </a:xfrm>
                </p:grpSpPr>
                <p:cxnSp>
                  <p:nvCxnSpPr>
                    <p:cNvPr id="399" name="Straight Arrow Connector 398"/>
                    <p:cNvCxnSpPr/>
                    <p:nvPr/>
                  </p:nvCxnSpPr>
                  <p:spPr>
                    <a:xfrm rot="16200000" flipH="1">
                      <a:off x="495301" y="3390900"/>
                      <a:ext cx="838200" cy="152400"/>
                    </a:xfrm>
                    <a:prstGeom prst="straightConnector1">
                      <a:avLst/>
                    </a:prstGeom>
                    <a:noFill/>
                    <a:ln w="38100" cap="flat" cmpd="sng" algn="ctr">
                      <a:solidFill>
                        <a:srgbClr val="92D050"/>
                      </a:solidFill>
                      <a:prstDash val="solid"/>
                      <a:tailEnd type="arrow"/>
                    </a:ln>
                    <a:effectLst/>
                  </p:spPr>
                </p:cxnSp>
                <p:cxnSp>
                  <p:nvCxnSpPr>
                    <p:cNvPr id="400" name="Straight Arrow Connector 399"/>
                    <p:cNvCxnSpPr/>
                    <p:nvPr/>
                  </p:nvCxnSpPr>
                  <p:spPr>
                    <a:xfrm rot="5400000" flipH="1" flipV="1">
                      <a:off x="495300" y="3390900"/>
                      <a:ext cx="838200" cy="152400"/>
                    </a:xfrm>
                    <a:prstGeom prst="straightConnector1">
                      <a:avLst/>
                    </a:prstGeom>
                    <a:noFill/>
                    <a:ln w="38100" cap="flat" cmpd="sng" algn="ctr">
                      <a:solidFill>
                        <a:srgbClr val="92D050"/>
                      </a:solidFill>
                      <a:prstDash val="solid"/>
                      <a:headEnd type="none" w="med" len="med"/>
                      <a:tailEnd type="arrow" w="med" len="med"/>
                    </a:ln>
                    <a:effectLst/>
                  </p:spPr>
                </p:cxnSp>
              </p:grpSp>
            </p:grpSp>
            <p:grpSp>
              <p:nvGrpSpPr>
                <p:cNvPr id="354" name="Group 95"/>
                <p:cNvGrpSpPr/>
                <p:nvPr/>
              </p:nvGrpSpPr>
              <p:grpSpPr>
                <a:xfrm>
                  <a:off x="1143000" y="2895600"/>
                  <a:ext cx="685801" cy="3668485"/>
                  <a:chOff x="304800" y="2895600"/>
                  <a:chExt cx="685801" cy="3668485"/>
                </a:xfrm>
              </p:grpSpPr>
              <p:grpSp>
                <p:nvGrpSpPr>
                  <p:cNvPr id="379" name="Group 13"/>
                  <p:cNvGrpSpPr/>
                  <p:nvPr/>
                </p:nvGrpSpPr>
                <p:grpSpPr>
                  <a:xfrm>
                    <a:off x="304800" y="2895600"/>
                    <a:ext cx="457200" cy="3668485"/>
                    <a:chOff x="3581400" y="3037115"/>
                    <a:chExt cx="457200" cy="3668485"/>
                  </a:xfrm>
                  <a:solidFill>
                    <a:srgbClr val="92D050"/>
                  </a:solidFill>
                </p:grpSpPr>
                <p:sp>
                  <p:nvSpPr>
                    <p:cNvPr id="389" name="Oval 388"/>
                    <p:cNvSpPr/>
                    <p:nvPr/>
                  </p:nvSpPr>
                  <p:spPr>
                    <a:xfrm rot="16200000">
                      <a:off x="3581400" y="6248400"/>
                      <a:ext cx="457200" cy="457200"/>
                    </a:xfrm>
                    <a:prstGeom prst="ellipse">
                      <a:avLst/>
                    </a:prstGeom>
                    <a:grpFill/>
                    <a:ln w="254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 kern="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390" name="Oval 389"/>
                    <p:cNvSpPr/>
                    <p:nvPr/>
                  </p:nvSpPr>
                  <p:spPr>
                    <a:xfrm rot="16200000">
                      <a:off x="3581400" y="5606143"/>
                      <a:ext cx="457200" cy="457200"/>
                    </a:xfrm>
                    <a:prstGeom prst="ellipse">
                      <a:avLst/>
                    </a:prstGeom>
                    <a:grpFill/>
                    <a:ln w="254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 kern="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391" name="Oval 390"/>
                    <p:cNvSpPr/>
                    <p:nvPr/>
                  </p:nvSpPr>
                  <p:spPr>
                    <a:xfrm rot="16200000">
                      <a:off x="3581400" y="4963886"/>
                      <a:ext cx="457200" cy="457200"/>
                    </a:xfrm>
                    <a:prstGeom prst="ellipse">
                      <a:avLst/>
                    </a:prstGeom>
                    <a:grpFill/>
                    <a:ln w="254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 kern="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392" name="Oval 391"/>
                    <p:cNvSpPr/>
                    <p:nvPr/>
                  </p:nvSpPr>
                  <p:spPr>
                    <a:xfrm rot="16200000">
                      <a:off x="3581400" y="4321629"/>
                      <a:ext cx="457200" cy="457200"/>
                    </a:xfrm>
                    <a:prstGeom prst="ellipse">
                      <a:avLst/>
                    </a:prstGeom>
                    <a:grpFill/>
                    <a:ln w="254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 kern="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393" name="Oval 392"/>
                    <p:cNvSpPr/>
                    <p:nvPr/>
                  </p:nvSpPr>
                  <p:spPr>
                    <a:xfrm rot="16200000">
                      <a:off x="3581400" y="3037115"/>
                      <a:ext cx="457200" cy="457200"/>
                    </a:xfrm>
                    <a:prstGeom prst="ellipse">
                      <a:avLst/>
                    </a:prstGeom>
                    <a:grpFill/>
                    <a:ln w="254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 kern="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394" name="Oval 393"/>
                    <p:cNvSpPr/>
                    <p:nvPr/>
                  </p:nvSpPr>
                  <p:spPr>
                    <a:xfrm rot="16200000">
                      <a:off x="3581400" y="3679372"/>
                      <a:ext cx="457200" cy="457200"/>
                    </a:xfrm>
                    <a:prstGeom prst="ellipse">
                      <a:avLst/>
                    </a:prstGeom>
                    <a:grpFill/>
                    <a:ln w="254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 kern="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380" name="Group 97"/>
                  <p:cNvGrpSpPr/>
                  <p:nvPr/>
                </p:nvGrpSpPr>
                <p:grpSpPr>
                  <a:xfrm>
                    <a:off x="838200" y="3048000"/>
                    <a:ext cx="152401" cy="838200"/>
                    <a:chOff x="838200" y="3048000"/>
                    <a:chExt cx="152401" cy="838200"/>
                  </a:xfrm>
                </p:grpSpPr>
                <p:cxnSp>
                  <p:nvCxnSpPr>
                    <p:cNvPr id="387" name="Straight Arrow Connector 386"/>
                    <p:cNvCxnSpPr/>
                    <p:nvPr/>
                  </p:nvCxnSpPr>
                  <p:spPr>
                    <a:xfrm rot="16200000" flipH="1">
                      <a:off x="495301" y="3390900"/>
                      <a:ext cx="838200" cy="152400"/>
                    </a:xfrm>
                    <a:prstGeom prst="straightConnector1">
                      <a:avLst/>
                    </a:prstGeom>
                    <a:noFill/>
                    <a:ln w="38100" cap="flat" cmpd="sng" algn="ctr">
                      <a:solidFill>
                        <a:srgbClr val="92D050"/>
                      </a:solidFill>
                      <a:prstDash val="solid"/>
                      <a:tailEnd type="arrow"/>
                    </a:ln>
                    <a:effectLst/>
                  </p:spPr>
                </p:cxnSp>
                <p:cxnSp>
                  <p:nvCxnSpPr>
                    <p:cNvPr id="388" name="Straight Arrow Connector 387"/>
                    <p:cNvCxnSpPr/>
                    <p:nvPr/>
                  </p:nvCxnSpPr>
                  <p:spPr>
                    <a:xfrm rot="5400000" flipH="1" flipV="1">
                      <a:off x="495300" y="3390900"/>
                      <a:ext cx="838200" cy="152400"/>
                    </a:xfrm>
                    <a:prstGeom prst="straightConnector1">
                      <a:avLst/>
                    </a:prstGeom>
                    <a:noFill/>
                    <a:ln w="38100" cap="flat" cmpd="sng" algn="ctr">
                      <a:solidFill>
                        <a:srgbClr val="92D050"/>
                      </a:solidFill>
                      <a:prstDash val="solid"/>
                      <a:headEnd type="none" w="med" len="med"/>
                      <a:tailEnd type="arrow" w="med" len="med"/>
                    </a:ln>
                    <a:effectLst/>
                  </p:spPr>
                </p:cxnSp>
              </p:grpSp>
              <p:grpSp>
                <p:nvGrpSpPr>
                  <p:cNvPr id="381" name="Group 98"/>
                  <p:cNvGrpSpPr/>
                  <p:nvPr/>
                </p:nvGrpSpPr>
                <p:grpSpPr>
                  <a:xfrm>
                    <a:off x="838200" y="4343400"/>
                    <a:ext cx="152401" cy="838200"/>
                    <a:chOff x="838200" y="3048000"/>
                    <a:chExt cx="152401" cy="838200"/>
                  </a:xfrm>
                </p:grpSpPr>
                <p:cxnSp>
                  <p:nvCxnSpPr>
                    <p:cNvPr id="385" name="Straight Arrow Connector 384"/>
                    <p:cNvCxnSpPr/>
                    <p:nvPr/>
                  </p:nvCxnSpPr>
                  <p:spPr>
                    <a:xfrm rot="16200000" flipH="1">
                      <a:off x="495301" y="3390900"/>
                      <a:ext cx="838200" cy="152400"/>
                    </a:xfrm>
                    <a:prstGeom prst="straightConnector1">
                      <a:avLst/>
                    </a:prstGeom>
                    <a:noFill/>
                    <a:ln w="38100" cap="flat" cmpd="sng" algn="ctr">
                      <a:solidFill>
                        <a:srgbClr val="92D050"/>
                      </a:solidFill>
                      <a:prstDash val="solid"/>
                      <a:tailEnd type="arrow"/>
                    </a:ln>
                    <a:effectLst/>
                  </p:spPr>
                </p:cxnSp>
                <p:cxnSp>
                  <p:nvCxnSpPr>
                    <p:cNvPr id="386" name="Straight Arrow Connector 385"/>
                    <p:cNvCxnSpPr/>
                    <p:nvPr/>
                  </p:nvCxnSpPr>
                  <p:spPr>
                    <a:xfrm rot="5400000" flipH="1" flipV="1">
                      <a:off x="495300" y="3390900"/>
                      <a:ext cx="838200" cy="152400"/>
                    </a:xfrm>
                    <a:prstGeom prst="straightConnector1">
                      <a:avLst/>
                    </a:prstGeom>
                    <a:noFill/>
                    <a:ln w="38100" cap="flat" cmpd="sng" algn="ctr">
                      <a:solidFill>
                        <a:srgbClr val="92D050"/>
                      </a:solidFill>
                      <a:prstDash val="solid"/>
                      <a:headEnd type="none" w="med" len="med"/>
                      <a:tailEnd type="arrow" w="med" len="med"/>
                    </a:ln>
                    <a:effectLst/>
                  </p:spPr>
                </p:cxnSp>
              </p:grpSp>
              <p:grpSp>
                <p:nvGrpSpPr>
                  <p:cNvPr id="382" name="Group 102"/>
                  <p:cNvGrpSpPr/>
                  <p:nvPr/>
                </p:nvGrpSpPr>
                <p:grpSpPr>
                  <a:xfrm>
                    <a:off x="838200" y="5638800"/>
                    <a:ext cx="152401" cy="838200"/>
                    <a:chOff x="838200" y="3048000"/>
                    <a:chExt cx="152401" cy="838200"/>
                  </a:xfrm>
                </p:grpSpPr>
                <p:cxnSp>
                  <p:nvCxnSpPr>
                    <p:cNvPr id="383" name="Straight Arrow Connector 382"/>
                    <p:cNvCxnSpPr/>
                    <p:nvPr/>
                  </p:nvCxnSpPr>
                  <p:spPr>
                    <a:xfrm rot="16200000" flipH="1">
                      <a:off x="495301" y="3390900"/>
                      <a:ext cx="838200" cy="152400"/>
                    </a:xfrm>
                    <a:prstGeom prst="straightConnector1">
                      <a:avLst/>
                    </a:prstGeom>
                    <a:noFill/>
                    <a:ln w="38100" cap="flat" cmpd="sng" algn="ctr">
                      <a:solidFill>
                        <a:srgbClr val="92D050"/>
                      </a:solidFill>
                      <a:prstDash val="solid"/>
                      <a:tailEnd type="arrow"/>
                    </a:ln>
                    <a:effectLst/>
                  </p:spPr>
                </p:cxnSp>
                <p:cxnSp>
                  <p:nvCxnSpPr>
                    <p:cNvPr id="384" name="Straight Arrow Connector 383"/>
                    <p:cNvCxnSpPr/>
                    <p:nvPr/>
                  </p:nvCxnSpPr>
                  <p:spPr>
                    <a:xfrm rot="5400000" flipH="1" flipV="1">
                      <a:off x="495300" y="3390900"/>
                      <a:ext cx="838200" cy="152400"/>
                    </a:xfrm>
                    <a:prstGeom prst="straightConnector1">
                      <a:avLst/>
                    </a:prstGeom>
                    <a:noFill/>
                    <a:ln w="38100" cap="flat" cmpd="sng" algn="ctr">
                      <a:solidFill>
                        <a:srgbClr val="92D050"/>
                      </a:solidFill>
                      <a:prstDash val="solid"/>
                      <a:headEnd type="none" w="med" len="med"/>
                      <a:tailEnd type="arrow" w="med" len="med"/>
                    </a:ln>
                    <a:effectLst/>
                  </p:spPr>
                </p:cxnSp>
              </p:grpSp>
            </p:grpSp>
            <p:grpSp>
              <p:nvGrpSpPr>
                <p:cNvPr id="355" name="Group 127"/>
                <p:cNvGrpSpPr/>
                <p:nvPr/>
              </p:nvGrpSpPr>
              <p:grpSpPr>
                <a:xfrm>
                  <a:off x="1981200" y="2895600"/>
                  <a:ext cx="685801" cy="3668485"/>
                  <a:chOff x="304800" y="2895600"/>
                  <a:chExt cx="685801" cy="3668485"/>
                </a:xfrm>
              </p:grpSpPr>
              <p:grpSp>
                <p:nvGrpSpPr>
                  <p:cNvPr id="363" name="Group 13"/>
                  <p:cNvGrpSpPr/>
                  <p:nvPr/>
                </p:nvGrpSpPr>
                <p:grpSpPr>
                  <a:xfrm>
                    <a:off x="304800" y="2895600"/>
                    <a:ext cx="457200" cy="3668485"/>
                    <a:chOff x="3581400" y="3037115"/>
                    <a:chExt cx="457200" cy="3668485"/>
                  </a:xfrm>
                  <a:solidFill>
                    <a:srgbClr val="92D050"/>
                  </a:solidFill>
                </p:grpSpPr>
                <p:sp>
                  <p:nvSpPr>
                    <p:cNvPr id="373" name="Oval 372"/>
                    <p:cNvSpPr/>
                    <p:nvPr/>
                  </p:nvSpPr>
                  <p:spPr>
                    <a:xfrm rot="16200000">
                      <a:off x="3581400" y="6248400"/>
                      <a:ext cx="457200" cy="457200"/>
                    </a:xfrm>
                    <a:prstGeom prst="ellipse">
                      <a:avLst/>
                    </a:prstGeom>
                    <a:grpFill/>
                    <a:ln w="254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 kern="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374" name="Oval 373"/>
                    <p:cNvSpPr/>
                    <p:nvPr/>
                  </p:nvSpPr>
                  <p:spPr>
                    <a:xfrm rot="16200000">
                      <a:off x="3581400" y="5606143"/>
                      <a:ext cx="457200" cy="457200"/>
                    </a:xfrm>
                    <a:prstGeom prst="ellipse">
                      <a:avLst/>
                    </a:prstGeom>
                    <a:grpFill/>
                    <a:ln w="254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 kern="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375" name="Oval 374"/>
                    <p:cNvSpPr/>
                    <p:nvPr/>
                  </p:nvSpPr>
                  <p:spPr>
                    <a:xfrm rot="16200000">
                      <a:off x="3581400" y="4963886"/>
                      <a:ext cx="457200" cy="457200"/>
                    </a:xfrm>
                    <a:prstGeom prst="ellipse">
                      <a:avLst/>
                    </a:prstGeom>
                    <a:grpFill/>
                    <a:ln w="254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 kern="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376" name="Oval 375"/>
                    <p:cNvSpPr/>
                    <p:nvPr/>
                  </p:nvSpPr>
                  <p:spPr>
                    <a:xfrm rot="16200000">
                      <a:off x="3581400" y="4321629"/>
                      <a:ext cx="457200" cy="457200"/>
                    </a:xfrm>
                    <a:prstGeom prst="ellipse">
                      <a:avLst/>
                    </a:prstGeom>
                    <a:grpFill/>
                    <a:ln w="254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 kern="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377" name="Oval 376"/>
                    <p:cNvSpPr/>
                    <p:nvPr/>
                  </p:nvSpPr>
                  <p:spPr>
                    <a:xfrm rot="16200000">
                      <a:off x="3581400" y="3037115"/>
                      <a:ext cx="457200" cy="457200"/>
                    </a:xfrm>
                    <a:prstGeom prst="ellipse">
                      <a:avLst/>
                    </a:prstGeom>
                    <a:grpFill/>
                    <a:ln w="254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 kern="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378" name="Oval 377"/>
                    <p:cNvSpPr/>
                    <p:nvPr/>
                  </p:nvSpPr>
                  <p:spPr>
                    <a:xfrm rot="16200000">
                      <a:off x="3581400" y="3679372"/>
                      <a:ext cx="457200" cy="457200"/>
                    </a:xfrm>
                    <a:prstGeom prst="ellipse">
                      <a:avLst/>
                    </a:prstGeom>
                    <a:grpFill/>
                    <a:ln w="254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 kern="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364" name="Group 129"/>
                  <p:cNvGrpSpPr/>
                  <p:nvPr/>
                </p:nvGrpSpPr>
                <p:grpSpPr>
                  <a:xfrm>
                    <a:off x="838200" y="3048000"/>
                    <a:ext cx="152401" cy="838200"/>
                    <a:chOff x="838200" y="3048000"/>
                    <a:chExt cx="152401" cy="838200"/>
                  </a:xfrm>
                </p:grpSpPr>
                <p:cxnSp>
                  <p:nvCxnSpPr>
                    <p:cNvPr id="371" name="Straight Arrow Connector 370"/>
                    <p:cNvCxnSpPr/>
                    <p:nvPr/>
                  </p:nvCxnSpPr>
                  <p:spPr>
                    <a:xfrm rot="16200000" flipH="1">
                      <a:off x="495301" y="3390900"/>
                      <a:ext cx="838200" cy="152400"/>
                    </a:xfrm>
                    <a:prstGeom prst="straightConnector1">
                      <a:avLst/>
                    </a:prstGeom>
                    <a:noFill/>
                    <a:ln w="38100" cap="flat" cmpd="sng" algn="ctr">
                      <a:solidFill>
                        <a:srgbClr val="92D050"/>
                      </a:solidFill>
                      <a:prstDash val="solid"/>
                      <a:tailEnd type="arrow"/>
                    </a:ln>
                    <a:effectLst/>
                  </p:spPr>
                </p:cxnSp>
                <p:cxnSp>
                  <p:nvCxnSpPr>
                    <p:cNvPr id="372" name="Straight Arrow Connector 371"/>
                    <p:cNvCxnSpPr/>
                    <p:nvPr/>
                  </p:nvCxnSpPr>
                  <p:spPr>
                    <a:xfrm rot="5400000" flipH="1" flipV="1">
                      <a:off x="495300" y="3390900"/>
                      <a:ext cx="838200" cy="152400"/>
                    </a:xfrm>
                    <a:prstGeom prst="straightConnector1">
                      <a:avLst/>
                    </a:prstGeom>
                    <a:noFill/>
                    <a:ln w="38100" cap="flat" cmpd="sng" algn="ctr">
                      <a:solidFill>
                        <a:srgbClr val="92D050"/>
                      </a:solidFill>
                      <a:prstDash val="solid"/>
                      <a:headEnd type="none" w="med" len="med"/>
                      <a:tailEnd type="arrow" w="med" len="med"/>
                    </a:ln>
                    <a:effectLst/>
                  </p:spPr>
                </p:cxnSp>
              </p:grpSp>
              <p:grpSp>
                <p:nvGrpSpPr>
                  <p:cNvPr id="365" name="Group 130"/>
                  <p:cNvGrpSpPr/>
                  <p:nvPr/>
                </p:nvGrpSpPr>
                <p:grpSpPr>
                  <a:xfrm>
                    <a:off x="838200" y="4343400"/>
                    <a:ext cx="152401" cy="838200"/>
                    <a:chOff x="838200" y="3048000"/>
                    <a:chExt cx="152401" cy="838200"/>
                  </a:xfrm>
                </p:grpSpPr>
                <p:cxnSp>
                  <p:nvCxnSpPr>
                    <p:cNvPr id="369" name="Straight Arrow Connector 368"/>
                    <p:cNvCxnSpPr/>
                    <p:nvPr/>
                  </p:nvCxnSpPr>
                  <p:spPr>
                    <a:xfrm rot="16200000" flipH="1">
                      <a:off x="495301" y="3390900"/>
                      <a:ext cx="838200" cy="152400"/>
                    </a:xfrm>
                    <a:prstGeom prst="straightConnector1">
                      <a:avLst/>
                    </a:prstGeom>
                    <a:noFill/>
                    <a:ln w="38100" cap="flat" cmpd="sng" algn="ctr">
                      <a:solidFill>
                        <a:srgbClr val="92D050"/>
                      </a:solidFill>
                      <a:prstDash val="solid"/>
                      <a:tailEnd type="arrow"/>
                    </a:ln>
                    <a:effectLst/>
                  </p:spPr>
                </p:cxnSp>
                <p:cxnSp>
                  <p:nvCxnSpPr>
                    <p:cNvPr id="370" name="Straight Arrow Connector 369"/>
                    <p:cNvCxnSpPr/>
                    <p:nvPr/>
                  </p:nvCxnSpPr>
                  <p:spPr>
                    <a:xfrm rot="5400000" flipH="1" flipV="1">
                      <a:off x="495300" y="3390900"/>
                      <a:ext cx="838200" cy="152400"/>
                    </a:xfrm>
                    <a:prstGeom prst="straightConnector1">
                      <a:avLst/>
                    </a:prstGeom>
                    <a:noFill/>
                    <a:ln w="38100" cap="flat" cmpd="sng" algn="ctr">
                      <a:solidFill>
                        <a:srgbClr val="92D050"/>
                      </a:solidFill>
                      <a:prstDash val="solid"/>
                      <a:headEnd type="none" w="med" len="med"/>
                      <a:tailEnd type="arrow" w="med" len="med"/>
                    </a:ln>
                    <a:effectLst/>
                  </p:spPr>
                </p:cxnSp>
              </p:grpSp>
              <p:grpSp>
                <p:nvGrpSpPr>
                  <p:cNvPr id="366" name="Group 131"/>
                  <p:cNvGrpSpPr/>
                  <p:nvPr/>
                </p:nvGrpSpPr>
                <p:grpSpPr>
                  <a:xfrm>
                    <a:off x="838200" y="5638800"/>
                    <a:ext cx="152401" cy="838200"/>
                    <a:chOff x="838200" y="3048000"/>
                    <a:chExt cx="152401" cy="838200"/>
                  </a:xfrm>
                </p:grpSpPr>
                <p:cxnSp>
                  <p:nvCxnSpPr>
                    <p:cNvPr id="367" name="Straight Arrow Connector 366"/>
                    <p:cNvCxnSpPr/>
                    <p:nvPr/>
                  </p:nvCxnSpPr>
                  <p:spPr>
                    <a:xfrm rot="16200000" flipH="1">
                      <a:off x="495301" y="3390900"/>
                      <a:ext cx="838200" cy="152400"/>
                    </a:xfrm>
                    <a:prstGeom prst="straightConnector1">
                      <a:avLst/>
                    </a:prstGeom>
                    <a:noFill/>
                    <a:ln w="38100" cap="flat" cmpd="sng" algn="ctr">
                      <a:solidFill>
                        <a:srgbClr val="92D050"/>
                      </a:solidFill>
                      <a:prstDash val="solid"/>
                      <a:tailEnd type="arrow"/>
                    </a:ln>
                    <a:effectLst/>
                  </p:spPr>
                </p:cxnSp>
                <p:cxnSp>
                  <p:nvCxnSpPr>
                    <p:cNvPr id="368" name="Straight Arrow Connector 367"/>
                    <p:cNvCxnSpPr/>
                    <p:nvPr/>
                  </p:nvCxnSpPr>
                  <p:spPr>
                    <a:xfrm rot="5400000" flipH="1" flipV="1">
                      <a:off x="495300" y="3390900"/>
                      <a:ext cx="838200" cy="152400"/>
                    </a:xfrm>
                    <a:prstGeom prst="straightConnector1">
                      <a:avLst/>
                    </a:prstGeom>
                    <a:noFill/>
                    <a:ln w="38100" cap="flat" cmpd="sng" algn="ctr">
                      <a:solidFill>
                        <a:srgbClr val="92D050"/>
                      </a:solidFill>
                      <a:prstDash val="solid"/>
                      <a:headEnd type="none" w="med" len="med"/>
                      <a:tailEnd type="arrow" w="med" len="med"/>
                    </a:ln>
                    <a:effectLst/>
                  </p:spPr>
                </p:cxnSp>
              </p:grpSp>
            </p:grpSp>
            <p:grpSp>
              <p:nvGrpSpPr>
                <p:cNvPr id="356" name="Group 13"/>
                <p:cNvGrpSpPr/>
                <p:nvPr/>
              </p:nvGrpSpPr>
              <p:grpSpPr>
                <a:xfrm>
                  <a:off x="2819400" y="2895600"/>
                  <a:ext cx="457200" cy="3668485"/>
                  <a:chOff x="3581400" y="3037115"/>
                  <a:chExt cx="457200" cy="3668485"/>
                </a:xfrm>
                <a:solidFill>
                  <a:srgbClr val="92D050"/>
                </a:solidFill>
              </p:grpSpPr>
              <p:sp>
                <p:nvSpPr>
                  <p:cNvPr id="357" name="Oval 356"/>
                  <p:cNvSpPr/>
                  <p:nvPr/>
                </p:nvSpPr>
                <p:spPr>
                  <a:xfrm rot="16200000">
                    <a:off x="3581400" y="6248400"/>
                    <a:ext cx="457200" cy="457200"/>
                  </a:xfrm>
                  <a:prstGeom prst="ellipse">
                    <a:avLst/>
                  </a:prstGeom>
                  <a:grp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 kern="0" dirty="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58" name="Oval 357"/>
                  <p:cNvSpPr/>
                  <p:nvPr/>
                </p:nvSpPr>
                <p:spPr>
                  <a:xfrm rot="16200000">
                    <a:off x="3581400" y="5606143"/>
                    <a:ext cx="457200" cy="457200"/>
                  </a:xfrm>
                  <a:prstGeom prst="ellipse">
                    <a:avLst/>
                  </a:prstGeom>
                  <a:grp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 kern="0" dirty="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59" name="Oval 358"/>
                  <p:cNvSpPr/>
                  <p:nvPr/>
                </p:nvSpPr>
                <p:spPr>
                  <a:xfrm rot="16200000">
                    <a:off x="3581400" y="4963886"/>
                    <a:ext cx="457200" cy="457200"/>
                  </a:xfrm>
                  <a:prstGeom prst="ellipse">
                    <a:avLst/>
                  </a:prstGeom>
                  <a:grp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 kern="0" dirty="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60" name="Oval 359"/>
                  <p:cNvSpPr/>
                  <p:nvPr/>
                </p:nvSpPr>
                <p:spPr>
                  <a:xfrm rot="16200000">
                    <a:off x="3581400" y="4321629"/>
                    <a:ext cx="457200" cy="457200"/>
                  </a:xfrm>
                  <a:prstGeom prst="ellipse">
                    <a:avLst/>
                  </a:prstGeom>
                  <a:grp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 kern="0" dirty="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61" name="Oval 360"/>
                  <p:cNvSpPr/>
                  <p:nvPr/>
                </p:nvSpPr>
                <p:spPr>
                  <a:xfrm rot="16200000">
                    <a:off x="3581400" y="3037115"/>
                    <a:ext cx="457200" cy="457200"/>
                  </a:xfrm>
                  <a:prstGeom prst="ellipse">
                    <a:avLst/>
                  </a:prstGeom>
                  <a:grp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 kern="0" dirty="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62" name="Oval 361"/>
                  <p:cNvSpPr/>
                  <p:nvPr/>
                </p:nvSpPr>
                <p:spPr>
                  <a:xfrm rot="16200000">
                    <a:off x="3581400" y="3679372"/>
                    <a:ext cx="457200" cy="457200"/>
                  </a:xfrm>
                  <a:prstGeom prst="ellipse">
                    <a:avLst/>
                  </a:prstGeom>
                  <a:grp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 kern="0" dirty="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</p:grpSp>
          <p:sp>
            <p:nvSpPr>
              <p:cNvPr id="339" name="Rectangle 338"/>
              <p:cNvSpPr/>
              <p:nvPr/>
            </p:nvSpPr>
            <p:spPr>
              <a:xfrm>
                <a:off x="157595" y="1905000"/>
                <a:ext cx="3266210" cy="91440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r>
                  <a:rPr lang="en-US" sz="2000" b="1" kern="0" dirty="0">
                    <a:solidFill>
                      <a:prstClr val="black"/>
                    </a:solidFill>
                    <a:latin typeface="Calibri"/>
                  </a:rPr>
                  <a:t>Iterative MapReduce</a:t>
                </a:r>
              </a:p>
              <a:p>
                <a:pPr defTabSz="685800"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Calibri"/>
                  </a:rPr>
                  <a:t>Map        </a:t>
                </a:r>
                <a:r>
                  <a:rPr lang="en-US" kern="0" dirty="0" err="1">
                    <a:solidFill>
                      <a:prstClr val="black"/>
                    </a:solidFill>
                    <a:latin typeface="Calibri"/>
                  </a:rPr>
                  <a:t>Map</a:t>
                </a:r>
                <a:r>
                  <a:rPr lang="en-US" kern="0" dirty="0">
                    <a:solidFill>
                      <a:prstClr val="black"/>
                    </a:solidFill>
                    <a:latin typeface="Calibri"/>
                  </a:rPr>
                  <a:t>         </a:t>
                </a:r>
                <a:r>
                  <a:rPr lang="en-US" kern="0" dirty="0" err="1">
                    <a:solidFill>
                      <a:prstClr val="black"/>
                    </a:solidFill>
                    <a:latin typeface="Calibri"/>
                  </a:rPr>
                  <a:t>Map</a:t>
                </a:r>
                <a:r>
                  <a:rPr lang="en-US" kern="0" dirty="0">
                    <a:solidFill>
                      <a:prstClr val="black"/>
                    </a:solidFill>
                    <a:latin typeface="Calibri"/>
                  </a:rPr>
                  <a:t>         </a:t>
                </a:r>
                <a:r>
                  <a:rPr lang="en-US" kern="0" dirty="0" err="1">
                    <a:solidFill>
                      <a:prstClr val="black"/>
                    </a:solidFill>
                    <a:latin typeface="Calibri"/>
                  </a:rPr>
                  <a:t>Map</a:t>
                </a: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  <a:p>
                <a:pPr defTabSz="685800"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Calibri"/>
                  </a:rPr>
                  <a:t>      Reduce    </a:t>
                </a:r>
                <a:r>
                  <a:rPr lang="en-US" kern="0" dirty="0" err="1">
                    <a:solidFill>
                      <a:prstClr val="black"/>
                    </a:solidFill>
                    <a:latin typeface="Calibri"/>
                  </a:rPr>
                  <a:t>Reduce</a:t>
                </a:r>
                <a:r>
                  <a:rPr lang="en-US" kern="0" dirty="0">
                    <a:solidFill>
                      <a:prstClr val="black"/>
                    </a:solidFill>
                    <a:latin typeface="Calibri"/>
                  </a:rPr>
                  <a:t>    </a:t>
                </a:r>
                <a:r>
                  <a:rPr lang="en-US" kern="0" dirty="0" err="1">
                    <a:solidFill>
                      <a:prstClr val="black"/>
                    </a:solidFill>
                    <a:latin typeface="Calibri"/>
                  </a:rPr>
                  <a:t>Reduce</a:t>
                </a: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1913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2042"/>
            <a:ext cx="8229600" cy="7423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Hardware, Software, Applications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4644" y="1105677"/>
            <a:ext cx="9069355" cy="535110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In my old papers (especially book Parallel Computing Works!), I discussed computing as multiple complex systems mapped into each other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b="1" dirty="0" smtClean="0">
                <a:solidFill>
                  <a:srgbClr val="C00000"/>
                </a:solidFill>
              </a:rPr>
              <a:t>Problem </a:t>
            </a:r>
            <a:r>
              <a:rPr lang="en-US" sz="28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Numerical formulation  Software  Hardware</a:t>
            </a:r>
            <a:r>
              <a:rPr lang="en-US" sz="24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/>
            </a:r>
            <a:br>
              <a:rPr lang="en-US" sz="2400" b="1" dirty="0" smtClean="0">
                <a:solidFill>
                  <a:srgbClr val="C00000"/>
                </a:solidFill>
                <a:sym typeface="Wingdings" panose="05000000000000000000" pitchFamily="2" charset="2"/>
              </a:rPr>
            </a:br>
            <a:endParaRPr lang="en-US" b="1" dirty="0" smtClean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r>
              <a:rPr lang="en-US" dirty="0" smtClean="0"/>
              <a:t>Each of these 4 systems has an architecture that can be described in similar language</a:t>
            </a:r>
          </a:p>
          <a:p>
            <a:r>
              <a:rPr lang="en-US" dirty="0" smtClean="0"/>
              <a:t>One gets an easy programming model if architecture of problem matches that of Software</a:t>
            </a:r>
          </a:p>
          <a:p>
            <a:r>
              <a:rPr lang="en-US" dirty="0" smtClean="0"/>
              <a:t>One gets good performance if architecture of hardware matches that of software and problem</a:t>
            </a:r>
          </a:p>
          <a:p>
            <a:r>
              <a:rPr lang="en-US" dirty="0" smtClean="0"/>
              <a:t>So “MapReduce” can be used as architecture of software (programming model) or “Numerical formulation of problem”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3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90" y="61045"/>
            <a:ext cx="7059168" cy="6704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6 Data Analysis Architectures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6" y="2047732"/>
            <a:ext cx="7397918" cy="2573697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334" y="2102728"/>
            <a:ext cx="1908896" cy="2573696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1403" y="177984"/>
            <a:ext cx="1935996" cy="2011655"/>
          </a:xfrm>
          <a:prstGeom prst="rect">
            <a:avLst/>
          </a:prstGeom>
        </p:spPr>
      </p:pic>
      <p:graphicFrame>
        <p:nvGraphicFramePr>
          <p:cNvPr id="162" name="Table 161"/>
          <p:cNvGraphicFramePr>
            <a:graphicFrameLocks noGrp="1"/>
          </p:cNvGraphicFramePr>
          <p:nvPr>
            <p:extLst/>
          </p:nvPr>
        </p:nvGraphicFramePr>
        <p:xfrm>
          <a:off x="59462" y="4583173"/>
          <a:ext cx="9112768" cy="18795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81769"/>
                <a:gridCol w="1922585"/>
                <a:gridCol w="2004646"/>
                <a:gridCol w="1723292"/>
                <a:gridCol w="1880476"/>
              </a:tblGrid>
              <a:tr h="151376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BLAST Analysis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Local Machine Learning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Pleasingly Parallel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High Energy Physics (HEP) Histograms</a:t>
                      </a:r>
                    </a:p>
                    <a:p>
                      <a:r>
                        <a:rPr lang="en-US" dirty="0" smtClean="0"/>
                        <a:t>Web search</a:t>
                      </a:r>
                    </a:p>
                    <a:p>
                      <a:r>
                        <a:rPr lang="en-US" sz="1400" dirty="0" smtClean="0"/>
                        <a:t>Recommender Engines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Expectation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maximization </a:t>
                      </a:r>
                      <a:r>
                        <a:rPr lang="en-US" dirty="0" smtClean="0"/>
                        <a:t>Clustering Linear Algebra, PageRank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Classic MPI</a:t>
                      </a:r>
                    </a:p>
                    <a:p>
                      <a:r>
                        <a:rPr lang="en-US" dirty="0" smtClean="0"/>
                        <a:t>PDE Solvers and Particle Dynamics</a:t>
                      </a:r>
                    </a:p>
                    <a:p>
                      <a:r>
                        <a:rPr lang="en-US" dirty="0" smtClean="0"/>
                        <a:t>Graph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Streaming</a:t>
                      </a:r>
                      <a:r>
                        <a:rPr lang="en-US" baseline="0" dirty="0" smtClean="0"/>
                        <a:t> images from Synchrotron sources, Telescopes, </a:t>
                      </a:r>
                      <a:br>
                        <a:rPr lang="en-US" baseline="0" dirty="0" smtClean="0"/>
                      </a:br>
                      <a:r>
                        <a:rPr lang="en-US" baseline="0" dirty="0" err="1" smtClean="0"/>
                        <a:t>IoT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833"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MapReduce and Iterative Extensions (Spark, Twister)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MPI, Giraph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Apache Storm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3" name="TextBox 162"/>
          <p:cNvSpPr txBox="1"/>
          <p:nvPr/>
        </p:nvSpPr>
        <p:spPr>
          <a:xfrm>
            <a:off x="4972974" y="678189"/>
            <a:ext cx="2314886" cy="120032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Difficult to parallelize asynchronous </a:t>
            </a:r>
            <a:br>
              <a:rPr lang="en-US" dirty="0" smtClean="0"/>
            </a:br>
            <a:r>
              <a:rPr lang="en-US" dirty="0" smtClean="0"/>
              <a:t>parallel </a:t>
            </a:r>
            <a:br>
              <a:rPr lang="en-US" dirty="0" smtClean="0"/>
            </a:br>
            <a:r>
              <a:rPr lang="en-US" dirty="0" smtClean="0"/>
              <a:t>Graph Algorithms</a:t>
            </a:r>
            <a:endParaRPr lang="en-US" dirty="0"/>
          </a:p>
        </p:txBody>
      </p:sp>
      <p:sp>
        <p:nvSpPr>
          <p:cNvPr id="164" name="TextBox 163"/>
          <p:cNvSpPr txBox="1"/>
          <p:nvPr/>
        </p:nvSpPr>
        <p:spPr>
          <a:xfrm>
            <a:off x="56412" y="1748511"/>
            <a:ext cx="3553217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Classic Hadoop in classes 1) 2)</a:t>
            </a:r>
            <a:endParaRPr lang="en-US" dirty="0"/>
          </a:p>
        </p:txBody>
      </p:sp>
      <p:sp>
        <p:nvSpPr>
          <p:cNvPr id="165" name="TextBox 164"/>
          <p:cNvSpPr txBox="1"/>
          <p:nvPr/>
        </p:nvSpPr>
        <p:spPr>
          <a:xfrm>
            <a:off x="7288800" y="6462698"/>
            <a:ext cx="1874947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Maps are Bolts</a:t>
            </a:r>
            <a:endParaRPr lang="en-US" dirty="0"/>
          </a:p>
        </p:txBody>
      </p:sp>
      <p:sp>
        <p:nvSpPr>
          <p:cNvPr id="166" name="TextBox 165"/>
          <p:cNvSpPr txBox="1"/>
          <p:nvPr/>
        </p:nvSpPr>
        <p:spPr>
          <a:xfrm>
            <a:off x="21243" y="6462698"/>
            <a:ext cx="725583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Harp – Enhanced Hadoop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5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73201" y="1288499"/>
            <a:ext cx="7772400" cy="90052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Applications and Drivers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167149" y="2516187"/>
            <a:ext cx="8721212" cy="2664542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Commodity</a:t>
            </a:r>
            <a:b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Internet of Things</a:t>
            </a:r>
          </a:p>
          <a:p>
            <a:pPr algn="ctr"/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Research (Science and Engineering)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8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/>
          <p:cNvPicPr>
            <a:picLocks noChangeAspect="1"/>
          </p:cNvPicPr>
          <p:nvPr/>
        </p:nvPicPr>
        <p:blipFill rotWithShape="1">
          <a:blip r:embed="rId2"/>
          <a:srcRect r="24307"/>
          <a:stretch/>
        </p:blipFill>
        <p:spPr>
          <a:xfrm>
            <a:off x="1087402" y="-107809"/>
            <a:ext cx="8056598" cy="37029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-96776" y="35130"/>
            <a:ext cx="1339272" cy="1435551"/>
          </a:xfrm>
        </p:spPr>
        <p:txBody>
          <a:bodyPr/>
          <a:lstStyle/>
          <a:p>
            <a:r>
              <a:rPr lang="en-US" sz="1800" b="1" dirty="0" smtClean="0"/>
              <a:t>6 Forms of MapReduce</a:t>
            </a:r>
            <a:endParaRPr lang="en-US" sz="1800" b="1" dirty="0"/>
          </a:p>
        </p:txBody>
      </p:sp>
      <p:grpSp>
        <p:nvGrpSpPr>
          <p:cNvPr id="109" name="Group 108"/>
          <p:cNvGrpSpPr/>
          <p:nvPr/>
        </p:nvGrpSpPr>
        <p:grpSpPr>
          <a:xfrm>
            <a:off x="1087402" y="3388599"/>
            <a:ext cx="8197477" cy="3565285"/>
            <a:chOff x="124487" y="3975787"/>
            <a:chExt cx="6082865" cy="2645588"/>
          </a:xfrm>
        </p:grpSpPr>
        <p:pic>
          <p:nvPicPr>
            <p:cNvPr id="106" name="Picture 105"/>
            <p:cNvPicPr>
              <a:picLocks noChangeAspect="1"/>
            </p:cNvPicPr>
            <p:nvPr/>
          </p:nvPicPr>
          <p:blipFill rotWithShape="1">
            <a:blip r:embed="rId2"/>
            <a:srcRect l="75102"/>
            <a:stretch/>
          </p:blipFill>
          <p:spPr>
            <a:xfrm>
              <a:off x="124487" y="3975787"/>
              <a:ext cx="1865756" cy="2606969"/>
            </a:xfrm>
            <a:prstGeom prst="rect">
              <a:avLst/>
            </a:prstGeom>
          </p:spPr>
        </p:pic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6631" y="4047679"/>
              <a:ext cx="1908896" cy="2573696"/>
            </a:xfrm>
            <a:prstGeom prst="rect">
              <a:avLst/>
            </a:prstGeom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01965" y="4003495"/>
              <a:ext cx="2505387" cy="2603298"/>
            </a:xfrm>
            <a:prstGeom prst="rect">
              <a:avLst/>
            </a:prstGeom>
          </p:spPr>
        </p:pic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51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794327"/>
          </a:xfrm>
        </p:spPr>
        <p:txBody>
          <a:bodyPr>
            <a:normAutofit/>
          </a:bodyPr>
          <a:lstStyle/>
          <a:p>
            <a:r>
              <a:rPr lang="en-US" b="1" dirty="0" smtClean="0"/>
              <a:t>8 Data </a:t>
            </a:r>
            <a:r>
              <a:rPr lang="en-US" b="1" dirty="0"/>
              <a:t>Analysis </a:t>
            </a:r>
            <a:r>
              <a:rPr lang="en-US" b="1" dirty="0" smtClean="0"/>
              <a:t>Problem Architectures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58982"/>
            <a:ext cx="9042400" cy="590203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200" dirty="0" smtClean="0"/>
              <a:t>1) Pleasingly </a:t>
            </a:r>
            <a:r>
              <a:rPr lang="en-US" sz="2200" dirty="0"/>
              <a:t>Parallel</a:t>
            </a:r>
            <a:r>
              <a:rPr lang="en-US" sz="2200" dirty="0">
                <a:solidFill>
                  <a:srgbClr val="FF0000"/>
                </a:solidFill>
              </a:rPr>
              <a:t> PP </a:t>
            </a:r>
            <a:r>
              <a:rPr lang="en-US" sz="2200" dirty="0" smtClean="0"/>
              <a:t>or “map-only</a:t>
            </a:r>
            <a:r>
              <a:rPr lang="en-US" sz="2200" dirty="0"/>
              <a:t>” in </a:t>
            </a:r>
            <a:r>
              <a:rPr lang="en-US" sz="2200" dirty="0" smtClean="0"/>
              <a:t>MapReduce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BLAST </a:t>
            </a:r>
            <a:r>
              <a:rPr lang="en-US" sz="1800" dirty="0" smtClean="0"/>
              <a:t>Analysis; Local </a:t>
            </a:r>
            <a:r>
              <a:rPr lang="en-US" sz="1800" dirty="0"/>
              <a:t>Machine </a:t>
            </a:r>
            <a:r>
              <a:rPr lang="en-US" sz="1800" dirty="0" smtClean="0"/>
              <a:t>Learning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 smtClean="0"/>
              <a:t>2A) Classic </a:t>
            </a:r>
            <a:r>
              <a:rPr lang="en-US" sz="2200" dirty="0"/>
              <a:t>MapReduce </a:t>
            </a:r>
            <a:r>
              <a:rPr lang="en-US" sz="2200" dirty="0" smtClean="0">
                <a:solidFill>
                  <a:srgbClr val="FF0000"/>
                </a:solidFill>
              </a:rPr>
              <a:t>MR</a:t>
            </a:r>
            <a:r>
              <a:rPr lang="en-US" sz="2200" dirty="0" smtClean="0"/>
              <a:t>, Map followed by reduction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High Energy Physics (HEP) </a:t>
            </a:r>
            <a:r>
              <a:rPr lang="en-US" sz="1800" dirty="0" smtClean="0"/>
              <a:t>Histograms; Web search; Recommender Engines</a:t>
            </a:r>
            <a:endParaRPr lang="en-US" sz="1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 smtClean="0"/>
              <a:t>2B) Simple </a:t>
            </a:r>
            <a:r>
              <a:rPr lang="en-US" sz="2200" dirty="0"/>
              <a:t>version of classic </a:t>
            </a:r>
            <a:r>
              <a:rPr lang="en-US" sz="2200" dirty="0">
                <a:solidFill>
                  <a:srgbClr val="FF0000"/>
                </a:solidFill>
              </a:rPr>
              <a:t>MapReduce </a:t>
            </a:r>
            <a:r>
              <a:rPr lang="en-US" sz="2200" dirty="0" err="1" smtClean="0">
                <a:solidFill>
                  <a:srgbClr val="FF0000"/>
                </a:solidFill>
              </a:rPr>
              <a:t>MRStat</a:t>
            </a:r>
            <a:endParaRPr lang="en-US" sz="2200" dirty="0" smtClean="0">
              <a:solidFill>
                <a:srgbClr val="FF0000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 smtClean="0"/>
              <a:t>Final reduction is just simple statistics </a:t>
            </a:r>
            <a:endParaRPr lang="en-US" sz="1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 smtClean="0"/>
              <a:t>3) Iterative </a:t>
            </a:r>
            <a:r>
              <a:rPr lang="en-US" sz="2200" dirty="0"/>
              <a:t>MapReduce </a:t>
            </a:r>
            <a:r>
              <a:rPr lang="en-US" sz="2200" dirty="0" err="1">
                <a:solidFill>
                  <a:srgbClr val="FF0000"/>
                </a:solidFill>
              </a:rPr>
              <a:t>MRIter</a:t>
            </a:r>
            <a:endParaRPr lang="en-US" sz="2200" dirty="0">
              <a:solidFill>
                <a:srgbClr val="FF0000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Expectation maximization Clustering Linear Algebra, </a:t>
            </a:r>
            <a:r>
              <a:rPr lang="en-US" sz="1800" dirty="0" smtClean="0"/>
              <a:t>PageRank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 smtClean="0"/>
              <a:t>4A) Map Point to Point Communication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 smtClean="0"/>
              <a:t>Classic MPI; PDE </a:t>
            </a:r>
            <a:r>
              <a:rPr lang="en-US" sz="1800" dirty="0"/>
              <a:t>Solvers and Particle </a:t>
            </a:r>
            <a:r>
              <a:rPr lang="en-US" sz="1800" dirty="0" smtClean="0"/>
              <a:t>Dynamics; </a:t>
            </a:r>
            <a:r>
              <a:rPr lang="en-US" sz="1800" dirty="0"/>
              <a:t>Graph processing </a:t>
            </a:r>
            <a:r>
              <a:rPr lang="en-US" sz="1800" dirty="0">
                <a:solidFill>
                  <a:srgbClr val="FF0000"/>
                </a:solidFill>
              </a:rPr>
              <a:t>Graph</a:t>
            </a:r>
            <a:r>
              <a:rPr lang="en-US" sz="1800" dirty="0"/>
              <a:t> </a:t>
            </a:r>
            <a:endParaRPr lang="en-US" sz="18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 smtClean="0"/>
              <a:t>4B) GPU (Accelerator) enhanced 4A) – especially for deep learning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 smtClean="0"/>
              <a:t>5) Map + </a:t>
            </a:r>
            <a:r>
              <a:rPr lang="en-US" sz="2200" dirty="0" smtClean="0">
                <a:solidFill>
                  <a:srgbClr val="FF0000"/>
                </a:solidFill>
              </a:rPr>
              <a:t>Streaming</a:t>
            </a:r>
            <a:r>
              <a:rPr lang="en-US" sz="2200" dirty="0" smtClean="0"/>
              <a:t> + Communication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 smtClean="0"/>
              <a:t>Images from Synchrotron sources; Telescopes; Internet of Things </a:t>
            </a:r>
            <a:r>
              <a:rPr lang="en-US" sz="1800" dirty="0" err="1" smtClean="0"/>
              <a:t>IoT</a:t>
            </a:r>
            <a:endParaRPr lang="en-US" sz="1800" dirty="0" smtClean="0"/>
          </a:p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en-US" sz="2200" dirty="0" smtClean="0"/>
              <a:t>6) </a:t>
            </a:r>
            <a:r>
              <a:rPr lang="en-US" sz="2200" dirty="0">
                <a:solidFill>
                  <a:srgbClr val="FF0000"/>
                </a:solidFill>
              </a:rPr>
              <a:t>Shared memory </a:t>
            </a:r>
            <a:r>
              <a:rPr lang="en-US" sz="2200" dirty="0"/>
              <a:t>allowing parallel threads which are tricky to program </a:t>
            </a:r>
            <a:r>
              <a:rPr lang="en-US" sz="2200" dirty="0" smtClean="0"/>
              <a:t>but lower latency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 smtClean="0"/>
              <a:t>Difficult </a:t>
            </a:r>
            <a:r>
              <a:rPr lang="en-US" sz="1800" dirty="0"/>
              <a:t>to parallelize asynchronous </a:t>
            </a:r>
            <a:r>
              <a:rPr lang="en-US" sz="1800" dirty="0" smtClean="0"/>
              <a:t>parallel Graph Algorithms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68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Hardware Architectures</a:t>
            </a:r>
            <a:endParaRPr lang="en-US" b="1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28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872" y="116017"/>
            <a:ext cx="9091127" cy="854367"/>
          </a:xfrm>
        </p:spPr>
        <p:txBody>
          <a:bodyPr>
            <a:normAutofit/>
          </a:bodyPr>
          <a:lstStyle/>
          <a:p>
            <a:r>
              <a:rPr lang="en-US" sz="3600" b="1" dirty="0"/>
              <a:t>Clouds Offer From different points of view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871" y="984380"/>
            <a:ext cx="9091127" cy="5737095"/>
          </a:xfrm>
        </p:spPr>
        <p:txBody>
          <a:bodyPr>
            <a:noAutofit/>
          </a:bodyPr>
          <a:lstStyle/>
          <a:p>
            <a:r>
              <a:rPr lang="en-US" sz="2400" b="1" dirty="0"/>
              <a:t>Features from NIST: </a:t>
            </a:r>
          </a:p>
          <a:p>
            <a:pPr lvl="1">
              <a:lnSpc>
                <a:spcPts val="1875"/>
              </a:lnSpc>
            </a:pPr>
            <a:r>
              <a:rPr lang="en-US" sz="2400" dirty="0"/>
              <a:t>On-demand service (elastic); </a:t>
            </a:r>
          </a:p>
          <a:p>
            <a:pPr lvl="1">
              <a:lnSpc>
                <a:spcPts val="1875"/>
              </a:lnSpc>
            </a:pPr>
            <a:r>
              <a:rPr lang="en-US" sz="2400" dirty="0"/>
              <a:t>Broad network access; </a:t>
            </a:r>
          </a:p>
          <a:p>
            <a:pPr lvl="1">
              <a:lnSpc>
                <a:spcPts val="1875"/>
              </a:lnSpc>
            </a:pPr>
            <a:r>
              <a:rPr lang="en-US" sz="2400" dirty="0"/>
              <a:t>Resource pooling; </a:t>
            </a:r>
          </a:p>
          <a:p>
            <a:pPr lvl="1">
              <a:lnSpc>
                <a:spcPts val="1875"/>
              </a:lnSpc>
            </a:pPr>
            <a:r>
              <a:rPr lang="en-US" sz="2400" dirty="0"/>
              <a:t>Flexible resource allocation; </a:t>
            </a:r>
          </a:p>
          <a:p>
            <a:pPr lvl="1">
              <a:lnSpc>
                <a:spcPts val="1875"/>
              </a:lnSpc>
            </a:pPr>
            <a:r>
              <a:rPr lang="en-US" sz="2400" dirty="0"/>
              <a:t>Measured service</a:t>
            </a:r>
          </a:p>
          <a:p>
            <a:r>
              <a:rPr lang="en-US" sz="2400" b="1" dirty="0"/>
              <a:t>Economies of scale </a:t>
            </a:r>
            <a:r>
              <a:rPr lang="en-US" sz="2400" dirty="0"/>
              <a:t>in performance and electrical power </a:t>
            </a:r>
            <a:r>
              <a:rPr lang="en-US" sz="2400" b="1" dirty="0"/>
              <a:t>(Green IT)</a:t>
            </a:r>
          </a:p>
          <a:p>
            <a:r>
              <a:rPr lang="en-US" sz="2400" dirty="0"/>
              <a:t>Powerful new </a:t>
            </a:r>
            <a:r>
              <a:rPr lang="en-US" sz="2400" b="1" dirty="0"/>
              <a:t>software models </a:t>
            </a:r>
          </a:p>
          <a:p>
            <a:pPr lvl="1"/>
            <a:r>
              <a:rPr lang="en-US" sz="2400" b="1" dirty="0"/>
              <a:t>Platform as a Service </a:t>
            </a:r>
            <a:r>
              <a:rPr lang="en-US" sz="2400" dirty="0"/>
              <a:t>is not an alternative to </a:t>
            </a:r>
            <a:r>
              <a:rPr lang="en-US" sz="2400" b="1" dirty="0"/>
              <a:t>Infrastructure as a Service – </a:t>
            </a:r>
            <a:r>
              <a:rPr lang="en-US" sz="2400" dirty="0"/>
              <a:t>it is instead an incredible valued added</a:t>
            </a:r>
          </a:p>
          <a:p>
            <a:pPr lvl="1"/>
            <a:r>
              <a:rPr lang="en-US" sz="2400" dirty="0"/>
              <a:t>Amazon is as much PaaS as Azure </a:t>
            </a:r>
          </a:p>
          <a:p>
            <a:r>
              <a:rPr lang="en-US" sz="2400" dirty="0"/>
              <a:t>They are </a:t>
            </a:r>
            <a:r>
              <a:rPr lang="en-US" sz="2400" b="1" dirty="0"/>
              <a:t>cheaper than classic clusters </a:t>
            </a:r>
            <a:r>
              <a:rPr lang="en-US" sz="2400" dirty="0"/>
              <a:t>unless latter 100% utilized </a:t>
            </a:r>
          </a:p>
          <a:p>
            <a:endParaRPr lang="en-US" sz="2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2FC35-689C-482B-881D-27C85BFD1D21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04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493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Computer Cloud Assumptions 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1200"/>
            <a:ext cx="9144000" cy="61468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Clouds will continue to grow in importance</a:t>
            </a:r>
          </a:p>
          <a:p>
            <a:r>
              <a:rPr lang="en-US" sz="2800" dirty="0" smtClean="0"/>
              <a:t>Clouds consists of an “infinite” number of compute/storage/network nodes available on demand</a:t>
            </a:r>
          </a:p>
          <a:p>
            <a:r>
              <a:rPr lang="en-US" sz="2800" dirty="0" smtClean="0"/>
              <a:t>Clouds can be public and/or private with similar architectures (but different security issues)</a:t>
            </a:r>
          </a:p>
          <a:p>
            <a:r>
              <a:rPr lang="en-US" sz="2800" dirty="0" smtClean="0"/>
              <a:t>Clouds have some overheads but these are decreasing using SR-IOV and better hypervisors</a:t>
            </a:r>
          </a:p>
          <a:p>
            <a:r>
              <a:rPr lang="en-US" sz="2800" dirty="0" smtClean="0"/>
              <a:t>Clouds are getting more powerful with better networks but</a:t>
            </a:r>
          </a:p>
          <a:p>
            <a:pPr lvl="1"/>
            <a:r>
              <a:rPr lang="en-US" sz="2400" dirty="0" err="1" smtClean="0"/>
              <a:t>Exascale</a:t>
            </a:r>
            <a:r>
              <a:rPr lang="en-US" sz="2400" dirty="0" smtClean="0"/>
              <a:t> Supercomputer will not be a cloud although most other systems will be!</a:t>
            </a:r>
          </a:p>
          <a:p>
            <a:r>
              <a:rPr lang="en-US" sz="2800" dirty="0" smtClean="0"/>
              <a:t>Performance of clouds can be (easily) understood using standard (parallel computing) methods</a:t>
            </a:r>
          </a:p>
          <a:p>
            <a:r>
              <a:rPr lang="en-US" sz="2800" dirty="0" smtClean="0"/>
              <a:t>Streaming and Internet of Things applications (80% NIST use cases) particularly well suited to clouds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37F7B-AF3B-4744-8178-C836E7A2042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0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762000" y="381000"/>
          <a:ext cx="74676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5334000"/>
            <a:ext cx="8229600" cy="7921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Overhead of KVM between 0.8% and 0.5% compared to native Bare-metal</a:t>
            </a:r>
          </a:p>
          <a:p>
            <a:pPr lvl="1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37F7B-AF3B-4744-8178-C836E7A2042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3909" y="0"/>
            <a:ext cx="8532891" cy="70617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SR-IOV Enhanced Chemistry on Clouds</a:t>
            </a:r>
            <a:endParaRPr lang="en-US" b="1" dirty="0"/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idx="1"/>
            <p:extLst/>
          </p:nvPr>
        </p:nvGraphicFramePr>
        <p:xfrm>
          <a:off x="-7917" y="990600"/>
          <a:ext cx="4579917" cy="4419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342D-ECD5-4E90-81DB-71CDC1F146DF}" type="slidenum">
              <a:rPr lang="en-US" smtClean="0"/>
              <a:t>36</a:t>
            </a:fld>
            <a:endParaRPr lang="en-US"/>
          </a:p>
        </p:txBody>
      </p:sp>
      <p:graphicFrame>
        <p:nvGraphicFramePr>
          <p:cNvPr id="14" name="Chart 13"/>
          <p:cNvGraphicFramePr>
            <a:graphicFrameLocks noGrp="1"/>
          </p:cNvGraphicFramePr>
          <p:nvPr>
            <p:extLst/>
          </p:nvPr>
        </p:nvGraphicFramePr>
        <p:xfrm>
          <a:off x="4495800" y="990601"/>
          <a:ext cx="46482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85222" y="5410199"/>
            <a:ext cx="85591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SR-IOV is single </a:t>
            </a:r>
            <a:r>
              <a:rPr lang="en-US" dirty="0"/>
              <a:t>root I/O </a:t>
            </a:r>
            <a:r>
              <a:rPr lang="en-US" dirty="0" smtClean="0"/>
              <a:t>virtualization and cuts through virtualization overhead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VMs </a:t>
            </a:r>
            <a:r>
              <a:rPr lang="en-US" dirty="0"/>
              <a:t>running </a:t>
            </a:r>
            <a:r>
              <a:rPr lang="en-US" dirty="0" smtClean="0"/>
              <a:t>LAMMPs achieve near-native performance at 32 cores &amp; 4GPUs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96.7</a:t>
            </a:r>
            <a:r>
              <a:rPr lang="en-US" dirty="0"/>
              <a:t>% </a:t>
            </a:r>
            <a:r>
              <a:rPr lang="en-US" dirty="0" smtClean="0"/>
              <a:t> efficiency for LJ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99.3</a:t>
            </a:r>
            <a:r>
              <a:rPr lang="en-US" dirty="0"/>
              <a:t>% efficiency </a:t>
            </a:r>
            <a:r>
              <a:rPr lang="en-US" dirty="0" smtClean="0"/>
              <a:t> for </a:t>
            </a:r>
            <a:r>
              <a:rPr lang="en-US" dirty="0" err="1" smtClean="0"/>
              <a:t>Rhodo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8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1769" t="19417" r="41043" b="23271"/>
          <a:stretch/>
        </p:blipFill>
        <p:spPr>
          <a:xfrm>
            <a:off x="2005263" y="0"/>
            <a:ext cx="7138737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140998"/>
            <a:ext cx="4534677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/>
            <a:r>
              <a:rPr lang="en-US" sz="2400" b="1" dirty="0">
                <a:latin typeface="arial" panose="020B0604020202020204" pitchFamily="34" charset="0"/>
              </a:rPr>
              <a:t>Gartner Magic Quadrant for Cloud Infrastructure as a Service</a:t>
            </a:r>
          </a:p>
          <a:p>
            <a:pPr fontAlgn="base"/>
            <a:endParaRPr lang="en-US" sz="2400" b="1" dirty="0">
              <a:latin typeface="arial" panose="020B0604020202020204" pitchFamily="34" charset="0"/>
            </a:endParaRPr>
          </a:p>
          <a:p>
            <a:pPr fontAlgn="base"/>
            <a:r>
              <a:rPr lang="en-US" sz="2400" b="1" dirty="0">
                <a:latin typeface="arial" panose="020B0604020202020204" pitchFamily="34" charset="0"/>
              </a:rPr>
              <a:t>AWS in lead followed by Azure</a:t>
            </a:r>
          </a:p>
        </p:txBody>
      </p:sp>
    </p:spTree>
    <p:extLst>
      <p:ext uri="{BB962C8B-B14F-4D97-AF65-F5344CB8AC3E}">
        <p14:creationId xmlns:p14="http://schemas.microsoft.com/office/powerpoint/2010/main" val="411610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47257"/>
            <a:ext cx="8229600" cy="630431"/>
          </a:xfrm>
        </p:spPr>
        <p:txBody>
          <a:bodyPr>
            <a:noAutofit/>
          </a:bodyPr>
          <a:lstStyle/>
          <a:p>
            <a:r>
              <a:rPr lang="en-US" b="1" dirty="0" smtClean="0"/>
              <a:t>Estimated</a:t>
            </a:r>
            <a:br>
              <a:rPr lang="en-US" b="1" dirty="0" smtClean="0"/>
            </a:br>
            <a:r>
              <a:rPr lang="en-US" b="1" dirty="0" smtClean="0"/>
              <a:t>Amazon Web Service Revenues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38</a:t>
            </a:fld>
            <a:endParaRPr lang="en-US"/>
          </a:p>
        </p:txBody>
      </p:sp>
      <p:pic>
        <p:nvPicPr>
          <p:cNvPr id="1026" name="Picture 2" descr="Amazon Web Services revenue projections to 2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2" y="1511559"/>
            <a:ext cx="9106575" cy="534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55742" y="1744825"/>
            <a:ext cx="2455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$40 Billion dollars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0897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493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Computer Cloud Assumptions II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1200"/>
            <a:ext cx="9144000" cy="61468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Big data revolution built around cloud processing</a:t>
            </a:r>
          </a:p>
          <a:p>
            <a:r>
              <a:rPr lang="en-US" sz="2800" dirty="0" smtClean="0"/>
              <a:t>Incredibly powerful software ecosystem (the “Apache Big Data Stack” or ABDS) emerged to support Big Data</a:t>
            </a:r>
          </a:p>
          <a:p>
            <a:r>
              <a:rPr lang="en-US" sz="2800" dirty="0" smtClean="0"/>
              <a:t>Much of this software is open-source and at all points in stack at least one good open source choice</a:t>
            </a:r>
          </a:p>
          <a:p>
            <a:r>
              <a:rPr lang="en-US" sz="2800" dirty="0" err="1" smtClean="0"/>
              <a:t>DevOps</a:t>
            </a:r>
            <a:r>
              <a:rPr lang="en-US" sz="2800" dirty="0" smtClean="0"/>
              <a:t> (Chef, Cobbler ..) deploys dynamic virtual clusters</a:t>
            </a:r>
          </a:p>
          <a:p>
            <a:r>
              <a:rPr lang="en-US" sz="2800" dirty="0" smtClean="0"/>
              <a:t>Research (science and engineering) similar big data needs to commercial but less search and recommender engines</a:t>
            </a:r>
          </a:p>
          <a:p>
            <a:pPr lvl="1"/>
            <a:r>
              <a:rPr lang="en-US" sz="2400" dirty="0" smtClean="0"/>
              <a:t>Both have large pleasingly parallel component (50%)</a:t>
            </a:r>
          </a:p>
          <a:p>
            <a:pPr lvl="1"/>
            <a:r>
              <a:rPr lang="en-US" sz="2400" dirty="0" smtClean="0"/>
              <a:t>Less classic </a:t>
            </a:r>
            <a:r>
              <a:rPr lang="en-US" sz="2400" dirty="0" err="1" smtClean="0"/>
              <a:t>MapReduce</a:t>
            </a:r>
            <a:r>
              <a:rPr lang="en-US" sz="2400" dirty="0" smtClean="0"/>
              <a:t> and more iterative algorithms</a:t>
            </a:r>
          </a:p>
          <a:p>
            <a:r>
              <a:rPr lang="en-US" sz="2800" dirty="0" smtClean="0"/>
              <a:t>Streaming dominant (80%) and similar needs in research and commercial</a:t>
            </a:r>
          </a:p>
          <a:p>
            <a:r>
              <a:rPr lang="en-US" sz="2800" dirty="0" smtClean="0"/>
              <a:t>HPC-ABDS links classic parallel computing and ABDS and runs on clouds or HPC systems</a:t>
            </a:r>
          </a:p>
          <a:p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37F7B-AF3B-4744-8178-C836E7A2042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04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8661" y="63720"/>
            <a:ext cx="9209314" cy="738713"/>
          </a:xfrm>
        </p:spPr>
        <p:txBody>
          <a:bodyPr>
            <a:noAutofit/>
          </a:bodyPr>
          <a:lstStyle/>
          <a:p>
            <a:r>
              <a:rPr lang="en-US" sz="3600" b="1" dirty="0"/>
              <a:t>Gartner Emerging Technology Hype Cycle </a:t>
            </a:r>
            <a:r>
              <a:rPr lang="en-US" sz="3600" b="1" dirty="0" smtClean="0"/>
              <a:t>2014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4</a:t>
            </a:fld>
            <a:endParaRPr lang="en-US"/>
          </a:p>
        </p:txBody>
      </p:sp>
      <p:sp>
        <p:nvSpPr>
          <p:cNvPr id="7" name="Title 11"/>
          <p:cNvSpPr txBox="1">
            <a:spLocks/>
          </p:cNvSpPr>
          <p:nvPr/>
        </p:nvSpPr>
        <p:spPr>
          <a:xfrm>
            <a:off x="280399" y="164399"/>
            <a:ext cx="9317037" cy="817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13996" y="750373"/>
            <a:ext cx="9144000" cy="5715000"/>
            <a:chOff x="0" y="212224"/>
            <a:chExt cx="9144000" cy="57150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12224"/>
              <a:ext cx="9144000" cy="5715000"/>
            </a:xfrm>
            <a:prstGeom prst="rect">
              <a:avLst/>
            </a:prstGeom>
          </p:spPr>
        </p:pic>
        <p:sp>
          <p:nvSpPr>
            <p:cNvPr id="10" name="Right Arrow 9"/>
            <p:cNvSpPr/>
            <p:nvPr/>
          </p:nvSpPr>
          <p:spPr>
            <a:xfrm rot="19867471">
              <a:off x="3319573" y="2321088"/>
              <a:ext cx="393192" cy="17983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" name="Right Arrow 10"/>
            <p:cNvSpPr/>
            <p:nvPr/>
          </p:nvSpPr>
          <p:spPr>
            <a:xfrm rot="21433068">
              <a:off x="3822991" y="3442068"/>
              <a:ext cx="393192" cy="17983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" name="Right Arrow 11"/>
            <p:cNvSpPr/>
            <p:nvPr/>
          </p:nvSpPr>
          <p:spPr>
            <a:xfrm rot="10800000">
              <a:off x="4394065" y="1371081"/>
              <a:ext cx="393192" cy="17983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" name="Right Arrow 12"/>
            <p:cNvSpPr/>
            <p:nvPr/>
          </p:nvSpPr>
          <p:spPr>
            <a:xfrm rot="20000089">
              <a:off x="3262689" y="1849124"/>
              <a:ext cx="393192" cy="17983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" name="Right Arrow 13"/>
            <p:cNvSpPr/>
            <p:nvPr/>
          </p:nvSpPr>
          <p:spPr>
            <a:xfrm rot="10800000">
              <a:off x="6375840" y="1550914"/>
              <a:ext cx="393192" cy="17983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" name="Right Arrow 14"/>
            <p:cNvSpPr/>
            <p:nvPr/>
          </p:nvSpPr>
          <p:spPr>
            <a:xfrm rot="6117055">
              <a:off x="5272037" y="2900318"/>
              <a:ext cx="393192" cy="17983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6" name="Right Arrow 15"/>
            <p:cNvSpPr/>
            <p:nvPr/>
          </p:nvSpPr>
          <p:spPr>
            <a:xfrm rot="2719066">
              <a:off x="2844477" y="400065"/>
              <a:ext cx="393192" cy="17983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7" name="Right Arrow 16"/>
            <p:cNvSpPr/>
            <p:nvPr/>
          </p:nvSpPr>
          <p:spPr>
            <a:xfrm rot="10107744">
              <a:off x="3055085" y="1285039"/>
              <a:ext cx="393192" cy="17983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8" name="Right Arrow 17"/>
            <p:cNvSpPr/>
            <p:nvPr/>
          </p:nvSpPr>
          <p:spPr>
            <a:xfrm rot="10800000">
              <a:off x="3016045" y="1507459"/>
              <a:ext cx="393192" cy="17983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835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5314"/>
            <a:ext cx="8229600" cy="783771"/>
          </a:xfrm>
        </p:spPr>
        <p:txBody>
          <a:bodyPr>
            <a:normAutofit/>
          </a:bodyPr>
          <a:lstStyle/>
          <a:p>
            <a:r>
              <a:rPr lang="en-US" sz="3600" b="1" dirty="0"/>
              <a:t>What Applications work in Clouds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306" y="534048"/>
            <a:ext cx="9144000" cy="5854959"/>
          </a:xfrm>
        </p:spPr>
        <p:txBody>
          <a:bodyPr>
            <a:noAutofit/>
          </a:bodyPr>
          <a:lstStyle/>
          <a:p>
            <a:pPr>
              <a:spcBef>
                <a:spcPts val="150"/>
              </a:spcBef>
            </a:pPr>
            <a:r>
              <a:rPr lang="en-US" sz="2400" b="1" dirty="0"/>
              <a:t>Pleasingly  (moving to modestly) parallel </a:t>
            </a:r>
            <a:r>
              <a:rPr lang="en-US" sz="2400" dirty="0"/>
              <a:t>applications of all sorts with roughly independent data or spawning independent simulations</a:t>
            </a:r>
          </a:p>
          <a:p>
            <a:pPr lvl="1">
              <a:spcBef>
                <a:spcPts val="150"/>
              </a:spcBef>
            </a:pPr>
            <a:r>
              <a:rPr lang="en-US" sz="2400" b="1" dirty="0"/>
              <a:t>Long tail </a:t>
            </a:r>
            <a:r>
              <a:rPr lang="en-US" sz="2400" dirty="0"/>
              <a:t>of science and integration of distributed sensors</a:t>
            </a:r>
          </a:p>
          <a:p>
            <a:pPr>
              <a:spcBef>
                <a:spcPts val="150"/>
              </a:spcBef>
            </a:pPr>
            <a:r>
              <a:rPr lang="en-US" sz="2400" b="1" dirty="0"/>
              <a:t>Commercial and Science Data analytics </a:t>
            </a:r>
            <a:r>
              <a:rPr lang="en-US" sz="2400" dirty="0"/>
              <a:t>that can use MapReduce </a:t>
            </a:r>
            <a:r>
              <a:rPr lang="en-US" sz="2400" b="1" dirty="0"/>
              <a:t>(</a:t>
            </a:r>
            <a:r>
              <a:rPr lang="en-US" sz="2400" dirty="0"/>
              <a:t>some of such apps) or its</a:t>
            </a:r>
            <a:r>
              <a:rPr lang="en-US" sz="2400" b="1" dirty="0"/>
              <a:t> iterative </a:t>
            </a:r>
            <a:r>
              <a:rPr lang="en-US" sz="2400" dirty="0"/>
              <a:t>variants (most other data analytics apps)</a:t>
            </a:r>
          </a:p>
          <a:p>
            <a:pPr>
              <a:spcBef>
                <a:spcPts val="150"/>
              </a:spcBef>
            </a:pPr>
            <a:r>
              <a:rPr lang="en-US" sz="2400" b="1" dirty="0"/>
              <a:t>Which science applications are using clouds</a:t>
            </a:r>
            <a:r>
              <a:rPr lang="en-US" sz="2400" dirty="0"/>
              <a:t>? </a:t>
            </a:r>
          </a:p>
          <a:p>
            <a:pPr lvl="1">
              <a:spcBef>
                <a:spcPts val="150"/>
              </a:spcBef>
            </a:pPr>
            <a:r>
              <a:rPr lang="en-US" sz="2000" b="1" dirty="0"/>
              <a:t>Venus-C </a:t>
            </a:r>
            <a:r>
              <a:rPr lang="en-US" sz="2000" dirty="0"/>
              <a:t>(Azure in Europe): 27 applications </a:t>
            </a:r>
            <a:r>
              <a:rPr lang="en-US" sz="2000" b="1" dirty="0"/>
              <a:t>not using </a:t>
            </a:r>
            <a:r>
              <a:rPr lang="en-US" sz="2000" dirty="0"/>
              <a:t>Scheduler, Workflow or MapReduce (except roll your own)</a:t>
            </a:r>
          </a:p>
          <a:p>
            <a:pPr lvl="1">
              <a:spcBef>
                <a:spcPts val="150"/>
              </a:spcBef>
            </a:pPr>
            <a:r>
              <a:rPr lang="en-US" sz="2000" dirty="0"/>
              <a:t>50% of applications on</a:t>
            </a:r>
            <a:r>
              <a:rPr lang="en-US" sz="2000" b="1" dirty="0"/>
              <a:t> FutureGrid </a:t>
            </a:r>
            <a:r>
              <a:rPr lang="en-US" sz="2000" dirty="0"/>
              <a:t>are from Life Science </a:t>
            </a:r>
          </a:p>
          <a:p>
            <a:pPr lvl="1">
              <a:spcBef>
                <a:spcPts val="150"/>
              </a:spcBef>
            </a:pPr>
            <a:r>
              <a:rPr lang="en-US" sz="2000" b="1" dirty="0" smtClean="0"/>
              <a:t>Lilly</a:t>
            </a:r>
            <a:r>
              <a:rPr lang="en-US" sz="2000" dirty="0" smtClean="0"/>
              <a:t> </a:t>
            </a:r>
            <a:r>
              <a:rPr lang="en-US" sz="2000" dirty="0"/>
              <a:t>corporation is commercial cloud user (for drug discovery) but not IU Biology</a:t>
            </a:r>
          </a:p>
          <a:p>
            <a:pPr>
              <a:spcBef>
                <a:spcPts val="150"/>
              </a:spcBef>
            </a:pPr>
            <a:r>
              <a:rPr lang="en-US" sz="2800" b="1" dirty="0" smtClean="0">
                <a:solidFill>
                  <a:srgbClr val="FF0000"/>
                </a:solidFill>
              </a:rPr>
              <a:t>Although overall </a:t>
            </a:r>
            <a:r>
              <a:rPr lang="en-US" sz="2800" b="1" dirty="0">
                <a:solidFill>
                  <a:srgbClr val="FF0000"/>
                </a:solidFill>
              </a:rPr>
              <a:t>very little science use of </a:t>
            </a:r>
            <a:r>
              <a:rPr lang="en-US" sz="2800" b="1" dirty="0" smtClean="0">
                <a:solidFill>
                  <a:srgbClr val="FF0000"/>
                </a:solidFill>
              </a:rPr>
              <a:t>clouds</a:t>
            </a:r>
          </a:p>
          <a:p>
            <a:pPr lvl="1">
              <a:spcBef>
                <a:spcPts val="150"/>
              </a:spcBef>
            </a:pPr>
            <a:r>
              <a:rPr lang="en-US" sz="2000" b="1" dirty="0" smtClean="0">
                <a:solidFill>
                  <a:srgbClr val="FF0000"/>
                </a:solidFill>
              </a:rPr>
              <a:t>Differences between clouds and HPC are decreasing with cloud overheads decreasing</a:t>
            </a:r>
          </a:p>
          <a:p>
            <a:pPr lvl="1">
              <a:spcBef>
                <a:spcPts val="150"/>
              </a:spcBef>
            </a:pPr>
            <a:r>
              <a:rPr lang="en-US" sz="2000" b="1" dirty="0" smtClean="0">
                <a:solidFill>
                  <a:srgbClr val="FF0000"/>
                </a:solidFill>
              </a:rPr>
              <a:t>Software Defined Systems are making issues less important</a:t>
            </a:r>
          </a:p>
          <a:p>
            <a:pPr lvl="1">
              <a:spcBef>
                <a:spcPts val="150"/>
              </a:spcBef>
            </a:pPr>
            <a:r>
              <a:rPr lang="en-US" sz="2000" b="1" dirty="0" smtClean="0">
                <a:solidFill>
                  <a:srgbClr val="FF0000"/>
                </a:solidFill>
              </a:rPr>
              <a:t>Platform as a  Service and Framework (HPC-ABDS) are valuable independent of hypervisor</a:t>
            </a:r>
          </a:p>
          <a:p>
            <a:pPr lvl="1">
              <a:spcBef>
                <a:spcPts val="150"/>
              </a:spcBef>
            </a:pP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Cloud Architecture/Appls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61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1094"/>
          </a:xfrm>
        </p:spPr>
        <p:txBody>
          <a:bodyPr/>
          <a:lstStyle/>
          <a:p>
            <a:r>
              <a:rPr lang="en-US" b="1" dirty="0"/>
              <a:t>Parallelism over Users and Usages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30627" y="825759"/>
            <a:ext cx="8882743" cy="5895716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“</a:t>
            </a:r>
            <a:r>
              <a:rPr lang="en-US" sz="2400" b="1" dirty="0"/>
              <a:t>Long tail of science</a:t>
            </a:r>
            <a:r>
              <a:rPr lang="en-US" sz="2400" dirty="0"/>
              <a:t>” can be an important usage mode of clouds. </a:t>
            </a:r>
          </a:p>
          <a:p>
            <a:r>
              <a:rPr lang="en-US" sz="2400" dirty="0"/>
              <a:t>In some areas like particle physics and astronomy, i.e. “</a:t>
            </a:r>
            <a:r>
              <a:rPr lang="en-US" sz="2400" b="1" dirty="0"/>
              <a:t>big science</a:t>
            </a:r>
            <a:r>
              <a:rPr lang="en-US" sz="2400" dirty="0"/>
              <a:t>”, there are just a few major instruments generating now </a:t>
            </a:r>
            <a:r>
              <a:rPr lang="en-US" sz="2400" dirty="0" err="1"/>
              <a:t>petascale</a:t>
            </a:r>
            <a:r>
              <a:rPr lang="en-US" sz="2400" dirty="0"/>
              <a:t> data driving discovery in a coordinated fashion. </a:t>
            </a:r>
          </a:p>
          <a:p>
            <a:r>
              <a:rPr lang="en-US" sz="2400" dirty="0"/>
              <a:t>In other areas such as genomics and environmental science, there are many </a:t>
            </a:r>
            <a:r>
              <a:rPr lang="en-US" sz="2400" b="1" dirty="0"/>
              <a:t>“individual” researchers </a:t>
            </a:r>
            <a:r>
              <a:rPr lang="en-US" sz="2400" dirty="0"/>
              <a:t>with distributed collection and analysis of data whose total data and processing needs can match the size of big science. </a:t>
            </a:r>
          </a:p>
          <a:p>
            <a:r>
              <a:rPr lang="en-US" sz="2400" b="1" dirty="0"/>
              <a:t>Clouds </a:t>
            </a:r>
            <a:r>
              <a:rPr lang="en-US" sz="2400" dirty="0"/>
              <a:t>can provide scaling convenient resources for this important aspect of science.</a:t>
            </a:r>
          </a:p>
          <a:p>
            <a:r>
              <a:rPr lang="en-US" sz="2400" dirty="0"/>
              <a:t>Can be </a:t>
            </a:r>
            <a:r>
              <a:rPr lang="en-US" sz="2400" b="1" dirty="0"/>
              <a:t>map only </a:t>
            </a:r>
            <a:r>
              <a:rPr lang="en-US" sz="2400" dirty="0"/>
              <a:t>use of MapReduce if different usages naturally linked e.g. exploring docking of multiple chemicals or alignment of multiple DNA sequences</a:t>
            </a:r>
          </a:p>
          <a:p>
            <a:pPr lvl="1"/>
            <a:r>
              <a:rPr lang="en-US" sz="2400" dirty="0"/>
              <a:t>Collecting together or summarizing multiple “maps” is a </a:t>
            </a:r>
            <a:r>
              <a:rPr lang="en-US" sz="2400" b="1" dirty="0"/>
              <a:t>simple Reduction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99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4"/>
            <a:ext cx="9144000" cy="68563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2291" y="6491668"/>
            <a:ext cx="716357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hlinkClick r:id="rId3"/>
              </a:rPr>
              <a:t>http://research.microsoft.com/en-us/people/barga/sc09_cloudcomp_tutorial.pdf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1123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69365"/>
            <a:ext cx="8229600" cy="832873"/>
          </a:xfrm>
        </p:spPr>
        <p:txBody>
          <a:bodyPr/>
          <a:lstStyle/>
          <a:p>
            <a:r>
              <a:rPr lang="en-GB" b="1" dirty="0"/>
              <a:t>27 Venus-C Azure Applications</a:t>
            </a:r>
            <a:endParaRPr lang="en-US" dirty="0"/>
          </a:p>
        </p:txBody>
      </p:sp>
      <p:graphicFrame>
        <p:nvGraphicFramePr>
          <p:cNvPr id="21" name="20 Gráfico"/>
          <p:cNvGraphicFramePr/>
          <p:nvPr>
            <p:extLst>
              <p:ext uri="{D42A27DB-BD31-4B8C-83A1-F6EECF244321}">
                <p14:modId xmlns:p14="http://schemas.microsoft.com/office/powerpoint/2010/main" val="672741414"/>
              </p:ext>
            </p:extLst>
          </p:nvPr>
        </p:nvGraphicFramePr>
        <p:xfrm>
          <a:off x="1762015" y="1961593"/>
          <a:ext cx="5619969" cy="3727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1 Llamada con línea 1 (barra de énfasis)"/>
          <p:cNvSpPr/>
          <p:nvPr/>
        </p:nvSpPr>
        <p:spPr>
          <a:xfrm>
            <a:off x="5938479" y="1372933"/>
            <a:ext cx="1643761" cy="851564"/>
          </a:xfrm>
          <a:prstGeom prst="accentCallout1">
            <a:avLst>
              <a:gd name="adj1" fmla="val 17018"/>
              <a:gd name="adj2" fmla="val -2264"/>
              <a:gd name="adj3" fmla="val 147912"/>
              <a:gd name="adj4" fmla="val -40754"/>
            </a:avLst>
          </a:prstGeom>
          <a:noFill/>
          <a:ln w="190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Chemistry (3)</a:t>
            </a:r>
            <a:endParaRPr kumimoji="0" lang="en-GB" sz="1100" b="1" i="0" u="none" strike="noStrike" kern="0" cap="none" spc="0" normalizeH="0" baseline="0" noProof="0" dirty="0" smtClean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6213" marR="0" lvl="0" indent="-1762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	Lead Optimization in Drug Discovery</a:t>
            </a:r>
          </a:p>
          <a:p>
            <a:pPr marL="176213" marR="0" lvl="0" indent="-1762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	Molecular Docking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1 Llamada con línea 1 (barra de énfasis)"/>
          <p:cNvSpPr/>
          <p:nvPr/>
        </p:nvSpPr>
        <p:spPr>
          <a:xfrm>
            <a:off x="7026619" y="2304681"/>
            <a:ext cx="2225558" cy="1080120"/>
          </a:xfrm>
          <a:prstGeom prst="accentCallout1">
            <a:avLst>
              <a:gd name="adj1" fmla="val 46059"/>
              <a:gd name="adj2" fmla="val -2264"/>
              <a:gd name="adj3" fmla="val 77000"/>
              <a:gd name="adj4" fmla="val -26952"/>
            </a:avLst>
          </a:prstGeom>
          <a:noFill/>
          <a:ln w="190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Civil</a:t>
            </a: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Eng. and Arch. (4)</a:t>
            </a:r>
          </a:p>
          <a:p>
            <a:pPr marL="176213" marR="0" lvl="0" indent="-1762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	Structural Analysis</a:t>
            </a:r>
          </a:p>
          <a:p>
            <a:pPr marL="176213" marR="0" lvl="0" indent="-1762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	Building information Management</a:t>
            </a:r>
          </a:p>
          <a:p>
            <a:pPr marL="176213" marR="0" lvl="0" indent="-1762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	Energy Efficiency in Buildings</a:t>
            </a:r>
          </a:p>
          <a:p>
            <a:pPr marL="176213" marR="0" lvl="0" indent="-1762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	Soil structure simulation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0" cap="none" spc="0" normalizeH="0" baseline="0" noProof="0" dirty="0" smtClean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1 Llamada con línea 1 (barra de énfasis)"/>
          <p:cNvSpPr/>
          <p:nvPr/>
        </p:nvSpPr>
        <p:spPr>
          <a:xfrm>
            <a:off x="7463307" y="3458301"/>
            <a:ext cx="1683212" cy="540060"/>
          </a:xfrm>
          <a:prstGeom prst="accentCallout1">
            <a:avLst>
              <a:gd name="adj1" fmla="val 18750"/>
              <a:gd name="adj2" fmla="val -8333"/>
              <a:gd name="adj3" fmla="val 67540"/>
              <a:gd name="adj4" fmla="val -46469"/>
            </a:avLst>
          </a:prstGeom>
          <a:noFill/>
          <a:ln w="190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Earth Sciences (1)</a:t>
            </a:r>
          </a:p>
          <a:p>
            <a:pPr marL="176213" marR="0" lvl="0" indent="-1762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	Seismic propagation</a:t>
            </a:r>
          </a:p>
          <a:p>
            <a:pPr marL="176213" marR="0" lvl="0" indent="-1762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1 Llamada con línea 1 (barra de énfasis)"/>
          <p:cNvSpPr/>
          <p:nvPr/>
        </p:nvSpPr>
        <p:spPr>
          <a:xfrm>
            <a:off x="7447685" y="4074857"/>
            <a:ext cx="1583344" cy="1080120"/>
          </a:xfrm>
          <a:prstGeom prst="accentCallout1">
            <a:avLst>
              <a:gd name="adj1" fmla="val 18750"/>
              <a:gd name="adj2" fmla="val -8333"/>
              <a:gd name="adj3" fmla="val 23065"/>
              <a:gd name="adj4" fmla="val -61200"/>
            </a:avLst>
          </a:prstGeom>
          <a:noFill/>
          <a:ln w="190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ICT</a:t>
            </a:r>
            <a:r>
              <a:rPr kumimoji="0" lang="en-GB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(2)</a:t>
            </a:r>
          </a:p>
          <a:p>
            <a:pPr marL="176213" marR="0" lvl="0" indent="-1762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•	Logistics and vehicle routing</a:t>
            </a:r>
          </a:p>
          <a:p>
            <a:pPr marL="176213" marR="0" lvl="0" indent="-1762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	Social networks analysis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1 Llamada con línea 1 (barra de énfasis)"/>
          <p:cNvSpPr/>
          <p:nvPr/>
        </p:nvSpPr>
        <p:spPr>
          <a:xfrm>
            <a:off x="6874583" y="5154977"/>
            <a:ext cx="1944216" cy="540060"/>
          </a:xfrm>
          <a:prstGeom prst="accentCallout1">
            <a:avLst>
              <a:gd name="adj1" fmla="val 18750"/>
              <a:gd name="adj2" fmla="val -8333"/>
              <a:gd name="adj3" fmla="val -96862"/>
              <a:gd name="adj4" fmla="val -54826"/>
            </a:avLst>
          </a:prstGeom>
          <a:noFill/>
          <a:ln w="190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Mathematics (1)</a:t>
            </a:r>
          </a:p>
          <a:p>
            <a:pPr marL="176213" marR="0" lvl="0" indent="-1762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	Computational Algebra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1 Llamada con línea 1 (barra de énfasis)"/>
          <p:cNvSpPr/>
          <p:nvPr/>
        </p:nvSpPr>
        <p:spPr>
          <a:xfrm>
            <a:off x="1175794" y="5130387"/>
            <a:ext cx="2137718" cy="1104358"/>
          </a:xfrm>
          <a:prstGeom prst="accentCallout1">
            <a:avLst>
              <a:gd name="adj1" fmla="val 17385"/>
              <a:gd name="adj2" fmla="val 97868"/>
              <a:gd name="adj3" fmla="val -39255"/>
              <a:gd name="adj4" fmla="val 158592"/>
            </a:avLst>
          </a:prstGeom>
          <a:noFill/>
          <a:ln w="190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8" marR="0" lvl="0" indent="-177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Medicine (3) </a:t>
            </a: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9388" marR="0" lvl="0" indent="-177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 Intensive Care Units decision support.</a:t>
            </a:r>
          </a:p>
          <a:p>
            <a:pPr marL="265113" marR="0" lvl="0" indent="-177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	IM Radiotherapy planning.</a:t>
            </a:r>
          </a:p>
          <a:p>
            <a:pPr marL="265113" marR="0" lvl="0" indent="-177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	Brain Imaging</a:t>
            </a:r>
          </a:p>
          <a:p>
            <a:pPr marL="265113" marR="0" lvl="0" indent="-177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1 Llamada con línea 1 (barra de énfasis)"/>
          <p:cNvSpPr/>
          <p:nvPr/>
        </p:nvSpPr>
        <p:spPr>
          <a:xfrm>
            <a:off x="119314" y="3730588"/>
            <a:ext cx="2182761" cy="1080120"/>
          </a:xfrm>
          <a:prstGeom prst="accentCallout1">
            <a:avLst>
              <a:gd name="adj1" fmla="val 50156"/>
              <a:gd name="adj2" fmla="val 97868"/>
              <a:gd name="adj3" fmla="val 31939"/>
              <a:gd name="adj4" fmla="val 126075"/>
            </a:avLst>
          </a:prstGeom>
          <a:noFill/>
          <a:ln w="190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Mol</a:t>
            </a:r>
            <a:r>
              <a:rPr kumimoji="0" lang="en-GB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Cell. &amp; Gen. Bio. (7)</a:t>
            </a:r>
          </a:p>
          <a:p>
            <a:pPr marL="265113" marR="0" lvl="0" indent="-177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	Genomic sequence analysis</a:t>
            </a:r>
          </a:p>
          <a:p>
            <a:pPr marL="265113" marR="0" lvl="0" indent="-177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	RNA prediction and analysis</a:t>
            </a:r>
          </a:p>
          <a:p>
            <a:pPr marL="265113" marR="0" lvl="0" indent="-177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	System Biology</a:t>
            </a:r>
          </a:p>
          <a:p>
            <a:pPr marL="265113" marR="0" lvl="0" indent="-177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	Loci Mapping</a:t>
            </a:r>
          </a:p>
          <a:p>
            <a:pPr marL="265113" marR="0" lvl="0" indent="-177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	Micro-arrays quality.</a:t>
            </a:r>
          </a:p>
          <a:p>
            <a:pPr marL="265113" marR="0" lvl="0" indent="-177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1 Llamada con línea 1 (barra de énfasis)"/>
          <p:cNvSpPr/>
          <p:nvPr/>
        </p:nvSpPr>
        <p:spPr>
          <a:xfrm>
            <a:off x="128155" y="2844741"/>
            <a:ext cx="1944216" cy="691574"/>
          </a:xfrm>
          <a:prstGeom prst="accentCallout1">
            <a:avLst>
              <a:gd name="adj1" fmla="val 33954"/>
              <a:gd name="adj2" fmla="val 97109"/>
              <a:gd name="adj3" fmla="val -6871"/>
              <a:gd name="adj4" fmla="val 163823"/>
            </a:avLst>
          </a:prstGeom>
          <a:noFill/>
          <a:ln w="190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Physics (1)</a:t>
            </a:r>
          </a:p>
          <a:p>
            <a:pPr marL="265113" marR="0" lvl="0" indent="-177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	Simulation of Galaxies configuration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1 Llamada con línea 1 (barra de énfasis)"/>
          <p:cNvSpPr/>
          <p:nvPr/>
        </p:nvSpPr>
        <p:spPr>
          <a:xfrm>
            <a:off x="465871" y="1807347"/>
            <a:ext cx="1944216" cy="701282"/>
          </a:xfrm>
          <a:prstGeom prst="accentCallout1">
            <a:avLst>
              <a:gd name="adj1" fmla="val 46839"/>
              <a:gd name="adj2" fmla="val 86489"/>
              <a:gd name="adj3" fmla="val 97368"/>
              <a:gd name="adj4" fmla="val 164600"/>
            </a:avLst>
          </a:prstGeom>
          <a:noFill/>
          <a:ln w="190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Biodiversity &amp;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Biology (2)</a:t>
            </a:r>
          </a:p>
          <a:p>
            <a:pPr marL="265113" marR="0" lvl="0" indent="-177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	Biodiversity maps in marine species</a:t>
            </a:r>
          </a:p>
          <a:p>
            <a:pPr marL="265113" marR="0" lvl="0" indent="-177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	Gait simulation</a:t>
            </a:r>
            <a:endParaRPr kumimoji="0" lang="en-GB" sz="1100" b="0" i="0" u="none" strike="noStrike" kern="0" cap="none" spc="0" normalizeH="0" baseline="0" noProof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1 Llamada con línea 1 (barra de énfasis)"/>
          <p:cNvSpPr/>
          <p:nvPr/>
        </p:nvSpPr>
        <p:spPr>
          <a:xfrm>
            <a:off x="2410087" y="1521739"/>
            <a:ext cx="1944216" cy="665278"/>
          </a:xfrm>
          <a:prstGeom prst="accentCallout1">
            <a:avLst>
              <a:gd name="adj1" fmla="val 63810"/>
              <a:gd name="adj2" fmla="val 97868"/>
              <a:gd name="adj3" fmla="val 162314"/>
              <a:gd name="adj4" fmla="val 103234"/>
            </a:avLst>
          </a:prstGeom>
          <a:noFill/>
          <a:ln w="190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smtClean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Civil Protection (1)</a:t>
            </a:r>
          </a:p>
          <a:p>
            <a:pPr marL="265113" marR="0" lvl="0" indent="-177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	Fire Risk estimation and fire propagation</a:t>
            </a:r>
            <a:endParaRPr kumimoji="0" lang="en-GB" sz="1100" b="0" i="0" u="none" strike="noStrike" kern="0" cap="none" spc="0" normalizeH="0" baseline="0" noProof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1 Llamada con línea 1 (barra de énfasis)"/>
          <p:cNvSpPr/>
          <p:nvPr/>
        </p:nvSpPr>
        <p:spPr>
          <a:xfrm>
            <a:off x="4066271" y="5695037"/>
            <a:ext cx="2520280" cy="757354"/>
          </a:xfrm>
          <a:prstGeom prst="accentCallout1">
            <a:avLst>
              <a:gd name="adj1" fmla="val 13719"/>
              <a:gd name="adj2" fmla="val 97782"/>
              <a:gd name="adj3" fmla="val -121118"/>
              <a:gd name="adj4" fmla="val 58730"/>
            </a:avLst>
          </a:prstGeom>
          <a:noFill/>
          <a:ln w="190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Mech</a:t>
            </a:r>
            <a:r>
              <a:rPr kumimoji="0" lang="en-GB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Naval &amp; Aero. Eng. (2)</a:t>
            </a:r>
          </a:p>
          <a:p>
            <a:pPr marL="176213" marR="0" lvl="0" indent="-1762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	Vessels monitoring</a:t>
            </a:r>
          </a:p>
          <a:p>
            <a:pPr marL="176213" marR="0" lvl="0" indent="-1762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	Bevel gear manufacturing simulation</a:t>
            </a:r>
          </a:p>
          <a:p>
            <a:pPr marL="176213" marR="0" lvl="0" indent="-1762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5 Marcador de pie de página"/>
          <p:cNvSpPr txBox="1">
            <a:spLocks/>
          </p:cNvSpPr>
          <p:nvPr/>
        </p:nvSpPr>
        <p:spPr>
          <a:xfrm>
            <a:off x="70336" y="6554424"/>
            <a:ext cx="9076182" cy="1928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smtClean="0">
                <a:solidFill>
                  <a:prstClr val="black"/>
                </a:solidFill>
                <a:latin typeface="Calibri"/>
              </a:rPr>
              <a:t>VENUS-C Final Review: The User Perspective  11-12/7 EBC Brussels </a:t>
            </a:r>
            <a:r>
              <a:rPr lang="en-US" sz="1500" smtClean="0">
                <a:solidFill>
                  <a:prstClr val="black">
                    <a:tint val="75000"/>
                  </a:prstClr>
                </a:solidFill>
                <a:latin typeface="Calibri"/>
                <a:hlinkClick r:id="rId4"/>
              </a:rPr>
              <a:t>http://www.venus-c.eu/Pages/Home.aspx</a:t>
            </a:r>
            <a:endParaRPr lang="es-ES" sz="15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660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Clouds and HPC </a:t>
            </a:r>
            <a:endParaRPr lang="en-US" b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E096-9650-498C-990C-20F2420C253B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56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152400"/>
            <a:ext cx="90678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2 Aspects of Cloud Computing: </a:t>
            </a:r>
            <a:br>
              <a:rPr lang="en-US" sz="3200" b="1" dirty="0" smtClean="0"/>
            </a:br>
            <a:r>
              <a:rPr lang="en-US" sz="3200" b="1" dirty="0" smtClean="0"/>
              <a:t>Infrastructure and Runtimes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8991600" cy="5562600"/>
          </a:xfrm>
        </p:spPr>
        <p:txBody>
          <a:bodyPr>
            <a:normAutofit lnSpcReduction="10000"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Cloud infrastructure: </a:t>
            </a:r>
            <a:r>
              <a:rPr lang="en-US" sz="2400" dirty="0" smtClean="0"/>
              <a:t>outsourcing of servers, computing, data, file space, utility computing, etc..</a:t>
            </a:r>
          </a:p>
          <a:p>
            <a:pPr lvl="1"/>
            <a:r>
              <a:rPr lang="en-US" sz="2000" dirty="0" smtClean="0"/>
              <a:t>Azure exemplifies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Cloud runtimes or Platform:</a:t>
            </a:r>
            <a:r>
              <a:rPr lang="en-US" sz="2400" b="1" dirty="0" smtClean="0">
                <a:solidFill>
                  <a:srgbClr val="DDF53D"/>
                </a:solidFill>
              </a:rPr>
              <a:t> </a:t>
            </a:r>
            <a:r>
              <a:rPr lang="en-US" sz="2400" dirty="0" smtClean="0"/>
              <a:t>tools to do data-parallel (and other) computations. Valid on Clouds and traditional clusters</a:t>
            </a:r>
          </a:p>
          <a:p>
            <a:pPr lvl="1"/>
            <a:r>
              <a:rPr lang="en-US" sz="2400" dirty="0" smtClean="0"/>
              <a:t>Apache </a:t>
            </a:r>
            <a:r>
              <a:rPr lang="en-US" sz="2400" dirty="0" err="1" smtClean="0"/>
              <a:t>Hadoop</a:t>
            </a:r>
            <a:r>
              <a:rPr lang="en-US" sz="2400" dirty="0" smtClean="0"/>
              <a:t>, Google </a:t>
            </a:r>
            <a:r>
              <a:rPr lang="en-US" sz="2400" b="1" dirty="0" smtClean="0"/>
              <a:t>MapReduce</a:t>
            </a:r>
            <a:r>
              <a:rPr lang="en-US" sz="2400" dirty="0" smtClean="0"/>
              <a:t>, Microsoft Dryad, </a:t>
            </a:r>
            <a:r>
              <a:rPr lang="en-US" sz="2400" dirty="0" err="1" smtClean="0"/>
              <a:t>Bigtable</a:t>
            </a:r>
            <a:r>
              <a:rPr lang="en-US" sz="2400" dirty="0" smtClean="0"/>
              <a:t>, Chubby and others </a:t>
            </a:r>
          </a:p>
          <a:p>
            <a:pPr lvl="1"/>
            <a:r>
              <a:rPr lang="en-US" sz="2400" dirty="0" smtClean="0"/>
              <a:t>MapReduce designed for information retrieval/e-commerce (search, recommender) but is excellent for a wide range of </a:t>
            </a:r>
            <a:r>
              <a:rPr lang="en-US" sz="2400" dirty="0" smtClean="0">
                <a:solidFill>
                  <a:srgbClr val="FF0000"/>
                </a:solidFill>
              </a:rPr>
              <a:t>science data analysis applications</a:t>
            </a:r>
            <a:endParaRPr lang="en-US" sz="2400" dirty="0" smtClean="0"/>
          </a:p>
          <a:p>
            <a:pPr lvl="1"/>
            <a:r>
              <a:rPr lang="en-US" sz="2400" dirty="0" smtClean="0"/>
              <a:t>Can also do much traditional parallel computing for data-mining if extended to support </a:t>
            </a:r>
            <a:r>
              <a:rPr lang="en-US" sz="2400" dirty="0" smtClean="0">
                <a:solidFill>
                  <a:srgbClr val="FF0000"/>
                </a:solidFill>
              </a:rPr>
              <a:t>iterative</a:t>
            </a:r>
            <a:r>
              <a:rPr lang="en-US" sz="2400" dirty="0" smtClean="0"/>
              <a:t> operations</a:t>
            </a:r>
          </a:p>
          <a:p>
            <a:pPr lvl="1"/>
            <a:r>
              <a:rPr lang="en-US" sz="2400" b="1" dirty="0" smtClean="0"/>
              <a:t>Data Parallel File system </a:t>
            </a:r>
            <a:r>
              <a:rPr lang="en-US" sz="2400" dirty="0" smtClean="0"/>
              <a:t>as in HDFS and </a:t>
            </a:r>
            <a:r>
              <a:rPr lang="en-US" sz="2400" dirty="0" err="1" smtClean="0"/>
              <a:t>Bigtable</a:t>
            </a:r>
            <a:endParaRPr lang="en-US" sz="2400" dirty="0" smtClean="0"/>
          </a:p>
          <a:p>
            <a:pPr lvl="1"/>
            <a:r>
              <a:rPr lang="en-US" sz="2400" dirty="0" smtClean="0"/>
              <a:t>Will come back to Apache Big Data Stack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0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r>
              <a:rPr lang="en-US" sz="3600" dirty="0" smtClean="0"/>
              <a:t>Clouds have highlighted SaaS PaaS IaaS 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746847" y="1299318"/>
            <a:ext cx="4043500" cy="5133098"/>
          </a:xfrm>
        </p:spPr>
        <p:txBody>
          <a:bodyPr/>
          <a:lstStyle/>
          <a:p>
            <a:r>
              <a:rPr lang="en-US" sz="2400" dirty="0" smtClean="0"/>
              <a:t>Software Services are building blocks of applications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 smtClean="0"/>
              <a:t>The middleware or computing environment including </a:t>
            </a:r>
            <a:r>
              <a:rPr lang="en-US" sz="2400" b="1" dirty="0" smtClean="0">
                <a:solidFill>
                  <a:srgbClr val="FF0000"/>
                </a:solidFill>
              </a:rPr>
              <a:t>HPC, Grids</a:t>
            </a:r>
            <a:r>
              <a:rPr lang="en-US" sz="2400" dirty="0" smtClean="0"/>
              <a:t> …</a:t>
            </a:r>
            <a:br>
              <a:rPr lang="en-US" sz="2400" dirty="0" smtClean="0"/>
            </a:br>
            <a:endParaRPr lang="en-US" sz="2400" dirty="0"/>
          </a:p>
          <a:p>
            <a:r>
              <a:rPr lang="en-US" sz="2400" dirty="0"/>
              <a:t>Nimbus, Eucalyptus, </a:t>
            </a:r>
            <a:r>
              <a:rPr lang="en-US" sz="2400" dirty="0" smtClean="0"/>
              <a:t>OpenStack, OpenNebula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err="1" smtClean="0"/>
              <a:t>CloudStack</a:t>
            </a:r>
            <a:r>
              <a:rPr lang="en-US" sz="2400" dirty="0" smtClean="0"/>
              <a:t> plus </a:t>
            </a:r>
            <a:r>
              <a:rPr lang="en-US" sz="2400" b="1" dirty="0" smtClean="0">
                <a:solidFill>
                  <a:srgbClr val="FF0000"/>
                </a:solidFill>
              </a:rPr>
              <a:t>Bare-metal</a:t>
            </a:r>
          </a:p>
          <a:p>
            <a:r>
              <a:rPr lang="en-US" sz="2400" dirty="0" smtClean="0"/>
              <a:t>OpenFlow – </a:t>
            </a:r>
            <a:r>
              <a:rPr lang="en-US" sz="2400" i="1" dirty="0" smtClean="0"/>
              <a:t>likely to grow in importance 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285814" y="4187679"/>
            <a:ext cx="4450644" cy="1323438"/>
            <a:chOff x="2133600" y="4844268"/>
            <a:chExt cx="4114800" cy="1317787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42" name="Rounded Rectangle 41"/>
            <p:cNvSpPr/>
            <p:nvPr/>
          </p:nvSpPr>
          <p:spPr>
            <a:xfrm>
              <a:off x="2133600" y="4876800"/>
              <a:ext cx="4114800" cy="1143000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181202" y="4844268"/>
              <a:ext cx="1447800" cy="1317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Cooper Std Black" pitchFamily="18" charset="0"/>
                  <a:ea typeface="Adobe Gothic Std B" pitchFamily="34" charset="-128"/>
                </a:rPr>
                <a:t>Infra</a:t>
              </a:r>
            </a:p>
            <a:p>
              <a:pPr algn="ctr"/>
              <a:r>
                <a:rPr lang="en-US" sz="2000" dirty="0" smtClean="0">
                  <a:latin typeface="Cooper Std Black" pitchFamily="18" charset="0"/>
                  <a:ea typeface="Adobe Gothic Std B" pitchFamily="34" charset="-128"/>
                </a:rPr>
                <a:t>structure</a:t>
              </a:r>
            </a:p>
            <a:p>
              <a:r>
                <a:rPr lang="en-US" sz="4000" dirty="0" smtClean="0">
                  <a:latin typeface="Cooper Std Black" pitchFamily="18" charset="0"/>
                  <a:ea typeface="Adobe Gothic Std B" pitchFamily="34" charset="-128"/>
                </a:rPr>
                <a:t>IaaS</a:t>
              </a:r>
              <a:endParaRPr lang="en-US" sz="4000" dirty="0">
                <a:latin typeface="Cooper Std Black" pitchFamily="18" charset="0"/>
                <a:ea typeface="Adobe Gothic Std B" pitchFamily="34" charset="-128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336694" y="4876800"/>
              <a:ext cx="29117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Ø"/>
              </a:pPr>
              <a:r>
                <a:rPr lang="en-US" b="1" dirty="0" smtClean="0"/>
                <a:t>Software Defined Computing (virtual Clusters)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en-US" b="1" dirty="0" smtClean="0"/>
                <a:t>Hypervisor, Bare Metal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en-US" b="1" dirty="0" smtClean="0"/>
                <a:t>Operating System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38214" y="2647973"/>
            <a:ext cx="4145844" cy="1524454"/>
            <a:chOff x="2133600" y="2133600"/>
            <a:chExt cx="4145844" cy="1229221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46" name="Rounded Rectangle 45"/>
            <p:cNvSpPr/>
            <p:nvPr/>
          </p:nvSpPr>
          <p:spPr>
            <a:xfrm>
              <a:off x="2133600" y="2133600"/>
              <a:ext cx="4114800" cy="1143000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133600" y="2381934"/>
              <a:ext cx="1600200" cy="8224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Cooper Std Black" pitchFamily="18" charset="0"/>
                  <a:ea typeface="Adobe Gothic Std B" pitchFamily="34" charset="-128"/>
                </a:rPr>
                <a:t>Platform</a:t>
              </a:r>
              <a:r>
                <a:rPr lang="en-US" sz="4000" dirty="0" smtClean="0">
                  <a:latin typeface="Cooper Std Black" pitchFamily="18" charset="0"/>
                  <a:ea typeface="Adobe Gothic Std B" pitchFamily="34" charset="-128"/>
                </a:rPr>
                <a:t/>
              </a:r>
              <a:br>
                <a:rPr lang="en-US" sz="4000" dirty="0" smtClean="0">
                  <a:latin typeface="Cooper Std Black" pitchFamily="18" charset="0"/>
                  <a:ea typeface="Adobe Gothic Std B" pitchFamily="34" charset="-128"/>
                </a:rPr>
              </a:br>
              <a:r>
                <a:rPr lang="en-US" sz="4000" dirty="0" smtClean="0">
                  <a:latin typeface="Cooper Std Black" pitchFamily="18" charset="0"/>
                  <a:ea typeface="Adobe Gothic Std B" pitchFamily="34" charset="-128"/>
                </a:rPr>
                <a:t>PaaS</a:t>
              </a:r>
              <a:endParaRPr lang="en-US" sz="4000" dirty="0">
                <a:latin typeface="Cooper Std Black" pitchFamily="18" charset="0"/>
                <a:ea typeface="Adobe Gothic Std B" pitchFamily="34" charset="-128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612444" y="2166490"/>
              <a:ext cx="2667000" cy="119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Ø"/>
              </a:pPr>
              <a:r>
                <a:rPr lang="en-US" b="1" dirty="0" smtClean="0"/>
                <a:t>Cloud e.g. MapReduce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en-US" b="1" dirty="0" smtClean="0"/>
                <a:t>HPC e.g. </a:t>
              </a:r>
              <a:r>
                <a:rPr lang="en-US" b="1" dirty="0" err="1" smtClean="0"/>
                <a:t>PETSc</a:t>
              </a:r>
              <a:r>
                <a:rPr lang="en-US" b="1" dirty="0" smtClean="0"/>
                <a:t>, SAGA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en-US" b="1" dirty="0" smtClean="0"/>
                <a:t>Computer Science e.g. Compiler tools, Sensor nets, Monitors</a:t>
              </a:r>
              <a:endParaRPr lang="en-US" b="1" dirty="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85814" y="5473751"/>
            <a:ext cx="4450644" cy="1100460"/>
            <a:chOff x="2133600" y="4869606"/>
            <a:chExt cx="4114800" cy="1309799"/>
          </a:xfrm>
          <a:solidFill>
            <a:schemeClr val="bg1">
              <a:lumMod val="85000"/>
            </a:schemeClr>
          </a:solidFill>
        </p:grpSpPr>
        <p:sp>
          <p:nvSpPr>
            <p:cNvPr id="50" name="Rounded Rectangle 49"/>
            <p:cNvSpPr/>
            <p:nvPr/>
          </p:nvSpPr>
          <p:spPr>
            <a:xfrm>
              <a:off x="2133600" y="4876800"/>
              <a:ext cx="4114800" cy="1143000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258822" y="4891772"/>
              <a:ext cx="1613969" cy="1287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Cooper Std Black" pitchFamily="18" charset="0"/>
                  <a:ea typeface="Adobe Gothic Std B" pitchFamily="34" charset="-128"/>
                </a:rPr>
                <a:t>Network</a:t>
              </a:r>
            </a:p>
            <a:p>
              <a:r>
                <a:rPr lang="en-US" sz="4000" dirty="0" err="1" smtClean="0">
                  <a:latin typeface="Cooper Std Black" pitchFamily="18" charset="0"/>
                  <a:ea typeface="Adobe Gothic Std B" pitchFamily="34" charset="-128"/>
                </a:rPr>
                <a:t>NaaS</a:t>
              </a:r>
              <a:endParaRPr lang="en-US" sz="4000" dirty="0">
                <a:latin typeface="Cooper Std Black" pitchFamily="18" charset="0"/>
                <a:ea typeface="Adobe Gothic Std B" pitchFamily="34" charset="-128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705098" y="4869606"/>
              <a:ext cx="2497532" cy="1103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Ø"/>
              </a:pPr>
              <a:r>
                <a:rPr lang="en-US" b="1" dirty="0" smtClean="0"/>
                <a:t>Software Defined Networks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en-US" b="1" dirty="0" smtClean="0"/>
                <a:t>OpenFlow GENI</a:t>
              </a:r>
              <a:endParaRPr lang="en-US" b="1" dirty="0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52004" y="856556"/>
            <a:ext cx="4132054" cy="1856825"/>
            <a:chOff x="734040" y="1295400"/>
            <a:chExt cx="4132054" cy="1848896"/>
          </a:xfrm>
        </p:grpSpPr>
        <p:grpSp>
          <p:nvGrpSpPr>
            <p:cNvPr id="54" name="Group 53"/>
            <p:cNvGrpSpPr/>
            <p:nvPr/>
          </p:nvGrpSpPr>
          <p:grpSpPr>
            <a:xfrm>
              <a:off x="734040" y="1295400"/>
              <a:ext cx="4118264" cy="1692195"/>
              <a:chOff x="2130136" y="2133600"/>
              <a:chExt cx="4118264" cy="1154636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56" name="Rounded Rectangle 55"/>
              <p:cNvSpPr/>
              <p:nvPr/>
            </p:nvSpPr>
            <p:spPr>
              <a:xfrm>
                <a:off x="2133600" y="2133600"/>
                <a:ext cx="4114800" cy="114300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2130136" y="2242693"/>
                <a:ext cx="1600200" cy="1045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Cooper Std Black" pitchFamily="18" charset="0"/>
                    <a:ea typeface="Adobe Gothic Std B" pitchFamily="34" charset="-128"/>
                  </a:rPr>
                  <a:t>Software</a:t>
                </a:r>
              </a:p>
              <a:p>
                <a:r>
                  <a:rPr lang="en-US" sz="1600" dirty="0" smtClean="0">
                    <a:latin typeface="Cooper Std Black" pitchFamily="18" charset="0"/>
                    <a:ea typeface="Adobe Gothic Std B" pitchFamily="34" charset="-128"/>
                  </a:rPr>
                  <a:t>(Application</a:t>
                </a:r>
              </a:p>
              <a:p>
                <a:r>
                  <a:rPr lang="en-US" sz="1600" dirty="0" smtClean="0">
                    <a:latin typeface="Cooper Std Black" pitchFamily="18" charset="0"/>
                    <a:ea typeface="Adobe Gothic Std B" pitchFamily="34" charset="-128"/>
                  </a:rPr>
                  <a:t>Or  Usage) </a:t>
                </a:r>
                <a:r>
                  <a:rPr lang="en-US" sz="4000" dirty="0" err="1" smtClean="0">
                    <a:latin typeface="Cooper Std Black" pitchFamily="18" charset="0"/>
                    <a:ea typeface="Adobe Gothic Std B" pitchFamily="34" charset="-128"/>
                  </a:rPr>
                  <a:t>SaaS</a:t>
                </a:r>
                <a:endParaRPr lang="en-US" sz="4000" dirty="0">
                  <a:latin typeface="Cooper Std Black" pitchFamily="18" charset="0"/>
                  <a:ea typeface="Adobe Gothic Std B" pitchFamily="34" charset="-128"/>
                </a:endParaRP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2199094" y="1397461"/>
              <a:ext cx="2667000" cy="1746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Ø"/>
              </a:pPr>
              <a:r>
                <a:rPr lang="en-US" b="1" dirty="0" smtClean="0"/>
                <a:t>Education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en-US" b="1" dirty="0" smtClean="0"/>
                <a:t>Applications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en-US" b="1" dirty="0"/>
                <a:t>CS Research Use e.g. test new compiler or storage model</a:t>
              </a:r>
            </a:p>
            <a:p>
              <a:pPr marL="285750" indent="-285750">
                <a:buFont typeface="Wingdings" pitchFamily="2" charset="2"/>
                <a:buChar char="Ø"/>
              </a:pPr>
              <a:endParaRPr lang="en-US" b="1" dirty="0" smtClean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557496" y="745013"/>
            <a:ext cx="4668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But equally valid for classic clusters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53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(Old) Science Computing Environments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856" y="762000"/>
            <a:ext cx="9151856" cy="5844073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Large Scale Supercomputers </a:t>
            </a:r>
            <a:r>
              <a:rPr lang="en-US" sz="2400" dirty="0" smtClean="0"/>
              <a:t>– Multicore nodes linked by high performance low latency network</a:t>
            </a:r>
          </a:p>
          <a:p>
            <a:pPr lvl="1"/>
            <a:r>
              <a:rPr lang="en-US" sz="2400" dirty="0" smtClean="0"/>
              <a:t>Increasingly with GPU enhancement</a:t>
            </a:r>
          </a:p>
          <a:p>
            <a:pPr lvl="1"/>
            <a:r>
              <a:rPr lang="en-US" sz="2400" dirty="0" smtClean="0"/>
              <a:t>Suitable for highly parallel simulations</a:t>
            </a:r>
          </a:p>
          <a:p>
            <a:r>
              <a:rPr lang="en-US" sz="2400" b="1" dirty="0" smtClean="0"/>
              <a:t>High Throughput Systems </a:t>
            </a:r>
            <a:r>
              <a:rPr lang="en-US" sz="2400" dirty="0" smtClean="0"/>
              <a:t>such as European Grid Initiative EGI or Open Science Grid OSG typically aimed at pleasingly parallel jobs</a:t>
            </a:r>
          </a:p>
          <a:p>
            <a:pPr lvl="1"/>
            <a:r>
              <a:rPr lang="en-US" sz="2400" dirty="0" smtClean="0"/>
              <a:t>Can use “cycle stealing”</a:t>
            </a:r>
          </a:p>
          <a:p>
            <a:pPr lvl="1"/>
            <a:r>
              <a:rPr lang="en-US" sz="2400" dirty="0" smtClean="0"/>
              <a:t>Classic example is </a:t>
            </a:r>
            <a:r>
              <a:rPr lang="en-US" sz="2400" b="1" dirty="0" smtClean="0"/>
              <a:t>LHC data analysis </a:t>
            </a:r>
          </a:p>
          <a:p>
            <a:r>
              <a:rPr lang="en-US" sz="2400" b="1" dirty="0" smtClean="0"/>
              <a:t>Grids</a:t>
            </a:r>
            <a:r>
              <a:rPr lang="en-US" sz="2400" dirty="0" smtClean="0"/>
              <a:t> federate resources as in EGI/OSG or enable convenient access to multiple backend systems including supercomputers</a:t>
            </a:r>
          </a:p>
          <a:p>
            <a:r>
              <a:rPr lang="en-US" sz="2400" dirty="0" smtClean="0"/>
              <a:t>Use </a:t>
            </a:r>
            <a:r>
              <a:rPr lang="en-US" sz="2400" b="1" dirty="0" smtClean="0"/>
              <a:t>Services</a:t>
            </a:r>
            <a:r>
              <a:rPr lang="en-US" sz="2400" dirty="0" smtClean="0"/>
              <a:t> (</a:t>
            </a:r>
            <a:r>
              <a:rPr lang="en-US" sz="2400" b="1" dirty="0" smtClean="0"/>
              <a:t>SaaS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b="1" dirty="0" smtClean="0"/>
              <a:t>Portals</a:t>
            </a:r>
            <a:r>
              <a:rPr lang="en-US" sz="2400" dirty="0" smtClean="0"/>
              <a:t> make access convenient and </a:t>
            </a:r>
          </a:p>
          <a:p>
            <a:pPr lvl="1"/>
            <a:r>
              <a:rPr lang="en-US" sz="2400" b="1" dirty="0" smtClean="0"/>
              <a:t>Workflow</a:t>
            </a:r>
            <a:r>
              <a:rPr lang="en-US" sz="2400" dirty="0" smtClean="0"/>
              <a:t> integrates multiple processes into a single job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1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b="1" dirty="0" smtClean="0"/>
              <a:t>Clouds HPC and Grids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85800"/>
            <a:ext cx="8991600" cy="6172200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</a:pPr>
            <a:r>
              <a:rPr lang="en-US" sz="2400" dirty="0" smtClean="0"/>
              <a:t>Synchronization/communication Performance</a:t>
            </a:r>
            <a:br>
              <a:rPr lang="en-US" sz="2400" dirty="0" smtClean="0"/>
            </a:br>
            <a:r>
              <a:rPr lang="en-US" sz="2400" b="1" dirty="0" smtClean="0"/>
              <a:t>Grids &gt; Clouds &gt; Classic HPC Systems</a:t>
            </a:r>
          </a:p>
          <a:p>
            <a:pPr>
              <a:spcBef>
                <a:spcPts val="300"/>
              </a:spcBef>
            </a:pPr>
            <a:r>
              <a:rPr lang="en-US" sz="2400" b="1" dirty="0" smtClean="0"/>
              <a:t>Clouds </a:t>
            </a:r>
            <a:r>
              <a:rPr lang="en-US" sz="2400" dirty="0" smtClean="0"/>
              <a:t>naturally execute effectively </a:t>
            </a:r>
            <a:r>
              <a:rPr lang="en-US" sz="2400" b="1" dirty="0" smtClean="0"/>
              <a:t>Grid </a:t>
            </a:r>
            <a:r>
              <a:rPr lang="en-US" sz="2400" dirty="0" smtClean="0"/>
              <a:t>workloads but are less clear for closely coupled HPC applications</a:t>
            </a:r>
          </a:p>
          <a:p>
            <a:pPr>
              <a:spcBef>
                <a:spcPts val="300"/>
              </a:spcBef>
            </a:pPr>
            <a:r>
              <a:rPr lang="en-US" sz="2400" b="1" dirty="0" smtClean="0"/>
              <a:t>Classic </a:t>
            </a:r>
            <a:r>
              <a:rPr lang="en-US" sz="2400" b="1" dirty="0"/>
              <a:t>HPC machines </a:t>
            </a:r>
            <a:r>
              <a:rPr lang="en-US" sz="2400" dirty="0"/>
              <a:t>as MPI engines offer highest possible performance on closely coupled </a:t>
            </a:r>
            <a:r>
              <a:rPr lang="en-US" sz="2400" dirty="0" smtClean="0"/>
              <a:t>problems</a:t>
            </a:r>
          </a:p>
          <a:p>
            <a:pPr>
              <a:spcBef>
                <a:spcPts val="300"/>
              </a:spcBef>
            </a:pPr>
            <a:r>
              <a:rPr lang="en-US" sz="2400" dirty="0" smtClean="0"/>
              <a:t>The 4 forms of MapReduce/MPI with increasing synchronization</a:t>
            </a:r>
          </a:p>
          <a:p>
            <a:pPr marL="914400" lvl="1" indent="-457200">
              <a:spcBef>
                <a:spcPts val="300"/>
              </a:spcBef>
              <a:buFont typeface="+mj-lt"/>
              <a:buAutoNum type="arabicParenR"/>
            </a:pPr>
            <a:r>
              <a:rPr lang="en-US" sz="2000" b="1" dirty="0" smtClean="0"/>
              <a:t>Map Only </a:t>
            </a:r>
            <a:r>
              <a:rPr lang="en-US" sz="2000" dirty="0" smtClean="0"/>
              <a:t>– pleasingly parallel</a:t>
            </a:r>
          </a:p>
          <a:p>
            <a:pPr marL="914400" lvl="1" indent="-457200">
              <a:spcBef>
                <a:spcPts val="300"/>
              </a:spcBef>
              <a:buFont typeface="+mj-lt"/>
              <a:buAutoNum type="arabicParenR"/>
            </a:pPr>
            <a:r>
              <a:rPr lang="en-US" sz="2000" b="1" dirty="0" smtClean="0"/>
              <a:t>Classic MapReduce </a:t>
            </a:r>
            <a:r>
              <a:rPr lang="en-US" sz="2000" dirty="0" smtClean="0"/>
              <a:t>as in Hadoop; single Map followed by reduction with fault tolerant use of disk</a:t>
            </a:r>
          </a:p>
          <a:p>
            <a:pPr marL="914400" lvl="1" indent="-457200">
              <a:spcBef>
                <a:spcPts val="300"/>
              </a:spcBef>
              <a:buFont typeface="+mj-lt"/>
              <a:buAutoNum type="arabicParenR"/>
            </a:pPr>
            <a:r>
              <a:rPr lang="en-US" sz="2000" b="1" dirty="0" smtClean="0"/>
              <a:t>Iterative MapReduce </a:t>
            </a:r>
            <a:r>
              <a:rPr lang="en-US" sz="2000" dirty="0" smtClean="0"/>
              <a:t>use for data mining such as Expectation Maximization in clustering etc.; Cache data in memory between iterations and support the large collective communication (Reduce, Scatter, Gather, Multicast) use in data mining</a:t>
            </a:r>
          </a:p>
          <a:p>
            <a:pPr marL="914400" lvl="1" indent="-457200">
              <a:spcBef>
                <a:spcPts val="300"/>
              </a:spcBef>
              <a:buFont typeface="+mj-lt"/>
              <a:buAutoNum type="arabicParenR"/>
            </a:pPr>
            <a:r>
              <a:rPr lang="en-US" sz="2000" b="1" dirty="0" smtClean="0"/>
              <a:t>Classic MPI! </a:t>
            </a:r>
            <a:r>
              <a:rPr lang="en-US" sz="2000" dirty="0" smtClean="0"/>
              <a:t>Support small point to point messaging efficiently as used in partial differential equation solvers. Also used for Graph algorithms</a:t>
            </a:r>
          </a:p>
          <a:p>
            <a:pPr marL="514350" indent="-4572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Use architecture with minimum required synchronization</a:t>
            </a:r>
          </a:p>
          <a:p>
            <a:pPr lvl="1">
              <a:spcBef>
                <a:spcPts val="300"/>
              </a:spcBef>
            </a:pPr>
            <a:endParaRPr lang="en-US" sz="2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2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26" y="76200"/>
            <a:ext cx="9075174" cy="6858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Increasing Synchronization in  Parallel Computing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7550"/>
            <a:ext cx="9144000" cy="6003925"/>
          </a:xfrm>
        </p:spPr>
        <p:txBody>
          <a:bodyPr>
            <a:normAutofit fontScale="92500" lnSpcReduction="20000"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Grids</a:t>
            </a:r>
            <a:r>
              <a:rPr lang="en-US" sz="2400" dirty="0" smtClean="0"/>
              <a:t>: least synchronization as distributed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Clouds: </a:t>
            </a:r>
            <a:r>
              <a:rPr lang="en-US" sz="2400" dirty="0" smtClean="0">
                <a:solidFill>
                  <a:srgbClr val="FF0000"/>
                </a:solidFill>
              </a:rPr>
              <a:t>MapReduce</a:t>
            </a:r>
            <a:r>
              <a:rPr lang="en-US" sz="2400" dirty="0" smtClean="0"/>
              <a:t> has asynchronous maps typically processing data points with results saved to disk. Final reduce phase integrates results from different maps</a:t>
            </a:r>
          </a:p>
          <a:p>
            <a:pPr lvl="1"/>
            <a:r>
              <a:rPr lang="en-US" sz="2000" dirty="0" smtClean="0"/>
              <a:t>Fault tolerant and does not require map synchronization</a:t>
            </a:r>
          </a:p>
          <a:p>
            <a:pPr lvl="1"/>
            <a:r>
              <a:rPr lang="en-US" sz="2000" dirty="0" smtClean="0"/>
              <a:t>Dominant need for search and recommender engines</a:t>
            </a:r>
          </a:p>
          <a:p>
            <a:pPr lvl="1"/>
            <a:r>
              <a:rPr lang="en-US" sz="2000" b="1" dirty="0" smtClean="0"/>
              <a:t>Map only </a:t>
            </a:r>
            <a:r>
              <a:rPr lang="en-US" sz="2000" dirty="0" smtClean="0"/>
              <a:t>useful special case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HPC enhanced Clouds</a:t>
            </a:r>
            <a:r>
              <a:rPr lang="en-US" sz="2400" b="1" dirty="0" smtClean="0"/>
              <a:t>: </a:t>
            </a:r>
            <a:r>
              <a:rPr lang="en-US" sz="2400" dirty="0" smtClean="0">
                <a:solidFill>
                  <a:srgbClr val="FF0000"/>
                </a:solidFill>
              </a:rPr>
              <a:t>Iterative MapReduce </a:t>
            </a:r>
            <a:r>
              <a:rPr lang="en-US" sz="2400" dirty="0" smtClean="0"/>
              <a:t>caches results between “MapReduce” steps and supports SPMD parallel computing with large messages as seen in parallel kernels (linear algebra) in clustering and other data mining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HPC: </a:t>
            </a:r>
            <a:r>
              <a:rPr lang="en-US" sz="2400" dirty="0"/>
              <a:t>Typically SPMD (Single Program Multiple Data) “maps” typically processing particles or mesh points interspersed with multitude of low latency messages supported by specialized networks such as </a:t>
            </a:r>
            <a:r>
              <a:rPr lang="en-US" sz="2400" dirty="0" err="1"/>
              <a:t>Infiniband</a:t>
            </a:r>
            <a:r>
              <a:rPr lang="en-US" sz="2400" dirty="0"/>
              <a:t> and technologies like </a:t>
            </a:r>
            <a:r>
              <a:rPr lang="en-US" sz="2400" dirty="0">
                <a:solidFill>
                  <a:srgbClr val="FF0000"/>
                </a:solidFill>
              </a:rPr>
              <a:t>MPI</a:t>
            </a:r>
          </a:p>
          <a:p>
            <a:pPr lvl="1"/>
            <a:r>
              <a:rPr lang="en-US" sz="2000" dirty="0"/>
              <a:t>Often run large capability jobs with 100K (going to 1.5M) cores on same job</a:t>
            </a:r>
          </a:p>
          <a:p>
            <a:pPr lvl="1"/>
            <a:r>
              <a:rPr lang="en-US" sz="2000" dirty="0"/>
              <a:t>National DoE/NSF/NASA facilities run 100% utilization</a:t>
            </a:r>
          </a:p>
          <a:p>
            <a:pPr lvl="1"/>
            <a:r>
              <a:rPr lang="en-US" sz="2000" dirty="0"/>
              <a:t>Fault fragile and cannot tolerate “outlier maps” taking longer than </a:t>
            </a:r>
            <a:r>
              <a:rPr lang="en-US" sz="2000" dirty="0" smtClean="0"/>
              <a:t>others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Reborn on clouds as Giraph (</a:t>
            </a:r>
            <a:r>
              <a:rPr lang="en-US" sz="2000" dirty="0" err="1" smtClean="0">
                <a:solidFill>
                  <a:srgbClr val="FF0000"/>
                </a:solidFill>
              </a:rPr>
              <a:t>Pregel</a:t>
            </a:r>
            <a:r>
              <a:rPr lang="en-US" sz="2000" dirty="0" smtClean="0">
                <a:solidFill>
                  <a:srgbClr val="FF0000"/>
                </a:solidFill>
              </a:rPr>
              <a:t>) for graph Algorithms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Often used in HPC unnecessarily when better to use looser synchronization</a:t>
            </a:r>
            <a:endParaRPr lang="en-US" sz="2000" dirty="0">
              <a:solidFill>
                <a:srgbClr val="FF0000"/>
              </a:solidFill>
            </a:endParaRP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59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3109205" y="-184666"/>
            <a:chExt cx="9144000" cy="6858000"/>
          </a:xfrm>
        </p:grpSpPr>
        <p:grpSp>
          <p:nvGrpSpPr>
            <p:cNvPr id="5" name="Group 4"/>
            <p:cNvGrpSpPr/>
            <p:nvPr/>
          </p:nvGrpSpPr>
          <p:grpSpPr>
            <a:xfrm>
              <a:off x="3109205" y="-184666"/>
              <a:ext cx="9144000" cy="6858000"/>
              <a:chOff x="84441" y="-184666"/>
              <a:chExt cx="9144000" cy="685800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4441" y="-184666"/>
                <a:ext cx="9144000" cy="6858000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4656441" y="6266858"/>
                <a:ext cx="442781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/>
                <a:r>
                  <a:rPr lang="en-US" dirty="0">
                    <a:solidFill>
                      <a:prstClr val="black"/>
                    </a:solidFill>
                  </a:rPr>
                  <a:t>http://www.kpcb.com/internet-trends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4238220" y="2615646"/>
              <a:ext cx="75285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2000" b="1" dirty="0" smtClean="0">
                  <a:solidFill>
                    <a:prstClr val="black"/>
                  </a:solidFill>
                </a:rPr>
                <a:t>Note </a:t>
              </a:r>
              <a:r>
                <a:rPr lang="en-US" sz="2000" b="1" dirty="0">
                  <a:solidFill>
                    <a:prstClr val="black"/>
                  </a:solidFill>
                </a:rPr>
                <a:t>largest science ~100 petabytes = 0.000025 </a:t>
              </a:r>
              <a:r>
                <a:rPr lang="en-US" sz="2000" b="1" dirty="0" smtClean="0">
                  <a:solidFill>
                    <a:prstClr val="black"/>
                  </a:solidFill>
                </a:rPr>
                <a:t>total</a:t>
              </a:r>
            </a:p>
            <a:p>
              <a:pPr defTabSz="457200"/>
              <a:r>
                <a:rPr lang="en-US" sz="2000" b="1" dirty="0" smtClean="0">
                  <a:solidFill>
                    <a:srgbClr val="FF0000"/>
                  </a:solidFill>
                </a:rPr>
                <a:t>Motivates leverage of commercial infrastructure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379205" y="3518141"/>
              <a:ext cx="345338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2000" b="1" dirty="0">
                  <a:solidFill>
                    <a:prstClr val="black"/>
                  </a:solidFill>
                </a:rPr>
                <a:t>Note 7 ZB (7. 10</a:t>
              </a:r>
              <a:r>
                <a:rPr lang="en-US" sz="2000" b="1" baseline="30000" dirty="0">
                  <a:solidFill>
                    <a:prstClr val="black"/>
                  </a:solidFill>
                </a:rPr>
                <a:t>21</a:t>
              </a:r>
              <a:r>
                <a:rPr lang="en-US" sz="2000" b="1" dirty="0">
                  <a:solidFill>
                    <a:prstClr val="black"/>
                  </a:solidFill>
                </a:rPr>
                <a:t>) is about a </a:t>
              </a:r>
              <a:br>
                <a:rPr lang="en-US" sz="2000" b="1" dirty="0">
                  <a:solidFill>
                    <a:prstClr val="black"/>
                  </a:solidFill>
                </a:rPr>
              </a:br>
              <a:r>
                <a:rPr lang="en-US" sz="2000" b="1" dirty="0">
                  <a:solidFill>
                    <a:prstClr val="black"/>
                  </a:solidFill>
                </a:rPr>
                <a:t>terabyte (10</a:t>
              </a:r>
              <a:r>
                <a:rPr lang="en-US" sz="2000" b="1" baseline="30000" dirty="0">
                  <a:solidFill>
                    <a:prstClr val="black"/>
                  </a:solidFill>
                </a:rPr>
                <a:t>12</a:t>
              </a:r>
              <a:r>
                <a:rPr lang="en-US" sz="2000" b="1" dirty="0">
                  <a:solidFill>
                    <a:prstClr val="black"/>
                  </a:solidFill>
                </a:rPr>
                <a:t>) for each </a:t>
              </a:r>
              <a:r>
                <a:rPr lang="en-US" sz="2000" b="1" dirty="0" smtClean="0">
                  <a:solidFill>
                    <a:prstClr val="black"/>
                  </a:solidFill>
                </a:rPr>
                <a:t>person</a:t>
              </a:r>
              <a:br>
                <a:rPr lang="en-US" sz="2000" b="1" dirty="0" smtClean="0">
                  <a:solidFill>
                    <a:prstClr val="black"/>
                  </a:solidFill>
                </a:rPr>
              </a:br>
              <a:r>
                <a:rPr lang="en-US" sz="2000" b="1" dirty="0" smtClean="0">
                  <a:solidFill>
                    <a:prstClr val="black"/>
                  </a:solidFill>
                </a:rPr>
                <a:t> </a:t>
              </a:r>
              <a:r>
                <a:rPr lang="en-US" sz="2000" b="1" dirty="0">
                  <a:solidFill>
                    <a:prstClr val="black"/>
                  </a:solidFill>
                </a:rPr>
                <a:t>in world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379205" y="2233029"/>
              <a:ext cx="46639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 smtClean="0"/>
                <a:t>Zettabyte</a:t>
              </a:r>
              <a:r>
                <a:rPr lang="en-US" sz="2000" b="1" dirty="0" smtClean="0"/>
                <a:t> </a:t>
              </a:r>
              <a:r>
                <a:rPr lang="en-US" sz="2000" b="1" dirty="0"/>
                <a:t>= 1000 </a:t>
              </a:r>
              <a:r>
                <a:rPr lang="en-US" sz="2000" b="1" dirty="0" err="1" smtClean="0"/>
                <a:t>Exabytes</a:t>
              </a:r>
              <a:r>
                <a:rPr lang="en-US" sz="2000" b="1" dirty="0" smtClean="0"/>
                <a:t> = 10</a:t>
              </a:r>
              <a:r>
                <a:rPr lang="en-US" sz="2000" b="1" baseline="30000" dirty="0" smtClean="0"/>
                <a:t>6</a:t>
              </a:r>
              <a:r>
                <a:rPr lang="en-US" sz="2000" b="1" dirty="0" smtClean="0"/>
                <a:t> Petabytes</a:t>
              </a:r>
              <a:endParaRPr lang="en-US" sz="2000" b="1" dirty="0"/>
            </a:p>
          </p:txBody>
        </p:sp>
      </p:grp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37F7B-AF3B-4744-8178-C836E7A204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41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52248"/>
            <a:ext cx="9049407" cy="75674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Where is HPC most important in HPC-ABDS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94593" y="1694793"/>
            <a:ext cx="9144000" cy="4525963"/>
          </a:xfrm>
        </p:spPr>
        <p:txBody>
          <a:bodyPr/>
          <a:lstStyle/>
          <a:p>
            <a:r>
              <a:rPr lang="en-US" dirty="0" smtClean="0"/>
              <a:t>Especial Opportunities </a:t>
            </a:r>
            <a:r>
              <a:rPr lang="en-US" dirty="0"/>
              <a:t>at </a:t>
            </a:r>
            <a:endParaRPr lang="en-US" dirty="0" smtClean="0"/>
          </a:p>
          <a:p>
            <a:pPr lvl="1"/>
            <a:r>
              <a:rPr lang="en-US" dirty="0" smtClean="0"/>
              <a:t>Resource management – Yarn v </a:t>
            </a:r>
            <a:r>
              <a:rPr lang="en-US" dirty="0" err="1" smtClean="0"/>
              <a:t>Slurm</a:t>
            </a:r>
            <a:endParaRPr lang="en-US" dirty="0" smtClean="0"/>
          </a:p>
          <a:p>
            <a:pPr lvl="1"/>
            <a:r>
              <a:rPr lang="en-US" dirty="0" smtClean="0"/>
              <a:t>File - </a:t>
            </a:r>
            <a:r>
              <a:rPr lang="en-US" dirty="0" err="1" smtClean="0"/>
              <a:t>iRODS</a:t>
            </a:r>
            <a:endParaRPr lang="en-US" dirty="0" smtClean="0"/>
          </a:p>
          <a:p>
            <a:pPr lvl="1"/>
            <a:r>
              <a:rPr lang="en-US" dirty="0" smtClean="0"/>
              <a:t>Programming – HPC parallel computing experts</a:t>
            </a:r>
          </a:p>
          <a:p>
            <a:pPr lvl="1"/>
            <a:r>
              <a:rPr lang="en-US" dirty="0" smtClean="0"/>
              <a:t>Communication – integrate best of MPI into ABDS</a:t>
            </a:r>
          </a:p>
          <a:p>
            <a:pPr lvl="1"/>
            <a:r>
              <a:rPr lang="en-US" dirty="0" smtClean="0"/>
              <a:t>Monitoring – Inca, Ganglia from HPC</a:t>
            </a:r>
          </a:p>
          <a:p>
            <a:pPr lvl="1"/>
            <a:r>
              <a:rPr lang="en-US" dirty="0" smtClean="0"/>
              <a:t>Workflow – several from Grid computing </a:t>
            </a:r>
          </a:p>
          <a:p>
            <a:r>
              <a:rPr lang="en-US" dirty="0" smtClean="0"/>
              <a:t>layers </a:t>
            </a:r>
            <a:r>
              <a:rPr lang="en-US" dirty="0"/>
              <a:t>for HPC and ABDS integration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12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96562" y="2176677"/>
            <a:ext cx="8515865" cy="1470025"/>
          </a:xfrm>
        </p:spPr>
        <p:txBody>
          <a:bodyPr/>
          <a:lstStyle/>
          <a:p>
            <a:r>
              <a:rPr lang="en-US" b="1" dirty="0" smtClean="0"/>
              <a:t>Comparing Data Intensive and Simulation Problems</a:t>
            </a:r>
            <a:endParaRPr lang="en-US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40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8546"/>
            <a:ext cx="8686800" cy="7218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Comparison of Data Analytics with Simulation 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2947"/>
            <a:ext cx="9144000" cy="5735053"/>
          </a:xfrm>
        </p:spPr>
        <p:txBody>
          <a:bodyPr>
            <a:normAutofit fontScale="85000" lnSpcReduction="10000"/>
          </a:bodyPr>
          <a:lstStyle/>
          <a:p>
            <a:r>
              <a:rPr lang="en-US" sz="2800" b="1" dirty="0" smtClean="0"/>
              <a:t>Pleasingly parallel </a:t>
            </a:r>
            <a:r>
              <a:rPr lang="en-US" sz="2800" dirty="0" smtClean="0"/>
              <a:t>often important in both</a:t>
            </a:r>
          </a:p>
          <a:p>
            <a:r>
              <a:rPr lang="en-US" sz="2800" dirty="0"/>
              <a:t>Both are often </a:t>
            </a:r>
            <a:r>
              <a:rPr lang="en-US" sz="2800" b="1" dirty="0"/>
              <a:t>SPMD</a:t>
            </a:r>
            <a:r>
              <a:rPr lang="en-US" sz="2800" dirty="0"/>
              <a:t> and </a:t>
            </a:r>
            <a:r>
              <a:rPr lang="en-US" sz="2800" b="1" dirty="0"/>
              <a:t>BSP</a:t>
            </a:r>
          </a:p>
          <a:p>
            <a:pPr marL="342900" lvl="1" indent="-342900">
              <a:buFont typeface="Arial"/>
              <a:buChar char="•"/>
            </a:pPr>
            <a:r>
              <a:rPr lang="en-US" sz="2800" b="1" dirty="0" smtClean="0"/>
              <a:t>Streaming event </a:t>
            </a:r>
            <a:r>
              <a:rPr lang="en-US" sz="2800" dirty="0" smtClean="0"/>
              <a:t>style important in Big Data; only see in simulations for “parameter sweep” simulations or in computational steering</a:t>
            </a:r>
          </a:p>
          <a:p>
            <a:pPr marL="342900" lvl="1" indent="-342900">
              <a:buFont typeface="Arial"/>
              <a:buChar char="•"/>
            </a:pPr>
            <a:r>
              <a:rPr lang="en-US" sz="2800" b="1" dirty="0" smtClean="0"/>
              <a:t>Non-iterative MapReduce </a:t>
            </a:r>
            <a:r>
              <a:rPr lang="en-US" sz="2800" dirty="0" smtClean="0"/>
              <a:t>is </a:t>
            </a:r>
            <a:r>
              <a:rPr lang="en-US" dirty="0"/>
              <a:t>major big data paradigm</a:t>
            </a:r>
          </a:p>
          <a:p>
            <a:pPr lvl="1"/>
            <a:r>
              <a:rPr lang="en-US" sz="2400" dirty="0" smtClean="0"/>
              <a:t>not a common simulation paradigm except where “Reduce” summarizes pleasingly parallel execution</a:t>
            </a:r>
          </a:p>
          <a:p>
            <a:r>
              <a:rPr lang="en-US" sz="2800" dirty="0" smtClean="0"/>
              <a:t>Big Data often has </a:t>
            </a:r>
            <a:r>
              <a:rPr lang="en-US" sz="2800" b="1" dirty="0" smtClean="0"/>
              <a:t>large collective communication</a:t>
            </a:r>
          </a:p>
          <a:p>
            <a:pPr lvl="1"/>
            <a:r>
              <a:rPr lang="en-US" dirty="0" smtClean="0"/>
              <a:t>Classic simulation has a lot of smallish point-to-point messages</a:t>
            </a:r>
          </a:p>
          <a:p>
            <a:r>
              <a:rPr lang="en-US" sz="2800" dirty="0" smtClean="0"/>
              <a:t>Simulation dominantly </a:t>
            </a:r>
            <a:r>
              <a:rPr lang="en-US" sz="2800" b="1" dirty="0" smtClean="0"/>
              <a:t>sparse</a:t>
            </a:r>
            <a:r>
              <a:rPr lang="en-US" sz="2800" dirty="0" smtClean="0"/>
              <a:t> (nearest neighbor) data structures</a:t>
            </a:r>
          </a:p>
          <a:p>
            <a:pPr lvl="1"/>
            <a:r>
              <a:rPr lang="en-US" dirty="0" smtClean="0"/>
              <a:t>“Bag of words (users, rankings, images..)” algorithms are sparse, as is PageRank </a:t>
            </a:r>
          </a:p>
          <a:p>
            <a:pPr lvl="1"/>
            <a:r>
              <a:rPr lang="en-US" dirty="0" smtClean="0"/>
              <a:t>Important data analytics involves full matrix algorithms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8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447"/>
            <a:ext cx="9144000" cy="107576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Comparison of Data Analytics with Simulation II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7676"/>
            <a:ext cx="9144000" cy="5927559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There are similarities between some </a:t>
            </a:r>
            <a:r>
              <a:rPr lang="en-US" sz="2400" b="1" dirty="0" smtClean="0"/>
              <a:t>graph problems and particle simulations </a:t>
            </a:r>
            <a:r>
              <a:rPr lang="en-US" sz="2400" dirty="0" smtClean="0"/>
              <a:t>with a </a:t>
            </a:r>
            <a:r>
              <a:rPr lang="en-US" sz="2400" b="1" dirty="0" smtClean="0"/>
              <a:t>strange cutoff force.</a:t>
            </a:r>
          </a:p>
          <a:p>
            <a:pPr lvl="1"/>
            <a:r>
              <a:rPr lang="en-US" sz="2400" dirty="0" smtClean="0"/>
              <a:t>Both </a:t>
            </a:r>
            <a:r>
              <a:rPr lang="en-US" sz="2400" b="1" dirty="0" smtClean="0"/>
              <a:t>Map-Communication</a:t>
            </a:r>
          </a:p>
          <a:p>
            <a:r>
              <a:rPr lang="en-US" sz="2400" dirty="0" smtClean="0"/>
              <a:t>Note many big data problems are “</a:t>
            </a:r>
            <a:r>
              <a:rPr lang="en-US" sz="2400" b="1" dirty="0" smtClean="0"/>
              <a:t>long range force</a:t>
            </a:r>
            <a:r>
              <a:rPr lang="en-US" sz="2400" dirty="0" smtClean="0"/>
              <a:t>” as all points are linked.</a:t>
            </a:r>
          </a:p>
          <a:p>
            <a:pPr lvl="1"/>
            <a:r>
              <a:rPr lang="en-US" sz="2400" dirty="0" smtClean="0"/>
              <a:t>Easiest to parallelize. Often full matrix algorithms</a:t>
            </a:r>
          </a:p>
          <a:p>
            <a:pPr lvl="1"/>
            <a:r>
              <a:rPr lang="en-US" sz="2400" dirty="0" smtClean="0"/>
              <a:t>e.g. in </a:t>
            </a:r>
            <a:r>
              <a:rPr lang="en-US" sz="2400" dirty="0"/>
              <a:t>DNA sequence studies, </a:t>
            </a:r>
            <a:r>
              <a:rPr lang="en-US" sz="2400" dirty="0" smtClean="0"/>
              <a:t>distance </a:t>
            </a:r>
            <a:r>
              <a:rPr lang="en-US" sz="2400" dirty="0">
                <a:sym typeface="Symbol"/>
              </a:rPr>
              <a:t></a:t>
            </a:r>
            <a:r>
              <a:rPr lang="en-US" sz="2400" dirty="0"/>
              <a:t>(</a:t>
            </a:r>
            <a:r>
              <a:rPr lang="en-US" sz="2400" i="1" dirty="0" err="1"/>
              <a:t>i</a:t>
            </a:r>
            <a:r>
              <a:rPr lang="en-US" sz="2400" dirty="0"/>
              <a:t>, </a:t>
            </a:r>
            <a:r>
              <a:rPr lang="en-US" sz="2400" i="1" dirty="0">
                <a:sym typeface="Symbol"/>
              </a:rPr>
              <a:t>j</a:t>
            </a:r>
            <a:r>
              <a:rPr lang="en-US" sz="2400" dirty="0"/>
              <a:t>) </a:t>
            </a:r>
            <a:r>
              <a:rPr lang="en-US" sz="2400" dirty="0" smtClean="0"/>
              <a:t>defined by BLAST, Smith-Waterman, etc., between all sequences </a:t>
            </a:r>
            <a:r>
              <a:rPr lang="en-US" sz="2400" i="1" dirty="0" err="1"/>
              <a:t>i</a:t>
            </a:r>
            <a:r>
              <a:rPr lang="en-US" sz="2400" dirty="0"/>
              <a:t>, </a:t>
            </a:r>
            <a:r>
              <a:rPr lang="en-US" sz="2400" i="1" dirty="0" smtClean="0">
                <a:sym typeface="Symbol"/>
              </a:rPr>
              <a:t>j.</a:t>
            </a:r>
          </a:p>
          <a:p>
            <a:pPr lvl="1"/>
            <a:r>
              <a:rPr lang="en-US" sz="2400" dirty="0">
                <a:sym typeface="Symbol"/>
              </a:rPr>
              <a:t>Opportunity for “fast </a:t>
            </a:r>
            <a:r>
              <a:rPr lang="en-US" sz="2400" dirty="0" err="1">
                <a:sym typeface="Symbol"/>
              </a:rPr>
              <a:t>multipole</a:t>
            </a:r>
            <a:r>
              <a:rPr lang="en-US" sz="2400" dirty="0">
                <a:sym typeface="Symbol"/>
              </a:rPr>
              <a:t>” ideas in big data</a:t>
            </a:r>
            <a:r>
              <a:rPr lang="en-US" sz="2400" dirty="0" smtClean="0">
                <a:sym typeface="Symbol"/>
              </a:rPr>
              <a:t>.</a:t>
            </a:r>
            <a:endParaRPr lang="en-US" sz="2400" i="1" dirty="0" smtClean="0">
              <a:sym typeface="Symbol"/>
            </a:endParaRPr>
          </a:p>
          <a:p>
            <a:r>
              <a:rPr lang="en-US" sz="2400" dirty="0" smtClean="0">
                <a:sym typeface="Symbol"/>
              </a:rPr>
              <a:t>In image-based </a:t>
            </a:r>
            <a:r>
              <a:rPr lang="en-US" sz="2400" b="1" dirty="0" smtClean="0">
                <a:sym typeface="Symbol"/>
              </a:rPr>
              <a:t>deep learning</a:t>
            </a:r>
            <a:r>
              <a:rPr lang="en-US" sz="2400" dirty="0" smtClean="0">
                <a:sym typeface="Symbol"/>
              </a:rPr>
              <a:t>, neural network weights are block sparse (corresponding to links to pixel blocks) but can be formulated as full matrix operations on GPUs and MPI in blocks.</a:t>
            </a:r>
          </a:p>
          <a:p>
            <a:r>
              <a:rPr lang="en-US" sz="2400" dirty="0" smtClean="0"/>
              <a:t>In HPC benchmarking, </a:t>
            </a:r>
            <a:r>
              <a:rPr lang="en-US" sz="2400" dirty="0" err="1" smtClean="0"/>
              <a:t>Linpack</a:t>
            </a:r>
            <a:r>
              <a:rPr lang="en-US" sz="2400" dirty="0" smtClean="0"/>
              <a:t> being challenged by a new sparse conjugate gradient benchmark HPCG, while I am diligently using </a:t>
            </a:r>
            <a:r>
              <a:rPr lang="en-US" sz="2400" b="1" dirty="0" smtClean="0"/>
              <a:t>non- sparse conjugate gradient solvers </a:t>
            </a:r>
            <a:r>
              <a:rPr lang="en-US" sz="2400" dirty="0" smtClean="0"/>
              <a:t>in clustering and Multi-dimensional scaling.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51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026" name="Picture 2" descr="http://bioengineering.skku.ac.kr/kosmos/tutorial_img/connection_rule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23"/>
            <a:stretch/>
          </p:blipFill>
          <p:spPr bwMode="auto">
            <a:xfrm>
              <a:off x="0" y="0"/>
              <a:ext cx="477879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files.ianrenton.com/sites/blog/2012/12/Screenshot-1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4880" y="1203242"/>
              <a:ext cx="4389120" cy="5649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7471508" y="1039446"/>
              <a:ext cx="0" cy="62523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3305908" y="966940"/>
              <a:ext cx="746369" cy="47706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2277" y="0"/>
            <a:ext cx="5100113" cy="1191487"/>
          </a:xfrm>
          <a:solidFill>
            <a:schemeClr val="bg1">
              <a:lumMod val="65000"/>
            </a:schemeClr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“Force Diagrams” for macromolecules and Facebook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8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Software Defined Systems</a:t>
            </a:r>
            <a:endParaRPr lang="en-US" b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E096-9650-498C-990C-20F2420C253B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0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44746" y="4471468"/>
            <a:ext cx="4450644" cy="1323438"/>
            <a:chOff x="2133600" y="4844268"/>
            <a:chExt cx="4114800" cy="1317787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4" name="Rounded Rectangle 3"/>
            <p:cNvSpPr/>
            <p:nvPr/>
          </p:nvSpPr>
          <p:spPr>
            <a:xfrm>
              <a:off x="2133600" y="4876800"/>
              <a:ext cx="4114800" cy="1143000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181202" y="4844268"/>
              <a:ext cx="1447800" cy="1317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  <a:latin typeface="Cooper Std Black" pitchFamily="18" charset="0"/>
                  <a:ea typeface="Adobe Gothic Std B" pitchFamily="34" charset="-128"/>
                </a:rPr>
                <a:t>Infra</a:t>
              </a:r>
            </a:p>
            <a:p>
              <a:pPr algn="ctr"/>
              <a:r>
                <a:rPr lang="en-US" sz="2000" dirty="0">
                  <a:solidFill>
                    <a:prstClr val="black"/>
                  </a:solidFill>
                  <a:latin typeface="Cooper Std Black" pitchFamily="18" charset="0"/>
                  <a:ea typeface="Adobe Gothic Std B" pitchFamily="34" charset="-128"/>
                </a:rPr>
                <a:t>structure</a:t>
              </a:r>
            </a:p>
            <a:p>
              <a:r>
                <a:rPr lang="en-US" sz="4000" dirty="0">
                  <a:solidFill>
                    <a:prstClr val="black"/>
                  </a:solidFill>
                  <a:latin typeface="Cooper Std Black" pitchFamily="18" charset="0"/>
                  <a:ea typeface="Adobe Gothic Std B" pitchFamily="34" charset="-128"/>
                </a:rPr>
                <a:t>IaaS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36694" y="4876800"/>
              <a:ext cx="29117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Ø"/>
              </a:pPr>
              <a:r>
                <a:rPr lang="en-US" b="1" dirty="0">
                  <a:solidFill>
                    <a:prstClr val="black"/>
                  </a:solidFill>
                </a:rPr>
                <a:t>Software Defined Computing (virtual Clusters)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en-US" b="1" dirty="0">
                  <a:solidFill>
                    <a:prstClr val="black"/>
                  </a:solidFill>
                </a:rPr>
                <a:t>Hypervisor, Bare Metal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en-US" b="1" dirty="0">
                  <a:solidFill>
                    <a:prstClr val="black"/>
                  </a:solidFill>
                </a:rPr>
                <a:t>Operating System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97146" y="2931762"/>
            <a:ext cx="4145844" cy="1524454"/>
            <a:chOff x="2133600" y="2133600"/>
            <a:chExt cx="4145844" cy="1229221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0" name="Rounded Rectangle 9"/>
            <p:cNvSpPr/>
            <p:nvPr/>
          </p:nvSpPr>
          <p:spPr>
            <a:xfrm>
              <a:off x="2133600" y="2133600"/>
              <a:ext cx="4114800" cy="1143000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33600" y="2381934"/>
              <a:ext cx="1600200" cy="8224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prstClr val="black"/>
                  </a:solidFill>
                  <a:latin typeface="Cooper Std Black" pitchFamily="18" charset="0"/>
                  <a:ea typeface="Adobe Gothic Std B" pitchFamily="34" charset="-128"/>
                </a:rPr>
                <a:t>Platform</a:t>
              </a:r>
              <a:r>
                <a:rPr lang="en-US" sz="4000" dirty="0">
                  <a:solidFill>
                    <a:prstClr val="black"/>
                  </a:solidFill>
                  <a:latin typeface="Cooper Std Black" pitchFamily="18" charset="0"/>
                  <a:ea typeface="Adobe Gothic Std B" pitchFamily="34" charset="-128"/>
                </a:rPr>
                <a:t/>
              </a:r>
              <a:br>
                <a:rPr lang="en-US" sz="4000" dirty="0">
                  <a:solidFill>
                    <a:prstClr val="black"/>
                  </a:solidFill>
                  <a:latin typeface="Cooper Std Black" pitchFamily="18" charset="0"/>
                  <a:ea typeface="Adobe Gothic Std B" pitchFamily="34" charset="-128"/>
                </a:rPr>
              </a:br>
              <a:r>
                <a:rPr lang="en-US" sz="4000" dirty="0">
                  <a:solidFill>
                    <a:prstClr val="black"/>
                  </a:solidFill>
                  <a:latin typeface="Cooper Std Black" pitchFamily="18" charset="0"/>
                  <a:ea typeface="Adobe Gothic Std B" pitchFamily="34" charset="-128"/>
                </a:rPr>
                <a:t>PaaS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12444" y="2166490"/>
              <a:ext cx="2667000" cy="119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Ø"/>
              </a:pPr>
              <a:r>
                <a:rPr lang="en-US" b="1" dirty="0">
                  <a:solidFill>
                    <a:prstClr val="black"/>
                  </a:solidFill>
                </a:rPr>
                <a:t>Cloud e.g. MapReduce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en-US" b="1" dirty="0">
                  <a:solidFill>
                    <a:prstClr val="black"/>
                  </a:solidFill>
                </a:rPr>
                <a:t>HPC e.g. </a:t>
              </a:r>
              <a:r>
                <a:rPr lang="en-US" b="1" dirty="0" err="1">
                  <a:solidFill>
                    <a:prstClr val="black"/>
                  </a:solidFill>
                </a:rPr>
                <a:t>PETSc</a:t>
              </a:r>
              <a:r>
                <a:rPr lang="en-US" b="1" dirty="0">
                  <a:solidFill>
                    <a:prstClr val="black"/>
                  </a:solidFill>
                </a:rPr>
                <a:t>, SAGA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en-US" b="1" dirty="0">
                  <a:solidFill>
                    <a:prstClr val="black"/>
                  </a:solidFill>
                </a:rPr>
                <a:t>Computer Science e.g. Compiler tools, Sensor nets, Monitors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0" y="31385"/>
            <a:ext cx="55549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</a:rPr>
              <a:t>Software-Defined Distributed</a:t>
            </a:r>
            <a:br>
              <a:rPr lang="en-US" sz="2800" b="1" dirty="0">
                <a:solidFill>
                  <a:prstClr val="black"/>
                </a:solidFill>
              </a:rPr>
            </a:br>
            <a:r>
              <a:rPr lang="en-US" sz="2800" b="1" dirty="0">
                <a:solidFill>
                  <a:prstClr val="black"/>
                </a:solidFill>
              </a:rPr>
              <a:t> System (SDDS) as a Service includes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744746" y="5757540"/>
            <a:ext cx="4450644" cy="1100460"/>
            <a:chOff x="2133600" y="4869606"/>
            <a:chExt cx="4114800" cy="1309799"/>
          </a:xfrm>
          <a:solidFill>
            <a:schemeClr val="bg1">
              <a:lumMod val="85000"/>
            </a:schemeClr>
          </a:solidFill>
        </p:grpSpPr>
        <p:sp>
          <p:nvSpPr>
            <p:cNvPr id="30" name="Rounded Rectangle 29"/>
            <p:cNvSpPr/>
            <p:nvPr/>
          </p:nvSpPr>
          <p:spPr>
            <a:xfrm>
              <a:off x="2133600" y="4876800"/>
              <a:ext cx="4114800" cy="1143000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258822" y="4891772"/>
              <a:ext cx="1613969" cy="1287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  <a:latin typeface="Cooper Std Black" pitchFamily="18" charset="0"/>
                  <a:ea typeface="Adobe Gothic Std B" pitchFamily="34" charset="-128"/>
                </a:rPr>
                <a:t>Network</a:t>
              </a:r>
            </a:p>
            <a:p>
              <a:r>
                <a:rPr lang="en-US" sz="4000" dirty="0" err="1">
                  <a:solidFill>
                    <a:prstClr val="black"/>
                  </a:solidFill>
                  <a:latin typeface="Cooper Std Black" pitchFamily="18" charset="0"/>
                  <a:ea typeface="Adobe Gothic Std B" pitchFamily="34" charset="-128"/>
                </a:rPr>
                <a:t>NaaS</a:t>
              </a:r>
              <a:endParaRPr lang="en-US" sz="4000" dirty="0">
                <a:solidFill>
                  <a:prstClr val="black"/>
                </a:solidFill>
                <a:latin typeface="Cooper Std Black" pitchFamily="18" charset="0"/>
                <a:ea typeface="Adobe Gothic Std B" pitchFamily="34" charset="-128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705098" y="4869606"/>
              <a:ext cx="2497532" cy="1103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Ø"/>
              </a:pPr>
              <a:r>
                <a:rPr lang="en-US" b="1" dirty="0">
                  <a:solidFill>
                    <a:prstClr val="black"/>
                  </a:solidFill>
                </a:rPr>
                <a:t>Software Defined Networks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en-US" b="1" dirty="0">
                  <a:solidFill>
                    <a:prstClr val="black"/>
                  </a:solidFill>
                </a:rPr>
                <a:t>OpenFlow GENI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28190" y="1342001"/>
            <a:ext cx="4114800" cy="1553145"/>
            <a:chOff x="751294" y="1496195"/>
            <a:chExt cx="4114800" cy="1546513"/>
          </a:xfrm>
        </p:grpSpPr>
        <p:grpSp>
          <p:nvGrpSpPr>
            <p:cNvPr id="19" name="Group 18"/>
            <p:cNvGrpSpPr/>
            <p:nvPr/>
          </p:nvGrpSpPr>
          <p:grpSpPr>
            <a:xfrm>
              <a:off x="751294" y="1496195"/>
              <a:ext cx="4114800" cy="1546513"/>
              <a:chOff x="2147390" y="2270609"/>
              <a:chExt cx="4114800" cy="105523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20" name="Rounded Rectangle 19"/>
              <p:cNvSpPr/>
              <p:nvPr/>
            </p:nvSpPr>
            <p:spPr>
              <a:xfrm>
                <a:off x="2147390" y="2270609"/>
                <a:ext cx="4114800" cy="103390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147390" y="2280299"/>
                <a:ext cx="1600200" cy="1045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prstClr val="black"/>
                    </a:solidFill>
                    <a:latin typeface="Cooper Std Black" pitchFamily="18" charset="0"/>
                    <a:ea typeface="Adobe Gothic Std B" pitchFamily="34" charset="-128"/>
                  </a:rPr>
                  <a:t>Software</a:t>
                </a:r>
              </a:p>
              <a:p>
                <a:r>
                  <a:rPr lang="en-US" sz="1600" dirty="0">
                    <a:solidFill>
                      <a:prstClr val="black"/>
                    </a:solidFill>
                    <a:latin typeface="Cooper Std Black" pitchFamily="18" charset="0"/>
                    <a:ea typeface="Adobe Gothic Std B" pitchFamily="34" charset="-128"/>
                  </a:rPr>
                  <a:t>(Application</a:t>
                </a:r>
              </a:p>
              <a:p>
                <a:r>
                  <a:rPr lang="en-US" sz="1600" dirty="0">
                    <a:solidFill>
                      <a:prstClr val="black"/>
                    </a:solidFill>
                    <a:latin typeface="Cooper Std Black" pitchFamily="18" charset="0"/>
                    <a:ea typeface="Adobe Gothic Std B" pitchFamily="34" charset="-128"/>
                  </a:rPr>
                  <a:t>Or  Usage) </a:t>
                </a:r>
                <a:r>
                  <a:rPr lang="en-US" sz="4000" dirty="0" err="1">
                    <a:solidFill>
                      <a:prstClr val="black"/>
                    </a:solidFill>
                    <a:latin typeface="Cooper Std Black" pitchFamily="18" charset="0"/>
                    <a:ea typeface="Adobe Gothic Std B" pitchFamily="34" charset="-128"/>
                  </a:rPr>
                  <a:t>SaaS</a:t>
                </a:r>
                <a:endParaRPr lang="en-US" sz="4000" dirty="0">
                  <a:solidFill>
                    <a:prstClr val="black"/>
                  </a:solidFill>
                  <a:latin typeface="Cooper Std Black" pitchFamily="18" charset="0"/>
                  <a:ea typeface="Adobe Gothic Std B" pitchFamily="34" charset="-128"/>
                </a:endParaRPr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2071004" y="1519061"/>
              <a:ext cx="2667000" cy="1471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Ø"/>
              </a:pPr>
              <a:r>
                <a:rPr lang="en-US" b="1" dirty="0" smtClean="0">
                  <a:solidFill>
                    <a:prstClr val="black"/>
                  </a:solidFill>
                </a:rPr>
                <a:t>Use HPC-ABDS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en-US" b="1" dirty="0" smtClean="0">
                  <a:solidFill>
                    <a:prstClr val="black"/>
                  </a:solidFill>
                </a:rPr>
                <a:t>Class Usages e.g. run GPU  &amp; multicore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en-US" b="1" dirty="0" smtClean="0">
                  <a:solidFill>
                    <a:prstClr val="black"/>
                  </a:solidFill>
                </a:rPr>
                <a:t>Applications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en-US" b="1" dirty="0" smtClean="0">
                  <a:solidFill>
                    <a:prstClr val="black"/>
                  </a:solidFill>
                </a:rPr>
                <a:t>Control Robot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36" name="Trapezoid 35"/>
          <p:cNvSpPr/>
          <p:nvPr/>
        </p:nvSpPr>
        <p:spPr>
          <a:xfrm>
            <a:off x="158507" y="908541"/>
            <a:ext cx="5791200" cy="5851327"/>
          </a:xfrm>
          <a:prstGeom prst="trapezoid">
            <a:avLst>
              <a:gd name="adj" fmla="val 11343"/>
            </a:avLst>
          </a:prstGeom>
          <a:solidFill>
            <a:schemeClr val="bg1">
              <a:lumMod val="65000"/>
              <a:alpha val="2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638800" y="200971"/>
            <a:ext cx="3352800" cy="2458714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prstClr val="black"/>
                </a:solidFill>
                <a:latin typeface="Cooper Std Black" pitchFamily="18" charset="0"/>
                <a:cs typeface="Aharoni" pitchFamily="2" charset="-79"/>
              </a:rPr>
              <a:t>FutureSystems</a:t>
            </a:r>
            <a:r>
              <a:rPr lang="en-US" dirty="0" smtClean="0">
                <a:solidFill>
                  <a:prstClr val="black"/>
                </a:solidFill>
                <a:latin typeface="Cooper Std Black" pitchFamily="18" charset="0"/>
                <a:cs typeface="Aharoni" pitchFamily="2" charset="-79"/>
              </a:rPr>
              <a:t> uses</a:t>
            </a:r>
            <a:br>
              <a:rPr lang="en-US" dirty="0" smtClean="0">
                <a:solidFill>
                  <a:prstClr val="black"/>
                </a:solidFill>
                <a:latin typeface="Cooper Std Black" pitchFamily="18" charset="0"/>
                <a:cs typeface="Aharoni" pitchFamily="2" charset="-79"/>
              </a:rPr>
            </a:br>
            <a:r>
              <a:rPr lang="en-US" dirty="0" smtClean="0">
                <a:solidFill>
                  <a:prstClr val="black"/>
                </a:solidFill>
                <a:latin typeface="Cooper Std Black" pitchFamily="18" charset="0"/>
                <a:cs typeface="Aharoni" pitchFamily="2" charset="-79"/>
              </a:rPr>
              <a:t>SDDS-</a:t>
            </a:r>
            <a:r>
              <a:rPr lang="en-US" dirty="0" err="1" smtClean="0">
                <a:solidFill>
                  <a:prstClr val="black"/>
                </a:solidFill>
                <a:latin typeface="Cooper Std Black" pitchFamily="18" charset="0"/>
                <a:cs typeface="Aharoni" pitchFamily="2" charset="-79"/>
              </a:rPr>
              <a:t>aaS</a:t>
            </a:r>
            <a:r>
              <a:rPr lang="en-US" dirty="0" smtClean="0">
                <a:solidFill>
                  <a:prstClr val="black"/>
                </a:solidFill>
                <a:latin typeface="Cooper Std Black" pitchFamily="18" charset="0"/>
                <a:cs typeface="Aharoni" pitchFamily="2" charset="-79"/>
              </a:rPr>
              <a:t> </a:t>
            </a:r>
            <a:r>
              <a:rPr lang="en-US" dirty="0">
                <a:solidFill>
                  <a:prstClr val="black"/>
                </a:solidFill>
                <a:latin typeface="Cooper Std Black" pitchFamily="18" charset="0"/>
                <a:cs typeface="Aharoni" pitchFamily="2" charset="-79"/>
              </a:rPr>
              <a:t>Tools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oper Std Black" pitchFamily="18" charset="0"/>
                <a:cs typeface="Aharoni" pitchFamily="2" charset="-79"/>
              </a:rPr>
              <a:t>Provisioning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oper Std Black" pitchFamily="18" charset="0"/>
                <a:cs typeface="Aharoni" pitchFamily="2" charset="-79"/>
              </a:rPr>
              <a:t>Image Management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oper Std Black" pitchFamily="18" charset="0"/>
                <a:cs typeface="Aharoni" pitchFamily="2" charset="-79"/>
              </a:rPr>
              <a:t>IaaS Interoperability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err="1">
                <a:solidFill>
                  <a:prstClr val="black"/>
                </a:solidFill>
                <a:latin typeface="Cooper Std Black" pitchFamily="18" charset="0"/>
                <a:cs typeface="Aharoni" pitchFamily="2" charset="-79"/>
              </a:rPr>
              <a:t>NaaS</a:t>
            </a:r>
            <a:r>
              <a:rPr lang="en-US" dirty="0">
                <a:solidFill>
                  <a:prstClr val="black"/>
                </a:solidFill>
                <a:latin typeface="Cooper Std Black" pitchFamily="18" charset="0"/>
                <a:cs typeface="Aharoni" pitchFamily="2" charset="-79"/>
              </a:rPr>
              <a:t>, IaaS tools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err="1">
                <a:solidFill>
                  <a:prstClr val="black"/>
                </a:solidFill>
                <a:latin typeface="Cooper Std Black" pitchFamily="18" charset="0"/>
                <a:cs typeface="Aharoni" pitchFamily="2" charset="-79"/>
              </a:rPr>
              <a:t>Expt</a:t>
            </a:r>
            <a:r>
              <a:rPr lang="en-US" dirty="0">
                <a:solidFill>
                  <a:prstClr val="black"/>
                </a:solidFill>
                <a:latin typeface="Cooper Std Black" pitchFamily="18" charset="0"/>
                <a:cs typeface="Aharoni" pitchFamily="2" charset="-79"/>
              </a:rPr>
              <a:t> management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oper Std Black" pitchFamily="18" charset="0"/>
                <a:cs typeface="Aharoni" pitchFamily="2" charset="-79"/>
              </a:rPr>
              <a:t>Dynamic IaaS </a:t>
            </a:r>
            <a:r>
              <a:rPr lang="en-US" dirty="0" err="1">
                <a:solidFill>
                  <a:prstClr val="black"/>
                </a:solidFill>
                <a:latin typeface="Cooper Std Black" pitchFamily="18" charset="0"/>
                <a:cs typeface="Aharoni" pitchFamily="2" charset="-79"/>
              </a:rPr>
              <a:t>NaaS</a:t>
            </a:r>
            <a:r>
              <a:rPr lang="en-US" dirty="0">
                <a:solidFill>
                  <a:prstClr val="black"/>
                </a:solidFill>
                <a:latin typeface="Cooper Std Black" pitchFamily="18" charset="0"/>
                <a:cs typeface="Aharoni" pitchFamily="2" charset="-79"/>
              </a:rPr>
              <a:t>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ooper Std Black" pitchFamily="18" charset="0"/>
                <a:cs typeface="Aharoni" pitchFamily="2" charset="-79"/>
              </a:rPr>
              <a:t>DevOps </a:t>
            </a:r>
          </a:p>
        </p:txBody>
      </p:sp>
      <p:sp>
        <p:nvSpPr>
          <p:cNvPr id="3" name="Rectangle 2"/>
          <p:cNvSpPr/>
          <p:nvPr/>
        </p:nvSpPr>
        <p:spPr>
          <a:xfrm>
            <a:off x="5949707" y="2771605"/>
            <a:ext cx="2872536" cy="3908762"/>
          </a:xfrm>
          <a:prstGeom prst="rect">
            <a:avLst/>
          </a:prstGeom>
          <a:solidFill>
            <a:srgbClr val="CCFF99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CloudMesh </a:t>
            </a:r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is a </a:t>
            </a:r>
            <a:r>
              <a:rPr lang="en-US" b="1" dirty="0" err="1">
                <a:solidFill>
                  <a:prstClr val="black"/>
                </a:solidFill>
                <a:latin typeface="Arial"/>
                <a:cs typeface="Arial"/>
              </a:rPr>
              <a:t>SDDSaaS</a:t>
            </a:r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 tool</a:t>
            </a:r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 that</a:t>
            </a:r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uses Dynamic Provisioning and Image Management to provide custom environments for general target systems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Involves (1) creating, </a:t>
            </a:r>
            <a:br>
              <a:rPr lang="en-US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(2) deploying, and </a:t>
            </a:r>
            <a:br>
              <a:rPr lang="en-US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(3) provisioning </a:t>
            </a:r>
            <a:br>
              <a:rPr lang="en-US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of one or more images in a set of machines on demand </a:t>
            </a:r>
            <a:r>
              <a:rPr lang="en-US" sz="1400" dirty="0">
                <a:solidFill>
                  <a:prstClr val="black"/>
                </a:solidFill>
                <a:latin typeface="Arial"/>
                <a:cs typeface="Arial"/>
              </a:rPr>
              <a:t>http</a:t>
            </a: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://mycloudmesh.org</a:t>
            </a:r>
            <a:r>
              <a:rPr lang="en-US" sz="1400" dirty="0">
                <a:solidFill>
                  <a:prstClr val="black"/>
                </a:solidFill>
                <a:latin typeface="Arial"/>
                <a:cs typeface="Arial"/>
              </a:rPr>
              <a:t>/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93146" y="6497804"/>
            <a:ext cx="2150854" cy="365125"/>
          </a:xfrm>
        </p:spPr>
        <p:txBody>
          <a:bodyPr/>
          <a:lstStyle/>
          <a:p>
            <a:fld id="{0CFEC368-1D7A-4F81-ABF6-AE0E36BAF64C}" type="slidenum">
              <a:rPr lang="en-US" smtClean="0">
                <a:solidFill>
                  <a:srgbClr val="AEE8FB">
                    <a:lumMod val="25000"/>
                  </a:srgbClr>
                </a:solidFill>
              </a:rPr>
              <a:pPr/>
              <a:t>56</a:t>
            </a:fld>
            <a:endParaRPr lang="en-US" dirty="0">
              <a:solidFill>
                <a:srgbClr val="AEE8FB">
                  <a:lumMod val="25000"/>
                </a:srgbClr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931885" y="896997"/>
            <a:ext cx="4114800" cy="400110"/>
            <a:chOff x="2147390" y="2238377"/>
            <a:chExt cx="4114800" cy="1117151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32" name="Rounded Rectangle 31"/>
            <p:cNvSpPr/>
            <p:nvPr/>
          </p:nvSpPr>
          <p:spPr>
            <a:xfrm>
              <a:off x="2147390" y="2270609"/>
              <a:ext cx="4114800" cy="1033907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216695" y="2238377"/>
              <a:ext cx="4010756" cy="111715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prstClr val="black"/>
                  </a:solidFill>
                  <a:latin typeface="Cooper Std Black" pitchFamily="18" charset="0"/>
                  <a:ea typeface="Adobe Gothic Std B" pitchFamily="34" charset="-128"/>
                </a:rPr>
                <a:t>Dynamic Orchestration and Dataflow </a:t>
              </a:r>
              <a:endParaRPr lang="en-US" sz="4000" dirty="0">
                <a:solidFill>
                  <a:prstClr val="black"/>
                </a:solidFill>
                <a:latin typeface="Cooper Std Black" pitchFamily="18" charset="0"/>
                <a:ea typeface="Adobe Gothic Std B" pitchFamily="34" charset="-128"/>
              </a:endParaRPr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1/26/2015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63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5" y="73891"/>
            <a:ext cx="8686800" cy="9144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SDDS: Software Defined Distributed Systems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5254"/>
            <a:ext cx="91440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This is roughly same as defining systems by configuration files and natural from </a:t>
            </a:r>
            <a:r>
              <a:rPr lang="en-US" dirty="0" err="1" smtClean="0"/>
              <a:t>DevOps</a:t>
            </a:r>
            <a:r>
              <a:rPr lang="en-US" dirty="0" smtClean="0"/>
              <a:t> approach</a:t>
            </a:r>
          </a:p>
          <a:p>
            <a:r>
              <a:rPr lang="en-US" dirty="0" smtClean="0"/>
              <a:t>Typified by Chef, Puppet, </a:t>
            </a:r>
            <a:r>
              <a:rPr lang="en-US" dirty="0" err="1" smtClean="0"/>
              <a:t>Ansible</a:t>
            </a:r>
            <a:r>
              <a:rPr lang="en-US" dirty="0" smtClean="0"/>
              <a:t>, </a:t>
            </a:r>
            <a:r>
              <a:rPr lang="en-US" dirty="0" err="1" smtClean="0"/>
              <a:t>OpenStack</a:t>
            </a:r>
            <a:r>
              <a:rPr lang="en-US" dirty="0" smtClean="0"/>
              <a:t> Heat</a:t>
            </a:r>
          </a:p>
          <a:p>
            <a:r>
              <a:rPr lang="en-US" dirty="0" smtClean="0"/>
              <a:t>Specifying desired system in software as opposed to explicit images, makes it easier to move programs between different hardware targets and between different hypervisors (including no hypervisor)</a:t>
            </a:r>
          </a:p>
          <a:p>
            <a:r>
              <a:rPr lang="en-US" dirty="0" smtClean="0"/>
              <a:t>In SDDS both hardware and images are defined in software – Python popular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144"/>
            <a:ext cx="8229600" cy="848107"/>
          </a:xfrm>
        </p:spPr>
        <p:txBody>
          <a:bodyPr/>
          <a:lstStyle/>
          <a:p>
            <a:r>
              <a:rPr lang="en-US" b="1" dirty="0" smtClean="0"/>
              <a:t>Using Lots of Services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78397"/>
            <a:ext cx="9144000" cy="607960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To enable Big data processing, we need to support those processing data, those developing new tools and those managing big data infrastructure</a:t>
            </a:r>
          </a:p>
          <a:p>
            <a:r>
              <a:rPr lang="en-US" dirty="0" smtClean="0"/>
              <a:t>Need Software, CPU’s, Storage, Networks delivered as </a:t>
            </a:r>
            <a:r>
              <a:rPr lang="en-US" b="1" dirty="0" smtClean="0"/>
              <a:t>Software-Defined Distributed System as a Service </a:t>
            </a:r>
            <a:r>
              <a:rPr lang="en-US" dirty="0" smtClean="0"/>
              <a:t>or</a:t>
            </a:r>
            <a:r>
              <a:rPr lang="en-US" b="1" dirty="0" smtClean="0"/>
              <a:t> </a:t>
            </a:r>
            <a:r>
              <a:rPr lang="en-US" b="1" dirty="0" err="1" smtClean="0"/>
              <a:t>SDDSaaS</a:t>
            </a:r>
            <a:endParaRPr lang="en-US" b="1" dirty="0" smtClean="0"/>
          </a:p>
          <a:p>
            <a:pPr lvl="1"/>
            <a:r>
              <a:rPr lang="en-US" b="1" dirty="0" err="1" smtClean="0"/>
              <a:t>SDDSaaS</a:t>
            </a:r>
            <a:r>
              <a:rPr lang="en-US" b="1" dirty="0" smtClean="0"/>
              <a:t> </a:t>
            </a:r>
            <a:r>
              <a:rPr lang="en-US" dirty="0" smtClean="0"/>
              <a:t>integrates </a:t>
            </a:r>
            <a:r>
              <a:rPr lang="en-US" b="1" dirty="0" smtClean="0"/>
              <a:t>component services </a:t>
            </a:r>
            <a:r>
              <a:rPr lang="en-US" dirty="0" smtClean="0"/>
              <a:t>from lower levels of </a:t>
            </a:r>
            <a:r>
              <a:rPr lang="en-US" b="1" dirty="0" smtClean="0"/>
              <a:t>Kaleidoscope</a:t>
            </a:r>
            <a:r>
              <a:rPr lang="en-US" dirty="0" smtClean="0"/>
              <a:t> up to different Mahout or R components and the workflow  services that integrate them</a:t>
            </a:r>
          </a:p>
          <a:p>
            <a:r>
              <a:rPr lang="en-US" dirty="0" smtClean="0"/>
              <a:t>Given richness and rapid evolution of field, we need to enable easy use of the Kaleidoscope (and other) software.</a:t>
            </a:r>
          </a:p>
          <a:p>
            <a:r>
              <a:rPr lang="en-US" dirty="0" smtClean="0"/>
              <a:t>Make a list of basic software services needed</a:t>
            </a:r>
          </a:p>
          <a:p>
            <a:r>
              <a:rPr lang="en-US" dirty="0" smtClean="0"/>
              <a:t>Then define them as </a:t>
            </a:r>
            <a:r>
              <a:rPr lang="en-US" b="1" dirty="0" smtClean="0"/>
              <a:t>Puppet/Chef Puppies/recipes</a:t>
            </a:r>
          </a:p>
          <a:p>
            <a:r>
              <a:rPr lang="en-US" dirty="0" smtClean="0"/>
              <a:t>Compose them with SDDSL Language </a:t>
            </a:r>
          </a:p>
          <a:p>
            <a:r>
              <a:rPr lang="en-US" dirty="0" smtClean="0"/>
              <a:t>Specify </a:t>
            </a:r>
            <a:r>
              <a:rPr lang="en-US" b="1" dirty="0" smtClean="0"/>
              <a:t>infrastructures</a:t>
            </a:r>
          </a:p>
          <a:p>
            <a:r>
              <a:rPr lang="en-US" dirty="0" smtClean="0"/>
              <a:t>Administrators, developers run </a:t>
            </a:r>
            <a:r>
              <a:rPr lang="en-US" dirty="0" err="1" smtClean="0"/>
              <a:t>Cloudmesh</a:t>
            </a:r>
            <a:r>
              <a:rPr lang="en-US" dirty="0" smtClean="0"/>
              <a:t> to deploy on demand</a:t>
            </a:r>
          </a:p>
          <a:p>
            <a:r>
              <a:rPr lang="en-US" dirty="0" smtClean="0"/>
              <a:t>Application users directly access Data Analytics as Software as a Service created by </a:t>
            </a:r>
            <a:r>
              <a:rPr lang="en-US" dirty="0" err="1" smtClean="0"/>
              <a:t>Cloudmesh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46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27" y="72715"/>
            <a:ext cx="9005455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Hardware Architectures</a:t>
            </a:r>
            <a:r>
              <a:rPr lang="en-US" b="1" dirty="0"/>
              <a:t> </a:t>
            </a:r>
            <a:r>
              <a:rPr lang="en-US" b="1" dirty="0" smtClean="0"/>
              <a:t>corresponding to Problem Architectures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5715"/>
            <a:ext cx="9144000" cy="5505760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/>
              <a:t>Grids</a:t>
            </a:r>
            <a:r>
              <a:rPr lang="en-US" dirty="0" smtClean="0"/>
              <a:t> Class 1)</a:t>
            </a:r>
          </a:p>
          <a:p>
            <a:r>
              <a:rPr lang="en-US" b="1" dirty="0" smtClean="0"/>
              <a:t>Clouds</a:t>
            </a:r>
            <a:r>
              <a:rPr lang="en-US" dirty="0" smtClean="0"/>
              <a:t> – Class 1, 2A,) 2B) and some 3) and perhaps 5)</a:t>
            </a:r>
          </a:p>
          <a:p>
            <a:r>
              <a:rPr lang="en-US" b="1" dirty="0" smtClean="0"/>
              <a:t>HPC Clusters </a:t>
            </a:r>
            <a:r>
              <a:rPr lang="en-US" dirty="0" smtClean="0"/>
              <a:t>– Class 3), 4A) and perhaps 5) but need to support data models such as Object stores and HDFS</a:t>
            </a:r>
          </a:p>
          <a:p>
            <a:pPr lvl="1"/>
            <a:r>
              <a:rPr lang="en-US" dirty="0" smtClean="0"/>
              <a:t>HPC Cloud Data Intensive Cluster</a:t>
            </a:r>
          </a:p>
          <a:p>
            <a:pPr lvl="1"/>
            <a:r>
              <a:rPr lang="en-US" dirty="0" smtClean="0"/>
              <a:t>Can support class 1) and 2) but overkill?</a:t>
            </a:r>
          </a:p>
          <a:p>
            <a:r>
              <a:rPr lang="en-US" b="1" dirty="0" smtClean="0"/>
              <a:t>Specialized</a:t>
            </a:r>
            <a:r>
              <a:rPr lang="en-US" dirty="0" smtClean="0"/>
              <a:t> – class 4B), 6)</a:t>
            </a:r>
          </a:p>
          <a:p>
            <a:pPr lvl="1"/>
            <a:r>
              <a:rPr lang="en-US" b="1" dirty="0"/>
              <a:t>HPC Cloud Data Intensive </a:t>
            </a:r>
            <a:r>
              <a:rPr lang="en-US" b="1" dirty="0" smtClean="0"/>
              <a:t>Cluster with accelerators </a:t>
            </a:r>
            <a:r>
              <a:rPr lang="en-US" dirty="0" smtClean="0"/>
              <a:t>(GPU, Mic) covers 1..5</a:t>
            </a:r>
            <a:endParaRPr lang="en-US" dirty="0"/>
          </a:p>
          <a:p>
            <a:pPr lvl="1"/>
            <a:r>
              <a:rPr lang="en-US" dirty="0" smtClean="0"/>
              <a:t> </a:t>
            </a:r>
            <a:r>
              <a:rPr lang="en-US" b="1" dirty="0" smtClean="0"/>
              <a:t>Large shared memory machines </a:t>
            </a:r>
            <a:r>
              <a:rPr lang="en-US" dirty="0" smtClean="0"/>
              <a:t>are “obviously” special</a:t>
            </a:r>
          </a:p>
          <a:p>
            <a:r>
              <a:rPr lang="en-US" dirty="0" smtClean="0"/>
              <a:t>Do not know of study of what architectures are needed to support streaming 5) </a:t>
            </a:r>
          </a:p>
          <a:p>
            <a:pPr lvl="1"/>
            <a:r>
              <a:rPr lang="en-US" dirty="0" smtClean="0"/>
              <a:t>The cases – even with time synchronization – without complex parallel processing should run well on clouds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572000" y="6488668"/>
              <a:ext cx="44278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http://www.kpcb.com/internet-trends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1/26/2015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2CFD6-E0A2-475E-99AD-BAC6FC6FEE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90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99317" y="-26151"/>
            <a:ext cx="8229600" cy="877455"/>
          </a:xfrm>
        </p:spPr>
        <p:txBody>
          <a:bodyPr/>
          <a:lstStyle/>
          <a:p>
            <a:r>
              <a:rPr lang="en-US" b="1" dirty="0" smtClean="0"/>
              <a:t>HPC-Cloud Data Intensive Cluster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60</a:t>
            </a:fld>
            <a:endParaRPr lang="en-US"/>
          </a:p>
        </p:txBody>
      </p:sp>
      <p:sp>
        <p:nvSpPr>
          <p:cNvPr id="99" name="TextBox 98"/>
          <p:cNvSpPr txBox="1"/>
          <p:nvPr/>
        </p:nvSpPr>
        <p:spPr>
          <a:xfrm>
            <a:off x="2744940" y="5609723"/>
            <a:ext cx="63344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Traditional Compute Cluster with virtual clusters superimposed. These are either isolated or share nodes</a:t>
            </a:r>
          </a:p>
          <a:p>
            <a:r>
              <a:rPr lang="en-US" b="1" dirty="0" smtClean="0">
                <a:solidFill>
                  <a:prstClr val="black"/>
                </a:solidFill>
              </a:rPr>
              <a:t>SR-IOV support ensures that maintain high performance communication with </a:t>
            </a:r>
            <a:r>
              <a:rPr lang="en-US" b="1" dirty="0" err="1" smtClean="0">
                <a:solidFill>
                  <a:prstClr val="black"/>
                </a:solidFill>
              </a:rPr>
              <a:t>Infiniband</a:t>
            </a:r>
            <a:r>
              <a:rPr lang="en-US" b="1" dirty="0" smtClean="0">
                <a:solidFill>
                  <a:prstClr val="black"/>
                </a:solidFill>
              </a:rPr>
              <a:t> interconnect</a:t>
            </a:r>
            <a:endParaRPr lang="en-US" b="1" dirty="0">
              <a:solidFill>
                <a:prstClr val="black"/>
              </a:solidFill>
            </a:endParaRPr>
          </a:p>
        </p:txBody>
      </p:sp>
      <p:grpSp>
        <p:nvGrpSpPr>
          <p:cNvPr id="344" name="Group 343"/>
          <p:cNvGrpSpPr/>
          <p:nvPr/>
        </p:nvGrpSpPr>
        <p:grpSpPr>
          <a:xfrm>
            <a:off x="176012" y="1702523"/>
            <a:ext cx="2513547" cy="3124200"/>
            <a:chOff x="250804" y="1314576"/>
            <a:chExt cx="2513547" cy="3124200"/>
          </a:xfrm>
        </p:grpSpPr>
        <p:grpSp>
          <p:nvGrpSpPr>
            <p:cNvPr id="8" name="Group 7"/>
            <p:cNvGrpSpPr/>
            <p:nvPr/>
          </p:nvGrpSpPr>
          <p:grpSpPr>
            <a:xfrm>
              <a:off x="250804" y="1314576"/>
              <a:ext cx="1447800" cy="3124200"/>
              <a:chOff x="1562100" y="2286000"/>
              <a:chExt cx="1447800" cy="312420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1562100" y="2286000"/>
                <a:ext cx="1447800" cy="838200"/>
                <a:chOff x="1562100" y="2103137"/>
                <a:chExt cx="1447800" cy="838200"/>
              </a:xfrm>
            </p:grpSpPr>
            <p:grpSp>
              <p:nvGrpSpPr>
                <p:cNvPr id="77" name="Group 76"/>
                <p:cNvGrpSpPr/>
                <p:nvPr/>
              </p:nvGrpSpPr>
              <p:grpSpPr>
                <a:xfrm>
                  <a:off x="1562100" y="2103137"/>
                  <a:ext cx="1447800" cy="609600"/>
                  <a:chOff x="1562100" y="2103137"/>
                  <a:chExt cx="1447800" cy="609600"/>
                </a:xfrm>
              </p:grpSpPr>
              <p:grpSp>
                <p:nvGrpSpPr>
                  <p:cNvPr id="79" name="Group 78"/>
                  <p:cNvGrpSpPr/>
                  <p:nvPr/>
                </p:nvGrpSpPr>
                <p:grpSpPr>
                  <a:xfrm>
                    <a:off x="1562100" y="2103137"/>
                    <a:ext cx="1447800" cy="609600"/>
                    <a:chOff x="838200" y="2130534"/>
                    <a:chExt cx="1447800" cy="609600"/>
                  </a:xfrm>
                </p:grpSpPr>
                <p:sp>
                  <p:nvSpPr>
                    <p:cNvPr id="81" name="Oval 80"/>
                    <p:cNvSpPr/>
                    <p:nvPr/>
                  </p:nvSpPr>
                  <p:spPr>
                    <a:xfrm>
                      <a:off x="1828800" y="2206734"/>
                      <a:ext cx="457200" cy="457200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b="1" dirty="0">
                          <a:solidFill>
                            <a:prstClr val="white"/>
                          </a:solidFill>
                        </a:rPr>
                        <a:t>S</a:t>
                      </a:r>
                    </a:p>
                  </p:txBody>
                </p:sp>
                <p:grpSp>
                  <p:nvGrpSpPr>
                    <p:cNvPr id="82" name="Group 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38200" y="2130534"/>
                      <a:ext cx="742513" cy="609600"/>
                      <a:chOff x="506" y="717"/>
                      <a:chExt cx="790" cy="445"/>
                    </a:xfrm>
                  </p:grpSpPr>
                  <p:sp>
                    <p:nvSpPr>
                      <p:cNvPr id="84" name="Oval 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980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85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241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86" name="Line 1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8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87" name="Line 1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939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88" name="Rectangle 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49" y="899"/>
                        <a:ext cx="90" cy="24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89" name="Rectangle 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39" y="879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0" name="Rectangle 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8" y="899"/>
                        <a:ext cx="121" cy="22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1" name="Rectangle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818"/>
                        <a:ext cx="12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2" name="Rectangle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68" y="859"/>
                        <a:ext cx="12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3" name="Rectangle 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30" y="859"/>
                        <a:ext cx="9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4" name="Rectangl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20" y="83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" name="Rectangle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0" y="81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6" name="Oval 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717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7" name="Line 2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47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8" name="Text Box 2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06" y="884"/>
                        <a:ext cx="790" cy="24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anchor="ctr">
                        <a:spAutoFit/>
                      </a:bodyPr>
                      <a:lstStyle/>
                      <a:p>
                        <a:pPr algn="ctr" eaLnBrk="0" hangingPunct="0"/>
                        <a:r>
                          <a:rPr kumimoji="1" lang="en-US" sz="1600" b="1" dirty="0">
                            <a:solidFill>
                              <a:prstClr val="black"/>
                            </a:solidFill>
                          </a:rPr>
                          <a:t>Data</a:t>
                        </a:r>
                        <a:endParaRPr kumimoji="1" lang="en-US" sz="1600" b="1" dirty="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  <p:cxnSp>
                  <p:nvCxnSpPr>
                    <p:cNvPr id="83" name="Straight Connector 82"/>
                    <p:cNvCxnSpPr/>
                    <p:nvPr/>
                  </p:nvCxnSpPr>
                  <p:spPr>
                    <a:xfrm>
                      <a:off x="1524000" y="2435334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80" name="Rectangle 79"/>
                  <p:cNvSpPr/>
                  <p:nvPr/>
                </p:nvSpPr>
                <p:spPr>
                  <a:xfrm>
                    <a:off x="1562100" y="2103137"/>
                    <a:ext cx="1447800" cy="6096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cxnSp>
              <p:nvCxnSpPr>
                <p:cNvPr id="78" name="Straight Connector 77"/>
                <p:cNvCxnSpPr/>
                <p:nvPr/>
              </p:nvCxnSpPr>
              <p:spPr>
                <a:xfrm>
                  <a:off x="2286000" y="2712737"/>
                  <a:ext cx="0" cy="2286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Group 9"/>
              <p:cNvGrpSpPr/>
              <p:nvPr/>
            </p:nvGrpSpPr>
            <p:grpSpPr>
              <a:xfrm>
                <a:off x="1562100" y="3962400"/>
                <a:ext cx="1447800" cy="838200"/>
                <a:chOff x="1562100" y="2103137"/>
                <a:chExt cx="1447800" cy="838200"/>
              </a:xfrm>
            </p:grpSpPr>
            <p:grpSp>
              <p:nvGrpSpPr>
                <p:cNvPr id="55" name="Group 54"/>
                <p:cNvGrpSpPr/>
                <p:nvPr/>
              </p:nvGrpSpPr>
              <p:grpSpPr>
                <a:xfrm>
                  <a:off x="1562100" y="2103137"/>
                  <a:ext cx="1447800" cy="609600"/>
                  <a:chOff x="1562100" y="2103137"/>
                  <a:chExt cx="1447800" cy="609600"/>
                </a:xfrm>
              </p:grpSpPr>
              <p:grpSp>
                <p:nvGrpSpPr>
                  <p:cNvPr id="57" name="Group 56"/>
                  <p:cNvGrpSpPr/>
                  <p:nvPr/>
                </p:nvGrpSpPr>
                <p:grpSpPr>
                  <a:xfrm>
                    <a:off x="1562100" y="2103137"/>
                    <a:ext cx="1447800" cy="609600"/>
                    <a:chOff x="838200" y="2130534"/>
                    <a:chExt cx="1447800" cy="609600"/>
                  </a:xfrm>
                </p:grpSpPr>
                <p:sp>
                  <p:nvSpPr>
                    <p:cNvPr id="59" name="Oval 58"/>
                    <p:cNvSpPr/>
                    <p:nvPr/>
                  </p:nvSpPr>
                  <p:spPr>
                    <a:xfrm>
                      <a:off x="1828800" y="2206734"/>
                      <a:ext cx="457200" cy="457200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b="1" dirty="0">
                          <a:solidFill>
                            <a:prstClr val="white"/>
                          </a:solidFill>
                        </a:rPr>
                        <a:t>S</a:t>
                      </a:r>
                    </a:p>
                  </p:txBody>
                </p:sp>
                <p:grpSp>
                  <p:nvGrpSpPr>
                    <p:cNvPr id="60" name="Group 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38200" y="2130534"/>
                      <a:ext cx="742513" cy="609600"/>
                      <a:chOff x="506" y="717"/>
                      <a:chExt cx="790" cy="445"/>
                    </a:xfrm>
                  </p:grpSpPr>
                  <p:sp>
                    <p:nvSpPr>
                      <p:cNvPr id="62" name="Oval 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980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63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241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64" name="Line 1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8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65" name="Line 1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939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66" name="Rectangle 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49" y="899"/>
                        <a:ext cx="90" cy="24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67" name="Rectangle 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39" y="879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68" name="Rectangle 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8" y="899"/>
                        <a:ext cx="121" cy="22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69" name="Rectangle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818"/>
                        <a:ext cx="12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70" name="Rectangle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68" y="859"/>
                        <a:ext cx="12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71" name="Rectangle 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30" y="859"/>
                        <a:ext cx="9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72" name="Rectangl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20" y="83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73" name="Rectangle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0" y="81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74" name="Oval 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717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75" name="Line 2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47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76" name="Text Box 2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06" y="884"/>
                        <a:ext cx="790" cy="24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anchor="ctr">
                        <a:spAutoFit/>
                      </a:bodyPr>
                      <a:lstStyle/>
                      <a:p>
                        <a:pPr algn="ctr" eaLnBrk="0" hangingPunct="0"/>
                        <a:r>
                          <a:rPr kumimoji="1" lang="en-US" sz="1600" b="1" dirty="0">
                            <a:solidFill>
                              <a:prstClr val="black"/>
                            </a:solidFill>
                          </a:rPr>
                          <a:t>Data</a:t>
                        </a:r>
                        <a:endParaRPr kumimoji="1" lang="en-US" sz="1600" b="1" dirty="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  <p:cxnSp>
                  <p:nvCxnSpPr>
                    <p:cNvPr id="61" name="Straight Connector 60"/>
                    <p:cNvCxnSpPr/>
                    <p:nvPr/>
                  </p:nvCxnSpPr>
                  <p:spPr>
                    <a:xfrm>
                      <a:off x="1524000" y="2435334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58" name="Rectangle 57"/>
                  <p:cNvSpPr/>
                  <p:nvPr/>
                </p:nvSpPr>
                <p:spPr>
                  <a:xfrm>
                    <a:off x="1562100" y="2103137"/>
                    <a:ext cx="1447800" cy="6096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cxnSp>
              <p:nvCxnSpPr>
                <p:cNvPr id="56" name="Straight Connector 55"/>
                <p:cNvCxnSpPr/>
                <p:nvPr/>
              </p:nvCxnSpPr>
              <p:spPr>
                <a:xfrm>
                  <a:off x="2286000" y="2712737"/>
                  <a:ext cx="0" cy="2286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Group 10"/>
              <p:cNvGrpSpPr/>
              <p:nvPr/>
            </p:nvGrpSpPr>
            <p:grpSpPr>
              <a:xfrm>
                <a:off x="1562100" y="3124200"/>
                <a:ext cx="1447800" cy="838200"/>
                <a:chOff x="1562100" y="2103137"/>
                <a:chExt cx="1447800" cy="838200"/>
              </a:xfrm>
            </p:grpSpPr>
            <p:grpSp>
              <p:nvGrpSpPr>
                <p:cNvPr id="33" name="Group 32"/>
                <p:cNvGrpSpPr/>
                <p:nvPr/>
              </p:nvGrpSpPr>
              <p:grpSpPr>
                <a:xfrm>
                  <a:off x="1562100" y="2103137"/>
                  <a:ext cx="1447800" cy="609600"/>
                  <a:chOff x="1562100" y="2103137"/>
                  <a:chExt cx="1447800" cy="609600"/>
                </a:xfrm>
              </p:grpSpPr>
              <p:grpSp>
                <p:nvGrpSpPr>
                  <p:cNvPr id="35" name="Group 34"/>
                  <p:cNvGrpSpPr/>
                  <p:nvPr/>
                </p:nvGrpSpPr>
                <p:grpSpPr>
                  <a:xfrm>
                    <a:off x="1562100" y="2103137"/>
                    <a:ext cx="1447800" cy="609600"/>
                    <a:chOff x="838200" y="2130534"/>
                    <a:chExt cx="1447800" cy="609600"/>
                  </a:xfrm>
                </p:grpSpPr>
                <p:sp>
                  <p:nvSpPr>
                    <p:cNvPr id="37" name="Oval 36"/>
                    <p:cNvSpPr/>
                    <p:nvPr/>
                  </p:nvSpPr>
                  <p:spPr>
                    <a:xfrm>
                      <a:off x="1828800" y="2206734"/>
                      <a:ext cx="457200" cy="457200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b="1" dirty="0">
                          <a:solidFill>
                            <a:prstClr val="white"/>
                          </a:solidFill>
                        </a:rPr>
                        <a:t>S</a:t>
                      </a:r>
                    </a:p>
                  </p:txBody>
                </p:sp>
                <p:grpSp>
                  <p:nvGrpSpPr>
                    <p:cNvPr id="38" name="Group 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38200" y="2130534"/>
                      <a:ext cx="742513" cy="609600"/>
                      <a:chOff x="506" y="717"/>
                      <a:chExt cx="790" cy="445"/>
                    </a:xfrm>
                  </p:grpSpPr>
                  <p:sp>
                    <p:nvSpPr>
                      <p:cNvPr id="40" name="Oval 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980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1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241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2" name="Line 1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8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3" name="Line 1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939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4" name="Rectangle 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49" y="899"/>
                        <a:ext cx="90" cy="24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5" name="Rectangle 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39" y="879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6" name="Rectangle 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8" y="899"/>
                        <a:ext cx="121" cy="22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7" name="Rectangle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818"/>
                        <a:ext cx="12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8" name="Rectangle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68" y="859"/>
                        <a:ext cx="12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9" name="Rectangle 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30" y="859"/>
                        <a:ext cx="9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50" name="Rectangl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20" y="83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51" name="Rectangle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0" y="81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52" name="Oval 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717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53" name="Line 2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47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54" name="Text Box 2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06" y="884"/>
                        <a:ext cx="790" cy="24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anchor="ctr">
                        <a:spAutoFit/>
                      </a:bodyPr>
                      <a:lstStyle/>
                      <a:p>
                        <a:pPr algn="ctr" eaLnBrk="0" hangingPunct="0"/>
                        <a:r>
                          <a:rPr kumimoji="1" lang="en-US" sz="1600" b="1" dirty="0">
                            <a:solidFill>
                              <a:prstClr val="black"/>
                            </a:solidFill>
                          </a:rPr>
                          <a:t>Data</a:t>
                        </a:r>
                        <a:endParaRPr kumimoji="1" lang="en-US" sz="1600" b="1" dirty="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  <p:cxnSp>
                  <p:nvCxnSpPr>
                    <p:cNvPr id="39" name="Straight Connector 38"/>
                    <p:cNvCxnSpPr/>
                    <p:nvPr/>
                  </p:nvCxnSpPr>
                  <p:spPr>
                    <a:xfrm>
                      <a:off x="1524000" y="2435334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36" name="Rectangle 35"/>
                  <p:cNvSpPr/>
                  <p:nvPr/>
                </p:nvSpPr>
                <p:spPr>
                  <a:xfrm>
                    <a:off x="1562100" y="2103137"/>
                    <a:ext cx="1447800" cy="6096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2286000" y="2712737"/>
                  <a:ext cx="0" cy="2286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Group 11"/>
              <p:cNvGrpSpPr/>
              <p:nvPr/>
            </p:nvGrpSpPr>
            <p:grpSpPr>
              <a:xfrm>
                <a:off x="1562100" y="4800600"/>
                <a:ext cx="1447800" cy="609600"/>
                <a:chOff x="1562100" y="2103137"/>
                <a:chExt cx="1447800" cy="609600"/>
              </a:xfrm>
            </p:grpSpPr>
            <p:grpSp>
              <p:nvGrpSpPr>
                <p:cNvPr id="13" name="Group 12"/>
                <p:cNvGrpSpPr/>
                <p:nvPr/>
              </p:nvGrpSpPr>
              <p:grpSpPr>
                <a:xfrm>
                  <a:off x="1562100" y="2103137"/>
                  <a:ext cx="1447800" cy="609600"/>
                  <a:chOff x="838200" y="2130534"/>
                  <a:chExt cx="1447800" cy="609600"/>
                </a:xfrm>
              </p:grpSpPr>
              <p:sp>
                <p:nvSpPr>
                  <p:cNvPr id="15" name="Oval 14"/>
                  <p:cNvSpPr/>
                  <p:nvPr/>
                </p:nvSpPr>
                <p:spPr>
                  <a:xfrm>
                    <a:off x="1828800" y="2206734"/>
                    <a:ext cx="457200" cy="457200"/>
                  </a:xfrm>
                  <a:prstGeom prst="ellipse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S</a:t>
                    </a:r>
                  </a:p>
                </p:txBody>
              </p:sp>
              <p:grpSp>
                <p:nvGrpSpPr>
                  <p:cNvPr id="16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838200" y="2130534"/>
                    <a:ext cx="742513" cy="609600"/>
                    <a:chOff x="506" y="717"/>
                    <a:chExt cx="790" cy="445"/>
                  </a:xfrm>
                </p:grpSpPr>
                <p:sp>
                  <p:nvSpPr>
                    <p:cNvPr id="18" name="Oval 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7" y="980"/>
                      <a:ext cx="694" cy="182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19" name="Line 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41" y="798"/>
                      <a:ext cx="0" cy="283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0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28" y="899"/>
                      <a:ext cx="0" cy="81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1" name="Line 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39" y="899"/>
                      <a:ext cx="0" cy="81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2" name="Rectangle 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49" y="899"/>
                      <a:ext cx="90" cy="24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3" name="Rectangle 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39" y="879"/>
                      <a:ext cx="91" cy="26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4" name="Rectangle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8" y="899"/>
                      <a:ext cx="121" cy="2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5" name="Rectangle 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7" y="818"/>
                      <a:ext cx="121" cy="26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6" name="Rectangle 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8" y="859"/>
                      <a:ext cx="120" cy="26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7" name="Rectangle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30" y="859"/>
                      <a:ext cx="90" cy="26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8" name="Rectangle 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20" y="838"/>
                      <a:ext cx="91" cy="26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9" name="Rectangle 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0" y="818"/>
                      <a:ext cx="91" cy="26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30" name="Oval 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7" y="717"/>
                      <a:ext cx="694" cy="182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31" name="Line 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7" y="798"/>
                      <a:ext cx="0" cy="283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32" name="Text Box 2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06" y="884"/>
                      <a:ext cx="790" cy="24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anchor="ctr">
                      <a:spAutoFit/>
                    </a:bodyPr>
                    <a:lstStyle/>
                    <a:p>
                      <a:pPr algn="ctr" eaLnBrk="0" hangingPunct="0"/>
                      <a:r>
                        <a:rPr kumimoji="1" lang="en-US" sz="1600" b="1" dirty="0">
                          <a:solidFill>
                            <a:prstClr val="black"/>
                          </a:solidFill>
                        </a:rPr>
                        <a:t>Data</a:t>
                      </a:r>
                      <a:endParaRPr kumimoji="1" lang="en-US" sz="1600" b="1" dirty="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cxnSp>
                <p:nvCxnSpPr>
                  <p:cNvPr id="17" name="Straight Connector 16"/>
                  <p:cNvCxnSpPr/>
                  <p:nvPr/>
                </p:nvCxnSpPr>
                <p:spPr>
                  <a:xfrm>
                    <a:off x="1524000" y="2435334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4" name="Rectangle 13"/>
                <p:cNvSpPr/>
                <p:nvPr/>
              </p:nvSpPr>
              <p:spPr>
                <a:xfrm>
                  <a:off x="1562100" y="2103137"/>
                  <a:ext cx="1447800" cy="6096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160" name="Left-Right Arrow 159"/>
            <p:cNvSpPr/>
            <p:nvPr/>
          </p:nvSpPr>
          <p:spPr>
            <a:xfrm>
              <a:off x="1723669" y="2716700"/>
              <a:ext cx="1040682" cy="296268"/>
            </a:xfrm>
            <a:prstGeom prst="left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61" name="TextBox 160"/>
          <p:cNvSpPr txBox="1"/>
          <p:nvPr/>
        </p:nvSpPr>
        <p:spPr>
          <a:xfrm>
            <a:off x="109620" y="5122411"/>
            <a:ext cx="1648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</a:rPr>
              <a:t>Lustre</a:t>
            </a:r>
            <a:r>
              <a:rPr lang="en-US" b="1" dirty="0" smtClean="0">
                <a:solidFill>
                  <a:prstClr val="black"/>
                </a:solidFill>
              </a:rPr>
              <a:t>, GPFS, Object Store </a:t>
            </a:r>
            <a:endParaRPr lang="en-US" b="1" dirty="0">
              <a:solidFill>
                <a:prstClr val="black"/>
              </a:solidFill>
            </a:endParaRPr>
          </a:p>
        </p:txBody>
      </p:sp>
      <p:grpSp>
        <p:nvGrpSpPr>
          <p:cNvPr id="343" name="Group 342"/>
          <p:cNvGrpSpPr/>
          <p:nvPr/>
        </p:nvGrpSpPr>
        <p:grpSpPr>
          <a:xfrm>
            <a:off x="2911400" y="884850"/>
            <a:ext cx="5088123" cy="4660084"/>
            <a:chOff x="3822522" y="1079017"/>
            <a:chExt cx="5088123" cy="4660084"/>
          </a:xfrm>
        </p:grpSpPr>
        <p:grpSp>
          <p:nvGrpSpPr>
            <p:cNvPr id="100" name="Group 99"/>
            <p:cNvGrpSpPr/>
            <p:nvPr/>
          </p:nvGrpSpPr>
          <p:grpSpPr>
            <a:xfrm>
              <a:off x="3822522" y="1094648"/>
              <a:ext cx="2768622" cy="2564704"/>
              <a:chOff x="3713724" y="2020475"/>
              <a:chExt cx="2768622" cy="2564704"/>
            </a:xfrm>
          </p:grpSpPr>
          <p:grpSp>
            <p:nvGrpSpPr>
              <p:cNvPr id="101" name="Group 100"/>
              <p:cNvGrpSpPr/>
              <p:nvPr/>
            </p:nvGrpSpPr>
            <p:grpSpPr>
              <a:xfrm>
                <a:off x="3713724" y="2046572"/>
                <a:ext cx="762000" cy="2538607"/>
                <a:chOff x="3713724" y="2046572"/>
                <a:chExt cx="762000" cy="2538607"/>
              </a:xfrm>
            </p:grpSpPr>
            <p:grpSp>
              <p:nvGrpSpPr>
                <p:cNvPr id="145" name="Group 144"/>
                <p:cNvGrpSpPr/>
                <p:nvPr/>
              </p:nvGrpSpPr>
              <p:grpSpPr>
                <a:xfrm>
                  <a:off x="3713724" y="2046572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157" name="Oval 156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158" name="Straight Connector 157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" name="Straight Connector 158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6" name="Group 145"/>
                <p:cNvGrpSpPr/>
                <p:nvPr/>
              </p:nvGrpSpPr>
              <p:grpSpPr>
                <a:xfrm>
                  <a:off x="3713724" y="2724508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154" name="Oval 153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155" name="Straight Connector 154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Straight Connector 155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7" name="Group 146"/>
                <p:cNvGrpSpPr/>
                <p:nvPr/>
              </p:nvGrpSpPr>
              <p:grpSpPr>
                <a:xfrm>
                  <a:off x="3713724" y="3420996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151" name="Oval 150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152" name="Straight Connector 151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" name="Straight Connector 152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8" name="Group 147"/>
                <p:cNvGrpSpPr/>
                <p:nvPr/>
              </p:nvGrpSpPr>
              <p:grpSpPr>
                <a:xfrm>
                  <a:off x="3713724" y="4127979"/>
                  <a:ext cx="762000" cy="457200"/>
                  <a:chOff x="3733800" y="2046572"/>
                  <a:chExt cx="762000" cy="457200"/>
                </a:xfrm>
              </p:grpSpPr>
              <p:sp>
                <p:nvSpPr>
                  <p:cNvPr id="149" name="Oval 148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150" name="Straight Connector 149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2" name="Group 101"/>
              <p:cNvGrpSpPr/>
              <p:nvPr/>
            </p:nvGrpSpPr>
            <p:grpSpPr>
              <a:xfrm>
                <a:off x="4501146" y="2037012"/>
                <a:ext cx="762000" cy="2538607"/>
                <a:chOff x="3713724" y="2046572"/>
                <a:chExt cx="762000" cy="2538607"/>
              </a:xfrm>
            </p:grpSpPr>
            <p:grpSp>
              <p:nvGrpSpPr>
                <p:cNvPr id="130" name="Group 129"/>
                <p:cNvGrpSpPr/>
                <p:nvPr/>
              </p:nvGrpSpPr>
              <p:grpSpPr>
                <a:xfrm>
                  <a:off x="3713724" y="2046572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142" name="Oval 141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143" name="Straight Connector 142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3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1" name="Group 130"/>
                <p:cNvGrpSpPr/>
                <p:nvPr/>
              </p:nvGrpSpPr>
              <p:grpSpPr>
                <a:xfrm>
                  <a:off x="3713724" y="2724508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139" name="Oval 138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140" name="Straight Connector 139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0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2" name="Group 131"/>
                <p:cNvGrpSpPr/>
                <p:nvPr/>
              </p:nvGrpSpPr>
              <p:grpSpPr>
                <a:xfrm>
                  <a:off x="3713724" y="3420996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136" name="Oval 135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137" name="Straight Connector 136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" name="Straight Connector 137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3" name="Group 132"/>
                <p:cNvGrpSpPr/>
                <p:nvPr/>
              </p:nvGrpSpPr>
              <p:grpSpPr>
                <a:xfrm>
                  <a:off x="3713724" y="4127979"/>
                  <a:ext cx="762000" cy="457200"/>
                  <a:chOff x="3733800" y="2046572"/>
                  <a:chExt cx="762000" cy="457200"/>
                </a:xfrm>
              </p:grpSpPr>
              <p:sp>
                <p:nvSpPr>
                  <p:cNvPr id="134" name="Oval 133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135" name="Straight Connector 134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3" name="Group 102"/>
              <p:cNvGrpSpPr/>
              <p:nvPr/>
            </p:nvGrpSpPr>
            <p:grpSpPr>
              <a:xfrm>
                <a:off x="5263146" y="2020475"/>
                <a:ext cx="762000" cy="2538607"/>
                <a:chOff x="3713724" y="2046572"/>
                <a:chExt cx="762000" cy="2538607"/>
              </a:xfrm>
            </p:grpSpPr>
            <p:grpSp>
              <p:nvGrpSpPr>
                <p:cNvPr id="115" name="Group 114"/>
                <p:cNvGrpSpPr/>
                <p:nvPr/>
              </p:nvGrpSpPr>
              <p:grpSpPr>
                <a:xfrm>
                  <a:off x="3713724" y="2046572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127" name="Oval 126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128" name="Straight Connector 127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6" name="Group 115"/>
                <p:cNvGrpSpPr/>
                <p:nvPr/>
              </p:nvGrpSpPr>
              <p:grpSpPr>
                <a:xfrm>
                  <a:off x="3713724" y="2724508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124" name="Oval 123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125" name="Straight Connector 124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7" name="Group 116"/>
                <p:cNvGrpSpPr/>
                <p:nvPr/>
              </p:nvGrpSpPr>
              <p:grpSpPr>
                <a:xfrm>
                  <a:off x="3713724" y="3420996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121" name="Oval 120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122" name="Straight Connector 121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Straight Connector 122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8" name="Group 117"/>
                <p:cNvGrpSpPr/>
                <p:nvPr/>
              </p:nvGrpSpPr>
              <p:grpSpPr>
                <a:xfrm>
                  <a:off x="3713724" y="4127979"/>
                  <a:ext cx="762000" cy="457200"/>
                  <a:chOff x="3733800" y="2046572"/>
                  <a:chExt cx="762000" cy="457200"/>
                </a:xfrm>
              </p:grpSpPr>
              <p:sp>
                <p:nvSpPr>
                  <p:cNvPr id="119" name="Oval 118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120" name="Straight Connector 119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4" name="Group 103"/>
              <p:cNvGrpSpPr/>
              <p:nvPr/>
            </p:nvGrpSpPr>
            <p:grpSpPr>
              <a:xfrm>
                <a:off x="6025146" y="2037012"/>
                <a:ext cx="457200" cy="2538607"/>
                <a:chOff x="3713724" y="2046572"/>
                <a:chExt cx="457200" cy="2538607"/>
              </a:xfrm>
            </p:grpSpPr>
            <p:grpSp>
              <p:nvGrpSpPr>
                <p:cNvPr id="105" name="Group 104"/>
                <p:cNvGrpSpPr/>
                <p:nvPr/>
              </p:nvGrpSpPr>
              <p:grpSpPr>
                <a:xfrm>
                  <a:off x="3713724" y="2046572"/>
                  <a:ext cx="457200" cy="696108"/>
                  <a:chOff x="3733800" y="2046572"/>
                  <a:chExt cx="457200" cy="696108"/>
                </a:xfrm>
              </p:grpSpPr>
              <p:sp>
                <p:nvSpPr>
                  <p:cNvPr id="113" name="Oval 112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114" name="Straight Connector 113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6" name="Group 105"/>
                <p:cNvGrpSpPr/>
                <p:nvPr/>
              </p:nvGrpSpPr>
              <p:grpSpPr>
                <a:xfrm>
                  <a:off x="3713724" y="2724508"/>
                  <a:ext cx="457200" cy="696108"/>
                  <a:chOff x="3733800" y="2046572"/>
                  <a:chExt cx="457200" cy="696108"/>
                </a:xfrm>
              </p:grpSpPr>
              <p:sp>
                <p:nvSpPr>
                  <p:cNvPr id="111" name="Oval 110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112" name="Straight Connector 111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7" name="Group 106"/>
                <p:cNvGrpSpPr/>
                <p:nvPr/>
              </p:nvGrpSpPr>
              <p:grpSpPr>
                <a:xfrm>
                  <a:off x="3713724" y="3420996"/>
                  <a:ext cx="457200" cy="696108"/>
                  <a:chOff x="3733800" y="2046572"/>
                  <a:chExt cx="457200" cy="696108"/>
                </a:xfrm>
              </p:grpSpPr>
              <p:sp>
                <p:nvSpPr>
                  <p:cNvPr id="109" name="Oval 108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110" name="Straight Connector 109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08" name="Oval 107"/>
                <p:cNvSpPr/>
                <p:nvPr/>
              </p:nvSpPr>
              <p:spPr>
                <a:xfrm>
                  <a:off x="3713724" y="4127979"/>
                  <a:ext cx="457200" cy="457200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prstClr val="white"/>
                      </a:solidFill>
                    </a:rPr>
                    <a:t>C</a:t>
                  </a:r>
                </a:p>
              </p:txBody>
            </p:sp>
          </p:grpSp>
        </p:grpSp>
        <p:grpSp>
          <p:nvGrpSpPr>
            <p:cNvPr id="163" name="Group 162"/>
            <p:cNvGrpSpPr/>
            <p:nvPr/>
          </p:nvGrpSpPr>
          <p:grpSpPr>
            <a:xfrm>
              <a:off x="6142023" y="1079017"/>
              <a:ext cx="2768622" cy="2564704"/>
              <a:chOff x="3713724" y="2020475"/>
              <a:chExt cx="2768622" cy="2564704"/>
            </a:xfrm>
          </p:grpSpPr>
          <p:grpSp>
            <p:nvGrpSpPr>
              <p:cNvPr id="164" name="Group 163"/>
              <p:cNvGrpSpPr/>
              <p:nvPr/>
            </p:nvGrpSpPr>
            <p:grpSpPr>
              <a:xfrm>
                <a:off x="3713724" y="2046572"/>
                <a:ext cx="762000" cy="2538607"/>
                <a:chOff x="3713724" y="2046572"/>
                <a:chExt cx="762000" cy="2538607"/>
              </a:xfrm>
            </p:grpSpPr>
            <p:grpSp>
              <p:nvGrpSpPr>
                <p:cNvPr id="208" name="Group 207"/>
                <p:cNvGrpSpPr/>
                <p:nvPr/>
              </p:nvGrpSpPr>
              <p:grpSpPr>
                <a:xfrm>
                  <a:off x="3713724" y="2046572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220" name="Oval 219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221" name="Straight Connector 220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2" name="Straight Connector 221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9" name="Group 208"/>
                <p:cNvGrpSpPr/>
                <p:nvPr/>
              </p:nvGrpSpPr>
              <p:grpSpPr>
                <a:xfrm>
                  <a:off x="3713724" y="2724508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217" name="Oval 216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218" name="Straight Connector 217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9" name="Straight Connector 218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0" name="Group 209"/>
                <p:cNvGrpSpPr/>
                <p:nvPr/>
              </p:nvGrpSpPr>
              <p:grpSpPr>
                <a:xfrm>
                  <a:off x="3713724" y="3420996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214" name="Oval 213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215" name="Straight Connector 214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6" name="Straight Connector 215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1" name="Group 210"/>
                <p:cNvGrpSpPr/>
                <p:nvPr/>
              </p:nvGrpSpPr>
              <p:grpSpPr>
                <a:xfrm>
                  <a:off x="3713724" y="4127979"/>
                  <a:ext cx="762000" cy="457200"/>
                  <a:chOff x="3733800" y="2046572"/>
                  <a:chExt cx="762000" cy="457200"/>
                </a:xfrm>
              </p:grpSpPr>
              <p:sp>
                <p:nvSpPr>
                  <p:cNvPr id="212" name="Oval 211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213" name="Straight Connector 212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65" name="Group 164"/>
              <p:cNvGrpSpPr/>
              <p:nvPr/>
            </p:nvGrpSpPr>
            <p:grpSpPr>
              <a:xfrm>
                <a:off x="4501146" y="2037012"/>
                <a:ext cx="762000" cy="2538607"/>
                <a:chOff x="3713724" y="2046572"/>
                <a:chExt cx="762000" cy="2538607"/>
              </a:xfrm>
            </p:grpSpPr>
            <p:grpSp>
              <p:nvGrpSpPr>
                <p:cNvPr id="193" name="Group 192"/>
                <p:cNvGrpSpPr/>
                <p:nvPr/>
              </p:nvGrpSpPr>
              <p:grpSpPr>
                <a:xfrm>
                  <a:off x="3713724" y="2046572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205" name="Oval 204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206" name="Straight Connector 205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7" name="Straight Connector 206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4" name="Group 193"/>
                <p:cNvGrpSpPr/>
                <p:nvPr/>
              </p:nvGrpSpPr>
              <p:grpSpPr>
                <a:xfrm>
                  <a:off x="3713724" y="2724508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202" name="Oval 201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203" name="Straight Connector 202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4" name="Straight Connector 203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5" name="Group 194"/>
                <p:cNvGrpSpPr/>
                <p:nvPr/>
              </p:nvGrpSpPr>
              <p:grpSpPr>
                <a:xfrm>
                  <a:off x="3713724" y="3420996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199" name="Oval 198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200" name="Straight Connector 199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1" name="Straight Connector 200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6" name="Group 195"/>
                <p:cNvGrpSpPr/>
                <p:nvPr/>
              </p:nvGrpSpPr>
              <p:grpSpPr>
                <a:xfrm>
                  <a:off x="3713724" y="4127979"/>
                  <a:ext cx="762000" cy="457200"/>
                  <a:chOff x="3733800" y="2046572"/>
                  <a:chExt cx="762000" cy="457200"/>
                </a:xfrm>
              </p:grpSpPr>
              <p:sp>
                <p:nvSpPr>
                  <p:cNvPr id="197" name="Oval 196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198" name="Straight Connector 197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66" name="Group 165"/>
              <p:cNvGrpSpPr/>
              <p:nvPr/>
            </p:nvGrpSpPr>
            <p:grpSpPr>
              <a:xfrm>
                <a:off x="5263146" y="2020475"/>
                <a:ext cx="762000" cy="2538607"/>
                <a:chOff x="3713724" y="2046572"/>
                <a:chExt cx="762000" cy="2538607"/>
              </a:xfrm>
            </p:grpSpPr>
            <p:grpSp>
              <p:nvGrpSpPr>
                <p:cNvPr id="178" name="Group 177"/>
                <p:cNvGrpSpPr/>
                <p:nvPr/>
              </p:nvGrpSpPr>
              <p:grpSpPr>
                <a:xfrm>
                  <a:off x="3713724" y="2046572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190" name="Oval 189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191" name="Straight Connector 190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" name="Straight Connector 191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9" name="Group 178"/>
                <p:cNvGrpSpPr/>
                <p:nvPr/>
              </p:nvGrpSpPr>
              <p:grpSpPr>
                <a:xfrm>
                  <a:off x="3713724" y="2724508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187" name="Oval 186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188" name="Straight Connector 187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" name="Straight Connector 188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0" name="Group 179"/>
                <p:cNvGrpSpPr/>
                <p:nvPr/>
              </p:nvGrpSpPr>
              <p:grpSpPr>
                <a:xfrm>
                  <a:off x="3713724" y="3420996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184" name="Oval 183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185" name="Straight Connector 184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6" name="Straight Connector 185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1" name="Group 180"/>
                <p:cNvGrpSpPr/>
                <p:nvPr/>
              </p:nvGrpSpPr>
              <p:grpSpPr>
                <a:xfrm>
                  <a:off x="3713724" y="4127979"/>
                  <a:ext cx="762000" cy="457200"/>
                  <a:chOff x="3733800" y="2046572"/>
                  <a:chExt cx="762000" cy="457200"/>
                </a:xfrm>
              </p:grpSpPr>
              <p:sp>
                <p:nvSpPr>
                  <p:cNvPr id="182" name="Oval 181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183" name="Straight Connector 182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67" name="Group 166"/>
              <p:cNvGrpSpPr/>
              <p:nvPr/>
            </p:nvGrpSpPr>
            <p:grpSpPr>
              <a:xfrm>
                <a:off x="6025146" y="2037012"/>
                <a:ext cx="457200" cy="2538607"/>
                <a:chOff x="3713724" y="2046572"/>
                <a:chExt cx="457200" cy="2538607"/>
              </a:xfrm>
            </p:grpSpPr>
            <p:grpSp>
              <p:nvGrpSpPr>
                <p:cNvPr id="168" name="Group 167"/>
                <p:cNvGrpSpPr/>
                <p:nvPr/>
              </p:nvGrpSpPr>
              <p:grpSpPr>
                <a:xfrm>
                  <a:off x="3713724" y="2046572"/>
                  <a:ext cx="457200" cy="696108"/>
                  <a:chOff x="3733800" y="2046572"/>
                  <a:chExt cx="457200" cy="696108"/>
                </a:xfrm>
              </p:grpSpPr>
              <p:sp>
                <p:nvSpPr>
                  <p:cNvPr id="176" name="Oval 175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177" name="Straight Connector 176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9" name="Group 168"/>
                <p:cNvGrpSpPr/>
                <p:nvPr/>
              </p:nvGrpSpPr>
              <p:grpSpPr>
                <a:xfrm>
                  <a:off x="3713724" y="2724508"/>
                  <a:ext cx="457200" cy="696108"/>
                  <a:chOff x="3733800" y="2046572"/>
                  <a:chExt cx="457200" cy="696108"/>
                </a:xfrm>
              </p:grpSpPr>
              <p:sp>
                <p:nvSpPr>
                  <p:cNvPr id="174" name="Oval 173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175" name="Straight Connector 174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0" name="Group 169"/>
                <p:cNvGrpSpPr/>
                <p:nvPr/>
              </p:nvGrpSpPr>
              <p:grpSpPr>
                <a:xfrm>
                  <a:off x="3713724" y="3420996"/>
                  <a:ext cx="457200" cy="696108"/>
                  <a:chOff x="3733800" y="2046572"/>
                  <a:chExt cx="457200" cy="696108"/>
                </a:xfrm>
              </p:grpSpPr>
              <p:sp>
                <p:nvSpPr>
                  <p:cNvPr id="172" name="Oval 171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173" name="Straight Connector 172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71" name="Oval 170"/>
                <p:cNvSpPr/>
                <p:nvPr/>
              </p:nvSpPr>
              <p:spPr>
                <a:xfrm>
                  <a:off x="3713724" y="4127979"/>
                  <a:ext cx="457200" cy="457200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prstClr val="white"/>
                      </a:solidFill>
                    </a:rPr>
                    <a:t>C</a:t>
                  </a:r>
                </a:p>
              </p:txBody>
            </p:sp>
          </p:grpSp>
        </p:grpSp>
        <p:grpSp>
          <p:nvGrpSpPr>
            <p:cNvPr id="223" name="Group 222"/>
            <p:cNvGrpSpPr/>
            <p:nvPr/>
          </p:nvGrpSpPr>
          <p:grpSpPr>
            <a:xfrm>
              <a:off x="6128722" y="3150645"/>
              <a:ext cx="2768622" cy="2564704"/>
              <a:chOff x="3713724" y="2020475"/>
              <a:chExt cx="2768622" cy="2564704"/>
            </a:xfrm>
          </p:grpSpPr>
          <p:grpSp>
            <p:nvGrpSpPr>
              <p:cNvPr id="224" name="Group 223"/>
              <p:cNvGrpSpPr/>
              <p:nvPr/>
            </p:nvGrpSpPr>
            <p:grpSpPr>
              <a:xfrm>
                <a:off x="3713724" y="2046572"/>
                <a:ext cx="762000" cy="2538607"/>
                <a:chOff x="3713724" y="2046572"/>
                <a:chExt cx="762000" cy="2538607"/>
              </a:xfrm>
            </p:grpSpPr>
            <p:grpSp>
              <p:nvGrpSpPr>
                <p:cNvPr id="268" name="Group 267"/>
                <p:cNvGrpSpPr/>
                <p:nvPr/>
              </p:nvGrpSpPr>
              <p:grpSpPr>
                <a:xfrm>
                  <a:off x="3713724" y="2046572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280" name="Oval 279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281" name="Straight Connector 280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2" name="Straight Connector 281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69" name="Group 268"/>
                <p:cNvGrpSpPr/>
                <p:nvPr/>
              </p:nvGrpSpPr>
              <p:grpSpPr>
                <a:xfrm>
                  <a:off x="3713724" y="2724508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277" name="Oval 276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278" name="Straight Connector 277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9" name="Straight Connector 278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0" name="Group 269"/>
                <p:cNvGrpSpPr/>
                <p:nvPr/>
              </p:nvGrpSpPr>
              <p:grpSpPr>
                <a:xfrm>
                  <a:off x="3713724" y="3420996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274" name="Oval 273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275" name="Straight Connector 274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6" name="Straight Connector 275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1" name="Group 270"/>
                <p:cNvGrpSpPr/>
                <p:nvPr/>
              </p:nvGrpSpPr>
              <p:grpSpPr>
                <a:xfrm>
                  <a:off x="3713724" y="4127979"/>
                  <a:ext cx="762000" cy="457200"/>
                  <a:chOff x="3733800" y="2046572"/>
                  <a:chExt cx="762000" cy="457200"/>
                </a:xfrm>
              </p:grpSpPr>
              <p:sp>
                <p:nvSpPr>
                  <p:cNvPr id="272" name="Oval 271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273" name="Straight Connector 272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25" name="Group 224"/>
              <p:cNvGrpSpPr/>
              <p:nvPr/>
            </p:nvGrpSpPr>
            <p:grpSpPr>
              <a:xfrm>
                <a:off x="4501146" y="2037012"/>
                <a:ext cx="762000" cy="2538607"/>
                <a:chOff x="3713724" y="2046572"/>
                <a:chExt cx="762000" cy="2538607"/>
              </a:xfrm>
            </p:grpSpPr>
            <p:grpSp>
              <p:nvGrpSpPr>
                <p:cNvPr id="253" name="Group 252"/>
                <p:cNvGrpSpPr/>
                <p:nvPr/>
              </p:nvGrpSpPr>
              <p:grpSpPr>
                <a:xfrm>
                  <a:off x="3713724" y="2046572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265" name="Oval 264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266" name="Straight Connector 265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7" name="Straight Connector 266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54" name="Group 253"/>
                <p:cNvGrpSpPr/>
                <p:nvPr/>
              </p:nvGrpSpPr>
              <p:grpSpPr>
                <a:xfrm>
                  <a:off x="3713724" y="2724508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262" name="Oval 261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263" name="Straight Connector 262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4" name="Straight Connector 263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55" name="Group 254"/>
                <p:cNvGrpSpPr/>
                <p:nvPr/>
              </p:nvGrpSpPr>
              <p:grpSpPr>
                <a:xfrm>
                  <a:off x="3713724" y="3420996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259" name="Oval 258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260" name="Straight Connector 259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1" name="Straight Connector 260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56" name="Group 255"/>
                <p:cNvGrpSpPr/>
                <p:nvPr/>
              </p:nvGrpSpPr>
              <p:grpSpPr>
                <a:xfrm>
                  <a:off x="3713724" y="4127979"/>
                  <a:ext cx="762000" cy="457200"/>
                  <a:chOff x="3733800" y="2046572"/>
                  <a:chExt cx="762000" cy="457200"/>
                </a:xfrm>
              </p:grpSpPr>
              <p:sp>
                <p:nvSpPr>
                  <p:cNvPr id="257" name="Oval 256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258" name="Straight Connector 257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26" name="Group 225"/>
              <p:cNvGrpSpPr/>
              <p:nvPr/>
            </p:nvGrpSpPr>
            <p:grpSpPr>
              <a:xfrm>
                <a:off x="5263146" y="2020475"/>
                <a:ext cx="762000" cy="2538607"/>
                <a:chOff x="3713724" y="2046572"/>
                <a:chExt cx="762000" cy="2538607"/>
              </a:xfrm>
            </p:grpSpPr>
            <p:grpSp>
              <p:nvGrpSpPr>
                <p:cNvPr id="238" name="Group 237"/>
                <p:cNvGrpSpPr/>
                <p:nvPr/>
              </p:nvGrpSpPr>
              <p:grpSpPr>
                <a:xfrm>
                  <a:off x="3713724" y="2046572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250" name="Oval 249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251" name="Straight Connector 250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2" name="Straight Connector 251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39" name="Group 238"/>
                <p:cNvGrpSpPr/>
                <p:nvPr/>
              </p:nvGrpSpPr>
              <p:grpSpPr>
                <a:xfrm>
                  <a:off x="3713724" y="2724508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247" name="Oval 246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248" name="Straight Connector 247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9" name="Straight Connector 248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0" name="Group 239"/>
                <p:cNvGrpSpPr/>
                <p:nvPr/>
              </p:nvGrpSpPr>
              <p:grpSpPr>
                <a:xfrm>
                  <a:off x="3713724" y="3420996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244" name="Oval 243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245" name="Straight Connector 244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6" name="Straight Connector 245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1" name="Group 240"/>
                <p:cNvGrpSpPr/>
                <p:nvPr/>
              </p:nvGrpSpPr>
              <p:grpSpPr>
                <a:xfrm>
                  <a:off x="3713724" y="4127979"/>
                  <a:ext cx="762000" cy="457200"/>
                  <a:chOff x="3733800" y="2046572"/>
                  <a:chExt cx="762000" cy="457200"/>
                </a:xfrm>
              </p:grpSpPr>
              <p:sp>
                <p:nvSpPr>
                  <p:cNvPr id="242" name="Oval 241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243" name="Straight Connector 242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27" name="Group 226"/>
              <p:cNvGrpSpPr/>
              <p:nvPr/>
            </p:nvGrpSpPr>
            <p:grpSpPr>
              <a:xfrm>
                <a:off x="6025146" y="2037012"/>
                <a:ext cx="457200" cy="2538607"/>
                <a:chOff x="3713724" y="2046572"/>
                <a:chExt cx="457200" cy="2538607"/>
              </a:xfrm>
            </p:grpSpPr>
            <p:grpSp>
              <p:nvGrpSpPr>
                <p:cNvPr id="228" name="Group 227"/>
                <p:cNvGrpSpPr/>
                <p:nvPr/>
              </p:nvGrpSpPr>
              <p:grpSpPr>
                <a:xfrm>
                  <a:off x="3713724" y="2046572"/>
                  <a:ext cx="457200" cy="696108"/>
                  <a:chOff x="3733800" y="2046572"/>
                  <a:chExt cx="457200" cy="696108"/>
                </a:xfrm>
              </p:grpSpPr>
              <p:sp>
                <p:nvSpPr>
                  <p:cNvPr id="236" name="Oval 235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237" name="Straight Connector 236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9" name="Group 228"/>
                <p:cNvGrpSpPr/>
                <p:nvPr/>
              </p:nvGrpSpPr>
              <p:grpSpPr>
                <a:xfrm>
                  <a:off x="3713724" y="2724508"/>
                  <a:ext cx="457200" cy="696108"/>
                  <a:chOff x="3733800" y="2046572"/>
                  <a:chExt cx="457200" cy="696108"/>
                </a:xfrm>
              </p:grpSpPr>
              <p:sp>
                <p:nvSpPr>
                  <p:cNvPr id="234" name="Oval 233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235" name="Straight Connector 234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30" name="Group 229"/>
                <p:cNvGrpSpPr/>
                <p:nvPr/>
              </p:nvGrpSpPr>
              <p:grpSpPr>
                <a:xfrm>
                  <a:off x="3713724" y="3420996"/>
                  <a:ext cx="457200" cy="696108"/>
                  <a:chOff x="3733800" y="2046572"/>
                  <a:chExt cx="457200" cy="696108"/>
                </a:xfrm>
              </p:grpSpPr>
              <p:sp>
                <p:nvSpPr>
                  <p:cNvPr id="232" name="Oval 231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233" name="Straight Connector 232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31" name="Oval 230"/>
                <p:cNvSpPr/>
                <p:nvPr/>
              </p:nvSpPr>
              <p:spPr>
                <a:xfrm>
                  <a:off x="3713724" y="4127979"/>
                  <a:ext cx="457200" cy="457200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prstClr val="white"/>
                      </a:solidFill>
                    </a:rPr>
                    <a:t>C</a:t>
                  </a:r>
                </a:p>
              </p:txBody>
            </p:sp>
          </p:grpSp>
        </p:grpSp>
        <p:grpSp>
          <p:nvGrpSpPr>
            <p:cNvPr id="283" name="Group 282"/>
            <p:cNvGrpSpPr/>
            <p:nvPr/>
          </p:nvGrpSpPr>
          <p:grpSpPr>
            <a:xfrm>
              <a:off x="3835233" y="3174397"/>
              <a:ext cx="2768622" cy="2564704"/>
              <a:chOff x="3713724" y="2020475"/>
              <a:chExt cx="2768622" cy="2564704"/>
            </a:xfrm>
          </p:grpSpPr>
          <p:grpSp>
            <p:nvGrpSpPr>
              <p:cNvPr id="284" name="Group 283"/>
              <p:cNvGrpSpPr/>
              <p:nvPr/>
            </p:nvGrpSpPr>
            <p:grpSpPr>
              <a:xfrm>
                <a:off x="3713724" y="2046572"/>
                <a:ext cx="762000" cy="2538607"/>
                <a:chOff x="3713724" y="2046572"/>
                <a:chExt cx="762000" cy="2538607"/>
              </a:xfrm>
            </p:grpSpPr>
            <p:grpSp>
              <p:nvGrpSpPr>
                <p:cNvPr id="328" name="Group 327"/>
                <p:cNvGrpSpPr/>
                <p:nvPr/>
              </p:nvGrpSpPr>
              <p:grpSpPr>
                <a:xfrm>
                  <a:off x="3713724" y="2046572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340" name="Oval 339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341" name="Straight Connector 340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2" name="Straight Connector 341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29" name="Group 328"/>
                <p:cNvGrpSpPr/>
                <p:nvPr/>
              </p:nvGrpSpPr>
              <p:grpSpPr>
                <a:xfrm>
                  <a:off x="3713724" y="2724508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337" name="Oval 336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338" name="Straight Connector 337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9" name="Straight Connector 338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0" name="Group 329"/>
                <p:cNvGrpSpPr/>
                <p:nvPr/>
              </p:nvGrpSpPr>
              <p:grpSpPr>
                <a:xfrm>
                  <a:off x="3713724" y="3420996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334" name="Oval 333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335" name="Straight Connector 334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6" name="Straight Connector 335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1" name="Group 330"/>
                <p:cNvGrpSpPr/>
                <p:nvPr/>
              </p:nvGrpSpPr>
              <p:grpSpPr>
                <a:xfrm>
                  <a:off x="3713724" y="4127979"/>
                  <a:ext cx="762000" cy="457200"/>
                  <a:chOff x="3733800" y="2046572"/>
                  <a:chExt cx="762000" cy="457200"/>
                </a:xfrm>
              </p:grpSpPr>
              <p:sp>
                <p:nvSpPr>
                  <p:cNvPr id="332" name="Oval 331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333" name="Straight Connector 332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85" name="Group 284"/>
              <p:cNvGrpSpPr/>
              <p:nvPr/>
            </p:nvGrpSpPr>
            <p:grpSpPr>
              <a:xfrm>
                <a:off x="4501146" y="2037012"/>
                <a:ext cx="762000" cy="2538607"/>
                <a:chOff x="3713724" y="2046572"/>
                <a:chExt cx="762000" cy="2538607"/>
              </a:xfrm>
            </p:grpSpPr>
            <p:grpSp>
              <p:nvGrpSpPr>
                <p:cNvPr id="313" name="Group 312"/>
                <p:cNvGrpSpPr/>
                <p:nvPr/>
              </p:nvGrpSpPr>
              <p:grpSpPr>
                <a:xfrm>
                  <a:off x="3713724" y="2046572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325" name="Oval 324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326" name="Straight Connector 325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7" name="Straight Connector 326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4" name="Group 313"/>
                <p:cNvGrpSpPr/>
                <p:nvPr/>
              </p:nvGrpSpPr>
              <p:grpSpPr>
                <a:xfrm>
                  <a:off x="3713724" y="2724508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322" name="Oval 321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323" name="Straight Connector 322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4" name="Straight Connector 323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5" name="Group 314"/>
                <p:cNvGrpSpPr/>
                <p:nvPr/>
              </p:nvGrpSpPr>
              <p:grpSpPr>
                <a:xfrm>
                  <a:off x="3713724" y="3420996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319" name="Oval 318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320" name="Straight Connector 319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1" name="Straight Connector 320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6" name="Group 315"/>
                <p:cNvGrpSpPr/>
                <p:nvPr/>
              </p:nvGrpSpPr>
              <p:grpSpPr>
                <a:xfrm>
                  <a:off x="3713724" y="4127979"/>
                  <a:ext cx="762000" cy="457200"/>
                  <a:chOff x="3733800" y="2046572"/>
                  <a:chExt cx="762000" cy="457200"/>
                </a:xfrm>
              </p:grpSpPr>
              <p:sp>
                <p:nvSpPr>
                  <p:cNvPr id="317" name="Oval 316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318" name="Straight Connector 317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86" name="Group 285"/>
              <p:cNvGrpSpPr/>
              <p:nvPr/>
            </p:nvGrpSpPr>
            <p:grpSpPr>
              <a:xfrm>
                <a:off x="5263146" y="2020475"/>
                <a:ext cx="762000" cy="2538607"/>
                <a:chOff x="3713724" y="2046572"/>
                <a:chExt cx="762000" cy="2538607"/>
              </a:xfrm>
            </p:grpSpPr>
            <p:grpSp>
              <p:nvGrpSpPr>
                <p:cNvPr id="298" name="Group 297"/>
                <p:cNvGrpSpPr/>
                <p:nvPr/>
              </p:nvGrpSpPr>
              <p:grpSpPr>
                <a:xfrm>
                  <a:off x="3713724" y="2046572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310" name="Oval 309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311" name="Straight Connector 310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2" name="Straight Connector 311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99" name="Group 298"/>
                <p:cNvGrpSpPr/>
                <p:nvPr/>
              </p:nvGrpSpPr>
              <p:grpSpPr>
                <a:xfrm>
                  <a:off x="3713724" y="2724508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307" name="Oval 306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308" name="Straight Connector 307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9" name="Straight Connector 308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0" name="Group 299"/>
                <p:cNvGrpSpPr/>
                <p:nvPr/>
              </p:nvGrpSpPr>
              <p:grpSpPr>
                <a:xfrm>
                  <a:off x="3713724" y="3420996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304" name="Oval 303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305" name="Straight Connector 304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6" name="Straight Connector 305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1" name="Group 300"/>
                <p:cNvGrpSpPr/>
                <p:nvPr/>
              </p:nvGrpSpPr>
              <p:grpSpPr>
                <a:xfrm>
                  <a:off x="3713724" y="4127979"/>
                  <a:ext cx="762000" cy="457200"/>
                  <a:chOff x="3733800" y="2046572"/>
                  <a:chExt cx="762000" cy="457200"/>
                </a:xfrm>
              </p:grpSpPr>
              <p:sp>
                <p:nvSpPr>
                  <p:cNvPr id="302" name="Oval 301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303" name="Straight Connector 302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87" name="Group 286"/>
              <p:cNvGrpSpPr/>
              <p:nvPr/>
            </p:nvGrpSpPr>
            <p:grpSpPr>
              <a:xfrm>
                <a:off x="6025146" y="2037012"/>
                <a:ext cx="457200" cy="2538607"/>
                <a:chOff x="3713724" y="2046572"/>
                <a:chExt cx="457200" cy="2538607"/>
              </a:xfrm>
            </p:grpSpPr>
            <p:grpSp>
              <p:nvGrpSpPr>
                <p:cNvPr id="288" name="Group 287"/>
                <p:cNvGrpSpPr/>
                <p:nvPr/>
              </p:nvGrpSpPr>
              <p:grpSpPr>
                <a:xfrm>
                  <a:off x="3713724" y="2046572"/>
                  <a:ext cx="457200" cy="696108"/>
                  <a:chOff x="3733800" y="2046572"/>
                  <a:chExt cx="457200" cy="696108"/>
                </a:xfrm>
              </p:grpSpPr>
              <p:sp>
                <p:nvSpPr>
                  <p:cNvPr id="296" name="Oval 295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297" name="Straight Connector 296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9" name="Group 288"/>
                <p:cNvGrpSpPr/>
                <p:nvPr/>
              </p:nvGrpSpPr>
              <p:grpSpPr>
                <a:xfrm>
                  <a:off x="3713724" y="2724508"/>
                  <a:ext cx="457200" cy="696108"/>
                  <a:chOff x="3733800" y="2046572"/>
                  <a:chExt cx="457200" cy="696108"/>
                </a:xfrm>
              </p:grpSpPr>
              <p:sp>
                <p:nvSpPr>
                  <p:cNvPr id="294" name="Oval 293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295" name="Straight Connector 294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90" name="Group 289"/>
                <p:cNvGrpSpPr/>
                <p:nvPr/>
              </p:nvGrpSpPr>
              <p:grpSpPr>
                <a:xfrm>
                  <a:off x="3713724" y="3420996"/>
                  <a:ext cx="457200" cy="696108"/>
                  <a:chOff x="3733800" y="2046572"/>
                  <a:chExt cx="457200" cy="696108"/>
                </a:xfrm>
              </p:grpSpPr>
              <p:sp>
                <p:nvSpPr>
                  <p:cNvPr id="292" name="Oval 291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cxnSp>
                <p:nvCxnSpPr>
                  <p:cNvPr id="293" name="Straight Connector 292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91" name="Oval 290"/>
                <p:cNvSpPr/>
                <p:nvPr/>
              </p:nvSpPr>
              <p:spPr>
                <a:xfrm>
                  <a:off x="3713724" y="4127979"/>
                  <a:ext cx="457200" cy="457200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prstClr val="white"/>
                      </a:solidFill>
                    </a:rPr>
                    <a:t>C</a:t>
                  </a:r>
                </a:p>
              </p:txBody>
            </p:sp>
          </p:grpSp>
        </p:grpSp>
      </p:grpSp>
      <p:sp>
        <p:nvSpPr>
          <p:cNvPr id="345" name="Oval 344"/>
          <p:cNvSpPr/>
          <p:nvPr/>
        </p:nvSpPr>
        <p:spPr>
          <a:xfrm rot="19343422">
            <a:off x="2753867" y="2916775"/>
            <a:ext cx="5354041" cy="1301340"/>
          </a:xfrm>
          <a:prstGeom prst="ellipse">
            <a:avLst/>
          </a:prstGeom>
          <a:solidFill>
            <a:schemeClr val="bg1">
              <a:lumMod val="75000"/>
              <a:alpha val="39000"/>
            </a:schemeClr>
          </a:solidFill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6" name="Oval 345"/>
          <p:cNvSpPr/>
          <p:nvPr/>
        </p:nvSpPr>
        <p:spPr>
          <a:xfrm rot="20763654">
            <a:off x="5341130" y="972926"/>
            <a:ext cx="1572887" cy="1158446"/>
          </a:xfrm>
          <a:prstGeom prst="ellipse">
            <a:avLst/>
          </a:prstGeom>
          <a:solidFill>
            <a:schemeClr val="bg1">
              <a:lumMod val="75000"/>
              <a:alpha val="39000"/>
            </a:schemeClr>
          </a:solidFill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7" name="Oval 346"/>
          <p:cNvSpPr/>
          <p:nvPr/>
        </p:nvSpPr>
        <p:spPr>
          <a:xfrm rot="2844643">
            <a:off x="2296066" y="2071061"/>
            <a:ext cx="5354041" cy="2446624"/>
          </a:xfrm>
          <a:prstGeom prst="ellipse">
            <a:avLst/>
          </a:prstGeom>
          <a:solidFill>
            <a:schemeClr val="bg1">
              <a:lumMod val="75000"/>
              <a:alpha val="39000"/>
            </a:schemeClr>
          </a:solidFill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66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103" y="2668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HPC Cloud Cluster supporting HDFS</a:t>
            </a:r>
            <a:endParaRPr lang="en-US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61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266478" y="1856629"/>
            <a:ext cx="6679628" cy="3124200"/>
            <a:chOff x="1245172" y="2286000"/>
            <a:chExt cx="6679628" cy="3124200"/>
          </a:xfrm>
        </p:grpSpPr>
        <p:grpSp>
          <p:nvGrpSpPr>
            <p:cNvPr id="6" name="Group 5"/>
            <p:cNvGrpSpPr/>
            <p:nvPr/>
          </p:nvGrpSpPr>
          <p:grpSpPr>
            <a:xfrm>
              <a:off x="4724400" y="2286000"/>
              <a:ext cx="1752600" cy="3124200"/>
              <a:chOff x="1562100" y="2286000"/>
              <a:chExt cx="1752600" cy="3124200"/>
            </a:xfrm>
          </p:grpSpPr>
          <p:grpSp>
            <p:nvGrpSpPr>
              <p:cNvPr id="296" name="Group 295"/>
              <p:cNvGrpSpPr/>
              <p:nvPr/>
            </p:nvGrpSpPr>
            <p:grpSpPr>
              <a:xfrm>
                <a:off x="1562100" y="2286000"/>
                <a:ext cx="1752600" cy="838200"/>
                <a:chOff x="1562100" y="2103137"/>
                <a:chExt cx="1752600" cy="838200"/>
              </a:xfrm>
            </p:grpSpPr>
            <p:grpSp>
              <p:nvGrpSpPr>
                <p:cNvPr id="370" name="Group 369"/>
                <p:cNvGrpSpPr/>
                <p:nvPr/>
              </p:nvGrpSpPr>
              <p:grpSpPr>
                <a:xfrm>
                  <a:off x="1562100" y="2103137"/>
                  <a:ext cx="1752600" cy="609600"/>
                  <a:chOff x="1562100" y="2103137"/>
                  <a:chExt cx="1752600" cy="609600"/>
                </a:xfrm>
              </p:grpSpPr>
              <p:grpSp>
                <p:nvGrpSpPr>
                  <p:cNvPr id="372" name="Group 371"/>
                  <p:cNvGrpSpPr/>
                  <p:nvPr/>
                </p:nvGrpSpPr>
                <p:grpSpPr>
                  <a:xfrm>
                    <a:off x="1562100" y="2103137"/>
                    <a:ext cx="1447800" cy="609600"/>
                    <a:chOff x="1562100" y="2103137"/>
                    <a:chExt cx="1447800" cy="609600"/>
                  </a:xfrm>
                </p:grpSpPr>
                <p:grpSp>
                  <p:nvGrpSpPr>
                    <p:cNvPr id="374" name="Group 373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838200" y="2130534"/>
                      <a:chExt cx="1447800" cy="609600"/>
                    </a:xfrm>
                  </p:grpSpPr>
                  <p:sp>
                    <p:nvSpPr>
                      <p:cNvPr id="376" name="Oval 375"/>
                      <p:cNvSpPr/>
                      <p:nvPr/>
                    </p:nvSpPr>
                    <p:spPr>
                      <a:xfrm>
                        <a:off x="1828800" y="2206734"/>
                        <a:ext cx="457200" cy="457200"/>
                      </a:xfrm>
                      <a:prstGeom prst="ellipse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b="1" dirty="0">
                            <a:solidFill>
                              <a:prstClr val="white"/>
                            </a:solidFill>
                          </a:rPr>
                          <a:t>C</a:t>
                        </a:r>
                      </a:p>
                    </p:txBody>
                  </p:sp>
                  <p:grpSp>
                    <p:nvGrpSpPr>
                      <p:cNvPr id="377" name="Group 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38200" y="2130534"/>
                        <a:ext cx="742513" cy="609600"/>
                        <a:chOff x="506" y="717"/>
                        <a:chExt cx="790" cy="445"/>
                      </a:xfrm>
                    </p:grpSpPr>
                    <p:sp>
                      <p:nvSpPr>
                        <p:cNvPr id="379" name="Oval 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980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80" name="Line 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41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81" name="Line 1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28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82" name="Line 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939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83" name="Rectangle 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49" y="899"/>
                          <a:ext cx="90" cy="24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84" name="Rectangle 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39" y="879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85" name="Rectangle 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8" y="899"/>
                          <a:ext cx="121" cy="22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86" name="Rectangle 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818"/>
                          <a:ext cx="12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87" name="Rectangle 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68" y="859"/>
                          <a:ext cx="12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88" name="Rectangle 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30" y="859"/>
                          <a:ext cx="9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89" name="Rectangle 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20" y="83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90" name="Rectangle 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0" y="81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91" name="Oval 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717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92" name="Line 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7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93" name="Text Box 24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6" y="884"/>
                          <a:ext cx="790" cy="24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anchor="ctr">
                          <a:spAutoFit/>
                        </a:bodyPr>
                        <a:lstStyle/>
                        <a:p>
                          <a:pPr algn="ctr" eaLnBrk="0" hangingPunct="0"/>
                          <a:r>
                            <a:rPr kumimoji="1" lang="en-US" sz="1600" b="1" dirty="0">
                              <a:solidFill>
                                <a:prstClr val="black"/>
                              </a:solidFill>
                            </a:rPr>
                            <a:t>Data</a:t>
                          </a:r>
                          <a:endParaRPr kumimoji="1" lang="en-US" sz="1600" b="1" dirty="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</p:grpSp>
                  <p:cxnSp>
                    <p:nvCxnSpPr>
                      <p:cNvPr id="378" name="Straight Connector 377"/>
                      <p:cNvCxnSpPr/>
                      <p:nvPr/>
                    </p:nvCxnSpPr>
                    <p:spPr>
                      <a:xfrm>
                        <a:off x="1524000" y="2435334"/>
                        <a:ext cx="304800" cy="0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375" name="Rectangle 374"/>
                    <p:cNvSpPr/>
                    <p:nvPr/>
                  </p:nvSpPr>
                  <p:spPr>
                    <a:xfrm>
                      <a:off x="1562100" y="2103137"/>
                      <a:ext cx="1447800" cy="6096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cxnSp>
                <p:nvCxnSpPr>
                  <p:cNvPr id="373" name="Straight Connector 372"/>
                  <p:cNvCxnSpPr/>
                  <p:nvPr/>
                </p:nvCxnSpPr>
                <p:spPr>
                  <a:xfrm>
                    <a:off x="3009900" y="2407937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71" name="Straight Connector 370"/>
                <p:cNvCxnSpPr/>
                <p:nvPr/>
              </p:nvCxnSpPr>
              <p:spPr>
                <a:xfrm>
                  <a:off x="2286000" y="2712737"/>
                  <a:ext cx="0" cy="2286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7" name="Group 296"/>
              <p:cNvGrpSpPr/>
              <p:nvPr/>
            </p:nvGrpSpPr>
            <p:grpSpPr>
              <a:xfrm>
                <a:off x="1562100" y="3962400"/>
                <a:ext cx="1752600" cy="838200"/>
                <a:chOff x="1562100" y="2103137"/>
                <a:chExt cx="1752600" cy="838200"/>
              </a:xfrm>
            </p:grpSpPr>
            <p:grpSp>
              <p:nvGrpSpPr>
                <p:cNvPr id="346" name="Group 345"/>
                <p:cNvGrpSpPr/>
                <p:nvPr/>
              </p:nvGrpSpPr>
              <p:grpSpPr>
                <a:xfrm>
                  <a:off x="1562100" y="2103137"/>
                  <a:ext cx="1752600" cy="609600"/>
                  <a:chOff x="1562100" y="2103137"/>
                  <a:chExt cx="1752600" cy="609600"/>
                </a:xfrm>
              </p:grpSpPr>
              <p:grpSp>
                <p:nvGrpSpPr>
                  <p:cNvPr id="348" name="Group 347"/>
                  <p:cNvGrpSpPr/>
                  <p:nvPr/>
                </p:nvGrpSpPr>
                <p:grpSpPr>
                  <a:xfrm>
                    <a:off x="1562100" y="2103137"/>
                    <a:ext cx="1447800" cy="609600"/>
                    <a:chOff x="1562100" y="2103137"/>
                    <a:chExt cx="1447800" cy="609600"/>
                  </a:xfrm>
                </p:grpSpPr>
                <p:grpSp>
                  <p:nvGrpSpPr>
                    <p:cNvPr id="350" name="Group 349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838200" y="2130534"/>
                      <a:chExt cx="1447800" cy="609600"/>
                    </a:xfrm>
                  </p:grpSpPr>
                  <p:sp>
                    <p:nvSpPr>
                      <p:cNvPr id="352" name="Oval 351"/>
                      <p:cNvSpPr/>
                      <p:nvPr/>
                    </p:nvSpPr>
                    <p:spPr>
                      <a:xfrm>
                        <a:off x="1828800" y="2206734"/>
                        <a:ext cx="457200" cy="457200"/>
                      </a:xfrm>
                      <a:prstGeom prst="ellipse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b="1" dirty="0">
                            <a:solidFill>
                              <a:prstClr val="white"/>
                            </a:solidFill>
                          </a:rPr>
                          <a:t>C</a:t>
                        </a:r>
                      </a:p>
                    </p:txBody>
                  </p:sp>
                  <p:grpSp>
                    <p:nvGrpSpPr>
                      <p:cNvPr id="353" name="Group 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38200" y="2130534"/>
                        <a:ext cx="742513" cy="609600"/>
                        <a:chOff x="506" y="717"/>
                        <a:chExt cx="790" cy="445"/>
                      </a:xfrm>
                    </p:grpSpPr>
                    <p:sp>
                      <p:nvSpPr>
                        <p:cNvPr id="355" name="Oval 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980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56" name="Line 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41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57" name="Line 1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28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58" name="Line 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939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59" name="Rectangle 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49" y="899"/>
                          <a:ext cx="90" cy="24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60" name="Rectangle 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39" y="879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61" name="Rectangle 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8" y="899"/>
                          <a:ext cx="121" cy="22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62" name="Rectangle 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818"/>
                          <a:ext cx="12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63" name="Rectangle 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68" y="859"/>
                          <a:ext cx="12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64" name="Rectangle 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30" y="859"/>
                          <a:ext cx="9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65" name="Rectangle 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20" y="83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66" name="Rectangle 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0" y="81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67" name="Oval 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717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68" name="Line 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7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69" name="Text Box 24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6" y="884"/>
                          <a:ext cx="790" cy="24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anchor="ctr">
                          <a:spAutoFit/>
                        </a:bodyPr>
                        <a:lstStyle/>
                        <a:p>
                          <a:pPr algn="ctr" eaLnBrk="0" hangingPunct="0"/>
                          <a:r>
                            <a:rPr kumimoji="1" lang="en-US" sz="1600" b="1" dirty="0">
                              <a:solidFill>
                                <a:prstClr val="black"/>
                              </a:solidFill>
                            </a:rPr>
                            <a:t>Data</a:t>
                          </a:r>
                          <a:endParaRPr kumimoji="1" lang="en-US" sz="1600" b="1" dirty="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</p:grpSp>
                  <p:cxnSp>
                    <p:nvCxnSpPr>
                      <p:cNvPr id="354" name="Straight Connector 353"/>
                      <p:cNvCxnSpPr/>
                      <p:nvPr/>
                    </p:nvCxnSpPr>
                    <p:spPr>
                      <a:xfrm>
                        <a:off x="1524000" y="2435334"/>
                        <a:ext cx="304800" cy="0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351" name="Rectangle 350"/>
                    <p:cNvSpPr/>
                    <p:nvPr/>
                  </p:nvSpPr>
                  <p:spPr>
                    <a:xfrm>
                      <a:off x="1562100" y="2103137"/>
                      <a:ext cx="1447800" cy="6096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cxnSp>
                <p:nvCxnSpPr>
                  <p:cNvPr id="349" name="Straight Connector 348"/>
                  <p:cNvCxnSpPr/>
                  <p:nvPr/>
                </p:nvCxnSpPr>
                <p:spPr>
                  <a:xfrm>
                    <a:off x="3009900" y="2407937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47" name="Straight Connector 346"/>
                <p:cNvCxnSpPr/>
                <p:nvPr/>
              </p:nvCxnSpPr>
              <p:spPr>
                <a:xfrm>
                  <a:off x="2286000" y="2712737"/>
                  <a:ext cx="0" cy="2286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8" name="Group 297"/>
              <p:cNvGrpSpPr/>
              <p:nvPr/>
            </p:nvGrpSpPr>
            <p:grpSpPr>
              <a:xfrm>
                <a:off x="1562100" y="3124200"/>
                <a:ext cx="1752600" cy="838200"/>
                <a:chOff x="1562100" y="2103137"/>
                <a:chExt cx="1752600" cy="838200"/>
              </a:xfrm>
            </p:grpSpPr>
            <p:grpSp>
              <p:nvGrpSpPr>
                <p:cNvPr id="322" name="Group 321"/>
                <p:cNvGrpSpPr/>
                <p:nvPr/>
              </p:nvGrpSpPr>
              <p:grpSpPr>
                <a:xfrm>
                  <a:off x="1562100" y="2103137"/>
                  <a:ext cx="1752600" cy="609600"/>
                  <a:chOff x="1562100" y="2103137"/>
                  <a:chExt cx="1752600" cy="609600"/>
                </a:xfrm>
              </p:grpSpPr>
              <p:grpSp>
                <p:nvGrpSpPr>
                  <p:cNvPr id="324" name="Group 323"/>
                  <p:cNvGrpSpPr/>
                  <p:nvPr/>
                </p:nvGrpSpPr>
                <p:grpSpPr>
                  <a:xfrm>
                    <a:off x="1562100" y="2103137"/>
                    <a:ext cx="1447800" cy="609600"/>
                    <a:chOff x="1562100" y="2103137"/>
                    <a:chExt cx="1447800" cy="609600"/>
                  </a:xfrm>
                </p:grpSpPr>
                <p:grpSp>
                  <p:nvGrpSpPr>
                    <p:cNvPr id="326" name="Group 325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838200" y="2130534"/>
                      <a:chExt cx="1447800" cy="609600"/>
                    </a:xfrm>
                  </p:grpSpPr>
                  <p:sp>
                    <p:nvSpPr>
                      <p:cNvPr id="328" name="Oval 327"/>
                      <p:cNvSpPr/>
                      <p:nvPr/>
                    </p:nvSpPr>
                    <p:spPr>
                      <a:xfrm>
                        <a:off x="1828800" y="2206734"/>
                        <a:ext cx="457200" cy="457200"/>
                      </a:xfrm>
                      <a:prstGeom prst="ellipse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b="1" dirty="0">
                            <a:solidFill>
                              <a:prstClr val="white"/>
                            </a:solidFill>
                          </a:rPr>
                          <a:t>C</a:t>
                        </a:r>
                      </a:p>
                    </p:txBody>
                  </p:sp>
                  <p:grpSp>
                    <p:nvGrpSpPr>
                      <p:cNvPr id="329" name="Group 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38200" y="2130534"/>
                        <a:ext cx="742513" cy="609600"/>
                        <a:chOff x="506" y="717"/>
                        <a:chExt cx="790" cy="445"/>
                      </a:xfrm>
                    </p:grpSpPr>
                    <p:sp>
                      <p:nvSpPr>
                        <p:cNvPr id="331" name="Oval 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980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32" name="Line 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41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33" name="Line 1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28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34" name="Line 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939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35" name="Rectangle 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49" y="899"/>
                          <a:ext cx="90" cy="24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36" name="Rectangle 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39" y="879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37" name="Rectangle 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8" y="899"/>
                          <a:ext cx="121" cy="22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38" name="Rectangle 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818"/>
                          <a:ext cx="12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39" name="Rectangle 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68" y="859"/>
                          <a:ext cx="12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40" name="Rectangle 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30" y="859"/>
                          <a:ext cx="9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41" name="Rectangle 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20" y="83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42" name="Rectangle 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0" y="81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43" name="Oval 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717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44" name="Line 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7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45" name="Text Box 24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6" y="884"/>
                          <a:ext cx="790" cy="24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anchor="ctr">
                          <a:spAutoFit/>
                        </a:bodyPr>
                        <a:lstStyle/>
                        <a:p>
                          <a:pPr algn="ctr" eaLnBrk="0" hangingPunct="0"/>
                          <a:r>
                            <a:rPr kumimoji="1" lang="en-US" sz="1600" b="1" dirty="0">
                              <a:solidFill>
                                <a:prstClr val="black"/>
                              </a:solidFill>
                            </a:rPr>
                            <a:t>Data</a:t>
                          </a:r>
                          <a:endParaRPr kumimoji="1" lang="en-US" sz="1600" b="1" dirty="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</p:grpSp>
                  <p:cxnSp>
                    <p:nvCxnSpPr>
                      <p:cNvPr id="330" name="Straight Connector 329"/>
                      <p:cNvCxnSpPr/>
                      <p:nvPr/>
                    </p:nvCxnSpPr>
                    <p:spPr>
                      <a:xfrm>
                        <a:off x="1524000" y="2435334"/>
                        <a:ext cx="304800" cy="0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327" name="Rectangle 326"/>
                    <p:cNvSpPr/>
                    <p:nvPr/>
                  </p:nvSpPr>
                  <p:spPr>
                    <a:xfrm>
                      <a:off x="1562100" y="2103137"/>
                      <a:ext cx="1447800" cy="6096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cxnSp>
                <p:nvCxnSpPr>
                  <p:cNvPr id="325" name="Straight Connector 324"/>
                  <p:cNvCxnSpPr/>
                  <p:nvPr/>
                </p:nvCxnSpPr>
                <p:spPr>
                  <a:xfrm>
                    <a:off x="3009900" y="2407937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23" name="Straight Connector 322"/>
                <p:cNvCxnSpPr/>
                <p:nvPr/>
              </p:nvCxnSpPr>
              <p:spPr>
                <a:xfrm>
                  <a:off x="2286000" y="2712737"/>
                  <a:ext cx="0" cy="2286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9" name="Group 298"/>
              <p:cNvGrpSpPr/>
              <p:nvPr/>
            </p:nvGrpSpPr>
            <p:grpSpPr>
              <a:xfrm>
                <a:off x="1562100" y="4800600"/>
                <a:ext cx="1752600" cy="609600"/>
                <a:chOff x="1486335" y="4953000"/>
                <a:chExt cx="1752600" cy="609600"/>
              </a:xfrm>
            </p:grpSpPr>
            <p:grpSp>
              <p:nvGrpSpPr>
                <p:cNvPr id="300" name="Group 299"/>
                <p:cNvGrpSpPr/>
                <p:nvPr/>
              </p:nvGrpSpPr>
              <p:grpSpPr>
                <a:xfrm>
                  <a:off x="1486335" y="4953000"/>
                  <a:ext cx="1447800" cy="609600"/>
                  <a:chOff x="1562100" y="2103137"/>
                  <a:chExt cx="1447800" cy="609600"/>
                </a:xfrm>
              </p:grpSpPr>
              <p:grpSp>
                <p:nvGrpSpPr>
                  <p:cNvPr id="302" name="Group 301"/>
                  <p:cNvGrpSpPr/>
                  <p:nvPr/>
                </p:nvGrpSpPr>
                <p:grpSpPr>
                  <a:xfrm>
                    <a:off x="1562100" y="2103137"/>
                    <a:ext cx="1447800" cy="609600"/>
                    <a:chOff x="838200" y="2130534"/>
                    <a:chExt cx="1447800" cy="609600"/>
                  </a:xfrm>
                </p:grpSpPr>
                <p:sp>
                  <p:nvSpPr>
                    <p:cNvPr id="304" name="Oval 303"/>
                    <p:cNvSpPr/>
                    <p:nvPr/>
                  </p:nvSpPr>
                  <p:spPr>
                    <a:xfrm>
                      <a:off x="1828800" y="2206734"/>
                      <a:ext cx="457200" cy="457200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b="1" dirty="0">
                          <a:solidFill>
                            <a:prstClr val="white"/>
                          </a:solidFill>
                        </a:rPr>
                        <a:t>C</a:t>
                      </a:r>
                    </a:p>
                  </p:txBody>
                </p:sp>
                <p:grpSp>
                  <p:nvGrpSpPr>
                    <p:cNvPr id="305" name="Group 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38200" y="2130534"/>
                      <a:ext cx="742513" cy="609600"/>
                      <a:chOff x="506" y="717"/>
                      <a:chExt cx="790" cy="445"/>
                    </a:xfrm>
                  </p:grpSpPr>
                  <p:sp>
                    <p:nvSpPr>
                      <p:cNvPr id="307" name="Oval 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980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308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241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309" name="Line 1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8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310" name="Line 1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939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311" name="Rectangle 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49" y="899"/>
                        <a:ext cx="90" cy="24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312" name="Rectangle 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39" y="879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313" name="Rectangle 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8" y="899"/>
                        <a:ext cx="121" cy="22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314" name="Rectangle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818"/>
                        <a:ext cx="12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315" name="Rectangle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68" y="859"/>
                        <a:ext cx="12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316" name="Rectangle 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30" y="859"/>
                        <a:ext cx="9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317" name="Rectangl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20" y="83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318" name="Rectangle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0" y="81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319" name="Oval 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717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320" name="Line 2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47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321" name="Text Box 2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06" y="884"/>
                        <a:ext cx="790" cy="24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anchor="ctr">
                        <a:spAutoFit/>
                      </a:bodyPr>
                      <a:lstStyle/>
                      <a:p>
                        <a:pPr algn="ctr" eaLnBrk="0" hangingPunct="0"/>
                        <a:r>
                          <a:rPr kumimoji="1" lang="en-US" sz="1600" b="1" dirty="0">
                            <a:solidFill>
                              <a:prstClr val="black"/>
                            </a:solidFill>
                          </a:rPr>
                          <a:t>Data</a:t>
                        </a:r>
                        <a:endParaRPr kumimoji="1" lang="en-US" sz="1600" b="1" dirty="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  <p:cxnSp>
                  <p:nvCxnSpPr>
                    <p:cNvPr id="306" name="Straight Connector 305"/>
                    <p:cNvCxnSpPr/>
                    <p:nvPr/>
                  </p:nvCxnSpPr>
                  <p:spPr>
                    <a:xfrm>
                      <a:off x="1524000" y="2435334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303" name="Rectangle 302"/>
                  <p:cNvSpPr/>
                  <p:nvPr/>
                </p:nvSpPr>
                <p:spPr>
                  <a:xfrm>
                    <a:off x="1562100" y="2103137"/>
                    <a:ext cx="1447800" cy="6096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cxnSp>
              <p:nvCxnSpPr>
                <p:cNvPr id="301" name="Straight Connector 300"/>
                <p:cNvCxnSpPr/>
                <p:nvPr/>
              </p:nvCxnSpPr>
              <p:spPr>
                <a:xfrm>
                  <a:off x="2934135" y="5257800"/>
                  <a:ext cx="30480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" name="Group 6"/>
            <p:cNvGrpSpPr/>
            <p:nvPr/>
          </p:nvGrpSpPr>
          <p:grpSpPr>
            <a:xfrm>
              <a:off x="1245172" y="2286000"/>
              <a:ext cx="1752600" cy="3124200"/>
              <a:chOff x="1562100" y="2286000"/>
              <a:chExt cx="1752600" cy="3124200"/>
            </a:xfrm>
          </p:grpSpPr>
          <p:grpSp>
            <p:nvGrpSpPr>
              <p:cNvPr id="198" name="Group 197"/>
              <p:cNvGrpSpPr/>
              <p:nvPr/>
            </p:nvGrpSpPr>
            <p:grpSpPr>
              <a:xfrm>
                <a:off x="1562100" y="2286000"/>
                <a:ext cx="1752600" cy="838200"/>
                <a:chOff x="1562100" y="2103137"/>
                <a:chExt cx="1752600" cy="838200"/>
              </a:xfrm>
            </p:grpSpPr>
            <p:grpSp>
              <p:nvGrpSpPr>
                <p:cNvPr id="272" name="Group 271"/>
                <p:cNvGrpSpPr/>
                <p:nvPr/>
              </p:nvGrpSpPr>
              <p:grpSpPr>
                <a:xfrm>
                  <a:off x="1562100" y="2103137"/>
                  <a:ext cx="1752600" cy="609600"/>
                  <a:chOff x="1562100" y="2103137"/>
                  <a:chExt cx="1752600" cy="609600"/>
                </a:xfrm>
              </p:grpSpPr>
              <p:grpSp>
                <p:nvGrpSpPr>
                  <p:cNvPr id="274" name="Group 273"/>
                  <p:cNvGrpSpPr/>
                  <p:nvPr/>
                </p:nvGrpSpPr>
                <p:grpSpPr>
                  <a:xfrm>
                    <a:off x="1562100" y="2103137"/>
                    <a:ext cx="1447800" cy="609600"/>
                    <a:chOff x="1562100" y="2103137"/>
                    <a:chExt cx="1447800" cy="609600"/>
                  </a:xfrm>
                </p:grpSpPr>
                <p:grpSp>
                  <p:nvGrpSpPr>
                    <p:cNvPr id="276" name="Group 275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838200" y="2130534"/>
                      <a:chExt cx="1447800" cy="609600"/>
                    </a:xfrm>
                  </p:grpSpPr>
                  <p:sp>
                    <p:nvSpPr>
                      <p:cNvPr id="278" name="Oval 277"/>
                      <p:cNvSpPr/>
                      <p:nvPr/>
                    </p:nvSpPr>
                    <p:spPr>
                      <a:xfrm>
                        <a:off x="1828800" y="2206734"/>
                        <a:ext cx="457200" cy="457200"/>
                      </a:xfrm>
                      <a:prstGeom prst="ellipse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b="1" dirty="0">
                            <a:solidFill>
                              <a:prstClr val="white"/>
                            </a:solidFill>
                          </a:rPr>
                          <a:t>C</a:t>
                        </a:r>
                      </a:p>
                    </p:txBody>
                  </p:sp>
                  <p:grpSp>
                    <p:nvGrpSpPr>
                      <p:cNvPr id="279" name="Group 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38200" y="2130534"/>
                        <a:ext cx="742513" cy="609600"/>
                        <a:chOff x="506" y="717"/>
                        <a:chExt cx="790" cy="445"/>
                      </a:xfrm>
                    </p:grpSpPr>
                    <p:sp>
                      <p:nvSpPr>
                        <p:cNvPr id="281" name="Oval 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980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82" name="Line 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41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83" name="Line 1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28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84" name="Line 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939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85" name="Rectangle 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49" y="899"/>
                          <a:ext cx="90" cy="24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86" name="Rectangle 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39" y="879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87" name="Rectangle 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8" y="899"/>
                          <a:ext cx="121" cy="22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88" name="Rectangle 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818"/>
                          <a:ext cx="12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89" name="Rectangle 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68" y="859"/>
                          <a:ext cx="12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90" name="Rectangle 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30" y="859"/>
                          <a:ext cx="9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91" name="Rectangle 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20" y="83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92" name="Rectangle 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0" y="81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93" name="Oval 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717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94" name="Line 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7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95" name="Text Box 24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6" y="884"/>
                          <a:ext cx="790" cy="24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anchor="ctr">
                          <a:spAutoFit/>
                        </a:bodyPr>
                        <a:lstStyle/>
                        <a:p>
                          <a:pPr algn="ctr" eaLnBrk="0" hangingPunct="0"/>
                          <a:r>
                            <a:rPr kumimoji="1" lang="en-US" sz="1600" b="1" dirty="0">
                              <a:solidFill>
                                <a:prstClr val="black"/>
                              </a:solidFill>
                            </a:rPr>
                            <a:t>Data</a:t>
                          </a:r>
                          <a:endParaRPr kumimoji="1" lang="en-US" sz="1600" b="1" dirty="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</p:grpSp>
                  <p:cxnSp>
                    <p:nvCxnSpPr>
                      <p:cNvPr id="280" name="Straight Connector 279"/>
                      <p:cNvCxnSpPr/>
                      <p:nvPr/>
                    </p:nvCxnSpPr>
                    <p:spPr>
                      <a:xfrm>
                        <a:off x="1524000" y="2435334"/>
                        <a:ext cx="304800" cy="0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277" name="Rectangle 276"/>
                    <p:cNvSpPr/>
                    <p:nvPr/>
                  </p:nvSpPr>
                  <p:spPr>
                    <a:xfrm>
                      <a:off x="1562100" y="2103137"/>
                      <a:ext cx="1447800" cy="6096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cxnSp>
                <p:nvCxnSpPr>
                  <p:cNvPr id="275" name="Straight Connector 274"/>
                  <p:cNvCxnSpPr/>
                  <p:nvPr/>
                </p:nvCxnSpPr>
                <p:spPr>
                  <a:xfrm>
                    <a:off x="3009900" y="2407937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73" name="Straight Connector 272"/>
                <p:cNvCxnSpPr/>
                <p:nvPr/>
              </p:nvCxnSpPr>
              <p:spPr>
                <a:xfrm>
                  <a:off x="2286000" y="2712737"/>
                  <a:ext cx="0" cy="2286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9" name="Group 198"/>
              <p:cNvGrpSpPr/>
              <p:nvPr/>
            </p:nvGrpSpPr>
            <p:grpSpPr>
              <a:xfrm>
                <a:off x="1562100" y="3962400"/>
                <a:ext cx="1752600" cy="838200"/>
                <a:chOff x="1562100" y="2103137"/>
                <a:chExt cx="1752600" cy="838200"/>
              </a:xfrm>
            </p:grpSpPr>
            <p:grpSp>
              <p:nvGrpSpPr>
                <p:cNvPr id="248" name="Group 247"/>
                <p:cNvGrpSpPr/>
                <p:nvPr/>
              </p:nvGrpSpPr>
              <p:grpSpPr>
                <a:xfrm>
                  <a:off x="1562100" y="2103137"/>
                  <a:ext cx="1752600" cy="609600"/>
                  <a:chOff x="1562100" y="2103137"/>
                  <a:chExt cx="1752600" cy="609600"/>
                </a:xfrm>
              </p:grpSpPr>
              <p:grpSp>
                <p:nvGrpSpPr>
                  <p:cNvPr id="250" name="Group 249"/>
                  <p:cNvGrpSpPr/>
                  <p:nvPr/>
                </p:nvGrpSpPr>
                <p:grpSpPr>
                  <a:xfrm>
                    <a:off x="1562100" y="2103137"/>
                    <a:ext cx="1447800" cy="609600"/>
                    <a:chOff x="1562100" y="2103137"/>
                    <a:chExt cx="1447800" cy="609600"/>
                  </a:xfrm>
                </p:grpSpPr>
                <p:grpSp>
                  <p:nvGrpSpPr>
                    <p:cNvPr id="252" name="Group 251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838200" y="2130534"/>
                      <a:chExt cx="1447800" cy="609600"/>
                    </a:xfrm>
                  </p:grpSpPr>
                  <p:sp>
                    <p:nvSpPr>
                      <p:cNvPr id="254" name="Oval 253"/>
                      <p:cNvSpPr/>
                      <p:nvPr/>
                    </p:nvSpPr>
                    <p:spPr>
                      <a:xfrm>
                        <a:off x="1828800" y="2206734"/>
                        <a:ext cx="457200" cy="457200"/>
                      </a:xfrm>
                      <a:prstGeom prst="ellipse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b="1" dirty="0">
                            <a:solidFill>
                              <a:prstClr val="white"/>
                            </a:solidFill>
                          </a:rPr>
                          <a:t>C</a:t>
                        </a:r>
                      </a:p>
                    </p:txBody>
                  </p:sp>
                  <p:grpSp>
                    <p:nvGrpSpPr>
                      <p:cNvPr id="255" name="Group 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38200" y="2130534"/>
                        <a:ext cx="742513" cy="609600"/>
                        <a:chOff x="506" y="717"/>
                        <a:chExt cx="790" cy="445"/>
                      </a:xfrm>
                    </p:grpSpPr>
                    <p:sp>
                      <p:nvSpPr>
                        <p:cNvPr id="257" name="Oval 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980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58" name="Line 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41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59" name="Line 1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28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60" name="Line 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939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61" name="Rectangle 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49" y="899"/>
                          <a:ext cx="90" cy="24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62" name="Rectangle 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39" y="879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63" name="Rectangle 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8" y="899"/>
                          <a:ext cx="121" cy="22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64" name="Rectangle 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818"/>
                          <a:ext cx="12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65" name="Rectangle 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68" y="859"/>
                          <a:ext cx="12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66" name="Rectangle 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30" y="859"/>
                          <a:ext cx="9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67" name="Rectangle 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20" y="83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68" name="Rectangle 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0" y="81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69" name="Oval 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717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70" name="Line 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7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71" name="Text Box 24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6" y="884"/>
                          <a:ext cx="790" cy="24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anchor="ctr">
                          <a:spAutoFit/>
                        </a:bodyPr>
                        <a:lstStyle/>
                        <a:p>
                          <a:pPr algn="ctr" eaLnBrk="0" hangingPunct="0"/>
                          <a:r>
                            <a:rPr kumimoji="1" lang="en-US" sz="1600" b="1" dirty="0">
                              <a:solidFill>
                                <a:prstClr val="black"/>
                              </a:solidFill>
                            </a:rPr>
                            <a:t>Data</a:t>
                          </a:r>
                          <a:endParaRPr kumimoji="1" lang="en-US" sz="1600" b="1" dirty="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</p:grpSp>
                  <p:cxnSp>
                    <p:nvCxnSpPr>
                      <p:cNvPr id="256" name="Straight Connector 255"/>
                      <p:cNvCxnSpPr/>
                      <p:nvPr/>
                    </p:nvCxnSpPr>
                    <p:spPr>
                      <a:xfrm>
                        <a:off x="1524000" y="2435334"/>
                        <a:ext cx="304800" cy="0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253" name="Rectangle 252"/>
                    <p:cNvSpPr/>
                    <p:nvPr/>
                  </p:nvSpPr>
                  <p:spPr>
                    <a:xfrm>
                      <a:off x="1562100" y="2103137"/>
                      <a:ext cx="1447800" cy="6096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cxnSp>
                <p:nvCxnSpPr>
                  <p:cNvPr id="251" name="Straight Connector 250"/>
                  <p:cNvCxnSpPr/>
                  <p:nvPr/>
                </p:nvCxnSpPr>
                <p:spPr>
                  <a:xfrm>
                    <a:off x="3009900" y="2407937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49" name="Straight Connector 248"/>
                <p:cNvCxnSpPr/>
                <p:nvPr/>
              </p:nvCxnSpPr>
              <p:spPr>
                <a:xfrm>
                  <a:off x="2286000" y="2712737"/>
                  <a:ext cx="0" cy="2286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0" name="Group 199"/>
              <p:cNvGrpSpPr/>
              <p:nvPr/>
            </p:nvGrpSpPr>
            <p:grpSpPr>
              <a:xfrm>
                <a:off x="1562100" y="3124200"/>
                <a:ext cx="1752600" cy="838200"/>
                <a:chOff x="1562100" y="2103137"/>
                <a:chExt cx="1752600" cy="838200"/>
              </a:xfrm>
            </p:grpSpPr>
            <p:grpSp>
              <p:nvGrpSpPr>
                <p:cNvPr id="224" name="Group 223"/>
                <p:cNvGrpSpPr/>
                <p:nvPr/>
              </p:nvGrpSpPr>
              <p:grpSpPr>
                <a:xfrm>
                  <a:off x="1562100" y="2103137"/>
                  <a:ext cx="1752600" cy="609600"/>
                  <a:chOff x="1562100" y="2103137"/>
                  <a:chExt cx="1752600" cy="609600"/>
                </a:xfrm>
              </p:grpSpPr>
              <p:grpSp>
                <p:nvGrpSpPr>
                  <p:cNvPr id="226" name="Group 225"/>
                  <p:cNvGrpSpPr/>
                  <p:nvPr/>
                </p:nvGrpSpPr>
                <p:grpSpPr>
                  <a:xfrm>
                    <a:off x="1562100" y="2103137"/>
                    <a:ext cx="1447800" cy="609600"/>
                    <a:chOff x="1562100" y="2103137"/>
                    <a:chExt cx="1447800" cy="609600"/>
                  </a:xfrm>
                </p:grpSpPr>
                <p:grpSp>
                  <p:nvGrpSpPr>
                    <p:cNvPr id="228" name="Group 227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838200" y="2130534"/>
                      <a:chExt cx="1447800" cy="609600"/>
                    </a:xfrm>
                  </p:grpSpPr>
                  <p:sp>
                    <p:nvSpPr>
                      <p:cNvPr id="230" name="Oval 229"/>
                      <p:cNvSpPr/>
                      <p:nvPr/>
                    </p:nvSpPr>
                    <p:spPr>
                      <a:xfrm>
                        <a:off x="1828800" y="2206734"/>
                        <a:ext cx="457200" cy="457200"/>
                      </a:xfrm>
                      <a:prstGeom prst="ellipse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b="1" dirty="0">
                            <a:solidFill>
                              <a:prstClr val="white"/>
                            </a:solidFill>
                          </a:rPr>
                          <a:t>C</a:t>
                        </a:r>
                      </a:p>
                    </p:txBody>
                  </p:sp>
                  <p:grpSp>
                    <p:nvGrpSpPr>
                      <p:cNvPr id="231" name="Group 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38200" y="2130534"/>
                        <a:ext cx="742513" cy="609600"/>
                        <a:chOff x="506" y="717"/>
                        <a:chExt cx="790" cy="445"/>
                      </a:xfrm>
                    </p:grpSpPr>
                    <p:sp>
                      <p:nvSpPr>
                        <p:cNvPr id="233" name="Oval 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980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34" name="Line 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41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35" name="Line 1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28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36" name="Line 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939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37" name="Rectangle 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49" y="899"/>
                          <a:ext cx="90" cy="24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38" name="Rectangle 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39" y="879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39" name="Rectangle 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8" y="899"/>
                          <a:ext cx="121" cy="22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40" name="Rectangle 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818"/>
                          <a:ext cx="12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41" name="Rectangle 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68" y="859"/>
                          <a:ext cx="12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42" name="Rectangle 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30" y="859"/>
                          <a:ext cx="9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43" name="Rectangle 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20" y="83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44" name="Rectangle 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0" y="81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45" name="Oval 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717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46" name="Line 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7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47" name="Text Box 24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6" y="884"/>
                          <a:ext cx="790" cy="24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anchor="ctr">
                          <a:spAutoFit/>
                        </a:bodyPr>
                        <a:lstStyle/>
                        <a:p>
                          <a:pPr algn="ctr" eaLnBrk="0" hangingPunct="0"/>
                          <a:r>
                            <a:rPr kumimoji="1" lang="en-US" sz="1600" b="1" dirty="0">
                              <a:solidFill>
                                <a:prstClr val="black"/>
                              </a:solidFill>
                            </a:rPr>
                            <a:t>Data</a:t>
                          </a:r>
                          <a:endParaRPr kumimoji="1" lang="en-US" sz="1600" b="1" dirty="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</p:grpSp>
                  <p:cxnSp>
                    <p:nvCxnSpPr>
                      <p:cNvPr id="232" name="Straight Connector 231"/>
                      <p:cNvCxnSpPr/>
                      <p:nvPr/>
                    </p:nvCxnSpPr>
                    <p:spPr>
                      <a:xfrm>
                        <a:off x="1524000" y="2435334"/>
                        <a:ext cx="304800" cy="0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229" name="Rectangle 228"/>
                    <p:cNvSpPr/>
                    <p:nvPr/>
                  </p:nvSpPr>
                  <p:spPr>
                    <a:xfrm>
                      <a:off x="1562100" y="2103137"/>
                      <a:ext cx="1447800" cy="6096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cxnSp>
                <p:nvCxnSpPr>
                  <p:cNvPr id="227" name="Straight Connector 226"/>
                  <p:cNvCxnSpPr/>
                  <p:nvPr/>
                </p:nvCxnSpPr>
                <p:spPr>
                  <a:xfrm>
                    <a:off x="3009900" y="2407937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25" name="Straight Connector 224"/>
                <p:cNvCxnSpPr/>
                <p:nvPr/>
              </p:nvCxnSpPr>
              <p:spPr>
                <a:xfrm>
                  <a:off x="2286000" y="2712737"/>
                  <a:ext cx="0" cy="2286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1" name="Group 200"/>
              <p:cNvGrpSpPr/>
              <p:nvPr/>
            </p:nvGrpSpPr>
            <p:grpSpPr>
              <a:xfrm>
                <a:off x="1562100" y="4800600"/>
                <a:ext cx="1752600" cy="609600"/>
                <a:chOff x="1486335" y="4953000"/>
                <a:chExt cx="1752600" cy="609600"/>
              </a:xfrm>
            </p:grpSpPr>
            <p:grpSp>
              <p:nvGrpSpPr>
                <p:cNvPr id="202" name="Group 201"/>
                <p:cNvGrpSpPr/>
                <p:nvPr/>
              </p:nvGrpSpPr>
              <p:grpSpPr>
                <a:xfrm>
                  <a:off x="1486335" y="4953000"/>
                  <a:ext cx="1447800" cy="609600"/>
                  <a:chOff x="1562100" y="2103137"/>
                  <a:chExt cx="1447800" cy="609600"/>
                </a:xfrm>
              </p:grpSpPr>
              <p:grpSp>
                <p:nvGrpSpPr>
                  <p:cNvPr id="204" name="Group 203"/>
                  <p:cNvGrpSpPr/>
                  <p:nvPr/>
                </p:nvGrpSpPr>
                <p:grpSpPr>
                  <a:xfrm>
                    <a:off x="1562100" y="2103137"/>
                    <a:ext cx="1447800" cy="609600"/>
                    <a:chOff x="838200" y="2130534"/>
                    <a:chExt cx="1447800" cy="609600"/>
                  </a:xfrm>
                </p:grpSpPr>
                <p:sp>
                  <p:nvSpPr>
                    <p:cNvPr id="206" name="Oval 205"/>
                    <p:cNvSpPr/>
                    <p:nvPr/>
                  </p:nvSpPr>
                  <p:spPr>
                    <a:xfrm>
                      <a:off x="1828800" y="2206734"/>
                      <a:ext cx="457200" cy="457200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b="1" dirty="0">
                          <a:solidFill>
                            <a:prstClr val="white"/>
                          </a:solidFill>
                        </a:rPr>
                        <a:t>C</a:t>
                      </a:r>
                    </a:p>
                  </p:txBody>
                </p:sp>
                <p:grpSp>
                  <p:nvGrpSpPr>
                    <p:cNvPr id="207" name="Group 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38200" y="2130534"/>
                      <a:ext cx="742513" cy="609600"/>
                      <a:chOff x="506" y="717"/>
                      <a:chExt cx="790" cy="445"/>
                    </a:xfrm>
                  </p:grpSpPr>
                  <p:sp>
                    <p:nvSpPr>
                      <p:cNvPr id="209" name="Oval 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980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210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241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211" name="Line 1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8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212" name="Line 1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939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213" name="Rectangle 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49" y="899"/>
                        <a:ext cx="90" cy="24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214" name="Rectangle 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39" y="879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215" name="Rectangle 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8" y="899"/>
                        <a:ext cx="121" cy="22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216" name="Rectangle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818"/>
                        <a:ext cx="12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217" name="Rectangle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68" y="859"/>
                        <a:ext cx="12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218" name="Rectangle 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30" y="859"/>
                        <a:ext cx="9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219" name="Rectangl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20" y="83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220" name="Rectangle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0" y="81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221" name="Oval 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717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222" name="Line 2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47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223" name="Text Box 2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06" y="884"/>
                        <a:ext cx="790" cy="24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anchor="ctr">
                        <a:spAutoFit/>
                      </a:bodyPr>
                      <a:lstStyle/>
                      <a:p>
                        <a:pPr algn="ctr" eaLnBrk="0" hangingPunct="0"/>
                        <a:r>
                          <a:rPr kumimoji="1" lang="en-US" sz="1600" b="1" dirty="0">
                            <a:solidFill>
                              <a:prstClr val="black"/>
                            </a:solidFill>
                          </a:rPr>
                          <a:t>Data</a:t>
                        </a:r>
                        <a:endParaRPr kumimoji="1" lang="en-US" sz="1600" b="1" dirty="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  <p:cxnSp>
                  <p:nvCxnSpPr>
                    <p:cNvPr id="208" name="Straight Connector 207"/>
                    <p:cNvCxnSpPr/>
                    <p:nvPr/>
                  </p:nvCxnSpPr>
                  <p:spPr>
                    <a:xfrm>
                      <a:off x="1524000" y="2435334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05" name="Rectangle 204"/>
                  <p:cNvSpPr/>
                  <p:nvPr/>
                </p:nvSpPr>
                <p:spPr>
                  <a:xfrm>
                    <a:off x="1562100" y="2103137"/>
                    <a:ext cx="1447800" cy="6096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cxnSp>
              <p:nvCxnSpPr>
                <p:cNvPr id="203" name="Straight Connector 202"/>
                <p:cNvCxnSpPr/>
                <p:nvPr/>
              </p:nvCxnSpPr>
              <p:spPr>
                <a:xfrm>
                  <a:off x="2934135" y="5257800"/>
                  <a:ext cx="30480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" name="Group 7"/>
            <p:cNvGrpSpPr/>
            <p:nvPr/>
          </p:nvGrpSpPr>
          <p:grpSpPr>
            <a:xfrm>
              <a:off x="2971800" y="2286000"/>
              <a:ext cx="1752600" cy="3124200"/>
              <a:chOff x="1562100" y="2286000"/>
              <a:chExt cx="1752600" cy="3124200"/>
            </a:xfrm>
          </p:grpSpPr>
          <p:grpSp>
            <p:nvGrpSpPr>
              <p:cNvPr id="100" name="Group 99"/>
              <p:cNvGrpSpPr/>
              <p:nvPr/>
            </p:nvGrpSpPr>
            <p:grpSpPr>
              <a:xfrm>
                <a:off x="1562100" y="2286000"/>
                <a:ext cx="1752600" cy="838200"/>
                <a:chOff x="1562100" y="2103137"/>
                <a:chExt cx="1752600" cy="838200"/>
              </a:xfrm>
            </p:grpSpPr>
            <p:grpSp>
              <p:nvGrpSpPr>
                <p:cNvPr id="174" name="Group 173"/>
                <p:cNvGrpSpPr/>
                <p:nvPr/>
              </p:nvGrpSpPr>
              <p:grpSpPr>
                <a:xfrm>
                  <a:off x="1562100" y="2103137"/>
                  <a:ext cx="1752600" cy="609600"/>
                  <a:chOff x="1562100" y="2103137"/>
                  <a:chExt cx="1752600" cy="609600"/>
                </a:xfrm>
              </p:grpSpPr>
              <p:grpSp>
                <p:nvGrpSpPr>
                  <p:cNvPr id="176" name="Group 175"/>
                  <p:cNvGrpSpPr/>
                  <p:nvPr/>
                </p:nvGrpSpPr>
                <p:grpSpPr>
                  <a:xfrm>
                    <a:off x="1562100" y="2103137"/>
                    <a:ext cx="1447800" cy="609600"/>
                    <a:chOff x="1562100" y="2103137"/>
                    <a:chExt cx="1447800" cy="609600"/>
                  </a:xfrm>
                </p:grpSpPr>
                <p:grpSp>
                  <p:nvGrpSpPr>
                    <p:cNvPr id="178" name="Group 177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838200" y="2130534"/>
                      <a:chExt cx="1447800" cy="609600"/>
                    </a:xfrm>
                  </p:grpSpPr>
                  <p:sp>
                    <p:nvSpPr>
                      <p:cNvPr id="180" name="Oval 179"/>
                      <p:cNvSpPr/>
                      <p:nvPr/>
                    </p:nvSpPr>
                    <p:spPr>
                      <a:xfrm>
                        <a:off x="1828800" y="2206734"/>
                        <a:ext cx="457200" cy="457200"/>
                      </a:xfrm>
                      <a:prstGeom prst="ellipse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b="1" dirty="0">
                            <a:solidFill>
                              <a:prstClr val="white"/>
                            </a:solidFill>
                          </a:rPr>
                          <a:t>C</a:t>
                        </a:r>
                      </a:p>
                    </p:txBody>
                  </p:sp>
                  <p:grpSp>
                    <p:nvGrpSpPr>
                      <p:cNvPr id="181" name="Group 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38200" y="2130534"/>
                        <a:ext cx="742513" cy="609600"/>
                        <a:chOff x="506" y="717"/>
                        <a:chExt cx="790" cy="445"/>
                      </a:xfrm>
                    </p:grpSpPr>
                    <p:sp>
                      <p:nvSpPr>
                        <p:cNvPr id="183" name="Oval 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980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84" name="Line 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41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85" name="Line 1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28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86" name="Line 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939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87" name="Rectangle 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49" y="899"/>
                          <a:ext cx="90" cy="24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88" name="Rectangle 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39" y="879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89" name="Rectangle 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8" y="899"/>
                          <a:ext cx="121" cy="22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90" name="Rectangle 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818"/>
                          <a:ext cx="12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91" name="Rectangle 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68" y="859"/>
                          <a:ext cx="12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92" name="Rectangle 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30" y="859"/>
                          <a:ext cx="9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93" name="Rectangle 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20" y="83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94" name="Rectangle 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0" y="81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95" name="Oval 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717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96" name="Line 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7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97" name="Text Box 24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6" y="884"/>
                          <a:ext cx="790" cy="24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anchor="ctr">
                          <a:spAutoFit/>
                        </a:bodyPr>
                        <a:lstStyle/>
                        <a:p>
                          <a:pPr algn="ctr" eaLnBrk="0" hangingPunct="0"/>
                          <a:r>
                            <a:rPr kumimoji="1" lang="en-US" sz="1600" b="1" dirty="0">
                              <a:solidFill>
                                <a:prstClr val="black"/>
                              </a:solidFill>
                            </a:rPr>
                            <a:t>Data</a:t>
                          </a:r>
                          <a:endParaRPr kumimoji="1" lang="en-US" sz="1600" b="1" dirty="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</p:grpSp>
                  <p:cxnSp>
                    <p:nvCxnSpPr>
                      <p:cNvPr id="182" name="Straight Connector 181"/>
                      <p:cNvCxnSpPr/>
                      <p:nvPr/>
                    </p:nvCxnSpPr>
                    <p:spPr>
                      <a:xfrm>
                        <a:off x="1524000" y="2435334"/>
                        <a:ext cx="304800" cy="0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79" name="Rectangle 178"/>
                    <p:cNvSpPr/>
                    <p:nvPr/>
                  </p:nvSpPr>
                  <p:spPr>
                    <a:xfrm>
                      <a:off x="1562100" y="2103137"/>
                      <a:ext cx="1447800" cy="6096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cxnSp>
                <p:nvCxnSpPr>
                  <p:cNvPr id="177" name="Straight Connector 176"/>
                  <p:cNvCxnSpPr/>
                  <p:nvPr/>
                </p:nvCxnSpPr>
                <p:spPr>
                  <a:xfrm>
                    <a:off x="3009900" y="2407937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75" name="Straight Connector 174"/>
                <p:cNvCxnSpPr/>
                <p:nvPr/>
              </p:nvCxnSpPr>
              <p:spPr>
                <a:xfrm>
                  <a:off x="2286000" y="2712737"/>
                  <a:ext cx="0" cy="2286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1" name="Group 100"/>
              <p:cNvGrpSpPr/>
              <p:nvPr/>
            </p:nvGrpSpPr>
            <p:grpSpPr>
              <a:xfrm>
                <a:off x="1562100" y="3962400"/>
                <a:ext cx="1752600" cy="838200"/>
                <a:chOff x="1562100" y="2103137"/>
                <a:chExt cx="1752600" cy="838200"/>
              </a:xfrm>
            </p:grpSpPr>
            <p:grpSp>
              <p:nvGrpSpPr>
                <p:cNvPr id="150" name="Group 149"/>
                <p:cNvGrpSpPr/>
                <p:nvPr/>
              </p:nvGrpSpPr>
              <p:grpSpPr>
                <a:xfrm>
                  <a:off x="1562100" y="2103137"/>
                  <a:ext cx="1752600" cy="609600"/>
                  <a:chOff x="1562100" y="2103137"/>
                  <a:chExt cx="1752600" cy="609600"/>
                </a:xfrm>
              </p:grpSpPr>
              <p:grpSp>
                <p:nvGrpSpPr>
                  <p:cNvPr id="152" name="Group 151"/>
                  <p:cNvGrpSpPr/>
                  <p:nvPr/>
                </p:nvGrpSpPr>
                <p:grpSpPr>
                  <a:xfrm>
                    <a:off x="1562100" y="2103137"/>
                    <a:ext cx="1447800" cy="609600"/>
                    <a:chOff x="1562100" y="2103137"/>
                    <a:chExt cx="1447800" cy="609600"/>
                  </a:xfrm>
                </p:grpSpPr>
                <p:grpSp>
                  <p:nvGrpSpPr>
                    <p:cNvPr id="154" name="Group 153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838200" y="2130534"/>
                      <a:chExt cx="1447800" cy="609600"/>
                    </a:xfrm>
                  </p:grpSpPr>
                  <p:sp>
                    <p:nvSpPr>
                      <p:cNvPr id="156" name="Oval 155"/>
                      <p:cNvSpPr/>
                      <p:nvPr/>
                    </p:nvSpPr>
                    <p:spPr>
                      <a:xfrm>
                        <a:off x="1828800" y="2206734"/>
                        <a:ext cx="457200" cy="457200"/>
                      </a:xfrm>
                      <a:prstGeom prst="ellipse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b="1" dirty="0">
                            <a:solidFill>
                              <a:prstClr val="white"/>
                            </a:solidFill>
                          </a:rPr>
                          <a:t>C</a:t>
                        </a:r>
                      </a:p>
                    </p:txBody>
                  </p:sp>
                  <p:grpSp>
                    <p:nvGrpSpPr>
                      <p:cNvPr id="157" name="Group 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38200" y="2130534"/>
                        <a:ext cx="742513" cy="609600"/>
                        <a:chOff x="506" y="717"/>
                        <a:chExt cx="790" cy="445"/>
                      </a:xfrm>
                    </p:grpSpPr>
                    <p:sp>
                      <p:nvSpPr>
                        <p:cNvPr id="159" name="Oval 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980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60" name="Line 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41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61" name="Line 1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28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62" name="Line 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939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63" name="Rectangle 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49" y="899"/>
                          <a:ext cx="90" cy="24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64" name="Rectangle 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39" y="879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65" name="Rectangle 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8" y="899"/>
                          <a:ext cx="121" cy="22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66" name="Rectangle 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818"/>
                          <a:ext cx="12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67" name="Rectangle 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68" y="859"/>
                          <a:ext cx="12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68" name="Rectangle 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30" y="859"/>
                          <a:ext cx="9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69" name="Rectangle 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20" y="83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0" name="Rectangle 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0" y="81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" name="Oval 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717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2" name="Line 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7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3" name="Text Box 24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6" y="884"/>
                          <a:ext cx="790" cy="24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anchor="ctr">
                          <a:spAutoFit/>
                        </a:bodyPr>
                        <a:lstStyle/>
                        <a:p>
                          <a:pPr algn="ctr" eaLnBrk="0" hangingPunct="0"/>
                          <a:r>
                            <a:rPr kumimoji="1" lang="en-US" sz="1600" b="1" dirty="0">
                              <a:solidFill>
                                <a:prstClr val="black"/>
                              </a:solidFill>
                            </a:rPr>
                            <a:t>Data</a:t>
                          </a:r>
                          <a:endParaRPr kumimoji="1" lang="en-US" sz="1600" b="1" dirty="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</p:grpSp>
                  <p:cxnSp>
                    <p:nvCxnSpPr>
                      <p:cNvPr id="158" name="Straight Connector 157"/>
                      <p:cNvCxnSpPr/>
                      <p:nvPr/>
                    </p:nvCxnSpPr>
                    <p:spPr>
                      <a:xfrm>
                        <a:off x="1524000" y="2435334"/>
                        <a:ext cx="304800" cy="0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55" name="Rectangle 154"/>
                    <p:cNvSpPr/>
                    <p:nvPr/>
                  </p:nvSpPr>
                  <p:spPr>
                    <a:xfrm>
                      <a:off x="1562100" y="2103137"/>
                      <a:ext cx="1447800" cy="6096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cxnSp>
                <p:nvCxnSpPr>
                  <p:cNvPr id="153" name="Straight Connector 152"/>
                  <p:cNvCxnSpPr/>
                  <p:nvPr/>
                </p:nvCxnSpPr>
                <p:spPr>
                  <a:xfrm>
                    <a:off x="3009900" y="2407937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51" name="Straight Connector 150"/>
                <p:cNvCxnSpPr/>
                <p:nvPr/>
              </p:nvCxnSpPr>
              <p:spPr>
                <a:xfrm>
                  <a:off x="2286000" y="2712737"/>
                  <a:ext cx="0" cy="2286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2" name="Group 101"/>
              <p:cNvGrpSpPr/>
              <p:nvPr/>
            </p:nvGrpSpPr>
            <p:grpSpPr>
              <a:xfrm>
                <a:off x="1562100" y="3124200"/>
                <a:ext cx="1752600" cy="838200"/>
                <a:chOff x="1562100" y="2103137"/>
                <a:chExt cx="1752600" cy="838200"/>
              </a:xfrm>
            </p:grpSpPr>
            <p:grpSp>
              <p:nvGrpSpPr>
                <p:cNvPr id="126" name="Group 125"/>
                <p:cNvGrpSpPr/>
                <p:nvPr/>
              </p:nvGrpSpPr>
              <p:grpSpPr>
                <a:xfrm>
                  <a:off x="1562100" y="2103137"/>
                  <a:ext cx="1752600" cy="609600"/>
                  <a:chOff x="1562100" y="2103137"/>
                  <a:chExt cx="1752600" cy="609600"/>
                </a:xfrm>
              </p:grpSpPr>
              <p:grpSp>
                <p:nvGrpSpPr>
                  <p:cNvPr id="128" name="Group 127"/>
                  <p:cNvGrpSpPr/>
                  <p:nvPr/>
                </p:nvGrpSpPr>
                <p:grpSpPr>
                  <a:xfrm>
                    <a:off x="1562100" y="2103137"/>
                    <a:ext cx="1447800" cy="609600"/>
                    <a:chOff x="1562100" y="2103137"/>
                    <a:chExt cx="1447800" cy="609600"/>
                  </a:xfrm>
                </p:grpSpPr>
                <p:grpSp>
                  <p:nvGrpSpPr>
                    <p:cNvPr id="130" name="Group 129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838200" y="2130534"/>
                      <a:chExt cx="1447800" cy="609600"/>
                    </a:xfrm>
                  </p:grpSpPr>
                  <p:sp>
                    <p:nvSpPr>
                      <p:cNvPr id="132" name="Oval 131"/>
                      <p:cNvSpPr/>
                      <p:nvPr/>
                    </p:nvSpPr>
                    <p:spPr>
                      <a:xfrm>
                        <a:off x="1828800" y="2206734"/>
                        <a:ext cx="457200" cy="457200"/>
                      </a:xfrm>
                      <a:prstGeom prst="ellipse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b="1" dirty="0">
                            <a:solidFill>
                              <a:prstClr val="white"/>
                            </a:solidFill>
                          </a:rPr>
                          <a:t>C</a:t>
                        </a:r>
                      </a:p>
                    </p:txBody>
                  </p:sp>
                  <p:grpSp>
                    <p:nvGrpSpPr>
                      <p:cNvPr id="133" name="Group 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38200" y="2130534"/>
                        <a:ext cx="742513" cy="609600"/>
                        <a:chOff x="506" y="717"/>
                        <a:chExt cx="790" cy="445"/>
                      </a:xfrm>
                    </p:grpSpPr>
                    <p:sp>
                      <p:nvSpPr>
                        <p:cNvPr id="135" name="Oval 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980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36" name="Line 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41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37" name="Line 1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28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38" name="Line 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939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39" name="Rectangle 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49" y="899"/>
                          <a:ext cx="90" cy="24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40" name="Rectangle 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39" y="879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41" name="Rectangle 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8" y="899"/>
                          <a:ext cx="121" cy="22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42" name="Rectangle 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818"/>
                          <a:ext cx="12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43" name="Rectangle 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68" y="859"/>
                          <a:ext cx="12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44" name="Rectangle 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30" y="859"/>
                          <a:ext cx="9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45" name="Rectangle 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20" y="83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46" name="Rectangle 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0" y="81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47" name="Oval 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717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48" name="Line 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7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49" name="Text Box 24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6" y="884"/>
                          <a:ext cx="790" cy="24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anchor="ctr">
                          <a:spAutoFit/>
                        </a:bodyPr>
                        <a:lstStyle/>
                        <a:p>
                          <a:pPr algn="ctr" eaLnBrk="0" hangingPunct="0"/>
                          <a:r>
                            <a:rPr kumimoji="1" lang="en-US" sz="1600" b="1" dirty="0">
                              <a:solidFill>
                                <a:prstClr val="black"/>
                              </a:solidFill>
                            </a:rPr>
                            <a:t>Data</a:t>
                          </a:r>
                          <a:endParaRPr kumimoji="1" lang="en-US" sz="1600" b="1" dirty="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</p:grpSp>
                  <p:cxnSp>
                    <p:nvCxnSpPr>
                      <p:cNvPr id="134" name="Straight Connector 133"/>
                      <p:cNvCxnSpPr/>
                      <p:nvPr/>
                    </p:nvCxnSpPr>
                    <p:spPr>
                      <a:xfrm>
                        <a:off x="1524000" y="2435334"/>
                        <a:ext cx="304800" cy="0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31" name="Rectangle 130"/>
                    <p:cNvSpPr/>
                    <p:nvPr/>
                  </p:nvSpPr>
                  <p:spPr>
                    <a:xfrm>
                      <a:off x="1562100" y="2103137"/>
                      <a:ext cx="1447800" cy="6096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cxnSp>
                <p:nvCxnSpPr>
                  <p:cNvPr id="129" name="Straight Connector 128"/>
                  <p:cNvCxnSpPr/>
                  <p:nvPr/>
                </p:nvCxnSpPr>
                <p:spPr>
                  <a:xfrm>
                    <a:off x="3009900" y="2407937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27" name="Straight Connector 126"/>
                <p:cNvCxnSpPr/>
                <p:nvPr/>
              </p:nvCxnSpPr>
              <p:spPr>
                <a:xfrm>
                  <a:off x="2286000" y="2712737"/>
                  <a:ext cx="0" cy="2286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" name="Group 102"/>
              <p:cNvGrpSpPr/>
              <p:nvPr/>
            </p:nvGrpSpPr>
            <p:grpSpPr>
              <a:xfrm>
                <a:off x="1562100" y="4800600"/>
                <a:ext cx="1752600" cy="609600"/>
                <a:chOff x="1486335" y="4953000"/>
                <a:chExt cx="1752600" cy="609600"/>
              </a:xfrm>
            </p:grpSpPr>
            <p:grpSp>
              <p:nvGrpSpPr>
                <p:cNvPr id="104" name="Group 103"/>
                <p:cNvGrpSpPr/>
                <p:nvPr/>
              </p:nvGrpSpPr>
              <p:grpSpPr>
                <a:xfrm>
                  <a:off x="1486335" y="4953000"/>
                  <a:ext cx="1447800" cy="609600"/>
                  <a:chOff x="1562100" y="2103137"/>
                  <a:chExt cx="1447800" cy="609600"/>
                </a:xfrm>
              </p:grpSpPr>
              <p:grpSp>
                <p:nvGrpSpPr>
                  <p:cNvPr id="106" name="Group 105"/>
                  <p:cNvGrpSpPr/>
                  <p:nvPr/>
                </p:nvGrpSpPr>
                <p:grpSpPr>
                  <a:xfrm>
                    <a:off x="1562100" y="2103137"/>
                    <a:ext cx="1447800" cy="609600"/>
                    <a:chOff x="838200" y="2130534"/>
                    <a:chExt cx="1447800" cy="609600"/>
                  </a:xfrm>
                </p:grpSpPr>
                <p:sp>
                  <p:nvSpPr>
                    <p:cNvPr id="108" name="Oval 107"/>
                    <p:cNvSpPr/>
                    <p:nvPr/>
                  </p:nvSpPr>
                  <p:spPr>
                    <a:xfrm>
                      <a:off x="1828800" y="2206734"/>
                      <a:ext cx="457200" cy="457200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b="1" dirty="0">
                          <a:solidFill>
                            <a:prstClr val="white"/>
                          </a:solidFill>
                        </a:rPr>
                        <a:t>C</a:t>
                      </a:r>
                    </a:p>
                  </p:txBody>
                </p:sp>
                <p:grpSp>
                  <p:nvGrpSpPr>
                    <p:cNvPr id="109" name="Group 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38200" y="2130534"/>
                      <a:ext cx="742513" cy="609600"/>
                      <a:chOff x="506" y="717"/>
                      <a:chExt cx="790" cy="445"/>
                    </a:xfrm>
                  </p:grpSpPr>
                  <p:sp>
                    <p:nvSpPr>
                      <p:cNvPr id="111" name="Oval 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980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112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241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113" name="Line 1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8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114" name="Line 1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939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115" name="Rectangle 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49" y="899"/>
                        <a:ext cx="90" cy="24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116" name="Rectangle 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39" y="879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117" name="Rectangle 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8" y="899"/>
                        <a:ext cx="121" cy="22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118" name="Rectangle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818"/>
                        <a:ext cx="12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119" name="Rectangle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68" y="859"/>
                        <a:ext cx="12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120" name="Rectangle 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30" y="859"/>
                        <a:ext cx="9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121" name="Rectangl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20" y="83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122" name="Rectangle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0" y="81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123" name="Oval 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717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124" name="Line 2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47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125" name="Text Box 2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06" y="884"/>
                        <a:ext cx="790" cy="24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anchor="ctr">
                        <a:spAutoFit/>
                      </a:bodyPr>
                      <a:lstStyle/>
                      <a:p>
                        <a:pPr algn="ctr" eaLnBrk="0" hangingPunct="0"/>
                        <a:r>
                          <a:rPr kumimoji="1" lang="en-US" sz="1600" b="1" dirty="0">
                            <a:solidFill>
                              <a:prstClr val="black"/>
                            </a:solidFill>
                          </a:rPr>
                          <a:t>Data</a:t>
                        </a:r>
                        <a:endParaRPr kumimoji="1" lang="en-US" sz="1600" b="1" dirty="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  <p:cxnSp>
                  <p:nvCxnSpPr>
                    <p:cNvPr id="110" name="Straight Connector 109"/>
                    <p:cNvCxnSpPr/>
                    <p:nvPr/>
                  </p:nvCxnSpPr>
                  <p:spPr>
                    <a:xfrm>
                      <a:off x="1524000" y="2435334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7" name="Rectangle 106"/>
                  <p:cNvSpPr/>
                  <p:nvPr/>
                </p:nvSpPr>
                <p:spPr>
                  <a:xfrm>
                    <a:off x="1562100" y="2103137"/>
                    <a:ext cx="1447800" cy="6096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cxnSp>
              <p:nvCxnSpPr>
                <p:cNvPr id="105" name="Straight Connector 104"/>
                <p:cNvCxnSpPr/>
                <p:nvPr/>
              </p:nvCxnSpPr>
              <p:spPr>
                <a:xfrm>
                  <a:off x="2934135" y="5257800"/>
                  <a:ext cx="30480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/>
            <p:cNvGrpSpPr/>
            <p:nvPr/>
          </p:nvGrpSpPr>
          <p:grpSpPr>
            <a:xfrm>
              <a:off x="6477000" y="2286000"/>
              <a:ext cx="1447800" cy="3124200"/>
              <a:chOff x="1562100" y="2286000"/>
              <a:chExt cx="1447800" cy="312420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562100" y="2286000"/>
                <a:ext cx="1447800" cy="838200"/>
                <a:chOff x="1562100" y="2103137"/>
                <a:chExt cx="1447800" cy="838200"/>
              </a:xfrm>
            </p:grpSpPr>
            <p:grpSp>
              <p:nvGrpSpPr>
                <p:cNvPr id="78" name="Group 77"/>
                <p:cNvGrpSpPr/>
                <p:nvPr/>
              </p:nvGrpSpPr>
              <p:grpSpPr>
                <a:xfrm>
                  <a:off x="1562100" y="2103137"/>
                  <a:ext cx="1447800" cy="609600"/>
                  <a:chOff x="1562100" y="2103137"/>
                  <a:chExt cx="1447800" cy="609600"/>
                </a:xfrm>
              </p:grpSpPr>
              <p:grpSp>
                <p:nvGrpSpPr>
                  <p:cNvPr id="80" name="Group 79"/>
                  <p:cNvGrpSpPr/>
                  <p:nvPr/>
                </p:nvGrpSpPr>
                <p:grpSpPr>
                  <a:xfrm>
                    <a:off x="1562100" y="2103137"/>
                    <a:ext cx="1447800" cy="609600"/>
                    <a:chOff x="838200" y="2130534"/>
                    <a:chExt cx="1447800" cy="609600"/>
                  </a:xfrm>
                </p:grpSpPr>
                <p:sp>
                  <p:nvSpPr>
                    <p:cNvPr id="82" name="Oval 81"/>
                    <p:cNvSpPr/>
                    <p:nvPr/>
                  </p:nvSpPr>
                  <p:spPr>
                    <a:xfrm>
                      <a:off x="1828800" y="2206734"/>
                      <a:ext cx="457200" cy="457200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b="1" dirty="0">
                          <a:solidFill>
                            <a:prstClr val="white"/>
                          </a:solidFill>
                        </a:rPr>
                        <a:t>C</a:t>
                      </a:r>
                    </a:p>
                  </p:txBody>
                </p:sp>
                <p:grpSp>
                  <p:nvGrpSpPr>
                    <p:cNvPr id="83" name="Group 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38200" y="2130534"/>
                      <a:ext cx="742513" cy="609600"/>
                      <a:chOff x="506" y="717"/>
                      <a:chExt cx="790" cy="445"/>
                    </a:xfrm>
                  </p:grpSpPr>
                  <p:sp>
                    <p:nvSpPr>
                      <p:cNvPr id="85" name="Oval 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980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86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241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87" name="Line 1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8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88" name="Line 1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939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89" name="Rectangle 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49" y="899"/>
                        <a:ext cx="90" cy="24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0" name="Rectangle 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39" y="879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1" name="Rectangle 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8" y="899"/>
                        <a:ext cx="121" cy="22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2" name="Rectangle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818"/>
                        <a:ext cx="12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3" name="Rectangle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68" y="859"/>
                        <a:ext cx="12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4" name="Rectangle 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30" y="859"/>
                        <a:ext cx="9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" name="Rectangl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20" y="83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6" name="Rectangle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0" y="81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7" name="Oval 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717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8" name="Line 2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47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9" name="Text Box 2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06" y="884"/>
                        <a:ext cx="790" cy="24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anchor="ctr">
                        <a:spAutoFit/>
                      </a:bodyPr>
                      <a:lstStyle/>
                      <a:p>
                        <a:pPr algn="ctr" eaLnBrk="0" hangingPunct="0"/>
                        <a:r>
                          <a:rPr kumimoji="1" lang="en-US" sz="1600" b="1" dirty="0">
                            <a:solidFill>
                              <a:prstClr val="black"/>
                            </a:solidFill>
                          </a:rPr>
                          <a:t>Data</a:t>
                        </a:r>
                        <a:endParaRPr kumimoji="1" lang="en-US" sz="1600" b="1" dirty="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  <p:cxnSp>
                  <p:nvCxnSpPr>
                    <p:cNvPr id="84" name="Straight Connector 83"/>
                    <p:cNvCxnSpPr/>
                    <p:nvPr/>
                  </p:nvCxnSpPr>
                  <p:spPr>
                    <a:xfrm>
                      <a:off x="1524000" y="2435334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81" name="Rectangle 80"/>
                  <p:cNvSpPr/>
                  <p:nvPr/>
                </p:nvSpPr>
                <p:spPr>
                  <a:xfrm>
                    <a:off x="1562100" y="2103137"/>
                    <a:ext cx="1447800" cy="6096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cxnSp>
              <p:nvCxnSpPr>
                <p:cNvPr id="79" name="Straight Connector 78"/>
                <p:cNvCxnSpPr/>
                <p:nvPr/>
              </p:nvCxnSpPr>
              <p:spPr>
                <a:xfrm>
                  <a:off x="2286000" y="2712737"/>
                  <a:ext cx="0" cy="2286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Group 10"/>
              <p:cNvGrpSpPr/>
              <p:nvPr/>
            </p:nvGrpSpPr>
            <p:grpSpPr>
              <a:xfrm>
                <a:off x="1562100" y="3962400"/>
                <a:ext cx="1447800" cy="838200"/>
                <a:chOff x="1562100" y="2103137"/>
                <a:chExt cx="1447800" cy="838200"/>
              </a:xfrm>
            </p:grpSpPr>
            <p:grpSp>
              <p:nvGrpSpPr>
                <p:cNvPr id="56" name="Group 55"/>
                <p:cNvGrpSpPr/>
                <p:nvPr/>
              </p:nvGrpSpPr>
              <p:grpSpPr>
                <a:xfrm>
                  <a:off x="1562100" y="2103137"/>
                  <a:ext cx="1447800" cy="609600"/>
                  <a:chOff x="1562100" y="2103137"/>
                  <a:chExt cx="1447800" cy="609600"/>
                </a:xfrm>
              </p:grpSpPr>
              <p:grpSp>
                <p:nvGrpSpPr>
                  <p:cNvPr id="58" name="Group 57"/>
                  <p:cNvGrpSpPr/>
                  <p:nvPr/>
                </p:nvGrpSpPr>
                <p:grpSpPr>
                  <a:xfrm>
                    <a:off x="1562100" y="2103137"/>
                    <a:ext cx="1447800" cy="609600"/>
                    <a:chOff x="838200" y="2130534"/>
                    <a:chExt cx="1447800" cy="609600"/>
                  </a:xfrm>
                </p:grpSpPr>
                <p:sp>
                  <p:nvSpPr>
                    <p:cNvPr id="60" name="Oval 59"/>
                    <p:cNvSpPr/>
                    <p:nvPr/>
                  </p:nvSpPr>
                  <p:spPr>
                    <a:xfrm>
                      <a:off x="1828800" y="2206734"/>
                      <a:ext cx="457200" cy="457200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b="1" dirty="0">
                          <a:solidFill>
                            <a:prstClr val="white"/>
                          </a:solidFill>
                        </a:rPr>
                        <a:t>C</a:t>
                      </a:r>
                    </a:p>
                  </p:txBody>
                </p:sp>
                <p:grpSp>
                  <p:nvGrpSpPr>
                    <p:cNvPr id="61" name="Group 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38200" y="2130534"/>
                      <a:ext cx="742513" cy="609600"/>
                      <a:chOff x="506" y="717"/>
                      <a:chExt cx="790" cy="445"/>
                    </a:xfrm>
                  </p:grpSpPr>
                  <p:sp>
                    <p:nvSpPr>
                      <p:cNvPr id="63" name="Oval 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980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64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241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65" name="Line 1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8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66" name="Line 1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939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67" name="Rectangle 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49" y="899"/>
                        <a:ext cx="90" cy="24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68" name="Rectangle 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39" y="879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69" name="Rectangle 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8" y="899"/>
                        <a:ext cx="121" cy="22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70" name="Rectangle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818"/>
                        <a:ext cx="12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71" name="Rectangle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68" y="859"/>
                        <a:ext cx="12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72" name="Rectangle 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30" y="859"/>
                        <a:ext cx="9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73" name="Rectangl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20" y="83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74" name="Rectangle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0" y="81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75" name="Oval 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717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76" name="Line 2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47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77" name="Text Box 2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06" y="884"/>
                        <a:ext cx="790" cy="24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anchor="ctr">
                        <a:spAutoFit/>
                      </a:bodyPr>
                      <a:lstStyle/>
                      <a:p>
                        <a:pPr algn="ctr" eaLnBrk="0" hangingPunct="0"/>
                        <a:r>
                          <a:rPr kumimoji="1" lang="en-US" sz="1600" b="1" dirty="0">
                            <a:solidFill>
                              <a:prstClr val="black"/>
                            </a:solidFill>
                          </a:rPr>
                          <a:t>Data</a:t>
                        </a:r>
                        <a:endParaRPr kumimoji="1" lang="en-US" sz="1600" b="1" dirty="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  <p:cxnSp>
                  <p:nvCxnSpPr>
                    <p:cNvPr id="62" name="Straight Connector 61"/>
                    <p:cNvCxnSpPr/>
                    <p:nvPr/>
                  </p:nvCxnSpPr>
                  <p:spPr>
                    <a:xfrm>
                      <a:off x="1524000" y="2435334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59" name="Rectangle 58"/>
                  <p:cNvSpPr/>
                  <p:nvPr/>
                </p:nvSpPr>
                <p:spPr>
                  <a:xfrm>
                    <a:off x="1562100" y="2103137"/>
                    <a:ext cx="1447800" cy="6096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cxnSp>
              <p:nvCxnSpPr>
                <p:cNvPr id="57" name="Straight Connector 56"/>
                <p:cNvCxnSpPr/>
                <p:nvPr/>
              </p:nvCxnSpPr>
              <p:spPr>
                <a:xfrm>
                  <a:off x="2286000" y="2712737"/>
                  <a:ext cx="0" cy="2286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Group 11"/>
              <p:cNvGrpSpPr/>
              <p:nvPr/>
            </p:nvGrpSpPr>
            <p:grpSpPr>
              <a:xfrm>
                <a:off x="1562100" y="3124200"/>
                <a:ext cx="1447800" cy="838200"/>
                <a:chOff x="1562100" y="2103137"/>
                <a:chExt cx="1447800" cy="838200"/>
              </a:xfrm>
            </p:grpSpPr>
            <p:grpSp>
              <p:nvGrpSpPr>
                <p:cNvPr id="34" name="Group 33"/>
                <p:cNvGrpSpPr/>
                <p:nvPr/>
              </p:nvGrpSpPr>
              <p:grpSpPr>
                <a:xfrm>
                  <a:off x="1562100" y="2103137"/>
                  <a:ext cx="1447800" cy="609600"/>
                  <a:chOff x="1562100" y="2103137"/>
                  <a:chExt cx="1447800" cy="609600"/>
                </a:xfrm>
              </p:grpSpPr>
              <p:grpSp>
                <p:nvGrpSpPr>
                  <p:cNvPr id="36" name="Group 35"/>
                  <p:cNvGrpSpPr/>
                  <p:nvPr/>
                </p:nvGrpSpPr>
                <p:grpSpPr>
                  <a:xfrm>
                    <a:off x="1562100" y="2103137"/>
                    <a:ext cx="1447800" cy="609600"/>
                    <a:chOff x="838200" y="2130534"/>
                    <a:chExt cx="1447800" cy="609600"/>
                  </a:xfrm>
                </p:grpSpPr>
                <p:sp>
                  <p:nvSpPr>
                    <p:cNvPr id="38" name="Oval 37"/>
                    <p:cNvSpPr/>
                    <p:nvPr/>
                  </p:nvSpPr>
                  <p:spPr>
                    <a:xfrm>
                      <a:off x="1828800" y="2206734"/>
                      <a:ext cx="457200" cy="457200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b="1" dirty="0">
                          <a:solidFill>
                            <a:prstClr val="white"/>
                          </a:solidFill>
                        </a:rPr>
                        <a:t>C</a:t>
                      </a:r>
                    </a:p>
                  </p:txBody>
                </p:sp>
                <p:grpSp>
                  <p:nvGrpSpPr>
                    <p:cNvPr id="39" name="Group 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38200" y="2130534"/>
                      <a:ext cx="742513" cy="609600"/>
                      <a:chOff x="506" y="717"/>
                      <a:chExt cx="790" cy="445"/>
                    </a:xfrm>
                  </p:grpSpPr>
                  <p:sp>
                    <p:nvSpPr>
                      <p:cNvPr id="41" name="Oval 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980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2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241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3" name="Line 1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8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4" name="Line 1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939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5" name="Rectangle 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49" y="899"/>
                        <a:ext cx="90" cy="24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6" name="Rectangle 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39" y="879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7" name="Rectangle 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8" y="899"/>
                        <a:ext cx="121" cy="22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8" name="Rectangle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818"/>
                        <a:ext cx="12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9" name="Rectangle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68" y="859"/>
                        <a:ext cx="12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50" name="Rectangle 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30" y="859"/>
                        <a:ext cx="9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51" name="Rectangl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20" y="83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52" name="Rectangle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0" y="81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53" name="Oval 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717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54" name="Line 2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47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55" name="Text Box 2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06" y="884"/>
                        <a:ext cx="790" cy="24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anchor="ctr">
                        <a:spAutoFit/>
                      </a:bodyPr>
                      <a:lstStyle/>
                      <a:p>
                        <a:pPr algn="ctr" eaLnBrk="0" hangingPunct="0"/>
                        <a:r>
                          <a:rPr kumimoji="1" lang="en-US" sz="1600" b="1" dirty="0">
                            <a:solidFill>
                              <a:prstClr val="black"/>
                            </a:solidFill>
                          </a:rPr>
                          <a:t>Data</a:t>
                        </a:r>
                        <a:endParaRPr kumimoji="1" lang="en-US" sz="1600" b="1" dirty="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  <p:cxnSp>
                  <p:nvCxnSpPr>
                    <p:cNvPr id="40" name="Straight Connector 39"/>
                    <p:cNvCxnSpPr/>
                    <p:nvPr/>
                  </p:nvCxnSpPr>
                  <p:spPr>
                    <a:xfrm>
                      <a:off x="1524000" y="2435334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37" name="Rectangle 36"/>
                  <p:cNvSpPr/>
                  <p:nvPr/>
                </p:nvSpPr>
                <p:spPr>
                  <a:xfrm>
                    <a:off x="1562100" y="2103137"/>
                    <a:ext cx="1447800" cy="6096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2286000" y="2712737"/>
                  <a:ext cx="0" cy="2286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" name="Group 12"/>
              <p:cNvGrpSpPr/>
              <p:nvPr/>
            </p:nvGrpSpPr>
            <p:grpSpPr>
              <a:xfrm>
                <a:off x="1562100" y="4800600"/>
                <a:ext cx="1447800" cy="609600"/>
                <a:chOff x="1562100" y="2103137"/>
                <a:chExt cx="1447800" cy="609600"/>
              </a:xfrm>
            </p:grpSpPr>
            <p:grpSp>
              <p:nvGrpSpPr>
                <p:cNvPr id="14" name="Group 13"/>
                <p:cNvGrpSpPr/>
                <p:nvPr/>
              </p:nvGrpSpPr>
              <p:grpSpPr>
                <a:xfrm>
                  <a:off x="1562100" y="2103137"/>
                  <a:ext cx="1447800" cy="609600"/>
                  <a:chOff x="838200" y="2130534"/>
                  <a:chExt cx="1447800" cy="609600"/>
                </a:xfrm>
              </p:grpSpPr>
              <p:sp>
                <p:nvSpPr>
                  <p:cNvPr id="16" name="Oval 15"/>
                  <p:cNvSpPr/>
                  <p:nvPr/>
                </p:nvSpPr>
                <p:spPr>
                  <a:xfrm>
                    <a:off x="1828800" y="2206734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grpSp>
                <p:nvGrpSpPr>
                  <p:cNvPr id="17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838200" y="2130534"/>
                    <a:ext cx="742513" cy="609600"/>
                    <a:chOff x="506" y="717"/>
                    <a:chExt cx="790" cy="445"/>
                  </a:xfrm>
                </p:grpSpPr>
                <p:sp>
                  <p:nvSpPr>
                    <p:cNvPr id="19" name="Oval 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7" y="980"/>
                      <a:ext cx="694" cy="182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0" name="Line 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41" y="798"/>
                      <a:ext cx="0" cy="283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1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28" y="899"/>
                      <a:ext cx="0" cy="81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2" name="Line 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39" y="899"/>
                      <a:ext cx="0" cy="81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3" name="Rectangle 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49" y="899"/>
                      <a:ext cx="90" cy="24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4" name="Rectangle 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39" y="879"/>
                      <a:ext cx="91" cy="26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5" name="Rectangle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8" y="899"/>
                      <a:ext cx="121" cy="2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6" name="Rectangle 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7" y="818"/>
                      <a:ext cx="121" cy="26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7" name="Rectangle 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8" y="859"/>
                      <a:ext cx="120" cy="26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8" name="Rectangle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30" y="859"/>
                      <a:ext cx="90" cy="26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9" name="Rectangle 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20" y="838"/>
                      <a:ext cx="91" cy="26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30" name="Rectangle 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0" y="818"/>
                      <a:ext cx="91" cy="26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31" name="Oval 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7" y="717"/>
                      <a:ext cx="694" cy="182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32" name="Line 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7" y="798"/>
                      <a:ext cx="0" cy="283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33" name="Text Box 2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06" y="884"/>
                      <a:ext cx="790" cy="24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anchor="ctr">
                      <a:spAutoFit/>
                    </a:bodyPr>
                    <a:lstStyle/>
                    <a:p>
                      <a:pPr algn="ctr" eaLnBrk="0" hangingPunct="0"/>
                      <a:r>
                        <a:rPr kumimoji="1" lang="en-US" sz="1600" b="1" dirty="0">
                          <a:solidFill>
                            <a:prstClr val="black"/>
                          </a:solidFill>
                        </a:rPr>
                        <a:t>Data</a:t>
                      </a:r>
                      <a:endParaRPr kumimoji="1" lang="en-US" sz="1600" b="1" dirty="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cxnSp>
                <p:nvCxnSpPr>
                  <p:cNvPr id="18" name="Straight Connector 17"/>
                  <p:cNvCxnSpPr/>
                  <p:nvPr/>
                </p:nvCxnSpPr>
                <p:spPr>
                  <a:xfrm>
                    <a:off x="1524000" y="2435334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5" name="Rectangle 14"/>
                <p:cNvSpPr/>
                <p:nvPr/>
              </p:nvSpPr>
              <p:spPr>
                <a:xfrm>
                  <a:off x="1562100" y="2103137"/>
                  <a:ext cx="1447800" cy="6096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grpSp>
        <p:nvGrpSpPr>
          <p:cNvPr id="394" name="Group 393"/>
          <p:cNvGrpSpPr/>
          <p:nvPr/>
        </p:nvGrpSpPr>
        <p:grpSpPr>
          <a:xfrm>
            <a:off x="88941" y="1861311"/>
            <a:ext cx="2177537" cy="3124200"/>
            <a:chOff x="250804" y="1314576"/>
            <a:chExt cx="2177537" cy="3124200"/>
          </a:xfrm>
        </p:grpSpPr>
        <p:grpSp>
          <p:nvGrpSpPr>
            <p:cNvPr id="395" name="Group 394"/>
            <p:cNvGrpSpPr/>
            <p:nvPr/>
          </p:nvGrpSpPr>
          <p:grpSpPr>
            <a:xfrm>
              <a:off x="250804" y="1314576"/>
              <a:ext cx="1447800" cy="3124200"/>
              <a:chOff x="1562100" y="2286000"/>
              <a:chExt cx="1447800" cy="3124200"/>
            </a:xfrm>
          </p:grpSpPr>
          <p:grpSp>
            <p:nvGrpSpPr>
              <p:cNvPr id="397" name="Group 396"/>
              <p:cNvGrpSpPr/>
              <p:nvPr/>
            </p:nvGrpSpPr>
            <p:grpSpPr>
              <a:xfrm>
                <a:off x="1562100" y="2286000"/>
                <a:ext cx="1447800" cy="838200"/>
                <a:chOff x="1562100" y="2103137"/>
                <a:chExt cx="1447800" cy="838200"/>
              </a:xfrm>
            </p:grpSpPr>
            <p:grpSp>
              <p:nvGrpSpPr>
                <p:cNvPr id="465" name="Group 464"/>
                <p:cNvGrpSpPr/>
                <p:nvPr/>
              </p:nvGrpSpPr>
              <p:grpSpPr>
                <a:xfrm>
                  <a:off x="1562100" y="2103137"/>
                  <a:ext cx="1447800" cy="609600"/>
                  <a:chOff x="1562100" y="2103137"/>
                  <a:chExt cx="1447800" cy="609600"/>
                </a:xfrm>
              </p:grpSpPr>
              <p:grpSp>
                <p:nvGrpSpPr>
                  <p:cNvPr id="467" name="Group 466"/>
                  <p:cNvGrpSpPr/>
                  <p:nvPr/>
                </p:nvGrpSpPr>
                <p:grpSpPr>
                  <a:xfrm>
                    <a:off x="1562100" y="2103137"/>
                    <a:ext cx="1447800" cy="609600"/>
                    <a:chOff x="838200" y="2130534"/>
                    <a:chExt cx="1447800" cy="609600"/>
                  </a:xfrm>
                </p:grpSpPr>
                <p:sp>
                  <p:nvSpPr>
                    <p:cNvPr id="469" name="Oval 468"/>
                    <p:cNvSpPr/>
                    <p:nvPr/>
                  </p:nvSpPr>
                  <p:spPr>
                    <a:xfrm>
                      <a:off x="1828800" y="2206734"/>
                      <a:ext cx="457200" cy="457200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b="1" dirty="0">
                          <a:solidFill>
                            <a:prstClr val="white"/>
                          </a:solidFill>
                        </a:rPr>
                        <a:t>S</a:t>
                      </a:r>
                    </a:p>
                  </p:txBody>
                </p:sp>
                <p:grpSp>
                  <p:nvGrpSpPr>
                    <p:cNvPr id="470" name="Group 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38200" y="2130534"/>
                      <a:ext cx="742513" cy="609600"/>
                      <a:chOff x="506" y="717"/>
                      <a:chExt cx="790" cy="445"/>
                    </a:xfrm>
                  </p:grpSpPr>
                  <p:sp>
                    <p:nvSpPr>
                      <p:cNvPr id="472" name="Oval 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980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73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241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74" name="Line 1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8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75" name="Line 1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939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76" name="Rectangle 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49" y="899"/>
                        <a:ext cx="90" cy="24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77" name="Rectangle 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39" y="879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78" name="Rectangle 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8" y="899"/>
                        <a:ext cx="121" cy="22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79" name="Rectangle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818"/>
                        <a:ext cx="12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80" name="Rectangle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68" y="859"/>
                        <a:ext cx="12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81" name="Rectangle 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30" y="859"/>
                        <a:ext cx="9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82" name="Rectangl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20" y="83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83" name="Rectangle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0" y="81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84" name="Oval 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717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85" name="Line 2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47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86" name="Text Box 2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06" y="884"/>
                        <a:ext cx="790" cy="24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anchor="ctr">
                        <a:spAutoFit/>
                      </a:bodyPr>
                      <a:lstStyle/>
                      <a:p>
                        <a:pPr algn="ctr" eaLnBrk="0" hangingPunct="0"/>
                        <a:r>
                          <a:rPr kumimoji="1" lang="en-US" sz="1600" b="1" dirty="0">
                            <a:solidFill>
                              <a:prstClr val="black"/>
                            </a:solidFill>
                          </a:rPr>
                          <a:t>Data</a:t>
                        </a:r>
                        <a:endParaRPr kumimoji="1" lang="en-US" sz="1600" b="1" dirty="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  <p:cxnSp>
                  <p:nvCxnSpPr>
                    <p:cNvPr id="471" name="Straight Connector 470"/>
                    <p:cNvCxnSpPr/>
                    <p:nvPr/>
                  </p:nvCxnSpPr>
                  <p:spPr>
                    <a:xfrm>
                      <a:off x="1524000" y="2435334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468" name="Rectangle 467"/>
                  <p:cNvSpPr/>
                  <p:nvPr/>
                </p:nvSpPr>
                <p:spPr>
                  <a:xfrm>
                    <a:off x="1562100" y="2103137"/>
                    <a:ext cx="1447800" cy="6096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cxnSp>
              <p:nvCxnSpPr>
                <p:cNvPr id="466" name="Straight Connector 465"/>
                <p:cNvCxnSpPr/>
                <p:nvPr/>
              </p:nvCxnSpPr>
              <p:spPr>
                <a:xfrm>
                  <a:off x="2286000" y="2712737"/>
                  <a:ext cx="0" cy="2286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8" name="Group 397"/>
              <p:cNvGrpSpPr/>
              <p:nvPr/>
            </p:nvGrpSpPr>
            <p:grpSpPr>
              <a:xfrm>
                <a:off x="1562100" y="3962400"/>
                <a:ext cx="1447800" cy="838200"/>
                <a:chOff x="1562100" y="2103137"/>
                <a:chExt cx="1447800" cy="838200"/>
              </a:xfrm>
            </p:grpSpPr>
            <p:grpSp>
              <p:nvGrpSpPr>
                <p:cNvPr id="443" name="Group 442"/>
                <p:cNvGrpSpPr/>
                <p:nvPr/>
              </p:nvGrpSpPr>
              <p:grpSpPr>
                <a:xfrm>
                  <a:off x="1562100" y="2103137"/>
                  <a:ext cx="1447800" cy="609600"/>
                  <a:chOff x="1562100" y="2103137"/>
                  <a:chExt cx="1447800" cy="609600"/>
                </a:xfrm>
              </p:grpSpPr>
              <p:grpSp>
                <p:nvGrpSpPr>
                  <p:cNvPr id="445" name="Group 444"/>
                  <p:cNvGrpSpPr/>
                  <p:nvPr/>
                </p:nvGrpSpPr>
                <p:grpSpPr>
                  <a:xfrm>
                    <a:off x="1562100" y="2103137"/>
                    <a:ext cx="1447800" cy="609600"/>
                    <a:chOff x="838200" y="2130534"/>
                    <a:chExt cx="1447800" cy="609600"/>
                  </a:xfrm>
                </p:grpSpPr>
                <p:sp>
                  <p:nvSpPr>
                    <p:cNvPr id="447" name="Oval 446"/>
                    <p:cNvSpPr/>
                    <p:nvPr/>
                  </p:nvSpPr>
                  <p:spPr>
                    <a:xfrm>
                      <a:off x="1828800" y="2206734"/>
                      <a:ext cx="457200" cy="457200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b="1" dirty="0">
                          <a:solidFill>
                            <a:prstClr val="white"/>
                          </a:solidFill>
                        </a:rPr>
                        <a:t>S</a:t>
                      </a:r>
                    </a:p>
                  </p:txBody>
                </p:sp>
                <p:grpSp>
                  <p:nvGrpSpPr>
                    <p:cNvPr id="448" name="Group 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38200" y="2130534"/>
                      <a:ext cx="742513" cy="609600"/>
                      <a:chOff x="506" y="717"/>
                      <a:chExt cx="790" cy="445"/>
                    </a:xfrm>
                  </p:grpSpPr>
                  <p:sp>
                    <p:nvSpPr>
                      <p:cNvPr id="450" name="Oval 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980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51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241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52" name="Line 1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8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53" name="Line 1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939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54" name="Rectangle 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49" y="899"/>
                        <a:ext cx="90" cy="24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55" name="Rectangle 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39" y="879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56" name="Rectangle 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8" y="899"/>
                        <a:ext cx="121" cy="22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57" name="Rectangle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818"/>
                        <a:ext cx="12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58" name="Rectangle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68" y="859"/>
                        <a:ext cx="12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59" name="Rectangle 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30" y="859"/>
                        <a:ext cx="9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60" name="Rectangl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20" y="83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61" name="Rectangle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0" y="81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62" name="Oval 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717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63" name="Line 2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47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64" name="Text Box 2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06" y="884"/>
                        <a:ext cx="790" cy="24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anchor="ctr">
                        <a:spAutoFit/>
                      </a:bodyPr>
                      <a:lstStyle/>
                      <a:p>
                        <a:pPr algn="ctr" eaLnBrk="0" hangingPunct="0"/>
                        <a:r>
                          <a:rPr kumimoji="1" lang="en-US" sz="1600" b="1" dirty="0">
                            <a:solidFill>
                              <a:prstClr val="black"/>
                            </a:solidFill>
                          </a:rPr>
                          <a:t>Data</a:t>
                        </a:r>
                        <a:endParaRPr kumimoji="1" lang="en-US" sz="1600" b="1" dirty="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  <p:cxnSp>
                  <p:nvCxnSpPr>
                    <p:cNvPr id="449" name="Straight Connector 448"/>
                    <p:cNvCxnSpPr/>
                    <p:nvPr/>
                  </p:nvCxnSpPr>
                  <p:spPr>
                    <a:xfrm>
                      <a:off x="1524000" y="2435334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446" name="Rectangle 445"/>
                  <p:cNvSpPr/>
                  <p:nvPr/>
                </p:nvSpPr>
                <p:spPr>
                  <a:xfrm>
                    <a:off x="1562100" y="2103137"/>
                    <a:ext cx="1447800" cy="6096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cxnSp>
              <p:nvCxnSpPr>
                <p:cNvPr id="444" name="Straight Connector 443"/>
                <p:cNvCxnSpPr/>
                <p:nvPr/>
              </p:nvCxnSpPr>
              <p:spPr>
                <a:xfrm>
                  <a:off x="2286000" y="2712737"/>
                  <a:ext cx="0" cy="2286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9" name="Group 398"/>
              <p:cNvGrpSpPr/>
              <p:nvPr/>
            </p:nvGrpSpPr>
            <p:grpSpPr>
              <a:xfrm>
                <a:off x="1562100" y="3124200"/>
                <a:ext cx="1447800" cy="838200"/>
                <a:chOff x="1562100" y="2103137"/>
                <a:chExt cx="1447800" cy="838200"/>
              </a:xfrm>
            </p:grpSpPr>
            <p:grpSp>
              <p:nvGrpSpPr>
                <p:cNvPr id="421" name="Group 420"/>
                <p:cNvGrpSpPr/>
                <p:nvPr/>
              </p:nvGrpSpPr>
              <p:grpSpPr>
                <a:xfrm>
                  <a:off x="1562100" y="2103137"/>
                  <a:ext cx="1447800" cy="609600"/>
                  <a:chOff x="1562100" y="2103137"/>
                  <a:chExt cx="1447800" cy="609600"/>
                </a:xfrm>
              </p:grpSpPr>
              <p:grpSp>
                <p:nvGrpSpPr>
                  <p:cNvPr id="423" name="Group 422"/>
                  <p:cNvGrpSpPr/>
                  <p:nvPr/>
                </p:nvGrpSpPr>
                <p:grpSpPr>
                  <a:xfrm>
                    <a:off x="1562100" y="2103137"/>
                    <a:ext cx="1447800" cy="609600"/>
                    <a:chOff x="838200" y="2130534"/>
                    <a:chExt cx="1447800" cy="609600"/>
                  </a:xfrm>
                </p:grpSpPr>
                <p:sp>
                  <p:nvSpPr>
                    <p:cNvPr id="425" name="Oval 424"/>
                    <p:cNvSpPr/>
                    <p:nvPr/>
                  </p:nvSpPr>
                  <p:spPr>
                    <a:xfrm>
                      <a:off x="1828800" y="2206734"/>
                      <a:ext cx="457200" cy="457200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b="1" dirty="0">
                          <a:solidFill>
                            <a:prstClr val="white"/>
                          </a:solidFill>
                        </a:rPr>
                        <a:t>S</a:t>
                      </a:r>
                    </a:p>
                  </p:txBody>
                </p:sp>
                <p:grpSp>
                  <p:nvGrpSpPr>
                    <p:cNvPr id="426" name="Group 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38200" y="2130534"/>
                      <a:ext cx="742513" cy="609600"/>
                      <a:chOff x="506" y="717"/>
                      <a:chExt cx="790" cy="445"/>
                    </a:xfrm>
                  </p:grpSpPr>
                  <p:sp>
                    <p:nvSpPr>
                      <p:cNvPr id="428" name="Oval 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980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29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241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30" name="Line 1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8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31" name="Line 1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939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32" name="Rectangle 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49" y="899"/>
                        <a:ext cx="90" cy="24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33" name="Rectangle 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39" y="879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34" name="Rectangle 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8" y="899"/>
                        <a:ext cx="121" cy="22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35" name="Rectangle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818"/>
                        <a:ext cx="12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36" name="Rectangle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68" y="859"/>
                        <a:ext cx="12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37" name="Rectangle 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30" y="859"/>
                        <a:ext cx="9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38" name="Rectangl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20" y="83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39" name="Rectangle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0" y="81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40" name="Oval 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717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41" name="Line 2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47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42" name="Text Box 2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06" y="884"/>
                        <a:ext cx="790" cy="24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anchor="ctr">
                        <a:spAutoFit/>
                      </a:bodyPr>
                      <a:lstStyle/>
                      <a:p>
                        <a:pPr algn="ctr" eaLnBrk="0" hangingPunct="0"/>
                        <a:r>
                          <a:rPr kumimoji="1" lang="en-US" sz="1600" b="1" dirty="0">
                            <a:solidFill>
                              <a:prstClr val="black"/>
                            </a:solidFill>
                          </a:rPr>
                          <a:t>Data</a:t>
                        </a:r>
                        <a:endParaRPr kumimoji="1" lang="en-US" sz="1600" b="1" dirty="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  <p:cxnSp>
                  <p:nvCxnSpPr>
                    <p:cNvPr id="427" name="Straight Connector 426"/>
                    <p:cNvCxnSpPr/>
                    <p:nvPr/>
                  </p:nvCxnSpPr>
                  <p:spPr>
                    <a:xfrm>
                      <a:off x="1524000" y="2435334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424" name="Rectangle 423"/>
                  <p:cNvSpPr/>
                  <p:nvPr/>
                </p:nvSpPr>
                <p:spPr>
                  <a:xfrm>
                    <a:off x="1562100" y="2103137"/>
                    <a:ext cx="1447800" cy="6096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cxnSp>
              <p:nvCxnSpPr>
                <p:cNvPr id="422" name="Straight Connector 421"/>
                <p:cNvCxnSpPr/>
                <p:nvPr/>
              </p:nvCxnSpPr>
              <p:spPr>
                <a:xfrm>
                  <a:off x="2286000" y="2712737"/>
                  <a:ext cx="0" cy="2286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0" name="Group 399"/>
              <p:cNvGrpSpPr/>
              <p:nvPr/>
            </p:nvGrpSpPr>
            <p:grpSpPr>
              <a:xfrm>
                <a:off x="1562100" y="4800600"/>
                <a:ext cx="1447800" cy="609600"/>
                <a:chOff x="1562100" y="2103137"/>
                <a:chExt cx="1447800" cy="609600"/>
              </a:xfrm>
            </p:grpSpPr>
            <p:grpSp>
              <p:nvGrpSpPr>
                <p:cNvPr id="401" name="Group 400"/>
                <p:cNvGrpSpPr/>
                <p:nvPr/>
              </p:nvGrpSpPr>
              <p:grpSpPr>
                <a:xfrm>
                  <a:off x="1562100" y="2103137"/>
                  <a:ext cx="1447800" cy="609600"/>
                  <a:chOff x="838200" y="2130534"/>
                  <a:chExt cx="1447800" cy="609600"/>
                </a:xfrm>
              </p:grpSpPr>
              <p:sp>
                <p:nvSpPr>
                  <p:cNvPr id="403" name="Oval 402"/>
                  <p:cNvSpPr/>
                  <p:nvPr/>
                </p:nvSpPr>
                <p:spPr>
                  <a:xfrm>
                    <a:off x="1828800" y="2206734"/>
                    <a:ext cx="457200" cy="457200"/>
                  </a:xfrm>
                  <a:prstGeom prst="ellipse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S</a:t>
                    </a:r>
                  </a:p>
                </p:txBody>
              </p:sp>
              <p:grpSp>
                <p:nvGrpSpPr>
                  <p:cNvPr id="404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838200" y="2130534"/>
                    <a:ext cx="742513" cy="609600"/>
                    <a:chOff x="506" y="717"/>
                    <a:chExt cx="790" cy="445"/>
                  </a:xfrm>
                </p:grpSpPr>
                <p:sp>
                  <p:nvSpPr>
                    <p:cNvPr id="406" name="Oval 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7" y="980"/>
                      <a:ext cx="694" cy="182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407" name="Line 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41" y="798"/>
                      <a:ext cx="0" cy="283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408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28" y="899"/>
                      <a:ext cx="0" cy="81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409" name="Line 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39" y="899"/>
                      <a:ext cx="0" cy="81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410" name="Rectangle 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49" y="899"/>
                      <a:ext cx="90" cy="24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411" name="Rectangle 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39" y="879"/>
                      <a:ext cx="91" cy="26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412" name="Rectangle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8" y="899"/>
                      <a:ext cx="121" cy="2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413" name="Rectangle 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7" y="818"/>
                      <a:ext cx="121" cy="26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414" name="Rectangle 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8" y="859"/>
                      <a:ext cx="120" cy="26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415" name="Rectangle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30" y="859"/>
                      <a:ext cx="90" cy="26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416" name="Rectangle 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20" y="838"/>
                      <a:ext cx="91" cy="26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417" name="Rectangle 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0" y="818"/>
                      <a:ext cx="91" cy="26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418" name="Oval 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7" y="717"/>
                      <a:ext cx="694" cy="182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419" name="Line 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7" y="798"/>
                      <a:ext cx="0" cy="283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420" name="Text Box 2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06" y="884"/>
                      <a:ext cx="790" cy="24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anchor="ctr">
                      <a:spAutoFit/>
                    </a:bodyPr>
                    <a:lstStyle/>
                    <a:p>
                      <a:pPr algn="ctr" eaLnBrk="0" hangingPunct="0"/>
                      <a:r>
                        <a:rPr kumimoji="1" lang="en-US" sz="1600" b="1" dirty="0">
                          <a:solidFill>
                            <a:prstClr val="black"/>
                          </a:solidFill>
                        </a:rPr>
                        <a:t>Data</a:t>
                      </a:r>
                      <a:endParaRPr kumimoji="1" lang="en-US" sz="1600" b="1" dirty="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cxnSp>
                <p:nvCxnSpPr>
                  <p:cNvPr id="405" name="Straight Connector 404"/>
                  <p:cNvCxnSpPr/>
                  <p:nvPr/>
                </p:nvCxnSpPr>
                <p:spPr>
                  <a:xfrm>
                    <a:off x="1524000" y="2435334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02" name="Rectangle 401"/>
                <p:cNvSpPr/>
                <p:nvPr/>
              </p:nvSpPr>
              <p:spPr>
                <a:xfrm>
                  <a:off x="1562100" y="2103137"/>
                  <a:ext cx="1447800" cy="6096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396" name="Left-Right Arrow 395"/>
            <p:cNvSpPr/>
            <p:nvPr/>
          </p:nvSpPr>
          <p:spPr>
            <a:xfrm>
              <a:off x="1723669" y="2716700"/>
              <a:ext cx="704672" cy="296268"/>
            </a:xfrm>
            <a:prstGeom prst="left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87" name="TextBox 486"/>
          <p:cNvSpPr txBox="1"/>
          <p:nvPr/>
        </p:nvSpPr>
        <p:spPr>
          <a:xfrm>
            <a:off x="155322" y="5179350"/>
            <a:ext cx="1406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Object Store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488" name="TextBox 487"/>
          <p:cNvSpPr txBox="1"/>
          <p:nvPr/>
        </p:nvSpPr>
        <p:spPr>
          <a:xfrm>
            <a:off x="2188461" y="5215099"/>
            <a:ext cx="6794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This cluster has large disk on each node; </a:t>
            </a:r>
            <a:r>
              <a:rPr lang="en-US" b="1" dirty="0" err="1" smtClean="0">
                <a:solidFill>
                  <a:prstClr val="black"/>
                </a:solidFill>
              </a:rPr>
              <a:t>Infiniband</a:t>
            </a:r>
            <a:r>
              <a:rPr lang="en-US" b="1" dirty="0" smtClean="0">
                <a:solidFill>
                  <a:prstClr val="black"/>
                </a:solidFill>
              </a:rPr>
              <a:t> interconnect</a:t>
            </a:r>
          </a:p>
          <a:p>
            <a:r>
              <a:rPr lang="en-US" b="1" dirty="0" smtClean="0">
                <a:solidFill>
                  <a:prstClr val="black"/>
                </a:solidFill>
              </a:rPr>
              <a:t>Data copied from Object store to HDFS at start of session</a:t>
            </a:r>
          </a:p>
          <a:p>
            <a:endParaRPr lang="en-US" b="1" dirty="0">
              <a:solidFill>
                <a:prstClr val="black"/>
              </a:solidFill>
            </a:endParaRPr>
          </a:p>
          <a:p>
            <a:r>
              <a:rPr lang="en-US" b="1" smtClean="0">
                <a:solidFill>
                  <a:prstClr val="black"/>
                </a:solidFill>
              </a:rPr>
              <a:t>Supports architectures 1-5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489" name="Oval 488"/>
          <p:cNvSpPr/>
          <p:nvPr/>
        </p:nvSpPr>
        <p:spPr>
          <a:xfrm rot="949953">
            <a:off x="2284264" y="2155935"/>
            <a:ext cx="5976225" cy="2446624"/>
          </a:xfrm>
          <a:prstGeom prst="ellipse">
            <a:avLst/>
          </a:prstGeom>
          <a:solidFill>
            <a:schemeClr val="bg1">
              <a:lumMod val="75000"/>
              <a:alpha val="39000"/>
            </a:schemeClr>
          </a:solidFill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43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Online Resources</a:t>
            </a:r>
            <a:endParaRPr lang="en-US" b="1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1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645"/>
            <a:ext cx="8229600" cy="877077"/>
          </a:xfrm>
        </p:spPr>
        <p:txBody>
          <a:bodyPr/>
          <a:lstStyle/>
          <a:p>
            <a:r>
              <a:rPr lang="en-US" b="1" dirty="0" smtClean="0"/>
              <a:t>Online Classes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4339"/>
            <a:ext cx="9144000" cy="5416420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Big Data Applications &amp; Analytics</a:t>
            </a:r>
          </a:p>
          <a:p>
            <a:pPr lvl="1"/>
            <a:r>
              <a:rPr lang="en-US" dirty="0" smtClean="0"/>
              <a:t>~40 hours of video mainly discussing applications (The X in X-Informatics or X-Analytics) in context of big data </a:t>
            </a:r>
            <a:r>
              <a:rPr lang="en-US" dirty="0"/>
              <a:t>and clouds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bigdatacoursespring2015.appspot.com/preview</a:t>
            </a:r>
            <a:endParaRPr lang="en-US" dirty="0" smtClean="0"/>
          </a:p>
          <a:p>
            <a:r>
              <a:rPr lang="en-US" b="1" dirty="0"/>
              <a:t>Big Data Open Source Software </a:t>
            </a:r>
            <a:r>
              <a:rPr lang="en-US" b="1" dirty="0" smtClean="0"/>
              <a:t>and </a:t>
            </a:r>
            <a:r>
              <a:rPr lang="en-US" b="1" dirty="0"/>
              <a:t>Projects 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://bigdataopensourceprojects.soic.indiana.edu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pPr lvl="1"/>
            <a:r>
              <a:rPr lang="en-US" dirty="0" smtClean="0"/>
              <a:t>~15 Hours of video discussing HPC-ABDS and use on </a:t>
            </a:r>
            <a:r>
              <a:rPr lang="en-US" dirty="0" err="1" smtClean="0"/>
              <a:t>FutureSystems</a:t>
            </a:r>
            <a:r>
              <a:rPr lang="en-US" dirty="0" smtClean="0"/>
              <a:t> in Big Data software </a:t>
            </a:r>
          </a:p>
          <a:p>
            <a:r>
              <a:rPr lang="en-US" dirty="0" smtClean="0"/>
              <a:t>Both divided into sections (coherent topics), units (~lectures) and lessons (5-20 minutes where student is meant to stay awake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93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62060"/>
            <a:ext cx="9144000" cy="6159415"/>
          </a:xfrm>
        </p:spPr>
        <p:txBody>
          <a:bodyPr>
            <a:normAutofit fontScale="85000" lnSpcReduction="10000"/>
          </a:bodyPr>
          <a:lstStyle/>
          <a:p>
            <a:r>
              <a:rPr lang="en-US" sz="1800" dirty="0"/>
              <a:t>1 Unit: Organizational Introduction </a:t>
            </a:r>
            <a:endParaRPr lang="en-US" sz="1800" dirty="0" smtClean="0"/>
          </a:p>
          <a:p>
            <a:r>
              <a:rPr lang="en-US" sz="1800" dirty="0" smtClean="0"/>
              <a:t>1 </a:t>
            </a:r>
            <a:r>
              <a:rPr lang="en-US" sz="1800" dirty="0"/>
              <a:t>Unit: Motivation: Big Data and the Cloud; Centerpieces of the Future Economy </a:t>
            </a:r>
          </a:p>
          <a:p>
            <a:r>
              <a:rPr lang="en-US" sz="1800" dirty="0"/>
              <a:t>3 Units: Pedagogical Introduction: What is Big Data, Data Analytics and X-Informatics</a:t>
            </a:r>
          </a:p>
          <a:p>
            <a:r>
              <a:rPr lang="en-US" sz="1800" dirty="0" err="1">
                <a:solidFill>
                  <a:srgbClr val="FF0000"/>
                </a:solidFill>
              </a:rPr>
              <a:t>SideMOOC</a:t>
            </a:r>
            <a:r>
              <a:rPr lang="en-US" sz="1800" dirty="0">
                <a:solidFill>
                  <a:srgbClr val="FF0000"/>
                </a:solidFill>
              </a:rPr>
              <a:t>:  Python for Big Data Applications and Analytics: </a:t>
            </a:r>
            <a:r>
              <a:rPr lang="en-US" sz="1800" dirty="0" err="1">
                <a:solidFill>
                  <a:srgbClr val="FF0000"/>
                </a:solidFill>
              </a:rPr>
              <a:t>NumPy</a:t>
            </a:r>
            <a:r>
              <a:rPr lang="en-US" sz="1800" dirty="0">
                <a:solidFill>
                  <a:srgbClr val="FF0000"/>
                </a:solidFill>
              </a:rPr>
              <a:t>, </a:t>
            </a:r>
            <a:r>
              <a:rPr lang="en-US" sz="1800" dirty="0" err="1">
                <a:solidFill>
                  <a:srgbClr val="FF0000"/>
                </a:solidFill>
              </a:rPr>
              <a:t>SciPy</a:t>
            </a:r>
            <a:r>
              <a:rPr lang="en-US" sz="1800" dirty="0">
                <a:solidFill>
                  <a:srgbClr val="FF0000"/>
                </a:solidFill>
              </a:rPr>
              <a:t>, </a:t>
            </a:r>
            <a:r>
              <a:rPr lang="en-US" sz="1800" dirty="0" err="1">
                <a:solidFill>
                  <a:srgbClr val="FF0000"/>
                </a:solidFill>
              </a:rPr>
              <a:t>MatPlotlib</a:t>
            </a:r>
            <a:endParaRPr lang="en-US" sz="1800" dirty="0">
              <a:solidFill>
                <a:srgbClr val="FF0000"/>
              </a:solidFill>
            </a:endParaRPr>
          </a:p>
          <a:p>
            <a:r>
              <a:rPr lang="en-US" sz="1800" dirty="0" err="1">
                <a:solidFill>
                  <a:srgbClr val="FF0000"/>
                </a:solidFill>
              </a:rPr>
              <a:t>SideMOOC</a:t>
            </a:r>
            <a:r>
              <a:rPr lang="en-US" sz="1800" dirty="0">
                <a:solidFill>
                  <a:srgbClr val="FF0000"/>
                </a:solidFill>
              </a:rPr>
              <a:t>: Using </a:t>
            </a:r>
            <a:r>
              <a:rPr lang="en-US" sz="1800" dirty="0" err="1">
                <a:solidFill>
                  <a:srgbClr val="FF0000"/>
                </a:solidFill>
              </a:rPr>
              <a:t>FutureSystems</a:t>
            </a:r>
            <a:r>
              <a:rPr lang="en-US" sz="1800" dirty="0">
                <a:solidFill>
                  <a:srgbClr val="FF0000"/>
                </a:solidFill>
              </a:rPr>
              <a:t> for Java and Python</a:t>
            </a:r>
          </a:p>
          <a:p>
            <a:r>
              <a:rPr lang="en-US" sz="1800" dirty="0"/>
              <a:t>4 Units: X-Informatics with X= LHC Analysis and Discovery of Higgs particle</a:t>
            </a:r>
          </a:p>
          <a:p>
            <a:pPr lvl="1"/>
            <a:r>
              <a:rPr lang="en-US" sz="1575" dirty="0">
                <a:solidFill>
                  <a:srgbClr val="FF0000"/>
                </a:solidFill>
              </a:rPr>
              <a:t>Integrated Technology</a:t>
            </a:r>
            <a:r>
              <a:rPr lang="en-US" sz="1575" dirty="0"/>
              <a:t>: </a:t>
            </a:r>
            <a:r>
              <a:rPr lang="en-US" sz="1575" dirty="0">
                <a:solidFill>
                  <a:srgbClr val="FF0000"/>
                </a:solidFill>
              </a:rPr>
              <a:t>Explore Events; histograms and models; basic statistics (Python and some in Java)</a:t>
            </a:r>
          </a:p>
          <a:p>
            <a:r>
              <a:rPr lang="en-US" sz="1875" dirty="0"/>
              <a:t>3 Units on a Big Data Use Cases Survey</a:t>
            </a:r>
          </a:p>
          <a:p>
            <a:r>
              <a:rPr lang="en-US" sz="1875" dirty="0" err="1">
                <a:solidFill>
                  <a:srgbClr val="FF0000"/>
                </a:solidFill>
              </a:rPr>
              <a:t>SideMOOC</a:t>
            </a:r>
            <a:r>
              <a:rPr lang="en-US" sz="1875" dirty="0">
                <a:solidFill>
                  <a:srgbClr val="FF0000"/>
                </a:solidFill>
              </a:rPr>
              <a:t>:  Using </a:t>
            </a:r>
            <a:r>
              <a:rPr lang="en-US" sz="1875" dirty="0" err="1">
                <a:solidFill>
                  <a:srgbClr val="FF0000"/>
                </a:solidFill>
              </a:rPr>
              <a:t>Plotviz</a:t>
            </a:r>
            <a:r>
              <a:rPr lang="en-US" sz="1875" dirty="0">
                <a:solidFill>
                  <a:srgbClr val="FF0000"/>
                </a:solidFill>
              </a:rPr>
              <a:t> Software for Displaying Point Distributions in 3D</a:t>
            </a:r>
          </a:p>
          <a:p>
            <a:r>
              <a:rPr lang="en-US" sz="1800" dirty="0"/>
              <a:t>3 Units: X-Informatics with X= e-Commerce and Lifestyle</a:t>
            </a:r>
          </a:p>
          <a:p>
            <a:r>
              <a:rPr lang="en-US" sz="1875" dirty="0">
                <a:solidFill>
                  <a:srgbClr val="FF0000"/>
                </a:solidFill>
              </a:rPr>
              <a:t>Technology (Python or Java)</a:t>
            </a:r>
            <a:r>
              <a:rPr lang="en-US" sz="1875" dirty="0"/>
              <a:t>: Recommender Systems - K-Nearest Neighbors</a:t>
            </a:r>
          </a:p>
          <a:p>
            <a:r>
              <a:rPr lang="en-US" sz="1800" dirty="0">
                <a:solidFill>
                  <a:srgbClr val="FF0000"/>
                </a:solidFill>
              </a:rPr>
              <a:t>Technology</a:t>
            </a:r>
            <a:r>
              <a:rPr lang="en-US" sz="1800" dirty="0"/>
              <a:t>: </a:t>
            </a:r>
            <a:r>
              <a:rPr lang="en-US" sz="1800" dirty="0">
                <a:solidFill>
                  <a:srgbClr val="FF0000"/>
                </a:solidFill>
              </a:rPr>
              <a:t>Clustering </a:t>
            </a:r>
            <a:r>
              <a:rPr lang="en-US" sz="1800" dirty="0"/>
              <a:t>and heuristic methods</a:t>
            </a:r>
          </a:p>
          <a:p>
            <a:r>
              <a:rPr lang="en-US" sz="1800" dirty="0"/>
              <a:t>1 Unit: Parallel Computing Overview and familiar examples</a:t>
            </a:r>
          </a:p>
          <a:p>
            <a:r>
              <a:rPr lang="en-US" sz="1800" dirty="0"/>
              <a:t>4 Units: Cloud Computing Technology for Big Data Applications &amp; Analytics </a:t>
            </a:r>
          </a:p>
          <a:p>
            <a:r>
              <a:rPr lang="en-US" sz="1800" dirty="0"/>
              <a:t>2 Units: X-Informatics with X = Web Search and Text Mining and their technologies</a:t>
            </a:r>
          </a:p>
          <a:p>
            <a:r>
              <a:rPr lang="en-US" sz="1800" dirty="0">
                <a:solidFill>
                  <a:srgbClr val="FF0000"/>
                </a:solidFill>
              </a:rPr>
              <a:t>Technology for Big Data Applications &amp; Analytics : Kmeans (Python/Java)</a:t>
            </a:r>
          </a:p>
          <a:p>
            <a:r>
              <a:rPr lang="en-US" sz="1800" dirty="0"/>
              <a:t>Technology for Big Data Applications &amp; Analytics: MapReduce</a:t>
            </a:r>
          </a:p>
          <a:p>
            <a:r>
              <a:rPr lang="en-US" sz="1800" dirty="0">
                <a:solidFill>
                  <a:srgbClr val="FF0000"/>
                </a:solidFill>
              </a:rPr>
              <a:t>Technology for Big Data Applications &amp; Analytics : Kmeans and MapReduce Parallelism (Python/Java)</a:t>
            </a:r>
          </a:p>
          <a:p>
            <a:r>
              <a:rPr lang="en-US" sz="1800" dirty="0">
                <a:solidFill>
                  <a:srgbClr val="FF0000"/>
                </a:solidFill>
              </a:rPr>
              <a:t>Technology for Big Data Applications &amp; Analytics : PageRank (Python/Java)</a:t>
            </a:r>
          </a:p>
          <a:p>
            <a:r>
              <a:rPr lang="en-US" sz="1800" dirty="0"/>
              <a:t>3 Units: X-Informatics with X = Sports</a:t>
            </a:r>
          </a:p>
          <a:p>
            <a:r>
              <a:rPr lang="en-US" sz="1800" dirty="0"/>
              <a:t>1 Unit: X-Informatics with X = Health</a:t>
            </a:r>
          </a:p>
          <a:p>
            <a:r>
              <a:rPr lang="en-US" sz="1800" dirty="0"/>
              <a:t>1 Unit: X-Informatics with X =  Internet of Things &amp; Sensors</a:t>
            </a:r>
          </a:p>
          <a:p>
            <a:r>
              <a:rPr lang="en-US" sz="1800" dirty="0"/>
              <a:t>1 Unit: X-Informatics with X = Radar for Remote Sensing</a:t>
            </a:r>
          </a:p>
          <a:p>
            <a:pPr marL="342900" lvl="1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711"/>
            <a:ext cx="8229600" cy="677085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Big </a:t>
            </a:r>
            <a:r>
              <a:rPr lang="en-US" sz="3600" b="1" dirty="0"/>
              <a:t>Data Applications &amp; Analytics </a:t>
            </a:r>
            <a:r>
              <a:rPr lang="en-US" sz="3600" b="1" dirty="0" smtClean="0"/>
              <a:t>Topics</a:t>
            </a:r>
            <a:endParaRPr lang="en-US" sz="3600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Course Introduction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2FC35-689C-482B-881D-27C85BFD1D21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11/26/2014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42173" y="5341522"/>
            <a:ext cx="1234439" cy="50783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Red = Software</a:t>
            </a:r>
          </a:p>
        </p:txBody>
      </p:sp>
    </p:spTree>
    <p:extLst>
      <p:ext uri="{BB962C8B-B14F-4D97-AF65-F5344CB8AC3E}">
        <p14:creationId xmlns:p14="http://schemas.microsoft.com/office/powerpoint/2010/main" val="142834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" t="9991" r="5179"/>
          <a:stretch>
            <a:fillRect/>
          </a:stretch>
        </p:blipFill>
        <p:spPr bwMode="auto">
          <a:xfrm>
            <a:off x="-11113" y="19050"/>
            <a:ext cx="72866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1265852" y="6386965"/>
            <a:ext cx="55626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B30838"/>
                </a:solidFill>
                <a:hlinkClick r:id="rId4"/>
              </a:rPr>
              <a:t>http://x-informatics.appspot.com/course</a:t>
            </a:r>
            <a:endParaRPr lang="en-US" altLang="en-US" sz="2400">
              <a:solidFill>
                <a:srgbClr val="B30838"/>
              </a:solidFill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7275513" y="-47625"/>
            <a:ext cx="1905000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/>
              <a:t>Example</a:t>
            </a:r>
            <a:br>
              <a:rPr lang="en-US" altLang="en-US" b="1"/>
            </a:br>
            <a:r>
              <a:rPr lang="en-US" altLang="en-US" b="1"/>
              <a:t>Google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/>
              <a:t>Course Builder MOOC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4 levels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B30838"/>
                </a:solidFill>
              </a:rPr>
              <a:t>Course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B30838"/>
                </a:solidFill>
              </a:rPr>
              <a:t>Section</a:t>
            </a:r>
            <a:r>
              <a:rPr lang="en-US" altLang="en-US"/>
              <a:t> (12)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B30838"/>
                </a:solidFill>
              </a:rPr>
              <a:t>Units</a:t>
            </a:r>
            <a:r>
              <a:rPr lang="en-US" altLang="en-US"/>
              <a:t>(29)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B30838"/>
                </a:solidFill>
              </a:rPr>
              <a:t>Lessons</a:t>
            </a:r>
            <a:r>
              <a:rPr lang="en-US" altLang="en-US"/>
              <a:t>(~150)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B30838"/>
                </a:solidFill>
              </a:rPr>
              <a:t>Units </a:t>
            </a:r>
            <a:r>
              <a:rPr lang="en-US" altLang="en-US"/>
              <a:t>are roughly traditional lecture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B30838"/>
                </a:solidFill>
              </a:rPr>
              <a:t>Lessons</a:t>
            </a:r>
            <a:r>
              <a:rPr lang="en-US" altLang="en-US"/>
              <a:t> are ~10 minute segments</a:t>
            </a:r>
          </a:p>
        </p:txBody>
      </p:sp>
    </p:spTree>
    <p:extLst>
      <p:ext uri="{BB962C8B-B14F-4D97-AF65-F5344CB8AC3E}">
        <p14:creationId xmlns:p14="http://schemas.microsoft.com/office/powerpoint/2010/main" val="370736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" t="9277" r="6586"/>
          <a:stretch>
            <a:fillRect/>
          </a:stretch>
        </p:blipFill>
        <p:spPr bwMode="auto">
          <a:xfrm>
            <a:off x="0" y="0"/>
            <a:ext cx="7121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2286000" y="6326188"/>
            <a:ext cx="563880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hlinkClick r:id="rId4"/>
              </a:rPr>
              <a:t>http://x-informatics.appspot.com/course</a:t>
            </a:r>
            <a:endParaRPr lang="en-US" altLang="en-US" sz="2400"/>
          </a:p>
        </p:txBody>
      </p:sp>
      <p:sp>
        <p:nvSpPr>
          <p:cNvPr id="29700" name="TextBox 5"/>
          <p:cNvSpPr txBox="1">
            <a:spLocks noChangeArrowheads="1"/>
          </p:cNvSpPr>
          <p:nvPr/>
        </p:nvSpPr>
        <p:spPr bwMode="auto">
          <a:xfrm>
            <a:off x="7181850" y="17463"/>
            <a:ext cx="196215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/>
              <a:t>Example</a:t>
            </a:r>
            <a:br>
              <a:rPr lang="en-US" altLang="en-US" b="1"/>
            </a:br>
            <a:r>
              <a:rPr lang="en-US" altLang="en-US" b="1"/>
              <a:t>Google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/>
              <a:t>Course Builder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/>
              <a:t>MOOC</a:t>
            </a:r>
            <a:endParaRPr lang="en-US" altLang="en-US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The Physics Section expands to 4 units and 2 Homeworks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Unit 9 expands to 5 lessons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Lessons played on YouTube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“talking head video + PowerPoint</a:t>
            </a:r>
            <a:r>
              <a:rPr lang="en-US" altLang="en-US" sz="240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556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63525"/>
            <a:ext cx="904875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i="1" dirty="0" smtClean="0"/>
              <a:t>The </a:t>
            </a:r>
            <a:r>
              <a:rPr lang="en-US" i="1" dirty="0"/>
              <a:t>community group for one of classes and one forum (“No more malls</a:t>
            </a:r>
            <a:r>
              <a:rPr lang="en-US" i="1" dirty="0" smtClean="0"/>
              <a:t>”)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174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" t="20990" r="4529"/>
          <a:stretch>
            <a:fillRect/>
          </a:stretch>
        </p:blipFill>
        <p:spPr bwMode="auto">
          <a:xfrm>
            <a:off x="1143000" y="1101725"/>
            <a:ext cx="7724775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216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086194" cy="732393"/>
          </a:xfrm>
        </p:spPr>
        <p:txBody>
          <a:bodyPr>
            <a:noAutofit/>
          </a:bodyPr>
          <a:lstStyle/>
          <a:p>
            <a:r>
              <a:rPr lang="en-US" sz="3200" b="1" dirty="0"/>
              <a:t>Big Data Open Source Software and </a:t>
            </a:r>
            <a:r>
              <a:rPr lang="en-US" sz="3200" b="1" dirty="0" smtClean="0"/>
              <a:t>Projects Syllabus</a:t>
            </a:r>
            <a:endParaRPr lang="en-US" sz="32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766" y="732393"/>
            <a:ext cx="9070428" cy="6122276"/>
          </a:xfrm>
        </p:spPr>
        <p:txBody>
          <a:bodyPr>
            <a:noAutofit/>
          </a:bodyPr>
          <a:lstStyle/>
          <a:p>
            <a:pPr>
              <a:lnSpc>
                <a:spcPts val="2000"/>
              </a:lnSpc>
            </a:pPr>
            <a:r>
              <a:rPr lang="en-US" sz="2000" dirty="0"/>
              <a:t>The course covers the following material</a:t>
            </a:r>
          </a:p>
          <a:p>
            <a:pPr marL="971550" lvl="1" indent="-514350">
              <a:lnSpc>
                <a:spcPts val="2000"/>
              </a:lnSpc>
              <a:buFont typeface="+mj-lt"/>
              <a:buAutoNum type="alphaLcParenR"/>
            </a:pPr>
            <a:r>
              <a:rPr lang="en-US" sz="1800" dirty="0"/>
              <a:t>The cloud computing architecture underlying ABDS and </a:t>
            </a:r>
            <a:r>
              <a:rPr lang="en-US" sz="1800" dirty="0" smtClean="0"/>
              <a:t>contrast </a:t>
            </a:r>
            <a:r>
              <a:rPr lang="en-US" sz="1800" dirty="0"/>
              <a:t>of this with HPC.</a:t>
            </a:r>
          </a:p>
          <a:p>
            <a:pPr marL="971550" lvl="1" indent="-514350">
              <a:lnSpc>
                <a:spcPts val="2000"/>
              </a:lnSpc>
              <a:buFont typeface="+mj-lt"/>
              <a:buAutoNum type="alphaLcParenR"/>
            </a:pPr>
            <a:r>
              <a:rPr lang="en-US" sz="1800" dirty="0"/>
              <a:t>The software architecture with its different layers at </a:t>
            </a:r>
            <a:r>
              <a:rPr lang="en-US" sz="1800" u="sng" dirty="0">
                <a:hlinkClick r:id="rId3"/>
              </a:rPr>
              <a:t>http://hpc-abds.org/kaleidoscope/</a:t>
            </a:r>
            <a:r>
              <a:rPr lang="en-US" sz="1800" dirty="0"/>
              <a:t> covering broad functionality and rationale for each layer</a:t>
            </a:r>
            <a:r>
              <a:rPr lang="en-US" sz="1800" dirty="0" smtClean="0"/>
              <a:t>. Nearly all of 289 software packages are covered in one slide each</a:t>
            </a:r>
            <a:endParaRPr lang="en-US" sz="1800" dirty="0"/>
          </a:p>
          <a:p>
            <a:pPr marL="971550" lvl="1" indent="-514350">
              <a:lnSpc>
                <a:spcPts val="2000"/>
              </a:lnSpc>
              <a:buFont typeface="+mj-lt"/>
              <a:buAutoNum type="alphaLcParenR"/>
            </a:pPr>
            <a:r>
              <a:rPr lang="en-US" sz="1800" dirty="0" smtClean="0"/>
              <a:t>We will give application examples</a:t>
            </a:r>
          </a:p>
          <a:p>
            <a:pPr marL="971550" lvl="1" indent="-514350">
              <a:lnSpc>
                <a:spcPts val="2000"/>
              </a:lnSpc>
              <a:buFont typeface="+mj-lt"/>
              <a:buAutoNum type="alphaLcParenR"/>
            </a:pPr>
            <a:r>
              <a:rPr lang="en-US" sz="1800" dirty="0" smtClean="0"/>
              <a:t>Then </a:t>
            </a:r>
            <a:r>
              <a:rPr lang="en-US" sz="1800" dirty="0"/>
              <a:t>we will go through selected software systems – about 10% of those in the Kaleidoscope which have been already deployed on FutureGrid </a:t>
            </a:r>
            <a:r>
              <a:rPr lang="en-US" sz="1800" dirty="0" smtClean="0"/>
              <a:t>systems </a:t>
            </a:r>
            <a:r>
              <a:rPr lang="en-US" sz="1800" dirty="0"/>
              <a:t>using OpenStack and Chef recipes.</a:t>
            </a:r>
          </a:p>
          <a:p>
            <a:pPr marL="971550" lvl="1" indent="-514350">
              <a:lnSpc>
                <a:spcPts val="2000"/>
              </a:lnSpc>
              <a:buFont typeface="+mj-lt"/>
              <a:buAutoNum type="alphaLcParenR"/>
            </a:pPr>
            <a:r>
              <a:rPr lang="en-US" sz="1800" dirty="0"/>
              <a:t>Students will chose one other open source member of Kaleidoscope each and deploy as in </a:t>
            </a:r>
            <a:r>
              <a:rPr lang="en-US" sz="1800" dirty="0" smtClean="0"/>
              <a:t>d).</a:t>
            </a:r>
            <a:endParaRPr lang="en-US" sz="1800" dirty="0"/>
          </a:p>
          <a:p>
            <a:pPr marL="971550" lvl="1" indent="-514350">
              <a:lnSpc>
                <a:spcPts val="2000"/>
              </a:lnSpc>
              <a:buFont typeface="+mj-lt"/>
              <a:buAutoNum type="alphaLcParenR"/>
            </a:pPr>
            <a:r>
              <a:rPr lang="en-US" sz="1800" dirty="0"/>
              <a:t>The main activity of the course will be building a significant project using multiple HPC-ABDS subsystems combined with user code and data.</a:t>
            </a:r>
          </a:p>
          <a:p>
            <a:pPr marL="971550" lvl="1" indent="-514350">
              <a:lnSpc>
                <a:spcPts val="2000"/>
              </a:lnSpc>
              <a:buFont typeface="+mj-lt"/>
              <a:buAutoNum type="alphaLcParenR"/>
            </a:pPr>
            <a:r>
              <a:rPr lang="en-US" sz="1800" dirty="0"/>
              <a:t>Teams of up to 3 students can be formed with corresponding increase in scope in activities </a:t>
            </a:r>
            <a:r>
              <a:rPr lang="en-US" sz="1800" dirty="0" smtClean="0"/>
              <a:t>e), f)</a:t>
            </a:r>
            <a:endParaRPr lang="en-US" sz="1800" dirty="0"/>
          </a:p>
          <a:p>
            <a:pPr>
              <a:lnSpc>
                <a:spcPts val="2000"/>
              </a:lnSpc>
            </a:pPr>
            <a:r>
              <a:rPr lang="en-US" sz="2000" dirty="0"/>
              <a:t>Grading will be based on participation (10%), ABDS deployment (30%) and Project (60%). The class will interact with postings on a Google community group. The online section will also interact with Google Hangout or equivalent.</a:t>
            </a:r>
          </a:p>
          <a:p>
            <a:pPr>
              <a:lnSpc>
                <a:spcPts val="2000"/>
              </a:lnSpc>
            </a:pPr>
            <a:r>
              <a:rPr lang="en-US" sz="2000" dirty="0"/>
              <a:t>We will </a:t>
            </a:r>
            <a:r>
              <a:rPr lang="en-US" sz="2000" dirty="0" smtClean="0"/>
              <a:t>use </a:t>
            </a:r>
            <a:r>
              <a:rPr lang="en-US" sz="2000" dirty="0" err="1" smtClean="0"/>
              <a:t>FutureSystems</a:t>
            </a:r>
            <a:r>
              <a:rPr lang="en-US" sz="2000" dirty="0" smtClean="0"/>
              <a:t> (FutureGrid) </a:t>
            </a:r>
            <a:r>
              <a:rPr lang="en-US" sz="2000" dirty="0"/>
              <a:t>facilities and cloud computing experience is helpful but </a:t>
            </a:r>
            <a:r>
              <a:rPr lang="en-US" sz="2000" dirty="0" smtClean="0"/>
              <a:t>not essential</a:t>
            </a:r>
            <a:r>
              <a:rPr lang="en-US" sz="2000" dirty="0"/>
              <a:t>. </a:t>
            </a:r>
            <a:endParaRPr lang="en-US" sz="2000" dirty="0" smtClean="0"/>
          </a:p>
          <a:p>
            <a:pPr>
              <a:lnSpc>
                <a:spcPts val="2000"/>
              </a:lnSpc>
            </a:pPr>
            <a:r>
              <a:rPr lang="en-US" sz="2000" dirty="0" smtClean="0"/>
              <a:t>Good </a:t>
            </a:r>
            <a:r>
              <a:rPr lang="en-US" sz="2000" dirty="0"/>
              <a:t>working experience with </a:t>
            </a:r>
            <a:r>
              <a:rPr lang="en-US" sz="2000" dirty="0" smtClean="0"/>
              <a:t>Java is required and Python will be used</a:t>
            </a:r>
            <a:endParaRPr lang="en-US" sz="2000" dirty="0"/>
          </a:p>
          <a:p>
            <a:pPr>
              <a:lnSpc>
                <a:spcPts val="2000"/>
              </a:lnSpc>
            </a:pPr>
            <a:endParaRPr lang="en-US" sz="2000" dirty="0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185213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7883" y="0"/>
            <a:ext cx="8941708" cy="6874923"/>
            <a:chOff x="-7883" y="0"/>
            <a:chExt cx="8941708" cy="687492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18316" t="8641" r="19368" b="3423"/>
            <a:stretch/>
          </p:blipFill>
          <p:spPr>
            <a:xfrm>
              <a:off x="-7883" y="0"/>
              <a:ext cx="6255682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880977" y="6505591"/>
              <a:ext cx="505284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http://bigdataopensourceprojects.soic.indiana.edu/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261639" y="-34839"/>
            <a:ext cx="6882361" cy="6909762"/>
            <a:chOff x="684755" y="0"/>
            <a:chExt cx="6882361" cy="6909762"/>
          </a:xfrm>
        </p:grpSpPr>
        <p:grpSp>
          <p:nvGrpSpPr>
            <p:cNvPr id="9" name="Group 8"/>
            <p:cNvGrpSpPr/>
            <p:nvPr/>
          </p:nvGrpSpPr>
          <p:grpSpPr>
            <a:xfrm>
              <a:off x="717331" y="51762"/>
              <a:ext cx="6849785" cy="6858000"/>
              <a:chOff x="0" y="0"/>
              <a:chExt cx="6849785" cy="6858000"/>
            </a:xfrm>
          </p:grpSpPr>
          <p:pic>
            <p:nvPicPr>
              <p:cNvPr id="1026" name="Picture 2" descr="digraph foo {&#10;     node [shape=record];&#10;&#10;     a [label=&quot;Part A | Account Application &quot;,&#10;         URL=&quot;http://www.youtube.com/watch?v=CwHFaluDgzc&quot;,&#10;         target=&quot;_blank&quot;];&#10;&#10;     a1 [label=&quot;Part A.1 | Account Application &quot;,&#10;         URL=&quot;http://www.youtube.com/watch?v=c7mjKI8mJws&quot;,&#10;         target=&quot;_blank&quot;];&#10;&#10;     a2 [label=&quot;Part A.2 | OpenID Upload &quot;,&#10;         URL=&quot;http://www.youtube.com/watch?v=rZzpCYWDEpI&quot;,&#10;         target=&quot;_blank&quot;];&#10;&#10;     a3 [label=&quot;Part A.3 | SSHkey Upload &quot;,&#10;         URL=&quot;http://www.youtube.com/watch?v=4wjVwQbOlSU&quot;,&#10;         target=&quot;_blank&quot;];&#10;&#10;     a4 [label=&quot;Part A.4 | Project Join Request&quot;,&#10;         URL=&quot;http://www.youtube.com/watch?v=5xQiPBwt58s&quot;,&#10;         target=&quot;_blank&quot;];&#10;&#10;     b [label=&quot;Part B | Introduction to Cloudmesh &quot;,&#10;         URL=&quot;http://www.youtube.com/watch?v=njHHjRMb7V8&quot;,&#10;         target=&quot;_blank&quot;];&#10;&#10;     c [label=&quot;Part C | Overview of Cloudmesh Learning Web Site&quot;,&#10;         URL=&quot;http://www.youtube.com/watch?v=uGIPmiJ0cxg&quot;,&#10;         target=&quot;_blank&quot;];&#10;&#10;     d1 [label=&quot;Part D.1 | Install Cloudmesh on a Desktop&quot;,&#10;         URL=&quot;http://www.youtube.com/watch?v=lGiJifD0VgU&quot;,&#10;         target=&quot;_blank&quot;];&#10;&#10;     d2 [label=&quot;Part D.2 | Install Cloudmesh on a VM&quot;,&#10;         URL=&quot;http://www.youtube.com/watch?v=rcecpgm-47g&quot;,&#10;         target=&quot;_blank&quot;];&#10;&#10;     e  [label=&quot;Part E | The Cloudmesh Web Interface&quot;,&#10;         URL=&quot;http://www.youtube.com/watch?v=l_P4G85rysA&quot;,&#10;         target=&quot;_blank&quot;];&#10;&#10;     f  [label=&quot;Part F | The Cloudmesh IPython Learning Server&quot;,&#10;         URL=&quot;http://www.youtube.com/watch?v=1dn_av-zC00&quot;,&#10;         target=&quot;_blank&quot;];&#10;&#10;     g  [label=&quot;Part G | The Cloudmesh Command Shell interface&quot;,&#10;         URL=&quot;http://www.youtube.com/watch?v=hdq-t-ggkXA&quot;,&#10;         target=&quot;_blank&quot;];&#10;&#10;     h  [label=&quot;Part H | The Cloudmesh Command Shell API&quot;,&#10;         URL=&quot;http://www.youtube.com/watch?v=mF33LYqC30c&quot;,&#10;         target=&quot;_blank&quot;];&#10;&#10;     i  [label=&quot;Part I | The Cloudmesh Python API&quot;,&#10;         URL=&quot;http://www.youtube.com/watch?v=xOL_-Sfh9MA&quot;,&#10;         target=&quot;_blank&quot;];&#10;&#10;     class [label=&quot;Class&quot;];&#10;     subgraph accounts {&#10;         a1 -&gt; a2 -&gt; a3 -&gt; a4&#10;     }&#10;&#10;     a -&gt; a1 [lhead=accounts];&#10;     a4 -&gt; b [ltail=accounts];&#10;     class -&gt; a -&gt; b -&gt; c ;&#10;     c -&gt; d1;&#10;     c -&gt; d2 -&gt; f;&#10;     d1 -&gt; e -&gt; f -&gt; g -&gt; h -&gt; i;&#10;}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337287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4"/>
              <a:srcRect l="11064" t="8708" r="13214" b="2475"/>
              <a:stretch/>
            </p:blipFill>
            <p:spPr>
              <a:xfrm>
                <a:off x="3350172" y="0"/>
                <a:ext cx="3499613" cy="6858000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684755" y="0"/>
              <a:ext cx="125335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/>
                <a:t>Cloudmesh</a:t>
              </a:r>
              <a:r>
                <a:rPr lang="en-US" b="1" dirty="0" smtClean="0"/>
                <a:t> MOOC Videos</a:t>
              </a:r>
              <a:endParaRPr lang="en-US" b="1" dirty="0"/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1/26/2015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85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2" descr="http://www.genome.gov/images/content/cost_genom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53363" y="2381100"/>
            <a:ext cx="3416719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Why </a:t>
            </a:r>
            <a:r>
              <a:rPr lang="en-US" sz="2400" dirty="0" smtClean="0">
                <a:solidFill>
                  <a:prstClr val="black"/>
                </a:solidFill>
              </a:rPr>
              <a:t>we need </a:t>
            </a:r>
            <a:r>
              <a:rPr lang="en-US" sz="2400" dirty="0">
                <a:solidFill>
                  <a:prstClr val="black"/>
                </a:solidFill>
              </a:rPr>
              <a:t>cost effective </a:t>
            </a:r>
          </a:p>
          <a:p>
            <a:r>
              <a:rPr lang="en-US" sz="2400" dirty="0">
                <a:solidFill>
                  <a:prstClr val="black"/>
                </a:solidFill>
              </a:rPr>
              <a:t>Computing!</a:t>
            </a:r>
          </a:p>
          <a:p>
            <a:r>
              <a:rPr lang="en-US" sz="2000" dirty="0">
                <a:solidFill>
                  <a:prstClr val="black"/>
                </a:solidFill>
              </a:rPr>
              <a:t>Full Personal Genomics: 3 petabytes per day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001" y="6407241"/>
            <a:ext cx="509306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http://www.genome.gov/sequencingcosts/</a:t>
            </a:r>
          </a:p>
        </p:txBody>
      </p:sp>
    </p:spTree>
    <p:extLst>
      <p:ext uri="{BB962C8B-B14F-4D97-AF65-F5344CB8AC3E}">
        <p14:creationId xmlns:p14="http://schemas.microsoft.com/office/powerpoint/2010/main" val="152477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580" y="1533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Overview of </a:t>
            </a:r>
            <a:r>
              <a:rPr lang="en-US" b="1" dirty="0" err="1" smtClean="0"/>
              <a:t>Cloudmesh</a:t>
            </a:r>
            <a:r>
              <a:rPr lang="en-US" b="1" dirty="0" smtClean="0"/>
              <a:t> on </a:t>
            </a:r>
            <a:r>
              <a:rPr lang="en-US" b="1" dirty="0" err="1" smtClean="0"/>
              <a:t>FutureSystems</a:t>
            </a:r>
            <a:r>
              <a:rPr lang="en-US" b="1" dirty="0" smtClean="0"/>
              <a:t> Tutorial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Getting Started – </a:t>
            </a:r>
            <a:r>
              <a:rPr lang="en-US" dirty="0" err="1" smtClean="0"/>
              <a:t>FutureSystems</a:t>
            </a:r>
            <a:endParaRPr lang="en-US" dirty="0" smtClean="0"/>
          </a:p>
          <a:p>
            <a:pPr lvl="1"/>
            <a:r>
              <a:rPr lang="en-US" dirty="0" smtClean="0"/>
              <a:t>Account Creation</a:t>
            </a:r>
          </a:p>
          <a:p>
            <a:pPr lvl="1"/>
            <a:r>
              <a:rPr lang="en-US" dirty="0" smtClean="0"/>
              <a:t>OpenStack (india.futuresystems.org)</a:t>
            </a:r>
          </a:p>
          <a:p>
            <a:pPr lvl="1"/>
            <a:r>
              <a:rPr lang="en-US" dirty="0" smtClean="0"/>
              <a:t>Cloudmesh installation (management software)</a:t>
            </a:r>
          </a:p>
          <a:p>
            <a:r>
              <a:rPr lang="en-US" dirty="0" smtClean="0"/>
              <a:t>Tutorials</a:t>
            </a:r>
          </a:p>
          <a:p>
            <a:pPr lvl="1"/>
            <a:r>
              <a:rPr lang="en-US" dirty="0" smtClean="0"/>
              <a:t>Tutorial I: Deploying Virtual Cluster</a:t>
            </a:r>
          </a:p>
          <a:p>
            <a:pPr lvl="1"/>
            <a:r>
              <a:rPr lang="en-US" dirty="0" smtClean="0"/>
              <a:t>Tutorial II: Deploying Hadoop Cluster</a:t>
            </a:r>
          </a:p>
          <a:p>
            <a:pPr lvl="1"/>
            <a:r>
              <a:rPr lang="en-US" dirty="0" smtClean="0"/>
              <a:t>Tutorial III: Deploying </a:t>
            </a:r>
            <a:r>
              <a:rPr lang="en-US" dirty="0" err="1" smtClean="0"/>
              <a:t>MongoDB</a:t>
            </a:r>
            <a:r>
              <a:rPr lang="en-US" dirty="0" smtClean="0"/>
              <a:t> Cluster</a:t>
            </a:r>
          </a:p>
          <a:p>
            <a:r>
              <a:rPr lang="en-US" dirty="0" smtClean="0"/>
              <a:t>Resources</a:t>
            </a:r>
          </a:p>
          <a:p>
            <a:pPr lvl="1"/>
            <a:r>
              <a:rPr lang="en-US" dirty="0" smtClean="0"/>
              <a:t>Source code</a:t>
            </a:r>
          </a:p>
          <a:p>
            <a:pPr lvl="1"/>
            <a:r>
              <a:rPr lang="en-US" dirty="0" smtClean="0"/>
              <a:t>Documentation (manuals and tutorials)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95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Cloudmesh</a:t>
            </a:r>
            <a:r>
              <a:rPr lang="en-US" dirty="0" smtClean="0"/>
              <a:t>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Tutorials </a:t>
            </a:r>
          </a:p>
          <a:p>
            <a:pPr lvl="1"/>
            <a:r>
              <a:rPr lang="en-US" dirty="0" smtClean="0"/>
              <a:t>Main Home: </a:t>
            </a:r>
            <a:r>
              <a:rPr lang="en-US" dirty="0" smtClean="0">
                <a:hlinkClick r:id="rId2"/>
              </a:rPr>
              <a:t>http://introduction-to-cloud-computing-on-futuresystems.readthedocs.org/en/latest/index.html</a:t>
            </a:r>
            <a:endParaRPr lang="en-US" dirty="0" smtClean="0"/>
          </a:p>
          <a:p>
            <a:pPr lvl="1"/>
            <a:r>
              <a:rPr lang="en-US" dirty="0" smtClean="0"/>
              <a:t>Videos: </a:t>
            </a:r>
            <a:r>
              <a:rPr lang="en-US" dirty="0" smtClean="0">
                <a:hlinkClick r:id="rId3"/>
              </a:rPr>
              <a:t>http://introduction-to-cloud-computing-on-futuresystems.readthedocs.org/en/latest/resources.html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Cloudmesh</a:t>
            </a:r>
          </a:p>
          <a:p>
            <a:pPr lvl="1"/>
            <a:r>
              <a:rPr lang="en-US" dirty="0" smtClean="0"/>
              <a:t>Documentation with video clips: </a:t>
            </a:r>
            <a:r>
              <a:rPr lang="en-US" dirty="0" smtClean="0">
                <a:hlinkClick r:id="rId4"/>
              </a:rPr>
              <a:t>http://cloudmesh.github.io/introduction_to_cloud_computing/class/i590.html</a:t>
            </a:r>
            <a:endParaRPr lang="en-US" dirty="0" smtClean="0"/>
          </a:p>
          <a:p>
            <a:pPr lvl="1"/>
            <a:r>
              <a:rPr lang="en-US" dirty="0" smtClean="0"/>
              <a:t>Source code: </a:t>
            </a:r>
            <a:r>
              <a:rPr lang="en-US" dirty="0" smtClean="0">
                <a:hlinkClick r:id="rId5"/>
              </a:rPr>
              <a:t>https://github.com/cloudmesh/cloudmesh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16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6046342" cy="844062"/>
          </a:xfrm>
        </p:spPr>
        <p:txBody>
          <a:bodyPr/>
          <a:lstStyle/>
          <a:p>
            <a:r>
              <a:rPr lang="en-US" b="1" dirty="0" smtClean="0"/>
              <a:t>Lessons / Insights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66" y="852000"/>
            <a:ext cx="9144000" cy="6006000"/>
          </a:xfrm>
        </p:spPr>
        <p:txBody>
          <a:bodyPr>
            <a:normAutofit/>
          </a:bodyPr>
          <a:lstStyle/>
          <a:p>
            <a:r>
              <a:rPr lang="en-US" dirty="0"/>
              <a:t>Enhanced Apache Big Data Stack </a:t>
            </a:r>
            <a:r>
              <a:rPr lang="en-US" b="1" dirty="0"/>
              <a:t>HPC-ABDS has ~290 members </a:t>
            </a:r>
          </a:p>
          <a:p>
            <a:r>
              <a:rPr lang="en-US" b="1" dirty="0" smtClean="0"/>
              <a:t>Integrate </a:t>
            </a:r>
            <a:r>
              <a:rPr lang="en-US" dirty="0" smtClean="0"/>
              <a:t>(don’t compete) </a:t>
            </a:r>
            <a:r>
              <a:rPr lang="en-US" b="1" dirty="0" smtClean="0"/>
              <a:t>HPC with “Commodity Big data” </a:t>
            </a:r>
            <a:r>
              <a:rPr lang="en-US" dirty="0" smtClean="0"/>
              <a:t>(Azure to Amazon to Enterprise Data Analytics) </a:t>
            </a:r>
          </a:p>
          <a:p>
            <a:pPr lvl="1"/>
            <a:r>
              <a:rPr lang="en-US" dirty="0" smtClean="0"/>
              <a:t>i.e. </a:t>
            </a:r>
            <a:r>
              <a:rPr lang="en-US" b="1" dirty="0" smtClean="0"/>
              <a:t>improve Mahout</a:t>
            </a:r>
            <a:r>
              <a:rPr lang="en-US" dirty="0" smtClean="0"/>
              <a:t>; don’t compete with it</a:t>
            </a:r>
          </a:p>
          <a:p>
            <a:pPr lvl="1"/>
            <a:r>
              <a:rPr lang="en-US" dirty="0" smtClean="0"/>
              <a:t>Use </a:t>
            </a:r>
            <a:r>
              <a:rPr lang="en-US" b="1" dirty="0" smtClean="0"/>
              <a:t>Hadoop plug-ins </a:t>
            </a:r>
            <a:r>
              <a:rPr lang="en-US" dirty="0" smtClean="0"/>
              <a:t>rather than replacing Hadoop</a:t>
            </a:r>
          </a:p>
          <a:p>
            <a:r>
              <a:rPr lang="en-US" dirty="0" smtClean="0"/>
              <a:t>Use Software defined Distributed Systems</a:t>
            </a:r>
          </a:p>
          <a:p>
            <a:r>
              <a:rPr lang="en-US" dirty="0" smtClean="0"/>
              <a:t>Iterative algorithms in machine learning</a:t>
            </a:r>
          </a:p>
          <a:p>
            <a:r>
              <a:rPr lang="en-US" dirty="0" smtClean="0"/>
              <a:t>Can analyze data intensive applications to identify common features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19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68048"/>
            <a:chOff x="0" y="0"/>
            <a:chExt cx="9144000" cy="686804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4572000" y="6498716"/>
              <a:ext cx="37831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http://www.kpcb.com/internet-trends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37F7B-AF3B-4744-8178-C836E7A204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dustry Estimates of Internet of Things Devi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5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1/26/2015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2CFD6-E0A2-475E-99AD-BAC6FC6FEE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41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10002&quot;&gt;&lt;object type=&quot;3&quot; unique_id=&quot;317029&quot;&gt;&lt;property id=&quot;20148&quot; value=&quot;5&quot;/&gt;&lt;property id=&quot;20300&quot; value=&quot;Slide 72 - &amp;quot;Lessons / Insights&amp;quot;&quot;/&gt;&lt;property id=&quot;20307&quot; value=&quot;586&quot;/&gt;&lt;/object&gt;&lt;object type=&quot;3&quot; unique_id=&quot;320862&quot;&gt;&lt;property id=&quot;20148&quot; value=&quot;5&quot;/&gt;&lt;property id=&quot;20300&quot; value=&quot;Slide 19 - &amp;quot;Software: HPC-ABDS&amp;quot;&quot;/&gt;&lt;property id=&quot;20307&quot; value=&quot;608&quot;/&gt;&lt;/object&gt;&lt;object type=&quot;3&quot; unique_id=&quot;320866&quot;&gt;&lt;property id=&quot;20148&quot; value=&quot;5&quot;/&gt;&lt;property id=&quot;20300&quot; value=&quot;Slide 25&quot;/&gt;&lt;property id=&quot;20307&quot; value=&quot;612&quot;/&gt;&lt;/object&gt;&lt;object type=&quot;3&quot; unique_id=&quot;320867&quot;&gt;&lt;property id=&quot;20148&quot; value=&quot;5&quot;/&gt;&lt;property id=&quot;20300&quot; value=&quot;Slide 26 - &amp;quot;Getting High Performance on Data Analytics&amp;quot;&quot;/&gt;&lt;property id=&quot;20307&quot; value=&quot;613&quot;/&gt;&lt;/object&gt;&lt;object type=&quot;3&quot; unique_id=&quot;336184&quot;&gt;&lt;property id=&quot;20148&quot; value=&quot;5&quot;/&gt;&lt;property id=&quot;20300&quot; value=&quot;Slide 21&quot;/&gt;&lt;property id=&quot;20307&quot; value=&quot;616&quot;/&gt;&lt;/object&gt;&lt;object type=&quot;3&quot; unique_id=&quot;336185&quot;&gt;&lt;property id=&quot;20148&quot; value=&quot;5&quot;/&gt;&lt;property id=&quot;20300&quot; value=&quot;Slide 24 - &amp;quot;Software for a Big Data Initiative&amp;quot;&quot;/&gt;&lt;property id=&quot;20307&quot; value=&quot;615&quot;/&gt;&lt;/object&gt;&lt;object type=&quot;3&quot; unique_id=&quot;467432&quot;&gt;&lt;property id=&quot;20148&quot; value=&quot;5&quot;/&gt;&lt;property id=&quot;20300&quot; value=&quot;Slide 1 - &amp;quot;Big Data Tutorial on Mapping Big Data Applications to Clouds and HPC Introduction &amp;quot;&quot;/&gt;&lt;property id=&quot;20307&quot; value=&quot;619&quot;/&gt;&lt;/object&gt;&lt;object type=&quot;3&quot; unique_id=&quot;467433&quot;&gt;&lt;property id=&quot;20148&quot; value=&quot;5&quot;/&gt;&lt;property id=&quot;20300&quot; value=&quot;Slide 23&quot;/&gt;&lt;property id=&quot;20307&quot; value=&quot;618&quot;/&gt;&lt;/object&gt;&lt;object type=&quot;3&quot; unique_id=&quot;471226&quot;&gt;&lt;property id=&quot;20148&quot; value=&quot;5&quot;/&gt;&lt;property id=&quot;20300&quot; value=&quot;Slide 22 - &amp;quot;Functionality of 21 HPC-ABDS Layers&amp;quot;&quot;/&gt;&lt;property id=&quot;20307&quot; value=&quot;622&quot;/&gt;&lt;/object&gt;&lt;object type=&quot;3&quot; unique_id=&quot;471229&quot;&gt;&lt;property id=&quot;20148&quot; value=&quot;5&quot;/&gt;&lt;property id=&quot;20300&quot; value=&quot;Slide 59 - &amp;quot;Hardware Architectures corresponding to Problem Architectures&amp;quot;&quot;/&gt;&lt;property id=&quot;20307&quot; value=&quot;625&quot;/&gt;&lt;/object&gt;&lt;object type=&quot;3&quot; unique_id=&quot;471230&quot;&gt;&lt;property id=&quot;20148&quot; value=&quot;5&quot;/&gt;&lt;property id=&quot;20300&quot; value=&quot;Slide 60 - &amp;quot;HPC-Cloud Data Intensive Cluster&amp;quot;&quot;/&gt;&lt;property id=&quot;20307&quot; value=&quot;626&quot;/&gt;&lt;/object&gt;&lt;object type=&quot;3&quot; unique_id=&quot;471231&quot;&gt;&lt;property id=&quot;20148&quot; value=&quot;5&quot;/&gt;&lt;property id=&quot;20300&quot; value=&quot;Slide 61 - &amp;quot;HPC Cloud Cluster supporting HDFS&amp;quot;&quot;/&gt;&lt;property id=&quot;20307&quot; value=&quot;627&quot;/&gt;&lt;/object&gt;&lt;object type=&quot;3&quot; unique_id=&quot;471536&quot;&gt;&lt;property id=&quot;20148&quot; value=&quot;5&quot;/&gt;&lt;property id=&quot;20300&quot; value=&quot;Slide 29 - &amp;quot;6 Data Analysis Architectures&amp;quot;&quot;/&gt;&lt;property id=&quot;20307&quot; value=&quot;628&quot;/&gt;&lt;/object&gt;&lt;object type=&quot;3&quot; unique_id=&quot;471537&quot;&gt;&lt;property id=&quot;20148&quot; value=&quot;5&quot;/&gt;&lt;property id=&quot;20300&quot; value=&quot;Slide 30 - &amp;quot;6 Forms of MapReduce&amp;quot;&quot;/&gt;&lt;property id=&quot;20307&quot; value=&quot;629&quot;/&gt;&lt;/object&gt;&lt;object type=&quot;3&quot; unique_id=&quot;471538&quot;&gt;&lt;property id=&quot;20148&quot; value=&quot;5&quot;/&gt;&lt;property id=&quot;20300&quot; value=&quot;Slide 31 - &amp;quot;8 Data Analysis Problem Architectures&amp;quot;&quot;/&gt;&lt;property id=&quot;20307&quot; value=&quot;630&quot;/&gt;&lt;/object&gt;&lt;object type=&quot;3&quot; unique_id=&quot;471840&quot;&gt;&lt;property id=&quot;20148&quot; value=&quot;5&quot;/&gt;&lt;property id=&quot;20300&quot; value=&quot;Slide 5&quot;/&gt;&lt;property id=&quot;20307&quot; value=&quot;631&quot;/&gt;&lt;/object&gt;&lt;object type=&quot;3&quot; unique_id=&quot;471841&quot;&gt;&lt;property id=&quot;20148&quot; value=&quot;5&quot;/&gt;&lt;property id=&quot;20300&quot; value=&quot;Slide 8&quot;/&gt;&lt;property id=&quot;20307&quot; value=&quot;632&quot;/&gt;&lt;/object&gt;&lt;object type=&quot;3&quot; unique_id=&quot;471842&quot;&gt;&lt;property id=&quot;20148&quot; value=&quot;5&quot;/&gt;&lt;property id=&quot;20300&quot; value=&quot;Slide 9&quot;/&gt;&lt;property id=&quot;20307&quot; value=&quot;633&quot;/&gt;&lt;/object&gt;&lt;object type=&quot;3&quot; unique_id=&quot;471843&quot;&gt;&lt;property id=&quot;20148&quot; value=&quot;5&quot;/&gt;&lt;property id=&quot;20300&quot; value=&quot;Slide 6&quot;/&gt;&lt;property id=&quot;20307&quot; value=&quot;634&quot;/&gt;&lt;/object&gt;&lt;object type=&quot;3&quot; unique_id=&quot;471844&quot;&gt;&lt;property id=&quot;20148&quot; value=&quot;5&quot;/&gt;&lt;property id=&quot;20300&quot; value=&quot;Slide 16 - &amp;quot;51 Detailed Use Cases: Contributed July-September 2013&amp;quot;&quot;/&gt;&lt;property id=&quot;20307&quot; value=&quot;636&quot;/&gt;&lt;/object&gt;&lt;object type=&quot;3&quot; unique_id=&quot;472177&quot;&gt;&lt;property id=&quot;20148&quot; value=&quot;5&quot;/&gt;&lt;property id=&quot;20300&quot; value=&quot;Slide 3 - &amp;quot;Applications and Drivers&amp;quot;&quot;/&gt;&lt;property id=&quot;20307&quot; value=&quot;639&quot;/&gt;&lt;/object&gt;&lt;object type=&quot;3&quot; unique_id=&quot;472178&quot;&gt;&lt;property id=&quot;20148&quot; value=&quot;5&quot;/&gt;&lt;property id=&quot;20300&quot; value=&quot;Slide 34 - &amp;quot;Computer Cloud Assumptions I&amp;quot;&quot;/&gt;&lt;property id=&quot;20307&quot; value=&quot;640&quot;/&gt;&lt;/object&gt;&lt;object type=&quot;3&quot; unique_id=&quot;472179&quot;&gt;&lt;property id=&quot;20148&quot; value=&quot;5&quot;/&gt;&lt;property id=&quot;20300&quot; value=&quot;Slide 39 - &amp;quot;Computer Cloud Assumptions II&amp;quot;&quot;/&gt;&lt;property id=&quot;20307&quot; value=&quot;641&quot;/&gt;&lt;/object&gt;&lt;object type=&quot;3&quot; unique_id=&quot;472180&quot;&gt;&lt;property id=&quot;20148&quot; value=&quot;5&quot;/&gt;&lt;property id=&quot;20300&quot; value=&quot;Slide 32 - &amp;quot;Hardware Architectures&amp;quot;&quot;/&gt;&lt;property id=&quot;20307&quot; value=&quot;642&quot;/&gt;&lt;/object&gt;&lt;object type=&quot;3&quot; unique_id=&quot;472662&quot;&gt;&lt;property id=&quot;20148&quot; value=&quot;5&quot;/&gt;&lt;property id=&quot;20300&quot; value=&quot;Slide 10&quot;/&gt;&lt;property id=&quot;20307&quot; value=&quot;647&quot;/&gt;&lt;/object&gt;&lt;object type=&quot;3&quot; unique_id=&quot;472663&quot;&gt;&lt;property id=&quot;20148&quot; value=&quot;5&quot;/&gt;&lt;property id=&quot;20300&quot; value=&quot;Slide 17 - &amp;quot;What can we do with 51 Use Cases&amp;quot;&quot;/&gt;&lt;property id=&quot;20307&quot; value=&quot;643&quot;/&gt;&lt;/object&gt;&lt;object type=&quot;3&quot; unique_id=&quot;472664&quot;&gt;&lt;property id=&quot;20148&quot; value=&quot;5&quot;/&gt;&lt;property id=&quot;20300&quot; value=&quot;Slide 18&quot;/&gt;&lt;property id=&quot;20307&quot; value=&quot;644&quot;/&gt;&lt;/object&gt;&lt;object type=&quot;3&quot; unique_id=&quot;472665&quot;&gt;&lt;property id=&quot;20148&quot; value=&quot;5&quot;/&gt;&lt;property id=&quot;20300&quot; value=&quot;Slide 35&quot;/&gt;&lt;property id=&quot;20307&quot; value=&quot;648&quot;/&gt;&lt;/object&gt;&lt;object type=&quot;3&quot; unique_id=&quot;472666&quot;&gt;&lt;property id=&quot;20148&quot; value=&quot;5&quot;/&gt;&lt;property id=&quot;20300&quot; value=&quot;Slide 36 - &amp;quot;SR-IOV Enhanced Chemistry on Clouds&amp;quot;&quot;/&gt;&lt;property id=&quot;20307&quot; value=&quot;649&quot;/&gt;&lt;/object&gt;&lt;object type=&quot;3&quot; unique_id=&quot;472667&quot;&gt;&lt;property id=&quot;20148&quot; value=&quot;5&quot;/&gt;&lt;property id=&quot;20300&quot; value=&quot;Slide 56&quot;/&gt;&lt;property id=&quot;20307&quot; value=&quot;645&quot;/&gt;&lt;/object&gt;&lt;object type=&quot;3&quot; unique_id=&quot;472668&quot;&gt;&lt;property id=&quot;20148&quot; value=&quot;5&quot;/&gt;&lt;property id=&quot;20300&quot; value=&quot;Slide 57 - &amp;quot;SDDS: Software Defined Distributed Systems&amp;quot;&quot;/&gt;&lt;property id=&quot;20307&quot; value=&quot;646&quot;/&gt;&lt;/object&gt;&lt;object type=&quot;3&quot; unique_id=&quot;474579&quot;&gt;&lt;property id=&quot;20148&quot; value=&quot;5&quot;/&gt;&lt;property id=&quot;20300&quot; value=&quot;Slide 27 - &amp;quot;MapReduce “File/Data Repository” Parallelism&amp;quot;&quot;/&gt;&lt;property id=&quot;20307&quot; value=&quot;669&quot;/&gt;&lt;/object&gt;&lt;object type=&quot;3&quot; unique_id=&quot;474580&quot;&gt;&lt;property id=&quot;20148&quot; value=&quot;5&quot;/&gt;&lt;property id=&quot;20300&quot; value=&quot;Slide 58 - &amp;quot;Using Lots of Services&amp;quot;&quot;/&gt;&lt;property id=&quot;20307&quot; value=&quot;665&quot;/&gt;&lt;/object&gt;&lt;object type=&quot;3&quot; unique_id=&quot;474581&quot;&gt;&lt;property id=&quot;20148&quot; value=&quot;5&quot;/&gt;&lt;property id=&quot;20300&quot; value=&quot;Slide 62 - &amp;quot;Online Resources&amp;quot;&quot;/&gt;&lt;property id=&quot;20307&quot; value=&quot;650&quot;/&gt;&lt;/object&gt;&lt;object type=&quot;3&quot; unique_id=&quot;474582&quot;&gt;&lt;property id=&quot;20148&quot; value=&quot;5&quot;/&gt;&lt;property id=&quot;20300&quot; value=&quot;Slide 63 - &amp;quot;Online Classes&amp;quot;&quot;/&gt;&lt;property id=&quot;20307&quot; value=&quot;664&quot;/&gt;&lt;/object&gt;&lt;object type=&quot;3&quot; unique_id=&quot;474583&quot;&gt;&lt;property id=&quot;20148&quot; value=&quot;5&quot;/&gt;&lt;property id=&quot;20300&quot; value=&quot;Slide 64 - &amp;quot;Big Data Applications &amp;amp; Analytics Topics&amp;quot;&quot;/&gt;&lt;property id=&quot;20307&quot; value=&quot;667&quot;/&gt;&lt;/object&gt;&lt;object type=&quot;3&quot; unique_id=&quot;474584&quot;&gt;&lt;property id=&quot;20148&quot; value=&quot;5&quot;/&gt;&lt;property id=&quot;20300&quot; value=&quot;Slide 68 - &amp;quot;Big Data Open Source Software and Projects Syllabus&amp;quot;&quot;/&gt;&lt;property id=&quot;20307&quot; value=&quot;666&quot;/&gt;&lt;/object&gt;&lt;object type=&quot;3&quot; unique_id=&quot;474585&quot;&gt;&lt;property id=&quot;20148&quot; value=&quot;5&quot;/&gt;&lt;property id=&quot;20300&quot; value=&quot;Slide 70 - &amp;quot;Overview of Cloudmesh on FutureSystems Tutorial&amp;quot;&quot;/&gt;&lt;property id=&quot;20307&quot; value=&quot;652&quot;/&gt;&lt;/object&gt;&lt;object type=&quot;3&quot; unique_id=&quot;476274&quot;&gt;&lt;property id=&quot;20148&quot; value=&quot;5&quot;/&gt;&lt;property id=&quot;20300&quot; value=&quot;Slide 37&quot;/&gt;&lt;property id=&quot;20307&quot; value=&quot;670&quot;/&gt;&lt;/object&gt;&lt;object type=&quot;3&quot; unique_id=&quot;476275&quot;&gt;&lt;property id=&quot;20148&quot; value=&quot;5&quot;/&gt;&lt;property id=&quot;20300&quot; value=&quot;Slide 40 - &amp;quot;What Applications work in Clouds&amp;quot;&quot;/&gt;&lt;property id=&quot;20307&quot; value=&quot;671&quot;/&gt;&lt;/object&gt;&lt;object type=&quot;3&quot; unique_id=&quot;476276&quot;&gt;&lt;property id=&quot;20148&quot; value=&quot;5&quot;/&gt;&lt;property id=&quot;20300&quot; value=&quot;Slide 43 - &amp;quot;27 Venus-C Azure Applications&amp;quot;&quot;/&gt;&lt;property id=&quot;20307&quot; value=&quot;672&quot;/&gt;&lt;/object&gt;&lt;object type=&quot;3&quot; unique_id=&quot;476277&quot;&gt;&lt;property id=&quot;20148&quot; value=&quot;5&quot;/&gt;&lt;property id=&quot;20300&quot; value=&quot;Slide 41 - &amp;quot;Parallelism over Users and Usages&amp;quot;&quot;/&gt;&lt;property id=&quot;20307&quot; value=&quot;682&quot;/&gt;&lt;/object&gt;&lt;object type=&quot;3&quot; unique_id=&quot;476278&quot;&gt;&lt;property id=&quot;20148&quot; value=&quot;5&quot;/&gt;&lt;property id=&quot;20300&quot; value=&quot;Slide 42&quot;/&gt;&lt;property id=&quot;20307&quot; value=&quot;683&quot;/&gt;&lt;/object&gt;&lt;object type=&quot;3&quot; unique_id=&quot;477801&quot;&gt;&lt;property id=&quot;20148&quot; value=&quot;5&quot;/&gt;&lt;property id=&quot;20300&quot; value=&quot;Slide 2 - &amp;quot;Introduction&amp;quot;&quot;/&gt;&lt;property id=&quot;20307&quot; value=&quot;684&quot;/&gt;&lt;/object&gt;&lt;object type=&quot;3&quot; unique_id=&quot;477802&quot;&gt;&lt;property id=&quot;20148&quot; value=&quot;5&quot;/&gt;&lt;property id=&quot;20300&quot; value=&quot;Slide 65&quot;/&gt;&lt;property id=&quot;20307&quot; value=&quot;687&quot;/&gt;&lt;/object&gt;&lt;object type=&quot;3&quot; unique_id=&quot;477803&quot;&gt;&lt;property id=&quot;20148&quot; value=&quot;5&quot;/&gt;&lt;property id=&quot;20300&quot; value=&quot;Slide 66&quot;/&gt;&lt;property id=&quot;20307&quot; value=&quot;688&quot;/&gt;&lt;/object&gt;&lt;object type=&quot;3&quot; unique_id=&quot;477804&quot;&gt;&lt;property id=&quot;20148&quot; value=&quot;5&quot;/&gt;&lt;property id=&quot;20300&quot; value=&quot;Slide 67 - &amp;quot;The community group for one of classes and one forum (“No more malls”) &amp;quot;&quot;/&gt;&lt;property id=&quot;20307&quot; value=&quot;689&quot;/&gt;&lt;/object&gt;&lt;object type=&quot;3&quot; unique_id=&quot;477805&quot;&gt;&lt;property id=&quot;20148&quot; value=&quot;5&quot;/&gt;&lt;property id=&quot;20300&quot; value=&quot;Slide 69&quot;/&gt;&lt;property id=&quot;20307&quot; value=&quot;685&quot;/&gt;&lt;/object&gt;&lt;object type=&quot;3&quot; unique_id=&quot;477806&quot;&gt;&lt;property id=&quot;20148&quot; value=&quot;5&quot;/&gt;&lt;property id=&quot;20300&quot; value=&quot;Slide 71 - &amp;quot;Cloudmesh Resources&amp;quot;&quot;/&gt;&lt;property id=&quot;20307&quot; value=&quot;686&quot;/&gt;&lt;/object&gt;&lt;object type=&quot;3&quot; unique_id=&quot;478533&quot;&gt;&lt;property id=&quot;20148&quot; value=&quot;5&quot;/&gt;&lt;property id=&quot;20300&quot; value=&quot;Slide 20&quot;/&gt;&lt;property id=&quot;20307&quot; value=&quot;690&quot;/&gt;&lt;/object&gt;&lt;object type=&quot;3&quot; unique_id=&quot;485678&quot;&gt;&lt;property id=&quot;20148&quot; value=&quot;5&quot;/&gt;&lt;property id=&quot;20300&quot; value=&quot;Slide 4 - &amp;quot;Gartner Emerging Technology Hype Cycle 2014&amp;quot;&quot;/&gt;&lt;property id=&quot;20307&quot; value=&quot;691&quot;/&gt;&lt;/object&gt;&lt;object type=&quot;3&quot; unique_id=&quot;485679&quot;&gt;&lt;property id=&quot;20148&quot; value=&quot;5&quot;/&gt;&lt;property id=&quot;20300&quot; value=&quot;Slide 7&quot;/&gt;&lt;property id=&quot;20307&quot; value=&quot;698&quot;/&gt;&lt;/object&gt;&lt;object type=&quot;3&quot; unique_id=&quot;485680&quot;&gt;&lt;property id=&quot;20148&quot; value=&quot;5&quot;/&gt;&lt;property id=&quot;20300&quot; value=&quot;Slide 12&quot;/&gt;&lt;property id=&quot;20307&quot; value=&quot;692&quot;/&gt;&lt;/object&gt;&lt;object type=&quot;3&quot; unique_id=&quot;485681&quot;&gt;&lt;property id=&quot;20148&quot; value=&quot;5&quot;/&gt;&lt;property id=&quot;20300&quot; value=&quot;Slide 13&quot;/&gt;&lt;property id=&quot;20307&quot; value=&quot;693&quot;/&gt;&lt;/object&gt;&lt;object type=&quot;3&quot; unique_id=&quot;485682&quot;&gt;&lt;property id=&quot;20148&quot; value=&quot;5&quot;/&gt;&lt;property id=&quot;20300&quot; value=&quot;Slide 14&quot;/&gt;&lt;property id=&quot;20307&quot; value=&quot;695&quot;/&gt;&lt;/object&gt;&lt;object type=&quot;3&quot; unique_id=&quot;485683&quot;&gt;&lt;property id=&quot;20148&quot; value=&quot;5&quot;/&gt;&lt;property id=&quot;20300&quot; value=&quot;Slide 15&quot;/&gt;&lt;property id=&quot;20307&quot; value=&quot;694&quot;/&gt;&lt;/object&gt;&lt;object type=&quot;3&quot; unique_id=&quot;485684&quot;&gt;&lt;property id=&quot;20148&quot; value=&quot;5&quot;/&gt;&lt;property id=&quot;20300&quot; value=&quot;Slide 33 - &amp;quot;Clouds Offer From different points of view&amp;quot;&quot;/&gt;&lt;property id=&quot;20307&quot; value=&quot;697&quot;/&gt;&lt;/object&gt;&lt;object type=&quot;3&quot; unique_id=&quot;485685&quot;&gt;&lt;property id=&quot;20148&quot; value=&quot;5&quot;/&gt;&lt;property id=&quot;20300&quot; value=&quot;Slide 38 - &amp;quot;Estimated Amazon Web Service Revenues&amp;quot;&quot;/&gt;&lt;property id=&quot;20307&quot; value=&quot;696&quot;/&gt;&lt;/object&gt;&lt;object type=&quot;3&quot; unique_id=&quot;485895&quot;&gt;&lt;property id=&quot;20148&quot; value=&quot;5&quot;/&gt;&lt;property id=&quot;20300&quot; value=&quot;Slide 28 - &amp;quot;Hardware, Software, Applications&amp;quot;&quot;/&gt;&lt;property id=&quot;20307&quot; value=&quot;699&quot;/&gt;&lt;/object&gt;&lt;object type=&quot;3&quot; unique_id=&quot;486793&quot;&gt;&lt;property id=&quot;20148&quot; value=&quot;5&quot;/&gt;&lt;property id=&quot;20300&quot; value=&quot;Slide 44 - &amp;quot;Clouds and HPC &amp;quot;&quot;/&gt;&lt;property id=&quot;20307&quot; value=&quot;700&quot;/&gt;&lt;/object&gt;&lt;object type=&quot;3&quot; unique_id=&quot;486794&quot;&gt;&lt;property id=&quot;20148&quot; value=&quot;5&quot;/&gt;&lt;property id=&quot;20300&quot; value=&quot;Slide 45 - &amp;quot;2 Aspects of Cloud Computing:  Infrastructure and Runtimes&amp;quot;&quot;/&gt;&lt;property id=&quot;20307&quot; value=&quot;701&quot;/&gt;&lt;/object&gt;&lt;object type=&quot;3&quot; unique_id=&quot;486795&quot;&gt;&lt;property id=&quot;20148&quot; value=&quot;5&quot;/&gt;&lt;property id=&quot;20300&quot; value=&quot;Slide 46 - &amp;quot;Clouds have highlighted SaaS PaaS IaaS &amp;quot;&quot;/&gt;&lt;property id=&quot;20307&quot; value=&quot;702&quot;/&gt;&lt;/object&gt;&lt;object type=&quot;3&quot; unique_id=&quot;486796&quot;&gt;&lt;property id=&quot;20148&quot; value=&quot;5&quot;/&gt;&lt;property id=&quot;20300&quot; value=&quot;Slide 47 - &amp;quot;(Old) Science Computing Environments&amp;quot;&quot;/&gt;&lt;property id=&quot;20307&quot; value=&quot;703&quot;/&gt;&lt;/object&gt;&lt;object type=&quot;3&quot; unique_id=&quot;486797&quot;&gt;&lt;property id=&quot;20148&quot; value=&quot;5&quot;/&gt;&lt;property id=&quot;20300&quot; value=&quot;Slide 48 - &amp;quot;Clouds HPC and Grids&amp;quot;&quot;/&gt;&lt;property id=&quot;20307&quot; value=&quot;704&quot;/&gt;&lt;/object&gt;&lt;object type=&quot;3&quot; unique_id=&quot;486798&quot;&gt;&lt;property id=&quot;20148&quot; value=&quot;5&quot;/&gt;&lt;property id=&quot;20300&quot; value=&quot;Slide 49 - &amp;quot;Increasing Synchronization in  Parallel Computing&amp;quot;&quot;/&gt;&lt;property id=&quot;20307&quot; value=&quot;705&quot;/&gt;&lt;/object&gt;&lt;object type=&quot;3&quot; unique_id=&quot;486799&quot;&gt;&lt;property id=&quot;20148&quot; value=&quot;5&quot;/&gt;&lt;property id=&quot;20300&quot; value=&quot;Slide 50 - &amp;quot;Where is HPC most important in HPC-ABDS&amp;quot;&quot;/&gt;&lt;property id=&quot;20307&quot; value=&quot;706&quot;/&gt;&lt;/object&gt;&lt;object type=&quot;3&quot; unique_id=&quot;486800&quot;&gt;&lt;property id=&quot;20148&quot; value=&quot;5&quot;/&gt;&lt;property id=&quot;20300&quot; value=&quot;Slide 51 - &amp;quot;Comparing Data Intensive and Simulation Problems&amp;quot;&quot;/&gt;&lt;property id=&quot;20307&quot; value=&quot;707&quot;/&gt;&lt;/object&gt;&lt;object type=&quot;3&quot; unique_id=&quot;486801&quot;&gt;&lt;property id=&quot;20148&quot; value=&quot;5&quot;/&gt;&lt;property id=&quot;20300&quot; value=&quot;Slide 52 - &amp;quot;Comparison of Data Analytics with Simulation I&amp;quot;&quot;/&gt;&lt;property id=&quot;20307&quot; value=&quot;708&quot;/&gt;&lt;/object&gt;&lt;object type=&quot;3&quot; unique_id=&quot;486802&quot;&gt;&lt;property id=&quot;20148&quot; value=&quot;5&quot;/&gt;&lt;property id=&quot;20300&quot; value=&quot;Slide 53 - &amp;quot;Comparison of Data Analytics with Simulation II&amp;quot;&quot;/&gt;&lt;property id=&quot;20307&quot; value=&quot;709&quot;/&gt;&lt;/object&gt;&lt;object type=&quot;3&quot; unique_id=&quot;486803&quot;&gt;&lt;property id=&quot;20148&quot; value=&quot;5&quot;/&gt;&lt;property id=&quot;20300&quot; value=&quot;Slide 54&quot;/&gt;&lt;property id=&quot;20307&quot; value=&quot;710&quot;/&gt;&lt;/object&gt;&lt;object type=&quot;3&quot; unique_id=&quot;486804&quot;&gt;&lt;property id=&quot;20148&quot; value=&quot;5&quot;/&gt;&lt;property id=&quot;20300&quot; value=&quot;Slide 55 - &amp;quot;Software Defined Systems&amp;quot;&quot;/&gt;&lt;property id=&quot;20307&quot; value=&quot;711&quot;/&gt;&lt;/object&gt;&lt;object type=&quot;3&quot; unique_id=&quot;487175&quot;&gt;&lt;property id=&quot;20148&quot; value=&quot;5&quot;/&gt;&lt;property id=&quot;20300&quot; value=&quot;Slide 11&quot;/&gt;&lt;property id=&quot;20307&quot; value=&quot;712&quot;/&gt;&lt;/object&gt;&lt;/object&gt;&lt;object type=&quot;8&quot; unique_id=&quot;1001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2-0623-Sample-1img-full_V5">
  <a:themeElements>
    <a:clrScheme name="SAIC Color Palette">
      <a:dk1>
        <a:sysClr val="windowText" lastClr="000000"/>
      </a:dk1>
      <a:lt1>
        <a:sysClr val="window" lastClr="FFFFFF"/>
      </a:lt1>
      <a:dk2>
        <a:srgbClr val="006BB5"/>
      </a:dk2>
      <a:lt2>
        <a:srgbClr val="C1A01E"/>
      </a:lt2>
      <a:accent1>
        <a:srgbClr val="949A90"/>
      </a:accent1>
      <a:accent2>
        <a:srgbClr val="002855"/>
      </a:accent2>
      <a:accent3>
        <a:srgbClr val="546223"/>
      </a:accent3>
      <a:accent4>
        <a:srgbClr val="512D6D"/>
      </a:accent4>
      <a:accent5>
        <a:srgbClr val="EAAA00"/>
      </a:accent5>
      <a:accent6>
        <a:srgbClr val="E03C31"/>
      </a:accent6>
      <a:hlink>
        <a:srgbClr val="006BB5"/>
      </a:hlink>
      <a:folHlink>
        <a:srgbClr val="512D6D"/>
      </a:folHlink>
    </a:clrScheme>
    <a:fontScheme name="SAIC Brand Theme Fonts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12-0623-Sample-1img-full_V5">
  <a:themeElements>
    <a:clrScheme name="SAIC Color Palette">
      <a:dk1>
        <a:sysClr val="windowText" lastClr="000000"/>
      </a:dk1>
      <a:lt1>
        <a:sysClr val="window" lastClr="FFFFFF"/>
      </a:lt1>
      <a:dk2>
        <a:srgbClr val="006BB5"/>
      </a:dk2>
      <a:lt2>
        <a:srgbClr val="C1A01E"/>
      </a:lt2>
      <a:accent1>
        <a:srgbClr val="949A90"/>
      </a:accent1>
      <a:accent2>
        <a:srgbClr val="002855"/>
      </a:accent2>
      <a:accent3>
        <a:srgbClr val="546223"/>
      </a:accent3>
      <a:accent4>
        <a:srgbClr val="512D6D"/>
      </a:accent4>
      <a:accent5>
        <a:srgbClr val="EAAA00"/>
      </a:accent5>
      <a:accent6>
        <a:srgbClr val="E03C31"/>
      </a:accent6>
      <a:hlink>
        <a:srgbClr val="006BB5"/>
      </a:hlink>
      <a:folHlink>
        <a:srgbClr val="512D6D"/>
      </a:folHlink>
    </a:clrScheme>
    <a:fontScheme name="SAIC Brand Theme Fonts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12-0623-Sample-1img-full_V5">
  <a:themeElements>
    <a:clrScheme name="SAIC Color Palette">
      <a:dk1>
        <a:sysClr val="windowText" lastClr="000000"/>
      </a:dk1>
      <a:lt1>
        <a:sysClr val="window" lastClr="FFFFFF"/>
      </a:lt1>
      <a:dk2>
        <a:srgbClr val="006BB5"/>
      </a:dk2>
      <a:lt2>
        <a:srgbClr val="C1A01E"/>
      </a:lt2>
      <a:accent1>
        <a:srgbClr val="949A90"/>
      </a:accent1>
      <a:accent2>
        <a:srgbClr val="002855"/>
      </a:accent2>
      <a:accent3>
        <a:srgbClr val="546223"/>
      </a:accent3>
      <a:accent4>
        <a:srgbClr val="512D6D"/>
      </a:accent4>
      <a:accent5>
        <a:srgbClr val="EAAA00"/>
      </a:accent5>
      <a:accent6>
        <a:srgbClr val="E03C31"/>
      </a:accent6>
      <a:hlink>
        <a:srgbClr val="006BB5"/>
      </a:hlink>
      <a:folHlink>
        <a:srgbClr val="512D6D"/>
      </a:folHlink>
    </a:clrScheme>
    <a:fontScheme name="SAIC Brand Theme Fonts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12-0623-Sample-1img-full_V5">
  <a:themeElements>
    <a:clrScheme name="SAIC Color Palette">
      <a:dk1>
        <a:sysClr val="windowText" lastClr="000000"/>
      </a:dk1>
      <a:lt1>
        <a:sysClr val="window" lastClr="FFFFFF"/>
      </a:lt1>
      <a:dk2>
        <a:srgbClr val="006BB5"/>
      </a:dk2>
      <a:lt2>
        <a:srgbClr val="C1A01E"/>
      </a:lt2>
      <a:accent1>
        <a:srgbClr val="949A90"/>
      </a:accent1>
      <a:accent2>
        <a:srgbClr val="002855"/>
      </a:accent2>
      <a:accent3>
        <a:srgbClr val="546223"/>
      </a:accent3>
      <a:accent4>
        <a:srgbClr val="512D6D"/>
      </a:accent4>
      <a:accent5>
        <a:srgbClr val="EAAA00"/>
      </a:accent5>
      <a:accent6>
        <a:srgbClr val="E03C31"/>
      </a:accent6>
      <a:hlink>
        <a:srgbClr val="006BB5"/>
      </a:hlink>
      <a:folHlink>
        <a:srgbClr val="512D6D"/>
      </a:folHlink>
    </a:clrScheme>
    <a:fontScheme name="SAIC Brand Theme Fonts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12-0623-Sample-1img-full_V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AIC Brand Theme Fonts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12-0623-Sample-1img-full_V5">
  <a:themeElements>
    <a:clrScheme name="SAIC Color Palette">
      <a:dk1>
        <a:sysClr val="windowText" lastClr="000000"/>
      </a:dk1>
      <a:lt1>
        <a:sysClr val="window" lastClr="FFFFFF"/>
      </a:lt1>
      <a:dk2>
        <a:srgbClr val="006BB5"/>
      </a:dk2>
      <a:lt2>
        <a:srgbClr val="C1A01E"/>
      </a:lt2>
      <a:accent1>
        <a:srgbClr val="949A90"/>
      </a:accent1>
      <a:accent2>
        <a:srgbClr val="002855"/>
      </a:accent2>
      <a:accent3>
        <a:srgbClr val="546223"/>
      </a:accent3>
      <a:accent4>
        <a:srgbClr val="512D6D"/>
      </a:accent4>
      <a:accent5>
        <a:srgbClr val="EAAA00"/>
      </a:accent5>
      <a:accent6>
        <a:srgbClr val="E03C31"/>
      </a:accent6>
      <a:hlink>
        <a:srgbClr val="006BB5"/>
      </a:hlink>
      <a:folHlink>
        <a:srgbClr val="512D6D"/>
      </a:folHlink>
    </a:clrScheme>
    <a:fontScheme name="SAIC Brand Theme Fonts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12-0623-Sample-1img-full_V5">
  <a:themeElements>
    <a:clrScheme name="SAIC Color Palette">
      <a:dk1>
        <a:sysClr val="windowText" lastClr="000000"/>
      </a:dk1>
      <a:lt1>
        <a:sysClr val="window" lastClr="FFFFFF"/>
      </a:lt1>
      <a:dk2>
        <a:srgbClr val="006BB5"/>
      </a:dk2>
      <a:lt2>
        <a:srgbClr val="C1A01E"/>
      </a:lt2>
      <a:accent1>
        <a:srgbClr val="949A90"/>
      </a:accent1>
      <a:accent2>
        <a:srgbClr val="002855"/>
      </a:accent2>
      <a:accent3>
        <a:srgbClr val="546223"/>
      </a:accent3>
      <a:accent4>
        <a:srgbClr val="512D6D"/>
      </a:accent4>
      <a:accent5>
        <a:srgbClr val="EAAA00"/>
      </a:accent5>
      <a:accent6>
        <a:srgbClr val="E03C31"/>
      </a:accent6>
      <a:hlink>
        <a:srgbClr val="006BB5"/>
      </a:hlink>
      <a:folHlink>
        <a:srgbClr val="512D6D"/>
      </a:folHlink>
    </a:clrScheme>
    <a:fontScheme name="SAIC Brand Theme Fonts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athena xmlns="http://schemas.microsoft.com/edu/athena" version="0.1.1819.0"/>
</file>

<file path=customXml/item2.xml><?xml version="1.0" encoding="utf-8"?>
<athena xmlns="http://schemas.microsoft.com/edu/athena" version="0.1.1819.0">
  <media streamable="true" recordStart="0" recordEnd="88562" recordLength="524190"/>
</athena>
</file>

<file path=customXml/item3.xml><?xml version="1.0" encoding="utf-8"?>
<athena xmlns="http://schemas.microsoft.com/edu/athena" version="0.1.1819.0">
  <ink scale="0.5162524">AAEAAAD/////AQAAAAAAAAAMAgAAAE9BdXRob3JQUFQsIFZlcnNpb249MC4xLjE4MTkuMCwgQ3VsdHVyZT1uZXV0cmFsLCBQdWJsaWNLZXlUb2tlbj0zMWJmMzg1NmFkMzY0ZTM1BQEAAAAXSW5rRGF0YVdpdGhUaW1lU3RhbXBzVjEBAAAAB1N0cm9rZXMEGlN0cm9rZVdpdGhUaW1lU3RhbXBzTGlzdFYxAgAAAAIAAAAJAwAAAAUDAAAAGlN0cm9rZVdpdGhUaW1lU3RhbXBzTGlzdFYxAwAAAA1MaXN0YDErX2l0ZW1zDExpc3RgMStfc2l6ZQ9MaXN0YDErX3ZlcnNpb24EAAAkU2hhcmVkLklua2luZy5TdHJva2VXaXRoVGltZVN0YW1wc1tdAgAAAAgIAgAAAAkEAAAAFQAAABUAAAAHBAAAAAABAAAAIAAAAAQWU3Ryb2tlV2l0aFRpbWVTdGFtcHNWMQIAAAAJBQAAAAkGAAAACQcAAAAJCAAAAAkJAAAACQoAAAAJCwAAAAkMAAAACQ0AAAAJDgAAAAkPAAAACRAAAAAJEQAAAAkSAAAACRMAAAAJFAAAAAkVAAAACRYAAAAJFwAAAAkYAAAACRkAAAANCwUFAAAAFlN0cm9rZVdpdGhUaW1lU3RhbXBzVjECAAAAEURyYXdpbmdBdHRyaWJ1dGVzDFN0eWx1c1BvaW50cwQEE0RyYXdpbmdBdHRyaWJ1dGVzVjECAAAAHlN0eWx1c1BvaW50V2l0aFRpbWVTdGFtcExpc3RWMQIAAAACAAAACRoAAAAJGwAAAAEGAAAABQAAAAkcAAAACR0AAAABBwAAAAUAAAAJHgAAAAkfAAAAAQgAAAAFAAAACSAAAAAJIQAAAAEJAAAABQAAAAkiAAAACSMAAAABCgAAAAUAAAAJJAAAAAklAAAAAQsAAAAFAAAACSYAAAAJJwAAAAEMAAAABQAAAAkoAAAACSkAAAABDQAAAAUAAAAJKgAAAAkrAAAAAQ4AAAAFAAAACSwAAAAJLQAAAAEPAAAABQAAAAkuAAAACS8AAAABEAAAAAUAAAAJMAAAAAkxAAAAAREAAAAFAAAACTIAAAAJMwAAAAESAAAABQAAAAk0AAAACTUAAAABEwAAAAUAAAAJNgAAAAk3AAAAARQAAAAFAAAACTgAAAAJOQAAAAEVAAAABQAAAAk6AAAACTsAAAABFgAAAAUAAAAJPAAAAAk9AAAAARcAAAAFAAAACT4AAAAJPwAAAAEYAAAABQAAAAlAAAAACUEAAAAFGQAAABNDbGVhckNhbnZhc1N0cm9rZVYxAwAAAAlUaW1lU3RhbXARRHJhd2luZ0F0dHJpYnV0ZXMMU3R5bHVzUG9pbnRzAAQEEBNEcmF3aW5nQXR0cmlidXRlc1YxAgAAAB5TdHlsdXNQb2ludFdpdGhUaW1lU3RhbXBMaXN0VjECAAAAAgAAAPJZAQAAAAAACglCAAAADEMAAABTUHJlc2VudGF0aW9uQ29yZSwgVmVyc2lvbj00LjAuMC4wLCBDdWx0dXJlPW5ldXRyYWwsIFB1YmxpY0tleVRva2VuPTMxYmYzODU2YWQzNjRlMzUFGgAAABNEcmF3aW5nQXR0cmlidXRlc1YxCgAAAAdfY29sb3JBB19jb2xvclIHX2NvbG9yRwdfY29sb3JCCkZpdFRvQ3VydmUGSGVpZ2h0Dklnbm9yZVByZXNzdXJlDUlzSGlnaGxpZ2h0ZXIJU3R5bHVzVGlwBVdpZHRoAAAAAAAAAAAEAAICAgIBBgEBHFN5c3RlbS5XaW5kb3dzLkluay5TdHlsdXNUaXBDAAAABgIAAAD/AAD/AAAAAAAAACJAAAAFvP///xxTeXN0ZW0uV2luZG93cy5JbmsuU3R5bHVzVGlwAQAAAAd2YWx1ZV9fAAhDAAAAAQAAAAAAAAAAACJABRsAAAAeU3R5bHVzUG9pbnRXaXRoVGltZVN0YW1wTGlzdFYxAwAAAA1MaXN0YDErX2l0ZW1zDExpc3RgMStfc2l6ZQ9MaXN0YDErX3ZlcnNpb24EAAAoU2hhcmVkLklua2luZy5TdHlsdXNQb2ludFdpdGhUaW1lU3RhbXBbXQIAAAAICAIAAAAJRQAAAB8BAAAfAQAAARwAAAAaAAAA/wAA/wAAAAAAAAAiQAAAAbr///+8////AQAAAAAAAAAAACJAAR0AAAAbAAAACUcAAAAyAAAAMgAAAAEeAAAAGgAAAP8AAP8AAAAAAAAAIkAAAAG4////vP///wEAAAAAAAAAAAAiQAEfAAAAGwAAAAlJAAAAUQAAAFEAAAABIAAAABoAAAD/AAD/AAAAAAAAACJAAAABtv///7z///8BAAAAAAAAAAAAIkABIQAAABsAAAAJSwAAALAAAACwAAAAASIAAAAaAAAA/wAA/wAAAAAAAAAiQAAAAbT///+8////AQAAAAAAAAAAACJAASMAAAAbAAAACU0AAAAlAAAAJQAAAAEkAAAAGgAAAP8AAP8AAAAAAAAAIkAAAAGy////vP///wEAAAAAAAAAAAAiQAElAAAAGwAAAAlPAAAASAAAAEgAAAABJgAAABoAAAD/AAD/AAAAAAAAACJAAAABsP///7z///8BAAAAAAAAAAAAIkABJwAAABsAAAAJUQAAABwAAAAcAAAAASgAAAAaAAAA/wAA/wAAAAAAAAAiQAAAAa7///+8////AQAAAAAAAAAAACJAASkAAAAbAAAACVMAAABGAAAARgAAAAEqAAAAGgAAAP8AAP8AAAAAAAAAIkAAAAGs////vP///wEAAAAAAAAAAAAiQAErAAAAGwAAAAlVAAAAFAAAABQAAAABLAAAABoAAAD/AAD/AAAAAAAAACJAAAABqv///7z///8BAAAAAAAAAAAAIkABLQAAABsAAAAJVwAAAB4AAAAeAAAAAS4AAAAaAAAA/wAA/wAAAAAAAAAiQAAAAaj///+8////AQAAAAAAAAAAACJAAS8AAAAbAAAACVkAAABRAAAAUQAAAAEwAAAAGgAAAP8AAP8AAAAAAAAAIkAAAAGm////vP///wEAAAAAAAAAAAAiQAExAAAAGwAAAAlbAAAANwAAADcAAAABMgAAABoAAAD/AAD/AAAAAAAAACJAAAABpP///7z///8BAAAAAAAAAAAAIkABMwAAABsAAAAJXQAAAEgAAABIAAAAATQAAAAaAAAA/wAA/wAAAAAAAAAiQAAAAaL///+8////AQAAAAAAAAAAACJAATUAAAAbAAAACV8AAABaAAAAWgAAAAE2AAAAGgAAAP8AAP8AAAAAAAAAIkAAAAGg////vP///wEAAAAAAAAAAAAiQAE3AAAAGwAAAAlhAAAAHAAAABwAAAABOAAAABoAAAD/AAD/AAAAAAAAACJAAAABnv///7z///8BAAAAAAAAAAAAIkABOQAAABsAAAAJYwAAAKoAAACqAAAAAToAAAAaAAAA/wAA/wAAAAAAAAAiQAAAAZz///+8////AQAAAAAAAAAAACJAATsAAAAbAAAACWUAAAAZAAAAGQAAAAE8AAAAGgAAAP8AAP8AAAAAAAAAIkAAAAGa////vP///wEAAAAAAAAAAAAiQAE9AAAAGwAAAAlnAAAAGAAAABgAAAABPgAAABoAAAD/AAD/AAAAAAAAACJAAAABmP///7z///8BAAAAAAAAAAAAIkABPwAAABsAAAAJaQAAABsAAAAbAAAAAUAAAAAaAAAA/wAA/wAAAAAAAAAiQAAAAZb///+8////AQAAAAAAAAAAACJAAUEAAAAbAAAACWsAAAAYAAAAGAAAAAFCAAAAGwAAAAlsAAAAAAAAAAAAAAAHRQAAAAABAAAAAAIAAAQaU3R5bHVzUG9pbnRXaXRoVGltZVN0YW1wVjECAAAACW0AAAAJbgAAAAlvAAAACXAAAAAJcQAAAAlyAAAACXMAAAAJdAAAAAl1AAAACXYAAAAJdwAAAAl4AAAACXkAAAAJegAAAAl7AAAACXwAAAAJfQAAAAl+AAAACX8AAAAJgAAAAAmBAAAACYIAAAAJgwAAAAmEAAAACYUAAAAJhgAAAAmHAAAACYgAAAAJiQAAAAmKAAAACYsAAAAJjAAAAAmNAAAACY4AAAAJjwAAAAmQAAAACZEAAAAJkgAAAAmTAAAACZQAAAAJlQAAAAmWAAAACZcAAAAJmAAAAAmZAAAACZoAAAAJmwAAAAmcAAAACZ0AAAAJngAAAAmfAAAACaAAAAAJoQAAAAmiAAAACaMAAAAJpAAAAAmlAAAACaYAAAAJpwAAAAmoAAAACakAAAAJqgAAAAmrAAAACawAAAAJrQAAAAmuAAAACa8AAAAJsAAAAAmxAAAACbIAAAAJswAAAAm0AAAACbUAAAAJtgAAAAm3AAAACbgAAAAJuQAAAAm6AAAACbsAAAAJvAAAAAm9AAAACb4AAAAJvwAAAAnAAAAACcEAAAAJwgAAAAnDAAAACcQAAAAJxQAAAAnGAAAACccAAAAJyAAAAAnJAAAACcoAAAAJywAAAAnMAAAACc0AAAAJzgAAAAnPAAAACdAAAAAJ0QAAAAnSAAAACdMAAAAJ1AAAAAnVAAAACdYAAAAJ1wAAAAnYAAAACdkAAAAJ2gAAAAnbAAAACdwAAAAJ3QAAAAneAAAACd8AAAAJ4AAAAAnhAAAACeIAAAAJ4wAAAAnkAAAACeUAAAAJ5gAAAAnnAAAACegAAAAJ6QAAAAnqAAAACesAAAAJ7AAAAAntAAAACe4AAAAJ7wAAAAnwAAAACfEAAAAJ8gAAAAnzAAAACfQAAAAJ9QAAAAn2AAAACfcAAAAJ+AAAAAn5AAAACfoAAAAJ+wAAAAn8AAAACf0AAAAJ/gAAAAn/AAAACQABAAAJAQEAAAkCAQAACQMBAAAJBAEAAAkFAQAACQYBAAAJBwEAAAkIAQAACQkBAAAJCgEAAAkLAQAACQwBAAAJDQEAAAkOAQAACQ8BAAAJEAEAAAkRAQAACRIBAAAJEwEAAAkUAQAACRUBAAAJFgEAAAkXAQAACRgBAAAJGQEAAAkaAQAACRsBAAAJHAEAAAkdAQAACR4BAAAJHwEAAAkgAQAACSEBAAAJIgEAAAkjAQAACSQBAAAJJQEAAAkmAQAACScBAAAJKAEAAAkpAQAACSoBAAAJKwEAAAksAQAACS0BAAAJLgEAAAkvAQAACTABAAAJMQEAAAkyAQAACTMBAAAJNAEAAAk1AQAACTYBAAAJNwEAAAk4AQAACTkBAAAJOgEAAAk7AQAACTwBAAAJPQEAAAk+AQAACT8BAAAJQAEAAAlBAQAACUIBAAAJQwEAAAlEAQAACUUBAAAJRgEAAAlHAQAACUgBAAAJSQEAAAlKAQAACUsBAAAJTAEAAAlNAQAACU4BAAAJTwEAAAlQAQAACVEBAAAJUgEAAAlTAQAACVQBAAAJVQEAAAlWAQAACVcBAAAJWAEAAAlZAQAACVoBAAAJWwEAAAlcAQAACV0BAAAJXgEAAAlfAQAACWABAAAJYQEAAAliAQAACWMBAAAJZAEAAAllAQAACWYBAAAJZwEAAAloAQAACWkBAAAJagEAAAlrAQAACWwBAAAJbQEAAAluAQAACW8BAAAJcAEAAAlxAQAACXIBAAAJcwEAAAl0AQAACXUBAAAJdgEAAAl3AQAACXgBAAAJeQEAAAl6AQAACXsBAAAJfAEAAAl9AQAACX4BAAAJfwEAAAmAAQAACYEBAAAJggEAAAmDAQAACYQBAAAJhQEAAAmGAQAACYcBAAAJiAEAAAmJAQAACYoBAAAJiwEAAA3hB0cAAAAAAQAAAEAAAAAEGlN0eWx1c1BvaW50V2l0aFRpbWVTdGFtcFYxAgAAAAmMAQAACY0BAAAJjgEAAAmPAQAACZABAAAJkQEAAAmSAQAACZMBAAAJlAEAAAmVAQAACZYBAAAJlwEAAAmYAQAACZkBAAAJmgEAAAmbAQAACZwBAAAJnQEAAAmeAQAACZ8BAAAJoAEAAAmhAQAACaIBAAAJowEAAAmkAQAACaUBAAAJpgEAAAmnAQAACagBAAAJqQEAAAmqAQAACasBAAAJrAEAAAmtAQAACa4BAAAJrwEAAAmwAQAACbEBAAAJsgEAAAmzAQAACbQBAAAJtQEAAAm2AQAACbcBAAAJuAEAAAm5AQAACboBAAAJuwEAAAm8AQAACb0BAAANDgdJAAAAAAEAAACAAAAABBpTdHlsdXNQb2ludFdpdGhUaW1lU3RhbXBWMQIAAAAJvgEAAAm/AQAACcABAAAJwQEAAAnCAQAACcMBAAAJxAEAAAnFAQAACcYBAAAJxwEAAAnIAQAACckBAAAJygEAAAnLAQAACcwBAAAJzQEAAAnOAQAACc8BAAAJ0AEAAAnRAQAACdIBAAAJ0wEAAAnUAQAACdUBAAAJ1gEAAAnXAQAACdgBAAAJ2QEAAAnaAQAACdsBAAAJ3AEAAAndAQAACd4BAAAJ3wEAAAngAQAACeEBAAAJ4gEAAAnjAQAACeQBAAAJ5QEAAAnmAQAACecBAAAJ6AEAAAnpAQAACeoBAAAJ6wEAAAnsAQAACe0BAAAJ7gEAAAnvAQAACfABAAAJ8QEAAAnyAQAACfMBAAAJ9AEAAAn1AQAACfYBAAAJ9wEAAAn4AQAACfkBAAAJ+gEAAAn7AQAACfwBAAAJ/QEAAAn+AQAACf8BAAAJAAIAAAkBAgAACQICAAAJAwIAAAkEAgAACQUCAAAJBgIAAAkHAgAACQgCAAAJCQIAAAkKAgAACQsCAAAJDAIAAAkNAgAACQ4CAAANLwdLAAAAAAEAAAAAAQAABBpTdHlsdXNQb2ludFdpdGhUaW1lU3RhbXBWMQIAAAAJDwIAAAkQAgAACRECAAAJEgIAAAkTAgAACRQCAAAJFQIAAAkWAgAACRcCAAAJGAIAAAkZAgAACRoCAAAJGwIAAAkcAgAACR0CAAAJHgIAAAkfAgAACSACAAAJIQIAAAkiAgAACSMCAAAJJAIAAAklAgAACSYCAAAJJwIAAAkoAgAACSkCAAAJKgIAAAkrAgAACSwCAAAJLQIAAAkuAgAACS8CAAAJMAIAAAkxAgAACTICAAAJMwIAAAk0AgAACTUCAAAJNgIAAAk3AgAACTgCAAAJOQIAAAk6AgAACTsCAAAJPAIAAAk9AgAACT4CAAAJPwIAAAlAAgAACUECAAAJQgIAAAlDAgAACUQCAAAJRQIAAAlGAgAACUcCAAAJSAIAAAlJAgAACUoCAAAJSwIAAAlMAgAACU0CAAAJTgIAAAlPAgAACVACAAAJUQIAAAlSAgAACVMCAAAJVAIAAAlVAgAACVYCAAAJVwIAAAlYAgAACVkCAAAJWgIAAAlbAgAACVwCAAAJXQIAAAleAgAACV8CAAAJYAIAAAlhAgAACWICAAAJYwIAAAlkAgAACWUCAAAJZgIAAAlnAgAACWgCAAAJaQIAAAlqAgAACWsCAAAJbAIAAAltAgAACW4CAAAJbwIAAAlwAgAACXECAAAJcgIAAAlzAgAACXQCAAAJdQIAAAl2AgAACXcCAAAJeAIAAAl5AgAACXoCAAAJewIAAAl8AgAACX0CAAAJfgIAAAl/AgAACYACAAAJgQIAAAmCAgAACYMCAAAJhAIAAAmFAgAACYYCAAAJhwIAAAmIAgAACYkCAAAJigIAAAmLAgAACYwCAAAJjQIAAAmOAgAACY8CAAAJkAIAAAmRAgAACZICAAAJkwIAAAmUAgAACZUCAAAJlgIAAAmXAgAACZgCAAAJmQIAAAmaAgAACZsCAAAJnAIAAAmdAgAACZ4CAAAJnwIAAAmgAgAACaECAAAJogIAAAmjAgAACaQCAAAJpQIAAAmmAgAACacCAAAJqAIAAAmpAgAACaoCAAAJqwIAAAmsAgAACa0CAAAJrgIAAAmvAgAACbACAAAJsQIAAAmyAgAACbMCAAAJtAIAAAm1AgAACbYCAAAJtwIAAAm4AgAACbkCAAAJugIAAAm7AgAACbwCAAAJvQIAAAm+AgAADVAHTQAAAAABAAAAQAAAAAQaU3R5bHVzUG9pbnRXaXRoVGltZVN0YW1wVjECAAAACb8CAAAJwAIAAAnBAgAACcICAAAJwwIAAAnEAgAACcUCAAAJxgIAAAnHAgAACcgCAAAJyQIAAAnKAgAACcsCAAAJzAIAAAnNAgAACc4CAAAJzwIAAAnQAgAACdECAAAJ0gIAAAnTAgAACdQCAAAJ1QIAAAnWAgAACdcCAAAJ2AIAAAnZAgAACdoCAAAJ2wIAAAncAgAACd0CAAAJ3gIAAAnfAgAACeACAAAJ4QIAAAniAgAACeMCAAANGwdPAAAAAAEAAACAAAAABBpTdHlsdXNQb2ludFdpdGhUaW1lU3RhbXBWMQIAAAAJ5AIAAAnlAgAACeYCAAAJ5wIAAAnoAgAACekCAAAJ6gIAAAnrAgAACewCAAAJ7QIAAAnuAgAACe8CAAAJ8AIAAAnxAgAACfICAAAJ8wIAAAn0AgAACfUCAAAJ9gIAAAn3AgAACfgCAAAJ+QIAAAn6AgAACfsCAAAJ/AIAAAn9AgAACf4CAAAJ/wIAAAkAAwAACQEDAAAJAgMAAAkDAwAACQQDAAAJBQMAAAkGAwAACQcDAAAJCAMAAAkJAwAACQoDAAAJCwMAAAkMAwAACQ0DAAAJDgMAAAkPAwAACRADAAAJEQMAAAkSAwAACRMDAAAJFAMAAAkVAwAACRYDAAAJFwMAAAkYAwAACRkDAAAJGgMAAAkbAwAACRwDAAAJHQMAAAkeAwAACR8DAAAJIAMAAAkhAwAACSIDAAAJIwMAAAkkAwAACSUDAAAJJgMAAAknAwAACSgDAAAJKQMAAAkqAwAACSsDAAANOAdRAAAAAAEAAAAgAAAABBpTdHlsdXNQb2ludFdpdGhUaW1lU3RhbXBWMQIAAAAJLAMAAAktAwAACS4DAAAJLwMAAAkwAwAACTEDAAAJMgMAAAkzAwAACTQDAAAJNQMAAAk2AwAACTcDAAAJOAMAAAk5AwAACToDAAAJOwMAAAk8AwAACT0DAAAJPgMAAAk/AwAACUADAAAJQQMAAAlCAwAACUMDAAAJRAMAAAlFAwAACUYDAAAJRwMAAA0EB1MAAAAAAQAAAIAAAAAEGlN0eWx1c1BvaW50V2l0aFRpbWVTdGFtcFYxAgAAAAlIAwAACUkDAAAJSgMAAAlLAwAACUwDAAAJTQMAAAlOAwAACU8DAAAJUAMAAAlRAwAACVIDAAAJUwMAAAlUAwAACVUDAAAJVgMAAAlXAwAACVgDAAAJWQMAAAlaAwAACVsDAAAJXAMAAAldAwAACV4DAAAJXwMAAAlgAwAACWEDAAAJYgMAAAljAwAACWQDAAAJZQMAAAlmAwAACWcDAAAJaAMAAAlpAwAACWoDAAAJawMAAAlsAwAACW0DAAAJbgMAAAlvAwAACXADAAAJcQMAAAlyAwAACXMDAAAJdAMAAAl1AwAACXYDAAAJdwMAAAl4AwAACXkDAAAJegMAAAl7AwAACXwDAAAJfQMAAAl+AwAACX8DAAAJgAMAAAmBAwAACYIDAAAJgwMAAAmEAwAACYUDAAAJhgMAAAmHAwAACYgDAAAJiQMAAAmKAwAACYsDAAAJjAMAAAmNAwAADToHVQAAAAABAAAAIAAAAAQaU3R5bHVzUG9pbnRXaXRoVGltZVN0YW1wVjECAAAACY4DAAAJjwMAAAmQAwAACZEDAAAJkgMAAAmTAwAACZQDAAAJlQMAAAmWAwAACZcDAAAJmAMAAAmZAwAACZoDAAAJmwMAAAmcAwAACZ0DAAAJngMAAAmfAwAACaADAAAJoQMAAA0MB1cAAAAAAQAAACAAAAAEGlN0eWx1c1BvaW50V2l0aFRpbWVTdGFtcFYxAgAAAAmiAwAACaMDAAAJpAMAAAmlAwAACaYDAAAJpwMAAAmoAwAACakDAAAJqgMAAAmrAwAACawDAAAJrQMAAAmuAwAACa8DAAAJsAMAAAmxAwAACbIDAAAJswMAAAm0AwAACbUDAAAJtgMAAAm3AwAACbgDAAAJuQMAAAm6AwAACbsDAAAJvAMAAAm9AwAACb4DAAAJvwMAAA0CB1kAAAAAAQAAAIAAAAAEGlN0eWx1c1BvaW50V2l0aFRpbWVTdGFtcFYxAgAAAAnAAwAACcEDAAAJwgMAAAnDAwAACcQDAAAJxQMAAAnGAwAACccDAAAJyAMAAAnJAwAACcoDAAAJywMAAAnMAwAACc0DAAAJzgMAAAnPAwAACdADAAAJ0QMAAAnSAwAACdMDAAAJ1AMAAAnVAwAACdYDAAAJ1wMAAAnYAwAACdkDAAAJ2gMAAAnbAwAACdwDAAAJ3QMAAAneAwAACd8DAAAJ4AMAAAnhAwAACeIDAAAJ4wMAAAnkAwAACeUDAAAJ5gMAAAnnAwAACegDAAAJ6QMAAAnqAwAACesDAAAJ7AMAAAntAwAACe4DAAAJ7wMAAAnwAwAACfEDAAAJ8gMAAAnzAwAACfQDAAAJ9QMAAAn2AwAACfcDAAAJ+AMAAAn5AwAACfoDAAAJ+wMAAAn8AwAACf0DAAAJ/gMAAAn/AwAACQAEAAAJAQQAAAkCBAAACQMEAAAJBAQAAAkFBAAACQYEAAAJBwQAAAkIBAAACQkEAAAJCgQAAAkLBAAACQwEAAAJDQQAAAkOBAAACQ8EAAAJEAQAAA0vB1sAAAAAAQAAAEAAAAAEGlN0eWx1c1BvaW50V2l0aFRpbWVTdGFtcFYxAgAAAAkRBAAACRIEAAAJEwQAAAkUBAAACRUEAAAJFgQAAAkXBAAACRgEAAAJGQQAAAkaBAAACRsEAAAJHAQAAAkdBAAACR4EAAAJHwQAAAkgBAAACSEEAAAJIgQAAAkjBAAACSQEAAAJJQQAAAkmBAAACScEAAAJKAQAAAkpBAAACSoEAAAJKwQAAAksBAAACS0EAAAJLgQAAAkvBAAACTAEAAAJMQQAAAkyBAAACTMEAAAJNAQAAAk1BAAACTYEAAAJNwQAAAk4BAAACTkEAAAJOgQAAAk7BAAACTwEAAAJPQQAAAk+BAAACT8EAAAJQAQAAAlBBAAACUIEAAAJQwQAAAlEBAAACUUEAAAJRgQAAAlHBAAADQkHXQAAAAABAAAAgAAAAAQaU3R5bHVzUG9pbnRXaXRoVGltZVN0YW1wVjECAAAACUgEAAAJSQQAAAlKBAAACUsEAAAJTAQAAAlNBAAACU4EAAAJTwQAAAlQBAAACVEEAAAJUgQAAAlTBAAACVQEAAAJVQQAAAlWBAAACVcEAAAJWAQAAAlZBAAACVoEAAAJWwQAAAlcBAAACV0EAAAJXgQAAAlfBAAACWAEAAAJYQQAAAliBAAACWMEAAAJZAQAAAllBAAACWYEAAAJZwQAAAloBAAACWkEAAAJagQAAAlrBAAACWwEAAAJbQQAAAluBAAACW8EAAAJcAQAAAlxBAAACXIEAAAJcwQAAAl0BAAACXUEAAAJdgQAAAl3BAAACXgEAAAJeQQAAAl6BAAACXsEAAAJfAQAAAl9BAAACX4EAAAJfwQAAAmABAAACYEEAAAJggQAAAmDBAAACYQEAAAJhQQAAAmGBAAACYcEAAAJiAQAAAmJBAAACYoEAAAJiwQAAAmMBAAACY0EAAAJjgQAAAmPBAAADTgHXwAAAAABAAAAgAAAAAQaU3R5bHVzUG9pbnRXaXRoVGltZVN0YW1wVjECAAAACZAEAAAJkQQAAAmSBAAACZMEAAAJlAQAAAmVBAAACZYEAAAJlwQAAAmYBAAACZkEAAAJmgQAAAmbBAAACZwEAAAJnQQAAAmeBAAACZ8EAAAJoAQAAAmhBAAACaIEAAAJowQAAAmkBAAACaUEAAAJpgQAAAmnBAAACagEAAAJqQQAAAmqBAAACasEAAAJrAQAAAmtBAAACa4EAAAJrwQAAAmwBAAACbEEAAAJsgQAAAmzBAAACbQEAAAJtQQAAAm2BAAACbcEAAAJuAQAAAm5BAAACboEAAAJuwQAAAm8BAAACb0EAAAJvgQAAAm/BAAACcAEAAAJwQQAAAnCBAAACcMEAAAJxAQAAAnFBAAACcYEAAAJxwQAAAnIBAAACckEAAAJygQAAAnLBAAACcwEAAAJzQQAAAnOBAAACc8EAAAJ0AQAAAnRBAAACdIEAAAJ0wQAAAnUBAAACdUEAAAJ1gQAAAnXBAAACdgEAAAJ2QQAAAnaBAAACdsEAAAJ3AQAAAndBAAACd4EAAAJ3wQAAAngBAAACeEEAAAJ4gQAAAnjBAAACeQEAAAJ5QQAAAnmBAAACecEAAAJ6AQAAAnpBAAADSYHYQAAAAABAAAAIAAAAAQaU3R5bHVzUG9pbnRXaXRoVGltZVN0YW1wVjECAAAACeoEAAAJ6wQAAAnsBAAACe0EAAAJ7gQAAAnvBAAACfAEAAAJ8QQAAAnyBAAACfMEAAAJ9AQAAAn1BAAACfYEAAAJ9wQAAAn4BAAACfkEAAAJ+gQAAAn7BAAACfwEAAAJ/QQAAAn+BAAACf8EAAAJAAUAAAkBBQAACQIFAAAJAwUAAAkEBQAACQUFAAANBAdjAAAAAAEAAAAAAQAABBpTdHlsdXNQb2ludFdpdGhUaW1lU3RhbXBWMQIAAAAJBgUAAAkHBQAACQgFAAAJCQUAAAkKBQAACQsFAAAJDAUAAAkNBQAACQ4FAAAJDwUAAAkQBQAACREFAAAJEgUAAAkTBQAACRQFAAAJFQUAAAkWBQAACRcFAAAJGAUAAAkZBQAACRoFAAAJGwUAAAkcBQAACR0FAAAJHgUAAAkfBQAACSAFAAAJIQUAAAkiBQAACSMFAAAJJAUAAAklBQAACSYFAAAJJwUAAAkoBQAACSkFAAAJKgUAAAkrBQAACSwFAAAJLQUAAAkuBQAACS8FAAAJMAUAAAkxBQAACTIFAAAJMwUAAAk0BQAACTUFAAAJNgUAAAk3BQAACTgFAAAJOQUAAAk6BQAACTsFAAAJPAUAAAk9BQAACT4FAAAJPwUAAAlABQAACUEFAAAJQgUAAAlDBQAACUQFAAAJRQUAAAlGBQAACUcFAAAJSAUAAAlJBQAACUoFAAAJSwUAAAlMBQAACU0FAAAJTgUAAAlPBQAACVAFAAAJUQUAAAlSBQAACVMFAAAJVAUAAAlVBQAACVYFAAAJVwUAAAlYBQAACVkFAAAJWgUAAAlbBQAACVwFAAAJXQUAAAleBQAACV8FAAAJYAUAAAlhBQAACWIFAAAJYwUAAAlkBQAACWUFAAAJZgUAAAlnBQAACWgFAAAJaQUAAAlqBQAACWsFAAAJbAUAAAltBQAACW4FAAAJbwUAAAlwBQAACXEFAAAJcgUAAAlzBQAACXQFAAAJdQUAAAl2BQAACXcFAAAJeAUAAAl5BQAACXoFAAAJewUAAAl8BQAACX0FAAAJfgUAAAl/BQAACYAFAAAJgQUAAAmCBQAACYMFAAAJhAUAAAmFBQAACYYFAAAJhwUAAAmIBQAACYkFAAAJigUAAAmLBQAACYwFAAAJjQUAAAmOBQAACY8FAAAJkAUAAAmRBQAACZIFAAAJkwUAAAmUBQAACZUFAAAJlgUAAAmXBQAACZgFAAAJmQUAAAmaBQAACZsFAAAJnAUAAAmdBQAACZ4FAAAJnwUAAAmgBQAACaEFAAAJogUAAAmjBQAACaQFAAAJpQUAAAmmBQAACacFAAAJqAUAAAmpBQAACaoFAAAJqwUAAAmsBQAACa0FAAAJrgUAAAmvBQAADVYHZQAAAAABAAAAIAAAAAQaU3R5bHVzUG9pbnRXaXRoVGltZVN0YW1wVjECAAAACbAFAAAJsQUAAAmyBQAACbMFAAAJtAUAAAm1BQAACbYFAAAJtwUAAAm4BQAACbkFAAAJugUAAAm7BQAACbwFAAAJvQUAAAm+BQAACb8FAAAJwAUAAAnBBQAACcIFAAAJwwUAAAnEBQAACcUFAAAJxgUAAAnHBQAACcgFAAANBwdnAAAAAAEAAAAgAAAABBpTdHlsdXNQb2ludFdpdGhUaW1lU3RhbXBWMQIAAAAJyQUAAAnKBQAACcsFAAAJzAUAAAnNBQAACc4FAAAJzwUAAAnQBQAACdEFAAAJ0gUAAAnTBQAACdQFAAAJ1QUAAAnWBQAACdcFAAAJ2AUAAAnZBQAACdoFAAAJ2wUAAAncBQAACd0FAAAJ3gUAAAnfBQAACeAFAAANCAdpAAAAAAEAAAAgAAAABBpTdHlsdXNQb2ludFdpdGhUaW1lU3RhbXBWMQIAAAAJ4QUAAAniBQAACeMFAAAJ5AUAAAnlBQAACeYFAAAJ5wUAAAnoBQAACekFAAAJ6gUAAAnrBQAACewFAAAJ7QUAAAnuBQAACe8FAAAJ8AUAAAnxBQAACfIFAAAJ8wUAAAn0BQAACfUFAAAJ9gUAAAn3BQAACfgFAAAJ+QUAAAn6BQAACfsFAAANBQdrAAAAAAEAAAAgAAAABBpTdHlsdXNQb2ludFdpdGhUaW1lU3RhbXBWMQIAAAAJ/AUAAAn9BQAACf4FAAAJ/wUAAAkABgAACQEGAAAJAgYAAAkDBgAACQQGAAAJBQYAAAkGBgAACQcGAAAJCAYAAAkJBgAACQoGAAAJCwYAAAkMBgAACQ0GAAAJDgYAAAkPBgAACRAGAAAJEQYAAAkSBgAACRMGAAANCAdsAAAAAAEAAAAAAAAABBpTdHlsdXNQb2ludFdpdGhUaW1lU3RhbXBWMQIAAAAFbQAAABpTdHlsdXNQb2ludFdpdGhUaW1lU3RhbXBWMQQAAAABWAFZDlByZXNzdXJlRmFjdG9yCVRpbWVTdGFtcAAAAAAGBgsQAgAAALYaSJeyBaU/TNKBGL5atj8AAAA/PREAAAAAAAABbgAAAG0AAAC2GkiXsgWlPwqTdCCGr7Y/AAAAP8oRAAAAAAAAAW8AAABtAAAAsOSs8OHOpT8Kk3Qghq+2PwAAAD/aEQAAAAAAAAFwAAAAbQAAAKiuEUoRmKY/CpN0IIavtj8AAAA/2hEAAAAAAAABcQAAAG0AAACgeHajQGGnP8pTZyhOBLc/AAAAP+kRAAAAAAAAAXIAAABtAAAAkgxAVp/zqD/KU2coTgS3PwAAAD/pEQAAAAAAAAFzAAAAbQAAAH4FvLWV6qo/iBRaMBZZtz8AAAA/+REAAAAAAAABdAAAAG0AAABoY+rBI0atP4gUWjAWWbc/AAAAP/kRAAAAAAAAAXUAAABtAAAApsW+k3A1sD9G1Uw43q23PwAAAD8IEgAAAAAAAAF2AAAAbQAAAJr01Zk3Y7E/BJY/QKYCuD8AAAA/GBIAAAAAAAABdwAAAG0AAACLiJ9MlvWyPwSWP0CmArg/AAAAPxgSAAAAAAAAAXgAAABtAAAAfRxp//SHtD8Elj9ApgK4PwAAAD8YEgAAAAAAAAF5AAAAbQAAAHJLgAW8tbU/BJY/QKYCuD8AAAA/KBIAAAAAAAABegAAAG0AAADkrPDhzhW3PwSWP0CmArg/AAAAPygSAAAAAAAAAXsAAABtAAAA1kC6lC2ouD8Elj9ApgK4PwAAAD83EgAAAAAAAAF8AAAAbQAAAE09eMSoo7k/BJY/QKYCuD8AAAA/NxIAAAAAAAABfQAAAG0AAADH1INHjDq6PwSWP0CmArg/AAAAP0cSAAAAAAAAAX4AAABtAAAAv57ooLsDuz9G1Uw43q23PwAAAD9HEgAAAAAAAAF/AAAAbQAAALsDm01TaLs/iBRaMBZZtz8AAAA/VxIAAAAAAAABgAAAAG0AAAC3aE366sy7P4gUWjAWWbc/AAAAP1cSAAAAAAAAAYEAAABtAAAAN5um0Db/uz+IFFowFlm3PwAAAD9mEgAAAAAAAAGCAAAAbQAAALPN/6aCMbw/iBRaMBZZtz8AAAA/dhIAAAAAAAABgwAAAG0AAAAxAFl9zmO8P4gUWjAWWbc/AAAAP4USAAAAAAAAAYQAAABtAAAAL2ULKmbIvD+IFFowFlm3PwAAAD+FEgAAAAAAAAGFAAAAbQAAACvKvdb9LL0/ylNnKE4Etz8AAAA/hRIAAAAAAAABhgAAAG0AAACn/BatSV+9P8pTZyhOBLc/AAAAP5USAAAAAAAAAYcAAABtAAAApWHJWeHDvT/KU2coTgS3PwAAAD+VEgAAAAAAAAGIAAAAbQAAACOUIjAt9r0/ylNnKE4Etz8AAAA/pRIAAAAAAAABiQAAAG0AAACdKy6zEI2+P8pTZyhOBLc/AAAAP6USAAAAAAAAAYoAAABtAAAAG16HiVy/vj8Kk3Qghq+2PwAAAD+0EgAAAAAAAAGLAAAAbQAAAJf1kgxAVr8/CpN0IIavtj8AAAA/tBIAAAAAAAABjAAAAG0AAAAVKOzii4i/PwqTdCCGr7Y/AAAAP8QSAAAAAAAAAY0AAABtAAAAD42ejyPtvz8Kk3Qghq+2PwAAAD/EEgAAAAAAAAGOAAAAbQAAAMjf+7K3D8A/CpN0IIavtj8AAAA/1BIAAAAAAAABjwAAAG0AAAAHeSie3SjAPwqTdCCGr7Y/AAAAP9QSAAAAAAAAAZAAAABtAAAARhJViQNCwD8Kk3Qghq+2PwAAAD8CEwAAAAAAAAGRAAAAbQAAAIWrgXQpW8A/CpN0IIavtj8AAAA/EhMAAAAAAAABkgAAAG0AAABCdwc2m6bAPwqTdCCGr7Y/AAAAPyITAAAAAAAAAZMAAABtAAAAwKlgDOfYwD8Kk3Qghq+2PwAAAD8xEwAAAAAAAAGUAAAAbQAAAH115s1YJME/CpN0IIavtj8AAAA/MRMAAAAAAAABlQAAAG0AAAA7QWyPym/BPwqTdCCGr7Y/AAAAP0ETAAAAAAAAAZYAAABtAAAAN6YePGLUwT8Kk3Qghq+2PwAAAD9BEwAAAAAAAAGXAAAAbQAAAPRxpP3TH8I/CpN0IIavtj8AAAA/URMAAAAAAAABmAAAAG0AAADw1laqa4TCPwqTdCCGr7Y/AAAAP1ETAAAAAAAAAZkAAABtAAAAbwmwgLe2wj8Kk3Qghq+2PwAAAD9gEwAAAAAAAAGaAAAAbQAAAOw7CVcD6cI/CpN0IIavtj8AAAA/YBMAAAAAAAABmwAAAG0AAAAr1TVCKQLDPwqTdCCGr7Y/AAAAP3ATAAAAAAAAAZwAAABtAAAAa25iLU8bwz8Kk3Qghq+2PwAAAD9wEwAAAAAAAAGdAAAAbQAAAKoHjxh1NMM/CpN0IIavtj8AAAA/fxMAAAAAAAABngAAAG0AAADpoLsDm03DPwqTdCCGr7Y/AAAAP48TAAAAAAAAAZ8AAABtAAAAJzro7sBmwz8Kk3Qghq+2PwAAAD+fEwAAAAAAAAGgAAAAbQAAAKZsQcUMmcM/CpN0IIavtj8AAAA/nxMAAAAAAAABoQAAAG0AAAAkn5qbWMvDPwqTdCCGr7Y/AAAAP64TAAAAAAAAAaIAAABtAAAA4WogXcoWxD8Kk3Qghq+2PwAAAD+uEwAAAAAAAAGjAAAAbQAAAJ82ph48YsQ/CpN0IIavtj8AAAA/vhMAAAAAAAABpAAAAG0AAADaNIW2+d/EPwqTdCCGr7Y/AAAAP74TAAAAAAAAAaUAAABtAAAAFTNkTrddxT8Kk3Qghq+2PwAAAD/OEwAAAAAAAAGmAAAAbQAAAFAxQ+Z028U/CpN0IIavtj8AAAA/zhMAAAAAAAABpwAAAG0AAACMLyJ+MlnGPwqTdCCGr7Y/AAAAP90TAAAAAAAAAagAAABtAAAAiJTUKsq9xj8Kk3Qghq+2PwAAAD/dEwAAAAAAAAGpAAAAbQAAAIT5htdhIsc/CpN0IIavtj8AAAA/7RMAAAAAAAABqgAAAG0AAAADLOCtrVTHPwqTdCCGr7Y/AAAAP+0TAAAAAAAAAasAAABtAAAAgV45hPmGxz8Kk3Qghq+2PwAAAD/8EwAAAAAAAAGsAAAAbQAAAP6QklpFucc/ylNnKE4Etz8AAAA//BMAAAAAAAABrQAAAG0AAAA+Kr9Fa9LHP4gUWjAWWbc/AAAAPwwUAAAAAAAAAa4AAABtAAAAvFwYHLcEyD+IFFowFlm3PwAAAD8MFAAAAAAAAAGvAAAAbQAAAPv1RAfdHcg/iBRaMBZZtz8AAAA/HBQAAAAAAAABsAAAAG0AAAB5KJ7dKFDIP4gUWjAWWbc/AAAAPxwUAAAAAAAAAbEAAABtAAAA91r3s3SCyD9G1Uw43q23PwAAAD8rFAAAAAAAAAGyAAAAbQAAAHaNUIrAtMg/RtVMON6ttz8AAAA/KxQAAAAAAAABswAAAG0AAADzv6lgDOfIP0bVTDjerbc/AAAAPzsUAAAAAAAAAbQAAABtAAAAcvICN1gZyT9G1Uw43q23PwAAAD87FAAAAAAAAAG1AAAAbQAAALGLLyJ+Msk/RtVMON6ttz8AAAA/SxQAAAAAAAABtgAAAG0AAADwJFwNpEvJP0bVTDjerbc/AAAAP0sUAAAAAAAAAbcAAABtAAAALr6I+MlkyT9G1Uw43q23PwAAAD9qFAAAAAAAAAG4AAAAbQAAAG5XtePvfck/RtVMON6ttz8AAAA/khQAAAAAAAABuQAAAG0AAACt8OHOFZfJP0bVTDjerbc/AAAAP6IUAAAAAAAAAboAAABtAAAA7IkOujuwyT9G1Uw43q23PwAAAD+iFAAAAAAAAAG7AAAAbQAAACsjO6Vhyck/RtVMON6ttz8AAAA/sRQAAAAAAAABvAAAAG0AAADo7sBm0xTKP4gUWjAWWbc/AAAAP8EUAAAAAAAAAb0AAABtAAAAJ4jtUfktyj/KU2coTgS3PwAAAD/BFAAAAAAAAAG+AAAAbQAAAOVTcxNreco/CpN0IIavtj8AAAA/0RQAAAAAAAABvwAAAG0AAAAj7Z/+kJLKPwqTdCCGr7Y/AAAAP9EUAAAAAAAAAcAAAABtAAAA4bglwALeyj9M0oEYvlq2PwAAAD/gFAAAAAAAAAHBAAAAbQAAACBSUqso98o/zlCcCC6xtT8AAAA/4BQAAAAAAAABwgAAAG0AAACfhKuBdCnLP85QnAgusbU/AAAAP/AUAAAAAAAAAcMAAABtAAAA3R3YbJpCyz8QkKkAZly1PwAAAD/wFAAAAAAAAAHEAAAAbQAAABy3BFjAW8s/EJCpAGZctT8AAAA//xQAAAAAAAABxQAAAG0AAAActwRYwFvLP1LPtvidB7U/AAAAP/8UAAAAAAAAAcYAAABtAAAAW1AxQ+Z0yz9Sz7b4nQe1PwAAAD8PFQAAAAAAAAHHAAAAbQAAAJrpXS4Mjss/Us+2+J0HtT8AAAA/LhUAAAAAAAAByAAAAG0AAAAZHLcEWMDLP1LPtvidB7U/AAAAP9oVAAAAAAAAAckAAABtAAAAlk4Q26Pyyz+QDsTw1bK0PwAAAD/aFQAAAAAAAAHKAAAAbQAAABWBabHvJMw/kA7E8NWytD8AAAA/6hUAAAAAAAABywAAAG0AAACTs8KHO1fMP9JN0egNXrQ/AAAAP+oVAAAAAAAAAcwAAABtAAAAEeYbXoeJzD/STdHoDV60PwAAAD/5FQAAAAAAAAHNAAAAbQAAAFB/SEmtosw/0k3R6A1etD8AAAA/+RUAAAAAAAABzgAAAG0AAADOsaEf+dTMP9JN0egNXrQ/AAAAPwkWAAAAAAAAAc8AAABtAAAAzrGhH/nUzD8Ujd7gRQm0PwAAAD8JFgAAAAAAAAHQAAAAbQAAAA5Lzgof7sw/FI3e4EUJtD8AAAA/GRYAAAAAAAAB0QAAAG0AAABM5Pr1RAfNPxSN3uBFCbQ/AAAAPygWAAAAAAAAAdIAAABtAAAAjH0n4WogzT9WzOvYfbSzPwAAAD84FgAAAAAAAAHTAAAAbQAAAAqwgLe2Us0/lgv50LVfsz8AAAA/OBYAAAAAAAAB1AAAAG0AAACI4tmNAoXNP5YL+dC1X7M/AAAAP0gWAAAAAAAAAdUAAABtAAAAxnsGeSiezT/YSgbJ7QqzPwAAAD9IFgAAAAAAAAHWAAAAbQAAAAYVM2ROt80/2EoGye0Ksz8AAAA/VxYAAAAAAAAB1wAAAG0AAABGrl9PdNDNPxqKE8EltrI/AAAAP1cWAAAAAAAAAdgAAABtAAAAhEeMOprpzT8aihPBJbayPwAAAD/DFgAAAAAAAAHZAAAAbQAAAIRHjDqa6c0/WskguV1hsj8AAAA/wxYAAAAAAAAB2gAAAG0AAADC4LglwALOP1rJILldYbI/AAAAP9IWAAAAAAAAAdsAAABtAAAAwuC4JcACzj+cCC6xlQyyPwAAAD/iFgAAAAAAAAHcAAAAbQAAAAJ65RDmG84/3kc7qc23sT8AAAA/8RYAAAAAAAAB3QAAAG0AAAACeuUQ5hvOPx6HSKEFY7E/AAAAPwEXAAAAAAAAAd4AAABtAAAAAnrlEOYbzj9gxlWZPQ6xPwAAAD8RFwAAAAAAAAHfAAAAbQAAAAJ65RDmG84/ogVjkXW5sD8AAAA/MBcAAAAAAAAB4AAAAG0AAABCExL8CzXOP6IFY5F1ubA/AAAAP0AXAAAAAAAAAeEAAABtAAAAQhMS/As1zj/gRHCJrWSwPwAAAD9AFwAAAAAAAAHiAAAAbQAAAEITEvwLNc4/IoR9geUPsD8AAAA/TxcAAAAAAAAB4wAAAG0AAABCExL8CzXOP8iGFfM6dq8/AAAAP18XAAAAAAAAAeQAAABtAAAAgKw+5zFOzj/IhhXzOnavPwAAAD9fFwAAAAAAAAHlAAAAbQAAAICsPucxTs4/TAUw46rMrj8AAAA/bhcAAAAAAAAB5gAAAG0AAACArD7nMU7OP8yDStMaI64/AAAAP34XAAAAAAAAAecAAABtAAAAwEVr0ldnzj/Mg0rTGiOuPwAAAD9+FwAAAAAAAAHoAAAAbQAAAMBFa9JXZ84/UAJlw4p5rT8AAAA/jhcAAAAAAAAB6QAAAG0AAADARWvSV2fOP9SAf7P6z6w/AAAAP50XAAAAAAAAAeoAAABtAAAAwEVr0ldnzj9U/5mjaiasPwAAAD+tFwAAAAAAAAHrAAAAbQAAAMBFa9JXZ84/2H20k9p8qz8AAAA/vRcAAAAAAAAB7AAAAG0AAAD+3pe9fYDOP1z8zoNK06o/AAAAP8wXAAAAAAAAAe0AAABtAAAA/t6XvX2Azj/ceulzuimqPwAAAD/cFwAAAAAAAAHuAAAAbQAAAP7el719gM4/YPkDZCqAqT8AAAA/3BcAAAAAAAAB7wAAAG0AAAD+3pe9fYDOP+R3HlSa1qg/AAAAP+sXAAAAAAAAAfAAAABtAAAAPnjEqKOZzj9o9jhECi2oPwAAAD/7FwAAAAAAAAHxAAAAbQAAAD54xKijmc4/5HRTNHqDpz8AAAA/+xcAAAAAAAAB8gAAAG0AAAA+eMSoo5nOP2jzbSTq2aY/AAAAPwsYAAAAAAAAAfMAAABtAAAAPnjEqKOZzj/scYgUWjCmPwAAAD8LGAAAAAAAAAH0AAAAbQAAAD54xKijmc4/bPCiBMqGpT8AAAA/GhgAAAAAAAAB9QAAAG0AAAA+eMSoo5nOP/BuvfQ53aQ/AAAAPxoYAAAAAAAAAfYAAABtAAAAPnjEqKOZzj907dfkqTOkPwAAAD8qGAAAAAAAAAH3AAAAbQAAAD54xKijmc4/9Gvy1BmKoz8AAAA/OhgAAAAAAAAB+AAAAG0AAAA+eMSoo5nOP3jqDMWJ4KI/AAAAP0kYAAAAAAAAAfkAAABtAAAAPnjEqKOZzj/8aCe1+TaiPwAAAD9JGAAAAAAAAAH6AAAAbQAAAD54xKijmc4/fOdBpWmNoT8AAAA/WRgAAAAAAAAB+wAAAG0AAAD+3pe9fYDOPwBmXJXZ46A/AAAAP2gYAAAAAAAAAfwAAABtAAAA/t6XvX2Azj+E5HaFSTqgPwAAAD9oGAAAAAAAAAH9AAAAbQAAAMBFa9JXZ84/CMNXy1LOnT8AAAA/eBgAAAAAAAAB/gAAAG0AAACArD7nMU7OPwjDV8tSzp0/AAAAP3gYAAAAAAAAAf8AAABtAAAAgKw+5zFOzj8QwIyrMnucPwAAAD+IGAAAAAAAAAEAAQAAbQAAAEITEvwLNc4/IL3BixIomz8AAAA/iBgAAAAAAAABAQEAAG0AAAACeuUQ5hvOPxi69mvy1Jk/AAAAP5cYAAAAAAAAAQIBAABtAAAAwuC4JcACzj8gtytM0oGYPwAAAD+XGAAAAAAAAAEDAQAAbQAAAIRHjDqa6c0/ILcrTNKBmD8AAAA/lxgAAAAAAAABBAEAAG0AAABGrl9PdNDNPyi0YCyyLpc/AAAAP5cYAAAAAAAAAQUBAABtAAAABhUzZE63zT8osZUMktuVPwAAAD+nGAAAAAAAAAEGAQAAbQAAAMZ7Bnkons0/KLGVDJLblT8AAAA/pxgAAAAAAAABBwEAAG0AAACI4tmNAoXNPzCuyuxxiJQ/AAAAP7YYAAAAAAAAAQgBAABtAAAASEmtotxrzT8wrsrscYiUPwAAAD+2GAAAAAAAAAEJAQAAbQAAAAqwgLe2Us0/MK7K7HGIlD8AAAA/xhgAAAAAAAABCgEAAG0AAADKFlTMkDnNPzir/8xRNZM/AAAAP9UYAAAAAAAAAQsBAABtAAAAjH0n4WogzT84q//MUTWTPwAAAD/VGAAAAAAAAAEMAQAAbQAAAA5Lzgof7sw/OKv/zFE1kz8AAAA/5RgAAAAAAAABDQEAAG0AAACOGHU007vMPzir/8xRNZM/AAAAP+UYAAAAAAAAAQ4BAABtAAAAUH9ISa2izD84q//MUTWTPwAAAD/1GAAAAAAAAAEPAQAAbQAAAJOzwoc7V8w/QKg0rTHikT8AAAA/9RgAAAAAAAABEAEAAG0AAABXtePvfdnLP0CoNK0x4pE/AAAAPwQZAAAAAAAAAREBAABtAAAAW1AxQ+Z0yz9AqDStMeKRPwAAAD8EGQAAAAAAAAESAQAAbQAAAF/rfpZOEMs/QKg0rTHikT8AAAA/FBkAAAAAAAABEwEAAG0AAABihszptqvKP0CoNK0x4pE/AAAAPxQZAAAAAAAAARQBAABtAAAAJ4jtUfktyj9AqDStMeKRPwAAAD8kGQAAAAAAAAEVAQAAbQAAACsjO6Vhyck/QKg0rTHikT8AAAA/JBkAAAAAAAABFgEAAG0AAABuV7Xj733JP0ClaY0Rj5A/AAAAPzMZAAAAAAAAARcBAABtAAAAMlnWSzIAyT+QRD3b4neOPwAAAD8zGQAAAAAAAAEYAQAAbQAAAHaNUIrAtMg/kEQ92+J3jj8AAAA/QxkAAAAAAAABGQEAAG0AAAB5KJ7dKFDIP5BEPdvid44/AAAAP0MZAAAAAAAAARoBAABtAAAAfcPrMJHrxz+QPqebotGLPwAAAD9SGQAAAAAAAAEbAQAAbQAAAL/3ZW8foMc/oDgRXGIriT8AAAA/UhkAAAAAAAABHAEAAG0AAABCxQyZ023HP6A4EVxiK4k/AAAAP2IZAAAAAAAAAR0BAABtAAAARWBa7DsJxz+gOBFcYiuJPwAAAD9iGQAAAAAAAAEeAQAAbQAAAMctARbw1sY/oDgRXGIriT8AAAA/chkAAAAAAAABHwEAAG0AAAAKYntUfovGP6A4EVxiK4k/AAAAP3IZAAAAAAAAASABAABtAAAATZb1kgxAxj+gOBFcYiuJPwAAAD+BGQAAAAAAAAEhAQAAbQAAAI/Kb9Ga9MU/oDgRXGIriT8AAAA/gRkAAAAAAAABIgEAAG0AAADT/ukPKanFP6A4EVxiK4k/AAAAP5EZAAAAAAAAASMBAABtAAAAFTNkTrddxT+gOBFcYiuJPwAAAD+RGQAAAAAAAAEkAQAAbQAAAJubWMvTxsQ/oDgRXGIriT8AAAA/sBkAAAAAAAABJQEAAG0AAAAdaf/0h5TEP6A4EVxiK4k/AAAAP7AZAAAAAAAAASYBAABtAAAAX515MxZJxD+gOBFcYiuJPwAAAD+wGQAAAAAAAAEnAQAAbQAAAKPR83Gk/cM/oDgRXGIriT8AAAA/wBkAAAAAAAABKAEAAG0AAADlBW6wMrLDP6A4EVxiK4k/AAAAP8AZAAAAAAAAASkBAABtAAAAJzro7sBmwz+gOBFcYiuJPwAAAD/PGQAAAAAAAAEqAQAAbQAAAKoHjxh1NMM/oDgRXGIriT8AAAA/3xkAAAAAAAABKwEAAG0AAABvCbCAt7bCP6A4EVxiK4k/AAAAP98ZAAAAAAAAASwBAABtAAAAcqT90x9Swj+gOBFcYiuJPwAAAD/vGQAAAAAAAAEtAQAAbQAAAHY/SyeI7cE/oDgRXGIriT8AAAA/7xkAAAAAAAABLgEAAG0AAAA7QWyPym/BP6AyexwihYY/AAAAP+8ZAAAAAAAAAS8BAABtAAAAAEON9wzywD+wLOXc4d6DPwAAAD/+GQAAAAAAAAEwAQAAbQAAAAPe2kp1jcA/wCZPnaE4gT8AAAA//hkAAAAAAAABMQEAAG0AAABGElWJA0LAP8AmT52hOIE/AAAAPw4aAAAAAAAAATIBAABtAAAAkVpFude6vz+AQXK7wiR9PwAAAD8eGgAAAAAAAAEzAQAAbQAAAJmQ4F+o8b4/gEFyu8IkfT8AAAA/HhoAAAAAAAABNAEAAG0AAAChxnsGeSi+P4BBcrvCJH0/AAAAPy0aAAAAAAAAATUBAABtAAAAK8q91v0svT+gNUY8Qth3PwAAAD8tGgAAAAAAAAE2AQAAbQAAADEAWX3OY7w/oDVGPELYdz8AAAA/PRoAAAAAAAABNwEAAG0AAAC3aE366sy7P6A1RjxC2Hc/AAAAPz0aAAAAAAAAATgBAABtAAAAuwObTVNouz+gNUY8Qth3PwAAAD9MGgAAAAAAAAE5AQAAbQAAAL+e6KC7A7s/oDVGPELYdz8AAAA/TBoAAAAAAAABOgEAAG0AAABBbI/Kb9G6P6A1RjxC2Hc/AAAAP1waAAAAAAAAATsBAABtAAAAwzk29COfuj+gNUY8Qth3PwAAAD9cGgAAAAAAAAE8AQAAbQAAAEUH3R3YbLo/oDVGPELYdz8AAAA/bBoAAAAAAAABPQEAAG0AAADH1INHjDq6P6A1RjxC2Hc/AAAAP2waAAAAAAAAAT4BAABtAAAAyW/RmvTVuT+gNUY8Qth3PwAAAD97GgAAAAAAAAE/AQAAbQAAAFDYxRcRP7k/oDVGPELYdz8AAAA/exoAAAAAAAABQAEAAG0AAADWQLqULai4P6A1RjxC2Hc/AAAAP4saAAAAAAAAAUEBAABtAAAA3XZVO/7etz+gNUY8Qth3PwAAAD+LGgAAAAAAAAFCAQAAbQAAAOSs8OHOFbc/oDVGPELYdz8AAAA/mxoAAAAAAAABQwEAAG0AAABusDKyUxq2P6A1RjxC2Hc/AAAAP5saAAAAAAAAAUQBAABtAAAAdebNWCRRtT+gNUY8Qth3PwAAAD/AGgAAAAAAAAFFAQAAbQAAAAKFXXwR8bM/oDVGPELYdz8AAAA/wBoAAAAAAAABRgEAAG0AAACLiJ9MlvWyP6A1RjxC2Hc/AAAAP9AaAAAAAAAAAUcBAABtAAAAk74682Yssj+gNUY8Qth3PwAAAD/QGgAAAAAAAAFIAQAAbQAAAJ+PI+2f/rA/oDVGPELYdz8AAAA/3xoAAAAAAAABSQEAAG0AAAAj+BdqvGewP6A1RjxC2Hc/AAAAP98aAAAAAAAAAUoBAABtAAAApsW+k3A1sD+gNUY8Qth3PwAAAD/vGgAAAAAAAAFLAQAAbQAAACeTZb0kA7A/oDVGPELYdz8AAAA/7xoAAAAAAAABTAEAAG0AAABSwRjOsaGvP6A1RjxC2Hc/AAAAP/8aAAAAAAAAAU0BAABtAAAAWvezdILYrj+gNUY8Qth3PwAAAD89GwAAAAAAAAFOAQAAbQAAAGItTxtTD64/gEFyu8IkfT8AAAA/TRsAAAAAAAABTwEAAG0AAABu/jcVjOGsP8AmT52hOIE/AAAAP00bAAAAAAAAAVABAABtAAAAdDTTu1wYrD/AJk+doTiBPwAAAD9cGwAAAAAAAAFRAQAAbQAAAH4FvLWV6qo/wCZPnaE4gT8AAAA/XBsAAAAAAAABUgEAAG0AAACEoAkJ/oWqP7As5dzh3oM/AAAAP2wbAAAAAAAAAVMBAABtAAAAitakr868qT+wLOXc4d6DPwAAAD9sGwAAAAAAAAFUAQAAbQAAAI5x8gI3WKk/sCzl3OHegz8AAAA/fBsAAAAAAAABVQEAAG0AAACSDEBWn/OoP7As5dzh3oM/AAAAP3wbAAAAAAAAAVYBAABtAAAAlKeNqQePqD+wLOXc4d6DPwAAAD+bGwAAAAAAAAFXAQAAbQAAAJ7dKFDYxac/sCzl3OHegz8AAAA/qxsAAAAAAAABWAEAAG0AAACmE8T2qPymP7As5dzh3oM/AAAAP7obAAAAAAAAAVkBAABtAAAArElfnXkzpj+gMnscIoWGPwAAAD+6GwAAAAAAAAFaAQAAbQAAALR/+kNKaqU/oDJ7HCKFhj8AAAA/uhsAAAAAAAABWwEAAG0AAADAUOM9gzykP6AyexwihYY/AAAAP8obAAAAAAAAAVwBAABtAAAAxoZ+5FNzoz+gOBFcYiuJPwAAAD/ZGwAAAAAAAAFdAQAAbQAAAM68GYskqqI/kD6nm6LRiz8AAAA/2RsAAAAAAAABXgEAAG0AAADSV2fejEWiP5A+p5ui0Ys/AAAAP+kbAAAAAAAAAV8BAABtAAAA2o0ChV18oT+QRD3b4neOPwAAAD/pGwAAAAAAAAFgAQAAbQAAANwoUNjFF6E/kEQ92+J3jj8AAAA/+RsAAAAAAAABYQEAAG0AAADiw50rLrOgP5BEPdvid44/AAAAP/kbAAAAAAAAAWIBAABtAAAA5l7rfpZOoD9ApWmNEY+QPwAAAD92HAAAAAAAAAFjAQAAbQAAANHzcaT9058/QKVpjRGPkD8AAAA/hRwAAAAAAAABZAEAAG0AAADR83Gk/dOfP0CoNK0x4pE/AAAAP4UcAAAAAAAAAWUBAABtAAAA2SkNS84Knz9AqDStMeKRPwAAAD+VHAAAAAAAAAFmAQAAbQAAAOFfqPGeQZ4/QKg0rTHikT8AAAA/lRwAAAAAAAABZwEAAG0AAADhX6jxnkGePzir/8xRNZM/AAAAP6UcAAAAAAAAAWgBAABtAAAA55VDmG94nT84q//MUTWTPwAAAD+0HAAAAAAAAAFpAQAAbQAAAOeVQ5hveJ0/MK7K7HGIlD8AAAA/7xwAAAAAAAABagEAAG0AAADvy94+QK+cPyixlQyS25U/AAAAP/4cAAAAAAAAAWsBAABtAAAA78vePkCvnD8otGAssi6XPwAAAD/+HAAAAAAAAAFsAQAAbQAAAO/L3j5Ar5w/ILcrTNKBmD8AAAA/Dh0AAAAAAAABbQEAAG0AAADvy94+QK+cPxi69mvy1Jk/AAAAPx4dAAAAAAAAAW4BAABtAAAA78vePkCvnD8gvcGLEiibPwAAAD8tHQAAAAAAAAFvAQAAbQAAAO/L3j5Ar5w/EMCMqzJ7nD8AAAA/PR0AAAAAAAABcAEAAG0AAADvy94+QK+cPxDGIutyIZ8/AAAAP0wdAAAAAAAAAXEBAABtAAAA78vePkCvnD8AZlyV2eOgPwAAAD9cHQAAAAAAAAFyAQAAbQAAAO/L3j5Ar5w//Ggntfk2oj8AAAA/bB0AAAAAAAABcwEAAG0AAADvy94+QK+cP/Rr8tQZiqM/AAAAP2wdAAAAAAAAAXQBAABtAAAA78vePkCvnD/wbr30Od2kPwAAAD9sHQAAAAAAAAF1AQAAbQAAAO/L3j5Ar5w/7HGIFFowpj8AAAA/ex0AAAAAAAABdgEAAG0AAADvy94+QK+cP+R0UzR6g6c/AAAAP4sdAAAAAAAAAXcBAABtAAAA78vePkCvnD9g+QNkKoCpPwAAAD+LHQAAAAAAAAF4AQAAbQAAAO/L3j5Ar5w/XPzOg0rTqj8AAAA/mx0AAAAAAAABeQEAAG0AAADvy94+QK+cP9h9tJPafKs/AAAAP5sdAAAAAAAAAXoBAABtAAAA78vePkCvnD9U/5mjaiasPwAAAD+bHQAAAAAAAAF7AQAAbQAAAO/L3j5Ar5w/UAJlw4p5rT8AAAA/qh0AAAAAAAABfAEAAG0AAADvy94+QK+cP8yDStMaI64/AAAAP7odAAAAAAAAAX0BAABtAAAA78vePkCvnD9MBTDjqsyuPwAAAD/JHQAAAAAAAAF+AQAAbQAAAO/L3j5Ar5w/IoR9geUPsD8AAAA/2R0AAAAAAAABfwEAAG0AAADvy94+QK+cP+BEcImtZLA/AAAAP+kdAAAAAAAAAYABAABtAAAA78vePkCvnD9gxlWZPQ6xPwAAAD/pHQAAAAAAAAGBAQAAbQAAAO/L3j5Ar5w/HodIoQVjsT8AAAA/+B0AAAAAAAABggEAAG0AAADvy94+QK+cP5wILrGVDLI/AAAAP/gdAAAAAAAAAYMBAABtAAAA78vePkCvnD9aySC5XWGyPwAAAD8IHgAAAAAAAAGEAQAAbQAAAO/L3j5Ar5w/lgv50LVfsz8AAAA/CB4AAAAAAAABhQEAAG0AAADvy94+QK+cP1bM69h9tLM/AAAAPxgeAAAAAAAAAYYBAABtAAAA78vePkCvnD8Ujd7gRQm0PwAAAD8YHgAAAAAAAAGHAQAAbQAAAO/L3j5Ar5w/0k3R6A1etD8AAAA/Jx4AAAAAAAABiAEAAG0AAADvy94+QK+cP5AOxPDVsrQ/AAAAPyceAAAAAAAAAYkBAABtAAAA78vePkCvnD9Sz7b4nQe1PwAAAD83HgAAAAAAAAGKAQAAbQAAAOeVQ5hveJ0/Us+2+J0HtT8AAAA/0x4AAAAAAAABiwEAAG0AAADhX6jxnkGeP1LPtvidB7U/AAAAP9MeAAAAAAAAAYwBAABtAAAAupQtqJgh0z+wLOXc4d6DPwAAAD/6JAAAAAAAAAGNAQAAbQAAAFrhw50rLtM/sCzl3OHegz8AAAA/ryUAAAAAAAABjgEAAG0AAAA4x4Z+5FPTP7As5dzh3oM/AAAAP78lAAAAAAAAAY8BAABtAAAAd2CzaQpt0z+wLOXc4d6DPwAAAD+/JQAAAAAAAAGQAQAAbQAAALf531QwhtM/sCzl3OHegz8AAAA/zyUAAAAAAAABkQEAAG0AAAA0LDkrfLjTP7As5dzh3oM/AAAAP88lAAAAAAAAAZIBAABtAAAAFBL8CzXe0z+gMnscIoWGPwAAAD/eJQAAAAAAAAGTAQAAbQAAAPL3vuztA9Q/oDJ7HCKFhj8AAAA/7iUAAAAAAAABlAEAAG0AAAAPd664zELUP6AyexwihYY/AAAAP+4lAAAAAAAAAZUBAABtAAAAbI/Kb9Ga1D+gMnscIoWGPwAAAD/uJQAAAAAAAAGWAQAAbQAAAMmn5ibW8tQ/oDJ7HCKFhj8AAAA//SUAAAAAAAABlwEAAG0AAACk8lu0Jn3VP6A4EVxiK4k/AAAAP/0lAAAAAAAAAZgBAABtAAAAH4pnNwoU1j+gOBFcYiuJPwAAAD8NJgAAAAAAAAGZAQAAbQAAAJkhc7rtqtY/kD6nm6LRiz8AAAA/DSYAAAAAAAABmgEAAG0AAAATuX490UHXP5A+p5ui0Ys/AAAAPx0mAAAAAAAAAZsBAABtAAAAjlCKwLTY1z+QPqebotGLPwAAAD8dJgAAAAAAAAGcAQAAbQAAAAjolUOYb9g/kD6nm6LRiz8AAAA/LCYAAAAAAAABnQEAAG0AAACDf6HGewbZP5A+p5ui0Ys/AAAAPywmAAAAAAAAAZ4BAABtAAAAXcoWVMyQ2T+QPqebotGLPwAAAD88JgAAAAAAAAGfAQAAbQAAADgVjOEcG9o/kD6nm6LRiz8AAAA/PCYAAAAAAAABoAEAAG0AAADUxtSDR4zaP5BEPdvid44/AAAAP0wmAAAAAAAAAaEBAABtAAAAD8WzGwUK2z9ApWmNEY+QPwAAAD9MJgAAAAAAAAGiAQAAbQAAAKp2/L0ve9s/QKg0rTHikT8AAAA/WyYAAAAAAAABowEAAG0AAABGKEVgWuzbPzir/8xRNZM/AAAAP1smAAAAAAAAAaQBAABtAAAAQ433DPJQ3D8osZUMktuVPwAAAD9rJgAAAAAAAAGlAQAAbQAAAKClE8T2qNw/KLRgLLIulz8AAAA/ayYAAAAAAAABpgEAAG0AAAA7V1xmIRrdPyC3K0zSgZg/AAAAP3omAAAAAAAAAacBAABtAAAAOLwOE7l+3T8YuvZr8tSZPwAAAD96JgAAAAAAAAGoAQAAbQAAADQhwb9Q490/GLr2a/LUmT8AAAA/iiYAAAAAAAABqQEAAG0AAADy7EaBwi7ePxi69mvy1Jk/AAAAP4omAAAAAAAAAaoBAABtAAAArbjMQjR63j8YuvZr8tSZPwAAAD+aJgAAAAAAAAGrAQAAbQAAAGuEUgSmxd4/GLr2a/LUmT8AAAA/miYAAAAAAAABrAEAAG0AAACJA0LQhATfPxi69mvy1Jk/AAAAP6kmAAAAAAAAAa0BAABtAAAAp4IxnGND3z8YuvZr8tSZPwAAAD+pJgAAAAAAAAGuAQAAbQAAAMUBIWhCgt8/GLr2a/LUmT8AAAA/uSYAAAAAAAABrwEAAG0AAACj5+NI+6ffPxi69mvy1Jk/AAAAP7kmAAAAAAAAAbABAABtAAAAg82mKbTN3z8YuvZr8tSZPwAAAD/JJgAAAAAAAAGxAQAAbQAAAMFm0xTa5t8/GLr2a/LUmT8AAAA/ySYAAAAAAAABsgEAAG0AAABhs2kKbfPfPxi69mvy1Jk/AAAAP+gmAAAAAAAAAbMBAABtAAAA////////3z8YuvZr8tSZPwAAAD8HJwAAAAAAAAG0AQAAbQAAAE8my3pJBuA/GLr2a/LUmT8AAAA/QicAAAAAAAABtQEAAG0AAADvcmFw3BLgPxi69mvy1Jk/AAAAP1InAAAAAAAAAbYBAABtAAAAj7/3ZW8f4D8YuvZr8tSZPwAAAD9SJwAAAAAAAAG3AQAAbQAAAH4yWdZLMuA/GLr2a/LUmT8AAAA/YicAAAAAAAABuAEAAG0AAABtpbpGKEXgPxi69mvy1Jk/AAAAP2InAAAAAAAAAbkBAABtAAAADfJQPLtR4D8YuvZr8tSZPwAAAD9xJwAAAAAAAAG6AQAAbQAAAKw+5zFOXuA/ILcrTNKBmD8AAAA/cScAAAAAAAABuwEAAG0AAABMi30n4WrgPyC3K0zSgZg/AAAAP4EnAAAAAAAAAbwBAABtAAAAm7FIoipx4D8gtytM0oGYPwAAAD+QJwAAAAAAAAG9AQAAbQAAAJuxSKIqceA/KLRgLLIulz8AAAA/vycAAAAAAAABvgEAAG0AAAAGIKvPeYyzP16UQNmwYs4/AAAAP49GAAAAAAAAAb8BAABtAAAABiCrz3mMsz/+M0fVTDjOPwAAAD/8RgAAAAAAAAHAAQAAbQAAAAKFXXwR8bM/oNNN0egNzj8AAAA/DEcAAAAAAAABwQEAAG0AAAB9HGn/9Ie0P6DTTdHoDc4/AAAAPwxHAAAAAAAAAcIBAABtAAAAeYEbrIzstD9Ac1TNhOPNPwAAAD8bRwAAAAAAAAHDAQAAbQAAAHJLgAW8tbU/4hJbySC5zT8AAAA/G0cAAAAAAAABxAEAAG0AAADoRz41N7G2P+ISW8kguc0/AAAAPytHAAAAAAAAAcUBAABtAAAA4RGjjmZ6tz+AsmHFvI7NPwAAAD8rRwAAAAAAAAHGAQAAbQAAAFuprhFKEbg/IFJowVhkzT8AAAA/OkcAAAAAAAABxwEAAG0AAADWQLqULai4PyBSaMFYZM0/AAAAPzpHAAAAAAAAAcgBAABtAAAA0aVsQcUMuT8gUmjBWGTNPwAAAD9KRwAAAAAAAAHJAQAAbQAAAE09eMSoo7k/wvFuvfQ5zT8AAAA/SkcAAAAAAAABygEAAG0AAADH1INHjDq6P8Lxbr30Oc0/AAAAP1pHAAAAAAAAAcsBAABtAAAAwzk29COfuj/C8W699DnNPwAAAD9aRwAAAAAAAAHMAQAAbQAAAL+e6KC7A7s/wvFuvfQ5zT8AAAA/aUcAAAAAAAABzQEAAG0AAAC7A5tNU2i7P8Lxbr30Oc0/AAAAP2lHAAAAAAAAAc4BAABtAAAAOTb0I5+auz/C8W699DnNPwAAAD95RwAAAAAAAAHPAQAAbQAAALPN/6aCMbw/wvFuvfQ5zT8AAAA/eUcAAAAAAAAB0AEAAG0AAAAxAFl9zmO8P8Lxbr30Oc0/AAAAP4lHAAAAAAAAAdEBAABtAAAArZdkALL6vD/C8W699DnNPwAAAD+JRwAAAAAAAAHSAQAAbQAAACOUIjAt9r0/YpF1uZAPzT8AAAA/mEcAAAAAAAAB0wEAAG0AAAAXwzk29CO/PwQxfLUs5cw/AAAAP5hHAAAAAAAAAdQBAABtAAAAA97aSnWNwD8EMXy1LOXMPwAAAD+oRwAAAAAAAAHVAQAAbQAAALhzxWUWosE/pNCCsci6zD8AAAA/qEcAAAAAAAAB1gEAAG0AAACtotxr3c/CP0Rwia1kkMw/AAAAP7dHAAAAAAAAAdcBAABtAAAAo9HzcaT9wz/kD5CpAGbMPwAAAD+3RwAAAAAAAAHYAQAAbQAAAFhn3oxFEsU/5A+QqQBmzD8AAAA/x0cAAAAAAAAB2QEAAG0AAACPym/RmvTFP+QPkKkAZsw/AAAAP8dHAAAAAAAAAdoBAABtAAAACmJ7VH6Lxj/kD5CpAGbMPwAAAD/XRwAAAAAAAAHbAQAAbQAAAMctARbw1sY/5A+QqQBmzD8AAAA/10cAAAAAAAAB3AEAAG0AAAAHxy0BFvDGP+QPkKkAZsw/AAAAP+ZHAAAAAAAAAd0BAABtAAAARWBa7DsJxz/kD5CpAGbMPwAAAD/mRwAAAAAAAAHeAQAAbQAAAMOSs8KHO8c/5A+QqQBmzD8AAAA/QUgAAAAAAAAB3wEAAG0AAAC/92VvH6DHP+QPkKkAZsw/AAAAP1FIAAAAAAAAAeABAABtAAAAvFwYHLcEyD/kD5CpAGbMPwAAAD9RSAAAAAAAAAHhAQAAbQAAAPda97N0gsg/5A+QqQBmzD8AAAA/YUgAAAAAAAAB4gEAAG0AAADzv6lgDOfIP+QPkKkAZsw/AAAAP2FIAAAAAAAAAeMBAABtAAAAsYsvIn4yyT/kD5CpAGbMPwAAAD9hSAAAAAAAAAHkAQAAbQAAAK3w4c4Vl8k/5A+QqQBmzD8AAAA/cEgAAAAAAAAB5QEAAG0AAACqVZR7rfvJP+QPkKkAZsw/AAAAP4BIAAAAAAAAAeYBAABtAAAAJ4jtUfktyj/kD5CpAGbMPwAAAD+ASAAAAAAAAAHnAQAAbQAAAKa6RihFYMo/5A+QqQBmzD8AAAA/kEgAAAAAAAAB6AEAAG0AAADlU3MTa3nKP+QPkKkAZsw/AAAAP5BIAAAAAAAAAekBAABtAAAAI+2f/pCSyj/kD5CpAGbMPwAAAD+fSAAAAAAAAAHqAQAAbQAAAGKGzOm2q8o/5A+QqQBmzD8AAAA/vkgAAAAAAAAB6wEAAG0AAADhuCXAAt7KP+QPkKkAZsw/AAAAP85IAAAAAAAAAewBAABtAAAAn4SrgXQpyz/kD5CpAGbMPwAAAD/eSAAAAAAAAAHtAQAAbQAAAFtQMUPmdMs/5A+QqQBmzD8AAAA/3kgAAAAAAAAB7gEAAG0AAACWThDbo/LLP4avlqWcO8w/AAAAP+1IAAAAAAAAAe8BAABtAAAAEeYbXoeJzD+Gr5alnDvMPwAAAD/tSAAAAAAAAAHwAQAAbQAAAIx9J+FqIM0/hq+WpZw7zD8AAAA//UgAAAAAAAAB8QEAAG0AAADGewZ5KJ7NP4avlqWcO8w/AAAAP/1IAAAAAAAAAfIBAABtAAAAwuC4JcACzj+Gr5alnDvMPwAAAD8NSQAAAAAAAAHzAQAAbQAAAP7el719gM4/hq+WpZw7zD8AAAA/DUkAAAAAAAAB9AEAAG0AAAD6Q0pqFeXOP4avlqWcO8w/AAAAPxxJAAAAAAAAAfUBAABtAAAAOt12VTv+zj+Gr5alnDvMPwAAAD8cSQAAAAAAAAH2AQAAbQAAAHh2o0BhF88/hq+WpZw7zD8AAAA/LEkAAAAAAAAB9wEAAG0AAAC4D9ArhzDPP4avlqWcO8w/AAAAPyxJAAAAAAAAAfgBAABtAAAA+Kj8Fq1Jzz+Gr5alnDvMPwAAAD9bSQAAAAAAAAH5AQAAbQAAAHbbVe34e88/hq+WpZw7zD8AAAA/akkAAAAAAAAB+gEAAG0AAAAyp9uuasfPP4avlqWcO8w/AAAAP2pJAAAAAAAAAfsBAABtAAAAt1JdI5Qi0D+Gr5alnDvMPwAAAD96SQAAAAAAAAH8AQAAbQAAAHMe4+QFbtA/hq+WpZw7zD8AAAA/ekkAAAAAAAAB/QEAAG0AAADQNv+bCsbQP4avlqWcO8w/AAAAP4pJAAAAAAAAAf4BAABtAAAALU8bUw8e0T+Gr5alnDvMPwAAAD+KSQAAAAAAAAH/AQAAbQAAAIpnNwoUdtE/hq+WpZw7zD8AAAA/mUkAAAAAAAABAAIAAG0AAABIM73LhcHRP4avlqWcO8w/AAAAP5lJAAAAAAAAAQECAABtAAAApEvZgooZ0j+Gr5alnDvMPwAAAD+pSQAAAAAAAAECAgAAbQAAACJ+MlnWS9I/hq+WpZw7zD8AAAA/qUkAAAAAAAABAwIAAG0AAAABZPU5j3HSP4avlqWcO8w/AAAAP7hJAAAAAAAAAQQCAABtAAAA4Em4GkiX0j+Gr5alnDvMPwAAAD+4SQAAAAAAAAEFAgAAbQAAAH+WThDbo9I/hq+WpZw7zD8AAAA/yEkAAAAAAAABBgIAAG0AAAAf4+QFbrDSP4avlqWcO8w/AAAAP8hJAAAAAAAAAQcCAABtAAAAvi97+wC90j+Gr5alnDvMPwAAAD/YSQAAAAAAAAEIAgAAbQAAAF58EfGTydI/hq+WpZw7zD8AAAA/B0oAAAAAAAABCQIAAG0AAAD9yKfmJtbSP4avlqWcO8w/AAAAPwdKAAAAAAAAAQoCAABtAAAAPGLU0Uzv0j+Gr5alnDvMPwAAAD8WSgAAAAAAAAELAgAAbQAAANuuasff+9I/hq+WpZw7zD8AAAA/FkoAAAAAAAABDAIAAG0AAAAbSJeyBRXTPyZPnaE4Ecw/AAAAPyZKAAAAAAAAAQ0CAABtAAAAWuHDnSsu0z8mT52hOBHMPwAAAD8mSgAAAAAAAAEOAgAAbQAAAPktWpO+OtM/Jk+doTgRzD8AAAA/NUoAAAAAAAABDwIAAG0AAADNWCRRlTjgP2KRdbmQD80/AAAAP0lYAAAAAAAAARACAABtAAAAbaW6RihF4D9ikXW5kA/NPwAAAD9YWAAAAAAAAAERAgAAbQAAAA3yUDy7UeA/YpF1uZAPzT8AAAA/WFgAAAAAAAABEgIAAG0AAACsPucxTl7gP2KRdbmQD80/AAAAP3ZYAAAAAAAAARMCAABtAAAATIt9J+Fq4D8EMXy1LOXMPwAAAD92WAAAAAAAAAEUAgAAbQAAAOvXEx10d+A/BDF8tSzlzD8AAAA/hlgAAAAAAAABFQIAAG0AAACKJKoSB4TgPwQxfLUs5cw/AAAAP4ZYAAAAAAAAARYCAABtAAAAeZcLg+OW4D8EMXy1LOXMPwAAAD+VWAAAAAAAAAEXAgAAbQAAABnkoXh2o+A/pNCCsci6zD8AAAA/lVgAAAAAAAABGAIAAG0AAAAJVwPpUrbgP6TQgrHIusw/AAAAP6VYAAAAAAAAARkCAABtAAAA+MlkWS/J4D9EcImtZJDMPwAAAD+1WAAAAAAAAAEaAgAAbQAAADdjkURV4uA/RHCJrWSQzD8AAAA/tVgAAAAAAAABGwIAAG0AAAB2/L0ve/vgP+QPkKkAZsw/AAAAP7VYAAAAAAAAARwCAABtAAAAZW8foFcO4T/kD5CpAGbMPwAAAD/EWAAAAAAAAAEdAgAAbQAAAKUITIt9J+E/hq+WpZw7zD8AAAA/1FgAAAAAAAABHgIAAG0AAACUe637WTrhP4avlqWcO8w/AAAAP9RYAAAAAAAAAR8CAABtAAAAg+4ObDZN4T8mT52hOBHMPwAAAD/UWAAAAAAAAAEgAgAAbQAAAMKHO1dcZuE/Jk+doTgRzD8AAAA/41gAAAAAAAABIQIAAG0AAACx+pzHOHnhPyZPnaE4Ecw/AAAAP/NYAAAAAAAAASICAABtAAAAoW3+NxWM4T8mT52hOBHMPwAAAD/zWAAAAAAAAAEjAgAAbQAAAJDgX6jxnuE/Jk+doTgRzD8AAAA/A1kAAAAAAAABJAIAAG0AAAAwLfadhKvhPyZPnaE4Ecw/AAAAPwNZAAAAAAAAASUCAABtAAAAz3mMkxe44T8mT52hOBHMPwAAAD8SWQAAAAAAAAEmAgAAbQAAAL7s7QP0yuE/Jk+doTgRzD8AAAA/ElkAAAAAAAABJwIAAG0AAACtX0900N3hPyZPnaE4Ecw/AAAAPxJZAAAAAAAAASgCAABtAAAAntKw5Kzw4T8mT52hOBHMPwAAAD8iWQAAAAAAAAEpAgAAbQAAAI1FElWJA+I/Jk+doTgRzD8AAAA/MlkAAAAAAAABKgIAAG0AAAB8uHPFZRbiPyZPnaE4Ecw/AAAAPzJZAAAAAAAAASsCAABtAAAAu1GgsIsv4j8mT52hOBHMPwAAAD8yWQAAAAAAAAEsAgAAbQAAAKrEASFoQuI/Jk+doTgRzD8AAAA/QVkAAAAAAAABLQIAAG0AAADqXS4MjlviPyZPnaE4Ecw/AAAAP1FZAAAAAAAAAS4CAABtAAAA2dCPfGpu4j8mT52hOBHMPwAAAD9RWQAAAAAAAAEvAgAAbQAAABdqvGeQh+I/Jk+doTgRzD8AAAA/YFkAAAAAAAABMAIAAG0AAAAH3R3YbJriPyZPnaE4Ecw/AAAAP2BZAAAAAAAAATECAABtAAAA9k9/SEmt4j8mT52hOBHMPwAAAD9wWQAAAAAAAAEyAgAAbQAAADbpqzNvxuI/Jk+doTgRzD8AAAA/cFkAAAAAAAABMwIAAG0AAAAlXA2kS9niPyZPnaE4Ecw/AAAAP4BZAAAAAAAAATQCAABtAAAAFM9uFCjs4j8mT52hOBHMPwAAAD+AWQAAAAAAAAE1AgAAbQAAAANC0IQE/+I/Jk+doTgRzD8AAAA/j1kAAAAAAAABNgIAAG0AAADytDH14BHjPyZPnaE4Ecw/AAAAP49ZAAAAAAAAATcCAABtAAAAgXQpW1Ax4z8mT52hOBHMPwAAAD+fWQAAAAAAAAE4AgAAbQAAAMANVkZ2SuM/Jk+doTgRzD8AAAA/n1kAAAAAAAABOQIAAG0AAACwgLe2Ul3jPyZPnaE4Ecw/AAAAP69ZAAAAAAAAAToCAABtAAAAPkCvHMJ84z8mT52hOBHMPwAAAD+vWQAAAAAAAAE7AgAAbQAAAH3Z2wfoleM/Jk+doTgRzD8AAAA/vlkAAAAAAAABPAIAAG0AAAC9cgjzDa/jPyZPnaE4Ecw/AAAAP75ZAAAAAAAAAT0CAABtAAAA/As13jPI4z8mT52hOBHMPwAAAD/OWQAAAAAAAAE+AgAAbQAAADqlYclZ4eM/Jk+doTgRzD8AAAA/zlkAAAAAAAABPwIAAG0AAACKyyxEo+fjPyZPnaE4Ecw/AAAAP91ZAAAAAAAAAUACAABtAAAAKhjDOTb04z8mT52hOBHMPwAAAD/dWQAAAAAAAAFBAgAAbQAAAHk+jrR/+uM/Jk+doTgRzD8AAAA/7VkAAAAAAAABQgIAAG0AAADJZFkvyQDkPyZPnaE4Ecw/AAAAP+1ZAAAAAAAAAUMCAABtAAAAGYskqhIH5D8mT52hOBHMPwAAAD9LWgAAAAAAAAFEAgAAbQAAAGmx7yRcDeQ/Jk+doTgRzD8AAAA/S1oAAAAAAAABRQIAAG0AAAC517qfpRPkPyZPnaE4Ecw/AAAAP1paAAAAAAAAAUYCAABtAAAACf6FGu8Z5D/I7qOd1ObLPwAAAD9aWgAAAAAAAAFHAgAAbQAAAFkkUZU4IOQ/yO6jndTmyz8AAAA/aloAAAAAAAABSAIAAG0AAACoShwQgibkP8juo53U5ss/AAAAP3paAAAAAAAAAUkCAABtAAAA+HDnisss5D/I7qOd1ObLPwAAAD96WgAAAAAAAAFKAgAAbQAAAEiXsgUVM+Q/yO6jndTmyz8AAAA/iloAAAAAAAABSwIAAG0AAACXvX2AXjnkP8juo53U5ss/AAAAP4paAAAAAAAAAUwCAABtAAAA5+NI+6c/5D/I7qOd1ObLPwAAAD+ZWgAAAAAAAAFNAgAAbQAAADcKFHbxReQ/yO6jndTmyz8AAAA/mVoAAAAAAAABTgIAAG0AAACHMN/wOkzkP8juo53U5ss/AAAAP6laAAAAAAAAAU8CAABtAAAA1laqa4RS5D/I7qOd1ObLPwAAAD+pWgAAAAAAAAFQAgAAbQAAACZ9debNWOQ/yO6jndTmyz8AAAA/uFoAAAAAAAABUQIAAG0AAAB2o0BhF1/kP8juo53U5ss/AAAAP8haAAAAAAAAAVICAABtAAAAxckL3GBl5D/I7qOd1ObLPwAAAD/IWgAAAAAAAAFTAgAAbQAAABXw1laqa+Q/yO6jndTmyz8AAAA/2FoAAAAAAAABVAIAAG0AAABlFqLR83HkP8juo53U5ss/AAAAP+daAAAAAAAAAVUCAABtAAAAtDxtTD145D/I7qOd1ObLPwAAAD/dXQAAAAAAAAFWAgAAbQAAAAVjOMeGfuQ/yO6jndTmyz8AAAA/7F0AAAAAAAABVwIAAG0AAAClr868GYvkP8juo53U5ss/AAAAP+xdAAAAAAAAAVgCAABtAAAA9NWZN2OR5D/I7qOd1ObLPwAAAD/8XQAAAAAAAAFZAgAAbQAAAJQiMC32neQ/yO6jndTmyz8AAAA//F0AAAAAAAABWgIAAG0AAADjSPunP6TkP8juo53U5ss/AAAAPwxeAAAAAAAAAVsCAABtAAAAM2/GIomq5D/I7qOd1ObLPwAAAD8MXgAAAAAAAAFcAgAAbQAAANO7XBgct+Q/yO6jndTmyz8AAAA/G14AAAAAAAABXQIAAG0AAAByCPMNr8PkP8juo53U5ss/AAAAPxteAAAAAAAAAV4CAABtAAAAwi6+iPjJ5D/I7qOd1ObLPwAAAD8rXgAAAAAAAAFfAgAAbQAAALGhH/nU3OQ/yO6jndTmyz8AAAA/K14AAAAAAAABYAIAAG0AAABR7rXuZ+nkP8juo53U5ss/AAAAPzpeAAAAAAAAAWECAABtAAAA8TpM5Pr15D/I7qOd1ObLPwAAAD86XgAAAAAAAAFiAgAAbQAAAJCH4tmNAuU/yO6jndTmyz8AAAA/Sl4AAAAAAAABYwIAAG0AAAB/+kNKahXlP8juo53U5ss/AAAAP0peAAAAAAAAAWQCAABtAAAAH0faP/0h5T/I7qOd1ObLPwAAAD9aXgAAAAAAAAFlAgAAbQAAAL6TcDWQLuU/yO6jndTmyz8AAAA/aV4AAAAAAAABZgIAAG0AAACtBtKlbEHlP8juo53U5ss/AAAAP2leAAAAAAAAAWcCAABtAAAATVNom/9N5T/I7qOd1ObLPwAAAD9pXgAAAAAAAAFoAgAAbQAAAO2f/pCSWuU/yO6jndTmyz8AAAA/eV4AAAAAAAABaQIAAG0AAACM7JSGJWflP8juo53U5ss/AAAAP3leAAAAAAAAAWoCAABtAAAA3BJgAW9t5T/I7qOd1ObLPwAAAD+JXgAAAAAAAAFrAgAAbQAAAHxf9vYBeuU/Jk+doTgRzD8AAAA/iV4AAAAAAAABbAIAAG0AAADLhcFxS4DlPyZPnaE4Ecw/AAAAP5heAAAAAAAAAW0CAABtAAAAa9JXZ96M5T8mT52hOBHMPwAAAD+YXgAAAAAAAAFuAgAAbQAAAAof7lxxmeU/Jk+doTgRzD8AAAA/qF4AAAAAAAABbwIAAG0AAACqa4RSBKblP4avlqWcO8w/AAAAP6heAAAAAAAAAXACAABtAAAAmd7lwuC45T+Gr5alnDvMPwAAAD+3XgAAAAAAAAFxAgAAbQAAADkrfLhzxeU/hq+WpZw7zD8AAAA/t14AAAAAAAABcgIAAG0AAAB4xKijmd7lP4avlqWcO8w/AAAAP8deAAAAAAAAAXMCAABtAAAAFxE/mSzr5T+Gr5alnDvMPwAAAD/XXgAAAAAAAAF0AgAAbQAAALdd1Y6/9+U/5A+QqQBmzD8AAAA/114AAAAAAAABdQIAAG0AAABWqmuEUgTmP+QPkKkAZsw/AAAAP9deAAAAAAAAAXYCAABtAAAAptA2/5sK5j/kD5CpAGbMPwAAAD/mXgAAAAAAAAF3AgAAbQAAAPb2AXrlEOY/5A+QqQBmzD8AAAA/9l4AAAAAAAABeAIAAG0AAABFHc30LhfmP+QPkKkAZsw/AAAAP/ZeAAAAAAAAAXkCAABtAAAAlUOYb3gd5j/kD5CpAGbMPwAAAD8GXwAAAAAAAAF6AgAAbQAAAOVpY+rBI+Y/5A+QqQBmzD8AAAA/NF8AAAAAAAABewIAAG0AAAA0kC5lCyrmP+QPkKkAZsw/AAAAPzRfAAAAAAAAAXwCAABtAAAAJQOQ1ec85j/kD5CpAGbMPwAAAD9EXwAAAAAAAAF9AgAAbQAAAMRPJst6SeY/5A+QqQBmzD8AAAA/RF8AAAAAAAABfgIAAG0AAABjnLzADVbmP+QPkKkAZsw/AAAAP1RfAAAAAAAAAX8CAABtAAAAUg8eMepo5j9EcImtZJDMPwAAAD9UXwAAAAAAAAGAAgAAbQAAAPJbtCZ9deY/RHCJrWSQzD8AAAA/Y18AAAAAAAABgQIAAG0AAADhzhWXWYjmP6TQgrHIusw/AAAAP2NfAAAAAAAAAYICAABtAAAAMfXgEaOO5j+k0IKxyLrMPwAAAD9zXwAAAAAAAAGDAgAAbQAAANBBdwc2m+Y/pNCCsci6zD8AAAA/c18AAAAAAAABhAIAAG0AAABxjg39yKfmP6TQgrHIusw/AAAAP4NfAAAAAAAAAYUCAABtAAAAwLTYdxKu5j+k0IKxyLrMPwAAAD+DXwAAAAAAAAGGAgAAbQAAAGABb22luuY/BDF8tSzlzD8AAAA/kl8AAAAAAAABhwIAAG0AAACvJzro7sDmPwQxfLUs5cw/AAAAP5JfAAAAAAAAAYgCAABtAAAA/00FYzjH5j8EMXy1LOXMPwAAAD+iXwAAAAAAAAGJAgAAbQAAAE900N2BzeY/BDF8tSzlzD8AAAA/ol8AAAAAAAABigIAAG0AAACfmptYy9PmPwQxfLUs5cw/AAAAP7FfAAAAAAAAAYsCAABtAAAAPucxTl7g5j8EMXy1LOXMPwAAAD+xXwAAAAAAAAGMAgAAbQAAAN0zyEPx7OY/BDF8tSzlzD8AAAA/wV8AAAAAAAABjQIAAG0AAAAtWpO+OvPmPwQxfLUs5cw/AAAAP8FfAAAAAAAAAY4CAABtAAAAzKYptM3/5j8EMXy1LOXMPwAAAD/RXwAAAAAAAAGPAgAAbQAAABzN9C4XBuc/BDF8tSzlzD8AAAA/0V8AAAAAAAABkAIAAG0AAAC9GYskqhLnPwQxfLUs5cw/AAAAP+BfAAAAAAAAAZECAABtAAAADEBWn/MY5z8EMXy1LOXMPwAAAD/gXwAAAAAAAAGSAgAAbQAAAFxmIRo9H+c/BDF8tSzlzD8AAAA/8F8AAAAAAAABkwIAAG0AAACsjOyUhiXnPwQxfLUs5cw/AAAAPwBgAAAAAAAAAZQCAABtAAAA+7K3D9Ar5z8EMXy1LOXMPwAAAD9OYAAAAAAAAAGVAgAAbQAAAEvZgooZMuc/BDF8tSzlzD8AAAA/XWAAAAAAAAABlgIAAG0AAACb/00FYzjnPwQxfLUs5cw/AAAAP11gAAAAAAAAAZcCAABtAAAA6yUZgKw+5z8EMXy1LOXMPwAAAD9AYQAAAAAAAAGYAgAAbQAAADpM5Pr1ROc/BDF8tSzlzD8AAAA/QGEAAAAAAAABmQIAAG0AAACKcq91P0vnPwQxfLUs5cw/AAAAP1BhAAAAAAAAAZoCAABtAAAAKb9Fa9JX5z8EMXy1LOXMPwAAAD9QYQAAAAAAAAGbAgAAbQAAAMkL3GBlZOc/BDF8tSzlzD8AAAA/YGEAAAAAAAABnAIAAG0AAAC5fj3RQXfnPwQxfLUs5cw/AAAAP2BhAAAAAAAAAZ0CAABtAAAAWMvTxtSD5z8EMXy1LOXMPwAAAD9vYQAAAAAAAAGeAgAAbQAAAJdkALL6nOc/BDF8tSzlzD8AAAA/b2EAAAAAAAABnwIAAG0AAADW/SydILbnP6TQgrHIusw/AAAAP39hAAAAAAAAAaACAABtAAAAZb0kA5DV5z+k0IKxyLrMPwAAAD9/YQAAAAAAAAGhAgAAbQAAAPR8HGn/9Oc/RHCJrWSQzD8AAAA/jmEAAAAAAAABogIAAG0AAADSYt9JuBroP0Rwia1kkMw/AAAAP45hAAAAAAAAAaMCAABtAAAAYSLXryc66D9EcImtZJDMPwAAAD+eYQAAAAAAAAGkAgAAbQAAAPHhzhWXWeg/RHCJrWSQzD8AAAA/nmEAAAAAAAABpQIAAG0AAADPx5H2T3/oP0Rwia1kkMw/AAAAP65hAAAAAAAAAaYCAABtAAAADmG+4XWY6D9EcImtZJDMPwAAAD+uYQAAAAAAAAGnAgAAbQAAAEz66sybseg/RHCJrWSQzD8AAAA/vWEAAAAAAAABqAIAAG0AAACMkxe4wcroP0Rwia1kkMw/AAAAP71hAAAAAAAAAakCAABtAAAALOCtrVTX6D9EcImtZJDMPwAAAD/NYQAAAAAAAAGqAgAAbQAAAMssRKPn4+g/RHCJrWSQzD8AAAA/zWEAAAAAAAABqwIAAG0AAABredqYevDoP0Rwia1kkMw/AAAAP91hAAAAAAAAAawCAABtAAAAup+lE8T26D9EcImtZJDMPwAAAD/dYQAAAAAAAAGtAgAAbQAAAArGcI4N/eg/RHCJrWSQzD8AAAA/7GEAAAAAAAABrgIAAG0AAABa7DsJVwPpP0Rwia1kkMw/AAAAP+xhAAAAAAAAAa8CAABtAAAAqRIHhKAJ6T/kD5CpAGbMPwAAAD/8YQAAAAAAAAGwAgAAbQAAAPk40v7pD+k/5A+QqQBmzD8AAAA/C2IAAAAAAAABsQIAAG0AAABJX515MxbpP+QPkKkAZsw/AAAAPxtiAAAAAAAAAbICAABtAAAASV+deTMW6T+Gr5alnDvMPwAAAD8bYgAAAAAAAAGzAgAAbQAAAOirM2/GIuk/hq+WpZw7zD8AAAA/K2IAAAAAAAABtAIAAG0AAAA40v7pDynpP4avlqWcO8w/AAAAPzpiAAAAAAAAAbUCAABtAAAAifjJZFkv6T+Gr5alnDvMPwAAAD9KYgAAAAAAAAG2AgAAbQAAANgeld+iNek/Jk+doTgRzD8AAAA/SmIAAAAAAAABtwIAAG0AAAB4ayvVNULpPyZPnaE4Ecw/AAAAP1piAAAAAAAAAbgCAABtAAAAF7jByshO6T8mT52hOBHMPwAAAD9aYgAAAAAAAAG5AgAAbQAAAFZR7rXuZ+k/Jk+doTgRzD8AAAA/WmIAAAAAAAABugIAAG0AAAD1nYSrgXTpPyZPnaE4Ecw/AAAAP2liAAAAAAAAAbsCAABtAAAAleoaoRSB6T8mT52hOBHMPwAAAD95YgAAAAAAAAG8AgAAbQAAAOUQ5hteh+k/Jk+doTgRzD8AAAA/eWIAAAAAAAABvQIAAG0AAACEXXwR8ZPpPyZPnaE4Ecw/AAAAP4hiAAAAAAAAAb4CAABtAAAA1YNHjDqa6T8mT52hOBHMPwAAAD+IYgAAAAAAAAG/AgAAbQAAAGUskqhKHJA/XpRA2bBizj8AAAA/o28AAAAAAAABwAIAAG0AAABlLJKoShyQP7z0Od0Ujc4/AAAAPwFwAAAAAAAAAcECAABtAAAAZSySqEockD8cVTPheLfOPwAAAD8RcAAAAAAAAAHCAgAAbQAAAGUskqhKHJA/fLUs5dzhzj8AAAA/EXAAAAAAAAABwwIAAG0AAABlLJKoShyQP5rWGPEIYc8/AAAAPyBwAAAAAAAAAcQCAABtAAAA2sRanjamjj/4NhL1bIvPPwAAAD8gcAAAAAAAAAHFAgAAbQAAANrEWp42po4/DCx/gEwF0D8AAAA/MHAAAAAAAAABxgIAAG0AAADaxFqeNqaOPzzce4J+GtA/AAAAPzBwAAAAAAAAAccCAABtAAAA2sRanjamjj/K7HGIFFrQPwAAAD9AcAAAAAAAAAHIAgAAbQAAAOowkevXE40/Kk1rjHiE0D8AAAA/QHAAAAAAAAAByQIAAG0AAAD2nMc4eYGLP4mtZJDcrtA/AAAAP09wAAAAAAAAAcoCAABtAAAA9pzHOHmBiz/oDV6UQNnQPwAAAD9PcAAAAAAAAAHLAgAAbQAAAAoJ/oUa74k/eB5UmtYY0T8AAAA/X3AAAAAAAAABzAIAAG0AAAAKCf6FGu+JPwcvSqBsWNE/AAAAP19wAAAAAAAAAc0CAABtAAAAGnU007tciD/G7zyoNK3RPwAAAD9vcAAAAAAAAAHOAgAAbQAAACbhaiBdyoY/VAAzrsrs0T8AAAA/b3AAAAAAAAABzwIAAG0AAABGude6n6WDPxTBJbaSQdI/AAAAP35wAAAAAAAAAdACAABtAAAARrnXup+lgz/SgRi+WpbSPwAAAD9+cAAAAAAAAAHRAgAAbQAAAGKRRFXigIA/kUILxiLr0j8AAAA/jnAAAAAAAAAB0gIAAG0AAABikURV4oCAPx9TAcy4KtM/AAAAP45wAAAAAAAAAdMCAABtAAAA/NJi30m4ej+vY/fRTmrTPwAAAD+dcAAAAAAAAAHUAgAAbQAAAPzSYt9JuHo/DsTw1bKU0z8AAAA/nXAAAAAAAAAB1QIAAG0AAAD80mLfSbh6P24k6tkWv9M/AAAAP61wAAAAAAAAAdYCAABtAAAA/NJi30m4ej/NhOPdeunTPwAAAD+tcAAAAAAAAAHXAgAAbQAAAByrz3mMk3c//TTg36z+0z8AAAA/vXAAAAAAAAAB2AIAAG0AAAAcq895jJN3Pyzl3OHeE9Q/AAAAP8xwAAAAAAAAAdkCAABtAAAAHKvPeYyTdz9cldnjECnUPwAAAD/McAAAAAAAAAHaAgAAbQAAAByrz3mMk3c/vPXS53RT1D8AAAA/zHAAAAAAAAAB2wIAAG0AAAA8gzwUz250P+ylz+mmaNQ/AAAAP9xwAAAAAAAAAdwCAABtAAAAPIM8FM9udD8bVszr2H3UPwAAAD/scAAAAAAAAAHdAgAAbQAAADyDPBTPbnQ/erbF7zyo1D8AAAA/+3AAAAAAAAAB3gIAAG0AAAA8gzwUz250P6pmwvFuvdQ/AAAAP/twAAAAAAAAAd8CAABtAAAAPIM8FM9udD8Kx7v10ufUPwAAAD8LcQAAAAAAAAHgAgAAbQAAADyDPBTPbnQ/OXe49wT91D8AAAA/C3EAAAAAAAAB4QIAAG0AAABcW6muEUpxP5jXsftoJ9U/AAAAPxpxAAAAAAAAAeICAABtAAAAXFuprhFKcT/3N6v/zFHVPwAAAD8acQAAAAAAAAHjAgAAbQAAAPBmLJKoSmw/KOinAf9m1T8AAAA/KnEAAAAAAAAB5AIAAG0AAADDRK5fT3TAP1AD/s3qP9M/AAAAP4F3AAAAAAAAAeUCAABtAAAAA97aSnWNwD9QA/7N6j/TPwAAAD+gdwAAAAAAAAHmAgAAbQAAAEJ3BzabpsA/H1MBzLgq0z8AAAA/73cAAAAAAAAB5wIAAG0AAACBEDQhwb/APx9TAcy4KtM/AAAAP+93AAAAAAAAAegCAABtAAAAAEON9wzywD8fUwHMuCrTPwAAAD/vdwAAAAAAAAHpAgAAbQAAAH115s1YJME/8KIEyoYV0z8AAAA//ncAAAAAAAAB6gIAAG0AAAD8pz+kpFbBP/CiBMqGFdM/AAAAP/53AAAAAAAAAesCAABtAAAAetqYevCIwT/wogTKhhXTPwAAAD8OeAAAAAAAAAHsAgAAbQAAADemHjxi1ME/8KIEyoYV0z8AAAA/DngAAAAAAAAB7QIAAG0AAAD0caT90x/CP/CiBMqGFdM/AAAAPx14AAAAAAAAAe4CAABtAAAAcqT90x9Swj/wogTKhhXTPwAAAD8deAAAAAAAAAHvAgAAbQAAADBwg5WRncI/8KIEyoYV0z8AAAA/LXgAAAAAAAAB8AIAAG0AAADsOwlXA+nCP/CiBMqGFdM/AAAAPy14AAAAAAAAAfECAABtAAAAqgePGHU0wz/wogTKhhXTPwAAAD89eAAAAAAAAAHyAgAAbQAAACc66O7AZsM/8KIEyoYV0z8AAAA/PXgAAAAAAAAB8wIAAG0AAADlBW6wMrLDP/CiBMqGFdM/AAAAP0x4AAAAAAAAAfQCAABtAAAAZDjHhn7kwz/wogTKhhXTPwAAAD9MeAAAAAAAAAH1AgAAbQAAACAETUjwL8Q/8KIEyoYV0z8AAAA/XHgAAAAAAAAB9gIAAG0AAADez9IJYnvEP/CiBMqGFdM/AAAAP1x4AAAAAAAAAfcCAABtAAAAm5tYy9PGxD/wogTKhhXTPwAAAD9seAAAAAAAAAH4AgAAbQAAAJgAC3hrK8U/8KIEyoYV0z8AAAA/e3gAAAAAAAAB+QIAAG0AAADT/ukPKanFP/CiBMqGFdM/AAAAP3t4AAAAAAAAAfoCAABtAAAADv3Ip+Ymxj/wogTKhhXTPwAAAD+LeAAAAAAAAAH7AgAAbQAAAMctARbw1sY/8KIEyoYV0z8AAAA/i3gAAAAAAAAB/AIAAG0AAABCxQyZ023HP/CiBMqGFdM/AAAAP5p4AAAAAAAAAf0CAABtAAAAvFwYHLcEyD8fUwHMuCrTPwAAAD+aeAAAAAAAAAH+AgAAbQAAAPda97N0gsg/H1MBzLgq0z8AAAA/qngAAAAAAAAB/wIAAG0AAAC0Jn115s3IPx9TAcy4KtM/AAAAP6p4AAAAAAAAAQADAABtAAAAcvICN1gZyT8fUwHMuCrTPwAAAD+6eAAAAAAAAAEBAwAAbQAAAPAkXA2kS8k/H1MBzLgq0z8AAAA/ungAAAAAAAABAgMAAG0AAABuV7Xj733JPx9TAcy4KtM/AAAAP8l4AAAAAAAAAQMDAABtAAAArfDhzhWXyT8fUwHMuCrTPwAAAD/JeAAAAAAAAAEEAwAAbQAAAOyJDro7sMk/H1MBzLgq0z8AAAA/2XgAAAAAAAABBQMAAG0AAAArIzulYcnJPx9TAcy4KtM/AAAAP9l4AAAAAAAAAQYDAABtAAAAa7xnkIfiyT8fUwHMuCrTPwAAAD/peAAAAAAAAAEHAwAAbQAAAOjuwGbTFMo/H1MBzLgq0z8AAAA/6XgAAAAAAAABCAMAAG0AAAAniO1R+S3KPx9TAcy4KtM/AAAAP/h4AAAAAAAAAQkDAABtAAAAprpGKEVgyj8fUwHMuCrTPwAAAD/4eAAAAAAAAAEKAwAAbQAAACPtn/6Qkso/H1MBzLgq0z8AAAA/CHkAAAAAAAABCwMAAG0AAABihszptqvKPx9TAcy4KtM/AAAAPwh5AAAAAAAAAQwDAABtAAAAIFJSqyj3yj8fUwHMuCrTPwAAAD8XeQAAAAAAAAENAwAAbQAAAF/rfpZOEMs/H1MBzLgq0z8AAAA/F3kAAAAAAAABDgMAAG0AAAActwRYwFvLPx9TAcy4KtM/AAAAPyd5AAAAAAAAAQ8DAABtAAAAmuldLgyOyz8fUwHMuCrTPwAAAD8neQAAAAAAAAEQAwAAbQAAABkctwRYwMs/H1MBzLgq0z8AAAA/N3kAAAAAAAABEQMAAG0AAACWThDbo/LLPx9TAcy4KtM/AAAAPzd5AAAAAAAAARIDAABtAAAA1uc8xskLzD8fUwHMuCrTPwAAAD9GeQAAAAAAAAETAwAAbQAAAFQalpwVPsw/H1MBzLgq0z8AAAA/RnkAAAAAAAABFAMAAG0AAACTs8KHO1fMPx9TAcy4KtM/AAAAP1Z5AAAAAAAAARUDAABtAAAA0kzvcmFwzD8fUwHMuCrTPwAAAD9WeQAAAAAAAAEWAwAAbQAAAFB/SEmtosw/H1MBzLgq0z8AAAA/ZnkAAAAAAAABFwMAAG0AAADOsaEf+dTMPx9TAcy4KtM/AAAAP2Z5AAAAAAAAARgDAABtAAAAjH0n4WogzT8fUwHMuCrTPwAAAD91eQAAAAAAAAEZAwAAbQAAAEhJraLca80/H1MBzLgq0z8AAAA/eXkAAAAAAAABGgMAAG0AAACER4w6munNPx9TAcy4KtM/AAAAP4l5AAAAAAAAARsDAABtAAAAgKw+5zFOzj8fUwHMuCrTPwAAAD+JeQAAAAAAAAEcAwAAbQAAAHwR8ZPJss4/H1MBzLgq0z8AAAA/mHkAAAAAAAABHQMAAG0AAAA63XZVO/7OP1AD/s3qP9M/AAAAP5h5AAAAAAAAAR4DAABtAAAA+Kj8Fq1Jzz9QA/7N6j/TPwAAAD+oeQAAAAAAAAEfAwAAbQAAALR0gtgelc8/UAP+zeo/0z8AAAA/qHkAAAAAAAABIAMAAG0AAABwQAiakODPP4Cz+s8cVdM/AAAAP7h5AAAAAAAAASEDAABtAAAAsNk0hbb5zz+vY/fRTmrTPwAAAD+4eQAAAAAAAAEiAwAAbQAAABgGxy0BFtA/r2P30U5q0z8AAAA/x3kAAAAAAAABIwMAAG0AAABWn/MYJy/QP69j99FOatM/AAAAP8d5AAAAAAAAASQDAABtAAAA9uuJDro70D/fE/TTgH/TPwAAAD/XeQAAAAAAAAElAwAAbQAAADWFtvnfVNA/3xP004B/0z8AAAA/53kAAAAAAAABJgMAAG0AAABzHuPkBW7QPw7E8NWylNM/AAAAP+d5AAAAAAAAAScDAABtAAAAFGt52ph60D8OxPDVspTTPwAAAD/neQAAAAAAAAEoAwAAbQAAALO3D9Arh9A/DsTw1bKU0z8AAAA/9nkAAAAAAAABKQMAAG0AAADyUDy7UaDQPw7E8NWylNM/AAAAP/Z5AAAAAAAAASoDAABtAAAAkp3SsOSs0D8+dO3X5KnTPwAAAD8GegAAAAAAAAErAwAAbQAAADHqaKZ3udA/PnTt1+Sp0z8AAAA/FXoAAAAAAAABLAMAAG0AAACgsIsvIn7SP/CiBMqGFdM/AAAAP0J8AAAAAAAAAS0DAABtAAAAP/0hJbWK0j/wogTKhhXTPwAAAD/ufAAAAAAAAAEuAwAAbQAAAH+WThDbo9I/8KIEyoYV0z8AAAA/7nwAAAAAAAABLwMAAG0AAABefBHxk8nSP/CiBMqGFdM/AAAAP/18AAAAAAAAATADAABtAAAAfPsAvXII0z/A8gfIVADTPwAAAD/9fAAAAAAAAAExAwAAbQAAAJl68IhRR9M/kUILxiLr0j8AAAA/DX0AAAAAAAABMgMAAG0AAABWRnZKw5LTP5FCC8Yi69I/AAAAPw19AAAAAAAAATMDAABtAAAAU6so91r30z9hkg7E8NXSPwAAAD8dfQAAAAAAAAE0AwAAbQAAAE8Q26PyW9Q/YZIOxPDV0j8AAAA/HX0AAAAAAAABNQMAAG0AAABLdY1QisDUP2GSDsTw1dI/AAAAPyx9AAAAAAAAATYDAABtAAAACEETEvwL1T8y4hHCvsDSPwAAAD8sfQAAAAAAAAE3AwAAbQAAAGVZL8kAZNU/MuIRwr7A0j8AAAA/PH0AAAAAAAABOAMAAG0AAAAiJbWKcq/VPzLiEcK+wNI/AAAAPzx9AAAAAAAAATkDAABtAAAA3/A6TOT61T8y4hHCvsDSPwAAAD9MfQAAAAAAAAE6AwAAbQAAAP1vKhjDOdY/AjIVwIyr0j8AAAA/TH0AAAAAAAABOwMAAG0AAAB8ooPuDmzWP9KBGL5altI/AAAAP1t9AAAAAAAAATwDAABtAAAA+dTcxFqe1j+i0Ru8KIHSPwAAAD9bfQAAAAAAAAE9AwAAbQAAANe6n6UTxNY/otEbvCiB0j8AAAA/a30AAAAAAAABPgMAAG0AAAB3BzabptDWP3MhH7r2a9I/AAAAP2t9AAAAAAAAAT8DAABtAAAAF1TMkDnd1j9zIR+69mvSPwAAAD96fQAAAAAAAAFAAwAAbQAAALegYobM6dY/cyEfuvZr0j8AAAA/en0AAAAAAAABQQMAAG0AAABW7fh7X/bWP0NxIrjEVtI/AAAAP4p9AAAAAAAAAUIDAABtAAAA9TmPcfIC1z9DcSK4xFbSPwAAAD+KfQAAAAAAAAFDAwAAbQAAAJWGJWeFD9c/Q3EiuMRW0j8AAAA/qX0AAAAAAAABRAMAAG0AAAA007tcGBzXP0NxIrjEVtI/AAAAP7l9AAAAAAAAAUUDAABtAAAA1B9SUqso1z9DcSK4xFbSPwAAAD/JfQAAAAAAAAFGAwAAbQAAAHNs6Ec+Ndc/Q3EiuMRW0j8AAAA/yX0AAAAAAAABRwMAAG0AAAATuX490UHXP0NxIrjEVtI/AAAAP9h9AAAAAAAAAUgDAABtAAAAFxE/mSzr5T8zeoMXJVDWPwAAAD98iQAAAAAAAAFJAwAAbQAAAMjqcx7j5OU/M3qDFyVQ1j8AAAA/fIkAAAAAAAABSgMAAG0AAADI6nMe4+TlPwXKhhXzOtY/AAAAP4uJAAAAAAAAAUsDAABtAAAAeMSoo5ne5T/VGYoTwSXWPwAAAD+biQAAAAAAAAFMAwAAbQAAACie3ShQ2OU/1RmKE8El1j8AAAA/2YkAAAAAAAABTQMAAG0AAADZdxKuBtLlP9UZihPBJdY/AAAAPwiKAAAAAAAAAU4DAABtAAAAiVFHM73L5T+laY0RjxDWPwAAAD8iigAAAAAAAAFPAwAAbQAAAOgEsT0qv+U/pWmNEY8Q1j8AAAA/MYoAAAAAAAABUAMAAG0AAACZ3uXC4LjlP6VpjRGPENY/AAAAPzGKAAAAAAAAAVEDAABtAAAASbgaSJey5T+laY0RjxDWPwAAAD9BigAAAAAAAAFSAwAAbQAAAPmRT81NrOU/pWmNEY8Q1j8AAAA/UYoAAAAAAAABUwMAAG0AAACqa4RSBKblP6VpjRGPENY/AAAAP1GKAAAAAAAAAVQDAABtAAAACh/uXHGZ5T+laY0RjxDWPwAAAD9RigAAAAAAAAFVAwAAbQAAALr4IuInk+U/pWmNEY8Q1j8AAAA/YIoAAAAAAAABVgMAAG0AAAAbrIzslIblP6VpjRGPENY/AAAAP2CKAAAAAAAAAVcDAABtAAAAy4XBcUuA5T+laY0RjxDWPwAAAD9wigAAAAAAAAFYAwAAbQAAAHxf9vYBeuU/pWmNEY8Q1j8AAAA/gIoAAAAAAAABWQMAAG0AAAAsOSt8uHPlP6VpjRGPENY/AAAAP4+KAAAAAAAAAVoDAABtAAAALDkrfLhz5T/VGYoTwSXWPwAAAD+figAAAAAAAAFbAwAAbQAAANwSYAFvbeU/1RmKE8El1j8AAAA/n4oAAAAAAAABXAMAAG0AAADcEmABb23lPwXKhhXzOtY/AAAAP5+KAAAAAAAAAV0DAABtAAAAjOyUhiVn5T8zeoMXJVDWPwAAAD+uigAAAAAAAAFeAwAAbQAAAD3GyQvcYOU/M3qDFyVQ1j8AAAA/vooAAAAAAAABXwMAAG0AAAA9xskL3GDlP2MqgBlXZdY/AAAAP76KAAAAAAAAAWADAABtAAAAPcbJC9xg5T+V2nwbiXrWPwAAAD/OigAAAAAAAAFhAwAAbQAAAD3GyQvcYOU/w4p5HbuP1j8AAAA/zooAAAAAAAABYgMAAG0AAADtn/6QklrlP/M6dh/tpNY/AAAAP86KAAAAAAAAAWMDAABtAAAA7Z/+kJJa5T8j63IhH7rWPwAAAD/digAAAAAAAAFkAwAAbQAAAO2f/pCSWuU/U5tvI1HP1j8AAAA/7YoAAAAAAAABZQMAAG0AAADtn/6QklrlP4FLbCWD5NY/AAAAP+2KAAAAAAAAAWYDAABtAAAA7Z/+kJJa5T+x+2gntfnWPwAAAD/9igAAAAAAAAFnAwAAbQAAAD3GyQvcYOU/4atlKecO1z8AAAA//YoAAAAAAAABaAMAAG0AAAA9xskL3GDlPxFcYisZJNc/AAAAPwyLAAAAAAAAAWkDAABtAAAAjOyUhiVn5T9BDF8tSznXPwAAAD8MiwAAAAAAAAFqAwAAbQAAANwSYAFvbeU/cbxbL31O1z8AAAA/HIsAAAAAAAABawMAAG0AAAAsOSt8uHPlP59sWDGvY9c/AAAAPxyLAAAAAAAAAWwDAABtAAAAy4XBcUuA5T/PHFUz4XjXPwAAAD8riwAAAAAAAAFtAwAAbQAAABusjOyUhuU/Ac1RNROO1z8AAAA/K4sAAAAAAAABbgMAAG0AAAC6+CLiJ5PlP18tSzl3uNc/AAAAPzuLAAAAAAAAAW8DAABtAAAACh/uXHGZ5T+P3Uc7qc3XPwAAAD87iwAAAAAAAAFwAwAAbQAAAKprhFIEpuU/v41EPdvi1z8AAAA/S4sAAAAAAAABcQMAAG0AAABJuBpIl7LlPx3uPUE/Ddg/AAAAP0uLAAAAAAAAAXIDAABtAAAAmd7lwuC45T9NnjpDcSLYPwAAAD9aiwAAAAAAAAFzAwAAbQAAADkrfLhzxeU/fU43RaM32D8AAAA/WosAAAAAAAABdAMAAG0AAADZdxKuBtLlP63+M0fVTNg/AAAAP2qLAAAAAAAAAXUDAABtAAAAKJ7dKFDY5T+t/jNH1UzYPwAAAD9qiwAAAAAAAAF2AwAAbQAAAHjEqKOZ3uU/C18tSzl32D8AAAA/eosAAAAAAAABdwMAAG0AAADI6nMe4+TlPwtfLUs5d9g/AAAAP3qLAAAAAAAAAXgDAABtAAAAFxE/mSzr5T87DypNa4zYPwAAAD+JiwAAAAAAAAF5AwAAbQAAABcRP5ks6+U/bb8mT52h2D8AAAA/54sAAAAAAAABegMAAG0AAAAXET+ZLOvlP5tvI1HPttg/AAAAP+eLAAAAAAAAAXsDAABtAAAAFxE/mSzr5T/LHyBTAczYPwAAAD/niwAAAAAAAAF8AwAAbQAAAMjqcx7j5OU/+88cVTPh2D8AAAA/94sAAAAAAAABfQMAAG0AAAB4xKijmd7lPyuAGVdl9tg/AAAAP/eLAAAAAAAAAX4DAABtAAAAeMSoo5ne5T9ZMBZZlwvZPwAAAD8GjAAAAAAAAAF/AwAAbQAAACie3ShQ2OU/ieASW8kg2T8AAAA/BowAAAAAAAABgAMAAG0AAADZdxKuBtLlP7mQD137Ndk/AAAAPxaMAAAAAAAAAYEDAABtAAAAiVFHM73L5T/pQAxfLUvZPwAAAD8WjAAAAAAAAAGCAwAAbQAAADkrfLhzxeU/6UAMXy1L2T8AAAA/JYwAAAAAAAABgwMAAG0AAADoBLE9Kr/lP+lADF8tS9k/AAAAPzWMAAAAAAAAAYQDAABtAAAAmd7lwuC45T/pQAxfLUvZPwAAAD81jAAAAAAAAAGFAwAAbQAAAPmRT81NrOU/6UAMXy1L2T8AAAA/NYwAAAAAAAABhgMAAG0AAABaRbnXup/lP+lADF8tS9k/AAAAPzWMAAAAAAAAAYcDAABtAAAAuvgi4ieT5T/pQAxfLUvZPwAAAD9EjAAAAAAAAAGIAwAAbQAAABusjOyUhuU/uZAPXfs12T8AAAA/VIwAAAAAAAABiQMAAG0AAAAsOSt8uHPlP4ngElvJINk/AAAAP1SMAAAAAAAAAYoDAABtAAAA3BJgAW9t5T8rgBlXZfbYPwAAAD9kjAAAAAAAAAGLAwAAbQAAAD3GyQvcYOU/+88cVTPh2D8AAAA/ZIwAAAAAAAABjAMAAG0AAADtn/6QklrlP8sfIFMBzNg/AAAAP3OMAAAAAAAAAY0DAABtAAAAnXkzFklU5T+bbyNRz7bYPwAAAD9zjAAAAAAAAAGOAwAAbQAAAFIPHjHqaOY/I+tyIR+61j8AAAA/QI8AAAAAAAABjwMAAG0AAABSDx4x6mjmP1ObbyNRz9Y/AAAAP2CPAAAAAAAAAZADAABtAAAAUg8eMepo5j+x+2gntfnWPwAAAD9vjwAAAAAAAAGRAwAAbQAAAFIPHjHqaOY/EVxiKxkk1z8AAAA/b48AAAAAAAABkgMAAG0AAACiNemrM2/mP0EMXy1LOdc/AAAAP3+PAAAAAAAAAZMDAABtAAAAojXpqzNv5j+fbFgxr2PXPwAAAD9/jwAAAAAAAAGUAwAAbQAAAKI16aszb+Y/Ac1RNROO1z8AAAA/jo8AAAAAAAABlQMAAG0AAADyW7QmfXXmPy99TjdFo9c/AAAAP46PAAAAAAAAAZYDAABtAAAA8lu0Jn115j9fLUs5d7jXPwAAAD+ejwAAAAAAAAGXAwAAbQAAAPJbtCZ9deY/v41EPdvi1z8AAAA/no8AAAAAAAABmAMAAG0AAABCgn+hxnvmP+09QT8N+Nc/AAAAP66PAAAAAAAAAZkDAABtAAAAQoJ/ocZ75j9NnjpDcSLYPwAAAD+ujwAAAAAAAAGaAwAAbQAAAEKCf6HGe+Y/fU43RaM32D8AAAA/vY8AAAAAAAABmwMAAG0AAACRqEocEILmP63+M0fVTNg/AAAAP72PAAAAAAAAAZwDAABtAAAAkahKHBCC5j/drjBJB2LYPwAAAD/NjwAAAAAAAAGdAwAAbQAAAOHOFZdZiOY/C18tSzl32D8AAAA/zY8AAAAAAAABngMAAG0AAADhzhWXWYjmPzsPKk1rjNg/AAAAP92PAAAAAAAAAZ8DAABtAAAA4c4Vl1mI5j9tvyZPnaHYPwAAAD/djwAAAAAAAAGgAwAAbQAAADH14BGjjuY/m28jUc+22D8AAAA/7I8AAAAAAAABoQMAAG0AAACAG6yM7JTmP8sfIFMBzNg/AAAAP/yPAAAAAAAAAaIDAABtAAAA9vYBeuUQ5j/hq2Up5w7XPwAAAD9XkgAAAAAAAAGjAwAAbQAAAEUdzfQuF+Y/4atlKecO1z8AAAA/c5IAAAAAAAABpAMAAG0AAACVQ5hveB3mP+GrZSnnDtc/AAAAP4OSAAAAAAAAAaUDAABtAAAA5Wlj6sEj5j/hq2Up5w7XPwAAAD+DkgAAAAAAAAGmAwAAbQAAADSQLmULKuY/4atlKecO1z8AAAA/kpIAAAAAAAABpwMAAG0AAADV3MRanjbmP+GrZSnnDtc/AAAAP5KSAAAAAAAAAagDAABtAAAAJQOQ1ec85j/hq2Up5w7XPwAAAD+ikgAAAAAAAAGpAwAAbQAAAHQpW1AxQ+Y/4atlKecO1z8AAAA/opIAAAAAAAABqgMAAG0AAADETybLeknmP+GrZSnnDtc/AAAAP7KSAAAAAAAAAasDAABtAAAAFHbxRcRP5j/hq2Up5w7XPwAAAD/BkgAAAAAAAAGsAwAAbQAAAGOcvMANVuY/4atlKecO1z8AAAA/wZIAAAAAAAABrQMAAG0AAAAD6VK2oGLmP+GrZSnnDtc/AAAAP9GSAAAAAAAAAa4DAABtAAAAUg8eMepo5j/hq2Up5w7XPwAAAD/gkgAAAAAAAAGvAwAAbQAAAKI16aszb+Y/4atlKecO1z8AAAA/4JIAAAAAAAABsAMAAG0AAABCgn+hxnvmP+GrZSnnDtc/AAAAP/CSAAAAAAAAAbEDAABtAAAAgBusjOyU5j8RXGIrGSTXPwAAAD8AkwAAAAAAAAGyAwAAbQAAAK8nOujuwOY/EVxiKxkk1z8AAAA/AJMAAAAAAAABswMAAG0AAAAczfQuFwbnPxFcYisZJNc/AAAAPwCTAAAAAAAAAbQDAABtAAAAinKvdT9L5z9BDF8tSznXPwAAAD8PkwAAAAAAAAG1AwAAbQAAAEg+NTexluc/cbxbL31O1z8AAAA/D5MAAAAAAAABtgMAAG0AAAAECrv4IuLnP3G8Wy99Ttc/AAAAPx+TAAAAAAAAAbcDAABtAAAA0mLfSbga6D9xvFsvfU7XPwAAAD8vkwAAAAAAAAG4AwAAbQAAAABvbaW6Rug/cbxbL31O1z8AAAA/L5MAAAAAAAABuQMAAG0AAADx4c4Vl1noP3G8Wy99Ttc/AAAAPz6TAAAAAAAAAboDAABtAAAAkC5lCypm6D9xvFsvfU7XPwAAAD8+kwAAAAAAAAG7AwAAbQAAAOBUMIZzbOg/cbxbL31O1z8AAAA/PpMAAAAAAAABvAMAAG0AAACQLmULKmboP59sWDGvY9c/AAAAP8uTAAAAAAAAAb0DAABtAAAAQAiakOBf6D+fbFgxr2PXPwAAAD/LkwAAAAAAAAG+AwAAbQAAAEAImpDgX+g/zxxVM+F41z8AAAA/y5MAAAAAAAABvwMAAG0AAADx4c4Vl1noPwHNUTUTjtc/AAAAP9qTAAAAAAAAAcADAABtAAAAf6HGewZ56D+bbyNRz7bYPwAAAD/QlAAAAAAAAAHBAwAAbQAAAM/HkfZPf+g/yx8gUwHM2D8AAAA/0JQAAAAAAAABwgMAAG0AAAAe7lxxmYXoP/vPHFUz4dg/AAAAP9+UAAAAAAAAAcMDAABtAAAAHu5ccZmF6D8rgBlXZfbYPwAAAD/flAAAAAAAAAHEAwAAbQAAAG4UKOzii+g/WTAWWZcL2T8AAAA/75QAAAAAAAABxQMAAG0AAABuFCjs4ovoPyuAGVdl9tg/AAAAP4uVAAAAAAAAAcYDAABtAAAAbhQo7OKL6D/7zxxVM+HYPwAAAD+blQAAAAAAAAHHAwAAbQAAAG4UKOzii+g/yx8gUwHM2D8AAAA/q5UAAAAAAAAByAMAAG0AAABuFCjs4ovoP22/Jk+dodg/AAAAP6uVAAAAAAAAAckDAABtAAAAbhQo7OKL6D87DypNa4zYPwAAAD+6lQAAAAAAAAHKAwAAbQAAAG4UKOzii+g/C18tSzl32D8AAAA/upUAAAAAAAABywMAAG0AAABuFCjs4ovoP92uMEkHYtg/AAAAP8qVAAAAAAAAAcwDAABtAAAAbhQo7OKL6D+t/jNH1UzYPwAAAD/KlQAAAAAAAAHNAwAAbQAAAG4UKOzii+g/fU43RaM32D8AAAA/2ZUAAAAAAAABzgMAAG0AAABuFCjs4ovoPx3uPUE/Ddg/AAAAP9mVAAAAAAAAAc8DAABtAAAAbhQo7OKL6D/tPUE/DfjXPwAAAD/plQAAAAAAAAHQAwAAbQAAAG4UKOzii+g/v41EPdvi1z8AAAA/6ZUAAAAAAAAB0QMAAG0AAABuFCjs4ovoP4/dRzupzdc/AAAAP/mVAAAAAAAAAdIDAABtAAAAbhQo7OKL6D9fLUs5d7jXPwAAAD8IlgAAAAAAAAHTAwAAbQAAAG4UKOzii+g/Ac1RNROO1z8AAAA/GJYAAAAAAAAB1AMAAG0AAAAe7lxxmYXoPwHNUTUTjtc/AAAAPxiWAAAAAAAAAdUDAABtAAAAHu5ccZmF6D/PHFUz4XjXPwAAAD8olgAAAAAAAAHWAwAAbQAAAB7uXHGZheg/n2xYMa9j1z8AAAA/KJYAAAAAAAAB1wMAAG0AAAAe7lxxmYXoP3G8Wy99Ttc/AAAAPzeWAAAAAAAAAdgDAABtAAAAHu5ccZmF6D9BDF8tSznXPwAAAD83lgAAAAAAAAHZAwAAbQAAAB7uXHGZheg/EVxiKxkk1z8AAAA/R5YAAAAAAAAB2gMAAG0AAAAe7lxxmYXoP+GrZSnnDtc/AAAAP0eWAAAAAAAAAdsDAABtAAAAHu5ccZmF6D+x+2gntfnWPwAAAD9WlgAAAAAAAAHcAwAAbQAAAB7uXHGZheg/gUtsJYPk1j8AAAA/VpYAAAAAAAAB3QMAAG0AAABuFCjs4ovoPyPrciEfutY/AAAAP2aWAAAAAAAAAd4DAABtAAAAbhQo7OKL6D/zOnYf7aTWPwAAAD92lgAAAAAAAAHfAwAAbQAAAG4UKOzii+g/w4p5HbuP1j8AAAA/hZYAAAAAAAAB4AMAAG0AAABuFCjs4ovoP5XafBuJetY/AAAAP4WWAAAAAAAAAeEDAABtAAAAvjrzZiyS6D+V2nwbiXrWPwAAAD+klgAAAAAAAAHiAwAAbQAAAL4682Yskug/YyqAGVdl1j8AAAA/tJYAAAAAAAAB4wMAAG0AAAAOYb7hdZjoP2MqgBlXZdY/AAAAP9OWAAAAAAAAAeQDAABtAAAADmG+4XWY6D8zeoMXJVDWPwAAAD/TlgAAAAAAAAHlAwAAbQAAAF2HiVy/nug/M3qDFyVQ1j8AAAA/4pYAAAAAAAAB5gMAAG0AAACtrVTXCKXoPzN6gxclUNY/AAAAP/KWAAAAAAAAAecDAABtAAAA/dMfUlKr6D8zeoMXJVDWPwAAAD8ClwAAAAAAAAHoAwAAbQAAAEz66sybseg/M3qDFyVQ1j8AAAA/EZcAAAAAAAAB6QMAAG0AAACcILZH5bfoPzN6gxclUNY/AAAAPzGXAAAAAAAAAeoDAABtAAAA7UaBwi6+6D8zeoMXJVDWPwAAAD9vlwAAAAAAAAHrAwAAbQAAAD1tTD14xOg/YyqAGVdl1j8AAAA/f5cAAAAAAAAB7AMAAG0AAAA9bUw9eMToP5XafBuJetY/AAAAP46XAAAAAAAAAe0DAABtAAAAjJMXuMHK6D+V2nwbiXrWPwAAAD+OlwAAAAAAAAHuAwAAbQAAAIyTF7jByug/w4p5HbuP1j8AAAA/npcAAAAAAAAB7wMAAG0AAACMkxe4wcroP/M6dh/tpNY/AAAAP56XAAAAAAAAAfADAABtAAAAjJMXuMHK6D8j63IhH7rWPwAAAD+ulwAAAAAAAAHxAwAAbQAAANy54jIL0eg/gUtsJYPk1j8AAAA/rpcAAAAAAAAB8gMAAG0AAADcueIyC9HoP7H7aCe1+dY/AAAAP72XAAAAAAAAAfMDAABtAAAA3LniMgvR6D8RXGIrGSTXPwAAAD+9lwAAAAAAAAH0AwAAbQAAANy54jIL0eg/QQxfLUs51z8AAAA/zZcAAAAAAAAB9QMAAG0AAADcueIyC9HoP59sWDGvY9c/AAAAP82XAAAAAAAAAfYDAABtAAAA3LniMgvR6D/PHFUz4XjXPwAAAD/clwAAAAAAAAH3AwAAbQAAANy54jIL0eg/Ac1RNROO1z8AAAA/3JcAAAAAAAAB+AMAAG0AAADcueIyC9HoPy99TjdFo9c/AAAAP+yXAAAAAAAAAfkDAABtAAAAjJMXuMHK6D9fLUs5d7jXPwAAAD/8lwAAAAAAAAH6AwAAbQAAAIyTF7jByug/j91HO6nN1z8AAAA//JcAAAAAAAAB+wMAAG0AAAA9bUw9eMToP4/dRzupzdc/AAAAPwuYAAAAAAAAAfwDAABtAAAA7UaBwi6+6D+/jUQ92+LXPwAAAD8LmAAAAAAAAAH9AwAAbQAAAJwgtkflt+g/v41EPdvi1z8AAAA/G5gAAAAAAAAB/gMAAG0AAABM+urMm7HoP+09QT8N+Nc/AAAAPyuYAAAAAAAAAf8DAABtAAAA/dMfUlKr6D/tPUE/DfjXPwAAAD8rmAAAAAAAAAEABAAAbQAAAK2tVNcIpeg/7T1BPw341z8AAAA/OpgAAAAAAAABAQQAAG0AAABdh4lcv57oP+09QT8N+Nc/AAAAPzqYAAAAAAAAAQIEAABtAAAADmG+4XWY6D/tPUE/DfjXPwAAAD9KmAAAAAAAAAEDBAAAbQAAAL4682Yskug/He49QT8N2D8AAAA/WZgAAAAAAAABBAQAAG0AAAC+OvNmLJLoP02eOkNxItg/AAAAP+WYAAAAAAAAAQUEAABtAAAADmG+4XWY6D99TjdFozfYPwAAAD/1mAAAAAAAAAEGBAAAbQAAAK2tVNcIpeg/rf4zR9VM2D8AAAA/BJkAAAAAAAABBwQAAG0AAAD90x9SUqvoP92uMEkHYtg/AAAAPwSZAAAAAAAAAQgEAABtAAAATPrqzJux6D/drjBJB2LYPwAAAD8UmQAAAAAAAAEJBAAAbQAAAO1GgcIuvug/C18tSzl32D8AAAA/JJkAAAAAAAABCgQAAG0AAAA9bUw9eMToPzsPKk1rjNg/AAAAPySZAAAAAAAAAQsEAABtAAAAjJMXuMHK6D9tvyZPnaHYPwAAAD8zmQAAAAAAAAEMBAAAbQAAANy54jIL0eg/bb8mT52h2D8AAAA/Q5kAAAAAAAABDQQAAG0AAAAs4K2tVNfoP5tvI1HPttg/AAAAP1KZAAAAAAAAAQ4EAABtAAAAewZ5KJ7d6D+bbyNRz7bYPwAAAD/AmQAAAAAAAAEPBAAAbQAAAMssRKPn4+g/m28jUc+22D8AAAA/35kAAAAAAAABEAQAAG0AAAAbUw8eMeroP5tvI1HPttg/AAAAP++ZAAAAAAAAAREEAABtAAAApne5MDhu6T+fbFgxr2PXPwAAAD8wmwAAAAAAAAESBAAAbQAAAKZ3uTA4buk/Ac1RNROO1z8AAAA/T5sAAAAAAAABEwQAAG0AAACmd7kwOG7pPy99TjdFo9c/AAAAP1+bAAAAAAAAARQEAABtAAAApne5MDhu6T9fLUs5d7jXPwAAAD9fmwAAAAAAAAEVBAAAbQAAAKZ3uTA4buk/j91HO6nN1z8AAAA/bpsAAAAAAAABFgQAAG0AAACmd7kwOG7pP+09QT8N+Nc/AAAAP26bAAAAAAAAARcEAABtAAAApne5MDhu6T9NnjpDcSLYPwAAAD9+mwAAAAAAAAEYBAAAbQAAAKZ3uTA4buk/fU43RaM32D8AAAA/fpsAAAAAAAABGQQAAG0AAACmd7kwOG7pP63+M0fVTNg/AAAAP46bAAAAAAAAARoEAABtAAAApne5MDhu6T8LXy1LOXfYPwAAAD+OmwAAAAAAAAEbBAAAbQAAAPWdhKuBdOk/Ow8qTWuM2D8AAAA/nZsAAAAAAAABHAQAAG0AAAD1nYSrgXTpP22/Jk+dodg/AAAAP62bAAAAAAAAAR0EAABtAAAARcRPJst66T+bbyNRz7bYPwAAAD+8mwAAAAAAAAEeBAAAbQAAAJXqGqEUgek/yx8gUwHM2D8AAAA/3JsAAAAAAAABHwQAAG0AAADlEOYbXofpP8sfIFMBzNg/AAAAP+ubAAAAAAAAASAEAABtAAAANDexlqeN6T/7zxxVM+HYPwAAAD/rmwAAAAAAAAEhBAAAbQAAAIRdfBHxk+k/+88cVTPh2D8AAAA/+5sAAAAAAAABIgQAAG0AAAAkqhIHhKDpPyuAGVdl9tg/AAAAP/ubAAAAAAAAASMEAABtAAAAdNDdgc2m6T8rgBlXZfbYPwAAAD8LnAAAAAAAAAEkBAAAbQAAAMT2qPwWrek/K4AZV2X22D8AAAA/C5wAAAAAAAABJQQAAG0AAAAUHXR3YLPpPyuAGVdl9tg/AAAAPxqcAAAAAAAAASYEAABtAAAAA5DV5zzG6T8rgBlXZfbYPwAAAD8anAAAAAAAAAEnBAAAbQAAAKLca93P0uk/K4AZV2X22D8AAAA/KpwAAAAAAAABKAQAAG0AAADyAjdYGdnpPyuAGVdl9tg/AAAAPyqcAAAAAAAAASkEAABtAAAAkU/NTazl6T8rgBlXZfbYPwAAAD85nAAAAAAAAAEqBAAAbQAAAOF1mMj16+k/K4AZV2X22D8AAAA/OZwAAAAAAAABKwQAAG0AAAAxnGNDP/LpPyuAGVdl9tg/AAAAP0mcAAAAAAAAASwEAABtAAAAgMIuvoj46T/7zxxVM+HYPwAAAD9ZnAAAAAAAAAEtBAAAbQAAANDo+TjS/uk/+88cVTPh2D8AAAA/WZwAAAAAAAABLgQAAG0AAADQ6Pk40v7pP8sfIFMBzNg/AAAAP1mcAAAAAAAAAS8EAABtAAAA0Oj5ONL+6T9tvyZPnaHYPwAAAD9onAAAAAAAAAEwBAAAbQAAACEPxbMbBeo/Ow8qTWuM2D8AAAA/aJwAAAAAAAABMQQAAG0AAAAhD8WzGwXqP92uMEkHYtg/AAAAP3icAAAAAAAAATIEAABtAAAAIQ/FsxsF6j99TjdFozfYPwAAAD94nAAAAAAAAAEzBAAAbQAAACEPxbMbBeo/He49QT8N2D8AAAA/iJwAAAAAAAABNAQAAG0AAAAhD8WzGwXqP7+NRD3b4tc/AAAAP4icAAAAAAAAATUEAABtAAAAIQ/FsxsF6j+P3Uc7qc3XPwAAAD+XnAAAAAAAAAE2BAAAbQAAAIDCLr6I+Ok/Xy1LOXe41z8AAAA/l5wAAAAAAAABNwQAAG0AAAAxnGNDP/LpPwHNUTUTjtc/AAAAP6ecAAAAAAAAATgEAABtAAAA4XWYyPXr6T/PHFUz4XjXPwAAAD+2nAAAAAAAAAE5BAAAbQAAAEEpAtNi3+k/n2xYMa9j1z8AAAA/tpwAAAAAAAABOgQAAG0AAADyAjdYGdnpP59sWDGvY9c/AAAAP8acAAAAAAAAATsEAABtAAAAotxr3c/S6T9xvFsvfU7XPwAAAD/GnAAAAAAAAAE8BAAAbQAAAKLca93P0uk/QQxfLUs51z8AAAA/1pwAAAAAAAABPQQAAG0AAABStqBihszpP0EMXy1LOdc/AAAAP9acAAAAAAAAAT4EAABtAAAAA5DV5zzG6T8RXGIrGSTXPwAAAD/lnAAAAAAAAAE/BAAAbQAAALNpCm3zv+k/4atlKecO1z8AAAA/5ZwAAAAAAAABQAQAAG0AAABjQz/yqbnpP+GrZSnnDtc/AAAAP/WcAAAAAAAAAUEEAABtAAAAxPao/Bat6T+x+2gntfnWPwAAAD/1nAAAAAAAAAFCBAAAbQAAAHTQ3YHNpuk/gUtsJYPk1j8AAAA/BZ0AAAAAAAABQwQAAG0AAAAkqhIHhKDpP4FLbCWD5NY/AAAAPwWdAAAAAAAAAUQEAABtAAAA1YNHjDqa6T+BS2wlg+TWPwAAAD8UnQAAAAAAAAFFBAAAbQAAAIRdfBHxk+k/gUtsJYPk1j8AAAA/JJ0AAAAAAAABRgQAAG0AAACEXXwR8ZPpP1ObbyNRz9Y/AAAAPySdAAAAAAAAAUcEAABtAAAANDexlqeN6T9Tm28jUc/WPwAAAD8znQAAAAAAAAFIBAAAbQAAAGyaQtv8b+o/Xy1LOXe41z8AAAA/BJ8AAAAAAAABSQQAAG0AAABsmkLb/G/qP4/dRzupzdc/AAAAPxSfAAAAAAAAAUoEAABtAAAAbJpC2/xv6j+/jUQ92+LXPwAAAD8jnwAAAAAAAAFLBAAAbQAAAGyaQtv8b+o/7T1BPw341z8AAAA/M58AAAAAAAABTAQAAG0AAAC8wA1WRnbqPx3uPUE/Ddg/AAAAPzOfAAAAAAAAAU0EAABtAAAAvMANVkZ26j99TjdFozfYPwAAAD9DnwAAAAAAAAFOBAAAbQAAALzADVZGduo/rf4zR9VM2D8AAAA/Q58AAAAAAAABTwQAAG0AAAAM59jQj3zqPwtfLUs5d9g/AAAAP1KfAAAAAAAAAVAEAABtAAAADOfY0I986j87DypNa4zYPwAAAD9SnwAAAAAAAAFRBAAAbQAAAAzn2NCPfOo/bb8mT52h2D8AAAA/Yp8AAAAAAAABUgQAAG0AAAAM59jQj3zqPzsPKk1rjNg/AAAAP++fAAAAAAAAAVMEAABtAAAADOfY0I986j8LXy1LOXfYPwAAAD/+nwAAAAAAAAFUBAAAbQAAALzADVZGduo/rf4zR9VM2D8AAAA//p8AAAAAAAABVQQAAG0AAAC8wA1WRnbqP31ON0WjN9g/AAAAPw6gAAAAAAAAAVYEAABtAAAAbJpC2/xv6j9NnjpDcSLYPwAAAD8OoAAAAAAAAAFXBAAAbQAAAGyaQtv8b+o/He49QT8N2D8AAAA/XKAAAAAAAAABWAQAAG0AAAAcdHdgs2nqPx3uPUE/Ddg/AAAAP2ygAAAAAAAAAVkEAABtAAAAHHR3YLNp6j/tPUE/DfjXPwAAAD9soAAAAAAAAAFaBAAAbQAAABx0d2Czaeo/v41EPdvi1z8AAAA/e6AAAAAAAAABWwQAAG0AAAAcdHdgs2nqP4/dRzupzdc/AAAAP4ugAAAAAAAAAVwEAABtAAAAHHR3YLNp6j9fLUs5d7jXPwAAAD+qoAAAAAAAAAFdBAAAbQAAABx0d2Czaeo/L31ON0Wj1z8AAAA/yaAAAAAAAAABXgQAAG0AAABsmkLb/G/qPwHNUTUTjtc/AAAAP9mgAAAAAAAAAV8EAABtAAAADOfY0I986j/PHFUz4XjXPwAAAD/ZoAAAAAAAAAFgBAAAbQAAAFwNpEvZguo/zxxVM+F41z8AAAA/6aAAAAAAAAABYQQAAG0AAACsM2/GIonqP88cVTPheNc/AAAAPyShAAAAAAAAAWIEAABtAAAArDNvxiKJ6j+fbFgxr2PXPwAAAD9ToQAAAAAAAAFjBAAAbQAAAPtZOkFsj+o/n2xYMa9j1z8AAAA/kqEAAAAAAAABZAQAAG0AAABLgAW8tZXqP88cVTPheNc/AAAAP6GhAAAAAAAAAWUEAABtAAAAm6bQNv+b6j/PHFUz4XjXPwAAAD+xoQAAAAAAAAFmBAAAbQAAAOrMm7FIouo/L31ON0Wj1z8AAAA/saEAAAAAAAABZwQAAG0AAAA682YskqjqP18tSzl3uNc/AAAAP8GhAAAAAAAAAWgEAABtAAAAihkyp9uu6j+P3Uc7qc3XPwAAAD/QoQAAAAAAAAFpBAAAbQAAAIoZMqfbruo/v41EPdvi1z8AAAA/4KEAAAAAAAABagQAAG0AAADaP/0hJbXqP+09QT8N+Nc/AAAAP+ChAAAAAAAAAWsEAABtAAAA2j/9ISW16j8d7j1BPw3YPwAAAD/woQAAAAAAAAFsBAAAbQAAAHmMkxe4weo/TZ46Q3Ei2D8AAAA/8KEAAAAAAAABbQQAAG0AAADJsl6SAcjqP31ON0WjN9g/AAAAP/+hAAAAAAAAAW4EAABtAAAAGNkpDUvO6j+t/jNH1UzYPwAAAD//oQAAAAAAAAFvBAAAbQAAAGj/9IeU1Oo/3a4wSQdi2D8AAAA/D6IAAAAAAAABcAQAAG0AAAC4JcAC3trqPwtfLUs5d9g/AAAAPx6iAAAAAAAAAXEEAABtAAAACUyLfSfh6j8LXy1LOXfYPwAAAD8uogAAAAAAAAFyBAAAbQAAAAlMi30n4eo/Ow8qTWuM2D8AAAA/XaIAAAAAAAABcwQAAG0AAABYclb4cOfqPzsPKk1rjNg/AAAAP22iAAAAAAAAAXQEAABtAAAAWHJW+HDn6j9tvyZPnaHYPwAAAD9togAAAAAAAAF1BAAAbQAAAKiYIXO67eo/bb8mT52h2D8AAAA/fKIAAAAAAAABdgQAAG0AAAComCFzuu3qP5tvI1HPttg/AAAAP3yiAAAAAAAAAXcEAABtAAAA+L7s7QP06j+bbyNRz7bYPwAAAD+MogAAAAAAAAF4BAAAbQAAAPi+7O0D9Oo/yx8gUwHM2D8AAAA/jKIAAAAAAAABeQQAAG0AAAD4vuztA/TqP22/Jk+dodg/AAAAPzijAAAAAAAAAXoEAABtAAAA+L7s7QP06j87DypNa4zYPwAAAD9HowAAAAAAAAF7BAAAbQAAAPi+7O0D9Oo/C18tSzl32D8AAAA/R6MAAAAAAAABfAQAAG0AAAD4vuztA/TqP92uMEkHYtg/AAAAP1ejAAAAAAAAAX0EAABtAAAA+L7s7QP06j+t/jNH1UzYPwAAAD92owAAAAAAAAF+BAAAbQAAAPi+7O0D9Oo/TZ46Q3Ei2D8AAAA/hqMAAAAAAAABfwQAAG0AAAComCFzuu3qPx3uPUE/Ddg/AAAAP5WjAAAAAAAAAYAEAABtAAAAqJghc7rt6j/tPUE/DfjXPwAAAD+VowAAAAAAAAGBBAAAbQAAAKiYIXO67eo/v41EPdvi1z8AAAA/paMAAAAAAAABggQAAG0AAAComCFzuu3qP4/dRzupzdc/AAAAP7WjAAAAAAAAAYMEAABtAAAAqJghc7rt6j9fLUs5d7jXPwAAAD+1owAAAAAAAAGEBAAAbQAAAKiYIXO67eo/Ac1RNROO1z8AAAA/xKMAAAAAAAABhQQAAG0AAAComCFzuu3qP88cVTPheNc/AAAAP9SjAAAAAAAAAYYEAABtAAAAqJghc7rt6j+fbFgxr2PXPwAAAD/kowAAAAAAAAGHBAAAbQAAAKiYIXO67eo/cbxbL31O1z8AAAA/5KMAAAAAAAABiAQAAG0AAAComCFzuu3qP0EMXy1LOdc/AAAAP/OjAAAAAAAAAYkEAABtAAAAqJghc7rt6j8RXGIrGSTXPwAAAD8DpAAAAAAAAAGKBAAAbQAAAKiYIXO67eo/4atlKecO1z8AAAA/EqQAAAAAAAABiwQAAG0AAAComCFzuu3qP7H7aCe1+dY/AAAAPyKkAAAAAAAAAYwEAABtAAAA+L7s7QP06j+BS2wlg+TWPwAAAD8ipAAAAAAAAAGNBAAAbQAAAPi+7O0D9Oo/I+tyIR+61j8AAAA/MqQAAAAAAAABjgQAAG0AAABH5bdoTfrqPyPrciEfutY/AAAAP0GkAAAAAAAAAY8EAABtAAAAR+W3aE366j/zOnYf7aTWPwAAAD9RpAAAAAAAAAGQBAAAbQAAAH9ISa2i3Os/1RmKE8El1j8AAAA/XacAAAAAAAABkQQAAG0AAAAvIn4yWdbrP9UZihPBJdY/AAAAP6unAAAAAAAAAZIEAABtAAAA3/uytw/Q6z/VGYoTwSXWPwAAAD+rpwAAAAAAAAGTBAAAbQAAAECvHMJ8w+s/1RmKE8El1j8AAAA/u6cAAAAAAAABlAQAAG0AAADwiFFHM73rP9UZihPBJdY/AAAAP8unAAAAAAAAAZUEAABtAAAAoGKGzOm26z/VGYoTwSXWPwAAAD/apwAAAAAAAAGWBAAAbQAAAFA8u1GgsOs/1RmKE8El1j8AAAA/2qcAAAAAAAABlwQAAG0AAAAAFvDWVqrrP9UZihPBJdY/AAAAP+qnAAAAAAAAAZgEAABtAAAAsO8kXA2k6z/VGYoTwSXWPwAAAD/qpwAAAAAAAAGZBAAAbQAAAGHJWeHDnes/1RmKE8El1j8AAAA/+acAAAAAAAABmgQAAG0AAAARo45mepfrP9UZihPBJdY/AAAAPwmoAAAAAAAAAZsEAABtAAAAwXzD6zCR6z8FyoYV8zrWPwAAAD8JqAAAAAAAAAGcBAAAbQAAAHJW+HDnius/BcqGFfM61j8AAAA/GagAAAAAAAABnQQAAG0AAAByVvhw54rrPzN6gxclUNY/AAAAPyioAAAAAAAAAZ4EAABtAAAAIjAt9p2E6z8zeoMXJVDWPwAAAD8oqAAAAAAAAAGfBAAAbQAAANIJYntUfus/YyqAGVdl1j8AAAA/OKgAAAAAAAABoAQAAG0AAACD45YAC3jrP2MqgBlXZdY/AAAAPzioAAAAAAAAAaEEAABtAAAAM73LhcFx6z+V2nwbiXrWPwAAAD9IqAAAAAAAAAGiBAAAbQAAAOOWAAt4a+s/w4p5HbuP1j8AAAA/SKgAAAAAAAABowQAAG0AAADjlgALeGvrP/M6dh/tpNY/AAAAP1eoAAAAAAAAAaQEAABtAAAAk3A1kC5l6z9Tm28jUc/WPwAAAD9XqAAAAAAAAAGlBAAAbQAAAERKahXlXus/gUtsJYPk1j8AAAA/Z6gAAAAAAAABpgQAAG0AAAD0I5+am1jrP7H7aCe1+dY/AAAAP2eoAAAAAAAAAacEAABtAAAApP3TH1JS6z8RXGIrGSTXPwAAAD92qAAAAAAAAAGoBAAAbQAAAKT90x9SUus/QQxfLUs51z8AAAA/dqgAAAAAAAABqQQAAG0AAABV1wilCEzrP3G8Wy99Ttc/AAAAP4aoAAAAAAAAAaoEAABtAAAAVdcIpQhM6z+fbFgxr2PXPwAAAD+GqAAAAAAAAAGrBAAAbQAAAFXXCKUITOs/zxxVM+F41z8AAAA/lqgAAAAAAAABrAQAAG0AAABV1wilCEzrPwHNUTUTjtc/AAAAP5aoAAAAAAAAAa0EAABtAAAABLE9Kr9F6z8vfU43RaPXPwAAAD+lqAAAAAAAAAGuBAAAbQAAAASxPSq/Res/Xy1LOXe41z8AAAA/pagAAAAAAAABrwQAAG0AAAAEsT0qv0XrP4/dRzupzdc/AAAAP7WoAAAAAAAAAbAEAABtAAAABLE9Kr9F6z+/jUQ92+LXPwAAAD+1qAAAAAAAAAGxBAAAbQAAAASxPSq/Res/He49QT8N2D8AAAA/xagAAAAAAAABsgQAAG0AAAAEsT0qv0XrP31ON0WjN9g/AAAAP8WoAAAAAAAAAbMEAABtAAAABLE9Kr9F6z+t/jNH1UzYPwAAAD/UqAAAAAAAAAG0BAAAbQAAAASxPSq/Res/C18tSzl32D8AAAA/1KgAAAAAAAABtQQAAG0AAABV1wilCEzrPzsPKk1rjNg/AAAAP+SoAAAAAAAAAbYEAABtAAAAVdcIpQhM6z9tvyZPnaHYPwAAAD/kqAAAAAAAAAG3BAAAbQAAAPQjn5qbWOs/m28jUc+22D8AAAA/86gAAAAAAAABuAQAAG0AAABESmoV5V7rP8sfIFMBzNg/AAAAP/OoAAAAAAAAAbkEAABtAAAAk3A1kC5l6z/7zxxVM+HYPwAAAD8DqQAAAAAAAAG6BAAAbQAAAOOWAAt4a+s/WTAWWZcL2T8AAAA/A6kAAAAAAAABuwQAAG0AAAAzvcuFwXHrP4ngElvJINk/AAAAPxOpAAAAAAAAAbwEAABtAAAAg+OWAAt46z+J4BJbySDZPwAAAD8TqQAAAAAAAAG9BAAAbQAAANIJYntUfus/uZAPXfs12T8AAAA/IqkAAAAAAAABvgQAAG0AAAAiMC32nYTrP+lADF8tS9k/AAAAPyKpAAAAAAAAAb8EAABtAAAAclb4cOeK6z8Z8QhhX2DZPwAAAD8yqQAAAAAAAAHABAAAbQAAABGjjmZ6l+s/SaEFY5F12T8AAAA/MqkAAAAAAAABwQQAAG0AAABhyVnhw53rP3dRAmXDitk/AAAAP0KpAAAAAAAAAcIEAABtAAAAsO8kXA2k6z+nAf9m9Z/ZPwAAAD9RqQAAAAAAAAHDBAAAbQAAAAAW8NZWqus/pwH/ZvWf2T8AAAA/UakAAAAAAAABxAQAAG0AAABQPLtRoLDrP6cB/2b1n9k/AAAAP1GpAAAAAAAAAcUEAABtAAAAoGKGzOm26z+nAf9m9Z/ZPwAAAD9hqQAAAAAAAAHGBAAAbQAAAPCIUUczves/pwH/ZvWf2T8AAAA/c6kAAAAAAAABxwQAAG0AAABArxzCfMPrP6cB/2b1n9k/AAAAP3OpAAAAAAAAAcgEAABtAAAAkNXnPMbJ6z+nAf9m9Z/ZPwAAAD+TqQAAAAAAAAHJBAAAbQAAAJDV5zzGyes/d1ECZcOK2T8AAAA/oqkAAAAAAAABygQAAG0AAADf+7K3D9DrP3dRAmXDitk/AAAAPz+qAAAAAAAAAcsEAABtAAAALyJ+MlnW6z8HYvhqWcrZPwAAAD9OqgAAAAAAAAHMBAAAbQAAAC8ifjJZ1us/Z8Lxbr302T8AAAA/XqoAAAAAAAABzQQAAG0AAAB/SEmtotzrP/XS53RTNNo/AAAAP16qAAAAAAAAAc4EAABtAAAAf0hJraLc6z+1k9p8G4naPwAAAD9tqgAAAAAAAAHPBAAAbQAAAB6V36I16es/c1TNhOPd2j8AAAA/baoAAAAAAAAB0AQAAG0AAABuu6odf+/rPzEVwIyrMts/AAAAP32qAAAAAAAAAdEEAABtAAAADQhBExL86z8hhq+WpZzbPwAAAD99qgAAAAAAAAHSBAAAbQAAAK1U1wilCOw/r5alnDvc2z8AAAA/jaoAAAAAAAAB0wQAAG0AAACtVNcIpQjsP29XmKQDMdw/AAAAP42qAAAAAAAAAdQEAABtAAAA/Xqig+4O7D8tGIusy4XcPwAAAD+cqgAAAAAAAAHVBAAAbQAAAEyhbf43Few/uyiBsmHF3D8AAAA/nKoAAAAAAAAB1gQAAG0AAABMoW3+NxXsPxuJerbF79w/AAAAP6yqAAAAAAAAAdcEAABtAAAATKFt/jcV7D+rmXC8Wy/dPwAAAD+sqgAAAAAAAAHYBAAAbQAAAEyhbf43Few/CfppwL9Z3T8AAAA/vKoAAAAAAAAB2QQAAG0AAABMoW3+NxXsP2laY8QjhN0/AAAAP7yqAAAAAAAAAdoEAABtAAAATKFt/jcV7D+ZCmDGVZndPwAAAD/LqgAAAAAAAAHbBAAAbQAAAEyhbf43Few/ybpcyIeu3T8AAAA/y6oAAAAAAAAB3AQAAG0AAABMoW3+NxXsP/lqWcq5w90/AAAAP9uqAAAAAAAAAd0EAABtAAAA/Xqig+4O7D/5alnKucPdPwAAAD/qqgAAAAAAAAHeBAAAbQAAAK1U1wilCOw/+WpZyrnD3T8AAAA/6qoAAAAAAAAB3wQAAG0AAABdLgyOWwLsP/lqWcq5w90/AAAAP/qqAAAAAAAAAeAEAABtAAAAvuF1mMj16z8nG1bM69jdPwAAAD/6qgAAAAAAAAHhBAAAbQAAAG67qh1/7+s/JxtWzOvY3T8AAAA/CqsAAAAAAAAB4gQAAG0AAAAeld+iNenrPycbVszr2N0/AAAAPwqrAAAAAAAAAeMEAABtAAAAz24UKOzi6z8nG1bM69jdPwAAAD8ZqwAAAAAAAAHkBAAAbQAAAH9ISa2i3Os/JxtWzOvY3T8AAAA/KasAAAAAAAAB5QQAAG0AAAAvIn4yWdbrPycbVszr2N0/AAAAP4erAAAAAAAAAeYEAABtAAAALyJ+MlnW6z/5alnKucPdPwAAAD+HqwAAAAAAAAHnBAAAbQAAAC8ifjJZ1us/ybpcyIeu3T8AAAA/l6sAAAAAAAAB6AQAAG0AAAAvIn4yWdbrP5kKYMZVmd0/AAAAP5erAAAAAAAAAekEAABtAAAALyJ+MlnW6z9pWmPEI4TdPwAAAD+nqwAAAAAAAAHqBAAAbQAAAOOWAAt4a+s/2bH7aCe12T8AAAA/XK0AAAAAAAAB6wQAAG0AAADjlgALeGvrP6cB/2b1n9k/AAAAP4WtAAAAAAAAAewEAABtAAAAM73LhcFx6z+nAf9m9Z/ZPwAAAD+VrQAAAAAAAAHtBAAAbQAAAIPjlgALeOs/pwH/ZvWf2T8AAAA/la0AAAAAAAAB7gQAAG0AAADSCWJ7VH7rP3dRAmXDitk/AAAAP6StAAAAAAAAAe8EAABtAAAAIjAt9p2E6z93UQJlw4rZPwAAAD+0rQAAAAAAAAHwBAAAbQAAAHJW+HDnius/d1ECZcOK2T8AAAA/xK0AAAAAAAAB8QQAAG0AAADBfMPrMJHrP0mhBWORddk/AAAAP8StAAAAAAAAAfIEAABtAAAAEaOOZnqX6z9JoQVjkXXZPwAAAD/TrQAAAAAAAAHzBAAAbQAAAGHJWeHDnes/SaEFY5F12T8AAAA/060AAAAAAAAB9AQAAG0AAAAAFvDWVqrrP0mhBWORddk/AAAAP+OtAAAAAAAAAfUEAABtAAAAUDy7UaCw6z8Z8QhhX2DZPwAAAD/jrQAAAAAAAAH2BAAAbQAAAPCIUUczves/GfEIYV9g2T8AAAA/860AAAAAAAAB9wQAAG0AAACQ1ec8xsnrPxnxCGFfYNk/AAAAP/OtAAAAAAAAAfgEAABtAAAA3/uytw/Q6z/pQAxfLUvZPwAAAD8CrgAAAAAAAAH5BAAAbQAAAH9ISa2i3Os/6UAMXy1L2T8AAAA/Aq4AAAAAAAAB+gQAAG0AAAAeld+iNenrP7mQD137Ndk/AAAAPxKuAAAAAAAAAfsEAABtAAAAvuF1mMj16z+5kA9d+zXZPwAAAD8SrgAAAAAAAAH8BAAAbQAAAA0IQRMS/Os/ieASW8kg2T8AAAA/Ia4AAAAAAAAB/QQAAG0AAABdLgyOWwLsP4ngElvJINk/AAAAPyGuAAAAAAAAAf4EAABtAAAAXS4MjlsC7D9ZMBZZlwvZPwAAAD8xrgAAAAAAAAH/BAAAbQAAAK1U1wilCOw/WTAWWZcL2T8AAAA/Ma4AAAAAAAABAAUAAG0AAAD9eqKD7g7sPyuAGVdl9tg/AAAAP0GuAAAAAAAAAQEFAABtAAAATKFt/jcV7D8rgBlXZfbYPwAAAD9grgAAAAAAAAECBQAAbQAAAEyhbf43Few/+88cVTPh2D8AAAA/f64AAAAAAAABAwUAAG0AAACcxzh5gRvsP/vPHFUz4dg/AAAAP3+uAAAAAAAAAQQFAABtAAAA7O0D9Moh7D/LHyBTAczYPwAAAD+urgAAAAAAAAEFBQAAbQAAADwUz24UKOw/yx8gUwHM2D8AAAA/vq4AAAAAAAABBgUAAG0AAAC0PG1MPXjkP0gI+wLLH+A/AAAAPw3pAAAAAAAAAQcFAABtAAAAtDxtTD145D9gYPkDZCrgPwAAAD8s6QAAAAAAAAEIBQAAbQAAALQ8bUw9eOQ/eLj3BP004D8AAAA/LOkAAAAAAAABCQUAAG0AAAC0PG1MPXjkP44Q9gWWP+A/AAAAPzzpAAAAAAAAAQoFAABtAAAABWM4x4Z+5D++wPIHyFTgPwAAAD9L6QAAAAAAAAELBQAAbQAAAAVjOMeGfuQ/1hjxCGFf4D8AAAA/S+kAAAAAAAABDAUAAG0AAABViQNC0ITkP+5w7wn6aeA/AAAAP1vpAAAAAAAAAQ0FAABtAAAApa/OvBmL5D8Gye0Kk3TgPwAAAD9b6QAAAAAAAAEOBQAAbQAAAPTVmTdjkeQ/NnnqDMWJ4D8AAAA/aukAAAAAAAABDwUAAG0AAABE/GSyrJfkP07R6A1elOA/AAAAP2rpAAAAAAAAARAFAABtAAAA40j7pz+k5D9+geUPkKngPwAAAD966QAAAAAAAAERBQAAbQAAADNvxiKJquQ/ltnjECm04D8AAAA/eukAAAAAAAABEgUAAG0AAADTu1wYHLfkP8SJ4BJbyeA/AAAAP4rpAAAAAAAAARMFAABtAAAAcgjzDa/D5D/0Od0Ujd7gPwAAAD+K6QAAAAAAAAEUBQAAbQAAAMIuvoj4yeQ/JOrZFr/z4D8AAAA/mekAAAAAAAABFQUAAG0AAABhe1R+i9bkPzxC2BdY/uA/AAAAP5npAAAAAAAAARYFAABtAAAAsaEf+dTc5D9s8tQZihPhPwAAAD+p6QAAAAAAAAEXBQAAbQAAAFHute5n6eQ/nKLRG7wo4T8AAAA/qekAAAAAAAABGAUAAG0AAAChFIFpse/kP8xSzh3uPeE/AAAAP7npAAAAAAAAARkFAABtAAAAQGEXX0T85D/6AssfIFPhPwAAAD+56QAAAAAAAAEaBQAAbQAAAOCtrVTXCOU/QgvGIuty4T8AAAA/yOkAAAAAAAABGwUAAG0AAAB/+kNKahXlP1pjxCOEfeE/AAAAP8jpAAAAAAAAARwFAABtAAAAzyAPxbMb5T9yu8IkHYjhPwAAAD/Y6QAAAAAAAAEdBQAAbQAAAG5tpbpGKOU/omu/Jk+d4T8AAAA/2OkAAAAAAAABHgUAAG0AAAAOujuw2TTlP7rDvSfop+E/AAAAP+fpAAAAAAAAAR8FAABtAAAArQbSpWxB5T/qc7opGr3hPwAAAD/n6QAAAAAAAAEgBQAAbQAAAJ15MxZJVOU/MHy1LOXc4T8AAAA/9+kAAAAAAAABIQUAAG0AAAA9xskL3GDlP0jUsy1+5+E/AAAAP/fpAAAAAAAAASIFAABtAAAALDkrfLhz5T94hLAvsPzhPwAAAD8H6gAAAAAAAAEjBQAAbQAAAMuFwXFLgOU/qDStMeIR4j8AAAA/B+oAAAAAAAABJAUAAG0AAAC6+CLiJ5PlP/A8qDStMeI/AAAAPxbqAAAAAAAAASUFAABtAAAAqmuEUgSm5T8g7aQ230biPwAAAD8m6gAAAAAAAAEmBQAAbQAAAEm4GkiXsuU/UJ2hOBFc4j8AAAA/JuoAAAAAAAABJwUAAG0AAAA5K3y4c8XlP35NnjpDceI/AAAAPybqAAAAAAAAASgFAABtAAAAKJ7dKFDY5T/GVZk9DpHiPwAAAD826gAAAAAAAAEpBQAAbQAAAMjqcx7j5OU/9gWWP0Cm4j8AAAA/NuoAAAAAAAABKgUAAG0AAAC3XdWOv/flPya2kkFyu+I/AAAAP0XqAAAAAAAAASsFAABtAAAAVqprhFIE5j9uvo1EPdviPwAAAD9F6gAAAAAAAAEsBQAAbQAAAJVDmG94HeY/nG6KRm/w4j8AAAA/VeoAAAAAAAABLQUAAG0AAAA0kC5lCyrmP+R2hUk6EOM/AAAAP1XqAAAAAAAAAS4FAABtAAAAJQOQ1ec85j8UJ4JLbCXjPwAAAD9k6gAAAAAAAAEvBQAAbQAAABR28UXET+Y/RNd+TZ464z8AAAA/ZOoAAAAAAAABMAUAAG0AAACzwoc7V1zmP4zfeVBpWuM/AAAAP3TqAAAAAAAAATEFAABtAAAAojXpqzNv5j+8j3ZSm2/jPwAAAD+E6gAAAAAAAAEyBQAAbQAAAJGoShwQguY/AphxVWaP4z8AAAA/hOoAAAAAAAABMwUAAG0AAACAG6yM7JTmP0qgbFgxr+M/AAAAP4TqAAAAAAAAATQFAABtAAAAwLTYdxKu5j+SqGdb/M7jPwAAAD+T6gAAAAAAAAE1BQAAbQAAAK8nOujuwOY/wlhkXS7k4z8AAAA/k+oAAAAAAAABNgUAAG0AAACfmptYy9PmP/IIYV9g+eM/AAAAP6PqAAAAAAAAATcFAABtAAAAjg39yKfm5j8guV1hkg7kPwAAAD+z6gAAAAAAAAE4BQAAbQAAAC1ak7468+Y/OBFcYisZ5D8AAAA/s+oAAAAAAAABOQUAAG0AAAAczfQuFwbnP2jBWGRdLuQ/AAAAP7PqAAAAAAAAAToFAABtAAAAXGYhGj0f5z+AGVdl9jjkPwAAAD/C6gAAAAAAAAE7BQAAbQAAAEvZgooZMuc/mHFVZo9D5D8AAAA/0uoAAAAAAAABPAUAAG0AAAA6TOT69UTnP8ghUmjBWOQ/AAAAP9LqAAAAAAAAAT0FAABtAAAAKb9Fa9JX5z/geVBpWmPkPwAAAD/h6gAAAAAAAAE+BQAAbQAAABkyp9uuauc/ECpNa4x45D8AAAA/4eoAAAAAAAABPwUAAG0AAAC5fj3RQXfnPyiCS2wlg+Q/AAAAP/HqAAAAAAAAAUAFAABtAAAAWMvTxtSD5z8ogktsJYPkPwAAAD/x6gAAAAAAAAFBBQAAbQAAAPgXarxnkOc/PtpJbb6N5D8AAAA/AesAAAAAAAABQgUAAG0AAABIPjU3sZbnP1YySG5XmOQ/AAAAPwHrAAAAAAAAAUMFAABtAAAAl2QAsvqc5z9WMkhuV5jkPwAAAD8Q6wAAAAAAAAFEBQAAbQAAADexlqeNqec/huJEcImt5D8AAAA/EOsAAAAAAAABRQUAAG0AAADW/SydILbnP546Q3EiuOQ/AAAAPyDrAAAAAAAAAUYFAABtAAAAdUrDkrPC5z+eOkNxIrjkPwAAAD8g6wAAAAAAAAFHBQAAbQAAAGW9JAOQ1ec/zuo/c1TN5D8AAAA/MOsAAAAAAAABSAUAAG0AAABVMIZzbOjnP/6aPHWG4uQ/AAAAPzDrAAAAAAAAAUkFAABtAAAARKPn40j75z8W8zp2H+3kPwAAAD8/6wAAAAAAAAFKBQAAbQAAAIM8FM9uFOg/RqM3eFEC5T8AAAA/P+sAAAAAAAABSwUAAG0AAAAR/As13jPoP177NXnqDOU/AAAAP0/rAAAAAAAAAUwFAABtAAAA8eHOFZdZ6D+MqzJ7HCLlPwAAAD9P6wAAAAAAAAFNBQAAbQAAAC97+wC9cug/pAMxfLUs5T8AAAA/XusAAAAAAAABTgUAAG0AAAC+OvNmLJLoP6QDMXy1LOU/AAAAP17rAAAAAAAAAU8FAABtAAAATPrqzJux6D+8Wy99TjflPwAAAD9u6wAAAAAAAAFQBQAAbQAAAHsGeSie3eg/1LMtfudB5T8AAAA/busAAAAAAAABUQUAAG0AAAC6n6UTxPboP+wLLH+ATOU/AAAAP37rAAAAAAAAAVIFAABtAAAASV+deTMW6T/sCyx/gEzlPwAAAD9+6wAAAAAAAAFTBQAAbQAAADjS/ukPKek/BGQqgBlX5T8AAAA/jesAAAAAAAABVAUAAG0AAAAoRWBa7DvpPwRkKoAZV+U/AAAAP43rAAAAAAAAAVUFAABtAAAAx5H2T39I6T80FCeCS2zlPwAAAD+d6wAAAAAAAAFWBQAAbQAAAGfejEUSVek/TGwlg+R25T8AAAA/nesAAAAAAAABVwUAAG0AAABWUe617mfpP2TEI4R9geU/AAAAP63rAAAAAAAAAVgFAABtAAAARcRPJst66T98HCKFFozlPwAAAD+t6wAAAAAAAAFZBQAAbQAAAIRdfBHxk+k/wiQdiOGr5T8AAAA/vOsAAAAAAAABWgUAAG0AAADE9qj8Fq3pP/LUGYoTweU/AAAAP7zrAAAAAAAAAVsFAABtAAAAA5DV5zzG6T8ihRaMRdblPwAAAD/M6wAAAAAAAAFcBQAAbQAAAEEpAtNi3+k/Ot0Ujd7g5T8AAAA/zOsAAAAAAAABXQUAAG0AAAAxnGNDP/LpP1I1E4536+U/AAAAP9vrAAAAAAAAAV4FAABtAAAAIQ/FsxsF6j9qjRGPEPblPwAAAD/b6wAAAAAAAAFfBQAAbQAAAMBbW6muEeo/ao0RjxD25T8AAAA/6+sAAAAAAAABYAUAAG0AAACvzrwZiyTqP2qNEY8Q9uU/AAAAP+vrAAAAAAAAAWEFAABtAAAAnkEeimc36j+C5Q+QqQDmPwAAAD/76wAAAAAAAAFiBQAAbQAAAD6OtH/6Q+o/mj0OkUIL5j8AAAA/++sAAAAAAAABYwUAAG0AAADd2kp1jVDqP5o9DpFCC+Y/AAAAPwrsAAAAAAAAAWQFAABtAAAALQEW8NZW6j+aPQ6RQgvmPwAAAD8K7AAAAAAAAAFlBQAAbQAAAH0n4WogXeo/spUMktsV5j8AAAA/GuwAAAAAAAABZgUAAG0AAADMTazlaWPqP7KVDJLbFeY/AAAAPxrsAAAAAAAAAWcFAABtAAAAHHR3YLNp6j+ylQyS2xXmPwAAAD8q7AAAAAAAAAFoBQAAbQAAAGyaQtv8b+o/spUMktsV5j8AAAA/KuwAAAAAAAABaQUAAG0AAAC8wA1WRnbqP8rtCpN0IOY/AAAAPznsAAAAAAAAAWoFAABtAAAAXA2kS9mC6j/K7QqTdCDmPwAAAD857AAAAAAAAAFrBQAAbQAAAPtZOkFsj+o/4EUJlA0r5j8AAAA/SewAAAAAAAABbAUAAG0AAACbptA2/5vqP+BFCZQNK+Y/AAAAP0nsAAAAAAAAAW0FAABtAAAAihkyp9uu6j/4nQeVpjXmPwAAAD9Y7AAAAAAAAAFuBQAAbQAAAHmMkxe4weo/+J0HlaY15j8AAAA/aOwAAAAAAAABbwUAAG0AAABYclb4cOfqPxD2BZY/QOY/AAAAP2jsAAAAAAAAAXAFAABtAAAAlwuD45YA6z8oTgSX2ErmPwAAAD9o7AAAAAAAAAFxBQAAbQAAAIZ+5FNzE+s/QKYCmHFV5j8AAAA/eOwAAAAAAAABcgUAAG0AAAAVPty54jLrP1j+AJkKYOY/AAAAP4fsAAAAAAAAAXMFAABtAAAABLE9Kr9F6z9Y/gCZCmDmPwAAAD+H7AAAAAAAAAF0BQAAbQAAAOOWAAt4a+s/iK79mjx15j8AAAA/h+wAAAAAAAABdQUAAG0AAADSCWJ7VH7rP6AG/JvVf+Y/AAAAP5fsAAAAAAAAAXYFAABtAAAAIjAt9p2E6z+4XvqcbormPwAAAD+n7AAAAAAAAAF3BQAAbQAAAMF8w+swkes/0Lb4nQeV5j8AAAA/p+wAAAAAAAABeAUAAG0AAABhyVnhw53rP9C2+J0HleY/AAAAP6fsAAAAAAAAAXkFAABtAAAAsO8kXA2k6z/oDveeoJ/mPwAAAD+27AAAAAAAAAF6BQAAbQAAAAAW8NZWqus/6A73nqCf5j8AAAA/xuwAAAAAAAABewUAAG0AAABQPLtRoLDrP+gO956gn+Y/AAAAP9XsAAAAAAAAAXwFAABtAAAAoGKGzOm26z/oDveeoJ/mPwAAAD/l7AAAAAAAAAF9BQAAbQAAAPCIUUczves/6A73nqCf5j8AAAA/BO0AAAAAAAABfgUAAG0AAABArxzCfMPrP+gO956gn+Y/AAAAPxTtAAAAAAAAAX8FAABtAAAAkNXnPMbJ6z/oDveeoJ/mPwAAAD8U7QAAAAAAAAGABQAAbQAAAN/7srcP0Os/6A73nqCf5j8AAAA/JO0AAAAAAAABgQUAAG0AAAB/SEmtotzrP+gO956gn+Y/AAAAPyTtAAAAAAAAAYIFAABtAAAAz24UKOzi6z/oDveeoJ/mPwAAAD8z7QAAAAAAAAGDBQAAbQAAAB6V36I16es/6A73nqCf5j8AAAA/M+0AAAAAAAABhAUAAG0AAABdLgyOWwLsP+gO956gn+Y/AAAAP0PtAAAAAAAAAYUFAABtAAAAnMc4eYEb7D/oDveeoJ/mPwAAAD9D7QAAAAAAAAGGBQAAbQAAACyHMN/wOuw/6A73nqCf5j8AAAA/Uu0AAAAAAAABhwUAAG0AAAC6RihFYFrsPwBn9Z85quY/AAAAP2LtAAAAAAAAAYgFAABtAAAA5LdoTfrq7D9ex+6jndTmPwAAAD+B7QAAAAAAAAGJBQAAbQAAACRRlTggBO0/dh/tpDbf5j8AAAA/ge0AAAAAAAABigUAAG0AAACzEI2ejyPtP45366XP6eY/AAAAP4HtAAAAAAAAAYsFAABtAAAA8qm5ibU87T+mz+mmaPTmPwAAAD+R7QAAAAAAAAGMBQAAbQAAAJH2T39ISe0/vifopwH/5j8AAAA/ke0AAAAAAAABjQUAAG0AAAAwQ+Z021XtP74n6KcB/+Y/AAAAP6HtAAAAAAAAAY4FAABtAAAAMEPmdNtV7T/Uf+aomgnnPwAAAD+h7QAAAAAAAAGPBQAAbQAAAIBpse8kXO0/1H/mqJoJ5z8AAAA/o+0AAAAAAAABkAUAAG0AAADQj3xqbmLtP+7X5KkzFOc/AAAAP8LtAAAAAAAAAZEFAABtAAAAILZH5bdo7T/u1+SpMxTnPwAAAD/S7QAAAAAAAAGSBQAAbQAAAHDcEmABb+0/7tfkqTMU5z8AAAA/0u0AAAAAAAABkwUAAG0AAAAQKalVlHvtPwYw46rMHuc/AAAAP9LtAAAAAAAAAZQFAABtAAAAr3U/SyeI7T8GMOOqzB7nPwAAAD/i7QAAAAAAAAGVBQAAbQAAAJ7ooLsDm+0/Hojhq2Up5z8AAAA/4u0AAAAAAAABlgUAAG0AAAA+NTexlqftPzbg36z+M+c/AAAAP/HtAAAAAAAAAZcFAABtAAAALaiYIXO67T9MON6tlz7nPwAAAD/x7QAAAAAAAAGYBQAAbQAAAGxBxQyZ0+0/ZJDcrjBJ5z8AAAA/Ae4AAAAAAAABmQUAAG0AAACr2vH3vuztP3zo2q/JU+c/AAAAPwHuAAAAAAAAAZoFAABtAAAA6nMe4+QF7j+UQNmwYl7nPwAAAD8R7gAAAAAAAAGbBQAAbQAAANnmf1PBGO4/xPDVspRz5z8AAAA/Ee4AAAAAAAABnAUAAG0AAADIWeHDnSvuP9xI1LMtfuc/AAAAPyDuAAAAAAAAAZ0FAABtAAAAuMxCNHo+7j8K+dC1X5PnPwAAAD8g7gAAAAAAAAGeBQAAbQAAAKg/pKRWUe4/JFHPtvid5z8AAAA/MO4AAAAAAAABnwUAAG0AAABHjDqa6V3uPzypzbeRqOc/AAAAPz/uAAAAAAAAAaAFAABtAAAAl7IFFTNk7j9UAcy4KrPnPwAAAD8/7gAAAAAAAAGhBQAAbQAAAOfY0I98au4/bFnKucO95z8AAAA/T+4AAAAAAAABogUAAG0AAAA2/5sKxnDuP2xZyrnDvec/AAAAP0/uAAAAAAAAAaMFAABtAAAAhiVnhQ937j+Csci6XMjnPwAAAD9f7gAAAAAAAAGkBQAAbQAAACVy/Xqig+4/mgnHu/XS5z8AAAA/bu4AAAAAAAABpQUAAG0AAAB1mMj164nuP7JhxbyO3ec/AAAAP27uAAAAAAAAAaYFAABtAAAAxb6TcDWQ7j/iEcK+wPLnPwAAAD9+7gAAAAAAAAGnBQAAbQAAAGQLKmbInO4/+mnAv1n95z8AAAA/fu4AAAAAAAABqAUAAG0AAABTfovWpK/uPyoavcGLEug/AAAAP47uAAAAAAAAAakFAABtAAAARPHsRoHC7j9ayrnDvSfoPwAAAD+O7gAAAAAAAAGqBQAAbQAAAOM9gzwUz+4/inq2xe886D8AAAA/ne4AAAAAAAABqwUAAG0AAAAzZE63XdXuP6LStMaIR+g/AAAAP53uAAAAAAAAAawFAABtAAAA0rDkrPDh7j/QgrHIulzoPwAAAD+t7gAAAAAAAAGtBQAAbQAAACLXryc66O4/6NqvyVNn6D8AAAA/re4AAAAAAAABrgUAAG0AAABx/Xqig+7uPwAzrsrsceg/AAAAP7zuAAAAAAAAAa8FAABtAAAAwSNGHc307j8Yi6zLhXzoPwAAAD/M7gAAAAAAAAGwBQAAbQAAAKEUgWmx7+Q/5nXsPtpJ7T8AAAA/afsAAAAAAAABsQUAAG0AAAChFIFpse/kP/7N6j9zVO0/AAAAP7j7AAAAAAAAAbIFAABtAAAAoRSBabHv5D8WJulADF/tPwAAAD/H+wAAAAAAAAGzBQAAbQAAAKEUgWmx7+Q/RNblQj507T8AAAA/x/sAAAAAAAABtAUAAG0AAAChFIFpse/kP1wu5EPXfu0/AAAAP9f7AAAAAAAAAbUFAABtAAAAUe617mfp5D+kNt9Gop7tPwAAAD/X+wAAAAAAAAG2BQAAbQAAAFHute5n6eQ/BJfYSgbJ7T8AAAA/5vsAAAAAAAABtwUAAG0AAABR7rXuZ+nkP5KnzlCcCO4/AAAAP/X7AAAAAAAAAbgFAABtAAAAAcjqcx7j5D8iuMRWMkjuPwAAAD8F/AAAAAAAAAG5BQAAbQAAAAHI6nMe4+Q/sMi6XMiH7j8AAAA/BfwAAAAAAAABugUAAG0AAACxoR/51NzkP1gxr2P30e4/AAAAPxX8AAAAAAAAAbsFAABtAAAAsaEf+dTc5D/O6aZo9AbvPwAAAD8V/AAAAAAAAAG8BQAAbQAAALGhH/nU3OQ/LkqgbFgx7z8AAAA/JPwAAAAAAAABvQUAAG0AAACxoR/51NzkP3ZSm28jUe8/AAAAPyT8AAAAAAAAAb4FAABtAAAAsaEf+dTc5D/WspRzh3vvPwAAAD80/AAAAAAAAAG/BQAAbQAAALGhH/nU3OQ/BGORdbmQ7z8AAAA/NPwAAAAAAAABwAUAAG0AAACxoR/51NzkPzQTjnfrpe8/AAAAP0T8AAAAAAAAAcEFAABtAAAAsaEf+dTc5D9Ma4x4hLDvPwAAAD9E/AAAAAAAAAHCBQAAbQAAALGhH/nU3OQ/fBuJerbF7z8AAAA/U/wAAAAAAAABwwUAAG0AAACxoR/51NzkP5Rzh3tP0O8/AAAAP2P8AAAAAAAAAcQFAABtAAAAAcjqcx7j5D+Uc4d7T9DvPwAAAD/B/AAAAAAAAAHFBQAAbQAAAFHute5n6eQ/fBuJerbF7z8AAAA/wfwAAAAAAAABxgUAAG0AAABR7rXuZ+nkP2TDinkdu+8/AAAAP9D8AAAAAAAAAccFAABtAAAAoRSBabHv5D9Ma4x4hLDvPwAAAD/Q/AAAAAAAAAHIBQAAbQAAAPE6TOT69eQ/NBOOd+ul7z8AAAA/4PwAAAAAAAAByQUAAG0AAAB5MxZJVCXuP1hl9jhECu0/AAAAP5MEAQAAAAAAAcoFAABtAAAAeTMWSVQl7j9uvfQ53RTtPwAAAD/hBAEAAAAAAAHLBQAAbQAAACkNS84KH+4/nm3xOw8q7T8AAAA/8QQBAAAAAAABzAUAAG0AAAApDUvOCh/uP7bF7zyoNO0/AAAAP/EEAQAAAAAAAc0FAABtAAAA2eZ/U8EY7j/mdew+2kntPwAAAD8BBQEAAAAAAAHOBQAAbQAAANnmf1PBGO4/FibpQAxf7T8AAAA/AQUBAAAAAAABzwUAAG0AAADZ5n9TwRjuP1wu5EPXfu0/AAAAPxAFAQAAAAAAAdAFAABtAAAA2eZ/U8EY7j+kNt9Gop7tPwAAAD8QBQEAAAAAAAHRBQAAbQAAAIrAtNh3Eu4/7D7aSW2+7T8AAAA/IAUBAAAAAAAB0gUAAG0AAACKwLTYdxLuPzRH1Uw43u0/AAAAPyAFAQAAAAAAAdMFAABtAAAAOprpXS4M7j+Sp85QnAjuPwAAAD8vBQEAAAAAAAHUBQAAbQAAADqa6V0uDO4/IrjEVjJI7j8AAAA/LwUBAAAAAAAB1QUAAG0AAADqcx7j5AXuP4IYvlqWcu4/AAAAPz8FAQAAAAAAAdYFAABtAAAAm01TaJv/7T/60LVfk6fuPwAAAD8/BQEAAAAAAAHXBQAAbQAAAJtNU2ib/+0/cImtZJDc7j8AAAA/TwUBAAAAAAAB2AUAAG0AAABLJ4jtUfntP+ZBpWmNEe8/AAAAP08FAQAAAAAAAdkFAABtAAAASyeI7VH57T9Gop5t8TvvPwAAAD9eBQEAAAAAAAHaBQAAbQAAAEsniO1R+e0/jqqZcLxb7z8AAAA/XgUBAAAAAAAB2wUAAG0AAAD7AL1yCPPtP9aylHOHe+8/AAAAP24FAQAAAAAAAdwFAABtAAAA+wC9cgjz7T8EY5F1uZDvPwAAAD9uBQEAAAAAAAHdBQAAbQAAAPsAvXII8+0/TGuMeISw7z8AAAA/fgUBAAAAAAAB3gUAAG0AAAD7AL1yCPPtP2TDinkdu+8/AAAAP40FAQAAAAAAAd8FAABtAAAA+wC9cgjz7T98G4l6tsXvPwAAAD+NBQEAAAAAAAHgBQAAbQAAAPsAvXII8+0/lHOHe0/Q7z8AAAA/rAUBAAAAAAAB4QUAAG0AAACY021XtePvPy4X8qFrv+Y/AAAAP5wdAQAAAAAAAeIFAABtAAAASK2i3Gvd7z8uF/Kha7/mPwAAAD/6HQEAAAAAAAHjBQAAbQAAAEitotxr3e8/Rm/wogTK5j8AAAA/+h0BAAAAAAAB5AUAAG0AAABIraLca93vP17H7qOd1OY/AAAAPwoeAQAAAAAAAeUFAABtAAAASK2i3Gvd7z92H+2kNt/mPwAAAD8KHgEAAAAAAAHmBQAAbQAAAEitotxr3e8/ps/ppmj05j8AAAA/GR4BAAAAAAAB5wUAAG0AAABIraLca93vP74n6KcB/+Y/AAAAPxkeAQAAAAAAAegFAABtAAAASK2i3Gvd7z/Uf+aomgnnPwAAAD8ZHgEAAAAAAAHpBQAAbQAAAEitotxr3e8/7tfkqTMU5z8AAAA/KR4BAAAAAAAB6gUAAG0AAABIraLca93vPwYw46rMHuc/AAAAPzkeAQAAAAAAAesFAABtAAAASK2i3Gvd7z8eiOGrZSnnPwAAAD85HgEAAAAAAAHsBQAAbQAAAEitotxr3e8/TDjerZc+5z8AAAA/SB4BAAAAAAAB7QUAAG0AAABIraLca93vP2SQ3K4wSec/AAAAP0geAQAAAAAAAe4FAABtAAAASK2i3Gvd7z986NqvyVPnPwAAAD9YHgEAAAAAAAHvBQAAbQAAAEitotxr3e8/lEDZsGJe5z8AAAA/WB4BAAAAAAAB8AUAAG0AAAD4htdhItfvP8Tw1bKUc+c/AAAAP2geAQAAAAAAAfEFAABtAAAA+IbXYSLX7z/cSNSzLX7nPwAAAD9oHgEAAAAAAAHyBQAAbQAAAPiG12Ei1+8/9KDStMaI5z8AAAA/dx4BAAAAAAAB8wUAAG0AAAD4htdhItfvPwr50LVfk+c/AAAAP3ceAQAAAAAAAfQFAABtAAAA+IbXYSLX7z8kUc+2+J3nPwAAAD+HHgEAAAAAAAH1BQAAbQAAAPiG12Ei1+8/PKnNt5Go5z8AAAA/lh4BAAAAAAAB9gUAAG0AAAD4htdhItfvP1QBzLgqs+c/AAAAP6YeAQAAAAAAAfcFAABtAAAA+IbXYSLX7z9sWcq5w73nPwAAAD+2HgEAAAAAAAH4BQAAbQAAAPiG12Ei1+8/grHIulzI5z8AAAA/xR4BAAAAAAAB+QUAAG0AAAD4htdhItfvP7JhxbyO3ec/AAAAP9MeAQAAAAAAAfoFAABtAAAA+IbXYSLX7z/KucO9J+jnPwAAAD/THgEAAAAAAAH7BQAAbQAAAPiG12Ei1+8/4hHCvsDy5z8AAAA/4x4BAAAAAAAB/AUAAG0AAADuwGbTFNrmPxGPEPYFlt8/AAAAP2gqAQAAAAAAAf0FAABtAAAAn5qbWMvT5j8RjxD2BZbfPwAAAD9oKgEAAAAAAAH+BQAAbQAAAJ+am1jL0+Y/QT8N+Der3z8AAAA/lyoBAAAAAAAB/wUAAG0AAACfmptYy9PmP3HvCfppwN8/AAAAP5cqAQAAAAAAAQAGAABtAAAAn5qbWMvT5j+hnwb8m9XfPwAAAD+2KgEAAAAAAAEBBgAAbQAAAJ+am1jL0+Y/0U8D/s3q3z8AAAA/tioBAAAAAAABAgYAAG0AAACfmptYy9PmPxhY/gCZCuA/AAAAP8YqAQAAAAAAAQMGAABtAAAAn5qbWMvT5j8wsPwBMhXgPwAAAD/VKgEAAAAAAAEEBgAAbQAAAJ+am1jL0+Y/SAj7Assf4D8AAAA/1SoBAAAAAAABBQYAAG0AAACfmptYy9PmP2Bg+QNkKuA/AAAAP+UqAQAAAAAAAQYGAABtAAAAn5qbWMvT5j+OEPYFlj/gPwAAAD/lKgEAAAAAAAEHBgAAbQAAAJ+am1jL0+Y/pmj0Bi9K4D8AAAA/5SoBAAAAAAABCAYAAG0AAADuwGbTFNrmP77A8gfIVOA/AAAAP/UqAQAAAAAAAQkGAABtAAAA7sBm0xTa5j/ucO8J+mngPwAAAD8EKwEAAAAAAAEKBgAAbQAAAO7AZtMU2uY/HiHsCyx/4D8AAAA/BCsBAAAAAAABCwYAAG0AAADuwGbTFNrmPzZ56gzFieA/AAAAPxQrAQAAAAAAAQwGAABtAAAA7sBm0xTa5j9O0egNXpTgPwAAAD8UKwEAAAAAAAENBgAAbQAAAO7AZtMU2uY/ZinnDvee4D8AAAA/JCsBAAAAAAABDgYAAG0AAADuwGbTFNrmP36B5Q+QqeA/AAAAPyQrAQAAAAAAAQ8GAABtAAAA7sBm0xTa5j+W2eMQKbTgPwAAAD8zKwEAAAAAAAEQBgAAbQAAAO7AZtMU2uY/xIngElvJ4D8AAAA/MysBAAAAAAABEQYAAG0AAADuwGbTFNrmP9zh3hP00+A/AAAAP0MrAQAAAAAAARIGAABtAAAA7sBm0xTa5j/0Od0Ujd7gPwAAAD9iKwEAAAAAAAETBgAAbQAAAO7AZtMU2uY/DJLbFSbp4D8AAAA/gSsBAAAAAAAL</ink>
</athena>
</file>

<file path=customXml/itemProps1.xml><?xml version="1.0" encoding="utf-8"?>
<ds:datastoreItem xmlns:ds="http://schemas.openxmlformats.org/officeDocument/2006/customXml" ds:itemID="{5B2F93E4-CF63-4978-84D2-6684F7457CB9}">
  <ds:schemaRefs>
    <ds:schemaRef ds:uri="http://schemas.microsoft.com/edu/athena"/>
  </ds:schemaRefs>
</ds:datastoreItem>
</file>

<file path=customXml/itemProps2.xml><?xml version="1.0" encoding="utf-8"?>
<ds:datastoreItem xmlns:ds="http://schemas.openxmlformats.org/officeDocument/2006/customXml" ds:itemID="{DB995A4B-1CF6-444E-8E5B-EE811CBF4D0B}">
  <ds:schemaRefs>
    <ds:schemaRef ds:uri="http://schemas.microsoft.com/edu/athena"/>
  </ds:schemaRefs>
</ds:datastoreItem>
</file>

<file path=customXml/itemProps3.xml><?xml version="1.0" encoding="utf-8"?>
<ds:datastoreItem xmlns:ds="http://schemas.openxmlformats.org/officeDocument/2006/customXml" ds:itemID="{D027BAD4-77AA-47FA-A9F1-C60D71BF3A7B}">
  <ds:schemaRefs>
    <ds:schemaRef ds:uri="http://schemas.microsoft.com/edu/athen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28680</TotalTime>
  <Words>4464</Words>
  <Application>Microsoft Office PowerPoint</Application>
  <PresentationFormat>On-screen Show (4:3)</PresentationFormat>
  <Paragraphs>835</Paragraphs>
  <Slides>72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72</vt:i4>
      </vt:variant>
    </vt:vector>
  </HeadingPairs>
  <TitlesOfParts>
    <vt:vector size="93" baseType="lpstr">
      <vt:lpstr>ＭＳ Ｐゴシック</vt:lpstr>
      <vt:lpstr>Adobe Gothic Std B</vt:lpstr>
      <vt:lpstr>Aharoni</vt:lpstr>
      <vt:lpstr>Arial</vt:lpstr>
      <vt:lpstr>Arial</vt:lpstr>
      <vt:lpstr>Calibri</vt:lpstr>
      <vt:lpstr>Cooper Std Black</vt:lpstr>
      <vt:lpstr>Franklin Gothic Book</vt:lpstr>
      <vt:lpstr>Franklin Gothic Demi</vt:lpstr>
      <vt:lpstr>Franklin Gothic Medium</vt:lpstr>
      <vt:lpstr>Symbol</vt:lpstr>
      <vt:lpstr>Times New Roman</vt:lpstr>
      <vt:lpstr>Wingdings</vt:lpstr>
      <vt:lpstr>Office Theme</vt:lpstr>
      <vt:lpstr>12-0623-Sample-1img-full_V5</vt:lpstr>
      <vt:lpstr>1_12-0623-Sample-1img-full_V5</vt:lpstr>
      <vt:lpstr>2_12-0623-Sample-1img-full_V5</vt:lpstr>
      <vt:lpstr>3_12-0623-Sample-1img-full_V5</vt:lpstr>
      <vt:lpstr>4_12-0623-Sample-1img-full_V5</vt:lpstr>
      <vt:lpstr>5_12-0623-Sample-1img-full_V5</vt:lpstr>
      <vt:lpstr>6_12-0623-Sample-1img-full_V5</vt:lpstr>
      <vt:lpstr>Big Data Tutorial on Mapping Big Data Applications to Clouds and HPC Introduction </vt:lpstr>
      <vt:lpstr>Introduction</vt:lpstr>
      <vt:lpstr>Applications and Drivers</vt:lpstr>
      <vt:lpstr>Gartner Emerging Technology Hype Cycle 2014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51 Detailed Use Cases: Contributed July-September 2013</vt:lpstr>
      <vt:lpstr>What can we do with 51 Use Cases</vt:lpstr>
      <vt:lpstr>PowerPoint Presentation</vt:lpstr>
      <vt:lpstr>Software: HPC-ABDS</vt:lpstr>
      <vt:lpstr>PowerPoint Presentation</vt:lpstr>
      <vt:lpstr>PowerPoint Presentation</vt:lpstr>
      <vt:lpstr>Functionality of 21 HPC-ABDS Layers</vt:lpstr>
      <vt:lpstr>PowerPoint Presentation</vt:lpstr>
      <vt:lpstr>Software for a Big Data Initiative</vt:lpstr>
      <vt:lpstr>PowerPoint Presentation</vt:lpstr>
      <vt:lpstr>Getting High Performance on Data Analytics</vt:lpstr>
      <vt:lpstr>MapReduce “File/Data Repository” Parallelism</vt:lpstr>
      <vt:lpstr>Hardware, Software, Applications</vt:lpstr>
      <vt:lpstr>6 Data Analysis Architectures</vt:lpstr>
      <vt:lpstr>6 Forms of MapReduce</vt:lpstr>
      <vt:lpstr>8 Data Analysis Problem Architectures</vt:lpstr>
      <vt:lpstr>Hardware Architectures</vt:lpstr>
      <vt:lpstr>Clouds Offer From different points of view</vt:lpstr>
      <vt:lpstr>Computer Cloud Assumptions I</vt:lpstr>
      <vt:lpstr>PowerPoint Presentation</vt:lpstr>
      <vt:lpstr>SR-IOV Enhanced Chemistry on Clouds</vt:lpstr>
      <vt:lpstr>PowerPoint Presentation</vt:lpstr>
      <vt:lpstr>Estimated Amazon Web Service Revenues</vt:lpstr>
      <vt:lpstr>Computer Cloud Assumptions II</vt:lpstr>
      <vt:lpstr>What Applications work in Clouds</vt:lpstr>
      <vt:lpstr>Parallelism over Users and Usages</vt:lpstr>
      <vt:lpstr>PowerPoint Presentation</vt:lpstr>
      <vt:lpstr>27 Venus-C Azure Applications</vt:lpstr>
      <vt:lpstr>Clouds and HPC </vt:lpstr>
      <vt:lpstr>2 Aspects of Cloud Computing:  Infrastructure and Runtimes</vt:lpstr>
      <vt:lpstr>Clouds have highlighted SaaS PaaS IaaS </vt:lpstr>
      <vt:lpstr>(Old) Science Computing Environments</vt:lpstr>
      <vt:lpstr>Clouds HPC and Grids</vt:lpstr>
      <vt:lpstr>Increasing Synchronization in  Parallel Computing</vt:lpstr>
      <vt:lpstr>Where is HPC most important in HPC-ABDS</vt:lpstr>
      <vt:lpstr>Comparing Data Intensive and Simulation Problems</vt:lpstr>
      <vt:lpstr>Comparison of Data Analytics with Simulation I</vt:lpstr>
      <vt:lpstr>Comparison of Data Analytics with Simulation II</vt:lpstr>
      <vt:lpstr>PowerPoint Presentation</vt:lpstr>
      <vt:lpstr>Software Defined Systems</vt:lpstr>
      <vt:lpstr>PowerPoint Presentation</vt:lpstr>
      <vt:lpstr>SDDS: Software Defined Distributed Systems</vt:lpstr>
      <vt:lpstr>Using Lots of Services</vt:lpstr>
      <vt:lpstr>Hardware Architectures corresponding to Problem Architectures</vt:lpstr>
      <vt:lpstr>HPC-Cloud Data Intensive Cluster</vt:lpstr>
      <vt:lpstr>HPC Cloud Cluster supporting HDFS</vt:lpstr>
      <vt:lpstr>Online Resources</vt:lpstr>
      <vt:lpstr>Online Classes</vt:lpstr>
      <vt:lpstr>Big Data Applications &amp; Analytics Topics</vt:lpstr>
      <vt:lpstr>PowerPoint Presentation</vt:lpstr>
      <vt:lpstr>PowerPoint Presentation</vt:lpstr>
      <vt:lpstr>The community group for one of classes and one forum (“No more malls”) </vt:lpstr>
      <vt:lpstr>Big Data Open Source Software and Projects Syllabus</vt:lpstr>
      <vt:lpstr>PowerPoint Presentation</vt:lpstr>
      <vt:lpstr>Overview of Cloudmesh on FutureSystems Tutorial</vt:lpstr>
      <vt:lpstr>Cloudmesh Resources</vt:lpstr>
      <vt:lpstr>Lessons / Insights</vt:lpstr>
    </vt:vector>
  </TitlesOfParts>
  <Company>CCT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Shantenu Jha</dc:creator>
  <cp:lastModifiedBy>Geoffrey Fox</cp:lastModifiedBy>
  <cp:revision>510</cp:revision>
  <dcterms:created xsi:type="dcterms:W3CDTF">2014-02-25T01:32:12Z</dcterms:created>
  <dcterms:modified xsi:type="dcterms:W3CDTF">2015-01-26T15:45:25Z</dcterms:modified>
</cp:coreProperties>
</file>