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673" r:id="rId4"/>
    <p:sldMasterId id="2147483681" r:id="rId5"/>
    <p:sldMasterId id="2147483689" r:id="rId6"/>
    <p:sldMasterId id="2147483697" r:id="rId7"/>
    <p:sldMasterId id="2147483705" r:id="rId8"/>
    <p:sldMasterId id="2147483713" r:id="rId9"/>
    <p:sldMasterId id="2147483735" r:id="rId10"/>
    <p:sldMasterId id="2147483746" r:id="rId11"/>
  </p:sldMasterIdLst>
  <p:notesMasterIdLst>
    <p:notesMasterId r:id="rId81"/>
  </p:notesMasterIdLst>
  <p:sldIdLst>
    <p:sldId id="629" r:id="rId12"/>
    <p:sldId id="671" r:id="rId13"/>
    <p:sldId id="676" r:id="rId14"/>
    <p:sldId id="682" r:id="rId15"/>
    <p:sldId id="664" r:id="rId16"/>
    <p:sldId id="549" r:id="rId17"/>
    <p:sldId id="600" r:id="rId18"/>
    <p:sldId id="298" r:id="rId19"/>
    <p:sldId id="626" r:id="rId20"/>
    <p:sldId id="314" r:id="rId21"/>
    <p:sldId id="297" r:id="rId22"/>
    <p:sldId id="316" r:id="rId23"/>
    <p:sldId id="399" r:id="rId24"/>
    <p:sldId id="482" r:id="rId25"/>
    <p:sldId id="483" r:id="rId26"/>
    <p:sldId id="665" r:id="rId27"/>
    <p:sldId id="627" r:id="rId28"/>
    <p:sldId id="628" r:id="rId29"/>
    <p:sldId id="456" r:id="rId30"/>
    <p:sldId id="376" r:id="rId31"/>
    <p:sldId id="672" r:id="rId32"/>
    <p:sldId id="673" r:id="rId33"/>
    <p:sldId id="674" r:id="rId34"/>
    <p:sldId id="675" r:id="rId35"/>
    <p:sldId id="630" r:id="rId36"/>
    <p:sldId id="631" r:id="rId37"/>
    <p:sldId id="632" r:id="rId38"/>
    <p:sldId id="633" r:id="rId39"/>
    <p:sldId id="634" r:id="rId40"/>
    <p:sldId id="635" r:id="rId41"/>
    <p:sldId id="636" r:id="rId42"/>
    <p:sldId id="637" r:id="rId43"/>
    <p:sldId id="638" r:id="rId44"/>
    <p:sldId id="639" r:id="rId45"/>
    <p:sldId id="640" r:id="rId46"/>
    <p:sldId id="641" r:id="rId47"/>
    <p:sldId id="643" r:id="rId48"/>
    <p:sldId id="642" r:id="rId49"/>
    <p:sldId id="644" r:id="rId50"/>
    <p:sldId id="646" r:id="rId51"/>
    <p:sldId id="645" r:id="rId52"/>
    <p:sldId id="647" r:id="rId53"/>
    <p:sldId id="649" r:id="rId54"/>
    <p:sldId id="650" r:id="rId55"/>
    <p:sldId id="648" r:id="rId56"/>
    <p:sldId id="651" r:id="rId57"/>
    <p:sldId id="653" r:id="rId58"/>
    <p:sldId id="654" r:id="rId59"/>
    <p:sldId id="652" r:id="rId60"/>
    <p:sldId id="683" r:id="rId61"/>
    <p:sldId id="684" r:id="rId62"/>
    <p:sldId id="655" r:id="rId63"/>
    <p:sldId id="656" r:id="rId64"/>
    <p:sldId id="657" r:id="rId65"/>
    <p:sldId id="658" r:id="rId66"/>
    <p:sldId id="619" r:id="rId67"/>
    <p:sldId id="670" r:id="rId68"/>
    <p:sldId id="621" r:id="rId69"/>
    <p:sldId id="659" r:id="rId70"/>
    <p:sldId id="660" r:id="rId71"/>
    <p:sldId id="661" r:id="rId72"/>
    <p:sldId id="662" r:id="rId73"/>
    <p:sldId id="663" r:id="rId74"/>
    <p:sldId id="571" r:id="rId75"/>
    <p:sldId id="593" r:id="rId76"/>
    <p:sldId id="605" r:id="rId77"/>
    <p:sldId id="606" r:id="rId78"/>
    <p:sldId id="590" r:id="rId79"/>
    <p:sldId id="462" r:id="rId80"/>
  </p:sldIdLst>
  <p:sldSz cx="9144000" cy="6858000" type="screen4x3"/>
  <p:notesSz cx="6858000" cy="9144000"/>
  <p:custDataLst>
    <p:tags r:id="rId8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6" autoAdjust="0"/>
    <p:restoredTop sz="96086" autoAdjust="0"/>
  </p:normalViewPr>
  <p:slideViewPr>
    <p:cSldViewPr snapToGrid="0" snapToObjects="1">
      <p:cViewPr varScale="1">
        <p:scale>
          <a:sx n="117" d="100"/>
          <a:sy n="117" d="100"/>
        </p:scale>
        <p:origin x="1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5.xml"/><Relationship Id="rId71" Type="http://schemas.openxmlformats.org/officeDocument/2006/relationships/slide" Target="slides/slide60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9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5" Type="http://schemas.openxmlformats.org/officeDocument/2006/relationships/slideMaster" Target="slideMasters/slideMaster3.xml"/><Relationship Id="rId61" Type="http://schemas.openxmlformats.org/officeDocument/2006/relationships/slide" Target="slides/slide50.xml"/><Relationship Id="rId82" Type="http://schemas.openxmlformats.org/officeDocument/2006/relationships/tags" Target="tags/tag1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6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63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69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30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39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0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84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6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58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1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3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8143-D15D-4DF0-B208-8B2BDCDED102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23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BF5851CB-82FA-415F-BEA0-1FB8CA8D59CB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66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85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D5D0003C-1ED3-4FA4-B50A-C2711DE5819A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67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30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4EB4-5598-40D3-88E5-16B91A0484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42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8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10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48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14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8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0646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A3F-2B62-4FD1-9376-9A45819C3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789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A3F-2B62-4FD1-9376-9A45819C3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654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A3F-2B62-4FD1-9376-9A45819C3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761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A3F-2B62-4FD1-9376-9A45819C3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A3F-2B62-4FD1-9376-9A45819C3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252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A3F-2B62-4FD1-9376-9A45819C3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608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A3F-2B62-4FD1-9376-9A45819C3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87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A3F-2B62-4FD1-9376-9A45819C3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335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A3F-2B62-4FD1-9376-9A45819C3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290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A3F-2B62-4FD1-9376-9A45819C3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112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A3F-2B62-4FD1-9376-9A45819C3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5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E24-CD6D-F245-BA50-44436EA38975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45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724A3F-2B62-4FD1-9376-9A45819C35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usecases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gdatacoursespring2014.appspot.com/cours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igdatacoursespring2014.appspot.com/pre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opensourceprojects.soic.indiana.edu/" TargetMode="External"/><Relationship Id="rId2" Type="http://schemas.openxmlformats.org/officeDocument/2006/relationships/hyperlink" Target="https://bigdatacoursespring2015.appspot.com/preview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ntroduction-to-cloud-computing-on-futuresystems.readthedocs.org/en/latest/resources.html" TargetMode="External"/><Relationship Id="rId2" Type="http://schemas.openxmlformats.org/officeDocument/2006/relationships/hyperlink" Target="http://introduction-to-cloud-computing-on-futuresystems.readthedocs.org/en/latest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cloudmesh/cloudmesh" TargetMode="External"/><Relationship Id="rId4" Type="http://schemas.openxmlformats.org/officeDocument/2006/relationships/hyperlink" Target="http://cloudmesh.github.io/introduction_to_cloud_computing/class/i590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V1_output_docs.php" TargetMode="External"/><Relationship Id="rId2" Type="http://schemas.openxmlformats.org/officeDocument/2006/relationships/hyperlink" Target="http://bigdatawg.nist.gov/usecases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1635"/>
            <a:ext cx="9144000" cy="191265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Big Data Tutorial on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sz="3200" b="1" dirty="0">
                <a:solidFill>
                  <a:prstClr val="black"/>
                </a:solidFill>
              </a:rPr>
              <a:t>Mapping Big Data Applications to Clouds and HPC</a:t>
            </a:r>
            <a:r>
              <a:rPr lang="en-US" b="1" dirty="0">
                <a:solidFill>
                  <a:prstClr val="black"/>
                </a:solidFill>
              </a:rPr>
              <a:t/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Keynote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3729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endParaRPr lang="en-US" sz="2000" b="1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BigDat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2015: International Winter School on Big Data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Tarragona, Spain, January 26-30, 2015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504" y="4038600"/>
            <a:ext cx="5188495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January 26 2015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Geoffrey </a:t>
            </a: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57200" y="4038600"/>
            <a:ext cx="3157538" cy="2454275"/>
            <a:chOff x="0" y="13063"/>
            <a:chExt cx="3157845" cy="2453973"/>
          </a:xfrm>
        </p:grpSpPr>
        <p:pic>
          <p:nvPicPr>
            <p:cNvPr id="7" name="Picture 8" descr="BigDat 2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9" t="1726" r="44421" b="21519"/>
            <a:stretch>
              <a:fillRect/>
            </a:stretch>
          </p:blipFill>
          <p:spPr bwMode="auto">
            <a:xfrm>
              <a:off x="0" y="13063"/>
              <a:ext cx="3157845" cy="116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BigDat 2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23" t="1726" r="14755" b="21519"/>
            <a:stretch>
              <a:fillRect/>
            </a:stretch>
          </p:blipFill>
          <p:spPr bwMode="auto">
            <a:xfrm>
              <a:off x="356423" y="1304601"/>
              <a:ext cx="2328555" cy="116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639" t="12913" r="11218" b="1787"/>
          <a:stretch/>
        </p:blipFill>
        <p:spPr>
          <a:xfrm>
            <a:off x="0" y="0"/>
            <a:ext cx="5006186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6186" y="242659"/>
            <a:ext cx="4137814" cy="8474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Use Case Template</a:t>
            </a:r>
            <a:endParaRPr lang="en-US" sz="4000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6186" y="1090158"/>
            <a:ext cx="3898328" cy="561544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26 fields completed for 51 areas</a:t>
            </a:r>
          </a:p>
          <a:p>
            <a:r>
              <a:rPr lang="en-US" b="1" dirty="0"/>
              <a:t>Government Operation</a:t>
            </a:r>
            <a:r>
              <a:rPr lang="en-US" b="1" dirty="0" smtClean="0"/>
              <a:t>: 4</a:t>
            </a:r>
            <a:endParaRPr lang="en-US" dirty="0"/>
          </a:p>
          <a:p>
            <a:r>
              <a:rPr lang="en-US" b="1" dirty="0"/>
              <a:t>Commercial: </a:t>
            </a:r>
            <a:r>
              <a:rPr lang="en-US" b="1" dirty="0" smtClean="0"/>
              <a:t>8</a:t>
            </a:r>
          </a:p>
          <a:p>
            <a:r>
              <a:rPr lang="en-US" b="1" dirty="0" smtClean="0"/>
              <a:t>Defense: 3</a:t>
            </a:r>
            <a:endParaRPr lang="en-US" dirty="0"/>
          </a:p>
          <a:p>
            <a:r>
              <a:rPr lang="en-US" b="1" dirty="0"/>
              <a:t>Healthcare and Life Sciences: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Deep </a:t>
            </a:r>
            <a:r>
              <a:rPr lang="en-US" b="1" dirty="0"/>
              <a:t>Learning and Social Media</a:t>
            </a:r>
            <a:r>
              <a:rPr lang="en-US" b="1" dirty="0" smtClean="0"/>
              <a:t>: 6</a:t>
            </a:r>
            <a:endParaRPr lang="en-US" dirty="0"/>
          </a:p>
          <a:p>
            <a:r>
              <a:rPr lang="en-US" b="1" dirty="0"/>
              <a:t>The Ecosystem for Research: </a:t>
            </a:r>
            <a:r>
              <a:rPr lang="en-US" b="1" dirty="0" smtClean="0"/>
              <a:t>4</a:t>
            </a:r>
          </a:p>
          <a:p>
            <a:r>
              <a:rPr lang="en-US" b="1" dirty="0" smtClean="0"/>
              <a:t>Astronomy </a:t>
            </a:r>
            <a:r>
              <a:rPr lang="en-US" b="1" dirty="0"/>
              <a:t>and Physics: </a:t>
            </a:r>
            <a:r>
              <a:rPr lang="en-US" b="1" dirty="0" smtClean="0"/>
              <a:t>5</a:t>
            </a:r>
          </a:p>
          <a:p>
            <a:r>
              <a:rPr lang="en-US" b="1" dirty="0" smtClean="0"/>
              <a:t>Earth</a:t>
            </a:r>
            <a:r>
              <a:rPr lang="en-US" b="1" dirty="0"/>
              <a:t>, Environmental and Polar Science: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Energy: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61"/>
            <a:ext cx="9144000" cy="7180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+mn-lt"/>
              </a:rPr>
              <a:t>51 Detailed Use Cases: </a:t>
            </a:r>
            <a:r>
              <a:rPr lang="en-US" sz="3100" b="1" dirty="0" smtClean="0">
                <a:latin typeface="+mn-lt"/>
              </a:rPr>
              <a:t>Contributed July-September 2013</a:t>
            </a:r>
            <a:br>
              <a:rPr lang="en-US" sz="3100" b="1" dirty="0" smtClean="0">
                <a:latin typeface="+mn-lt"/>
              </a:rPr>
            </a:br>
            <a:r>
              <a:rPr lang="en-US" sz="3100" b="1" dirty="0" smtClean="0">
                <a:latin typeface="+mn-lt"/>
              </a:rPr>
              <a:t>Covers goals, data features such as 3 V’s, software, hardware</a:t>
            </a:r>
            <a:endParaRPr lang="en-US" sz="31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8233"/>
            <a:ext cx="9144000" cy="5898036"/>
          </a:xfrm>
        </p:spPr>
        <p:txBody>
          <a:bodyPr>
            <a:noAutofit/>
          </a:bodyPr>
          <a:lstStyle/>
          <a:p>
            <a:pPr lvl="0"/>
            <a:r>
              <a:rPr lang="en-US" sz="1800" u="sng" dirty="0">
                <a:solidFill>
                  <a:srgbClr val="0070C0"/>
                </a:solidFill>
                <a:hlinkClick r:id="rId3"/>
              </a:rPr>
              <a:t>http://bigdatawg.nist.gov/usecases.php</a:t>
            </a:r>
            <a:endParaRPr lang="en-US" sz="1800" u="sng" dirty="0">
              <a:solidFill>
                <a:srgbClr val="0070C0"/>
              </a:solidFill>
            </a:endParaRPr>
          </a:p>
          <a:p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bigdatacoursespring2014.appspot.com/course</a:t>
            </a:r>
            <a:r>
              <a:rPr lang="en-US" sz="1800" dirty="0" smtClean="0"/>
              <a:t> (Section 5)</a:t>
            </a:r>
          </a:p>
          <a:p>
            <a:r>
              <a:rPr lang="en-US" sz="1800" b="1" dirty="0" smtClean="0"/>
              <a:t>Government Operation(4): </a:t>
            </a:r>
            <a:r>
              <a:rPr lang="en-US" sz="1800" dirty="0"/>
              <a:t>National Archives and Records </a:t>
            </a:r>
            <a:r>
              <a:rPr lang="en-US" sz="1800" dirty="0" smtClean="0"/>
              <a:t>Administration, Census Bureau</a:t>
            </a:r>
          </a:p>
          <a:p>
            <a:r>
              <a:rPr lang="en-US" sz="1800" b="1" dirty="0" smtClean="0"/>
              <a:t>Commercial(8): </a:t>
            </a:r>
            <a:r>
              <a:rPr lang="en-US" sz="1800" dirty="0" smtClean="0"/>
              <a:t>Finance in Cloud, Cloud Backup, </a:t>
            </a:r>
            <a:r>
              <a:rPr lang="en-US" sz="1800" dirty="0" err="1" smtClean="0"/>
              <a:t>Mendeley</a:t>
            </a:r>
            <a:r>
              <a:rPr lang="en-US" sz="1800" dirty="0" smtClean="0"/>
              <a:t> (Citations), Netflix, Web Search, Digital Materials, Cargo shipping (as in UPS)</a:t>
            </a:r>
          </a:p>
          <a:p>
            <a:r>
              <a:rPr lang="en-US" sz="1800" b="1" dirty="0" smtClean="0"/>
              <a:t>Defense(3): </a:t>
            </a:r>
            <a:r>
              <a:rPr lang="en-US" sz="1800" dirty="0" smtClean="0"/>
              <a:t>Sensors, Image surveillance, Situation Assessment</a:t>
            </a:r>
          </a:p>
          <a:p>
            <a:r>
              <a:rPr lang="en-US" sz="1800" b="1" dirty="0" smtClean="0"/>
              <a:t>Healthcare and Life Sciences(10): </a:t>
            </a:r>
            <a:r>
              <a:rPr lang="en-US" sz="1800" dirty="0" smtClean="0"/>
              <a:t>Medical records, Graph and Probabilistic analysis, Pathology, </a:t>
            </a:r>
            <a:r>
              <a:rPr lang="en-US" sz="1800" dirty="0" err="1" smtClean="0"/>
              <a:t>Bioimaging</a:t>
            </a:r>
            <a:r>
              <a:rPr lang="en-US" sz="1800" dirty="0" smtClean="0"/>
              <a:t>, Genomics, Epidemiology, People Activity models, Biodiversity</a:t>
            </a:r>
          </a:p>
          <a:p>
            <a:r>
              <a:rPr lang="en-US" sz="1800" b="1" dirty="0"/>
              <a:t>Deep Learning and Social </a:t>
            </a:r>
            <a:r>
              <a:rPr lang="en-US" sz="1800" b="1" dirty="0" smtClean="0"/>
              <a:t>Media(6): </a:t>
            </a:r>
            <a:r>
              <a:rPr lang="en-US" sz="1800" dirty="0" smtClean="0"/>
              <a:t>Driving Car, </a:t>
            </a:r>
            <a:r>
              <a:rPr lang="en-US" sz="1800" dirty="0" err="1" smtClean="0"/>
              <a:t>Geolocate</a:t>
            </a:r>
            <a:r>
              <a:rPr lang="en-US" sz="1800" dirty="0" smtClean="0"/>
              <a:t> images/cameras, Twitter, Crowd Sourcing, Network Science, NIST benchmark datasets</a:t>
            </a:r>
          </a:p>
          <a:p>
            <a:r>
              <a:rPr lang="en-US" sz="1800" b="1" dirty="0"/>
              <a:t>The Ecosystem for </a:t>
            </a:r>
            <a:r>
              <a:rPr lang="en-US" sz="1800" b="1" dirty="0" smtClean="0"/>
              <a:t>Research(4): </a:t>
            </a:r>
            <a:r>
              <a:rPr lang="en-US" sz="1800" dirty="0" smtClean="0"/>
              <a:t>Metadata, Collaboration, Language Translation, Light source experiments</a:t>
            </a:r>
          </a:p>
          <a:p>
            <a:r>
              <a:rPr lang="en-US" sz="1800" b="1" dirty="0"/>
              <a:t>Astronomy and </a:t>
            </a:r>
            <a:r>
              <a:rPr lang="en-US" sz="1800" b="1" dirty="0" smtClean="0"/>
              <a:t>Physics(5): </a:t>
            </a:r>
            <a:r>
              <a:rPr lang="en-US" sz="1800" dirty="0" smtClean="0"/>
              <a:t>Sky Surveys including comparison to simulation, Large Hadron Collider at CERN, Belle Accelerator II in Japan</a:t>
            </a:r>
          </a:p>
          <a:p>
            <a:r>
              <a:rPr lang="en-US" sz="1800" b="1" dirty="0" smtClean="0"/>
              <a:t>Earth</a:t>
            </a:r>
            <a:r>
              <a:rPr lang="en-US" sz="1800" b="1" dirty="0"/>
              <a:t>, Environmental and Polar </a:t>
            </a:r>
            <a:r>
              <a:rPr lang="en-US" sz="1800" b="1" dirty="0" smtClean="0"/>
              <a:t>Science(10): </a:t>
            </a:r>
            <a:r>
              <a:rPr lang="en-US" sz="1800" dirty="0" smtClean="0"/>
              <a:t>Radar Scattering in Atmosphere, Earthquake, Ocean, Earth Observation, Ice sheet Radar scattering, Earth radar mapping, Climate simulation datasets, Atmospheric </a:t>
            </a:r>
            <a:r>
              <a:rPr lang="en-US" sz="1800" dirty="0"/>
              <a:t>turbulence identification, Subsurface </a:t>
            </a:r>
            <a:r>
              <a:rPr lang="en-US" sz="1800" dirty="0" smtClean="0"/>
              <a:t>Biogeochemistry (microbes </a:t>
            </a:r>
            <a:r>
              <a:rPr lang="en-US" sz="1800" dirty="0"/>
              <a:t>to watersheds), AmeriFlux and FLUXNET </a:t>
            </a:r>
            <a:r>
              <a:rPr lang="en-US" sz="1800" dirty="0" smtClean="0"/>
              <a:t>gas sensors</a:t>
            </a:r>
          </a:p>
          <a:p>
            <a:r>
              <a:rPr lang="en-US" sz="1800" b="1" dirty="0" smtClean="0"/>
              <a:t>Energy(1): </a:t>
            </a:r>
            <a:r>
              <a:rPr lang="en-US" sz="1800" dirty="0" smtClean="0"/>
              <a:t>Smart grid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4079" y="829865"/>
            <a:ext cx="4048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26 Features for each use case</a:t>
            </a:r>
          </a:p>
          <a:p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                     Biased to science</a:t>
            </a:r>
            <a:endParaRPr 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3375" y="2158999"/>
          <a:ext cx="5937250" cy="3587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320"/>
                <a:gridCol w="1508760"/>
                <a:gridCol w="1099820"/>
                <a:gridCol w="937260"/>
                <a:gridCol w="1482090"/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Table 4: Characteristics of 6 Distributed Applications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Application Example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Execution Unit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Coordination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Execution Environment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Montage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sequential and parallel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(DAG)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Dynamic process creation, execution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NEKTAR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concurrent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 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Co-scheduling, data streaming, async. I/O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Replica-Exchange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seq. and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Pub/sub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and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Decoupled coordination and messaging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Climate Prediction (generation)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seq. &amp;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Master-Worker,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@Home (BOINC)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Climate Prediction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(analysis)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Multiple seq. &amp;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Dynamics process creation, workflow execution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Multiple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Preemptive scheduling, reservations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1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Coupled Fusion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Multiple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Stream-based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Co-scheduling, data streaming, </a:t>
                      </a:r>
                      <a:r>
                        <a:rPr lang="en-US" sz="1100" dirty="0" err="1">
                          <a:effectLst/>
                        </a:rPr>
                        <a:t>async</a:t>
                      </a:r>
                      <a:r>
                        <a:rPr lang="en-US" sz="1100" dirty="0">
                          <a:effectLst/>
                        </a:rPr>
                        <a:t> I/O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392" t="21131" r="9445" b="1397"/>
          <a:stretch/>
        </p:blipFill>
        <p:spPr>
          <a:xfrm>
            <a:off x="0" y="0"/>
            <a:ext cx="8778240" cy="6837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828" y="6021178"/>
            <a:ext cx="43034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Part of Property Summary Table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188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0"/>
            <a:ext cx="9144000" cy="78825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51 Use Cases: What </a:t>
            </a:r>
            <a:r>
              <a:rPr lang="en-US" b="1" dirty="0" smtClean="0"/>
              <a:t>is Parallelism Over?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0493"/>
            <a:ext cx="9144000" cy="609889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6BB5"/>
                </a:solidFill>
              </a:rPr>
              <a:t>People</a:t>
            </a:r>
            <a:r>
              <a:rPr lang="en-US" sz="2000" dirty="0">
                <a:solidFill>
                  <a:srgbClr val="006BB5"/>
                </a:solidFill>
              </a:rPr>
              <a:t>: </a:t>
            </a:r>
            <a:r>
              <a:rPr lang="en-US" sz="2000" dirty="0"/>
              <a:t>either the users (but see below) or subjects of </a:t>
            </a:r>
            <a:r>
              <a:rPr lang="en-US" sz="2000" dirty="0" smtClean="0"/>
              <a:t>application and often both</a:t>
            </a:r>
            <a:endParaRPr lang="en-US" sz="2000" dirty="0"/>
          </a:p>
          <a:p>
            <a:r>
              <a:rPr lang="en-US" sz="2000" b="1" dirty="0">
                <a:solidFill>
                  <a:srgbClr val="006BB5"/>
                </a:solidFill>
              </a:rPr>
              <a:t>Decision makers </a:t>
            </a:r>
            <a:r>
              <a:rPr lang="en-US" sz="2000" dirty="0"/>
              <a:t>like researchers or doctors (users of application)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Items</a:t>
            </a:r>
            <a:r>
              <a:rPr lang="en-US" sz="2000" dirty="0" smtClean="0"/>
              <a:t> </a:t>
            </a:r>
            <a:r>
              <a:rPr lang="en-US" sz="2000" dirty="0"/>
              <a:t>such as Images, EMR, Sequences below; observations or contents of online store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Images </a:t>
            </a:r>
            <a:r>
              <a:rPr lang="en-US" sz="1800" dirty="0"/>
              <a:t>or “Electronic Information nuggets”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EMR</a:t>
            </a:r>
            <a:r>
              <a:rPr lang="en-US" sz="1800" dirty="0"/>
              <a:t>: Electronic Medical Records (often similar to people parallelism)</a:t>
            </a:r>
          </a:p>
          <a:p>
            <a:pPr lvl="1"/>
            <a:r>
              <a:rPr lang="en-US" sz="1800" dirty="0"/>
              <a:t>Protein or Gene </a:t>
            </a:r>
            <a:r>
              <a:rPr lang="en-US" sz="1800" b="1" dirty="0">
                <a:solidFill>
                  <a:srgbClr val="006BB5"/>
                </a:solidFill>
              </a:rPr>
              <a:t>Sequences</a:t>
            </a:r>
            <a:r>
              <a:rPr lang="en-US" sz="1800" dirty="0"/>
              <a:t>;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Material</a:t>
            </a:r>
            <a:r>
              <a:rPr lang="en-US" sz="1800" dirty="0"/>
              <a:t> properties, </a:t>
            </a:r>
            <a:r>
              <a:rPr lang="en-US" sz="1800" b="1" dirty="0">
                <a:solidFill>
                  <a:srgbClr val="006BB5"/>
                </a:solidFill>
              </a:rPr>
              <a:t>Manufactured Object </a:t>
            </a:r>
            <a:r>
              <a:rPr lang="en-US" sz="1800" dirty="0" smtClean="0"/>
              <a:t>specifications, </a:t>
            </a:r>
            <a:r>
              <a:rPr lang="en-US" sz="1800" dirty="0"/>
              <a:t>etc</a:t>
            </a:r>
            <a:r>
              <a:rPr lang="en-US" sz="1800" dirty="0" smtClean="0"/>
              <a:t>., </a:t>
            </a:r>
            <a:r>
              <a:rPr lang="en-US" sz="1800" dirty="0"/>
              <a:t>in custom dataset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Modelled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006BB5"/>
                </a:solidFill>
              </a:rPr>
              <a:t>entities</a:t>
            </a:r>
            <a:r>
              <a:rPr lang="en-US" sz="1800" b="1" dirty="0"/>
              <a:t> </a:t>
            </a:r>
            <a:r>
              <a:rPr lang="en-US" sz="1800" dirty="0"/>
              <a:t>like vehicles and people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Sensors</a:t>
            </a:r>
            <a:r>
              <a:rPr lang="en-US" sz="2000" dirty="0" smtClean="0"/>
              <a:t> – Internet of Things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Events</a:t>
            </a:r>
            <a:r>
              <a:rPr lang="en-US" sz="2000" dirty="0" smtClean="0"/>
              <a:t> such as detected anomalies in telescope or credit card data or atmosphere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(Complex) </a:t>
            </a:r>
            <a:r>
              <a:rPr lang="en-US" sz="2000" b="1" dirty="0" smtClean="0">
                <a:solidFill>
                  <a:srgbClr val="006BB5"/>
                </a:solidFill>
              </a:rPr>
              <a:t>Nodes</a:t>
            </a:r>
            <a:r>
              <a:rPr lang="en-US" sz="2000" b="1" dirty="0" smtClean="0"/>
              <a:t> </a:t>
            </a:r>
            <a:r>
              <a:rPr lang="en-US" sz="2000" dirty="0" smtClean="0"/>
              <a:t>in RDF Graph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Simple nodes </a:t>
            </a:r>
            <a:r>
              <a:rPr lang="en-US" sz="2000" dirty="0" smtClean="0"/>
              <a:t>as in a learning network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Tweets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6BB5"/>
                </a:solidFill>
              </a:rPr>
              <a:t>Blogs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6BB5"/>
                </a:solidFill>
              </a:rPr>
              <a:t>Documents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6BB5"/>
                </a:solidFill>
              </a:rPr>
              <a:t>Web Pages, </a:t>
            </a:r>
            <a:r>
              <a:rPr lang="en-US" sz="2000" dirty="0" smtClean="0"/>
              <a:t>etc.</a:t>
            </a:r>
          </a:p>
          <a:p>
            <a:pPr lvl="1"/>
            <a:r>
              <a:rPr lang="en-US" sz="2000" dirty="0" smtClean="0"/>
              <a:t>And characters/words in them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Files</a:t>
            </a:r>
            <a:r>
              <a:rPr lang="en-US" sz="2000" dirty="0" smtClean="0"/>
              <a:t> or data to be backed up, moved or assigned metadata</a:t>
            </a:r>
          </a:p>
          <a:p>
            <a:r>
              <a:rPr lang="en-US" sz="2000" b="1" dirty="0">
                <a:solidFill>
                  <a:srgbClr val="006BB5"/>
                </a:solidFill>
              </a:rPr>
              <a:t>Particles</a:t>
            </a:r>
            <a:r>
              <a:rPr lang="en-US" sz="2000" b="1" dirty="0"/>
              <a:t>/</a:t>
            </a:r>
            <a:r>
              <a:rPr lang="en-US" sz="2000" b="1" dirty="0">
                <a:solidFill>
                  <a:srgbClr val="006BB5"/>
                </a:solidFill>
              </a:rPr>
              <a:t>cells</a:t>
            </a:r>
            <a:r>
              <a:rPr lang="en-US" sz="2000" b="1" dirty="0"/>
              <a:t>/</a:t>
            </a:r>
            <a:r>
              <a:rPr lang="en-US" sz="2000" b="1" dirty="0">
                <a:solidFill>
                  <a:srgbClr val="006BB5"/>
                </a:solidFill>
              </a:rPr>
              <a:t>mesh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6BB5"/>
                </a:solidFill>
              </a:rPr>
              <a:t>points</a:t>
            </a:r>
            <a:r>
              <a:rPr lang="en-US" sz="2000" b="1" dirty="0"/>
              <a:t> </a:t>
            </a:r>
            <a:r>
              <a:rPr lang="en-US" sz="2000" dirty="0"/>
              <a:t>as in parallel </a:t>
            </a:r>
            <a:r>
              <a:rPr lang="en-US" sz="2000" dirty="0" smtClean="0"/>
              <a:t>simulations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51"/>
            <a:ext cx="8229600" cy="700147"/>
          </a:xfrm>
        </p:spPr>
        <p:txBody>
          <a:bodyPr>
            <a:noAutofit/>
          </a:bodyPr>
          <a:lstStyle/>
          <a:p>
            <a:r>
              <a:rPr lang="en-US" b="1" dirty="0" smtClean="0"/>
              <a:t>Features of 51 Use Cases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1" y="750498"/>
            <a:ext cx="8936966" cy="45259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</a:rPr>
              <a:t>PP (26)</a:t>
            </a:r>
            <a:r>
              <a:rPr lang="en-US" sz="2400" dirty="0" smtClean="0">
                <a:solidFill>
                  <a:srgbClr val="CC00FF"/>
                </a:solidFill>
              </a:rPr>
              <a:t> </a:t>
            </a:r>
            <a:r>
              <a:rPr lang="en-US" sz="2400" b="1" dirty="0" smtClean="0"/>
              <a:t>“All” </a:t>
            </a:r>
            <a:r>
              <a:rPr lang="en-US" sz="2400" dirty="0" smtClean="0"/>
              <a:t>Pleasingly </a:t>
            </a:r>
            <a:r>
              <a:rPr lang="en-US" sz="2400" dirty="0"/>
              <a:t>Parallel or Map Only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MR (18) </a:t>
            </a:r>
            <a:r>
              <a:rPr lang="en-US" sz="2400" dirty="0" smtClean="0"/>
              <a:t>Classic </a:t>
            </a:r>
            <a:r>
              <a:rPr lang="en-US" sz="2400" dirty="0"/>
              <a:t>MapReduce MR (add </a:t>
            </a:r>
            <a:r>
              <a:rPr lang="en-US" sz="2400" dirty="0" err="1"/>
              <a:t>MRStat</a:t>
            </a:r>
            <a:r>
              <a:rPr lang="en-US" sz="2400" dirty="0"/>
              <a:t> below for full count)</a:t>
            </a:r>
          </a:p>
          <a:p>
            <a:r>
              <a:rPr lang="en-US" sz="2400" b="1" dirty="0" err="1" smtClean="0">
                <a:solidFill>
                  <a:srgbClr val="CC00FF"/>
                </a:solidFill>
              </a:rPr>
              <a:t>MRStat</a:t>
            </a:r>
            <a:r>
              <a:rPr lang="en-US" sz="2400" b="1" dirty="0" smtClean="0">
                <a:solidFill>
                  <a:srgbClr val="CC00FF"/>
                </a:solidFill>
              </a:rPr>
              <a:t> (7</a:t>
            </a:r>
            <a:r>
              <a:rPr lang="en-US" sz="2400" dirty="0" smtClean="0"/>
              <a:t>) Simple </a:t>
            </a:r>
            <a:r>
              <a:rPr lang="en-US" sz="2400" dirty="0"/>
              <a:t>version of MR where key computations are simple reduction as found in statistical averages such as histograms and averages</a:t>
            </a:r>
          </a:p>
          <a:p>
            <a:r>
              <a:rPr lang="en-US" sz="2400" b="1" dirty="0" err="1" smtClean="0">
                <a:solidFill>
                  <a:srgbClr val="CC00FF"/>
                </a:solidFill>
              </a:rPr>
              <a:t>MRIter</a:t>
            </a:r>
            <a:r>
              <a:rPr lang="en-US" sz="2400" b="1" dirty="0" smtClean="0">
                <a:solidFill>
                  <a:srgbClr val="CC00FF"/>
                </a:solidFill>
              </a:rPr>
              <a:t> (23</a:t>
            </a:r>
            <a:r>
              <a:rPr lang="en-US" sz="2400" dirty="0" smtClean="0">
                <a:solidFill>
                  <a:srgbClr val="CC00FF"/>
                </a:solidFill>
              </a:rPr>
              <a:t>)</a:t>
            </a:r>
            <a:r>
              <a:rPr lang="en-US" sz="2400" dirty="0" smtClean="0"/>
              <a:t> Iterative </a:t>
            </a:r>
            <a:r>
              <a:rPr lang="en-US" sz="2400" dirty="0"/>
              <a:t>MapReduce or </a:t>
            </a:r>
            <a:r>
              <a:rPr lang="en-US" sz="2400" dirty="0" smtClean="0"/>
              <a:t>MPI (Spark, Twister)</a:t>
            </a:r>
            <a:endParaRPr lang="en-US" sz="2400" dirty="0"/>
          </a:p>
          <a:p>
            <a:r>
              <a:rPr lang="en-US" sz="2400" b="1" dirty="0" smtClean="0">
                <a:solidFill>
                  <a:srgbClr val="CC00FF"/>
                </a:solidFill>
              </a:rPr>
              <a:t>Graph (9)</a:t>
            </a:r>
            <a:r>
              <a:rPr lang="en-US" sz="2400" dirty="0" smtClean="0"/>
              <a:t> Complex </a:t>
            </a:r>
            <a:r>
              <a:rPr lang="en-US" sz="2400" dirty="0"/>
              <a:t>graph data structure needed in analysis 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Fusion (11)</a:t>
            </a:r>
            <a:r>
              <a:rPr lang="en-US" sz="2400" dirty="0" smtClean="0"/>
              <a:t> Integrate </a:t>
            </a:r>
            <a:r>
              <a:rPr lang="en-US" sz="2400" dirty="0"/>
              <a:t>diverse data to aid discovery/decision making; could involve sophisticated algorithms or could just be a portal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Streaming (41) </a:t>
            </a:r>
            <a:r>
              <a:rPr lang="en-US" sz="2400" dirty="0" smtClean="0"/>
              <a:t>Some </a:t>
            </a:r>
            <a:r>
              <a:rPr lang="en-US" sz="2400" dirty="0"/>
              <a:t>data comes in incrementally and is processed this way</a:t>
            </a:r>
          </a:p>
          <a:p>
            <a:r>
              <a:rPr lang="en-US" sz="2400" b="1" dirty="0">
                <a:solidFill>
                  <a:srgbClr val="CC00FF"/>
                </a:solidFill>
              </a:rPr>
              <a:t>Classify	</a:t>
            </a:r>
            <a:r>
              <a:rPr lang="en-US" sz="2400" b="1" dirty="0" smtClean="0">
                <a:solidFill>
                  <a:srgbClr val="CC00FF"/>
                </a:solidFill>
              </a:rPr>
              <a:t>(30) </a:t>
            </a:r>
            <a:r>
              <a:rPr lang="en-US" sz="2400" dirty="0" smtClean="0"/>
              <a:t>Classification</a:t>
            </a:r>
            <a:r>
              <a:rPr lang="en-US" sz="2400" dirty="0"/>
              <a:t>: divide data into </a:t>
            </a:r>
            <a:r>
              <a:rPr lang="en-US" sz="2400" dirty="0" smtClean="0"/>
              <a:t>categories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S/Q (12) </a:t>
            </a:r>
            <a:r>
              <a:rPr lang="en-US" sz="2400" dirty="0" smtClean="0"/>
              <a:t>Index</a:t>
            </a:r>
            <a:r>
              <a:rPr lang="en-US" sz="2400" dirty="0"/>
              <a:t>, Search and Query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8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7751"/>
          </a:xfrm>
        </p:spPr>
        <p:txBody>
          <a:bodyPr/>
          <a:lstStyle/>
          <a:p>
            <a:r>
              <a:rPr lang="en-US" b="1" dirty="0"/>
              <a:t>Features of 51 Use Cases </a:t>
            </a:r>
            <a:r>
              <a:rPr lang="en-US" b="1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799"/>
            <a:ext cx="8988724" cy="598242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</a:rPr>
              <a:t>CF (4) </a:t>
            </a:r>
            <a:r>
              <a:rPr lang="en-US" sz="2400" dirty="0" smtClean="0"/>
              <a:t>Collaborative </a:t>
            </a:r>
            <a:r>
              <a:rPr lang="en-US" sz="2400" dirty="0"/>
              <a:t>Filtering for recommender engines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LML (36) </a:t>
            </a:r>
            <a:r>
              <a:rPr lang="en-US" sz="2400" dirty="0" smtClean="0"/>
              <a:t>Local </a:t>
            </a:r>
            <a:r>
              <a:rPr lang="en-US" sz="2400" dirty="0"/>
              <a:t>Machine Learning (Independent for each parallel entity</a:t>
            </a:r>
            <a:r>
              <a:rPr lang="en-US" sz="2400" dirty="0" smtClean="0"/>
              <a:t>) – application could have GML as well</a:t>
            </a:r>
            <a:endParaRPr lang="en-US" sz="2400" dirty="0"/>
          </a:p>
          <a:p>
            <a:r>
              <a:rPr lang="en-US" sz="2400" b="1" dirty="0" smtClean="0">
                <a:solidFill>
                  <a:srgbClr val="CC00FF"/>
                </a:solidFill>
              </a:rPr>
              <a:t>GML (23) </a:t>
            </a:r>
            <a:r>
              <a:rPr lang="en-US" sz="2400" dirty="0" smtClean="0"/>
              <a:t>Global </a:t>
            </a:r>
            <a:r>
              <a:rPr lang="en-US" sz="2400" dirty="0"/>
              <a:t>Machine Learning: Deep Learning, Clustering, LDA, PLSI, MDS, </a:t>
            </a:r>
          </a:p>
          <a:p>
            <a:pPr lvl="1"/>
            <a:r>
              <a:rPr lang="en-US" sz="2000" dirty="0"/>
              <a:t>Large Scale Optimizations as in </a:t>
            </a:r>
            <a:r>
              <a:rPr lang="en-US" sz="2000" dirty="0" err="1"/>
              <a:t>Variational</a:t>
            </a:r>
            <a:r>
              <a:rPr lang="en-US" sz="2000" dirty="0"/>
              <a:t> Bayes, MCMC, Lifted Belief Propagation, Stochastic Gradient Descent, L-BFGS, </a:t>
            </a:r>
            <a:r>
              <a:rPr lang="en-US" sz="2000" dirty="0" err="1"/>
              <a:t>Levenberg</a:t>
            </a:r>
            <a:r>
              <a:rPr lang="en-US" sz="2000" dirty="0"/>
              <a:t>-Marquardt . Can call EGO or Exascale Global Optimization with scalable parallel algorithm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Workflow (51) </a:t>
            </a:r>
            <a:r>
              <a:rPr lang="en-US" sz="2400" dirty="0" smtClean="0"/>
              <a:t>Universal 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GIS (16) </a:t>
            </a:r>
            <a:r>
              <a:rPr lang="en-US" sz="2400" dirty="0" smtClean="0"/>
              <a:t>Geotagged </a:t>
            </a:r>
            <a:r>
              <a:rPr lang="en-US" sz="2400" dirty="0"/>
              <a:t>data and often displayed in ESRI, Microsoft Virtual Earth, Google Earth, </a:t>
            </a:r>
            <a:r>
              <a:rPr lang="en-US" sz="2400" dirty="0" err="1"/>
              <a:t>GeoServer</a:t>
            </a:r>
            <a:r>
              <a:rPr lang="en-US" sz="2400" dirty="0"/>
              <a:t> etc.</a:t>
            </a:r>
          </a:p>
          <a:p>
            <a:r>
              <a:rPr lang="en-US" sz="2400" b="1" dirty="0">
                <a:solidFill>
                  <a:srgbClr val="CC00FF"/>
                </a:solidFill>
              </a:rPr>
              <a:t>HPC	</a:t>
            </a:r>
            <a:r>
              <a:rPr lang="en-US" sz="2400" b="1" dirty="0" smtClean="0">
                <a:solidFill>
                  <a:srgbClr val="CC00FF"/>
                </a:solidFill>
              </a:rPr>
              <a:t>(5) </a:t>
            </a:r>
            <a:r>
              <a:rPr lang="en-US" sz="2400" dirty="0" smtClean="0"/>
              <a:t>Classic </a:t>
            </a:r>
            <a:r>
              <a:rPr lang="en-US" sz="2400" dirty="0"/>
              <a:t>large-scale simulation of cosmos, materials, etc. generating (visualization) data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Agent (2) </a:t>
            </a:r>
            <a:r>
              <a:rPr lang="en-US" sz="2400" dirty="0" smtClean="0"/>
              <a:t>Simulations </a:t>
            </a:r>
            <a:r>
              <a:rPr lang="en-US" sz="2400" dirty="0"/>
              <a:t>of models of data-defined macroscopic entities represented as agents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09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0" y="61045"/>
            <a:ext cx="7059168" cy="6704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6 Data Analysis Architectures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" y="2047732"/>
            <a:ext cx="7397918" cy="2573697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334" y="2102728"/>
            <a:ext cx="1908896" cy="2573696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403" y="177984"/>
            <a:ext cx="1935996" cy="2011655"/>
          </a:xfrm>
          <a:prstGeom prst="rect">
            <a:avLst/>
          </a:prstGeom>
        </p:spPr>
      </p:pic>
      <p:graphicFrame>
        <p:nvGraphicFramePr>
          <p:cNvPr id="162" name="Table 161"/>
          <p:cNvGraphicFramePr>
            <a:graphicFrameLocks noGrp="1"/>
          </p:cNvGraphicFramePr>
          <p:nvPr>
            <p:extLst/>
          </p:nvPr>
        </p:nvGraphicFramePr>
        <p:xfrm>
          <a:off x="59462" y="4583173"/>
          <a:ext cx="9112768" cy="1879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1769"/>
                <a:gridCol w="1922585"/>
                <a:gridCol w="2004646"/>
                <a:gridCol w="1723292"/>
                <a:gridCol w="1880476"/>
              </a:tblGrid>
              <a:tr h="15137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BLAST Analysis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Local Machine Learning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Pleasingly Parallel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Energy Physics (HEP) Histograms</a:t>
                      </a:r>
                    </a:p>
                    <a:p>
                      <a:r>
                        <a:rPr lang="en-US" dirty="0" smtClean="0"/>
                        <a:t>Web search</a:t>
                      </a:r>
                    </a:p>
                    <a:p>
                      <a:r>
                        <a:rPr lang="en-US" sz="1400" dirty="0" smtClean="0"/>
                        <a:t>Recommender Engines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Expectation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maximization </a:t>
                      </a:r>
                      <a:r>
                        <a:rPr lang="en-US" dirty="0" smtClean="0"/>
                        <a:t>Clustering Linear Algebra, PageRank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Classic MPI</a:t>
                      </a:r>
                    </a:p>
                    <a:p>
                      <a:r>
                        <a:rPr lang="en-US" dirty="0" smtClean="0"/>
                        <a:t>PDE Solvers and Particle Dynamics</a:t>
                      </a:r>
                    </a:p>
                    <a:p>
                      <a:r>
                        <a:rPr lang="en-US" dirty="0" smtClean="0"/>
                        <a:t>Graph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Streaming</a:t>
                      </a:r>
                      <a:r>
                        <a:rPr lang="en-US" baseline="0" dirty="0" smtClean="0"/>
                        <a:t> images from Synchrotron sources, Telescopes, </a:t>
                      </a:r>
                      <a:br>
                        <a:rPr lang="en-US" baseline="0" dirty="0" smtClean="0"/>
                      </a:br>
                      <a:r>
                        <a:rPr lang="en-US" baseline="0" dirty="0" err="1" smtClean="0"/>
                        <a:t>IoT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33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MapReduce and Iterative Extensions (Spark, Twister)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MPI, Giraph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Apache Storm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" name="TextBox 162"/>
          <p:cNvSpPr txBox="1"/>
          <p:nvPr/>
        </p:nvSpPr>
        <p:spPr>
          <a:xfrm>
            <a:off x="4972974" y="678189"/>
            <a:ext cx="2314886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Difficult to parallelize asynchronous </a:t>
            </a:r>
            <a:br>
              <a:rPr lang="en-US" dirty="0" smtClean="0"/>
            </a:br>
            <a:r>
              <a:rPr lang="en-US" dirty="0" smtClean="0"/>
              <a:t>parallel </a:t>
            </a:r>
            <a:br>
              <a:rPr lang="en-US" dirty="0" smtClean="0"/>
            </a:br>
            <a:r>
              <a:rPr lang="en-US" dirty="0" smtClean="0"/>
              <a:t>Graph Algorithms</a:t>
            </a:r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22790" y="1124886"/>
            <a:ext cx="355321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Classic Hadoop in classes 1) 2) but not clearly best in class 1) 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7288800" y="6462698"/>
            <a:ext cx="187494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Maps are Bolts</a:t>
            </a:r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21243" y="6462698"/>
            <a:ext cx="725583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Harp – Enhanced Hadoop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99751" y="4153296"/>
            <a:ext cx="7493783" cy="458019"/>
            <a:chOff x="1099751" y="4153296"/>
            <a:chExt cx="7493783" cy="458019"/>
          </a:xfrm>
        </p:grpSpPr>
        <p:sp>
          <p:nvSpPr>
            <p:cNvPr id="4" name="Rectangle 3"/>
            <p:cNvSpPr/>
            <p:nvPr/>
          </p:nvSpPr>
          <p:spPr>
            <a:xfrm>
              <a:off x="1099751" y="4182264"/>
              <a:ext cx="543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2000" b="1" dirty="0">
                  <a:solidFill>
                    <a:srgbClr val="0070C0"/>
                  </a:solidFill>
                </a:rPr>
                <a:t>PP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55197" y="4182264"/>
              <a:ext cx="13971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MR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MRStat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614497" y="4182264"/>
              <a:ext cx="92852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70C0"/>
                  </a:solidFill>
                </a:rPr>
                <a:t>MRIter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51039" y="4153296"/>
              <a:ext cx="1394100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Graph, HPC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23314" y="4211205"/>
              <a:ext cx="12702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Streaming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790" y="1771217"/>
            <a:ext cx="169288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Many Task)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5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30"/>
            <a:ext cx="8229600" cy="7090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13 Image-based Use Cases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61" y="836247"/>
            <a:ext cx="9081477" cy="5744307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13-15 Military Sensor Data Analysis/ Intelligence </a:t>
            </a:r>
            <a:r>
              <a:rPr lang="en-US" sz="2400" b="1" dirty="0">
                <a:solidFill>
                  <a:srgbClr val="0070C0"/>
                </a:solidFill>
              </a:rPr>
              <a:t>PP, </a:t>
            </a:r>
            <a:r>
              <a:rPr lang="en-US" sz="2400" b="1" dirty="0" smtClean="0">
                <a:solidFill>
                  <a:srgbClr val="0070C0"/>
                </a:solidFill>
              </a:rPr>
              <a:t>LML, GIS, MR</a:t>
            </a:r>
            <a:endParaRPr lang="en-US" sz="2400" b="1" dirty="0" smtClean="0"/>
          </a:p>
          <a:p>
            <a:r>
              <a:rPr lang="en-US" sz="2400" b="1" dirty="0" smtClean="0"/>
              <a:t>7:Pathology </a:t>
            </a:r>
            <a:r>
              <a:rPr lang="en-US" sz="2400" b="1" dirty="0"/>
              <a:t>Imaging/ Digital </a:t>
            </a:r>
            <a:r>
              <a:rPr lang="en-US" sz="2400" b="1" dirty="0" smtClean="0"/>
              <a:t>Pathology: </a:t>
            </a:r>
            <a:r>
              <a:rPr lang="en-US" sz="2400" b="1" dirty="0" smtClean="0">
                <a:solidFill>
                  <a:srgbClr val="0070C0"/>
                </a:solidFill>
              </a:rPr>
              <a:t>PP, LML, MR </a:t>
            </a:r>
            <a:r>
              <a:rPr lang="en-US" sz="2400" dirty="0" smtClean="0"/>
              <a:t>for search becoming terabyte 3D images, Global Classification</a:t>
            </a:r>
          </a:p>
          <a:p>
            <a:r>
              <a:rPr lang="en-US" sz="2400" b="1" dirty="0" smtClean="0"/>
              <a:t>18&amp;35: </a:t>
            </a:r>
            <a:r>
              <a:rPr lang="en-US" sz="2400" b="1" dirty="0"/>
              <a:t>Computational </a:t>
            </a:r>
            <a:r>
              <a:rPr lang="en-US" sz="2400" b="1" dirty="0" err="1" smtClean="0"/>
              <a:t>Bioimaging</a:t>
            </a:r>
            <a:r>
              <a:rPr lang="en-US" sz="2400" b="1" dirty="0" smtClean="0"/>
              <a:t> (Light Sources): </a:t>
            </a:r>
            <a:r>
              <a:rPr lang="en-US" sz="2400" b="1" dirty="0" smtClean="0">
                <a:solidFill>
                  <a:srgbClr val="0070C0"/>
                </a:solidFill>
              </a:rPr>
              <a:t>PP, LML </a:t>
            </a:r>
            <a:r>
              <a:rPr lang="en-US" sz="2400" dirty="0" smtClean="0"/>
              <a:t>Also materials</a:t>
            </a:r>
          </a:p>
          <a:p>
            <a:r>
              <a:rPr lang="en-US" sz="2400" b="1" dirty="0"/>
              <a:t>26: Large-scale Deep </a:t>
            </a:r>
            <a:r>
              <a:rPr lang="en-US" sz="2400" b="1" dirty="0" smtClean="0"/>
              <a:t>Learning: 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b="1" dirty="0" smtClean="0"/>
              <a:t> </a:t>
            </a:r>
            <a:r>
              <a:rPr lang="en-US" sz="2400" dirty="0" smtClean="0"/>
              <a:t>Stanford ran 10 </a:t>
            </a:r>
            <a:r>
              <a:rPr lang="en-US" sz="2400" dirty="0"/>
              <a:t>million images and </a:t>
            </a:r>
            <a:r>
              <a:rPr lang="en-US" sz="2400" dirty="0" smtClean="0"/>
              <a:t>11 </a:t>
            </a:r>
            <a:r>
              <a:rPr lang="en-US" sz="2400" dirty="0"/>
              <a:t>billion parameters on a 64 GPU </a:t>
            </a:r>
            <a:r>
              <a:rPr lang="en-US" sz="2400" dirty="0" smtClean="0"/>
              <a:t>HPC; vision (drive car), </a:t>
            </a:r>
            <a:r>
              <a:rPr lang="en-US" sz="2400" dirty="0"/>
              <a:t>speech, and Natural Language Processing </a:t>
            </a:r>
            <a:endParaRPr lang="en-US" sz="2400" dirty="0" smtClean="0"/>
          </a:p>
          <a:p>
            <a:r>
              <a:rPr lang="en-US" sz="2400" b="1" dirty="0" smtClean="0"/>
              <a:t>27</a:t>
            </a:r>
            <a:r>
              <a:rPr lang="en-US" sz="2400" b="1" dirty="0"/>
              <a:t>: Organizing large-scale, unstructured collections </a:t>
            </a:r>
            <a:r>
              <a:rPr lang="en-US" sz="2400" b="1" dirty="0" smtClean="0"/>
              <a:t>of photos: 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b="1" dirty="0" smtClean="0"/>
              <a:t> </a:t>
            </a:r>
            <a:r>
              <a:rPr lang="en-US" sz="2400" dirty="0" smtClean="0"/>
              <a:t>Fit position and camera direction to assemble 3D photo ensemble </a:t>
            </a:r>
          </a:p>
          <a:p>
            <a:r>
              <a:rPr lang="en-US" sz="2400" b="1" dirty="0"/>
              <a:t>36: Catalina Real-Time Transient </a:t>
            </a:r>
            <a:r>
              <a:rPr lang="en-US" sz="2400" b="1" dirty="0" smtClean="0"/>
              <a:t>Synoptic Sky Survey </a:t>
            </a:r>
            <a:r>
              <a:rPr lang="en-US" sz="2400" b="1" dirty="0"/>
              <a:t>(CRTS</a:t>
            </a:r>
            <a:r>
              <a:rPr lang="en-US" sz="2400" b="1" dirty="0" smtClean="0"/>
              <a:t>): </a:t>
            </a:r>
            <a:r>
              <a:rPr lang="en-US" sz="2400" b="1" dirty="0" smtClean="0">
                <a:solidFill>
                  <a:srgbClr val="0070C0"/>
                </a:solidFill>
              </a:rPr>
              <a:t>PP, LML</a:t>
            </a:r>
            <a:r>
              <a:rPr lang="en-US" sz="2400" b="1" dirty="0" smtClean="0"/>
              <a:t> </a:t>
            </a:r>
            <a:r>
              <a:rPr lang="en-US" sz="2400" dirty="0" smtClean="0"/>
              <a:t>followed by classification of events (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43</a:t>
            </a:r>
            <a:r>
              <a:rPr lang="en-US" sz="2400" b="1" dirty="0"/>
              <a:t>: Radar Data Analysis for </a:t>
            </a:r>
            <a:r>
              <a:rPr lang="en-US" sz="2400" b="1" dirty="0" err="1"/>
              <a:t>CReSIS</a:t>
            </a:r>
            <a:r>
              <a:rPr lang="en-US" sz="2400" b="1" dirty="0"/>
              <a:t> Remote Sensing of Ice </a:t>
            </a:r>
            <a:r>
              <a:rPr lang="en-US" sz="2400" b="1" dirty="0" smtClean="0"/>
              <a:t>Sheets: </a:t>
            </a:r>
            <a:r>
              <a:rPr lang="en-US" sz="2400" b="1" dirty="0" smtClean="0">
                <a:solidFill>
                  <a:srgbClr val="0070C0"/>
                </a:solidFill>
              </a:rPr>
              <a:t>PP, LML </a:t>
            </a:r>
            <a:r>
              <a:rPr lang="en-US" sz="2400" dirty="0" smtClean="0"/>
              <a:t>to identify glacier beds; </a:t>
            </a:r>
            <a:r>
              <a:rPr lang="en-US" sz="2400" b="1" dirty="0" smtClean="0">
                <a:solidFill>
                  <a:srgbClr val="0070C0"/>
                </a:solidFill>
              </a:rPr>
              <a:t>GML </a:t>
            </a:r>
            <a:r>
              <a:rPr lang="en-US" sz="2400" dirty="0" smtClean="0"/>
              <a:t>for full ice-sheet</a:t>
            </a:r>
          </a:p>
          <a:p>
            <a:r>
              <a:rPr lang="en-US" sz="2400" b="1" dirty="0"/>
              <a:t>44: UAVSAR Data Processing, Data Product Delivery, and Data </a:t>
            </a:r>
            <a:r>
              <a:rPr lang="en-US" sz="2400" b="1" dirty="0" smtClean="0"/>
              <a:t>Services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0070C0"/>
                </a:solidFill>
              </a:rPr>
              <a:t>PP</a:t>
            </a:r>
            <a:r>
              <a:rPr lang="en-US" sz="2400" dirty="0" smtClean="0"/>
              <a:t> to find slippage from radar images</a:t>
            </a:r>
          </a:p>
          <a:p>
            <a:r>
              <a:rPr lang="en-US" sz="2400" b="1" dirty="0" smtClean="0"/>
              <a:t>45, 46: Analysis of Simulation visualizations: </a:t>
            </a:r>
            <a:r>
              <a:rPr lang="en-US" sz="2400" b="1" dirty="0">
                <a:solidFill>
                  <a:srgbClr val="0070C0"/>
                </a:solidFill>
              </a:rPr>
              <a:t>PP LML ?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dirty="0" smtClean="0"/>
              <a:t> find paths, classify orbits, classify patterns that signal earthquakes, instabilities, climate, turbulence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81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8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Internet of Things and Streaming Apps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32" y="571620"/>
            <a:ext cx="9110221" cy="628638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It </a:t>
            </a:r>
            <a:r>
              <a:rPr lang="en-US" sz="2400" dirty="0"/>
              <a:t>is projected that there will </a:t>
            </a:r>
            <a:r>
              <a:rPr lang="en-US" sz="2400" dirty="0" smtClean="0"/>
              <a:t>be </a:t>
            </a:r>
            <a:r>
              <a:rPr lang="en-US" sz="2400" b="1" dirty="0" smtClean="0"/>
              <a:t>24 (Mobile Industry Group)  to 50 (Cisco) </a:t>
            </a:r>
            <a:r>
              <a:rPr lang="en-US" sz="2400" b="1" dirty="0"/>
              <a:t>billion devices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on the </a:t>
            </a:r>
            <a:r>
              <a:rPr lang="en-US" sz="2400" dirty="0" smtClean="0"/>
              <a:t>Internet by 2020. </a:t>
            </a:r>
          </a:p>
          <a:p>
            <a:r>
              <a:rPr lang="en-US" sz="2400" dirty="0" smtClean="0"/>
              <a:t>The</a:t>
            </a:r>
            <a:r>
              <a:rPr lang="en-US" sz="2400" b="1" dirty="0" smtClean="0"/>
              <a:t> </a:t>
            </a:r>
            <a:r>
              <a:rPr lang="en-US" sz="2400" b="1" dirty="0"/>
              <a:t>cloud </a:t>
            </a:r>
            <a:r>
              <a:rPr lang="en-US" sz="2400" dirty="0" smtClean="0"/>
              <a:t>natural controller </a:t>
            </a:r>
            <a:r>
              <a:rPr lang="en-US" sz="2400" dirty="0"/>
              <a:t>of and </a:t>
            </a:r>
            <a:r>
              <a:rPr lang="en-US" sz="2400" b="1" dirty="0"/>
              <a:t>resource provider for the Internet of Things. </a:t>
            </a:r>
            <a:endParaRPr lang="en-US" sz="2400" b="1" dirty="0" smtClean="0"/>
          </a:p>
          <a:p>
            <a:r>
              <a:rPr lang="en-US" sz="2400" dirty="0" smtClean="0"/>
              <a:t>Smart phones/watches, Wearable devices (Smart People), “Intelligent River” “Smart Homes and Grid” </a:t>
            </a:r>
            <a:r>
              <a:rPr lang="en-US" sz="2400" dirty="0"/>
              <a:t>and </a:t>
            </a:r>
            <a:r>
              <a:rPr lang="en-US" sz="2400" dirty="0" smtClean="0"/>
              <a:t>“Ubiquitous Cities”, Robotics.</a:t>
            </a:r>
          </a:p>
          <a:p>
            <a:r>
              <a:rPr lang="en-US" sz="2400" dirty="0" smtClean="0"/>
              <a:t>Majority of use cases are streaming – experimental science gathers data in a stream – sometimes batched as in a field trip. Below is sample</a:t>
            </a:r>
          </a:p>
          <a:p>
            <a:r>
              <a:rPr lang="en-US" sz="2400" b="1" dirty="0"/>
              <a:t>10: Cargo Shipping </a:t>
            </a:r>
            <a:r>
              <a:rPr lang="en-US" sz="2400" b="1" dirty="0" smtClean="0"/>
              <a:t>Tracking </a:t>
            </a:r>
            <a:r>
              <a:rPr lang="en-US" sz="2400" dirty="0" smtClean="0"/>
              <a:t>as in UPS, </a:t>
            </a:r>
            <a:r>
              <a:rPr lang="en-US" sz="2400" dirty="0" err="1" smtClean="0"/>
              <a:t>Fedex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</a:p>
          <a:p>
            <a:r>
              <a:rPr lang="en-US" sz="2400" b="1" dirty="0" smtClean="0"/>
              <a:t>13</a:t>
            </a:r>
            <a:r>
              <a:rPr lang="en-US" sz="2400" b="1" dirty="0"/>
              <a:t>: Large Scale Geospatial Analysis and </a:t>
            </a:r>
            <a:r>
              <a:rPr lang="en-US" sz="2400" b="1" dirty="0" smtClean="0"/>
              <a:t>Visualization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</a:p>
          <a:p>
            <a:r>
              <a:rPr lang="en-US" sz="2400" b="1" dirty="0"/>
              <a:t>28: </a:t>
            </a:r>
            <a:r>
              <a:rPr lang="en-US" sz="2400" b="1" dirty="0" err="1"/>
              <a:t>Truthy</a:t>
            </a:r>
            <a:r>
              <a:rPr lang="en-US" sz="2400" b="1" dirty="0"/>
              <a:t>: Information diffusion research from Twitter </a:t>
            </a:r>
            <a:r>
              <a:rPr lang="en-US" sz="2400" b="1" dirty="0" smtClean="0"/>
              <a:t>Data </a:t>
            </a:r>
            <a:r>
              <a:rPr lang="en-US" sz="2400" b="1" dirty="0" smtClean="0">
                <a:solidFill>
                  <a:srgbClr val="0070C0"/>
                </a:solidFill>
              </a:rPr>
              <a:t>PP MR </a:t>
            </a:r>
            <a:r>
              <a:rPr lang="en-US" sz="2400" dirty="0" smtClean="0"/>
              <a:t>for Search, 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dirty="0" smtClean="0"/>
              <a:t> for community determination</a:t>
            </a:r>
          </a:p>
          <a:p>
            <a:r>
              <a:rPr lang="en-US" sz="2400" b="1" dirty="0" smtClean="0"/>
              <a:t>39</a:t>
            </a:r>
            <a:r>
              <a:rPr lang="en-US" sz="2400" b="1" dirty="0"/>
              <a:t>: Particle Physics: Analysis of LHC Large Hadron Collider Data: Discovery of Higgs particle </a:t>
            </a:r>
            <a:r>
              <a:rPr lang="en-US" sz="2400" b="1" dirty="0" smtClean="0">
                <a:solidFill>
                  <a:srgbClr val="0070C0"/>
                </a:solidFill>
              </a:rPr>
              <a:t>PP Local Processing Global statistics</a:t>
            </a:r>
          </a:p>
          <a:p>
            <a:r>
              <a:rPr lang="en-US" sz="2400" b="1" dirty="0"/>
              <a:t>50: DOE-BER </a:t>
            </a:r>
            <a:r>
              <a:rPr lang="en-US" sz="2400" b="1" dirty="0" err="1"/>
              <a:t>AmeriFlux</a:t>
            </a:r>
            <a:r>
              <a:rPr lang="en-US" sz="2400" b="1" dirty="0"/>
              <a:t> and FLUXNET </a:t>
            </a:r>
            <a:r>
              <a:rPr lang="en-US" sz="2400" b="1" dirty="0" smtClean="0"/>
              <a:t>Networks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</a:p>
          <a:p>
            <a:r>
              <a:rPr lang="en-US" sz="2400" b="1" dirty="0"/>
              <a:t>51: Consumption forecasting in Smart </a:t>
            </a:r>
            <a:r>
              <a:rPr lang="en-US" sz="2400" b="1" dirty="0" smtClean="0"/>
              <a:t>Grids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004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Global Machine Learning aka EGO – Exascale Global Optimization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0035"/>
            <a:ext cx="9144000" cy="53962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Typically </a:t>
            </a:r>
            <a:r>
              <a:rPr lang="en-US" b="1" dirty="0" smtClean="0"/>
              <a:t>maximum likelihood or </a:t>
            </a:r>
            <a:r>
              <a:rPr lang="en-US" b="1" dirty="0" smtClean="0">
                <a:sym typeface="Symbol" panose="05050102010706020507" pitchFamily="18" charset="2"/>
              </a:rPr>
              <a:t></a:t>
            </a:r>
            <a:r>
              <a:rPr lang="en-US" b="1" baseline="30000" dirty="0" smtClean="0">
                <a:sym typeface="Symbol" panose="05050102010706020507" pitchFamily="18" charset="2"/>
              </a:rPr>
              <a:t>2</a:t>
            </a:r>
            <a:r>
              <a:rPr lang="en-US" b="1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with a sum over the N data items – documents, sequences, items to be sold, images etc. and often </a:t>
            </a:r>
            <a:r>
              <a:rPr lang="en-US" dirty="0">
                <a:sym typeface="Symbol" panose="05050102010706020507" pitchFamily="18" charset="2"/>
              </a:rPr>
              <a:t>links (point-pairs</a:t>
            </a:r>
            <a:r>
              <a:rPr lang="en-US" dirty="0" smtClean="0">
                <a:sym typeface="Symbol" panose="05050102010706020507" pitchFamily="18" charset="2"/>
              </a:rPr>
              <a:t>). 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Usually it’s a sum of positive numbers as in least squares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Covering </a:t>
            </a:r>
            <a:r>
              <a:rPr lang="en-US" b="1" dirty="0" smtClean="0">
                <a:sym typeface="Symbol" panose="05050102010706020507" pitchFamily="18" charset="2"/>
              </a:rPr>
              <a:t>clustering</a:t>
            </a:r>
            <a:r>
              <a:rPr lang="en-US" dirty="0" smtClean="0">
                <a:sym typeface="Symbol" panose="05050102010706020507" pitchFamily="18" charset="2"/>
              </a:rPr>
              <a:t>/community detection, mixture models, topic determination, Multidimensional scaling, (</a:t>
            </a:r>
            <a:r>
              <a:rPr lang="en-US" b="1" dirty="0" smtClean="0">
                <a:sym typeface="Symbol" panose="05050102010706020507" pitchFamily="18" charset="2"/>
              </a:rPr>
              <a:t>Deep</a:t>
            </a:r>
            <a:r>
              <a:rPr lang="en-US" dirty="0" smtClean="0">
                <a:sym typeface="Symbol" panose="05050102010706020507" pitchFamily="18" charset="2"/>
              </a:rPr>
              <a:t>) </a:t>
            </a:r>
            <a:r>
              <a:rPr lang="en-US" b="1" dirty="0" smtClean="0">
                <a:sym typeface="Symbol" panose="05050102010706020507" pitchFamily="18" charset="2"/>
              </a:rPr>
              <a:t>Learning Networks</a:t>
            </a:r>
          </a:p>
          <a:p>
            <a:r>
              <a:rPr lang="en-US" b="1" dirty="0" smtClean="0">
                <a:sym typeface="Symbol" panose="05050102010706020507" pitchFamily="18" charset="2"/>
              </a:rPr>
              <a:t>PageRank</a:t>
            </a:r>
            <a:r>
              <a:rPr lang="en-US" dirty="0" smtClean="0">
                <a:sym typeface="Symbol" panose="05050102010706020507" pitchFamily="18" charset="2"/>
              </a:rPr>
              <a:t> is “just” parallel linear algebra</a:t>
            </a:r>
          </a:p>
          <a:p>
            <a:r>
              <a:rPr lang="en-US" dirty="0" smtClean="0">
                <a:sym typeface="Symbol" panose="05050102010706020507" pitchFamily="18" charset="2"/>
              </a:rPr>
              <a:t>Note many </a:t>
            </a:r>
            <a:r>
              <a:rPr lang="en-US" b="1" dirty="0" smtClean="0">
                <a:sym typeface="Symbol" panose="05050102010706020507" pitchFamily="18" charset="2"/>
              </a:rPr>
              <a:t>Mahout</a:t>
            </a:r>
            <a:r>
              <a:rPr lang="en-US" dirty="0" smtClean="0">
                <a:sym typeface="Symbol" panose="05050102010706020507" pitchFamily="18" charset="2"/>
              </a:rPr>
              <a:t> algorithms are sequential – partly as MapReduce limited; partly because parallelism unclear</a:t>
            </a:r>
          </a:p>
          <a:p>
            <a:pPr lvl="1"/>
            <a:r>
              <a:rPr lang="en-US" b="1" dirty="0" err="1" smtClean="0">
                <a:sym typeface="Symbol" panose="05050102010706020507" pitchFamily="18" charset="2"/>
              </a:rPr>
              <a:t>MLLib</a:t>
            </a:r>
            <a:r>
              <a:rPr lang="en-US" b="1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(Spark based) better</a:t>
            </a:r>
          </a:p>
          <a:p>
            <a:r>
              <a:rPr lang="en-US" b="1" dirty="0" smtClean="0">
                <a:sym typeface="Symbol" panose="05050102010706020507" pitchFamily="18" charset="2"/>
              </a:rPr>
              <a:t>SVM</a:t>
            </a:r>
            <a:r>
              <a:rPr lang="en-US" dirty="0" smtClean="0">
                <a:sym typeface="Symbol" panose="05050102010706020507" pitchFamily="18" charset="2"/>
              </a:rPr>
              <a:t> and </a:t>
            </a:r>
            <a:r>
              <a:rPr lang="en-US" b="1" dirty="0" smtClean="0">
                <a:sym typeface="Symbol" panose="05050102010706020507" pitchFamily="18" charset="2"/>
              </a:rPr>
              <a:t>Hidden Markov Models </a:t>
            </a:r>
            <a:r>
              <a:rPr lang="en-US" dirty="0" smtClean="0">
                <a:sym typeface="Symbol" panose="05050102010706020507" pitchFamily="18" charset="2"/>
              </a:rPr>
              <a:t>do not use large scale parallelization in practice?</a:t>
            </a:r>
          </a:p>
          <a:p>
            <a:r>
              <a:rPr lang="en-US" dirty="0" smtClean="0">
                <a:sym typeface="Symbol" panose="05050102010706020507" pitchFamily="18" charset="2"/>
              </a:rPr>
              <a:t>Some overlap/confusion with with </a:t>
            </a:r>
            <a:r>
              <a:rPr lang="en-US" b="1" dirty="0" smtClean="0">
                <a:sym typeface="Symbol" panose="05050102010706020507" pitchFamily="18" charset="2"/>
              </a:rPr>
              <a:t>graph analytics </a:t>
            </a:r>
          </a:p>
        </p:txBody>
      </p:sp>
    </p:spTree>
    <p:extLst>
      <p:ext uri="{BB962C8B-B14F-4D97-AF65-F5344CB8AC3E}">
        <p14:creationId xmlns:p14="http://schemas.microsoft.com/office/powerpoint/2010/main" val="9976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1"/>
            <a:ext cx="8229600" cy="873027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Introduction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0154"/>
            <a:ext cx="9144000" cy="56624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These lectures weave together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Data intensive applications </a:t>
            </a:r>
            <a:r>
              <a:rPr lang="en-US" dirty="0" smtClean="0">
                <a:solidFill>
                  <a:srgbClr val="0070C0"/>
                </a:solidFill>
              </a:rPr>
              <a:t>and their key features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Facets of Big Data Ogres</a:t>
            </a:r>
          </a:p>
          <a:p>
            <a:pPr lvl="1"/>
            <a:r>
              <a:rPr lang="en-US" dirty="0" smtClean="0"/>
              <a:t>Sports Analytics, Internet of Things and Image-based applications in detail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Parallelizing data mining </a:t>
            </a:r>
            <a:r>
              <a:rPr lang="en-US" b="1" dirty="0" smtClean="0">
                <a:solidFill>
                  <a:srgbClr val="0070C0"/>
                </a:solidFill>
              </a:rPr>
              <a:t>algorithms</a:t>
            </a:r>
            <a:r>
              <a:rPr lang="en-US" dirty="0" smtClean="0">
                <a:solidFill>
                  <a:srgbClr val="0070C0"/>
                </a:solidFill>
              </a:rPr>
              <a:t> (machine learning)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HPC-ABDS</a:t>
            </a:r>
            <a:r>
              <a:rPr lang="en-US" dirty="0" smtClean="0">
                <a:solidFill>
                  <a:srgbClr val="FF0000"/>
                </a:solidFill>
              </a:rPr>
              <a:t> (High Performance Computing Enhanced Apache Big Data Stack)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General discussion </a:t>
            </a:r>
            <a:r>
              <a:rPr lang="en-US" dirty="0" smtClean="0"/>
              <a:t>and specific examples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Hardware Architectures </a:t>
            </a:r>
            <a:r>
              <a:rPr lang="en-US" dirty="0" smtClean="0">
                <a:solidFill>
                  <a:srgbClr val="FF0000"/>
                </a:solidFill>
              </a:rPr>
              <a:t>suitable for data </a:t>
            </a:r>
            <a:r>
              <a:rPr lang="en-US" dirty="0">
                <a:solidFill>
                  <a:srgbClr val="FF0000"/>
                </a:solidFill>
              </a:rPr>
              <a:t>intensive applications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Cloud Computing </a:t>
            </a:r>
            <a:r>
              <a:rPr lang="en-US" dirty="0" smtClean="0"/>
              <a:t>and use of dynamic deployment </a:t>
            </a:r>
            <a:r>
              <a:rPr lang="en-US" dirty="0" err="1" smtClean="0"/>
              <a:t>DevOps</a:t>
            </a:r>
            <a:r>
              <a:rPr lang="en-US" dirty="0" smtClean="0"/>
              <a:t> to integrate with HPC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Data Gathering, Storage, Use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40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729"/>
            <a:ext cx="9144000" cy="77477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10 </a:t>
            </a:r>
            <a:r>
              <a:rPr lang="en-US" b="1" dirty="0" smtClean="0"/>
              <a:t>Bob Marcus </a:t>
            </a:r>
            <a:r>
              <a:rPr lang="en-US" b="1" dirty="0"/>
              <a:t>Data Processing Use </a:t>
            </a:r>
            <a:r>
              <a:rPr lang="en-US" b="1" dirty="0" smtClean="0"/>
              <a:t>Cases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57"/>
            <a:ext cx="9144000" cy="6235700"/>
          </a:xfrm>
        </p:spPr>
        <p:txBody>
          <a:bodyPr>
            <a:noAutofit/>
          </a:bodyPr>
          <a:lstStyle/>
          <a:p>
            <a:pPr marL="0" indent="-9144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 Multiple </a:t>
            </a:r>
            <a:r>
              <a:rPr lang="en-US" sz="2000" dirty="0"/>
              <a:t>users performing interactive queries and updates on a database with basic availability and eventual consistency (BASE = (Basically Available, Soft state, Eventual consistency) as opposed to ACID = (Atomicity, Consistency, Isolation, Durability) )</a:t>
            </a:r>
          </a:p>
          <a:p>
            <a:pPr marL="0" indent="-9144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 Perform </a:t>
            </a:r>
            <a:r>
              <a:rPr lang="en-US" sz="2000" dirty="0"/>
              <a:t>real time analytics on data source streams and notify users when specified events occur</a:t>
            </a:r>
          </a:p>
          <a:p>
            <a:pPr marL="0" indent="-9144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 Move </a:t>
            </a:r>
            <a:r>
              <a:rPr lang="en-US" sz="2000" dirty="0"/>
              <a:t>data from external data sources into a highly horizontally scalable data store, transform it using highly horizontally scalable processing (e.g. Map-Reduce), and return it to the horizontally scalable data store (ELT Extract Load Transform)</a:t>
            </a:r>
          </a:p>
          <a:p>
            <a:pPr marL="0" indent="-9144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 Perform </a:t>
            </a:r>
            <a:r>
              <a:rPr lang="en-US" sz="2000" dirty="0"/>
              <a:t>batch analytics on the data in a highly horizontally scalable data store using highly horizontally scalable processing (</a:t>
            </a:r>
            <a:r>
              <a:rPr lang="en-US" sz="2000" dirty="0" err="1"/>
              <a:t>e.g</a:t>
            </a:r>
            <a:r>
              <a:rPr lang="en-US" sz="2000" dirty="0"/>
              <a:t> MapReduce) with a user-friendly interface (e.g. SQL like)</a:t>
            </a:r>
          </a:p>
          <a:p>
            <a:pPr marL="0" indent="-9144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 Perform </a:t>
            </a:r>
            <a:r>
              <a:rPr lang="en-US" sz="2000" dirty="0"/>
              <a:t>interactive analytics on data in analytics-optimized database</a:t>
            </a:r>
          </a:p>
          <a:p>
            <a:pPr marL="0" indent="-9144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 Visualize </a:t>
            </a:r>
            <a:r>
              <a:rPr lang="en-US" sz="2000" dirty="0"/>
              <a:t>data extracted from horizontally scalable Big Data store</a:t>
            </a:r>
          </a:p>
          <a:p>
            <a:pPr marL="0" indent="-9144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 Move </a:t>
            </a:r>
            <a:r>
              <a:rPr lang="en-US" sz="2000" dirty="0"/>
              <a:t>data from a highly horizontally scalable data store into a traditional Enterprise Data Warehouse (EDW)</a:t>
            </a:r>
          </a:p>
          <a:p>
            <a:pPr marL="0" indent="-9144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 Extract</a:t>
            </a:r>
            <a:r>
              <a:rPr lang="en-US" sz="2000" dirty="0"/>
              <a:t>, process, and move data from data stores to archives</a:t>
            </a:r>
          </a:p>
          <a:p>
            <a:pPr marL="0" indent="-9144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 Combine </a:t>
            </a:r>
            <a:r>
              <a:rPr lang="en-US" sz="2000" dirty="0"/>
              <a:t>data from Cloud databases and on premise data stores for analytics, data mining, and/or machine learning</a:t>
            </a:r>
          </a:p>
          <a:p>
            <a:pPr marL="0" indent="-9144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 Orchestrate </a:t>
            </a:r>
            <a:r>
              <a:rPr lang="en-US" sz="2000" dirty="0"/>
              <a:t>multiple sequential and parallel data transformations and/or analytic processing using a workflow </a:t>
            </a:r>
            <a:r>
              <a:rPr lang="en-US" sz="2000" dirty="0" smtClean="0"/>
              <a:t>manager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75311" y="1930257"/>
            <a:ext cx="9316689" cy="618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75312" y="1257300"/>
            <a:ext cx="9316689" cy="818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18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899"/>
            <a:ext cx="90297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2. Perform real time analytics on data source streams and notify users when specified events occur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562" y="551184"/>
            <a:ext cx="71575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67866" y="2066545"/>
            <a:ext cx="8776134" cy="4530155"/>
            <a:chOff x="367866" y="2066545"/>
            <a:chExt cx="8776134" cy="4530155"/>
          </a:xfrm>
        </p:grpSpPr>
        <p:sp>
          <p:nvSpPr>
            <p:cNvPr id="5" name="TextBox 4"/>
            <p:cNvSpPr txBox="1"/>
            <p:nvPr/>
          </p:nvSpPr>
          <p:spPr>
            <a:xfrm>
              <a:off x="2857189" y="6196590"/>
              <a:ext cx="36276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</a:rPr>
                <a:t>Storm, Kafka, </a:t>
              </a:r>
              <a:r>
                <a:rPr lang="en-US" sz="2000" dirty="0" err="1">
                  <a:latin typeface="Calibri" panose="020F0502020204030204" pitchFamily="34" charset="0"/>
                </a:rPr>
                <a:t>Hbase</a:t>
              </a:r>
              <a:r>
                <a:rPr lang="en-US" sz="2000" dirty="0">
                  <a:latin typeface="Calibri" panose="020F0502020204030204" pitchFamily="34" charset="0"/>
                </a:rPr>
                <a:t>, Zookeeper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67866" y="2066545"/>
              <a:ext cx="8776134" cy="3942575"/>
              <a:chOff x="457198" y="1344126"/>
              <a:chExt cx="8776134" cy="394257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57200" y="2785241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Streaming Data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57199" y="3505199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alibri" panose="020F0502020204030204" pitchFamily="34" charset="0"/>
                  </a:rPr>
                  <a:t>Streaming Data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57198" y="4225157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alibri" panose="020F0502020204030204" pitchFamily="34" charset="0"/>
                  </a:rPr>
                  <a:t>Streaming Data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804744" y="3279228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Posted Data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574220" y="3279228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Identified Events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770179" y="1881352"/>
                <a:ext cx="1912883" cy="76725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Filter Identifying Events</a:t>
                </a: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5389" y="1344126"/>
                <a:ext cx="1258709" cy="1361657"/>
              </a:xfrm>
              <a:prstGeom prst="rect">
                <a:avLst/>
              </a:prstGeom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4434098" y="1817031"/>
                <a:ext cx="1230978" cy="20792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845040" y="3058510"/>
                <a:ext cx="912406" cy="3445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2895780" y="3976513"/>
                <a:ext cx="861666" cy="4588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946521" y="3695211"/>
                <a:ext cx="810925" cy="403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873812" y="2407350"/>
                <a:ext cx="787007" cy="80707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7587200" y="2705783"/>
                <a:ext cx="95862" cy="5338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4652818" y="2492507"/>
                <a:ext cx="1782774" cy="99999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20"/>
              <p:cNvSpPr/>
              <p:nvPr/>
            </p:nvSpPr>
            <p:spPr>
              <a:xfrm>
                <a:off x="5049587" y="4640316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Repository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>
                <a:off x="6824480" y="4016062"/>
                <a:ext cx="333065" cy="561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4897821" y="4002368"/>
                <a:ext cx="434191" cy="57488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707599" y="1469442"/>
                <a:ext cx="1353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Specify filter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618939" y="4239453"/>
                <a:ext cx="884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Archive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30510" y="2613076"/>
                <a:ext cx="15028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Post Selected Events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486479" y="2698808"/>
                <a:ext cx="16230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Fetch streamed Data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34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77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5. Perform </a:t>
            </a:r>
            <a:r>
              <a:rPr lang="en-US" b="1" dirty="0"/>
              <a:t>interactive analytics on data in analytics-optimized database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90088" y="1522345"/>
            <a:ext cx="7775810" cy="5195854"/>
            <a:chOff x="790088" y="1522345"/>
            <a:chExt cx="7775810" cy="5195854"/>
          </a:xfrm>
        </p:grpSpPr>
        <p:sp>
          <p:nvSpPr>
            <p:cNvPr id="4" name="Rounded Rectangle 3"/>
            <p:cNvSpPr/>
            <p:nvPr/>
          </p:nvSpPr>
          <p:spPr>
            <a:xfrm>
              <a:off x="2932353" y="4129664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Hadoop, Spark, Giraph, Pig …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932353" y="4986908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Data Storage: HDFS, </a:t>
              </a:r>
              <a:r>
                <a:rPr lang="en-US" sz="2000" dirty="0" err="1">
                  <a:latin typeface="Calibri" panose="020F0502020204030204" pitchFamily="34" charset="0"/>
                </a:rPr>
                <a:t>Hbase</a:t>
              </a:r>
              <a:r>
                <a:rPr lang="en-US" sz="2000" dirty="0"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790088" y="6259962"/>
              <a:ext cx="4813738" cy="45823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Data, Streaming, Batch …..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690943" y="5650361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311053" y="5702913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267495" y="5710906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586751" y="1522345"/>
              <a:ext cx="5613078" cy="869846"/>
              <a:chOff x="1609805" y="1758098"/>
              <a:chExt cx="5613078" cy="86984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9805" y="1758098"/>
                <a:ext cx="881148" cy="85615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943" y="1758098"/>
                <a:ext cx="861850" cy="8374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0525" y="1758098"/>
                <a:ext cx="869846" cy="86984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0895" y="1758098"/>
                <a:ext cx="881148" cy="85615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1033" y="1758098"/>
                <a:ext cx="861850" cy="8374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1615" y="1758098"/>
                <a:ext cx="869846" cy="869846"/>
              </a:xfrm>
              <a:prstGeom prst="rect">
                <a:avLst/>
              </a:prstGeom>
            </p:spPr>
          </p:pic>
        </p:grpSp>
        <p:sp>
          <p:nvSpPr>
            <p:cNvPr id="17" name="Rounded Rectangle 16"/>
            <p:cNvSpPr/>
            <p:nvPr/>
          </p:nvSpPr>
          <p:spPr>
            <a:xfrm>
              <a:off x="4766408" y="3247982"/>
              <a:ext cx="1965435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Mahout, R</a:t>
              </a:r>
            </a:p>
          </p:txBody>
        </p:sp>
        <p:sp>
          <p:nvSpPr>
            <p:cNvPr id="18" name="Up-Down Arrow 17"/>
            <p:cNvSpPr/>
            <p:nvPr/>
          </p:nvSpPr>
          <p:spPr>
            <a:xfrm>
              <a:off x="5599888" y="2507874"/>
              <a:ext cx="298475" cy="64131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4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5A. Perform interactive analytics on observational scientific data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1419" y="1452250"/>
            <a:ext cx="8946658" cy="5272759"/>
            <a:chOff x="61419" y="1452250"/>
            <a:chExt cx="8946658" cy="5272759"/>
          </a:xfrm>
        </p:grpSpPr>
        <p:sp>
          <p:nvSpPr>
            <p:cNvPr id="4" name="Rounded Rectangle 3"/>
            <p:cNvSpPr/>
            <p:nvPr/>
          </p:nvSpPr>
          <p:spPr>
            <a:xfrm>
              <a:off x="2051283" y="2710089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Grid or Many Task Software, Hadoop, Spark, Giraph, Pig …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051283" y="3567333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Data Storage: HDFS, </a:t>
              </a:r>
              <a:r>
                <a:rPr lang="en-US" dirty="0" err="1">
                  <a:latin typeface="Calibri" panose="020F0502020204030204" pitchFamily="34" charset="0"/>
                </a:rPr>
                <a:t>Hbase</a:t>
              </a:r>
              <a:r>
                <a:rPr lang="en-US" dirty="0">
                  <a:latin typeface="Calibri" panose="020F0502020204030204" pitchFamily="34" charset="0"/>
                </a:rPr>
                <a:t>, File Collection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1419" y="4769444"/>
              <a:ext cx="3769845" cy="69668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Streaming Twitter data for Social Networking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5371029" y="4424576"/>
              <a:ext cx="17470" cy="5674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985039" y="4176845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167267" y="1658818"/>
              <a:ext cx="2434991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Science Analysis Code, Mahout, R</a:t>
              </a:r>
            </a:p>
          </p:txBody>
        </p:sp>
        <p:sp>
          <p:nvSpPr>
            <p:cNvPr id="10" name="Up-Down Arrow 9"/>
            <p:cNvSpPr/>
            <p:nvPr/>
          </p:nvSpPr>
          <p:spPr>
            <a:xfrm rot="16200000">
              <a:off x="2376992" y="1661353"/>
              <a:ext cx="298475" cy="64131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53" y="1452250"/>
              <a:ext cx="1258709" cy="136165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602259" y="4404485"/>
              <a:ext cx="340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Transport batch of data to primary analysis data system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45339" y="5794380"/>
              <a:ext cx="3769845" cy="71578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Record Scientific Data in “field”</a:t>
              </a:r>
            </a:p>
          </p:txBody>
        </p:sp>
        <p:sp>
          <p:nvSpPr>
            <p:cNvPr id="14" name="Can 13"/>
            <p:cNvSpPr/>
            <p:nvPr/>
          </p:nvSpPr>
          <p:spPr>
            <a:xfrm>
              <a:off x="5218831" y="5186304"/>
              <a:ext cx="1297827" cy="1538705"/>
            </a:xfrm>
            <a:prstGeom prst="ca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Local Accumulate and initial computing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053824" y="6191992"/>
              <a:ext cx="10094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35165" y="4239910"/>
              <a:ext cx="1612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Direct Transfer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6864" y="5186304"/>
              <a:ext cx="22812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NIST examples include  </a:t>
              </a:r>
              <a:r>
                <a:rPr lang="en-US" dirty="0">
                  <a:latin typeface="Calibri" panose="020F0502020204030204" pitchFamily="34" charset="0"/>
                </a:rPr>
                <a:t>LHC, Remote Sensing, Astronomy and Bioinformatics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6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Big Data Patterns – the Ogres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459037" cy="795232"/>
          </a:xfrm>
        </p:spPr>
        <p:txBody>
          <a:bodyPr>
            <a:noAutofit/>
          </a:bodyPr>
          <a:lstStyle/>
          <a:p>
            <a:r>
              <a:rPr lang="en-US" sz="2000" b="1" i="1" dirty="0"/>
              <a:t>Distributed Computing Practice for Large-Scale Science &amp; Engineering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b="1" dirty="0" smtClean="0"/>
              <a:t>S</a:t>
            </a:r>
            <a:r>
              <a:rPr lang="en-US" sz="2000" b="1" dirty="0"/>
              <a:t>. </a:t>
            </a:r>
            <a:r>
              <a:rPr lang="en-US" sz="2000" b="1" dirty="0" err="1"/>
              <a:t>Jha</a:t>
            </a:r>
            <a:r>
              <a:rPr lang="en-US" sz="2000" b="1" dirty="0"/>
              <a:t>, M. Cole, D. Katz, O. </a:t>
            </a:r>
            <a:r>
              <a:rPr lang="en-US" sz="2000" b="1" dirty="0" err="1"/>
              <a:t>Rana</a:t>
            </a:r>
            <a:r>
              <a:rPr lang="en-US" sz="2000" b="1" dirty="0"/>
              <a:t>, M. </a:t>
            </a:r>
            <a:r>
              <a:rPr lang="en-US" sz="2000" b="1" dirty="0" err="1"/>
              <a:t>Parashar</a:t>
            </a:r>
            <a:r>
              <a:rPr lang="en-US" sz="2000" b="1" dirty="0"/>
              <a:t>, and J. </a:t>
            </a:r>
            <a:r>
              <a:rPr lang="en-US" sz="2000" b="1" dirty="0" err="1"/>
              <a:t>Weissman</a:t>
            </a:r>
            <a:r>
              <a:rPr lang="en-US" sz="2000" b="1" dirty="0"/>
              <a:t>,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13" y="1031606"/>
            <a:ext cx="8229600" cy="772064"/>
          </a:xfrm>
        </p:spPr>
        <p:txBody>
          <a:bodyPr/>
          <a:lstStyle/>
          <a:p>
            <a:r>
              <a:rPr lang="en-US" dirty="0" smtClean="0"/>
              <a:t>Work of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" y="851916"/>
          <a:ext cx="9144000" cy="5919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0450"/>
                <a:gridCol w="2323652"/>
                <a:gridCol w="1693840"/>
                <a:gridCol w="1353794"/>
                <a:gridCol w="2372264"/>
              </a:tblGrid>
              <a:tr h="429641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        Characteristics </a:t>
                      </a:r>
                      <a:r>
                        <a:rPr lang="en-US" sz="1800" dirty="0">
                          <a:effectLst/>
                        </a:rPr>
                        <a:t>of 6 Distributed </a:t>
                      </a:r>
                      <a:r>
                        <a:rPr lang="en-US" sz="1800" dirty="0" smtClean="0">
                          <a:effectLst/>
                        </a:rPr>
                        <a:t>Applications – NOTE DATAFLOW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58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Application Example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Execution Unit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Communication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Coordination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Execution Environment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758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Montage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Multiple sequential and parallel executable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Files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Dataflow (DAG)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Dynamic process creation, execution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58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NEKTAR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Multiple concurrent parallel executables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Stream based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Dataflow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Co-scheduling, data streaming, async. I/O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02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Replica-Exchange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Multiple seq. and parallel executables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Pub/sub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Dataflow and events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Decoupled coordination and messaging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02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Climate Prediction (generation)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Multiple seq. &amp; parallel executables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Files and messages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Master-Worker, events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@Home (BOINC)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02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Climate Prediction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(analysis)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Multiple seq. &amp; parallel executables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Files </a:t>
                      </a:r>
                      <a:r>
                        <a:rPr lang="en-US" sz="1800" dirty="0">
                          <a:effectLst/>
                        </a:rPr>
                        <a:t>and messages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Dataflow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Dynamics process creation, workflow execution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58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SCOOP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Multiple Executable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Files and messages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Dataflow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Preemptive scheduling, reservations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58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Coupled Fusion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Multiple executable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Stream-based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Dataflow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Co-scheduling, data streaming, </a:t>
                      </a:r>
                      <a:r>
                        <a:rPr lang="en-US" sz="1800" dirty="0" err="1">
                          <a:effectLst/>
                        </a:rPr>
                        <a:t>async</a:t>
                      </a:r>
                      <a:r>
                        <a:rPr lang="en-US" sz="1800" dirty="0">
                          <a:effectLst/>
                        </a:rPr>
                        <a:t> I/O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2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39" y="487827"/>
            <a:ext cx="8640397" cy="551491"/>
          </a:xfrm>
        </p:spPr>
        <p:txBody>
          <a:bodyPr>
            <a:noAutofit/>
          </a:bodyPr>
          <a:lstStyle/>
          <a:p>
            <a:r>
              <a:rPr lang="en-US" b="1" dirty="0" smtClean="0"/>
              <a:t>10 Security &amp; Privacy Use Cases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4916"/>
            <a:ext cx="9144000" cy="5257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Consumer Digital Media Usage</a:t>
            </a:r>
          </a:p>
          <a:p>
            <a:pPr lvl="0"/>
            <a:r>
              <a:rPr lang="en-US" dirty="0"/>
              <a:t>Nielsen </a:t>
            </a:r>
            <a:r>
              <a:rPr lang="en-US" dirty="0" err="1"/>
              <a:t>Homescan</a:t>
            </a:r>
            <a:endParaRPr lang="en-US" dirty="0"/>
          </a:p>
          <a:p>
            <a:r>
              <a:rPr lang="en-US" dirty="0" smtClean="0"/>
              <a:t>Web </a:t>
            </a:r>
            <a:r>
              <a:rPr lang="en-US" dirty="0"/>
              <a:t>Traffic Analytics</a:t>
            </a:r>
          </a:p>
          <a:p>
            <a:pPr lvl="0"/>
            <a:r>
              <a:rPr lang="en-US" dirty="0" smtClean="0"/>
              <a:t>Health </a:t>
            </a:r>
            <a:r>
              <a:rPr lang="en-US" dirty="0"/>
              <a:t>Information </a:t>
            </a:r>
            <a:r>
              <a:rPr lang="en-US" dirty="0" smtClean="0"/>
              <a:t>Exchange</a:t>
            </a:r>
          </a:p>
          <a:p>
            <a:pPr lvl="0"/>
            <a:r>
              <a:rPr lang="en-US" dirty="0" smtClean="0"/>
              <a:t>Personal </a:t>
            </a:r>
            <a:r>
              <a:rPr lang="en-US" dirty="0"/>
              <a:t>Genetic Privacy</a:t>
            </a:r>
          </a:p>
          <a:p>
            <a:r>
              <a:rPr lang="en-US" dirty="0" err="1" smtClean="0"/>
              <a:t>Pharma</a:t>
            </a:r>
            <a:r>
              <a:rPr lang="en-US" dirty="0" smtClean="0"/>
              <a:t> </a:t>
            </a:r>
            <a:r>
              <a:rPr lang="en-US" dirty="0"/>
              <a:t>Clinic Trial Data Sharing </a:t>
            </a:r>
          </a:p>
          <a:p>
            <a:pPr lvl="0"/>
            <a:r>
              <a:rPr lang="en-US" dirty="0" smtClean="0"/>
              <a:t>Cyber-security</a:t>
            </a:r>
          </a:p>
          <a:p>
            <a:pPr lvl="0"/>
            <a:r>
              <a:rPr lang="en-US" dirty="0"/>
              <a:t>Aviation Industry</a:t>
            </a:r>
          </a:p>
          <a:p>
            <a:pPr lvl="0"/>
            <a:r>
              <a:rPr lang="en-US" dirty="0"/>
              <a:t>Military - Unmanned Vehicle sensor data</a:t>
            </a:r>
          </a:p>
          <a:p>
            <a:pPr lvl="0"/>
            <a:r>
              <a:rPr lang="en-US" dirty="0"/>
              <a:t>Education - “Common Core” Student Performance </a:t>
            </a:r>
            <a:r>
              <a:rPr lang="en-US" dirty="0" smtClean="0"/>
              <a:t>Reporting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0" y="526864"/>
            <a:ext cx="904911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7 Computational Giants of </a:t>
            </a:r>
            <a:br>
              <a:rPr lang="en-US" b="1" dirty="0"/>
            </a:br>
            <a:r>
              <a:rPr lang="en-US" b="1" dirty="0" smtClean="0"/>
              <a:t>NRC Massive </a:t>
            </a:r>
            <a:r>
              <a:rPr lang="en-US" b="1" dirty="0"/>
              <a:t>Data </a:t>
            </a:r>
            <a:r>
              <a:rPr lang="en-US" b="1" dirty="0" smtClean="0"/>
              <a:t>Analysis Report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0" y="2534373"/>
            <a:ext cx="904911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G1:</a:t>
            </a:r>
            <a:r>
              <a:rPr lang="en-US" dirty="0" smtClean="0"/>
              <a:t>	Basic Statistics e.g. </a:t>
            </a:r>
            <a:r>
              <a:rPr lang="en-US" dirty="0" err="1" smtClean="0"/>
              <a:t>MRStat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G2:</a:t>
            </a:r>
            <a:r>
              <a:rPr lang="en-US" dirty="0" smtClean="0"/>
              <a:t>	Generalized N-Body Problems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G3:</a:t>
            </a:r>
            <a:r>
              <a:rPr lang="en-US" dirty="0" smtClean="0"/>
              <a:t>	Graph-Theoretic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G4:</a:t>
            </a:r>
            <a:r>
              <a:rPr lang="en-US" dirty="0" smtClean="0"/>
              <a:t>	Linear Algebraic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G5:</a:t>
            </a:r>
            <a:r>
              <a:rPr lang="en-US" dirty="0" smtClean="0"/>
              <a:t>	Optimizations e.g. Linear Programming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G6:</a:t>
            </a:r>
            <a:r>
              <a:rPr lang="en-US" dirty="0" smtClean="0"/>
              <a:t>	Integration e.g. LDA and other GML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G7:</a:t>
            </a:r>
            <a:r>
              <a:rPr lang="en-US" dirty="0" smtClean="0"/>
              <a:t>	Alignment Problems e.g. BLAST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889" y="1980374"/>
            <a:ext cx="6501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http://www.nap.edu/catalog.php?record_id=18374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9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04168" y="1147531"/>
            <a:ext cx="9248168" cy="1470025"/>
          </a:xfrm>
        </p:spPr>
        <p:txBody>
          <a:bodyPr/>
          <a:lstStyle/>
          <a:p>
            <a:r>
              <a:rPr lang="en-US" dirty="0" smtClean="0"/>
              <a:t>Would like to capture </a:t>
            </a:r>
            <a:br>
              <a:rPr lang="en-US" dirty="0" smtClean="0"/>
            </a:br>
            <a:r>
              <a:rPr lang="en-US" dirty="0" smtClean="0"/>
              <a:t>“essence of these use cases”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2100" y="2775437"/>
            <a:ext cx="8521700" cy="36761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“small” kernels, mini-apps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Classify applications into patterns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Section 5 of my class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https://bigdatacoursespring2014.appspot.com/preview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classifies 51 use cases with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ogre facets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645"/>
            <a:ext cx="8229600" cy="877077"/>
          </a:xfrm>
        </p:spPr>
        <p:txBody>
          <a:bodyPr/>
          <a:lstStyle/>
          <a:p>
            <a:r>
              <a:rPr lang="en-US" b="1" dirty="0" smtClean="0"/>
              <a:t>Online Classes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339"/>
            <a:ext cx="9144000" cy="541642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Big Data Applications &amp; Analytics</a:t>
            </a:r>
          </a:p>
          <a:p>
            <a:pPr lvl="1"/>
            <a:r>
              <a:rPr lang="en-US" dirty="0" smtClean="0"/>
              <a:t>~40 hours of video mainly discussing applications (The X in X-Informatics or X-Analytics) in context of big data </a:t>
            </a:r>
            <a:r>
              <a:rPr lang="en-US" dirty="0"/>
              <a:t>and clouds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bigdatacoursespring2015.appspot.com/preview</a:t>
            </a:r>
            <a:endParaRPr lang="en-US" dirty="0" smtClean="0"/>
          </a:p>
          <a:p>
            <a:r>
              <a:rPr lang="en-US" b="1" dirty="0"/>
              <a:t>Big Data Open Source Software </a:t>
            </a:r>
            <a:r>
              <a:rPr lang="en-US" b="1" dirty="0" smtClean="0"/>
              <a:t>and </a:t>
            </a:r>
            <a:r>
              <a:rPr lang="en-US" b="1" dirty="0"/>
              <a:t>Projects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://bigdataopensourceprojects.soic.indiana.edu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~15 Hours of video discussing HPC-ABDS and use on </a:t>
            </a:r>
            <a:r>
              <a:rPr lang="en-US" dirty="0" err="1" smtClean="0"/>
              <a:t>FutureSystems</a:t>
            </a:r>
            <a:r>
              <a:rPr lang="en-US" dirty="0" smtClean="0"/>
              <a:t> in Big Data software </a:t>
            </a:r>
          </a:p>
          <a:p>
            <a:r>
              <a:rPr lang="en-US" dirty="0" smtClean="0"/>
              <a:t>Both divided into sections (coherent topics), units (~lectures) and lessons (5-20 minutes where student is meant to stay awake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3999" cy="827332"/>
          </a:xfrm>
        </p:spPr>
        <p:txBody>
          <a:bodyPr/>
          <a:lstStyle/>
          <a:p>
            <a:r>
              <a:rPr lang="en-US" b="1" dirty="0" smtClean="0"/>
              <a:t>HPC Benchmark Classics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370"/>
            <a:ext cx="9061938" cy="4525963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Linpack</a:t>
            </a:r>
            <a:r>
              <a:rPr lang="en-US" sz="2800" b="1" dirty="0" smtClean="0"/>
              <a:t> </a:t>
            </a:r>
            <a:r>
              <a:rPr lang="en-US" sz="2800" dirty="0" smtClean="0"/>
              <a:t>or HPL: Parallel LU factorization </a:t>
            </a:r>
            <a:br>
              <a:rPr lang="en-US" sz="2800" dirty="0" smtClean="0"/>
            </a:br>
            <a:r>
              <a:rPr lang="en-US" sz="2800" dirty="0" smtClean="0"/>
              <a:t>for solution of linear equations</a:t>
            </a:r>
          </a:p>
          <a:p>
            <a:r>
              <a:rPr lang="en-US" sz="2800" b="1" dirty="0" smtClean="0"/>
              <a:t>NPB</a:t>
            </a:r>
            <a:r>
              <a:rPr lang="en-US" sz="2800" dirty="0" smtClean="0"/>
              <a:t> version 1: Mainly classic HPC solver kernels</a:t>
            </a:r>
          </a:p>
          <a:p>
            <a:pPr lvl="1"/>
            <a:r>
              <a:rPr lang="en-US" dirty="0" smtClean="0"/>
              <a:t>MG: </a:t>
            </a:r>
            <a:r>
              <a:rPr lang="en-US" dirty="0" err="1" smtClean="0"/>
              <a:t>Multigrid</a:t>
            </a:r>
            <a:endParaRPr lang="en-US" dirty="0" smtClean="0"/>
          </a:p>
          <a:p>
            <a:pPr lvl="1"/>
            <a:r>
              <a:rPr lang="en-US" dirty="0" smtClean="0"/>
              <a:t>CG: Conjugate Gradient</a:t>
            </a:r>
          </a:p>
          <a:p>
            <a:pPr lvl="1"/>
            <a:r>
              <a:rPr lang="en-US" dirty="0" smtClean="0"/>
              <a:t>FT: Fast Fourier Transform</a:t>
            </a:r>
          </a:p>
          <a:p>
            <a:pPr lvl="1"/>
            <a:r>
              <a:rPr lang="en-US" dirty="0" smtClean="0"/>
              <a:t>IS: Integer sort</a:t>
            </a:r>
          </a:p>
          <a:p>
            <a:pPr lvl="1"/>
            <a:r>
              <a:rPr lang="en-US" dirty="0" smtClean="0"/>
              <a:t>EP: Embarrassingly Parallel</a:t>
            </a:r>
          </a:p>
          <a:p>
            <a:pPr lvl="1"/>
            <a:r>
              <a:rPr lang="en-US" dirty="0" smtClean="0"/>
              <a:t>BT: Block </a:t>
            </a:r>
            <a:r>
              <a:rPr lang="en-US" dirty="0" err="1" smtClean="0"/>
              <a:t>Tridiagonal</a:t>
            </a:r>
            <a:endParaRPr lang="en-US" dirty="0" smtClean="0"/>
          </a:p>
          <a:p>
            <a:pPr lvl="1"/>
            <a:r>
              <a:rPr lang="en-US" dirty="0" smtClean="0"/>
              <a:t>SP: Scalar </a:t>
            </a:r>
            <a:r>
              <a:rPr lang="en-US" dirty="0" err="1" smtClean="0"/>
              <a:t>Pentadiagonal</a:t>
            </a:r>
            <a:endParaRPr lang="en-US" dirty="0" smtClean="0"/>
          </a:p>
          <a:p>
            <a:pPr lvl="1"/>
            <a:r>
              <a:rPr lang="en-US" dirty="0" smtClean="0"/>
              <a:t> LU: Lower-Upper symmetric Gauss Seidel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0"/>
            <a:ext cx="8827477" cy="867508"/>
          </a:xfrm>
        </p:spPr>
        <p:txBody>
          <a:bodyPr/>
          <a:lstStyle/>
          <a:p>
            <a:r>
              <a:rPr lang="en-US" b="1" dirty="0" smtClean="0"/>
              <a:t>13 Berkeley Dwarfs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0070C0"/>
                </a:solidFill>
              </a:rPr>
              <a:t>Dense </a:t>
            </a:r>
            <a:r>
              <a:rPr lang="en-US" dirty="0">
                <a:solidFill>
                  <a:srgbClr val="0070C0"/>
                </a:solidFill>
              </a:rPr>
              <a:t>Linear </a:t>
            </a:r>
            <a:r>
              <a:rPr lang="en-US" dirty="0" smtClean="0">
                <a:solidFill>
                  <a:srgbClr val="0070C0"/>
                </a:solidFill>
              </a:rPr>
              <a:t>Algebra </a:t>
            </a: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Sparse Linear Algebra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Spectral Methods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N-Body Methods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Structured Grids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Unstructured Grids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MapReduce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Combinational Logic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Graph Traversal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Dynamic Programming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Backtrack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Branch-and-Bound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Graphical Models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Finite State Machines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5138" y="2200251"/>
            <a:ext cx="47126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6 of these correspond to </a:t>
            </a:r>
            <a:r>
              <a:rPr lang="en-US" sz="2400" dirty="0" err="1" smtClean="0"/>
              <a:t>Colella’s</a:t>
            </a:r>
            <a:r>
              <a:rPr lang="en-US" sz="2400" dirty="0" smtClean="0"/>
              <a:t> original. </a:t>
            </a:r>
          </a:p>
          <a:p>
            <a:r>
              <a:rPr lang="en-US" sz="2400" dirty="0" smtClean="0"/>
              <a:t>Monte Carlo dropped.</a:t>
            </a:r>
            <a:endParaRPr lang="en-US" sz="2400" dirty="0"/>
          </a:p>
          <a:p>
            <a:r>
              <a:rPr lang="en-US" sz="2400" dirty="0" smtClean="0"/>
              <a:t>N-body methods are a subset of Particle in </a:t>
            </a:r>
            <a:r>
              <a:rPr lang="en-US" sz="2400" dirty="0" err="1" smtClean="0"/>
              <a:t>Colella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Note a little inconsistent in that MapReduce is a programming model and spectral method is a numerical method.</a:t>
            </a:r>
          </a:p>
          <a:p>
            <a:r>
              <a:rPr lang="en-US" sz="2400" dirty="0" smtClean="0"/>
              <a:t>Need multiple facets!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92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Facets of the Ogres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48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26"/>
            <a:ext cx="9144000" cy="77039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Introducing Big Data Ogres and their Facets 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6428"/>
            <a:ext cx="9144000" cy="604157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Big Data Ogres </a:t>
            </a:r>
            <a:r>
              <a:rPr lang="en-US" dirty="0"/>
              <a:t>provide a systematic approach to understanding applications, and as such they have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facets</a:t>
            </a:r>
            <a:r>
              <a:rPr lang="en-US" dirty="0"/>
              <a:t> which represent key characteristics defined both from our experience and from a bottom-up study of features from several individual applications.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facets capture common characteristics </a:t>
            </a:r>
            <a:r>
              <a:rPr lang="en-US" dirty="0" smtClean="0"/>
              <a:t>(shared by several problems)which </a:t>
            </a:r>
            <a:r>
              <a:rPr lang="en-US" dirty="0"/>
              <a:t>are inevitably multi-dimensional and often overlapping. </a:t>
            </a:r>
            <a:endParaRPr lang="en-US" dirty="0" smtClean="0"/>
          </a:p>
          <a:p>
            <a:r>
              <a:rPr lang="en-US" dirty="0" smtClean="0"/>
              <a:t>Ogres characteristics are cataloged in </a:t>
            </a:r>
            <a:r>
              <a:rPr lang="en-US" dirty="0"/>
              <a:t>four distinct dimensions or views.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view consists of facets; when multiple facets are linked together, they describe classes of big data problems represented as an Ogre.  </a:t>
            </a:r>
            <a:endParaRPr lang="en-US" dirty="0" smtClean="0"/>
          </a:p>
          <a:p>
            <a:r>
              <a:rPr lang="en-US" dirty="0" smtClean="0"/>
              <a:t>Instances of Ogres are particular big data problems</a:t>
            </a:r>
          </a:p>
          <a:p>
            <a:r>
              <a:rPr lang="en-US" dirty="0" smtClean="0"/>
              <a:t>A set of Ogre instances that cover a rich set of facets could form  a benchmark set</a:t>
            </a:r>
          </a:p>
          <a:p>
            <a:r>
              <a:rPr lang="en-US" dirty="0" smtClean="0"/>
              <a:t>Ogres and their instances can be atomic or composite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26"/>
            <a:ext cx="9144000" cy="77039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Introducing Big Data Ogres and their Facets II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6428"/>
            <a:ext cx="9144000" cy="60415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Ogres characteristics are cataloged in </a:t>
            </a:r>
            <a:r>
              <a:rPr lang="en-US" dirty="0"/>
              <a:t>four distinct dimensions or views.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view consists of facets; when multiple facets are linked together, they describe classes of big data problems represented as an Ogre. 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view of an Ogre is the overall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problem architecture </a:t>
            </a:r>
            <a:r>
              <a:rPr lang="en-US" dirty="0"/>
              <a:t>which is naturally related to the machine architecture needed to support data intensive application while still being different.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there is the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execution (computational) features </a:t>
            </a:r>
            <a:r>
              <a:rPr lang="en-US" dirty="0"/>
              <a:t>view, describing issues such as I/O versus compute rates, iterative nature of computation and the classic V’s of Big Data: defining problem size, rate of change,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data source &amp; style </a:t>
            </a:r>
            <a:r>
              <a:rPr lang="en-US" dirty="0"/>
              <a:t>view includes facets specifying how the data is collected, stored and accessed.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final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processing</a:t>
            </a:r>
            <a:r>
              <a:rPr lang="en-US" dirty="0"/>
              <a:t> view has facets which describe classes of processing steps including algorithms and kernels. Ogres are specified by the particular value of a set of facets linked from the different views.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58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9174" cy="686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Facets of the Ogres</a:t>
            </a:r>
            <a:br>
              <a:rPr lang="en-US" b="1" dirty="0" smtClean="0"/>
            </a:br>
            <a:r>
              <a:rPr lang="en-US" b="1" dirty="0" smtClean="0"/>
              <a:t>Meta or Macro </a:t>
            </a:r>
            <a:r>
              <a:rPr lang="en-US" b="1" dirty="0"/>
              <a:t>Aspects:</a:t>
            </a:r>
            <a:br>
              <a:rPr lang="en-US" b="1" dirty="0"/>
            </a:br>
            <a:r>
              <a:rPr lang="en-US" b="1" dirty="0"/>
              <a:t>Problem </a:t>
            </a:r>
            <a:r>
              <a:rPr lang="en-US" b="1" dirty="0" smtClean="0"/>
              <a:t>Architecture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02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32"/>
            <a:ext cx="9144000" cy="529627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solidFill>
                  <a:srgbClr val="0070C0"/>
                </a:solidFill>
              </a:rPr>
              <a:t>Problem Architecture View </a:t>
            </a:r>
            <a:r>
              <a:rPr lang="en-US" sz="2700" b="1" dirty="0" smtClean="0"/>
              <a:t>of Ogres (Meta or </a:t>
            </a:r>
            <a:r>
              <a:rPr lang="en-US" sz="2700" b="1" dirty="0" err="1" smtClean="0"/>
              <a:t>MacroPatterns</a:t>
            </a:r>
            <a:r>
              <a:rPr lang="en-US" sz="2700" b="1" dirty="0" smtClean="0"/>
              <a:t>)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3391"/>
            <a:ext cx="9144000" cy="5953497"/>
          </a:xfrm>
        </p:spPr>
        <p:txBody>
          <a:bodyPr>
            <a:noAutofit/>
          </a:bodyPr>
          <a:lstStyle/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Pleasingly </a:t>
            </a:r>
            <a:r>
              <a:rPr lang="en-US" sz="1800" b="1" dirty="0"/>
              <a:t>Parallel </a:t>
            </a:r>
            <a:r>
              <a:rPr lang="en-US" sz="1800" dirty="0"/>
              <a:t>– as in </a:t>
            </a:r>
            <a:r>
              <a:rPr lang="en-US" sz="1800" dirty="0" smtClean="0"/>
              <a:t>BLAST, Protein docking, some (bio-)imagery  including </a:t>
            </a:r>
            <a:r>
              <a:rPr lang="en-US" sz="1800" b="1" dirty="0" smtClean="0"/>
              <a:t>Local Analytics or Machine </a:t>
            </a:r>
            <a:r>
              <a:rPr lang="en-US" sz="1800" b="1" dirty="0"/>
              <a:t>Learning </a:t>
            </a:r>
            <a:r>
              <a:rPr lang="en-US" sz="1800" dirty="0"/>
              <a:t>– </a:t>
            </a:r>
            <a:r>
              <a:rPr lang="en-US" sz="1800" dirty="0" smtClean="0"/>
              <a:t>ML </a:t>
            </a:r>
            <a:r>
              <a:rPr lang="en-US" sz="1800" dirty="0"/>
              <a:t>or filtering pleasingly </a:t>
            </a:r>
            <a:r>
              <a:rPr lang="en-US" sz="1800" dirty="0" smtClean="0"/>
              <a:t>parallel, </a:t>
            </a:r>
            <a:r>
              <a:rPr lang="en-US" sz="1800" dirty="0"/>
              <a:t>as in bio-imagery, radar </a:t>
            </a:r>
            <a:r>
              <a:rPr lang="en-US" sz="1800" dirty="0" smtClean="0"/>
              <a:t>images (pleasingly parallel but sophisticated local analytics)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Classic MapReduce: </a:t>
            </a:r>
            <a:r>
              <a:rPr lang="en-US" sz="1800" dirty="0"/>
              <a:t>Search, Index and Query and Classification algorithms like collaborative filtering (G1 for </a:t>
            </a:r>
            <a:r>
              <a:rPr lang="en-US" sz="1800" dirty="0" err="1"/>
              <a:t>MRStat</a:t>
            </a:r>
            <a:r>
              <a:rPr lang="en-US" sz="1800" dirty="0"/>
              <a:t> in </a:t>
            </a:r>
            <a:r>
              <a:rPr lang="en-US" sz="1800" dirty="0" smtClean="0"/>
              <a:t>Features, </a:t>
            </a:r>
            <a:r>
              <a:rPr lang="en-US" sz="1800" dirty="0"/>
              <a:t>G7</a:t>
            </a:r>
            <a:r>
              <a:rPr lang="en-US" sz="1800" dirty="0" smtClean="0"/>
              <a:t>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Map-Collective: </a:t>
            </a:r>
            <a:r>
              <a:rPr lang="en-US" sz="1800" dirty="0" smtClean="0"/>
              <a:t>Iterative maps + communication dominated by “collective” operations as in reduction, broadcast, gather, scatter. Common </a:t>
            </a:r>
            <a:r>
              <a:rPr lang="en-US" sz="1800" dirty="0" err="1" smtClean="0"/>
              <a:t>datamining</a:t>
            </a:r>
            <a:r>
              <a:rPr lang="en-US" sz="1800" dirty="0" smtClean="0"/>
              <a:t> pattern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Map-Point to Point: </a:t>
            </a:r>
            <a:r>
              <a:rPr lang="en-US" sz="1800" dirty="0"/>
              <a:t>Iterative maps + communication dominated </a:t>
            </a:r>
            <a:r>
              <a:rPr lang="en-US" sz="1800" dirty="0" smtClean="0"/>
              <a:t>by many small point to point messages as in graph algorithms</a:t>
            </a:r>
            <a:endParaRPr lang="en-US" sz="1800" b="1" dirty="0" smtClean="0"/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Map-Streaming: </a:t>
            </a:r>
            <a:r>
              <a:rPr lang="en-US" sz="1800" dirty="0" smtClean="0"/>
              <a:t>Describes streaming, steering and assimilation problems 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Shared Memory: </a:t>
            </a:r>
            <a:r>
              <a:rPr lang="en-US" sz="1800" dirty="0" smtClean="0"/>
              <a:t>Some problems are asynchronous and are easier to parallelize on shared rather than distributed memory – see some graph algorithms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SPMD: </a:t>
            </a:r>
            <a:r>
              <a:rPr lang="en-US" sz="1800" dirty="0" smtClean="0"/>
              <a:t>Single Program Multiple Data, common parallel programming feature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BSP or Bulk Synchronous Processing: </a:t>
            </a:r>
            <a:r>
              <a:rPr lang="en-US" sz="1800" dirty="0" smtClean="0"/>
              <a:t>well-defined compute-communication phases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Fusion</a:t>
            </a:r>
            <a:r>
              <a:rPr lang="en-US" sz="1800" b="1" dirty="0"/>
              <a:t>: </a:t>
            </a:r>
            <a:r>
              <a:rPr lang="en-US" sz="1800" dirty="0"/>
              <a:t>Knowledge discovery often involves fusion of multiple </a:t>
            </a:r>
            <a:r>
              <a:rPr lang="en-US" sz="1800" dirty="0" smtClean="0"/>
              <a:t>methods</a:t>
            </a:r>
            <a:r>
              <a:rPr lang="en-US" sz="1800" dirty="0"/>
              <a:t>. </a:t>
            </a:r>
            <a:endParaRPr lang="en-US" sz="1800" dirty="0" smtClean="0"/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Dataflow: </a:t>
            </a:r>
            <a:r>
              <a:rPr lang="en-US" sz="1800" dirty="0" smtClean="0"/>
              <a:t>Important application features often occurring in composite Ogres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Use Agents: </a:t>
            </a:r>
            <a:r>
              <a:rPr lang="en-US" sz="1800" dirty="0" smtClean="0"/>
              <a:t>as </a:t>
            </a:r>
            <a:r>
              <a:rPr lang="en-US" sz="1800" dirty="0"/>
              <a:t>in epidemiology (swarm approaches</a:t>
            </a:r>
            <a:r>
              <a:rPr lang="en-US" sz="1800" dirty="0" smtClean="0"/>
              <a:t>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/>
              <a:t>Workflow: </a:t>
            </a:r>
            <a:r>
              <a:rPr lang="en-US" sz="1800" dirty="0"/>
              <a:t>All applications often involve orchestration (workflow) of multiple </a:t>
            </a:r>
            <a:r>
              <a:rPr lang="en-US" sz="1800" dirty="0" smtClean="0"/>
              <a:t>components</a:t>
            </a:r>
          </a:p>
          <a:p>
            <a:pPr marL="0" indent="0">
              <a:buNone/>
            </a:pPr>
            <a:r>
              <a:rPr lang="en-US" sz="1800" b="1" dirty="0" smtClean="0"/>
              <a:t>Note </a:t>
            </a:r>
            <a:r>
              <a:rPr lang="en-US" sz="1800" b="1" dirty="0"/>
              <a:t>problem and machine architectures are </a:t>
            </a:r>
            <a:r>
              <a:rPr lang="en-US" sz="1800" b="1" dirty="0" smtClean="0"/>
              <a:t>related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205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220" b="19826"/>
          <a:stretch/>
        </p:blipFill>
        <p:spPr>
          <a:xfrm>
            <a:off x="0" y="0"/>
            <a:ext cx="8983226" cy="687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5462" y="2130425"/>
            <a:ext cx="7772400" cy="1470025"/>
          </a:xfrm>
        </p:spPr>
        <p:txBody>
          <a:bodyPr/>
          <a:lstStyle/>
          <a:p>
            <a:r>
              <a:rPr lang="en-US" b="1" dirty="0" smtClean="0"/>
              <a:t>Facets in the Execution Features Views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64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Cloudmesh</a:t>
            </a:r>
            <a:r>
              <a:rPr lang="en-US" dirty="0" smtClean="0"/>
              <a:t>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Tutorials </a:t>
            </a:r>
          </a:p>
          <a:p>
            <a:pPr lvl="1"/>
            <a:r>
              <a:rPr lang="en-US" dirty="0" smtClean="0"/>
              <a:t>Main Home: </a:t>
            </a:r>
            <a:r>
              <a:rPr lang="en-US" dirty="0" smtClean="0">
                <a:hlinkClick r:id="rId2"/>
              </a:rPr>
              <a:t>http://introduction-to-cloud-computing-on-futuresystems.readthedocs.org/en/latest/index.html</a:t>
            </a:r>
            <a:endParaRPr lang="en-US" dirty="0" smtClean="0"/>
          </a:p>
          <a:p>
            <a:pPr lvl="1"/>
            <a:r>
              <a:rPr lang="en-US" dirty="0" smtClean="0"/>
              <a:t>Videos: </a:t>
            </a:r>
            <a:r>
              <a:rPr lang="en-US" dirty="0" smtClean="0">
                <a:hlinkClick r:id="rId3"/>
              </a:rPr>
              <a:t>http://introduction-to-cloud-computing-on-futuresystems.readthedocs.org/en/latest/resources.html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Cloudmesh</a:t>
            </a:r>
          </a:p>
          <a:p>
            <a:pPr lvl="1"/>
            <a:r>
              <a:rPr lang="en-US" dirty="0" smtClean="0"/>
              <a:t>Documentation with video clips: </a:t>
            </a:r>
            <a:r>
              <a:rPr lang="en-US" dirty="0" smtClean="0">
                <a:hlinkClick r:id="rId4"/>
              </a:rPr>
              <a:t>http://cloudmesh.github.io/introduction_to_cloud_computing/class/i590.html</a:t>
            </a:r>
            <a:endParaRPr lang="en-US" dirty="0" smtClean="0"/>
          </a:p>
          <a:p>
            <a:pPr lvl="1"/>
            <a:r>
              <a:rPr lang="en-US" dirty="0" smtClean="0"/>
              <a:t>Source code: </a:t>
            </a:r>
            <a:r>
              <a:rPr lang="en-US" dirty="0" smtClean="0">
                <a:hlinkClick r:id="rId5"/>
              </a:rPr>
              <a:t>https://github.com/cloudmesh/cloudmesh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043517" cy="11354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One View </a:t>
            </a:r>
            <a:r>
              <a:rPr lang="en-US" sz="3600" b="1" dirty="0" smtClean="0"/>
              <a:t>of Ogres has Facets that are </a:t>
            </a:r>
            <a:r>
              <a:rPr lang="en-US" sz="3600" b="1" dirty="0" err="1" smtClean="0"/>
              <a:t>micropatterns</a:t>
            </a:r>
            <a:r>
              <a:rPr lang="en-US" sz="3600" b="1" dirty="0" smtClean="0"/>
              <a:t> or </a:t>
            </a:r>
            <a:r>
              <a:rPr lang="en-US" sz="3600" b="1" dirty="0" smtClean="0">
                <a:solidFill>
                  <a:srgbClr val="0070C0"/>
                </a:solidFill>
              </a:rPr>
              <a:t>Execution Features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2681"/>
            <a:ext cx="9144000" cy="582531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Performance Metrics; </a:t>
            </a:r>
            <a:r>
              <a:rPr lang="en-US" sz="1800" dirty="0" smtClean="0"/>
              <a:t>property found by benchmarking Ogre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Flops </a:t>
            </a:r>
            <a:r>
              <a:rPr lang="en-US" sz="1800" b="1" dirty="0"/>
              <a:t>per </a:t>
            </a:r>
            <a:r>
              <a:rPr lang="en-US" sz="1800" b="1" dirty="0" smtClean="0"/>
              <a:t>byte; </a:t>
            </a:r>
            <a:r>
              <a:rPr lang="en-US" sz="1800" dirty="0" smtClean="0"/>
              <a:t>memory or I/O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Execution Environment; </a:t>
            </a:r>
            <a:r>
              <a:rPr lang="en-US" sz="1800" b="1" dirty="0"/>
              <a:t>Core libraries needed: </a:t>
            </a:r>
            <a:r>
              <a:rPr lang="en-US" sz="1800" dirty="0"/>
              <a:t>matrix-matrix/vector algebra, conjugate gradient, reduction, </a:t>
            </a:r>
            <a:r>
              <a:rPr lang="en-US" sz="1800" dirty="0" smtClean="0"/>
              <a:t>broadcast; Cloud, HPC etc.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Volume: </a:t>
            </a:r>
            <a:r>
              <a:rPr lang="en-US" sz="1800" dirty="0" smtClean="0"/>
              <a:t>property of an Ogre instance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Velocity: </a:t>
            </a:r>
            <a:r>
              <a:rPr lang="en-US" sz="1800" dirty="0" smtClean="0"/>
              <a:t>qualitative property of Ogre with value associated with instance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Variety: </a:t>
            </a:r>
            <a:r>
              <a:rPr lang="en-US" sz="1800" dirty="0" smtClean="0"/>
              <a:t>important property especially of composite Ogres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Veracity: </a:t>
            </a:r>
            <a:r>
              <a:rPr lang="en-US" sz="1800" dirty="0" smtClean="0"/>
              <a:t>important property of “mini-applications” but not kernels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Communication Structure; </a:t>
            </a:r>
            <a:r>
              <a:rPr lang="en-US" sz="1800" dirty="0"/>
              <a:t>Interconnect </a:t>
            </a:r>
            <a:r>
              <a:rPr lang="en-US" sz="1800" dirty="0" smtClean="0"/>
              <a:t>requirements; </a:t>
            </a:r>
            <a:r>
              <a:rPr lang="en-US" sz="1800" dirty="0"/>
              <a:t>Is communication BSP, Asynchronous, Pub-Sub, Collective, Point to Point? </a:t>
            </a:r>
            <a:endParaRPr lang="en-US" sz="1800" dirty="0" smtClean="0"/>
          </a:p>
          <a:p>
            <a:pPr marL="514350" indent="-514350">
              <a:buFont typeface="+mj-lt"/>
              <a:buAutoNum type="romanLcPeriod"/>
            </a:pPr>
            <a:r>
              <a:rPr lang="en-US" sz="1800" dirty="0" smtClean="0"/>
              <a:t>Is application (graph) </a:t>
            </a:r>
            <a:r>
              <a:rPr lang="en-US" sz="1800" b="1" dirty="0" smtClean="0"/>
              <a:t>static </a:t>
            </a:r>
            <a:r>
              <a:rPr lang="en-US" sz="1800" dirty="0" smtClean="0"/>
              <a:t>or </a:t>
            </a:r>
            <a:r>
              <a:rPr lang="en-US" sz="1800" b="1" dirty="0" smtClean="0"/>
              <a:t>dynamic?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dirty="0" smtClean="0"/>
              <a:t>Most applications consist of a set of interconnected entities; is this </a:t>
            </a:r>
            <a:r>
              <a:rPr lang="en-US" sz="1800" b="1" dirty="0" smtClean="0"/>
              <a:t>regular </a:t>
            </a:r>
            <a:r>
              <a:rPr lang="en-US" sz="1800" dirty="0" smtClean="0"/>
              <a:t>as a set of pixels or is it a complicated </a:t>
            </a:r>
            <a:r>
              <a:rPr lang="en-US" sz="1800" b="1" dirty="0" smtClean="0"/>
              <a:t>irregular graph?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dirty="0" smtClean="0"/>
              <a:t>Are algorithms </a:t>
            </a:r>
            <a:r>
              <a:rPr lang="en-US" sz="1800" b="1" dirty="0" smtClean="0"/>
              <a:t>Iterative </a:t>
            </a:r>
            <a:r>
              <a:rPr lang="en-US" sz="1800" dirty="0" smtClean="0"/>
              <a:t>or</a:t>
            </a:r>
            <a:r>
              <a:rPr lang="en-US" sz="1800" b="1" dirty="0" smtClean="0"/>
              <a:t> not?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Data Abstraction: </a:t>
            </a:r>
            <a:r>
              <a:rPr lang="en-US" sz="1800" dirty="0" smtClean="0"/>
              <a:t>key-value, pixel, graph(G3), vector, bags of words or items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dirty="0" smtClean="0"/>
              <a:t>Are </a:t>
            </a:r>
            <a:r>
              <a:rPr lang="en-US" sz="1800" dirty="0"/>
              <a:t>data points in </a:t>
            </a:r>
            <a:r>
              <a:rPr lang="en-US" sz="1800" b="1" dirty="0"/>
              <a:t>metric or non-metric spaces? 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dirty="0" smtClean="0"/>
              <a:t>Is </a:t>
            </a:r>
            <a:r>
              <a:rPr lang="en-US" sz="1800" dirty="0"/>
              <a:t>algorithm </a:t>
            </a:r>
            <a:r>
              <a:rPr lang="en-US" sz="1800" b="1" dirty="0"/>
              <a:t>O(N</a:t>
            </a:r>
            <a:r>
              <a:rPr lang="en-US" sz="1800" b="1" baseline="30000" dirty="0"/>
              <a:t>2</a:t>
            </a:r>
            <a:r>
              <a:rPr lang="en-US" sz="1800" b="1" dirty="0"/>
              <a:t>) or O(N) </a:t>
            </a:r>
            <a:r>
              <a:rPr lang="en-US" sz="1800" dirty="0"/>
              <a:t>(up to logs) for N points per iteration (G2)</a:t>
            </a: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09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9765"/>
          <a:stretch/>
        </p:blipFill>
        <p:spPr>
          <a:xfrm>
            <a:off x="80387" y="0"/>
            <a:ext cx="8922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Facets of the Ogres</a:t>
            </a:r>
            <a:br>
              <a:rPr lang="en-US" b="1" dirty="0" smtClean="0"/>
            </a:br>
            <a:r>
              <a:rPr lang="en-US" b="1" dirty="0" smtClean="0"/>
              <a:t>Data Source </a:t>
            </a:r>
            <a:r>
              <a:rPr lang="en-US" b="1" smtClean="0"/>
              <a:t>and Style Aspects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65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64" y="136499"/>
            <a:ext cx="8729082" cy="71010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Data Source and Style View </a:t>
            </a:r>
            <a:r>
              <a:rPr lang="en-US" sz="4000" b="1" dirty="0" smtClean="0"/>
              <a:t>of Ogres I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6117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SQL </a:t>
            </a:r>
            <a:r>
              <a:rPr lang="en-US" sz="2400" b="1" dirty="0" err="1" smtClean="0"/>
              <a:t>NewSQL</a:t>
            </a:r>
            <a:r>
              <a:rPr lang="en-US" sz="2400" b="1" dirty="0" smtClean="0"/>
              <a:t> or </a:t>
            </a:r>
            <a:r>
              <a:rPr lang="en-US" sz="2400" b="1" dirty="0"/>
              <a:t>NoSQL: </a:t>
            </a:r>
            <a:r>
              <a:rPr lang="en-US" sz="2400" dirty="0"/>
              <a:t>NoSQL includes Document,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Column</a:t>
            </a:r>
            <a:r>
              <a:rPr lang="en-US" sz="2400" dirty="0"/>
              <a:t>, Key-value, Graph, Triple </a:t>
            </a:r>
            <a:r>
              <a:rPr lang="en-US" sz="2400" dirty="0" smtClean="0"/>
              <a:t>store; </a:t>
            </a:r>
            <a:r>
              <a:rPr lang="en-US" sz="2400" dirty="0" err="1" smtClean="0"/>
              <a:t>NewSQL</a:t>
            </a:r>
            <a:r>
              <a:rPr lang="en-US" sz="2400" dirty="0" smtClean="0"/>
              <a:t> is SQL redone to exploit NoSQL performance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dirty="0" smtClean="0"/>
              <a:t>Other </a:t>
            </a:r>
            <a:r>
              <a:rPr lang="en-US" sz="2400" b="1" dirty="0" smtClean="0"/>
              <a:t>Enterprise data systems: </a:t>
            </a:r>
            <a:r>
              <a:rPr lang="en-US" sz="2400" dirty="0" smtClean="0"/>
              <a:t>10 examples from </a:t>
            </a:r>
            <a:r>
              <a:rPr lang="en-US" sz="2400" dirty="0"/>
              <a:t>NIST integrate </a:t>
            </a:r>
            <a:r>
              <a:rPr lang="en-US" sz="2400" dirty="0" smtClean="0"/>
              <a:t>SQL/NoSQL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Set </a:t>
            </a:r>
            <a:r>
              <a:rPr lang="en-US" sz="2400" b="1" dirty="0"/>
              <a:t>of </a:t>
            </a:r>
            <a:r>
              <a:rPr lang="en-US" sz="2400" b="1" dirty="0" smtClean="0"/>
              <a:t>Files or Objects: </a:t>
            </a:r>
            <a:r>
              <a:rPr lang="en-US" sz="2400" dirty="0" smtClean="0"/>
              <a:t>as </a:t>
            </a:r>
            <a:r>
              <a:rPr lang="en-US" sz="2400" dirty="0"/>
              <a:t>managed in </a:t>
            </a:r>
            <a:r>
              <a:rPr lang="en-US" sz="2400" dirty="0" err="1"/>
              <a:t>iRODS</a:t>
            </a:r>
            <a:r>
              <a:rPr lang="en-US" sz="2400" dirty="0"/>
              <a:t> and extremely common in scientific </a:t>
            </a:r>
            <a:r>
              <a:rPr lang="en-US" sz="2400" dirty="0" smtClean="0"/>
              <a:t>research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File systems, </a:t>
            </a:r>
            <a:r>
              <a:rPr lang="en-US" sz="2400" b="1" dirty="0"/>
              <a:t>Object, Blob and Data-parallel </a:t>
            </a:r>
            <a:r>
              <a:rPr lang="en-US" sz="2400" dirty="0"/>
              <a:t>(HDFS) raw storage: Separated from computing or </a:t>
            </a:r>
            <a:r>
              <a:rPr lang="en-US" sz="2400" dirty="0" err="1"/>
              <a:t>colocated</a:t>
            </a:r>
            <a:r>
              <a:rPr lang="en-US" sz="2400" dirty="0" smtClean="0"/>
              <a:t>? HDFS v </a:t>
            </a:r>
            <a:r>
              <a:rPr lang="en-US" sz="2400" dirty="0" err="1" smtClean="0"/>
              <a:t>Lustre</a:t>
            </a:r>
            <a:r>
              <a:rPr lang="en-US" sz="2400" dirty="0" smtClean="0"/>
              <a:t> v. </a:t>
            </a:r>
            <a:r>
              <a:rPr lang="en-US" sz="2400" dirty="0" err="1" smtClean="0"/>
              <a:t>Openstack</a:t>
            </a:r>
            <a:r>
              <a:rPr lang="en-US" sz="2400" dirty="0" smtClean="0"/>
              <a:t> Swift v. GPFS</a:t>
            </a:r>
            <a:endParaRPr lang="en-US" sz="2400" dirty="0"/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Archive/Batched/Streaming: </a:t>
            </a:r>
            <a:r>
              <a:rPr lang="en-US" sz="2400" dirty="0"/>
              <a:t>Streaming </a:t>
            </a:r>
            <a:r>
              <a:rPr lang="en-US" sz="2400" dirty="0" smtClean="0"/>
              <a:t>is incremental </a:t>
            </a:r>
            <a:r>
              <a:rPr lang="en-US" sz="2400" dirty="0"/>
              <a:t>update of datasets with new algorithms to achieve real-time response (G7); Before data gets to compute system, there is often an initial data gathering phase which is characterized by a block size and timing. Block size varies from month (Remote Sensing, Seismic) to day (genomic) to seconds or lower (Real time control, streaming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46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64" y="136499"/>
            <a:ext cx="8729082" cy="71010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Data Source and Style View </a:t>
            </a:r>
            <a:r>
              <a:rPr lang="en-US" sz="4000" b="1" dirty="0" smtClean="0"/>
              <a:t>of Ogres II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6600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Shared/Dedicated/Transient/Permanent: </a:t>
            </a:r>
            <a:r>
              <a:rPr lang="en-US" sz="2400" dirty="0" smtClean="0"/>
              <a:t>qualitative property </a:t>
            </a:r>
            <a:r>
              <a:rPr lang="en-US" sz="2400" dirty="0"/>
              <a:t>of data; Other characteristics are needed for permanent auxiliary/comparison datasets and these could be interdisciplinary, implying nontrivial data </a:t>
            </a:r>
            <a:r>
              <a:rPr lang="en-US" sz="2400" dirty="0" smtClean="0"/>
              <a:t>movement/replication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/>
              <a:t>Metadata/Provenance: </a:t>
            </a:r>
            <a:r>
              <a:rPr lang="en-US" sz="2400" dirty="0"/>
              <a:t>Clear qualitative property but not for kernels as important aspect of data collection process</a:t>
            </a:r>
            <a:endParaRPr lang="en-US" sz="2400" dirty="0" smtClean="0"/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Internet </a:t>
            </a:r>
            <a:r>
              <a:rPr lang="en-US" sz="2400" b="1" dirty="0"/>
              <a:t>of </a:t>
            </a:r>
            <a:r>
              <a:rPr lang="en-US" sz="2400" b="1" dirty="0" smtClean="0"/>
              <a:t>Things: </a:t>
            </a:r>
            <a:r>
              <a:rPr lang="en-US" sz="2400" dirty="0" smtClean="0"/>
              <a:t>24 to 50 Billion devices on Internet by 2020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HPC simulations: </a:t>
            </a:r>
            <a:r>
              <a:rPr lang="en-US" sz="2400" dirty="0"/>
              <a:t>generate major (visualization) output that often needs to </a:t>
            </a:r>
            <a:r>
              <a:rPr lang="en-US" sz="2400" dirty="0" smtClean="0"/>
              <a:t>be mined 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dirty="0" smtClean="0"/>
              <a:t>Using </a:t>
            </a:r>
            <a:r>
              <a:rPr lang="en-US" sz="2400" b="1" dirty="0" smtClean="0"/>
              <a:t>GIS:</a:t>
            </a:r>
            <a:r>
              <a:rPr lang="en-US" sz="2400" dirty="0" smtClean="0"/>
              <a:t> Geographical </a:t>
            </a:r>
            <a:r>
              <a:rPr lang="en-US" sz="2400" dirty="0"/>
              <a:t>Information </a:t>
            </a:r>
            <a:r>
              <a:rPr lang="en-US" sz="2400" dirty="0" smtClean="0"/>
              <a:t>Systems </a:t>
            </a:r>
            <a:r>
              <a:rPr lang="en-US" sz="2400" dirty="0"/>
              <a:t>provide attractive access to geospatial </a:t>
            </a:r>
            <a:r>
              <a:rPr lang="en-US" sz="2400" dirty="0" smtClean="0"/>
              <a:t>data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Note 10 Bob Marcus (lead NIST effort) Use cases</a:t>
            </a:r>
          </a:p>
        </p:txBody>
      </p:sp>
    </p:spTree>
    <p:extLst>
      <p:ext uri="{BB962C8B-B14F-4D97-AF65-F5344CB8AC3E}">
        <p14:creationId xmlns:p14="http://schemas.microsoft.com/office/powerpoint/2010/main" val="40404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8018"/>
          <a:stretch/>
        </p:blipFill>
        <p:spPr>
          <a:xfrm>
            <a:off x="93502" y="0"/>
            <a:ext cx="8927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Facets of the Ogres Processing 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30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886"/>
            <a:ext cx="9144000" cy="71010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Facets in Processing (run time) View </a:t>
            </a:r>
            <a:r>
              <a:rPr lang="en-US" sz="3600" b="1" dirty="0" smtClean="0"/>
              <a:t>of Ogres I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6117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Micro-benchmarks </a:t>
            </a:r>
            <a:r>
              <a:rPr lang="en-US" sz="2400" dirty="0" smtClean="0"/>
              <a:t>ogres that exercise simple features of hardware such as communication, disk I/O, CPU, memory performance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Local Analytics </a:t>
            </a:r>
            <a:r>
              <a:rPr lang="en-US" sz="2400" dirty="0" smtClean="0"/>
              <a:t>executed on a single core or perhaps node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Global </a:t>
            </a:r>
            <a:r>
              <a:rPr lang="en-US" sz="2400" b="1" dirty="0"/>
              <a:t>Analytics </a:t>
            </a:r>
            <a:r>
              <a:rPr lang="en-US" sz="2400" dirty="0"/>
              <a:t>requiring iterative programming models (G5,G6</a:t>
            </a:r>
            <a:r>
              <a:rPr lang="en-US" sz="2400" dirty="0" smtClean="0"/>
              <a:t>) across multiple nodes of a parallel system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Optimization Methodology: </a:t>
            </a:r>
            <a:r>
              <a:rPr lang="en-US" sz="2400" dirty="0" smtClean="0"/>
              <a:t>overlapping categories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Nonlinear Optimization (G6)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Machine </a:t>
            </a:r>
            <a:r>
              <a:rPr lang="en-US" sz="1900" b="1" dirty="0"/>
              <a:t>Learning</a:t>
            </a:r>
            <a:endParaRPr lang="en-US" sz="1900" dirty="0"/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Maximum </a:t>
            </a:r>
            <a:r>
              <a:rPr lang="en-US" sz="1900" b="1" dirty="0"/>
              <a:t>Likelihood</a:t>
            </a:r>
            <a:r>
              <a:rPr lang="en-US" sz="1900" dirty="0"/>
              <a:t> or </a:t>
            </a:r>
            <a:r>
              <a:rPr lang="en-US" sz="1900" b="1" dirty="0">
                <a:sym typeface="Symbol" panose="05050102010706020507" pitchFamily="18" charset="2"/>
              </a:rPr>
              <a:t></a:t>
            </a:r>
            <a:r>
              <a:rPr lang="en-US" sz="1900" b="1" baseline="30000" dirty="0">
                <a:sym typeface="Symbol" panose="05050102010706020507" pitchFamily="18" charset="2"/>
              </a:rPr>
              <a:t>2</a:t>
            </a:r>
            <a:r>
              <a:rPr lang="en-US" sz="1900" b="1" dirty="0">
                <a:sym typeface="Symbol" panose="05050102010706020507" pitchFamily="18" charset="2"/>
              </a:rPr>
              <a:t> </a:t>
            </a:r>
            <a:r>
              <a:rPr lang="en-US" sz="1900" dirty="0">
                <a:sym typeface="Symbol" panose="05050102010706020507" pitchFamily="18" charset="2"/>
              </a:rPr>
              <a:t>minimizations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/>
              <a:t>Expectation Maximization </a:t>
            </a:r>
            <a:r>
              <a:rPr lang="en-US" sz="1900" dirty="0"/>
              <a:t>(often Steepest descent)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Combinatorial Optimization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Linear/Quadratic Programming (G5)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Dynamic Programming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b="1" dirty="0" smtClean="0"/>
              <a:t>Visualization </a:t>
            </a:r>
            <a:r>
              <a:rPr lang="en-US" sz="2400" dirty="0" smtClean="0"/>
              <a:t>is key application capability with algorithms like MDS useful but it itself part of “mini-app” or composite Ogre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b="1" dirty="0" smtClean="0"/>
              <a:t>Alignment (G7) </a:t>
            </a:r>
            <a:r>
              <a:rPr lang="en-US" sz="2400" dirty="0" smtClean="0"/>
              <a:t>as in BLAST compares samples with repository</a:t>
            </a:r>
          </a:p>
        </p:txBody>
      </p:sp>
    </p:spTree>
    <p:extLst>
      <p:ext uri="{BB962C8B-B14F-4D97-AF65-F5344CB8AC3E}">
        <p14:creationId xmlns:p14="http://schemas.microsoft.com/office/powerpoint/2010/main" val="8724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564"/>
            <a:ext cx="8902840" cy="7101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Facets in Processing (run time) View </a:t>
            </a:r>
            <a:r>
              <a:rPr lang="en-US" sz="3200" b="1" dirty="0"/>
              <a:t>of Ogres </a:t>
            </a:r>
            <a:r>
              <a:rPr lang="en-US" sz="3200" b="1" dirty="0" smtClean="0"/>
              <a:t>II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8630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LcPeriod" startAt="7"/>
            </a:pPr>
            <a:r>
              <a:rPr lang="en-US" sz="2400" b="1" dirty="0" smtClean="0"/>
              <a:t>Streaming divided into 5 categories depending on event size and synchronization  and integration</a:t>
            </a:r>
          </a:p>
          <a:p>
            <a:pPr marL="914400" lvl="1" indent="-514350"/>
            <a:r>
              <a:rPr lang="en-US" sz="1800" dirty="0" smtClean="0"/>
              <a:t>Set </a:t>
            </a:r>
            <a:r>
              <a:rPr lang="en-US" sz="1800" dirty="0"/>
              <a:t>of independent events where precise time sequencing unimportant.</a:t>
            </a:r>
          </a:p>
          <a:p>
            <a:pPr marL="914400" lvl="1" indent="-514350"/>
            <a:r>
              <a:rPr lang="en-US" sz="1800" dirty="0" smtClean="0"/>
              <a:t>Time </a:t>
            </a:r>
            <a:r>
              <a:rPr lang="en-US" sz="1800" dirty="0"/>
              <a:t>series of connected small events where time ordering important.</a:t>
            </a:r>
          </a:p>
          <a:p>
            <a:pPr marL="914400" lvl="1" indent="-514350"/>
            <a:r>
              <a:rPr lang="en-US" sz="1800" dirty="0" smtClean="0"/>
              <a:t>Set </a:t>
            </a:r>
            <a:r>
              <a:rPr lang="en-US" sz="1800" dirty="0"/>
              <a:t>of independent large events where each event needs parallel processing with time sequencing not critical </a:t>
            </a:r>
          </a:p>
          <a:p>
            <a:pPr marL="914400" lvl="1" indent="-514350"/>
            <a:r>
              <a:rPr lang="en-US" sz="1800" dirty="0" smtClean="0"/>
              <a:t>Set </a:t>
            </a:r>
            <a:r>
              <a:rPr lang="en-US" sz="1800" dirty="0"/>
              <a:t>of connected large events where each event needs parallel processing with time sequencing critical. </a:t>
            </a:r>
          </a:p>
          <a:p>
            <a:pPr marL="914400" lvl="1" indent="-514350"/>
            <a:r>
              <a:rPr lang="en-US" sz="1800" dirty="0" smtClean="0"/>
              <a:t>Stream </a:t>
            </a:r>
            <a:r>
              <a:rPr lang="en-US" sz="1800" dirty="0"/>
              <a:t>of connected small or large events </a:t>
            </a:r>
            <a:r>
              <a:rPr lang="en-US" sz="1800" dirty="0" smtClean="0"/>
              <a:t>to </a:t>
            </a:r>
            <a:r>
              <a:rPr lang="en-US" sz="1800" dirty="0"/>
              <a:t>be integrated in a complex way</a:t>
            </a:r>
            <a:r>
              <a:rPr lang="en-US" sz="1800" dirty="0" smtClean="0"/>
              <a:t>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 smtClean="0"/>
              <a:t>Basic Statistics (G1): </a:t>
            </a:r>
            <a:r>
              <a:rPr lang="en-US" sz="2000" dirty="0" err="1" smtClean="0"/>
              <a:t>MRStat</a:t>
            </a:r>
            <a:r>
              <a:rPr lang="en-US" sz="2000" dirty="0" smtClean="0"/>
              <a:t> in NIST problem features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 smtClean="0"/>
              <a:t>Search/Query/Index: </a:t>
            </a:r>
            <a:r>
              <a:rPr lang="en-US" sz="2000" dirty="0" smtClean="0"/>
              <a:t>Classic database which is well studied (</a:t>
            </a:r>
            <a:r>
              <a:rPr lang="en-US" sz="2000" dirty="0" err="1" smtClean="0"/>
              <a:t>Baru</a:t>
            </a:r>
            <a:r>
              <a:rPr lang="en-US" sz="2000" dirty="0" smtClean="0"/>
              <a:t>, </a:t>
            </a:r>
            <a:r>
              <a:rPr lang="en-US" sz="2000" dirty="0" err="1" smtClean="0"/>
              <a:t>Rabl</a:t>
            </a:r>
            <a:r>
              <a:rPr lang="en-US" sz="2000" dirty="0" smtClean="0"/>
              <a:t> tutorial)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 smtClean="0"/>
              <a:t>Recommender Engine: </a:t>
            </a:r>
            <a:r>
              <a:rPr lang="en-US" sz="2000" dirty="0" smtClean="0"/>
              <a:t>core to many e-commerce, media businesses; collaborative filtering key technology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 smtClean="0"/>
              <a:t>Classification: </a:t>
            </a:r>
            <a:r>
              <a:rPr lang="en-US" sz="2000" dirty="0" smtClean="0"/>
              <a:t>assigning items to categories based on many methods</a:t>
            </a:r>
          </a:p>
          <a:p>
            <a:pPr marL="914400" lvl="1" indent="-514350"/>
            <a:r>
              <a:rPr lang="en-US" sz="1600" dirty="0" smtClean="0"/>
              <a:t>MapReduce good in Alignment, Basic statistics, S/Q/I, Recommender, </a:t>
            </a:r>
            <a:r>
              <a:rPr lang="en-US" sz="1600" dirty="0" err="1" smtClean="0"/>
              <a:t>Calssification</a:t>
            </a:r>
            <a:endParaRPr lang="en-US" sz="1600" dirty="0" smtClean="0"/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 smtClean="0"/>
              <a:t>Deep Learning </a:t>
            </a:r>
            <a:r>
              <a:rPr lang="en-US" sz="2000" dirty="0" smtClean="0"/>
              <a:t>of growing importance due to success in speech recognition etc.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/>
              <a:t>Problem set up as a graph </a:t>
            </a:r>
            <a:r>
              <a:rPr lang="en-US" sz="2000" dirty="0"/>
              <a:t>(G3) as opposed to vector, grid, bag of words etc.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dirty="0" smtClean="0"/>
              <a:t>Using </a:t>
            </a:r>
            <a:r>
              <a:rPr lang="en-US" sz="2000" b="1" dirty="0"/>
              <a:t>Linear Algebra </a:t>
            </a:r>
            <a:r>
              <a:rPr lang="en-US" sz="2000" b="1" dirty="0" smtClean="0"/>
              <a:t>Kernels</a:t>
            </a:r>
            <a:r>
              <a:rPr lang="en-US" sz="2000" dirty="0" smtClean="0"/>
              <a:t>: much machine learning uses linear algebra kernels</a:t>
            </a:r>
          </a:p>
        </p:txBody>
      </p:sp>
    </p:spTree>
    <p:extLst>
      <p:ext uri="{BB962C8B-B14F-4D97-AF65-F5344CB8AC3E}">
        <p14:creationId xmlns:p14="http://schemas.microsoft.com/office/powerpoint/2010/main" val="28800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5775"/>
          <a:stretch/>
        </p:blipFill>
        <p:spPr>
          <a:xfrm>
            <a:off x="0" y="-62798"/>
            <a:ext cx="8902840" cy="684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1/26/2015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8"/>
          <a:stretch/>
        </p:blipFill>
        <p:spPr bwMode="auto">
          <a:xfrm>
            <a:off x="1" y="707886"/>
            <a:ext cx="9143999" cy="61501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-25400" y="0"/>
            <a:ext cx="9194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There are a lot of Big Data and HPC Software </a:t>
            </a:r>
            <a:r>
              <a:rPr lang="en-US" sz="2000" b="1" dirty="0" smtClean="0">
                <a:solidFill>
                  <a:srgbClr val="FF0000"/>
                </a:solidFill>
              </a:rPr>
              <a:t>systems in 17 (21) layers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Build on – do not compete with the 289 HPC-ABDS systems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1"/>
            <a:ext cx="8959174" cy="686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anvas 291"/>
          <p:cNvGrpSpPr/>
          <p:nvPr/>
        </p:nvGrpSpPr>
        <p:grpSpPr>
          <a:xfrm rot="5400000">
            <a:off x="1056804" y="-1203752"/>
            <a:ext cx="7020356" cy="9244669"/>
            <a:chOff x="0" y="0"/>
            <a:chExt cx="5335905" cy="6656705"/>
          </a:xfrm>
        </p:grpSpPr>
        <p:sp>
          <p:nvSpPr>
            <p:cNvPr id="114" name="Text Box 265"/>
            <p:cNvSpPr txBox="1"/>
            <p:nvPr/>
          </p:nvSpPr>
          <p:spPr>
            <a:xfrm rot="16200000">
              <a:off x="4092070" y="3481748"/>
              <a:ext cx="1187450" cy="4318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Problem 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914400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Architecture </a:t>
              </a:r>
              <a:endPara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914400"/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View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5335905" cy="6656705"/>
            </a:xfrm>
            <a:prstGeom prst="rect">
              <a:avLst/>
            </a:prstGeom>
          </p:spPr>
        </p:sp>
        <p:cxnSp>
          <p:nvCxnSpPr>
            <p:cNvPr id="4" name="Straight Connector 3"/>
            <p:cNvCxnSpPr/>
            <p:nvPr/>
          </p:nvCxnSpPr>
          <p:spPr>
            <a:xfrm rot="16200000">
              <a:off x="4124941" y="1960693"/>
              <a:ext cx="0" cy="2205969"/>
            </a:xfrm>
            <a:prstGeom prst="line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109113" y="2981589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62574" y="2982560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427009" y="2982560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91097" y="2981403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946131" y="2981004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147349" y="2981004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18288" y="2981004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03066" y="2981004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63330" y="2981590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53583" y="2987966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37328" y="2981590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45"/>
            <p:cNvSpPr txBox="1"/>
            <p:nvPr/>
          </p:nvSpPr>
          <p:spPr>
            <a:xfrm>
              <a:off x="3055511" y="3895559"/>
              <a:ext cx="136506" cy="146882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Pleasingly Parallel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63"/>
            <p:cNvSpPr txBox="1"/>
            <p:nvPr/>
          </p:nvSpPr>
          <p:spPr>
            <a:xfrm>
              <a:off x="3203701" y="3839793"/>
              <a:ext cx="140035" cy="132965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Classic </a:t>
              </a:r>
              <a:r>
                <a:rPr lang="en-US" sz="1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MapReduce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63"/>
            <p:cNvSpPr txBox="1"/>
            <p:nvPr/>
          </p:nvSpPr>
          <p:spPr>
            <a:xfrm>
              <a:off x="3373820" y="4082374"/>
              <a:ext cx="217277" cy="14695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Map-Collective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49"/>
            <p:cNvSpPr txBox="1"/>
            <p:nvPr/>
          </p:nvSpPr>
          <p:spPr>
            <a:xfrm>
              <a:off x="3527951" y="3868385"/>
              <a:ext cx="197356" cy="162927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Map Point-to-Point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63"/>
            <p:cNvSpPr txBox="1"/>
            <p:nvPr/>
          </p:nvSpPr>
          <p:spPr>
            <a:xfrm>
              <a:off x="3871930" y="4063976"/>
              <a:ext cx="109751" cy="129440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Shared Memory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63"/>
            <p:cNvSpPr txBox="1"/>
            <p:nvPr/>
          </p:nvSpPr>
          <p:spPr>
            <a:xfrm>
              <a:off x="4024796" y="3248313"/>
              <a:ext cx="104153" cy="217114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Single Program Multiple Data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 Box 59"/>
            <p:cNvSpPr txBox="1"/>
            <p:nvPr/>
          </p:nvSpPr>
          <p:spPr>
            <a:xfrm>
              <a:off x="4222705" y="3448481"/>
              <a:ext cx="168406" cy="204794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Bulk Synchronous Parallel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63"/>
            <p:cNvSpPr txBox="1"/>
            <p:nvPr/>
          </p:nvSpPr>
          <p:spPr>
            <a:xfrm>
              <a:off x="4402793" y="4620177"/>
              <a:ext cx="153485" cy="52285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Fusion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xt Box 62"/>
            <p:cNvSpPr txBox="1"/>
            <p:nvPr/>
          </p:nvSpPr>
          <p:spPr>
            <a:xfrm>
              <a:off x="4562889" y="4485623"/>
              <a:ext cx="143678" cy="75288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Dataflow</a:t>
              </a:r>
            </a:p>
          </p:txBody>
        </p:sp>
        <p:sp>
          <p:nvSpPr>
            <p:cNvPr id="27" name="Text Box 63"/>
            <p:cNvSpPr txBox="1"/>
            <p:nvPr/>
          </p:nvSpPr>
          <p:spPr>
            <a:xfrm>
              <a:off x="4732541" y="4618092"/>
              <a:ext cx="158899" cy="45946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Agents</a:t>
              </a:r>
            </a:p>
          </p:txBody>
        </p:sp>
        <p:sp>
          <p:nvSpPr>
            <p:cNvPr id="28" name="Text Box 63"/>
            <p:cNvSpPr txBox="1"/>
            <p:nvPr/>
          </p:nvSpPr>
          <p:spPr>
            <a:xfrm>
              <a:off x="4913441" y="4450031"/>
              <a:ext cx="171095" cy="7975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Workflow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01756" y="3064317"/>
              <a:ext cx="2018176" cy="0"/>
            </a:xfrm>
            <a:prstGeom prst="line">
              <a:avLst/>
            </a:prstGeom>
            <a:ln w="952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8746" y="2983037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72576" y="2982402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41932" y="2981766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24327" y="2981765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007290" y="2981766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203815" y="2981767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421762" y="2982402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649512" y="2982402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819317" y="2982402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999371" y="2981735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Box 63"/>
            <p:cNvSpPr txBox="1"/>
            <p:nvPr/>
          </p:nvSpPr>
          <p:spPr>
            <a:xfrm>
              <a:off x="196856" y="943047"/>
              <a:ext cx="156818" cy="202360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Geospatial Information System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" name="Text Box 85"/>
            <p:cNvSpPr txBox="1"/>
            <p:nvPr/>
          </p:nvSpPr>
          <p:spPr>
            <a:xfrm>
              <a:off x="371455" y="1724667"/>
              <a:ext cx="119094" cy="122661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HPC Simulations</a:t>
              </a:r>
            </a:p>
          </p:txBody>
        </p:sp>
        <p:sp>
          <p:nvSpPr>
            <p:cNvPr id="42" name="Text Box 63"/>
            <p:cNvSpPr txBox="1"/>
            <p:nvPr/>
          </p:nvSpPr>
          <p:spPr>
            <a:xfrm>
              <a:off x="549703" y="1802170"/>
              <a:ext cx="150295" cy="115359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Internet of Things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3" name="Text Box 63"/>
            <p:cNvSpPr txBox="1"/>
            <p:nvPr/>
          </p:nvSpPr>
          <p:spPr>
            <a:xfrm>
              <a:off x="734638" y="1434380"/>
              <a:ext cx="126761" cy="15214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Metadata/Provenance</a:t>
              </a:r>
            </a:p>
          </p:txBody>
        </p:sp>
        <p:sp>
          <p:nvSpPr>
            <p:cNvPr id="44" name="Text Box 88"/>
            <p:cNvSpPr txBox="1"/>
            <p:nvPr/>
          </p:nvSpPr>
          <p:spPr>
            <a:xfrm>
              <a:off x="899216" y="265251"/>
              <a:ext cx="322383" cy="268521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Shared / Dedicated / Transient / Permanent</a:t>
              </a:r>
            </a:p>
          </p:txBody>
        </p:sp>
        <p:sp>
          <p:nvSpPr>
            <p:cNvPr id="45" name="Text Box 63"/>
            <p:cNvSpPr txBox="1"/>
            <p:nvPr/>
          </p:nvSpPr>
          <p:spPr>
            <a:xfrm>
              <a:off x="1095877" y="943049"/>
              <a:ext cx="162928" cy="201277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Archived/Batched/Streaming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Text Box 63"/>
            <p:cNvSpPr txBox="1"/>
            <p:nvPr/>
          </p:nvSpPr>
          <p:spPr>
            <a:xfrm>
              <a:off x="1332990" y="1531839"/>
              <a:ext cx="167884" cy="142398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HDFS/</a:t>
              </a:r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Lustre</a:t>
              </a: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/GPFS</a:t>
              </a:r>
            </a:p>
          </p:txBody>
        </p:sp>
        <p:sp>
          <p:nvSpPr>
            <p:cNvPr id="47" name="Text Box 91"/>
            <p:cNvSpPr txBox="1"/>
            <p:nvPr/>
          </p:nvSpPr>
          <p:spPr>
            <a:xfrm>
              <a:off x="1551434" y="1942442"/>
              <a:ext cx="138904" cy="101338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Files/Objects</a:t>
              </a:r>
            </a:p>
          </p:txBody>
        </p:sp>
        <p:sp>
          <p:nvSpPr>
            <p:cNvPr id="48" name="Text Box 63"/>
            <p:cNvSpPr txBox="1"/>
            <p:nvPr/>
          </p:nvSpPr>
          <p:spPr>
            <a:xfrm>
              <a:off x="1719814" y="1431848"/>
              <a:ext cx="165811" cy="152998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Enterprise Data Model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9" name="Text Box 63"/>
            <p:cNvSpPr txBox="1"/>
            <p:nvPr/>
          </p:nvSpPr>
          <p:spPr>
            <a:xfrm>
              <a:off x="1893532" y="1354186"/>
              <a:ext cx="183220" cy="159160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SQL/</a:t>
              </a:r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NoSQL</a:t>
              </a: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/</a:t>
              </a:r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NewSQL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579816" y="57744"/>
              <a:ext cx="0" cy="2565714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585212" y="102794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584577" y="454544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2584577" y="809973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585212" y="993566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585847" y="1156230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2585847" y="1329090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585847" y="1513332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2585847" y="1700096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2585212" y="1877673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2585212" y="2058345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2585212" y="2241277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2585212" y="2435639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 Box 159"/>
            <p:cNvSpPr txBox="1"/>
            <p:nvPr/>
          </p:nvSpPr>
          <p:spPr>
            <a:xfrm>
              <a:off x="2720597" y="2442351"/>
              <a:ext cx="1373420" cy="440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Performance Metrics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5" name="Text Box 160"/>
            <p:cNvSpPr txBox="1"/>
            <p:nvPr/>
          </p:nvSpPr>
          <p:spPr>
            <a:xfrm>
              <a:off x="2720597" y="2264709"/>
              <a:ext cx="665684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0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Flops/Byte</a:t>
              </a:r>
              <a:endParaRPr lang="en-US" sz="1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6" name="Text Box 161"/>
            <p:cNvSpPr txBox="1"/>
            <p:nvPr/>
          </p:nvSpPr>
          <p:spPr>
            <a:xfrm>
              <a:off x="2720597" y="2244641"/>
              <a:ext cx="1960035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Flops per Byte; Memory I/O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Text Box 162"/>
            <p:cNvSpPr txBox="1"/>
            <p:nvPr/>
          </p:nvSpPr>
          <p:spPr>
            <a:xfrm>
              <a:off x="2720597" y="2041694"/>
              <a:ext cx="2456319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Execution Environment; Core libraries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Text Box 163"/>
            <p:cNvSpPr txBox="1"/>
            <p:nvPr/>
          </p:nvSpPr>
          <p:spPr>
            <a:xfrm>
              <a:off x="2720597" y="1868007"/>
              <a:ext cx="1828800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Volume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9" name="Text Box 164"/>
            <p:cNvSpPr txBox="1"/>
            <p:nvPr/>
          </p:nvSpPr>
          <p:spPr>
            <a:xfrm>
              <a:off x="2720598" y="1692080"/>
              <a:ext cx="1828800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Velocity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0" name="Text Box 165"/>
            <p:cNvSpPr txBox="1"/>
            <p:nvPr/>
          </p:nvSpPr>
          <p:spPr>
            <a:xfrm>
              <a:off x="2720598" y="1511346"/>
              <a:ext cx="1828800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Variety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" name="Text Box 166"/>
            <p:cNvSpPr txBox="1"/>
            <p:nvPr/>
          </p:nvSpPr>
          <p:spPr>
            <a:xfrm>
              <a:off x="2720598" y="1337948"/>
              <a:ext cx="1828800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Veracity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" name="Text Box 167"/>
            <p:cNvSpPr txBox="1"/>
            <p:nvPr/>
          </p:nvSpPr>
          <p:spPr>
            <a:xfrm>
              <a:off x="2720598" y="1150959"/>
              <a:ext cx="1828800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Communication Structure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3" name="Text Box 168"/>
            <p:cNvSpPr txBox="1"/>
            <p:nvPr/>
          </p:nvSpPr>
          <p:spPr>
            <a:xfrm>
              <a:off x="2720598" y="430425"/>
              <a:ext cx="1828800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Data Abstraction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5" name="Text Box 170"/>
            <p:cNvSpPr txBox="1"/>
            <p:nvPr/>
          </p:nvSpPr>
          <p:spPr>
            <a:xfrm>
              <a:off x="2713284" y="229786"/>
              <a:ext cx="1967348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Metric = M / Non-Metric = N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Text Box 172"/>
                <p:cNvSpPr txBox="1"/>
                <p:nvPr/>
              </p:nvSpPr>
              <p:spPr>
                <a:xfrm>
                  <a:off x="2713283" y="47119"/>
                  <a:ext cx="1828800" cy="170327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14400"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16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= NN /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𝑁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16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= N</a:t>
                  </a:r>
                </a:p>
              </p:txBody>
            </p:sp>
          </mc:Choice>
          <mc:Fallback>
            <p:sp>
              <p:nvSpPr>
                <p:cNvPr id="76" name="Text Box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283" y="47119"/>
                  <a:ext cx="1828800" cy="17032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6410" t="-3046" r="-25641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Text Box 189"/>
            <p:cNvSpPr txBox="1"/>
            <p:nvPr/>
          </p:nvSpPr>
          <p:spPr>
            <a:xfrm>
              <a:off x="2720598" y="784626"/>
              <a:ext cx="1828800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Regular = R / Irregular = I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0" name="Text Box 190"/>
            <p:cNvSpPr txBox="1"/>
            <p:nvPr/>
          </p:nvSpPr>
          <p:spPr>
            <a:xfrm>
              <a:off x="2718863" y="963386"/>
              <a:ext cx="1828800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Dynamic = D / Static = 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1" name="Straight Connector 80"/>
            <p:cNvCxnSpPr>
              <a:stCxn id="50" idx="1"/>
            </p:cNvCxnSpPr>
            <p:nvPr/>
          </p:nvCxnSpPr>
          <p:spPr>
            <a:xfrm rot="16200000" flipH="1">
              <a:off x="1074885" y="5040464"/>
              <a:ext cx="3009260" cy="4763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2587295" y="4001156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586660" y="4197820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2587295" y="4425768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2587930" y="4628785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2587930" y="4828284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2587930" y="5049134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2587930" y="5258775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2587295" y="5484364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2587295" y="5671102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2587295" y="5871823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2587295" y="6070882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 Box 171"/>
            <p:cNvSpPr txBox="1"/>
            <p:nvPr/>
          </p:nvSpPr>
          <p:spPr>
            <a:xfrm>
              <a:off x="662083" y="6272875"/>
              <a:ext cx="1828800" cy="1314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Linear Algebra Kernels</a:t>
              </a:r>
            </a:p>
          </p:txBody>
        </p:sp>
        <p:sp>
          <p:nvSpPr>
            <p:cNvPr id="95" name="Text Box 173"/>
            <p:cNvSpPr txBox="1"/>
            <p:nvPr/>
          </p:nvSpPr>
          <p:spPr>
            <a:xfrm>
              <a:off x="665113" y="6056716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Graph Algorithms</a:t>
              </a:r>
            </a:p>
          </p:txBody>
        </p:sp>
        <p:sp>
          <p:nvSpPr>
            <p:cNvPr id="96" name="Text Box 174"/>
            <p:cNvSpPr txBox="1"/>
            <p:nvPr/>
          </p:nvSpPr>
          <p:spPr>
            <a:xfrm>
              <a:off x="675037" y="5836006"/>
              <a:ext cx="1828800" cy="17272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Deep Learning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7" name="Text Box 175"/>
            <p:cNvSpPr txBox="1"/>
            <p:nvPr/>
          </p:nvSpPr>
          <p:spPr>
            <a:xfrm>
              <a:off x="666962" y="5641487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Classification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8" name="Text Box 176"/>
            <p:cNvSpPr txBox="1"/>
            <p:nvPr/>
          </p:nvSpPr>
          <p:spPr>
            <a:xfrm>
              <a:off x="673468" y="5442950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Recommender Engine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9" name="Text Box 178"/>
            <p:cNvSpPr txBox="1"/>
            <p:nvPr/>
          </p:nvSpPr>
          <p:spPr>
            <a:xfrm>
              <a:off x="666991" y="5237433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Search / Query / Index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0" name="Text Box 179"/>
            <p:cNvSpPr txBox="1"/>
            <p:nvPr/>
          </p:nvSpPr>
          <p:spPr>
            <a:xfrm>
              <a:off x="666991" y="5027758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Basic Statistics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1" name="Text Box 180"/>
            <p:cNvSpPr txBox="1"/>
            <p:nvPr/>
          </p:nvSpPr>
          <p:spPr>
            <a:xfrm>
              <a:off x="666991" y="4804958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Streaming</a:t>
              </a:r>
            </a:p>
          </p:txBody>
        </p:sp>
        <p:sp>
          <p:nvSpPr>
            <p:cNvPr id="102" name="Text Box 181"/>
            <p:cNvSpPr txBox="1"/>
            <p:nvPr/>
          </p:nvSpPr>
          <p:spPr>
            <a:xfrm>
              <a:off x="666991" y="4597867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Alignment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3" name="Text Box 182"/>
            <p:cNvSpPr txBox="1"/>
            <p:nvPr/>
          </p:nvSpPr>
          <p:spPr>
            <a:xfrm>
              <a:off x="679264" y="4173208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Optimization Methodology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4" name="Text Box 184"/>
            <p:cNvSpPr txBox="1"/>
            <p:nvPr/>
          </p:nvSpPr>
          <p:spPr>
            <a:xfrm>
              <a:off x="666991" y="3977869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Global Analytics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5" name="Text Box 185"/>
            <p:cNvSpPr txBox="1"/>
            <p:nvPr/>
          </p:nvSpPr>
          <p:spPr>
            <a:xfrm>
              <a:off x="652360" y="3773622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Local Analytics</a:t>
              </a:r>
            </a:p>
          </p:txBody>
        </p:sp>
        <p:sp>
          <p:nvSpPr>
            <p:cNvPr id="106" name="Text Box 186"/>
            <p:cNvSpPr txBox="1"/>
            <p:nvPr/>
          </p:nvSpPr>
          <p:spPr>
            <a:xfrm>
              <a:off x="652360" y="3566863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Micro-benchmarks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>
            <a:xfrm rot="5400000">
              <a:off x="2587295" y="3593909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2586660" y="3802655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 Box 192"/>
            <p:cNvSpPr txBox="1"/>
            <p:nvPr/>
          </p:nvSpPr>
          <p:spPr>
            <a:xfrm>
              <a:off x="673468" y="4398328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Visualization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 rot="5400000">
              <a:off x="2587930" y="6274091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 Box 230"/>
            <p:cNvSpPr txBox="1"/>
            <p:nvPr/>
          </p:nvSpPr>
          <p:spPr>
            <a:xfrm rot="16200000">
              <a:off x="-465711" y="4633212"/>
              <a:ext cx="1711121" cy="43116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Data Source 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and Style 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View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6" name="Text Box 230"/>
            <p:cNvSpPr txBox="1"/>
            <p:nvPr/>
          </p:nvSpPr>
          <p:spPr>
            <a:xfrm rot="16200000">
              <a:off x="1623107" y="702768"/>
              <a:ext cx="1039495" cy="21211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Execution View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7" name="Text Box 230"/>
            <p:cNvSpPr txBox="1"/>
            <p:nvPr/>
          </p:nvSpPr>
          <p:spPr>
            <a:xfrm rot="5400000" flipH="1" flipV="1">
              <a:off x="2384526" y="5903904"/>
              <a:ext cx="1075055" cy="2120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Processing View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9" name="Text Box 297"/>
            <p:cNvSpPr txBox="1"/>
            <p:nvPr/>
          </p:nvSpPr>
          <p:spPr>
            <a:xfrm rot="16200000">
              <a:off x="3075509" y="2795253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20" name="Text Box 298"/>
            <p:cNvSpPr txBox="1"/>
            <p:nvPr/>
          </p:nvSpPr>
          <p:spPr>
            <a:xfrm rot="16200000">
              <a:off x="3226284" y="2797288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1" name="Text Box 299"/>
            <p:cNvSpPr txBox="1"/>
            <p:nvPr/>
          </p:nvSpPr>
          <p:spPr>
            <a:xfrm rot="16200000">
              <a:off x="3407180" y="2793218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22" name="Text Box 300"/>
            <p:cNvSpPr txBox="1"/>
            <p:nvPr/>
          </p:nvSpPr>
          <p:spPr>
            <a:xfrm rot="16200000">
              <a:off x="3562455" y="2795253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23" name="Text Box 301"/>
            <p:cNvSpPr txBox="1"/>
            <p:nvPr/>
          </p:nvSpPr>
          <p:spPr>
            <a:xfrm rot="16200000">
              <a:off x="3906744" y="2799323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4" name="Text Box 302"/>
            <p:cNvSpPr txBox="1"/>
            <p:nvPr/>
          </p:nvSpPr>
          <p:spPr>
            <a:xfrm rot="16200000">
              <a:off x="4110779" y="2794043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25" name="Text Box 303"/>
            <p:cNvSpPr txBox="1"/>
            <p:nvPr/>
          </p:nvSpPr>
          <p:spPr>
            <a:xfrm rot="16200000">
              <a:off x="4289430" y="2784536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26" name="Text Box 304"/>
            <p:cNvSpPr txBox="1"/>
            <p:nvPr/>
          </p:nvSpPr>
          <p:spPr>
            <a:xfrm rot="16200000">
              <a:off x="4476963" y="2787882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7" name="Text Box 305"/>
            <p:cNvSpPr txBox="1"/>
            <p:nvPr/>
          </p:nvSpPr>
          <p:spPr>
            <a:xfrm rot="16200000">
              <a:off x="4509869" y="2736331"/>
              <a:ext cx="305636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8" name="Text Box 306"/>
            <p:cNvSpPr txBox="1"/>
            <p:nvPr/>
          </p:nvSpPr>
          <p:spPr>
            <a:xfrm rot="16200000">
              <a:off x="4710268" y="2746998"/>
              <a:ext cx="282854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11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9" name="Text Box 307"/>
            <p:cNvSpPr txBox="1"/>
            <p:nvPr/>
          </p:nvSpPr>
          <p:spPr>
            <a:xfrm rot="16200000">
              <a:off x="4909917" y="2761936"/>
              <a:ext cx="275729" cy="14630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12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1" name="Text Box 310"/>
            <p:cNvSpPr txBox="1"/>
            <p:nvPr/>
          </p:nvSpPr>
          <p:spPr>
            <a:xfrm rot="16200000">
              <a:off x="233194" y="3140314"/>
              <a:ext cx="207549" cy="1827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32" name="Text Box 311"/>
            <p:cNvSpPr txBox="1"/>
            <p:nvPr/>
          </p:nvSpPr>
          <p:spPr>
            <a:xfrm rot="16200000">
              <a:off x="471966" y="3138103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33" name="Text Box 312"/>
            <p:cNvSpPr txBox="1"/>
            <p:nvPr/>
          </p:nvSpPr>
          <p:spPr>
            <a:xfrm rot="16200000">
              <a:off x="637188" y="3140138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34" name="Text Box 313"/>
            <p:cNvSpPr txBox="1"/>
            <p:nvPr/>
          </p:nvSpPr>
          <p:spPr>
            <a:xfrm rot="16200000">
              <a:off x="796389" y="3144206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35" name="Text Box 315"/>
            <p:cNvSpPr txBox="1"/>
            <p:nvPr/>
          </p:nvSpPr>
          <p:spPr>
            <a:xfrm rot="16200000">
              <a:off x="977624" y="3149487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36" name="Text Box 316"/>
            <p:cNvSpPr txBox="1"/>
            <p:nvPr/>
          </p:nvSpPr>
          <p:spPr>
            <a:xfrm rot="16200000">
              <a:off x="1168617" y="3152834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7" name="Text Box 317"/>
            <p:cNvSpPr txBox="1"/>
            <p:nvPr/>
          </p:nvSpPr>
          <p:spPr>
            <a:xfrm rot="16200000">
              <a:off x="1385388" y="3151523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38" name="Text Box 318"/>
            <p:cNvSpPr txBox="1"/>
            <p:nvPr/>
          </p:nvSpPr>
          <p:spPr>
            <a:xfrm rot="16200000">
              <a:off x="1595243" y="3120002"/>
              <a:ext cx="13587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9" name="Text Box 319"/>
            <p:cNvSpPr txBox="1"/>
            <p:nvPr/>
          </p:nvSpPr>
          <p:spPr>
            <a:xfrm rot="16200000">
              <a:off x="1758316" y="3150799"/>
              <a:ext cx="97309" cy="14479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0" name="Text Box 320"/>
            <p:cNvSpPr txBox="1"/>
            <p:nvPr/>
          </p:nvSpPr>
          <p:spPr>
            <a:xfrm rot="16200000">
              <a:off x="1952084" y="3152166"/>
              <a:ext cx="71431" cy="16587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1" name="Text Box 321"/>
            <p:cNvSpPr txBox="1"/>
            <p:nvPr/>
          </p:nvSpPr>
          <p:spPr>
            <a:xfrm rot="16200000">
              <a:off x="2371263" y="2459979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2" name="Text Box 322"/>
            <p:cNvSpPr txBox="1"/>
            <p:nvPr/>
          </p:nvSpPr>
          <p:spPr>
            <a:xfrm rot="16200000">
              <a:off x="2371263" y="2270768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3" name="Text Box 323"/>
            <p:cNvSpPr txBox="1"/>
            <p:nvPr/>
          </p:nvSpPr>
          <p:spPr>
            <a:xfrm rot="16200000">
              <a:off x="2371263" y="2074245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44" name="Text Box 324"/>
            <p:cNvSpPr txBox="1"/>
            <p:nvPr/>
          </p:nvSpPr>
          <p:spPr>
            <a:xfrm rot="16200000">
              <a:off x="2371263" y="1885033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45" name="Text Box 325"/>
            <p:cNvSpPr txBox="1"/>
            <p:nvPr/>
          </p:nvSpPr>
          <p:spPr>
            <a:xfrm rot="16200000">
              <a:off x="2371263" y="1725092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46" name="Text Box 326"/>
            <p:cNvSpPr txBox="1"/>
            <p:nvPr/>
          </p:nvSpPr>
          <p:spPr>
            <a:xfrm rot="16200000">
              <a:off x="2371263" y="1525673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47" name="Text Box 327"/>
            <p:cNvSpPr txBox="1"/>
            <p:nvPr/>
          </p:nvSpPr>
          <p:spPr>
            <a:xfrm rot="16200000">
              <a:off x="2371263" y="1344070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48" name="Text Box 328"/>
            <p:cNvSpPr txBox="1"/>
            <p:nvPr/>
          </p:nvSpPr>
          <p:spPr>
            <a:xfrm rot="16200000">
              <a:off x="2371263" y="1172898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49" name="Text Box 329"/>
            <p:cNvSpPr txBox="1"/>
            <p:nvPr/>
          </p:nvSpPr>
          <p:spPr>
            <a:xfrm rot="16200000">
              <a:off x="2371263" y="1014126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50" name="Text Box 330"/>
            <p:cNvSpPr txBox="1"/>
            <p:nvPr/>
          </p:nvSpPr>
          <p:spPr>
            <a:xfrm rot="16200000">
              <a:off x="2327719" y="841141"/>
              <a:ext cx="175313" cy="10858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51" name="Text Box 335"/>
            <p:cNvSpPr txBox="1"/>
            <p:nvPr/>
          </p:nvSpPr>
          <p:spPr>
            <a:xfrm rot="16200000">
              <a:off x="2325815" y="493593"/>
              <a:ext cx="177599" cy="10706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12</a:t>
              </a:r>
              <a:endPara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2" name="Text Box 336"/>
            <p:cNvSpPr txBox="1"/>
            <p:nvPr/>
          </p:nvSpPr>
          <p:spPr>
            <a:xfrm rot="16200000">
              <a:off x="2333633" y="126892"/>
              <a:ext cx="169278" cy="11437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14</a:t>
              </a:r>
              <a:endPara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5" name="Text Box 340"/>
            <p:cNvSpPr txBox="1"/>
            <p:nvPr/>
          </p:nvSpPr>
          <p:spPr>
            <a:xfrm rot="16200000">
              <a:off x="2677517" y="5268575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56" name="Text Box 341"/>
            <p:cNvSpPr txBox="1"/>
            <p:nvPr/>
          </p:nvSpPr>
          <p:spPr>
            <a:xfrm rot="16200000">
              <a:off x="2677517" y="5044369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57" name="Text Box 342"/>
            <p:cNvSpPr txBox="1"/>
            <p:nvPr/>
          </p:nvSpPr>
          <p:spPr>
            <a:xfrm rot="16200000">
              <a:off x="2677517" y="4838919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58" name="Text Box 343"/>
            <p:cNvSpPr txBox="1"/>
            <p:nvPr/>
          </p:nvSpPr>
          <p:spPr>
            <a:xfrm rot="16200000">
              <a:off x="2677517" y="4459575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59" name="Text Box 344"/>
            <p:cNvSpPr txBox="1"/>
            <p:nvPr/>
          </p:nvSpPr>
          <p:spPr>
            <a:xfrm rot="16200000">
              <a:off x="2677517" y="4232464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60" name="Text Box 345"/>
            <p:cNvSpPr txBox="1"/>
            <p:nvPr/>
          </p:nvSpPr>
          <p:spPr>
            <a:xfrm rot="16200000">
              <a:off x="2677517" y="4020639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1" name="Text Box 346"/>
            <p:cNvSpPr txBox="1"/>
            <p:nvPr/>
          </p:nvSpPr>
          <p:spPr>
            <a:xfrm rot="16200000">
              <a:off x="2677517" y="3816794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2" name="Text Box 347"/>
            <p:cNvSpPr txBox="1"/>
            <p:nvPr/>
          </p:nvSpPr>
          <p:spPr>
            <a:xfrm rot="16200000">
              <a:off x="2677517" y="3611954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4" name="Text Box 349"/>
            <p:cNvSpPr txBox="1"/>
            <p:nvPr/>
          </p:nvSpPr>
          <p:spPr>
            <a:xfrm rot="16200000">
              <a:off x="2641113" y="6293314"/>
              <a:ext cx="137160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165" name="Text Box 350"/>
            <p:cNvSpPr txBox="1"/>
            <p:nvPr/>
          </p:nvSpPr>
          <p:spPr>
            <a:xfrm rot="16200000">
              <a:off x="2641113" y="6076163"/>
              <a:ext cx="137160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166" name="Text Box 351"/>
            <p:cNvSpPr txBox="1"/>
            <p:nvPr/>
          </p:nvSpPr>
          <p:spPr>
            <a:xfrm rot="16200000">
              <a:off x="2641113" y="5864270"/>
              <a:ext cx="137160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167" name="Text Box 352"/>
            <p:cNvSpPr txBox="1"/>
            <p:nvPr/>
          </p:nvSpPr>
          <p:spPr>
            <a:xfrm rot="16200000">
              <a:off x="2641113" y="5681156"/>
              <a:ext cx="137160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168" name="Text Box 353"/>
            <p:cNvSpPr txBox="1"/>
            <p:nvPr/>
          </p:nvSpPr>
          <p:spPr>
            <a:xfrm rot="16200000">
              <a:off x="2614430" y="5457877"/>
              <a:ext cx="182880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73" name="Text Box 358"/>
            <p:cNvSpPr txBox="1"/>
            <p:nvPr/>
          </p:nvSpPr>
          <p:spPr>
            <a:xfrm rot="16200000">
              <a:off x="2677517" y="4638213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174" name="Straight Connector 173"/>
            <p:cNvCxnSpPr/>
            <p:nvPr/>
          </p:nvCxnSpPr>
          <p:spPr>
            <a:xfrm rot="5400000">
              <a:off x="2585213" y="266535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 Box 361"/>
            <p:cNvSpPr txBox="1"/>
            <p:nvPr/>
          </p:nvSpPr>
          <p:spPr>
            <a:xfrm rot="16200000">
              <a:off x="2326060" y="295805"/>
              <a:ext cx="184426" cy="11437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13</a:t>
              </a:r>
              <a:endPara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3760815" y="2981004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 Box 63"/>
            <p:cNvSpPr txBox="1"/>
            <p:nvPr/>
          </p:nvSpPr>
          <p:spPr>
            <a:xfrm>
              <a:off x="3706471" y="4097621"/>
              <a:ext cx="109751" cy="129440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Map Streaming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0" name="Text Box 301"/>
            <p:cNvSpPr txBox="1"/>
            <p:nvPr/>
          </p:nvSpPr>
          <p:spPr>
            <a:xfrm rot="16200000">
              <a:off x="3734181" y="2799323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2119934" y="2623816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 Ogre </a:t>
              </a:r>
              <a:r>
                <a:rPr lang="en-US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Views and 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50 Facets</a:t>
              </a:r>
              <a:endPara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84" name="Straight Connector 183"/>
            <p:cNvCxnSpPr/>
            <p:nvPr/>
          </p:nvCxnSpPr>
          <p:spPr>
            <a:xfrm rot="5400000">
              <a:off x="2585414" y="626271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 Box 168"/>
            <p:cNvSpPr txBox="1"/>
            <p:nvPr/>
          </p:nvSpPr>
          <p:spPr>
            <a:xfrm>
              <a:off x="2721435" y="602152"/>
              <a:ext cx="1828800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Iterative / Simple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6" name="Text Box 335"/>
            <p:cNvSpPr txBox="1"/>
            <p:nvPr/>
          </p:nvSpPr>
          <p:spPr>
            <a:xfrm rot="16200000">
              <a:off x="2326652" y="665319"/>
              <a:ext cx="177599" cy="10706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5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Benchmarks based on Ogres</a:t>
            </a:r>
            <a:br>
              <a:rPr lang="en-US" b="1" dirty="0" smtClean="0"/>
            </a:br>
            <a:r>
              <a:rPr lang="en-US" b="1" dirty="0" smtClean="0"/>
              <a:t>Analytics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75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424"/>
            <a:ext cx="9144000" cy="70282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Core Analytics </a:t>
            </a:r>
            <a:r>
              <a:rPr lang="en-US" sz="3600" b="1" dirty="0" smtClean="0">
                <a:solidFill>
                  <a:srgbClr val="0070C0"/>
                </a:solidFill>
              </a:rPr>
              <a:t>Ogre Instances 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/>
              <a:t>(</a:t>
            </a:r>
            <a:r>
              <a:rPr lang="en-US" sz="3600" b="1" dirty="0" err="1" smtClean="0"/>
              <a:t>microPattern</a:t>
            </a:r>
            <a:r>
              <a:rPr lang="en-US" sz="3600" b="1" dirty="0" smtClean="0"/>
              <a:t>) 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5248"/>
            <a:ext cx="9144000" cy="636069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Map-Only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Pleasingly parallel - </a:t>
            </a:r>
            <a:r>
              <a:rPr lang="en-US" sz="2400" b="1" dirty="0" smtClean="0"/>
              <a:t>Local </a:t>
            </a:r>
            <a:r>
              <a:rPr lang="en-US" sz="2400" b="1" dirty="0"/>
              <a:t>Machine Learning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MapReduce: </a:t>
            </a:r>
            <a:r>
              <a:rPr lang="en-US" sz="2400" b="1" dirty="0" smtClean="0"/>
              <a:t>Search/Query/Index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Summarizing </a:t>
            </a:r>
            <a:r>
              <a:rPr lang="en-US" sz="2400" b="1" dirty="0" smtClean="0"/>
              <a:t>statistics </a:t>
            </a:r>
            <a:r>
              <a:rPr lang="en-US" sz="2400" dirty="0" smtClean="0"/>
              <a:t>as in LHC Data analysis (histograms) </a:t>
            </a:r>
            <a:r>
              <a:rPr lang="en-US" sz="2400" b="1" dirty="0" smtClean="0">
                <a:solidFill>
                  <a:srgbClr val="0070C0"/>
                </a:solidFill>
              </a:rPr>
              <a:t>(G1)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Recommender </a:t>
            </a:r>
            <a:r>
              <a:rPr lang="en-US" sz="2400" dirty="0"/>
              <a:t>Systems (</a:t>
            </a:r>
            <a:r>
              <a:rPr lang="en-US" sz="2400" b="1" dirty="0"/>
              <a:t>Collaborative </a:t>
            </a:r>
            <a:r>
              <a:rPr lang="en-US" sz="2400" b="1" dirty="0" smtClean="0"/>
              <a:t>Filtering</a:t>
            </a:r>
            <a:r>
              <a:rPr lang="en-US" sz="2400" dirty="0" smtClean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Linear Classifiers (</a:t>
            </a:r>
            <a:r>
              <a:rPr lang="en-US" sz="2400" b="1" dirty="0"/>
              <a:t>Bayes, Random </a:t>
            </a:r>
            <a:r>
              <a:rPr lang="en-US" sz="2400" b="1" dirty="0" smtClean="0"/>
              <a:t>Forests</a:t>
            </a:r>
            <a:r>
              <a:rPr lang="en-US" sz="2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Alignment and Streaming (G7)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Genomic Alignment, Incremental Classifiers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Global Analytics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Nonlinear Solvers </a:t>
            </a:r>
            <a:r>
              <a:rPr lang="en-US" sz="2400" dirty="0" smtClean="0"/>
              <a:t>(structure depends on objective function)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(G5,G6)</a:t>
            </a:r>
            <a:endParaRPr lang="en-US" sz="2400" b="1" dirty="0">
              <a:solidFill>
                <a:srgbClr val="0070C0"/>
              </a:solidFill>
            </a:endParaRPr>
          </a:p>
          <a:p>
            <a:pPr lvl="1"/>
            <a:r>
              <a:rPr lang="en-US" sz="2400" dirty="0"/>
              <a:t>Stochastic Gradient Descent </a:t>
            </a:r>
            <a:r>
              <a:rPr lang="en-US" sz="2400" dirty="0" smtClean="0"/>
              <a:t>SGD</a:t>
            </a:r>
            <a:endParaRPr lang="en-US" sz="2400" dirty="0"/>
          </a:p>
          <a:p>
            <a:pPr lvl="1"/>
            <a:r>
              <a:rPr lang="en-US" sz="2400" dirty="0"/>
              <a:t>(L-)BFGS approximation to Newton’s Method</a:t>
            </a:r>
          </a:p>
          <a:p>
            <a:pPr lvl="1"/>
            <a:r>
              <a:rPr lang="en-US" sz="2400" dirty="0" err="1"/>
              <a:t>Levenberg</a:t>
            </a:r>
            <a:r>
              <a:rPr lang="en-US" sz="2400" dirty="0"/>
              <a:t>-Marquardt </a:t>
            </a:r>
            <a:r>
              <a:rPr lang="en-US" sz="2400" dirty="0" smtClean="0"/>
              <a:t>solver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10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6579" y="163630"/>
            <a:ext cx="9144000" cy="70282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Core Analytics </a:t>
            </a:r>
            <a:r>
              <a:rPr lang="en-US" sz="3600" b="1" dirty="0" smtClean="0">
                <a:solidFill>
                  <a:srgbClr val="0070C0"/>
                </a:solidFill>
              </a:rPr>
              <a:t>Ogre Instances 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/>
              <a:t>(</a:t>
            </a:r>
            <a:r>
              <a:rPr lang="en-US" sz="3600" b="1" dirty="0" err="1" smtClean="0"/>
              <a:t>microPattern</a:t>
            </a:r>
            <a:r>
              <a:rPr lang="en-US" sz="3600" b="1" dirty="0" smtClean="0"/>
              <a:t>) II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5707"/>
            <a:ext cx="9144000" cy="503019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0070C0"/>
                </a:solidFill>
              </a:rPr>
              <a:t>Map-Collective </a:t>
            </a:r>
            <a:r>
              <a:rPr lang="en-US" sz="2700" b="1" dirty="0" smtClean="0">
                <a:solidFill>
                  <a:srgbClr val="0070C0"/>
                </a:solidFill>
              </a:rPr>
              <a:t>(</a:t>
            </a:r>
            <a:r>
              <a:rPr lang="en-US" sz="2700" b="1" dirty="0">
                <a:solidFill>
                  <a:srgbClr val="0070C0"/>
                </a:solidFill>
              </a:rPr>
              <a:t>See Mahout, </a:t>
            </a:r>
            <a:r>
              <a:rPr lang="en-US" sz="2700" b="1" dirty="0" err="1">
                <a:solidFill>
                  <a:srgbClr val="0070C0"/>
                </a:solidFill>
              </a:rPr>
              <a:t>MLlib</a:t>
            </a:r>
            <a:r>
              <a:rPr lang="en-US" sz="2700" b="1" dirty="0">
                <a:solidFill>
                  <a:srgbClr val="0070C0"/>
                </a:solidFill>
              </a:rPr>
              <a:t>) </a:t>
            </a:r>
            <a:r>
              <a:rPr lang="en-US" sz="2700" b="1" dirty="0" smtClean="0">
                <a:solidFill>
                  <a:srgbClr val="0070C0"/>
                </a:solidFill>
              </a:rPr>
              <a:t/>
            </a:r>
            <a:br>
              <a:rPr lang="en-US" sz="2700" b="1" dirty="0" smtClean="0">
                <a:solidFill>
                  <a:srgbClr val="0070C0"/>
                </a:solidFill>
              </a:rPr>
            </a:br>
            <a:r>
              <a:rPr lang="en-US" sz="2700" b="1" dirty="0" smtClean="0">
                <a:solidFill>
                  <a:srgbClr val="0070C0"/>
                </a:solidFill>
              </a:rPr>
              <a:t>(</a:t>
            </a:r>
            <a:r>
              <a:rPr lang="en-US" sz="2700" b="1" dirty="0">
                <a:solidFill>
                  <a:srgbClr val="0070C0"/>
                </a:solidFill>
              </a:rPr>
              <a:t>G2,G4,G6)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rgbClr val="0070C0"/>
                </a:solidFill>
              </a:rPr>
              <a:t>Often use </a:t>
            </a:r>
            <a:r>
              <a:rPr lang="en-US" sz="2700" b="1" dirty="0">
                <a:solidFill>
                  <a:srgbClr val="0070C0"/>
                </a:solidFill>
              </a:rPr>
              <a:t>matrix-matrix,-vector operations, solvers (conjugate gradient)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b="1" dirty="0" smtClean="0"/>
              <a:t>Outlier </a:t>
            </a:r>
            <a:r>
              <a:rPr lang="en-US" sz="2700" b="1" dirty="0"/>
              <a:t>Detection</a:t>
            </a:r>
            <a:r>
              <a:rPr lang="en-US" sz="2700" dirty="0"/>
              <a:t>, </a:t>
            </a:r>
            <a:r>
              <a:rPr lang="en-US" sz="2700" b="1" dirty="0"/>
              <a:t>Clustering</a:t>
            </a:r>
            <a:r>
              <a:rPr lang="en-US" sz="2700" dirty="0"/>
              <a:t> (many methods),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b="1" dirty="0"/>
              <a:t>Mixture Models, LDA </a:t>
            </a:r>
            <a:r>
              <a:rPr lang="en-US" sz="2700" dirty="0"/>
              <a:t>(Latent Dirichlet Allocation), </a:t>
            </a:r>
            <a:r>
              <a:rPr lang="en-US" sz="2700" b="1" dirty="0"/>
              <a:t>PLSI </a:t>
            </a:r>
            <a:r>
              <a:rPr lang="en-US" sz="2700" dirty="0"/>
              <a:t>(Probabilistic Latent Semantic Indexing</a:t>
            </a:r>
            <a:r>
              <a:rPr lang="en-US" sz="2700" dirty="0" smtClean="0"/>
              <a:t>)</a:t>
            </a:r>
            <a:endParaRPr lang="en-US" sz="2700" dirty="0"/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/>
              <a:t>SVM </a:t>
            </a:r>
            <a:r>
              <a:rPr lang="en-US" sz="2700" dirty="0"/>
              <a:t>and </a:t>
            </a:r>
            <a:r>
              <a:rPr lang="en-US" sz="2700" b="1" dirty="0"/>
              <a:t>Logistic Regression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700" b="1" dirty="0"/>
              <a:t>PageRank</a:t>
            </a:r>
            <a:r>
              <a:rPr lang="en-US" sz="2700" dirty="0"/>
              <a:t>, (find leading eigenvector of sparse matrix)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700" b="1" dirty="0"/>
              <a:t>SVD</a:t>
            </a:r>
            <a:r>
              <a:rPr lang="en-US" sz="2700" dirty="0"/>
              <a:t> (Singular Value Decomposition)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700" b="1" dirty="0"/>
              <a:t>MDS</a:t>
            </a:r>
            <a:r>
              <a:rPr lang="en-US" sz="2700" dirty="0"/>
              <a:t> (Multidimensional Scaling)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700" dirty="0"/>
              <a:t>Learning Neural Networks (</a:t>
            </a:r>
            <a:r>
              <a:rPr lang="en-US" sz="2700" b="1" dirty="0"/>
              <a:t>Deep Learning</a:t>
            </a:r>
            <a:r>
              <a:rPr lang="en-US" sz="2700" dirty="0"/>
              <a:t>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700" b="1" dirty="0"/>
              <a:t>Hidden Markov Models</a:t>
            </a:r>
            <a:endParaRPr lang="en-US" sz="27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95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758"/>
            <a:ext cx="9144000" cy="70282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Core Analytics </a:t>
            </a:r>
            <a:r>
              <a:rPr lang="en-US" sz="4000" b="1" dirty="0" smtClean="0">
                <a:solidFill>
                  <a:srgbClr val="0070C0"/>
                </a:solidFill>
              </a:rPr>
              <a:t>Ogre Instances 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/>
              <a:t>(</a:t>
            </a:r>
            <a:r>
              <a:rPr lang="en-US" sz="4000" b="1" dirty="0" err="1" smtClean="0"/>
              <a:t>microPattern</a:t>
            </a:r>
            <a:r>
              <a:rPr lang="en-US" sz="4000" b="1" dirty="0" smtClean="0"/>
              <a:t>) III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93" y="1431533"/>
            <a:ext cx="7500135" cy="5287766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Global Analytics – Map-Communication (targets for Giraph</a:t>
            </a:r>
            <a:r>
              <a:rPr lang="en-US" sz="2800" b="1" dirty="0" smtClean="0">
                <a:solidFill>
                  <a:srgbClr val="0070C0"/>
                </a:solidFill>
              </a:rPr>
              <a:t>) (</a:t>
            </a:r>
            <a:r>
              <a:rPr lang="en-US" sz="2800" b="1" dirty="0">
                <a:solidFill>
                  <a:srgbClr val="0070C0"/>
                </a:solidFill>
              </a:rPr>
              <a:t>G3</a:t>
            </a:r>
            <a:r>
              <a:rPr lang="en-US" sz="2800" b="1" dirty="0" smtClean="0">
                <a:solidFill>
                  <a:srgbClr val="0070C0"/>
                </a:solidFill>
              </a:rPr>
              <a:t>) 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Graph Structure (Communities, </a:t>
            </a:r>
            <a:r>
              <a:rPr lang="en-US" sz="2400" b="1" dirty="0" err="1" smtClean="0"/>
              <a:t>subgraphs</a:t>
            </a:r>
            <a:r>
              <a:rPr lang="en-US" sz="2400" b="1" dirty="0" smtClean="0"/>
              <a:t>/motifs, diameter, maximal cliques, connected components)</a:t>
            </a:r>
            <a:endParaRPr lang="en-US" sz="2400" b="1" dirty="0"/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Network Dynamics - Graph simulation Algorithms </a:t>
            </a:r>
            <a:r>
              <a:rPr lang="en-US" sz="2400" dirty="0"/>
              <a:t>(epidemiology</a:t>
            </a:r>
            <a:r>
              <a:rPr lang="en-US" sz="2400" dirty="0" smtClean="0"/>
              <a:t>)</a:t>
            </a:r>
            <a:endParaRPr lang="en-US" sz="2400" b="1" dirty="0" smtClean="0"/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Global Analytics – Asynchronous Shared Memory (may be distributed algorithms</a:t>
            </a:r>
            <a:r>
              <a:rPr lang="en-US" sz="2800" b="1" dirty="0" smtClean="0">
                <a:solidFill>
                  <a:srgbClr val="0070C0"/>
                </a:solidFill>
              </a:rPr>
              <a:t>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Graph </a:t>
            </a:r>
            <a:r>
              <a:rPr lang="en-US" sz="2400" b="1" dirty="0"/>
              <a:t>Structure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Betweenness</a:t>
            </a:r>
            <a:r>
              <a:rPr lang="en-US" sz="2400" b="1" dirty="0" smtClean="0"/>
              <a:t> centrality, shortest path) (G3)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Linear/Quadratic Programming, Combinatorial Optimization, Branch and Bound (G5)</a:t>
            </a:r>
            <a:endParaRPr lang="en-US" sz="2400" b="1" dirty="0" smtClean="0"/>
          </a:p>
          <a:p>
            <a:pPr marL="0" indent="0">
              <a:spcBef>
                <a:spcPts val="200"/>
              </a:spcBef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2938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8453"/>
            <a:ext cx="9143998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Benchmarks across Facets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0615"/>
            <a:ext cx="9143999" cy="603738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Micro Benchmarks: </a:t>
            </a:r>
            <a:r>
              <a:rPr lang="en-US" sz="2400" dirty="0" smtClean="0"/>
              <a:t>SPEC, </a:t>
            </a:r>
            <a:r>
              <a:rPr lang="en-US" sz="2400" dirty="0" err="1" smtClean="0"/>
              <a:t>EnhancedDFSIO</a:t>
            </a:r>
            <a:r>
              <a:rPr lang="en-US" sz="2400" dirty="0"/>
              <a:t> </a:t>
            </a:r>
            <a:r>
              <a:rPr lang="en-US" sz="2400" dirty="0" smtClean="0"/>
              <a:t>(HDFS), </a:t>
            </a:r>
            <a:r>
              <a:rPr lang="en-US" sz="2400" dirty="0" err="1" smtClean="0"/>
              <a:t>Terasort</a:t>
            </a:r>
            <a:r>
              <a:rPr lang="en-US" sz="2400" dirty="0" smtClean="0"/>
              <a:t>, </a:t>
            </a:r>
            <a:r>
              <a:rPr lang="en-US" sz="2400" dirty="0" err="1" smtClean="0"/>
              <a:t>Wordcount</a:t>
            </a:r>
            <a:r>
              <a:rPr lang="en-US" sz="2400" dirty="0" smtClean="0"/>
              <a:t>, </a:t>
            </a:r>
            <a:r>
              <a:rPr lang="en-US" sz="2400" dirty="0" err="1" smtClean="0"/>
              <a:t>Grep</a:t>
            </a:r>
            <a:r>
              <a:rPr lang="en-US" sz="2400" dirty="0" smtClean="0"/>
              <a:t>, MPI, Basic Pub-Sub ….</a:t>
            </a:r>
          </a:p>
          <a:p>
            <a:r>
              <a:rPr lang="en-US" sz="2400" b="1" dirty="0" smtClean="0"/>
              <a:t>SQL and NoSQL Data systems, Search, Recommenders: </a:t>
            </a:r>
            <a:r>
              <a:rPr lang="en-US" sz="2400" dirty="0" smtClean="0"/>
              <a:t>TPC (-C to x–HS for Hadoop), </a:t>
            </a:r>
            <a:r>
              <a:rPr lang="en-US" sz="2400" dirty="0" err="1" smtClean="0"/>
              <a:t>BigBench</a:t>
            </a:r>
            <a:r>
              <a:rPr lang="en-US" sz="2400" dirty="0" smtClean="0"/>
              <a:t>, Yahoo Cloud Serving, Berkeley Big Data, </a:t>
            </a:r>
            <a:r>
              <a:rPr lang="en-US" sz="2400" dirty="0" err="1" smtClean="0"/>
              <a:t>HiBench</a:t>
            </a:r>
            <a:r>
              <a:rPr lang="en-US" sz="2400" dirty="0" smtClean="0"/>
              <a:t>, </a:t>
            </a:r>
            <a:r>
              <a:rPr lang="en-US" sz="2400" dirty="0" err="1" smtClean="0"/>
              <a:t>BigDataBench</a:t>
            </a:r>
            <a:r>
              <a:rPr lang="en-US" sz="2400" dirty="0" smtClean="0"/>
              <a:t>, </a:t>
            </a:r>
            <a:r>
              <a:rPr lang="en-US" sz="2400" dirty="0" err="1" smtClean="0"/>
              <a:t>Cloudsuite</a:t>
            </a:r>
            <a:r>
              <a:rPr lang="en-US" sz="2400" dirty="0" smtClean="0"/>
              <a:t>, </a:t>
            </a:r>
            <a:r>
              <a:rPr lang="en-US" sz="2400" dirty="0" err="1" smtClean="0"/>
              <a:t>Linkbench</a:t>
            </a:r>
            <a:endParaRPr lang="en-US" sz="2400" dirty="0" smtClean="0"/>
          </a:p>
          <a:p>
            <a:r>
              <a:rPr lang="en-US" sz="2400" b="1" dirty="0" smtClean="0"/>
              <a:t>Spatial Query: </a:t>
            </a:r>
            <a:r>
              <a:rPr lang="en-US" sz="2400" dirty="0" smtClean="0"/>
              <a:t>select from image or earth data</a:t>
            </a:r>
            <a:endParaRPr lang="en-US" sz="2400" dirty="0"/>
          </a:p>
          <a:p>
            <a:r>
              <a:rPr lang="en-US" sz="2400" b="1" dirty="0" smtClean="0"/>
              <a:t>Streaming: </a:t>
            </a:r>
            <a:r>
              <a:rPr lang="en-US" sz="2400" dirty="0" smtClean="0"/>
              <a:t>Gather in Pub-Sub(Kafka) + Process (Apache Storm) solution (e.g. gather tweets, Internet of Things); ?</a:t>
            </a:r>
            <a:r>
              <a:rPr lang="en-US" sz="2400" b="1" dirty="0"/>
              <a:t> </a:t>
            </a:r>
            <a:r>
              <a:rPr lang="en-US" sz="2400" dirty="0" err="1" smtClean="0"/>
              <a:t>BGBenchmark</a:t>
            </a:r>
            <a:r>
              <a:rPr lang="en-US" sz="2400" dirty="0" smtClean="0"/>
              <a:t>; need examples of 5 subclasses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b="1" dirty="0" smtClean="0"/>
              <a:t>Pleasingly parallel (Local Analytics): </a:t>
            </a:r>
            <a:r>
              <a:rPr lang="en-US" sz="2400" dirty="0" smtClean="0"/>
              <a:t>as in initial  steps of LHC, Astronomy, Pathology, </a:t>
            </a:r>
            <a:r>
              <a:rPr lang="en-US" sz="2400" dirty="0" err="1" smtClean="0"/>
              <a:t>Bioimaging</a:t>
            </a:r>
            <a:r>
              <a:rPr lang="en-US" sz="2400" dirty="0" smtClean="0"/>
              <a:t> (differ in type of data analysis)</a:t>
            </a:r>
          </a:p>
          <a:p>
            <a:r>
              <a:rPr lang="en-US" sz="2400" b="1" dirty="0" smtClean="0"/>
              <a:t>Analytics: </a:t>
            </a:r>
            <a:r>
              <a:rPr lang="en-US" sz="2400" dirty="0" smtClean="0"/>
              <a:t>Select from those Ogres given earlier including Graph 500 entries</a:t>
            </a:r>
          </a:p>
          <a:p>
            <a:r>
              <a:rPr lang="en-US" sz="2400" b="1" dirty="0" smtClean="0"/>
              <a:t>Workflow</a:t>
            </a:r>
            <a:r>
              <a:rPr lang="en-US" sz="2400" dirty="0" smtClean="0"/>
              <a:t> and </a:t>
            </a:r>
            <a:r>
              <a:rPr lang="en-US" sz="2400" b="1" dirty="0" smtClean="0"/>
              <a:t>Composite</a:t>
            </a:r>
            <a:r>
              <a:rPr lang="en-US" sz="2400" dirty="0" smtClean="0"/>
              <a:t> (analytics on </a:t>
            </a:r>
            <a:r>
              <a:rPr lang="en-US" sz="2400" dirty="0" err="1" smtClean="0"/>
              <a:t>xSQL</a:t>
            </a:r>
            <a:r>
              <a:rPr lang="en-US" sz="2400" dirty="0" smtClean="0"/>
              <a:t>) linking above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911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801" y="778476"/>
            <a:ext cx="31015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can associate facets (numbered 1… for each view) with each potential benchmark. Then select benchmarks with unique facets.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27405" y="-1"/>
            <a:ext cx="6052759" cy="6818011"/>
            <a:chOff x="3027405" y="-1"/>
            <a:chExt cx="6052759" cy="68180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b="17757"/>
            <a:stretch/>
          </p:blipFill>
          <p:spPr>
            <a:xfrm>
              <a:off x="3027405" y="-1"/>
              <a:ext cx="6052759" cy="681801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179276" y="222422"/>
              <a:ext cx="1114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Facets</a:t>
              </a:r>
              <a:endParaRPr lang="en-US" sz="2800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8442542" y="543815"/>
              <a:ext cx="60260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439505" y="581003"/>
              <a:ext cx="6026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04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Parallel Data Analytics Issues</a:t>
            </a:r>
            <a:br>
              <a:rPr lang="en-US" b="1" dirty="0" smtClean="0"/>
            </a:br>
            <a:r>
              <a:rPr lang="en-US" b="1" dirty="0" smtClean="0"/>
              <a:t>and examples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26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Remarks on Parallelism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5461"/>
            <a:ext cx="9042400" cy="637442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Most use parallelism over items in data set</a:t>
            </a:r>
          </a:p>
          <a:p>
            <a:pPr lvl="1"/>
            <a:r>
              <a:rPr lang="en-US" sz="2400" dirty="0" smtClean="0"/>
              <a:t>Entities to cluster or map to Euclidean space</a:t>
            </a:r>
          </a:p>
          <a:p>
            <a:r>
              <a:rPr lang="en-US" sz="2800" dirty="0" smtClean="0"/>
              <a:t>Except </a:t>
            </a:r>
            <a:r>
              <a:rPr lang="en-US" sz="2800" b="1" dirty="0" smtClean="0"/>
              <a:t>deep learning (for image data sets)</a:t>
            </a:r>
            <a:r>
              <a:rPr lang="en-US" sz="2800" dirty="0" smtClean="0"/>
              <a:t>which has parallelism over pixel plane in neurons not over items in training set</a:t>
            </a:r>
          </a:p>
          <a:p>
            <a:pPr lvl="1"/>
            <a:r>
              <a:rPr lang="en-US" sz="2400" dirty="0" smtClean="0"/>
              <a:t>as need to look at small numbers of data items at a time in </a:t>
            </a:r>
            <a:r>
              <a:rPr lang="en-US" sz="2400" b="1" dirty="0" smtClean="0"/>
              <a:t>Stochastic Gradient Descent</a:t>
            </a:r>
            <a:r>
              <a:rPr lang="en-US" sz="2400" dirty="0" smtClean="0"/>
              <a:t> SGD</a:t>
            </a:r>
          </a:p>
          <a:p>
            <a:pPr lvl="1"/>
            <a:r>
              <a:rPr lang="en-US" sz="2400" dirty="0" smtClean="0"/>
              <a:t>Need experiments to really test SGD – as no easy to use parallel implementations tests at scale NOT done</a:t>
            </a:r>
          </a:p>
          <a:p>
            <a:pPr lvl="1"/>
            <a:r>
              <a:rPr lang="en-US" sz="2400" dirty="0" smtClean="0"/>
              <a:t>Maybe got where they are as most work sequential</a:t>
            </a:r>
          </a:p>
          <a:p>
            <a:r>
              <a:rPr lang="en-US" sz="2800" dirty="0"/>
              <a:t>Maximum Likelihood or </a:t>
            </a:r>
            <a:r>
              <a:rPr lang="en-US" sz="2800" dirty="0">
                <a:sym typeface="Symbol" panose="05050102010706020507" pitchFamily="18" charset="2"/>
              </a:rPr>
              <a:t></a:t>
            </a:r>
            <a:r>
              <a:rPr lang="en-US" sz="2800" baseline="30000" dirty="0">
                <a:sym typeface="Symbol" panose="05050102010706020507" pitchFamily="18" charset="2"/>
              </a:rPr>
              <a:t>2</a:t>
            </a:r>
            <a:r>
              <a:rPr lang="en-US" sz="2800" dirty="0">
                <a:sym typeface="Symbol" panose="05050102010706020507" pitchFamily="18" charset="2"/>
              </a:rPr>
              <a:t> both lead to structure like</a:t>
            </a:r>
          </a:p>
          <a:p>
            <a:r>
              <a:rPr lang="en-US" sz="2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Minimize sum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</a:t>
            </a:r>
            <a:r>
              <a:rPr lang="en-US" sz="2800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items</a:t>
            </a:r>
            <a:r>
              <a:rPr lang="en-US" sz="28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=1</a:t>
            </a:r>
            <a:r>
              <a:rPr lang="en-US" sz="28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(Positive nonlinear function of unknown parameters for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item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800" dirty="0" smtClean="0"/>
              <a:t>All solved iteratively with (clever) first or second order approximation to shift in objective function</a:t>
            </a:r>
          </a:p>
          <a:p>
            <a:pPr lvl="1"/>
            <a:r>
              <a:rPr lang="en-US" sz="2400" dirty="0" smtClean="0"/>
              <a:t>Sometimes steepest descent direction; sometimes Newton</a:t>
            </a:r>
          </a:p>
          <a:p>
            <a:pPr lvl="1"/>
            <a:r>
              <a:rPr lang="en-US" sz="2400" dirty="0" smtClean="0"/>
              <a:t>11 billion deep learning parameters; Newton impossible</a:t>
            </a:r>
          </a:p>
          <a:p>
            <a:pPr lvl="1"/>
            <a:r>
              <a:rPr lang="en-US" sz="2400" dirty="0" smtClean="0"/>
              <a:t>Have classic Expectation Maximization structure</a:t>
            </a:r>
          </a:p>
          <a:p>
            <a:pPr lvl="1"/>
            <a:r>
              <a:rPr lang="en-US" sz="2400" b="1" dirty="0"/>
              <a:t>Steepest descent shift is sum over shift calculated from each </a:t>
            </a:r>
            <a:r>
              <a:rPr lang="en-US" sz="2400" b="1" dirty="0" smtClean="0"/>
              <a:t>point</a:t>
            </a:r>
          </a:p>
          <a:p>
            <a:r>
              <a:rPr lang="en-US" sz="2800" dirty="0" smtClean="0"/>
              <a:t>SGD – take randomly a few hundred of items in data set and calculate shifts over these and move a tiny distance</a:t>
            </a:r>
          </a:p>
          <a:p>
            <a:pPr lvl="1"/>
            <a:r>
              <a:rPr lang="en-US" sz="2500" dirty="0" smtClean="0"/>
              <a:t>Classic method – take all (millions) of items in data set and move full 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34724"/>
            <a:ext cx="9143999" cy="6869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HPC and Data Analytics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06055"/>
            <a:ext cx="9143998" cy="6151943"/>
          </a:xfrm>
        </p:spPr>
        <p:txBody>
          <a:bodyPr>
            <a:noAutofit/>
          </a:bodyPr>
          <a:lstStyle/>
          <a:p>
            <a:r>
              <a:rPr lang="en-US" sz="2000" dirty="0" smtClean="0"/>
              <a:t>Identify/develop </a:t>
            </a:r>
            <a:r>
              <a:rPr lang="en-US" sz="2000" b="1" dirty="0" smtClean="0">
                <a:solidFill>
                  <a:srgbClr val="FF0000"/>
                </a:solidFill>
              </a:rPr>
              <a:t>parallel large scale data analytics data analytics library SPIDAL </a:t>
            </a:r>
            <a:r>
              <a:rPr lang="en-US" sz="2000" dirty="0" smtClean="0"/>
              <a:t>(</a:t>
            </a:r>
            <a:r>
              <a:rPr lang="en-US" sz="2000" b="1" dirty="0"/>
              <a:t>Scalable Parallel Interoperable Data Analytics Library </a:t>
            </a:r>
            <a:r>
              <a:rPr lang="en-US" sz="2000" b="1" dirty="0" smtClean="0"/>
              <a:t>) </a:t>
            </a:r>
            <a:r>
              <a:rPr lang="en-US" sz="2000" dirty="0" smtClean="0"/>
              <a:t>of similar quality to </a:t>
            </a:r>
            <a:r>
              <a:rPr lang="en-US" sz="2000" b="1" dirty="0" err="1" smtClean="0"/>
              <a:t>PETSc</a:t>
            </a:r>
            <a:r>
              <a:rPr lang="en-US" sz="2000" dirty="0" smtClean="0"/>
              <a:t> and </a:t>
            </a:r>
            <a:r>
              <a:rPr lang="en-US" sz="2000" b="1" dirty="0" err="1" smtClean="0"/>
              <a:t>ScaLAPACK</a:t>
            </a:r>
            <a:r>
              <a:rPr lang="en-US" sz="2000" b="1" dirty="0" smtClean="0"/>
              <a:t> </a:t>
            </a:r>
            <a:r>
              <a:rPr lang="en-US" sz="2000" dirty="0" smtClean="0"/>
              <a:t>which have been very influential in success of HPC for simulations</a:t>
            </a:r>
          </a:p>
          <a:p>
            <a:r>
              <a:rPr lang="en-US" sz="2000" b="1" dirty="0" smtClean="0"/>
              <a:t>Analyze Big Data applications </a:t>
            </a:r>
            <a:r>
              <a:rPr lang="en-US" sz="2000" dirty="0" smtClean="0"/>
              <a:t>to identify analytics needed and generate </a:t>
            </a:r>
            <a:r>
              <a:rPr lang="en-US" sz="2000" b="1" dirty="0" smtClean="0">
                <a:solidFill>
                  <a:srgbClr val="FF0000"/>
                </a:solidFill>
              </a:rPr>
              <a:t>benchmark applications and characteristics (Ogres with facets)</a:t>
            </a:r>
          </a:p>
          <a:p>
            <a:r>
              <a:rPr lang="en-US" sz="2000" dirty="0" smtClean="0"/>
              <a:t>Analyze existing </a:t>
            </a:r>
            <a:r>
              <a:rPr lang="en-US" sz="2000" b="1" dirty="0" smtClean="0"/>
              <a:t>analytics libraries </a:t>
            </a:r>
            <a:r>
              <a:rPr lang="en-US" sz="2000" dirty="0" smtClean="0"/>
              <a:t>(in practice limit to some application domains and some general libraries) – catalog library members available and performance</a:t>
            </a:r>
          </a:p>
          <a:p>
            <a:pPr lvl="1"/>
            <a:r>
              <a:rPr lang="en-US" sz="2000" b="1" dirty="0" smtClean="0"/>
              <a:t>Apache Mahout</a:t>
            </a:r>
            <a:r>
              <a:rPr lang="en-US" sz="2000" dirty="0" smtClean="0"/>
              <a:t> </a:t>
            </a:r>
            <a:r>
              <a:rPr lang="en-US" sz="2000" dirty="0"/>
              <a:t>low </a:t>
            </a:r>
            <a:r>
              <a:rPr lang="en-US" sz="2000" dirty="0" smtClean="0"/>
              <a:t>performance and not many entries; </a:t>
            </a:r>
          </a:p>
          <a:p>
            <a:pPr lvl="1"/>
            <a:r>
              <a:rPr lang="en-US" sz="2000" b="1" dirty="0" smtClean="0"/>
              <a:t>R</a:t>
            </a:r>
            <a:r>
              <a:rPr lang="en-US" sz="2000" dirty="0" smtClean="0"/>
              <a:t> </a:t>
            </a:r>
            <a:r>
              <a:rPr lang="en-US" sz="2000" dirty="0"/>
              <a:t>largely </a:t>
            </a:r>
            <a:r>
              <a:rPr lang="en-US" sz="2000" dirty="0" smtClean="0"/>
              <a:t>sequential and missing key algorithms; </a:t>
            </a:r>
          </a:p>
          <a:p>
            <a:pPr lvl="1"/>
            <a:r>
              <a:rPr lang="en-US" sz="2000" b="1" dirty="0" smtClean="0"/>
              <a:t>Apache </a:t>
            </a:r>
            <a:r>
              <a:rPr lang="en-US" sz="2000" b="1" dirty="0" err="1" smtClean="0"/>
              <a:t>MLlib</a:t>
            </a:r>
            <a:r>
              <a:rPr lang="en-US" sz="2000" dirty="0" smtClean="0"/>
              <a:t> </a:t>
            </a:r>
            <a:r>
              <a:rPr lang="en-US" sz="2000" dirty="0"/>
              <a:t>just </a:t>
            </a:r>
            <a:r>
              <a:rPr lang="en-US" sz="2000" dirty="0" smtClean="0"/>
              <a:t>starting</a:t>
            </a:r>
          </a:p>
          <a:p>
            <a:r>
              <a:rPr lang="en-US" sz="2000" dirty="0" smtClean="0"/>
              <a:t>Identify range of </a:t>
            </a:r>
            <a:r>
              <a:rPr lang="en-US" sz="2000" b="1" dirty="0" smtClean="0"/>
              <a:t>big data computer architectures</a:t>
            </a:r>
          </a:p>
          <a:p>
            <a:r>
              <a:rPr lang="en-US" sz="2000" b="1" dirty="0" smtClean="0"/>
              <a:t>Analyze Big Data Software </a:t>
            </a:r>
            <a:r>
              <a:rPr lang="en-US" sz="2000" dirty="0" smtClean="0"/>
              <a:t>and identify </a:t>
            </a:r>
            <a:r>
              <a:rPr lang="en-US" sz="2000" b="1" dirty="0" smtClean="0"/>
              <a:t>software model </a:t>
            </a:r>
            <a:r>
              <a:rPr lang="en-US" sz="2000" b="1" dirty="0">
                <a:solidFill>
                  <a:srgbClr val="FF0000"/>
                </a:solidFill>
              </a:rPr>
              <a:t>HPC-ABDS (HPC – Apache Big Data </a:t>
            </a:r>
            <a:r>
              <a:rPr lang="en-US" sz="2000" b="1" dirty="0" smtClean="0">
                <a:solidFill>
                  <a:srgbClr val="FF0000"/>
                </a:solidFill>
              </a:rPr>
              <a:t>Stack) </a:t>
            </a:r>
            <a:r>
              <a:rPr lang="en-US" sz="2000" dirty="0" smtClean="0"/>
              <a:t>to allow </a:t>
            </a:r>
            <a:r>
              <a:rPr lang="en-US" sz="2000" b="1" dirty="0" smtClean="0"/>
              <a:t>interoperability </a:t>
            </a:r>
            <a:r>
              <a:rPr lang="en-US" sz="2000" dirty="0" smtClean="0"/>
              <a:t>(Cloud/HPC) and </a:t>
            </a:r>
            <a:r>
              <a:rPr lang="en-US" sz="2000" b="1" dirty="0" smtClean="0"/>
              <a:t>high performance </a:t>
            </a:r>
            <a:r>
              <a:rPr lang="en-US" sz="2000" dirty="0" smtClean="0"/>
              <a:t>merging HPC and commodity cloud software </a:t>
            </a:r>
          </a:p>
          <a:p>
            <a:r>
              <a:rPr lang="en-US" sz="2000" dirty="0" smtClean="0"/>
              <a:t>Design or identify new or existing </a:t>
            </a:r>
            <a:r>
              <a:rPr lang="en-US" sz="2000" b="1" dirty="0" smtClean="0"/>
              <a:t>algorithms including  and assuming parallel implementation</a:t>
            </a:r>
          </a:p>
          <a:p>
            <a:r>
              <a:rPr lang="en-US" sz="2000" b="1" dirty="0" smtClean="0"/>
              <a:t>Many more </a:t>
            </a:r>
            <a:r>
              <a:rPr lang="en-US" sz="2000" b="1" dirty="0"/>
              <a:t>data scientists than computational scientists </a:t>
            </a:r>
            <a:r>
              <a:rPr lang="en-US" sz="2000" dirty="0"/>
              <a:t>so HPC implications of data analytics could be influential on simulation software and hardware</a:t>
            </a:r>
          </a:p>
          <a:p>
            <a:pPr marL="0" indent="0"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2700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dirty="0"/>
              <a:t>Remarks </a:t>
            </a:r>
            <a:r>
              <a:rPr lang="en-US" b="1" dirty="0" smtClean="0"/>
              <a:t>on </a:t>
            </a:r>
            <a:r>
              <a:rPr lang="en-US" b="1" dirty="0"/>
              <a:t>Parallelism </a:t>
            </a:r>
            <a:r>
              <a:rPr lang="en-US" b="1" dirty="0" smtClean="0"/>
              <a:t>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0413"/>
            <a:ext cx="9144000" cy="60975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Need to cover </a:t>
            </a:r>
            <a:r>
              <a:rPr lang="en-US" sz="2400" dirty="0"/>
              <a:t>non </a:t>
            </a:r>
            <a:r>
              <a:rPr lang="en-US" sz="2400" b="1" dirty="0"/>
              <a:t>vector </a:t>
            </a:r>
            <a:r>
              <a:rPr lang="en-US" sz="2400" b="1" dirty="0" err="1"/>
              <a:t>semimetric</a:t>
            </a:r>
            <a:r>
              <a:rPr lang="en-US" sz="2400" b="1" dirty="0"/>
              <a:t> </a:t>
            </a:r>
            <a:r>
              <a:rPr lang="en-US" sz="2400" dirty="0" smtClean="0"/>
              <a:t>and </a:t>
            </a:r>
            <a:r>
              <a:rPr lang="en-US" sz="2400" b="1" dirty="0" smtClean="0"/>
              <a:t>vector spaces </a:t>
            </a:r>
            <a:r>
              <a:rPr lang="en-US" sz="2400" dirty="0" smtClean="0"/>
              <a:t>for clustering and dimension reduction (N points in space)</a:t>
            </a:r>
          </a:p>
          <a:p>
            <a:r>
              <a:rPr lang="en-US" sz="2400" dirty="0"/>
              <a:t>MDS Minimizes </a:t>
            </a:r>
            <a:r>
              <a:rPr lang="en-US" altLang="ja-JP" sz="2400" dirty="0">
                <a:ea typeface="ＭＳ Ｐゴシック" pitchFamily="-112" charset="-128"/>
              </a:rPr>
              <a:t>Stress </a:t>
            </a:r>
            <a:br>
              <a:rPr lang="en-US" altLang="ja-JP" sz="2400" dirty="0">
                <a:ea typeface="ＭＳ Ｐゴシック" pitchFamily="-112" charset="-128"/>
              </a:rPr>
            </a:br>
            <a:r>
              <a:rPr lang="en-US" altLang="ja-JP" sz="2400" b="1" dirty="0">
                <a:ea typeface="ＭＳ Ｐゴシック" pitchFamily="-112" charset="-128"/>
              </a:rPr>
              <a:t>	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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altLang="ja-JP" sz="2400" b="1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) =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sz="2400" b="1" i="1" baseline="-25000" dirty="0" err="1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i</a:t>
            </a:r>
            <a:r>
              <a:rPr lang="en-US" altLang="ja-JP" sz="2400" b="1" i="1" baseline="-25000" dirty="0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&lt;j</a:t>
            </a:r>
            <a:r>
              <a:rPr lang="en-US" altLang="ja-JP" sz="2400" b="1" i="1" baseline="-25000" dirty="0">
                <a:solidFill>
                  <a:srgbClr val="FF0000"/>
                </a:solidFill>
                <a:ea typeface="ＭＳ Ｐゴシック" pitchFamily="-112" charset="-128"/>
              </a:rPr>
              <a:t>=1</a:t>
            </a:r>
            <a:r>
              <a:rPr lang="en-US" altLang="ja-JP" sz="2400" b="1" i="1" baseline="30000" dirty="0">
                <a:solidFill>
                  <a:srgbClr val="FF0000"/>
                </a:solidFill>
                <a:ea typeface="ＭＳ Ｐゴシック" pitchFamily="-112" charset="-128"/>
              </a:rPr>
              <a:t>N</a:t>
            </a:r>
            <a:r>
              <a:rPr lang="en-US" altLang="ja-JP" sz="2400" b="1" i="1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weight(</a:t>
            </a:r>
            <a:r>
              <a:rPr lang="en-US" altLang="ja-JP" sz="2400" b="1" i="1" dirty="0" err="1">
                <a:solidFill>
                  <a:srgbClr val="FF0000"/>
                </a:solidFill>
                <a:ea typeface="ＭＳ Ｐゴシック" pitchFamily="-112" charset="-128"/>
              </a:rPr>
              <a:t>i,j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) (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j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- d(</a:t>
            </a:r>
            <a:r>
              <a:rPr lang="en-US" altLang="ja-JP" sz="2400" b="1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sz="2400" b="1" i="1" dirty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sz="2400" b="1" u="sng" dirty="0" err="1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err="1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))</a:t>
            </a:r>
            <a:r>
              <a:rPr lang="en-US" altLang="ja-JP" sz="2400" b="1" baseline="30000" dirty="0">
                <a:solidFill>
                  <a:srgbClr val="FF0000"/>
                </a:solidFill>
                <a:ea typeface="ＭＳ Ｐゴシック" pitchFamily="-112" charset="-128"/>
              </a:rPr>
              <a:t>2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endParaRPr lang="en-US" sz="2400" dirty="0"/>
          </a:p>
          <a:p>
            <a:r>
              <a:rPr lang="en-US" sz="2400" b="1" dirty="0" err="1"/>
              <a:t>Semimetric</a:t>
            </a:r>
            <a:r>
              <a:rPr lang="en-US" sz="2400" b="1" dirty="0"/>
              <a:t> spaces </a:t>
            </a:r>
            <a:r>
              <a:rPr lang="en-US" sz="2400" dirty="0"/>
              <a:t>just have pairwise distances defined between points in space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j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</a:p>
          <a:p>
            <a:r>
              <a:rPr lang="en-US" sz="2400" b="1" dirty="0" smtClean="0"/>
              <a:t>Vector spaces </a:t>
            </a:r>
            <a:r>
              <a:rPr lang="en-US" sz="2400" dirty="0" smtClean="0"/>
              <a:t>have Euclidean distance and scalar products</a:t>
            </a:r>
          </a:p>
          <a:p>
            <a:pPr lvl="1"/>
            <a:r>
              <a:rPr lang="en-US" sz="2000" dirty="0" smtClean="0"/>
              <a:t>Algorithms can be O(N) and these are best for clustering but for MDS O(N) methods may not be best as obvious objective function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b="1" dirty="0" smtClean="0"/>
              <a:t>Important new algorithms needed to define O(N) versions of current O(N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) </a:t>
            </a:r>
            <a:r>
              <a:rPr lang="en-US" sz="2000" dirty="0" smtClean="0"/>
              <a:t>– “must” work intuitively and shown in principle</a:t>
            </a:r>
          </a:p>
          <a:p>
            <a:r>
              <a:rPr lang="en-US" sz="2400" dirty="0" smtClean="0"/>
              <a:t>Note matrix solvers all use </a:t>
            </a:r>
            <a:r>
              <a:rPr lang="en-US" sz="2400" b="1" dirty="0" smtClean="0"/>
              <a:t>conjugate gradient </a:t>
            </a:r>
            <a:r>
              <a:rPr lang="en-US" sz="2400" dirty="0" smtClean="0"/>
              <a:t>– converges in 5-100 iterations – a big gain for matrix with a million rows. This removes factor of N in time complexity</a:t>
            </a:r>
          </a:p>
          <a:p>
            <a:r>
              <a:rPr lang="en-US" sz="2400" dirty="0" smtClean="0"/>
              <a:t>Ratio of #clusters to #points important; </a:t>
            </a:r>
            <a:r>
              <a:rPr lang="en-US" sz="2400" b="1" dirty="0" smtClean="0"/>
              <a:t>new ideas if ratio &gt;~ 0.1 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399" y="211015"/>
            <a:ext cx="2198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446K sequences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~100 clusters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" y="48357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91708" y="430823"/>
            <a:ext cx="993530" cy="133643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03231" y="5249008"/>
            <a:ext cx="993530" cy="85578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006969" y="1890346"/>
            <a:ext cx="1481504" cy="3174023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45821" y="3633208"/>
            <a:ext cx="3174023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O(N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 interactions between green and purple clusters should be able to represent by centroids as in Barnes-Hut.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Hard as no Gauss theorem; no </a:t>
            </a:r>
            <a:r>
              <a:rPr lang="en-US" dirty="0" err="1" smtClean="0">
                <a:solidFill>
                  <a:schemeClr val="bg1"/>
                </a:solidFill>
              </a:rPr>
              <a:t>multipole</a:t>
            </a:r>
            <a:r>
              <a:rPr lang="en-US" dirty="0" smtClean="0">
                <a:solidFill>
                  <a:schemeClr val="bg1"/>
                </a:solidFill>
              </a:rPr>
              <a:t> expansion and points really in 1000 dimension space as clustered before 3D projection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2229" y="725885"/>
            <a:ext cx="317402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O(N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 green-green and purple-purple interactions have value but green-purple are “wasted”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5585" y="61491"/>
            <a:ext cx="236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“clean” sample of 446K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122" name="Picture 2" descr="C:\Users\Geoffrey Fox\Desktop\Rc_haixu_100k_af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8497" r="15760" b="7305"/>
          <a:stretch/>
        </p:blipFill>
        <p:spPr bwMode="auto">
          <a:xfrm>
            <a:off x="762000" y="990"/>
            <a:ext cx="8382000" cy="68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276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err="1" smtClean="0"/>
              <a:t>OctTree</a:t>
            </a:r>
            <a:r>
              <a:rPr lang="en-US" sz="2800" dirty="0" smtClean="0"/>
              <a:t> for 100K sample of Fungi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5181600"/>
            <a:ext cx="4800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800" dirty="0" smtClean="0">
                <a:solidFill>
                  <a:prstClr val="black"/>
                </a:solidFill>
              </a:rPr>
              <a:t>We use </a:t>
            </a:r>
            <a:r>
              <a:rPr lang="en-US" sz="2800" dirty="0" err="1" smtClean="0">
                <a:solidFill>
                  <a:prstClr val="black"/>
                </a:solidFill>
              </a:rPr>
              <a:t>OctTree</a:t>
            </a:r>
            <a:r>
              <a:rPr lang="en-US" sz="2800" dirty="0" smtClean="0">
                <a:solidFill>
                  <a:prstClr val="black"/>
                </a:solidFill>
              </a:rPr>
              <a:t> for logarithmic interpolation (streaming data)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" y="48357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91708" y="430823"/>
            <a:ext cx="993530" cy="133643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03231" y="5249008"/>
            <a:ext cx="993530" cy="85578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006969" y="1890346"/>
            <a:ext cx="1481504" cy="3174023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45821" y="3633208"/>
            <a:ext cx="3174023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O(N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 interactions between green and purple clusters should be able to represent by centroids as in Barnes-Hut.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Hard as no Gauss theorem; no </a:t>
            </a:r>
            <a:r>
              <a:rPr lang="en-US" dirty="0" err="1" smtClean="0">
                <a:solidFill>
                  <a:schemeClr val="bg1"/>
                </a:solidFill>
              </a:rPr>
              <a:t>multipole</a:t>
            </a:r>
            <a:r>
              <a:rPr lang="en-US" dirty="0" smtClean="0">
                <a:solidFill>
                  <a:schemeClr val="bg1"/>
                </a:solidFill>
              </a:rPr>
              <a:t> expansion and points really in 1000 dimension space as clustered before 3D projection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2229" y="725885"/>
            <a:ext cx="317402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O(N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 green-green and purple-purple interactions have value but green-purple are “wasted”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5585" y="61491"/>
            <a:ext cx="236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“clean” sample of 446K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122" name="Picture 2" descr="C:\Users\Geoffrey Fox\Desktop\Rc_haixu_100k_af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8497" r="15760" b="7305"/>
          <a:stretch/>
        </p:blipFill>
        <p:spPr bwMode="auto">
          <a:xfrm>
            <a:off x="762000" y="990"/>
            <a:ext cx="8382000" cy="68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276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err="1" smtClean="0"/>
              <a:t>OctTree</a:t>
            </a:r>
            <a:r>
              <a:rPr lang="en-US" sz="2800" dirty="0" smtClean="0"/>
              <a:t> for 100K sample of Fungi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5181600"/>
            <a:ext cx="4800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800" dirty="0" smtClean="0">
                <a:solidFill>
                  <a:prstClr val="black"/>
                </a:solidFill>
              </a:rPr>
              <a:t>We use </a:t>
            </a:r>
            <a:r>
              <a:rPr lang="en-US" sz="2800" dirty="0" err="1" smtClean="0">
                <a:solidFill>
                  <a:prstClr val="black"/>
                </a:solidFill>
              </a:rPr>
              <a:t>OctTree</a:t>
            </a:r>
            <a:r>
              <a:rPr lang="en-US" sz="2800" dirty="0" smtClean="0">
                <a:solidFill>
                  <a:prstClr val="black"/>
                </a:solidFill>
              </a:rPr>
              <a:t> for logarithmic interpolation (streaming data)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2202" y="72247"/>
            <a:ext cx="9144000" cy="1144800"/>
          </a:xfrm>
        </p:spPr>
        <p:txBody>
          <a:bodyPr vert="horz" wrap="square" lIns="100794" tIns="35202" rIns="100794" bIns="50397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b="1" dirty="0" smtClean="0"/>
              <a:t>Protein Universe Browser (map big data to 3D to use “GIS”) for COG Sequences with a few illustrative biologically identified clusters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73000"/>
              </a:lnSpc>
            </a:pPr>
            <a:fld id="{0AC073B1-9238-43AB-AC67-3B16E1F5FAA3}" type="slidenum">
              <a:rPr lang="en-US" sz="1270"/>
              <a:pPr>
                <a:lnSpc>
                  <a:spcPct val="73000"/>
                </a:lnSpc>
              </a:pPr>
              <a:t>66</a:t>
            </a:fld>
            <a:endParaRPr lang="en-US" sz="127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2" y="1217047"/>
            <a:ext cx="9121798" cy="598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912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3630"/>
            <a:ext cx="9144000" cy="1144921"/>
          </a:xfrm>
        </p:spPr>
        <p:txBody>
          <a:bodyPr tIns="35199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dirty="0"/>
              <a:t>Heatmap of </a:t>
            </a:r>
            <a:r>
              <a:rPr lang="en-US" dirty="0" smtClean="0"/>
              <a:t>biology distance (Needleman-</a:t>
            </a:r>
            <a:r>
              <a:rPr lang="en-US" dirty="0" err="1" smtClean="0"/>
              <a:t>Wunsch</a:t>
            </a:r>
            <a:r>
              <a:rPr lang="en-US" dirty="0" smtClean="0"/>
              <a:t>) </a:t>
            </a:r>
            <a:r>
              <a:rPr lang="en-US" dirty="0"/>
              <a:t>vs </a:t>
            </a:r>
            <a:r>
              <a:rPr lang="en-US" dirty="0" smtClean="0"/>
              <a:t>3D Euclidean Distances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4520876-8126-4A4E-88CD-DABA9C26EB89}" type="slidenum">
              <a:rPr lang="en-US"/>
              <a:pPr>
                <a:defRPr/>
              </a:pPr>
              <a:t>67</a:t>
            </a:fld>
            <a:endParaRPr lang="en-US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602"/>
            <a:ext cx="9144000" cy="45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884104"/>
            <a:ext cx="8251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d a distance, so is f(d) for any monotonic f. Optimize choice of 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823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Algorithm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2274"/>
            <a:ext cx="9144000" cy="58360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See </a:t>
            </a:r>
            <a:r>
              <a:rPr lang="en-US" b="1" dirty="0"/>
              <a:t>NRC Massive Data Analysis</a:t>
            </a:r>
            <a:r>
              <a:rPr lang="en-US" dirty="0"/>
              <a:t> </a:t>
            </a:r>
            <a:r>
              <a:rPr lang="en-US" dirty="0" smtClean="0"/>
              <a:t>report</a:t>
            </a:r>
          </a:p>
          <a:p>
            <a:r>
              <a:rPr lang="en-US" b="1" dirty="0" smtClean="0"/>
              <a:t>O(N) algorithms </a:t>
            </a:r>
            <a:r>
              <a:rPr lang="en-US" dirty="0" smtClean="0"/>
              <a:t>for O(N</a:t>
            </a:r>
            <a:r>
              <a:rPr lang="en-US" baseline="30000" dirty="0" smtClean="0"/>
              <a:t>2</a:t>
            </a:r>
            <a:r>
              <a:rPr lang="en-US" dirty="0" smtClean="0"/>
              <a:t>) problems </a:t>
            </a:r>
          </a:p>
          <a:p>
            <a:r>
              <a:rPr lang="en-US" dirty="0" smtClean="0"/>
              <a:t>Parallelizing </a:t>
            </a:r>
            <a:r>
              <a:rPr lang="en-US" b="1" dirty="0" smtClean="0"/>
              <a:t>Stochastic Gradient Descent</a:t>
            </a:r>
          </a:p>
          <a:p>
            <a:r>
              <a:rPr lang="en-US" b="1" dirty="0" smtClean="0"/>
              <a:t>Streaming data algorithms </a:t>
            </a:r>
            <a:r>
              <a:rPr lang="en-US" dirty="0" smtClean="0"/>
              <a:t>– balance and interplay between batch methods (most time consuming) and interpolative streaming methods</a:t>
            </a:r>
          </a:p>
          <a:p>
            <a:r>
              <a:rPr lang="en-US" b="1" dirty="0" smtClean="0"/>
              <a:t>Graph</a:t>
            </a:r>
            <a:r>
              <a:rPr lang="en-US" dirty="0" smtClean="0"/>
              <a:t> algorithms</a:t>
            </a:r>
          </a:p>
          <a:p>
            <a:r>
              <a:rPr lang="en-US" dirty="0" smtClean="0"/>
              <a:t>Machine Learning Community uses </a:t>
            </a:r>
            <a:r>
              <a:rPr lang="en-US" b="1" dirty="0" smtClean="0"/>
              <a:t>parameter servers</a:t>
            </a:r>
            <a:r>
              <a:rPr lang="en-US" dirty="0" smtClean="0"/>
              <a:t>; Parallel Computing (MPI) would not recommend this?</a:t>
            </a:r>
          </a:p>
          <a:p>
            <a:pPr lvl="1"/>
            <a:r>
              <a:rPr lang="en-US" dirty="0" smtClean="0"/>
              <a:t>Is classic distributed model for “parameter service” better?</a:t>
            </a:r>
          </a:p>
          <a:p>
            <a:r>
              <a:rPr lang="en-US" dirty="0" smtClean="0"/>
              <a:t>Apply </a:t>
            </a:r>
            <a:r>
              <a:rPr lang="en-US" b="1" dirty="0" smtClean="0"/>
              <a:t>best of parallel computing </a:t>
            </a:r>
            <a:r>
              <a:rPr lang="en-US" dirty="0" smtClean="0"/>
              <a:t>– communication and load balancing – to </a:t>
            </a:r>
            <a:r>
              <a:rPr lang="en-US" b="1" dirty="0" err="1" smtClean="0"/>
              <a:t>Giraph</a:t>
            </a:r>
            <a:r>
              <a:rPr lang="en-US" b="1" dirty="0" smtClean="0"/>
              <a:t>/Hadoop/Spark</a:t>
            </a:r>
          </a:p>
          <a:p>
            <a:r>
              <a:rPr lang="en-US" dirty="0" smtClean="0"/>
              <a:t>Are data analytics sparse?; </a:t>
            </a:r>
            <a:r>
              <a:rPr lang="en-US" b="1" dirty="0" smtClean="0"/>
              <a:t>many cases are full matrices</a:t>
            </a:r>
          </a:p>
          <a:p>
            <a:r>
              <a:rPr lang="en-US" dirty="0" smtClean="0"/>
              <a:t>BTW Need </a:t>
            </a:r>
            <a:r>
              <a:rPr lang="en-US" b="1" dirty="0" smtClean="0"/>
              <a:t>Java Grande – </a:t>
            </a:r>
            <a:r>
              <a:rPr lang="en-US" dirty="0" smtClean="0"/>
              <a:t>Some C++ but Java most popular in ABDS, with Python, </a:t>
            </a:r>
            <a:r>
              <a:rPr lang="en-US" dirty="0" err="1" smtClean="0"/>
              <a:t>Erlang</a:t>
            </a:r>
            <a:r>
              <a:rPr lang="en-US" dirty="0" smtClean="0"/>
              <a:t>, Go, Scala (compiles to JVM) 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4062"/>
          </a:xfrm>
        </p:spPr>
        <p:txBody>
          <a:bodyPr/>
          <a:lstStyle/>
          <a:p>
            <a:r>
              <a:rPr lang="en-US" b="1" dirty="0" smtClean="0"/>
              <a:t>Lessons / Insights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66" y="718184"/>
            <a:ext cx="9144000" cy="61398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Proposed</a:t>
            </a:r>
            <a:r>
              <a:rPr lang="en-US" b="1" dirty="0" smtClean="0"/>
              <a:t> classification of Big Data applications </a:t>
            </a:r>
            <a:r>
              <a:rPr lang="en-US" dirty="0" smtClean="0"/>
              <a:t>with features generalized as facets and kernels for analytics</a:t>
            </a:r>
          </a:p>
          <a:p>
            <a:r>
              <a:rPr lang="en-US" dirty="0"/>
              <a:t>Data intensive algorithms do not have the well developed </a:t>
            </a:r>
            <a:r>
              <a:rPr lang="en-US" b="1" dirty="0"/>
              <a:t>high performance libraries </a:t>
            </a:r>
            <a:r>
              <a:rPr lang="en-US" dirty="0"/>
              <a:t>familiar from HPC</a:t>
            </a:r>
          </a:p>
          <a:p>
            <a:r>
              <a:rPr lang="en-US" b="1" dirty="0" smtClean="0"/>
              <a:t>Ch</a:t>
            </a:r>
            <a:r>
              <a:rPr lang="en-US" dirty="0" smtClean="0"/>
              <a:t>allenges </a:t>
            </a:r>
            <a:r>
              <a:rPr lang="en-US" dirty="0"/>
              <a:t>with </a:t>
            </a:r>
            <a:r>
              <a:rPr lang="en-US" b="1" dirty="0"/>
              <a:t>O(N</a:t>
            </a:r>
            <a:r>
              <a:rPr lang="en-US" b="1" baseline="30000" dirty="0"/>
              <a:t>2</a:t>
            </a:r>
            <a:r>
              <a:rPr lang="en-US" b="1" dirty="0"/>
              <a:t>) problems</a:t>
            </a:r>
          </a:p>
          <a:p>
            <a:r>
              <a:rPr lang="en-US" b="1" dirty="0" smtClean="0"/>
              <a:t>Global </a:t>
            </a:r>
            <a:r>
              <a:rPr lang="en-US" b="1" dirty="0"/>
              <a:t>Machine Learning </a:t>
            </a:r>
            <a:r>
              <a:rPr lang="en-US" dirty="0"/>
              <a:t>or (</a:t>
            </a:r>
            <a:r>
              <a:rPr lang="en-US" dirty="0" err="1"/>
              <a:t>Exascale</a:t>
            </a:r>
            <a:r>
              <a:rPr lang="en-US" dirty="0"/>
              <a:t> Global Optimization) particularly challenging</a:t>
            </a:r>
          </a:p>
          <a:p>
            <a:r>
              <a:rPr lang="en-US" b="1" dirty="0"/>
              <a:t>Develop SPIDAL (Scalable Parallel Interoperable Data Analytics Library)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New algorithms and new high performance parallel </a:t>
            </a:r>
            <a:r>
              <a:rPr lang="en-US" dirty="0" smtClean="0"/>
              <a:t>implementations</a:t>
            </a:r>
          </a:p>
          <a:p>
            <a:r>
              <a:rPr lang="en-US" b="1" dirty="0" smtClean="0"/>
              <a:t>Integrate </a:t>
            </a:r>
            <a:r>
              <a:rPr lang="en-US" dirty="0" smtClean="0"/>
              <a:t>(don’t compete) </a:t>
            </a:r>
            <a:r>
              <a:rPr lang="en-US" b="1" dirty="0" smtClean="0"/>
              <a:t>HPC with “Commodity Big data” </a:t>
            </a:r>
            <a:r>
              <a:rPr lang="en-US" dirty="0" smtClean="0"/>
              <a:t>(Google to Amazon to Enterprise/Startup Data Analytics) </a:t>
            </a:r>
          </a:p>
          <a:p>
            <a:pPr lvl="1"/>
            <a:r>
              <a:rPr lang="en-US" dirty="0" smtClean="0"/>
              <a:t>i.e. </a:t>
            </a:r>
            <a:r>
              <a:rPr lang="en-US" b="1" dirty="0" smtClean="0"/>
              <a:t>improve Mahout</a:t>
            </a:r>
            <a:r>
              <a:rPr lang="en-US" dirty="0" smtClean="0"/>
              <a:t>; don’t compete with it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Hadoop plug-ins </a:t>
            </a:r>
            <a:r>
              <a:rPr lang="en-US" dirty="0" smtClean="0"/>
              <a:t>rather than replacing Hadoop</a:t>
            </a:r>
          </a:p>
          <a:p>
            <a:r>
              <a:rPr lang="en-US" dirty="0" smtClean="0"/>
              <a:t>Enhanced Apache Big Data Stack </a:t>
            </a:r>
            <a:r>
              <a:rPr lang="en-US" b="1" dirty="0" smtClean="0"/>
              <a:t>HPC-ABDS has ~290 members </a:t>
            </a:r>
            <a:r>
              <a:rPr lang="en-US" dirty="0" smtClean="0"/>
              <a:t>with HPC opportunities at Resource management, Storage/Data, Streaming, Programming, monitoring, workflow layers.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3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32" y="73304"/>
            <a:ext cx="8229600" cy="7512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Analytics and the DIKW Pipeline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4578"/>
            <a:ext cx="9144000" cy="60334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Data goes through a pipeline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Raw data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Data  Information  Knowledge  Wisdom  Decisions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Each link enabled by a filter which is “business logic” or “analytics”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All filters are Analytics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However I am most interested in filters that involve “sophisticated analytics” which require non trivial parallel algorithms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Improve state of art in both algorithm quality and (parallel) performance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See Apache Crunch or Google Cloud Dataflow supporting pipelined analytics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And Pegasus, </a:t>
            </a:r>
            <a:r>
              <a:rPr lang="en-US" dirty="0" err="1" smtClean="0">
                <a:sym typeface="Wingdings" panose="05000000000000000000" pitchFamily="2" charset="2"/>
              </a:rPr>
              <a:t>Taverna</a:t>
            </a:r>
            <a:r>
              <a:rPr lang="en-US" dirty="0" smtClean="0">
                <a:sym typeface="Wingdings" panose="05000000000000000000" pitchFamily="2" charset="2"/>
              </a:rPr>
              <a:t>, Kepler from Grid community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070519" y="3040802"/>
            <a:ext cx="5285676" cy="735313"/>
            <a:chOff x="1087244" y="2592978"/>
            <a:chExt cx="5285676" cy="735313"/>
          </a:xfrm>
        </p:grpSpPr>
        <p:grpSp>
          <p:nvGrpSpPr>
            <p:cNvPr id="10" name="Group 9"/>
            <p:cNvGrpSpPr/>
            <p:nvPr/>
          </p:nvGrpSpPr>
          <p:grpSpPr>
            <a:xfrm>
              <a:off x="1923586" y="2793033"/>
              <a:ext cx="3755171" cy="535258"/>
              <a:chOff x="1984917" y="3589588"/>
              <a:chExt cx="3755171" cy="535258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681867" y="3589588"/>
                <a:ext cx="2366845" cy="5352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More Analytics </a:t>
                </a:r>
                <a:endParaRPr lang="en-US" dirty="0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1984917" y="3863181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5048712" y="3857217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4912111" y="2592978"/>
              <a:ext cx="146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Knowledge</a:t>
              </a:r>
              <a:endParaRPr lang="en-US" sz="2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7244" y="2594152"/>
              <a:ext cx="146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Information</a:t>
              </a:r>
              <a:endParaRPr lang="en-US" sz="2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06861" y="2064101"/>
            <a:ext cx="4084131" cy="769503"/>
            <a:chOff x="1580685" y="3361307"/>
            <a:chExt cx="4084131" cy="769503"/>
          </a:xfrm>
        </p:grpSpPr>
        <p:grpSp>
          <p:nvGrpSpPr>
            <p:cNvPr id="16" name="Group 15"/>
            <p:cNvGrpSpPr/>
            <p:nvPr/>
          </p:nvGrpSpPr>
          <p:grpSpPr>
            <a:xfrm>
              <a:off x="1984917" y="3595552"/>
              <a:ext cx="2877014" cy="535258"/>
              <a:chOff x="1984917" y="3595552"/>
              <a:chExt cx="2877014" cy="53525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676292" y="3595552"/>
                <a:ext cx="1494263" cy="5352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Analytics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1984917" y="3863181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4170555" y="3863181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204007" y="3361307"/>
              <a:ext cx="146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Information</a:t>
              </a:r>
              <a:endParaRPr lang="en-US" sz="2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0685" y="3378078"/>
              <a:ext cx="730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Data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262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5462" y="1616332"/>
            <a:ext cx="7772400" cy="175223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NIST Big Data Initiative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895344"/>
            <a:ext cx="6060831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Led by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Chaitin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Bob Marcus, Wo Chang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8611"/>
            <a:ext cx="6553200" cy="90543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NBD-PWG (NIST Big Data Public Working Group) Subgroups &amp; Co-Chairs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122259"/>
            <a:ext cx="8913166" cy="563171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There were 5 Subgroups</a:t>
            </a:r>
          </a:p>
          <a:p>
            <a:pPr lvl="1"/>
            <a:r>
              <a:rPr lang="en-US" dirty="0" smtClean="0"/>
              <a:t>Note mainly industry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Requirements and Use Cases Sub Group</a:t>
            </a:r>
          </a:p>
          <a:p>
            <a:pPr lvl="1"/>
            <a:r>
              <a:rPr lang="en-US" i="1" dirty="0"/>
              <a:t>Geoffrey Fox, </a:t>
            </a:r>
            <a:r>
              <a:rPr lang="en-US" i="1" dirty="0" smtClean="0"/>
              <a:t>Indiana U.; Joe </a:t>
            </a:r>
            <a:r>
              <a:rPr lang="en-US" i="1" dirty="0"/>
              <a:t>Paiva, </a:t>
            </a:r>
            <a:r>
              <a:rPr lang="en-US" i="1" dirty="0" smtClean="0"/>
              <a:t>VA; Tsegereda </a:t>
            </a:r>
            <a:r>
              <a:rPr lang="en-US" i="1" dirty="0"/>
              <a:t>Beyene, Cisco </a:t>
            </a:r>
            <a:endParaRPr lang="en-US" i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Definitions and Taxonomies SG</a:t>
            </a:r>
          </a:p>
          <a:p>
            <a:pPr lvl="1"/>
            <a:r>
              <a:rPr lang="en-US" i="1" dirty="0" smtClean="0"/>
              <a:t>Nancy </a:t>
            </a:r>
            <a:r>
              <a:rPr lang="en-US" i="1" dirty="0"/>
              <a:t>Grady, SAIC; Natasha </a:t>
            </a:r>
            <a:r>
              <a:rPr lang="en-US" i="1" dirty="0" err="1"/>
              <a:t>Balac</a:t>
            </a:r>
            <a:r>
              <a:rPr lang="en-US" i="1" dirty="0"/>
              <a:t>, SDSC; Eugene Luster, </a:t>
            </a:r>
            <a:r>
              <a:rPr lang="en-US" i="1" dirty="0" smtClean="0"/>
              <a:t>R2AD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Reference Architecture Sub Group</a:t>
            </a:r>
          </a:p>
          <a:p>
            <a:pPr lvl="1"/>
            <a:r>
              <a:rPr lang="en-US" i="1" dirty="0"/>
              <a:t>Orit Levin, </a:t>
            </a:r>
            <a:r>
              <a:rPr lang="en-US" i="1" dirty="0" smtClean="0"/>
              <a:t>Microsoft; James </a:t>
            </a:r>
            <a:r>
              <a:rPr lang="en-US" i="1" dirty="0" err="1"/>
              <a:t>Ketner</a:t>
            </a:r>
            <a:r>
              <a:rPr lang="en-US" i="1" dirty="0"/>
              <a:t>, </a:t>
            </a:r>
            <a:r>
              <a:rPr lang="en-US" i="1" dirty="0" smtClean="0"/>
              <a:t>AT&amp;T; Don </a:t>
            </a:r>
            <a:r>
              <a:rPr lang="en-US" i="1" dirty="0" err="1"/>
              <a:t>Krapohl</a:t>
            </a:r>
            <a:r>
              <a:rPr lang="en-US" i="1" dirty="0"/>
              <a:t>, Augmented </a:t>
            </a:r>
            <a:r>
              <a:rPr lang="en-US" i="1" dirty="0" smtClean="0"/>
              <a:t>Intelligence 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Security and Privacy Sub Group</a:t>
            </a:r>
          </a:p>
          <a:p>
            <a:pPr lvl="1"/>
            <a:r>
              <a:rPr lang="en-US" i="1" dirty="0"/>
              <a:t>Arnab Roy, CSA/Fujitsu Nancy </a:t>
            </a:r>
            <a:r>
              <a:rPr lang="en-US" i="1" dirty="0" err="1"/>
              <a:t>Landreville</a:t>
            </a:r>
            <a:r>
              <a:rPr lang="en-US" i="1" dirty="0"/>
              <a:t>, U. MD Akhil </a:t>
            </a:r>
            <a:r>
              <a:rPr lang="en-US" i="1" dirty="0" err="1"/>
              <a:t>Manchanda</a:t>
            </a:r>
            <a:r>
              <a:rPr lang="en-US" i="1" dirty="0"/>
              <a:t>, GE</a:t>
            </a:r>
            <a:endParaRPr lang="en-US" i="1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Technology Roadmap Sub Group</a:t>
            </a:r>
          </a:p>
          <a:p>
            <a:pPr lvl="1"/>
            <a:r>
              <a:rPr lang="en-US" i="1" dirty="0"/>
              <a:t>Carl Buffington, </a:t>
            </a:r>
            <a:r>
              <a:rPr lang="en-US" i="1" dirty="0" err="1" smtClean="0"/>
              <a:t>Vistronix</a:t>
            </a:r>
            <a:r>
              <a:rPr lang="en-US" i="1" dirty="0" smtClean="0"/>
              <a:t>; Dan </a:t>
            </a:r>
            <a:r>
              <a:rPr lang="en-US" i="1" dirty="0" err="1"/>
              <a:t>McClary</a:t>
            </a:r>
            <a:r>
              <a:rPr lang="en-US" i="1" dirty="0"/>
              <a:t>, </a:t>
            </a:r>
            <a:r>
              <a:rPr lang="en-US" i="1" dirty="0" smtClean="0"/>
              <a:t>Oracle; David </a:t>
            </a:r>
            <a:r>
              <a:rPr lang="en-US" i="1" dirty="0"/>
              <a:t>Boyd, Data </a:t>
            </a:r>
            <a:r>
              <a:rPr lang="en-US" i="1" dirty="0" smtClean="0"/>
              <a:t>Tactics</a:t>
            </a:r>
          </a:p>
          <a:p>
            <a:r>
              <a:rPr lang="en-US" dirty="0" smtClean="0"/>
              <a:t> </a:t>
            </a:r>
            <a:r>
              <a:rPr lang="en-US" dirty="0"/>
              <a:t>See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bigdatawg.nist.gov/usecases.php</a:t>
            </a:r>
            <a:endParaRPr lang="en-US" dirty="0" smtClean="0"/>
          </a:p>
          <a:p>
            <a:r>
              <a:rPr lang="en-US" dirty="0"/>
              <a:t>And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bigdatawg.nist.gov/V1_output_docs.php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54283&quot;&gt;&lt;property id=&quot;20148&quot; value=&quot;5&quot;/&gt;&lt;property id=&quot;20300&quot; value=&quot;Slide 8 - &amp;quot;   NIST Big Data Initiative&amp;quot;&quot;/&gt;&lt;property id=&quot;20307&quot; value=&quot;298&quot;/&gt;&lt;/object&gt;&lt;object type=&quot;3&quot; unique_id=&quot;154284&quot;&gt;&lt;property id=&quot;20148&quot; value=&quot;5&quot;/&gt;&lt;property id=&quot;20300&quot; value=&quot;Slide 11 - &amp;quot;51 Detailed Use Cases: Contributed July-September 2013 Covers goals, data features such as 3 V’s, software, hardwa&quot;/&gt;&lt;property id=&quot;20307&quot; value=&quot;297&quot;/&gt;&lt;/object&gt;&lt;object type=&quot;3&quot; unique_id=&quot;154833&quot;&gt;&lt;property id=&quot;20148&quot; value=&quot;5&quot;/&gt;&lt;property id=&quot;20300&quot; value=&quot;Slide 10 - &amp;quot;Use Case Template&amp;quot;&quot;/&gt;&lt;property id=&quot;20307&quot; value=&quot;314&quot;/&gt;&lt;/object&gt;&lt;object type=&quot;3&quot; unique_id=&quot;154834&quot;&gt;&lt;property id=&quot;20148&quot; value=&quot;5&quot;/&gt;&lt;property id=&quot;20300&quot; value=&quot;Slide 12&quot;/&gt;&lt;property id=&quot;20307&quot; value=&quot;316&quot;/&gt;&lt;/object&gt;&lt;object type=&quot;3&quot; unique_id=&quot;168000&quot;&gt;&lt;property id=&quot;20148&quot; value=&quot;5&quot;/&gt;&lt;property id=&quot;20300&quot; value=&quot;Slide 20 - &amp;quot;Data Gathering, Storage, Use&amp;quot;&quot;/&gt;&lt;property id=&quot;20307&quot; value=&quot;376&quot;/&gt;&lt;/object&gt;&lt;object type=&quot;3&quot; unique_id=&quot;172593&quot;&gt;&lt;property id=&quot;20148&quot; value=&quot;5&quot;/&gt;&lt;property id=&quot;20300&quot; value=&quot;Slide 13 - &amp;quot;51 Use Cases: What is Parallelism Over?&amp;quot;&quot;/&gt;&lt;property id=&quot;20307&quot; value=&quot;399&quot;/&gt;&lt;/object&gt;&lt;object type=&quot;3&quot; unique_id=&quot;181166&quot;&gt;&lt;property id=&quot;20148&quot; value=&quot;5&quot;/&gt;&lt;property id=&quot;20300&quot; value=&quot;Slide 19 - &amp;quot;Global Machine Learning aka EGO – Exascale Global Optimization&amp;quot;&quot;/&gt;&lt;property id=&quot;20307&quot; value=&quot;456&quot;/&gt;&lt;/object&gt;&lt;object type=&quot;3&quot; unique_id=&quot;181172&quot;&gt;&lt;property id=&quot;20148&quot; value=&quot;5&quot;/&gt;&lt;property id=&quot;20300&quot; value=&quot;Slide 69 - &amp;quot;Lessons / Insights&amp;quot;&quot;/&gt;&lt;property id=&quot;20307&quot; value=&quot;462&quot;/&gt;&lt;/object&gt;&lt;object type=&quot;3&quot; unique_id=&quot;186564&quot;&gt;&lt;property id=&quot;20148&quot; value=&quot;5&quot;/&gt;&lt;property id=&quot;20300&quot; value=&quot;Slide 14 - &amp;quot;Features of 51 Use Cases I&amp;quot;&quot;/&gt;&lt;property id=&quot;20307&quot; value=&quot;482&quot;/&gt;&lt;/object&gt;&lt;object type=&quot;3&quot; unique_id=&quot;186565&quot;&gt;&lt;property id=&quot;20148&quot; value=&quot;5&quot;/&gt;&lt;property id=&quot;20300&quot; value=&quot;Slide 15 - &amp;quot;Features of 51 Use Cases II&amp;quot;&quot;/&gt;&lt;property id=&quot;20307&quot; value=&quot;483&quot;/&gt;&lt;/object&gt;&lt;object type=&quot;3&quot; unique_id=&quot;350869&quot;&gt;&lt;property id=&quot;20148&quot; value=&quot;5&quot;/&gt;&lt;property id=&quot;20300&quot; value=&quot;Slide 6 - &amp;quot;HPC and Data Analytics&amp;quot;&quot;/&gt;&lt;property id=&quot;20307&quot; value=&quot;549&quot;/&gt;&lt;/object&gt;&lt;object type=&quot;3&quot; unique_id=&quot;353199&quot;&gt;&lt;property id=&quot;20148&quot; value=&quot;5&quot;/&gt;&lt;property id=&quot;20300&quot; value=&quot;Slide 64&quot;/&gt;&lt;property id=&quot;20307&quot; value=&quot;571&quot;/&gt;&lt;/object&gt;&lt;object type=&quot;3&quot; unique_id=&quot;378240&quot;&gt;&lt;property id=&quot;20148&quot; value=&quot;5&quot;/&gt;&lt;property id=&quot;20300&quot; value=&quot;Slide 68 - &amp;quot;Algorithm Challenges&amp;quot;&quot;/&gt;&lt;property id=&quot;20307&quot; value=&quot;590&quot;/&gt;&lt;/object&gt;&lt;object type=&quot;3&quot; unique_id=&quot;380794&quot;&gt;&lt;property id=&quot;20148&quot; value=&quot;5&quot;/&gt;&lt;property id=&quot;20300&quot; value=&quot;Slide 65 - &amp;quot;OctTree for 100K sample of Fungi&amp;quot;&quot;/&gt;&lt;property id=&quot;20307&quot; value=&quot;593&quot;/&gt;&lt;/object&gt;&lt;object type=&quot;3&quot; unique_id=&quot;383408&quot;&gt;&lt;property id=&quot;20148&quot; value=&quot;5&quot;/&gt;&lt;property id=&quot;20300&quot; value=&quot;Slide 7 - &amp;quot;Analytics and the DIKW Pipeline&amp;quot;&quot;/&gt;&lt;property id=&quot;20307&quot; value=&quot;600&quot;/&gt;&lt;/object&gt;&lt;object type=&quot;3&quot; unique_id=&quot;384729&quot;&gt;&lt;property id=&quot;20148&quot; value=&quot;5&quot;/&gt;&lt;property id=&quot;20300&quot; value=&quot;Slide 56 - &amp;quot;Benchmarks across Facets&amp;quot;&quot;/&gt;&lt;property id=&quot;20307&quot; value=&quot;619&quot;/&gt;&lt;/object&gt;&lt;object type=&quot;3&quot; unique_id=&quot;384731&quot;&gt;&lt;property id=&quot;20148&quot; value=&quot;5&quot;/&gt;&lt;property id=&quot;20300&quot; value=&quot;Slide 66 - &amp;quot;Protein Universe Browser (map big data to 3D to use “GIS”) for COG Sequences with a few illustrative biologically &quot;/&gt;&lt;property id=&quot;20307&quot; value=&quot;605&quot;/&gt;&lt;/object&gt;&lt;object type=&quot;3&quot; unique_id=&quot;384732&quot;&gt;&lt;property id=&quot;20148&quot; value=&quot;5&quot;/&gt;&lt;property id=&quot;20300&quot; value=&quot;Slide 67 - &amp;quot;Heatmap of biology distance (Needleman-Wunsch) vs 3D Euclidean Distances&amp;quot;&quot;/&gt;&lt;property id=&quot;20307&quot; value=&quot;606&quot;/&gt;&lt;/object&gt;&lt;object type=&quot;3&quot; unique_id=&quot;385037&quot;&gt;&lt;property id=&quot;20148&quot; value=&quot;5&quot;/&gt;&lt;property id=&quot;20300&quot; value=&quot;Slide 58 - &amp;quot;Parallel Data Analytics Issues and examples&amp;quot;&quot;/&gt;&lt;property id=&quot;20307&quot; value=&quot;621&quot;/&gt;&lt;/object&gt;&lt;object type=&quot;3&quot; unique_id=&quot;386639&quot;&gt;&lt;property id=&quot;20148&quot; value=&quot;5&quot;/&gt;&lt;property id=&quot;20300&quot; value=&quot;Slide 9 - &amp;quot;NBD-PWG (NIST Big Data Public Working Group) Subgroups &amp;amp; Co-Chairs&amp;quot;&quot;/&gt;&lt;property id=&quot;20307&quot; value=&quot;626&quot;/&gt;&lt;/object&gt;&lt;object type=&quot;3&quot; unique_id=&quot;386640&quot;&gt;&lt;property id=&quot;20148&quot; value=&quot;5&quot;/&gt;&lt;property id=&quot;20300&quot; value=&quot;Slide 17 - &amp;quot;13 Image-based Use Cases&amp;quot;&quot;/&gt;&lt;property id=&quot;20307&quot; value=&quot;627&quot;/&gt;&lt;/object&gt;&lt;object type=&quot;3&quot; unique_id=&quot;386641&quot;&gt;&lt;property id=&quot;20148&quot; value=&quot;5&quot;/&gt;&lt;property id=&quot;20300&quot; value=&quot;Slide 18 - &amp;quot;Internet of Things and Streaming Apps&amp;quot;&quot;/&gt;&lt;property id=&quot;20307&quot; value=&quot;628&quot;/&gt;&lt;/object&gt;&lt;object type=&quot;3&quot; unique_id=&quot;489746&quot;&gt;&lt;property id=&quot;20148&quot; value=&quot;5&quot;/&gt;&lt;property id=&quot;20300&quot; value=&quot;Slide 1 - &amp;quot;Big Data Tutorial on Mapping Big Data Applications to Clouds and HPC Keynote&amp;quot;&quot;/&gt;&lt;property id=&quot;20307&quot; value=&quot;629&quot;/&gt;&lt;/object&gt;&lt;object type=&quot;3&quot; unique_id=&quot;492352&quot;&gt;&lt;property id=&quot;20148&quot; value=&quot;5&quot;/&gt;&lt;property id=&quot;20300&quot; value=&quot;Slide 5&quot;/&gt;&lt;property id=&quot;20307&quot; value=&quot;664&quot;/&gt;&lt;/object&gt;&lt;object type=&quot;3&quot; unique_id=&quot;492353&quot;&gt;&lt;property id=&quot;20148&quot; value=&quot;5&quot;/&gt;&lt;property id=&quot;20300&quot; value=&quot;Slide 25 - &amp;quot;Big Data Patterns – the Ogres&amp;quot;&quot;/&gt;&lt;property id=&quot;20307&quot; value=&quot;630&quot;/&gt;&lt;/object&gt;&lt;object type=&quot;3&quot; unique_id=&quot;492354&quot;&gt;&lt;property id=&quot;20148&quot; value=&quot;5&quot;/&gt;&lt;property id=&quot;20300&quot; value=&quot;Slide 26 - &amp;quot;Distributed Computing Practice for Large-Scale Science &amp;amp; Engineering  S. Jha, M. Cole, D. Katz, O. Rana, M. Parash&quot;/&gt;&lt;property id=&quot;20307&quot; value=&quot;631&quot;/&gt;&lt;/object&gt;&lt;object type=&quot;3&quot; unique_id=&quot;492355&quot;&gt;&lt;property id=&quot;20148&quot; value=&quot;5&quot;/&gt;&lt;property id=&quot;20300&quot; value=&quot;Slide 27 - &amp;quot;10 Security &amp;amp; Privacy Use Cases&amp;quot;&quot;/&gt;&lt;property id=&quot;20307&quot; value=&quot;632&quot;/&gt;&lt;/object&gt;&lt;object type=&quot;3&quot; unique_id=&quot;492356&quot;&gt;&lt;property id=&quot;20148&quot; value=&quot;5&quot;/&gt;&lt;property id=&quot;20300&quot; value=&quot;Slide 28 - &amp;quot;7 Computational Giants of  NRC Massive Data Analysis Report &amp;quot;&quot;/&gt;&lt;property id=&quot;20307&quot; value=&quot;633&quot;/&gt;&lt;/object&gt;&lt;object type=&quot;3&quot; unique_id=&quot;492357&quot;&gt;&lt;property id=&quot;20148&quot; value=&quot;5&quot;/&gt;&lt;property id=&quot;20300&quot; value=&quot;Slide 29 - &amp;quot;Would like to capture  “essence of these use cases”&amp;quot;&quot;/&gt;&lt;property id=&quot;20307&quot; value=&quot;634&quot;/&gt;&lt;/object&gt;&lt;object type=&quot;3&quot; unique_id=&quot;492358&quot;&gt;&lt;property id=&quot;20148&quot; value=&quot;5&quot;/&gt;&lt;property id=&quot;20300&quot; value=&quot;Slide 30 - &amp;quot;HPC Benchmark Classics&amp;quot;&quot;/&gt;&lt;property id=&quot;20307&quot; value=&quot;635&quot;/&gt;&lt;/object&gt;&lt;object type=&quot;3&quot; unique_id=&quot;492359&quot;&gt;&lt;property id=&quot;20148&quot; value=&quot;5&quot;/&gt;&lt;property id=&quot;20300&quot; value=&quot;Slide 31 - &amp;quot;13 Berkeley Dwarfs&amp;quot;&quot;/&gt;&lt;property id=&quot;20307&quot; value=&quot;636&quot;/&gt;&lt;/object&gt;&lt;object type=&quot;3&quot; unique_id=&quot;492360&quot;&gt;&lt;property id=&quot;20148&quot; value=&quot;5&quot;/&gt;&lt;property id=&quot;20300&quot; value=&quot;Slide 32 - &amp;quot;Facets of the Ogres&amp;quot;&quot;/&gt;&lt;property id=&quot;20307&quot; value=&quot;637&quot;/&gt;&lt;/object&gt;&lt;object type=&quot;3&quot; unique_id=&quot;492361&quot;&gt;&lt;property id=&quot;20148&quot; value=&quot;5&quot;/&gt;&lt;property id=&quot;20300&quot; value=&quot;Slide 33 - &amp;quot;Introducing Big Data Ogres and their Facets I&amp;quot;&quot;/&gt;&lt;property id=&quot;20307&quot; value=&quot;638&quot;/&gt;&lt;/object&gt;&lt;object type=&quot;3&quot; unique_id=&quot;492362&quot;&gt;&lt;property id=&quot;20148&quot; value=&quot;5&quot;/&gt;&lt;property id=&quot;20300&quot; value=&quot;Slide 34 - &amp;quot;Introducing Big Data Ogres and their Facets II&amp;quot;&quot;/&gt;&lt;property id=&quot;20307&quot; value=&quot;639&quot;/&gt;&lt;/object&gt;&lt;object type=&quot;3&quot; unique_id=&quot;492363&quot;&gt;&lt;property id=&quot;20148&quot; value=&quot;5&quot;/&gt;&lt;property id=&quot;20300&quot; value=&quot;Slide 35&quot;/&gt;&lt;property id=&quot;20307&quot; value=&quot;640&quot;/&gt;&lt;/object&gt;&lt;object type=&quot;3&quot; unique_id=&quot;492364&quot;&gt;&lt;property id=&quot;20148&quot; value=&quot;5&quot;/&gt;&lt;property id=&quot;20300&quot; value=&quot;Slide 36 - &amp;quot;Facets of the Ogres Meta or Macro Aspects: Problem Architecture&amp;quot;&quot;/&gt;&lt;property id=&quot;20307&quot; value=&quot;641&quot;/&gt;&lt;/object&gt;&lt;object type=&quot;3&quot; unique_id=&quot;492365&quot;&gt;&lt;property id=&quot;20148&quot; value=&quot;5&quot;/&gt;&lt;property id=&quot;20300&quot; value=&quot;Slide 38&quot;/&gt;&lt;property id=&quot;20307&quot; value=&quot;642&quot;/&gt;&lt;/object&gt;&lt;object type=&quot;3&quot; unique_id=&quot;492366&quot;&gt;&lt;property id=&quot;20148&quot; value=&quot;5&quot;/&gt;&lt;property id=&quot;20300&quot; value=&quot;Slide 37 - &amp;quot;Problem Architecture View of Ogres (Meta or MacroPatterns)&amp;quot;&quot;/&gt;&lt;property id=&quot;20307&quot; value=&quot;643&quot;/&gt;&lt;/object&gt;&lt;object type=&quot;3&quot; unique_id=&quot;492367&quot;&gt;&lt;property id=&quot;20148&quot; value=&quot;5&quot;/&gt;&lt;property id=&quot;20300&quot; value=&quot;Slide 39 - &amp;quot;Facets in the Execution Features Views&amp;quot;&quot;/&gt;&lt;property id=&quot;20307&quot; value=&quot;644&quot;/&gt;&lt;/object&gt;&lt;object type=&quot;3&quot; unique_id=&quot;492368&quot;&gt;&lt;property id=&quot;20148&quot; value=&quot;5&quot;/&gt;&lt;property id=&quot;20300&quot; value=&quot;Slide 41&quot;/&gt;&lt;property id=&quot;20307&quot; value=&quot;645&quot;/&gt;&lt;/object&gt;&lt;object type=&quot;3&quot; unique_id=&quot;492369&quot;&gt;&lt;property id=&quot;20148&quot; value=&quot;5&quot;/&gt;&lt;property id=&quot;20300&quot; value=&quot;Slide 40 - &amp;quot;One View of Ogres has Facets that are micropatterns or Execution Features&amp;quot;&quot;/&gt;&lt;property id=&quot;20307&quot; value=&quot;646&quot;/&gt;&lt;/object&gt;&lt;object type=&quot;3&quot; unique_id=&quot;492370&quot;&gt;&lt;property id=&quot;20148&quot; value=&quot;5&quot;/&gt;&lt;property id=&quot;20300&quot; value=&quot;Slide 42 - &amp;quot;Facets of the Ogres Data Source and Style Aspects&amp;quot;&quot;/&gt;&lt;property id=&quot;20307&quot; value=&quot;647&quot;/&gt;&lt;/object&gt;&lt;object type=&quot;3&quot; unique_id=&quot;492371&quot;&gt;&lt;property id=&quot;20148&quot; value=&quot;5&quot;/&gt;&lt;property id=&quot;20300&quot; value=&quot;Slide 45&quot;/&gt;&lt;property id=&quot;20307&quot; value=&quot;648&quot;/&gt;&lt;/object&gt;&lt;object type=&quot;3&quot; unique_id=&quot;492372&quot;&gt;&lt;property id=&quot;20148&quot; value=&quot;5&quot;/&gt;&lt;property id=&quot;20300&quot; value=&quot;Slide 43 - &amp;quot;Data Source and Style View of Ogres I &amp;quot;&quot;/&gt;&lt;property id=&quot;20307&quot; value=&quot;649&quot;/&gt;&lt;/object&gt;&lt;object type=&quot;3&quot; unique_id=&quot;492373&quot;&gt;&lt;property id=&quot;20148&quot; value=&quot;5&quot;/&gt;&lt;property id=&quot;20300&quot; value=&quot;Slide 44 - &amp;quot;Data Source and Style View of Ogres II &amp;quot;&quot;/&gt;&lt;property id=&quot;20307&quot; value=&quot;650&quot;/&gt;&lt;/object&gt;&lt;object type=&quot;3&quot; unique_id=&quot;492374&quot;&gt;&lt;property id=&quot;20148&quot; value=&quot;5&quot;/&gt;&lt;property id=&quot;20300&quot; value=&quot;Slide 46 - &amp;quot;Facets of the Ogres Processing View&amp;quot;&quot;/&gt;&lt;property id=&quot;20307&quot; value=&quot;651&quot;/&gt;&lt;/object&gt;&lt;object type=&quot;3&quot; unique_id=&quot;492375&quot;&gt;&lt;property id=&quot;20148&quot; value=&quot;5&quot;/&gt;&lt;property id=&quot;20300&quot; value=&quot;Slide 49&quot;/&gt;&lt;property id=&quot;20307&quot; value=&quot;652&quot;/&gt;&lt;/object&gt;&lt;object type=&quot;3&quot; unique_id=&quot;492376&quot;&gt;&lt;property id=&quot;20148&quot; value=&quot;5&quot;/&gt;&lt;property id=&quot;20300&quot; value=&quot;Slide 47 - &amp;quot;Facets in Processing (run time) View of Ogres I &amp;quot;&quot;/&gt;&lt;property id=&quot;20307&quot; value=&quot;653&quot;/&gt;&lt;/object&gt;&lt;object type=&quot;3&quot; unique_id=&quot;492377&quot;&gt;&lt;property id=&quot;20148&quot; value=&quot;5&quot;/&gt;&lt;property id=&quot;20300&quot; value=&quot;Slide 48 - &amp;quot;Facets in Processing (run time) View of Ogres II&amp;quot;&quot;/&gt;&lt;property id=&quot;20307&quot; value=&quot;654&quot;/&gt;&lt;/object&gt;&lt;object type=&quot;3&quot; unique_id=&quot;492378&quot;&gt;&lt;property id=&quot;20148&quot; value=&quot;5&quot;/&gt;&lt;property id=&quot;20300&quot; value=&quot;Slide 52 - &amp;quot;Benchmarks based on Ogres Analytics&amp;quot;&quot;/&gt;&lt;property id=&quot;20307&quot; value=&quot;655&quot;/&gt;&lt;/object&gt;&lt;object type=&quot;3&quot; unique_id=&quot;492379&quot;&gt;&lt;property id=&quot;20148&quot; value=&quot;5&quot;/&gt;&lt;property id=&quot;20300&quot; value=&quot;Slide 53 - &amp;quot;Core Analytics Ogre Instances  (microPattern) I&amp;quot;&quot;/&gt;&lt;property id=&quot;20307&quot; value=&quot;656&quot;/&gt;&lt;/object&gt;&lt;object type=&quot;3&quot; unique_id=&quot;492380&quot;&gt;&lt;property id=&quot;20148&quot; value=&quot;5&quot;/&gt;&lt;property id=&quot;20300&quot; value=&quot;Slide 54 - &amp;quot;Core Analytics Ogre Instances  (microPattern) II&amp;quot;&quot;/&gt;&lt;property id=&quot;20307&quot; value=&quot;657&quot;/&gt;&lt;/object&gt;&lt;object type=&quot;3&quot; unique_id=&quot;492381&quot;&gt;&lt;property id=&quot;20148&quot; value=&quot;5&quot;/&gt;&lt;property id=&quot;20300&quot; value=&quot;Slide 55 - &amp;quot;Core Analytics Ogre Instances  (microPattern) III&amp;quot;&quot;/&gt;&lt;property id=&quot;20307&quot; value=&quot;658&quot;/&gt;&lt;/object&gt;&lt;object type=&quot;3&quot; unique_id=&quot;492382&quot;&gt;&lt;property id=&quot;20148&quot; value=&quot;5&quot;/&gt;&lt;property id=&quot;20300&quot; value=&quot;Slide 59 - &amp;quot;Remarks on Parallelism I&amp;quot;&quot;/&gt;&lt;property id=&quot;20307&quot; value=&quot;659&quot;/&gt;&lt;/object&gt;&lt;object type=&quot;3&quot; unique_id=&quot;492383&quot;&gt;&lt;property id=&quot;20148&quot; value=&quot;5&quot;/&gt;&lt;property id=&quot;20300&quot; value=&quot;Slide 60 - &amp;quot;Remarks on Parallelism II&amp;quot;&quot;/&gt;&lt;property id=&quot;20307&quot; value=&quot;660&quot;/&gt;&lt;/object&gt;&lt;object type=&quot;3&quot; unique_id=&quot;492384&quot;&gt;&lt;property id=&quot;20148&quot; value=&quot;5&quot;/&gt;&lt;property id=&quot;20300&quot; value=&quot;Slide 61&quot;/&gt;&lt;property id=&quot;20307&quot; value=&quot;661&quot;/&gt;&lt;/object&gt;&lt;object type=&quot;3&quot; unique_id=&quot;492385&quot;&gt;&lt;property id=&quot;20148&quot; value=&quot;5&quot;/&gt;&lt;property id=&quot;20300&quot; value=&quot;Slide 62&quot;/&gt;&lt;property id=&quot;20307&quot; value=&quot;662&quot;/&gt;&lt;/object&gt;&lt;object type=&quot;3&quot; unique_id=&quot;492386&quot;&gt;&lt;property id=&quot;20148&quot; value=&quot;5&quot;/&gt;&lt;property id=&quot;20300&quot; value=&quot;Slide 63 - &amp;quot;OctTree for 100K sample of Fungi&amp;quot;&quot;/&gt;&lt;property id=&quot;20307&quot; value=&quot;663&quot;/&gt;&lt;/object&gt;&lt;object type=&quot;3&quot; unique_id=&quot;492657&quot;&gt;&lt;property id=&quot;20148&quot; value=&quot;5&quot;/&gt;&lt;property id=&quot;20300&quot; value=&quot;Slide 16 - &amp;quot;6 Data Analysis Architectures&amp;quot;&quot;/&gt;&lt;property id=&quot;20307&quot; value=&quot;665&quot;/&gt;&lt;/object&gt;&lt;object type=&quot;3&quot; unique_id=&quot;494204&quot;&gt;&lt;property id=&quot;20148&quot; value=&quot;5&quot;/&gt;&lt;property id=&quot;20300&quot; value=&quot;Slide 57&quot;/&gt;&lt;property id=&quot;20307&quot; value=&quot;670&quot;/&gt;&lt;/object&gt;&lt;object type=&quot;3&quot; unique_id=&quot;494883&quot;&gt;&lt;property id=&quot;20148&quot; value=&quot;5&quot;/&gt;&lt;property id=&quot;20300&quot; value=&quot;Slide 2 - &amp;quot;Introduction&amp;quot;&quot;/&gt;&lt;property id=&quot;20307&quot; value=&quot;671&quot;/&gt;&lt;/object&gt;&lt;object type=&quot;3&quot; unique_id=&quot;494884&quot;&gt;&lt;property id=&quot;20148&quot; value=&quot;5&quot;/&gt;&lt;property id=&quot;20300&quot; value=&quot;Slide 21 - &amp;quot;10 Bob Marcus Data Processing Use Cases&amp;quot;&quot;/&gt;&lt;property id=&quot;20307&quot; value=&quot;672&quot;/&gt;&lt;/object&gt;&lt;object type=&quot;3&quot; unique_id=&quot;494885&quot;&gt;&lt;property id=&quot;20148&quot; value=&quot;5&quot;/&gt;&lt;property id=&quot;20300&quot; value=&quot;Slide 22 - &amp;quot;2. Perform real time analytics on data source streams and notify users when specified events occur&amp;quot;&quot;/&gt;&lt;property id=&quot;20307&quot; value=&quot;673&quot;/&gt;&lt;/object&gt;&lt;object type=&quot;3&quot; unique_id=&quot;494886&quot;&gt;&lt;property id=&quot;20148&quot; value=&quot;5&quot;/&gt;&lt;property id=&quot;20300&quot; value=&quot;Slide 23 - &amp;quot;5. Perform interactive analytics on data in analytics-optimized database&amp;quot;&quot;/&gt;&lt;property id=&quot;20307&quot; value=&quot;674&quot;/&gt;&lt;/object&gt;&lt;object type=&quot;3&quot; unique_id=&quot;494887&quot;&gt;&lt;property id=&quot;20148&quot; value=&quot;5&quot;/&gt;&lt;property id=&quot;20300&quot; value=&quot;Slide 24 - &amp;quot;5A. Perform interactive analytics on observational scientific data&amp;quot;&quot;/&gt;&lt;property id=&quot;20307&quot; value=&quot;675&quot;/&gt;&lt;/object&gt;&lt;object type=&quot;3&quot; unique_id=&quot;495767&quot;&gt;&lt;property id=&quot;20148&quot; value=&quot;5&quot;/&gt;&lt;property id=&quot;20300&quot; value=&quot;Slide 3 - &amp;quot;Online Classes&amp;quot;&quot;/&gt;&lt;property id=&quot;20307&quot; value=&quot;676&quot;/&gt;&lt;/object&gt;&lt;object type=&quot;3&quot; unique_id=&quot;495768&quot;&gt;&lt;property id=&quot;20148&quot; value=&quot;5&quot;/&gt;&lt;property id=&quot;20300&quot; value=&quot;Slide 4 - &amp;quot;Cloudmesh Resources&amp;quot;&quot;/&gt;&lt;property id=&quot;20307&quot; value=&quot;682&quot;/&gt;&lt;/object&gt;&lt;object type=&quot;3&quot; unique_id=&quot;495769&quot;&gt;&lt;property id=&quot;20148&quot; value=&quot;5&quot;/&gt;&lt;property id=&quot;20300&quot; value=&quot;Slide 50&quot;/&gt;&lt;property id=&quot;20307&quot; value=&quot;683&quot;/&gt;&lt;/object&gt;&lt;object type=&quot;3&quot; unique_id=&quot;498538&quot;&gt;&lt;property id=&quot;20148&quot; value=&quot;5&quot;/&gt;&lt;property id=&quot;20300&quot; value=&quot;Slide 51&quot;/&gt;&lt;property id=&quot;20307&quot; value=&quot;684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thena xmlns="http://schemas.microsoft.com/edu/athena" version="0.1.1819.0"/>
</file>

<file path=customXml/item2.xml><?xml version="1.0" encoding="utf-8"?>
<athena xmlns="http://schemas.microsoft.com/edu/athena" version="0.1.1819.0"/>
</file>

<file path=customXml/itemProps1.xml><?xml version="1.0" encoding="utf-8"?>
<ds:datastoreItem xmlns:ds="http://schemas.openxmlformats.org/officeDocument/2006/customXml" ds:itemID="{8EB78B8A-8892-4EDF-8FBF-57B4F544245A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C85416F4-52BF-4112-B3A5-F0ED97AD92EE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26446</TotalTime>
  <Words>5085</Words>
  <Application>Microsoft Office PowerPoint</Application>
  <PresentationFormat>On-screen Show (4:3)</PresentationFormat>
  <Paragraphs>742</Paragraphs>
  <Slides>69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69</vt:i4>
      </vt:variant>
    </vt:vector>
  </HeadingPairs>
  <TitlesOfParts>
    <vt:vector size="89" baseType="lpstr">
      <vt:lpstr>ＭＳ Ｐゴシック</vt:lpstr>
      <vt:lpstr>Arial</vt:lpstr>
      <vt:lpstr>Calibri</vt:lpstr>
      <vt:lpstr>Calibri Light</vt:lpstr>
      <vt:lpstr>Cambria Math</vt:lpstr>
      <vt:lpstr>Franklin Gothic Book</vt:lpstr>
      <vt:lpstr>Franklin Gothic Demi</vt:lpstr>
      <vt:lpstr>Franklin Gothic Medium</vt:lpstr>
      <vt:lpstr>Symbol</vt:lpstr>
      <vt:lpstr>Times New Roman</vt:lpstr>
      <vt:lpstr>Wingdings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1_Office Theme</vt:lpstr>
      <vt:lpstr>Big Data Tutorial on Mapping Big Data Applications to Clouds and HPC Keynote</vt:lpstr>
      <vt:lpstr>Introduction</vt:lpstr>
      <vt:lpstr>Online Classes</vt:lpstr>
      <vt:lpstr>Cloudmesh Resources</vt:lpstr>
      <vt:lpstr>PowerPoint Presentation</vt:lpstr>
      <vt:lpstr>HPC and Data Analytics</vt:lpstr>
      <vt:lpstr>Analytics and the DIKW Pipeline</vt:lpstr>
      <vt:lpstr>   NIST Big Data Initiative</vt:lpstr>
      <vt:lpstr>NBD-PWG (NIST Big Data Public Working Group) Subgroups &amp; Co-Chairs</vt:lpstr>
      <vt:lpstr>Use Case Template</vt:lpstr>
      <vt:lpstr>51 Detailed Use Cases: Contributed July-September 2013 Covers goals, data features such as 3 V’s, software, hardware</vt:lpstr>
      <vt:lpstr>PowerPoint Presentation</vt:lpstr>
      <vt:lpstr>51 Use Cases: What is Parallelism Over?</vt:lpstr>
      <vt:lpstr>Features of 51 Use Cases I</vt:lpstr>
      <vt:lpstr>Features of 51 Use Cases II</vt:lpstr>
      <vt:lpstr>6 Data Analysis Architectures</vt:lpstr>
      <vt:lpstr>13 Image-based Use Cases</vt:lpstr>
      <vt:lpstr>Internet of Things and Streaming Apps</vt:lpstr>
      <vt:lpstr>Global Machine Learning aka EGO – Exascale Global Optimization</vt:lpstr>
      <vt:lpstr>Data Gathering, Storage, Use</vt:lpstr>
      <vt:lpstr>10 Bob Marcus Data Processing Use Cases</vt:lpstr>
      <vt:lpstr>2. Perform real time analytics on data source streams and notify users when specified events occur</vt:lpstr>
      <vt:lpstr>5. Perform interactive analytics on data in analytics-optimized database</vt:lpstr>
      <vt:lpstr>5A. Perform interactive analytics on observational scientific data</vt:lpstr>
      <vt:lpstr>Big Data Patterns – the Ogres</vt:lpstr>
      <vt:lpstr>Distributed Computing Practice for Large-Scale Science &amp; Engineering  S. Jha, M. Cole, D. Katz, O. Rana, M. Parashar, and J. Weissman, </vt:lpstr>
      <vt:lpstr>10 Security &amp; Privacy Use Cases</vt:lpstr>
      <vt:lpstr>7 Computational Giants of  NRC Massive Data Analysis Report </vt:lpstr>
      <vt:lpstr>Would like to capture  “essence of these use cases”</vt:lpstr>
      <vt:lpstr>HPC Benchmark Classics</vt:lpstr>
      <vt:lpstr>13 Berkeley Dwarfs</vt:lpstr>
      <vt:lpstr>Facets of the Ogres</vt:lpstr>
      <vt:lpstr>Introducing Big Data Ogres and their Facets I</vt:lpstr>
      <vt:lpstr>Introducing Big Data Ogres and their Facets II</vt:lpstr>
      <vt:lpstr>PowerPoint Presentation</vt:lpstr>
      <vt:lpstr>Facets of the Ogres Meta or Macro Aspects: Problem Architecture</vt:lpstr>
      <vt:lpstr>Problem Architecture View of Ogres (Meta or MacroPatterns)</vt:lpstr>
      <vt:lpstr>PowerPoint Presentation</vt:lpstr>
      <vt:lpstr>Facets in the Execution Features Views</vt:lpstr>
      <vt:lpstr>One View of Ogres has Facets that are micropatterns or Execution Features</vt:lpstr>
      <vt:lpstr>PowerPoint Presentation</vt:lpstr>
      <vt:lpstr>Facets of the Ogres Data Source and Style Aspects</vt:lpstr>
      <vt:lpstr>Data Source and Style View of Ogres I </vt:lpstr>
      <vt:lpstr>Data Source and Style View of Ogres II </vt:lpstr>
      <vt:lpstr>PowerPoint Presentation</vt:lpstr>
      <vt:lpstr>Facets of the Ogres Processing View</vt:lpstr>
      <vt:lpstr>Facets in Processing (run time) View of Ogres I </vt:lpstr>
      <vt:lpstr>Facets in Processing (run time) View of Ogres II</vt:lpstr>
      <vt:lpstr>PowerPoint Presentation</vt:lpstr>
      <vt:lpstr>PowerPoint Presentation</vt:lpstr>
      <vt:lpstr>PowerPoint Presentation</vt:lpstr>
      <vt:lpstr>Benchmarks based on Ogres Analytics</vt:lpstr>
      <vt:lpstr>Core Analytics Ogre Instances  (microPattern) I</vt:lpstr>
      <vt:lpstr>Core Analytics Ogre Instances  (microPattern) II</vt:lpstr>
      <vt:lpstr>Core Analytics Ogre Instances  (microPattern) III</vt:lpstr>
      <vt:lpstr>Benchmarks across Facets</vt:lpstr>
      <vt:lpstr>PowerPoint Presentation</vt:lpstr>
      <vt:lpstr>Parallel Data Analytics Issues and examples</vt:lpstr>
      <vt:lpstr>Remarks on Parallelism I</vt:lpstr>
      <vt:lpstr>Remarks on Parallelism II</vt:lpstr>
      <vt:lpstr>PowerPoint Presentation</vt:lpstr>
      <vt:lpstr>PowerPoint Presentation</vt:lpstr>
      <vt:lpstr>OctTree for 100K sample of Fungi</vt:lpstr>
      <vt:lpstr>PowerPoint Presentation</vt:lpstr>
      <vt:lpstr>OctTree for 100K sample of Fungi</vt:lpstr>
      <vt:lpstr>Protein Universe Browser (map big data to 3D to use “GIS”) for COG Sequences with a few illustrative biologically identified clusters</vt:lpstr>
      <vt:lpstr>Heatmap of biology distance (Needleman-Wunsch) vs 3D Euclidean Distances</vt:lpstr>
      <vt:lpstr>Algorithm Challenges</vt:lpstr>
      <vt:lpstr>Lessons / Insights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540</cp:revision>
  <dcterms:created xsi:type="dcterms:W3CDTF">2014-02-25T01:32:12Z</dcterms:created>
  <dcterms:modified xsi:type="dcterms:W3CDTF">2015-02-03T00:06:32Z</dcterms:modified>
</cp:coreProperties>
</file>