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9" r:id="rId2"/>
    <p:sldId id="262" r:id="rId3"/>
    <p:sldId id="258" r:id="rId4"/>
    <p:sldId id="261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4B1AB-3F9F-4F52-A66A-57594F87B9EE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D8143-D15D-4DF0-B208-8B2BDCDED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628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43-D15D-4DF0-B208-8B2BDCDED1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70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43-D15D-4DF0-B208-8B2BDCDED1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83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43-D15D-4DF0-B208-8B2BDCDED1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276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43-D15D-4DF0-B208-8B2BDCDED1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0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4A3F-2B62-4FD1-9376-9A45819C3521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ED7E6-5016-4859-A78B-1A011CDBB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14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4A3F-2B62-4FD1-9376-9A45819C3521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ED7E6-5016-4859-A78B-1A011CDBB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4A3F-2B62-4FD1-9376-9A45819C3521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ED7E6-5016-4859-A78B-1A011CDBB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59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4A3F-2B62-4FD1-9376-9A45819C3521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ED7E6-5016-4859-A78B-1A011CDBB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9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4A3F-2B62-4FD1-9376-9A45819C3521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ED7E6-5016-4859-A78B-1A011CDBB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9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4A3F-2B62-4FD1-9376-9A45819C3521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ED7E6-5016-4859-A78B-1A011CDBB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21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4A3F-2B62-4FD1-9376-9A45819C3521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ED7E6-5016-4859-A78B-1A011CDBB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3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4A3F-2B62-4FD1-9376-9A45819C3521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ED7E6-5016-4859-A78B-1A011CDBB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98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4A3F-2B62-4FD1-9376-9A45819C3521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ED7E6-5016-4859-A78B-1A011CDBB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4A3F-2B62-4FD1-9376-9A45819C3521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ED7E6-5016-4859-A78B-1A011CDBB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28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4A3F-2B62-4FD1-9376-9A45819C3521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ED7E6-5016-4859-A78B-1A011CDBB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900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24A3F-2B62-4FD1-9376-9A45819C3521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ED7E6-5016-4859-A78B-1A011CDBB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5415" y="335757"/>
            <a:ext cx="9144000" cy="67291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latin typeface="+mn-lt"/>
              </a:rPr>
              <a:t>Big Data Ogres and their Facets</a:t>
            </a:r>
            <a:br>
              <a:rPr lang="en-US" sz="3600" b="1" dirty="0" smtClean="0">
                <a:latin typeface="+mn-lt"/>
              </a:rPr>
            </a:br>
            <a:r>
              <a:rPr lang="en-US" sz="3100" b="1" dirty="0" smtClean="0">
                <a:latin typeface="+mn-lt"/>
              </a:rPr>
              <a:t>Geoffrey Fox, Judy </a:t>
            </a:r>
            <a:r>
              <a:rPr lang="en-US" sz="3100" b="1" dirty="0" err="1" smtClean="0">
                <a:latin typeface="+mn-lt"/>
              </a:rPr>
              <a:t>Qiu</a:t>
            </a:r>
            <a:r>
              <a:rPr lang="en-US" sz="3100" b="1" dirty="0" smtClean="0">
                <a:latin typeface="+mn-lt"/>
              </a:rPr>
              <a:t>, </a:t>
            </a:r>
            <a:r>
              <a:rPr lang="en-US" sz="3100" b="1" dirty="0" err="1" smtClean="0">
                <a:latin typeface="+mn-lt"/>
              </a:rPr>
              <a:t>Shantenu</a:t>
            </a:r>
            <a:r>
              <a:rPr lang="en-US" sz="3100" b="1" dirty="0" smtClean="0">
                <a:latin typeface="+mn-lt"/>
              </a:rPr>
              <a:t> </a:t>
            </a:r>
            <a:r>
              <a:rPr lang="en-US" sz="3100" b="1" dirty="0" err="1" smtClean="0">
                <a:latin typeface="+mn-lt"/>
              </a:rPr>
              <a:t>Jha</a:t>
            </a:r>
            <a:r>
              <a:rPr lang="en-US" sz="3100" b="1" dirty="0" smtClean="0">
                <a:latin typeface="+mn-lt"/>
              </a:rPr>
              <a:t>, </a:t>
            </a:r>
            <a:r>
              <a:rPr lang="en-US" sz="3100" b="1" dirty="0" err="1" smtClean="0">
                <a:latin typeface="+mn-lt"/>
              </a:rPr>
              <a:t>Saliya</a:t>
            </a:r>
            <a:r>
              <a:rPr lang="en-US" sz="3100" b="1" dirty="0" smtClean="0">
                <a:latin typeface="+mn-lt"/>
              </a:rPr>
              <a:t> </a:t>
            </a:r>
            <a:r>
              <a:rPr lang="en-US" sz="3100" b="1" dirty="0" err="1" smtClean="0">
                <a:latin typeface="+mn-lt"/>
              </a:rPr>
              <a:t>Ekanayake</a:t>
            </a:r>
            <a:endParaRPr lang="en-US" sz="31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8668"/>
            <a:ext cx="9144000" cy="584933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1" dirty="0">
                <a:solidFill>
                  <a:srgbClr val="FF0000"/>
                </a:solidFill>
              </a:rPr>
              <a:t>Big Data Ogres </a:t>
            </a:r>
            <a:r>
              <a:rPr lang="en-US" sz="2000" dirty="0" smtClean="0"/>
              <a:t>are an attempt to characterize applications and algorithms with a set of general common features that are called </a:t>
            </a:r>
            <a:r>
              <a:rPr lang="en-US" sz="2000" b="1" dirty="0" smtClean="0">
                <a:solidFill>
                  <a:srgbClr val="FF0000"/>
                </a:solidFill>
              </a:rPr>
              <a:t>Facets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 smtClean="0"/>
              <a:t>Originally derived from NIST collection of 51 use cases but refined with experience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 smtClean="0"/>
              <a:t>The 50 facets </a:t>
            </a:r>
            <a:r>
              <a:rPr lang="en-US" sz="2000" dirty="0"/>
              <a:t>capture common characteristics </a:t>
            </a:r>
            <a:r>
              <a:rPr lang="en-US" sz="2000" dirty="0" smtClean="0"/>
              <a:t>(shared by several problems)which </a:t>
            </a:r>
            <a:r>
              <a:rPr lang="en-US" sz="2000" dirty="0"/>
              <a:t>are inevitably multi-dimensional and often overlapping. </a:t>
            </a:r>
            <a:r>
              <a:rPr lang="en-US" sz="2000" b="1" dirty="0" smtClean="0"/>
              <a:t>Divided into 4 views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One view of an Ogre is the overall</a:t>
            </a:r>
            <a:r>
              <a:rPr lang="en-US" sz="2000" b="1" dirty="0">
                <a:solidFill>
                  <a:srgbClr val="00B0F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problem architecture </a:t>
            </a:r>
            <a:r>
              <a:rPr lang="en-US" sz="2000" dirty="0"/>
              <a:t>which is naturally related to the machine architecture needed to support data intensive </a:t>
            </a:r>
            <a:r>
              <a:rPr lang="en-US" sz="2000" dirty="0" smtClean="0"/>
              <a:t>application. </a:t>
            </a:r>
            <a:endParaRPr lang="en-US" sz="20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 smtClean="0"/>
              <a:t>The </a:t>
            </a:r>
            <a:r>
              <a:rPr lang="en-US" sz="2000" b="1" dirty="0">
                <a:solidFill>
                  <a:srgbClr val="FF0000"/>
                </a:solidFill>
              </a:rPr>
              <a:t>execution (computational) features </a:t>
            </a:r>
            <a:r>
              <a:rPr lang="en-US" sz="2000" dirty="0"/>
              <a:t>view, </a:t>
            </a:r>
            <a:r>
              <a:rPr lang="en-US" sz="2000" dirty="0" smtClean="0"/>
              <a:t>describes issues </a:t>
            </a:r>
            <a:r>
              <a:rPr lang="en-US" sz="2000" dirty="0"/>
              <a:t>such as I/O versus compute rates, iterative nature </a:t>
            </a:r>
            <a:r>
              <a:rPr lang="en-US" sz="2000" dirty="0" smtClean="0"/>
              <a:t>and regularity of </a:t>
            </a:r>
            <a:r>
              <a:rPr lang="en-US" sz="2000" dirty="0"/>
              <a:t>computation and the classic V’s of Big Data: defining problem size, rate of change, etc.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The </a:t>
            </a:r>
            <a:r>
              <a:rPr lang="en-US" sz="2000" b="1" dirty="0">
                <a:solidFill>
                  <a:srgbClr val="FF0000"/>
                </a:solidFill>
              </a:rPr>
              <a:t>data source &amp; style </a:t>
            </a:r>
            <a:r>
              <a:rPr lang="en-US" sz="2000" dirty="0"/>
              <a:t>view includes facets specifying how the data is collected, stored and accessed. </a:t>
            </a:r>
            <a:r>
              <a:rPr lang="en-US" sz="2000" dirty="0" smtClean="0"/>
              <a:t>Has classic database characteristics</a:t>
            </a:r>
            <a:endParaRPr lang="en-US" sz="20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1" dirty="0" smtClean="0">
                <a:solidFill>
                  <a:srgbClr val="FF0000"/>
                </a:solidFill>
              </a:rPr>
              <a:t>Processing</a:t>
            </a:r>
            <a:r>
              <a:rPr lang="en-US" sz="2000" dirty="0" smtClean="0"/>
              <a:t> </a:t>
            </a:r>
            <a:r>
              <a:rPr lang="en-US" sz="2000" dirty="0"/>
              <a:t>view has facets which </a:t>
            </a:r>
            <a:r>
              <a:rPr lang="en-US" sz="2000" dirty="0" smtClean="0"/>
              <a:t>describe types of </a:t>
            </a:r>
            <a:r>
              <a:rPr lang="en-US" sz="2000" dirty="0"/>
              <a:t>processing steps including </a:t>
            </a:r>
            <a:r>
              <a:rPr lang="en-US" sz="2000" dirty="0" smtClean="0"/>
              <a:t>nature of algorithms </a:t>
            </a:r>
            <a:r>
              <a:rPr lang="en-US" sz="2000" dirty="0"/>
              <a:t>and </a:t>
            </a:r>
            <a:r>
              <a:rPr lang="en-US" sz="2000" dirty="0" smtClean="0"/>
              <a:t>kernels e.g. Linear Programming, Learning, Maximum Likelihood 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1" dirty="0" smtClean="0"/>
              <a:t>Instances of Ogres </a:t>
            </a:r>
            <a:r>
              <a:rPr lang="en-US" sz="2000" dirty="0" smtClean="0"/>
              <a:t>are particular big data problems and a set of Ogre instances that cover enough of the facets could form a comprehensive  </a:t>
            </a:r>
            <a:r>
              <a:rPr lang="en-US" sz="2000" b="1" dirty="0" smtClean="0"/>
              <a:t>benchmark/mini-app</a:t>
            </a:r>
            <a:r>
              <a:rPr lang="en-US" sz="2000" dirty="0" smtClean="0"/>
              <a:t> set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 smtClean="0"/>
              <a:t>Ogres and their instances can be </a:t>
            </a:r>
            <a:r>
              <a:rPr lang="en-US" sz="2000" b="1" dirty="0" smtClean="0"/>
              <a:t>atomic</a:t>
            </a:r>
            <a:r>
              <a:rPr lang="en-US" sz="2000" dirty="0" smtClean="0"/>
              <a:t> or </a:t>
            </a:r>
            <a:r>
              <a:rPr lang="en-US" sz="2000" b="1" dirty="0" smtClean="0"/>
              <a:t>composite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7930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anvas 291"/>
          <p:cNvGrpSpPr/>
          <p:nvPr/>
        </p:nvGrpSpPr>
        <p:grpSpPr>
          <a:xfrm rot="5400000">
            <a:off x="1056804" y="-1203752"/>
            <a:ext cx="7020356" cy="9244669"/>
            <a:chOff x="0" y="0"/>
            <a:chExt cx="5335905" cy="6656705"/>
          </a:xfrm>
        </p:grpSpPr>
        <p:sp>
          <p:nvSpPr>
            <p:cNvPr id="114" name="Text Box 265"/>
            <p:cNvSpPr txBox="1"/>
            <p:nvPr/>
          </p:nvSpPr>
          <p:spPr>
            <a:xfrm rot="16200000">
              <a:off x="4092070" y="3481748"/>
              <a:ext cx="1187450" cy="4318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Problem </a:t>
              </a:r>
              <a:endPara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Architecture </a:t>
              </a:r>
              <a:endParaRPr lang="en-US" sz="2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View</a:t>
              </a:r>
              <a:endPara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0" y="0"/>
              <a:ext cx="5335905" cy="6656705"/>
            </a:xfrm>
            <a:prstGeom prst="rect">
              <a:avLst/>
            </a:prstGeom>
          </p:spPr>
        </p:sp>
        <p:cxnSp>
          <p:nvCxnSpPr>
            <p:cNvPr id="4" name="Straight Connector 3"/>
            <p:cNvCxnSpPr/>
            <p:nvPr/>
          </p:nvCxnSpPr>
          <p:spPr>
            <a:xfrm rot="16200000">
              <a:off x="4124941" y="1960693"/>
              <a:ext cx="0" cy="2205969"/>
            </a:xfrm>
            <a:prstGeom prst="line">
              <a:avLst/>
            </a:prstGeom>
            <a:ln w="95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3109113" y="2981589"/>
              <a:ext cx="0" cy="15303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262574" y="2982560"/>
              <a:ext cx="0" cy="15303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427009" y="2982560"/>
              <a:ext cx="0" cy="15303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591097" y="2981403"/>
              <a:ext cx="0" cy="15303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946131" y="2981004"/>
              <a:ext cx="0" cy="15303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147349" y="2981004"/>
              <a:ext cx="0" cy="15303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318288" y="2981004"/>
              <a:ext cx="0" cy="15303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503066" y="2981004"/>
              <a:ext cx="0" cy="15303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663330" y="2981590"/>
              <a:ext cx="0" cy="15303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853583" y="2987966"/>
              <a:ext cx="0" cy="15303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037328" y="2981590"/>
              <a:ext cx="0" cy="15303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 Box 45"/>
            <p:cNvSpPr txBox="1"/>
            <p:nvPr/>
          </p:nvSpPr>
          <p:spPr>
            <a:xfrm>
              <a:off x="3055511" y="3895559"/>
              <a:ext cx="136506" cy="1468823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vert270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Pleasingly Parallel</a:t>
              </a:r>
              <a:endParaRPr lang="en-US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Text Box 63"/>
            <p:cNvSpPr txBox="1"/>
            <p:nvPr/>
          </p:nvSpPr>
          <p:spPr>
            <a:xfrm>
              <a:off x="3203701" y="3839793"/>
              <a:ext cx="140035" cy="132965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vert270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Classic </a:t>
              </a:r>
              <a:r>
                <a:rPr lang="en-US" sz="1600" dirty="0" err="1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MapReduce</a:t>
              </a:r>
              <a:endParaRPr lang="en-US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Text Box 63"/>
            <p:cNvSpPr txBox="1"/>
            <p:nvPr/>
          </p:nvSpPr>
          <p:spPr>
            <a:xfrm>
              <a:off x="3373820" y="4082374"/>
              <a:ext cx="217277" cy="146958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vert270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Map-Collective</a:t>
              </a:r>
              <a:endParaRPr lang="en-US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Text Box 49"/>
            <p:cNvSpPr txBox="1"/>
            <p:nvPr/>
          </p:nvSpPr>
          <p:spPr>
            <a:xfrm>
              <a:off x="3527951" y="3868385"/>
              <a:ext cx="197356" cy="162927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vert270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Map Point-to-Point</a:t>
              </a:r>
              <a:endParaRPr lang="en-US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" name="Text Box 63"/>
            <p:cNvSpPr txBox="1"/>
            <p:nvPr/>
          </p:nvSpPr>
          <p:spPr>
            <a:xfrm>
              <a:off x="3871930" y="4063976"/>
              <a:ext cx="109751" cy="1294404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vert270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Shared Memory</a:t>
              </a:r>
              <a:endParaRPr lang="en-US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" name="Text Box 63"/>
            <p:cNvSpPr txBox="1"/>
            <p:nvPr/>
          </p:nvSpPr>
          <p:spPr>
            <a:xfrm>
              <a:off x="4024796" y="3248313"/>
              <a:ext cx="104153" cy="217114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vert270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Single Program Multiple Data</a:t>
              </a:r>
              <a:endParaRPr lang="en-US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3" name="Text Box 59"/>
            <p:cNvSpPr txBox="1"/>
            <p:nvPr/>
          </p:nvSpPr>
          <p:spPr>
            <a:xfrm>
              <a:off x="4222705" y="3448481"/>
              <a:ext cx="168406" cy="204794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vert270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Bulk Synchronous Parallel</a:t>
              </a:r>
              <a:endParaRPr lang="en-US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" name="Text Box 63"/>
            <p:cNvSpPr txBox="1"/>
            <p:nvPr/>
          </p:nvSpPr>
          <p:spPr>
            <a:xfrm>
              <a:off x="4402793" y="4620177"/>
              <a:ext cx="153485" cy="522852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vert270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Fusion</a:t>
              </a:r>
              <a:endParaRPr lang="en-US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Text Box 62"/>
            <p:cNvSpPr txBox="1"/>
            <p:nvPr/>
          </p:nvSpPr>
          <p:spPr>
            <a:xfrm>
              <a:off x="4562889" y="4485623"/>
              <a:ext cx="143678" cy="752883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vert270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Dataflow</a:t>
              </a:r>
            </a:p>
          </p:txBody>
        </p:sp>
        <p:sp>
          <p:nvSpPr>
            <p:cNvPr id="27" name="Text Box 63"/>
            <p:cNvSpPr txBox="1"/>
            <p:nvPr/>
          </p:nvSpPr>
          <p:spPr>
            <a:xfrm>
              <a:off x="4732541" y="4618092"/>
              <a:ext cx="158899" cy="459467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vert270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Agents</a:t>
              </a:r>
            </a:p>
          </p:txBody>
        </p:sp>
        <p:sp>
          <p:nvSpPr>
            <p:cNvPr id="28" name="Text Box 63"/>
            <p:cNvSpPr txBox="1"/>
            <p:nvPr/>
          </p:nvSpPr>
          <p:spPr>
            <a:xfrm>
              <a:off x="4913441" y="4450031"/>
              <a:ext cx="171095" cy="797528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vert270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Workflow</a:t>
              </a:r>
              <a:endParaRPr lang="en-US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01756" y="3064317"/>
              <a:ext cx="2018176" cy="0"/>
            </a:xfrm>
            <a:prstGeom prst="line">
              <a:avLst/>
            </a:prstGeom>
            <a:ln w="9525">
              <a:solidFill>
                <a:srgbClr val="FF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308746" y="2983037"/>
              <a:ext cx="0" cy="15303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72576" y="2982402"/>
              <a:ext cx="0" cy="15303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41932" y="2981766"/>
              <a:ext cx="0" cy="15303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824327" y="2981765"/>
              <a:ext cx="0" cy="15303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007290" y="2981766"/>
              <a:ext cx="0" cy="15303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203815" y="2981767"/>
              <a:ext cx="0" cy="15303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421762" y="2982402"/>
              <a:ext cx="0" cy="15303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649512" y="2982402"/>
              <a:ext cx="0" cy="15303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819317" y="2982402"/>
              <a:ext cx="0" cy="15303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999371" y="2981735"/>
              <a:ext cx="0" cy="15303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63"/>
            <p:cNvSpPr txBox="1"/>
            <p:nvPr/>
          </p:nvSpPr>
          <p:spPr>
            <a:xfrm>
              <a:off x="196856" y="943047"/>
              <a:ext cx="156818" cy="2023608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vert270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Geospatial Information System</a:t>
              </a:r>
              <a:endParaRPr lang="en-US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1" name="Text Box 85"/>
            <p:cNvSpPr txBox="1"/>
            <p:nvPr/>
          </p:nvSpPr>
          <p:spPr>
            <a:xfrm>
              <a:off x="371455" y="1724667"/>
              <a:ext cx="119094" cy="1226619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vert270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400"/>
                </a:spcAft>
              </a:pPr>
              <a:r>
                <a:rPr lang="en-US" sz="160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HPC Simulations</a:t>
              </a:r>
            </a:p>
          </p:txBody>
        </p:sp>
        <p:sp>
          <p:nvSpPr>
            <p:cNvPr id="42" name="Text Box 63"/>
            <p:cNvSpPr txBox="1"/>
            <p:nvPr/>
          </p:nvSpPr>
          <p:spPr>
            <a:xfrm>
              <a:off x="549703" y="1802170"/>
              <a:ext cx="150295" cy="115359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vert270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Internet of Things</a:t>
              </a:r>
              <a:endParaRPr lang="en-US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3" name="Text Box 63"/>
            <p:cNvSpPr txBox="1"/>
            <p:nvPr/>
          </p:nvSpPr>
          <p:spPr>
            <a:xfrm>
              <a:off x="734638" y="1434380"/>
              <a:ext cx="126761" cy="152144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vert270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400"/>
                </a:spcAft>
              </a:pPr>
              <a:r>
                <a:rPr lang="en-US" sz="160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Metadata/Provenance</a:t>
              </a:r>
            </a:p>
          </p:txBody>
        </p:sp>
        <p:sp>
          <p:nvSpPr>
            <p:cNvPr id="44" name="Text Box 88"/>
            <p:cNvSpPr txBox="1"/>
            <p:nvPr/>
          </p:nvSpPr>
          <p:spPr>
            <a:xfrm>
              <a:off x="899216" y="265251"/>
              <a:ext cx="322383" cy="2685219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vert270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Shared / Dedicated / Transient / Permanent</a:t>
              </a:r>
            </a:p>
          </p:txBody>
        </p:sp>
        <p:sp>
          <p:nvSpPr>
            <p:cNvPr id="45" name="Text Box 63"/>
            <p:cNvSpPr txBox="1"/>
            <p:nvPr/>
          </p:nvSpPr>
          <p:spPr>
            <a:xfrm>
              <a:off x="1095877" y="943049"/>
              <a:ext cx="162928" cy="2012779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vert270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Archived/Batched/Streaming</a:t>
              </a:r>
              <a:endParaRPr lang="en-US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6" name="Text Box 63"/>
            <p:cNvSpPr txBox="1"/>
            <p:nvPr/>
          </p:nvSpPr>
          <p:spPr>
            <a:xfrm>
              <a:off x="1332990" y="1531839"/>
              <a:ext cx="167884" cy="1423987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vert270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HDFS/</a:t>
              </a:r>
              <a:r>
                <a:rPr lang="en-US" sz="16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Lustre</a:t>
              </a:r>
              <a:r>
                <a:rPr lang="en-US" sz="16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/GPFS</a:t>
              </a:r>
            </a:p>
          </p:txBody>
        </p:sp>
        <p:sp>
          <p:nvSpPr>
            <p:cNvPr id="47" name="Text Box 91"/>
            <p:cNvSpPr txBox="1"/>
            <p:nvPr/>
          </p:nvSpPr>
          <p:spPr>
            <a:xfrm>
              <a:off x="1551434" y="1942442"/>
              <a:ext cx="138904" cy="1013386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vert270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Files/Objects</a:t>
              </a:r>
            </a:p>
          </p:txBody>
        </p:sp>
        <p:sp>
          <p:nvSpPr>
            <p:cNvPr id="48" name="Text Box 63"/>
            <p:cNvSpPr txBox="1"/>
            <p:nvPr/>
          </p:nvSpPr>
          <p:spPr>
            <a:xfrm>
              <a:off x="1719814" y="1431848"/>
              <a:ext cx="165811" cy="1529986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vert270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Enterprise Data Model</a:t>
              </a:r>
              <a:endParaRPr lang="en-US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9" name="Text Box 63"/>
            <p:cNvSpPr txBox="1"/>
            <p:nvPr/>
          </p:nvSpPr>
          <p:spPr>
            <a:xfrm>
              <a:off x="1893532" y="1354186"/>
              <a:ext cx="183220" cy="159160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vert270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SQL/</a:t>
              </a:r>
              <a:r>
                <a:rPr lang="en-US" sz="16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NoSQL</a:t>
              </a:r>
              <a:r>
                <a:rPr lang="en-US" sz="16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/</a:t>
              </a:r>
              <a:r>
                <a:rPr lang="en-US" sz="16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NewSQL</a:t>
              </a:r>
              <a:endParaRPr lang="en-US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2579816" y="57744"/>
              <a:ext cx="0" cy="2565714"/>
            </a:xfrm>
            <a:prstGeom prst="line">
              <a:avLst/>
            </a:prstGeom>
            <a:ln w="952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2585212" y="102794"/>
              <a:ext cx="0" cy="1530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2584577" y="454544"/>
              <a:ext cx="0" cy="1530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2584577" y="809973"/>
              <a:ext cx="0" cy="1530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2585212" y="993566"/>
              <a:ext cx="0" cy="1530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2585847" y="1156230"/>
              <a:ext cx="0" cy="1530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2585847" y="1329090"/>
              <a:ext cx="0" cy="1530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2585847" y="1513332"/>
              <a:ext cx="0" cy="1530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2585847" y="1700096"/>
              <a:ext cx="0" cy="1530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2585212" y="1877673"/>
              <a:ext cx="0" cy="1530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585212" y="2058345"/>
              <a:ext cx="0" cy="1530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2585212" y="2241277"/>
              <a:ext cx="0" cy="1530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2585212" y="2435639"/>
              <a:ext cx="0" cy="1530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 Box 159"/>
            <p:cNvSpPr txBox="1"/>
            <p:nvPr/>
          </p:nvSpPr>
          <p:spPr>
            <a:xfrm>
              <a:off x="2720597" y="2442351"/>
              <a:ext cx="1373420" cy="440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Performance Metrics</a:t>
              </a:r>
              <a:endPara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5" name="Text Box 160"/>
            <p:cNvSpPr txBox="1"/>
            <p:nvPr/>
          </p:nvSpPr>
          <p:spPr>
            <a:xfrm>
              <a:off x="2720597" y="2264709"/>
              <a:ext cx="665684" cy="170327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Flops/Byte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6" name="Text Box 161"/>
            <p:cNvSpPr txBox="1"/>
            <p:nvPr/>
          </p:nvSpPr>
          <p:spPr>
            <a:xfrm>
              <a:off x="2720597" y="2244641"/>
              <a:ext cx="1960035" cy="170327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Flops per Byte; Memory I/O</a:t>
              </a:r>
              <a:endPara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7" name="Text Box 162"/>
            <p:cNvSpPr txBox="1"/>
            <p:nvPr/>
          </p:nvSpPr>
          <p:spPr>
            <a:xfrm>
              <a:off x="2720597" y="2041694"/>
              <a:ext cx="2456319" cy="170327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Execution Environment; Core libraries</a:t>
              </a:r>
              <a:endPara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8" name="Text Box 163"/>
            <p:cNvSpPr txBox="1"/>
            <p:nvPr/>
          </p:nvSpPr>
          <p:spPr>
            <a:xfrm>
              <a:off x="2720597" y="1868007"/>
              <a:ext cx="1828800" cy="170327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Volume</a:t>
              </a:r>
              <a:endPara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9" name="Text Box 164"/>
            <p:cNvSpPr txBox="1"/>
            <p:nvPr/>
          </p:nvSpPr>
          <p:spPr>
            <a:xfrm>
              <a:off x="2720598" y="1692080"/>
              <a:ext cx="1828800" cy="170327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Velocity</a:t>
              </a:r>
              <a:endPara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0" name="Text Box 165"/>
            <p:cNvSpPr txBox="1"/>
            <p:nvPr/>
          </p:nvSpPr>
          <p:spPr>
            <a:xfrm>
              <a:off x="2720598" y="1511346"/>
              <a:ext cx="1828800" cy="170327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Variety</a:t>
              </a:r>
              <a:endPara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1" name="Text Box 166"/>
            <p:cNvSpPr txBox="1"/>
            <p:nvPr/>
          </p:nvSpPr>
          <p:spPr>
            <a:xfrm>
              <a:off x="2720598" y="1337948"/>
              <a:ext cx="1828800" cy="170327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Veracity</a:t>
              </a:r>
              <a:endPara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2" name="Text Box 167"/>
            <p:cNvSpPr txBox="1"/>
            <p:nvPr/>
          </p:nvSpPr>
          <p:spPr>
            <a:xfrm>
              <a:off x="2720598" y="1150959"/>
              <a:ext cx="1828800" cy="170327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Communication Structure</a:t>
              </a:r>
              <a:endPara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3" name="Text Box 168"/>
            <p:cNvSpPr txBox="1"/>
            <p:nvPr/>
          </p:nvSpPr>
          <p:spPr>
            <a:xfrm>
              <a:off x="2720598" y="430425"/>
              <a:ext cx="1828800" cy="170327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Data Abstraction</a:t>
              </a:r>
              <a:endPara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5" name="Text Box 170"/>
            <p:cNvSpPr txBox="1"/>
            <p:nvPr/>
          </p:nvSpPr>
          <p:spPr>
            <a:xfrm>
              <a:off x="2713284" y="229786"/>
              <a:ext cx="1967348" cy="170327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Metric = M / Non-Metric = N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 Box 172"/>
                <p:cNvSpPr txBox="1"/>
                <p:nvPr/>
              </p:nvSpPr>
              <p:spPr>
                <a:xfrm>
                  <a:off x="2713283" y="47119"/>
                  <a:ext cx="1828800" cy="170327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just">
                    <a:spcBef>
                      <a:spcPts val="0"/>
                    </a:spcBef>
                    <a:spcAft>
                      <a:spcPts val="400"/>
                    </a:spcAft>
                  </a:pPr>
                  <a14:m>
                    <m:oMath xmlns:m="http://schemas.openxmlformats.org/officeDocument/2006/math">
                      <m:r>
                        <a:rPr lang="en-US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a14:m>
                  <a:r>
                    <a:rPr lang="en-US" sz="16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 = NN / </a:t>
                  </a:r>
                  <a14:m>
                    <m:oMath xmlns:m="http://schemas.openxmlformats.org/officeDocument/2006/math">
                      <m:r>
                        <a:rPr lang="en-US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𝑂</m:t>
                      </m:r>
                      <m:r>
                        <a:rPr lang="en-US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(</m:t>
                      </m:r>
                      <m:r>
                        <a:rPr lang="en-US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𝑁</m:t>
                      </m:r>
                      <m:r>
                        <a:rPr lang="en-US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)</m:t>
                      </m:r>
                    </m:oMath>
                  </a14:m>
                  <a:r>
                    <a:rPr lang="en-US" sz="16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 = N</a:t>
                  </a:r>
                </a:p>
              </p:txBody>
            </p:sp>
          </mc:Choice>
          <mc:Fallback xmlns="">
            <p:sp>
              <p:nvSpPr>
                <p:cNvPr id="76" name="Text Box 1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13283" y="47119"/>
                  <a:ext cx="1828800" cy="170327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53846" t="-3046" r="-28205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9" name="Text Box 189"/>
            <p:cNvSpPr txBox="1"/>
            <p:nvPr/>
          </p:nvSpPr>
          <p:spPr>
            <a:xfrm>
              <a:off x="2720598" y="784626"/>
              <a:ext cx="1828800" cy="170327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Regular = R / Irregular = I</a:t>
              </a:r>
              <a:endPara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0" name="Text Box 190"/>
            <p:cNvSpPr txBox="1"/>
            <p:nvPr/>
          </p:nvSpPr>
          <p:spPr>
            <a:xfrm>
              <a:off x="2718863" y="963386"/>
              <a:ext cx="1828800" cy="17032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Dynamic = D / Static = S</a:t>
              </a:r>
              <a:endPara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81" name="Straight Connector 80"/>
            <p:cNvCxnSpPr>
              <a:stCxn id="50" idx="1"/>
            </p:cNvCxnSpPr>
            <p:nvPr/>
          </p:nvCxnSpPr>
          <p:spPr>
            <a:xfrm rot="16200000" flipH="1">
              <a:off x="1074885" y="5040464"/>
              <a:ext cx="3009260" cy="4763"/>
            </a:xfrm>
            <a:prstGeom prst="line">
              <a:avLst/>
            </a:prstGeom>
            <a:ln w="952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2587295" y="4001156"/>
              <a:ext cx="0" cy="1530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2586660" y="4197820"/>
              <a:ext cx="0" cy="1530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2587295" y="4425768"/>
              <a:ext cx="0" cy="1530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2587930" y="4628785"/>
              <a:ext cx="0" cy="1530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5400000">
              <a:off x="2587930" y="4828284"/>
              <a:ext cx="0" cy="1530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2587930" y="5049134"/>
              <a:ext cx="0" cy="1530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2587930" y="5258775"/>
              <a:ext cx="0" cy="1530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5400000">
              <a:off x="2587295" y="5484364"/>
              <a:ext cx="0" cy="1530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5400000">
              <a:off x="2587295" y="5671102"/>
              <a:ext cx="0" cy="1530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2587295" y="5871823"/>
              <a:ext cx="0" cy="1530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5400000">
              <a:off x="2587295" y="6070882"/>
              <a:ext cx="0" cy="1530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 Box 171"/>
            <p:cNvSpPr txBox="1"/>
            <p:nvPr/>
          </p:nvSpPr>
          <p:spPr>
            <a:xfrm>
              <a:off x="662083" y="6272875"/>
              <a:ext cx="1828800" cy="13144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Linear Algebra Kernels</a:t>
              </a:r>
            </a:p>
          </p:txBody>
        </p:sp>
        <p:sp>
          <p:nvSpPr>
            <p:cNvPr id="95" name="Text Box 173"/>
            <p:cNvSpPr txBox="1"/>
            <p:nvPr/>
          </p:nvSpPr>
          <p:spPr>
            <a:xfrm>
              <a:off x="665113" y="6056716"/>
              <a:ext cx="1828800" cy="17018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Graph Algorithms</a:t>
              </a:r>
            </a:p>
          </p:txBody>
        </p:sp>
        <p:sp>
          <p:nvSpPr>
            <p:cNvPr id="96" name="Text Box 174"/>
            <p:cNvSpPr txBox="1"/>
            <p:nvPr/>
          </p:nvSpPr>
          <p:spPr>
            <a:xfrm>
              <a:off x="675037" y="5836006"/>
              <a:ext cx="1828800" cy="172723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Deep Learning</a:t>
              </a:r>
              <a:endPara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7" name="Text Box 175"/>
            <p:cNvSpPr txBox="1"/>
            <p:nvPr/>
          </p:nvSpPr>
          <p:spPr>
            <a:xfrm>
              <a:off x="666962" y="5641487"/>
              <a:ext cx="1828800" cy="17018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Classification</a:t>
              </a:r>
              <a:endPara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8" name="Text Box 176"/>
            <p:cNvSpPr txBox="1"/>
            <p:nvPr/>
          </p:nvSpPr>
          <p:spPr>
            <a:xfrm>
              <a:off x="673468" y="5442950"/>
              <a:ext cx="1828800" cy="17018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Recommender Engine</a:t>
              </a:r>
              <a:endPara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9" name="Text Box 178"/>
            <p:cNvSpPr txBox="1"/>
            <p:nvPr/>
          </p:nvSpPr>
          <p:spPr>
            <a:xfrm>
              <a:off x="666991" y="5237433"/>
              <a:ext cx="1828800" cy="17018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Search / Query / Index</a:t>
              </a:r>
              <a:endPara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0" name="Text Box 179"/>
            <p:cNvSpPr txBox="1"/>
            <p:nvPr/>
          </p:nvSpPr>
          <p:spPr>
            <a:xfrm>
              <a:off x="666991" y="5027758"/>
              <a:ext cx="1828800" cy="17018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Basic Statistics</a:t>
              </a:r>
              <a:endPara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1" name="Text Box 180"/>
            <p:cNvSpPr txBox="1"/>
            <p:nvPr/>
          </p:nvSpPr>
          <p:spPr>
            <a:xfrm>
              <a:off x="666991" y="4804958"/>
              <a:ext cx="1828800" cy="17018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Streaming</a:t>
              </a:r>
            </a:p>
          </p:txBody>
        </p:sp>
        <p:sp>
          <p:nvSpPr>
            <p:cNvPr id="102" name="Text Box 181"/>
            <p:cNvSpPr txBox="1"/>
            <p:nvPr/>
          </p:nvSpPr>
          <p:spPr>
            <a:xfrm>
              <a:off x="666991" y="4597867"/>
              <a:ext cx="1828800" cy="17018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Alignment</a:t>
              </a:r>
              <a:endPara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3" name="Text Box 182"/>
            <p:cNvSpPr txBox="1"/>
            <p:nvPr/>
          </p:nvSpPr>
          <p:spPr>
            <a:xfrm>
              <a:off x="679264" y="4173208"/>
              <a:ext cx="1828800" cy="17018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Optimization Methodology</a:t>
              </a:r>
              <a:endPara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4" name="Text Box 184"/>
            <p:cNvSpPr txBox="1"/>
            <p:nvPr/>
          </p:nvSpPr>
          <p:spPr>
            <a:xfrm>
              <a:off x="666991" y="3977869"/>
              <a:ext cx="1828800" cy="17018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Global Analytics</a:t>
              </a:r>
              <a:endPara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5" name="Text Box 185"/>
            <p:cNvSpPr txBox="1"/>
            <p:nvPr/>
          </p:nvSpPr>
          <p:spPr>
            <a:xfrm>
              <a:off x="652360" y="3773622"/>
              <a:ext cx="1828800" cy="17018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Local Analytics</a:t>
              </a:r>
            </a:p>
          </p:txBody>
        </p:sp>
        <p:sp>
          <p:nvSpPr>
            <p:cNvPr id="106" name="Text Box 186"/>
            <p:cNvSpPr txBox="1"/>
            <p:nvPr/>
          </p:nvSpPr>
          <p:spPr>
            <a:xfrm>
              <a:off x="652360" y="3566863"/>
              <a:ext cx="1828800" cy="17018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Micro-benchmarks</a:t>
              </a:r>
            </a:p>
          </p:txBody>
        </p:sp>
        <p:cxnSp>
          <p:nvCxnSpPr>
            <p:cNvPr id="107" name="Straight Connector 106"/>
            <p:cNvCxnSpPr/>
            <p:nvPr/>
          </p:nvCxnSpPr>
          <p:spPr>
            <a:xfrm rot="5400000">
              <a:off x="2587295" y="3593909"/>
              <a:ext cx="0" cy="1530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5400000">
              <a:off x="2586660" y="3802655"/>
              <a:ext cx="0" cy="1530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Text Box 192"/>
            <p:cNvSpPr txBox="1"/>
            <p:nvPr/>
          </p:nvSpPr>
          <p:spPr>
            <a:xfrm>
              <a:off x="673468" y="4398328"/>
              <a:ext cx="1828800" cy="17018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Visualization</a:t>
              </a:r>
              <a:endPara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11" name="Straight Connector 110"/>
            <p:cNvCxnSpPr/>
            <p:nvPr/>
          </p:nvCxnSpPr>
          <p:spPr>
            <a:xfrm rot="5400000">
              <a:off x="2587930" y="6274091"/>
              <a:ext cx="0" cy="1530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 Box 230"/>
            <p:cNvSpPr txBox="1"/>
            <p:nvPr/>
          </p:nvSpPr>
          <p:spPr>
            <a:xfrm rot="16200000">
              <a:off x="-465711" y="4633212"/>
              <a:ext cx="1711121" cy="43116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Data Source </a:t>
              </a:r>
              <a:r>
                <a:rPr lang="en-US" sz="2000" b="1" dirty="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and Style </a:t>
              </a:r>
              <a:r>
                <a:rPr lang="en-US" sz="20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View</a:t>
              </a:r>
              <a:endPara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6" name="Text Box 230"/>
            <p:cNvSpPr txBox="1"/>
            <p:nvPr/>
          </p:nvSpPr>
          <p:spPr>
            <a:xfrm rot="16200000">
              <a:off x="1623107" y="702768"/>
              <a:ext cx="1039495" cy="21211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Execution View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7" name="Text Box 230"/>
            <p:cNvSpPr txBox="1"/>
            <p:nvPr/>
          </p:nvSpPr>
          <p:spPr>
            <a:xfrm rot="5400000" flipH="1" flipV="1">
              <a:off x="2384526" y="5903904"/>
              <a:ext cx="1075055" cy="21209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Processing View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9" name="Text Box 297"/>
            <p:cNvSpPr txBox="1"/>
            <p:nvPr/>
          </p:nvSpPr>
          <p:spPr>
            <a:xfrm rot="16200000">
              <a:off x="3075509" y="2795253"/>
              <a:ext cx="77638" cy="172069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20" name="Text Box 298"/>
            <p:cNvSpPr txBox="1"/>
            <p:nvPr/>
          </p:nvSpPr>
          <p:spPr>
            <a:xfrm rot="16200000">
              <a:off x="3226284" y="2797288"/>
              <a:ext cx="77638" cy="172069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60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21" name="Text Box 299"/>
            <p:cNvSpPr txBox="1"/>
            <p:nvPr/>
          </p:nvSpPr>
          <p:spPr>
            <a:xfrm rot="16200000">
              <a:off x="3407180" y="2793218"/>
              <a:ext cx="77638" cy="172069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60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22" name="Text Box 300"/>
            <p:cNvSpPr txBox="1"/>
            <p:nvPr/>
          </p:nvSpPr>
          <p:spPr>
            <a:xfrm rot="16200000">
              <a:off x="3562455" y="2795253"/>
              <a:ext cx="77638" cy="172069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60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23" name="Text Box 301"/>
            <p:cNvSpPr txBox="1"/>
            <p:nvPr/>
          </p:nvSpPr>
          <p:spPr>
            <a:xfrm rot="16200000">
              <a:off x="3906744" y="2799323"/>
              <a:ext cx="77638" cy="172069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6</a:t>
              </a:r>
              <a:endParaRPr lang="en-US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4" name="Text Box 302"/>
            <p:cNvSpPr txBox="1"/>
            <p:nvPr/>
          </p:nvSpPr>
          <p:spPr>
            <a:xfrm rot="16200000">
              <a:off x="4110779" y="2794043"/>
              <a:ext cx="77638" cy="172069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7</a:t>
              </a:r>
              <a:endParaRPr lang="en-US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5" name="Text Box 303"/>
            <p:cNvSpPr txBox="1"/>
            <p:nvPr/>
          </p:nvSpPr>
          <p:spPr>
            <a:xfrm rot="16200000">
              <a:off x="4289430" y="2784536"/>
              <a:ext cx="77638" cy="172069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8</a:t>
              </a:r>
              <a:endParaRPr lang="en-US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6" name="Text Box 304"/>
            <p:cNvSpPr txBox="1"/>
            <p:nvPr/>
          </p:nvSpPr>
          <p:spPr>
            <a:xfrm rot="16200000">
              <a:off x="4476963" y="2787882"/>
              <a:ext cx="77638" cy="172069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9</a:t>
              </a:r>
              <a:endParaRPr lang="en-US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7" name="Text Box 305"/>
            <p:cNvSpPr txBox="1"/>
            <p:nvPr/>
          </p:nvSpPr>
          <p:spPr>
            <a:xfrm rot="16200000">
              <a:off x="4509869" y="2736331"/>
              <a:ext cx="305636" cy="172069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10</a:t>
              </a:r>
              <a:endParaRPr lang="en-US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8" name="Text Box 306"/>
            <p:cNvSpPr txBox="1"/>
            <p:nvPr/>
          </p:nvSpPr>
          <p:spPr>
            <a:xfrm rot="16200000">
              <a:off x="4710268" y="2746998"/>
              <a:ext cx="282854" cy="172069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11</a:t>
              </a:r>
              <a:endParaRPr lang="en-US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9" name="Text Box 307"/>
            <p:cNvSpPr txBox="1"/>
            <p:nvPr/>
          </p:nvSpPr>
          <p:spPr>
            <a:xfrm rot="16200000">
              <a:off x="4909917" y="2761936"/>
              <a:ext cx="275729" cy="146303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12</a:t>
              </a:r>
              <a:endParaRPr lang="en-US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1" name="Text Box 310"/>
            <p:cNvSpPr txBox="1"/>
            <p:nvPr/>
          </p:nvSpPr>
          <p:spPr>
            <a:xfrm rot="16200000">
              <a:off x="233194" y="3140314"/>
              <a:ext cx="207549" cy="18273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132" name="Text Box 311"/>
            <p:cNvSpPr txBox="1"/>
            <p:nvPr/>
          </p:nvSpPr>
          <p:spPr>
            <a:xfrm rot="16200000">
              <a:off x="471966" y="3138103"/>
              <a:ext cx="77638" cy="172069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133" name="Text Box 312"/>
            <p:cNvSpPr txBox="1"/>
            <p:nvPr/>
          </p:nvSpPr>
          <p:spPr>
            <a:xfrm rot="16200000">
              <a:off x="637188" y="3140138"/>
              <a:ext cx="77638" cy="172069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60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34" name="Text Box 313"/>
            <p:cNvSpPr txBox="1"/>
            <p:nvPr/>
          </p:nvSpPr>
          <p:spPr>
            <a:xfrm rot="16200000">
              <a:off x="796389" y="3144206"/>
              <a:ext cx="77638" cy="172069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35" name="Text Box 315"/>
            <p:cNvSpPr txBox="1"/>
            <p:nvPr/>
          </p:nvSpPr>
          <p:spPr>
            <a:xfrm rot="16200000">
              <a:off x="977624" y="3149487"/>
              <a:ext cx="77638" cy="172069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36" name="Text Box 316"/>
            <p:cNvSpPr txBox="1"/>
            <p:nvPr/>
          </p:nvSpPr>
          <p:spPr>
            <a:xfrm rot="16200000">
              <a:off x="1168617" y="3152834"/>
              <a:ext cx="77638" cy="172069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37" name="Text Box 317"/>
            <p:cNvSpPr txBox="1"/>
            <p:nvPr/>
          </p:nvSpPr>
          <p:spPr>
            <a:xfrm rot="16200000">
              <a:off x="1385388" y="3151523"/>
              <a:ext cx="77638" cy="172069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38" name="Text Box 318"/>
            <p:cNvSpPr txBox="1"/>
            <p:nvPr/>
          </p:nvSpPr>
          <p:spPr>
            <a:xfrm rot="16200000">
              <a:off x="1595243" y="3120002"/>
              <a:ext cx="135878" cy="172069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</a:t>
              </a:r>
              <a:endParaRPr lang="en-US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9" name="Text Box 319"/>
            <p:cNvSpPr txBox="1"/>
            <p:nvPr/>
          </p:nvSpPr>
          <p:spPr>
            <a:xfrm rot="16200000">
              <a:off x="1758316" y="3150799"/>
              <a:ext cx="97309" cy="144793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40" name="Text Box 320"/>
            <p:cNvSpPr txBox="1"/>
            <p:nvPr/>
          </p:nvSpPr>
          <p:spPr>
            <a:xfrm rot="16200000">
              <a:off x="1952084" y="3152166"/>
              <a:ext cx="71431" cy="16587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41" name="Text Box 321"/>
            <p:cNvSpPr txBox="1"/>
            <p:nvPr/>
          </p:nvSpPr>
          <p:spPr>
            <a:xfrm rot="16200000">
              <a:off x="2371263" y="2459979"/>
              <a:ext cx="71431" cy="109728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42" name="Text Box 322"/>
            <p:cNvSpPr txBox="1"/>
            <p:nvPr/>
          </p:nvSpPr>
          <p:spPr>
            <a:xfrm rot="16200000">
              <a:off x="2371263" y="2270768"/>
              <a:ext cx="71431" cy="109728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43" name="Text Box 323"/>
            <p:cNvSpPr txBox="1"/>
            <p:nvPr/>
          </p:nvSpPr>
          <p:spPr>
            <a:xfrm rot="16200000">
              <a:off x="2371263" y="2074245"/>
              <a:ext cx="71431" cy="109728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44" name="Text Box 324"/>
            <p:cNvSpPr txBox="1"/>
            <p:nvPr/>
          </p:nvSpPr>
          <p:spPr>
            <a:xfrm rot="16200000">
              <a:off x="2371263" y="1885033"/>
              <a:ext cx="71431" cy="109728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45" name="Text Box 325"/>
            <p:cNvSpPr txBox="1"/>
            <p:nvPr/>
          </p:nvSpPr>
          <p:spPr>
            <a:xfrm rot="16200000">
              <a:off x="2371263" y="1725092"/>
              <a:ext cx="71431" cy="109728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46" name="Text Box 326"/>
            <p:cNvSpPr txBox="1"/>
            <p:nvPr/>
          </p:nvSpPr>
          <p:spPr>
            <a:xfrm rot="16200000">
              <a:off x="2371263" y="1525673"/>
              <a:ext cx="71431" cy="109728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47" name="Text Box 327"/>
            <p:cNvSpPr txBox="1"/>
            <p:nvPr/>
          </p:nvSpPr>
          <p:spPr>
            <a:xfrm rot="16200000">
              <a:off x="2371263" y="1344070"/>
              <a:ext cx="71431" cy="109728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48" name="Text Box 328"/>
            <p:cNvSpPr txBox="1"/>
            <p:nvPr/>
          </p:nvSpPr>
          <p:spPr>
            <a:xfrm rot="16200000">
              <a:off x="2371263" y="1172898"/>
              <a:ext cx="71431" cy="109728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49" name="Text Box 329"/>
            <p:cNvSpPr txBox="1"/>
            <p:nvPr/>
          </p:nvSpPr>
          <p:spPr>
            <a:xfrm rot="16200000">
              <a:off x="2371263" y="1014126"/>
              <a:ext cx="71431" cy="109728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150" name="Text Box 330"/>
            <p:cNvSpPr txBox="1"/>
            <p:nvPr/>
          </p:nvSpPr>
          <p:spPr>
            <a:xfrm rot="16200000">
              <a:off x="2327719" y="841141"/>
              <a:ext cx="175313" cy="10858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151" name="Text Box 335"/>
            <p:cNvSpPr txBox="1"/>
            <p:nvPr/>
          </p:nvSpPr>
          <p:spPr>
            <a:xfrm rot="16200000">
              <a:off x="2325815" y="493593"/>
              <a:ext cx="177599" cy="107062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12</a:t>
              </a:r>
              <a:endPara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2" name="Text Box 336"/>
            <p:cNvSpPr txBox="1"/>
            <p:nvPr/>
          </p:nvSpPr>
          <p:spPr>
            <a:xfrm rot="16200000">
              <a:off x="2333633" y="126892"/>
              <a:ext cx="169278" cy="114377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14</a:t>
              </a:r>
              <a:endPara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5" name="Text Box 340"/>
            <p:cNvSpPr txBox="1"/>
            <p:nvPr/>
          </p:nvSpPr>
          <p:spPr>
            <a:xfrm rot="16200000">
              <a:off x="2677517" y="5268575"/>
              <a:ext cx="71431" cy="109728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156" name="Text Box 341"/>
            <p:cNvSpPr txBox="1"/>
            <p:nvPr/>
          </p:nvSpPr>
          <p:spPr>
            <a:xfrm rot="16200000">
              <a:off x="2677517" y="5044369"/>
              <a:ext cx="71431" cy="109728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57" name="Text Box 342"/>
            <p:cNvSpPr txBox="1"/>
            <p:nvPr/>
          </p:nvSpPr>
          <p:spPr>
            <a:xfrm rot="16200000">
              <a:off x="2677517" y="4838919"/>
              <a:ext cx="71431" cy="109728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58" name="Text Box 343"/>
            <p:cNvSpPr txBox="1"/>
            <p:nvPr/>
          </p:nvSpPr>
          <p:spPr>
            <a:xfrm rot="16200000">
              <a:off x="2677517" y="4459575"/>
              <a:ext cx="71431" cy="109728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59" name="Text Box 344"/>
            <p:cNvSpPr txBox="1"/>
            <p:nvPr/>
          </p:nvSpPr>
          <p:spPr>
            <a:xfrm rot="16200000">
              <a:off x="2677517" y="4232464"/>
              <a:ext cx="71431" cy="109728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60" name="Text Box 345"/>
            <p:cNvSpPr txBox="1"/>
            <p:nvPr/>
          </p:nvSpPr>
          <p:spPr>
            <a:xfrm rot="16200000">
              <a:off x="2677517" y="4020639"/>
              <a:ext cx="71431" cy="109728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61" name="Text Box 346"/>
            <p:cNvSpPr txBox="1"/>
            <p:nvPr/>
          </p:nvSpPr>
          <p:spPr>
            <a:xfrm rot="16200000">
              <a:off x="2677517" y="3816794"/>
              <a:ext cx="71431" cy="109728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62" name="Text Box 347"/>
            <p:cNvSpPr txBox="1"/>
            <p:nvPr/>
          </p:nvSpPr>
          <p:spPr>
            <a:xfrm rot="16200000">
              <a:off x="2677517" y="3611954"/>
              <a:ext cx="71431" cy="109728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64" name="Text Box 349"/>
            <p:cNvSpPr txBox="1"/>
            <p:nvPr/>
          </p:nvSpPr>
          <p:spPr>
            <a:xfrm rot="16200000">
              <a:off x="2641113" y="6293314"/>
              <a:ext cx="137160" cy="109728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400"/>
                </a:spcAft>
              </a:pPr>
              <a:r>
                <a:rPr lang="en-US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14</a:t>
              </a:r>
            </a:p>
          </p:txBody>
        </p:sp>
        <p:sp>
          <p:nvSpPr>
            <p:cNvPr id="165" name="Text Box 350"/>
            <p:cNvSpPr txBox="1"/>
            <p:nvPr/>
          </p:nvSpPr>
          <p:spPr>
            <a:xfrm rot="16200000">
              <a:off x="2641113" y="6076163"/>
              <a:ext cx="137160" cy="109728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400"/>
                </a:spcAft>
              </a:pPr>
              <a:r>
                <a:rPr lang="en-US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13</a:t>
              </a:r>
            </a:p>
          </p:txBody>
        </p:sp>
        <p:sp>
          <p:nvSpPr>
            <p:cNvPr id="166" name="Text Box 351"/>
            <p:cNvSpPr txBox="1"/>
            <p:nvPr/>
          </p:nvSpPr>
          <p:spPr>
            <a:xfrm rot="16200000">
              <a:off x="2641113" y="5864270"/>
              <a:ext cx="137160" cy="109728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400"/>
                </a:spcAft>
              </a:pPr>
              <a:r>
                <a:rPr lang="en-US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12</a:t>
              </a:r>
            </a:p>
          </p:txBody>
        </p:sp>
        <p:sp>
          <p:nvSpPr>
            <p:cNvPr id="167" name="Text Box 352"/>
            <p:cNvSpPr txBox="1"/>
            <p:nvPr/>
          </p:nvSpPr>
          <p:spPr>
            <a:xfrm rot="16200000">
              <a:off x="2641113" y="5681156"/>
              <a:ext cx="137160" cy="109728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400"/>
                </a:spcAft>
              </a:pPr>
              <a:r>
                <a:rPr lang="en-US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11</a:t>
              </a:r>
            </a:p>
          </p:txBody>
        </p:sp>
        <p:sp>
          <p:nvSpPr>
            <p:cNvPr id="168" name="Text Box 353"/>
            <p:cNvSpPr txBox="1"/>
            <p:nvPr/>
          </p:nvSpPr>
          <p:spPr>
            <a:xfrm rot="16200000">
              <a:off x="2614430" y="5457877"/>
              <a:ext cx="182880" cy="109728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173" name="Text Box 358"/>
            <p:cNvSpPr txBox="1"/>
            <p:nvPr/>
          </p:nvSpPr>
          <p:spPr>
            <a:xfrm rot="16200000">
              <a:off x="2677517" y="4638213"/>
              <a:ext cx="71431" cy="109728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6</a:t>
              </a:r>
            </a:p>
          </p:txBody>
        </p:sp>
        <p:cxnSp>
          <p:nvCxnSpPr>
            <p:cNvPr id="174" name="Straight Connector 173"/>
            <p:cNvCxnSpPr/>
            <p:nvPr/>
          </p:nvCxnSpPr>
          <p:spPr>
            <a:xfrm rot="5400000">
              <a:off x="2585213" y="266535"/>
              <a:ext cx="0" cy="1530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Text Box 361"/>
            <p:cNvSpPr txBox="1"/>
            <p:nvPr/>
          </p:nvSpPr>
          <p:spPr>
            <a:xfrm rot="16200000">
              <a:off x="2326060" y="295805"/>
              <a:ext cx="184426" cy="114377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1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13</a:t>
              </a:r>
              <a:endPara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78" name="Straight Connector 177"/>
            <p:cNvCxnSpPr/>
            <p:nvPr/>
          </p:nvCxnSpPr>
          <p:spPr>
            <a:xfrm>
              <a:off x="3760815" y="2981004"/>
              <a:ext cx="0" cy="15303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9" name="Text Box 63"/>
            <p:cNvSpPr txBox="1"/>
            <p:nvPr/>
          </p:nvSpPr>
          <p:spPr>
            <a:xfrm>
              <a:off x="3706471" y="4097621"/>
              <a:ext cx="109751" cy="1294404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vert270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Map Streaming</a:t>
              </a:r>
              <a:endParaRPr lang="en-US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0" name="Text Box 301"/>
            <p:cNvSpPr txBox="1"/>
            <p:nvPr/>
          </p:nvSpPr>
          <p:spPr>
            <a:xfrm rot="16200000">
              <a:off x="3734181" y="2799323"/>
              <a:ext cx="77638" cy="172069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5</a:t>
              </a:r>
              <a:endParaRPr lang="en-US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 rot="16200000">
              <a:off x="2119934" y="2623816"/>
              <a:ext cx="914400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b="1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4 Ogre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Views and </a:t>
              </a:r>
              <a:r>
                <a:rPr lang="en-US" b="1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50 Facets</a:t>
              </a:r>
              <a:endPara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84" name="Straight Connector 183"/>
            <p:cNvCxnSpPr/>
            <p:nvPr/>
          </p:nvCxnSpPr>
          <p:spPr>
            <a:xfrm rot="5400000">
              <a:off x="2585414" y="626271"/>
              <a:ext cx="0" cy="1530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Text Box 168"/>
            <p:cNvSpPr txBox="1"/>
            <p:nvPr/>
          </p:nvSpPr>
          <p:spPr>
            <a:xfrm>
              <a:off x="2721435" y="602152"/>
              <a:ext cx="1828800" cy="170327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400"/>
                </a:spcAft>
              </a:pPr>
              <a:r>
                <a:rPr lang="en-US" sz="16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Iterative / Simple</a:t>
              </a:r>
              <a:endPara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6" name="Text Box 335"/>
            <p:cNvSpPr txBox="1"/>
            <p:nvPr/>
          </p:nvSpPr>
          <p:spPr>
            <a:xfrm rot="16200000">
              <a:off x="2326652" y="665319"/>
              <a:ext cx="177599" cy="107062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400"/>
                </a:spcAft>
              </a:pPr>
              <a:r>
                <a:rPr lang="en-US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947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28453"/>
            <a:ext cx="9143998" cy="792162"/>
          </a:xfrm>
        </p:spPr>
        <p:txBody>
          <a:bodyPr>
            <a:normAutofit/>
          </a:bodyPr>
          <a:lstStyle/>
          <a:p>
            <a:pPr algn="ctr"/>
            <a:r>
              <a:rPr lang="en-US" sz="3600" b="1" smtClean="0">
                <a:latin typeface="+mn-lt"/>
              </a:rPr>
              <a:t>Benchmarks/Mini-apps </a:t>
            </a:r>
            <a:r>
              <a:rPr lang="en-US" sz="3600" b="1" dirty="0" smtClean="0">
                <a:latin typeface="+mn-lt"/>
              </a:rPr>
              <a:t>spanning Facets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0615"/>
            <a:ext cx="9143999" cy="6037385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 smtClean="0"/>
              <a:t>Look at </a:t>
            </a:r>
            <a:r>
              <a:rPr lang="en-US" sz="2400" dirty="0" smtClean="0"/>
              <a:t>NSF </a:t>
            </a:r>
            <a:r>
              <a:rPr lang="en-US" sz="2400" dirty="0" err="1" smtClean="0"/>
              <a:t>Dibbs</a:t>
            </a:r>
            <a:r>
              <a:rPr lang="en-US" sz="2400" dirty="0" smtClean="0"/>
              <a:t> Project, NIST 51 use cases, </a:t>
            </a:r>
            <a:r>
              <a:rPr lang="en-US" sz="2400" dirty="0" err="1" smtClean="0"/>
              <a:t>Baru-Rabl</a:t>
            </a:r>
            <a:r>
              <a:rPr lang="en-US" sz="2400" dirty="0" smtClean="0"/>
              <a:t> review</a:t>
            </a:r>
          </a:p>
          <a:p>
            <a:r>
              <a:rPr lang="en-US" sz="2400" b="1" dirty="0" smtClean="0"/>
              <a:t>Catalog facets </a:t>
            </a:r>
            <a:r>
              <a:rPr lang="en-US" sz="2400" dirty="0" smtClean="0"/>
              <a:t>of benchmarks and choose entries to cover “all facets”</a:t>
            </a:r>
          </a:p>
          <a:p>
            <a:r>
              <a:rPr lang="en-US" sz="2400" b="1" dirty="0" smtClean="0"/>
              <a:t>Micro Benchmarks: </a:t>
            </a:r>
            <a:r>
              <a:rPr lang="en-US" sz="2400" dirty="0" smtClean="0"/>
              <a:t>SPEC, </a:t>
            </a:r>
            <a:r>
              <a:rPr lang="en-US" sz="2400" dirty="0" err="1" smtClean="0"/>
              <a:t>EnhancedDFSIO</a:t>
            </a:r>
            <a:r>
              <a:rPr lang="en-US" sz="2400" dirty="0"/>
              <a:t> </a:t>
            </a:r>
            <a:r>
              <a:rPr lang="en-US" sz="2400" dirty="0" smtClean="0"/>
              <a:t>(HDFS), </a:t>
            </a:r>
            <a:r>
              <a:rPr lang="en-US" sz="2400" dirty="0" err="1" smtClean="0"/>
              <a:t>Terasort</a:t>
            </a:r>
            <a:r>
              <a:rPr lang="en-US" sz="2400" dirty="0" smtClean="0"/>
              <a:t>, </a:t>
            </a:r>
            <a:r>
              <a:rPr lang="en-US" sz="2400" dirty="0" err="1" smtClean="0"/>
              <a:t>Wordcount</a:t>
            </a:r>
            <a:r>
              <a:rPr lang="en-US" sz="2400" dirty="0" smtClean="0"/>
              <a:t>, </a:t>
            </a:r>
            <a:r>
              <a:rPr lang="en-US" sz="2400" dirty="0" err="1" smtClean="0"/>
              <a:t>Grep</a:t>
            </a:r>
            <a:r>
              <a:rPr lang="en-US" sz="2400" dirty="0" smtClean="0"/>
              <a:t>, MPI, Basic Pub-Sub ….</a:t>
            </a:r>
          </a:p>
          <a:p>
            <a:r>
              <a:rPr lang="en-US" sz="2400" b="1" dirty="0" smtClean="0"/>
              <a:t>SQL and NoSQL Data systems, Search, Recommenders: </a:t>
            </a:r>
            <a:r>
              <a:rPr lang="en-US" sz="2400" dirty="0" smtClean="0"/>
              <a:t>TPC (-C to x–HS for Hadoop), </a:t>
            </a:r>
            <a:r>
              <a:rPr lang="en-US" sz="2400" dirty="0" err="1" smtClean="0"/>
              <a:t>BigBench</a:t>
            </a:r>
            <a:r>
              <a:rPr lang="en-US" sz="2400" dirty="0" smtClean="0"/>
              <a:t>, Yahoo Cloud Serving, Berkeley Big Data, </a:t>
            </a:r>
            <a:r>
              <a:rPr lang="en-US" sz="2400" dirty="0" err="1" smtClean="0"/>
              <a:t>HiBench</a:t>
            </a:r>
            <a:r>
              <a:rPr lang="en-US" sz="2400" dirty="0" smtClean="0"/>
              <a:t>, </a:t>
            </a:r>
            <a:r>
              <a:rPr lang="en-US" sz="2400" dirty="0" err="1" smtClean="0"/>
              <a:t>BigDataBench</a:t>
            </a:r>
            <a:r>
              <a:rPr lang="en-US" sz="2400" dirty="0" smtClean="0"/>
              <a:t>, </a:t>
            </a:r>
            <a:r>
              <a:rPr lang="en-US" sz="2400" dirty="0" err="1" smtClean="0"/>
              <a:t>Cloudsuite</a:t>
            </a:r>
            <a:r>
              <a:rPr lang="en-US" sz="2400" dirty="0" smtClean="0"/>
              <a:t>, </a:t>
            </a:r>
            <a:r>
              <a:rPr lang="en-US" sz="2400" dirty="0" err="1" smtClean="0"/>
              <a:t>Linkbench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/>
              <a:t>includes MapReduce cases Search, Bayes, Random Forests, Collaborative Filtering</a:t>
            </a:r>
          </a:p>
          <a:p>
            <a:r>
              <a:rPr lang="en-US" sz="2400" b="1" dirty="0" smtClean="0"/>
              <a:t>Spatial Query: </a:t>
            </a:r>
            <a:r>
              <a:rPr lang="en-US" sz="2400" dirty="0" smtClean="0"/>
              <a:t>select from image or earth data</a:t>
            </a:r>
            <a:endParaRPr lang="en-US" sz="2400" dirty="0"/>
          </a:p>
          <a:p>
            <a:r>
              <a:rPr lang="en-US" sz="2400" b="1" dirty="0" smtClean="0"/>
              <a:t>Alignment: </a:t>
            </a:r>
            <a:r>
              <a:rPr lang="en-US" sz="2400" dirty="0" smtClean="0"/>
              <a:t>Biology as in BLAST</a:t>
            </a:r>
          </a:p>
          <a:p>
            <a:r>
              <a:rPr lang="en-US" sz="2400" b="1" dirty="0" smtClean="0"/>
              <a:t>Streaming: </a:t>
            </a:r>
            <a:r>
              <a:rPr lang="en-US" sz="2400" dirty="0" smtClean="0"/>
              <a:t>Online classifiers, Cluster tweets, Robotics, Industrial Internet of Things, Astronomy; </a:t>
            </a:r>
            <a:r>
              <a:rPr lang="en-US" sz="2400" dirty="0" err="1" smtClean="0"/>
              <a:t>BGBenchmark</a:t>
            </a:r>
            <a:r>
              <a:rPr lang="en-US" sz="2400" dirty="0" smtClean="0"/>
              <a:t>; choose to cover all 5 subclasses</a:t>
            </a:r>
            <a:r>
              <a:rPr lang="en-US" sz="2400" dirty="0"/>
              <a:t> </a:t>
            </a:r>
            <a:endParaRPr lang="en-US" sz="2400" dirty="0" smtClean="0"/>
          </a:p>
          <a:p>
            <a:r>
              <a:rPr lang="en-US" sz="2400" b="1" dirty="0" smtClean="0"/>
              <a:t>Pleasingly parallel (Local Analytics): </a:t>
            </a:r>
            <a:r>
              <a:rPr lang="en-US" sz="2400" dirty="0" smtClean="0"/>
              <a:t>as in initial  steps of LHC, Pathology, </a:t>
            </a:r>
            <a:r>
              <a:rPr lang="en-US" sz="2400" dirty="0" err="1" smtClean="0"/>
              <a:t>Bioimaging</a:t>
            </a:r>
            <a:r>
              <a:rPr lang="en-US" sz="2400" dirty="0" smtClean="0"/>
              <a:t> (differ in type of data analysis)</a:t>
            </a:r>
          </a:p>
          <a:p>
            <a:r>
              <a:rPr lang="en-US" sz="2400" b="1" dirty="0" smtClean="0"/>
              <a:t>Global Analytics: </a:t>
            </a:r>
            <a:r>
              <a:rPr lang="en-US" sz="2400" dirty="0" smtClean="0"/>
              <a:t>Outlier, Clustering, LDA, SVM, Deep Learning, MDS, </a:t>
            </a:r>
            <a:r>
              <a:rPr lang="en-US" sz="2400" dirty="0"/>
              <a:t>PageRank, </a:t>
            </a:r>
            <a:r>
              <a:rPr lang="en-US" sz="2400" dirty="0" err="1" smtClean="0"/>
              <a:t>Levenberg</a:t>
            </a:r>
            <a:r>
              <a:rPr lang="en-US" sz="2400" dirty="0" smtClean="0"/>
              <a:t>-Marquardt, Graph 500 entries</a:t>
            </a:r>
          </a:p>
          <a:p>
            <a:r>
              <a:rPr lang="en-US" sz="2400" b="1" dirty="0" smtClean="0"/>
              <a:t>Workflow</a:t>
            </a:r>
            <a:r>
              <a:rPr lang="en-US" sz="2400" dirty="0" smtClean="0"/>
              <a:t> and </a:t>
            </a:r>
            <a:r>
              <a:rPr lang="en-US" sz="2400" b="1" dirty="0" smtClean="0"/>
              <a:t>Composite</a:t>
            </a:r>
            <a:r>
              <a:rPr lang="en-US" sz="2400" dirty="0" smtClean="0"/>
              <a:t> (analytics on </a:t>
            </a:r>
            <a:r>
              <a:rPr lang="en-US" sz="2400" dirty="0" err="1" smtClean="0"/>
              <a:t>xSQL</a:t>
            </a:r>
            <a:r>
              <a:rPr lang="en-US" sz="2400" dirty="0" smtClean="0"/>
              <a:t>) linking above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494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0" y="61045"/>
            <a:ext cx="7059168" cy="6704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+mn-lt"/>
              </a:rPr>
              <a:t>6 Data Analysis Architectures</a:t>
            </a:r>
            <a:endParaRPr lang="en-US" b="1" dirty="0"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43" y="2045712"/>
            <a:ext cx="7397918" cy="2573697"/>
          </a:xfrm>
          <a:prstGeom prst="rect">
            <a:avLst/>
          </a:prstGeom>
        </p:spPr>
      </p:pic>
      <p:pic>
        <p:nvPicPr>
          <p:cNvPr id="160" name="Picture 15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3334" y="2102728"/>
            <a:ext cx="1908896" cy="2573696"/>
          </a:xfrm>
          <a:prstGeom prst="rect">
            <a:avLst/>
          </a:prstGeom>
        </p:spPr>
      </p:pic>
      <p:pic>
        <p:nvPicPr>
          <p:cNvPr id="161" name="Picture 16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71403" y="177984"/>
            <a:ext cx="1935996" cy="2011655"/>
          </a:xfrm>
          <a:prstGeom prst="rect">
            <a:avLst/>
          </a:prstGeom>
        </p:spPr>
      </p:pic>
      <p:graphicFrame>
        <p:nvGraphicFramePr>
          <p:cNvPr id="162" name="Table 161"/>
          <p:cNvGraphicFramePr>
            <a:graphicFrameLocks noGrp="1"/>
          </p:cNvGraphicFramePr>
          <p:nvPr>
            <p:extLst/>
          </p:nvPr>
        </p:nvGraphicFramePr>
        <p:xfrm>
          <a:off x="59462" y="4583173"/>
          <a:ext cx="9112768" cy="1879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1769"/>
                <a:gridCol w="1922585"/>
                <a:gridCol w="2004646"/>
                <a:gridCol w="1723292"/>
                <a:gridCol w="1880476"/>
              </a:tblGrid>
              <a:tr h="151376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BLAST Analysis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Local Machine Learning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Pleasingly Parallel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Energy Physics (HEP) Histograms</a:t>
                      </a:r>
                    </a:p>
                    <a:p>
                      <a:r>
                        <a:rPr lang="en-US" dirty="0" smtClean="0"/>
                        <a:t>Web search</a:t>
                      </a:r>
                    </a:p>
                    <a:p>
                      <a:r>
                        <a:rPr lang="en-US" sz="1400" dirty="0" smtClean="0"/>
                        <a:t>Recommender Engines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Expectation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maximization </a:t>
                      </a:r>
                      <a:r>
                        <a:rPr lang="en-US" dirty="0" smtClean="0"/>
                        <a:t>Clustering Linear Algebra, PageRank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Classic MPI</a:t>
                      </a:r>
                    </a:p>
                    <a:p>
                      <a:r>
                        <a:rPr lang="en-US" dirty="0" smtClean="0"/>
                        <a:t>PDE Solvers and Particle Dynamics</a:t>
                      </a:r>
                    </a:p>
                    <a:p>
                      <a:r>
                        <a:rPr lang="en-US" dirty="0" smtClean="0"/>
                        <a:t>Graph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Streaming</a:t>
                      </a:r>
                      <a:r>
                        <a:rPr lang="en-US" baseline="0" dirty="0" smtClean="0"/>
                        <a:t> images from Synchrotron sources, Telescopes, </a:t>
                      </a:r>
                      <a:br>
                        <a:rPr lang="en-US" baseline="0" dirty="0" smtClean="0"/>
                      </a:br>
                      <a:r>
                        <a:rPr lang="en-US" baseline="0" dirty="0" err="1" smtClean="0"/>
                        <a:t>IoT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833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MapReduce and Iterative Extensions (Spark, Twister)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MPI, Giraph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Apache Storm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" name="TextBox 162"/>
          <p:cNvSpPr txBox="1"/>
          <p:nvPr/>
        </p:nvSpPr>
        <p:spPr>
          <a:xfrm>
            <a:off x="4972974" y="678189"/>
            <a:ext cx="2314886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Difficult to parallelize asynchronous </a:t>
            </a:r>
            <a:br>
              <a:rPr lang="en-US" dirty="0" smtClean="0"/>
            </a:br>
            <a:r>
              <a:rPr lang="en-US" dirty="0" smtClean="0"/>
              <a:t>parallel </a:t>
            </a:r>
            <a:br>
              <a:rPr lang="en-US" dirty="0" smtClean="0"/>
            </a:br>
            <a:r>
              <a:rPr lang="en-US" dirty="0" smtClean="0"/>
              <a:t>Graph Algorithms</a:t>
            </a:r>
            <a:endParaRPr lang="en-US" dirty="0"/>
          </a:p>
        </p:txBody>
      </p:sp>
      <p:sp>
        <p:nvSpPr>
          <p:cNvPr id="164" name="TextBox 163"/>
          <p:cNvSpPr txBox="1"/>
          <p:nvPr/>
        </p:nvSpPr>
        <p:spPr>
          <a:xfrm>
            <a:off x="22790" y="1124886"/>
            <a:ext cx="3553217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Classic Hadoop in classes 1) 2) but not clearly best in class 1) </a:t>
            </a:r>
            <a:endParaRPr lang="en-US" dirty="0"/>
          </a:p>
        </p:txBody>
      </p:sp>
      <p:sp>
        <p:nvSpPr>
          <p:cNvPr id="165" name="TextBox 164"/>
          <p:cNvSpPr txBox="1"/>
          <p:nvPr/>
        </p:nvSpPr>
        <p:spPr>
          <a:xfrm>
            <a:off x="7288800" y="6462698"/>
            <a:ext cx="1874947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Maps are Bolts</a:t>
            </a:r>
            <a:endParaRPr lang="en-US" dirty="0"/>
          </a:p>
        </p:txBody>
      </p:sp>
      <p:sp>
        <p:nvSpPr>
          <p:cNvPr id="166" name="TextBox 165"/>
          <p:cNvSpPr txBox="1"/>
          <p:nvPr/>
        </p:nvSpPr>
        <p:spPr>
          <a:xfrm>
            <a:off x="21243" y="6462698"/>
            <a:ext cx="7255834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Harp – Enhanced Hadoop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-92250" y="1771217"/>
            <a:ext cx="9192656" cy="2860559"/>
            <a:chOff x="-92250" y="1761103"/>
            <a:chExt cx="9192656" cy="2860559"/>
          </a:xfrm>
        </p:grpSpPr>
        <p:sp>
          <p:nvSpPr>
            <p:cNvPr id="4" name="Rectangle 3"/>
            <p:cNvSpPr/>
            <p:nvPr/>
          </p:nvSpPr>
          <p:spPr>
            <a:xfrm>
              <a:off x="-92250" y="3975331"/>
              <a:ext cx="193568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b="1" dirty="0" smtClean="0">
                  <a:solidFill>
                    <a:srgbClr val="0070C0"/>
                  </a:solidFill>
                </a:rPr>
                <a:t>PP </a:t>
              </a:r>
            </a:p>
            <a:p>
              <a:pPr algn="ctr" defTabSz="914400"/>
              <a:r>
                <a:rPr lang="en-US" b="1" dirty="0" smtClean="0">
                  <a:solidFill>
                    <a:srgbClr val="0070C0"/>
                  </a:solidFill>
                </a:rPr>
                <a:t>Local Analytics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660819" y="4211205"/>
              <a:ext cx="19570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70C0"/>
                  </a:solidFill>
                </a:rPr>
                <a:t>MR Basic Statistics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586124" y="4182264"/>
              <a:ext cx="9852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70C0"/>
                  </a:solidFill>
                </a:rPr>
                <a:t>Iterative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925470" y="4154247"/>
              <a:ext cx="769506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70C0"/>
                  </a:solidFill>
                </a:rPr>
                <a:t>Graph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379259" y="4201838"/>
              <a:ext cx="115832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70C0"/>
                  </a:solidFill>
                </a:rPr>
                <a:t>Streaming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378396" y="1761103"/>
              <a:ext cx="17220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70C0"/>
                  </a:solidFill>
                </a:rPr>
                <a:t>Shared Memory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2790" y="1771217"/>
            <a:ext cx="1692887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Many Task)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5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8.0&quot;&gt;&lt;object type=&quot;1&quot; unique_id=&quot;10001&quot;&gt;&lt;object type=&quot;8&quot; unique_id=&quot;496138&quot;&gt;&lt;/object&gt;&lt;object type=&quot;2&quot; unique_id=&quot;496139&quot;&gt;&lt;object type=&quot;3&quot; unique_id=&quot;496204&quot;&gt;&lt;property id=&quot;20148&quot; value=&quot;5&quot;/&gt;&lt;property id=&quot;20300&quot; value=&quot;Slide 1 - &amp;quot;Big Data Ogres and their Facets Geoffrey Fox, Judy Qiu, Shantenu Jha, Saliya Ekanayake&amp;quot;&quot;/&gt;&lt;property id=&quot;20307&quot; value=&quot;259&quot;/&gt;&lt;/object&gt;&lt;object type=&quot;3&quot; unique_id=&quot;496206&quot;&gt;&lt;property id=&quot;20148&quot; value=&quot;5&quot;/&gt;&lt;property id=&quot;20300&quot; value=&quot;Slide 3 - &amp;quot;Benchmarks/Mini-apps spanning Facets&amp;quot;&quot;/&gt;&lt;property id=&quot;20307&quot; value=&quot;258&quot;/&gt;&lt;/object&gt;&lt;object type=&quot;3&quot; unique_id=&quot;496457&quot;&gt;&lt;property id=&quot;20148&quot; value=&quot;5&quot;/&gt;&lt;property id=&quot;20300&quot; value=&quot;Slide 4 - &amp;quot;6 Data Analysis Architectures&amp;quot;&quot;/&gt;&lt;property id=&quot;20307&quot; value=&quot;261&quot;/&gt;&lt;/object&gt;&lt;object type=&quot;3&quot; unique_id=&quot;496496&quot;&gt;&lt;property id=&quot;20148&quot; value=&quot;5&quot;/&gt;&lt;property id=&quot;20300&quot; value=&quot;Slide 2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468</TotalTime>
  <Words>639</Words>
  <Application>Microsoft Office PowerPoint</Application>
  <PresentationFormat>On-screen Show (4:3)</PresentationFormat>
  <Paragraphs>161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Times New Roman</vt:lpstr>
      <vt:lpstr>Office Theme</vt:lpstr>
      <vt:lpstr>Big Data Ogres and their Facets Geoffrey Fox, Judy Qiu, Shantenu Jha, Saliya Ekanayake</vt:lpstr>
      <vt:lpstr>PowerPoint Presentation</vt:lpstr>
      <vt:lpstr>Benchmarks/Mini-apps spanning Facets</vt:lpstr>
      <vt:lpstr>6 Data Analysis Architectures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Geoffrey Fox</dc:creator>
  <cp:lastModifiedBy>Geoffrey Fox</cp:lastModifiedBy>
  <cp:revision>30</cp:revision>
  <dcterms:created xsi:type="dcterms:W3CDTF">2015-01-28T19:32:41Z</dcterms:created>
  <dcterms:modified xsi:type="dcterms:W3CDTF">2015-02-03T00:05:53Z</dcterms:modified>
</cp:coreProperties>
</file>