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80" r:id="rId4"/>
    <p:sldId id="281" r:id="rId5"/>
    <p:sldId id="282" r:id="rId6"/>
    <p:sldId id="869" r:id="rId7"/>
    <p:sldId id="296" r:id="rId8"/>
    <p:sldId id="298" r:id="rId9"/>
    <p:sldId id="870" r:id="rId10"/>
    <p:sldId id="299" r:id="rId11"/>
    <p:sldId id="301" r:id="rId12"/>
    <p:sldId id="872" r:id="rId13"/>
    <p:sldId id="873" r:id="rId14"/>
    <p:sldId id="8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showGuides="1">
      <p:cViewPr varScale="1">
        <p:scale>
          <a:sx n="112" d="100"/>
          <a:sy n="112" d="100"/>
        </p:scale>
        <p:origin x="60" y="1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DC6CC-B2EF-4FB8-A8CD-1F97ACC10CD8}"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D4EB4-CFE0-4D3C-AD09-F9D7F3AA1421}" type="slidenum">
              <a:rPr lang="en-US" smtClean="0"/>
              <a:t>‹#›</a:t>
            </a:fld>
            <a:endParaRPr lang="en-US"/>
          </a:p>
        </p:txBody>
      </p:sp>
    </p:spTree>
    <p:extLst>
      <p:ext uri="{BB962C8B-B14F-4D97-AF65-F5344CB8AC3E}">
        <p14:creationId xmlns:p14="http://schemas.microsoft.com/office/powerpoint/2010/main" val="274970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b99d50a2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33b99d50a2_2_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33b99d50a2_2_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3b99d50a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3b99d50a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31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3b99d50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3b99d50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40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3b99d50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3b99d50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AEEC-F621-4610-883D-D93B68345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C4B47-CAA9-41F2-A7E6-701AB97CF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24A4AA-F192-4CC4-845D-7C2F94FB82FA}"/>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5" name="Footer Placeholder 4">
            <a:extLst>
              <a:ext uri="{FF2B5EF4-FFF2-40B4-BE49-F238E27FC236}">
                <a16:creationId xmlns:a16="http://schemas.microsoft.com/office/drawing/2014/main" id="{B3032473-4E07-4842-AFFD-2E15D1EC5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4922B-0453-42A2-B585-953A2073B5C8}"/>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221396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D27A-DF74-45D5-9956-2F6CD6F9A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34212-D71B-4D60-9677-9832FD84DA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F52A0-F7BF-47E3-AD5B-077EE5B3CC2E}"/>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5" name="Footer Placeholder 4">
            <a:extLst>
              <a:ext uri="{FF2B5EF4-FFF2-40B4-BE49-F238E27FC236}">
                <a16:creationId xmlns:a16="http://schemas.microsoft.com/office/drawing/2014/main" id="{06678712-9BCC-4A4B-B3A2-F6BB17A59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31DCC-D4FD-4773-B3C9-48218EE76AA3}"/>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373401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54DA5-A592-4E47-B867-F54A516B30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DFC3D7-5524-43D9-9D5D-5482B3864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376D6-7205-4C1B-878C-F5F245681100}"/>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5" name="Footer Placeholder 4">
            <a:extLst>
              <a:ext uri="{FF2B5EF4-FFF2-40B4-BE49-F238E27FC236}">
                <a16:creationId xmlns:a16="http://schemas.microsoft.com/office/drawing/2014/main" id="{C529A5F7-3C0A-4FF6-8FEB-6CF3C17C3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60DBD-31D7-4329-80BE-09B96E004D57}"/>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84600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4" name="Google Shape;64;p15"/>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65" name="Google Shape;65;p15"/>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934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lstStyle>
            <a:lvl1pPr lvl="0" algn="l">
              <a:lnSpc>
                <a:spcPct val="90000"/>
              </a:lnSpc>
              <a:spcBef>
                <a:spcPts val="0"/>
              </a:spcBef>
              <a:spcAft>
                <a:spcPts val="0"/>
              </a:spcAft>
              <a:buClr>
                <a:schemeClr val="dk1"/>
              </a:buClr>
              <a:buSzPts val="2100"/>
              <a:buFont typeface="Calibri"/>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2" name="Google Shape;72;p17"/>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lstStyle>
            <a:lvl1pPr marL="609585" lvl="0" indent="-423323" algn="l">
              <a:lnSpc>
                <a:spcPct val="90000"/>
              </a:lnSpc>
              <a:spcBef>
                <a:spcPts val="0"/>
              </a:spcBef>
              <a:spcAft>
                <a:spcPts val="0"/>
              </a:spcAft>
              <a:buClr>
                <a:schemeClr val="dk1"/>
              </a:buClr>
              <a:buSzPts val="1400"/>
              <a:buChar char="●"/>
              <a:defRPr/>
            </a:lvl1pPr>
            <a:lvl2pPr marL="1219170" lvl="1" indent="-397923" algn="l">
              <a:lnSpc>
                <a:spcPct val="90000"/>
              </a:lnSpc>
              <a:spcBef>
                <a:spcPts val="2133"/>
              </a:spcBef>
              <a:spcAft>
                <a:spcPts val="0"/>
              </a:spcAft>
              <a:buClr>
                <a:schemeClr val="dk1"/>
              </a:buClr>
              <a:buSzPts val="1100"/>
              <a:buChar char="○"/>
              <a:defRPr/>
            </a:lvl2pPr>
            <a:lvl3pPr marL="1828754" lvl="2" indent="-397923" algn="l">
              <a:lnSpc>
                <a:spcPct val="90000"/>
              </a:lnSpc>
              <a:spcBef>
                <a:spcPts val="2133"/>
              </a:spcBef>
              <a:spcAft>
                <a:spcPts val="0"/>
              </a:spcAft>
              <a:buClr>
                <a:schemeClr val="dk1"/>
              </a:buClr>
              <a:buSzPts val="1100"/>
              <a:buChar char="■"/>
              <a:defRPr/>
            </a:lvl3pPr>
            <a:lvl4pPr marL="2438339" lvl="3" indent="-397923" algn="l">
              <a:lnSpc>
                <a:spcPct val="90000"/>
              </a:lnSpc>
              <a:spcBef>
                <a:spcPts val="2133"/>
              </a:spcBef>
              <a:spcAft>
                <a:spcPts val="0"/>
              </a:spcAft>
              <a:buClr>
                <a:schemeClr val="dk1"/>
              </a:buClr>
              <a:buSzPts val="1100"/>
              <a:buChar char="●"/>
              <a:defRPr/>
            </a:lvl4pPr>
            <a:lvl5pPr marL="3047924" lvl="4" indent="-397923" algn="l">
              <a:lnSpc>
                <a:spcPct val="90000"/>
              </a:lnSpc>
              <a:spcBef>
                <a:spcPts val="2133"/>
              </a:spcBef>
              <a:spcAft>
                <a:spcPts val="0"/>
              </a:spcAft>
              <a:buClr>
                <a:schemeClr val="dk1"/>
              </a:buClr>
              <a:buSzPts val="1100"/>
              <a:buChar char="○"/>
              <a:defRPr/>
            </a:lvl5pPr>
            <a:lvl6pPr marL="3657509" lvl="5" indent="-397923" algn="l">
              <a:lnSpc>
                <a:spcPct val="90000"/>
              </a:lnSpc>
              <a:spcBef>
                <a:spcPts val="2133"/>
              </a:spcBef>
              <a:spcAft>
                <a:spcPts val="0"/>
              </a:spcAft>
              <a:buClr>
                <a:schemeClr val="dk1"/>
              </a:buClr>
              <a:buSzPts val="1100"/>
              <a:buChar char="■"/>
              <a:defRPr/>
            </a:lvl6pPr>
            <a:lvl7pPr marL="4267093" lvl="6" indent="-397923" algn="l">
              <a:lnSpc>
                <a:spcPct val="90000"/>
              </a:lnSpc>
              <a:spcBef>
                <a:spcPts val="2133"/>
              </a:spcBef>
              <a:spcAft>
                <a:spcPts val="0"/>
              </a:spcAft>
              <a:buClr>
                <a:schemeClr val="dk1"/>
              </a:buClr>
              <a:buSzPts val="1100"/>
              <a:buChar char="●"/>
              <a:defRPr/>
            </a:lvl7pPr>
            <a:lvl8pPr marL="4876678" lvl="7" indent="-397923" algn="l">
              <a:lnSpc>
                <a:spcPct val="90000"/>
              </a:lnSpc>
              <a:spcBef>
                <a:spcPts val="2133"/>
              </a:spcBef>
              <a:spcAft>
                <a:spcPts val="0"/>
              </a:spcAft>
              <a:buClr>
                <a:schemeClr val="dk1"/>
              </a:buClr>
              <a:buSzPts val="1100"/>
              <a:buChar char="○"/>
              <a:defRPr/>
            </a:lvl8pPr>
            <a:lvl9pPr marL="5486263" lvl="8" indent="-397923" algn="l">
              <a:lnSpc>
                <a:spcPct val="90000"/>
              </a:lnSpc>
              <a:spcBef>
                <a:spcPts val="2133"/>
              </a:spcBef>
              <a:spcAft>
                <a:spcPts val="2133"/>
              </a:spcAft>
              <a:buClr>
                <a:schemeClr val="dk1"/>
              </a:buClr>
              <a:buSzPts val="1100"/>
              <a:buChar char="■"/>
              <a:defRPr/>
            </a:lvl9pPr>
          </a:lstStyle>
          <a:p>
            <a:endParaRPr/>
          </a:p>
        </p:txBody>
      </p:sp>
      <p:sp>
        <p:nvSpPr>
          <p:cNvPr id="73" name="Google Shape;73;p17"/>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Autofit/>
          </a:bodyPr>
          <a:lstStyle>
            <a:lvl1pPr marL="0" lvl="0" indent="0" algn="r">
              <a:buClr>
                <a:srgbClr val="888888"/>
              </a:buClr>
              <a:buSzPts val="900"/>
              <a:buFont typeface="Calibri"/>
              <a:buNone/>
              <a:defRPr sz="1200">
                <a:solidFill>
                  <a:srgbClr val="888888"/>
                </a:solidFill>
                <a:latin typeface="Calibri"/>
                <a:ea typeface="Calibri"/>
                <a:cs typeface="Calibri"/>
                <a:sym typeface="Calibri"/>
              </a:defRPr>
            </a:lvl1pPr>
            <a:lvl2pPr marL="0" lvl="1" indent="0" algn="r">
              <a:buClr>
                <a:srgbClr val="888888"/>
              </a:buClr>
              <a:buSzPts val="900"/>
              <a:buFont typeface="Calibri"/>
              <a:buNone/>
              <a:defRPr sz="1200">
                <a:solidFill>
                  <a:srgbClr val="888888"/>
                </a:solidFill>
                <a:latin typeface="Calibri"/>
                <a:ea typeface="Calibri"/>
                <a:cs typeface="Calibri"/>
                <a:sym typeface="Calibri"/>
              </a:defRPr>
            </a:lvl2pPr>
            <a:lvl3pPr marL="0" lvl="2" indent="0" algn="r">
              <a:buClr>
                <a:srgbClr val="888888"/>
              </a:buClr>
              <a:buSzPts val="900"/>
              <a:buFont typeface="Calibri"/>
              <a:buNone/>
              <a:defRPr sz="1200">
                <a:solidFill>
                  <a:srgbClr val="888888"/>
                </a:solidFill>
                <a:latin typeface="Calibri"/>
                <a:ea typeface="Calibri"/>
                <a:cs typeface="Calibri"/>
                <a:sym typeface="Calibri"/>
              </a:defRPr>
            </a:lvl3pPr>
            <a:lvl4pPr marL="0" lvl="3" indent="0" algn="r">
              <a:buClr>
                <a:srgbClr val="888888"/>
              </a:buClr>
              <a:buSzPts val="900"/>
              <a:buFont typeface="Calibri"/>
              <a:buNone/>
              <a:defRPr sz="1200">
                <a:solidFill>
                  <a:srgbClr val="888888"/>
                </a:solidFill>
                <a:latin typeface="Calibri"/>
                <a:ea typeface="Calibri"/>
                <a:cs typeface="Calibri"/>
                <a:sym typeface="Calibri"/>
              </a:defRPr>
            </a:lvl4pPr>
            <a:lvl5pPr marL="0" lvl="4" indent="0" algn="r">
              <a:buClr>
                <a:srgbClr val="888888"/>
              </a:buClr>
              <a:buSzPts val="900"/>
              <a:buFont typeface="Calibri"/>
              <a:buNone/>
              <a:defRPr sz="1200">
                <a:solidFill>
                  <a:srgbClr val="888888"/>
                </a:solidFill>
                <a:latin typeface="Calibri"/>
                <a:ea typeface="Calibri"/>
                <a:cs typeface="Calibri"/>
                <a:sym typeface="Calibri"/>
              </a:defRPr>
            </a:lvl5pPr>
            <a:lvl6pPr marL="0" lvl="5" indent="0" algn="r">
              <a:buClr>
                <a:srgbClr val="888888"/>
              </a:buClr>
              <a:buSzPts val="900"/>
              <a:buFont typeface="Calibri"/>
              <a:buNone/>
              <a:defRPr sz="1200">
                <a:solidFill>
                  <a:srgbClr val="888888"/>
                </a:solidFill>
                <a:latin typeface="Calibri"/>
                <a:ea typeface="Calibri"/>
                <a:cs typeface="Calibri"/>
                <a:sym typeface="Calibri"/>
              </a:defRPr>
            </a:lvl6pPr>
            <a:lvl7pPr marL="0" lvl="6" indent="0" algn="r">
              <a:buClr>
                <a:srgbClr val="888888"/>
              </a:buClr>
              <a:buSzPts val="900"/>
              <a:buFont typeface="Calibri"/>
              <a:buNone/>
              <a:defRPr sz="1200">
                <a:solidFill>
                  <a:srgbClr val="888888"/>
                </a:solidFill>
                <a:latin typeface="Calibri"/>
                <a:ea typeface="Calibri"/>
                <a:cs typeface="Calibri"/>
                <a:sym typeface="Calibri"/>
              </a:defRPr>
            </a:lvl7pPr>
            <a:lvl8pPr marL="0" lvl="7" indent="0" algn="r">
              <a:buClr>
                <a:srgbClr val="888888"/>
              </a:buClr>
              <a:buSzPts val="900"/>
              <a:buFont typeface="Calibri"/>
              <a:buNone/>
              <a:defRPr sz="1200">
                <a:solidFill>
                  <a:srgbClr val="888888"/>
                </a:solidFill>
                <a:latin typeface="Calibri"/>
                <a:ea typeface="Calibri"/>
                <a:cs typeface="Calibri"/>
                <a:sym typeface="Calibri"/>
              </a:defRPr>
            </a:lvl8pPr>
            <a:lvl9pPr marL="0" lvl="8" indent="0" algn="r">
              <a:buClr>
                <a:srgbClr val="888888"/>
              </a:buClr>
              <a:buSzPts val="900"/>
              <a:buFont typeface="Calibri"/>
              <a:buNone/>
              <a:defRPr sz="1200">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167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20"/>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84" name="Google Shape;84;p20"/>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85" name="Google Shape;85;p20"/>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506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 name="Google Shape;88;p21"/>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21"/>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0" name="Google Shape;90;p21"/>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91" name="Google Shape;91;p21"/>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117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2"/>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5" name="Google Shape;95;p22"/>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6" name="Google Shape;96;p22"/>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7" name="Google Shape;97;p22"/>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2"/>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
        <p:nvSpPr>
          <p:cNvPr id="99" name="Google Shape;99;p22"/>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1524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48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3600"/>
              <a:buFont typeface="Arial"/>
              <a:buNone/>
              <a:defRPr sz="4800">
                <a:solidFill>
                  <a:schemeClr val="dk1"/>
                </a:solidFill>
              </a:defRPr>
            </a:lvl2pPr>
            <a:lvl3pPr lvl="2" algn="ctr" rtl="0">
              <a:lnSpc>
                <a:spcPct val="100000"/>
              </a:lnSpc>
              <a:spcBef>
                <a:spcPts val="0"/>
              </a:spcBef>
              <a:spcAft>
                <a:spcPts val="0"/>
              </a:spcAft>
              <a:buClr>
                <a:schemeClr val="dk1"/>
              </a:buClr>
              <a:buSzPts val="3600"/>
              <a:buFont typeface="Arial"/>
              <a:buNone/>
              <a:defRPr sz="4800">
                <a:solidFill>
                  <a:schemeClr val="dk1"/>
                </a:solidFill>
              </a:defRPr>
            </a:lvl3pPr>
            <a:lvl4pPr lvl="3" algn="ctr" rtl="0">
              <a:lnSpc>
                <a:spcPct val="100000"/>
              </a:lnSpc>
              <a:spcBef>
                <a:spcPts val="0"/>
              </a:spcBef>
              <a:spcAft>
                <a:spcPts val="0"/>
              </a:spcAft>
              <a:buClr>
                <a:schemeClr val="dk1"/>
              </a:buClr>
              <a:buSzPts val="3600"/>
              <a:buFont typeface="Arial"/>
              <a:buNone/>
              <a:defRPr sz="4800">
                <a:solidFill>
                  <a:schemeClr val="dk1"/>
                </a:solidFill>
              </a:defRPr>
            </a:lvl4pPr>
            <a:lvl5pPr lvl="4" algn="ctr" rtl="0">
              <a:lnSpc>
                <a:spcPct val="100000"/>
              </a:lnSpc>
              <a:spcBef>
                <a:spcPts val="0"/>
              </a:spcBef>
              <a:spcAft>
                <a:spcPts val="0"/>
              </a:spcAft>
              <a:buClr>
                <a:schemeClr val="dk1"/>
              </a:buClr>
              <a:buSzPts val="3600"/>
              <a:buFont typeface="Arial"/>
              <a:buNone/>
              <a:defRPr sz="4800">
                <a:solidFill>
                  <a:schemeClr val="dk1"/>
                </a:solidFill>
              </a:defRPr>
            </a:lvl5pPr>
            <a:lvl6pPr lvl="5" algn="ctr" rtl="0">
              <a:lnSpc>
                <a:spcPct val="100000"/>
              </a:lnSpc>
              <a:spcBef>
                <a:spcPts val="0"/>
              </a:spcBef>
              <a:spcAft>
                <a:spcPts val="0"/>
              </a:spcAft>
              <a:buClr>
                <a:schemeClr val="dk1"/>
              </a:buClr>
              <a:buSzPts val="3600"/>
              <a:buFont typeface="Arial"/>
              <a:buNone/>
              <a:defRPr sz="4800">
                <a:solidFill>
                  <a:schemeClr val="dk1"/>
                </a:solidFill>
              </a:defRPr>
            </a:lvl6pPr>
            <a:lvl7pPr lvl="6" algn="ctr" rtl="0">
              <a:lnSpc>
                <a:spcPct val="100000"/>
              </a:lnSpc>
              <a:spcBef>
                <a:spcPts val="0"/>
              </a:spcBef>
              <a:spcAft>
                <a:spcPts val="0"/>
              </a:spcAft>
              <a:buClr>
                <a:schemeClr val="dk1"/>
              </a:buClr>
              <a:buSzPts val="3600"/>
              <a:buFont typeface="Arial"/>
              <a:buNone/>
              <a:defRPr sz="4800">
                <a:solidFill>
                  <a:schemeClr val="dk1"/>
                </a:solidFill>
              </a:defRPr>
            </a:lvl7pPr>
            <a:lvl8pPr lvl="7" algn="ctr" rtl="0">
              <a:lnSpc>
                <a:spcPct val="100000"/>
              </a:lnSpc>
              <a:spcBef>
                <a:spcPts val="0"/>
              </a:spcBef>
              <a:spcAft>
                <a:spcPts val="0"/>
              </a:spcAft>
              <a:buClr>
                <a:schemeClr val="dk1"/>
              </a:buClr>
              <a:buSzPts val="3600"/>
              <a:buFont typeface="Arial"/>
              <a:buNone/>
              <a:defRPr sz="4800">
                <a:solidFill>
                  <a:schemeClr val="dk1"/>
                </a:solidFill>
              </a:defRPr>
            </a:lvl8pPr>
            <a:lvl9pPr lvl="8" algn="ctr" rtl="0">
              <a:lnSpc>
                <a:spcPct val="100000"/>
              </a:lnSpc>
              <a:spcBef>
                <a:spcPts val="0"/>
              </a:spcBef>
              <a:spcAft>
                <a:spcPts val="0"/>
              </a:spcAft>
              <a:buClr>
                <a:schemeClr val="dk1"/>
              </a:buClr>
              <a:buSzPts val="3600"/>
              <a:buFont typeface="Arial"/>
              <a:buNone/>
              <a:defRPr sz="4800">
                <a:solidFill>
                  <a:schemeClr val="dk1"/>
                </a:solidFill>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91189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5/10/2019</a:t>
            </a: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234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dirty="0"/>
          </a:p>
        </p:txBody>
      </p:sp>
      <p:sp>
        <p:nvSpPr>
          <p:cNvPr id="59" name="Google Shape;59;p14"/>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 smtClean="0"/>
              <a:pPr/>
              <a:t>‹#›</a:t>
            </a:fld>
            <a:endParaRPr lang="en"/>
          </a:p>
        </p:txBody>
      </p:sp>
      <p:sp>
        <p:nvSpPr>
          <p:cNvPr id="60" name="Google Shape;60;p14"/>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1200">
                <a:solidFill>
                  <a:srgbClr val="88888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5/10/2019</a:t>
            </a:r>
            <a:endParaRPr/>
          </a:p>
        </p:txBody>
      </p:sp>
    </p:spTree>
    <p:extLst>
      <p:ext uri="{BB962C8B-B14F-4D97-AF65-F5344CB8AC3E}">
        <p14:creationId xmlns:p14="http://schemas.microsoft.com/office/powerpoint/2010/main" val="48054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9977-8B85-46EA-9F48-EFC52E6C7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BF6E4-53FD-4D8E-B393-EB8091345A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91B5A-594C-4553-B141-9F2994AD595E}"/>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5" name="Footer Placeholder 4">
            <a:extLst>
              <a:ext uri="{FF2B5EF4-FFF2-40B4-BE49-F238E27FC236}">
                <a16:creationId xmlns:a16="http://schemas.microsoft.com/office/drawing/2014/main" id="{5C94DF7F-E1A2-4D5F-9536-10D372D94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052F2-D3E1-41E5-BD63-3B877691D967}"/>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91155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E36A-91E8-40D2-A273-85A9ED872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B8D30B-0DF7-44F0-B19D-2562CE4CA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6B071-8E0E-419E-91D5-22461205065C}"/>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5" name="Footer Placeholder 4">
            <a:extLst>
              <a:ext uri="{FF2B5EF4-FFF2-40B4-BE49-F238E27FC236}">
                <a16:creationId xmlns:a16="http://schemas.microsoft.com/office/drawing/2014/main" id="{DDE77110-CED4-4F1A-9F9B-F2FCB65DD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AE07F-1D08-49D8-8030-35A8DA3552C1}"/>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418302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7D75-98BD-4DF7-9580-55D54D866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34D9A-390F-486E-BB91-723B52F47E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B87CB8-B816-42A5-AEFF-E86EAAA960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4CA8FD-C3A6-430A-BB36-70976ADE203B}"/>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6" name="Footer Placeholder 5">
            <a:extLst>
              <a:ext uri="{FF2B5EF4-FFF2-40B4-BE49-F238E27FC236}">
                <a16:creationId xmlns:a16="http://schemas.microsoft.com/office/drawing/2014/main" id="{B8221180-EFFE-4BDD-B3F9-8FA981617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D8D53-67D2-4C5B-92EC-988052425836}"/>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220893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317A-5F92-4E2B-93AF-7063896749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CFADC-DF29-497C-BD7D-1954CBE1F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F3F70D-2A2B-46C3-8026-804236C3F1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11E01E-EC30-412B-B78A-F64E0EE89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0864F-74A9-4C50-AB3D-F5A9FC920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27107-5EDA-436F-9A05-2EB66A9B73BD}"/>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8" name="Footer Placeholder 7">
            <a:extLst>
              <a:ext uri="{FF2B5EF4-FFF2-40B4-BE49-F238E27FC236}">
                <a16:creationId xmlns:a16="http://schemas.microsoft.com/office/drawing/2014/main" id="{CE99E152-ECC5-4561-837E-ED4590F80F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5ABAB4-1B1C-419B-8F82-59D944946500}"/>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145577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A8E1-19A8-4284-BD47-78A68A944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660F63-492B-46D3-8D9B-522C23B6A0EC}"/>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4" name="Footer Placeholder 3">
            <a:extLst>
              <a:ext uri="{FF2B5EF4-FFF2-40B4-BE49-F238E27FC236}">
                <a16:creationId xmlns:a16="http://schemas.microsoft.com/office/drawing/2014/main" id="{AEEB2D03-5ADD-4975-839A-0C3D521A6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68B050-9208-4FF3-8C08-3B869E24F229}"/>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299318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AEC496-6531-4014-A7EC-85882736CBC3}"/>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3" name="Footer Placeholder 2">
            <a:extLst>
              <a:ext uri="{FF2B5EF4-FFF2-40B4-BE49-F238E27FC236}">
                <a16:creationId xmlns:a16="http://schemas.microsoft.com/office/drawing/2014/main" id="{6365643E-1498-4D26-AB1D-4DD068689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A1B503-1C61-4DFA-8C85-DCEB3AECC25C}"/>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333674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138F-5C58-440F-83CE-CB5CFCBE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8F5AC-DD39-4C71-B8EB-747C797461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4E0E7-119E-4DC7-A3DF-B40F219D8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A116F1-0739-486C-9FBB-89A66F477155}"/>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6" name="Footer Placeholder 5">
            <a:extLst>
              <a:ext uri="{FF2B5EF4-FFF2-40B4-BE49-F238E27FC236}">
                <a16:creationId xmlns:a16="http://schemas.microsoft.com/office/drawing/2014/main" id="{498445B7-32D8-4372-BEFE-248D403B5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E7C6-9451-4EC6-884B-7F3766885474}"/>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3557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7D64-1627-4BB2-8894-78D4C1C1C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6FAE84-48ED-4141-B9C6-FAAACA3CB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BE56D6-935B-42A9-9227-F922E3C1F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95168-9DEC-44B7-A1F1-C0F622E2249F}"/>
              </a:ext>
            </a:extLst>
          </p:cNvPr>
          <p:cNvSpPr>
            <a:spLocks noGrp="1"/>
          </p:cNvSpPr>
          <p:nvPr>
            <p:ph type="dt" sz="half" idx="10"/>
          </p:nvPr>
        </p:nvSpPr>
        <p:spPr/>
        <p:txBody>
          <a:bodyPr/>
          <a:lstStyle/>
          <a:p>
            <a:fld id="{8A3E2ACD-1E40-4BD3-B0B5-3279820BD04A}" type="datetimeFigureOut">
              <a:rPr lang="en-US" smtClean="0"/>
              <a:t>6/10/2019</a:t>
            </a:fld>
            <a:endParaRPr lang="en-US"/>
          </a:p>
        </p:txBody>
      </p:sp>
      <p:sp>
        <p:nvSpPr>
          <p:cNvPr id="6" name="Footer Placeholder 5">
            <a:extLst>
              <a:ext uri="{FF2B5EF4-FFF2-40B4-BE49-F238E27FC236}">
                <a16:creationId xmlns:a16="http://schemas.microsoft.com/office/drawing/2014/main" id="{4467F313-5C5D-49B4-B48C-B224A5821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8A709-D769-48C4-893D-A34A49B08168}"/>
              </a:ext>
            </a:extLst>
          </p:cNvPr>
          <p:cNvSpPr>
            <a:spLocks noGrp="1"/>
          </p:cNvSpPr>
          <p:nvPr>
            <p:ph type="sldNum" sz="quarter" idx="12"/>
          </p:nvPr>
        </p:nvSpPr>
        <p:spPr/>
        <p:txBody>
          <a:bodyPr/>
          <a:lstStyle/>
          <a:p>
            <a:fld id="{A5DA067D-0505-404A-A56A-83EA0CBCF065}" type="slidenum">
              <a:rPr lang="en-US" smtClean="0"/>
              <a:t>‹#›</a:t>
            </a:fld>
            <a:endParaRPr lang="en-US"/>
          </a:p>
        </p:txBody>
      </p:sp>
    </p:spTree>
    <p:extLst>
      <p:ext uri="{BB962C8B-B14F-4D97-AF65-F5344CB8AC3E}">
        <p14:creationId xmlns:p14="http://schemas.microsoft.com/office/powerpoint/2010/main" val="290745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24409-D9E9-4E73-A9D3-8332976AD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DF7AE-EE47-47C1-8E02-5E8147C31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4514B-2929-4FE2-9742-5DFA855BDD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E2ACD-1E40-4BD3-B0B5-3279820BD04A}" type="datetimeFigureOut">
              <a:rPr lang="en-US" smtClean="0"/>
              <a:t>6/10/2019</a:t>
            </a:fld>
            <a:endParaRPr lang="en-US"/>
          </a:p>
        </p:txBody>
      </p:sp>
      <p:sp>
        <p:nvSpPr>
          <p:cNvPr id="5" name="Footer Placeholder 4">
            <a:extLst>
              <a:ext uri="{FF2B5EF4-FFF2-40B4-BE49-F238E27FC236}">
                <a16:creationId xmlns:a16="http://schemas.microsoft.com/office/drawing/2014/main" id="{55D39487-8A31-4E79-BFFF-792617625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0F5763-8A84-497C-B046-A32396715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A067D-0505-404A-A56A-83EA0CBCF065}" type="slidenum">
              <a:rPr lang="en-US" smtClean="0"/>
              <a:t>‹#›</a:t>
            </a:fld>
            <a:endParaRPr lang="en-US"/>
          </a:p>
        </p:txBody>
      </p:sp>
    </p:spTree>
    <p:extLst>
      <p:ext uri="{BB962C8B-B14F-4D97-AF65-F5344CB8AC3E}">
        <p14:creationId xmlns:p14="http://schemas.microsoft.com/office/powerpoint/2010/main" val="312865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1"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9438094" y="6370638"/>
            <a:ext cx="1292881" cy="365125"/>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5/10/2019</a:t>
            </a:r>
            <a:endParaRPr/>
          </a:p>
        </p:txBody>
      </p:sp>
      <p:sp>
        <p:nvSpPr>
          <p:cNvPr id="54" name="Google Shape;54;p13"/>
          <p:cNvSpPr txBox="1">
            <a:spLocks noGrp="1"/>
          </p:cNvSpPr>
          <p:nvPr>
            <p:ph type="sldNum" idx="12"/>
          </p:nvPr>
        </p:nvSpPr>
        <p:spPr>
          <a:xfrm>
            <a:off x="10995471" y="6370638"/>
            <a:ext cx="109136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
        <p:nvSpPr>
          <p:cNvPr id="55" name="Google Shape;55;p13"/>
          <p:cNvSpPr/>
          <p:nvPr/>
        </p:nvSpPr>
        <p:spPr>
          <a:xfrm>
            <a:off x="0" y="6531900"/>
            <a:ext cx="2450000" cy="3260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r>
              <a:rPr lang="en" sz="1867" b="0" i="0" u="none" strike="noStrike" cap="none" dirty="0">
                <a:solidFill>
                  <a:schemeClr val="lt1"/>
                </a:solidFill>
                <a:latin typeface="Calibri"/>
                <a:ea typeface="Calibri"/>
                <a:cs typeface="Calibri"/>
                <a:sym typeface="Calibri"/>
              </a:rPr>
              <a:t>Digital Science Center</a:t>
            </a:r>
            <a:endParaRPr sz="1467" dirty="0"/>
          </a:p>
        </p:txBody>
      </p:sp>
    </p:spTree>
    <p:extLst>
      <p:ext uri="{BB962C8B-B14F-4D97-AF65-F5344CB8AC3E}">
        <p14:creationId xmlns:p14="http://schemas.microsoft.com/office/powerpoint/2010/main" val="3876618040"/>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exascale.org/bdec/agenda/poznan"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3"/>
          <p:cNvSpPr txBox="1">
            <a:spLocks noGrp="1"/>
          </p:cNvSpPr>
          <p:nvPr>
            <p:ph type="title"/>
          </p:nvPr>
        </p:nvSpPr>
        <p:spPr>
          <a:xfrm>
            <a:off x="0" y="619804"/>
            <a:ext cx="12086831" cy="1741740"/>
          </a:xfrm>
          <a:prstGeom prst="rect">
            <a:avLst/>
          </a:prstGeom>
          <a:noFill/>
          <a:ln>
            <a:noFill/>
          </a:ln>
        </p:spPr>
        <p:txBody>
          <a:bodyPr spcFirstLastPara="1" wrap="square" lIns="91433" tIns="45700" rIns="91433" bIns="45700" anchor="b" anchorCtr="0">
            <a:noAutofit/>
          </a:bodyPr>
          <a:lstStyle/>
          <a:p>
            <a:pPr algn="ctr"/>
            <a:r>
              <a:rPr lang="en-US" dirty="0" err="1"/>
              <a:t>MLforHPC</a:t>
            </a:r>
            <a:r>
              <a:rPr lang="en-US" dirty="0"/>
              <a:t>/CI BDEC2 Working Group</a:t>
            </a:r>
            <a:br>
              <a:rPr lang="en-US" dirty="0"/>
            </a:br>
            <a:r>
              <a:rPr lang="en-US" dirty="0"/>
              <a:t>Learning Everywhere</a:t>
            </a:r>
            <a:br>
              <a:rPr lang="en-US" dirty="0"/>
            </a:br>
            <a:r>
              <a:rPr lang="en-US" sz="3200" dirty="0">
                <a:hlinkClick r:id="rId3"/>
              </a:rPr>
              <a:t>https://www.exascale.org/bdec/agenda/poznan</a:t>
            </a:r>
            <a:r>
              <a:rPr lang="en-US" sz="3200" dirty="0"/>
              <a:t> </a:t>
            </a:r>
            <a:endParaRPr lang="en-US" b="0" dirty="0"/>
          </a:p>
        </p:txBody>
      </p:sp>
      <p:sp>
        <p:nvSpPr>
          <p:cNvPr id="107" name="Google Shape;107;p23"/>
          <p:cNvSpPr/>
          <p:nvPr/>
        </p:nvSpPr>
        <p:spPr>
          <a:xfrm>
            <a:off x="213832" y="2614888"/>
            <a:ext cx="12179600" cy="954000"/>
          </a:xfrm>
          <a:prstGeom prst="rect">
            <a:avLst/>
          </a:prstGeom>
          <a:noFill/>
          <a:ln>
            <a:noFill/>
          </a:ln>
        </p:spPr>
        <p:txBody>
          <a:bodyPr spcFirstLastPara="1" wrap="square" lIns="91433" tIns="45700" rIns="91433" bIns="45700" anchor="t" anchorCtr="0">
            <a:noAutofit/>
          </a:bodyPr>
          <a:lstStyle/>
          <a:p>
            <a:pPr algn="ctr"/>
            <a:r>
              <a:rPr lang="en-US" sz="3200" b="1" dirty="0">
                <a:latin typeface="Calibri"/>
                <a:ea typeface="Calibri"/>
                <a:cs typeface="Calibri"/>
                <a:sym typeface="Calibri"/>
              </a:rPr>
              <a:t>Poznan, Poland</a:t>
            </a:r>
            <a:br>
              <a:rPr lang="en-US" sz="3200" b="1" dirty="0">
                <a:latin typeface="Calibri"/>
                <a:ea typeface="Calibri"/>
                <a:cs typeface="Calibri"/>
                <a:sym typeface="Calibri"/>
              </a:rPr>
            </a:br>
            <a:r>
              <a:rPr lang="en" sz="3200" b="1" dirty="0">
                <a:latin typeface="Calibri"/>
                <a:ea typeface="Calibri"/>
                <a:cs typeface="Calibri"/>
                <a:sym typeface="Calibri"/>
              </a:rPr>
              <a:t>Geoffrey Fox, </a:t>
            </a:r>
            <a:r>
              <a:rPr lang="en-US" sz="3200" b="1" dirty="0">
                <a:latin typeface="Calibri"/>
                <a:ea typeface="Calibri"/>
                <a:cs typeface="Calibri"/>
                <a:sym typeface="Calibri"/>
              </a:rPr>
              <a:t>May 16</a:t>
            </a:r>
            <a:r>
              <a:rPr lang="en" sz="3200" b="1" dirty="0">
                <a:latin typeface="Calibri"/>
                <a:ea typeface="Calibri"/>
                <a:cs typeface="Calibri"/>
                <a:sym typeface="Calibri"/>
              </a:rPr>
              <a:t>, 2019</a:t>
            </a:r>
            <a:br>
              <a:rPr lang="en" sz="2400" b="1" dirty="0">
                <a:latin typeface="Calibri"/>
                <a:ea typeface="Calibri"/>
                <a:cs typeface="Calibri"/>
                <a:sym typeface="Calibri"/>
              </a:rPr>
            </a:br>
            <a:r>
              <a:rPr lang="en" sz="2400" u="sng" dirty="0">
                <a:latin typeface="Arial"/>
                <a:ea typeface="Arial"/>
                <a:cs typeface="Arial"/>
                <a:sym typeface="Arial"/>
                <a:hlinkClick r:id="rId4">
                  <a:extLst>
                    <a:ext uri="{A12FA001-AC4F-418D-AE19-62706E023703}">
                      <ahyp:hlinkClr xmlns:ahyp="http://schemas.microsoft.com/office/drawing/2018/hyperlinkcolor" val="tx"/>
                    </a:ext>
                  </a:extLst>
                </a:hlinkClick>
              </a:rPr>
              <a:t>gcf@indiana.edu</a:t>
            </a:r>
            <a:r>
              <a:rPr lang="en" sz="2400" dirty="0">
                <a:latin typeface="Arial"/>
                <a:ea typeface="Arial"/>
                <a:cs typeface="Arial"/>
                <a:sym typeface="Arial"/>
              </a:rPr>
              <a:t>, </a:t>
            </a:r>
            <a:r>
              <a:rPr lang="en" sz="2400" u="sng" dirty="0">
                <a:latin typeface="Arial"/>
                <a:ea typeface="Arial"/>
                <a:cs typeface="Arial"/>
                <a:sym typeface="Arial"/>
                <a:hlinkClick r:id="rId5">
                  <a:extLst>
                    <a:ext uri="{A12FA001-AC4F-418D-AE19-62706E023703}">
                      <ahyp:hlinkClr xmlns:ahyp="http://schemas.microsoft.com/office/drawing/2018/hyperlinkcolor" val="tx"/>
                    </a:ext>
                  </a:extLst>
                </a:hlinkClick>
              </a:rPr>
              <a:t>http://www.dsc.soic.indiana.edu/</a:t>
            </a:r>
            <a:r>
              <a:rPr lang="en" sz="2400" dirty="0">
                <a:latin typeface="Arial"/>
                <a:ea typeface="Arial"/>
                <a:cs typeface="Arial"/>
                <a:sym typeface="Arial"/>
              </a:rPr>
              <a:t>, </a:t>
            </a:r>
            <a:r>
              <a:rPr lang="en" sz="2400" u="sng" dirty="0">
                <a:latin typeface="Arial"/>
                <a:ea typeface="Arial"/>
                <a:cs typeface="Arial"/>
                <a:sym typeface="Arial"/>
                <a:hlinkClick r:id="rId6">
                  <a:extLst>
                    <a:ext uri="{A12FA001-AC4F-418D-AE19-62706E023703}">
                      <ahyp:hlinkClr xmlns:ahyp="http://schemas.microsoft.com/office/drawing/2018/hyperlinkcolor" val="tx"/>
                    </a:ext>
                  </a:extLst>
                </a:hlinkClick>
              </a:rPr>
              <a:t>http://spidal.org</a:t>
            </a:r>
            <a:r>
              <a:rPr lang="en" sz="2400" dirty="0">
                <a:sym typeface="Arial"/>
              </a:rPr>
              <a:t>/</a:t>
            </a:r>
            <a:endParaRPr sz="1467" dirty="0"/>
          </a:p>
        </p:txBody>
      </p:sp>
      <p:sp>
        <p:nvSpPr>
          <p:cNvPr id="108" name="Google Shape;108;p23"/>
          <p:cNvSpPr txBox="1">
            <a:spLocks noGrp="1"/>
          </p:cNvSpPr>
          <p:nvPr>
            <p:ph type="sldNum" idx="12"/>
          </p:nvPr>
        </p:nvSpPr>
        <p:spPr>
          <a:xfrm>
            <a:off x="10995471" y="6370638"/>
            <a:ext cx="1091360" cy="365125"/>
          </a:xfrm>
          <a:prstGeom prst="rect">
            <a:avLst/>
          </a:prstGeom>
          <a:noFill/>
          <a:ln>
            <a:noFill/>
          </a:ln>
        </p:spPr>
        <p:txBody>
          <a:bodyPr spcFirstLastPara="1" wrap="square" lIns="91433" tIns="45700" rIns="91433" bIns="45700" anchor="ctr" anchorCtr="0">
            <a:noAutofit/>
          </a:bodyPr>
          <a:lstStyle/>
          <a:p>
            <a:fld id="{00000000-1234-1234-1234-123412341234}" type="slidenum">
              <a:rPr lang="en" sz="1467">
                <a:solidFill>
                  <a:schemeClr val="tx1"/>
                </a:solidFill>
              </a:rPr>
              <a:pPr/>
              <a:t>1</a:t>
            </a:fld>
            <a:endParaRPr sz="1467">
              <a:solidFill>
                <a:schemeClr val="tx1"/>
              </a:solidFill>
            </a:endParaRPr>
          </a:p>
        </p:txBody>
      </p:sp>
      <p:sp>
        <p:nvSpPr>
          <p:cNvPr id="109" name="Google Shape;109;p23"/>
          <p:cNvSpPr txBox="1">
            <a:spLocks noGrp="1"/>
          </p:cNvSpPr>
          <p:nvPr>
            <p:ph type="dt" idx="10"/>
          </p:nvPr>
        </p:nvSpPr>
        <p:spPr>
          <a:xfrm>
            <a:off x="9438094" y="6370638"/>
            <a:ext cx="1292881" cy="365125"/>
          </a:xfrm>
          <a:prstGeom prst="rect">
            <a:avLst/>
          </a:prstGeom>
          <a:noFill/>
          <a:ln>
            <a:noFill/>
          </a:ln>
        </p:spPr>
        <p:txBody>
          <a:bodyPr spcFirstLastPara="1" wrap="square" lIns="91433" tIns="45700" rIns="91433" bIns="45700" anchor="ctr" anchorCtr="0">
            <a:noAutofit/>
          </a:bodyPr>
          <a:lstStyle/>
          <a:p>
            <a:r>
              <a:rPr lang="en-US" sz="1467">
                <a:solidFill>
                  <a:schemeClr val="tx1"/>
                </a:solidFill>
              </a:rPr>
              <a:t>5/10/2019</a:t>
            </a:r>
            <a:endParaRPr sz="1467">
              <a:solidFill>
                <a:schemeClr val="tx1"/>
              </a:solidFill>
            </a:endParaRPr>
          </a:p>
        </p:txBody>
      </p:sp>
      <p:sp>
        <p:nvSpPr>
          <p:cNvPr id="110" name="Google Shape;110;p23"/>
          <p:cNvSpPr txBox="1"/>
          <p:nvPr/>
        </p:nvSpPr>
        <p:spPr>
          <a:xfrm>
            <a:off x="3577349" y="4075576"/>
            <a:ext cx="5037302" cy="622300"/>
          </a:xfrm>
          <a:prstGeom prst="rect">
            <a:avLst/>
          </a:prstGeom>
          <a:noFill/>
          <a:ln>
            <a:noFill/>
          </a:ln>
        </p:spPr>
        <p:txBody>
          <a:bodyPr spcFirstLastPara="1" wrap="square" lIns="91433" tIns="45700" rIns="91433" bIns="45700" anchor="t" anchorCtr="0">
            <a:noAutofit/>
          </a:bodyPr>
          <a:lstStyle/>
          <a:p>
            <a:pPr algn="ctr"/>
            <a:r>
              <a:rPr lang="en" sz="2667" b="1" dirty="0">
                <a:latin typeface="Calibri"/>
                <a:ea typeface="Calibri"/>
                <a:cs typeface="Calibri"/>
                <a:sym typeface="Calibri"/>
              </a:rPr>
              <a:t>Digital Science Center</a:t>
            </a:r>
            <a:endParaRPr sz="2667" dirty="0">
              <a:sym typeface="Arial"/>
            </a:endParaRPr>
          </a:p>
          <a:p>
            <a:endParaRPr sz="1867" dirty="0">
              <a:latin typeface="Calibri"/>
              <a:ea typeface="Calibri"/>
              <a:cs typeface="Calibri"/>
              <a:sym typeface="Calibri"/>
            </a:endParaRPr>
          </a:p>
        </p:txBody>
      </p:sp>
      <p:pic>
        <p:nvPicPr>
          <p:cNvPr id="1026" name="Picture 2" descr="https://www.exascale.org/bdec/sites/www.exascale.org.bdec/files/bdec2-header-2.png">
            <a:extLst>
              <a:ext uri="{FF2B5EF4-FFF2-40B4-BE49-F238E27FC236}">
                <a16:creationId xmlns:a16="http://schemas.microsoft.com/office/drawing/2014/main" id="{A990225F-F285-4B3D-B013-47465F6282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75576"/>
            <a:ext cx="23876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3/35/Pozna%C5%84_seal_from_XIV_century.PNG/800px-Pozna%C5%84_seal_from_XIV_century.PNG">
            <a:extLst>
              <a:ext uri="{FF2B5EF4-FFF2-40B4-BE49-F238E27FC236}">
                <a16:creationId xmlns:a16="http://schemas.microsoft.com/office/drawing/2014/main" id="{0ACCB710-CDD8-4300-9D76-F0CBD9AA9A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6352" y="4075576"/>
            <a:ext cx="2975648" cy="2782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4/4a/Poznan_Braun_Hohenberg.jpg">
            <a:extLst>
              <a:ext uri="{FF2B5EF4-FFF2-40B4-BE49-F238E27FC236}">
                <a16:creationId xmlns:a16="http://schemas.microsoft.com/office/drawing/2014/main" id="{37F7CCB8-16A1-4CD7-BCE6-B3FEB1F81D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853" y="4633317"/>
            <a:ext cx="5130800" cy="2224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DD7130-D587-494A-9C99-009C7FE12FB4}"/>
              </a:ext>
            </a:extLst>
          </p:cNvPr>
          <p:cNvPicPr>
            <a:picLocks noChangeAspect="1"/>
          </p:cNvPicPr>
          <p:nvPr/>
        </p:nvPicPr>
        <p:blipFill>
          <a:blip r:embed="rId2"/>
          <a:stretch>
            <a:fillRect/>
          </a:stretch>
        </p:blipFill>
        <p:spPr>
          <a:xfrm>
            <a:off x="609600" y="3186333"/>
            <a:ext cx="10363200" cy="1519079"/>
          </a:xfrm>
          <a:prstGeom prst="rect">
            <a:avLst/>
          </a:prstGeom>
        </p:spPr>
      </p:pic>
      <p:sp>
        <p:nvSpPr>
          <p:cNvPr id="3" name="Title 2">
            <a:extLst>
              <a:ext uri="{FF2B5EF4-FFF2-40B4-BE49-F238E27FC236}">
                <a16:creationId xmlns:a16="http://schemas.microsoft.com/office/drawing/2014/main" id="{1330A5CD-878B-4C84-96BA-6A32733A513A}"/>
              </a:ext>
            </a:extLst>
          </p:cNvPr>
          <p:cNvSpPr>
            <a:spLocks noGrp="1"/>
          </p:cNvSpPr>
          <p:nvPr>
            <p:ph type="title"/>
          </p:nvPr>
        </p:nvSpPr>
        <p:spPr>
          <a:xfrm>
            <a:off x="1295402" y="0"/>
            <a:ext cx="9480551" cy="609600"/>
          </a:xfrm>
        </p:spPr>
        <p:txBody>
          <a:bodyPr/>
          <a:lstStyle/>
          <a:p>
            <a:r>
              <a:rPr lang="en-US" dirty="0"/>
              <a:t>Speedup of </a:t>
            </a:r>
            <a:r>
              <a:rPr lang="en" b="1" dirty="0">
                <a:highlight>
                  <a:srgbClr val="FFFFFF"/>
                </a:highlight>
              </a:rPr>
              <a:t>MLaroundC</a:t>
            </a:r>
            <a:r>
              <a:rPr lang="en-US" b="1" dirty="0">
                <a:highlight>
                  <a:srgbClr val="FFFFFF"/>
                </a:highlight>
              </a:rPr>
              <a:t>I</a:t>
            </a:r>
            <a:endParaRPr lang="en-US" dirty="0"/>
          </a:p>
        </p:txBody>
      </p:sp>
      <p:sp>
        <p:nvSpPr>
          <p:cNvPr id="4" name="Text Placeholder 3">
            <a:extLst>
              <a:ext uri="{FF2B5EF4-FFF2-40B4-BE49-F238E27FC236}">
                <a16:creationId xmlns:a16="http://schemas.microsoft.com/office/drawing/2014/main" id="{0C433048-A4AA-497C-A09E-37287C17FA49}"/>
              </a:ext>
            </a:extLst>
          </p:cNvPr>
          <p:cNvSpPr>
            <a:spLocks noGrp="1"/>
          </p:cNvSpPr>
          <p:nvPr>
            <p:ph idx="1"/>
          </p:nvPr>
        </p:nvSpPr>
        <p:spPr>
          <a:xfrm>
            <a:off x="7495" y="609602"/>
            <a:ext cx="12192000" cy="3855423"/>
          </a:xfrm>
        </p:spPr>
        <p:txBody>
          <a:bodyPr/>
          <a:lstStyle/>
          <a:p>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seq</a:t>
            </a:r>
            <a:r>
              <a:rPr lang="en-US" sz="2300" baseline="-25000" dirty="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is sequential time</a:t>
            </a:r>
          </a:p>
          <a:p>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train</a:t>
            </a:r>
            <a:r>
              <a:rPr lang="en-US" sz="2300" dirty="0">
                <a:latin typeface="Calibri" panose="020F0502020204030204" pitchFamily="34" charset="0"/>
                <a:cs typeface="Calibri" panose="020F0502020204030204" pitchFamily="34" charset="0"/>
              </a:rPr>
              <a:t> time for a (parallel) simulation used in training ML</a:t>
            </a:r>
          </a:p>
          <a:p>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learn</a:t>
            </a:r>
            <a:r>
              <a:rPr lang="en-US" sz="2300" dirty="0">
                <a:latin typeface="Calibri" panose="020F0502020204030204" pitchFamily="34" charset="0"/>
                <a:cs typeface="Calibri" panose="020F0502020204030204" pitchFamily="34" charset="0"/>
              </a:rPr>
              <a:t> is time per point to run machine learning</a:t>
            </a:r>
          </a:p>
          <a:p>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lookup</a:t>
            </a:r>
            <a:r>
              <a:rPr lang="en-US" sz="2300" dirty="0">
                <a:latin typeface="Calibri" panose="020F0502020204030204" pitchFamily="34" charset="0"/>
                <a:cs typeface="Calibri" panose="020F0502020204030204" pitchFamily="34" charset="0"/>
              </a:rPr>
              <a:t> is time to run inference per instance</a:t>
            </a:r>
          </a:p>
          <a:p>
            <a:r>
              <a:rPr lang="en-US" sz="2300" dirty="0" err="1">
                <a:latin typeface="Calibri" panose="020F0502020204030204" pitchFamily="34" charset="0"/>
                <a:cs typeface="Calibri" panose="020F0502020204030204" pitchFamily="34" charset="0"/>
              </a:rPr>
              <a:t>N</a:t>
            </a:r>
            <a:r>
              <a:rPr lang="en-US" sz="2300" baseline="-25000" dirty="0" err="1">
                <a:latin typeface="Calibri" panose="020F0502020204030204" pitchFamily="34" charset="0"/>
                <a:cs typeface="Calibri" panose="020F0502020204030204" pitchFamily="34" charset="0"/>
              </a:rPr>
              <a:t>train</a:t>
            </a:r>
            <a:r>
              <a:rPr lang="en-US" sz="2300" dirty="0">
                <a:latin typeface="Calibri" panose="020F0502020204030204" pitchFamily="34" charset="0"/>
                <a:cs typeface="Calibri" panose="020F0502020204030204" pitchFamily="34" charset="0"/>
              </a:rPr>
              <a:t> number of training samples</a:t>
            </a:r>
          </a:p>
          <a:p>
            <a:r>
              <a:rPr lang="en-US" sz="2300" dirty="0" err="1">
                <a:latin typeface="Calibri" panose="020F0502020204030204" pitchFamily="34" charset="0"/>
                <a:cs typeface="Calibri" panose="020F0502020204030204" pitchFamily="34" charset="0"/>
              </a:rPr>
              <a:t>N</a:t>
            </a:r>
            <a:r>
              <a:rPr lang="en-US" sz="2300" baseline="-25000" dirty="0" err="1">
                <a:latin typeface="Calibri" panose="020F0502020204030204" pitchFamily="34" charset="0"/>
                <a:cs typeface="Calibri" panose="020F0502020204030204" pitchFamily="34" charset="0"/>
              </a:rPr>
              <a:t>lookup</a:t>
            </a:r>
            <a:r>
              <a:rPr lang="en-US" sz="2300" dirty="0">
                <a:latin typeface="Calibri" panose="020F0502020204030204" pitchFamily="34" charset="0"/>
                <a:cs typeface="Calibri" panose="020F0502020204030204" pitchFamily="34" charset="0"/>
              </a:rPr>
              <a:t> number of results looked up</a:t>
            </a:r>
            <a:br>
              <a:rPr lang="en-US" sz="2300" dirty="0">
                <a:latin typeface="Calibri" panose="020F0502020204030204" pitchFamily="34" charset="0"/>
                <a:cs typeface="Calibri" panose="020F0502020204030204" pitchFamily="34" charset="0"/>
              </a:rPr>
            </a:br>
            <a:br>
              <a:rPr lang="en-US" sz="2300" dirty="0">
                <a:latin typeface="Calibri" panose="020F0502020204030204" pitchFamily="34" charset="0"/>
                <a:cs typeface="Calibri" panose="020F0502020204030204" pitchFamily="34" charset="0"/>
              </a:rPr>
            </a:br>
            <a:br>
              <a:rPr lang="en-US" sz="2300" dirty="0">
                <a:latin typeface="Calibri" panose="020F0502020204030204" pitchFamily="34" charset="0"/>
                <a:cs typeface="Calibri" panose="020F0502020204030204" pitchFamily="34" charset="0"/>
              </a:rPr>
            </a:br>
            <a:br>
              <a:rPr lang="en-US" sz="2300" dirty="0">
                <a:latin typeface="Calibri" panose="020F0502020204030204" pitchFamily="34" charset="0"/>
                <a:cs typeface="Calibri" panose="020F0502020204030204" pitchFamily="34" charset="0"/>
              </a:rPr>
            </a:br>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Becomes </a:t>
            </a:r>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seq</a:t>
            </a:r>
            <a:r>
              <a:rPr lang="en-US" sz="2300" dirty="0">
                <a:latin typeface="Calibri" panose="020F0502020204030204" pitchFamily="34" charset="0"/>
                <a:cs typeface="Calibri" panose="020F0502020204030204" pitchFamily="34" charset="0"/>
              </a:rPr>
              <a:t>/</a:t>
            </a:r>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train</a:t>
            </a:r>
            <a:r>
              <a:rPr lang="en-US" sz="2300" dirty="0">
                <a:latin typeface="Calibri" panose="020F0502020204030204" pitchFamily="34" charset="0"/>
                <a:cs typeface="Calibri" panose="020F0502020204030204" pitchFamily="34" charset="0"/>
              </a:rPr>
              <a:t> if ML not used</a:t>
            </a:r>
          </a:p>
          <a:p>
            <a:r>
              <a:rPr lang="en-US" sz="2300" dirty="0">
                <a:latin typeface="Calibri" panose="020F0502020204030204" pitchFamily="34" charset="0"/>
                <a:cs typeface="Calibri" panose="020F0502020204030204" pitchFamily="34" charset="0"/>
              </a:rPr>
              <a:t>Becomes </a:t>
            </a:r>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seq</a:t>
            </a:r>
            <a:r>
              <a:rPr lang="en-US" sz="2300" dirty="0">
                <a:latin typeface="Calibri" panose="020F0502020204030204" pitchFamily="34" charset="0"/>
                <a:cs typeface="Calibri" panose="020F0502020204030204" pitchFamily="34" charset="0"/>
              </a:rPr>
              <a:t>/</a:t>
            </a:r>
            <a:r>
              <a:rPr lang="en-US" sz="2300" dirty="0" err="1">
                <a:latin typeface="Calibri" panose="020F0502020204030204" pitchFamily="34" charset="0"/>
                <a:cs typeface="Calibri" panose="020F0502020204030204" pitchFamily="34" charset="0"/>
              </a:rPr>
              <a:t>T</a:t>
            </a:r>
            <a:r>
              <a:rPr lang="en-US" sz="2300" baseline="-25000" dirty="0" err="1">
                <a:latin typeface="Calibri" panose="020F0502020204030204" pitchFamily="34" charset="0"/>
                <a:cs typeface="Calibri" panose="020F0502020204030204" pitchFamily="34" charset="0"/>
              </a:rPr>
              <a:t>lookup</a:t>
            </a:r>
            <a:r>
              <a:rPr lang="en-US" sz="2300" dirty="0">
                <a:latin typeface="Calibri" panose="020F0502020204030204" pitchFamily="34" charset="0"/>
                <a:cs typeface="Calibri" panose="020F0502020204030204" pitchFamily="34" charset="0"/>
              </a:rPr>
              <a:t> (</a:t>
            </a:r>
            <a:r>
              <a:rPr lang="en-US" sz="2300" dirty="0">
                <a:solidFill>
                  <a:srgbClr val="FF0000"/>
                </a:solidFill>
                <a:latin typeface="Calibri" panose="020F0502020204030204" pitchFamily="34" charset="0"/>
                <a:cs typeface="Calibri" panose="020F0502020204030204" pitchFamily="34" charset="0"/>
              </a:rPr>
              <a:t>10</a:t>
            </a:r>
            <a:r>
              <a:rPr lang="en-US" sz="2300" baseline="30000" dirty="0">
                <a:solidFill>
                  <a:srgbClr val="FF0000"/>
                </a:solidFill>
                <a:latin typeface="Calibri" panose="020F0502020204030204" pitchFamily="34" charset="0"/>
                <a:cs typeface="Calibri" panose="020F0502020204030204" pitchFamily="34" charset="0"/>
              </a:rPr>
              <a:t>5</a:t>
            </a:r>
            <a:r>
              <a:rPr lang="en-US" sz="2300" dirty="0">
                <a:solidFill>
                  <a:srgbClr val="FF0000"/>
                </a:solidFill>
                <a:latin typeface="Calibri" panose="020F0502020204030204" pitchFamily="34" charset="0"/>
                <a:cs typeface="Calibri" panose="020F0502020204030204" pitchFamily="34" charset="0"/>
              </a:rPr>
              <a:t> faster in our case</a:t>
            </a:r>
            <a:r>
              <a:rPr lang="en-US" sz="2300" dirty="0">
                <a:latin typeface="Calibri" panose="020F0502020204030204" pitchFamily="34" charset="0"/>
                <a:cs typeface="Calibri" panose="020F0502020204030204" pitchFamily="34" charset="0"/>
              </a:rPr>
              <a:t>) if inference dominates (will overcome end of Moore’s law and win the race to </a:t>
            </a:r>
            <a:r>
              <a:rPr lang="en-US" sz="2300" dirty="0" err="1">
                <a:latin typeface="Calibri" panose="020F0502020204030204" pitchFamily="34" charset="0"/>
                <a:cs typeface="Calibri" panose="020F0502020204030204" pitchFamily="34" charset="0"/>
              </a:rPr>
              <a:t>zettascale</a:t>
            </a:r>
            <a:r>
              <a:rPr lang="en-US" sz="2300" dirty="0">
                <a:latin typeface="Calibri" panose="020F0502020204030204" pitchFamily="34" charset="0"/>
                <a:cs typeface="Calibri" panose="020F0502020204030204" pitchFamily="34" charset="0"/>
              </a:rPr>
              <a:t>)</a:t>
            </a:r>
          </a:p>
          <a:p>
            <a:r>
              <a:rPr lang="en-US" sz="2300" dirty="0">
                <a:latin typeface="Calibri" panose="020F0502020204030204" pitchFamily="34" charset="0"/>
                <a:cs typeface="Calibri" panose="020F0502020204030204" pitchFamily="34" charset="0"/>
              </a:rPr>
              <a:t>This application to be deployed on </a:t>
            </a:r>
            <a:r>
              <a:rPr lang="en-US" sz="2300" dirty="0" err="1">
                <a:latin typeface="Calibri" panose="020F0502020204030204" pitchFamily="34" charset="0"/>
                <a:cs typeface="Calibri" panose="020F0502020204030204" pitchFamily="34" charset="0"/>
              </a:rPr>
              <a:t>nanoHub</a:t>
            </a:r>
            <a:r>
              <a:rPr lang="en-US" sz="2300" dirty="0">
                <a:latin typeface="Calibri" panose="020F0502020204030204" pitchFamily="34" charset="0"/>
                <a:cs typeface="Calibri" panose="020F0502020204030204" pitchFamily="34" charset="0"/>
              </a:rPr>
              <a:t> for high performance education use</a:t>
            </a:r>
          </a:p>
        </p:txBody>
      </p:sp>
      <p:sp>
        <p:nvSpPr>
          <p:cNvPr id="2" name="TextBox 1">
            <a:extLst>
              <a:ext uri="{FF2B5EF4-FFF2-40B4-BE49-F238E27FC236}">
                <a16:creationId xmlns:a16="http://schemas.microsoft.com/office/drawing/2014/main" id="{F8F72CAB-C3D3-4FD3-9D6D-8E5EACE1B040}"/>
              </a:ext>
            </a:extLst>
          </p:cNvPr>
          <p:cNvSpPr txBox="1"/>
          <p:nvPr/>
        </p:nvSpPr>
        <p:spPr>
          <a:xfrm>
            <a:off x="6858000" y="2228245"/>
            <a:ext cx="4804520" cy="523220"/>
          </a:xfrm>
          <a:prstGeom prst="rect">
            <a:avLst/>
          </a:prstGeom>
          <a:noFill/>
          <a:ln>
            <a:solidFill>
              <a:schemeClr val="tx1"/>
            </a:solidFill>
          </a:ln>
        </p:spPr>
        <p:txBody>
          <a:bodyPr wrap="none" rtlCol="0">
            <a:spAutoFit/>
          </a:bodyPr>
          <a:lstStyle/>
          <a:p>
            <a:pPr defTabSz="1219170">
              <a:buClr>
                <a:srgbClr val="000000"/>
              </a:buClr>
            </a:pPr>
            <a:r>
              <a:rPr lang="en-US" sz="2800" kern="0" dirty="0" err="1">
                <a:solidFill>
                  <a:srgbClr val="000000"/>
                </a:solidFill>
                <a:latin typeface="Arial"/>
                <a:cs typeface="Arial"/>
                <a:sym typeface="Arial"/>
              </a:rPr>
              <a:t>N</a:t>
            </a:r>
            <a:r>
              <a:rPr lang="en-US" sz="2800" kern="0" baseline="-25000" dirty="0" err="1">
                <a:solidFill>
                  <a:srgbClr val="000000"/>
                </a:solidFill>
                <a:latin typeface="Arial"/>
                <a:cs typeface="Arial"/>
                <a:sym typeface="Arial"/>
              </a:rPr>
              <a:t>train</a:t>
            </a:r>
            <a:r>
              <a:rPr lang="en-US" sz="2800" kern="0" dirty="0">
                <a:solidFill>
                  <a:srgbClr val="000000"/>
                </a:solidFill>
                <a:latin typeface="Arial"/>
                <a:cs typeface="Arial"/>
                <a:sym typeface="Arial"/>
              </a:rPr>
              <a:t> is 7K to 16K in our work</a:t>
            </a:r>
          </a:p>
        </p:txBody>
      </p:sp>
    </p:spTree>
    <p:extLst>
      <p:ext uri="{BB962C8B-B14F-4D97-AF65-F5344CB8AC3E}">
        <p14:creationId xmlns:p14="http://schemas.microsoft.com/office/powerpoint/2010/main" val="160602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82FC-C93A-4E2A-9728-98A2AA8B3588}"/>
              </a:ext>
            </a:extLst>
          </p:cNvPr>
          <p:cNvSpPr>
            <a:spLocks noGrp="1"/>
          </p:cNvSpPr>
          <p:nvPr>
            <p:ph type="title"/>
          </p:nvPr>
        </p:nvSpPr>
        <p:spPr>
          <a:xfrm>
            <a:off x="424993" y="122238"/>
            <a:ext cx="11116159" cy="812745"/>
          </a:xfrm>
        </p:spPr>
        <p:txBody>
          <a:bodyPr/>
          <a:lstStyle/>
          <a:p>
            <a:r>
              <a:rPr lang="en-US" dirty="0" err="1">
                <a:latin typeface="+mn-lt"/>
              </a:rPr>
              <a:t>MLaroundHPC</a:t>
            </a:r>
            <a:r>
              <a:rPr lang="en-US" dirty="0">
                <a:latin typeface="+mn-lt"/>
              </a:rPr>
              <a:t>: Learning Model Details I</a:t>
            </a:r>
          </a:p>
        </p:txBody>
      </p:sp>
      <p:sp>
        <p:nvSpPr>
          <p:cNvPr id="3" name="Text Placeholder 2">
            <a:extLst>
              <a:ext uri="{FF2B5EF4-FFF2-40B4-BE49-F238E27FC236}">
                <a16:creationId xmlns:a16="http://schemas.microsoft.com/office/drawing/2014/main" id="{8747DE95-C277-4336-ADC1-255BB9C7D513}"/>
              </a:ext>
            </a:extLst>
          </p:cNvPr>
          <p:cNvSpPr>
            <a:spLocks noGrp="1"/>
          </p:cNvSpPr>
          <p:nvPr>
            <p:ph type="body" idx="1"/>
          </p:nvPr>
        </p:nvSpPr>
        <p:spPr>
          <a:xfrm>
            <a:off x="0" y="711173"/>
            <a:ext cx="12192000" cy="5777452"/>
          </a:xfrm>
        </p:spPr>
        <p:txBody>
          <a:bodyPr/>
          <a:lstStyle/>
          <a:p>
            <a:r>
              <a:rPr lang="en-US" sz="2400" b="1" dirty="0">
                <a:latin typeface="Arial" panose="020B0604020202020204" pitchFamily="34" charset="0"/>
                <a:cs typeface="Arial" panose="020B0604020202020204" pitchFamily="34" charset="0"/>
              </a:rPr>
              <a:t>a) Learning Agent Behavior </a:t>
            </a:r>
            <a:r>
              <a:rPr lang="en-US" sz="2400" dirty="0">
                <a:latin typeface="Arial" panose="020B0604020202020204" pitchFamily="34" charset="0"/>
                <a:cs typeface="Arial" panose="020B0604020202020204" pitchFamily="34" charset="0"/>
              </a:rPr>
              <a:t>One has a model such as a set of cells modeling a virtual tissue. One can use ML to learn dynamics of cells replacing detailed computations by ML surrogates. As can be millions to billions of such agents the performance gain can be huge. Note for parallel computing that one has the same computation cost of full model but much smaller calculation. So parallel overheads go up</a:t>
            </a:r>
          </a:p>
          <a:p>
            <a:r>
              <a:rPr lang="en-US" sz="2400" b="1" dirty="0">
                <a:latin typeface="Arial" panose="020B0604020202020204" pitchFamily="34" charset="0"/>
                <a:cs typeface="Arial" panose="020B0604020202020204" pitchFamily="34" charset="0"/>
              </a:rPr>
              <a:t>b) Learning Special Cases of Agent Behavior</a:t>
            </a:r>
            <a:r>
              <a:rPr lang="en-US" sz="2400" dirty="0">
                <a:latin typeface="Arial" panose="020B0604020202020204" pitchFamily="34" charset="0"/>
                <a:cs typeface="Arial" panose="020B0604020202020204" pitchFamily="34" charset="0"/>
              </a:rPr>
              <a:t> A few or lots of the cells are special such as those reflecting cancer for virtual tissue case</a:t>
            </a:r>
          </a:p>
          <a:p>
            <a:r>
              <a:rPr lang="en-US" sz="2400" b="1" dirty="0">
                <a:latin typeface="Arial" panose="020B0604020202020204" pitchFamily="34" charset="0"/>
                <a:cs typeface="Arial" panose="020B0604020202020204" pitchFamily="34" charset="0"/>
              </a:rPr>
              <a:t>c) Learning Effective Potentials or Interaction Graphs </a:t>
            </a:r>
            <a:r>
              <a:rPr lang="en-US" sz="2400" dirty="0">
                <a:latin typeface="Arial" panose="020B0604020202020204" pitchFamily="34" charset="0"/>
                <a:cs typeface="Arial" panose="020B0604020202020204" pitchFamily="34" charset="0"/>
              </a:rPr>
              <a:t>An effective potential is an analytic, quasi-</a:t>
            </a:r>
            <a:r>
              <a:rPr lang="en-US" sz="2400" dirty="0" err="1">
                <a:latin typeface="Arial" panose="020B0604020202020204" pitchFamily="34" charset="0"/>
                <a:cs typeface="Arial" panose="020B0604020202020204" pitchFamily="34" charset="0"/>
              </a:rPr>
              <a:t>emperical</a:t>
            </a:r>
            <a:r>
              <a:rPr lang="en-US" sz="2400" dirty="0">
                <a:latin typeface="Arial" panose="020B0604020202020204" pitchFamily="34" charset="0"/>
                <a:cs typeface="Arial" panose="020B0604020202020204" pitchFamily="34" charset="0"/>
              </a:rPr>
              <a:t> or quasi-</a:t>
            </a:r>
            <a:r>
              <a:rPr lang="en-US" sz="2400" dirty="0" err="1">
                <a:latin typeface="Arial" panose="020B0604020202020204" pitchFamily="34" charset="0"/>
                <a:cs typeface="Arial" panose="020B0604020202020204" pitchFamily="34" charset="0"/>
              </a:rPr>
              <a:t>phenomological</a:t>
            </a:r>
            <a:r>
              <a:rPr lang="en-US" sz="2400" dirty="0">
                <a:latin typeface="Arial" panose="020B0604020202020204" pitchFamily="34" charset="0"/>
                <a:cs typeface="Arial" panose="020B0604020202020204" pitchFamily="34" charset="0"/>
              </a:rPr>
              <a:t> potential that combines multiple, perhaps opposing, effects into a single potential. Effective potential are typically defined using physical intuition. For example, we have a model specified at a microscopic scale and we define a </a:t>
            </a:r>
            <a:r>
              <a:rPr lang="en-US" sz="2400" b="1" dirty="0">
                <a:solidFill>
                  <a:srgbClr val="FF0000"/>
                </a:solidFill>
                <a:latin typeface="Arial" panose="020B0604020202020204" pitchFamily="34" charset="0"/>
                <a:cs typeface="Arial" panose="020B0604020202020204" pitchFamily="34" charset="0"/>
              </a:rPr>
              <a:t>coarse graining </a:t>
            </a:r>
            <a:r>
              <a:rPr lang="en-US" sz="2400" dirty="0">
                <a:latin typeface="Arial" panose="020B0604020202020204" pitchFamily="34" charset="0"/>
                <a:cs typeface="Arial" panose="020B0604020202020204" pitchFamily="34" charset="0"/>
              </a:rPr>
              <a:t>to a different scale with macroscopic entities defined to interact with effective dynamics specified in some fashion such as an effective potential or effective interaction graph. This is classic coarse graining strategy</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4C42958-48A5-425E-9FF0-94E28B2BB5C5}"/>
              </a:ext>
            </a:extLst>
          </p:cNvPr>
          <p:cNvSpPr>
            <a:spLocks noGrp="1"/>
          </p:cNvSpPr>
          <p:nvPr>
            <p:ph type="dt" idx="10"/>
          </p:nvPr>
        </p:nvSpPr>
        <p:spPr/>
        <p:txBody>
          <a:bodyPr/>
          <a:lstStyle/>
          <a:p>
            <a:pPr defTabSz="1219170">
              <a:buClr>
                <a:srgbClr val="000000"/>
              </a:buClr>
            </a:pPr>
            <a:r>
              <a:rPr lang="en-US" kern="0"/>
              <a:t>5/10/2019</a:t>
            </a:r>
          </a:p>
        </p:txBody>
      </p:sp>
      <p:sp>
        <p:nvSpPr>
          <p:cNvPr id="5" name="Slide Number Placeholder 4">
            <a:extLst>
              <a:ext uri="{FF2B5EF4-FFF2-40B4-BE49-F238E27FC236}">
                <a16:creationId xmlns:a16="http://schemas.microsoft.com/office/drawing/2014/main" id="{7F29A434-FAB9-4316-92AE-10F741647786}"/>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11</a:t>
            </a:fld>
            <a:endParaRPr lang="en" kern="0"/>
          </a:p>
        </p:txBody>
      </p:sp>
    </p:spTree>
    <p:extLst>
      <p:ext uri="{BB962C8B-B14F-4D97-AF65-F5344CB8AC3E}">
        <p14:creationId xmlns:p14="http://schemas.microsoft.com/office/powerpoint/2010/main" val="95889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82FC-C93A-4E2A-9728-98A2AA8B3588}"/>
              </a:ext>
            </a:extLst>
          </p:cNvPr>
          <p:cNvSpPr>
            <a:spLocks noGrp="1"/>
          </p:cNvSpPr>
          <p:nvPr>
            <p:ph type="title"/>
          </p:nvPr>
        </p:nvSpPr>
        <p:spPr>
          <a:xfrm>
            <a:off x="424993" y="122238"/>
            <a:ext cx="11661839" cy="812745"/>
          </a:xfrm>
        </p:spPr>
        <p:txBody>
          <a:bodyPr/>
          <a:lstStyle/>
          <a:p>
            <a:r>
              <a:rPr lang="en-US" dirty="0" err="1">
                <a:latin typeface="+mn-lt"/>
              </a:rPr>
              <a:t>MLaroundHPC</a:t>
            </a:r>
            <a:r>
              <a:rPr lang="en-US" dirty="0">
                <a:latin typeface="+mn-lt"/>
              </a:rPr>
              <a:t>: Learning Model Details II</a:t>
            </a:r>
          </a:p>
        </p:txBody>
      </p:sp>
      <p:sp>
        <p:nvSpPr>
          <p:cNvPr id="3" name="Text Placeholder 2">
            <a:extLst>
              <a:ext uri="{FF2B5EF4-FFF2-40B4-BE49-F238E27FC236}">
                <a16:creationId xmlns:a16="http://schemas.microsoft.com/office/drawing/2014/main" id="{8747DE95-C277-4336-ADC1-255BB9C7D513}"/>
              </a:ext>
            </a:extLst>
          </p:cNvPr>
          <p:cNvSpPr>
            <a:spLocks noGrp="1"/>
          </p:cNvSpPr>
          <p:nvPr>
            <p:ph type="body" idx="1"/>
          </p:nvPr>
        </p:nvSpPr>
        <p:spPr>
          <a:xfrm>
            <a:off x="0" y="711173"/>
            <a:ext cx="12192000" cy="6024591"/>
          </a:xfrm>
        </p:spPr>
        <p:txBody>
          <a:bodyPr/>
          <a:lstStyle/>
          <a:p>
            <a:r>
              <a:rPr lang="en-US" sz="2400" dirty="0">
                <a:latin typeface="Arial" panose="020B0604020202020204" pitchFamily="34" charset="0"/>
                <a:cs typeface="Arial" panose="020B0604020202020204" pitchFamily="34" charset="0"/>
              </a:rPr>
              <a:t>(d) </a:t>
            </a:r>
            <a:r>
              <a:rPr lang="en-US" sz="2400" b="1" dirty="0">
                <a:latin typeface="Arial" panose="020B0604020202020204" pitchFamily="34" charset="0"/>
                <a:cs typeface="Arial" panose="020B0604020202020204" pitchFamily="34" charset="0"/>
              </a:rPr>
              <a:t>Learning Agent Behavior – a Predictor-Corrector approach </a:t>
            </a:r>
            <a:r>
              <a:rPr lang="en-US" sz="2400" dirty="0">
                <a:latin typeface="Arial" panose="020B0604020202020204" pitchFamily="34" charset="0"/>
                <a:cs typeface="Arial" panose="020B0604020202020204" pitchFamily="34" charset="0"/>
              </a:rPr>
              <a:t>Here one time steps models and at each step optimize the parameters to minimize divergence between simulation and ground truth data. The ground truth here may be in the form of experimental data, or from highly detailed (and expensive) quantum or micro-scale calculations. The time series of parameter adjustments define information missing from the model.. This is an extended </a:t>
            </a:r>
            <a:r>
              <a:rPr lang="en-US" sz="2400" b="1" dirty="0">
                <a:latin typeface="Arial" panose="020B0604020202020204" pitchFamily="34" charset="0"/>
                <a:cs typeface="Arial" panose="020B0604020202020204" pitchFamily="34" charset="0"/>
              </a:rPr>
              <a:t>data assimilation </a:t>
            </a:r>
            <a:r>
              <a:rPr lang="en-US" sz="2400" dirty="0">
                <a:latin typeface="Arial" panose="020B0604020202020204" pitchFamily="34" charset="0"/>
                <a:cs typeface="Arial" panose="020B0604020202020204" pitchFamily="34" charset="0"/>
              </a:rPr>
              <a:t>approach.</a:t>
            </a:r>
          </a:p>
          <a:p>
            <a:pPr lvl="1"/>
            <a:r>
              <a:rPr lang="en-US" sz="2133" dirty="0">
                <a:latin typeface="Arial" panose="020B0604020202020204" pitchFamily="34" charset="0"/>
                <a:cs typeface="Arial" panose="020B0604020202020204" pitchFamily="34" charset="0"/>
              </a:rPr>
              <a:t>Example: produce a generic model organism such as an embryo. Take this generic model as a template and learn the different adjustments for particular individual  organisms.</a:t>
            </a:r>
          </a:p>
          <a:p>
            <a:r>
              <a:rPr lang="en-US" sz="2400" dirty="0">
                <a:latin typeface="Arial" panose="020B0604020202020204" pitchFamily="34" charset="0"/>
                <a:cs typeface="Arial" panose="020B0604020202020204" pitchFamily="34" charset="0"/>
              </a:rPr>
              <a:t>(e</a:t>
            </a:r>
            <a:r>
              <a:rPr lang="en-US" sz="2400" b="1" dirty="0">
                <a:latin typeface="Arial" panose="020B0604020202020204" pitchFamily="34" charset="0"/>
                <a:cs typeface="Arial" panose="020B0604020202020204" pitchFamily="34" charset="0"/>
              </a:rPr>
              <a:t>) Inference of Missing Model Structure </a:t>
            </a:r>
            <a:r>
              <a:rPr lang="en-US" sz="2400" dirty="0">
                <a:latin typeface="Arial" panose="020B0604020202020204" pitchFamily="34" charset="0"/>
                <a:cs typeface="Arial" panose="020B0604020202020204" pitchFamily="34" charset="0"/>
              </a:rPr>
              <a:t>In this case we aggregate the Learned Predictor Corrector MLs, there is substantial evidence that in some </a:t>
            </a:r>
            <a:r>
              <a:rPr lang="en-US" sz="2400" dirty="0" err="1">
                <a:latin typeface="Arial" panose="020B0604020202020204" pitchFamily="34" charset="0"/>
                <a:cs typeface="Arial" panose="020B0604020202020204" pitchFamily="34" charset="0"/>
              </a:rPr>
              <a:t>signifiant</a:t>
            </a:r>
            <a:r>
              <a:rPr lang="en-US" sz="2400" dirty="0">
                <a:latin typeface="Arial" panose="020B0604020202020204" pitchFamily="34" charset="0"/>
                <a:cs typeface="Arial" panose="020B0604020202020204" pitchFamily="34" charset="0"/>
              </a:rPr>
              <a:t> cases, we can infer unknown model structure from the aggregation of individual learned predictor corrector models. In these cases we can then add these inferred mechanisms to the base model structure and repeat the basic predictor-corrector steps. In addition, this aggregation means that every completed data set and simulation increases the expressiveness of the base model</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94C42958-48A5-425E-9FF0-94E28B2BB5C5}"/>
              </a:ext>
            </a:extLst>
          </p:cNvPr>
          <p:cNvSpPr>
            <a:spLocks noGrp="1"/>
          </p:cNvSpPr>
          <p:nvPr>
            <p:ph type="dt" idx="10"/>
          </p:nvPr>
        </p:nvSpPr>
        <p:spPr/>
        <p:txBody>
          <a:bodyPr/>
          <a:lstStyle/>
          <a:p>
            <a:pPr defTabSz="1219170">
              <a:buClr>
                <a:srgbClr val="000000"/>
              </a:buClr>
            </a:pPr>
            <a:r>
              <a:rPr lang="en-US" kern="0"/>
              <a:t>5/10/2019</a:t>
            </a:r>
          </a:p>
        </p:txBody>
      </p:sp>
      <p:sp>
        <p:nvSpPr>
          <p:cNvPr id="5" name="Slide Number Placeholder 4">
            <a:extLst>
              <a:ext uri="{FF2B5EF4-FFF2-40B4-BE49-F238E27FC236}">
                <a16:creationId xmlns:a16="http://schemas.microsoft.com/office/drawing/2014/main" id="{7F29A434-FAB9-4316-92AE-10F741647786}"/>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12</a:t>
            </a:fld>
            <a:endParaRPr lang="en" kern="0"/>
          </a:p>
        </p:txBody>
      </p:sp>
    </p:spTree>
    <p:extLst>
      <p:ext uri="{BB962C8B-B14F-4D97-AF65-F5344CB8AC3E}">
        <p14:creationId xmlns:p14="http://schemas.microsoft.com/office/powerpoint/2010/main" val="179521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6FE8-7EFE-4DD8-83E6-6C4A20BF49CC}"/>
              </a:ext>
            </a:extLst>
          </p:cNvPr>
          <p:cNvSpPr>
            <a:spLocks noGrp="1"/>
          </p:cNvSpPr>
          <p:nvPr>
            <p:ph type="title"/>
          </p:nvPr>
        </p:nvSpPr>
        <p:spPr>
          <a:xfrm>
            <a:off x="838200" y="18255"/>
            <a:ext cx="10515600" cy="901312"/>
          </a:xfrm>
        </p:spPr>
        <p:txBody>
          <a:bodyPr/>
          <a:lstStyle/>
          <a:p>
            <a:r>
              <a:rPr lang="en-US" dirty="0" err="1"/>
              <a:t>MLControl</a:t>
            </a:r>
            <a:endParaRPr lang="en-US" dirty="0"/>
          </a:p>
        </p:txBody>
      </p:sp>
      <p:sp>
        <p:nvSpPr>
          <p:cNvPr id="3" name="Text Placeholder 2">
            <a:extLst>
              <a:ext uri="{FF2B5EF4-FFF2-40B4-BE49-F238E27FC236}">
                <a16:creationId xmlns:a16="http://schemas.microsoft.com/office/drawing/2014/main" id="{9BC3406D-F3B3-4B62-85BF-0DBEFAA9885F}"/>
              </a:ext>
            </a:extLst>
          </p:cNvPr>
          <p:cNvSpPr>
            <a:spLocks noGrp="1"/>
          </p:cNvSpPr>
          <p:nvPr>
            <p:ph type="body" idx="1"/>
          </p:nvPr>
        </p:nvSpPr>
        <p:spPr>
          <a:xfrm>
            <a:off x="1" y="468911"/>
            <a:ext cx="12086831" cy="4351339"/>
          </a:xfrm>
        </p:spPr>
        <p:txBody>
          <a:bodyPr/>
          <a:lstStyle/>
          <a:p>
            <a:r>
              <a:rPr lang="en-US" sz="3200" dirty="0"/>
              <a:t>(a) </a:t>
            </a:r>
            <a:r>
              <a:rPr lang="en-US" sz="3200" b="1" dirty="0"/>
              <a:t>Experiment Control </a:t>
            </a:r>
            <a:r>
              <a:rPr lang="en-US" sz="3200" dirty="0"/>
              <a:t>Using simulations (possibly with HPC) in control of experiments and in objective driven computational campaigns . Here the simulation surrogates are very valuable to allow real-time predictions. Applied in Material Science and Fusion</a:t>
            </a:r>
          </a:p>
          <a:p>
            <a:r>
              <a:rPr lang="en-US" sz="3200" b="1" dirty="0"/>
              <a:t>(b) Experiment Design </a:t>
            </a:r>
            <a:r>
              <a:rPr lang="en-US" sz="3200" dirty="0"/>
              <a:t>One of the biggest challenges of models is the uncertainty in the precise model structures and parameters. Model-based design of experiments (MBDOE) assists in the planning of highly effective and efficient experiments – it capitalizes on the uncertainty in the models to investigate how to perturb the real system to maximize the information obtained from experiments. MBDOE with new ML assistance identifies the optimal conditions for stimuli and measurements that yield the most information about the system given practical limitations on realistic experiments</a:t>
            </a:r>
          </a:p>
        </p:txBody>
      </p:sp>
      <p:sp>
        <p:nvSpPr>
          <p:cNvPr id="4" name="Date Placeholder 3">
            <a:extLst>
              <a:ext uri="{FF2B5EF4-FFF2-40B4-BE49-F238E27FC236}">
                <a16:creationId xmlns:a16="http://schemas.microsoft.com/office/drawing/2014/main" id="{C4310445-3A05-432D-BF9E-4DC94CB3D4AD}"/>
              </a:ext>
            </a:extLst>
          </p:cNvPr>
          <p:cNvSpPr>
            <a:spLocks noGrp="1"/>
          </p:cNvSpPr>
          <p:nvPr>
            <p:ph type="dt" idx="10"/>
          </p:nvPr>
        </p:nvSpPr>
        <p:spPr/>
        <p:txBody>
          <a:bodyPr/>
          <a:lstStyle/>
          <a:p>
            <a:pPr defTabSz="1219170">
              <a:buClr>
                <a:srgbClr val="000000"/>
              </a:buClr>
            </a:pPr>
            <a:r>
              <a:rPr lang="en-US" kern="0"/>
              <a:t>5/10/2019</a:t>
            </a:r>
          </a:p>
        </p:txBody>
      </p:sp>
      <p:sp>
        <p:nvSpPr>
          <p:cNvPr id="5" name="Slide Number Placeholder 4">
            <a:extLst>
              <a:ext uri="{FF2B5EF4-FFF2-40B4-BE49-F238E27FC236}">
                <a16:creationId xmlns:a16="http://schemas.microsoft.com/office/drawing/2014/main" id="{C9112023-F456-4BA5-BAFD-9EDDCF7DB5BA}"/>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13</a:t>
            </a:fld>
            <a:endParaRPr lang="en" kern="0"/>
          </a:p>
        </p:txBody>
      </p:sp>
    </p:spTree>
    <p:extLst>
      <p:ext uri="{BB962C8B-B14F-4D97-AF65-F5344CB8AC3E}">
        <p14:creationId xmlns:p14="http://schemas.microsoft.com/office/powerpoint/2010/main" val="340646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994267" y="-8"/>
            <a:ext cx="10515600" cy="1325600"/>
          </a:xfrm>
          <a:prstGeom prst="rect">
            <a:avLst/>
          </a:prstGeom>
        </p:spPr>
        <p:txBody>
          <a:bodyPr spcFirstLastPara="1" wrap="square" lIns="91433" tIns="45700" rIns="91433" bIns="45700" anchor="ctr" anchorCtr="0">
            <a:noAutofit/>
          </a:bodyPr>
          <a:lstStyle/>
          <a:p>
            <a:pPr algn="ctr">
              <a:lnSpc>
                <a:spcPct val="115000"/>
              </a:lnSpc>
              <a:buSzPts val="1100"/>
            </a:pPr>
            <a:r>
              <a:rPr lang="en" sz="4800">
                <a:latin typeface="Arial"/>
                <a:ea typeface="Arial"/>
                <a:cs typeface="Arial"/>
                <a:sym typeface="Arial"/>
              </a:rPr>
              <a:t>MLforHPC and HPCforML</a:t>
            </a:r>
            <a:endParaRPr sz="4800">
              <a:latin typeface="Arial"/>
              <a:ea typeface="Arial"/>
              <a:cs typeface="Arial"/>
              <a:sym typeface="Arial"/>
            </a:endParaRPr>
          </a:p>
        </p:txBody>
      </p:sp>
      <p:sp>
        <p:nvSpPr>
          <p:cNvPr id="372" name="Google Shape;372;p47"/>
          <p:cNvSpPr txBox="1">
            <a:spLocks noGrp="1"/>
          </p:cNvSpPr>
          <p:nvPr>
            <p:ph type="body" idx="1"/>
          </p:nvPr>
        </p:nvSpPr>
        <p:spPr>
          <a:xfrm>
            <a:off x="42600" y="855020"/>
            <a:ext cx="12106800" cy="4640000"/>
          </a:xfrm>
          <a:prstGeom prst="rect">
            <a:avLst/>
          </a:prstGeom>
        </p:spPr>
        <p:txBody>
          <a:bodyPr spcFirstLastPara="1" wrap="square" lIns="91433" tIns="45700" rIns="91433" bIns="45700" anchor="t" anchorCtr="0">
            <a:noAutofit/>
          </a:bodyPr>
          <a:lstStyle/>
          <a:p>
            <a:pPr indent="-507987">
              <a:lnSpc>
                <a:spcPct val="115000"/>
              </a:lnSpc>
              <a:spcBef>
                <a:spcPts val="0"/>
              </a:spcBef>
              <a:buSzPts val="2400"/>
            </a:pPr>
            <a:r>
              <a:rPr lang="en" sz="2933" dirty="0">
                <a:latin typeface="Arial"/>
                <a:ea typeface="Arial"/>
                <a:cs typeface="Arial"/>
                <a:sym typeface="Arial"/>
              </a:rPr>
              <a:t>We tried to distinguish between different interfaces for ML/DL and HPC. </a:t>
            </a:r>
            <a:endParaRPr sz="2933" dirty="0">
              <a:latin typeface="Arial"/>
              <a:ea typeface="Arial"/>
              <a:cs typeface="Arial"/>
              <a:sym typeface="Arial"/>
            </a:endParaRPr>
          </a:p>
          <a:p>
            <a:pPr indent="-507987">
              <a:lnSpc>
                <a:spcPct val="115000"/>
              </a:lnSpc>
              <a:spcBef>
                <a:spcPts val="0"/>
              </a:spcBef>
              <a:buSzPts val="2400"/>
            </a:pPr>
            <a:r>
              <a:rPr lang="en" sz="2933" b="1" dirty="0">
                <a:latin typeface="Arial"/>
                <a:ea typeface="Arial"/>
                <a:cs typeface="Arial"/>
                <a:sym typeface="Arial"/>
              </a:rPr>
              <a:t>HPCforML</a:t>
            </a:r>
            <a:r>
              <a:rPr lang="en" sz="2933" dirty="0">
                <a:latin typeface="Arial"/>
                <a:ea typeface="Arial"/>
                <a:cs typeface="Arial"/>
                <a:sym typeface="Arial"/>
              </a:rPr>
              <a:t>: Using HPC to execute and enhance ML performance, or using HPC simulations to train ML algorithms (theory guided machine learning), which are then used to understand experimental data or simulations.</a:t>
            </a:r>
            <a:endParaRPr sz="2933" dirty="0">
              <a:latin typeface="Arial"/>
              <a:ea typeface="Arial"/>
              <a:cs typeface="Arial"/>
              <a:sym typeface="Arial"/>
            </a:endParaRPr>
          </a:p>
          <a:p>
            <a:pPr indent="-507987">
              <a:lnSpc>
                <a:spcPct val="115000"/>
              </a:lnSpc>
              <a:spcBef>
                <a:spcPts val="0"/>
              </a:spcBef>
              <a:buSzPts val="2400"/>
            </a:pPr>
            <a:r>
              <a:rPr lang="en" sz="2933" b="1" dirty="0">
                <a:latin typeface="Arial"/>
                <a:ea typeface="Arial"/>
                <a:cs typeface="Arial"/>
                <a:sym typeface="Arial"/>
              </a:rPr>
              <a:t>MLforHPC</a:t>
            </a:r>
            <a:r>
              <a:rPr lang="en" sz="2933" dirty="0">
                <a:latin typeface="Arial"/>
                <a:ea typeface="Arial"/>
                <a:cs typeface="Arial"/>
                <a:sym typeface="Arial"/>
              </a:rPr>
              <a:t>: Using ML to enhance HPC applications and systems; </a:t>
            </a:r>
            <a:r>
              <a:rPr lang="en-US" sz="2933" dirty="0">
                <a:latin typeface="Arial"/>
                <a:ea typeface="Arial"/>
                <a:cs typeface="Arial"/>
                <a:sym typeface="Arial"/>
              </a:rPr>
              <a:t>Big Data comes from the computation</a:t>
            </a:r>
            <a:endParaRPr lang="en" sz="2933" dirty="0">
              <a:latin typeface="Arial"/>
              <a:ea typeface="Arial"/>
              <a:cs typeface="Arial"/>
              <a:sym typeface="Arial"/>
            </a:endParaRPr>
          </a:p>
          <a:p>
            <a:pPr indent="-507987">
              <a:lnSpc>
                <a:spcPct val="115000"/>
              </a:lnSpc>
              <a:spcBef>
                <a:spcPts val="0"/>
              </a:spcBef>
              <a:buSzPts val="2400"/>
            </a:pPr>
            <a:r>
              <a:rPr lang="en-US" sz="2933" dirty="0">
                <a:latin typeface="Arial"/>
                <a:ea typeface="Arial"/>
                <a:cs typeface="Arial"/>
                <a:sym typeface="Arial"/>
              </a:rPr>
              <a:t>A special case of </a:t>
            </a:r>
            <a:r>
              <a:rPr lang="en" sz="2933" dirty="0">
                <a:latin typeface="Arial"/>
                <a:ea typeface="Arial"/>
                <a:cs typeface="Arial"/>
                <a:sym typeface="Arial"/>
              </a:rPr>
              <a:t>Dean at NIPS 2017 – </a:t>
            </a:r>
            <a:r>
              <a:rPr lang="en-US" sz="2933" dirty="0">
                <a:latin typeface="Arial"/>
                <a:ea typeface="Arial"/>
                <a:cs typeface="Arial"/>
                <a:sym typeface="Arial"/>
              </a:rPr>
              <a:t>"</a:t>
            </a:r>
            <a:r>
              <a:rPr lang="en-US" sz="2933" i="1" dirty="0">
                <a:latin typeface="Arial"/>
                <a:ea typeface="Arial"/>
                <a:cs typeface="Arial"/>
                <a:sym typeface="Arial"/>
              </a:rPr>
              <a:t>Machine Learning for Systems and Systems for Machine Learning</a:t>
            </a:r>
            <a:r>
              <a:rPr lang="en-US" sz="2933" dirty="0">
                <a:latin typeface="Arial"/>
                <a:ea typeface="Arial"/>
                <a:cs typeface="Arial"/>
                <a:sym typeface="Arial"/>
              </a:rPr>
              <a:t>",</a:t>
            </a:r>
          </a:p>
          <a:p>
            <a:pPr indent="-507987">
              <a:lnSpc>
                <a:spcPct val="115000"/>
              </a:lnSpc>
              <a:spcBef>
                <a:spcPts val="0"/>
              </a:spcBef>
              <a:buSzPts val="2400"/>
            </a:pPr>
            <a:r>
              <a:rPr lang="en-US" sz="2933" dirty="0">
                <a:latin typeface="Arial"/>
                <a:ea typeface="Arial"/>
                <a:cs typeface="Arial"/>
                <a:sym typeface="Arial"/>
              </a:rPr>
              <a:t>Microsoft 2018 meeting focus on </a:t>
            </a:r>
            <a:r>
              <a:rPr lang="en-US" sz="2933" dirty="0" err="1">
                <a:latin typeface="Arial"/>
                <a:ea typeface="Arial"/>
                <a:cs typeface="Arial"/>
                <a:sym typeface="Arial"/>
              </a:rPr>
              <a:t>MLforBigDataComputations</a:t>
            </a:r>
            <a:br>
              <a:rPr lang="en" sz="2933" dirty="0">
                <a:latin typeface="Arial"/>
                <a:ea typeface="Arial"/>
                <a:cs typeface="Arial"/>
                <a:sym typeface="Arial"/>
              </a:rPr>
            </a:br>
            <a:endParaRPr sz="2933" dirty="0">
              <a:latin typeface="Arial"/>
              <a:ea typeface="Arial"/>
              <a:cs typeface="Arial"/>
              <a:sym typeface="Arial"/>
            </a:endParaRPr>
          </a:p>
          <a:p>
            <a:pPr marL="0" indent="0">
              <a:buNone/>
            </a:pPr>
            <a:endParaRPr sz="2933" dirty="0">
              <a:latin typeface="Arial"/>
              <a:ea typeface="Arial"/>
              <a:cs typeface="Arial"/>
              <a:sym typeface="Arial"/>
            </a:endParaRPr>
          </a:p>
        </p:txBody>
      </p:sp>
      <p:sp>
        <p:nvSpPr>
          <p:cNvPr id="2" name="Date Placeholder 1">
            <a:extLst>
              <a:ext uri="{FF2B5EF4-FFF2-40B4-BE49-F238E27FC236}">
                <a16:creationId xmlns:a16="http://schemas.microsoft.com/office/drawing/2014/main" id="{59F3AA69-0A17-4892-8EAE-56338CB8A816}"/>
              </a:ext>
            </a:extLst>
          </p:cNvPr>
          <p:cNvSpPr>
            <a:spLocks noGrp="1"/>
          </p:cNvSpPr>
          <p:nvPr>
            <p:ph type="dt" idx="10"/>
          </p:nvPr>
        </p:nvSpPr>
        <p:spPr/>
        <p:txBody>
          <a:bodyPr/>
          <a:lstStyle/>
          <a:p>
            <a:pPr defTabSz="1219170">
              <a:buClr>
                <a:srgbClr val="000000"/>
              </a:buClr>
            </a:pPr>
            <a:r>
              <a:rPr lang="en-US" kern="0"/>
              <a:t>5/10/2019</a:t>
            </a:r>
          </a:p>
        </p:txBody>
      </p:sp>
      <p:sp>
        <p:nvSpPr>
          <p:cNvPr id="3" name="Slide Number Placeholder 2">
            <a:extLst>
              <a:ext uri="{FF2B5EF4-FFF2-40B4-BE49-F238E27FC236}">
                <a16:creationId xmlns:a16="http://schemas.microsoft.com/office/drawing/2014/main" id="{BC0BBEB2-7941-4420-9C07-A1E17D854BBA}"/>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2</a:t>
            </a:fld>
            <a:endParaRPr lang="en" kern="0"/>
          </a:p>
        </p:txBody>
      </p:sp>
    </p:spTree>
    <p:extLst>
      <p:ext uri="{BB962C8B-B14F-4D97-AF65-F5344CB8AC3E}">
        <p14:creationId xmlns:p14="http://schemas.microsoft.com/office/powerpoint/2010/main" val="209150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a:spLocks noGrp="1"/>
          </p:cNvSpPr>
          <p:nvPr>
            <p:ph type="title"/>
          </p:nvPr>
        </p:nvSpPr>
        <p:spPr>
          <a:xfrm>
            <a:off x="994267" y="-8"/>
            <a:ext cx="10515600" cy="1325600"/>
          </a:xfrm>
          <a:prstGeom prst="rect">
            <a:avLst/>
          </a:prstGeom>
        </p:spPr>
        <p:txBody>
          <a:bodyPr spcFirstLastPara="1" wrap="square" lIns="91433" tIns="45700" rIns="91433" bIns="45700" anchor="ctr" anchorCtr="0">
            <a:noAutofit/>
          </a:bodyPr>
          <a:lstStyle/>
          <a:p>
            <a:pPr algn="ctr">
              <a:lnSpc>
                <a:spcPct val="115000"/>
              </a:lnSpc>
            </a:pPr>
            <a:r>
              <a:rPr lang="en" sz="4800">
                <a:latin typeface="Arial"/>
                <a:ea typeface="Arial"/>
                <a:cs typeface="Arial"/>
                <a:sym typeface="Arial"/>
              </a:rPr>
              <a:t>HPCforML in detail</a:t>
            </a:r>
            <a:endParaRPr sz="4800">
              <a:latin typeface="Arial"/>
              <a:ea typeface="Arial"/>
              <a:cs typeface="Arial"/>
              <a:sym typeface="Arial"/>
            </a:endParaRPr>
          </a:p>
        </p:txBody>
      </p:sp>
      <p:sp>
        <p:nvSpPr>
          <p:cNvPr id="378" name="Google Shape;378;p48"/>
          <p:cNvSpPr txBox="1">
            <a:spLocks noGrp="1"/>
          </p:cNvSpPr>
          <p:nvPr>
            <p:ph type="body" idx="1"/>
          </p:nvPr>
        </p:nvSpPr>
        <p:spPr>
          <a:xfrm>
            <a:off x="39467" y="1041000"/>
            <a:ext cx="12106800" cy="4640000"/>
          </a:xfrm>
          <a:prstGeom prst="rect">
            <a:avLst/>
          </a:prstGeom>
        </p:spPr>
        <p:txBody>
          <a:bodyPr spcFirstLastPara="1" wrap="square" lIns="91433" tIns="45700" rIns="91433" bIns="45700" anchor="t" anchorCtr="0">
            <a:noAutofit/>
          </a:bodyPr>
          <a:lstStyle/>
          <a:p>
            <a:pPr indent="-507987">
              <a:lnSpc>
                <a:spcPct val="115000"/>
              </a:lnSpc>
              <a:spcBef>
                <a:spcPts val="0"/>
              </a:spcBef>
              <a:buSzPts val="2400"/>
            </a:pPr>
            <a:r>
              <a:rPr lang="en" sz="3200" dirty="0">
                <a:highlight>
                  <a:srgbClr val="FFFFFF"/>
                </a:highlight>
                <a:latin typeface="Arial"/>
                <a:ea typeface="Arial"/>
                <a:cs typeface="Arial"/>
                <a:sym typeface="Arial"/>
              </a:rPr>
              <a:t>HPCforML can be further subdivided</a:t>
            </a:r>
            <a:endParaRPr sz="3200" dirty="0">
              <a:highlight>
                <a:srgbClr val="FFFFFF"/>
              </a:highlight>
              <a:latin typeface="Arial"/>
              <a:ea typeface="Arial"/>
              <a:cs typeface="Arial"/>
              <a:sym typeface="Arial"/>
            </a:endParaRPr>
          </a:p>
          <a:p>
            <a:pPr indent="-507987">
              <a:lnSpc>
                <a:spcPct val="115000"/>
              </a:lnSpc>
              <a:spcBef>
                <a:spcPts val="0"/>
              </a:spcBef>
              <a:buSzPts val="2400"/>
            </a:pPr>
            <a:r>
              <a:rPr lang="en" sz="3200" b="1" dirty="0">
                <a:highlight>
                  <a:srgbClr val="FFFFFF"/>
                </a:highlight>
                <a:latin typeface="Arial"/>
                <a:ea typeface="Arial"/>
                <a:cs typeface="Arial"/>
                <a:sym typeface="Arial"/>
              </a:rPr>
              <a:t>HPCrunsML:</a:t>
            </a:r>
            <a:r>
              <a:rPr lang="en" sz="3200" dirty="0">
                <a:highlight>
                  <a:srgbClr val="FFFFFF"/>
                </a:highlight>
                <a:latin typeface="Arial"/>
                <a:ea typeface="Arial"/>
                <a:cs typeface="Arial"/>
                <a:sym typeface="Arial"/>
              </a:rPr>
              <a:t> Using HPC to execute ML with high performance</a:t>
            </a:r>
            <a:endParaRPr sz="3200" dirty="0">
              <a:highlight>
                <a:srgbClr val="FFFFFF"/>
              </a:highlight>
              <a:latin typeface="Arial"/>
              <a:ea typeface="Arial"/>
              <a:cs typeface="Arial"/>
              <a:sym typeface="Arial"/>
            </a:endParaRPr>
          </a:p>
          <a:p>
            <a:pPr indent="-507987">
              <a:lnSpc>
                <a:spcPct val="115000"/>
              </a:lnSpc>
              <a:spcBef>
                <a:spcPts val="0"/>
              </a:spcBef>
              <a:buSzPts val="2400"/>
            </a:pPr>
            <a:r>
              <a:rPr lang="en" sz="3067" b="1" dirty="0">
                <a:highlight>
                  <a:srgbClr val="FFFFFF"/>
                </a:highlight>
                <a:latin typeface="Arial"/>
                <a:ea typeface="Arial"/>
                <a:cs typeface="Arial"/>
                <a:sym typeface="Arial"/>
              </a:rPr>
              <a:t>SimulationTrainedML:</a:t>
            </a:r>
            <a:r>
              <a:rPr lang="en" sz="3067" dirty="0">
                <a:highlight>
                  <a:srgbClr val="FFFFFF"/>
                </a:highlight>
                <a:latin typeface="Arial"/>
                <a:ea typeface="Arial"/>
                <a:cs typeface="Arial"/>
                <a:sym typeface="Arial"/>
              </a:rPr>
              <a:t> Using HPC simulations to train ML algorithms, which are then used to understand experimental data or simulations. (</a:t>
            </a:r>
            <a:r>
              <a:rPr lang="en-US" sz="3067" dirty="0">
                <a:highlight>
                  <a:srgbClr val="FFFFFF"/>
                </a:highlight>
                <a:latin typeface="Arial"/>
                <a:ea typeface="Arial"/>
                <a:cs typeface="Arial"/>
                <a:sym typeface="Arial"/>
              </a:rPr>
              <a:t>Return to this as similar to </a:t>
            </a:r>
            <a:r>
              <a:rPr lang="en-US" sz="3067" dirty="0" err="1">
                <a:highlight>
                  <a:srgbClr val="FFFFFF"/>
                </a:highlight>
                <a:latin typeface="Arial"/>
                <a:ea typeface="Arial"/>
                <a:cs typeface="Arial"/>
                <a:sym typeface="Arial"/>
              </a:rPr>
              <a:t>MLaroundHPC</a:t>
            </a:r>
            <a:r>
              <a:rPr lang="en-US" sz="3067" dirty="0">
                <a:highlight>
                  <a:srgbClr val="FFFFFF"/>
                </a:highlight>
                <a:latin typeface="Arial"/>
                <a:ea typeface="Arial"/>
                <a:cs typeface="Arial"/>
                <a:sym typeface="Arial"/>
              </a:rPr>
              <a:t>)</a:t>
            </a:r>
            <a:endParaRPr sz="3067" dirty="0">
              <a:highlight>
                <a:srgbClr val="FFFFFF"/>
              </a:highlight>
              <a:latin typeface="Arial"/>
              <a:ea typeface="Arial"/>
              <a:cs typeface="Arial"/>
              <a:sym typeface="Arial"/>
            </a:endParaRPr>
          </a:p>
          <a:p>
            <a:pPr indent="-507987">
              <a:lnSpc>
                <a:spcPct val="115000"/>
              </a:lnSpc>
              <a:spcBef>
                <a:spcPts val="0"/>
              </a:spcBef>
              <a:buSzPts val="2400"/>
            </a:pPr>
            <a:r>
              <a:rPr lang="en" sz="3200" b="1" dirty="0">
                <a:solidFill>
                  <a:srgbClr val="FF0000"/>
                </a:solidFill>
                <a:highlight>
                  <a:srgbClr val="FFFFFF"/>
                </a:highlight>
                <a:latin typeface="Arial"/>
                <a:ea typeface="Arial"/>
                <a:cs typeface="Arial"/>
                <a:sym typeface="Arial"/>
              </a:rPr>
              <a:t>Twister2</a:t>
            </a:r>
            <a:r>
              <a:rPr lang="en" sz="3200" dirty="0">
                <a:highlight>
                  <a:srgbClr val="FFFFFF"/>
                </a:highlight>
                <a:latin typeface="Arial"/>
                <a:ea typeface="Arial"/>
                <a:cs typeface="Arial"/>
                <a:sym typeface="Arial"/>
              </a:rPr>
              <a:t> supports </a:t>
            </a:r>
            <a:r>
              <a:rPr lang="en" sz="3200" b="1" dirty="0">
                <a:highlight>
                  <a:srgbClr val="FFFFFF"/>
                </a:highlight>
                <a:latin typeface="Arial"/>
                <a:ea typeface="Arial"/>
                <a:cs typeface="Arial"/>
                <a:sym typeface="Arial"/>
              </a:rPr>
              <a:t>HPCrunsML </a:t>
            </a:r>
            <a:r>
              <a:rPr lang="en" sz="3200" dirty="0">
                <a:highlight>
                  <a:srgbClr val="FFFFFF"/>
                </a:highlight>
                <a:latin typeface="Arial"/>
                <a:ea typeface="Arial"/>
                <a:cs typeface="Arial"/>
                <a:sym typeface="Arial"/>
              </a:rPr>
              <a:t>by using high performance technology </a:t>
            </a:r>
            <a:r>
              <a:rPr lang="en-US" sz="3200" dirty="0">
                <a:highlight>
                  <a:srgbClr val="FFFFFF"/>
                </a:highlight>
                <a:latin typeface="Arial"/>
                <a:ea typeface="Arial"/>
                <a:cs typeface="Arial"/>
                <a:sym typeface="Arial"/>
              </a:rPr>
              <a:t>everywhere and this has been my major emphasis over last 5 years</a:t>
            </a:r>
            <a:endParaRPr sz="3200" dirty="0">
              <a:highlight>
                <a:srgbClr val="FFFFFF"/>
              </a:highlight>
              <a:latin typeface="Arial"/>
              <a:ea typeface="Arial"/>
              <a:cs typeface="Arial"/>
              <a:sym typeface="Arial"/>
            </a:endParaRPr>
          </a:p>
        </p:txBody>
      </p:sp>
      <p:sp>
        <p:nvSpPr>
          <p:cNvPr id="2" name="Date Placeholder 1">
            <a:extLst>
              <a:ext uri="{FF2B5EF4-FFF2-40B4-BE49-F238E27FC236}">
                <a16:creationId xmlns:a16="http://schemas.microsoft.com/office/drawing/2014/main" id="{715F5D84-D620-4FC8-B20E-D9042BE3692B}"/>
              </a:ext>
            </a:extLst>
          </p:cNvPr>
          <p:cNvSpPr>
            <a:spLocks noGrp="1"/>
          </p:cNvSpPr>
          <p:nvPr>
            <p:ph type="dt" idx="10"/>
          </p:nvPr>
        </p:nvSpPr>
        <p:spPr/>
        <p:txBody>
          <a:bodyPr/>
          <a:lstStyle/>
          <a:p>
            <a:pPr defTabSz="1219170">
              <a:buClr>
                <a:srgbClr val="000000"/>
              </a:buClr>
            </a:pPr>
            <a:r>
              <a:rPr lang="en-US" kern="0"/>
              <a:t>5/10/2019</a:t>
            </a:r>
          </a:p>
        </p:txBody>
      </p:sp>
      <p:sp>
        <p:nvSpPr>
          <p:cNvPr id="3" name="Slide Number Placeholder 2">
            <a:extLst>
              <a:ext uri="{FF2B5EF4-FFF2-40B4-BE49-F238E27FC236}">
                <a16:creationId xmlns:a16="http://schemas.microsoft.com/office/drawing/2014/main" id="{06BE29A5-2547-489C-9A40-ED296DE4C73B}"/>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3</a:t>
            </a:fld>
            <a:endParaRPr lang="en" kern="0"/>
          </a:p>
        </p:txBody>
      </p:sp>
    </p:spTree>
    <p:extLst>
      <p:ext uri="{BB962C8B-B14F-4D97-AF65-F5344CB8AC3E}">
        <p14:creationId xmlns:p14="http://schemas.microsoft.com/office/powerpoint/2010/main" val="176200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title"/>
          </p:nvPr>
        </p:nvSpPr>
        <p:spPr>
          <a:xfrm>
            <a:off x="994267" y="-8"/>
            <a:ext cx="10515600" cy="1325600"/>
          </a:xfrm>
          <a:prstGeom prst="rect">
            <a:avLst/>
          </a:prstGeom>
        </p:spPr>
        <p:txBody>
          <a:bodyPr spcFirstLastPara="1" wrap="square" lIns="91433" tIns="45700" rIns="91433" bIns="45700" anchor="ctr" anchorCtr="0">
            <a:noAutofit/>
          </a:bodyPr>
          <a:lstStyle/>
          <a:p>
            <a:pPr algn="ctr">
              <a:lnSpc>
                <a:spcPct val="115000"/>
              </a:lnSpc>
            </a:pPr>
            <a:r>
              <a:rPr lang="en" sz="4800">
                <a:latin typeface="Arial"/>
                <a:ea typeface="Arial"/>
                <a:cs typeface="Arial"/>
                <a:sym typeface="Arial"/>
              </a:rPr>
              <a:t>MLforHPC in detail</a:t>
            </a:r>
            <a:endParaRPr sz="4800">
              <a:latin typeface="Arial"/>
              <a:ea typeface="Arial"/>
              <a:cs typeface="Arial"/>
              <a:sym typeface="Arial"/>
            </a:endParaRPr>
          </a:p>
        </p:txBody>
      </p:sp>
      <p:sp>
        <p:nvSpPr>
          <p:cNvPr id="384" name="Google Shape;384;p49"/>
          <p:cNvSpPr txBox="1">
            <a:spLocks noGrp="1"/>
          </p:cNvSpPr>
          <p:nvPr>
            <p:ph type="body" idx="1"/>
          </p:nvPr>
        </p:nvSpPr>
        <p:spPr>
          <a:xfrm>
            <a:off x="39467" y="1041000"/>
            <a:ext cx="12106800" cy="4640000"/>
          </a:xfrm>
          <a:prstGeom prst="rect">
            <a:avLst/>
          </a:prstGeom>
        </p:spPr>
        <p:txBody>
          <a:bodyPr spcFirstLastPara="1" wrap="square" lIns="91433" tIns="45700" rIns="91433" bIns="45700" anchor="t" anchorCtr="0">
            <a:noAutofit/>
          </a:bodyPr>
          <a:lstStyle/>
          <a:p>
            <a:pPr indent="-457189">
              <a:lnSpc>
                <a:spcPct val="115000"/>
              </a:lnSpc>
              <a:spcBef>
                <a:spcPts val="0"/>
              </a:spcBef>
              <a:buSzPts val="1800"/>
            </a:pPr>
            <a:r>
              <a:rPr lang="en" sz="3200" dirty="0">
                <a:highlight>
                  <a:srgbClr val="FFFFFF"/>
                </a:highlight>
                <a:latin typeface="Arial"/>
                <a:ea typeface="Arial"/>
                <a:cs typeface="Arial"/>
                <a:sym typeface="Arial"/>
              </a:rPr>
              <a:t>MLforHPC can be further subdivided into several categories</a:t>
            </a:r>
            <a:r>
              <a:rPr lang="en" sz="2400" dirty="0">
                <a:highlight>
                  <a:srgbClr val="FFFFFF"/>
                </a:highlight>
                <a:latin typeface="Arial"/>
                <a:ea typeface="Arial"/>
                <a:cs typeface="Arial"/>
                <a:sym typeface="Arial"/>
              </a:rPr>
              <a:t>:</a:t>
            </a:r>
            <a:endParaRPr sz="2400" dirty="0">
              <a:highlight>
                <a:srgbClr val="FFFFFF"/>
              </a:highlight>
              <a:latin typeface="Arial"/>
              <a:ea typeface="Arial"/>
              <a:cs typeface="Arial"/>
              <a:sym typeface="Arial"/>
            </a:endParaRPr>
          </a:p>
          <a:p>
            <a:pPr lvl="1" indent="-457189">
              <a:lnSpc>
                <a:spcPct val="115000"/>
              </a:lnSpc>
              <a:spcBef>
                <a:spcPts val="0"/>
              </a:spcBef>
              <a:buSzPts val="1800"/>
            </a:pPr>
            <a:r>
              <a:rPr lang="en" sz="2000" b="1" dirty="0">
                <a:highlight>
                  <a:srgbClr val="FFFFFF"/>
                </a:highlight>
                <a:latin typeface="Arial"/>
                <a:ea typeface="Arial"/>
                <a:cs typeface="Arial"/>
                <a:sym typeface="Arial"/>
              </a:rPr>
              <a:t>MLautotuning: </a:t>
            </a:r>
            <a:r>
              <a:rPr lang="en" sz="2000" dirty="0">
                <a:highlight>
                  <a:srgbClr val="FFFFFF"/>
                </a:highlight>
                <a:latin typeface="Arial"/>
                <a:ea typeface="Arial"/>
                <a:cs typeface="Arial"/>
                <a:sym typeface="Arial"/>
              </a:rPr>
              <a:t>Using ML to configure (autotune) ML or HPC simulations.</a:t>
            </a:r>
            <a:endParaRPr sz="2000" dirty="0">
              <a:highlight>
                <a:srgbClr val="FFFFFF"/>
              </a:highlight>
              <a:latin typeface="Arial"/>
              <a:ea typeface="Arial"/>
              <a:cs typeface="Arial"/>
              <a:sym typeface="Arial"/>
            </a:endParaRPr>
          </a:p>
          <a:p>
            <a:pPr lvl="1" indent="-457189">
              <a:lnSpc>
                <a:spcPct val="115000"/>
              </a:lnSpc>
              <a:spcBef>
                <a:spcPts val="0"/>
              </a:spcBef>
              <a:buSzPts val="1800"/>
            </a:pPr>
            <a:r>
              <a:rPr lang="en" sz="2000" b="1" dirty="0">
                <a:highlight>
                  <a:srgbClr val="FFFFFF"/>
                </a:highlight>
                <a:latin typeface="Arial"/>
                <a:ea typeface="Arial"/>
                <a:cs typeface="Arial"/>
                <a:sym typeface="Arial"/>
              </a:rPr>
              <a:t>MLafterHPC: </a:t>
            </a:r>
            <a:r>
              <a:rPr lang="en" sz="2000" dirty="0">
                <a:highlight>
                  <a:srgbClr val="FFFFFF"/>
                </a:highlight>
                <a:latin typeface="Arial"/>
                <a:ea typeface="Arial"/>
                <a:cs typeface="Arial"/>
                <a:sym typeface="Arial"/>
              </a:rPr>
              <a:t>ML analyzing results of HPC as in trajectory analysis and structure identification in biomolecular simulations</a:t>
            </a:r>
            <a:endParaRPr sz="2000" dirty="0">
              <a:highlight>
                <a:srgbClr val="FFFFFF"/>
              </a:highlight>
              <a:latin typeface="Arial"/>
              <a:ea typeface="Arial"/>
              <a:cs typeface="Arial"/>
              <a:sym typeface="Arial"/>
            </a:endParaRPr>
          </a:p>
          <a:p>
            <a:pPr lvl="1" indent="-457189">
              <a:lnSpc>
                <a:spcPct val="115000"/>
              </a:lnSpc>
              <a:spcBef>
                <a:spcPts val="0"/>
              </a:spcBef>
              <a:buSzPts val="1800"/>
            </a:pPr>
            <a:r>
              <a:rPr lang="en" sz="2000" b="1" dirty="0">
                <a:solidFill>
                  <a:srgbClr val="FF0000"/>
                </a:solidFill>
                <a:highlight>
                  <a:srgbClr val="FFFFFF"/>
                </a:highlight>
                <a:latin typeface="Arial"/>
                <a:ea typeface="Arial"/>
                <a:cs typeface="Arial"/>
                <a:sym typeface="Arial"/>
              </a:rPr>
              <a:t>MLaroundHPC</a:t>
            </a:r>
            <a:r>
              <a:rPr lang="en" sz="2000" b="1" dirty="0">
                <a:highlight>
                  <a:srgbClr val="FFFFFF"/>
                </a:highlight>
                <a:latin typeface="Arial"/>
                <a:ea typeface="Arial"/>
                <a:cs typeface="Arial"/>
                <a:sym typeface="Arial"/>
              </a:rPr>
              <a:t>: </a:t>
            </a:r>
            <a:r>
              <a:rPr lang="en" sz="2000" dirty="0">
                <a:highlight>
                  <a:srgbClr val="FFFFFF"/>
                </a:highlight>
                <a:latin typeface="Arial"/>
                <a:ea typeface="Arial"/>
                <a:cs typeface="Arial"/>
                <a:sym typeface="Arial"/>
              </a:rPr>
              <a:t>Using ML to learn from simulations and produce learned surrogates for the simulations </a:t>
            </a:r>
            <a:r>
              <a:rPr lang="en-US" sz="2000" dirty="0">
                <a:highlight>
                  <a:srgbClr val="FFFFFF"/>
                </a:highlight>
                <a:latin typeface="Arial"/>
                <a:ea typeface="Arial"/>
                <a:cs typeface="Arial"/>
                <a:sym typeface="Arial"/>
              </a:rPr>
              <a:t>or parts of simulations</a:t>
            </a:r>
            <a:r>
              <a:rPr lang="en" sz="2000" dirty="0">
                <a:highlight>
                  <a:srgbClr val="FFFFFF"/>
                </a:highlight>
                <a:latin typeface="Arial"/>
                <a:ea typeface="Arial"/>
                <a:cs typeface="Arial"/>
                <a:sym typeface="Arial"/>
              </a:rPr>
              <a:t>. The same ML wrapper can also learn configurations as well as results. </a:t>
            </a:r>
            <a:r>
              <a:rPr lang="en-US" sz="2000" dirty="0">
                <a:solidFill>
                  <a:srgbClr val="FF0000"/>
                </a:solidFill>
                <a:highlight>
                  <a:srgbClr val="FFFFFF"/>
                </a:highlight>
                <a:latin typeface="Arial"/>
                <a:ea typeface="Arial"/>
                <a:cs typeface="Arial"/>
                <a:sym typeface="Arial"/>
              </a:rPr>
              <a:t>Most Important</a:t>
            </a:r>
            <a:endParaRPr sz="2000" dirty="0">
              <a:solidFill>
                <a:srgbClr val="FF0000"/>
              </a:solidFill>
              <a:highlight>
                <a:srgbClr val="FFFFFF"/>
              </a:highlight>
              <a:latin typeface="Arial"/>
              <a:ea typeface="Arial"/>
              <a:cs typeface="Arial"/>
              <a:sym typeface="Arial"/>
            </a:endParaRPr>
          </a:p>
          <a:p>
            <a:pPr lvl="1" indent="-397923">
              <a:lnSpc>
                <a:spcPct val="115000"/>
              </a:lnSpc>
              <a:spcBef>
                <a:spcPts val="0"/>
              </a:spcBef>
              <a:buSzPts val="1100"/>
            </a:pPr>
            <a:r>
              <a:rPr lang="en" sz="2000" b="1" dirty="0">
                <a:highlight>
                  <a:srgbClr val="FFFFFF"/>
                </a:highlight>
                <a:latin typeface="Arial"/>
                <a:ea typeface="Arial"/>
                <a:cs typeface="Arial"/>
                <a:sym typeface="Arial"/>
              </a:rPr>
              <a:t>MLControl: </a:t>
            </a:r>
            <a:r>
              <a:rPr lang="en" sz="2000" dirty="0">
                <a:highlight>
                  <a:srgbClr val="FFFFFF"/>
                </a:highlight>
                <a:latin typeface="Arial"/>
                <a:ea typeface="Arial"/>
                <a:cs typeface="Arial"/>
                <a:sym typeface="Arial"/>
              </a:rPr>
              <a:t>Using simulations (with HPC) in control of experiments and in objective driven computational campaigns. Here the simulation surrogates are very valuable to allow real-time predictions. </a:t>
            </a:r>
            <a:endParaRPr sz="2000" dirty="0">
              <a:highlight>
                <a:srgbClr val="FFFFFF"/>
              </a:highlight>
              <a:latin typeface="Arial"/>
              <a:ea typeface="Arial"/>
              <a:cs typeface="Arial"/>
              <a:sym typeface="Arial"/>
            </a:endParaRPr>
          </a:p>
          <a:p>
            <a:pPr indent="-507987">
              <a:lnSpc>
                <a:spcPct val="115000"/>
              </a:lnSpc>
              <a:spcBef>
                <a:spcPts val="0"/>
              </a:spcBef>
              <a:buSzPts val="2400"/>
            </a:pPr>
            <a:r>
              <a:rPr lang="en" sz="3200" b="1" dirty="0">
                <a:solidFill>
                  <a:srgbClr val="FF0000"/>
                </a:solidFill>
                <a:highlight>
                  <a:srgbClr val="FFFFFF"/>
                </a:highlight>
                <a:latin typeface="Arial"/>
                <a:ea typeface="Arial"/>
                <a:cs typeface="Arial"/>
                <a:sym typeface="Arial"/>
              </a:rPr>
              <a:t>Twister2</a:t>
            </a:r>
            <a:r>
              <a:rPr lang="en" sz="3200" dirty="0">
                <a:highlight>
                  <a:srgbClr val="FFFFFF"/>
                </a:highlight>
                <a:latin typeface="Arial"/>
                <a:ea typeface="Arial"/>
                <a:cs typeface="Arial"/>
                <a:sym typeface="Arial"/>
              </a:rPr>
              <a:t> supports MLforHPC by allowing nodes of </a:t>
            </a:r>
            <a:r>
              <a:rPr lang="en-US" sz="3200" dirty="0">
                <a:highlight>
                  <a:srgbClr val="FFFFFF"/>
                </a:highlight>
                <a:latin typeface="Arial"/>
                <a:ea typeface="Arial"/>
                <a:cs typeface="Arial"/>
                <a:sym typeface="Arial"/>
              </a:rPr>
              <a:t>HPC </a:t>
            </a:r>
            <a:r>
              <a:rPr lang="en" sz="3200" dirty="0">
                <a:highlight>
                  <a:srgbClr val="FFFFFF"/>
                </a:highlight>
                <a:latin typeface="Arial"/>
                <a:ea typeface="Arial"/>
                <a:cs typeface="Arial"/>
                <a:sym typeface="Arial"/>
              </a:rPr>
              <a:t>dataflow representation to be wrapped with ML</a:t>
            </a:r>
            <a:endParaRPr sz="3200" dirty="0">
              <a:highlight>
                <a:srgbClr val="FFFFFF"/>
              </a:highlight>
              <a:latin typeface="Arial"/>
              <a:ea typeface="Arial"/>
              <a:cs typeface="Arial"/>
              <a:sym typeface="Arial"/>
            </a:endParaRPr>
          </a:p>
        </p:txBody>
      </p:sp>
      <p:sp>
        <p:nvSpPr>
          <p:cNvPr id="2" name="Date Placeholder 1">
            <a:extLst>
              <a:ext uri="{FF2B5EF4-FFF2-40B4-BE49-F238E27FC236}">
                <a16:creationId xmlns:a16="http://schemas.microsoft.com/office/drawing/2014/main" id="{512E05F6-7FC3-423A-AFB2-6625AE7F584F}"/>
              </a:ext>
            </a:extLst>
          </p:cNvPr>
          <p:cNvSpPr>
            <a:spLocks noGrp="1"/>
          </p:cNvSpPr>
          <p:nvPr>
            <p:ph type="dt" idx="10"/>
          </p:nvPr>
        </p:nvSpPr>
        <p:spPr/>
        <p:txBody>
          <a:bodyPr/>
          <a:lstStyle/>
          <a:p>
            <a:pPr defTabSz="1219170">
              <a:buClr>
                <a:srgbClr val="000000"/>
              </a:buClr>
            </a:pPr>
            <a:r>
              <a:rPr lang="en-US" kern="0"/>
              <a:t>5/10/2019</a:t>
            </a:r>
          </a:p>
        </p:txBody>
      </p:sp>
      <p:sp>
        <p:nvSpPr>
          <p:cNvPr id="3" name="Slide Number Placeholder 2">
            <a:extLst>
              <a:ext uri="{FF2B5EF4-FFF2-40B4-BE49-F238E27FC236}">
                <a16:creationId xmlns:a16="http://schemas.microsoft.com/office/drawing/2014/main" id="{C6BEC55A-9DA7-4475-838C-1B3816828723}"/>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4</a:t>
            </a:fld>
            <a:endParaRPr lang="en" ker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8F7E-1BDE-4143-B291-3FFDFE52FE65}"/>
              </a:ext>
            </a:extLst>
          </p:cNvPr>
          <p:cNvSpPr>
            <a:spLocks noGrp="1"/>
          </p:cNvSpPr>
          <p:nvPr>
            <p:ph type="title"/>
          </p:nvPr>
        </p:nvSpPr>
        <p:spPr>
          <a:xfrm>
            <a:off x="479871" y="122238"/>
            <a:ext cx="10515600" cy="792081"/>
          </a:xfrm>
        </p:spPr>
        <p:txBody>
          <a:bodyPr/>
          <a:lstStyle/>
          <a:p>
            <a:r>
              <a:rPr lang="en-US" dirty="0" err="1"/>
              <a:t>MLforHPC</a:t>
            </a:r>
            <a:r>
              <a:rPr lang="en-US" dirty="0"/>
              <a:t> Details I</a:t>
            </a:r>
          </a:p>
        </p:txBody>
      </p:sp>
      <p:sp>
        <p:nvSpPr>
          <p:cNvPr id="3" name="Text Placeholder 2">
            <a:extLst>
              <a:ext uri="{FF2B5EF4-FFF2-40B4-BE49-F238E27FC236}">
                <a16:creationId xmlns:a16="http://schemas.microsoft.com/office/drawing/2014/main" id="{C0E826A0-D0A6-4FDC-8597-D3C05887894E}"/>
              </a:ext>
            </a:extLst>
          </p:cNvPr>
          <p:cNvSpPr>
            <a:spLocks noGrp="1"/>
          </p:cNvSpPr>
          <p:nvPr>
            <p:ph type="body" idx="1"/>
          </p:nvPr>
        </p:nvSpPr>
        <p:spPr>
          <a:xfrm>
            <a:off x="0" y="689081"/>
            <a:ext cx="12192000" cy="5299264"/>
          </a:xfrm>
        </p:spPr>
        <p:txBody>
          <a:bodyPr/>
          <a:lstStyle/>
          <a:p>
            <a:r>
              <a:rPr lang="en-US" sz="2667" b="1" dirty="0" err="1">
                <a:latin typeface="+mn-lt"/>
              </a:rPr>
              <a:t>MLAutoTuningHPC</a:t>
            </a:r>
            <a:r>
              <a:rPr lang="en-US" sz="2667" b="1" dirty="0">
                <a:latin typeface="+mn-lt"/>
              </a:rPr>
              <a:t>: Learning Configurations </a:t>
            </a:r>
            <a:r>
              <a:rPr lang="en-US" sz="2667" dirty="0">
                <a:latin typeface="+mn-lt"/>
              </a:rPr>
              <a:t>This is classic Autotuning and one optimizes some mix of performance and quality of results with the learning network inputting the configuration parameters of the computation. This includes initial values and also dynamic choices such as block sizes for cache use, variable step sizes in space and time. It can also include discrete choices as to the type of solver to be used.</a:t>
            </a:r>
          </a:p>
          <a:p>
            <a:r>
              <a:rPr lang="en-US" sz="2667" b="1" dirty="0" err="1">
                <a:latin typeface="+mn-lt"/>
              </a:rPr>
              <a:t>MLAutoTuningHPC</a:t>
            </a:r>
            <a:r>
              <a:rPr lang="en-US" sz="2667" b="1" dirty="0">
                <a:latin typeface="+mn-lt"/>
              </a:rPr>
              <a:t>: Smart Ensembles</a:t>
            </a:r>
            <a:r>
              <a:rPr lang="en-US" sz="2667" dirty="0">
                <a:latin typeface="+mn-lt"/>
              </a:rPr>
              <a:t> Here we choose the best set of computation defining parameters to achieve some goal such as providing the most efficient training set with defining parameters spread well over the relevant phase space.</a:t>
            </a:r>
          </a:p>
          <a:p>
            <a:r>
              <a:rPr lang="en-US" sz="2667" b="1" dirty="0" err="1">
                <a:latin typeface="+mn-lt"/>
              </a:rPr>
              <a:t>MLAutoTuningHPC</a:t>
            </a:r>
            <a:r>
              <a:rPr lang="en-US" sz="2667" b="1" dirty="0">
                <a:latin typeface="+mn-lt"/>
              </a:rPr>
              <a:t>: Learning Model Setups from Observational Data</a:t>
            </a:r>
            <a:r>
              <a:rPr lang="en-US" sz="2667" dirty="0">
                <a:latin typeface="+mn-lt"/>
              </a:rPr>
              <a:t> Seen when simulation set up as a set of </a:t>
            </a:r>
            <a:r>
              <a:rPr lang="en-US" sz="2667" dirty="0" err="1">
                <a:latin typeface="+mn-lt"/>
              </a:rPr>
              <a:t>agents.Tuning</a:t>
            </a:r>
            <a:r>
              <a:rPr lang="en-US" sz="2667" dirty="0">
                <a:latin typeface="+mn-lt"/>
              </a:rPr>
              <a:t> agent (model) parameters to optimize agent outputs to available empirical data presents one of the greatest challenges in model construction.</a:t>
            </a:r>
            <a:br>
              <a:rPr lang="en-US" dirty="0"/>
            </a:br>
            <a:br>
              <a:rPr lang="en-US" dirty="0"/>
            </a:br>
            <a:endParaRPr lang="en-US" dirty="0"/>
          </a:p>
        </p:txBody>
      </p:sp>
      <p:sp>
        <p:nvSpPr>
          <p:cNvPr id="4" name="Date Placeholder 3">
            <a:extLst>
              <a:ext uri="{FF2B5EF4-FFF2-40B4-BE49-F238E27FC236}">
                <a16:creationId xmlns:a16="http://schemas.microsoft.com/office/drawing/2014/main" id="{90001B9C-C3E5-4BFF-923B-689FECAC6416}"/>
              </a:ext>
            </a:extLst>
          </p:cNvPr>
          <p:cNvSpPr>
            <a:spLocks noGrp="1"/>
          </p:cNvSpPr>
          <p:nvPr>
            <p:ph type="dt" idx="10"/>
          </p:nvPr>
        </p:nvSpPr>
        <p:spPr/>
        <p:txBody>
          <a:bodyPr/>
          <a:lstStyle/>
          <a:p>
            <a:pPr defTabSz="1219170">
              <a:buClr>
                <a:srgbClr val="000000"/>
              </a:buClr>
            </a:pPr>
            <a:r>
              <a:rPr lang="en-US" kern="0"/>
              <a:t>5/10/2019</a:t>
            </a:r>
          </a:p>
        </p:txBody>
      </p:sp>
      <p:sp>
        <p:nvSpPr>
          <p:cNvPr id="5" name="Slide Number Placeholder 4">
            <a:extLst>
              <a:ext uri="{FF2B5EF4-FFF2-40B4-BE49-F238E27FC236}">
                <a16:creationId xmlns:a16="http://schemas.microsoft.com/office/drawing/2014/main" id="{9ACB4E45-8E61-4AD4-A389-435F7DEC13D7}"/>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5</a:t>
            </a:fld>
            <a:endParaRPr lang="en" kern="0"/>
          </a:p>
        </p:txBody>
      </p:sp>
    </p:spTree>
    <p:extLst>
      <p:ext uri="{BB962C8B-B14F-4D97-AF65-F5344CB8AC3E}">
        <p14:creationId xmlns:p14="http://schemas.microsoft.com/office/powerpoint/2010/main" val="78198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31400" y="85644"/>
            <a:ext cx="12160601" cy="1143000"/>
          </a:xfrm>
        </p:spPr>
        <p:txBody>
          <a:bodyPr/>
          <a:lstStyle/>
          <a:p>
            <a:r>
              <a:rPr lang="en-US" sz="2800" dirty="0" err="1"/>
              <a:t>MLAutotunedHPC</a:t>
            </a:r>
            <a:r>
              <a:rPr lang="en-US" sz="2800" dirty="0"/>
              <a:t>. Machine Learning for Parameter Auto-tuning in Molecular Dynamics Simulations: Efficient Dynamics of Ions near Polarizable Nanoparticles</a:t>
            </a:r>
          </a:p>
        </p:txBody>
      </p:sp>
      <p:pic>
        <p:nvPicPr>
          <p:cNvPr id="8" name="Picture 7" descr="channel.jpg">
            <a:extLst>
              <a:ext uri="{FF2B5EF4-FFF2-40B4-BE49-F238E27FC236}">
                <a16:creationId xmlns:a16="http://schemas.microsoft.com/office/drawing/2014/main" id="{E5A622EB-D124-434C-879A-175AFA44F141}"/>
              </a:ext>
            </a:extLst>
          </p:cNvPr>
          <p:cNvPicPr>
            <a:picLocks noChangeAspect="1"/>
          </p:cNvPicPr>
          <p:nvPr/>
        </p:nvPicPr>
        <p:blipFill>
          <a:blip r:embed="rId2" cstate="print"/>
          <a:stretch>
            <a:fillRect/>
          </a:stretch>
        </p:blipFill>
        <p:spPr>
          <a:xfrm>
            <a:off x="333593" y="3133077"/>
            <a:ext cx="3936403" cy="2791112"/>
          </a:xfrm>
          <a:prstGeom prst="rect">
            <a:avLst/>
          </a:prstGeom>
        </p:spPr>
      </p:pic>
      <p:sp>
        <p:nvSpPr>
          <p:cNvPr id="3" name="TextBox 2">
            <a:extLst>
              <a:ext uri="{FF2B5EF4-FFF2-40B4-BE49-F238E27FC236}">
                <a16:creationId xmlns:a16="http://schemas.microsoft.com/office/drawing/2014/main" id="{2086D43D-21EC-4255-A68A-F23FA6DB164E}"/>
              </a:ext>
            </a:extLst>
          </p:cNvPr>
          <p:cNvSpPr txBox="1"/>
          <p:nvPr/>
        </p:nvSpPr>
        <p:spPr>
          <a:xfrm>
            <a:off x="67625" y="1363037"/>
            <a:ext cx="5307443" cy="913199"/>
          </a:xfrm>
          <a:prstGeom prst="rect">
            <a:avLst/>
          </a:prstGeom>
          <a:noFill/>
        </p:spPr>
        <p:txBody>
          <a:bodyPr wrap="square" rtlCol="0">
            <a:spAutoFit/>
          </a:bodyPr>
          <a:lstStyle/>
          <a:p>
            <a:pPr defTabSz="1219170">
              <a:buClr>
                <a:srgbClr val="000000"/>
              </a:buClr>
            </a:pPr>
            <a:r>
              <a:rPr lang="en-US" sz="2667" kern="0" dirty="0">
                <a:solidFill>
                  <a:srgbClr val="000000"/>
                </a:solidFill>
                <a:latin typeface="Arial"/>
                <a:cs typeface="Arial"/>
                <a:sym typeface="Arial"/>
              </a:rPr>
              <a:t>JCS </a:t>
            </a:r>
            <a:r>
              <a:rPr lang="en-US" sz="2667" kern="0" dirty="0" err="1">
                <a:solidFill>
                  <a:srgbClr val="000000"/>
                </a:solidFill>
                <a:latin typeface="Arial"/>
                <a:cs typeface="Arial"/>
                <a:sym typeface="Arial"/>
              </a:rPr>
              <a:t>Kadupitiya</a:t>
            </a:r>
            <a:r>
              <a:rPr lang="en-US" sz="2667" kern="0" dirty="0">
                <a:solidFill>
                  <a:srgbClr val="000000"/>
                </a:solidFill>
                <a:latin typeface="Arial"/>
                <a:cs typeface="Arial"/>
                <a:sym typeface="Arial"/>
              </a:rPr>
              <a:t>, Geoffrey Fox, </a:t>
            </a:r>
            <a:br>
              <a:rPr lang="en-US" sz="2667" kern="0" dirty="0">
                <a:solidFill>
                  <a:srgbClr val="000000"/>
                </a:solidFill>
                <a:latin typeface="Arial"/>
                <a:cs typeface="Arial"/>
                <a:sym typeface="Arial"/>
              </a:rPr>
            </a:br>
            <a:r>
              <a:rPr lang="en-US" sz="2667" kern="0" dirty="0">
                <a:solidFill>
                  <a:srgbClr val="000000"/>
                </a:solidFill>
                <a:latin typeface="Arial"/>
                <a:cs typeface="Arial"/>
                <a:sym typeface="Arial"/>
              </a:rPr>
              <a:t>Vikram </a:t>
            </a:r>
            <a:r>
              <a:rPr lang="en-US" sz="2667" kern="0" dirty="0" err="1">
                <a:solidFill>
                  <a:srgbClr val="000000"/>
                </a:solidFill>
                <a:latin typeface="Arial"/>
                <a:cs typeface="Arial"/>
                <a:sym typeface="Arial"/>
              </a:rPr>
              <a:t>Jadhao</a:t>
            </a:r>
            <a:endParaRPr lang="en-US" sz="2667" kern="0" dirty="0">
              <a:solidFill>
                <a:srgbClr val="000000"/>
              </a:solidFill>
              <a:latin typeface="Arial"/>
              <a:cs typeface="Arial"/>
              <a:sym typeface="Arial"/>
            </a:endParaRPr>
          </a:p>
        </p:txBody>
      </p:sp>
      <p:sp>
        <p:nvSpPr>
          <p:cNvPr id="4" name="Rectangle 3">
            <a:extLst>
              <a:ext uri="{FF2B5EF4-FFF2-40B4-BE49-F238E27FC236}">
                <a16:creationId xmlns:a16="http://schemas.microsoft.com/office/drawing/2014/main" id="{0F097486-2C37-DD4E-B724-C726EAC58526}"/>
              </a:ext>
            </a:extLst>
          </p:cNvPr>
          <p:cNvSpPr/>
          <p:nvPr/>
        </p:nvSpPr>
        <p:spPr>
          <a:xfrm>
            <a:off x="4800600" y="1085882"/>
            <a:ext cx="7323776" cy="2123658"/>
          </a:xfrm>
          <a:prstGeom prst="rect">
            <a:avLst/>
          </a:prstGeom>
        </p:spPr>
        <p:txBody>
          <a:bodyPr wrap="square">
            <a:spAutoFit/>
          </a:bodyPr>
          <a:lstStyle/>
          <a:p>
            <a:pPr defTabSz="1219170">
              <a:buClr>
                <a:srgbClr val="000000"/>
              </a:buClr>
            </a:pPr>
            <a:r>
              <a:rPr lang="en-US" sz="2200" b="1" kern="0" dirty="0">
                <a:solidFill>
                  <a:srgbClr val="000000"/>
                </a:solidFill>
                <a:latin typeface="Arial"/>
                <a:cs typeface="Arial"/>
                <a:sym typeface="Arial"/>
              </a:rPr>
              <a:t>Integration of machine learning (ML) methods for parameter prediction for MD simulations by demonstrating how they were realized in MD simulations of ions near polarizable NPs.</a:t>
            </a:r>
          </a:p>
          <a:p>
            <a:pPr defTabSz="1219170">
              <a:buClr>
                <a:srgbClr val="000000"/>
              </a:buClr>
            </a:pPr>
            <a:endParaRPr lang="en-US" sz="2200" b="1" kern="0" dirty="0">
              <a:solidFill>
                <a:srgbClr val="000000"/>
              </a:solidFill>
              <a:latin typeface="Arial"/>
              <a:cs typeface="Arial"/>
              <a:sym typeface="Arial"/>
            </a:endParaRPr>
          </a:p>
          <a:p>
            <a:pPr defTabSz="1219170">
              <a:buClr>
                <a:srgbClr val="000000"/>
              </a:buClr>
            </a:pPr>
            <a:r>
              <a:rPr lang="en-US" sz="2200" b="1" kern="0" dirty="0">
                <a:solidFill>
                  <a:srgbClr val="000000"/>
                </a:solidFill>
                <a:latin typeface="Arial"/>
                <a:cs typeface="Arial"/>
                <a:sym typeface="Arial"/>
              </a:rPr>
              <a:t>Note ML used at start and end of simulation blocks</a:t>
            </a:r>
            <a:endParaRPr lang="en-US" sz="2200" kern="0" dirty="0">
              <a:solidFill>
                <a:srgbClr val="000000"/>
              </a:solidFill>
              <a:latin typeface="Arial"/>
              <a:cs typeface="Arial"/>
              <a:sym typeface="Arial"/>
            </a:endParaRPr>
          </a:p>
        </p:txBody>
      </p:sp>
      <p:grpSp>
        <p:nvGrpSpPr>
          <p:cNvPr id="47" name="Group 46">
            <a:extLst>
              <a:ext uri="{FF2B5EF4-FFF2-40B4-BE49-F238E27FC236}">
                <a16:creationId xmlns:a16="http://schemas.microsoft.com/office/drawing/2014/main" id="{DEE734F6-80C6-429B-BB53-6036EB3BD51D}"/>
              </a:ext>
            </a:extLst>
          </p:cNvPr>
          <p:cNvGrpSpPr/>
          <p:nvPr/>
        </p:nvGrpSpPr>
        <p:grpSpPr>
          <a:xfrm>
            <a:off x="4447792" y="3594260"/>
            <a:ext cx="7410616" cy="2450051"/>
            <a:chOff x="723571" y="2686576"/>
            <a:chExt cx="5557962" cy="1837538"/>
          </a:xfrm>
        </p:grpSpPr>
        <p:sp>
          <p:nvSpPr>
            <p:cNvPr id="48" name="Rectangle 47">
              <a:extLst>
                <a:ext uri="{FF2B5EF4-FFF2-40B4-BE49-F238E27FC236}">
                  <a16:creationId xmlns:a16="http://schemas.microsoft.com/office/drawing/2014/main" id="{A1B231DD-F812-440A-9254-91503D735A5B}"/>
                </a:ext>
              </a:extLst>
            </p:cNvPr>
            <p:cNvSpPr/>
            <p:nvPr/>
          </p:nvSpPr>
          <p:spPr>
            <a:xfrm>
              <a:off x="2654420" y="3645644"/>
              <a:ext cx="647573" cy="18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1067" kern="0" dirty="0">
                  <a:solidFill>
                    <a:srgbClr val="FFFFFF"/>
                  </a:solidFill>
                  <a:latin typeface="Arial"/>
                  <a:sym typeface="Arial"/>
                </a:rPr>
                <a:t>Testing</a:t>
              </a:r>
            </a:p>
          </p:txBody>
        </p:sp>
        <p:sp>
          <p:nvSpPr>
            <p:cNvPr id="49" name="Rectangle 48">
              <a:extLst>
                <a:ext uri="{FF2B5EF4-FFF2-40B4-BE49-F238E27FC236}">
                  <a16:creationId xmlns:a16="http://schemas.microsoft.com/office/drawing/2014/main" id="{87A7E780-604C-4F5B-9A25-65C083002E09}"/>
                </a:ext>
              </a:extLst>
            </p:cNvPr>
            <p:cNvSpPr/>
            <p:nvPr/>
          </p:nvSpPr>
          <p:spPr>
            <a:xfrm>
              <a:off x="2611725" y="3944671"/>
              <a:ext cx="704502" cy="185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1067" kern="0" dirty="0">
                  <a:solidFill>
                    <a:srgbClr val="FFFFFF"/>
                  </a:solidFill>
                  <a:latin typeface="Arial"/>
                  <a:sym typeface="Arial"/>
                </a:rPr>
                <a:t>Training</a:t>
              </a:r>
            </a:p>
          </p:txBody>
        </p:sp>
        <p:sp>
          <p:nvSpPr>
            <p:cNvPr id="50" name="Rectangle 49">
              <a:extLst>
                <a:ext uri="{FF2B5EF4-FFF2-40B4-BE49-F238E27FC236}">
                  <a16:creationId xmlns:a16="http://schemas.microsoft.com/office/drawing/2014/main" id="{F773B37B-E363-4D4F-9A07-EDACF45EC59C}"/>
                </a:ext>
              </a:extLst>
            </p:cNvPr>
            <p:cNvSpPr/>
            <p:nvPr/>
          </p:nvSpPr>
          <p:spPr>
            <a:xfrm>
              <a:off x="2597492" y="3097542"/>
              <a:ext cx="704502" cy="18522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1067" kern="0" dirty="0">
                  <a:solidFill>
                    <a:srgbClr val="FFFFFF"/>
                  </a:solidFill>
                  <a:latin typeface="Arial"/>
                  <a:sym typeface="Arial"/>
                </a:rPr>
                <a:t>Inference I</a:t>
              </a:r>
            </a:p>
          </p:txBody>
        </p:sp>
        <p:sp>
          <p:nvSpPr>
            <p:cNvPr id="51" name="Rectangle 50">
              <a:extLst>
                <a:ext uri="{FF2B5EF4-FFF2-40B4-BE49-F238E27FC236}">
                  <a16:creationId xmlns:a16="http://schemas.microsoft.com/office/drawing/2014/main" id="{2A715586-5FBF-4DB3-B80E-0A1731C75B20}"/>
                </a:ext>
              </a:extLst>
            </p:cNvPr>
            <p:cNvSpPr/>
            <p:nvPr/>
          </p:nvSpPr>
          <p:spPr>
            <a:xfrm>
              <a:off x="2625956" y="3372571"/>
              <a:ext cx="704502" cy="18522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1067" kern="0" dirty="0">
                  <a:solidFill>
                    <a:srgbClr val="FFFFFF"/>
                  </a:solidFill>
                  <a:latin typeface="Arial"/>
                  <a:sym typeface="Arial"/>
                </a:rPr>
                <a:t>Inference II</a:t>
              </a:r>
            </a:p>
          </p:txBody>
        </p:sp>
        <p:grpSp>
          <p:nvGrpSpPr>
            <p:cNvPr id="52" name="Group 51">
              <a:extLst>
                <a:ext uri="{FF2B5EF4-FFF2-40B4-BE49-F238E27FC236}">
                  <a16:creationId xmlns:a16="http://schemas.microsoft.com/office/drawing/2014/main" id="{7DA94B01-E112-46D9-84FB-35ADECA74CE5}"/>
                </a:ext>
              </a:extLst>
            </p:cNvPr>
            <p:cNvGrpSpPr/>
            <p:nvPr/>
          </p:nvGrpSpPr>
          <p:grpSpPr>
            <a:xfrm>
              <a:off x="723571" y="2686576"/>
              <a:ext cx="5557962" cy="1837538"/>
              <a:chOff x="0" y="1630386"/>
              <a:chExt cx="7795062" cy="2893727"/>
            </a:xfrm>
          </p:grpSpPr>
          <p:pic>
            <p:nvPicPr>
              <p:cNvPr id="53" name="Picture 52">
                <a:extLst>
                  <a:ext uri="{FF2B5EF4-FFF2-40B4-BE49-F238E27FC236}">
                    <a16:creationId xmlns:a16="http://schemas.microsoft.com/office/drawing/2014/main" id="{47492987-5190-4E4F-AF01-105092E7886E}"/>
                  </a:ext>
                </a:extLst>
              </p:cNvPr>
              <p:cNvPicPr>
                <a:picLocks noChangeAspect="1"/>
              </p:cNvPicPr>
              <p:nvPr/>
            </p:nvPicPr>
            <p:blipFill>
              <a:blip r:embed="rId3"/>
              <a:stretch>
                <a:fillRect/>
              </a:stretch>
            </p:blipFill>
            <p:spPr>
              <a:xfrm>
                <a:off x="0" y="1630386"/>
                <a:ext cx="7795062" cy="2893727"/>
              </a:xfrm>
              <a:prstGeom prst="rect">
                <a:avLst/>
              </a:prstGeom>
            </p:spPr>
          </p:pic>
          <p:sp>
            <p:nvSpPr>
              <p:cNvPr id="54" name="Rectangle 53">
                <a:extLst>
                  <a:ext uri="{FF2B5EF4-FFF2-40B4-BE49-F238E27FC236}">
                    <a16:creationId xmlns:a16="http://schemas.microsoft.com/office/drawing/2014/main" id="{01D3E184-9B9F-4681-9DE6-BD02D037935C}"/>
                  </a:ext>
                </a:extLst>
              </p:cNvPr>
              <p:cNvSpPr/>
              <p:nvPr/>
            </p:nvSpPr>
            <p:spPr>
              <a:xfrm>
                <a:off x="1524698" y="2079030"/>
                <a:ext cx="1119499" cy="6425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800" kern="0" dirty="0">
                    <a:solidFill>
                      <a:srgbClr val="000000"/>
                    </a:solidFill>
                    <a:latin typeface="Arial"/>
                    <a:sym typeface="Arial"/>
                  </a:rPr>
                  <a:t>ML-Based Simulation Configuration</a:t>
                </a:r>
              </a:p>
            </p:txBody>
          </p:sp>
          <p:sp>
            <p:nvSpPr>
              <p:cNvPr id="55" name="Rectangle 54">
                <a:extLst>
                  <a:ext uri="{FF2B5EF4-FFF2-40B4-BE49-F238E27FC236}">
                    <a16:creationId xmlns:a16="http://schemas.microsoft.com/office/drawing/2014/main" id="{3A049B7E-CE92-430D-AE9D-BD3F0E87499F}"/>
                  </a:ext>
                </a:extLst>
              </p:cNvPr>
              <p:cNvSpPr/>
              <p:nvPr/>
            </p:nvSpPr>
            <p:spPr>
              <a:xfrm>
                <a:off x="1657884" y="384560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latin typeface="Arial"/>
                  <a:sym typeface="Arial"/>
                </a:endParaRPr>
              </a:p>
            </p:txBody>
          </p:sp>
          <p:sp>
            <p:nvSpPr>
              <p:cNvPr id="56" name="Rectangle 55">
                <a:extLst>
                  <a:ext uri="{FF2B5EF4-FFF2-40B4-BE49-F238E27FC236}">
                    <a16:creationId xmlns:a16="http://schemas.microsoft.com/office/drawing/2014/main" id="{05FED94E-2BAB-46DE-A1FD-2367E17F2604}"/>
                  </a:ext>
                </a:extLst>
              </p:cNvPr>
              <p:cNvSpPr/>
              <p:nvPr/>
            </p:nvSpPr>
            <p:spPr>
              <a:xfrm>
                <a:off x="1674249" y="3456477"/>
                <a:ext cx="777667"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800" kern="0" dirty="0">
                    <a:solidFill>
                      <a:srgbClr val="FFFFFF"/>
                    </a:solidFill>
                    <a:latin typeface="Arial"/>
                    <a:sym typeface="Arial"/>
                  </a:rPr>
                  <a:t>Testing</a:t>
                </a:r>
              </a:p>
            </p:txBody>
          </p:sp>
          <p:sp>
            <p:nvSpPr>
              <p:cNvPr id="57" name="Rectangle 56">
                <a:extLst>
                  <a:ext uri="{FF2B5EF4-FFF2-40B4-BE49-F238E27FC236}">
                    <a16:creationId xmlns:a16="http://schemas.microsoft.com/office/drawing/2014/main" id="{E119CCD5-BCF4-4F7C-9C09-E29F06DCFC10}"/>
                  </a:ext>
                </a:extLst>
              </p:cNvPr>
              <p:cNvSpPr/>
              <p:nvPr/>
            </p:nvSpPr>
            <p:spPr>
              <a:xfrm>
                <a:off x="1622976" y="3824157"/>
                <a:ext cx="846032" cy="22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800" kern="0" dirty="0">
                    <a:solidFill>
                      <a:srgbClr val="FFFFFF"/>
                    </a:solidFill>
                    <a:latin typeface="Arial"/>
                    <a:sym typeface="Arial"/>
                  </a:rPr>
                  <a:t>Training</a:t>
                </a:r>
              </a:p>
            </p:txBody>
          </p:sp>
          <p:sp>
            <p:nvSpPr>
              <p:cNvPr id="58" name="Rectangle 57">
                <a:extLst>
                  <a:ext uri="{FF2B5EF4-FFF2-40B4-BE49-F238E27FC236}">
                    <a16:creationId xmlns:a16="http://schemas.microsoft.com/office/drawing/2014/main" id="{D7994D39-B279-49B6-9EFA-89EA25E9FEA5}"/>
                  </a:ext>
                </a:extLst>
              </p:cNvPr>
              <p:cNvSpPr/>
              <p:nvPr/>
            </p:nvSpPr>
            <p:spPr>
              <a:xfrm>
                <a:off x="1617035" y="2770014"/>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800" kern="0" dirty="0">
                    <a:solidFill>
                      <a:srgbClr val="FFFFFF"/>
                    </a:solidFill>
                    <a:latin typeface="Arial"/>
                    <a:sym typeface="Arial"/>
                  </a:rPr>
                  <a:t>Inference I</a:t>
                </a:r>
              </a:p>
            </p:txBody>
          </p:sp>
          <p:sp>
            <p:nvSpPr>
              <p:cNvPr id="59" name="Rectangle 58">
                <a:extLst>
                  <a:ext uri="{FF2B5EF4-FFF2-40B4-BE49-F238E27FC236}">
                    <a16:creationId xmlns:a16="http://schemas.microsoft.com/office/drawing/2014/main" id="{FD563063-0B7C-435D-BD4C-275C05F7B0A9}"/>
                  </a:ext>
                </a:extLst>
              </p:cNvPr>
              <p:cNvSpPr/>
              <p:nvPr/>
            </p:nvSpPr>
            <p:spPr>
              <a:xfrm>
                <a:off x="1640065" y="3120709"/>
                <a:ext cx="846032" cy="227747"/>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800" kern="0" dirty="0">
                    <a:solidFill>
                      <a:srgbClr val="FFFFFF"/>
                    </a:solidFill>
                    <a:latin typeface="Arial"/>
                    <a:sym typeface="Arial"/>
                  </a:rPr>
                  <a:t>Inference II</a:t>
                </a:r>
              </a:p>
            </p:txBody>
          </p:sp>
        </p:grpSp>
      </p:grpSp>
    </p:spTree>
    <p:extLst>
      <p:ext uri="{BB962C8B-B14F-4D97-AF65-F5344CB8AC3E}">
        <p14:creationId xmlns:p14="http://schemas.microsoft.com/office/powerpoint/2010/main" val="305748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CAA1-A971-4C81-8E34-9497DD8328AC}"/>
              </a:ext>
            </a:extLst>
          </p:cNvPr>
          <p:cNvSpPr>
            <a:spLocks noGrp="1"/>
          </p:cNvSpPr>
          <p:nvPr>
            <p:ph type="title"/>
          </p:nvPr>
        </p:nvSpPr>
        <p:spPr>
          <a:xfrm>
            <a:off x="415600" y="98007"/>
            <a:ext cx="6101992" cy="617967"/>
          </a:xfrm>
        </p:spPr>
        <p:txBody>
          <a:bodyPr/>
          <a:lstStyle/>
          <a:p>
            <a:r>
              <a:rPr lang="en-US" sz="3200" b="1" dirty="0"/>
              <a:t>Results for </a:t>
            </a:r>
            <a:r>
              <a:rPr lang="en-US" sz="3200" b="1" dirty="0" err="1"/>
              <a:t>MLAutotuning</a:t>
            </a:r>
            <a:endParaRPr lang="en-US" sz="3200" b="1" dirty="0"/>
          </a:p>
        </p:txBody>
      </p:sp>
      <p:sp>
        <p:nvSpPr>
          <p:cNvPr id="9" name="Rectangle 8">
            <a:extLst>
              <a:ext uri="{FF2B5EF4-FFF2-40B4-BE49-F238E27FC236}">
                <a16:creationId xmlns:a16="http://schemas.microsoft.com/office/drawing/2014/main" id="{CE28F526-93DF-4CE6-9415-DD28DCC720AA}"/>
              </a:ext>
            </a:extLst>
          </p:cNvPr>
          <p:cNvSpPr/>
          <p:nvPr/>
        </p:nvSpPr>
        <p:spPr>
          <a:xfrm>
            <a:off x="-118611" y="4508221"/>
            <a:ext cx="12429221" cy="1959062"/>
          </a:xfrm>
          <a:prstGeom prst="rect">
            <a:avLst/>
          </a:prstGeom>
        </p:spPr>
        <p:txBody>
          <a:bodyPr wrap="square">
            <a:spAutoFit/>
          </a:bodyPr>
          <a:lstStyle/>
          <a:p>
            <a:pPr marL="228594" indent="-228594" defTabSz="1219170">
              <a:buClr>
                <a:srgbClr val="000000"/>
              </a:buClr>
              <a:buFont typeface="Arial" panose="020B0604020202020204" pitchFamily="34" charset="0"/>
              <a:buChar char="•"/>
            </a:pPr>
            <a:r>
              <a:rPr lang="en-US" sz="1733" kern="0" dirty="0">
                <a:solidFill>
                  <a:srgbClr val="000000"/>
                </a:solidFill>
                <a:latin typeface="Arial"/>
                <a:cs typeface="Arial"/>
                <a:sym typeface="Arial"/>
              </a:rPr>
              <a:t>An ANN based regression model was integrated with MD simulation and predicted excellent simulation environment 94:3% of the time; human operation is more like 20(student)-50(faculty)% and runs simulation slower to be safe.</a:t>
            </a:r>
          </a:p>
          <a:p>
            <a:pPr marL="228594" indent="-228594" defTabSz="1219170">
              <a:buClr>
                <a:srgbClr val="000000"/>
              </a:buClr>
              <a:buFont typeface="Arial" panose="020B0604020202020204" pitchFamily="34" charset="0"/>
              <a:buChar char="•"/>
            </a:pPr>
            <a:r>
              <a:rPr lang="en-US" sz="1733" kern="0" dirty="0">
                <a:solidFill>
                  <a:srgbClr val="000000"/>
                </a:solidFill>
                <a:latin typeface="Arial"/>
                <a:cs typeface="Arial"/>
                <a:sym typeface="Arial"/>
              </a:rPr>
              <a:t>Auto-tuning of parameters generated accurate dynamics of ions for  10 million steps while improving the stability.</a:t>
            </a:r>
          </a:p>
          <a:p>
            <a:pPr marL="228594" indent="-228594" defTabSz="1219170">
              <a:buClr>
                <a:srgbClr val="000000"/>
              </a:buClr>
              <a:buFont typeface="Arial" panose="020B0604020202020204" pitchFamily="34" charset="0"/>
              <a:buChar char="•"/>
            </a:pPr>
            <a:r>
              <a:rPr lang="en-US" sz="1733" kern="0" dirty="0">
                <a:solidFill>
                  <a:srgbClr val="000000"/>
                </a:solidFill>
                <a:latin typeface="Arial"/>
                <a:cs typeface="Arial"/>
                <a:sym typeface="Arial"/>
              </a:rPr>
              <a:t>The integration of ML-enhanced framework with hybrid OpenMP/MPI parallelization techniques reduced the computational time of simulating systems with 1000 of ions and induced charges from 1000 of hours to 10 of hours, yielding </a:t>
            </a:r>
            <a:r>
              <a:rPr lang="en-US" sz="1733" kern="0" dirty="0">
                <a:solidFill>
                  <a:srgbClr val="FF0000"/>
                </a:solidFill>
                <a:latin typeface="Arial"/>
                <a:cs typeface="Arial"/>
                <a:sym typeface="Arial"/>
              </a:rPr>
              <a:t>a maximum speedup of  3 from </a:t>
            </a:r>
            <a:r>
              <a:rPr lang="en-US" sz="1733" kern="0" dirty="0" err="1">
                <a:solidFill>
                  <a:srgbClr val="FF0000"/>
                </a:solidFill>
                <a:latin typeface="Arial"/>
                <a:cs typeface="Arial"/>
                <a:sym typeface="Arial"/>
              </a:rPr>
              <a:t>MLAutoTuning</a:t>
            </a:r>
            <a:r>
              <a:rPr lang="en-US" sz="1733" kern="0" dirty="0">
                <a:solidFill>
                  <a:srgbClr val="FF0000"/>
                </a:solidFill>
                <a:latin typeface="Arial"/>
                <a:cs typeface="Arial"/>
                <a:sym typeface="Arial"/>
              </a:rPr>
              <a:t> and a maximum speedup of  600 from the combination of ML and parallel computing</a:t>
            </a:r>
            <a:r>
              <a:rPr lang="en-US" sz="1733" kern="0" dirty="0">
                <a:solidFill>
                  <a:srgbClr val="000000"/>
                </a:solidFill>
                <a:latin typeface="Arial"/>
                <a:cs typeface="Arial"/>
                <a:sym typeface="Arial"/>
              </a:rPr>
              <a:t>.</a:t>
            </a:r>
          </a:p>
          <a:p>
            <a:pPr marL="228594" indent="-228594" defTabSz="1219170">
              <a:buClr>
                <a:srgbClr val="000000"/>
              </a:buClr>
              <a:buFont typeface="Arial" panose="020B0604020202020204" pitchFamily="34" charset="0"/>
              <a:buChar char="•"/>
            </a:pPr>
            <a:r>
              <a:rPr lang="en-US" sz="1733" kern="0" dirty="0">
                <a:solidFill>
                  <a:srgbClr val="000000"/>
                </a:solidFill>
                <a:latin typeface="Arial"/>
                <a:cs typeface="Arial"/>
                <a:sym typeface="Arial"/>
              </a:rPr>
              <a:t>The approach can be generalized to select optimal parameters in other MD applications &amp; energy minimization problems.</a:t>
            </a:r>
          </a:p>
        </p:txBody>
      </p:sp>
      <p:pic>
        <p:nvPicPr>
          <p:cNvPr id="10" name="Picture 9">
            <a:extLst>
              <a:ext uri="{FF2B5EF4-FFF2-40B4-BE49-F238E27FC236}">
                <a16:creationId xmlns:a16="http://schemas.microsoft.com/office/drawing/2014/main" id="{9FABA01C-F4DA-4C5A-8063-D4B5AEF4334E}"/>
              </a:ext>
            </a:extLst>
          </p:cNvPr>
          <p:cNvPicPr>
            <a:picLocks noChangeAspect="1"/>
          </p:cNvPicPr>
          <p:nvPr/>
        </p:nvPicPr>
        <p:blipFill rotWithShape="1">
          <a:blip r:embed="rId2"/>
          <a:srcRect b="42266"/>
          <a:stretch/>
        </p:blipFill>
        <p:spPr>
          <a:xfrm>
            <a:off x="183404" y="684253"/>
            <a:ext cx="3283192" cy="2257380"/>
          </a:xfrm>
          <a:prstGeom prst="rect">
            <a:avLst/>
          </a:prstGeom>
        </p:spPr>
      </p:pic>
      <p:sp>
        <p:nvSpPr>
          <p:cNvPr id="11" name="TextBox 10">
            <a:extLst>
              <a:ext uri="{FF2B5EF4-FFF2-40B4-BE49-F238E27FC236}">
                <a16:creationId xmlns:a16="http://schemas.microsoft.com/office/drawing/2014/main" id="{20733255-0C12-4A3F-A920-CEEBD302B1C7}"/>
              </a:ext>
            </a:extLst>
          </p:cNvPr>
          <p:cNvSpPr txBox="1"/>
          <p:nvPr/>
        </p:nvSpPr>
        <p:spPr>
          <a:xfrm>
            <a:off x="1" y="2941632"/>
            <a:ext cx="3283193" cy="1323439"/>
          </a:xfrm>
          <a:prstGeom prst="rect">
            <a:avLst/>
          </a:prstGeom>
          <a:noFill/>
        </p:spPr>
        <p:txBody>
          <a:bodyPr wrap="square" rtlCol="0">
            <a:spAutoFit/>
          </a:bodyPr>
          <a:lstStyle/>
          <a:p>
            <a:pPr defTabSz="1219170">
              <a:buClr>
                <a:srgbClr val="000000"/>
              </a:buClr>
            </a:pPr>
            <a:r>
              <a:rPr lang="en-US" sz="1600" kern="0" dirty="0">
                <a:solidFill>
                  <a:srgbClr val="000000"/>
                </a:solidFill>
                <a:latin typeface="Arial"/>
                <a:cs typeface="Arial"/>
                <a:sym typeface="Arial"/>
              </a:rPr>
              <a:t>Quality of simulation measured by time simulated per step with increasing use of ML enhancements. (Larger is better).</a:t>
            </a:r>
            <a:br>
              <a:rPr lang="en-US" sz="1600" kern="0" dirty="0">
                <a:solidFill>
                  <a:srgbClr val="000000"/>
                </a:solidFill>
                <a:latin typeface="Arial"/>
                <a:cs typeface="Arial"/>
                <a:sym typeface="Arial"/>
              </a:rPr>
            </a:br>
            <a:r>
              <a:rPr lang="en-US" sz="1600" kern="0" dirty="0">
                <a:solidFill>
                  <a:srgbClr val="000000"/>
                </a:solidFill>
                <a:latin typeface="Arial"/>
                <a:cs typeface="Arial"/>
                <a:sym typeface="Arial"/>
              </a:rPr>
              <a:t>Inset is timestep used</a:t>
            </a:r>
          </a:p>
        </p:txBody>
      </p:sp>
      <p:pic>
        <p:nvPicPr>
          <p:cNvPr id="12" name="Picture 11">
            <a:extLst>
              <a:ext uri="{FF2B5EF4-FFF2-40B4-BE49-F238E27FC236}">
                <a16:creationId xmlns:a16="http://schemas.microsoft.com/office/drawing/2014/main" id="{862E98DB-A1D1-4B13-A4DF-4CE413DE3039}"/>
              </a:ext>
            </a:extLst>
          </p:cNvPr>
          <p:cNvPicPr>
            <a:picLocks noChangeAspect="1"/>
          </p:cNvPicPr>
          <p:nvPr/>
        </p:nvPicPr>
        <p:blipFill rotWithShape="1">
          <a:blip r:embed="rId3"/>
          <a:srcRect l="-653" t="4490" r="653" b="38772"/>
          <a:stretch/>
        </p:blipFill>
        <p:spPr>
          <a:xfrm>
            <a:off x="3455472" y="826747"/>
            <a:ext cx="3062121" cy="2004111"/>
          </a:xfrm>
          <a:prstGeom prst="rect">
            <a:avLst/>
          </a:prstGeom>
        </p:spPr>
      </p:pic>
      <p:sp>
        <p:nvSpPr>
          <p:cNvPr id="13" name="TextBox 12">
            <a:extLst>
              <a:ext uri="{FF2B5EF4-FFF2-40B4-BE49-F238E27FC236}">
                <a16:creationId xmlns:a16="http://schemas.microsoft.com/office/drawing/2014/main" id="{DBC61640-57FC-46F0-AF98-7427A3AB491E}"/>
              </a:ext>
            </a:extLst>
          </p:cNvPr>
          <p:cNvSpPr txBox="1"/>
          <p:nvPr/>
        </p:nvSpPr>
        <p:spPr>
          <a:xfrm>
            <a:off x="3552322" y="2778961"/>
            <a:ext cx="2868417" cy="1528945"/>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Key characteristics of simulated system showing greater stability for ML enabled adaptive approach.</a:t>
            </a:r>
          </a:p>
        </p:txBody>
      </p:sp>
      <p:pic>
        <p:nvPicPr>
          <p:cNvPr id="14" name="Picture 13">
            <a:extLst>
              <a:ext uri="{FF2B5EF4-FFF2-40B4-BE49-F238E27FC236}">
                <a16:creationId xmlns:a16="http://schemas.microsoft.com/office/drawing/2014/main" id="{0D96C57E-83CF-4C76-B7B6-72AD5FA4A453}"/>
              </a:ext>
            </a:extLst>
          </p:cNvPr>
          <p:cNvPicPr>
            <a:picLocks noChangeAspect="1"/>
          </p:cNvPicPr>
          <p:nvPr/>
        </p:nvPicPr>
        <p:blipFill rotWithShape="1">
          <a:blip r:embed="rId4"/>
          <a:srcRect b="39224"/>
          <a:stretch/>
        </p:blipFill>
        <p:spPr>
          <a:xfrm>
            <a:off x="6420739" y="69621"/>
            <a:ext cx="3032451" cy="2095315"/>
          </a:xfrm>
          <a:prstGeom prst="rect">
            <a:avLst/>
          </a:prstGeom>
        </p:spPr>
      </p:pic>
      <p:sp>
        <p:nvSpPr>
          <p:cNvPr id="15" name="TextBox 14">
            <a:extLst>
              <a:ext uri="{FF2B5EF4-FFF2-40B4-BE49-F238E27FC236}">
                <a16:creationId xmlns:a16="http://schemas.microsoft.com/office/drawing/2014/main" id="{F4D95F47-C6EC-4F20-849A-CECB73F71AC0}"/>
              </a:ext>
            </a:extLst>
          </p:cNvPr>
          <p:cNvSpPr txBox="1"/>
          <p:nvPr/>
        </p:nvSpPr>
        <p:spPr>
          <a:xfrm>
            <a:off x="6603318" y="2080424"/>
            <a:ext cx="2868417" cy="2103589"/>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Comparison of results for peak densities of counterions between adaptive (ML) and original non-adaptive cases (they look identical)</a:t>
            </a:r>
          </a:p>
        </p:txBody>
      </p:sp>
      <p:pic>
        <p:nvPicPr>
          <p:cNvPr id="16" name="Picture 15">
            <a:extLst>
              <a:ext uri="{FF2B5EF4-FFF2-40B4-BE49-F238E27FC236}">
                <a16:creationId xmlns:a16="http://schemas.microsoft.com/office/drawing/2014/main" id="{4641C022-1CD8-4AC1-BE89-FCD11DB5FED2}"/>
              </a:ext>
            </a:extLst>
          </p:cNvPr>
          <p:cNvPicPr>
            <a:picLocks noChangeAspect="1"/>
          </p:cNvPicPr>
          <p:nvPr/>
        </p:nvPicPr>
        <p:blipFill rotWithShape="1">
          <a:blip r:embed="rId5"/>
          <a:srcRect b="43241"/>
          <a:stretch/>
        </p:blipFill>
        <p:spPr>
          <a:xfrm>
            <a:off x="9324724" y="192280"/>
            <a:ext cx="2683872" cy="1896013"/>
          </a:xfrm>
          <a:prstGeom prst="rect">
            <a:avLst/>
          </a:prstGeom>
        </p:spPr>
      </p:pic>
      <p:sp>
        <p:nvSpPr>
          <p:cNvPr id="17" name="TextBox 16">
            <a:extLst>
              <a:ext uri="{FF2B5EF4-FFF2-40B4-BE49-F238E27FC236}">
                <a16:creationId xmlns:a16="http://schemas.microsoft.com/office/drawing/2014/main" id="{B1F4B1BB-79EF-43F4-95B7-F76758EA58D8}"/>
              </a:ext>
            </a:extLst>
          </p:cNvPr>
          <p:cNvSpPr txBox="1"/>
          <p:nvPr/>
        </p:nvSpPr>
        <p:spPr>
          <a:xfrm>
            <a:off x="9471735" y="2280501"/>
            <a:ext cx="2479311" cy="1816266"/>
          </a:xfrm>
          <a:prstGeom prst="rect">
            <a:avLst/>
          </a:prstGeom>
          <a:noFill/>
        </p:spPr>
        <p:txBody>
          <a:bodyPr wrap="square" rtlCol="0">
            <a:spAutoFit/>
          </a:bodyPr>
          <a:lstStyle/>
          <a:p>
            <a:pPr defTabSz="1219170">
              <a:buClr>
                <a:srgbClr val="000000"/>
              </a:buClr>
            </a:pPr>
            <a:r>
              <a:rPr lang="en-US" sz="1867" kern="0" dirty="0">
                <a:solidFill>
                  <a:srgbClr val="000000"/>
                </a:solidFill>
                <a:latin typeface="Arial"/>
                <a:cs typeface="Arial"/>
                <a:sym typeface="Arial"/>
              </a:rPr>
              <a:t>Ionic densities from </a:t>
            </a:r>
            <a:r>
              <a:rPr lang="en-US" sz="1867" kern="0" dirty="0" err="1">
                <a:solidFill>
                  <a:srgbClr val="000000"/>
                </a:solidFill>
                <a:latin typeface="Arial"/>
                <a:cs typeface="Arial"/>
                <a:sym typeface="Arial"/>
              </a:rPr>
              <a:t>MLAutotuned</a:t>
            </a:r>
            <a:r>
              <a:rPr lang="en-US" sz="1867" kern="0" dirty="0">
                <a:solidFill>
                  <a:srgbClr val="000000"/>
                </a:solidFill>
                <a:latin typeface="Arial"/>
                <a:cs typeface="Arial"/>
                <a:sym typeface="Arial"/>
              </a:rPr>
              <a:t> system. Inset compares ML system results with those of slower original system</a:t>
            </a:r>
          </a:p>
        </p:txBody>
      </p:sp>
    </p:spTree>
    <p:extLst>
      <p:ext uri="{BB962C8B-B14F-4D97-AF65-F5344CB8AC3E}">
        <p14:creationId xmlns:p14="http://schemas.microsoft.com/office/powerpoint/2010/main" val="360635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8F7E-1BDE-4143-B291-3FFDFE52FE65}"/>
              </a:ext>
            </a:extLst>
          </p:cNvPr>
          <p:cNvSpPr>
            <a:spLocks noGrp="1"/>
          </p:cNvSpPr>
          <p:nvPr>
            <p:ph type="title"/>
          </p:nvPr>
        </p:nvSpPr>
        <p:spPr>
          <a:xfrm>
            <a:off x="479871" y="122238"/>
            <a:ext cx="10515600" cy="792081"/>
          </a:xfrm>
        </p:spPr>
        <p:txBody>
          <a:bodyPr/>
          <a:lstStyle/>
          <a:p>
            <a:r>
              <a:rPr lang="en-US" dirty="0" err="1"/>
              <a:t>MLforHPC</a:t>
            </a:r>
            <a:r>
              <a:rPr lang="en-US" dirty="0"/>
              <a:t> Details II</a:t>
            </a:r>
          </a:p>
        </p:txBody>
      </p:sp>
      <p:sp>
        <p:nvSpPr>
          <p:cNvPr id="3" name="Text Placeholder 2">
            <a:extLst>
              <a:ext uri="{FF2B5EF4-FFF2-40B4-BE49-F238E27FC236}">
                <a16:creationId xmlns:a16="http://schemas.microsoft.com/office/drawing/2014/main" id="{C0E826A0-D0A6-4FDC-8597-D3C05887894E}"/>
              </a:ext>
            </a:extLst>
          </p:cNvPr>
          <p:cNvSpPr>
            <a:spLocks noGrp="1"/>
          </p:cNvSpPr>
          <p:nvPr>
            <p:ph type="body" idx="1"/>
          </p:nvPr>
        </p:nvSpPr>
        <p:spPr>
          <a:xfrm>
            <a:off x="0" y="647751"/>
            <a:ext cx="12192000" cy="5820207"/>
          </a:xfrm>
        </p:spPr>
        <p:txBody>
          <a:bodyPr/>
          <a:lstStyle/>
          <a:p>
            <a:pPr>
              <a:lnSpc>
                <a:spcPct val="100000"/>
              </a:lnSpc>
            </a:pPr>
            <a:r>
              <a:rPr lang="en-US" sz="3200" b="1" dirty="0" err="1">
                <a:latin typeface="+mn-lt"/>
              </a:rPr>
              <a:t>MLaroundHPC</a:t>
            </a:r>
            <a:r>
              <a:rPr lang="en-US" sz="3200" b="1" dirty="0">
                <a:latin typeface="+mn-lt"/>
              </a:rPr>
              <a:t>: Learning Outputs from Inputs</a:t>
            </a:r>
            <a:r>
              <a:rPr lang="en-US" sz="3200" dirty="0">
                <a:latin typeface="+mn-lt"/>
              </a:rPr>
              <a:t>: This has a wide spectrum of use cases with two extreme cases given below. It includes </a:t>
            </a:r>
            <a:r>
              <a:rPr lang="en-US" sz="3200" b="1" dirty="0" err="1">
                <a:latin typeface="+mn-lt"/>
              </a:rPr>
              <a:t>SimulationTrainedML</a:t>
            </a:r>
            <a:r>
              <a:rPr lang="en-US" sz="3200" b="1" dirty="0">
                <a:latin typeface="+mn-lt"/>
              </a:rPr>
              <a:t> </a:t>
            </a:r>
            <a:r>
              <a:rPr lang="en-US" sz="3200" dirty="0">
                <a:latin typeface="+mn-lt"/>
              </a:rPr>
              <a:t>where the simulations are </a:t>
            </a:r>
            <a:r>
              <a:rPr lang="en-US" sz="3200">
                <a:latin typeface="+mn-lt"/>
              </a:rPr>
              <a:t>performed to directly </a:t>
            </a:r>
            <a:r>
              <a:rPr lang="en-US" sz="3200" dirty="0">
                <a:latin typeface="+mn-lt"/>
              </a:rPr>
              <a:t>train an AI system rather than the AI system being added to learn a simulation. </a:t>
            </a:r>
          </a:p>
          <a:p>
            <a:pPr marL="1253035" lvl="1" indent="-457189">
              <a:lnSpc>
                <a:spcPct val="100000"/>
              </a:lnSpc>
              <a:buFont typeface="+mj-lt"/>
              <a:buAutoNum type="alphaLcParenR"/>
            </a:pPr>
            <a:r>
              <a:rPr lang="en-US" sz="2667" b="1" dirty="0">
                <a:latin typeface="+mn-lt"/>
              </a:rPr>
              <a:t>Fields from Fields</a:t>
            </a:r>
            <a:r>
              <a:rPr lang="en-US" sz="2667" dirty="0">
                <a:latin typeface="+mn-lt"/>
              </a:rPr>
              <a:t> Here one feeds in initial conditions and the neural network learns the result where initial and final results are fields</a:t>
            </a:r>
          </a:p>
          <a:p>
            <a:pPr marL="1253035" lvl="1" indent="-457189">
              <a:lnSpc>
                <a:spcPct val="100000"/>
              </a:lnSpc>
              <a:buFont typeface="+mj-lt"/>
              <a:buAutoNum type="alphaLcParenR"/>
            </a:pPr>
            <a:r>
              <a:rPr lang="en-US" sz="2667" b="1" dirty="0">
                <a:latin typeface="+mn-lt"/>
              </a:rPr>
              <a:t>Computation Results from Computation defining Parameters </a:t>
            </a:r>
            <a:r>
              <a:rPr lang="en-US" sz="2667" dirty="0">
                <a:latin typeface="+mn-lt"/>
              </a:rPr>
              <a:t>Here one just feeds in a modest number of </a:t>
            </a:r>
            <a:r>
              <a:rPr lang="en-US" sz="2667" dirty="0" err="1">
                <a:latin typeface="+mn-lt"/>
              </a:rPr>
              <a:t>metaparameters</a:t>
            </a:r>
            <a:r>
              <a:rPr lang="en-US" sz="2667" dirty="0">
                <a:latin typeface="+mn-lt"/>
              </a:rPr>
              <a:t> that the define the problem and learn a modest number of calculated answers. This presumably requires fewer training samples than a)</a:t>
            </a:r>
            <a:br>
              <a:rPr lang="en-US" sz="2667" dirty="0">
                <a:latin typeface="+mn-lt"/>
              </a:rPr>
            </a:br>
            <a:r>
              <a:rPr lang="en-US" sz="2667" dirty="0">
                <a:latin typeface="+mn-lt"/>
              </a:rPr>
              <a:t> </a:t>
            </a:r>
            <a:br>
              <a:rPr lang="en-US" sz="2667" dirty="0">
                <a:latin typeface="+mn-lt"/>
              </a:rPr>
            </a:br>
            <a:br>
              <a:rPr lang="en-US" sz="2667" dirty="0">
                <a:latin typeface="+mn-lt"/>
              </a:rPr>
            </a:br>
            <a:br>
              <a:rPr lang="en-US" sz="2667" dirty="0">
                <a:latin typeface="+mn-lt"/>
              </a:rPr>
            </a:br>
            <a:br>
              <a:rPr lang="en-US" sz="2667" dirty="0">
                <a:latin typeface="+mn-lt"/>
              </a:rPr>
            </a:br>
            <a:endParaRPr lang="en-US" sz="2667" dirty="0">
              <a:latin typeface="+mn-lt"/>
            </a:endParaRPr>
          </a:p>
        </p:txBody>
      </p:sp>
      <p:sp>
        <p:nvSpPr>
          <p:cNvPr id="4" name="Date Placeholder 3">
            <a:extLst>
              <a:ext uri="{FF2B5EF4-FFF2-40B4-BE49-F238E27FC236}">
                <a16:creationId xmlns:a16="http://schemas.microsoft.com/office/drawing/2014/main" id="{90001B9C-C3E5-4BFF-923B-689FECAC6416}"/>
              </a:ext>
            </a:extLst>
          </p:cNvPr>
          <p:cNvSpPr>
            <a:spLocks noGrp="1"/>
          </p:cNvSpPr>
          <p:nvPr>
            <p:ph type="dt" idx="10"/>
          </p:nvPr>
        </p:nvSpPr>
        <p:spPr/>
        <p:txBody>
          <a:bodyPr/>
          <a:lstStyle/>
          <a:p>
            <a:pPr defTabSz="1219170">
              <a:buClr>
                <a:srgbClr val="000000"/>
              </a:buClr>
            </a:pPr>
            <a:r>
              <a:rPr lang="en-US" kern="0"/>
              <a:t>5/10/2019</a:t>
            </a:r>
          </a:p>
        </p:txBody>
      </p:sp>
      <p:sp>
        <p:nvSpPr>
          <p:cNvPr id="5" name="Slide Number Placeholder 4">
            <a:extLst>
              <a:ext uri="{FF2B5EF4-FFF2-40B4-BE49-F238E27FC236}">
                <a16:creationId xmlns:a16="http://schemas.microsoft.com/office/drawing/2014/main" id="{9ACB4E45-8E61-4AD4-A389-435F7DEC13D7}"/>
              </a:ext>
            </a:extLst>
          </p:cNvPr>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8</a:t>
            </a:fld>
            <a:endParaRPr lang="en" kern="0"/>
          </a:p>
        </p:txBody>
      </p:sp>
    </p:spTree>
    <p:extLst>
      <p:ext uri="{BB962C8B-B14F-4D97-AF65-F5344CB8AC3E}">
        <p14:creationId xmlns:p14="http://schemas.microsoft.com/office/powerpoint/2010/main" val="108550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8FB-B02A-4BFB-A466-1D619B94F139}"/>
              </a:ext>
            </a:extLst>
          </p:cNvPr>
          <p:cNvSpPr>
            <a:spLocks noGrp="1"/>
          </p:cNvSpPr>
          <p:nvPr>
            <p:ph type="title"/>
          </p:nvPr>
        </p:nvSpPr>
        <p:spPr>
          <a:xfrm>
            <a:off x="0" y="7767"/>
            <a:ext cx="12192000" cy="933095"/>
          </a:xfrm>
        </p:spPr>
        <p:txBody>
          <a:bodyPr/>
          <a:lstStyle/>
          <a:p>
            <a:r>
              <a:rPr lang="en-US" sz="2400" dirty="0" err="1"/>
              <a:t>MLaroundCI</a:t>
            </a:r>
            <a:r>
              <a:rPr lang="en-US" sz="2400" dirty="0"/>
              <a:t>: Machine learning for performance enhancement with Surrogates of molecular dynamics simulations</a:t>
            </a:r>
          </a:p>
        </p:txBody>
      </p:sp>
      <p:sp>
        <p:nvSpPr>
          <p:cNvPr id="3" name="Text Placeholder 2">
            <a:extLst>
              <a:ext uri="{FF2B5EF4-FFF2-40B4-BE49-F238E27FC236}">
                <a16:creationId xmlns:a16="http://schemas.microsoft.com/office/drawing/2014/main" id="{7025D0C6-B917-4079-9697-9C30E4140C28}"/>
              </a:ext>
            </a:extLst>
          </p:cNvPr>
          <p:cNvSpPr>
            <a:spLocks noGrp="1"/>
          </p:cNvSpPr>
          <p:nvPr>
            <p:ph idx="1"/>
          </p:nvPr>
        </p:nvSpPr>
        <p:spPr>
          <a:xfrm>
            <a:off x="7848602" y="609601"/>
            <a:ext cx="4317167" cy="6240633"/>
          </a:xfrm>
        </p:spPr>
        <p:txBody>
          <a:bodyPr/>
          <a:lstStyle/>
          <a:p>
            <a:pPr marL="533373" indent="-380981"/>
            <a:r>
              <a:rPr lang="en-US" sz="2000" dirty="0">
                <a:latin typeface="Calibri" panose="020F0502020204030204" pitchFamily="34" charset="0"/>
                <a:cs typeface="Calibri" panose="020F0502020204030204" pitchFamily="34" charset="0"/>
              </a:rPr>
              <a:t>We find that an artificial neural network based regression model successfully learns desired features associated with the output ionic density profiles (the contact, mid-point and peak densities) generating predictions for these quantities that are in excellent agreement with the results from explicit molecular dynamics simulations. </a:t>
            </a:r>
          </a:p>
          <a:p>
            <a:pPr marL="533373" indent="-380981"/>
            <a:r>
              <a:rPr lang="en-US" sz="2000" dirty="0">
                <a:latin typeface="Calibri" panose="020F0502020204030204" pitchFamily="34" charset="0"/>
                <a:cs typeface="Calibri" panose="020F0502020204030204" pitchFamily="34" charset="0"/>
              </a:rPr>
              <a:t>The integration of an ML layer enables real-time and anytime engagement with the simulation framework, thus enhancing the applicability for both research and educational use.</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533373" indent="-380981"/>
            <a:r>
              <a:rPr lang="en-US" sz="2000" dirty="0">
                <a:latin typeface="Calibri" panose="020F0502020204030204" pitchFamily="34" charset="0"/>
                <a:cs typeface="Calibri" panose="020F0502020204030204" pitchFamily="34" charset="0"/>
              </a:rPr>
              <a:t>Will be deployed on </a:t>
            </a:r>
            <a:r>
              <a:rPr lang="en-US" sz="2000" dirty="0" err="1">
                <a:latin typeface="Calibri" panose="020F0502020204030204" pitchFamily="34" charset="0"/>
                <a:cs typeface="Calibri" panose="020F0502020204030204" pitchFamily="34" charset="0"/>
              </a:rPr>
              <a:t>nanoHUB</a:t>
            </a:r>
            <a:r>
              <a:rPr lang="en-US" sz="2000" dirty="0">
                <a:latin typeface="Calibri" panose="020F0502020204030204" pitchFamily="34" charset="0"/>
                <a:cs typeface="Calibri" panose="020F0502020204030204" pitchFamily="34" charset="0"/>
              </a:rPr>
              <a:t> for education</a:t>
            </a:r>
          </a:p>
        </p:txBody>
      </p:sp>
      <p:pic>
        <p:nvPicPr>
          <p:cNvPr id="6" name="Picture 5">
            <a:extLst>
              <a:ext uri="{FF2B5EF4-FFF2-40B4-BE49-F238E27FC236}">
                <a16:creationId xmlns:a16="http://schemas.microsoft.com/office/drawing/2014/main" id="{76AD03BA-1C47-4BFA-B7DB-51D6ABA411AB}"/>
              </a:ext>
            </a:extLst>
          </p:cNvPr>
          <p:cNvPicPr>
            <a:picLocks noChangeAspect="1"/>
          </p:cNvPicPr>
          <p:nvPr/>
        </p:nvPicPr>
        <p:blipFill>
          <a:blip r:embed="rId2"/>
          <a:stretch>
            <a:fillRect/>
          </a:stretch>
        </p:blipFill>
        <p:spPr>
          <a:xfrm>
            <a:off x="214968" y="1101469"/>
            <a:ext cx="4367928" cy="2322123"/>
          </a:xfrm>
          <a:prstGeom prst="rect">
            <a:avLst/>
          </a:prstGeom>
        </p:spPr>
      </p:pic>
      <p:grpSp>
        <p:nvGrpSpPr>
          <p:cNvPr id="9" name="Group 8">
            <a:extLst>
              <a:ext uri="{FF2B5EF4-FFF2-40B4-BE49-F238E27FC236}">
                <a16:creationId xmlns:a16="http://schemas.microsoft.com/office/drawing/2014/main" id="{460421E1-0370-4A41-B867-DAE1422C4626}"/>
              </a:ext>
            </a:extLst>
          </p:cNvPr>
          <p:cNvGrpSpPr/>
          <p:nvPr/>
        </p:nvGrpSpPr>
        <p:grpSpPr>
          <a:xfrm>
            <a:off x="0" y="3868732"/>
            <a:ext cx="7993709" cy="2352296"/>
            <a:chOff x="196690" y="1128045"/>
            <a:chExt cx="8947310" cy="3315768"/>
          </a:xfrm>
        </p:grpSpPr>
        <p:pic>
          <p:nvPicPr>
            <p:cNvPr id="10" name="Picture 9">
              <a:extLst>
                <a:ext uri="{FF2B5EF4-FFF2-40B4-BE49-F238E27FC236}">
                  <a16:creationId xmlns:a16="http://schemas.microsoft.com/office/drawing/2014/main" id="{317B9B04-0265-4BA2-A600-0B935AC61FDD}"/>
                </a:ext>
              </a:extLst>
            </p:cNvPr>
            <p:cNvPicPr>
              <a:picLocks noChangeAspect="1"/>
            </p:cNvPicPr>
            <p:nvPr/>
          </p:nvPicPr>
          <p:blipFill>
            <a:blip r:embed="rId3"/>
            <a:stretch>
              <a:fillRect/>
            </a:stretch>
          </p:blipFill>
          <p:spPr>
            <a:xfrm>
              <a:off x="196690" y="1128045"/>
              <a:ext cx="8947310" cy="3315768"/>
            </a:xfrm>
            <a:prstGeom prst="rect">
              <a:avLst/>
            </a:prstGeom>
          </p:spPr>
        </p:pic>
        <p:sp>
          <p:nvSpPr>
            <p:cNvPr id="11" name="Rectangle 10">
              <a:extLst>
                <a:ext uri="{FF2B5EF4-FFF2-40B4-BE49-F238E27FC236}">
                  <a16:creationId xmlns:a16="http://schemas.microsoft.com/office/drawing/2014/main" id="{2E01334A-9EDD-4B5C-9840-0CD66200818B}"/>
                </a:ext>
              </a:extLst>
            </p:cNvPr>
            <p:cNvSpPr/>
            <p:nvPr/>
          </p:nvSpPr>
          <p:spPr>
            <a:xfrm>
              <a:off x="2414187" y="2870219"/>
              <a:ext cx="1525424" cy="12061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r>
                <a:rPr lang="en-US" sz="1333" kern="0" dirty="0">
                  <a:solidFill>
                    <a:srgbClr val="000000"/>
                  </a:solidFill>
                  <a:latin typeface="Arial"/>
                  <a:sym typeface="Arial"/>
                </a:rPr>
                <a:t>ML-Based Simulation Prediction </a:t>
              </a:r>
              <a:br>
                <a:rPr lang="en-US" sz="1333" kern="0" dirty="0">
                  <a:solidFill>
                    <a:srgbClr val="000000"/>
                  </a:solidFill>
                  <a:latin typeface="Arial"/>
                  <a:sym typeface="Arial"/>
                </a:rPr>
              </a:br>
              <a:r>
                <a:rPr lang="en-US" sz="1333" kern="0" dirty="0">
                  <a:solidFill>
                    <a:srgbClr val="000000"/>
                  </a:solidFill>
                  <a:latin typeface="Arial"/>
                  <a:sym typeface="Arial"/>
                </a:rPr>
                <a:t>ANN Model</a:t>
              </a:r>
            </a:p>
          </p:txBody>
        </p:sp>
        <p:sp>
          <p:nvSpPr>
            <p:cNvPr id="12" name="Rectangle 11">
              <a:extLst>
                <a:ext uri="{FF2B5EF4-FFF2-40B4-BE49-F238E27FC236}">
                  <a16:creationId xmlns:a16="http://schemas.microsoft.com/office/drawing/2014/main" id="{16E99616-D6CB-4517-A9CF-22F97EED35EC}"/>
                </a:ext>
              </a:extLst>
            </p:cNvPr>
            <p:cNvSpPr/>
            <p:nvPr/>
          </p:nvSpPr>
          <p:spPr>
            <a:xfrm>
              <a:off x="4042160" y="2955031"/>
              <a:ext cx="1119500" cy="35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4384" tIns="12192" rIns="0" bIns="12192" rtlCol="0" anchor="ctr"/>
            <a:lstStyle/>
            <a:p>
              <a:pPr algn="ctr" defTabSz="1219140">
                <a:buClr>
                  <a:srgbClr val="000000"/>
                </a:buClr>
                <a:defRPr/>
              </a:pPr>
              <a:r>
                <a:rPr lang="en-US" sz="1333" kern="0" dirty="0">
                  <a:solidFill>
                    <a:srgbClr val="FFFFFF"/>
                  </a:solidFill>
                  <a:latin typeface="Arial"/>
                  <a:sym typeface="Arial"/>
                </a:rPr>
                <a:t>Training</a:t>
              </a:r>
            </a:p>
          </p:txBody>
        </p:sp>
        <p:sp>
          <p:nvSpPr>
            <p:cNvPr id="13" name="Rectangle 12">
              <a:extLst>
                <a:ext uri="{FF2B5EF4-FFF2-40B4-BE49-F238E27FC236}">
                  <a16:creationId xmlns:a16="http://schemas.microsoft.com/office/drawing/2014/main" id="{1C942FE7-01A4-4B1D-905E-ABFAD97AE63A}"/>
                </a:ext>
              </a:extLst>
            </p:cNvPr>
            <p:cNvSpPr/>
            <p:nvPr/>
          </p:nvSpPr>
          <p:spPr>
            <a:xfrm>
              <a:off x="4042160" y="3376235"/>
              <a:ext cx="1119500" cy="63922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24384" tIns="12192" rIns="0" bIns="12192" rtlCol="0" anchor="ctr"/>
            <a:lstStyle/>
            <a:p>
              <a:pPr algn="ctr" defTabSz="1219140">
                <a:buClr>
                  <a:srgbClr val="000000"/>
                </a:buClr>
                <a:defRPr/>
              </a:pPr>
              <a:r>
                <a:rPr lang="en-US" sz="1333" kern="0" dirty="0">
                  <a:solidFill>
                    <a:srgbClr val="FFFFFF"/>
                  </a:solidFill>
                  <a:latin typeface="Arial"/>
                  <a:sym typeface="Arial"/>
                </a:rPr>
                <a:t>Inference</a:t>
              </a:r>
            </a:p>
          </p:txBody>
        </p:sp>
      </p:grpSp>
      <p:sp>
        <p:nvSpPr>
          <p:cNvPr id="4" name="TextBox 3">
            <a:extLst>
              <a:ext uri="{FF2B5EF4-FFF2-40B4-BE49-F238E27FC236}">
                <a16:creationId xmlns:a16="http://schemas.microsoft.com/office/drawing/2014/main" id="{C3E963CE-4551-41C3-9953-7E141781E68C}"/>
              </a:ext>
            </a:extLst>
          </p:cNvPr>
          <p:cNvSpPr txBox="1"/>
          <p:nvPr/>
        </p:nvSpPr>
        <p:spPr>
          <a:xfrm>
            <a:off x="2946773" y="6221028"/>
            <a:ext cx="5046936" cy="584775"/>
          </a:xfrm>
          <a:prstGeom prst="rect">
            <a:avLst/>
          </a:prstGeom>
          <a:noFill/>
        </p:spPr>
        <p:txBody>
          <a:bodyPr wrap="square" rtlCol="0">
            <a:spAutoFit/>
          </a:bodyPr>
          <a:lstStyle/>
          <a:p>
            <a:pPr defTabSz="1219170">
              <a:buClr>
                <a:srgbClr val="000000"/>
              </a:buClr>
            </a:pPr>
            <a:r>
              <a:rPr lang="en-US" sz="3200" kern="0" dirty="0">
                <a:solidFill>
                  <a:srgbClr val="000000"/>
                </a:solidFill>
                <a:latin typeface="Arial"/>
                <a:cs typeface="Arial"/>
                <a:sym typeface="Arial"/>
              </a:rPr>
              <a:t>ML used during simulation</a:t>
            </a:r>
          </a:p>
        </p:txBody>
      </p:sp>
      <p:pic>
        <p:nvPicPr>
          <p:cNvPr id="7" name="Picture 6">
            <a:extLst>
              <a:ext uri="{FF2B5EF4-FFF2-40B4-BE49-F238E27FC236}">
                <a16:creationId xmlns:a16="http://schemas.microsoft.com/office/drawing/2014/main" id="{9721D068-F133-4E36-A4CF-DF704B54B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085" y="940861"/>
            <a:ext cx="3719948" cy="2640083"/>
          </a:xfrm>
          <a:prstGeom prst="rect">
            <a:avLst/>
          </a:prstGeom>
        </p:spPr>
      </p:pic>
    </p:spTree>
    <p:extLst>
      <p:ext uri="{BB962C8B-B14F-4D97-AF65-F5344CB8AC3E}">
        <p14:creationId xmlns:p14="http://schemas.microsoft.com/office/powerpoint/2010/main" val="353935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1566</Words>
  <Application>Microsoft Office PowerPoint</Application>
  <PresentationFormat>Widescreen</PresentationFormat>
  <Paragraphs>101</Paragraphs>
  <Slides>13</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MLforHPC/CI BDEC2 Working Group Learning Everywhere https://www.exascale.org/bdec/agenda/poznan </vt:lpstr>
      <vt:lpstr>MLforHPC and HPCforML</vt:lpstr>
      <vt:lpstr>HPCforML in detail</vt:lpstr>
      <vt:lpstr>MLforHPC in detail</vt:lpstr>
      <vt:lpstr>MLforHPC Details I</vt:lpstr>
      <vt:lpstr>MLAutotunedHPC. Machine Learning for Parameter Auto-tuning in Molecular Dynamics Simulations: Efficient Dynamics of Ions near Polarizable Nanoparticles</vt:lpstr>
      <vt:lpstr>Results for MLAutotuning</vt:lpstr>
      <vt:lpstr>MLforHPC Details II</vt:lpstr>
      <vt:lpstr>MLaroundCI: Machine learning for performance enhancement with Surrogates of molecular dynamics simulations</vt:lpstr>
      <vt:lpstr>Speedup of MLaroundCI</vt:lpstr>
      <vt:lpstr>MLaroundHPC: Learning Model Details I</vt:lpstr>
      <vt:lpstr>MLaroundHPC: Learning Model Details II</vt:lpstr>
      <vt:lpstr>MLControl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MLforHPC/CI BDEC2 Working Group Learning Everywhere https://www.exascale.org/bdec/agenda/poznan </dc:title>
  <dc:creator>Geoffrey Fox</dc:creator>
  <cp:lastModifiedBy>Geoffrey Fox</cp:lastModifiedBy>
  <cp:revision>4</cp:revision>
  <dcterms:created xsi:type="dcterms:W3CDTF">2019-05-16T13:31:28Z</dcterms:created>
  <dcterms:modified xsi:type="dcterms:W3CDTF">2019-06-10T15:11:13Z</dcterms:modified>
</cp:coreProperties>
</file>