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38" r:id="rId3"/>
    <p:sldMasterId id="2147483750" r:id="rId4"/>
    <p:sldMasterId id="2147483758" r:id="rId5"/>
  </p:sldMasterIdLst>
  <p:notesMasterIdLst>
    <p:notesMasterId r:id="rId44"/>
  </p:notesMasterIdLst>
  <p:sldIdLst>
    <p:sldId id="424" r:id="rId6"/>
    <p:sldId id="481" r:id="rId7"/>
    <p:sldId id="455" r:id="rId8"/>
    <p:sldId id="300" r:id="rId9"/>
    <p:sldId id="583" r:id="rId10"/>
    <p:sldId id="582" r:id="rId11"/>
    <p:sldId id="581" r:id="rId12"/>
    <p:sldId id="275" r:id="rId13"/>
    <p:sldId id="299" r:id="rId14"/>
    <p:sldId id="316" r:id="rId15"/>
    <p:sldId id="319" r:id="rId16"/>
    <p:sldId id="457" r:id="rId17"/>
    <p:sldId id="459" r:id="rId18"/>
    <p:sldId id="456" r:id="rId19"/>
    <p:sldId id="546" r:id="rId20"/>
    <p:sldId id="576" r:id="rId21"/>
    <p:sldId id="547" r:id="rId22"/>
    <p:sldId id="544" r:id="rId23"/>
    <p:sldId id="541" r:id="rId24"/>
    <p:sldId id="542" r:id="rId25"/>
    <p:sldId id="579" r:id="rId26"/>
    <p:sldId id="580" r:id="rId27"/>
    <p:sldId id="543" r:id="rId28"/>
    <p:sldId id="577" r:id="rId29"/>
    <p:sldId id="578" r:id="rId30"/>
    <p:sldId id="548" r:id="rId31"/>
    <p:sldId id="549" r:id="rId32"/>
    <p:sldId id="555" r:id="rId33"/>
    <p:sldId id="552" r:id="rId34"/>
    <p:sldId id="554" r:id="rId35"/>
    <p:sldId id="560" r:id="rId36"/>
    <p:sldId id="561" r:id="rId37"/>
    <p:sldId id="562" r:id="rId38"/>
    <p:sldId id="563" r:id="rId39"/>
    <p:sldId id="564" r:id="rId40"/>
    <p:sldId id="565" r:id="rId41"/>
    <p:sldId id="568" r:id="rId42"/>
    <p:sldId id="57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89146" autoAdjust="0"/>
  </p:normalViewPr>
  <p:slideViewPr>
    <p:cSldViewPr>
      <p:cViewPr varScale="1">
        <p:scale>
          <a:sx n="119" d="100"/>
          <a:sy n="119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rey%20Fox\Desktop\TwisterAzure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v>DryadLINQ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8510.4749999997111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19872"/>
        <c:axId val="97529856"/>
      </c:barChart>
      <c:catAx>
        <c:axId val="975198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529856"/>
        <c:crosses val="autoZero"/>
        <c:auto val="1"/>
        <c:lblAlgn val="ctr"/>
        <c:lblOffset val="100"/>
        <c:noMultiLvlLbl val="0"/>
      </c:catAx>
      <c:valAx>
        <c:axId val="97529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51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39632545931848"/>
          <c:y val="6.368427736855474E-2"/>
          <c:w val="0.32490354330709365"/>
          <c:h val="0.196945643891292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7174103237144"/>
          <c:y val="4.2295313085864275E-2"/>
          <c:w val="0.64347180317415142"/>
          <c:h val="0.6470561814616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0.2602028103590604</c:v>
                </c:pt>
                <c:pt idx="1">
                  <c:v>0.19666569328339961</c:v>
                </c:pt>
                <c:pt idx="2">
                  <c:v>0.16730746351220732</c:v>
                </c:pt>
                <c:pt idx="3">
                  <c:v>0.17009335031696748</c:v>
                </c:pt>
                <c:pt idx="4">
                  <c:v>0.15329492392700494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5"/>
        <c:overlap val="-25"/>
        <c:axId val="105937152"/>
        <c:axId val="105935616"/>
      </c:barChart>
      <c:valAx>
        <c:axId val="105935616"/>
        <c:scaling>
          <c:orientation val="minMax"/>
          <c:max val="0.30000000000000032"/>
        </c:scaling>
        <c:delete val="0"/>
        <c:axPos val="r"/>
        <c:majorGridlines/>
        <c:numFmt formatCode="0%" sourceLinked="0"/>
        <c:majorTickMark val="none"/>
        <c:minorTickMark val="none"/>
        <c:tickLblPos val="nextTo"/>
        <c:crossAx val="105937152"/>
        <c:crosses val="max"/>
        <c:crossBetween val="between"/>
      </c:valAx>
      <c:catAx>
        <c:axId val="10593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83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593561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9421051340545037E-2"/>
          <c:y val="0.82562430395380682"/>
          <c:w val="0.93095469255663565"/>
          <c:h val="0.17437559159077454"/>
        </c:manualLayout>
      </c:layout>
      <c:overlay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'Cap3'!$G$43</c:f>
              <c:strCache>
                <c:ptCount val="1"/>
                <c:pt idx="0">
                  <c:v>Azure MapReduce</c:v>
                </c:pt>
              </c:strCache>
            </c:strRef>
          </c:tx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'Cap3'!$G$44:$G$48</c:f>
              <c:numCache>
                <c:formatCode>General</c:formatCode>
                <c:ptCount val="5"/>
                <c:pt idx="0">
                  <c:v>3.916646399999983</c:v>
                </c:pt>
                <c:pt idx="1">
                  <c:v>5.8735072000000006</c:v>
                </c:pt>
                <c:pt idx="2">
                  <c:v>7.7306624000000319</c:v>
                </c:pt>
                <c:pt idx="3">
                  <c:v>9.8383786666666619</c:v>
                </c:pt>
                <c:pt idx="4">
                  <c:v>11.568659200000004</c:v>
                </c:pt>
              </c:numCache>
            </c:numRef>
          </c:val>
        </c:ser>
        <c:ser>
          <c:idx val="1"/>
          <c:order val="1"/>
          <c:tx>
            <c:strRef>
              <c:f>'Cap3'!$H$43</c:f>
              <c:strCache>
                <c:ptCount val="1"/>
                <c:pt idx="0">
                  <c:v>Amazon EMR</c:v>
                </c:pt>
              </c:strCache>
            </c:strRef>
          </c:tx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'Cap3'!$H$44:$H$48</c:f>
              <c:numCache>
                <c:formatCode>#,##0.000</c:formatCode>
                <c:ptCount val="5"/>
                <c:pt idx="0">
                  <c:v>5.692095833333334</c:v>
                </c:pt>
                <c:pt idx="1">
                  <c:v>8.5416925000000017</c:v>
                </c:pt>
                <c:pt idx="2">
                  <c:v>11.163800266666676</c:v>
                </c:pt>
                <c:pt idx="3">
                  <c:v>13.837750100000003</c:v>
                </c:pt>
                <c:pt idx="4">
                  <c:v>17.060191711111113</c:v>
                </c:pt>
              </c:numCache>
            </c:numRef>
          </c:val>
        </c:ser>
        <c:ser>
          <c:idx val="2"/>
          <c:order val="2"/>
          <c:tx>
            <c:strRef>
              <c:f>'Cap3'!$I$43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934BC9"/>
            </a:solidFill>
          </c:spPr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'Cap3'!$I$44:$I$48</c:f>
              <c:numCache>
                <c:formatCode>General</c:formatCode>
                <c:ptCount val="5"/>
                <c:pt idx="0">
                  <c:v>5.8048154666666365</c:v>
                </c:pt>
                <c:pt idx="1">
                  <c:v>8.5323000000000011</c:v>
                </c:pt>
                <c:pt idx="2">
                  <c:v>11.317975533333335</c:v>
                </c:pt>
                <c:pt idx="3">
                  <c:v>14.10687728888889</c:v>
                </c:pt>
                <c:pt idx="4">
                  <c:v>16.874571544444521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80672"/>
        <c:axId val="105982592"/>
      </c:barChart>
      <c:catAx>
        <c:axId val="10598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Files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5982592"/>
        <c:crosses val="autoZero"/>
        <c:auto val="1"/>
        <c:lblAlgn val="ctr"/>
        <c:lblOffset val="100"/>
        <c:noMultiLvlLbl val="0"/>
      </c:catAx>
      <c:valAx>
        <c:axId val="105982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9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SWG!$F$54</c:f>
              <c:strCache>
                <c:ptCount val="1"/>
                <c:pt idx="0">
                  <c:v>AzureMR</c:v>
                </c:pt>
              </c:strCache>
            </c:strRef>
          </c:tx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SWG!$F$55:$F$59</c:f>
              <c:numCache>
                <c:formatCode>General</c:formatCode>
                <c:ptCount val="5"/>
                <c:pt idx="0">
                  <c:v>8.8283071999999994</c:v>
                </c:pt>
                <c:pt idx="1">
                  <c:v>12.655417600000026</c:v>
                </c:pt>
                <c:pt idx="2">
                  <c:v>17.183756799999987</c:v>
                </c:pt>
                <c:pt idx="3">
                  <c:v>21.677914666666759</c:v>
                </c:pt>
                <c:pt idx="4">
                  <c:v>24.525401599999917</c:v>
                </c:pt>
              </c:numCache>
            </c:numRef>
          </c:val>
        </c:ser>
        <c:ser>
          <c:idx val="2"/>
          <c:order val="1"/>
          <c:tx>
            <c:strRef>
              <c:f>SWG!$H$54</c:f>
              <c:strCache>
                <c:ptCount val="1"/>
                <c:pt idx="0">
                  <c:v>Amazon EMR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SWG!$H$55:$H$59</c:f>
              <c:numCache>
                <c:formatCode>General</c:formatCode>
                <c:ptCount val="5"/>
                <c:pt idx="0">
                  <c:v>8.8799296000000005</c:v>
                </c:pt>
                <c:pt idx="1">
                  <c:v>12.981365277777778</c:v>
                </c:pt>
                <c:pt idx="2">
                  <c:v>16.887888966666754</c:v>
                </c:pt>
                <c:pt idx="3">
                  <c:v>21.815976088888895</c:v>
                </c:pt>
                <c:pt idx="4">
                  <c:v>25.830348911111109</c:v>
                </c:pt>
              </c:numCache>
            </c:numRef>
          </c:val>
        </c:ser>
        <c:ser>
          <c:idx val="4"/>
          <c:order val="2"/>
          <c:tx>
            <c:strRef>
              <c:f>SWG!$J$54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8D42C6"/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SWG!$J$55:$J$59</c:f>
              <c:numCache>
                <c:formatCode>General</c:formatCode>
                <c:ptCount val="5"/>
                <c:pt idx="0">
                  <c:v>8.283751500000001</c:v>
                </c:pt>
                <c:pt idx="1">
                  <c:v>12.626556388888931</c:v>
                </c:pt>
                <c:pt idx="2">
                  <c:v>16.203263266666667</c:v>
                </c:pt>
                <c:pt idx="3">
                  <c:v>20.051559311111117</c:v>
                </c:pt>
                <c:pt idx="4">
                  <c:v>23.875742177777635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05088"/>
        <c:axId val="106111360"/>
      </c:barChart>
      <c:catAx>
        <c:axId val="10610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Blocks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6111360"/>
        <c:crosses val="autoZero"/>
        <c:auto val="1"/>
        <c:lblAlgn val="ctr"/>
        <c:lblOffset val="100"/>
        <c:noMultiLvlLbl val="0"/>
      </c:catAx>
      <c:valAx>
        <c:axId val="106111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10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2082596818254"/>
          <c:y val="0.1167066259574696"/>
          <c:w val="0.80056036745406833"/>
          <c:h val="0.798225065616797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Blast!$B$11</c:f>
              <c:strCache>
                <c:ptCount val="1"/>
                <c:pt idx="0">
                  <c:v>Hadoop-Blast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Blast!$B$12:$B$17</c:f>
              <c:numCache>
                <c:formatCode>0.00%</c:formatCode>
                <c:ptCount val="6"/>
                <c:pt idx="0">
                  <c:v>0.7880689839290439</c:v>
                </c:pt>
                <c:pt idx="1">
                  <c:v>0.80722532852139028</c:v>
                </c:pt>
                <c:pt idx="2">
                  <c:v>0.82790065612966235</c:v>
                </c:pt>
                <c:pt idx="3">
                  <c:v>0.83116069649838831</c:v>
                </c:pt>
                <c:pt idx="4">
                  <c:v>0.83964031572745912</c:v>
                </c:pt>
                <c:pt idx="5">
                  <c:v>0.84413231799645172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Blast!$C$11</c:f>
              <c:strCache>
                <c:ptCount val="1"/>
                <c:pt idx="0">
                  <c:v>EC2-ClassicCloud-Blast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Blast!$C$12:$C$17</c:f>
              <c:numCache>
                <c:formatCode>0.00%</c:formatCode>
                <c:ptCount val="6"/>
                <c:pt idx="0">
                  <c:v>0.74069018045465196</c:v>
                </c:pt>
                <c:pt idx="1">
                  <c:v>0.77042981867679705</c:v>
                </c:pt>
                <c:pt idx="2">
                  <c:v>0.77390958907329765</c:v>
                </c:pt>
                <c:pt idx="3">
                  <c:v>0.77999213227258868</c:v>
                </c:pt>
                <c:pt idx="4">
                  <c:v>0.78929775157433757</c:v>
                </c:pt>
                <c:pt idx="5">
                  <c:v>0.79823278056757374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Blast!$E$11</c:f>
              <c:strCache>
                <c:ptCount val="1"/>
                <c:pt idx="0">
                  <c:v>DryadLINQ-Blast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Blast!$E$12:$E$17</c:f>
              <c:numCache>
                <c:formatCode>0.00%</c:formatCode>
                <c:ptCount val="6"/>
                <c:pt idx="0">
                  <c:v>0.86646897113949117</c:v>
                </c:pt>
                <c:pt idx="1">
                  <c:v>0.86774374234473917</c:v>
                </c:pt>
                <c:pt idx="2">
                  <c:v>0.90762303732576277</c:v>
                </c:pt>
                <c:pt idx="3">
                  <c:v>0.91817918974925905</c:v>
                </c:pt>
                <c:pt idx="4">
                  <c:v>0.92482995021666836</c:v>
                </c:pt>
                <c:pt idx="5">
                  <c:v>0.91501394898456079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Blast!$F$11</c:f>
              <c:strCache>
                <c:ptCount val="1"/>
                <c:pt idx="0">
                  <c:v>AzureTwister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Blast!$F$12:$F$17</c:f>
              <c:numCache>
                <c:formatCode>0.00%</c:formatCode>
                <c:ptCount val="6"/>
                <c:pt idx="0">
                  <c:v>0.85350519546379333</c:v>
                </c:pt>
                <c:pt idx="1">
                  <c:v>0.89249579572727578</c:v>
                </c:pt>
                <c:pt idx="2">
                  <c:v>0.89770062142686635</c:v>
                </c:pt>
                <c:pt idx="3">
                  <c:v>0.92789251694180452</c:v>
                </c:pt>
                <c:pt idx="4">
                  <c:v>0.92166406602488415</c:v>
                </c:pt>
                <c:pt idx="5">
                  <c:v>0.92448395193934274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759488"/>
        <c:axId val="105761408"/>
      </c:scatterChart>
      <c:valAx>
        <c:axId val="105759488"/>
        <c:scaling>
          <c:orientation val="minMax"/>
          <c:max val="768"/>
          <c:min val="128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 i="0" baseline="0"/>
                  <a:t>Number of Query Files</a:t>
                </a:r>
                <a:endParaRPr lang="en-US" sz="1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761408"/>
        <c:crosses val="autoZero"/>
        <c:crossBetween val="midCat"/>
      </c:valAx>
      <c:valAx>
        <c:axId val="105761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05759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788888888888891"/>
          <c:y val="0.43827938174394865"/>
          <c:w val="0.38711198600174979"/>
          <c:h val="0.345170253718285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EMR &amp; Hadoop-EC2 requires one extra node to act as the master node (included in the cost calculation)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EMR &amp; Hadoop-EC2 requires one extra node to act as the master node (included in the cost calculation)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8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4/14/2011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9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5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8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54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7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22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4/14/2011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Bioinformatics on Cloud Cyberinfrastructure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Bio-IT</a:t>
            </a:r>
          </a:p>
          <a:p>
            <a:r>
              <a:rPr lang="en-US" sz="2400" b="1" dirty="0" smtClean="0"/>
              <a:t>April 14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2945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All-Pairs Using DryadLINQ</a:t>
            </a:r>
            <a:endParaRPr lang="en-US" sz="4000" b="1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5791200" y="1828800"/>
          <a:ext cx="304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" y="40356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Calculate  Pairwise Distances (Smith Waterman Gotoh)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7010400" y="1371600"/>
            <a:ext cx="1981200" cy="838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125 million distances</a:t>
            </a:r>
          </a:p>
          <a:p>
            <a:pPr algn="ctr"/>
            <a:r>
              <a:rPr lang="en-US" sz="1600" dirty="0" smtClean="0"/>
              <a:t>4 hours &amp; 46 minutes</a:t>
            </a:r>
            <a:endParaRPr lang="en-US" sz="1600" dirty="0"/>
          </a:p>
        </p:txBody>
      </p:sp>
      <p:sp>
        <p:nvSpPr>
          <p:cNvPr id="27" name="Content Placeholder 28"/>
          <p:cNvSpPr>
            <a:spLocks noGrp="1"/>
          </p:cNvSpPr>
          <p:nvPr>
            <p:ph idx="1"/>
          </p:nvPr>
        </p:nvSpPr>
        <p:spPr>
          <a:xfrm>
            <a:off x="381000" y="4419600"/>
            <a:ext cx="7924800" cy="1447800"/>
          </a:xfrm>
        </p:spPr>
        <p:txBody>
          <a:bodyPr>
            <a:normAutofit/>
          </a:bodyPr>
          <a:lstStyle/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Calculate pairwise distances for a collection of genes (used for clustering, MDS)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Fine grained tasks in MPI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Coarse grained tasks in DryadLINQ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Performed on 768 cores (Tempest Cluster)</a:t>
            </a:r>
          </a:p>
          <a:p>
            <a:pPr marL="320040" lvl="1">
              <a:lnSpc>
                <a:spcPct val="150000"/>
              </a:lnSpc>
              <a:buClr>
                <a:srgbClr val="C00000"/>
              </a:buClr>
              <a:defRPr/>
            </a:pPr>
            <a:endParaRPr lang="en-US" sz="20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Moretti</a:t>
            </a:r>
            <a:r>
              <a:rPr lang="en-US" sz="1200" dirty="0" smtClean="0"/>
              <a:t>, C., Bui, H., Hollingsworth, K., Rich, B., Flynn, P., &amp; </a:t>
            </a:r>
            <a:r>
              <a:rPr lang="en-US" sz="1200" dirty="0" err="1" smtClean="0"/>
              <a:t>Thain</a:t>
            </a:r>
            <a:r>
              <a:rPr lang="en-US" sz="1200" dirty="0" smtClean="0"/>
              <a:t>, D. (2009). All-Pairs: An Abstraction for Data Intensive Computing on Campus Grids. </a:t>
            </a:r>
            <a:r>
              <a:rPr lang="en-US" sz="1200" i="1" dirty="0" smtClean="0"/>
              <a:t>IEEE Transactions on Parallel and Distributed Systems</a:t>
            </a:r>
            <a:r>
              <a:rPr lang="en-US" sz="1200" dirty="0" smtClean="0"/>
              <a:t> </a:t>
            </a:r>
            <a:r>
              <a:rPr lang="en-US" sz="1200" i="1" dirty="0" smtClean="0"/>
              <a:t>, 21</a:t>
            </a:r>
            <a:r>
              <a:rPr lang="en-US" sz="1200" dirty="0" smtClean="0"/>
              <a:t>, 21-36.</a:t>
            </a:r>
          </a:p>
          <a:p>
            <a:endParaRPr lang="en-US" sz="1200" dirty="0"/>
          </a:p>
        </p:txBody>
      </p:sp>
      <p:pic>
        <p:nvPicPr>
          <p:cNvPr id="1026" name="Picture 2" descr="D:\academic\phd\Publications\HandbookOfCloudComputing\dryad-sw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219200"/>
            <a:ext cx="5333999" cy="28194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Hadoop VM Performance Degradation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Cap3 Cost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SWG 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2010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Fault Tolerance and MapReduce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interpolates between MPI and MapReduce</a:t>
            </a:r>
          </a:p>
        </p:txBody>
      </p:sp>
    </p:spTree>
    <p:extLst>
      <p:ext uri="{BB962C8B-B14F-4D97-AF65-F5344CB8AC3E}">
        <p14:creationId xmlns:p14="http://schemas.microsoft.com/office/powerpoint/2010/main" val="42946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3497581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</a:rPr>
              <a:t>Ruan</a:t>
            </a:r>
            <a:r>
              <a:rPr lang="en-US" sz="2500" dirty="0" smtClean="0">
                <a:solidFill>
                  <a:srgbClr val="000000"/>
                </a:solidFill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</a:rPr>
              <a:t>Tak</a:t>
            </a:r>
            <a:r>
              <a:rPr lang="en-US" sz="2500" dirty="0" smtClean="0">
                <a:solidFill>
                  <a:srgbClr val="000000"/>
                </a:solidFill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73" y="5334000"/>
            <a:ext cx="6473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Twister4Azure</a:t>
            </a:r>
            <a:r>
              <a:rPr lang="en-US" sz="2400" dirty="0"/>
              <a:t> </a:t>
            </a:r>
            <a:r>
              <a:rPr lang="en-US" sz="2400" dirty="0" smtClean="0"/>
              <a:t>to be released May 2011</a:t>
            </a:r>
          </a:p>
          <a:p>
            <a:r>
              <a:rPr lang="en-US" sz="2400" b="1" dirty="0" smtClean="0"/>
              <a:t>MapReduceRoles4Azure </a:t>
            </a:r>
            <a:r>
              <a:rPr lang="en-US" sz="2400" dirty="0"/>
              <a:t>available now at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http://</a:t>
            </a:r>
            <a:r>
              <a:rPr lang="en-US" sz="2400" dirty="0">
                <a:solidFill>
                  <a:srgbClr val="FF0000"/>
                </a:solidFill>
              </a:rPr>
              <a:t>salsahpc.indiana.edu/mapreduceroles4azure/ </a:t>
            </a:r>
          </a:p>
        </p:txBody>
      </p:sp>
    </p:spTree>
    <p:extLst>
      <p:ext uri="{BB962C8B-B14F-4D97-AF65-F5344CB8AC3E}">
        <p14:creationId xmlns:p14="http://schemas.microsoft.com/office/powerpoint/2010/main" val="21804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50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3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Clouds offer computing on demand plus important platforms capabilities including MapReduce and Data Parallel File systems.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talk will look at public and private clouds for large scale sequence processing characterizing performance and </a:t>
            </a:r>
            <a:r>
              <a:rPr lang="en-US" dirty="0" smtClean="0"/>
              <a:t>usability</a:t>
            </a:r>
          </a:p>
          <a:p>
            <a:r>
              <a:rPr lang="en-US" dirty="0" smtClean="0"/>
              <a:t>As </a:t>
            </a:r>
            <a:r>
              <a:rPr lang="en-US" dirty="0"/>
              <a:t>well as FutureGrid, an NSF facility supporting such studies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 of SALSA Group led by </a:t>
            </a:r>
            <a:r>
              <a:rPr lang="en-US" smtClean="0"/>
              <a:t>Professor Judy Qiu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Twister-BLAST vs. </a:t>
            </a:r>
            <a:br>
              <a:rPr lang="en-US" dirty="0" smtClean="0"/>
            </a:br>
            <a:r>
              <a:rPr lang="en-US" dirty="0" smtClean="0"/>
              <a:t>Hadoop-BLAST 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24000"/>
            <a:ext cx="6400800" cy="5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</a:t>
            </a:r>
            <a:br>
              <a:rPr lang="en-US" b="1" dirty="0" smtClean="0"/>
            </a:br>
            <a:r>
              <a:rPr lang="en-US" b="1" dirty="0" smtClean="0"/>
              <a:t>early results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657284"/>
              </p:ext>
            </p:extLst>
          </p:nvPr>
        </p:nvGraphicFramePr>
        <p:xfrm>
          <a:off x="304800" y="1428750"/>
          <a:ext cx="7467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4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76"/>
            <a:ext cx="9165749" cy="52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1722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 Multidimensional Scaling MDS Interpolation Performance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485447" cy="45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34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MDS in Cloud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MDS makes clustering quality very clear</a:t>
            </a:r>
          </a:p>
          <a:p>
            <a:r>
              <a:rPr lang="en-US" dirty="0" smtClean="0"/>
              <a:t>MDS scales like O(N</a:t>
            </a:r>
            <a:r>
              <a:rPr lang="en-US" baseline="30000" dirty="0" smtClean="0"/>
              <a:t>2</a:t>
            </a:r>
            <a:r>
              <a:rPr lang="en-US" dirty="0" smtClean="0"/>
              <a:t>) and 100,000 points can take several hours on a 1000 cores</a:t>
            </a:r>
          </a:p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Twister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Azure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ordinary clusters </a:t>
            </a:r>
            <a:r>
              <a:rPr lang="en-US" dirty="0" smtClean="0"/>
              <a:t>to run combination of MDS and interpolated MDS which scales like N </a:t>
            </a:r>
          </a:p>
          <a:p>
            <a:r>
              <a:rPr lang="en-US" dirty="0" smtClean="0"/>
              <a:t>Aim to process 20 million points for both MDS and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48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currently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MPI 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8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~110 </a:t>
            </a:r>
            <a:r>
              <a:rPr lang="en-US" sz="2800" dirty="0" smtClean="0"/>
              <a:t>approved projects over last 8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highlighted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 (&gt; 50%)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Linux, Linux on VM, Windows, Azure, Amazon Bioinformatics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  <p:extLst>
      <p:ext uri="{BB962C8B-B14F-4D97-AF65-F5344CB8AC3E}">
        <p14:creationId xmlns:p14="http://schemas.microsoft.com/office/powerpoint/2010/main" val="201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Supported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of FutureGrid 101 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Offering 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(HBCU CS </a:t>
            </a:r>
            <a:r>
              <a:rPr lang="en-US" sz="2400" dirty="0" err="1" smtClean="0"/>
              <a:t>depts</a:t>
            </a:r>
            <a:r>
              <a:rPr lang="en-US" sz="2400" dirty="0" smtClean="0"/>
              <a:t>) Summer School on Clouds and REU program at Elizabeth City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278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20506" r="3493"/>
          <a:stretch/>
        </p:blipFill>
        <p:spPr bwMode="auto">
          <a:xfrm>
            <a:off x="3" y="793944"/>
            <a:ext cx="9143998" cy="6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</a:t>
            </a:r>
            <a:r>
              <a:rPr lang="en-US" sz="2400" b="1" dirty="0" smtClean="0"/>
              <a:t>a Parallel File system </a:t>
            </a:r>
            <a:r>
              <a:rPr lang="en-US" sz="2400" dirty="0" smtClean="0"/>
              <a:t>as in HDFS and Bigtable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14400"/>
          </a:xfrm>
        </p:spPr>
        <p:txBody>
          <a:bodyPr/>
          <a:lstStyle/>
          <a:p>
            <a:r>
              <a:rPr lang="en-US" b="1" dirty="0" smtClean="0"/>
              <a:t>Lessons from this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Discussion largely  of Cloud Platforms</a:t>
            </a:r>
          </a:p>
          <a:p>
            <a:r>
              <a:rPr lang="en-US" dirty="0" smtClean="0"/>
              <a:t>Data parallel File Systems </a:t>
            </a:r>
          </a:p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Hadoop</a:t>
            </a:r>
          </a:p>
          <a:p>
            <a:pPr lvl="1"/>
            <a:r>
              <a:rPr lang="en-US" dirty="0" smtClean="0"/>
              <a:t>Dryad</a:t>
            </a:r>
          </a:p>
          <a:p>
            <a:pPr lvl="1"/>
            <a:r>
              <a:rPr lang="en-US" dirty="0" smtClean="0"/>
              <a:t>versus MPI</a:t>
            </a:r>
          </a:p>
          <a:p>
            <a:pPr lvl="1"/>
            <a:r>
              <a:rPr lang="en-US" dirty="0" smtClean="0"/>
              <a:t>Twister</a:t>
            </a:r>
          </a:p>
          <a:p>
            <a:r>
              <a:rPr lang="en-US" dirty="0" smtClean="0"/>
              <a:t>Azure v Amazon</a:t>
            </a:r>
          </a:p>
          <a:p>
            <a:r>
              <a:rPr lang="en-US" dirty="0" smtClean="0"/>
              <a:t>Use of FutureGrid to prototype cloud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4935142"/>
            <a:ext cx="8229600" cy="1465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295400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</a:t>
                    </a:r>
                    <a:endParaRPr lang="en-US" b="1" dirty="0"/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/>
                        <a:t>Data</a:t>
                      </a:r>
                      <a:endParaRPr kumimoji="1" lang="en-US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Compute Cluster</a:t>
              </a:r>
              <a:endParaRPr lang="en-US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C</a:t>
                  </a:r>
                  <a:endParaRPr lang="en-US" b="1" dirty="0"/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Archive</a:t>
              </a:r>
              <a:endParaRPr lang="en-US" b="1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Storage Nodes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9558</TotalTime>
  <Words>2661</Words>
  <Application>Microsoft Office PowerPoint</Application>
  <PresentationFormat>On-screen Show (4:3)</PresentationFormat>
  <Paragraphs>465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3_Office Theme</vt:lpstr>
      <vt:lpstr>4_Office Theme</vt:lpstr>
      <vt:lpstr>5_Office Theme</vt:lpstr>
      <vt:lpstr>Office Theme</vt:lpstr>
      <vt:lpstr>Default Design</vt:lpstr>
      <vt:lpstr>Bioinformatics on Cloud Cyberinfrastructure</vt:lpstr>
      <vt:lpstr>Abstract</vt:lpstr>
      <vt:lpstr>Philosophy of  Clouds and Grids</vt:lpstr>
      <vt:lpstr>Cloud Computing:  Infrastructure and Runtimes</vt:lpstr>
      <vt:lpstr>Lessons from this Talk</vt:lpstr>
      <vt:lpstr>Traditional File System?</vt:lpstr>
      <vt:lpstr>Data Parallel File System?</vt:lpstr>
      <vt:lpstr>MapReduce</vt:lpstr>
      <vt:lpstr>MapReduce “File/Data Repository” Parallelism</vt:lpstr>
      <vt:lpstr>All-Pairs Using DryadLINQ</vt:lpstr>
      <vt:lpstr>Hadoop VM Performance Degradation</vt:lpstr>
      <vt:lpstr>Cap3 Cost</vt:lpstr>
      <vt:lpstr>SWG  Cost</vt:lpstr>
      <vt:lpstr>Grids MPI and Clouds </vt:lpstr>
      <vt:lpstr>Fault Tolerance and MapReduce</vt:lpstr>
      <vt:lpstr>Twister v0.9 March 15, 2011</vt:lpstr>
      <vt:lpstr>K-Means Clustering</vt:lpstr>
      <vt:lpstr>Twister</vt:lpstr>
      <vt:lpstr>PowerPoint Presentation</vt:lpstr>
      <vt:lpstr>Twister-BLAST vs.  Hadoop-BLAST Performance</vt:lpstr>
      <vt:lpstr>Twister4Azure early results</vt:lpstr>
      <vt:lpstr>Twister4Azure  Architecture</vt:lpstr>
      <vt:lpstr>Twister Multidimensional Scaling MDS Interpolation Performance Test</vt:lpstr>
      <vt:lpstr>PowerPoint Presentation</vt:lpstr>
      <vt:lpstr>Scaling MDS in Cloud </vt:lpstr>
      <vt:lpstr>US Cyberinfrastructure Context</vt:lpstr>
      <vt:lpstr>FutureGrid key Concepts I</vt:lpstr>
      <vt:lpstr>FutureGrid:  a Grid/Cloud/HPC Testbed</vt:lpstr>
      <vt:lpstr>FutureGrid key Concepts II</vt:lpstr>
      <vt:lpstr>FutureGrid Partners</vt:lpstr>
      <vt:lpstr>5 Use Types for FutureGrid</vt:lpstr>
      <vt:lpstr>Some Current FutureGrid projects I</vt:lpstr>
      <vt:lpstr>Some Current FutureGrid projects II</vt:lpstr>
      <vt:lpstr>Typical FutureGrid Performance Study</vt:lpstr>
      <vt:lpstr>OGF’10 Demo from Rennes</vt:lpstr>
      <vt:lpstr>Education &amp; Outreach on FutureGrid</vt:lpstr>
      <vt:lpstr>Software Components</vt:lpstr>
      <vt:lpstr>Create a Portal Account and apply for a Project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313</cp:revision>
  <dcterms:created xsi:type="dcterms:W3CDTF">2010-05-04T01:29:55Z</dcterms:created>
  <dcterms:modified xsi:type="dcterms:W3CDTF">2011-04-14T18:28:15Z</dcterms:modified>
</cp:coreProperties>
</file>