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38" r:id="rId2"/>
    <p:sldId id="852" r:id="rId3"/>
    <p:sldId id="853" r:id="rId4"/>
    <p:sldId id="876" r:id="rId5"/>
    <p:sldId id="880" r:id="rId6"/>
    <p:sldId id="854" r:id="rId7"/>
    <p:sldId id="881" r:id="rId8"/>
    <p:sldId id="872" r:id="rId9"/>
    <p:sldId id="351" r:id="rId10"/>
    <p:sldId id="292" r:id="rId11"/>
    <p:sldId id="293" r:id="rId12"/>
    <p:sldId id="302" r:id="rId13"/>
    <p:sldId id="273" r:id="rId14"/>
    <p:sldId id="305" r:id="rId15"/>
    <p:sldId id="306" r:id="rId16"/>
    <p:sldId id="307" r:id="rId17"/>
    <p:sldId id="310" r:id="rId18"/>
    <p:sldId id="348" r:id="rId19"/>
    <p:sldId id="312" r:id="rId20"/>
    <p:sldId id="313" r:id="rId21"/>
    <p:sldId id="314" r:id="rId22"/>
    <p:sldId id="316" r:id="rId23"/>
    <p:sldId id="275" r:id="rId24"/>
    <p:sldId id="257" r:id="rId25"/>
    <p:sldId id="850" r:id="rId26"/>
    <p:sldId id="319" r:id="rId27"/>
    <p:sldId id="308" r:id="rId28"/>
    <p:sldId id="873" r:id="rId29"/>
    <p:sldId id="261" r:id="rId30"/>
    <p:sldId id="266" r:id="rId31"/>
    <p:sldId id="277" r:id="rId32"/>
    <p:sldId id="276" r:id="rId33"/>
    <p:sldId id="278" r:id="rId34"/>
    <p:sldId id="279" r:id="rId35"/>
    <p:sldId id="280" r:id="rId36"/>
    <p:sldId id="281" r:id="rId37"/>
    <p:sldId id="8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0" autoAdjust="0"/>
    <p:restoredTop sz="91685" autoAdjust="0"/>
  </p:normalViewPr>
  <p:slideViewPr>
    <p:cSldViewPr snapToGrid="0">
      <p:cViewPr varScale="1">
        <p:scale>
          <a:sx n="131" d="100"/>
          <a:sy n="131" d="100"/>
        </p:scale>
        <p:origin x="96"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6778-B450-423B-B7B7-BF6DF9015041}"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FAF46-25CC-458C-9F6F-FEB9EF0EFEE4}" type="slidenum">
              <a:rPr lang="en-US" smtClean="0"/>
              <a:t>‹#›</a:t>
            </a:fld>
            <a:endParaRPr lang="en-US"/>
          </a:p>
        </p:txBody>
      </p:sp>
    </p:spTree>
    <p:extLst>
      <p:ext uri="{BB962C8B-B14F-4D97-AF65-F5344CB8AC3E}">
        <p14:creationId xmlns:p14="http://schemas.microsoft.com/office/powerpoint/2010/main" val="120431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AF46-25CC-458C-9F6F-FEB9EF0EFEE4}" type="slidenum">
              <a:rPr lang="en-US" smtClean="0"/>
              <a:t>1</a:t>
            </a:fld>
            <a:endParaRPr lang="en-US"/>
          </a:p>
        </p:txBody>
      </p:sp>
    </p:spTree>
    <p:extLst>
      <p:ext uri="{BB962C8B-B14F-4D97-AF65-F5344CB8AC3E}">
        <p14:creationId xmlns:p14="http://schemas.microsoft.com/office/powerpoint/2010/main" val="49954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13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c387cd87f_31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5c387cd87f_3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c387cd87f_3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g5c387cd87f_3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5c387cd87f_3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5c387cd87f_3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5c387cd87f_3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g5c387cd87f_3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c387cd87f_3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0" name="Google Shape;910;g5c387cd87f_31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168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15c2419e6_0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89" name="Google Shape;189;g615c2419e6_0_8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1100" b="0" i="0" u="none" strike="noStrike" cap="none">
              <a:solidFill>
                <a:schemeClr val="dk1"/>
              </a:solidFill>
              <a:latin typeface="Calibri"/>
              <a:ea typeface="Calibri"/>
              <a:cs typeface="Calibri"/>
              <a:sym typeface="Calibri"/>
            </a:endParaRPr>
          </a:p>
        </p:txBody>
      </p:sp>
      <p:sp>
        <p:nvSpPr>
          <p:cNvPr id="190" name="Google Shape;190;g615c2419e6_0_8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
              <a:t> </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5c387cd87f_3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8" name="Google Shape;838;g5c387cd87f_31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815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5c387cd87f_3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4" name="Google Shape;944;g5c387cd87f_3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5c387cd87f_2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g5c387cd87f_2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4561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c387cd87f_3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6" name="Google Shape;816;g5c387cd87f_3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33760f050_0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33760f050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615c2419e6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615c2419e6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5c387cd87f_3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5c387cd87f_3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c387cd87f_3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5c387cd87f_3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c387cd87f_38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5c387cd87f_38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b10de992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b10de992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c387cd87f_3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5" name="Google Shape;765;g5c387cd87f_3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5c387cd87f_3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6" name="Google Shape;776;g5c387cd87f_3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c387cd87f_3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g5c387cd87f_3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rPr>
              <a:t>11/16/2019</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82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solidFill>
                  <a:prstClr val="black">
                    <a:tint val="75000"/>
                  </a:prstClr>
                </a:solidFill>
              </a:rPr>
              <a:t>11/16/2019</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86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Date Placeholder 3">
            <a:extLst>
              <a:ext uri="{FF2B5EF4-FFF2-40B4-BE49-F238E27FC236}">
                <a16:creationId xmlns:a16="http://schemas.microsoft.com/office/drawing/2014/main" id="{8C5C2BE6-B54C-4635-9E72-69540418B8BF}"/>
              </a:ext>
            </a:extLst>
          </p:cNvPr>
          <p:cNvSpPr>
            <a:spLocks noGrp="1"/>
          </p:cNvSpPr>
          <p:nvPr>
            <p:ph type="dt" sz="half" idx="2"/>
          </p:nvPr>
        </p:nvSpPr>
        <p:spPr>
          <a:xfrm>
            <a:off x="9640612" y="6445506"/>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11/16/2019</a:t>
            </a:r>
          </a:p>
        </p:txBody>
      </p:sp>
    </p:spTree>
    <p:extLst>
      <p:ext uri="{BB962C8B-B14F-4D97-AF65-F5344CB8AC3E}">
        <p14:creationId xmlns:p14="http://schemas.microsoft.com/office/powerpoint/2010/main" val="359736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98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prstClr val="black">
                    <a:tint val="75000"/>
                  </a:prstClr>
                </a:solidFill>
              </a:rPr>
              <a:t>11/16/2019</a:t>
            </a:r>
          </a:p>
        </p:txBody>
      </p:sp>
      <p:sp>
        <p:nvSpPr>
          <p:cNvPr id="4" name="Slide Number Placeholder 3"/>
          <p:cNvSpPr>
            <a:spLocks noGrp="1"/>
          </p:cNvSpPr>
          <p:nvPr>
            <p:ph type="sldNum" sz="quarter" idx="12"/>
          </p:nvPr>
        </p:nvSpPr>
        <p:spPr/>
        <p:txBody>
          <a:body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386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3" name="Date Placeholder 3">
            <a:extLst>
              <a:ext uri="{FF2B5EF4-FFF2-40B4-BE49-F238E27FC236}">
                <a16:creationId xmlns:a16="http://schemas.microsoft.com/office/drawing/2014/main" id="{7F3100AB-74D5-4297-83C2-7F0B1826E3CB}"/>
              </a:ext>
            </a:extLst>
          </p:cNvPr>
          <p:cNvSpPr>
            <a:spLocks noGrp="1"/>
          </p:cNvSpPr>
          <p:nvPr>
            <p:ph type="dt" sz="half" idx="2"/>
          </p:nvPr>
        </p:nvSpPr>
        <p:spPr>
          <a:xfrm>
            <a:off x="9702590" y="6444985"/>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11/16/2019</a:t>
            </a:r>
          </a:p>
        </p:txBody>
      </p:sp>
      <p:sp>
        <p:nvSpPr>
          <p:cNvPr id="4" name="Slide Number Placeholder 5">
            <a:extLst>
              <a:ext uri="{FF2B5EF4-FFF2-40B4-BE49-F238E27FC236}">
                <a16:creationId xmlns:a16="http://schemas.microsoft.com/office/drawing/2014/main" id="{1E8D69FB-6D49-4E1B-B3D9-BB675638FEC6}"/>
              </a:ext>
            </a:extLst>
          </p:cNvPr>
          <p:cNvSpPr>
            <a:spLocks noGrp="1"/>
          </p:cNvSpPr>
          <p:nvPr>
            <p:ph type="sldNum" sz="quarter" idx="4"/>
          </p:nvPr>
        </p:nvSpPr>
        <p:spPr>
          <a:xfrm>
            <a:off x="10995471" y="644550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680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5"/>
        <p:cNvGrpSpPr/>
        <p:nvPr/>
      </p:nvGrpSpPr>
      <p:grpSpPr>
        <a:xfrm>
          <a:off x="0" y="0"/>
          <a:ext cx="0" cy="0"/>
          <a:chOff x="0" y="0"/>
          <a:chExt cx="0" cy="0"/>
        </a:xfrm>
      </p:grpSpPr>
      <p:sp>
        <p:nvSpPr>
          <p:cNvPr id="136" name="Google Shape;136;p33"/>
          <p:cNvSpPr txBox="1">
            <a:spLocks noGrp="1"/>
          </p:cNvSpPr>
          <p:nvPr>
            <p:ph type="title"/>
          </p:nvPr>
        </p:nvSpPr>
        <p:spPr>
          <a:xfrm>
            <a:off x="281633" y="124433"/>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7" name="Google Shape;137;p33"/>
          <p:cNvSpPr txBox="1">
            <a:spLocks noGrp="1"/>
          </p:cNvSpPr>
          <p:nvPr>
            <p:ph type="body" idx="1"/>
          </p:nvPr>
        </p:nvSpPr>
        <p:spPr>
          <a:xfrm>
            <a:off x="9200" y="1028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57189" rtl="0">
              <a:spcBef>
                <a:spcPts val="2133"/>
              </a:spcBef>
              <a:spcAft>
                <a:spcPts val="0"/>
              </a:spcAft>
              <a:buSzPts val="18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38" name="Google Shape;138;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139" name="Google Shape;139;p33"/>
          <p:cNvCxnSpPr/>
          <p:nvPr/>
        </p:nvCxnSpPr>
        <p:spPr>
          <a:xfrm rot="10800000" flipH="1">
            <a:off x="236700" y="952667"/>
            <a:ext cx="11638000" cy="33200"/>
          </a:xfrm>
          <a:prstGeom prst="straightConnector1">
            <a:avLst/>
          </a:prstGeom>
          <a:noFill/>
          <a:ln w="381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12616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702590" y="6444985"/>
            <a:ext cx="129288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rPr>
              <a:t>11/16/2019</a:t>
            </a:r>
          </a:p>
        </p:txBody>
      </p:sp>
      <p:sp>
        <p:nvSpPr>
          <p:cNvPr id="6" name="Slide Number Placeholder 5"/>
          <p:cNvSpPr>
            <a:spLocks noGrp="1"/>
          </p:cNvSpPr>
          <p:nvPr>
            <p:ph type="sldNum" sz="quarter" idx="4"/>
          </p:nvPr>
        </p:nvSpPr>
        <p:spPr>
          <a:xfrm>
            <a:off x="10995471" y="6445507"/>
            <a:ext cx="1091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86CF4-AA86-488B-9245-79D3DE5D9F5C}"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2C3D4706-1DEC-479F-AD68-1AE5C44FFACB}"/>
              </a:ext>
            </a:extLst>
          </p:cNvPr>
          <p:cNvSpPr/>
          <p:nvPr userDrawn="1"/>
        </p:nvSpPr>
        <p:spPr>
          <a:xfrm>
            <a:off x="0" y="6422316"/>
            <a:ext cx="2259105" cy="435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Digital Science Center</a:t>
            </a:r>
          </a:p>
        </p:txBody>
      </p:sp>
      <p:cxnSp>
        <p:nvCxnSpPr>
          <p:cNvPr id="9" name="Google Shape;61;p11">
            <a:extLst>
              <a:ext uri="{FF2B5EF4-FFF2-40B4-BE49-F238E27FC236}">
                <a16:creationId xmlns:a16="http://schemas.microsoft.com/office/drawing/2014/main" id="{2B402A96-68B8-4D8F-98C4-2759D99C80C3}"/>
              </a:ext>
            </a:extLst>
          </p:cNvPr>
          <p:cNvCxnSpPr/>
          <p:nvPr userDrawn="1"/>
        </p:nvCxnSpPr>
        <p:spPr>
          <a:xfrm>
            <a:off x="-40011" y="6251538"/>
            <a:ext cx="12202000" cy="0"/>
          </a:xfrm>
          <a:prstGeom prst="straightConnector1">
            <a:avLst/>
          </a:prstGeom>
          <a:noFill/>
          <a:ln w="9525" cap="flat" cmpd="sng">
            <a:solidFill>
              <a:srgbClr val="B30838"/>
            </a:solidFill>
            <a:prstDash val="solid"/>
            <a:round/>
            <a:headEnd type="none" w="med" len="med"/>
            <a:tailEnd type="none" w="med" len="med"/>
          </a:ln>
        </p:spPr>
      </p:cxnSp>
      <p:sp>
        <p:nvSpPr>
          <p:cNvPr id="10" name="TextBox 9">
            <a:extLst>
              <a:ext uri="{FF2B5EF4-FFF2-40B4-BE49-F238E27FC236}">
                <a16:creationId xmlns:a16="http://schemas.microsoft.com/office/drawing/2014/main" id="{8D536925-74B7-4961-9EC9-E65B5F80C2B4}"/>
              </a:ext>
            </a:extLst>
          </p:cNvPr>
          <p:cNvSpPr txBox="1"/>
          <p:nvPr userDrawn="1"/>
        </p:nvSpPr>
        <p:spPr>
          <a:xfrm>
            <a:off x="2331598" y="6348445"/>
            <a:ext cx="3305392" cy="461665"/>
          </a:xfrm>
          <a:prstGeom prst="rect">
            <a:avLst/>
          </a:prstGeom>
          <a:noFill/>
        </p:spPr>
        <p:txBody>
          <a:bodyPr wrap="none" rtlCol="0">
            <a:spAutoFit/>
          </a:bodyPr>
          <a:lstStyle/>
          <a:p>
            <a:r>
              <a:rPr lang="en-US" sz="2400" dirty="0" err="1">
                <a:solidFill>
                  <a:schemeClr val="accent1">
                    <a:lumMod val="40000"/>
                    <a:lumOff val="60000"/>
                  </a:schemeClr>
                </a:solidFill>
              </a:rPr>
              <a:t>MLforHPC</a:t>
            </a:r>
            <a:r>
              <a:rPr lang="en-US" sz="2400" dirty="0">
                <a:solidFill>
                  <a:schemeClr val="accent1">
                    <a:lumMod val="40000"/>
                    <a:lumOff val="60000"/>
                  </a:schemeClr>
                </a:solidFill>
              </a:rPr>
              <a:t> Benchmarking</a:t>
            </a:r>
          </a:p>
        </p:txBody>
      </p:sp>
    </p:spTree>
    <p:extLst>
      <p:ext uri="{BB962C8B-B14F-4D97-AF65-F5344CB8AC3E}">
        <p14:creationId xmlns:p14="http://schemas.microsoft.com/office/powerpoint/2010/main" val="1231947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Lst>
  <p:hf hdr="0" ft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pidal.org/" TargetMode="External"/><Relationship Id="rId5" Type="http://schemas.openxmlformats.org/officeDocument/2006/relationships/hyperlink" Target="http://www.dsc.soic.indiana.edu/" TargetMode="External"/><Relationship Id="rId4" Type="http://schemas.openxmlformats.org/officeDocument/2006/relationships/hyperlink" Target="mailto:gcf@indiana.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nue of Bench'19">
            <a:extLst>
              <a:ext uri="{FF2B5EF4-FFF2-40B4-BE49-F238E27FC236}">
                <a16:creationId xmlns:a16="http://schemas.microsoft.com/office/drawing/2014/main" id="{82FE84EE-4C5E-4EDD-BE7B-1B88BFDF6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141" y="-61332"/>
            <a:ext cx="10247717" cy="4131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193804"/>
            <a:ext cx="12192000" cy="1620837"/>
          </a:xfrm>
        </p:spPr>
        <p:txBody>
          <a:bodyPr>
            <a:noAutofit/>
          </a:bodyPr>
          <a:lstStyle/>
          <a:p>
            <a:pPr algn="ctr"/>
            <a:r>
              <a:rPr lang="en-US" sz="5400" dirty="0">
                <a:solidFill>
                  <a:schemeClr val="bg1"/>
                </a:solidFill>
              </a:rPr>
              <a:t>Implications of Integration of Deep Learning and HPC for Benchmarking</a:t>
            </a:r>
            <a:endParaRPr lang="en-US" sz="1400" b="1" dirty="0">
              <a:solidFill>
                <a:schemeClr val="bg1"/>
              </a:solidFill>
              <a:latin typeface="Arial Black" panose="020B0A04020102020204" pitchFamily="34" charset="0"/>
            </a:endParaRPr>
          </a:p>
        </p:txBody>
      </p:sp>
      <p:sp>
        <p:nvSpPr>
          <p:cNvPr id="4" name="Rectangle 3">
            <a:extLst>
              <a:ext uri="{FF2B5EF4-FFF2-40B4-BE49-F238E27FC236}">
                <a16:creationId xmlns:a16="http://schemas.microsoft.com/office/drawing/2014/main" id="{6ED00E1E-723F-4497-B46A-9D6B4B743B2E}"/>
              </a:ext>
            </a:extLst>
          </p:cNvPr>
          <p:cNvSpPr/>
          <p:nvPr/>
        </p:nvSpPr>
        <p:spPr>
          <a:xfrm>
            <a:off x="1" y="4131111"/>
            <a:ext cx="12080166" cy="1692771"/>
          </a:xfrm>
          <a:prstGeom prst="rect">
            <a:avLst/>
          </a:prstGeom>
        </p:spPr>
        <p:txBody>
          <a:bodyPr wrap="square">
            <a:spAutoFit/>
          </a:bodyPr>
          <a:lstStyle/>
          <a:p>
            <a:pPr lvl="0" algn="ctr" defTabSz="457200">
              <a:defRPr/>
            </a:pPr>
            <a:r>
              <a:rPr lang="en-US" sz="3200" b="1" dirty="0">
                <a:cs typeface="Times New Roman" pitchFamily="18" charset="0"/>
              </a:rPr>
              <a:t>Geoffrey Fox, Shantenu Jha, November 16, 2019</a:t>
            </a:r>
            <a:br>
              <a:rPr lang="en-US" sz="2400" b="1" dirty="0">
                <a:cs typeface="Times New Roman" pitchFamily="18" charset="0"/>
              </a:rPr>
            </a:br>
            <a:r>
              <a:rPr lang="en-US" sz="2400" b="1" dirty="0">
                <a:cs typeface="Times New Roman" pitchFamily="18" charset="0"/>
              </a:rPr>
              <a:t>2019 </a:t>
            </a:r>
            <a:r>
              <a:rPr lang="en-US" sz="2400" b="1" dirty="0" err="1">
                <a:cs typeface="Times New Roman" pitchFamily="18" charset="0"/>
              </a:rPr>
              <a:t>BenchCouncil</a:t>
            </a:r>
            <a:r>
              <a:rPr lang="en-US" sz="2400" b="1" dirty="0">
                <a:cs typeface="Times New Roman" pitchFamily="18" charset="0"/>
              </a:rPr>
              <a:t> International Symposium on Benchmarking, Measuring and Optimizing (Bench’19) Denver, Colorado, USA</a:t>
            </a:r>
          </a:p>
          <a:p>
            <a:pPr lvl="0" algn="ctr" defTabSz="457200">
              <a:defRPr/>
            </a:pPr>
            <a:r>
              <a:rPr lang="en-US" sz="2400" dirty="0">
                <a:latin typeface="Arial"/>
                <a:hlinkClick r:id="rId4">
                  <a:extLst>
                    <a:ext uri="{A12FA001-AC4F-418D-AE19-62706E023703}">
                      <ahyp:hlinkClr xmlns:ahyp="http://schemas.microsoft.com/office/drawing/2018/hyperlinkcolor" val="tx"/>
                    </a:ext>
                  </a:extLst>
                </a:hlinkClick>
              </a:rPr>
              <a:t>gcf@indiana.edu</a:t>
            </a:r>
            <a:r>
              <a:rPr lang="en-US" sz="2400" dirty="0">
                <a:latin typeface="Arial"/>
              </a:rPr>
              <a:t>, </a:t>
            </a:r>
            <a:r>
              <a:rPr lang="en-US" sz="2400" dirty="0">
                <a:latin typeface="Arial"/>
                <a:hlinkClick r:id="rId5">
                  <a:extLst>
                    <a:ext uri="{A12FA001-AC4F-418D-AE19-62706E023703}">
                      <ahyp:hlinkClr xmlns:ahyp="http://schemas.microsoft.com/office/drawing/2018/hyperlinkcolor" val="tx"/>
                    </a:ext>
                  </a:extLst>
                </a:hlinkClick>
              </a:rPr>
              <a:t>http://www.dsc.soic.indiana.edu/</a:t>
            </a:r>
            <a:r>
              <a:rPr lang="en-US" sz="2400" dirty="0">
                <a:latin typeface="Arial"/>
              </a:rPr>
              <a:t>, </a:t>
            </a:r>
            <a:r>
              <a:rPr lang="en-US" sz="2400" dirty="0">
                <a:latin typeface="Arial"/>
                <a:hlinkClick r:id="rId6">
                  <a:extLst>
                    <a:ext uri="{A12FA001-AC4F-418D-AE19-62706E023703}">
                      <ahyp:hlinkClr xmlns:ahyp="http://schemas.microsoft.com/office/drawing/2018/hyperlinkcolor" val="tx"/>
                    </a:ext>
                  </a:extLst>
                </a:hlinkClick>
              </a:rPr>
              <a:t>http://spidal.org</a:t>
            </a:r>
            <a:r>
              <a:rPr lang="en-US" sz="2400" dirty="0">
                <a:latin typeface="Arial"/>
              </a:rPr>
              <a:t>/</a:t>
            </a:r>
          </a:p>
        </p:txBody>
      </p:sp>
      <p:sp>
        <p:nvSpPr>
          <p:cNvPr id="3" name="Slide Number Placeholder 2">
            <a:extLst>
              <a:ext uri="{FF2B5EF4-FFF2-40B4-BE49-F238E27FC236}">
                <a16:creationId xmlns:a16="http://schemas.microsoft.com/office/drawing/2014/main" id="{BB37426D-0650-4DDA-9A72-5020D9C02DEC}"/>
              </a:ext>
            </a:extLst>
          </p:cNvPr>
          <p:cNvSpPr>
            <a:spLocks noGrp="1"/>
          </p:cNvSpPr>
          <p:nvPr>
            <p:ph type="sldNum" sz="quarter" idx="12"/>
          </p:nvPr>
        </p:nvSpPr>
        <p:spPr>
          <a:xfrm>
            <a:off x="11068950" y="6492875"/>
            <a:ext cx="1091360" cy="365125"/>
          </a:xfrm>
        </p:spPr>
        <p:txBody>
          <a:bodyPr/>
          <a:lstStyle/>
          <a:p>
            <a:fld id="{82E86CF4-AA86-488B-9245-79D3DE5D9F5C}" type="slidenum">
              <a:rPr lang="en-US" smtClean="0">
                <a:solidFill>
                  <a:schemeClr val="tx1"/>
                </a:solidFill>
              </a:rPr>
              <a:pPr/>
              <a:t>1</a:t>
            </a:fld>
            <a:endParaRPr lang="en-US" dirty="0">
              <a:solidFill>
                <a:schemeClr val="tx1"/>
              </a:solidFill>
            </a:endParaRPr>
          </a:p>
        </p:txBody>
      </p:sp>
      <p:sp>
        <p:nvSpPr>
          <p:cNvPr id="6" name="Date Placeholder 5">
            <a:extLst>
              <a:ext uri="{FF2B5EF4-FFF2-40B4-BE49-F238E27FC236}">
                <a16:creationId xmlns:a16="http://schemas.microsoft.com/office/drawing/2014/main" id="{8EB902C0-C05A-4E73-897C-3F5B7D350A79}"/>
              </a:ext>
            </a:extLst>
          </p:cNvPr>
          <p:cNvSpPr>
            <a:spLocks noGrp="1"/>
          </p:cNvSpPr>
          <p:nvPr>
            <p:ph type="dt" sz="half" idx="2"/>
          </p:nvPr>
        </p:nvSpPr>
        <p:spPr>
          <a:xfrm>
            <a:off x="9714091" y="6492874"/>
            <a:ext cx="1292881" cy="365125"/>
          </a:xfrm>
        </p:spPr>
        <p:txBody>
          <a:bodyPr/>
          <a:lstStyle/>
          <a:p>
            <a:r>
              <a:rPr lang="en-US">
                <a:solidFill>
                  <a:schemeClr val="tx1"/>
                </a:solidFill>
              </a:rPr>
              <a:t>11/16/2019</a:t>
            </a:r>
            <a:endParaRPr lang="en-US" dirty="0">
              <a:solidFill>
                <a:schemeClr val="tx1"/>
              </a:solidFill>
            </a:endParaRPr>
          </a:p>
        </p:txBody>
      </p:sp>
    </p:spTree>
    <p:extLst>
      <p:ext uri="{BB962C8B-B14F-4D97-AF65-F5344CB8AC3E}">
        <p14:creationId xmlns:p14="http://schemas.microsoft.com/office/powerpoint/2010/main" val="22490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78"/>
          <p:cNvPicPr preferRelativeResize="0"/>
          <p:nvPr/>
        </p:nvPicPr>
        <p:blipFill rotWithShape="1">
          <a:blip r:embed="rId3">
            <a:alphaModFix/>
          </a:blip>
          <a:srcRect l="22120" r="17768"/>
          <a:stretch/>
        </p:blipFill>
        <p:spPr>
          <a:xfrm>
            <a:off x="5643968" y="276167"/>
            <a:ext cx="6083665" cy="5780965"/>
          </a:xfrm>
          <a:prstGeom prst="rect">
            <a:avLst/>
          </a:prstGeom>
          <a:noFill/>
          <a:ln>
            <a:noFill/>
          </a:ln>
        </p:spPr>
      </p:pic>
      <p:sp>
        <p:nvSpPr>
          <p:cNvPr id="641" name="Google Shape;641;p78"/>
          <p:cNvSpPr/>
          <p:nvPr/>
        </p:nvSpPr>
        <p:spPr>
          <a:xfrm>
            <a:off x="371033" y="1575133"/>
            <a:ext cx="4544800" cy="3036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642" name="Google Shape;642;p78"/>
          <p:cNvSpPr txBox="1">
            <a:spLocks noGrp="1"/>
          </p:cNvSpPr>
          <p:nvPr>
            <p:ph type="body" idx="1"/>
          </p:nvPr>
        </p:nvSpPr>
        <p:spPr>
          <a:xfrm>
            <a:off x="371033" y="1676733"/>
            <a:ext cx="4286800" cy="3036800"/>
          </a:xfrm>
          <a:prstGeom prst="rect">
            <a:avLst/>
          </a:prstGeom>
          <a:noFill/>
          <a:ln>
            <a:noFill/>
          </a:ln>
        </p:spPr>
        <p:txBody>
          <a:bodyPr spcFirstLastPara="1" vert="horz" wrap="square" lIns="91433" tIns="45700" rIns="91433" bIns="45700" rtlCol="0" anchor="t" anchorCtr="0">
            <a:noAutofit/>
          </a:bodyPr>
          <a:lstStyle/>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ML for optimizing parallel computing (load balancing)</a:t>
            </a:r>
            <a:endParaRPr sz="2000" dirty="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Learned Index Structure</a:t>
            </a:r>
            <a:endParaRPr sz="2000" dirty="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ML for Data-center Efficiency</a:t>
            </a:r>
            <a:endParaRPr sz="2000" dirty="0">
              <a:latin typeface="Open Sans"/>
              <a:ea typeface="Open Sans"/>
              <a:cs typeface="Open Sans"/>
              <a:sym typeface="Open Sans"/>
            </a:endParaRPr>
          </a:p>
          <a:p>
            <a:pPr marL="609585" indent="-431789">
              <a:lnSpc>
                <a:spcPct val="115000"/>
              </a:lnSpc>
              <a:spcBef>
                <a:spcPts val="1067"/>
              </a:spcBef>
              <a:buSzPts val="1500"/>
              <a:buFont typeface="Open Sans"/>
              <a:buChar char="•"/>
            </a:pPr>
            <a:r>
              <a:rPr lang="en" sz="2000" dirty="0">
                <a:latin typeface="Open Sans"/>
                <a:ea typeface="Open Sans"/>
                <a:cs typeface="Open Sans"/>
                <a:sym typeface="Open Sans"/>
              </a:rPr>
              <a:t>ML to replace heuristics and user choices (Autotuning)</a:t>
            </a:r>
            <a:endParaRPr sz="2000" dirty="0">
              <a:latin typeface="Open Sans"/>
              <a:ea typeface="Open Sans"/>
              <a:cs typeface="Open Sans"/>
              <a:sym typeface="Open Sans"/>
            </a:endParaRPr>
          </a:p>
        </p:txBody>
      </p:sp>
      <p:cxnSp>
        <p:nvCxnSpPr>
          <p:cNvPr id="644" name="Google Shape;644;p78"/>
          <p:cNvCxnSpPr/>
          <p:nvPr/>
        </p:nvCxnSpPr>
        <p:spPr>
          <a:xfrm>
            <a:off x="371033" y="1300433"/>
            <a:ext cx="2517200" cy="0"/>
          </a:xfrm>
          <a:prstGeom prst="straightConnector1">
            <a:avLst/>
          </a:prstGeom>
          <a:noFill/>
          <a:ln w="19050" cap="flat" cmpd="sng">
            <a:solidFill>
              <a:srgbClr val="B30838"/>
            </a:solidFill>
            <a:prstDash val="solid"/>
            <a:round/>
            <a:headEnd type="none" w="med" len="med"/>
            <a:tailEnd type="none" w="med" len="med"/>
          </a:ln>
        </p:spPr>
      </p:cxnSp>
      <p:sp>
        <p:nvSpPr>
          <p:cNvPr id="645" name="Google Shape;645;p78"/>
          <p:cNvSpPr txBox="1">
            <a:spLocks noGrp="1"/>
          </p:cNvSpPr>
          <p:nvPr>
            <p:ph type="title"/>
          </p:nvPr>
        </p:nvSpPr>
        <p:spPr>
          <a:xfrm>
            <a:off x="276967" y="346433"/>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buClr>
                <a:schemeClr val="dk1"/>
              </a:buClr>
              <a:buSzPts val="1100"/>
            </a:pPr>
            <a:r>
              <a:rPr lang="en" sz="2667">
                <a:solidFill>
                  <a:srgbClr val="515151"/>
                </a:solidFill>
              </a:rPr>
              <a:t>Dean at NeurIPS </a:t>
            </a:r>
            <a:endParaRPr sz="2667">
              <a:solidFill>
                <a:srgbClr val="515151"/>
              </a:solidFill>
            </a:endParaRPr>
          </a:p>
          <a:p>
            <a:pPr>
              <a:lnSpc>
                <a:spcPct val="115000"/>
              </a:lnSpc>
              <a:spcBef>
                <a:spcPts val="0"/>
              </a:spcBef>
            </a:pPr>
            <a:r>
              <a:rPr lang="en" sz="1867">
                <a:solidFill>
                  <a:srgbClr val="515151"/>
                </a:solidFill>
              </a:rPr>
              <a:t>DECEMBER 2017</a:t>
            </a:r>
            <a:endParaRPr sz="1867">
              <a:solidFill>
                <a:srgbClr val="515151"/>
              </a:solidFill>
            </a:endParaRPr>
          </a:p>
        </p:txBody>
      </p:sp>
      <p:sp>
        <p:nvSpPr>
          <p:cNvPr id="646" name="Google Shape;646;p78"/>
          <p:cNvSpPr txBox="1">
            <a:spLocks noGrp="1"/>
          </p:cNvSpPr>
          <p:nvPr>
            <p:ph type="sldNum" idx="2"/>
          </p:nvPr>
        </p:nvSpPr>
        <p:spPr>
          <a:xfrm>
            <a:off x="11453283" y="631350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10</a:t>
            </a:fld>
            <a:endParaRPr dirty="0"/>
          </a:p>
        </p:txBody>
      </p:sp>
      <p:sp>
        <p:nvSpPr>
          <p:cNvPr id="2" name="Date Placeholder 1">
            <a:extLst>
              <a:ext uri="{FF2B5EF4-FFF2-40B4-BE49-F238E27FC236}">
                <a16:creationId xmlns:a16="http://schemas.microsoft.com/office/drawing/2014/main" id="{48A28A70-8BEC-484C-A65B-2BD6EA27FD07}"/>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4" name="Google Shape;654;p79"/>
          <p:cNvSpPr txBox="1">
            <a:spLocks noGrp="1"/>
          </p:cNvSpPr>
          <p:nvPr>
            <p:ph type="title"/>
          </p:nvPr>
        </p:nvSpPr>
        <p:spPr>
          <a:xfrm>
            <a:off x="305843" y="0"/>
            <a:ext cx="11062214" cy="1325563"/>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Implications of Machine </a:t>
            </a:r>
            <a:r>
              <a:rPr lang="en-US" sz="2667" dirty="0">
                <a:solidFill>
                  <a:srgbClr val="515151"/>
                </a:solidFill>
              </a:rPr>
              <a:t>Deep </a:t>
            </a:r>
            <a:r>
              <a:rPr lang="en" sz="2667" dirty="0">
                <a:solidFill>
                  <a:srgbClr val="515151"/>
                </a:solidFill>
              </a:rPr>
              <a:t>Learning for Systems and Systems for Machine </a:t>
            </a:r>
            <a:r>
              <a:rPr lang="en-US" sz="2667" dirty="0">
                <a:solidFill>
                  <a:srgbClr val="515151"/>
                </a:solidFill>
              </a:rPr>
              <a:t>Deep </a:t>
            </a:r>
            <a:r>
              <a:rPr lang="en" sz="2667" dirty="0">
                <a:solidFill>
                  <a:srgbClr val="515151"/>
                </a:solidFill>
              </a:rPr>
              <a:t>Learning</a:t>
            </a:r>
            <a:endParaRPr sz="2667" b="0" dirty="0">
              <a:solidFill>
                <a:srgbClr val="515151"/>
              </a:solidFill>
              <a:latin typeface="Open Sans SemiBold"/>
              <a:ea typeface="Open Sans SemiBold"/>
              <a:cs typeface="Open Sans SemiBold"/>
              <a:sym typeface="Open Sans SemiBold"/>
            </a:endParaRPr>
          </a:p>
        </p:txBody>
      </p:sp>
      <p:sp>
        <p:nvSpPr>
          <p:cNvPr id="651" name="Google Shape;651;p79"/>
          <p:cNvSpPr txBox="1">
            <a:spLocks noGrp="1"/>
          </p:cNvSpPr>
          <p:nvPr>
            <p:ph type="body" idx="1"/>
          </p:nvPr>
        </p:nvSpPr>
        <p:spPr>
          <a:xfrm>
            <a:off x="0" y="1253330"/>
            <a:ext cx="12047517" cy="4831706"/>
          </a:xfrm>
          <a:prstGeom prst="rect">
            <a:avLst/>
          </a:prstGeom>
          <a:noFill/>
          <a:ln>
            <a:noFill/>
          </a:ln>
        </p:spPr>
        <p:txBody>
          <a:bodyPr spcFirstLastPara="1" vert="horz" wrap="square" lIns="91433" tIns="45700" rIns="91433" bIns="45700" rtlCol="0" anchor="t" anchorCtr="0">
            <a:noAutofit/>
          </a:bodyPr>
          <a:lstStyle/>
          <a:p>
            <a:pPr marL="609585" indent="-423323">
              <a:lnSpc>
                <a:spcPct val="100000"/>
              </a:lnSpc>
              <a:spcBef>
                <a:spcPts val="600"/>
              </a:spcBef>
              <a:buSzPts val="1400"/>
              <a:buFont typeface="Open Sans"/>
              <a:buChar char="•"/>
            </a:pPr>
            <a:r>
              <a:rPr lang="en" sz="2400" dirty="0">
                <a:latin typeface="Open Sans"/>
                <a:ea typeface="Open Sans"/>
                <a:cs typeface="Open Sans"/>
                <a:sym typeface="Open Sans"/>
              </a:rPr>
              <a:t>We could replace “Systems” by “</a:t>
            </a:r>
            <a:r>
              <a:rPr lang="en" sz="2400">
                <a:latin typeface="Open Sans"/>
                <a:ea typeface="Open Sans"/>
                <a:cs typeface="Open Sans"/>
                <a:sym typeface="Open Sans"/>
              </a:rPr>
              <a:t>HPC”</a:t>
            </a:r>
            <a:endParaRPr lang="en" sz="24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dirty="0">
                <a:latin typeface="Open Sans"/>
                <a:ea typeface="Open Sans"/>
                <a:cs typeface="Open Sans"/>
                <a:sym typeface="Open Sans"/>
              </a:rPr>
              <a:t>I use HPC as we are aiming at systems that support big data or big simulations and almost by (my) definition </a:t>
            </a:r>
            <a:r>
              <a:rPr lang="en-US" sz="2400" dirty="0" err="1">
                <a:latin typeface="Open Sans"/>
                <a:ea typeface="Open Sans"/>
                <a:cs typeface="Open Sans"/>
                <a:sym typeface="Open Sans"/>
              </a:rPr>
              <a:t>sh</a:t>
            </a:r>
            <a:r>
              <a:rPr lang="en" sz="2400" dirty="0">
                <a:latin typeface="Open Sans"/>
                <a:ea typeface="Open Sans"/>
                <a:cs typeface="Open Sans"/>
                <a:sym typeface="Open Sans"/>
              </a:rPr>
              <a:t>ould naturally involve HPC.</a:t>
            </a:r>
            <a:endParaRPr sz="24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dirty="0">
                <a:latin typeface="Open Sans"/>
                <a:ea typeface="Open Sans"/>
                <a:cs typeface="Open Sans"/>
                <a:sym typeface="Open Sans"/>
              </a:rPr>
              <a:t>So we get </a:t>
            </a:r>
            <a:r>
              <a:rPr lang="en" sz="2400" b="1" dirty="0">
                <a:latin typeface="Open Sans"/>
                <a:ea typeface="Open Sans"/>
                <a:cs typeface="Open Sans"/>
                <a:sym typeface="Open Sans"/>
              </a:rPr>
              <a:t>ML for HPC</a:t>
            </a:r>
            <a:r>
              <a:rPr lang="en" sz="2400" dirty="0">
                <a:latin typeface="Open Sans"/>
                <a:ea typeface="Open Sans"/>
                <a:cs typeface="Open Sans"/>
                <a:sym typeface="Open Sans"/>
              </a:rPr>
              <a:t> and </a:t>
            </a:r>
            <a:r>
              <a:rPr lang="en" sz="2400" b="1" dirty="0">
                <a:latin typeface="Open Sans"/>
                <a:ea typeface="Open Sans"/>
                <a:cs typeface="Open Sans"/>
                <a:sym typeface="Open Sans"/>
              </a:rPr>
              <a:t>HPC for ML</a:t>
            </a:r>
            <a:endParaRPr sz="24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b="1" dirty="0">
                <a:latin typeface="Open Sans"/>
                <a:ea typeface="Open Sans"/>
                <a:cs typeface="Open Sans"/>
                <a:sym typeface="Open Sans"/>
              </a:rPr>
              <a:t>HPC for ML</a:t>
            </a:r>
            <a:r>
              <a:rPr lang="en" sz="2400" dirty="0">
                <a:latin typeface="Open Sans"/>
                <a:ea typeface="Open Sans"/>
                <a:cs typeface="Open Sans"/>
                <a:sym typeface="Open Sans"/>
              </a:rPr>
              <a:t> is very important but has been quite well studied and understood</a:t>
            </a:r>
            <a:endParaRPr sz="2400" dirty="0">
              <a:latin typeface="Open Sans"/>
              <a:ea typeface="Open Sans"/>
              <a:cs typeface="Open Sans"/>
              <a:sym typeface="Open Sans"/>
            </a:endParaRPr>
          </a:p>
          <a:p>
            <a:pPr marL="1219170" lvl="1" indent="-423323">
              <a:lnSpc>
                <a:spcPct val="100000"/>
              </a:lnSpc>
              <a:spcBef>
                <a:spcPts val="600"/>
              </a:spcBef>
              <a:buSzPts val="1400"/>
              <a:buFont typeface="Open Sans"/>
              <a:buChar char="•"/>
            </a:pPr>
            <a:r>
              <a:rPr lang="en" sz="2000" dirty="0">
                <a:latin typeface="Open Sans"/>
                <a:ea typeface="Open Sans"/>
                <a:cs typeface="Open Sans"/>
                <a:sym typeface="Open Sans"/>
              </a:rPr>
              <a:t>It makes  data analytics run much faster</a:t>
            </a:r>
            <a:endParaRPr sz="2000" dirty="0">
              <a:latin typeface="Open Sans"/>
              <a:ea typeface="Open Sans"/>
              <a:cs typeface="Open Sans"/>
              <a:sym typeface="Open Sans"/>
            </a:endParaRPr>
          </a:p>
          <a:p>
            <a:pPr marL="609585" indent="-423323">
              <a:lnSpc>
                <a:spcPct val="100000"/>
              </a:lnSpc>
              <a:spcBef>
                <a:spcPts val="600"/>
              </a:spcBef>
              <a:buSzPts val="1400"/>
              <a:buFont typeface="Open Sans"/>
              <a:buChar char="•"/>
            </a:pPr>
            <a:r>
              <a:rPr lang="en" sz="2400" b="1" dirty="0">
                <a:latin typeface="Open Sans"/>
                <a:ea typeface="Open Sans"/>
                <a:cs typeface="Open Sans"/>
                <a:sym typeface="Open Sans"/>
              </a:rPr>
              <a:t>ML for HPC</a:t>
            </a:r>
            <a:r>
              <a:rPr lang="en" sz="2400" dirty="0">
                <a:latin typeface="Open Sans"/>
                <a:ea typeface="Open Sans"/>
                <a:cs typeface="Open Sans"/>
                <a:sym typeface="Open Sans"/>
              </a:rPr>
              <a:t> is transformative both as a technology and for application progress enabled</a:t>
            </a:r>
          </a:p>
          <a:p>
            <a:pPr marL="1066785" lvl="1" indent="-423323">
              <a:lnSpc>
                <a:spcPct val="100000"/>
              </a:lnSpc>
              <a:spcBef>
                <a:spcPts val="600"/>
              </a:spcBef>
              <a:buSzPts val="1400"/>
              <a:buFont typeface="Open Sans"/>
              <a:buChar char="•"/>
            </a:pPr>
            <a:r>
              <a:rPr lang="en" sz="2000" dirty="0">
                <a:latin typeface="Open Sans"/>
                <a:ea typeface="Open Sans"/>
                <a:cs typeface="Open Sans"/>
                <a:sym typeface="Open Sans"/>
              </a:rPr>
              <a:t>If it is ML for HPC running ML, then we have the creepy situation of the AI supercomputer improving itself</a:t>
            </a:r>
            <a:r>
              <a:rPr lang="en" dirty="0">
                <a:latin typeface="Open Sans"/>
                <a:ea typeface="Open Sans"/>
                <a:cs typeface="Open Sans"/>
                <a:sym typeface="Open Sans"/>
              </a:rPr>
              <a:t>	</a:t>
            </a:r>
          </a:p>
          <a:p>
            <a:pPr marL="609585" indent="-423323">
              <a:lnSpc>
                <a:spcPct val="100000"/>
              </a:lnSpc>
              <a:spcBef>
                <a:spcPts val="600"/>
              </a:spcBef>
              <a:buSzPts val="1400"/>
              <a:buFont typeface="Open Sans"/>
              <a:buChar char="•"/>
            </a:pPr>
            <a:r>
              <a:rPr lang="en" sz="2400" b="1" dirty="0">
                <a:latin typeface="Open Sans"/>
                <a:ea typeface="Open Sans"/>
                <a:cs typeface="Open Sans"/>
                <a:sym typeface="Open Sans"/>
              </a:rPr>
              <a:t>ML</a:t>
            </a:r>
            <a:r>
              <a:rPr lang="en" sz="2400" dirty="0">
                <a:latin typeface="Open Sans"/>
                <a:ea typeface="Open Sans"/>
                <a:cs typeface="Open Sans"/>
                <a:sym typeface="Open Sans"/>
              </a:rPr>
              <a:t> operationally </a:t>
            </a:r>
            <a:r>
              <a:rPr lang="en" sz="2400" b="1" dirty="0">
                <a:latin typeface="Open Sans"/>
                <a:ea typeface="Open Sans"/>
                <a:cs typeface="Open Sans"/>
                <a:sym typeface="Open Sans"/>
              </a:rPr>
              <a:t>DL</a:t>
            </a:r>
            <a:r>
              <a:rPr lang="en" sz="2400" dirty="0">
                <a:latin typeface="Open Sans"/>
                <a:ea typeface="Open Sans"/>
                <a:cs typeface="Open Sans"/>
                <a:sym typeface="Open Sans"/>
              </a:rPr>
              <a:t> at the mome</a:t>
            </a:r>
            <a:r>
              <a:rPr lang="en-US" sz="2400" dirty="0">
                <a:latin typeface="Open Sans"/>
                <a:ea typeface="Open Sans"/>
                <a:cs typeface="Open Sans"/>
                <a:sym typeface="Open Sans"/>
              </a:rPr>
              <a:t>n</a:t>
            </a:r>
            <a:r>
              <a:rPr lang="en" sz="2400" dirty="0">
                <a:latin typeface="Open Sans"/>
                <a:ea typeface="Open Sans"/>
                <a:cs typeface="Open Sans"/>
                <a:sym typeface="Open Sans"/>
              </a:rPr>
              <a:t>t!</a:t>
            </a:r>
          </a:p>
          <a:p>
            <a:pPr marL="761970" indent="-423323">
              <a:lnSpc>
                <a:spcPct val="100000"/>
              </a:lnSpc>
              <a:spcBef>
                <a:spcPts val="1067"/>
              </a:spcBef>
              <a:buSzPts val="1400"/>
              <a:buFont typeface="Open Sans"/>
              <a:buChar char="•"/>
            </a:pPr>
            <a:endParaRPr sz="2267" dirty="0">
              <a:latin typeface="Open Sans"/>
              <a:ea typeface="Open Sans"/>
              <a:cs typeface="Open Sans"/>
              <a:sym typeface="Open Sans"/>
            </a:endParaRPr>
          </a:p>
        </p:txBody>
      </p:sp>
      <p:sp>
        <p:nvSpPr>
          <p:cNvPr id="655" name="Google Shape;655;p79"/>
          <p:cNvSpPr txBox="1">
            <a:spLocks noGrp="1"/>
          </p:cNvSpPr>
          <p:nvPr>
            <p:ph type="sldNum" idx="2"/>
          </p:nvPr>
        </p:nvSpPr>
        <p:spPr>
          <a:xfrm>
            <a:off x="11417830" y="6289265"/>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11</a:t>
            </a:fld>
            <a:endParaRPr dirty="0"/>
          </a:p>
        </p:txBody>
      </p:sp>
      <p:cxnSp>
        <p:nvCxnSpPr>
          <p:cNvPr id="653" name="Google Shape;653;p79"/>
          <p:cNvCxnSpPr/>
          <p:nvPr/>
        </p:nvCxnSpPr>
        <p:spPr>
          <a:xfrm>
            <a:off x="-161324" y="1199947"/>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BA88E3E1-7710-40E4-BB72-759FF3890079}"/>
              </a:ext>
            </a:extLst>
          </p:cNvPr>
          <p:cNvSpPr>
            <a:spLocks noGrp="1"/>
          </p:cNvSpPr>
          <p:nvPr>
            <p:ph type="dt" sz="half" idx="10"/>
          </p:nvPr>
        </p:nvSpPr>
        <p:spPr>
          <a:xfrm>
            <a:off x="9946847" y="6372451"/>
            <a:ext cx="1292881" cy="365125"/>
          </a:xfrm>
        </p:spPr>
        <p:txBody>
          <a:bodyPr/>
          <a:lstStyle/>
          <a:p>
            <a:r>
              <a:rPr lang="en-US">
                <a:solidFill>
                  <a:prstClr val="black">
                    <a:tint val="75000"/>
                  </a:prstClr>
                </a:solidFill>
              </a:rPr>
              <a:t>11/16/2019</a:t>
            </a:r>
            <a:endParaRPr lang="en-US" dirty="0">
              <a:solidFill>
                <a:prstClr val="black">
                  <a:tint val="75000"/>
                </a:prstClr>
              </a:solidFill>
            </a:endParaRPr>
          </a:p>
        </p:txBody>
      </p:sp>
      <p:cxnSp>
        <p:nvCxnSpPr>
          <p:cNvPr id="6" name="Straight Connector 5">
            <a:extLst>
              <a:ext uri="{FF2B5EF4-FFF2-40B4-BE49-F238E27FC236}">
                <a16:creationId xmlns:a16="http://schemas.microsoft.com/office/drawing/2014/main" id="{47DF9910-E248-4666-8A3D-5E926E68A3F1}"/>
              </a:ext>
            </a:extLst>
          </p:cNvPr>
          <p:cNvCxnSpPr>
            <a:cxnSpLocks/>
          </p:cNvCxnSpPr>
          <p:nvPr/>
        </p:nvCxnSpPr>
        <p:spPr>
          <a:xfrm flipV="1">
            <a:off x="2584916" y="378670"/>
            <a:ext cx="1086592" cy="106878"/>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81F1AF6-753B-4B7F-BD44-7C55324DD515}"/>
              </a:ext>
            </a:extLst>
          </p:cNvPr>
          <p:cNvCxnSpPr>
            <a:cxnSpLocks/>
          </p:cNvCxnSpPr>
          <p:nvPr/>
        </p:nvCxnSpPr>
        <p:spPr>
          <a:xfrm flipV="1">
            <a:off x="9866801" y="411117"/>
            <a:ext cx="1086592" cy="106878"/>
          </a:xfrm>
          <a:prstGeom prst="line">
            <a:avLst/>
          </a:prstGeom>
          <a:ln w="38100"/>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8"/>
          <p:cNvSpPr txBox="1">
            <a:spLocks noGrp="1"/>
          </p:cNvSpPr>
          <p:nvPr>
            <p:ph type="body" idx="1"/>
          </p:nvPr>
        </p:nvSpPr>
        <p:spPr>
          <a:xfrm>
            <a:off x="159333" y="1130900"/>
            <a:ext cx="11664000" cy="5128400"/>
          </a:xfrm>
          <a:prstGeom prst="rect">
            <a:avLst/>
          </a:prstGeom>
          <a:noFill/>
          <a:ln>
            <a:noFill/>
          </a:ln>
        </p:spPr>
        <p:txBody>
          <a:bodyPr spcFirstLastPara="1" vert="horz" wrap="square" lIns="91433" tIns="45700" rIns="91433" bIns="45700" rtlCol="0" anchor="t" anchorCtr="0">
            <a:noAutofit/>
          </a:bodyPr>
          <a:lstStyle/>
          <a:p>
            <a:pPr marL="609585" indent="-448722">
              <a:lnSpc>
                <a:spcPct val="115000"/>
              </a:lnSpc>
              <a:spcBef>
                <a:spcPts val="1067"/>
              </a:spcBef>
              <a:buSzPts val="1700"/>
              <a:buFont typeface="Open Sans"/>
              <a:buChar char="•"/>
            </a:pPr>
            <a:r>
              <a:rPr lang="en" sz="2267" b="1" dirty="0">
                <a:latin typeface="Open Sans"/>
                <a:ea typeface="Open Sans"/>
                <a:cs typeface="Open Sans"/>
                <a:sym typeface="Open Sans"/>
              </a:rPr>
              <a:t>MLforHPC</a:t>
            </a:r>
            <a:r>
              <a:rPr lang="en" sz="2267" dirty="0">
                <a:latin typeface="Open Sans"/>
                <a:ea typeface="Open Sans"/>
                <a:cs typeface="Open Sans"/>
                <a:sym typeface="Open Sans"/>
              </a:rPr>
              <a:t> can be further subdivided into several categories:</a:t>
            </a:r>
            <a:endParaRPr sz="2267"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latin typeface="Open Sans"/>
                <a:ea typeface="Open Sans"/>
                <a:cs typeface="Open Sans"/>
                <a:sym typeface="Open Sans"/>
              </a:rPr>
              <a:t>MLafterHPC</a:t>
            </a:r>
            <a:r>
              <a:rPr lang="en" sz="2267" dirty="0">
                <a:latin typeface="Open Sans"/>
                <a:ea typeface="Open Sans"/>
                <a:cs typeface="Open Sans"/>
                <a:sym typeface="Open Sans"/>
              </a:rPr>
              <a:t>: ML analyzing results of HPC as in trajectory analysis and structure identification in biomolecular simulations. </a:t>
            </a:r>
            <a:r>
              <a:rPr lang="en" sz="2267" b="1" dirty="0">
                <a:latin typeface="Open Sans"/>
                <a:ea typeface="Open Sans"/>
                <a:cs typeface="Open Sans"/>
                <a:sym typeface="Open Sans"/>
              </a:rPr>
              <a:t>Well established and successful</a:t>
            </a:r>
            <a:endParaRPr sz="2267" b="1"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latin typeface="Open Sans"/>
                <a:ea typeface="Open Sans"/>
                <a:cs typeface="Open Sans"/>
                <a:sym typeface="Open Sans"/>
              </a:rPr>
              <a:t>MLControl</a:t>
            </a:r>
            <a:r>
              <a:rPr lang="en" sz="2267" dirty="0">
                <a:latin typeface="Open Sans"/>
                <a:ea typeface="Open Sans"/>
                <a:cs typeface="Open Sans"/>
                <a:sym typeface="Open Sans"/>
              </a:rPr>
              <a:t>: Using simulations (with HPC) and ML in control of experiments and in objective driven computational campaigns. Here simulation surrogates are very valuable to allow real-time predictions.  </a:t>
            </a:r>
            <a:r>
              <a:rPr lang="en-US" sz="2267" b="1" dirty="0">
                <a:latin typeface="Open Sans"/>
                <a:ea typeface="Open Sans"/>
                <a:cs typeface="Open Sans"/>
                <a:sym typeface="Open Sans"/>
              </a:rPr>
              <a:t>Very Promising</a:t>
            </a:r>
            <a:endParaRPr sz="2267" b="1"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solidFill>
                  <a:srgbClr val="B30838"/>
                </a:solidFill>
                <a:latin typeface="Open Sans"/>
                <a:ea typeface="Open Sans"/>
                <a:cs typeface="Open Sans"/>
                <a:sym typeface="Open Sans"/>
              </a:rPr>
              <a:t>MLAutotuning</a:t>
            </a:r>
            <a:r>
              <a:rPr lang="en" sz="2267" dirty="0">
                <a:latin typeface="Open Sans"/>
                <a:ea typeface="Open Sans"/>
                <a:cs typeface="Open Sans"/>
                <a:sym typeface="Open Sans"/>
              </a:rPr>
              <a:t>: Using ML to configure (autotune) ML or HPC simulations.</a:t>
            </a:r>
            <a:endParaRPr sz="2267" dirty="0">
              <a:latin typeface="Open Sans"/>
              <a:ea typeface="Open Sans"/>
              <a:cs typeface="Open Sans"/>
              <a:sym typeface="Open Sans"/>
            </a:endParaRPr>
          </a:p>
          <a:p>
            <a:pPr marL="1219170" lvl="1" indent="-448722">
              <a:lnSpc>
                <a:spcPct val="115000"/>
              </a:lnSpc>
              <a:spcBef>
                <a:spcPts val="0"/>
              </a:spcBef>
              <a:buSzPts val="1700"/>
              <a:buFont typeface="Open Sans"/>
              <a:buChar char="•"/>
            </a:pPr>
            <a:r>
              <a:rPr lang="en" sz="2267" b="1" dirty="0">
                <a:solidFill>
                  <a:srgbClr val="B30838"/>
                </a:solidFill>
                <a:latin typeface="Open Sans"/>
                <a:ea typeface="Open Sans"/>
                <a:cs typeface="Open Sans"/>
                <a:sym typeface="Open Sans"/>
              </a:rPr>
              <a:t>MLaroundHPC</a:t>
            </a:r>
            <a:r>
              <a:rPr lang="en" sz="2267" dirty="0">
                <a:latin typeface="Open Sans"/>
                <a:ea typeface="Open Sans"/>
                <a:cs typeface="Open Sans"/>
                <a:sym typeface="Open Sans"/>
              </a:rPr>
              <a:t>: Using ML to learn from simulations and produce learned surrogates for the simulations or parts of simulations. The same ML wrapper can also learn configurations as well as results. </a:t>
            </a:r>
            <a:r>
              <a:rPr lang="en" sz="2267" b="1" dirty="0">
                <a:solidFill>
                  <a:srgbClr val="B30838"/>
                </a:solidFill>
                <a:latin typeface="Open Sans"/>
                <a:ea typeface="Open Sans"/>
                <a:cs typeface="Open Sans"/>
                <a:sym typeface="Open Sans"/>
              </a:rPr>
              <a:t>Most Important.</a:t>
            </a:r>
          </a:p>
          <a:p>
            <a:pPr marL="1676370" lvl="2" indent="-448722">
              <a:lnSpc>
                <a:spcPct val="115000"/>
              </a:lnSpc>
              <a:spcBef>
                <a:spcPts val="0"/>
              </a:spcBef>
              <a:buSzPts val="1700"/>
              <a:buFont typeface="Open Sans"/>
              <a:buChar char="•"/>
            </a:pPr>
            <a:r>
              <a:rPr lang="en" sz="1867" dirty="0">
                <a:latin typeface="Open Sans"/>
                <a:ea typeface="Open Sans"/>
                <a:cs typeface="Open Sans"/>
                <a:sym typeface="Open Sans"/>
              </a:rPr>
              <a:t>Note ML impacts </a:t>
            </a:r>
            <a:r>
              <a:rPr lang="en" sz="1867" b="1" dirty="0">
                <a:latin typeface="Open Sans"/>
                <a:ea typeface="Open Sans"/>
                <a:cs typeface="Open Sans"/>
                <a:sym typeface="Open Sans"/>
              </a:rPr>
              <a:t>science/theory/</a:t>
            </a:r>
            <a:r>
              <a:rPr lang="en-US" sz="1867" b="1">
                <a:latin typeface="Open Sans"/>
                <a:ea typeface="Open Sans"/>
                <a:cs typeface="Open Sans"/>
                <a:sym typeface="Open Sans"/>
              </a:rPr>
              <a:t>algorithms</a:t>
            </a:r>
            <a:r>
              <a:rPr lang="en" sz="1867" b="1" dirty="0">
                <a:latin typeface="Open Sans"/>
                <a:ea typeface="Open Sans"/>
                <a:cs typeface="Open Sans"/>
                <a:sym typeface="Open Sans"/>
              </a:rPr>
              <a:t> </a:t>
            </a:r>
            <a:r>
              <a:rPr lang="en" sz="1867" dirty="0">
                <a:latin typeface="Open Sans"/>
                <a:ea typeface="Open Sans"/>
                <a:cs typeface="Open Sans"/>
                <a:sym typeface="Open Sans"/>
              </a:rPr>
              <a:t>not just the </a:t>
            </a:r>
            <a:r>
              <a:rPr lang="en" sz="1867" b="1" dirty="0">
                <a:latin typeface="Open Sans"/>
                <a:ea typeface="Open Sans"/>
                <a:cs typeface="Open Sans"/>
                <a:sym typeface="Open Sans"/>
              </a:rPr>
              <a:t>cyberinfrastructure</a:t>
            </a:r>
            <a:endParaRPr sz="1867" b="1" dirty="0">
              <a:latin typeface="Open Sans"/>
              <a:ea typeface="Open Sans"/>
              <a:cs typeface="Open Sans"/>
              <a:sym typeface="Open Sans"/>
            </a:endParaRPr>
          </a:p>
        </p:txBody>
      </p:sp>
      <p:cxnSp>
        <p:nvCxnSpPr>
          <p:cNvPr id="729" name="Google Shape;729;p88"/>
          <p:cNvCxnSpPr/>
          <p:nvPr/>
        </p:nvCxnSpPr>
        <p:spPr>
          <a:xfrm>
            <a:off x="371033" y="1050867"/>
            <a:ext cx="2517200" cy="0"/>
          </a:xfrm>
          <a:prstGeom prst="straightConnector1">
            <a:avLst/>
          </a:prstGeom>
          <a:noFill/>
          <a:ln w="19050" cap="flat" cmpd="sng">
            <a:solidFill>
              <a:srgbClr val="B30838"/>
            </a:solidFill>
            <a:prstDash val="solid"/>
            <a:round/>
            <a:headEnd type="none" w="med" len="med"/>
            <a:tailEnd type="none" w="med" len="med"/>
          </a:ln>
        </p:spPr>
      </p:cxnSp>
      <p:sp>
        <p:nvSpPr>
          <p:cNvPr id="730" name="Google Shape;730;p88"/>
          <p:cNvSpPr txBox="1">
            <a:spLocks noGrp="1"/>
          </p:cNvSpPr>
          <p:nvPr>
            <p:ph type="title"/>
          </p:nvPr>
        </p:nvSpPr>
        <p:spPr>
          <a:xfrm>
            <a:off x="276967" y="244833"/>
            <a:ext cx="8564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dirty="0">
                <a:solidFill>
                  <a:srgbClr val="515151"/>
                </a:solidFill>
              </a:rPr>
              <a:t>MLforHPC (ML for Systems) in detail</a:t>
            </a:r>
            <a:endParaRPr sz="2933" b="0" dirty="0">
              <a:solidFill>
                <a:srgbClr val="515151"/>
              </a:solidFill>
              <a:latin typeface="Open Sans SemiBold"/>
              <a:ea typeface="Open Sans SemiBold"/>
              <a:cs typeface="Open Sans SemiBold"/>
              <a:sym typeface="Open Sans SemiBold"/>
            </a:endParaRPr>
          </a:p>
        </p:txBody>
      </p:sp>
      <p:sp>
        <p:nvSpPr>
          <p:cNvPr id="731" name="Google Shape;731;p88"/>
          <p:cNvSpPr txBox="1">
            <a:spLocks noGrp="1"/>
          </p:cNvSpPr>
          <p:nvPr>
            <p:ph type="sldNum" idx="2"/>
          </p:nvPr>
        </p:nvSpPr>
        <p:spPr>
          <a:xfrm>
            <a:off x="11548983" y="635529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12</a:t>
            </a:fld>
            <a:endParaRPr dirty="0"/>
          </a:p>
        </p:txBody>
      </p:sp>
      <p:sp>
        <p:nvSpPr>
          <p:cNvPr id="2" name="Date Placeholder 1">
            <a:extLst>
              <a:ext uri="{FF2B5EF4-FFF2-40B4-BE49-F238E27FC236}">
                <a16:creationId xmlns:a16="http://schemas.microsoft.com/office/drawing/2014/main" id="{CF4066AF-2CC4-44E3-B8A8-1DAD41736810}"/>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6"/>
          <p:cNvSpPr txBox="1">
            <a:spLocks noGrp="1"/>
          </p:cNvSpPr>
          <p:nvPr>
            <p:ph type="title"/>
          </p:nvPr>
        </p:nvSpPr>
        <p:spPr>
          <a:xfrm>
            <a:off x="748333" y="25664"/>
            <a:ext cx="10515600" cy="937600"/>
          </a:xfrm>
          <a:prstGeom prst="rect">
            <a:avLst/>
          </a:prstGeom>
        </p:spPr>
        <p:txBody>
          <a:bodyPr spcFirstLastPara="1" vert="horz" wrap="square" lIns="91433" tIns="45700" rIns="91433" bIns="45700" rtlCol="0" anchor="ctr" anchorCtr="0">
            <a:noAutofit/>
          </a:bodyPr>
          <a:lstStyle/>
          <a:p>
            <a:pPr>
              <a:spcBef>
                <a:spcPts val="0"/>
              </a:spcBef>
            </a:pPr>
            <a:r>
              <a:rPr lang="en"/>
              <a:t>MLaroundHPC and MLAutotuningHPC</a:t>
            </a:r>
            <a:endParaRPr/>
          </a:p>
        </p:txBody>
      </p:sp>
      <p:sp>
        <p:nvSpPr>
          <p:cNvPr id="245" name="Google Shape;245;p26"/>
          <p:cNvSpPr txBox="1">
            <a:spLocks noGrp="1"/>
          </p:cNvSpPr>
          <p:nvPr>
            <p:ph type="body" idx="1"/>
          </p:nvPr>
        </p:nvSpPr>
        <p:spPr>
          <a:xfrm>
            <a:off x="247600" y="1130001"/>
            <a:ext cx="11643200" cy="4969600"/>
          </a:xfrm>
          <a:prstGeom prst="rect">
            <a:avLst/>
          </a:prstGeom>
        </p:spPr>
        <p:txBody>
          <a:bodyPr spcFirstLastPara="1" vert="horz" wrap="square" lIns="91433" tIns="45700" rIns="91433" bIns="45700" rtlCol="0" anchor="t" anchorCtr="0">
            <a:noAutofit/>
          </a:bodyPr>
          <a:lstStyle/>
          <a:p>
            <a:pPr marL="609585" indent="-457189">
              <a:lnSpc>
                <a:spcPct val="100000"/>
              </a:lnSpc>
              <a:spcBef>
                <a:spcPts val="0"/>
              </a:spcBef>
              <a:buSzPts val="1800"/>
            </a:pPr>
            <a:r>
              <a:rPr lang="en" sz="2400">
                <a:latin typeface="Arial"/>
                <a:ea typeface="Arial"/>
                <a:cs typeface="Arial"/>
                <a:sym typeface="Arial"/>
              </a:rPr>
              <a:t>Use Computation to represent Simulation or Big Data</a:t>
            </a:r>
            <a:endParaRPr sz="2400">
              <a:latin typeface="Arial"/>
              <a:ea typeface="Arial"/>
              <a:cs typeface="Arial"/>
              <a:sym typeface="Arial"/>
            </a:endParaRPr>
          </a:p>
          <a:p>
            <a:pPr marL="609585" indent="-457189">
              <a:lnSpc>
                <a:spcPct val="100000"/>
              </a:lnSpc>
              <a:spcBef>
                <a:spcPts val="0"/>
              </a:spcBef>
              <a:buSzPts val="1800"/>
            </a:pPr>
            <a:r>
              <a:rPr lang="en" sz="2400" b="1">
                <a:latin typeface="Arial"/>
                <a:ea typeface="Arial"/>
                <a:cs typeface="Arial"/>
                <a:sym typeface="Arial"/>
              </a:rPr>
              <a:t>Improving Computations with Configurations and Integration of Data</a:t>
            </a:r>
            <a:endParaRPr sz="2400" b="1">
              <a:latin typeface="Arial"/>
              <a:ea typeface="Arial"/>
              <a:cs typeface="Arial"/>
              <a:sym typeface="Arial"/>
            </a:endParaRPr>
          </a:p>
          <a:p>
            <a:pPr marL="1219170" lvl="1" indent="-457189">
              <a:lnSpc>
                <a:spcPct val="100000"/>
              </a:lnSpc>
              <a:spcBef>
                <a:spcPts val="0"/>
              </a:spcBef>
              <a:buSzPts val="1800"/>
            </a:pPr>
            <a:r>
              <a:rPr lang="en">
                <a:latin typeface="Arial"/>
                <a:ea typeface="Arial"/>
                <a:cs typeface="Arial"/>
                <a:sym typeface="Arial"/>
              </a:rPr>
              <a:t>Autotuning of initial and running configuration; data assimilation</a:t>
            </a:r>
            <a:endParaRPr>
              <a:latin typeface="Arial"/>
              <a:ea typeface="Arial"/>
              <a:cs typeface="Arial"/>
              <a:sym typeface="Arial"/>
            </a:endParaRPr>
          </a:p>
          <a:p>
            <a:pPr marL="609585" indent="-457189">
              <a:lnSpc>
                <a:spcPct val="100000"/>
              </a:lnSpc>
              <a:spcBef>
                <a:spcPts val="0"/>
              </a:spcBef>
              <a:buSzPts val="1800"/>
            </a:pPr>
            <a:r>
              <a:rPr lang="en" sz="2400" b="1">
                <a:latin typeface="Arial"/>
                <a:ea typeface="Arial"/>
                <a:cs typeface="Arial"/>
                <a:sym typeface="Arial"/>
              </a:rPr>
              <a:t>Learn Structure, Theory and Model for Computations</a:t>
            </a:r>
            <a:endParaRPr sz="2400" b="1">
              <a:latin typeface="Arial"/>
              <a:ea typeface="Arial"/>
              <a:cs typeface="Arial"/>
              <a:sym typeface="Arial"/>
            </a:endParaRPr>
          </a:p>
          <a:p>
            <a:pPr marL="1219170" lvl="1" indent="-457189">
              <a:lnSpc>
                <a:spcPct val="100000"/>
              </a:lnSpc>
              <a:spcBef>
                <a:spcPts val="0"/>
              </a:spcBef>
              <a:buSzPts val="1800"/>
            </a:pPr>
            <a:r>
              <a:rPr lang="en">
                <a:latin typeface="Arial"/>
                <a:ea typeface="Arial"/>
                <a:cs typeface="Arial"/>
                <a:sym typeface="Arial"/>
              </a:rPr>
              <a:t>Learn potentials, support cross-scale integration; learn microscale structure; derive fundamental theories</a:t>
            </a:r>
            <a:endParaRPr>
              <a:latin typeface="Arial"/>
              <a:ea typeface="Arial"/>
              <a:cs typeface="Arial"/>
              <a:sym typeface="Arial"/>
            </a:endParaRPr>
          </a:p>
          <a:p>
            <a:pPr marL="1219170" lvl="1" indent="-423323">
              <a:lnSpc>
                <a:spcPct val="100000"/>
              </a:lnSpc>
              <a:spcBef>
                <a:spcPts val="0"/>
              </a:spcBef>
              <a:buSzPts val="1400"/>
              <a:buFont typeface="Arial"/>
              <a:buChar char="•"/>
            </a:pPr>
            <a:r>
              <a:rPr lang="en">
                <a:latin typeface="Arial"/>
                <a:ea typeface="Arial"/>
                <a:cs typeface="Arial"/>
                <a:sym typeface="Arial"/>
              </a:rPr>
              <a:t>Generate smart ensembles and collective coordinates</a:t>
            </a:r>
            <a:endParaRPr>
              <a:latin typeface="Arial"/>
              <a:ea typeface="Arial"/>
              <a:cs typeface="Arial"/>
              <a:sym typeface="Arial"/>
            </a:endParaRPr>
          </a:p>
          <a:p>
            <a:pPr marL="609585" indent="-457189">
              <a:lnSpc>
                <a:spcPct val="100000"/>
              </a:lnSpc>
              <a:spcBef>
                <a:spcPts val="0"/>
              </a:spcBef>
              <a:buSzPts val="1800"/>
            </a:pPr>
            <a:r>
              <a:rPr lang="en" sz="2400" b="1">
                <a:latin typeface="Arial"/>
                <a:ea typeface="Arial"/>
                <a:cs typeface="Arial"/>
                <a:sym typeface="Arial"/>
              </a:rPr>
              <a:t>Learn Surrogates for Simulations</a:t>
            </a:r>
            <a:endParaRPr sz="2400" b="1">
              <a:latin typeface="Arial"/>
              <a:ea typeface="Arial"/>
              <a:cs typeface="Arial"/>
              <a:sym typeface="Arial"/>
            </a:endParaRPr>
          </a:p>
          <a:p>
            <a:pPr marL="1219170" lvl="1" indent="-457189">
              <a:lnSpc>
                <a:spcPct val="100000"/>
              </a:lnSpc>
              <a:spcBef>
                <a:spcPts val="0"/>
              </a:spcBef>
              <a:buSzPts val="1800"/>
            </a:pPr>
            <a:r>
              <a:rPr lang="en">
                <a:latin typeface="Arial"/>
                <a:ea typeface="Arial"/>
                <a:cs typeface="Arial"/>
                <a:sym typeface="Arial"/>
              </a:rPr>
              <a:t>Can be input specifications mapped into output features </a:t>
            </a:r>
            <a:endParaRPr>
              <a:latin typeface="Arial"/>
              <a:ea typeface="Arial"/>
              <a:cs typeface="Arial"/>
              <a:sym typeface="Arial"/>
            </a:endParaRPr>
          </a:p>
          <a:p>
            <a:pPr marL="1828754" lvl="2" indent="-423323">
              <a:lnSpc>
                <a:spcPct val="100000"/>
              </a:lnSpc>
              <a:spcBef>
                <a:spcPts val="0"/>
              </a:spcBef>
              <a:buSzPts val="1400"/>
              <a:buFont typeface="Arial"/>
              <a:buChar char="•"/>
            </a:pPr>
            <a:r>
              <a:rPr lang="en">
                <a:latin typeface="Arial"/>
                <a:ea typeface="Arial"/>
                <a:cs typeface="Arial"/>
                <a:sym typeface="Arial"/>
              </a:rPr>
              <a:t>Can be combined with experimental observation over same input specifications</a:t>
            </a:r>
            <a:endParaRPr>
              <a:latin typeface="Arial"/>
              <a:ea typeface="Arial"/>
              <a:cs typeface="Arial"/>
              <a:sym typeface="Arial"/>
            </a:endParaRPr>
          </a:p>
          <a:p>
            <a:pPr marL="1219170" lvl="1" indent="-457189">
              <a:lnSpc>
                <a:spcPct val="100000"/>
              </a:lnSpc>
              <a:spcBef>
                <a:spcPts val="0"/>
              </a:spcBef>
              <a:buSzPts val="1800"/>
            </a:pPr>
            <a:r>
              <a:rPr lang="en">
                <a:latin typeface="Arial"/>
                <a:ea typeface="Arial"/>
                <a:cs typeface="Arial"/>
                <a:sym typeface="Arial"/>
              </a:rPr>
              <a:t>Or input field values mapped to output field values</a:t>
            </a:r>
            <a:endParaRPr>
              <a:latin typeface="Arial"/>
              <a:ea typeface="Arial"/>
              <a:cs typeface="Arial"/>
              <a:sym typeface="Arial"/>
            </a:endParaRPr>
          </a:p>
          <a:p>
            <a:pPr marL="609585" indent="-457189">
              <a:lnSpc>
                <a:spcPct val="100000"/>
              </a:lnSpc>
              <a:spcBef>
                <a:spcPts val="0"/>
              </a:spcBef>
              <a:buSzPts val="1800"/>
            </a:pPr>
            <a:r>
              <a:rPr lang="en" sz="2400">
                <a:latin typeface="Arial"/>
                <a:ea typeface="Arial"/>
                <a:cs typeface="Arial"/>
                <a:sym typeface="Arial"/>
              </a:rPr>
              <a:t>ML gives speedup factors from </a:t>
            </a:r>
            <a:r>
              <a:rPr lang="en" sz="2400" b="1">
                <a:latin typeface="Arial"/>
                <a:ea typeface="Arial"/>
                <a:cs typeface="Arial"/>
                <a:sym typeface="Arial"/>
              </a:rPr>
              <a:t>2</a:t>
            </a:r>
            <a:r>
              <a:rPr lang="en" sz="2400">
                <a:latin typeface="Arial"/>
                <a:ea typeface="Arial"/>
                <a:cs typeface="Arial"/>
                <a:sym typeface="Arial"/>
              </a:rPr>
              <a:t>  (static Autotuning) to </a:t>
            </a:r>
            <a:r>
              <a:rPr lang="en" sz="2400" b="1">
                <a:latin typeface="Arial"/>
                <a:ea typeface="Arial"/>
                <a:cs typeface="Arial"/>
                <a:sym typeface="Arial"/>
              </a:rPr>
              <a:t>10</a:t>
            </a:r>
            <a:r>
              <a:rPr lang="en" sz="2400" b="1" baseline="30000">
                <a:latin typeface="Arial"/>
                <a:ea typeface="Arial"/>
                <a:cs typeface="Arial"/>
                <a:sym typeface="Arial"/>
              </a:rPr>
              <a:t>N</a:t>
            </a:r>
            <a:r>
              <a:rPr lang="en" sz="2400">
                <a:latin typeface="Arial"/>
                <a:ea typeface="Arial"/>
                <a:cs typeface="Arial"/>
                <a:sym typeface="Arial"/>
              </a:rPr>
              <a:t> (N</a:t>
            </a:r>
            <a:r>
              <a:rPr lang="en" sz="2400" b="1">
                <a:latin typeface="Arial"/>
                <a:ea typeface="Arial"/>
                <a:cs typeface="Arial"/>
                <a:sym typeface="Arial"/>
              </a:rPr>
              <a:t>=5</a:t>
            </a:r>
            <a:r>
              <a:rPr lang="en" sz="2400">
                <a:latin typeface="Arial"/>
                <a:ea typeface="Arial"/>
                <a:cs typeface="Arial"/>
                <a:sym typeface="Arial"/>
              </a:rPr>
              <a:t> in one example) from surrogates with</a:t>
            </a:r>
            <a:r>
              <a:rPr lang="en" sz="2400" b="1">
                <a:latin typeface="Arial"/>
                <a:ea typeface="Arial"/>
                <a:cs typeface="Arial"/>
                <a:sym typeface="Arial"/>
              </a:rPr>
              <a:t> strong speedup</a:t>
            </a:r>
            <a:r>
              <a:rPr lang="en" sz="2400">
                <a:latin typeface="Arial"/>
                <a:ea typeface="Arial"/>
                <a:cs typeface="Arial"/>
                <a:sym typeface="Arial"/>
              </a:rPr>
              <a:t> (fixed problem speedup)</a:t>
            </a:r>
            <a:endParaRPr sz="2400">
              <a:latin typeface="Arial"/>
              <a:ea typeface="Arial"/>
              <a:cs typeface="Arial"/>
              <a:sym typeface="Arial"/>
            </a:endParaRPr>
          </a:p>
        </p:txBody>
      </p:sp>
      <p:sp>
        <p:nvSpPr>
          <p:cNvPr id="246" name="Google Shape;246;p26"/>
          <p:cNvSpPr txBox="1">
            <a:spLocks noGrp="1"/>
          </p:cNvSpPr>
          <p:nvPr>
            <p:ph type="sldNum" idx="12"/>
          </p:nvPr>
        </p:nvSpPr>
        <p:spPr>
          <a:xfrm>
            <a:off x="10995471" y="6445507"/>
            <a:ext cx="10912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91" descr="A picture containing map, text&#10;&#10;Description automatically generated"/>
          <p:cNvPicPr preferRelativeResize="0"/>
          <p:nvPr/>
        </p:nvPicPr>
        <p:blipFill rotWithShape="1">
          <a:blip r:embed="rId3">
            <a:alphaModFix/>
          </a:blip>
          <a:srcRect r="7123"/>
          <a:stretch/>
        </p:blipFill>
        <p:spPr>
          <a:xfrm>
            <a:off x="4772101" y="628716"/>
            <a:ext cx="7419899" cy="5600568"/>
          </a:xfrm>
          <a:prstGeom prst="rect">
            <a:avLst/>
          </a:prstGeom>
          <a:noFill/>
          <a:ln>
            <a:noFill/>
          </a:ln>
        </p:spPr>
      </p:pic>
      <p:sp>
        <p:nvSpPr>
          <p:cNvPr id="768" name="Google Shape;768;p91"/>
          <p:cNvSpPr/>
          <p:nvPr/>
        </p:nvSpPr>
        <p:spPr>
          <a:xfrm>
            <a:off x="0" y="1676733"/>
            <a:ext cx="4658000" cy="44736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769" name="Google Shape;769;p91"/>
          <p:cNvSpPr txBox="1">
            <a:spLocks noGrp="1"/>
          </p:cNvSpPr>
          <p:nvPr>
            <p:ph type="body" idx="1"/>
          </p:nvPr>
        </p:nvSpPr>
        <p:spPr>
          <a:xfrm>
            <a:off x="0" y="1804900"/>
            <a:ext cx="4800800" cy="4280000"/>
          </a:xfrm>
          <a:prstGeom prst="rect">
            <a:avLst/>
          </a:prstGeom>
          <a:noFill/>
          <a:ln>
            <a:noFill/>
          </a:ln>
        </p:spPr>
        <p:txBody>
          <a:bodyPr spcFirstLastPara="1" vert="horz" wrap="square" lIns="91433" tIns="45700" rIns="91433" bIns="45700" rtlCol="0" anchor="t" anchorCtr="0">
            <a:noAutofit/>
          </a:bodyPr>
          <a:lstStyle/>
          <a:p>
            <a:pPr marL="243834" indent="-240447">
              <a:lnSpc>
                <a:spcPct val="115000"/>
              </a:lnSpc>
              <a:spcBef>
                <a:spcPts val="1067"/>
              </a:spcBef>
              <a:buSzPts val="1400"/>
              <a:buFont typeface="Open Sans"/>
              <a:buChar char="•"/>
            </a:pPr>
            <a:r>
              <a:rPr lang="en" sz="1867">
                <a:latin typeface="Open Sans"/>
                <a:ea typeface="Open Sans"/>
                <a:cs typeface="Open Sans"/>
                <a:sym typeface="Open Sans"/>
              </a:rPr>
              <a:t>This is classic Autotuning and one optimizes some mix of performance and quality of results with the learning network inputting the configuration parameters of the computation. </a:t>
            </a:r>
            <a:endParaRPr sz="1867">
              <a:latin typeface="Open Sans"/>
              <a:ea typeface="Open Sans"/>
              <a:cs typeface="Open Sans"/>
              <a:sym typeface="Open Sans"/>
            </a:endParaRPr>
          </a:p>
          <a:p>
            <a:pPr marL="243834" indent="-240447">
              <a:lnSpc>
                <a:spcPct val="115000"/>
              </a:lnSpc>
              <a:spcBef>
                <a:spcPts val="1067"/>
              </a:spcBef>
              <a:buSzPts val="1400"/>
              <a:buFont typeface="Open Sans"/>
              <a:buChar char="•"/>
            </a:pPr>
            <a:r>
              <a:rPr lang="en" sz="1867">
                <a:latin typeface="Open Sans"/>
                <a:ea typeface="Open Sans"/>
                <a:cs typeface="Open Sans"/>
                <a:sym typeface="Open Sans"/>
              </a:rPr>
              <a:t>This includes initial values and also dynamic choices such as block sizes for cache use, variable step sizes in space and time. </a:t>
            </a:r>
            <a:endParaRPr sz="1867">
              <a:latin typeface="Open Sans"/>
              <a:ea typeface="Open Sans"/>
              <a:cs typeface="Open Sans"/>
              <a:sym typeface="Open Sans"/>
            </a:endParaRPr>
          </a:p>
          <a:p>
            <a:pPr marL="243834" indent="-240447">
              <a:lnSpc>
                <a:spcPct val="115000"/>
              </a:lnSpc>
              <a:spcBef>
                <a:spcPts val="1067"/>
              </a:spcBef>
              <a:buSzPts val="1400"/>
              <a:buFont typeface="Open Sans"/>
              <a:buChar char="•"/>
            </a:pPr>
            <a:r>
              <a:rPr lang="en" sz="1867">
                <a:latin typeface="Open Sans"/>
                <a:ea typeface="Open Sans"/>
                <a:cs typeface="Open Sans"/>
                <a:sym typeface="Open Sans"/>
              </a:rPr>
              <a:t>It can also include discrete choices as to the type of solver to be used.</a:t>
            </a:r>
            <a:endParaRPr sz="1867">
              <a:latin typeface="Open Sans"/>
              <a:ea typeface="Open Sans"/>
              <a:cs typeface="Open Sans"/>
              <a:sym typeface="Open Sans"/>
            </a:endParaRPr>
          </a:p>
        </p:txBody>
      </p:sp>
      <p:cxnSp>
        <p:nvCxnSpPr>
          <p:cNvPr id="771" name="Google Shape;771;p91"/>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772" name="Google Shape;772;p91"/>
          <p:cNvSpPr txBox="1">
            <a:spLocks noGrp="1"/>
          </p:cNvSpPr>
          <p:nvPr>
            <p:ph type="title"/>
          </p:nvPr>
        </p:nvSpPr>
        <p:spPr>
          <a:xfrm>
            <a:off x="146712" y="189541"/>
            <a:ext cx="11898576"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1. Improving Simulation with Configurations and Integration of Data</a:t>
            </a:r>
            <a:br>
              <a:rPr lang="en-US" sz="28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1.1 </a:t>
            </a:r>
            <a:r>
              <a:rPr lang="en" sz="2400" dirty="0">
                <a:latin typeface="Arial" panose="020B0604020202020204" pitchFamily="34" charset="0"/>
                <a:cs typeface="Arial" panose="020B0604020202020204" pitchFamily="34" charset="0"/>
              </a:rPr>
              <a:t>MLAutoTuningHPC: Learning Configurations</a:t>
            </a:r>
            <a:endParaRPr sz="2800" dirty="0">
              <a:latin typeface="Arial" panose="020B0604020202020204" pitchFamily="34" charset="0"/>
              <a:cs typeface="Arial" panose="020B0604020202020204" pitchFamily="34" charset="0"/>
            </a:endParaRPr>
          </a:p>
        </p:txBody>
      </p:sp>
      <p:sp>
        <p:nvSpPr>
          <p:cNvPr id="773" name="Google Shape;773;p91"/>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14</a:t>
            </a:fld>
            <a:endParaRPr/>
          </a:p>
        </p:txBody>
      </p:sp>
      <p:sp>
        <p:nvSpPr>
          <p:cNvPr id="2" name="Date Placeholder 1">
            <a:extLst>
              <a:ext uri="{FF2B5EF4-FFF2-40B4-BE49-F238E27FC236}">
                <a16:creationId xmlns:a16="http://schemas.microsoft.com/office/drawing/2014/main" id="{D8C1D64B-B7A4-416D-A9D4-39344C32896E}"/>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92"/>
          <p:cNvSpPr txBox="1">
            <a:spLocks noGrp="1"/>
          </p:cNvSpPr>
          <p:nvPr>
            <p:ph type="body" idx="1"/>
          </p:nvPr>
        </p:nvSpPr>
        <p:spPr>
          <a:xfrm>
            <a:off x="213867" y="1443533"/>
            <a:ext cx="7712000" cy="17012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0"/>
              </a:spcBef>
              <a:buSzPts val="1400"/>
              <a:buFont typeface="Open Sans"/>
              <a:buChar char="•"/>
            </a:pPr>
            <a:r>
              <a:rPr lang="en" sz="1867">
                <a:latin typeface="Open Sans"/>
                <a:ea typeface="Open Sans"/>
                <a:cs typeface="Open Sans"/>
                <a:sym typeface="Open Sans"/>
              </a:rPr>
              <a:t>Integration of machine learning (ML) methods for parameter prediction for MD simulations by demonstrating how they were realized in MD simulations of ions near </a:t>
            </a:r>
            <a:r>
              <a:rPr lang="en" sz="1867" b="1">
                <a:latin typeface="Open Sans"/>
                <a:ea typeface="Open Sans"/>
                <a:cs typeface="Open Sans"/>
                <a:sym typeface="Open Sans"/>
              </a:rPr>
              <a:t>polarizable NPs</a:t>
            </a:r>
            <a:r>
              <a:rPr lang="en" sz="1867">
                <a:latin typeface="Open Sans"/>
                <a:ea typeface="Open Sans"/>
                <a:cs typeface="Open Sans"/>
                <a:sym typeface="Open Sans"/>
              </a:rPr>
              <a:t>.</a:t>
            </a:r>
            <a:endParaRPr sz="1867">
              <a:latin typeface="Open Sans"/>
              <a:ea typeface="Open Sans"/>
              <a:cs typeface="Open Sans"/>
              <a:sym typeface="Open Sans"/>
            </a:endParaRPr>
          </a:p>
          <a:p>
            <a:pPr marL="609585" indent="-423323">
              <a:lnSpc>
                <a:spcPct val="115000"/>
              </a:lnSpc>
              <a:spcBef>
                <a:spcPts val="1333"/>
              </a:spcBef>
              <a:spcAft>
                <a:spcPts val="1333"/>
              </a:spcAft>
              <a:buSzPts val="1400"/>
              <a:buFont typeface="Open Sans"/>
              <a:buChar char="•"/>
            </a:pPr>
            <a:r>
              <a:rPr lang="en" sz="1867">
                <a:latin typeface="Open Sans"/>
                <a:ea typeface="Open Sans"/>
                <a:cs typeface="Open Sans"/>
                <a:sym typeface="Open Sans"/>
              </a:rPr>
              <a:t>Note ML used at start and end of simulation blocks</a:t>
            </a:r>
            <a:endParaRPr sz="1867">
              <a:latin typeface="Open Sans"/>
              <a:ea typeface="Open Sans"/>
              <a:cs typeface="Open Sans"/>
              <a:sym typeface="Open Sans"/>
            </a:endParaRPr>
          </a:p>
        </p:txBody>
      </p:sp>
      <p:cxnSp>
        <p:nvCxnSpPr>
          <p:cNvPr id="780" name="Google Shape;780;p92"/>
          <p:cNvCxnSpPr/>
          <p:nvPr/>
        </p:nvCxnSpPr>
        <p:spPr>
          <a:xfrm>
            <a:off x="472633" y="1198833"/>
            <a:ext cx="2517200" cy="0"/>
          </a:xfrm>
          <a:prstGeom prst="straightConnector1">
            <a:avLst/>
          </a:prstGeom>
          <a:noFill/>
          <a:ln w="19050" cap="flat" cmpd="sng">
            <a:solidFill>
              <a:srgbClr val="B30838"/>
            </a:solidFill>
            <a:prstDash val="solid"/>
            <a:round/>
            <a:headEnd type="none" w="med" len="med"/>
            <a:tailEnd type="none" w="med" len="med"/>
          </a:ln>
        </p:spPr>
      </p:cxnSp>
      <p:sp>
        <p:nvSpPr>
          <p:cNvPr id="781" name="Google Shape;781;p92"/>
          <p:cNvSpPr txBox="1">
            <a:spLocks noGrp="1"/>
          </p:cNvSpPr>
          <p:nvPr>
            <p:ph type="title"/>
          </p:nvPr>
        </p:nvSpPr>
        <p:spPr>
          <a:xfrm>
            <a:off x="213866" y="181095"/>
            <a:ext cx="11774931"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2400" dirty="0" err="1">
                <a:solidFill>
                  <a:srgbClr val="515151"/>
                </a:solidFill>
              </a:rPr>
              <a:t>MLAutoTuningHPC</a:t>
            </a:r>
            <a:r>
              <a:rPr lang="en-US" sz="2400" dirty="0">
                <a:solidFill>
                  <a:srgbClr val="515151"/>
                </a:solidFill>
              </a:rPr>
              <a:t>: Learning Configurations by </a:t>
            </a:r>
            <a:r>
              <a:rPr lang="en" sz="2400" dirty="0">
                <a:solidFill>
                  <a:srgbClr val="515151"/>
                </a:solidFill>
              </a:rPr>
              <a:t>Parameter Auto-tuning in Molecular Dynamics Simulations: Efficient Dynamics of Ions near Polarizable Nanoparticles (NPs)</a:t>
            </a:r>
            <a:endParaRPr sz="2400" dirty="0">
              <a:solidFill>
                <a:srgbClr val="515151"/>
              </a:solidFill>
            </a:endParaRPr>
          </a:p>
        </p:txBody>
      </p:sp>
      <p:sp>
        <p:nvSpPr>
          <p:cNvPr id="782" name="Google Shape;782;p92"/>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15</a:t>
            </a:fld>
            <a:endParaRPr/>
          </a:p>
        </p:txBody>
      </p:sp>
      <p:sp>
        <p:nvSpPr>
          <p:cNvPr id="783" name="Google Shape;783;p92"/>
          <p:cNvSpPr/>
          <p:nvPr/>
        </p:nvSpPr>
        <p:spPr>
          <a:xfrm>
            <a:off x="8706567" y="1364433"/>
            <a:ext cx="1896000" cy="14892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784" name="Google Shape;784;p92"/>
          <p:cNvSpPr txBox="1">
            <a:spLocks noGrp="1"/>
          </p:cNvSpPr>
          <p:nvPr>
            <p:ph type="body" idx="1"/>
          </p:nvPr>
        </p:nvSpPr>
        <p:spPr>
          <a:xfrm>
            <a:off x="8855900" y="1348900"/>
            <a:ext cx="1896000" cy="14032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Clr>
                <a:schemeClr val="dk1"/>
              </a:buClr>
              <a:buSzPts val="1100"/>
              <a:buNone/>
            </a:pPr>
            <a:r>
              <a:rPr lang="en" sz="1600">
                <a:latin typeface="Open Sans"/>
                <a:ea typeface="Open Sans"/>
                <a:cs typeface="Open Sans"/>
                <a:sym typeface="Open Sans"/>
              </a:rPr>
              <a:t>JCS Kadupitiya, </a:t>
            </a:r>
            <a:endParaRPr sz="1600">
              <a:latin typeface="Open Sans"/>
              <a:ea typeface="Open Sans"/>
              <a:cs typeface="Open Sans"/>
              <a:sym typeface="Open Sans"/>
            </a:endParaRPr>
          </a:p>
          <a:p>
            <a:pPr marL="0" indent="0">
              <a:lnSpc>
                <a:spcPct val="115000"/>
              </a:lnSpc>
              <a:spcBef>
                <a:spcPts val="1067"/>
              </a:spcBef>
              <a:buClr>
                <a:schemeClr val="dk1"/>
              </a:buClr>
              <a:buSzPts val="1100"/>
              <a:buNone/>
            </a:pPr>
            <a:r>
              <a:rPr lang="en" sz="1600">
                <a:latin typeface="Open Sans"/>
                <a:ea typeface="Open Sans"/>
                <a:cs typeface="Open Sans"/>
                <a:sym typeface="Open Sans"/>
              </a:rPr>
              <a:t>Geoffrey Fox, </a:t>
            </a:r>
            <a:endParaRPr sz="1600">
              <a:latin typeface="Open Sans"/>
              <a:ea typeface="Open Sans"/>
              <a:cs typeface="Open Sans"/>
              <a:sym typeface="Open Sans"/>
            </a:endParaRPr>
          </a:p>
          <a:p>
            <a:pPr marL="0" indent="0">
              <a:lnSpc>
                <a:spcPct val="115000"/>
              </a:lnSpc>
              <a:spcBef>
                <a:spcPts val="1067"/>
              </a:spcBef>
              <a:buNone/>
            </a:pPr>
            <a:r>
              <a:rPr lang="en" sz="1600">
                <a:latin typeface="Open Sans"/>
                <a:ea typeface="Open Sans"/>
                <a:cs typeface="Open Sans"/>
                <a:sym typeface="Open Sans"/>
              </a:rPr>
              <a:t>Vikram Jadhao</a:t>
            </a:r>
            <a:endParaRPr sz="1600">
              <a:latin typeface="Open Sans"/>
              <a:ea typeface="Open Sans"/>
              <a:cs typeface="Open Sans"/>
              <a:sym typeface="Open Sans"/>
            </a:endParaRPr>
          </a:p>
        </p:txBody>
      </p:sp>
      <p:pic>
        <p:nvPicPr>
          <p:cNvPr id="785" name="Google Shape;785;p92" descr="channel.jpg"/>
          <p:cNvPicPr preferRelativeResize="0"/>
          <p:nvPr/>
        </p:nvPicPr>
        <p:blipFill rotWithShape="1">
          <a:blip r:embed="rId3">
            <a:alphaModFix/>
          </a:blip>
          <a:srcRect/>
          <a:stretch/>
        </p:blipFill>
        <p:spPr>
          <a:xfrm>
            <a:off x="213867" y="3261967"/>
            <a:ext cx="4270000" cy="2791133"/>
          </a:xfrm>
          <a:prstGeom prst="rect">
            <a:avLst/>
          </a:prstGeom>
          <a:noFill/>
          <a:ln>
            <a:noFill/>
          </a:ln>
        </p:spPr>
      </p:pic>
      <p:grpSp>
        <p:nvGrpSpPr>
          <p:cNvPr id="786" name="Google Shape;786;p92"/>
          <p:cNvGrpSpPr/>
          <p:nvPr/>
        </p:nvGrpSpPr>
        <p:grpSpPr>
          <a:xfrm>
            <a:off x="4578293" y="3394913"/>
            <a:ext cx="7410505" cy="2450023"/>
            <a:chOff x="723571" y="2686564"/>
            <a:chExt cx="5557879" cy="1837517"/>
          </a:xfrm>
        </p:grpSpPr>
        <p:sp>
          <p:nvSpPr>
            <p:cNvPr id="787" name="Google Shape;787;p92"/>
            <p:cNvSpPr/>
            <p:nvPr/>
          </p:nvSpPr>
          <p:spPr>
            <a:xfrm>
              <a:off x="2654420" y="3645644"/>
              <a:ext cx="6477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Testing</a:t>
              </a:r>
              <a:endParaRPr sz="2400"/>
            </a:p>
          </p:txBody>
        </p:sp>
        <p:sp>
          <p:nvSpPr>
            <p:cNvPr id="788" name="Google Shape;788;p92"/>
            <p:cNvSpPr/>
            <p:nvPr/>
          </p:nvSpPr>
          <p:spPr>
            <a:xfrm>
              <a:off x="2611725" y="3944671"/>
              <a:ext cx="704400" cy="1851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Training</a:t>
              </a:r>
              <a:endParaRPr sz="2400"/>
            </a:p>
          </p:txBody>
        </p:sp>
        <p:sp>
          <p:nvSpPr>
            <p:cNvPr id="789" name="Google Shape;789;p92"/>
            <p:cNvSpPr/>
            <p:nvPr/>
          </p:nvSpPr>
          <p:spPr>
            <a:xfrm>
              <a:off x="2597492" y="3097542"/>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Inference I</a:t>
              </a:r>
              <a:endParaRPr sz="2400"/>
            </a:p>
          </p:txBody>
        </p:sp>
        <p:sp>
          <p:nvSpPr>
            <p:cNvPr id="790" name="Google Shape;790;p92"/>
            <p:cNvSpPr/>
            <p:nvPr/>
          </p:nvSpPr>
          <p:spPr>
            <a:xfrm>
              <a:off x="2625956" y="3372571"/>
              <a:ext cx="704400" cy="1851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1067">
                  <a:solidFill>
                    <a:srgbClr val="FFFFFF"/>
                  </a:solidFill>
                  <a:latin typeface="Arial"/>
                  <a:ea typeface="Arial"/>
                  <a:cs typeface="Arial"/>
                  <a:sym typeface="Arial"/>
                </a:rPr>
                <a:t>Inference II</a:t>
              </a:r>
              <a:endParaRPr sz="2400"/>
            </a:p>
          </p:txBody>
        </p:sp>
        <p:grpSp>
          <p:nvGrpSpPr>
            <p:cNvPr id="791" name="Google Shape;791;p92"/>
            <p:cNvGrpSpPr/>
            <p:nvPr/>
          </p:nvGrpSpPr>
          <p:grpSpPr>
            <a:xfrm>
              <a:off x="723571" y="2686564"/>
              <a:ext cx="5557879" cy="1837517"/>
              <a:chOff x="0" y="1630386"/>
              <a:chExt cx="7795062" cy="2893727"/>
            </a:xfrm>
          </p:grpSpPr>
          <p:pic>
            <p:nvPicPr>
              <p:cNvPr id="792" name="Google Shape;792;p92"/>
              <p:cNvPicPr preferRelativeResize="0"/>
              <p:nvPr/>
            </p:nvPicPr>
            <p:blipFill rotWithShape="1">
              <a:blip r:embed="rId4">
                <a:alphaModFix/>
              </a:blip>
              <a:srcRect/>
              <a:stretch/>
            </p:blipFill>
            <p:spPr>
              <a:xfrm>
                <a:off x="0" y="1630386"/>
                <a:ext cx="7795062" cy="2893727"/>
              </a:xfrm>
              <a:prstGeom prst="rect">
                <a:avLst/>
              </a:prstGeom>
              <a:noFill/>
              <a:ln>
                <a:noFill/>
              </a:ln>
            </p:spPr>
          </p:pic>
          <p:sp>
            <p:nvSpPr>
              <p:cNvPr id="793" name="Google Shape;793;p92"/>
              <p:cNvSpPr/>
              <p:nvPr/>
            </p:nvSpPr>
            <p:spPr>
              <a:xfrm>
                <a:off x="1524698" y="2079030"/>
                <a:ext cx="1119600" cy="642600"/>
              </a:xfrm>
              <a:prstGeom prst="rect">
                <a:avLst/>
              </a:prstGeom>
              <a:solidFill>
                <a:srgbClr val="D8E2F3"/>
              </a:solidFill>
              <a:ln>
                <a:noFill/>
              </a:ln>
            </p:spPr>
            <p:txBody>
              <a:bodyPr spcFirstLastPara="1" wrap="square" lIns="121900" tIns="60933" rIns="121900" bIns="60933" anchor="ctr" anchorCtr="0">
                <a:noAutofit/>
              </a:bodyPr>
              <a:lstStyle/>
              <a:p>
                <a:pPr algn="ctr"/>
                <a:r>
                  <a:rPr lang="en" sz="800">
                    <a:solidFill>
                      <a:srgbClr val="000000"/>
                    </a:solidFill>
                    <a:latin typeface="Arial"/>
                    <a:ea typeface="Arial"/>
                    <a:cs typeface="Arial"/>
                    <a:sym typeface="Arial"/>
                  </a:rPr>
                  <a:t>ML-Based Simulation Configuration</a:t>
                </a:r>
                <a:endParaRPr sz="2400"/>
              </a:p>
            </p:txBody>
          </p:sp>
          <p:sp>
            <p:nvSpPr>
              <p:cNvPr id="794" name="Google Shape;794;p92"/>
              <p:cNvSpPr/>
              <p:nvPr/>
            </p:nvSpPr>
            <p:spPr>
              <a:xfrm>
                <a:off x="1657884" y="3845607"/>
                <a:ext cx="45600" cy="456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rgbClr val="FFFFFF"/>
                  </a:solidFill>
                  <a:latin typeface="Arial"/>
                  <a:ea typeface="Arial"/>
                  <a:cs typeface="Arial"/>
                  <a:sym typeface="Arial"/>
                </a:endParaRPr>
              </a:p>
            </p:txBody>
          </p:sp>
          <p:sp>
            <p:nvSpPr>
              <p:cNvPr id="795" name="Google Shape;795;p92"/>
              <p:cNvSpPr/>
              <p:nvPr/>
            </p:nvSpPr>
            <p:spPr>
              <a:xfrm>
                <a:off x="1674249" y="3456477"/>
                <a:ext cx="7776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Testing</a:t>
                </a:r>
                <a:endParaRPr sz="2400"/>
              </a:p>
            </p:txBody>
          </p:sp>
          <p:sp>
            <p:nvSpPr>
              <p:cNvPr id="796" name="Google Shape;796;p92"/>
              <p:cNvSpPr/>
              <p:nvPr/>
            </p:nvSpPr>
            <p:spPr>
              <a:xfrm>
                <a:off x="1622976" y="3824157"/>
                <a:ext cx="846000" cy="227700"/>
              </a:xfrm>
              <a:prstGeom prst="rect">
                <a:avLst/>
              </a:prstGeom>
              <a:solidFill>
                <a:schemeClr val="accent1"/>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Training</a:t>
                </a:r>
                <a:endParaRPr sz="2400"/>
              </a:p>
            </p:txBody>
          </p:sp>
          <p:sp>
            <p:nvSpPr>
              <p:cNvPr id="797" name="Google Shape;797;p92"/>
              <p:cNvSpPr/>
              <p:nvPr/>
            </p:nvSpPr>
            <p:spPr>
              <a:xfrm>
                <a:off x="1617035" y="2770014"/>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Inference I</a:t>
                </a:r>
                <a:endParaRPr sz="2400"/>
              </a:p>
            </p:txBody>
          </p:sp>
          <p:sp>
            <p:nvSpPr>
              <p:cNvPr id="798" name="Google Shape;798;p92"/>
              <p:cNvSpPr/>
              <p:nvPr/>
            </p:nvSpPr>
            <p:spPr>
              <a:xfrm>
                <a:off x="1640065" y="3120709"/>
                <a:ext cx="846000" cy="227700"/>
              </a:xfrm>
              <a:prstGeom prst="rect">
                <a:avLst/>
              </a:prstGeom>
              <a:solidFill>
                <a:srgbClr val="FF99CC"/>
              </a:solidFill>
              <a:ln w="25400" cap="flat" cmpd="sng">
                <a:solidFill>
                  <a:srgbClr val="42719B"/>
                </a:solidFill>
                <a:prstDash val="solid"/>
                <a:round/>
                <a:headEnd type="none" w="sm" len="sm"/>
                <a:tailEnd type="none" w="sm" len="sm"/>
              </a:ln>
            </p:spPr>
            <p:txBody>
              <a:bodyPr spcFirstLastPara="1" wrap="square" lIns="121900" tIns="60933" rIns="121900" bIns="60933" anchor="ctr" anchorCtr="0">
                <a:noAutofit/>
              </a:bodyPr>
              <a:lstStyle/>
              <a:p>
                <a:pPr algn="ctr"/>
                <a:r>
                  <a:rPr lang="en" sz="800">
                    <a:solidFill>
                      <a:srgbClr val="FFFFFF"/>
                    </a:solidFill>
                    <a:latin typeface="Arial"/>
                    <a:ea typeface="Arial"/>
                    <a:cs typeface="Arial"/>
                    <a:sym typeface="Arial"/>
                  </a:rPr>
                  <a:t>Inference II</a:t>
                </a:r>
                <a:endParaRPr sz="2400"/>
              </a:p>
            </p:txBody>
          </p:sp>
        </p:grpSp>
      </p:grpSp>
      <p:sp>
        <p:nvSpPr>
          <p:cNvPr id="2" name="Date Placeholder 1">
            <a:extLst>
              <a:ext uri="{FF2B5EF4-FFF2-40B4-BE49-F238E27FC236}">
                <a16:creationId xmlns:a16="http://schemas.microsoft.com/office/drawing/2014/main" id="{40CE02CD-104E-4BD9-A075-4D6183CA1B4C}"/>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3"/>
          <p:cNvSpPr txBox="1">
            <a:spLocks noGrp="1"/>
          </p:cNvSpPr>
          <p:nvPr>
            <p:ph type="title"/>
          </p:nvPr>
        </p:nvSpPr>
        <p:spPr>
          <a:xfrm>
            <a:off x="78767" y="388717"/>
            <a:ext cx="4574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dirty="0">
                <a:solidFill>
                  <a:srgbClr val="515151"/>
                </a:solidFill>
              </a:rPr>
              <a:t>Results for Nanosimulation MLAutotuning</a:t>
            </a:r>
            <a:endParaRPr sz="2133" dirty="0">
              <a:solidFill>
                <a:srgbClr val="515151"/>
              </a:solidFill>
            </a:endParaRPr>
          </a:p>
        </p:txBody>
      </p:sp>
      <p:sp>
        <p:nvSpPr>
          <p:cNvPr id="804" name="Google Shape;804;p93"/>
          <p:cNvSpPr/>
          <p:nvPr/>
        </p:nvSpPr>
        <p:spPr>
          <a:xfrm>
            <a:off x="8918300" y="802900"/>
            <a:ext cx="3273700" cy="14892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05" name="Google Shape;805;p93"/>
          <p:cNvSpPr txBox="1">
            <a:spLocks noGrp="1"/>
          </p:cNvSpPr>
          <p:nvPr>
            <p:ph type="body" idx="1"/>
          </p:nvPr>
        </p:nvSpPr>
        <p:spPr>
          <a:xfrm>
            <a:off x="213867" y="1981532"/>
            <a:ext cx="3753600" cy="4219671"/>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Auto-tuning of parameters generated accurate dynamics of ions for  10 million steps while improving the stability.</a:t>
            </a:r>
            <a:endParaRPr sz="1600"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Integrated with ML-enhanced framework with hybrid OpenMP/MPI </a:t>
            </a:r>
            <a:endParaRPr sz="1600"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600" dirty="0">
                <a:latin typeface="Open Sans"/>
                <a:ea typeface="Open Sans"/>
                <a:cs typeface="Open Sans"/>
                <a:sym typeface="Open Sans"/>
              </a:rPr>
              <a:t>Maximum speedup of  3 from MLAutoTuning and a maximum speedup of  600 from the combination of ML and parallel computing.</a:t>
            </a:r>
            <a:endParaRPr sz="1600" dirty="0">
              <a:latin typeface="Open Sans"/>
              <a:ea typeface="Open Sans"/>
              <a:cs typeface="Open Sans"/>
              <a:sym typeface="Open Sans"/>
            </a:endParaRPr>
          </a:p>
        </p:txBody>
      </p:sp>
      <p:cxnSp>
        <p:nvCxnSpPr>
          <p:cNvPr id="807" name="Google Shape;807;p93"/>
          <p:cNvCxnSpPr/>
          <p:nvPr/>
        </p:nvCxnSpPr>
        <p:spPr>
          <a:xfrm>
            <a:off x="472633" y="1808433"/>
            <a:ext cx="2517200" cy="0"/>
          </a:xfrm>
          <a:prstGeom prst="straightConnector1">
            <a:avLst/>
          </a:prstGeom>
          <a:noFill/>
          <a:ln w="19050" cap="flat" cmpd="sng">
            <a:solidFill>
              <a:srgbClr val="B30838"/>
            </a:solidFill>
            <a:prstDash val="solid"/>
            <a:round/>
            <a:headEnd type="none" w="med" len="med"/>
            <a:tailEnd type="none" w="med" len="med"/>
          </a:ln>
        </p:spPr>
      </p:cxnSp>
      <p:sp>
        <p:nvSpPr>
          <p:cNvPr id="808" name="Google Shape;808;p93"/>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16</a:t>
            </a:fld>
            <a:endParaRPr/>
          </a:p>
        </p:txBody>
      </p:sp>
      <p:pic>
        <p:nvPicPr>
          <p:cNvPr id="809" name="Google Shape;809;p93"/>
          <p:cNvPicPr preferRelativeResize="0"/>
          <p:nvPr/>
        </p:nvPicPr>
        <p:blipFill rotWithShape="1">
          <a:blip r:embed="rId3">
            <a:alphaModFix/>
          </a:blip>
          <a:srcRect b="42266"/>
          <a:stretch/>
        </p:blipFill>
        <p:spPr>
          <a:xfrm>
            <a:off x="4193316" y="3162100"/>
            <a:ext cx="4420184" cy="3039115"/>
          </a:xfrm>
          <a:prstGeom prst="rect">
            <a:avLst/>
          </a:prstGeom>
          <a:noFill/>
          <a:ln>
            <a:noFill/>
          </a:ln>
        </p:spPr>
      </p:pic>
      <p:pic>
        <p:nvPicPr>
          <p:cNvPr id="810" name="Google Shape;810;p93"/>
          <p:cNvPicPr preferRelativeResize="0"/>
          <p:nvPr/>
        </p:nvPicPr>
        <p:blipFill rotWithShape="1">
          <a:blip r:embed="rId4">
            <a:alphaModFix/>
          </a:blip>
          <a:srcRect l="-650" t="4487" r="650" b="38774"/>
          <a:stretch/>
        </p:blipFill>
        <p:spPr>
          <a:xfrm>
            <a:off x="4481100" y="265234"/>
            <a:ext cx="4484933" cy="2935300"/>
          </a:xfrm>
          <a:prstGeom prst="rect">
            <a:avLst/>
          </a:prstGeom>
          <a:noFill/>
          <a:ln>
            <a:noFill/>
          </a:ln>
        </p:spPr>
      </p:pic>
      <p:sp>
        <p:nvSpPr>
          <p:cNvPr id="811" name="Google Shape;811;p93"/>
          <p:cNvSpPr txBox="1">
            <a:spLocks noGrp="1"/>
          </p:cNvSpPr>
          <p:nvPr>
            <p:ph type="body" idx="1"/>
          </p:nvPr>
        </p:nvSpPr>
        <p:spPr>
          <a:xfrm>
            <a:off x="8991600" y="677767"/>
            <a:ext cx="3147200" cy="1504733"/>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None/>
            </a:pPr>
            <a:r>
              <a:rPr lang="en" sz="1600" dirty="0">
                <a:latin typeface="Open Sans"/>
                <a:ea typeface="Open Sans"/>
                <a:cs typeface="Open Sans"/>
                <a:sym typeface="Open Sans"/>
              </a:rPr>
              <a:t>Key characteristics of simulated system showing greater stability for ML enabled adaptive approach.</a:t>
            </a:r>
            <a:endParaRPr sz="1600" dirty="0">
              <a:latin typeface="Open Sans"/>
              <a:ea typeface="Open Sans"/>
              <a:cs typeface="Open Sans"/>
              <a:sym typeface="Open Sans"/>
            </a:endParaRPr>
          </a:p>
        </p:txBody>
      </p:sp>
      <p:sp>
        <p:nvSpPr>
          <p:cNvPr id="812" name="Google Shape;812;p93"/>
          <p:cNvSpPr/>
          <p:nvPr/>
        </p:nvSpPr>
        <p:spPr>
          <a:xfrm>
            <a:off x="8637367" y="3593167"/>
            <a:ext cx="3147200" cy="21316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13" name="Google Shape;813;p93"/>
          <p:cNvSpPr txBox="1">
            <a:spLocks noGrp="1"/>
          </p:cNvSpPr>
          <p:nvPr>
            <p:ph type="body" idx="1"/>
          </p:nvPr>
        </p:nvSpPr>
        <p:spPr>
          <a:xfrm>
            <a:off x="8685100" y="3577633"/>
            <a:ext cx="3147200" cy="14032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Clr>
                <a:schemeClr val="dk1"/>
              </a:buClr>
              <a:buSzPts val="1100"/>
              <a:buNone/>
            </a:pPr>
            <a:r>
              <a:rPr lang="en" sz="1600">
                <a:latin typeface="Open Sans"/>
                <a:ea typeface="Open Sans"/>
                <a:cs typeface="Open Sans"/>
                <a:sym typeface="Open Sans"/>
              </a:rPr>
              <a:t>Quality of simulation measured by time simulated per step with increasing use of ML enhancements. (Larger is better).</a:t>
            </a:r>
            <a:endParaRPr sz="1600">
              <a:latin typeface="Open Sans"/>
              <a:ea typeface="Open Sans"/>
              <a:cs typeface="Open Sans"/>
              <a:sym typeface="Open Sans"/>
            </a:endParaRPr>
          </a:p>
          <a:p>
            <a:pPr marL="0" indent="0">
              <a:lnSpc>
                <a:spcPct val="115000"/>
              </a:lnSpc>
              <a:spcBef>
                <a:spcPts val="1067"/>
              </a:spcBef>
              <a:buNone/>
            </a:pPr>
            <a:r>
              <a:rPr lang="en" sz="1600">
                <a:latin typeface="Open Sans"/>
                <a:ea typeface="Open Sans"/>
                <a:cs typeface="Open Sans"/>
                <a:sym typeface="Open Sans"/>
              </a:rPr>
              <a:t>Inset is timestep used</a:t>
            </a:r>
            <a:endParaRPr sz="1600">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683DA6D1-8FBA-403D-BF66-0A33AD3C3B93}"/>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12" name="Google Shape;842;p96">
            <a:extLst>
              <a:ext uri="{FF2B5EF4-FFF2-40B4-BE49-F238E27FC236}">
                <a16:creationId xmlns:a16="http://schemas.microsoft.com/office/drawing/2014/main" id="{CD750561-F654-4720-A7FA-E2648B0F3C3C}"/>
              </a:ext>
            </a:extLst>
          </p:cNvPr>
          <p:cNvSpPr/>
          <p:nvPr/>
        </p:nvSpPr>
        <p:spPr>
          <a:xfrm>
            <a:off x="381083" y="1879936"/>
            <a:ext cx="3882000" cy="4239027"/>
          </a:xfrm>
          <a:prstGeom prst="rect">
            <a:avLst/>
          </a:prstGeom>
          <a:solidFill>
            <a:srgbClr val="EFEFEF"/>
          </a:solidFill>
          <a:ln>
            <a:noFill/>
          </a:ln>
        </p:spPr>
        <p:txBody>
          <a:bodyPr spcFirstLastPara="1" wrap="square" lIns="121900" tIns="121900" rIns="121900" bIns="121900" anchor="ctr" anchorCtr="0">
            <a:noAutofit/>
          </a:bodyPr>
          <a:lstStyle/>
          <a:p>
            <a:endParaRPr sz="2000"/>
          </a:p>
        </p:txBody>
      </p:sp>
      <p:sp>
        <p:nvSpPr>
          <p:cNvPr id="840" name="Google Shape;840;p96"/>
          <p:cNvSpPr txBox="1">
            <a:spLocks noGrp="1"/>
          </p:cNvSpPr>
          <p:nvPr>
            <p:ph type="title"/>
          </p:nvPr>
        </p:nvSpPr>
        <p:spPr>
          <a:xfrm>
            <a:off x="340028" y="351137"/>
            <a:ext cx="11229981" cy="726000"/>
          </a:xfrm>
          <a:prstGeom prst="rect">
            <a:avLst/>
          </a:prstGeom>
        </p:spPr>
        <p:txBody>
          <a:bodyPr spcFirstLastPara="1" vert="horz" wrap="square" lIns="91433" tIns="45700" rIns="91433" bIns="45700" rtlCol="0" anchor="ctr" anchorCtr="0">
            <a:noAutofit/>
          </a:bodyPr>
          <a:lstStyle/>
          <a:p>
            <a:pPr lvl="0">
              <a:lnSpc>
                <a:spcPct val="115000"/>
              </a:lnSpc>
            </a:pPr>
            <a:r>
              <a:rPr lang="en" sz="2800" dirty="0">
                <a:solidFill>
                  <a:srgbClr val="C00000"/>
                </a:solidFill>
                <a:latin typeface="Arial" panose="020B0604020202020204" pitchFamily="34" charset="0"/>
                <a:ea typeface="Open Sans"/>
                <a:cs typeface="Arial" panose="020B0604020202020204" pitchFamily="34" charset="0"/>
                <a:sym typeface="Open Sans"/>
              </a:rPr>
              <a:t>3. MLforHPC </a:t>
            </a:r>
            <a:r>
              <a:rPr lang="en-US" sz="2800" dirty="0">
                <a:solidFill>
                  <a:srgbClr val="C00000"/>
                </a:solidFill>
                <a:latin typeface="Arial" panose="020B0604020202020204" pitchFamily="34" charset="0"/>
                <a:ea typeface="Open Sans"/>
                <a:cs typeface="Arial" panose="020B0604020202020204" pitchFamily="34" charset="0"/>
                <a:sym typeface="Open Sans"/>
              </a:rPr>
              <a:t>Learn Surrogates for Simulation</a:t>
            </a:r>
            <a:br>
              <a:rPr lang="en-US" sz="2667" dirty="0">
                <a:solidFill>
                  <a:srgbClr val="515151"/>
                </a:solidFill>
                <a:latin typeface="Arial" panose="020B0604020202020204" pitchFamily="34" charset="0"/>
                <a:ea typeface="Open Sans"/>
                <a:cs typeface="Arial" panose="020B0604020202020204" pitchFamily="34" charset="0"/>
                <a:sym typeface="Open Sans"/>
              </a:rPr>
            </a:br>
            <a:r>
              <a:rPr lang="en-US" sz="2400" dirty="0">
                <a:solidFill>
                  <a:srgbClr val="515151"/>
                </a:solidFill>
                <a:latin typeface="Arial" panose="020B0604020202020204" pitchFamily="34" charset="0"/>
                <a:ea typeface="Open Sans"/>
                <a:cs typeface="Arial" panose="020B0604020202020204" pitchFamily="34" charset="0"/>
                <a:sym typeface="Open Sans"/>
              </a:rPr>
              <a:t>3.1 </a:t>
            </a:r>
            <a:r>
              <a:rPr lang="en" sz="2400" dirty="0">
                <a:solidFill>
                  <a:srgbClr val="515151"/>
                </a:solidFill>
                <a:latin typeface="Arial" panose="020B0604020202020204" pitchFamily="34" charset="0"/>
                <a:ea typeface="Open Sans"/>
                <a:cs typeface="Arial" panose="020B0604020202020204" pitchFamily="34" charset="0"/>
                <a:sym typeface="Open Sans"/>
              </a:rPr>
              <a:t>MLaroundHPC: Learning Outputs from Inputs: </a:t>
            </a:r>
            <a:endParaRPr sz="2400" dirty="0">
              <a:solidFill>
                <a:srgbClr val="515151"/>
              </a:solidFill>
              <a:latin typeface="Arial" panose="020B0604020202020204" pitchFamily="34" charset="0"/>
              <a:ea typeface="Open Sans"/>
              <a:cs typeface="Arial" panose="020B0604020202020204" pitchFamily="34" charset="0"/>
              <a:sym typeface="Open Sans"/>
            </a:endParaRPr>
          </a:p>
          <a:p>
            <a:pPr marL="169329">
              <a:lnSpc>
                <a:spcPct val="115000"/>
              </a:lnSpc>
              <a:spcBef>
                <a:spcPts val="0"/>
              </a:spcBef>
              <a:buClr>
                <a:srgbClr val="515151"/>
              </a:buClr>
              <a:buSzPts val="1600"/>
            </a:pPr>
            <a:r>
              <a:rPr lang="en-US" sz="2400" dirty="0">
                <a:solidFill>
                  <a:srgbClr val="515151"/>
                </a:solidFill>
                <a:latin typeface="Arial" panose="020B0604020202020204" pitchFamily="34" charset="0"/>
                <a:ea typeface="Open Sans"/>
                <a:cs typeface="Arial" panose="020B0604020202020204" pitchFamily="34" charset="0"/>
                <a:sym typeface="Open Sans"/>
              </a:rPr>
              <a:t>a) </a:t>
            </a:r>
            <a:r>
              <a:rPr lang="en" sz="2400" dirty="0">
                <a:solidFill>
                  <a:srgbClr val="515151"/>
                </a:solidFill>
                <a:latin typeface="Arial" panose="020B0604020202020204" pitchFamily="34" charset="0"/>
                <a:ea typeface="Open Sans"/>
                <a:cs typeface="Arial" panose="020B0604020202020204" pitchFamily="34" charset="0"/>
                <a:sym typeface="Open Sans"/>
              </a:rPr>
              <a:t>Computation Results from Computation defining Parameters</a:t>
            </a:r>
            <a:endParaRPr sz="2400" dirty="0">
              <a:solidFill>
                <a:srgbClr val="515151"/>
              </a:solidFill>
              <a:latin typeface="Arial" panose="020B0604020202020204" pitchFamily="34" charset="0"/>
              <a:ea typeface="Open Sans"/>
              <a:cs typeface="Arial" panose="020B0604020202020204" pitchFamily="34" charset="0"/>
              <a:sym typeface="Open Sans"/>
            </a:endParaRPr>
          </a:p>
        </p:txBody>
      </p:sp>
      <p:pic>
        <p:nvPicPr>
          <p:cNvPr id="841" name="Google Shape;841;p96" descr="A close up of a map&#10;&#10;Description automatically generated"/>
          <p:cNvPicPr preferRelativeResize="0"/>
          <p:nvPr/>
        </p:nvPicPr>
        <p:blipFill rotWithShape="1">
          <a:blip r:embed="rId3">
            <a:alphaModFix/>
          </a:blip>
          <a:srcRect r="3781"/>
          <a:stretch/>
        </p:blipFill>
        <p:spPr>
          <a:xfrm>
            <a:off x="4227733" y="1457501"/>
            <a:ext cx="7761067" cy="4139236"/>
          </a:xfrm>
          <a:prstGeom prst="rect">
            <a:avLst/>
          </a:prstGeom>
          <a:noFill/>
          <a:ln>
            <a:noFill/>
          </a:ln>
        </p:spPr>
      </p:pic>
      <p:sp>
        <p:nvSpPr>
          <p:cNvPr id="843" name="Google Shape;843;p96"/>
          <p:cNvSpPr txBox="1">
            <a:spLocks noGrp="1"/>
          </p:cNvSpPr>
          <p:nvPr>
            <p:ph type="body" idx="1"/>
          </p:nvPr>
        </p:nvSpPr>
        <p:spPr>
          <a:xfrm>
            <a:off x="213867" y="1981532"/>
            <a:ext cx="4039166" cy="3615195"/>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US" sz="1800" dirty="0">
                <a:latin typeface="Open Sans"/>
                <a:ea typeface="Open Sans"/>
                <a:cs typeface="Open Sans"/>
                <a:sym typeface="Open Sans"/>
              </a:rPr>
              <a:t>Here one just feeds in a modest number of meta-parameters that the define the problem and learn a modest number of calculated answers. </a:t>
            </a:r>
          </a:p>
          <a:p>
            <a:pPr marL="609585" indent="-406390">
              <a:lnSpc>
                <a:spcPct val="115000"/>
              </a:lnSpc>
              <a:spcBef>
                <a:spcPts val="1067"/>
              </a:spcBef>
              <a:buSzPts val="1200"/>
              <a:buFont typeface="Open Sans"/>
              <a:buChar char="•"/>
            </a:pPr>
            <a:r>
              <a:rPr lang="en-US" sz="1800" dirty="0">
                <a:latin typeface="Open Sans"/>
                <a:ea typeface="Open Sans"/>
                <a:cs typeface="Open Sans"/>
                <a:sym typeface="Open Sans"/>
              </a:rPr>
              <a:t>This presumably requires fewer training samples than “fields from fields” and is main use of </a:t>
            </a:r>
            <a:r>
              <a:rPr lang="en-US" sz="1800" dirty="0" err="1">
                <a:latin typeface="Open Sans"/>
                <a:ea typeface="Open Sans"/>
                <a:cs typeface="Open Sans"/>
                <a:sym typeface="Open Sans"/>
              </a:rPr>
              <a:t>MLaroundHPC</a:t>
            </a:r>
            <a:r>
              <a:rPr lang="en-US" sz="1800" dirty="0">
                <a:latin typeface="Open Sans"/>
                <a:ea typeface="Open Sans"/>
                <a:cs typeface="Open Sans"/>
                <a:sym typeface="Open Sans"/>
              </a:rPr>
              <a:t> so far</a:t>
            </a:r>
          </a:p>
          <a:p>
            <a:pPr marL="609585" indent="-406390">
              <a:lnSpc>
                <a:spcPct val="115000"/>
              </a:lnSpc>
              <a:spcBef>
                <a:spcPts val="1067"/>
              </a:spcBef>
              <a:buSzPts val="1200"/>
              <a:buFont typeface="Open Sans"/>
              <a:buChar char="•"/>
            </a:pPr>
            <a:r>
              <a:rPr lang="en-US" sz="1800" dirty="0">
                <a:latin typeface="Open Sans"/>
                <a:ea typeface="Open Sans"/>
                <a:cs typeface="Open Sans"/>
                <a:sym typeface="Open Sans"/>
              </a:rPr>
              <a:t>Can mix simulations and observations</a:t>
            </a:r>
          </a:p>
        </p:txBody>
      </p:sp>
      <p:cxnSp>
        <p:nvCxnSpPr>
          <p:cNvPr id="845" name="Google Shape;845;p96"/>
          <p:cNvCxnSpPr/>
          <p:nvPr/>
        </p:nvCxnSpPr>
        <p:spPr>
          <a:xfrm>
            <a:off x="472633" y="1706833"/>
            <a:ext cx="2517200" cy="0"/>
          </a:xfrm>
          <a:prstGeom prst="straightConnector1">
            <a:avLst/>
          </a:prstGeom>
          <a:noFill/>
          <a:ln w="19050" cap="flat" cmpd="sng">
            <a:solidFill>
              <a:srgbClr val="B30838"/>
            </a:solidFill>
            <a:prstDash val="solid"/>
            <a:round/>
            <a:headEnd type="none" w="med" len="med"/>
            <a:tailEnd type="none" w="med" len="med"/>
          </a:ln>
        </p:spPr>
      </p:cxnSp>
      <p:sp>
        <p:nvSpPr>
          <p:cNvPr id="846" name="Google Shape;846;p96"/>
          <p:cNvSpPr txBox="1">
            <a:spLocks noGrp="1"/>
          </p:cNvSpPr>
          <p:nvPr>
            <p:ph type="sldNum" idx="2"/>
          </p:nvPr>
        </p:nvSpPr>
        <p:spPr>
          <a:xfrm>
            <a:off x="11295659" y="631350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17</a:t>
            </a:fld>
            <a:endParaRPr dirty="0"/>
          </a:p>
        </p:txBody>
      </p:sp>
      <p:sp>
        <p:nvSpPr>
          <p:cNvPr id="847" name="Google Shape;847;p96"/>
          <p:cNvSpPr txBox="1">
            <a:spLocks noGrp="1"/>
          </p:cNvSpPr>
          <p:nvPr>
            <p:ph type="body" idx="1"/>
          </p:nvPr>
        </p:nvSpPr>
        <p:spPr>
          <a:xfrm>
            <a:off x="4882033" y="5227800"/>
            <a:ext cx="7104400" cy="11584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1067"/>
              </a:spcBef>
              <a:buNone/>
            </a:pPr>
            <a:r>
              <a:rPr lang="en" sz="1333">
                <a:latin typeface="Open Sans"/>
                <a:ea typeface="Open Sans"/>
                <a:cs typeface="Open Sans"/>
                <a:sym typeface="Open Sans"/>
              </a:rPr>
              <a:t>Operationally same as </a:t>
            </a:r>
            <a:r>
              <a:rPr lang="en" sz="1333" b="1">
                <a:latin typeface="Open Sans"/>
                <a:ea typeface="Open Sans"/>
                <a:cs typeface="Open Sans"/>
                <a:sym typeface="Open Sans"/>
              </a:rPr>
              <a:t>SimulationTrainedML</a:t>
            </a:r>
            <a:r>
              <a:rPr lang="en" sz="1333">
                <a:latin typeface="Open Sans"/>
                <a:ea typeface="Open Sans"/>
                <a:cs typeface="Open Sans"/>
                <a:sym typeface="Open Sans"/>
              </a:rPr>
              <a:t> but with a different goal: In </a:t>
            </a:r>
            <a:r>
              <a:rPr lang="en" sz="1333" b="1">
                <a:latin typeface="Open Sans"/>
                <a:ea typeface="Open Sans"/>
                <a:cs typeface="Open Sans"/>
                <a:sym typeface="Open Sans"/>
              </a:rPr>
              <a:t>SimulationTrainedML</a:t>
            </a:r>
            <a:r>
              <a:rPr lang="en" sz="1333">
                <a:latin typeface="Open Sans"/>
                <a:ea typeface="Open Sans"/>
                <a:cs typeface="Open Sans"/>
                <a:sym typeface="Open Sans"/>
              </a:rPr>
              <a:t> the simulations are performed to directly train an AI system rather than the AI system being added to learn a simulation.</a:t>
            </a:r>
            <a:endParaRPr sz="1333">
              <a:latin typeface="Open Sans"/>
              <a:ea typeface="Open Sans"/>
              <a:cs typeface="Open Sans"/>
              <a:sym typeface="Open Sans"/>
            </a:endParaRPr>
          </a:p>
        </p:txBody>
      </p:sp>
      <p:sp>
        <p:nvSpPr>
          <p:cNvPr id="2" name="Date Placeholder 1">
            <a:extLst>
              <a:ext uri="{FF2B5EF4-FFF2-40B4-BE49-F238E27FC236}">
                <a16:creationId xmlns:a16="http://schemas.microsoft.com/office/drawing/2014/main" id="{E6A451EE-CFB4-40F0-B856-B0AD3BE1114D}"/>
              </a:ext>
            </a:extLst>
          </p:cNvPr>
          <p:cNvSpPr>
            <a:spLocks noGrp="1"/>
          </p:cNvSpPr>
          <p:nvPr>
            <p:ph type="dt" sz="half" idx="10"/>
          </p:nvPr>
        </p:nvSpPr>
        <p:spPr/>
        <p:txBody>
          <a:bodyPr/>
          <a:lstStyle/>
          <a:p>
            <a:r>
              <a:rPr lang="en-US">
                <a:solidFill>
                  <a:prstClr val="black">
                    <a:tint val="75000"/>
                  </a:prstClr>
                </a:solidFill>
              </a:rPr>
              <a:t>11/16/2019</a:t>
            </a:r>
          </a:p>
        </p:txBody>
      </p:sp>
    </p:spTree>
    <p:extLst>
      <p:ext uri="{BB962C8B-B14F-4D97-AF65-F5344CB8AC3E}">
        <p14:creationId xmlns:p14="http://schemas.microsoft.com/office/powerpoint/2010/main" val="116239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7"/>
          <p:cNvSpPr txBox="1">
            <a:spLocks noGrp="1"/>
          </p:cNvSpPr>
          <p:nvPr>
            <p:ph type="body" idx="1"/>
          </p:nvPr>
        </p:nvSpPr>
        <p:spPr>
          <a:xfrm>
            <a:off x="-1" y="1072500"/>
            <a:ext cx="6493164" cy="49672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533"/>
              </a:spcBef>
              <a:buSzPts val="1400"/>
              <a:buFont typeface="Open Sans"/>
              <a:buChar char="•"/>
            </a:pPr>
            <a:r>
              <a:rPr lang="en" sz="1867" dirty="0">
                <a:latin typeface="Open Sans"/>
                <a:ea typeface="Open Sans"/>
                <a:cs typeface="Open Sans"/>
                <a:sym typeface="Open Sans"/>
              </a:rPr>
              <a:t>An example of Learning Outputs from Inputs: Computation Results from Computation defining Parameters </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Employed to extract the ionic structure in electrolyte solutions confined by planar and spherical surfaces.</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Written with C++ and accelerated with hybrid MPI-OpenMP.</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MLaroundHPC successfully learns desired features associated with the output ionic density that are in excellent agreement with the results from explicit molecular dynamics simulations. </a:t>
            </a:r>
            <a:endParaRPr sz="1867" dirty="0">
              <a:latin typeface="Open Sans"/>
              <a:ea typeface="Open Sans"/>
              <a:cs typeface="Open Sans"/>
              <a:sym typeface="Open Sans"/>
            </a:endParaRPr>
          </a:p>
          <a:p>
            <a:pPr marL="609585" indent="-423323">
              <a:lnSpc>
                <a:spcPct val="115000"/>
              </a:lnSpc>
              <a:spcBef>
                <a:spcPts val="1067"/>
              </a:spcBef>
              <a:buSzPts val="1400"/>
              <a:buFont typeface="Open Sans"/>
              <a:buChar char="•"/>
            </a:pPr>
            <a:r>
              <a:rPr lang="en" sz="1867" dirty="0">
                <a:latin typeface="Open Sans"/>
                <a:ea typeface="Open Sans"/>
                <a:cs typeface="Open Sans"/>
                <a:sym typeface="Open Sans"/>
              </a:rPr>
              <a:t>Will be deployed on nanoHUB for</a:t>
            </a:r>
            <a:br>
              <a:rPr lang="en" sz="1867" dirty="0">
                <a:latin typeface="Open Sans"/>
                <a:ea typeface="Open Sans"/>
                <a:cs typeface="Open Sans"/>
                <a:sym typeface="Open Sans"/>
              </a:rPr>
            </a:br>
            <a:r>
              <a:rPr lang="en" sz="1867" dirty="0">
                <a:latin typeface="Open Sans"/>
                <a:ea typeface="Open Sans"/>
                <a:cs typeface="Open Sans"/>
                <a:sym typeface="Open Sans"/>
              </a:rPr>
              <a:t>education (an attractive use of surrogates) </a:t>
            </a:r>
            <a:endParaRPr sz="1867" dirty="0">
              <a:solidFill>
                <a:srgbClr val="B30838"/>
              </a:solidFill>
              <a:latin typeface="Open Sans SemiBold"/>
              <a:ea typeface="Open Sans SemiBold"/>
              <a:cs typeface="Open Sans SemiBold"/>
              <a:sym typeface="Open Sans SemiBold"/>
            </a:endParaRPr>
          </a:p>
        </p:txBody>
      </p:sp>
      <p:cxnSp>
        <p:nvCxnSpPr>
          <p:cNvPr id="650" name="Google Shape;650;p77"/>
          <p:cNvCxnSpPr/>
          <p:nvPr/>
        </p:nvCxnSpPr>
        <p:spPr>
          <a:xfrm>
            <a:off x="472633" y="894033"/>
            <a:ext cx="2517200" cy="0"/>
          </a:xfrm>
          <a:prstGeom prst="straightConnector1">
            <a:avLst/>
          </a:prstGeom>
          <a:noFill/>
          <a:ln w="19050" cap="flat" cmpd="sng">
            <a:solidFill>
              <a:srgbClr val="B30838"/>
            </a:solidFill>
            <a:prstDash val="solid"/>
            <a:round/>
            <a:headEnd type="none" w="med" len="med"/>
            <a:tailEnd type="none" w="med" len="med"/>
          </a:ln>
        </p:spPr>
      </p:cxnSp>
      <p:sp>
        <p:nvSpPr>
          <p:cNvPr id="651" name="Google Shape;651;p77"/>
          <p:cNvSpPr txBox="1">
            <a:spLocks noGrp="1"/>
          </p:cNvSpPr>
          <p:nvPr>
            <p:ph type="title"/>
          </p:nvPr>
        </p:nvSpPr>
        <p:spPr>
          <a:xfrm>
            <a:off x="189200" y="145961"/>
            <a:ext cx="118136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US" sz="2400" dirty="0" err="1">
                <a:solidFill>
                  <a:srgbClr val="515151"/>
                </a:solidFill>
                <a:latin typeface="Open Sans"/>
                <a:ea typeface="Open Sans"/>
                <a:cs typeface="Open Sans"/>
                <a:sym typeface="Open Sans"/>
              </a:rPr>
              <a:t>MLaroundHPC</a:t>
            </a:r>
            <a:r>
              <a:rPr lang="en-US" sz="2400" dirty="0">
                <a:solidFill>
                  <a:srgbClr val="515151"/>
                </a:solidFill>
                <a:latin typeface="Open Sans"/>
                <a:ea typeface="Open Sans"/>
                <a:cs typeface="Open Sans"/>
                <a:sym typeface="Open Sans"/>
              </a:rPr>
              <a:t>: Learning Outputs from Inputs (parameters)</a:t>
            </a:r>
            <a:br>
              <a:rPr lang="en-US" sz="2400" dirty="0">
                <a:solidFill>
                  <a:srgbClr val="515151"/>
                </a:solidFill>
                <a:latin typeface="Open Sans"/>
                <a:ea typeface="Open Sans"/>
                <a:cs typeface="Open Sans"/>
                <a:sym typeface="Open Sans"/>
              </a:rPr>
            </a:br>
            <a:r>
              <a:rPr lang="en" sz="2400" dirty="0">
                <a:solidFill>
                  <a:srgbClr val="515151"/>
                </a:solidFill>
                <a:latin typeface="Open Sans"/>
                <a:ea typeface="Open Sans"/>
                <a:cs typeface="Open Sans"/>
                <a:sym typeface="Open Sans"/>
              </a:rPr>
              <a:t>High Performance Surrogates of nanosimulations</a:t>
            </a:r>
            <a:endParaRPr sz="2400" dirty="0">
              <a:solidFill>
                <a:srgbClr val="515151"/>
              </a:solidFill>
              <a:latin typeface="Open Sans"/>
              <a:ea typeface="Open Sans"/>
              <a:cs typeface="Open Sans"/>
              <a:sym typeface="Open Sans"/>
            </a:endParaRPr>
          </a:p>
        </p:txBody>
      </p:sp>
      <p:sp>
        <p:nvSpPr>
          <p:cNvPr id="652" name="Google Shape;652;p77"/>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18</a:t>
            </a:fld>
            <a:endParaRPr/>
          </a:p>
        </p:txBody>
      </p:sp>
      <p:pic>
        <p:nvPicPr>
          <p:cNvPr id="653" name="Google Shape;653;p77"/>
          <p:cNvPicPr preferRelativeResize="0"/>
          <p:nvPr/>
        </p:nvPicPr>
        <p:blipFill rotWithShape="1">
          <a:blip r:embed="rId5">
            <a:alphaModFix/>
          </a:blip>
          <a:srcRect r="68849"/>
          <a:stretch/>
        </p:blipFill>
        <p:spPr>
          <a:xfrm>
            <a:off x="6356291" y="3807521"/>
            <a:ext cx="2660965" cy="1896100"/>
          </a:xfrm>
          <a:prstGeom prst="rect">
            <a:avLst/>
          </a:prstGeom>
          <a:noFill/>
          <a:ln>
            <a:noFill/>
          </a:ln>
        </p:spPr>
      </p:pic>
      <p:pic>
        <p:nvPicPr>
          <p:cNvPr id="654" name="Google Shape;654;p77"/>
          <p:cNvPicPr preferRelativeResize="0"/>
          <p:nvPr/>
        </p:nvPicPr>
        <p:blipFill rotWithShape="1">
          <a:blip r:embed="rId5">
            <a:alphaModFix/>
          </a:blip>
          <a:srcRect l="60778"/>
          <a:stretch/>
        </p:blipFill>
        <p:spPr>
          <a:xfrm>
            <a:off x="6096003" y="1444565"/>
            <a:ext cx="3581532" cy="2026876"/>
          </a:xfrm>
          <a:prstGeom prst="rect">
            <a:avLst/>
          </a:prstGeom>
          <a:noFill/>
          <a:ln>
            <a:noFill/>
          </a:ln>
        </p:spPr>
      </p:pic>
      <p:pic>
        <p:nvPicPr>
          <p:cNvPr id="655" name="Google Shape;655;p77"/>
          <p:cNvPicPr preferRelativeResize="0"/>
          <p:nvPr/>
        </p:nvPicPr>
        <p:blipFill rotWithShape="1">
          <a:blip r:embed="rId5">
            <a:alphaModFix/>
          </a:blip>
          <a:srcRect l="33943" r="40624"/>
          <a:stretch/>
        </p:blipFill>
        <p:spPr>
          <a:xfrm>
            <a:off x="9872232" y="1444567"/>
            <a:ext cx="2172467" cy="1896100"/>
          </a:xfrm>
          <a:prstGeom prst="rect">
            <a:avLst/>
          </a:prstGeom>
          <a:noFill/>
          <a:ln>
            <a:noFill/>
          </a:ln>
        </p:spPr>
      </p:pic>
      <p:pic>
        <p:nvPicPr>
          <p:cNvPr id="2" name="nancoconfinement_movie">
            <a:hlinkClick r:id="" action="ppaction://media"/>
            <a:extLst>
              <a:ext uri="{FF2B5EF4-FFF2-40B4-BE49-F238E27FC236}">
                <a16:creationId xmlns:a16="http://schemas.microsoft.com/office/drawing/2014/main" id="{19429645-2A05-47BF-B357-3A00491BC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4136" y="3638239"/>
            <a:ext cx="3097864" cy="2323399"/>
          </a:xfrm>
          <a:prstGeom prst="rect">
            <a:avLst/>
          </a:prstGeom>
        </p:spPr>
      </p:pic>
      <p:sp>
        <p:nvSpPr>
          <p:cNvPr id="3" name="Date Placeholder 2">
            <a:extLst>
              <a:ext uri="{FF2B5EF4-FFF2-40B4-BE49-F238E27FC236}">
                <a16:creationId xmlns:a16="http://schemas.microsoft.com/office/drawing/2014/main" id="{33597060-0403-40B3-B3B5-0EE3F7F550DE}"/>
              </a:ext>
            </a:extLst>
          </p:cNvPr>
          <p:cNvSpPr>
            <a:spLocks noGrp="1"/>
          </p:cNvSpPr>
          <p:nvPr>
            <p:ph type="dt" sz="half" idx="10"/>
          </p:nvPr>
        </p:nvSpPr>
        <p:spPr/>
        <p:txBody>
          <a:bodyPr/>
          <a:lstStyle/>
          <a:p>
            <a:r>
              <a:rPr lang="en-US">
                <a:solidFill>
                  <a:prstClr val="black">
                    <a:tint val="75000"/>
                  </a:prstClr>
                </a:solidFill>
              </a:rPr>
              <a:t>11/16/2019</a:t>
            </a:r>
          </a:p>
        </p:txBody>
      </p:sp>
      <p:sp>
        <p:nvSpPr>
          <p:cNvPr id="4" name="Rectangle 3">
            <a:extLst>
              <a:ext uri="{FF2B5EF4-FFF2-40B4-BE49-F238E27FC236}">
                <a16:creationId xmlns:a16="http://schemas.microsoft.com/office/drawing/2014/main" id="{E863D272-95C1-4F35-8940-4FB641A54A8E}"/>
              </a:ext>
            </a:extLst>
          </p:cNvPr>
          <p:cNvSpPr/>
          <p:nvPr/>
        </p:nvSpPr>
        <p:spPr>
          <a:xfrm>
            <a:off x="10058351" y="69676"/>
            <a:ext cx="2193637" cy="1226105"/>
          </a:xfrm>
          <a:prstGeom prst="rect">
            <a:avLst/>
          </a:prstGeom>
        </p:spPr>
        <p:txBody>
          <a:bodyPr wrap="square">
            <a:spAutoFit/>
          </a:bodyPr>
          <a:lstStyle/>
          <a:p>
            <a:pPr>
              <a:lnSpc>
                <a:spcPct val="115000"/>
              </a:lnSpc>
              <a:spcBef>
                <a:spcPts val="800"/>
              </a:spcBef>
              <a:buClr>
                <a:schemeClr val="dk1"/>
              </a:buClr>
              <a:buSzPts val="1100"/>
            </a:pPr>
            <a:r>
              <a:rPr lang="en-US" dirty="0">
                <a:latin typeface="Open Sans"/>
                <a:ea typeface="Open Sans"/>
                <a:cs typeface="Open Sans"/>
                <a:sym typeface="Open Sans"/>
              </a:rPr>
              <a:t>JCS </a:t>
            </a:r>
            <a:r>
              <a:rPr lang="en-US" dirty="0" err="1">
                <a:latin typeface="Open Sans"/>
                <a:ea typeface="Open Sans"/>
                <a:cs typeface="Open Sans"/>
                <a:sym typeface="Open Sans"/>
              </a:rPr>
              <a:t>Kadupitiya</a:t>
            </a:r>
            <a:r>
              <a:rPr lang="en-US" dirty="0">
                <a:latin typeface="Open Sans"/>
                <a:ea typeface="Open Sans"/>
                <a:cs typeface="Open Sans"/>
                <a:sym typeface="Open Sans"/>
              </a:rPr>
              <a:t>, </a:t>
            </a:r>
          </a:p>
          <a:p>
            <a:pPr>
              <a:lnSpc>
                <a:spcPct val="115000"/>
              </a:lnSpc>
              <a:spcBef>
                <a:spcPts val="800"/>
              </a:spcBef>
              <a:buClr>
                <a:schemeClr val="dk1"/>
              </a:buClr>
              <a:buSzPts val="1100"/>
            </a:pPr>
            <a:r>
              <a:rPr lang="en-US" dirty="0">
                <a:latin typeface="Open Sans"/>
                <a:ea typeface="Open Sans"/>
                <a:cs typeface="Open Sans"/>
                <a:sym typeface="Open Sans"/>
              </a:rPr>
              <a:t>Geoffrey Fox, </a:t>
            </a:r>
          </a:p>
          <a:p>
            <a:pPr>
              <a:lnSpc>
                <a:spcPct val="115000"/>
              </a:lnSpc>
              <a:spcBef>
                <a:spcPts val="800"/>
              </a:spcBef>
            </a:pPr>
            <a:r>
              <a:rPr lang="en-US" dirty="0">
                <a:latin typeface="Open Sans"/>
                <a:ea typeface="Open Sans"/>
                <a:cs typeface="Open Sans"/>
                <a:sym typeface="Open Sans"/>
              </a:rPr>
              <a:t>Vikram </a:t>
            </a:r>
            <a:r>
              <a:rPr lang="en-US" dirty="0" err="1">
                <a:latin typeface="Open Sans"/>
                <a:ea typeface="Open Sans"/>
                <a:cs typeface="Open Sans"/>
                <a:sym typeface="Open Sans"/>
              </a:rPr>
              <a:t>Jadhao</a:t>
            </a:r>
            <a:endParaRPr lang="en-US" dirty="0">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8"/>
          <p:cNvSpPr/>
          <p:nvPr/>
        </p:nvSpPr>
        <p:spPr>
          <a:xfrm>
            <a:off x="213867" y="1424700"/>
            <a:ext cx="5468400" cy="47328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67" name="Google Shape;867;p98"/>
          <p:cNvSpPr txBox="1">
            <a:spLocks noGrp="1"/>
          </p:cNvSpPr>
          <p:nvPr>
            <p:ph type="body" idx="1"/>
          </p:nvPr>
        </p:nvSpPr>
        <p:spPr>
          <a:xfrm>
            <a:off x="213867" y="1300433"/>
            <a:ext cx="5468400" cy="4857200"/>
          </a:xfrm>
          <a:prstGeom prst="rect">
            <a:avLst/>
          </a:prstGeom>
          <a:noFill/>
          <a:ln>
            <a:noFill/>
          </a:ln>
        </p:spPr>
        <p:txBody>
          <a:bodyPr spcFirstLastPara="1" vert="horz" wrap="square" lIns="91433" tIns="45700" rIns="91433" bIns="45700" rtlCol="0" anchor="t" anchorCtr="0">
            <a:noAutofit/>
          </a:bodyPr>
          <a:lstStyle/>
          <a:p>
            <a:pPr marL="243834" indent="-274313">
              <a:lnSpc>
                <a:spcPct val="115000"/>
              </a:lnSpc>
              <a:spcBef>
                <a:spcPts val="1067"/>
              </a:spcBef>
              <a:buSzPts val="1800"/>
            </a:pPr>
            <a:r>
              <a:rPr lang="en" sz="2400">
                <a:latin typeface="Arial"/>
                <a:ea typeface="Arial"/>
                <a:cs typeface="Arial"/>
                <a:sym typeface="Arial"/>
              </a:rPr>
              <a:t>ANN was trained to predict three continuous variables; Contact density </a:t>
            </a:r>
            <a:r>
              <a:rPr lang="en" sz="2400" b="1">
                <a:latin typeface="Arial"/>
                <a:ea typeface="Arial"/>
                <a:cs typeface="Arial"/>
                <a:sym typeface="Arial"/>
              </a:rPr>
              <a:t>ρ</a:t>
            </a:r>
            <a:r>
              <a:rPr lang="en" sz="2400" b="1" baseline="-25000">
                <a:latin typeface="Arial"/>
                <a:ea typeface="Arial"/>
                <a:cs typeface="Arial"/>
                <a:sym typeface="Arial"/>
              </a:rPr>
              <a:t>c</a:t>
            </a:r>
            <a:r>
              <a:rPr lang="en" sz="2400">
                <a:latin typeface="Arial"/>
                <a:ea typeface="Arial"/>
                <a:cs typeface="Arial"/>
                <a:sym typeface="Arial"/>
              </a:rPr>
              <a:t>  , mid-point (center of the slit) density </a:t>
            </a:r>
            <a:r>
              <a:rPr lang="en" sz="2400" b="1">
                <a:latin typeface="Arial"/>
                <a:ea typeface="Arial"/>
                <a:cs typeface="Arial"/>
                <a:sym typeface="Arial"/>
              </a:rPr>
              <a:t>ρ</a:t>
            </a:r>
            <a:r>
              <a:rPr lang="en" sz="2400" b="1" baseline="-25000">
                <a:latin typeface="Arial"/>
                <a:ea typeface="Arial"/>
                <a:cs typeface="Arial"/>
                <a:sym typeface="Arial"/>
              </a:rPr>
              <a:t>m</a:t>
            </a:r>
            <a:r>
              <a:rPr lang="en" sz="2400">
                <a:latin typeface="Arial"/>
                <a:ea typeface="Arial"/>
                <a:cs typeface="Arial"/>
                <a:sym typeface="Arial"/>
              </a:rPr>
              <a:t> , and peak density </a:t>
            </a:r>
            <a:r>
              <a:rPr lang="en" sz="2400" b="1">
                <a:latin typeface="Arial"/>
                <a:ea typeface="Arial"/>
                <a:cs typeface="Arial"/>
                <a:sym typeface="Arial"/>
              </a:rPr>
              <a:t>ρ</a:t>
            </a:r>
            <a:r>
              <a:rPr lang="en" sz="2400" b="1" baseline="-25000">
                <a:latin typeface="Arial"/>
                <a:ea typeface="Arial"/>
                <a:cs typeface="Arial"/>
                <a:sym typeface="Arial"/>
              </a:rPr>
              <a:t>p</a:t>
            </a:r>
            <a:endParaRPr sz="2400">
              <a:latin typeface="Arial"/>
              <a:ea typeface="Arial"/>
              <a:cs typeface="Arial"/>
              <a:sym typeface="Arial"/>
            </a:endParaRPr>
          </a:p>
          <a:p>
            <a:pPr marL="243834" indent="-274313">
              <a:lnSpc>
                <a:spcPct val="115000"/>
              </a:lnSpc>
              <a:spcBef>
                <a:spcPts val="1067"/>
              </a:spcBef>
              <a:buSzPts val="1800"/>
            </a:pPr>
            <a:r>
              <a:rPr lang="en" sz="2400">
                <a:latin typeface="Arial"/>
                <a:ea typeface="Arial"/>
                <a:cs typeface="Arial"/>
                <a:sym typeface="Arial"/>
              </a:rPr>
              <a:t>TensorFlow, Keras and Sklearn libraries were used in the implementation</a:t>
            </a:r>
            <a:endParaRPr sz="2400">
              <a:latin typeface="Arial"/>
              <a:ea typeface="Arial"/>
              <a:cs typeface="Arial"/>
              <a:sym typeface="Arial"/>
            </a:endParaRPr>
          </a:p>
          <a:p>
            <a:pPr marL="243834" indent="-274313">
              <a:lnSpc>
                <a:spcPct val="115000"/>
              </a:lnSpc>
              <a:spcBef>
                <a:spcPts val="1067"/>
              </a:spcBef>
              <a:buSzPts val="1800"/>
            </a:pPr>
            <a:r>
              <a:rPr lang="en" sz="2400">
                <a:latin typeface="Arial"/>
                <a:ea typeface="Arial"/>
                <a:cs typeface="Arial"/>
                <a:sym typeface="Arial"/>
              </a:rPr>
              <a:t>Adam optimizer, xavier normal distribution, mean square loss function, dropout regularization.</a:t>
            </a:r>
            <a:endParaRPr sz="2400">
              <a:latin typeface="Arial"/>
              <a:ea typeface="Arial"/>
              <a:cs typeface="Arial"/>
              <a:sym typeface="Arial"/>
            </a:endParaRPr>
          </a:p>
        </p:txBody>
      </p:sp>
      <p:cxnSp>
        <p:nvCxnSpPr>
          <p:cNvPr id="869" name="Google Shape;869;p98"/>
          <p:cNvCxnSpPr/>
          <p:nvPr/>
        </p:nvCxnSpPr>
        <p:spPr>
          <a:xfrm>
            <a:off x="472633" y="1300433"/>
            <a:ext cx="2517200" cy="0"/>
          </a:xfrm>
          <a:prstGeom prst="straightConnector1">
            <a:avLst/>
          </a:prstGeom>
          <a:noFill/>
          <a:ln w="19050" cap="flat" cmpd="sng">
            <a:solidFill>
              <a:srgbClr val="B30838"/>
            </a:solidFill>
            <a:prstDash val="solid"/>
            <a:round/>
            <a:headEnd type="none" w="med" len="med"/>
            <a:tailEnd type="none" w="med" len="med"/>
          </a:ln>
        </p:spPr>
      </p:cxnSp>
      <p:sp>
        <p:nvSpPr>
          <p:cNvPr id="870" name="Google Shape;870;p98"/>
          <p:cNvSpPr txBox="1">
            <a:spLocks noGrp="1"/>
          </p:cNvSpPr>
          <p:nvPr>
            <p:ph type="title"/>
          </p:nvPr>
        </p:nvSpPr>
        <p:spPr>
          <a:xfrm>
            <a:off x="287825" y="337367"/>
            <a:ext cx="55977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b="1" dirty="0">
                <a:solidFill>
                  <a:srgbClr val="515151"/>
                </a:solidFill>
                <a:latin typeface="Open Sans"/>
                <a:ea typeface="Open Sans"/>
                <a:cs typeface="Open Sans"/>
                <a:sym typeface="Open Sans"/>
              </a:rPr>
              <a:t>ANN for Regression</a:t>
            </a:r>
            <a:endParaRPr b="1" dirty="0">
              <a:solidFill>
                <a:srgbClr val="515151"/>
              </a:solidFill>
              <a:latin typeface="Open Sans"/>
              <a:ea typeface="Open Sans"/>
              <a:cs typeface="Open Sans"/>
              <a:sym typeface="Open Sans"/>
            </a:endParaRPr>
          </a:p>
        </p:txBody>
      </p:sp>
      <p:sp>
        <p:nvSpPr>
          <p:cNvPr id="871" name="Google Shape;871;p98"/>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19</a:t>
            </a:fld>
            <a:endParaRPr/>
          </a:p>
        </p:txBody>
      </p:sp>
      <p:pic>
        <p:nvPicPr>
          <p:cNvPr id="872" name="Google Shape;872;p98"/>
          <p:cNvPicPr preferRelativeResize="0"/>
          <p:nvPr/>
        </p:nvPicPr>
        <p:blipFill>
          <a:blip r:embed="rId3">
            <a:alphaModFix/>
          </a:blip>
          <a:stretch>
            <a:fillRect/>
          </a:stretch>
        </p:blipFill>
        <p:spPr>
          <a:xfrm>
            <a:off x="5682267" y="2424533"/>
            <a:ext cx="6509733" cy="3501739"/>
          </a:xfrm>
          <a:prstGeom prst="rect">
            <a:avLst/>
          </a:prstGeom>
          <a:noFill/>
          <a:ln>
            <a:noFill/>
          </a:ln>
        </p:spPr>
      </p:pic>
      <p:sp>
        <p:nvSpPr>
          <p:cNvPr id="873" name="Google Shape;873;p98"/>
          <p:cNvSpPr txBox="1"/>
          <p:nvPr/>
        </p:nvSpPr>
        <p:spPr>
          <a:xfrm>
            <a:off x="6096000" y="210772"/>
            <a:ext cx="6012400" cy="1982400"/>
          </a:xfrm>
          <a:prstGeom prst="rect">
            <a:avLst/>
          </a:prstGeom>
          <a:noFill/>
          <a:ln>
            <a:noFill/>
          </a:ln>
        </p:spPr>
        <p:txBody>
          <a:bodyPr spcFirstLastPara="1" wrap="square" lIns="121900" tIns="121900" rIns="121900" bIns="121900" anchor="t" anchorCtr="0">
            <a:noAutofit/>
          </a:bodyPr>
          <a:lstStyle/>
          <a:p>
            <a:pPr marL="609585" indent="-457189">
              <a:lnSpc>
                <a:spcPct val="115000"/>
              </a:lnSpc>
              <a:spcBef>
                <a:spcPts val="1067"/>
              </a:spcBef>
              <a:buClr>
                <a:schemeClr val="dk1"/>
              </a:buClr>
              <a:buSzPts val="1800"/>
              <a:buChar char="•"/>
            </a:pPr>
            <a:r>
              <a:rPr lang="en" sz="2400" dirty="0">
                <a:solidFill>
                  <a:schemeClr val="dk1"/>
                </a:solidFill>
              </a:rPr>
              <a:t>Dataset having 6,864 simulation configurations was created for training and testing (0.7:0.3) the ML model.</a:t>
            </a:r>
            <a:endParaRPr sz="2400" dirty="0">
              <a:solidFill>
                <a:schemeClr val="dk1"/>
              </a:solidFill>
            </a:endParaRPr>
          </a:p>
          <a:p>
            <a:pPr marL="609585" indent="-457189">
              <a:lnSpc>
                <a:spcPct val="115000"/>
              </a:lnSpc>
              <a:spcBef>
                <a:spcPts val="1067"/>
              </a:spcBef>
              <a:buClr>
                <a:schemeClr val="dk1"/>
              </a:buClr>
              <a:buSzPts val="1800"/>
              <a:buChar char="•"/>
            </a:pPr>
            <a:r>
              <a:rPr lang="en" sz="2400" dirty="0">
                <a:solidFill>
                  <a:schemeClr val="dk1"/>
                </a:solidFill>
              </a:rPr>
              <a:t>Note learning network quite small</a:t>
            </a:r>
            <a:endParaRPr sz="2400" dirty="0"/>
          </a:p>
        </p:txBody>
      </p:sp>
      <p:grpSp>
        <p:nvGrpSpPr>
          <p:cNvPr id="2" name="Group 1">
            <a:extLst>
              <a:ext uri="{FF2B5EF4-FFF2-40B4-BE49-F238E27FC236}">
                <a16:creationId xmlns:a16="http://schemas.microsoft.com/office/drawing/2014/main" id="{350BA15F-FFD1-4B09-9188-E8494AE4D40D}"/>
              </a:ext>
            </a:extLst>
          </p:cNvPr>
          <p:cNvGrpSpPr/>
          <p:nvPr/>
        </p:nvGrpSpPr>
        <p:grpSpPr>
          <a:xfrm>
            <a:off x="5767628" y="5130656"/>
            <a:ext cx="1484213" cy="1128550"/>
            <a:chOff x="5773525" y="5487733"/>
            <a:chExt cx="1484213" cy="1128550"/>
          </a:xfrm>
        </p:grpSpPr>
        <p:sp>
          <p:nvSpPr>
            <p:cNvPr id="11" name="Google Shape;783;p92">
              <a:extLst>
                <a:ext uri="{FF2B5EF4-FFF2-40B4-BE49-F238E27FC236}">
                  <a16:creationId xmlns:a16="http://schemas.microsoft.com/office/drawing/2014/main" id="{CDB61769-7242-494B-8E4A-D39942661001}"/>
                </a:ext>
              </a:extLst>
            </p:cNvPr>
            <p:cNvSpPr/>
            <p:nvPr/>
          </p:nvSpPr>
          <p:spPr>
            <a:xfrm>
              <a:off x="5773525" y="5499383"/>
              <a:ext cx="1484213" cy="1116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4;p92">
              <a:extLst>
                <a:ext uri="{FF2B5EF4-FFF2-40B4-BE49-F238E27FC236}">
                  <a16:creationId xmlns:a16="http://schemas.microsoft.com/office/drawing/2014/main" id="{59F3C15A-4D27-41EA-A6E2-60C3F24F95D7}"/>
                </a:ext>
              </a:extLst>
            </p:cNvPr>
            <p:cNvSpPr txBox="1">
              <a:spLocks/>
            </p:cNvSpPr>
            <p:nvPr/>
          </p:nvSpPr>
          <p:spPr>
            <a:xfrm>
              <a:off x="5835738" y="5487733"/>
              <a:ext cx="1422000" cy="1052400"/>
            </a:xfrm>
            <a:prstGeom prst="rect">
              <a:avLst/>
            </a:prstGeom>
            <a:noFill/>
            <a:ln>
              <a:noFill/>
            </a:ln>
          </p:spPr>
          <p:txBody>
            <a:bodyPr spcFirstLastPara="1" vert="horz" wrap="square" lIns="68575" tIns="34275" rIns="68575"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800"/>
                </a:spcBef>
                <a:buClr>
                  <a:schemeClr val="dk1"/>
                </a:buClr>
                <a:buSzPts val="1100"/>
                <a:buFont typeface="Arial"/>
                <a:buNone/>
              </a:pPr>
              <a:r>
                <a:rPr lang="en-US" sz="1200" dirty="0">
                  <a:latin typeface="Open Sans"/>
                  <a:ea typeface="Open Sans"/>
                  <a:cs typeface="Open Sans"/>
                  <a:sym typeface="Open Sans"/>
                </a:rPr>
                <a:t>JCS </a:t>
              </a:r>
              <a:r>
                <a:rPr lang="en-US" sz="1200" dirty="0" err="1">
                  <a:latin typeface="Open Sans"/>
                  <a:ea typeface="Open Sans"/>
                  <a:cs typeface="Open Sans"/>
                  <a:sym typeface="Open Sans"/>
                </a:rPr>
                <a:t>Kadupitiya</a:t>
              </a:r>
              <a:r>
                <a:rPr lang="en-US" sz="1200" dirty="0">
                  <a:latin typeface="Open Sans"/>
                  <a:ea typeface="Open Sans"/>
                  <a:cs typeface="Open Sans"/>
                  <a:sym typeface="Open Sans"/>
                </a:rPr>
                <a:t>, </a:t>
              </a:r>
            </a:p>
            <a:p>
              <a:pPr marL="0" indent="0">
                <a:lnSpc>
                  <a:spcPct val="115000"/>
                </a:lnSpc>
                <a:spcBef>
                  <a:spcPts val="800"/>
                </a:spcBef>
                <a:buClr>
                  <a:schemeClr val="dk1"/>
                </a:buClr>
                <a:buSzPts val="1100"/>
                <a:buFont typeface="Arial"/>
                <a:buNone/>
              </a:pPr>
              <a:r>
                <a:rPr lang="en-US" sz="1200" dirty="0">
                  <a:latin typeface="Open Sans"/>
                  <a:ea typeface="Open Sans"/>
                  <a:cs typeface="Open Sans"/>
                  <a:sym typeface="Open Sans"/>
                </a:rPr>
                <a:t>Geoffrey Fox, </a:t>
              </a:r>
            </a:p>
            <a:p>
              <a:pPr marL="0" indent="0">
                <a:lnSpc>
                  <a:spcPct val="115000"/>
                </a:lnSpc>
                <a:spcBef>
                  <a:spcPts val="800"/>
                </a:spcBef>
                <a:buFont typeface="Arial" panose="020B0604020202020204" pitchFamily="34" charset="0"/>
                <a:buNone/>
              </a:pPr>
              <a:r>
                <a:rPr lang="en-US" sz="1200" dirty="0">
                  <a:latin typeface="Open Sans"/>
                  <a:ea typeface="Open Sans"/>
                  <a:cs typeface="Open Sans"/>
                  <a:sym typeface="Open Sans"/>
                </a:rPr>
                <a:t>Vikram </a:t>
              </a:r>
              <a:r>
                <a:rPr lang="en-US" sz="1200" dirty="0" err="1">
                  <a:latin typeface="Open Sans"/>
                  <a:ea typeface="Open Sans"/>
                  <a:cs typeface="Open Sans"/>
                  <a:sym typeface="Open Sans"/>
                </a:rPr>
                <a:t>Jadhao</a:t>
              </a:r>
              <a:endParaRPr lang="en-US" sz="1200" dirty="0">
                <a:latin typeface="Open Sans"/>
                <a:ea typeface="Open Sans"/>
                <a:cs typeface="Open Sans"/>
                <a:sym typeface="Open Sans"/>
              </a:endParaRPr>
            </a:p>
          </p:txBody>
        </p:sp>
      </p:grpSp>
      <p:sp>
        <p:nvSpPr>
          <p:cNvPr id="3" name="Date Placeholder 2">
            <a:extLst>
              <a:ext uri="{FF2B5EF4-FFF2-40B4-BE49-F238E27FC236}">
                <a16:creationId xmlns:a16="http://schemas.microsoft.com/office/drawing/2014/main" id="{73AF4E6B-20F4-45BD-92E6-88C06DA1C734}"/>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18255"/>
            <a:ext cx="12203040" cy="729271"/>
          </a:xfrm>
        </p:spPr>
        <p:txBody>
          <a:bodyPr>
            <a:noAutofit/>
          </a:bodyPr>
          <a:lstStyle/>
          <a:p>
            <a:r>
              <a:rPr lang="en-US" sz="2700" dirty="0">
                <a:latin typeface="Arial" panose="020B0604020202020204" pitchFamily="34" charset="0"/>
                <a:cs typeface="Arial" panose="020B0604020202020204" pitchFamily="34" charset="0"/>
              </a:rPr>
              <a:t>Next Generation of Cyberinfrastructure: BDEC2 Overarching Principles</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11040" y="747526"/>
            <a:ext cx="12097871" cy="5749645"/>
          </a:xfrm>
        </p:spPr>
        <p:txBody>
          <a:bodyPr>
            <a:normAutofit fontScale="85000" lnSpcReduction="20000"/>
          </a:bodyPr>
          <a:lstStyle/>
          <a:p>
            <a:pPr fontAlgn="base"/>
            <a:r>
              <a:rPr lang="en-US" dirty="0">
                <a:latin typeface="Arial" panose="020B0604020202020204" pitchFamily="34" charset="0"/>
                <a:cs typeface="Arial" panose="020B0604020202020204" pitchFamily="34" charset="0"/>
              </a:rPr>
              <a:t>We want to discover a </a:t>
            </a:r>
            <a:r>
              <a:rPr lang="en-US" b="1" dirty="0">
                <a:latin typeface="Arial" panose="020B0604020202020204" pitchFamily="34" charset="0"/>
                <a:cs typeface="Arial" panose="020B0604020202020204" pitchFamily="34" charset="0"/>
              </a:rPr>
              <a:t>very small number of classes of Hardware-Software systems that together will support all major Cyberinfrastructure (CI) needs for researchers in the next 5 years</a:t>
            </a:r>
            <a:r>
              <a:rPr lang="en-US" dirty="0">
                <a:latin typeface="Arial" panose="020B0604020202020204" pitchFamily="34" charset="0"/>
                <a:cs typeface="Arial" panose="020B0604020202020204" pitchFamily="34" charset="0"/>
              </a:rPr>
              <a:t>. It is unlikely to be a single class but a small number of shared major system classes will be attractive as it</a:t>
            </a:r>
          </a:p>
          <a:p>
            <a:pPr lvl="1" fontAlgn="base"/>
            <a:r>
              <a:rPr lang="en-US" dirty="0">
                <a:latin typeface="Arial" panose="020B0604020202020204" pitchFamily="34" charset="0"/>
                <a:cs typeface="Arial" panose="020B0604020202020204" pitchFamily="34" charset="0"/>
              </a:rPr>
              <a:t>Implies not many distinct software stacks and hardware types to support</a:t>
            </a:r>
          </a:p>
          <a:p>
            <a:pPr lvl="1" fontAlgn="base"/>
            <a:r>
              <a:rPr lang="en-US" dirty="0">
                <a:latin typeface="Arial" panose="020B0604020202020204" pitchFamily="34" charset="0"/>
                <a:cs typeface="Arial" panose="020B0604020202020204" pitchFamily="34" charset="0"/>
              </a:rPr>
              <a:t>The size of resources in any area goes like Fixed Total Budget/Number of distinct types and so will be larger if we just have a few key types.</a:t>
            </a:r>
          </a:p>
          <a:p>
            <a:pPr fontAlgn="base"/>
            <a:r>
              <a:rPr lang="en-US" dirty="0">
                <a:latin typeface="Arial" panose="020B0604020202020204" pitchFamily="34" charset="0"/>
                <a:cs typeface="Arial" panose="020B0604020202020204" pitchFamily="34" charset="0"/>
              </a:rPr>
              <a:t>Note projects like BDEC2 are aiming at new systems and possibly </a:t>
            </a:r>
            <a:r>
              <a:rPr lang="en-US" b="1" dirty="0">
                <a:latin typeface="Arial" panose="020B0604020202020204" pitchFamily="34" charset="0"/>
                <a:cs typeface="Arial" panose="020B0604020202020204" pitchFamily="34" charset="0"/>
              </a:rPr>
              <a:t>constraints from continuity to the past</a:t>
            </a:r>
            <a:r>
              <a:rPr lang="en-US" dirty="0">
                <a:latin typeface="Arial" panose="020B0604020202020204" pitchFamily="34" charset="0"/>
                <a:cs typeface="Arial" panose="020B0604020202020204" pitchFamily="34" charset="0"/>
              </a:rPr>
              <a:t> may be less important than for production systems deployed today.</a:t>
            </a:r>
          </a:p>
          <a:p>
            <a:pPr fontAlgn="base"/>
            <a:r>
              <a:rPr lang="en-US" dirty="0">
                <a:latin typeface="Arial" panose="020B0604020202020204" pitchFamily="34" charset="0"/>
                <a:cs typeface="Arial" panose="020B0604020202020204" pitchFamily="34" charset="0"/>
              </a:rPr>
              <a:t>Almost by definition, any big data computing </a:t>
            </a:r>
            <a:r>
              <a:rPr lang="en-US" b="1" dirty="0">
                <a:latin typeface="Arial" panose="020B0604020202020204" pitchFamily="34" charset="0"/>
                <a:cs typeface="Arial" panose="020B0604020202020204" pitchFamily="34" charset="0"/>
              </a:rPr>
              <a:t>must involve HPC technologies </a:t>
            </a:r>
            <a:r>
              <a:rPr lang="en-US" dirty="0">
                <a:latin typeface="Arial" panose="020B0604020202020204" pitchFamily="34" charset="0"/>
                <a:cs typeface="Arial" panose="020B0604020202020204" pitchFamily="34" charset="0"/>
              </a:rPr>
              <a:t>but </a:t>
            </a:r>
            <a:r>
              <a:rPr lang="en-US" b="1" dirty="0">
                <a:latin typeface="Arial" panose="020B0604020202020204" pitchFamily="34" charset="0"/>
                <a:cs typeface="Arial" panose="020B0604020202020204" pitchFamily="34" charset="0"/>
              </a:rPr>
              <a:t>not necessarily classic HPC systems.</a:t>
            </a:r>
          </a:p>
          <a:p>
            <a:pPr fontAlgn="base"/>
            <a:r>
              <a:rPr lang="en-US" dirty="0">
                <a:latin typeface="Arial" panose="020B0604020202020204" pitchFamily="34" charset="0"/>
                <a:cs typeface="Arial" panose="020B0604020202020204" pitchFamily="34" charset="0"/>
              </a:rPr>
              <a:t>The growing demand from Big Data and from the use of ML with simulations (</a:t>
            </a:r>
            <a:r>
              <a:rPr lang="en-US" dirty="0" err="1">
                <a:latin typeface="Arial" panose="020B0604020202020204" pitchFamily="34" charset="0"/>
                <a:cs typeface="Arial" panose="020B0604020202020204" pitchFamily="34" charset="0"/>
              </a:rPr>
              <a:t>MLAutotuning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MLaroundHPC</a:t>
            </a:r>
            <a:r>
              <a:rPr lang="en-US" dirty="0">
                <a:latin typeface="Arial" panose="020B0604020202020204" pitchFamily="34" charset="0"/>
                <a:cs typeface="Arial" panose="020B0604020202020204" pitchFamily="34" charset="0"/>
              </a:rPr>
              <a:t>) implies new demands for new algorithms and new ideas for hardware/software of the supporting cyberinfrastructure CI. </a:t>
            </a:r>
          </a:p>
          <a:p>
            <a:pPr fontAlgn="base"/>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AI for science </a:t>
            </a:r>
            <a:r>
              <a:rPr lang="en-US" dirty="0">
                <a:latin typeface="Arial" panose="020B0604020202020204" pitchFamily="34" charset="0"/>
                <a:cs typeface="Arial" panose="020B0604020202020204" pitchFamily="34" charset="0"/>
              </a:rPr>
              <a:t>initiative from DoE will certainly need new CI</a:t>
            </a:r>
          </a:p>
          <a:p>
            <a:pPr fontAlgn="base"/>
            <a:r>
              <a:rPr lang="en-US" dirty="0">
                <a:latin typeface="Arial" panose="020B0604020202020204" pitchFamily="34" charset="0"/>
                <a:cs typeface="Arial" panose="020B0604020202020204" pitchFamily="34" charset="0"/>
              </a:rPr>
              <a:t>We will term the systems as HPC if they involve an </a:t>
            </a:r>
            <a:r>
              <a:rPr lang="en-US" b="1" dirty="0">
                <a:latin typeface="Arial" panose="020B0604020202020204" pitchFamily="34" charset="0"/>
                <a:cs typeface="Arial" panose="020B0604020202020204" pitchFamily="34" charset="0"/>
              </a:rPr>
              <a:t>HPC edge </a:t>
            </a:r>
            <a:r>
              <a:rPr lang="en-US" dirty="0">
                <a:latin typeface="Arial" panose="020B0604020202020204" pitchFamily="34" charset="0"/>
                <a:cs typeface="Arial" panose="020B0604020202020204" pitchFamily="34" charset="0"/>
              </a:rPr>
              <a:t>such as Google edge TPU. Both Cloud and Edge are Intelligent</a:t>
            </a: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9/17/2019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4091548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9"/>
          <p:cNvSpPr txBox="1">
            <a:spLocks noGrp="1"/>
          </p:cNvSpPr>
          <p:nvPr>
            <p:ph type="body" idx="1"/>
          </p:nvPr>
        </p:nvSpPr>
        <p:spPr>
          <a:xfrm>
            <a:off x="213867" y="970833"/>
            <a:ext cx="11520000" cy="1798800"/>
          </a:xfrm>
          <a:prstGeom prst="rect">
            <a:avLst/>
          </a:prstGeom>
          <a:noFill/>
          <a:ln>
            <a:noFill/>
          </a:ln>
        </p:spPr>
        <p:txBody>
          <a:bodyPr spcFirstLastPara="1" vert="horz" wrap="square" lIns="91433" tIns="45700" rIns="91433" bIns="45700" rtlCol="0" anchor="t" anchorCtr="0">
            <a:noAutofit/>
          </a:bodyPr>
          <a:lstStyle/>
          <a:p>
            <a:pPr marL="609585" indent="-423323">
              <a:lnSpc>
                <a:spcPct val="115000"/>
              </a:lnSpc>
              <a:spcBef>
                <a:spcPts val="0"/>
              </a:spcBef>
              <a:buSzPts val="1400"/>
            </a:pPr>
            <a:r>
              <a:rPr lang="en" sz="1867">
                <a:solidFill>
                  <a:srgbClr val="B30838"/>
                </a:solidFill>
                <a:latin typeface="Open Sans SemiBold"/>
                <a:ea typeface="Open Sans SemiBold"/>
                <a:cs typeface="Open Sans SemiBold"/>
                <a:sym typeface="Open Sans SemiBold"/>
              </a:rPr>
              <a:t>ANN based regression</a:t>
            </a:r>
            <a:r>
              <a:rPr lang="en" sz="1867">
                <a:solidFill>
                  <a:srgbClr val="FF0000"/>
                </a:solidFill>
                <a:latin typeface="Open Sans"/>
                <a:ea typeface="Open Sans"/>
                <a:cs typeface="Open Sans"/>
                <a:sym typeface="Open Sans"/>
              </a:rPr>
              <a:t> </a:t>
            </a:r>
            <a:r>
              <a:rPr lang="en" sz="1867">
                <a:latin typeface="Open Sans"/>
                <a:ea typeface="Open Sans"/>
                <a:cs typeface="Open Sans"/>
                <a:sym typeface="Open Sans"/>
              </a:rPr>
              <a:t>model predicted Contact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c</a:t>
            </a:r>
            <a:r>
              <a:rPr lang="en" sz="1867">
                <a:latin typeface="Open Sans"/>
                <a:ea typeface="Open Sans"/>
                <a:cs typeface="Open Sans"/>
                <a:sym typeface="Open Sans"/>
              </a:rPr>
              <a:t>  , mid-point (center of the slit)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m</a:t>
            </a:r>
            <a:r>
              <a:rPr lang="en" sz="1867" baseline="-25000">
                <a:latin typeface="Open Sans"/>
                <a:ea typeface="Open Sans"/>
                <a:cs typeface="Open Sans"/>
                <a:sym typeface="Open Sans"/>
              </a:rPr>
              <a:t> </a:t>
            </a:r>
            <a:r>
              <a:rPr lang="en" sz="1867">
                <a:latin typeface="Open Sans"/>
                <a:ea typeface="Open Sans"/>
                <a:cs typeface="Open Sans"/>
                <a:sym typeface="Open Sans"/>
              </a:rPr>
              <a:t>, and peak density </a:t>
            </a:r>
            <a:r>
              <a:rPr lang="en" sz="1867" b="1">
                <a:latin typeface="Open Sans"/>
                <a:ea typeface="Open Sans"/>
                <a:cs typeface="Open Sans"/>
                <a:sym typeface="Open Sans"/>
              </a:rPr>
              <a:t>ρ</a:t>
            </a:r>
            <a:r>
              <a:rPr lang="en" sz="1867" b="1" baseline="-25000">
                <a:latin typeface="Open Sans"/>
                <a:ea typeface="Open Sans"/>
                <a:cs typeface="Open Sans"/>
                <a:sym typeface="Open Sans"/>
              </a:rPr>
              <a:t>p</a:t>
            </a:r>
            <a:r>
              <a:rPr lang="en" sz="1867" baseline="-25000">
                <a:latin typeface="Open Sans"/>
                <a:ea typeface="Open Sans"/>
                <a:cs typeface="Open Sans"/>
                <a:sym typeface="Open Sans"/>
              </a:rPr>
              <a:t> </a:t>
            </a:r>
            <a:r>
              <a:rPr lang="en" sz="1867">
                <a:latin typeface="Open Sans"/>
                <a:ea typeface="Open Sans"/>
                <a:cs typeface="Open Sans"/>
                <a:sym typeface="Open Sans"/>
              </a:rPr>
              <a:t>accurately with a success rate of 95:52% (MSE ~ 0:0000718), 92:07% (MSE ~ 0:0002293), and 94:78% (MSE ~ 0:0002306) respectively, easily outperforming other non-linear regression models</a:t>
            </a:r>
            <a:endParaRPr sz="1867">
              <a:latin typeface="Open Sans"/>
              <a:ea typeface="Open Sans"/>
              <a:cs typeface="Open Sans"/>
              <a:sym typeface="Open Sans"/>
            </a:endParaRPr>
          </a:p>
          <a:p>
            <a:pPr marL="609585" indent="-423323">
              <a:lnSpc>
                <a:spcPct val="115000"/>
              </a:lnSpc>
              <a:spcBef>
                <a:spcPts val="0"/>
              </a:spcBef>
              <a:buSzPts val="1400"/>
              <a:buFont typeface="Open Sans"/>
              <a:buChar char="•"/>
            </a:pPr>
            <a:r>
              <a:rPr lang="en" sz="1867">
                <a:latin typeface="Open Sans"/>
                <a:ea typeface="Open Sans"/>
                <a:cs typeface="Open Sans"/>
                <a:sym typeface="Open Sans"/>
              </a:rPr>
              <a:t>Success means within error bars (2 sigma) of Molecular Dynamics Simulations</a:t>
            </a:r>
            <a:endParaRPr sz="1867">
              <a:latin typeface="Open Sans"/>
              <a:ea typeface="Open Sans"/>
              <a:cs typeface="Open Sans"/>
              <a:sym typeface="Open Sans"/>
            </a:endParaRPr>
          </a:p>
        </p:txBody>
      </p:sp>
      <p:cxnSp>
        <p:nvCxnSpPr>
          <p:cNvPr id="880" name="Google Shape;880;p99"/>
          <p:cNvCxnSpPr/>
          <p:nvPr/>
        </p:nvCxnSpPr>
        <p:spPr>
          <a:xfrm>
            <a:off x="472633" y="995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81" name="Google Shape;881;p99"/>
          <p:cNvSpPr txBox="1">
            <a:spLocks noGrp="1"/>
          </p:cNvSpPr>
          <p:nvPr>
            <p:ph type="title"/>
          </p:nvPr>
        </p:nvSpPr>
        <p:spPr>
          <a:xfrm>
            <a:off x="378567" y="244833"/>
            <a:ext cx="729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Parameter Prediction in Nanosimulation</a:t>
            </a:r>
            <a:endParaRPr sz="1867">
              <a:solidFill>
                <a:srgbClr val="515151"/>
              </a:solidFill>
            </a:endParaRPr>
          </a:p>
        </p:txBody>
      </p:sp>
      <p:sp>
        <p:nvSpPr>
          <p:cNvPr id="882" name="Google Shape;882;p99"/>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20</a:t>
            </a:fld>
            <a:endParaRPr/>
          </a:p>
        </p:txBody>
      </p:sp>
      <p:pic>
        <p:nvPicPr>
          <p:cNvPr id="883" name="Google Shape;883;p99"/>
          <p:cNvPicPr preferRelativeResize="0"/>
          <p:nvPr/>
        </p:nvPicPr>
        <p:blipFill rotWithShape="1">
          <a:blip r:embed="rId3">
            <a:alphaModFix/>
          </a:blip>
          <a:srcRect/>
          <a:stretch/>
        </p:blipFill>
        <p:spPr>
          <a:xfrm>
            <a:off x="472634" y="2769766"/>
            <a:ext cx="11520001" cy="3500500"/>
          </a:xfrm>
          <a:prstGeom prst="rect">
            <a:avLst/>
          </a:prstGeom>
          <a:noFill/>
          <a:ln>
            <a:noFill/>
          </a:ln>
        </p:spPr>
      </p:pic>
      <p:sp>
        <p:nvSpPr>
          <p:cNvPr id="2" name="Date Placeholder 1">
            <a:extLst>
              <a:ext uri="{FF2B5EF4-FFF2-40B4-BE49-F238E27FC236}">
                <a16:creationId xmlns:a16="http://schemas.microsoft.com/office/drawing/2014/main" id="{A257ED19-E7A1-4775-929B-B504A3D9110A}"/>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0"/>
          <p:cNvSpPr/>
          <p:nvPr/>
        </p:nvSpPr>
        <p:spPr>
          <a:xfrm>
            <a:off x="371033" y="1676733"/>
            <a:ext cx="4325600" cy="40040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89" name="Google Shape;889;p100"/>
          <p:cNvSpPr txBox="1">
            <a:spLocks noGrp="1"/>
          </p:cNvSpPr>
          <p:nvPr>
            <p:ph type="body" idx="1"/>
          </p:nvPr>
        </p:nvSpPr>
        <p:spPr>
          <a:xfrm>
            <a:off x="462833" y="1851800"/>
            <a:ext cx="4142000" cy="24328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c , </a:t>
            </a: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m </a:t>
            </a:r>
            <a:r>
              <a:rPr lang="en" sz="2400" dirty="0">
                <a:latin typeface="Open Sans"/>
                <a:ea typeface="Open Sans"/>
                <a:cs typeface="Open Sans"/>
                <a:sym typeface="Open Sans"/>
              </a:rPr>
              <a:t>and</a:t>
            </a:r>
            <a:r>
              <a:rPr lang="en" sz="2400" b="1" baseline="-25000" dirty="0">
                <a:latin typeface="Open Sans"/>
                <a:ea typeface="Open Sans"/>
                <a:cs typeface="Open Sans"/>
                <a:sym typeface="Open Sans"/>
              </a:rPr>
              <a:t> </a:t>
            </a:r>
            <a:r>
              <a:rPr lang="en" sz="2400" b="1" dirty="0">
                <a:latin typeface="Open Sans"/>
                <a:ea typeface="Open Sans"/>
                <a:cs typeface="Open Sans"/>
                <a:sym typeface="Open Sans"/>
              </a:rPr>
              <a:t>ρ</a:t>
            </a:r>
            <a:r>
              <a:rPr lang="en" sz="2400" b="1" baseline="-25000" dirty="0">
                <a:latin typeface="Open Sans"/>
                <a:ea typeface="Open Sans"/>
                <a:cs typeface="Open Sans"/>
                <a:sym typeface="Open Sans"/>
              </a:rPr>
              <a:t>p </a:t>
            </a:r>
            <a:r>
              <a:rPr lang="en" sz="2400" dirty="0">
                <a:latin typeface="Open Sans"/>
                <a:ea typeface="Open Sans"/>
                <a:cs typeface="Open Sans"/>
                <a:sym typeface="Open Sans"/>
              </a:rPr>
              <a:t>predicted by the ML model were found to be in excellent agreement with those calculated using the MD method; </a:t>
            </a:r>
            <a:r>
              <a:rPr lang="en-US" sz="2400" dirty="0">
                <a:latin typeface="Open Sans"/>
                <a:ea typeface="Open Sans"/>
                <a:cs typeface="Open Sans"/>
                <a:sym typeface="Open Sans"/>
              </a:rPr>
              <a:t>correlated </a:t>
            </a:r>
            <a:r>
              <a:rPr lang="en" sz="2400" dirty="0">
                <a:latin typeface="Open Sans"/>
                <a:ea typeface="Open Sans"/>
                <a:cs typeface="Open Sans"/>
                <a:sym typeface="Open Sans"/>
              </a:rPr>
              <a:t>data from </a:t>
            </a:r>
            <a:r>
              <a:rPr lang="en-US" sz="2400" dirty="0">
                <a:latin typeface="Open Sans"/>
                <a:ea typeface="Open Sans"/>
                <a:cs typeface="Open Sans"/>
                <a:sym typeface="Open Sans"/>
              </a:rPr>
              <a:t>both</a:t>
            </a:r>
            <a:r>
              <a:rPr lang="en" sz="2400" dirty="0">
                <a:latin typeface="Open Sans"/>
                <a:ea typeface="Open Sans"/>
                <a:cs typeface="Open Sans"/>
                <a:sym typeface="Open Sans"/>
              </a:rPr>
              <a:t> approach</a:t>
            </a:r>
            <a:r>
              <a:rPr lang="en-US" sz="2400" dirty="0">
                <a:latin typeface="Open Sans"/>
                <a:ea typeface="Open Sans"/>
                <a:cs typeface="Open Sans"/>
                <a:sym typeface="Open Sans"/>
              </a:rPr>
              <a:t>es</a:t>
            </a:r>
            <a:r>
              <a:rPr lang="en" sz="2400" dirty="0">
                <a:latin typeface="Open Sans"/>
                <a:ea typeface="Open Sans"/>
                <a:cs typeface="Open Sans"/>
                <a:sym typeface="Open Sans"/>
              </a:rPr>
              <a:t> fall on the dashed lines which indicate perfect correlation.</a:t>
            </a:r>
            <a:endParaRPr sz="2400" dirty="0">
              <a:latin typeface="Open Sans"/>
              <a:ea typeface="Open Sans"/>
              <a:cs typeface="Open Sans"/>
              <a:sym typeface="Open Sans"/>
            </a:endParaRPr>
          </a:p>
        </p:txBody>
      </p:sp>
      <p:cxnSp>
        <p:nvCxnSpPr>
          <p:cNvPr id="891" name="Google Shape;891;p100"/>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92" name="Google Shape;892;p100"/>
          <p:cNvSpPr txBox="1">
            <a:spLocks noGrp="1"/>
          </p:cNvSpPr>
          <p:nvPr>
            <p:ph type="title"/>
          </p:nvPr>
        </p:nvSpPr>
        <p:spPr>
          <a:xfrm>
            <a:off x="378567" y="549633"/>
            <a:ext cx="72900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667">
                <a:solidFill>
                  <a:srgbClr val="515151"/>
                </a:solidFill>
              </a:rPr>
              <a:t>Accuracy comparison between ML predictions and MD simulation results</a:t>
            </a:r>
            <a:endParaRPr sz="1867">
              <a:solidFill>
                <a:srgbClr val="515151"/>
              </a:solidFill>
            </a:endParaRPr>
          </a:p>
        </p:txBody>
      </p:sp>
      <p:sp>
        <p:nvSpPr>
          <p:cNvPr id="893" name="Google Shape;893;p100"/>
          <p:cNvSpPr txBox="1">
            <a:spLocks noGrp="1"/>
          </p:cNvSpPr>
          <p:nvPr>
            <p:ph type="sldNum" idx="2"/>
          </p:nvPr>
        </p:nvSpPr>
        <p:spPr>
          <a:xfrm>
            <a:off x="8442900" y="4694407"/>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21</a:t>
            </a:fld>
            <a:endParaRPr/>
          </a:p>
        </p:txBody>
      </p:sp>
      <p:pic>
        <p:nvPicPr>
          <p:cNvPr id="894" name="Google Shape;894;p100"/>
          <p:cNvPicPr preferRelativeResize="0"/>
          <p:nvPr/>
        </p:nvPicPr>
        <p:blipFill rotWithShape="1">
          <a:blip r:embed="rId3">
            <a:alphaModFix/>
          </a:blip>
          <a:srcRect/>
          <a:stretch/>
        </p:blipFill>
        <p:spPr>
          <a:xfrm>
            <a:off x="5202009" y="1427218"/>
            <a:ext cx="6867660" cy="4807383"/>
          </a:xfrm>
          <a:prstGeom prst="rect">
            <a:avLst/>
          </a:prstGeom>
          <a:noFill/>
          <a:ln>
            <a:noFill/>
          </a:ln>
        </p:spPr>
      </p:pic>
      <p:sp>
        <p:nvSpPr>
          <p:cNvPr id="2" name="Date Placeholder 1">
            <a:extLst>
              <a:ext uri="{FF2B5EF4-FFF2-40B4-BE49-F238E27FC236}">
                <a16:creationId xmlns:a16="http://schemas.microsoft.com/office/drawing/2014/main" id="{FA2E5625-A201-4DC2-B80E-218DAFC5F651}"/>
              </a:ext>
            </a:extLst>
          </p:cNvPr>
          <p:cNvSpPr>
            <a:spLocks noGrp="1"/>
          </p:cNvSpPr>
          <p:nvPr>
            <p:ph type="dt" sz="half" idx="10"/>
          </p:nvPr>
        </p:nvSpPr>
        <p:spPr/>
        <p:txBody>
          <a:bodyPr/>
          <a:lstStyle/>
          <a:p>
            <a:r>
              <a:rPr lang="en-US">
                <a:solidFill>
                  <a:prstClr val="black">
                    <a:tint val="75000"/>
                  </a:prstClr>
                </a:solidFill>
              </a:rPr>
              <a:t>11/16/2019</a:t>
            </a:r>
          </a:p>
        </p:txBody>
      </p:sp>
      <p:sp>
        <p:nvSpPr>
          <p:cNvPr id="3" name="Rectangle 2">
            <a:extLst>
              <a:ext uri="{FF2B5EF4-FFF2-40B4-BE49-F238E27FC236}">
                <a16:creationId xmlns:a16="http://schemas.microsoft.com/office/drawing/2014/main" id="{862ADA11-ECEF-4840-9302-D8D9DA63BBB4}"/>
              </a:ext>
            </a:extLst>
          </p:cNvPr>
          <p:cNvSpPr/>
          <p:nvPr/>
        </p:nvSpPr>
        <p:spPr>
          <a:xfrm>
            <a:off x="9958692" y="95921"/>
            <a:ext cx="1854741" cy="1226105"/>
          </a:xfrm>
          <a:prstGeom prst="rect">
            <a:avLst/>
          </a:prstGeom>
        </p:spPr>
        <p:txBody>
          <a:bodyPr wrap="square">
            <a:spAutoFit/>
          </a:bodyPr>
          <a:lstStyle/>
          <a:p>
            <a:pPr>
              <a:lnSpc>
                <a:spcPct val="115000"/>
              </a:lnSpc>
              <a:spcBef>
                <a:spcPts val="800"/>
              </a:spcBef>
              <a:buClr>
                <a:schemeClr val="dk1"/>
              </a:buClr>
              <a:buSzPts val="1100"/>
            </a:pPr>
            <a:r>
              <a:rPr lang="en-US" dirty="0">
                <a:latin typeface="Open Sans"/>
                <a:ea typeface="Open Sans"/>
                <a:cs typeface="Open Sans"/>
                <a:sym typeface="Open Sans"/>
              </a:rPr>
              <a:t>JCS </a:t>
            </a:r>
            <a:r>
              <a:rPr lang="en-US" dirty="0" err="1">
                <a:latin typeface="Open Sans"/>
                <a:ea typeface="Open Sans"/>
                <a:cs typeface="Open Sans"/>
                <a:sym typeface="Open Sans"/>
              </a:rPr>
              <a:t>Kadupitiya</a:t>
            </a:r>
            <a:r>
              <a:rPr lang="en-US" dirty="0">
                <a:latin typeface="Open Sans"/>
                <a:ea typeface="Open Sans"/>
                <a:cs typeface="Open Sans"/>
                <a:sym typeface="Open Sans"/>
              </a:rPr>
              <a:t>, </a:t>
            </a:r>
          </a:p>
          <a:p>
            <a:pPr>
              <a:lnSpc>
                <a:spcPct val="115000"/>
              </a:lnSpc>
              <a:spcBef>
                <a:spcPts val="800"/>
              </a:spcBef>
              <a:buClr>
                <a:schemeClr val="dk1"/>
              </a:buClr>
              <a:buSzPts val="1100"/>
            </a:pPr>
            <a:r>
              <a:rPr lang="en-US" dirty="0">
                <a:latin typeface="Open Sans"/>
                <a:ea typeface="Open Sans"/>
                <a:cs typeface="Open Sans"/>
                <a:sym typeface="Open Sans"/>
              </a:rPr>
              <a:t>Geoffrey Fox, </a:t>
            </a:r>
          </a:p>
          <a:p>
            <a:pPr>
              <a:lnSpc>
                <a:spcPct val="115000"/>
              </a:lnSpc>
              <a:spcBef>
                <a:spcPts val="800"/>
              </a:spcBef>
            </a:pPr>
            <a:r>
              <a:rPr lang="en-US" dirty="0">
                <a:latin typeface="Open Sans"/>
                <a:ea typeface="Open Sans"/>
                <a:cs typeface="Open Sans"/>
                <a:sym typeface="Open Sans"/>
              </a:rPr>
              <a:t>Vikram </a:t>
            </a:r>
            <a:r>
              <a:rPr lang="en-US" dirty="0" err="1">
                <a:latin typeface="Open Sans"/>
                <a:ea typeface="Open Sans"/>
                <a:cs typeface="Open Sans"/>
                <a:sym typeface="Open Sans"/>
              </a:rPr>
              <a:t>Jadhao</a:t>
            </a:r>
            <a:endParaRPr lang="en-US" dirty="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102"/>
          <p:cNvPicPr preferRelativeResize="0"/>
          <p:nvPr/>
        </p:nvPicPr>
        <p:blipFill rotWithShape="1">
          <a:blip r:embed="rId3">
            <a:alphaModFix/>
          </a:blip>
          <a:srcRect/>
          <a:stretch/>
        </p:blipFill>
        <p:spPr>
          <a:xfrm>
            <a:off x="609601" y="3023400"/>
            <a:ext cx="8641799" cy="1266733"/>
          </a:xfrm>
          <a:prstGeom prst="rect">
            <a:avLst/>
          </a:prstGeom>
          <a:noFill/>
          <a:ln>
            <a:noFill/>
          </a:ln>
        </p:spPr>
      </p:pic>
      <p:sp>
        <p:nvSpPr>
          <p:cNvPr id="913" name="Google Shape;913;p102"/>
          <p:cNvSpPr txBox="1">
            <a:spLocks noGrp="1"/>
          </p:cNvSpPr>
          <p:nvPr>
            <p:ph type="body" idx="1"/>
          </p:nvPr>
        </p:nvSpPr>
        <p:spPr>
          <a:xfrm>
            <a:off x="-1" y="785905"/>
            <a:ext cx="12142519" cy="4446800"/>
          </a:xfrm>
          <a:prstGeom prst="rect">
            <a:avLst/>
          </a:prstGeom>
          <a:noFill/>
          <a:ln>
            <a:noFill/>
          </a:ln>
        </p:spPr>
        <p:txBody>
          <a:bodyPr spcFirstLastPara="1" vert="horz" wrap="square" lIns="91433" tIns="45700" rIns="91433" bIns="45700" rtlCol="0" anchor="t" anchorCtr="0">
            <a:noAutofit/>
          </a:bodyPr>
          <a:lstStyle/>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seq </a:t>
            </a:r>
            <a:r>
              <a:rPr lang="en" sz="1733" dirty="0">
                <a:latin typeface="Open Sans"/>
                <a:ea typeface="Open Sans"/>
                <a:cs typeface="Open Sans"/>
                <a:sym typeface="Open Sans"/>
              </a:rPr>
              <a:t>is sequential time</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time for a (parallel) simulation used in training ML</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learn</a:t>
            </a:r>
            <a:r>
              <a:rPr lang="en" sz="1733" dirty="0">
                <a:latin typeface="Open Sans"/>
                <a:ea typeface="Open Sans"/>
                <a:cs typeface="Open Sans"/>
                <a:sym typeface="Open Sans"/>
              </a:rPr>
              <a:t> is time per point to run machine learning</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is time to run inference per instance</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N</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number of training samples</a:t>
            </a: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N</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number of results looked up</a:t>
            </a:r>
            <a:endParaRPr sz="1733" dirty="0">
              <a:latin typeface="Open Sans"/>
              <a:ea typeface="Open Sans"/>
              <a:cs typeface="Open Sans"/>
              <a:sym typeface="Open Sans"/>
            </a:endParaRPr>
          </a:p>
          <a:p>
            <a:pPr marL="0" indent="0">
              <a:spcBef>
                <a:spcPts val="1067"/>
              </a:spcBef>
              <a:buNone/>
            </a:pPr>
            <a:br>
              <a:rPr lang="en" sz="1733" dirty="0">
                <a:latin typeface="Open Sans"/>
                <a:ea typeface="Open Sans"/>
                <a:cs typeface="Open Sans"/>
                <a:sym typeface="Open Sans"/>
              </a:rPr>
            </a:br>
            <a:br>
              <a:rPr lang="en" sz="1733" dirty="0">
                <a:latin typeface="Open Sans"/>
                <a:ea typeface="Open Sans"/>
                <a:cs typeface="Open Sans"/>
                <a:sym typeface="Open Sans"/>
              </a:rPr>
            </a:br>
            <a:br>
              <a:rPr lang="en" sz="1733" dirty="0">
                <a:latin typeface="Open Sans"/>
                <a:ea typeface="Open Sans"/>
                <a:cs typeface="Open Sans"/>
                <a:sym typeface="Open Sans"/>
              </a:rPr>
            </a:br>
            <a:endParaRPr sz="1733"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Becomes T</a:t>
            </a:r>
            <a:r>
              <a:rPr lang="en" sz="1733" baseline="-25000" dirty="0">
                <a:latin typeface="Open Sans"/>
                <a:ea typeface="Open Sans"/>
                <a:cs typeface="Open Sans"/>
                <a:sym typeface="Open Sans"/>
              </a:rPr>
              <a:t>seq</a:t>
            </a:r>
            <a:r>
              <a:rPr lang="en" sz="1733" dirty="0">
                <a:latin typeface="Open Sans"/>
                <a:ea typeface="Open Sans"/>
                <a:cs typeface="Open Sans"/>
                <a:sym typeface="Open Sans"/>
              </a:rPr>
              <a:t>/T</a:t>
            </a:r>
            <a:r>
              <a:rPr lang="en" sz="1733" baseline="-25000" dirty="0">
                <a:latin typeface="Open Sans"/>
                <a:ea typeface="Open Sans"/>
                <a:cs typeface="Open Sans"/>
                <a:sym typeface="Open Sans"/>
              </a:rPr>
              <a:t>train</a:t>
            </a:r>
            <a:r>
              <a:rPr lang="en" sz="1733" dirty="0">
                <a:latin typeface="Open Sans"/>
                <a:ea typeface="Open Sans"/>
                <a:cs typeface="Open Sans"/>
                <a:sym typeface="Open Sans"/>
              </a:rPr>
              <a:t> if ML not used</a:t>
            </a:r>
            <a:endParaRPr sz="1733" dirty="0">
              <a:latin typeface="Open Sans"/>
              <a:ea typeface="Open Sans"/>
              <a:cs typeface="Open Sans"/>
              <a:sym typeface="Open Sans"/>
            </a:endParaRPr>
          </a:p>
          <a:p>
            <a:pPr marL="609585" indent="-414856">
              <a:lnSpc>
                <a:spcPct val="150000"/>
              </a:lnSpc>
              <a:spcBef>
                <a:spcPts val="1067"/>
              </a:spcBef>
              <a:buSzPts val="1300"/>
              <a:buFont typeface="Open Sans"/>
              <a:buChar char="•"/>
            </a:pPr>
            <a:r>
              <a:rPr lang="en" sz="1733" dirty="0">
                <a:latin typeface="Open Sans"/>
                <a:ea typeface="Open Sans"/>
                <a:cs typeface="Open Sans"/>
                <a:sym typeface="Open Sans"/>
              </a:rPr>
              <a:t>Becomes T</a:t>
            </a:r>
            <a:r>
              <a:rPr lang="en" sz="1733" baseline="-25000" dirty="0">
                <a:latin typeface="Open Sans"/>
                <a:ea typeface="Open Sans"/>
                <a:cs typeface="Open Sans"/>
                <a:sym typeface="Open Sans"/>
              </a:rPr>
              <a:t>seq</a:t>
            </a:r>
            <a:r>
              <a:rPr lang="en" sz="1733" dirty="0">
                <a:latin typeface="Open Sans"/>
                <a:ea typeface="Open Sans"/>
                <a:cs typeface="Open Sans"/>
                <a:sym typeface="Open Sans"/>
              </a:rPr>
              <a:t>/T</a:t>
            </a:r>
            <a:r>
              <a:rPr lang="en" sz="1733" baseline="-25000" dirty="0">
                <a:latin typeface="Open Sans"/>
                <a:ea typeface="Open Sans"/>
                <a:cs typeface="Open Sans"/>
                <a:sym typeface="Open Sans"/>
              </a:rPr>
              <a:t>lookup</a:t>
            </a:r>
            <a:r>
              <a:rPr lang="en" sz="1733" dirty="0">
                <a:latin typeface="Open Sans"/>
                <a:ea typeface="Open Sans"/>
                <a:cs typeface="Open Sans"/>
                <a:sym typeface="Open Sans"/>
              </a:rPr>
              <a:t> (</a:t>
            </a:r>
            <a:r>
              <a:rPr lang="en" sz="1733" b="1" dirty="0">
                <a:solidFill>
                  <a:srgbClr val="B30838"/>
                </a:solidFill>
                <a:latin typeface="Open Sans SemiBold"/>
                <a:ea typeface="Open Sans SemiBold"/>
                <a:cs typeface="Open Sans SemiBold"/>
                <a:sym typeface="Open Sans SemiBold"/>
              </a:rPr>
              <a:t>10</a:t>
            </a:r>
            <a:r>
              <a:rPr lang="en" sz="1733" b="1" baseline="30000" dirty="0">
                <a:solidFill>
                  <a:srgbClr val="B30838"/>
                </a:solidFill>
                <a:latin typeface="Open Sans SemiBold"/>
                <a:ea typeface="Open Sans SemiBold"/>
                <a:cs typeface="Open Sans SemiBold"/>
                <a:sym typeface="Open Sans SemiBold"/>
              </a:rPr>
              <a:t>5</a:t>
            </a:r>
            <a:r>
              <a:rPr lang="en" sz="1733" b="1" dirty="0">
                <a:solidFill>
                  <a:srgbClr val="B30838"/>
                </a:solidFill>
                <a:latin typeface="Open Sans SemiBold"/>
                <a:ea typeface="Open Sans SemiBold"/>
                <a:cs typeface="Open Sans SemiBold"/>
                <a:sym typeface="Open Sans SemiBold"/>
              </a:rPr>
              <a:t> in our case</a:t>
            </a:r>
            <a:r>
              <a:rPr lang="en" sz="1733" dirty="0">
                <a:latin typeface="Open Sans"/>
                <a:ea typeface="Open Sans"/>
                <a:cs typeface="Open Sans"/>
                <a:sym typeface="Open Sans"/>
              </a:rPr>
              <a:t>) if inference dominates (will overcome end of Moore’s law and win the race to </a:t>
            </a:r>
            <a:r>
              <a:rPr lang="en" sz="1733" b="1" dirty="0">
                <a:latin typeface="Open Sans"/>
                <a:ea typeface="Open Sans"/>
                <a:cs typeface="Open Sans"/>
                <a:sym typeface="Open Sans"/>
              </a:rPr>
              <a:t>zettascale)</a:t>
            </a:r>
            <a:endParaRPr sz="1733" b="1" dirty="0">
              <a:latin typeface="Open Sans"/>
              <a:ea typeface="Open Sans"/>
              <a:cs typeface="Open Sans"/>
              <a:sym typeface="Open Sans"/>
            </a:endParaRPr>
          </a:p>
          <a:p>
            <a:pPr marL="609585" indent="-414856">
              <a:spcBef>
                <a:spcPts val="1067"/>
              </a:spcBef>
              <a:buSzPts val="1300"/>
              <a:buFont typeface="Open Sans"/>
              <a:buChar char="•"/>
            </a:pPr>
            <a:r>
              <a:rPr lang="en" sz="1733" dirty="0">
                <a:latin typeface="Open Sans"/>
                <a:ea typeface="Open Sans"/>
                <a:cs typeface="Open Sans"/>
                <a:sym typeface="Open Sans"/>
              </a:rPr>
              <a:t>Another factor as inferences uses one core; parallel simulation 128 cores </a:t>
            </a:r>
            <a:endParaRPr sz="1733" dirty="0">
              <a:latin typeface="Open Sans"/>
              <a:ea typeface="Open Sans"/>
              <a:cs typeface="Open Sans"/>
              <a:sym typeface="Open Sans"/>
            </a:endParaRPr>
          </a:p>
          <a:p>
            <a:pPr marL="609585" indent="-414856">
              <a:spcBef>
                <a:spcPts val="1067"/>
              </a:spcBef>
              <a:buClr>
                <a:srgbClr val="B30838"/>
              </a:buClr>
              <a:buSzPts val="1300"/>
              <a:buFont typeface="Open Sans"/>
              <a:buChar char="•"/>
            </a:pPr>
            <a:r>
              <a:rPr lang="en-US" sz="1733" b="1" dirty="0">
                <a:solidFill>
                  <a:srgbClr val="B30838"/>
                </a:solidFill>
                <a:latin typeface="Open Sans"/>
                <a:ea typeface="Open Sans"/>
                <a:cs typeface="Open Sans"/>
                <a:sym typeface="Open Sans"/>
              </a:rPr>
              <a:t>Speedup is s</a:t>
            </a:r>
            <a:r>
              <a:rPr lang="en" sz="1733" b="1" dirty="0">
                <a:solidFill>
                  <a:srgbClr val="B30838"/>
                </a:solidFill>
                <a:latin typeface="Open Sans"/>
                <a:ea typeface="Open Sans"/>
                <a:cs typeface="Open Sans"/>
                <a:sym typeface="Open Sans"/>
              </a:rPr>
              <a:t>trong (</a:t>
            </a:r>
            <a:r>
              <a:rPr lang="en-US" sz="1733" b="1" dirty="0">
                <a:solidFill>
                  <a:srgbClr val="B30838"/>
                </a:solidFill>
                <a:latin typeface="Open Sans"/>
                <a:ea typeface="Open Sans"/>
                <a:cs typeface="Open Sans"/>
                <a:sym typeface="Open Sans"/>
              </a:rPr>
              <a:t>not weak with problem size increasing to improve performance)</a:t>
            </a:r>
            <a:r>
              <a:rPr lang="en" sz="1733" b="1" dirty="0">
                <a:solidFill>
                  <a:srgbClr val="B30838"/>
                </a:solidFill>
                <a:latin typeface="Open Sans"/>
                <a:ea typeface="Open Sans"/>
                <a:cs typeface="Open Sans"/>
                <a:sym typeface="Open Sans"/>
              </a:rPr>
              <a:t> scaling </a:t>
            </a:r>
            <a:r>
              <a:rPr lang="en-US" sz="1733" b="1" dirty="0">
                <a:solidFill>
                  <a:srgbClr val="B30838"/>
                </a:solidFill>
                <a:latin typeface="Open Sans"/>
                <a:ea typeface="Open Sans"/>
                <a:cs typeface="Open Sans"/>
                <a:sym typeface="Open Sans"/>
              </a:rPr>
              <a:t>as size fixed</a:t>
            </a:r>
            <a:endParaRPr sz="1733" b="1" dirty="0">
              <a:solidFill>
                <a:srgbClr val="B30838"/>
              </a:solidFill>
              <a:latin typeface="Open Sans"/>
              <a:ea typeface="Open Sans"/>
              <a:cs typeface="Open Sans"/>
              <a:sym typeface="Open Sans"/>
            </a:endParaRPr>
          </a:p>
        </p:txBody>
      </p:sp>
      <p:cxnSp>
        <p:nvCxnSpPr>
          <p:cNvPr id="915" name="Google Shape;915;p102"/>
          <p:cNvCxnSpPr/>
          <p:nvPr/>
        </p:nvCxnSpPr>
        <p:spPr>
          <a:xfrm>
            <a:off x="472633" y="839167"/>
            <a:ext cx="2517200" cy="0"/>
          </a:xfrm>
          <a:prstGeom prst="straightConnector1">
            <a:avLst/>
          </a:prstGeom>
          <a:noFill/>
          <a:ln w="19050" cap="flat" cmpd="sng">
            <a:solidFill>
              <a:srgbClr val="B30838"/>
            </a:solidFill>
            <a:prstDash val="solid"/>
            <a:round/>
            <a:headEnd type="none" w="med" len="med"/>
            <a:tailEnd type="none" w="med" len="med"/>
          </a:ln>
        </p:spPr>
      </p:cxnSp>
      <p:sp>
        <p:nvSpPr>
          <p:cNvPr id="916" name="Google Shape;916;p102"/>
          <p:cNvSpPr txBox="1">
            <a:spLocks noGrp="1"/>
          </p:cNvSpPr>
          <p:nvPr>
            <p:ph type="title"/>
          </p:nvPr>
        </p:nvSpPr>
        <p:spPr>
          <a:xfrm>
            <a:off x="378400" y="70300"/>
            <a:ext cx="10878800" cy="726000"/>
          </a:xfrm>
          <a:prstGeom prst="rect">
            <a:avLst/>
          </a:prstGeom>
        </p:spPr>
        <p:txBody>
          <a:bodyPr spcFirstLastPara="1" vert="horz" wrap="square" lIns="91433" tIns="45700" rIns="91433" bIns="45700" rtlCol="0" anchor="ctr" anchorCtr="0">
            <a:noAutofit/>
          </a:bodyPr>
          <a:lstStyle/>
          <a:p>
            <a:pPr>
              <a:lnSpc>
                <a:spcPct val="115000"/>
              </a:lnSpc>
              <a:spcBef>
                <a:spcPts val="0"/>
              </a:spcBef>
            </a:pPr>
            <a:r>
              <a:rPr lang="en" sz="2933" dirty="0">
                <a:solidFill>
                  <a:srgbClr val="515151"/>
                </a:solidFill>
              </a:rPr>
              <a:t>Speedup of MLaroundHPC</a:t>
            </a:r>
            <a:endParaRPr sz="2933" dirty="0">
              <a:solidFill>
                <a:srgbClr val="515151"/>
              </a:solidFill>
            </a:endParaRPr>
          </a:p>
        </p:txBody>
      </p:sp>
      <p:sp>
        <p:nvSpPr>
          <p:cNvPr id="917" name="Google Shape;917;p102"/>
          <p:cNvSpPr txBox="1">
            <a:spLocks noGrp="1"/>
          </p:cNvSpPr>
          <p:nvPr>
            <p:ph type="sldNum" idx="2"/>
          </p:nvPr>
        </p:nvSpPr>
        <p:spPr>
          <a:xfrm>
            <a:off x="11570500" y="631350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22</a:t>
            </a:fld>
            <a:endParaRPr dirty="0"/>
          </a:p>
        </p:txBody>
      </p:sp>
      <p:sp>
        <p:nvSpPr>
          <p:cNvPr id="918" name="Google Shape;918;p102"/>
          <p:cNvSpPr/>
          <p:nvPr/>
        </p:nvSpPr>
        <p:spPr>
          <a:xfrm>
            <a:off x="8662267" y="1170433"/>
            <a:ext cx="3048000" cy="1204400"/>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919" name="Google Shape;919;p102"/>
          <p:cNvSpPr txBox="1">
            <a:spLocks noGrp="1"/>
          </p:cNvSpPr>
          <p:nvPr>
            <p:ph type="body" idx="1"/>
          </p:nvPr>
        </p:nvSpPr>
        <p:spPr>
          <a:xfrm>
            <a:off x="8878900" y="1418967"/>
            <a:ext cx="2691600" cy="726000"/>
          </a:xfrm>
          <a:prstGeom prst="rect">
            <a:avLst/>
          </a:prstGeom>
          <a:noFill/>
          <a:ln>
            <a:noFill/>
          </a:ln>
        </p:spPr>
        <p:txBody>
          <a:bodyPr spcFirstLastPara="1" vert="horz" wrap="square" lIns="91433" tIns="45700" rIns="91433" bIns="45700" rtlCol="0" anchor="t" anchorCtr="0">
            <a:noAutofit/>
          </a:bodyPr>
          <a:lstStyle/>
          <a:p>
            <a:pPr marL="0" indent="0">
              <a:lnSpc>
                <a:spcPct val="115000"/>
              </a:lnSpc>
              <a:spcBef>
                <a:spcPts val="0"/>
              </a:spcBef>
              <a:buNone/>
            </a:pPr>
            <a:r>
              <a:rPr lang="en" sz="1867">
                <a:latin typeface="Open Sans SemiBold"/>
                <a:ea typeface="Open Sans SemiBold"/>
                <a:cs typeface="Open Sans SemiBold"/>
                <a:sym typeface="Open Sans SemiBold"/>
              </a:rPr>
              <a:t>N</a:t>
            </a:r>
            <a:r>
              <a:rPr lang="en" sz="1867" baseline="-25000">
                <a:latin typeface="Open Sans SemiBold"/>
                <a:ea typeface="Open Sans SemiBold"/>
                <a:cs typeface="Open Sans SemiBold"/>
                <a:sym typeface="Open Sans SemiBold"/>
              </a:rPr>
              <a:t>train</a:t>
            </a:r>
            <a:r>
              <a:rPr lang="en" sz="1867">
                <a:latin typeface="Open Sans SemiBold"/>
                <a:ea typeface="Open Sans SemiBold"/>
                <a:cs typeface="Open Sans SemiBold"/>
                <a:sym typeface="Open Sans SemiBold"/>
              </a:rPr>
              <a:t> is 7K to 16K in our work</a:t>
            </a:r>
            <a:endParaRPr sz="1867">
              <a:latin typeface="Open Sans SemiBold"/>
              <a:ea typeface="Open Sans SemiBold"/>
              <a:cs typeface="Open Sans SemiBold"/>
              <a:sym typeface="Open Sans SemiBold"/>
            </a:endParaRPr>
          </a:p>
        </p:txBody>
      </p:sp>
      <p:sp>
        <p:nvSpPr>
          <p:cNvPr id="2" name="Date Placeholder 1">
            <a:extLst>
              <a:ext uri="{FF2B5EF4-FFF2-40B4-BE49-F238E27FC236}">
                <a16:creationId xmlns:a16="http://schemas.microsoft.com/office/drawing/2014/main" id="{84A5D7EF-141A-46BC-AD21-FB41957A9B85}"/>
              </a:ext>
            </a:extLst>
          </p:cNvPr>
          <p:cNvSpPr>
            <a:spLocks noGrp="1"/>
          </p:cNvSpPr>
          <p:nvPr>
            <p:ph type="dt" sz="half" idx="10"/>
          </p:nvPr>
        </p:nvSpPr>
        <p:spPr/>
        <p:txBody>
          <a:bodyPr/>
          <a:lstStyle/>
          <a:p>
            <a:r>
              <a:rPr lang="en-US">
                <a:solidFill>
                  <a:prstClr val="black">
                    <a:tint val="75000"/>
                  </a:prstClr>
                </a:solidFill>
              </a:rPr>
              <a:t>11/16/2019</a:t>
            </a:r>
          </a:p>
        </p:txBody>
      </p:sp>
    </p:spTree>
    <p:extLst>
      <p:ext uri="{BB962C8B-B14F-4D97-AF65-F5344CB8AC3E}">
        <p14:creationId xmlns:p14="http://schemas.microsoft.com/office/powerpoint/2010/main" val="4261432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12732" y="724292"/>
            <a:ext cx="12192000" cy="670400"/>
          </a:xfrm>
          <a:prstGeom prst="rect">
            <a:avLst/>
          </a:prstGeom>
          <a:noFill/>
          <a:ln>
            <a:noFill/>
          </a:ln>
        </p:spPr>
        <p:txBody>
          <a:bodyPr spcFirstLastPara="1" vert="horz" wrap="square" lIns="91433" tIns="45700" rIns="91433" bIns="45700" rtlCol="0" anchor="ctr" anchorCtr="0">
            <a:noAutofit/>
          </a:bodyPr>
          <a:lstStyle/>
          <a:p>
            <a:pPr algn="ctr">
              <a:spcBef>
                <a:spcPts val="0"/>
              </a:spcBef>
              <a:buClr>
                <a:schemeClr val="dk1"/>
              </a:buClr>
              <a:buSzPts val="3000"/>
            </a:pPr>
            <a:r>
              <a:rPr lang="en" sz="3200">
                <a:latin typeface="Arial"/>
                <a:ea typeface="Arial"/>
                <a:cs typeface="Arial"/>
                <a:sym typeface="Arial"/>
              </a:rPr>
              <a:t>INSILICO MEDICINE USED CREATIVE AI TO DESIGN POTENTIAL DRUGS IN JUST 21 DAYS</a:t>
            </a:r>
            <a:endParaRPr sz="3200">
              <a:latin typeface="Arial"/>
              <a:ea typeface="Arial"/>
              <a:cs typeface="Arial"/>
              <a:sym typeface="Arial"/>
            </a:endParaRPr>
          </a:p>
        </p:txBody>
      </p:sp>
      <p:sp>
        <p:nvSpPr>
          <p:cNvPr id="266" name="Google Shape;266;p28"/>
          <p:cNvSpPr txBox="1">
            <a:spLocks noGrp="1"/>
          </p:cNvSpPr>
          <p:nvPr>
            <p:ph type="body" idx="1"/>
          </p:nvPr>
        </p:nvSpPr>
        <p:spPr>
          <a:xfrm>
            <a:off x="12733" y="1444700"/>
            <a:ext cx="12029200" cy="4758400"/>
          </a:xfrm>
          <a:prstGeom prst="rect">
            <a:avLst/>
          </a:prstGeom>
          <a:noFill/>
          <a:ln>
            <a:noFill/>
          </a:ln>
        </p:spPr>
        <p:txBody>
          <a:bodyPr spcFirstLastPara="1" vert="horz" wrap="square" lIns="91433" tIns="45700" rIns="91433" bIns="45700" rtlCol="0" anchor="t" anchorCtr="0">
            <a:noAutofit/>
          </a:bodyPr>
          <a:lstStyle/>
          <a:p>
            <a:pPr marL="237061" indent="-237061">
              <a:lnSpc>
                <a:spcPct val="100000"/>
              </a:lnSpc>
              <a:spcBef>
                <a:spcPts val="0"/>
              </a:spcBef>
              <a:buClr>
                <a:schemeClr val="dk1"/>
              </a:buClr>
              <a:buSzPts val="1600"/>
            </a:pPr>
            <a:r>
              <a:rPr lang="en" sz="2133" b="1">
                <a:latin typeface="Arial"/>
                <a:ea typeface="Arial"/>
                <a:cs typeface="Arial"/>
                <a:sym typeface="Arial"/>
              </a:rPr>
              <a:t>Map Drug (Material) Structure to Drug (Material) Properties</a:t>
            </a:r>
            <a:endParaRPr sz="2133">
              <a:latin typeface="Arial"/>
              <a:ea typeface="Arial"/>
              <a:cs typeface="Arial"/>
              <a:sym typeface="Arial"/>
            </a:endParaRPr>
          </a:p>
          <a:p>
            <a:pPr marL="237061" indent="-237061">
              <a:lnSpc>
                <a:spcPct val="100000"/>
              </a:lnSpc>
              <a:spcBef>
                <a:spcPts val="0"/>
              </a:spcBef>
              <a:buClr>
                <a:schemeClr val="dk1"/>
              </a:buClr>
              <a:buSzPts val="1600"/>
            </a:pPr>
            <a:r>
              <a:rPr lang="en" sz="2133">
                <a:latin typeface="Arial"/>
                <a:ea typeface="Arial"/>
                <a:cs typeface="Arial"/>
                <a:sym typeface="Arial"/>
              </a:rPr>
              <a:t>Hong Kong-based </a:t>
            </a:r>
            <a:r>
              <a:rPr lang="en" sz="2133" b="1">
                <a:latin typeface="Arial"/>
                <a:ea typeface="Arial"/>
                <a:cs typeface="Arial"/>
                <a:sym typeface="Arial"/>
              </a:rPr>
              <a:t>Insilico Medicine </a:t>
            </a:r>
            <a:r>
              <a:rPr lang="en" sz="2133">
                <a:latin typeface="Arial"/>
                <a:ea typeface="Arial"/>
                <a:cs typeface="Arial"/>
                <a:sym typeface="Arial"/>
              </a:rPr>
              <a:t>sent shockwaves through the pharma industry after publishing research in Nature Biotechnology that proves its AI-powered drug discovery system was capable of producing at least one </a:t>
            </a:r>
            <a:r>
              <a:rPr lang="en" sz="2133" b="1">
                <a:latin typeface="Arial"/>
                <a:ea typeface="Arial"/>
                <a:cs typeface="Arial"/>
                <a:sym typeface="Arial"/>
              </a:rPr>
              <a:t>potential treatment for fibrosis </a:t>
            </a:r>
            <a:r>
              <a:rPr lang="en" sz="2133">
                <a:latin typeface="Arial"/>
                <a:ea typeface="Arial"/>
                <a:cs typeface="Arial"/>
                <a:sym typeface="Arial"/>
              </a:rPr>
              <a:t>in less than a month's time.</a:t>
            </a:r>
            <a:endParaRPr sz="2133">
              <a:latin typeface="Arial"/>
              <a:ea typeface="Arial"/>
              <a:cs typeface="Arial"/>
              <a:sym typeface="Arial"/>
            </a:endParaRPr>
          </a:p>
          <a:p>
            <a:pPr marL="237061" indent="-237061">
              <a:lnSpc>
                <a:spcPct val="100000"/>
              </a:lnSpc>
              <a:spcBef>
                <a:spcPts val="0"/>
              </a:spcBef>
              <a:buClr>
                <a:schemeClr val="dk1"/>
              </a:buClr>
              <a:buSzPts val="1600"/>
            </a:pPr>
            <a:r>
              <a:rPr lang="en" sz="2133">
                <a:latin typeface="Arial"/>
                <a:ea typeface="Arial"/>
                <a:cs typeface="Arial"/>
                <a:sym typeface="Arial"/>
              </a:rPr>
              <a:t> The system uses a </a:t>
            </a:r>
            <a:r>
              <a:rPr lang="en" sz="2133" b="1">
                <a:latin typeface="Arial"/>
                <a:ea typeface="Arial"/>
                <a:cs typeface="Arial"/>
                <a:sym typeface="Arial"/>
              </a:rPr>
              <a:t>Deep Reinforcement Learning </a:t>
            </a:r>
            <a:r>
              <a:rPr lang="en" sz="2133">
                <a:latin typeface="Arial"/>
                <a:ea typeface="Arial"/>
                <a:cs typeface="Arial"/>
                <a:sym typeface="Arial"/>
              </a:rPr>
              <a:t>algorithm that can imagine potential protein structures based on existing research and certain preprogrammed design criteria. </a:t>
            </a:r>
            <a:endParaRPr sz="2133">
              <a:latin typeface="Arial"/>
              <a:ea typeface="Arial"/>
              <a:cs typeface="Arial"/>
              <a:sym typeface="Arial"/>
            </a:endParaRPr>
          </a:p>
          <a:p>
            <a:pPr marL="237061" indent="-237061">
              <a:lnSpc>
                <a:spcPct val="100000"/>
              </a:lnSpc>
              <a:spcBef>
                <a:spcPts val="0"/>
              </a:spcBef>
              <a:buClr>
                <a:schemeClr val="dk1"/>
              </a:buClr>
              <a:buSzPts val="1600"/>
            </a:pPr>
            <a:r>
              <a:rPr lang="en" sz="2133">
                <a:latin typeface="Arial"/>
                <a:ea typeface="Arial"/>
                <a:cs typeface="Arial"/>
                <a:sym typeface="Arial"/>
              </a:rPr>
              <a:t>Insilico's system initially produced 30,000 possible designs, which the research team whittled down to six that were synthesized in the lab, with one design eventually tested on mice to promising results.</a:t>
            </a:r>
            <a:endParaRPr sz="2133">
              <a:latin typeface="Arial"/>
              <a:ea typeface="Arial"/>
              <a:cs typeface="Arial"/>
              <a:sym typeface="Arial"/>
            </a:endParaRPr>
          </a:p>
          <a:p>
            <a:pPr marL="237061" indent="-253994">
              <a:lnSpc>
                <a:spcPct val="100000"/>
              </a:lnSpc>
              <a:spcBef>
                <a:spcPts val="0"/>
              </a:spcBef>
              <a:buClr>
                <a:schemeClr val="dk1"/>
              </a:buClr>
              <a:buSzPts val="1800"/>
            </a:pPr>
            <a:r>
              <a:rPr lang="en" sz="2133">
                <a:latin typeface="Arial"/>
                <a:ea typeface="Arial"/>
                <a:cs typeface="Arial"/>
                <a:sym typeface="Arial"/>
              </a:rPr>
              <a:t>Insilico's AI-powered research process could offer a massive push forward for the pharmaceutical industry, which faces increasingly high drug development costs. In </a:t>
            </a:r>
            <a:r>
              <a:rPr lang="en" sz="2133" b="1">
                <a:latin typeface="Arial"/>
                <a:ea typeface="Arial"/>
                <a:cs typeface="Arial"/>
                <a:sym typeface="Arial"/>
              </a:rPr>
              <a:t>just a handful of weeks</a:t>
            </a:r>
            <a:r>
              <a:rPr lang="en" sz="2133">
                <a:latin typeface="Arial"/>
                <a:ea typeface="Arial"/>
                <a:cs typeface="Arial"/>
                <a:sym typeface="Arial"/>
              </a:rPr>
              <a:t> and for </a:t>
            </a:r>
            <a:r>
              <a:rPr lang="en" sz="2133" b="1">
                <a:latin typeface="Arial"/>
                <a:ea typeface="Arial"/>
                <a:cs typeface="Arial"/>
                <a:sym typeface="Arial"/>
              </a:rPr>
              <a:t>approximately $150,000</a:t>
            </a:r>
            <a:r>
              <a:rPr lang="en" sz="2133">
                <a:latin typeface="Arial"/>
                <a:ea typeface="Arial"/>
                <a:cs typeface="Arial"/>
                <a:sym typeface="Arial"/>
              </a:rPr>
              <a:t>, Insilico delivered what typically takes pharmaceutical companies </a:t>
            </a:r>
            <a:r>
              <a:rPr lang="en" sz="2133" b="1">
                <a:latin typeface="Arial"/>
                <a:ea typeface="Arial"/>
                <a:cs typeface="Arial"/>
                <a:sym typeface="Arial"/>
              </a:rPr>
              <a:t>$2.6 billion </a:t>
            </a:r>
            <a:r>
              <a:rPr lang="en" sz="2133">
                <a:latin typeface="Arial"/>
                <a:ea typeface="Arial"/>
                <a:cs typeface="Arial"/>
                <a:sym typeface="Arial"/>
              </a:rPr>
              <a:t>over </a:t>
            </a:r>
            <a:r>
              <a:rPr lang="en" sz="2133" b="1">
                <a:latin typeface="Arial"/>
                <a:ea typeface="Arial"/>
                <a:cs typeface="Arial"/>
                <a:sym typeface="Arial"/>
              </a:rPr>
              <a:t>seven years</a:t>
            </a:r>
            <a:r>
              <a:rPr lang="en" sz="2133">
                <a:latin typeface="Arial"/>
                <a:ea typeface="Arial"/>
                <a:cs typeface="Arial"/>
                <a:sym typeface="Arial"/>
              </a:rPr>
              <a:t>.</a:t>
            </a:r>
            <a:r>
              <a:rPr lang="en" sz="2400">
                <a:latin typeface="Arial"/>
                <a:ea typeface="Arial"/>
                <a:cs typeface="Arial"/>
                <a:sym typeface="Arial"/>
              </a:rPr>
              <a:t> </a:t>
            </a:r>
            <a:endParaRPr sz="2400">
              <a:latin typeface="Arial"/>
              <a:ea typeface="Arial"/>
              <a:cs typeface="Arial"/>
              <a:sym typeface="Arial"/>
            </a:endParaRPr>
          </a:p>
        </p:txBody>
      </p:sp>
      <p:sp>
        <p:nvSpPr>
          <p:cNvPr id="267" name="Google Shape;267;p28"/>
          <p:cNvSpPr txBox="1">
            <a:spLocks noGrp="1"/>
          </p:cNvSpPr>
          <p:nvPr>
            <p:ph type="sldNum" idx="12"/>
          </p:nvPr>
        </p:nvSpPr>
        <p:spPr>
          <a:xfrm>
            <a:off x="10995471" y="6445507"/>
            <a:ext cx="1091360" cy="365125"/>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23</a:t>
            </a:fld>
            <a:endParaRPr/>
          </a:p>
        </p:txBody>
      </p:sp>
      <p:sp>
        <p:nvSpPr>
          <p:cNvPr id="268" name="Google Shape;268;p28"/>
          <p:cNvSpPr txBox="1"/>
          <p:nvPr/>
        </p:nvSpPr>
        <p:spPr>
          <a:xfrm>
            <a:off x="214800" y="109033"/>
            <a:ext cx="5881200" cy="532800"/>
          </a:xfrm>
          <a:prstGeom prst="rect">
            <a:avLst/>
          </a:prstGeom>
          <a:noFill/>
          <a:ln>
            <a:noFill/>
          </a:ln>
        </p:spPr>
        <p:txBody>
          <a:bodyPr spcFirstLastPara="1" wrap="square" lIns="121900" tIns="121900" rIns="121900" bIns="121900" anchor="t" anchorCtr="0">
            <a:noAutofit/>
          </a:bodyPr>
          <a:lstStyle/>
          <a:p>
            <a:pPr>
              <a:lnSpc>
                <a:spcPct val="70000"/>
              </a:lnSpc>
            </a:pPr>
            <a:r>
              <a:rPr lang="en" sz="2400" i="1">
                <a:solidFill>
                  <a:schemeClr val="dk1"/>
                </a:solidFill>
              </a:rPr>
              <a:t>September 4 2019 News Item</a:t>
            </a:r>
            <a:endParaRPr sz="2400" i="1"/>
          </a:p>
        </p:txBody>
      </p:sp>
    </p:spTree>
    <p:extLst>
      <p:ext uri="{BB962C8B-B14F-4D97-AF65-F5344CB8AC3E}">
        <p14:creationId xmlns:p14="http://schemas.microsoft.com/office/powerpoint/2010/main" val="3862419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4"/>
          <p:cNvSpPr txBox="1">
            <a:spLocks noGrp="1"/>
          </p:cNvSpPr>
          <p:nvPr>
            <p:ph type="title"/>
          </p:nvPr>
        </p:nvSpPr>
        <p:spPr>
          <a:xfrm>
            <a:off x="781833" y="-29125"/>
            <a:ext cx="10515600" cy="1325563"/>
          </a:xfrm>
          <a:prstGeom prst="rect">
            <a:avLst/>
          </a:prstGeom>
          <a:noFill/>
          <a:ln>
            <a:noFill/>
          </a:ln>
        </p:spPr>
        <p:txBody>
          <a:bodyPr spcFirstLastPara="1" vert="horz" wrap="square" lIns="121900" tIns="60933" rIns="121900" bIns="60933" rtlCol="0" anchor="ctr" anchorCtr="0">
            <a:noAutofit/>
          </a:bodyPr>
          <a:lstStyle/>
          <a:p>
            <a:r>
              <a:rPr lang="en-US" sz="3200" dirty="0">
                <a:solidFill>
                  <a:srgbClr val="000000"/>
                </a:solidFill>
              </a:rPr>
              <a:t>Examination of the therapeutic effectiveness of Kinase</a:t>
            </a:r>
            <a:br>
              <a:rPr lang="en-US" sz="3200" dirty="0">
                <a:solidFill>
                  <a:srgbClr val="000000"/>
                </a:solidFill>
              </a:rPr>
            </a:br>
            <a:r>
              <a:rPr lang="en" sz="3200" dirty="0">
                <a:solidFill>
                  <a:srgbClr val="000000"/>
                </a:solidFill>
              </a:rPr>
              <a:t>ML at multiple levels and points in the discovery process</a:t>
            </a:r>
            <a:endParaRPr sz="3200" dirty="0">
              <a:solidFill>
                <a:srgbClr val="000000"/>
              </a:solidFill>
            </a:endParaRPr>
          </a:p>
        </p:txBody>
      </p:sp>
      <p:pic>
        <p:nvPicPr>
          <p:cNvPr id="195" name="Google Shape;195;p44"/>
          <p:cNvPicPr preferRelativeResize="0"/>
          <p:nvPr/>
        </p:nvPicPr>
        <p:blipFill>
          <a:blip r:embed="rId3">
            <a:alphaModFix/>
          </a:blip>
          <a:stretch>
            <a:fillRect/>
          </a:stretch>
        </p:blipFill>
        <p:spPr>
          <a:xfrm>
            <a:off x="5766206" y="1523870"/>
            <a:ext cx="6491108" cy="1776818"/>
          </a:xfrm>
          <a:prstGeom prst="rect">
            <a:avLst/>
          </a:prstGeom>
          <a:noFill/>
          <a:ln>
            <a:noFill/>
          </a:ln>
        </p:spPr>
      </p:pic>
      <p:pic>
        <p:nvPicPr>
          <p:cNvPr id="196" name="Google Shape;196;p44"/>
          <p:cNvPicPr preferRelativeResize="0"/>
          <p:nvPr/>
        </p:nvPicPr>
        <p:blipFill>
          <a:blip r:embed="rId4">
            <a:alphaModFix/>
          </a:blip>
          <a:stretch>
            <a:fillRect/>
          </a:stretch>
        </p:blipFill>
        <p:spPr>
          <a:xfrm>
            <a:off x="211527" y="1542129"/>
            <a:ext cx="5403688" cy="3096633"/>
          </a:xfrm>
          <a:prstGeom prst="rect">
            <a:avLst/>
          </a:prstGeom>
          <a:noFill/>
          <a:ln>
            <a:noFill/>
          </a:ln>
        </p:spPr>
      </p:pic>
      <p:pic>
        <p:nvPicPr>
          <p:cNvPr id="197" name="Google Shape;197;p44"/>
          <p:cNvPicPr preferRelativeResize="0"/>
          <p:nvPr/>
        </p:nvPicPr>
        <p:blipFill>
          <a:blip r:embed="rId5">
            <a:alphaModFix/>
          </a:blip>
          <a:stretch>
            <a:fillRect/>
          </a:stretch>
        </p:blipFill>
        <p:spPr>
          <a:xfrm>
            <a:off x="5615215" y="3489506"/>
            <a:ext cx="6464804" cy="2551990"/>
          </a:xfrm>
          <a:prstGeom prst="rect">
            <a:avLst/>
          </a:prstGeom>
          <a:noFill/>
          <a:ln>
            <a:noFill/>
          </a:ln>
        </p:spPr>
      </p:pic>
      <p:sp>
        <p:nvSpPr>
          <p:cNvPr id="2" name="TextBox 1">
            <a:extLst>
              <a:ext uri="{FF2B5EF4-FFF2-40B4-BE49-F238E27FC236}">
                <a16:creationId xmlns:a16="http://schemas.microsoft.com/office/drawing/2014/main" id="{7897B8B3-55B5-48F7-B9E6-A89D9FA121C9}"/>
              </a:ext>
            </a:extLst>
          </p:cNvPr>
          <p:cNvSpPr txBox="1"/>
          <p:nvPr/>
        </p:nvSpPr>
        <p:spPr>
          <a:xfrm>
            <a:off x="257215" y="5093626"/>
            <a:ext cx="53580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Kinase effectiveness workflow with number of features of relevance at each stage</a:t>
            </a:r>
          </a:p>
          <a:p>
            <a:pPr marL="285750" indent="-285750">
              <a:buFont typeface="Arial" panose="020B0604020202020204" pitchFamily="34" charset="0"/>
              <a:buChar char="•"/>
            </a:pPr>
            <a:r>
              <a:rPr lang="en-US" dirty="0"/>
              <a:t>Ensemble simulations and DL training samples</a:t>
            </a:r>
          </a:p>
        </p:txBody>
      </p:sp>
      <p:sp>
        <p:nvSpPr>
          <p:cNvPr id="3" name="Rectangle 2">
            <a:extLst>
              <a:ext uri="{FF2B5EF4-FFF2-40B4-BE49-F238E27FC236}">
                <a16:creationId xmlns:a16="http://schemas.microsoft.com/office/drawing/2014/main" id="{F61547E8-2395-4ED4-A97D-F5D77C040E29}"/>
              </a:ext>
            </a:extLst>
          </p:cNvPr>
          <p:cNvSpPr/>
          <p:nvPr/>
        </p:nvSpPr>
        <p:spPr>
          <a:xfrm>
            <a:off x="257215" y="1015280"/>
            <a:ext cx="2369559" cy="400110"/>
          </a:xfrm>
          <a:prstGeom prst="rect">
            <a:avLst/>
          </a:prstGeom>
        </p:spPr>
        <p:txBody>
          <a:bodyPr wrap="none">
            <a:spAutoFit/>
          </a:bodyPr>
          <a:lstStyle/>
          <a:p>
            <a:r>
              <a:rPr lang="en-US" sz="2000" b="1" dirty="0">
                <a:solidFill>
                  <a:srgbClr val="222222"/>
                </a:solidFill>
                <a:latin typeface="Arial" panose="020B0604020202020204" pitchFamily="34" charset="0"/>
              </a:rPr>
              <a:t>CANDLE-INSPIRE</a:t>
            </a:r>
            <a:endParaRPr lang="en-US" sz="2000" b="1" dirty="0"/>
          </a:p>
        </p:txBody>
      </p:sp>
      <p:sp>
        <p:nvSpPr>
          <p:cNvPr id="4" name="Date Placeholder 3">
            <a:extLst>
              <a:ext uri="{FF2B5EF4-FFF2-40B4-BE49-F238E27FC236}">
                <a16:creationId xmlns:a16="http://schemas.microsoft.com/office/drawing/2014/main" id="{E515AC12-DA33-4522-B237-688185E97CD4}"/>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68187A8B-7BB9-42FC-9A10-5E87DF2857C0}"/>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24</a:t>
            </a:fld>
            <a:endParaRPr lang="en-US">
              <a:solidFill>
                <a:prstClr val="black">
                  <a:tint val="75000"/>
                </a:prst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6"/>
          <p:cNvSpPr txBox="1">
            <a:spLocks noGrp="1"/>
          </p:cNvSpPr>
          <p:nvPr>
            <p:ph type="title"/>
          </p:nvPr>
        </p:nvSpPr>
        <p:spPr>
          <a:xfrm>
            <a:off x="302450" y="319822"/>
            <a:ext cx="11229981" cy="726000"/>
          </a:xfrm>
          <a:prstGeom prst="rect">
            <a:avLst/>
          </a:prstGeom>
        </p:spPr>
        <p:txBody>
          <a:bodyPr spcFirstLastPara="1" vert="horz" wrap="square" lIns="91433" tIns="45700" rIns="91433" bIns="45700" rtlCol="0" anchor="ctr" anchorCtr="0">
            <a:noAutofit/>
          </a:bodyPr>
          <a:lstStyle/>
          <a:p>
            <a:pPr lvl="0">
              <a:lnSpc>
                <a:spcPct val="115000"/>
              </a:lnSpc>
            </a:pPr>
            <a:r>
              <a:rPr lang="en" sz="2800" dirty="0">
                <a:solidFill>
                  <a:srgbClr val="C00000"/>
                </a:solidFill>
                <a:latin typeface="Arial" panose="020B0604020202020204" pitchFamily="34" charset="0"/>
                <a:ea typeface="Open Sans"/>
                <a:cs typeface="Arial" panose="020B0604020202020204" pitchFamily="34" charset="0"/>
                <a:sym typeface="Open Sans"/>
              </a:rPr>
              <a:t>3. MLforHPC </a:t>
            </a:r>
            <a:r>
              <a:rPr lang="en-US" sz="2800" dirty="0">
                <a:solidFill>
                  <a:srgbClr val="C00000"/>
                </a:solidFill>
                <a:latin typeface="Arial" panose="020B0604020202020204" pitchFamily="34" charset="0"/>
                <a:ea typeface="Open Sans"/>
                <a:cs typeface="Arial" panose="020B0604020202020204" pitchFamily="34" charset="0"/>
                <a:sym typeface="Open Sans"/>
              </a:rPr>
              <a:t>Learn Surrogates for Simulation</a:t>
            </a:r>
            <a:br>
              <a:rPr lang="en-US" sz="2667" dirty="0">
                <a:solidFill>
                  <a:srgbClr val="515151"/>
                </a:solidFill>
                <a:latin typeface="Arial" panose="020B0604020202020204" pitchFamily="34" charset="0"/>
                <a:ea typeface="Open Sans"/>
                <a:cs typeface="Arial" panose="020B0604020202020204" pitchFamily="34" charset="0"/>
                <a:sym typeface="Open Sans"/>
              </a:rPr>
            </a:br>
            <a:r>
              <a:rPr lang="en-US" sz="2400" dirty="0">
                <a:solidFill>
                  <a:srgbClr val="515151"/>
                </a:solidFill>
                <a:latin typeface="Arial" panose="020B0604020202020204" pitchFamily="34" charset="0"/>
                <a:ea typeface="Open Sans"/>
                <a:cs typeface="Arial" panose="020B0604020202020204" pitchFamily="34" charset="0"/>
                <a:sym typeface="Open Sans"/>
              </a:rPr>
              <a:t>3.2  </a:t>
            </a:r>
            <a:r>
              <a:rPr lang="en" sz="2400" dirty="0">
                <a:solidFill>
                  <a:srgbClr val="515151"/>
                </a:solidFill>
                <a:latin typeface="Arial" panose="020B0604020202020204" pitchFamily="34" charset="0"/>
                <a:ea typeface="Open Sans"/>
                <a:cs typeface="Arial" panose="020B0604020202020204" pitchFamily="34" charset="0"/>
                <a:sym typeface="Open Sans"/>
              </a:rPr>
              <a:t>MLaroundHPC: Learning Outputs from Inputs: </a:t>
            </a:r>
            <a:endParaRPr sz="2400" dirty="0">
              <a:solidFill>
                <a:srgbClr val="515151"/>
              </a:solidFill>
              <a:latin typeface="Arial" panose="020B0604020202020204" pitchFamily="34" charset="0"/>
              <a:ea typeface="Open Sans"/>
              <a:cs typeface="Arial" panose="020B0604020202020204" pitchFamily="34" charset="0"/>
              <a:sym typeface="Open Sans"/>
            </a:endParaRPr>
          </a:p>
          <a:p>
            <a:pPr marL="169329">
              <a:lnSpc>
                <a:spcPct val="115000"/>
              </a:lnSpc>
              <a:spcBef>
                <a:spcPts val="0"/>
              </a:spcBef>
              <a:buClr>
                <a:srgbClr val="515151"/>
              </a:buClr>
              <a:buSzPts val="1600"/>
            </a:pPr>
            <a:r>
              <a:rPr lang="en-US" sz="2400" dirty="0">
                <a:solidFill>
                  <a:srgbClr val="515151"/>
                </a:solidFill>
                <a:latin typeface="Arial" panose="020B0604020202020204" pitchFamily="34" charset="0"/>
                <a:ea typeface="Open Sans"/>
                <a:cs typeface="Arial" panose="020B0604020202020204" pitchFamily="34" charset="0"/>
                <a:sym typeface="Open Sans"/>
              </a:rPr>
              <a:t>	b) Fields from Fields</a:t>
            </a:r>
            <a:endParaRPr sz="2400" dirty="0">
              <a:solidFill>
                <a:srgbClr val="515151"/>
              </a:solidFill>
              <a:latin typeface="Arial" panose="020B0604020202020204" pitchFamily="34" charset="0"/>
              <a:ea typeface="Open Sans"/>
              <a:cs typeface="Arial" panose="020B0604020202020204" pitchFamily="34" charset="0"/>
              <a:sym typeface="Open Sans"/>
            </a:endParaRPr>
          </a:p>
        </p:txBody>
      </p:sp>
      <p:sp>
        <p:nvSpPr>
          <p:cNvPr id="842" name="Google Shape;842;p96"/>
          <p:cNvSpPr/>
          <p:nvPr/>
        </p:nvSpPr>
        <p:spPr>
          <a:xfrm>
            <a:off x="333455" y="1848617"/>
            <a:ext cx="3881998" cy="4248629"/>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43" name="Google Shape;843;p96"/>
          <p:cNvSpPr txBox="1">
            <a:spLocks noGrp="1"/>
          </p:cNvSpPr>
          <p:nvPr>
            <p:ph type="body" idx="1"/>
          </p:nvPr>
        </p:nvSpPr>
        <p:spPr>
          <a:xfrm>
            <a:off x="333454" y="1848616"/>
            <a:ext cx="3881999" cy="4248631"/>
          </a:xfrm>
          <a:prstGeom prst="rect">
            <a:avLst/>
          </a:prstGeom>
          <a:noFill/>
          <a:ln>
            <a:noFill/>
          </a:ln>
        </p:spPr>
        <p:txBody>
          <a:bodyPr spcFirstLastPara="1" vert="horz" wrap="square" lIns="91433" tIns="45700" rIns="91433" bIns="45700" rtlCol="0" anchor="t" anchorCtr="0">
            <a:noAutofit/>
          </a:bodyPr>
          <a:lstStyle/>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Here one feeds in initial conditions and the neural network learns the result where initial and final results are fields</a:t>
            </a:r>
          </a:p>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In simple cases, it is shown that you can learn Newton’s laws and their numerical approximation</a:t>
            </a:r>
          </a:p>
          <a:p>
            <a:pPr marL="182880" lvl="0" indent="-193040">
              <a:lnSpc>
                <a:spcPct val="115000"/>
              </a:lnSpc>
              <a:spcBef>
                <a:spcPts val="800"/>
              </a:spcBef>
              <a:buSzPts val="1600"/>
              <a:buFont typeface="Open Sans"/>
              <a:buChar char="•"/>
            </a:pPr>
            <a:r>
              <a:rPr lang="en-US" sz="2000" dirty="0">
                <a:latin typeface="Open Sans"/>
                <a:ea typeface="Open Sans"/>
                <a:cs typeface="Open Sans"/>
                <a:sym typeface="Open Sans"/>
              </a:rPr>
              <a:t>Unclear how far but probably generalizes</a:t>
            </a:r>
          </a:p>
          <a:p>
            <a:pPr marL="182880" lvl="0" indent="-193040">
              <a:lnSpc>
                <a:spcPct val="115000"/>
              </a:lnSpc>
              <a:spcBef>
                <a:spcPts val="800"/>
              </a:spcBef>
              <a:buSzPts val="1600"/>
              <a:buFont typeface="Open Sans"/>
              <a:buChar char="•"/>
            </a:pPr>
            <a:endParaRPr sz="2000" dirty="0">
              <a:latin typeface="Open Sans"/>
              <a:ea typeface="Open Sans"/>
              <a:cs typeface="Open Sans"/>
              <a:sym typeface="Open Sans"/>
            </a:endParaRPr>
          </a:p>
        </p:txBody>
      </p:sp>
      <p:cxnSp>
        <p:nvCxnSpPr>
          <p:cNvPr id="845" name="Google Shape;845;p96"/>
          <p:cNvCxnSpPr/>
          <p:nvPr/>
        </p:nvCxnSpPr>
        <p:spPr>
          <a:xfrm>
            <a:off x="435055" y="1675518"/>
            <a:ext cx="2517200" cy="0"/>
          </a:xfrm>
          <a:prstGeom prst="straightConnector1">
            <a:avLst/>
          </a:prstGeom>
          <a:noFill/>
          <a:ln w="19050" cap="flat" cmpd="sng">
            <a:solidFill>
              <a:srgbClr val="B30838"/>
            </a:solidFill>
            <a:prstDash val="solid"/>
            <a:round/>
            <a:headEnd type="none" w="med" len="med"/>
            <a:tailEnd type="none" w="med" len="med"/>
          </a:ln>
        </p:spPr>
      </p:cxnSp>
      <p:sp>
        <p:nvSpPr>
          <p:cNvPr id="846" name="Google Shape;846;p96"/>
          <p:cNvSpPr txBox="1">
            <a:spLocks noGrp="1"/>
          </p:cNvSpPr>
          <p:nvPr>
            <p:ph type="sldNum" idx="2"/>
          </p:nvPr>
        </p:nvSpPr>
        <p:spPr>
          <a:xfrm>
            <a:off x="11367727" y="6265928"/>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25</a:t>
            </a:fld>
            <a:endParaRPr dirty="0"/>
          </a:p>
        </p:txBody>
      </p:sp>
      <p:pic>
        <p:nvPicPr>
          <p:cNvPr id="4098" name="Picture 2">
            <a:extLst>
              <a:ext uri="{FF2B5EF4-FFF2-40B4-BE49-F238E27FC236}">
                <a16:creationId xmlns:a16="http://schemas.microsoft.com/office/drawing/2014/main" id="{ABDC53E3-F657-4EAB-9ACF-C05A59C72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318" y="1045816"/>
            <a:ext cx="7540002" cy="505143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81B3822A-3BC2-4A89-9ABA-190DC9AD768B}"/>
              </a:ext>
            </a:extLst>
          </p:cNvPr>
          <p:cNvSpPr>
            <a:spLocks noGrp="1"/>
          </p:cNvSpPr>
          <p:nvPr>
            <p:ph type="dt" sz="half" idx="10"/>
          </p:nvPr>
        </p:nvSpPr>
        <p:spPr>
          <a:xfrm>
            <a:off x="9665012" y="6413670"/>
            <a:ext cx="1292881" cy="365125"/>
          </a:xfrm>
        </p:spPr>
        <p:txBody>
          <a:bodyPr/>
          <a:lstStyle/>
          <a:p>
            <a:r>
              <a:rPr lang="en-US">
                <a:solidFill>
                  <a:prstClr val="black">
                    <a:tint val="75000"/>
                  </a:prstClr>
                </a:solidFill>
              </a:rPr>
              <a:t>11/16/2019</a:t>
            </a:r>
          </a:p>
        </p:txBody>
      </p:sp>
    </p:spTree>
    <p:extLst>
      <p:ext uri="{BB962C8B-B14F-4D97-AF65-F5344CB8AC3E}">
        <p14:creationId xmlns:p14="http://schemas.microsoft.com/office/powerpoint/2010/main" val="3548474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105"/>
          <p:cNvPicPr preferRelativeResize="0"/>
          <p:nvPr/>
        </p:nvPicPr>
        <p:blipFill rotWithShape="1">
          <a:blip r:embed="rId3">
            <a:alphaModFix/>
          </a:blip>
          <a:srcRect/>
          <a:stretch/>
        </p:blipFill>
        <p:spPr>
          <a:xfrm>
            <a:off x="4390767" y="1"/>
            <a:ext cx="7801221" cy="6259201"/>
          </a:xfrm>
          <a:prstGeom prst="rect">
            <a:avLst/>
          </a:prstGeom>
          <a:noFill/>
          <a:ln>
            <a:noFill/>
          </a:ln>
        </p:spPr>
      </p:pic>
      <p:sp>
        <p:nvSpPr>
          <p:cNvPr id="949" name="Google Shape;949;p105"/>
          <p:cNvSpPr txBox="1">
            <a:spLocks noGrp="1"/>
          </p:cNvSpPr>
          <p:nvPr>
            <p:ph type="title"/>
          </p:nvPr>
        </p:nvSpPr>
        <p:spPr>
          <a:xfrm>
            <a:off x="259814" y="1514462"/>
            <a:ext cx="4233200" cy="2384000"/>
          </a:xfrm>
          <a:prstGeom prst="rect">
            <a:avLst/>
          </a:prstGeom>
        </p:spPr>
        <p:txBody>
          <a:bodyPr spcFirstLastPara="1" vert="horz" wrap="square" lIns="91433" tIns="45700" rIns="91433" bIns="45700" rtlCol="0" anchor="ctr" anchorCtr="0">
            <a:noAutofit/>
          </a:bodyPr>
          <a:lstStyle/>
          <a:p>
            <a:pPr>
              <a:lnSpc>
                <a:spcPct val="115000"/>
              </a:lnSpc>
              <a:spcBef>
                <a:spcPts val="0"/>
              </a:spcBef>
            </a:pPr>
            <a:br>
              <a:rPr lang="en-US" sz="2400" dirty="0">
                <a:solidFill>
                  <a:srgbClr val="515151"/>
                </a:solidFill>
              </a:rPr>
            </a:br>
            <a:r>
              <a:rPr lang="en-US" sz="2400" dirty="0">
                <a:solidFill>
                  <a:srgbClr val="515151"/>
                </a:solidFill>
              </a:rPr>
              <a:t>Fields from Parameters</a:t>
            </a:r>
            <a:br>
              <a:rPr lang="en-US" sz="2400" dirty="0">
                <a:solidFill>
                  <a:srgbClr val="515151"/>
                </a:solidFill>
              </a:rPr>
            </a:br>
            <a:r>
              <a:rPr lang="en-US" sz="2400" b="0" dirty="0">
                <a:solidFill>
                  <a:srgbClr val="515151"/>
                </a:solidFill>
              </a:rPr>
              <a:t>Recent paper “Massive computational acceleration by using neural networks to emulate mechanism based biological models” uses 501 LSTM units to represent a one-dimensional grid of values which is output of a two-dimensional gene circuit simulation which only depends on radius.</a:t>
            </a:r>
            <a:br>
              <a:rPr lang="en-US" sz="2400" b="0" dirty="0">
                <a:solidFill>
                  <a:srgbClr val="515151"/>
                </a:solidFill>
              </a:rPr>
            </a:br>
            <a:r>
              <a:rPr lang="en-US" sz="2400" b="0" dirty="0">
                <a:solidFill>
                  <a:srgbClr val="515151"/>
                </a:solidFill>
              </a:rPr>
              <a:t> </a:t>
            </a:r>
            <a:endParaRPr sz="2400" b="0" dirty="0">
              <a:solidFill>
                <a:srgbClr val="515151"/>
              </a:solidFill>
            </a:endParaRPr>
          </a:p>
        </p:txBody>
      </p:sp>
      <p:sp>
        <p:nvSpPr>
          <p:cNvPr id="950" name="Google Shape;950;p105"/>
          <p:cNvSpPr txBox="1">
            <a:spLocks noGrp="1"/>
          </p:cNvSpPr>
          <p:nvPr>
            <p:ph type="sldNum" idx="2"/>
          </p:nvPr>
        </p:nvSpPr>
        <p:spPr>
          <a:xfrm>
            <a:off x="11486724" y="6313499"/>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26</a:t>
            </a:fld>
            <a:endParaRPr dirty="0"/>
          </a:p>
        </p:txBody>
      </p:sp>
      <p:sp>
        <p:nvSpPr>
          <p:cNvPr id="2" name="Date Placeholder 1">
            <a:extLst>
              <a:ext uri="{FF2B5EF4-FFF2-40B4-BE49-F238E27FC236}">
                <a16:creationId xmlns:a16="http://schemas.microsoft.com/office/drawing/2014/main" id="{89084524-F829-469F-B50E-EE10825D9971}"/>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94" descr="A close up of a logo&#10;&#10;Description automatically generated"/>
          <p:cNvPicPr preferRelativeResize="0"/>
          <p:nvPr/>
        </p:nvPicPr>
        <p:blipFill rotWithShape="1">
          <a:blip r:embed="rId3">
            <a:alphaModFix/>
          </a:blip>
          <a:srcRect r="4852"/>
          <a:stretch/>
        </p:blipFill>
        <p:spPr>
          <a:xfrm>
            <a:off x="4029828" y="707261"/>
            <a:ext cx="7819432" cy="5396568"/>
          </a:xfrm>
          <a:prstGeom prst="rect">
            <a:avLst/>
          </a:prstGeom>
          <a:noFill/>
          <a:ln>
            <a:noFill/>
          </a:ln>
        </p:spPr>
      </p:pic>
      <p:sp>
        <p:nvSpPr>
          <p:cNvPr id="819" name="Google Shape;819;p94"/>
          <p:cNvSpPr/>
          <p:nvPr/>
        </p:nvSpPr>
        <p:spPr>
          <a:xfrm>
            <a:off x="186165" y="1534422"/>
            <a:ext cx="4296188" cy="4851776"/>
          </a:xfrm>
          <a:prstGeom prst="rect">
            <a:avLst/>
          </a:prstGeom>
          <a:solidFill>
            <a:srgbClr val="EFEFEF"/>
          </a:solidFill>
          <a:ln>
            <a:noFill/>
          </a:ln>
        </p:spPr>
        <p:txBody>
          <a:bodyPr spcFirstLastPara="1" wrap="square" lIns="121900" tIns="121900" rIns="121900" bIns="121900" anchor="ctr" anchorCtr="0">
            <a:noAutofit/>
          </a:bodyPr>
          <a:lstStyle/>
          <a:p>
            <a:endParaRPr sz="2400"/>
          </a:p>
        </p:txBody>
      </p:sp>
      <p:sp>
        <p:nvSpPr>
          <p:cNvPr id="820" name="Google Shape;820;p94"/>
          <p:cNvSpPr txBox="1">
            <a:spLocks noGrp="1"/>
          </p:cNvSpPr>
          <p:nvPr>
            <p:ph type="body" idx="1"/>
          </p:nvPr>
        </p:nvSpPr>
        <p:spPr>
          <a:xfrm>
            <a:off x="0" y="1472847"/>
            <a:ext cx="4482352" cy="4972138"/>
          </a:xfrm>
          <a:prstGeom prst="rect">
            <a:avLst/>
          </a:prstGeom>
          <a:noFill/>
          <a:ln>
            <a:noFill/>
          </a:ln>
        </p:spPr>
        <p:txBody>
          <a:bodyPr spcFirstLastPara="1" vert="horz" wrap="square" lIns="91433" tIns="45700" rIns="91433" bIns="45700" rtlCol="0" anchor="t" anchorCtr="0">
            <a:noAutofit/>
          </a:bodyPr>
          <a:lstStyle/>
          <a:p>
            <a:pPr marL="609585" indent="-406390">
              <a:lnSpc>
                <a:spcPct val="115000"/>
              </a:lnSpc>
              <a:spcBef>
                <a:spcPts val="1067"/>
              </a:spcBef>
              <a:buSzPts val="1200"/>
              <a:buFont typeface="Open Sans"/>
              <a:buChar char="•"/>
            </a:pPr>
            <a:r>
              <a:rPr lang="en" sz="1867" dirty="0">
                <a:latin typeface="Open Sans"/>
                <a:ea typeface="Open Sans"/>
                <a:cs typeface="Open Sans"/>
                <a:sym typeface="Open Sans"/>
              </a:rPr>
              <a:t>Here we choose the best set of </a:t>
            </a:r>
            <a:r>
              <a:rPr lang="en-US" sz="1867" dirty="0">
                <a:latin typeface="Open Sans"/>
                <a:ea typeface="Open Sans"/>
                <a:cs typeface="Open Sans"/>
                <a:sym typeface="Open Sans"/>
              </a:rPr>
              <a:t>collective coordinates</a:t>
            </a:r>
            <a:r>
              <a:rPr lang="en" sz="1867" dirty="0">
                <a:latin typeface="Open Sans"/>
                <a:ea typeface="Open Sans"/>
                <a:cs typeface="Open Sans"/>
                <a:sym typeface="Open Sans"/>
              </a:rPr>
              <a:t> to achieve some computation goal </a:t>
            </a:r>
            <a:endParaRPr sz="1867" dirty="0">
              <a:latin typeface="Open Sans"/>
              <a:ea typeface="Open Sans"/>
              <a:cs typeface="Open Sans"/>
              <a:sym typeface="Open Sans"/>
            </a:endParaRPr>
          </a:p>
          <a:p>
            <a:pPr marL="609585" indent="-406390">
              <a:lnSpc>
                <a:spcPct val="115000"/>
              </a:lnSpc>
              <a:spcBef>
                <a:spcPts val="1067"/>
              </a:spcBef>
              <a:buSzPts val="1200"/>
              <a:buFont typeface="Open Sans"/>
              <a:buChar char="•"/>
            </a:pPr>
            <a:r>
              <a:rPr lang="en" sz="1867" dirty="0">
                <a:latin typeface="Open Sans"/>
                <a:ea typeface="Open Sans"/>
                <a:cs typeface="Open Sans"/>
                <a:sym typeface="Open Sans"/>
              </a:rPr>
              <a:t>Such as </a:t>
            </a:r>
            <a:r>
              <a:rPr lang="en-US" sz="1867" dirty="0">
                <a:latin typeface="Open Sans"/>
                <a:ea typeface="Open Sans"/>
                <a:cs typeface="Open Sans"/>
                <a:sym typeface="Open Sans"/>
              </a:rPr>
              <a:t>exploring special states – proteins are folding</a:t>
            </a:r>
          </a:p>
          <a:p>
            <a:pPr marL="609585" indent="-406390">
              <a:lnSpc>
                <a:spcPct val="115000"/>
              </a:lnSpc>
              <a:spcBef>
                <a:spcPts val="1067"/>
              </a:spcBef>
              <a:buSzPts val="1200"/>
              <a:buFont typeface="Open Sans"/>
              <a:buChar char="•"/>
            </a:pPr>
            <a:r>
              <a:rPr lang="en-US" sz="1867" dirty="0">
                <a:latin typeface="Open Sans"/>
                <a:ea typeface="Open Sans"/>
                <a:cs typeface="Open Sans"/>
                <a:sym typeface="Open Sans"/>
              </a:rPr>
              <a:t>Or </a:t>
            </a:r>
            <a:r>
              <a:rPr lang="en" sz="1867" dirty="0">
                <a:latin typeface="Open Sans"/>
                <a:ea typeface="Open Sans"/>
                <a:cs typeface="Open Sans"/>
                <a:sym typeface="Open Sans"/>
              </a:rPr>
              <a:t>providing the most efficient training set with defining parameters spread well over the relevant phase space.</a:t>
            </a:r>
          </a:p>
          <a:p>
            <a:pPr marL="609585" indent="-406390">
              <a:lnSpc>
                <a:spcPct val="115000"/>
              </a:lnSpc>
              <a:spcBef>
                <a:spcPts val="1067"/>
              </a:spcBef>
              <a:buSzPts val="1200"/>
              <a:buFont typeface="Open Sans"/>
              <a:buChar char="•"/>
            </a:pPr>
            <a:r>
              <a:rPr lang="en-US" sz="1867" b="1" dirty="0">
                <a:latin typeface="Open Sans"/>
                <a:ea typeface="Open Sans"/>
                <a:cs typeface="Open Sans"/>
                <a:sym typeface="Open Sans"/>
              </a:rPr>
              <a:t>Deep Learning </a:t>
            </a:r>
            <a:r>
              <a:rPr lang="en-US" sz="1867" dirty="0">
                <a:latin typeface="Open Sans"/>
                <a:ea typeface="Open Sans"/>
                <a:cs typeface="Open Sans"/>
                <a:sym typeface="Open Sans"/>
              </a:rPr>
              <a:t>(e.g. </a:t>
            </a:r>
            <a:r>
              <a:rPr lang="en-US" sz="1867" b="1" dirty="0">
                <a:latin typeface="Open Sans"/>
                <a:ea typeface="Open Sans"/>
                <a:cs typeface="Open Sans"/>
                <a:sym typeface="Open Sans"/>
              </a:rPr>
              <a:t>autoencoders</a:t>
            </a:r>
            <a:r>
              <a:rPr lang="en-US" sz="1867" dirty="0">
                <a:latin typeface="Open Sans"/>
                <a:ea typeface="Open Sans"/>
                <a:cs typeface="Open Sans"/>
                <a:sym typeface="Open Sans"/>
              </a:rPr>
              <a:t>) replacing other machine learning approaches to find collective coordinates</a:t>
            </a:r>
            <a:endParaRPr lang="en" sz="1867" dirty="0">
              <a:latin typeface="Open Sans"/>
              <a:ea typeface="Open Sans"/>
              <a:cs typeface="Open Sans"/>
              <a:sym typeface="Open Sans"/>
            </a:endParaRPr>
          </a:p>
          <a:p>
            <a:pPr marL="609585" indent="-406390">
              <a:lnSpc>
                <a:spcPct val="115000"/>
              </a:lnSpc>
              <a:spcBef>
                <a:spcPts val="1067"/>
              </a:spcBef>
              <a:buSzPts val="1200"/>
              <a:buFont typeface="Open Sans"/>
              <a:buChar char="•"/>
            </a:pPr>
            <a:endParaRPr sz="1867" dirty="0">
              <a:latin typeface="Open Sans"/>
              <a:ea typeface="Open Sans"/>
              <a:cs typeface="Open Sans"/>
              <a:sym typeface="Open Sans"/>
            </a:endParaRPr>
          </a:p>
        </p:txBody>
      </p:sp>
      <p:cxnSp>
        <p:nvCxnSpPr>
          <p:cNvPr id="822" name="Google Shape;822;p94"/>
          <p:cNvCxnSpPr/>
          <p:nvPr/>
        </p:nvCxnSpPr>
        <p:spPr>
          <a:xfrm>
            <a:off x="472633" y="1503633"/>
            <a:ext cx="2517200" cy="0"/>
          </a:xfrm>
          <a:prstGeom prst="straightConnector1">
            <a:avLst/>
          </a:prstGeom>
          <a:noFill/>
          <a:ln w="19050" cap="flat" cmpd="sng">
            <a:solidFill>
              <a:srgbClr val="B30838"/>
            </a:solidFill>
            <a:prstDash val="solid"/>
            <a:round/>
            <a:headEnd type="none" w="med" len="med"/>
            <a:tailEnd type="none" w="med" len="med"/>
          </a:ln>
        </p:spPr>
      </p:cxnSp>
      <p:sp>
        <p:nvSpPr>
          <p:cNvPr id="823" name="Google Shape;823;p94"/>
          <p:cNvSpPr txBox="1">
            <a:spLocks noGrp="1"/>
          </p:cNvSpPr>
          <p:nvPr>
            <p:ph type="title"/>
          </p:nvPr>
        </p:nvSpPr>
        <p:spPr>
          <a:xfrm>
            <a:off x="276966" y="344261"/>
            <a:ext cx="9523167" cy="726000"/>
          </a:xfrm>
          <a:prstGeom prst="rect">
            <a:avLst/>
          </a:prstGeom>
        </p:spPr>
        <p:txBody>
          <a:bodyPr spcFirstLastPara="1" vert="horz" wrap="square" lIns="91433" tIns="45700" rIns="91433" bIns="45700" rtlCol="0" anchor="ctr" anchorCtr="0">
            <a:noAutofit/>
          </a:bodyPr>
          <a:lstStyle/>
          <a:p>
            <a:pPr lvl="0">
              <a:lnSpc>
                <a:spcPct val="115000"/>
              </a:lnSpc>
            </a:pPr>
            <a:r>
              <a:rPr lang="en-US" sz="2800" dirty="0">
                <a:solidFill>
                  <a:srgbClr val="C00000"/>
                </a:solidFill>
                <a:latin typeface="Arial" panose="020B0604020202020204" pitchFamily="34" charset="0"/>
                <a:cs typeface="Arial" panose="020B0604020202020204" pitchFamily="34" charset="0"/>
              </a:rPr>
              <a:t>2. Learn Structure, Theory and Model for Simulation</a:t>
            </a:r>
            <a:br>
              <a:rPr lang="en-US" sz="2667" dirty="0">
                <a:solidFill>
                  <a:srgbClr val="515151"/>
                </a:solidFill>
                <a:latin typeface="Arial" panose="020B0604020202020204" pitchFamily="34" charset="0"/>
                <a:cs typeface="Arial" panose="020B0604020202020204" pitchFamily="34" charset="0"/>
              </a:rPr>
            </a:br>
            <a:r>
              <a:rPr lang="en-US" sz="2400" dirty="0">
                <a:solidFill>
                  <a:srgbClr val="515151"/>
                </a:solidFill>
                <a:latin typeface="Arial" panose="020B0604020202020204" pitchFamily="34" charset="0"/>
                <a:cs typeface="Arial" panose="020B0604020202020204" pitchFamily="34" charset="0"/>
              </a:rPr>
              <a:t>2.1 </a:t>
            </a:r>
            <a:r>
              <a:rPr lang="en" sz="2400" dirty="0">
                <a:solidFill>
                  <a:srgbClr val="515151"/>
                </a:solidFill>
                <a:latin typeface="Arial" panose="020B0604020202020204" pitchFamily="34" charset="0"/>
                <a:cs typeface="Arial" panose="020B0604020202020204" pitchFamily="34" charset="0"/>
              </a:rPr>
              <a:t>MLAutoTuningHPC: Smart Ensembles</a:t>
            </a:r>
            <a:endParaRPr sz="2400" dirty="0">
              <a:solidFill>
                <a:srgbClr val="515151"/>
              </a:solidFill>
              <a:latin typeface="Arial" panose="020B0604020202020204" pitchFamily="34" charset="0"/>
              <a:cs typeface="Arial" panose="020B0604020202020204" pitchFamily="34" charset="0"/>
            </a:endParaRPr>
          </a:p>
        </p:txBody>
      </p:sp>
      <p:sp>
        <p:nvSpPr>
          <p:cNvPr id="824" name="Google Shape;824;p94"/>
          <p:cNvSpPr txBox="1">
            <a:spLocks noGrp="1"/>
          </p:cNvSpPr>
          <p:nvPr>
            <p:ph type="sldNum" idx="2"/>
          </p:nvPr>
        </p:nvSpPr>
        <p:spPr>
          <a:xfrm>
            <a:off x="11217415" y="6265610"/>
            <a:ext cx="548700" cy="5445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Open Sans"/>
                <a:ea typeface="Open Sans"/>
                <a:cs typeface="Open Sans"/>
                <a:sym typeface="Open Sans"/>
              </a:defRPr>
            </a:lvl9pPr>
          </a:lstStyle>
          <a:p>
            <a:pPr algn="r"/>
            <a:fld id="{00000000-1234-1234-1234-123412341234}" type="slidenum">
              <a:rPr lang="en" smtClean="0"/>
              <a:pPr algn="r"/>
              <a:t>27</a:t>
            </a:fld>
            <a:endParaRPr dirty="0"/>
          </a:p>
        </p:txBody>
      </p:sp>
      <p:sp>
        <p:nvSpPr>
          <p:cNvPr id="2" name="Date Placeholder 1">
            <a:extLst>
              <a:ext uri="{FF2B5EF4-FFF2-40B4-BE49-F238E27FC236}">
                <a16:creationId xmlns:a16="http://schemas.microsoft.com/office/drawing/2014/main" id="{0CA9F287-9C06-4D13-8C0D-153ED00FDA0B}"/>
              </a:ext>
            </a:extLst>
          </p:cNvPr>
          <p:cNvSpPr>
            <a:spLocks noGrp="1"/>
          </p:cNvSpPr>
          <p:nvPr>
            <p:ph type="dt" sz="half" idx="10"/>
          </p:nvPr>
        </p:nvSpPr>
        <p:spPr/>
        <p:txBody>
          <a:bodyPr/>
          <a:lstStyle/>
          <a:p>
            <a:r>
              <a:rPr lang="en-US">
                <a:solidFill>
                  <a:prstClr val="black">
                    <a:tint val="75000"/>
                  </a:prstClr>
                </a:solidFill>
              </a:rPr>
              <a:t>11/16/2019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C136-0AFA-43B6-97EB-5EB59C5A97EE}"/>
              </a:ext>
            </a:extLst>
          </p:cNvPr>
          <p:cNvSpPr>
            <a:spLocks noGrp="1"/>
          </p:cNvSpPr>
          <p:nvPr>
            <p:ph type="title"/>
          </p:nvPr>
        </p:nvSpPr>
        <p:spPr>
          <a:xfrm>
            <a:off x="654003" y="134880"/>
            <a:ext cx="10785863" cy="1325563"/>
          </a:xfrm>
        </p:spPr>
        <p:txBody>
          <a:bodyPr/>
          <a:lstStyle/>
          <a:p>
            <a:r>
              <a:rPr lang="en-US" dirty="0"/>
              <a:t>ML based enhanced sampling of Phase Space</a:t>
            </a:r>
          </a:p>
        </p:txBody>
      </p:sp>
      <p:sp>
        <p:nvSpPr>
          <p:cNvPr id="3" name="Content Placeholder 2">
            <a:extLst>
              <a:ext uri="{FF2B5EF4-FFF2-40B4-BE49-F238E27FC236}">
                <a16:creationId xmlns:a16="http://schemas.microsoft.com/office/drawing/2014/main" id="{AD38524F-A296-4C00-9FF2-653D9760754E}"/>
              </a:ext>
            </a:extLst>
          </p:cNvPr>
          <p:cNvSpPr>
            <a:spLocks noGrp="1"/>
          </p:cNvSpPr>
          <p:nvPr>
            <p:ph idx="1"/>
          </p:nvPr>
        </p:nvSpPr>
        <p:spPr>
          <a:xfrm>
            <a:off x="157883" y="1332244"/>
            <a:ext cx="8328276" cy="4943566"/>
          </a:xfrm>
        </p:spPr>
        <p:txBody>
          <a:bodyPr>
            <a:normAutofit fontScale="85000" lnSpcReduction="20000"/>
          </a:bodyPr>
          <a:lstStyle/>
          <a:p>
            <a:r>
              <a:rPr lang="en-US" dirty="0"/>
              <a:t>Run ensembles of shortish runs rather than one long run</a:t>
            </a:r>
          </a:p>
          <a:p>
            <a:r>
              <a:rPr lang="en-US" dirty="0"/>
              <a:t>Traditional approach uses replica exchanges</a:t>
            </a:r>
            <a:br>
              <a:rPr lang="en-US" dirty="0"/>
            </a:br>
            <a:br>
              <a:rPr lang="en-US" dirty="0"/>
            </a:br>
            <a:br>
              <a:rPr lang="en-US" dirty="0"/>
            </a:br>
            <a:br>
              <a:rPr lang="en-US" dirty="0"/>
            </a:br>
            <a:br>
              <a:rPr lang="en-US" dirty="0"/>
            </a:br>
            <a:br>
              <a:rPr lang="en-US" dirty="0"/>
            </a:br>
            <a:br>
              <a:rPr lang="en-US" dirty="0"/>
            </a:br>
            <a:br>
              <a:rPr lang="en-US" dirty="0"/>
            </a:br>
            <a:endParaRPr lang="en-US" dirty="0"/>
          </a:p>
          <a:p>
            <a:r>
              <a:rPr lang="en-US" dirty="0"/>
              <a:t>In Markov State Model for biomolecular simulations , phase space is determined by clustering trajectories (not deep learning) and mapping space with these clusters and their transition</a:t>
            </a:r>
          </a:p>
          <a:p>
            <a:r>
              <a:rPr lang="en-US" dirty="0"/>
              <a:t>Most recent method uses deep learning autoencoders to find collective coordinates to map out space and move quickly. (DL replaces ML)</a:t>
            </a:r>
          </a:p>
          <a:p>
            <a:endParaRPr lang="en-US" dirty="0"/>
          </a:p>
        </p:txBody>
      </p:sp>
      <p:sp>
        <p:nvSpPr>
          <p:cNvPr id="4" name="Date Placeholder 3">
            <a:extLst>
              <a:ext uri="{FF2B5EF4-FFF2-40B4-BE49-F238E27FC236}">
                <a16:creationId xmlns:a16="http://schemas.microsoft.com/office/drawing/2014/main" id="{B7F28053-EF1E-4D43-9448-A0858E2450D2}"/>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DF4F76EC-EB63-4F36-BB41-E39A8C613BC4}"/>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28</a:t>
            </a:fld>
            <a:endParaRPr lang="en-US">
              <a:solidFill>
                <a:prstClr val="black">
                  <a:tint val="75000"/>
                </a:prstClr>
              </a:solidFill>
            </a:endParaRPr>
          </a:p>
        </p:txBody>
      </p:sp>
      <p:pic>
        <p:nvPicPr>
          <p:cNvPr id="6" name="Google Shape;255;p58" descr="async-RE-pattern.png">
            <a:extLst>
              <a:ext uri="{FF2B5EF4-FFF2-40B4-BE49-F238E27FC236}">
                <a16:creationId xmlns:a16="http://schemas.microsoft.com/office/drawing/2014/main" id="{B0C24F9D-768D-4287-A352-A51AFE5B8EF8}"/>
              </a:ext>
            </a:extLst>
          </p:cNvPr>
          <p:cNvPicPr preferRelativeResize="0"/>
          <p:nvPr/>
        </p:nvPicPr>
        <p:blipFill>
          <a:blip r:embed="rId2">
            <a:alphaModFix/>
          </a:blip>
          <a:stretch>
            <a:fillRect/>
          </a:stretch>
        </p:blipFill>
        <p:spPr>
          <a:xfrm>
            <a:off x="391121" y="2008188"/>
            <a:ext cx="5435260" cy="1944525"/>
          </a:xfrm>
          <a:prstGeom prst="rect">
            <a:avLst/>
          </a:prstGeom>
          <a:noFill/>
          <a:ln>
            <a:noFill/>
          </a:ln>
        </p:spPr>
      </p:pic>
      <p:pic>
        <p:nvPicPr>
          <p:cNvPr id="7" name="Google Shape;259;p58">
            <a:extLst>
              <a:ext uri="{FF2B5EF4-FFF2-40B4-BE49-F238E27FC236}">
                <a16:creationId xmlns:a16="http://schemas.microsoft.com/office/drawing/2014/main" id="{87DC7345-3824-4E84-8EB4-A737E6D653B7}"/>
              </a:ext>
            </a:extLst>
          </p:cNvPr>
          <p:cNvPicPr preferRelativeResize="0"/>
          <p:nvPr/>
        </p:nvPicPr>
        <p:blipFill>
          <a:blip r:embed="rId3">
            <a:alphaModFix/>
          </a:blip>
          <a:stretch>
            <a:fillRect/>
          </a:stretch>
        </p:blipFill>
        <p:spPr>
          <a:xfrm>
            <a:off x="8095130" y="1760852"/>
            <a:ext cx="3807240" cy="2979236"/>
          </a:xfrm>
          <a:prstGeom prst="rect">
            <a:avLst/>
          </a:prstGeom>
          <a:noFill/>
          <a:ln>
            <a:noFill/>
          </a:ln>
        </p:spPr>
      </p:pic>
    </p:spTree>
    <p:extLst>
      <p:ext uri="{BB962C8B-B14F-4D97-AF65-F5344CB8AC3E}">
        <p14:creationId xmlns:p14="http://schemas.microsoft.com/office/powerpoint/2010/main" val="732218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60"/>
          <p:cNvSpPr txBox="1">
            <a:spLocks noGrp="1"/>
          </p:cNvSpPr>
          <p:nvPr>
            <p:ph type="title"/>
          </p:nvPr>
        </p:nvSpPr>
        <p:spPr>
          <a:xfrm>
            <a:off x="281633" y="124433"/>
            <a:ext cx="11802920" cy="763600"/>
          </a:xfrm>
          <a:prstGeom prst="rect">
            <a:avLst/>
          </a:prstGeom>
        </p:spPr>
        <p:txBody>
          <a:bodyPr spcFirstLastPara="1" vert="horz" wrap="square" lIns="121900" tIns="121900" rIns="121900" bIns="121900" rtlCol="0" anchor="t" anchorCtr="0">
            <a:noAutofit/>
          </a:bodyPr>
          <a:lstStyle/>
          <a:p>
            <a:r>
              <a:rPr lang="en" dirty="0"/>
              <a:t>Adaptive Sampling Using non-DL ML (</a:t>
            </a:r>
            <a:r>
              <a:rPr lang="en-US" dirty="0"/>
              <a:t>Clustering)</a:t>
            </a:r>
            <a:endParaRPr dirty="0"/>
          </a:p>
        </p:txBody>
      </p:sp>
      <p:pic>
        <p:nvPicPr>
          <p:cNvPr id="275" name="Google Shape;275;p60"/>
          <p:cNvPicPr preferRelativeResize="0"/>
          <p:nvPr/>
        </p:nvPicPr>
        <p:blipFill>
          <a:blip r:embed="rId3">
            <a:alphaModFix/>
          </a:blip>
          <a:stretch>
            <a:fillRect/>
          </a:stretch>
        </p:blipFill>
        <p:spPr>
          <a:xfrm>
            <a:off x="554758" y="4358666"/>
            <a:ext cx="11082484" cy="2489200"/>
          </a:xfrm>
          <a:prstGeom prst="rect">
            <a:avLst/>
          </a:prstGeom>
          <a:noFill/>
          <a:ln>
            <a:noFill/>
          </a:ln>
        </p:spPr>
      </p:pic>
      <p:pic>
        <p:nvPicPr>
          <p:cNvPr id="276" name="Google Shape;276;p60"/>
          <p:cNvPicPr preferRelativeResize="0"/>
          <p:nvPr/>
        </p:nvPicPr>
        <p:blipFill>
          <a:blip r:embed="rId4">
            <a:alphaModFix/>
          </a:blip>
          <a:stretch>
            <a:fillRect/>
          </a:stretch>
        </p:blipFill>
        <p:spPr>
          <a:xfrm>
            <a:off x="982522" y="1097267"/>
            <a:ext cx="9543800" cy="660400"/>
          </a:xfrm>
          <a:prstGeom prst="rect">
            <a:avLst/>
          </a:prstGeom>
          <a:noFill/>
          <a:ln>
            <a:noFill/>
          </a:ln>
        </p:spPr>
      </p:pic>
      <p:pic>
        <p:nvPicPr>
          <p:cNvPr id="277" name="Google Shape;277;p60"/>
          <p:cNvPicPr preferRelativeResize="0"/>
          <p:nvPr/>
        </p:nvPicPr>
        <p:blipFill>
          <a:blip r:embed="rId5">
            <a:alphaModFix/>
          </a:blip>
          <a:stretch>
            <a:fillRect/>
          </a:stretch>
        </p:blipFill>
        <p:spPr>
          <a:xfrm>
            <a:off x="470667" y="1614201"/>
            <a:ext cx="3581400" cy="2374900"/>
          </a:xfrm>
          <a:prstGeom prst="rect">
            <a:avLst/>
          </a:prstGeom>
          <a:noFill/>
          <a:ln>
            <a:noFill/>
          </a:ln>
        </p:spPr>
      </p:pic>
      <p:pic>
        <p:nvPicPr>
          <p:cNvPr id="278" name="Google Shape;278;p60"/>
          <p:cNvPicPr preferRelativeResize="0"/>
          <p:nvPr/>
        </p:nvPicPr>
        <p:blipFill>
          <a:blip r:embed="rId6">
            <a:alphaModFix/>
          </a:blip>
          <a:stretch>
            <a:fillRect/>
          </a:stretch>
        </p:blipFill>
        <p:spPr>
          <a:xfrm>
            <a:off x="4222751" y="1574800"/>
            <a:ext cx="3746500" cy="2489200"/>
          </a:xfrm>
          <a:prstGeom prst="rect">
            <a:avLst/>
          </a:prstGeom>
          <a:noFill/>
          <a:ln>
            <a:noFill/>
          </a:ln>
        </p:spPr>
      </p:pic>
      <p:pic>
        <p:nvPicPr>
          <p:cNvPr id="279" name="Google Shape;279;p60"/>
          <p:cNvPicPr preferRelativeResize="0"/>
          <p:nvPr/>
        </p:nvPicPr>
        <p:blipFill>
          <a:blip r:embed="rId7">
            <a:alphaModFix/>
          </a:blip>
          <a:stretch>
            <a:fillRect/>
          </a:stretch>
        </p:blipFill>
        <p:spPr>
          <a:xfrm>
            <a:off x="8375651" y="1671333"/>
            <a:ext cx="3390900" cy="2260600"/>
          </a:xfrm>
          <a:prstGeom prst="rect">
            <a:avLst/>
          </a:prstGeom>
          <a:noFill/>
          <a:ln>
            <a:noFill/>
          </a:ln>
        </p:spPr>
      </p:pic>
      <p:sp>
        <p:nvSpPr>
          <p:cNvPr id="2" name="TextBox 1">
            <a:extLst>
              <a:ext uri="{FF2B5EF4-FFF2-40B4-BE49-F238E27FC236}">
                <a16:creationId xmlns:a16="http://schemas.microsoft.com/office/drawing/2014/main" id="{F1FCCA5A-CA8E-4590-9E3B-28B6A4925B0C}"/>
              </a:ext>
            </a:extLst>
          </p:cNvPr>
          <p:cNvSpPr txBox="1"/>
          <p:nvPr/>
        </p:nvSpPr>
        <p:spPr>
          <a:xfrm>
            <a:off x="9319635" y="981670"/>
            <a:ext cx="2872365" cy="923330"/>
          </a:xfrm>
          <a:prstGeom prst="rect">
            <a:avLst/>
          </a:prstGeom>
          <a:noFill/>
        </p:spPr>
        <p:txBody>
          <a:bodyPr wrap="square" rtlCol="0">
            <a:spAutoFit/>
          </a:bodyPr>
          <a:lstStyle/>
          <a:p>
            <a:r>
              <a:rPr lang="en-US" dirty="0"/>
              <a:t>Red line % phase space with clustering</a:t>
            </a:r>
          </a:p>
          <a:p>
            <a:r>
              <a:rPr lang="en-US" dirty="0"/>
              <a:t>Blue is % with hard core MD</a:t>
            </a:r>
          </a:p>
        </p:txBody>
      </p:sp>
      <p:sp>
        <p:nvSpPr>
          <p:cNvPr id="3" name="TextBox 2">
            <a:extLst>
              <a:ext uri="{FF2B5EF4-FFF2-40B4-BE49-F238E27FC236}">
                <a16:creationId xmlns:a16="http://schemas.microsoft.com/office/drawing/2014/main" id="{19A61231-310C-4238-84E2-640BB2284767}"/>
              </a:ext>
            </a:extLst>
          </p:cNvPr>
          <p:cNvSpPr txBox="1"/>
          <p:nvPr/>
        </p:nvSpPr>
        <p:spPr>
          <a:xfrm>
            <a:off x="1499879" y="4064000"/>
            <a:ext cx="8059322" cy="369332"/>
          </a:xfrm>
          <a:prstGeom prst="rect">
            <a:avLst/>
          </a:prstGeom>
          <a:noFill/>
        </p:spPr>
        <p:txBody>
          <a:bodyPr wrap="none" rtlCol="0">
            <a:spAutoFit/>
          </a:bodyPr>
          <a:lstStyle/>
          <a:p>
            <a:r>
              <a:rPr lang="en-US" dirty="0"/>
              <a:t>Below phase space explored in top two collective coordinates; ML finds new regions</a:t>
            </a:r>
          </a:p>
        </p:txBody>
      </p:sp>
      <p:sp>
        <p:nvSpPr>
          <p:cNvPr id="4" name="Slide Number Placeholder 3">
            <a:extLst>
              <a:ext uri="{FF2B5EF4-FFF2-40B4-BE49-F238E27FC236}">
                <a16:creationId xmlns:a16="http://schemas.microsoft.com/office/drawing/2014/main" id="{BBCEADDD-2875-4AD8-AEB5-AF5DE6E7C1C3}"/>
              </a:ext>
            </a:extLst>
          </p:cNvPr>
          <p:cNvSpPr>
            <a:spLocks noGrp="1"/>
          </p:cNvSpPr>
          <p:nvPr>
            <p:ph type="sldNum" idx="12"/>
          </p:nvPr>
        </p:nvSpPr>
        <p:spPr/>
        <p:txBody>
          <a:bodyPr/>
          <a:lstStyle/>
          <a:p>
            <a:fld id="{00000000-1234-1234-1234-123412341234}" type="slidenum">
              <a:rPr lang="en" smtClean="0"/>
              <a:pPr/>
              <a:t>29</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4BED-5876-4391-AB28-3015B078A372}"/>
              </a:ext>
            </a:extLst>
          </p:cNvPr>
          <p:cNvSpPr>
            <a:spLocks noGrp="1"/>
          </p:cNvSpPr>
          <p:nvPr>
            <p:ph type="title"/>
          </p:nvPr>
        </p:nvSpPr>
        <p:spPr>
          <a:xfrm>
            <a:off x="340769" y="122238"/>
            <a:ext cx="11611313" cy="1069041"/>
          </a:xfrm>
        </p:spPr>
        <p:txBody>
          <a:bodyPr>
            <a:normAutofit fontScale="90000"/>
          </a:bodyPr>
          <a:lstStyle/>
          <a:p>
            <a:r>
              <a:rPr lang="en-US" dirty="0">
                <a:latin typeface="Arial" panose="020B0604020202020204" pitchFamily="34" charset="0"/>
                <a:cs typeface="Arial" panose="020B0604020202020204" pitchFamily="34" charset="0"/>
              </a:rPr>
              <a:t>Next Generation of Cyberinfrastructure: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Application Requirements</a:t>
            </a:r>
          </a:p>
        </p:txBody>
      </p:sp>
      <p:sp>
        <p:nvSpPr>
          <p:cNvPr id="3" name="Content Placeholder 2">
            <a:extLst>
              <a:ext uri="{FF2B5EF4-FFF2-40B4-BE49-F238E27FC236}">
                <a16:creationId xmlns:a16="http://schemas.microsoft.com/office/drawing/2014/main" id="{90EA7437-FCEE-4821-83B1-1242DFBDA7A1}"/>
              </a:ext>
            </a:extLst>
          </p:cNvPr>
          <p:cNvSpPr>
            <a:spLocks noGrp="1"/>
          </p:cNvSpPr>
          <p:nvPr>
            <p:ph idx="1"/>
          </p:nvPr>
        </p:nvSpPr>
        <p:spPr>
          <a:xfrm>
            <a:off x="100853" y="1278497"/>
            <a:ext cx="12091147" cy="5301596"/>
          </a:xfrm>
        </p:spPr>
        <p:txBody>
          <a:bodyPr>
            <a:normAutofit/>
          </a:bodyPr>
          <a:lstStyle/>
          <a:p>
            <a:r>
              <a:rPr lang="en-US" sz="3200" dirty="0">
                <a:latin typeface="Arial" panose="020B0604020202020204" pitchFamily="34" charset="0"/>
                <a:cs typeface="Arial" panose="020B0604020202020204" pitchFamily="34" charset="0"/>
              </a:rPr>
              <a:t>Four classes of applications  are</a:t>
            </a:r>
          </a:p>
          <a:p>
            <a:pPr marL="971550" lvl="1" indent="-514350" fontAlgn="base">
              <a:buFont typeface="+mj-lt"/>
              <a:buAutoNum type="arabicParenR"/>
            </a:pPr>
            <a:r>
              <a:rPr lang="en-US" sz="2800" b="1" dirty="0">
                <a:latin typeface="Arial" panose="020B0604020202020204" pitchFamily="34" charset="0"/>
                <a:cs typeface="Arial" panose="020B0604020202020204" pitchFamily="34" charset="0"/>
              </a:rPr>
              <a:t>Classic Big Data Analytics</a:t>
            </a:r>
            <a:r>
              <a:rPr lang="en-US" sz="2800" dirty="0">
                <a:latin typeface="Arial" panose="020B0604020202020204" pitchFamily="34" charset="0"/>
                <a:cs typeface="Arial" panose="020B0604020202020204" pitchFamily="34" charset="0"/>
              </a:rPr>
              <a:t> as in the analysis of LHC data, SKA, Light sources, health, NASA and environmental data. </a:t>
            </a:r>
            <a:r>
              <a:rPr lang="en-US" sz="2800" b="1" dirty="0" err="1">
                <a:latin typeface="Arial" panose="020B0604020202020204" pitchFamily="34" charset="0"/>
                <a:cs typeface="Arial" panose="020B0604020202020204" pitchFamily="34" charset="0"/>
              </a:rPr>
              <a:t>HPCforML</a:t>
            </a:r>
            <a:endParaRPr lang="en-US" sz="2800" b="1" dirty="0">
              <a:latin typeface="Arial" panose="020B0604020202020204" pitchFamily="34" charset="0"/>
              <a:cs typeface="Arial" panose="020B0604020202020204" pitchFamily="34" charset="0"/>
            </a:endParaRPr>
          </a:p>
          <a:p>
            <a:pPr marL="971550" lvl="1" indent="-514350" fontAlgn="base">
              <a:buFont typeface="+mj-lt"/>
              <a:buAutoNum type="arabicParenR"/>
            </a:pPr>
            <a:r>
              <a:rPr lang="en-US" sz="2800" b="1" dirty="0">
                <a:latin typeface="Arial" panose="020B0604020202020204" pitchFamily="34" charset="0"/>
                <a:cs typeface="Arial" panose="020B0604020202020204" pitchFamily="34" charset="0"/>
              </a:rPr>
              <a:t>Cloud-Edge</a:t>
            </a:r>
            <a:r>
              <a:rPr lang="en-US" sz="2800" dirty="0">
                <a:latin typeface="Arial" panose="020B0604020202020204" pitchFamily="34" charset="0"/>
                <a:cs typeface="Arial" panose="020B0604020202020204" pitchFamily="34" charset="0"/>
              </a:rPr>
              <a:t> applications which certainly overlap with 1) as data in many fields comes from the edge</a:t>
            </a:r>
          </a:p>
          <a:p>
            <a:pPr marL="971550" lvl="1" indent="-514350">
              <a:buFont typeface="+mj-lt"/>
              <a:buAutoNum type="arabicParenR"/>
            </a:pPr>
            <a:r>
              <a:rPr lang="en-US" sz="2800" b="1" dirty="0">
                <a:latin typeface="Arial" panose="020B0604020202020204" pitchFamily="34" charset="0"/>
                <a:cs typeface="Arial" panose="020B0604020202020204" pitchFamily="34" charset="0"/>
              </a:rPr>
              <a:t>Integration of ML and Data analytics with simulations</a:t>
            </a:r>
            <a:r>
              <a:rPr lang="en-US" sz="2800" dirty="0">
                <a:latin typeface="Arial" panose="020B0604020202020204" pitchFamily="34" charset="0"/>
                <a:cs typeface="Arial" panose="020B0604020202020204" pitchFamily="34" charset="0"/>
              </a:rPr>
              <a:t>. “learning everywhere”, </a:t>
            </a:r>
            <a:r>
              <a:rPr lang="en-US" sz="2800" b="1" dirty="0" err="1">
                <a:latin typeface="Arial" panose="020B0604020202020204" pitchFamily="34" charset="0"/>
                <a:cs typeface="Arial" panose="020B0604020202020204" pitchFamily="34" charset="0"/>
              </a:rPr>
              <a:t>MLforHPC</a:t>
            </a:r>
            <a:endParaRPr lang="en-US" sz="2800" b="1" dirty="0">
              <a:latin typeface="Arial" panose="020B0604020202020204" pitchFamily="34" charset="0"/>
              <a:cs typeface="Arial" panose="020B0604020202020204" pitchFamily="34" charset="0"/>
            </a:endParaRPr>
          </a:p>
          <a:p>
            <a:pPr marL="971550" lvl="1" indent="-514350">
              <a:buFont typeface="+mj-lt"/>
              <a:buAutoNum type="arabicParenR"/>
            </a:pPr>
            <a:r>
              <a:rPr lang="en-US" sz="2800" b="1" dirty="0">
                <a:latin typeface="Arial" panose="020B0604020202020204" pitchFamily="34" charset="0"/>
                <a:cs typeface="Arial" panose="020B0604020202020204" pitchFamily="34" charset="0"/>
              </a:rPr>
              <a:t>Classic simulations</a:t>
            </a:r>
            <a:r>
              <a:rPr lang="en-US" sz="2800" dirty="0">
                <a:latin typeface="Arial" panose="020B0604020202020204" pitchFamily="34" charset="0"/>
                <a:cs typeface="Arial" panose="020B0604020202020204" pitchFamily="34" charset="0"/>
              </a:rPr>
              <a:t>  which are addressed excellently by DoE exascale program and although our focus is Big Data, one should consider this application area as we need to integrate simulations with data analytics and ML (Machine Learning) -- item 3) above</a:t>
            </a:r>
          </a:p>
        </p:txBody>
      </p:sp>
      <p:sp>
        <p:nvSpPr>
          <p:cNvPr id="4" name="Date Placeholder 3">
            <a:extLst>
              <a:ext uri="{FF2B5EF4-FFF2-40B4-BE49-F238E27FC236}">
                <a16:creationId xmlns:a16="http://schemas.microsoft.com/office/drawing/2014/main" id="{6226EED1-6E33-4401-8B81-7F9003FE527D}"/>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C3B794D1-69A0-4E60-B427-C767941310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121418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3"/>
          <p:cNvSpPr txBox="1">
            <a:spLocks noGrp="1"/>
          </p:cNvSpPr>
          <p:nvPr>
            <p:ph type="title"/>
          </p:nvPr>
        </p:nvSpPr>
        <p:spPr>
          <a:xfrm>
            <a:off x="0" y="-3757"/>
            <a:ext cx="12131457" cy="850068"/>
          </a:xfrm>
          <a:prstGeom prst="rect">
            <a:avLst/>
          </a:prstGeom>
        </p:spPr>
        <p:txBody>
          <a:bodyPr spcFirstLastPara="1" vert="horz" wrap="square" lIns="121900" tIns="121900" rIns="121900" bIns="121900" rtlCol="0" anchor="ctr" anchorCtr="0">
            <a:noAutofit/>
          </a:bodyPr>
          <a:lstStyle/>
          <a:p>
            <a:r>
              <a:rPr lang="en" sz="3400" dirty="0"/>
              <a:t>CVAE </a:t>
            </a:r>
            <a:r>
              <a:rPr lang="en-US" sz="3400" dirty="0"/>
              <a:t>Convolutional Variational Autoencoder</a:t>
            </a:r>
            <a:r>
              <a:rPr lang="en" sz="3400" dirty="0"/>
              <a:t> driven Ensemble-MD</a:t>
            </a:r>
            <a:endParaRPr sz="3400" dirty="0"/>
          </a:p>
        </p:txBody>
      </p:sp>
      <p:sp>
        <p:nvSpPr>
          <p:cNvPr id="3" name="Content Placeholder 2">
            <a:extLst>
              <a:ext uri="{FF2B5EF4-FFF2-40B4-BE49-F238E27FC236}">
                <a16:creationId xmlns:a16="http://schemas.microsoft.com/office/drawing/2014/main" id="{BA21EB87-F1A0-4EF8-BBE8-DA4BE5E062DF}"/>
              </a:ext>
            </a:extLst>
          </p:cNvPr>
          <p:cNvSpPr>
            <a:spLocks noGrp="1"/>
          </p:cNvSpPr>
          <p:nvPr>
            <p:ph idx="1"/>
          </p:nvPr>
        </p:nvSpPr>
        <p:spPr/>
        <p:txBody>
          <a:bodyPr/>
          <a:lstStyle/>
          <a:p>
            <a:endParaRPr lang="en-US"/>
          </a:p>
        </p:txBody>
      </p:sp>
      <p:pic>
        <p:nvPicPr>
          <p:cNvPr id="273" name="Google Shape;273;p53"/>
          <p:cNvPicPr preferRelativeResize="0"/>
          <p:nvPr/>
        </p:nvPicPr>
        <p:blipFill>
          <a:blip r:embed="rId3">
            <a:alphaModFix/>
          </a:blip>
          <a:stretch>
            <a:fillRect/>
          </a:stretch>
        </p:blipFill>
        <p:spPr>
          <a:xfrm>
            <a:off x="101667" y="4309700"/>
            <a:ext cx="7987868" cy="2028265"/>
          </a:xfrm>
          <a:prstGeom prst="rect">
            <a:avLst/>
          </a:prstGeom>
          <a:noFill/>
          <a:ln>
            <a:noFill/>
          </a:ln>
        </p:spPr>
      </p:pic>
      <p:pic>
        <p:nvPicPr>
          <p:cNvPr id="274" name="Google Shape;274;p53"/>
          <p:cNvPicPr preferRelativeResize="0"/>
          <p:nvPr/>
        </p:nvPicPr>
        <p:blipFill>
          <a:blip r:embed="rId4">
            <a:alphaModFix/>
          </a:blip>
          <a:stretch>
            <a:fillRect/>
          </a:stretch>
        </p:blipFill>
        <p:spPr>
          <a:xfrm>
            <a:off x="6096001" y="1114854"/>
            <a:ext cx="5892799" cy="1712013"/>
          </a:xfrm>
          <a:prstGeom prst="rect">
            <a:avLst/>
          </a:prstGeom>
          <a:noFill/>
          <a:ln>
            <a:noFill/>
          </a:ln>
        </p:spPr>
      </p:pic>
      <p:pic>
        <p:nvPicPr>
          <p:cNvPr id="275" name="Google Shape;275;p53"/>
          <p:cNvPicPr preferRelativeResize="0"/>
          <p:nvPr/>
        </p:nvPicPr>
        <p:blipFill>
          <a:blip r:embed="rId5">
            <a:alphaModFix/>
          </a:blip>
          <a:stretch>
            <a:fillRect/>
          </a:stretch>
        </p:blipFill>
        <p:spPr>
          <a:xfrm>
            <a:off x="355599" y="817985"/>
            <a:ext cx="5588000" cy="3143249"/>
          </a:xfrm>
          <a:prstGeom prst="rect">
            <a:avLst/>
          </a:prstGeom>
          <a:noFill/>
          <a:ln>
            <a:noFill/>
          </a:ln>
        </p:spPr>
      </p:pic>
      <p:sp>
        <p:nvSpPr>
          <p:cNvPr id="276" name="Google Shape;276;p53"/>
          <p:cNvSpPr txBox="1"/>
          <p:nvPr/>
        </p:nvSpPr>
        <p:spPr>
          <a:xfrm>
            <a:off x="8110733" y="3453100"/>
            <a:ext cx="3878000" cy="578034"/>
          </a:xfrm>
          <a:prstGeom prst="rect">
            <a:avLst/>
          </a:prstGeom>
          <a:noFill/>
          <a:ln>
            <a:noFill/>
          </a:ln>
        </p:spPr>
        <p:txBody>
          <a:bodyPr spcFirstLastPara="1" wrap="square" lIns="121900" tIns="121900" rIns="121900" bIns="121900" anchor="t" anchorCtr="0">
            <a:noAutofit/>
          </a:bodyPr>
          <a:lstStyle/>
          <a:p>
            <a:r>
              <a:rPr lang="en" sz="2400" i="1" dirty="0"/>
              <a:t>For BBA: 20X improvement</a:t>
            </a:r>
            <a:endParaRPr sz="2400" i="1" dirty="0"/>
          </a:p>
        </p:txBody>
      </p:sp>
      <p:sp>
        <p:nvSpPr>
          <p:cNvPr id="277" name="Google Shape;277;p53"/>
          <p:cNvSpPr txBox="1"/>
          <p:nvPr/>
        </p:nvSpPr>
        <p:spPr>
          <a:xfrm>
            <a:off x="8036095" y="4417088"/>
            <a:ext cx="4155903" cy="1712012"/>
          </a:xfrm>
          <a:prstGeom prst="rect">
            <a:avLst/>
          </a:prstGeom>
          <a:noFill/>
          <a:ln>
            <a:noFill/>
          </a:ln>
        </p:spPr>
        <p:txBody>
          <a:bodyPr spcFirstLastPara="1" wrap="square" lIns="121900" tIns="121900" rIns="121900" bIns="121900" anchor="t" anchorCtr="0">
            <a:noAutofit/>
          </a:bodyPr>
          <a:lstStyle/>
          <a:p>
            <a:pPr lvl="0"/>
            <a:r>
              <a:rPr lang="en-US" sz="2400" i="1" dirty="0"/>
              <a:t>Shantenu Jha Collaboration with ANL: see </a:t>
            </a:r>
            <a:r>
              <a:rPr lang="en-US" sz="2000" i="1" dirty="0"/>
              <a:t>https://arxiv.org/pdf/1908.00496.pdf</a:t>
            </a:r>
            <a:endParaRPr lang="en-US" sz="2400" i="1" dirty="0"/>
          </a:p>
        </p:txBody>
      </p:sp>
      <p:sp>
        <p:nvSpPr>
          <p:cNvPr id="4" name="Date Placeholder 3">
            <a:extLst>
              <a:ext uri="{FF2B5EF4-FFF2-40B4-BE49-F238E27FC236}">
                <a16:creationId xmlns:a16="http://schemas.microsoft.com/office/drawing/2014/main" id="{4F64760C-CBCB-4B37-AADA-459715A0FFE9}"/>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D40418E5-79D1-415C-8272-1877EB8F59DD}"/>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30</a:t>
            </a:fld>
            <a:endParaRPr lang="en-US">
              <a:solidFill>
                <a:prstClr val="black">
                  <a:tint val="75000"/>
                </a:prst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0"/>
          <p:cNvSpPr txBox="1">
            <a:spLocks noGrp="1"/>
          </p:cNvSpPr>
          <p:nvPr>
            <p:ph type="title"/>
          </p:nvPr>
        </p:nvSpPr>
        <p:spPr>
          <a:xfrm>
            <a:off x="0" y="18255"/>
            <a:ext cx="12192000" cy="8200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2700"/>
            </a:pPr>
            <a:r>
              <a:rPr lang="en" sz="3600"/>
              <a:t>Engineering Health: Digital twin based Personalized Medicine</a:t>
            </a:r>
            <a:endParaRPr sz="1467"/>
          </a:p>
        </p:txBody>
      </p:sp>
      <p:sp>
        <p:nvSpPr>
          <p:cNvPr id="287" name="Google Shape;287;p30"/>
          <p:cNvSpPr txBox="1">
            <a:spLocks noGrp="1"/>
          </p:cNvSpPr>
          <p:nvPr>
            <p:ph type="body" idx="1"/>
          </p:nvPr>
        </p:nvSpPr>
        <p:spPr>
          <a:xfrm>
            <a:off x="104400" y="729504"/>
            <a:ext cx="11983200" cy="950000"/>
          </a:xfrm>
          <a:prstGeom prst="rect">
            <a:avLst/>
          </a:prstGeom>
          <a:noFill/>
          <a:ln>
            <a:noFill/>
          </a:ln>
        </p:spPr>
        <p:txBody>
          <a:bodyPr spcFirstLastPara="1" vert="horz" wrap="square" lIns="91433" tIns="45700" rIns="91433" bIns="45700" rtlCol="0" anchor="t" anchorCtr="0">
            <a:noAutofit/>
          </a:bodyPr>
          <a:lstStyle/>
          <a:p>
            <a:pPr marL="237061" indent="-169329">
              <a:lnSpc>
                <a:spcPct val="100000"/>
              </a:lnSpc>
              <a:spcBef>
                <a:spcPts val="0"/>
              </a:spcBef>
              <a:buClr>
                <a:schemeClr val="dk1"/>
              </a:buClr>
              <a:buSzPts val="1400"/>
            </a:pPr>
            <a:r>
              <a:rPr lang="en" sz="1867" b="1">
                <a:latin typeface="Arial"/>
                <a:ea typeface="Arial"/>
                <a:cs typeface="Arial"/>
                <a:sym typeface="Arial"/>
              </a:rPr>
              <a:t>Uses 6 distinct MLforHPC categories</a:t>
            </a:r>
            <a:endParaRPr sz="1867" b="1">
              <a:latin typeface="Arial"/>
              <a:ea typeface="Arial"/>
              <a:cs typeface="Arial"/>
              <a:sym typeface="Arial"/>
            </a:endParaRPr>
          </a:p>
          <a:p>
            <a:pPr marL="237061" indent="-169329">
              <a:lnSpc>
                <a:spcPct val="100000"/>
              </a:lnSpc>
              <a:spcBef>
                <a:spcPts val="0"/>
              </a:spcBef>
              <a:buClr>
                <a:schemeClr val="dk1"/>
              </a:buClr>
              <a:buSzPts val="1400"/>
            </a:pPr>
            <a:r>
              <a:rPr lang="en" sz="1867" b="1">
                <a:latin typeface="Arial"/>
                <a:ea typeface="Arial"/>
                <a:cs typeface="Arial"/>
                <a:sym typeface="Arial"/>
              </a:rPr>
              <a:t>Data Assimilation </a:t>
            </a:r>
            <a:r>
              <a:rPr lang="en" sz="1867">
                <a:latin typeface="Arial"/>
                <a:ea typeface="Arial"/>
                <a:cs typeface="Arial"/>
                <a:sym typeface="Arial"/>
              </a:rPr>
              <a:t>can customize generic models for each patient</a:t>
            </a:r>
            <a:endParaRPr sz="1867">
              <a:latin typeface="Arial"/>
              <a:ea typeface="Arial"/>
              <a:cs typeface="Arial"/>
              <a:sym typeface="Arial"/>
            </a:endParaRPr>
          </a:p>
          <a:p>
            <a:pPr marL="237061" indent="-169329">
              <a:lnSpc>
                <a:spcPct val="100000"/>
              </a:lnSpc>
              <a:spcBef>
                <a:spcPts val="0"/>
              </a:spcBef>
              <a:buClr>
                <a:schemeClr val="dk1"/>
              </a:buClr>
              <a:buSzPts val="1400"/>
            </a:pPr>
            <a:r>
              <a:rPr lang="en" sz="1867" b="1">
                <a:latin typeface="Arial"/>
                <a:ea typeface="Arial"/>
                <a:cs typeface="Arial"/>
                <a:sym typeface="Arial"/>
              </a:rPr>
              <a:t>Surrogates</a:t>
            </a:r>
            <a:r>
              <a:rPr lang="en" sz="1867">
                <a:latin typeface="Arial"/>
                <a:ea typeface="Arial"/>
                <a:cs typeface="Arial"/>
                <a:sym typeface="Arial"/>
              </a:rPr>
              <a:t> for cell models can give huge performance increase (as inference used so often so training amortized) as in other </a:t>
            </a:r>
            <a:r>
              <a:rPr lang="en" sz="1867" b="1">
                <a:latin typeface="Arial"/>
                <a:ea typeface="Arial"/>
                <a:cs typeface="Arial"/>
                <a:sym typeface="Arial"/>
              </a:rPr>
              <a:t>agent-based models</a:t>
            </a:r>
            <a:endParaRPr sz="1867">
              <a:latin typeface="Arial"/>
              <a:ea typeface="Arial"/>
              <a:cs typeface="Arial"/>
              <a:sym typeface="Arial"/>
            </a:endParaRPr>
          </a:p>
        </p:txBody>
      </p:sp>
      <p:sp>
        <p:nvSpPr>
          <p:cNvPr id="288" name="Google Shape;288;p30"/>
          <p:cNvSpPr txBox="1">
            <a:spLocks noGrp="1"/>
          </p:cNvSpPr>
          <p:nvPr>
            <p:ph type="sldNum" idx="12"/>
          </p:nvPr>
        </p:nvSpPr>
        <p:spPr>
          <a:xfrm>
            <a:off x="10995471" y="6445507"/>
            <a:ext cx="1091360" cy="365125"/>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31</a:t>
            </a:fld>
            <a:endParaRPr/>
          </a:p>
        </p:txBody>
      </p:sp>
      <p:pic>
        <p:nvPicPr>
          <p:cNvPr id="289" name="Google Shape;289;p30"/>
          <p:cNvPicPr preferRelativeResize="0"/>
          <p:nvPr/>
        </p:nvPicPr>
        <p:blipFill rotWithShape="1">
          <a:blip r:embed="rId3">
            <a:alphaModFix/>
          </a:blip>
          <a:srcRect/>
          <a:stretch/>
        </p:blipFill>
        <p:spPr>
          <a:xfrm>
            <a:off x="4677256" y="1968980"/>
            <a:ext cx="7514745" cy="4225505"/>
          </a:xfrm>
          <a:prstGeom prst="rect">
            <a:avLst/>
          </a:prstGeom>
          <a:noFill/>
          <a:ln>
            <a:noFill/>
          </a:ln>
        </p:spPr>
      </p:pic>
      <p:sp>
        <p:nvSpPr>
          <p:cNvPr id="290" name="Google Shape;290;p30"/>
          <p:cNvSpPr txBox="1"/>
          <p:nvPr/>
        </p:nvSpPr>
        <p:spPr>
          <a:xfrm>
            <a:off x="0" y="1994633"/>
            <a:ext cx="4677200" cy="4264000"/>
          </a:xfrm>
          <a:prstGeom prst="rect">
            <a:avLst/>
          </a:prstGeom>
          <a:solidFill>
            <a:srgbClr val="FFFFFF"/>
          </a:solidFill>
          <a:ln>
            <a:noFill/>
          </a:ln>
        </p:spPr>
        <p:txBody>
          <a:bodyPr spcFirstLastPara="1" wrap="square" lIns="91433" tIns="45700" rIns="91433" bIns="45700" anchor="t" anchorCtr="0">
            <a:noAutofit/>
          </a:bodyPr>
          <a:lstStyle/>
          <a:p>
            <a:pPr marL="338658" indent="-330192">
              <a:buClr>
                <a:schemeClr val="dk1"/>
              </a:buClr>
              <a:buSzPts val="1700"/>
              <a:buChar char="•"/>
            </a:pPr>
            <a:r>
              <a:rPr lang="en" sz="2267" b="1">
                <a:solidFill>
                  <a:schemeClr val="dk1"/>
                </a:solidFill>
                <a:latin typeface="Calibri"/>
                <a:ea typeface="Calibri"/>
                <a:cs typeface="Calibri"/>
                <a:sym typeface="Calibri"/>
              </a:rPr>
              <a:t>Initial Applications</a:t>
            </a:r>
            <a:endParaRPr sz="2267" b="1">
              <a:solidFill>
                <a:schemeClr val="dk1"/>
              </a:solidFill>
              <a:latin typeface="Calibri"/>
              <a:ea typeface="Calibri"/>
              <a:cs typeface="Calibri"/>
              <a:sym typeface="Calibri"/>
            </a:endParaRPr>
          </a:p>
          <a:p>
            <a:pPr marL="338658" indent="-321725">
              <a:buClr>
                <a:schemeClr val="dk1"/>
              </a:buClr>
              <a:buSzPts val="1600"/>
              <a:buFont typeface="Arial"/>
              <a:buChar char="•"/>
            </a:pPr>
            <a:r>
              <a:rPr lang="en" sz="2133">
                <a:solidFill>
                  <a:schemeClr val="dk1"/>
                </a:solidFill>
              </a:rPr>
              <a:t>AI-Assisted Development of digital twins for </a:t>
            </a:r>
            <a:r>
              <a:rPr lang="en" sz="2133" b="1">
                <a:solidFill>
                  <a:schemeClr val="dk1"/>
                </a:solidFill>
              </a:rPr>
              <a:t>immunotherapies </a:t>
            </a:r>
            <a:r>
              <a:rPr lang="en" sz="2133">
                <a:solidFill>
                  <a:schemeClr val="dk1"/>
                </a:solidFill>
              </a:rPr>
              <a:t>(using the body’s own immune cells to kill cancers rather than chemotherapies) using data generated from organoid cultures of patient-derived cancer cells. </a:t>
            </a:r>
            <a:endParaRPr sz="2133"/>
          </a:p>
          <a:p>
            <a:pPr marL="338658" indent="-321725">
              <a:buClr>
                <a:schemeClr val="dk1"/>
              </a:buClr>
              <a:buSzPts val="1600"/>
              <a:buFont typeface="Arial"/>
              <a:buChar char="•"/>
            </a:pPr>
            <a:r>
              <a:rPr lang="en" sz="2133">
                <a:solidFill>
                  <a:schemeClr val="dk1"/>
                </a:solidFill>
              </a:rPr>
              <a:t>AI-Assisted Deployment of Digital Twins for Diagnosis, Prognosis and Treatment Optimization of </a:t>
            </a:r>
            <a:r>
              <a:rPr lang="en" sz="2133" b="1">
                <a:solidFill>
                  <a:schemeClr val="dk1"/>
                </a:solidFill>
              </a:rPr>
              <a:t>Diabetic Retinopathy (</a:t>
            </a:r>
            <a:r>
              <a:rPr lang="en" sz="2133" i="1">
                <a:solidFill>
                  <a:schemeClr val="dk1"/>
                </a:solidFill>
              </a:rPr>
              <a:t>DR</a:t>
            </a:r>
            <a:r>
              <a:rPr lang="en" sz="2133">
                <a:solidFill>
                  <a:schemeClr val="dk1"/>
                </a:solidFill>
              </a:rPr>
              <a:t>):</a:t>
            </a:r>
            <a:endParaRPr sz="2133"/>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cxnSp>
        <p:nvCxnSpPr>
          <p:cNvPr id="273" name="Google Shape;273;p29"/>
          <p:cNvCxnSpPr/>
          <p:nvPr/>
        </p:nvCxnSpPr>
        <p:spPr>
          <a:xfrm>
            <a:off x="574233" y="1291933"/>
            <a:ext cx="2517200" cy="0"/>
          </a:xfrm>
          <a:prstGeom prst="straightConnector1">
            <a:avLst/>
          </a:prstGeom>
          <a:noFill/>
          <a:ln w="19050" cap="flat" cmpd="sng">
            <a:solidFill>
              <a:srgbClr val="B30838"/>
            </a:solidFill>
            <a:prstDash val="solid"/>
            <a:round/>
            <a:headEnd type="none" w="sm" len="sm"/>
            <a:tailEnd type="none" w="sm" len="sm"/>
          </a:ln>
        </p:spPr>
      </p:cxnSp>
      <p:sp>
        <p:nvSpPr>
          <p:cNvPr id="274" name="Google Shape;274;p29"/>
          <p:cNvSpPr txBox="1">
            <a:spLocks noGrp="1"/>
          </p:cNvSpPr>
          <p:nvPr>
            <p:ph type="title"/>
          </p:nvPr>
        </p:nvSpPr>
        <p:spPr>
          <a:xfrm>
            <a:off x="86108" y="189284"/>
            <a:ext cx="10956400" cy="726000"/>
          </a:xfrm>
          <a:prstGeom prst="rect">
            <a:avLst/>
          </a:prstGeom>
          <a:noFill/>
          <a:ln>
            <a:noFill/>
          </a:ln>
        </p:spPr>
        <p:txBody>
          <a:bodyPr spcFirstLastPara="1" vert="horz" wrap="square" lIns="91433" tIns="45700" rIns="91433" bIns="45700" rtlCol="0" anchor="ctr" anchorCtr="0">
            <a:noAutofit/>
          </a:bodyPr>
          <a:lstStyle/>
          <a:p>
            <a:pPr>
              <a:lnSpc>
                <a:spcPct val="115000"/>
              </a:lnSpc>
              <a:spcBef>
                <a:spcPts val="0"/>
              </a:spcBef>
              <a:buClr>
                <a:schemeClr val="dk1"/>
              </a:buClr>
              <a:buSzPts val="2200"/>
            </a:pPr>
            <a:r>
              <a:rPr lang="en" sz="2933">
                <a:latin typeface="Open Sans"/>
                <a:ea typeface="Open Sans"/>
                <a:cs typeface="Open Sans"/>
                <a:sym typeface="Open Sans"/>
              </a:rPr>
              <a:t>Putting it all Together</a:t>
            </a:r>
            <a:br>
              <a:rPr lang="en" sz="2933">
                <a:latin typeface="Open Sans"/>
                <a:ea typeface="Open Sans"/>
                <a:cs typeface="Open Sans"/>
                <a:sym typeface="Open Sans"/>
              </a:rPr>
            </a:br>
            <a:r>
              <a:rPr lang="en" sz="2933">
                <a:latin typeface="Open Sans"/>
                <a:ea typeface="Open Sans"/>
                <a:cs typeface="Open Sans"/>
                <a:sym typeface="Open Sans"/>
              </a:rPr>
              <a:t>Simulating Biological Organisms (with James Glazier @IU) </a:t>
            </a:r>
            <a:endParaRPr sz="2933">
              <a:latin typeface="Open Sans"/>
              <a:ea typeface="Open Sans"/>
              <a:cs typeface="Open Sans"/>
              <a:sym typeface="Open Sans"/>
            </a:endParaRPr>
          </a:p>
        </p:txBody>
      </p:sp>
      <p:sp>
        <p:nvSpPr>
          <p:cNvPr id="275" name="Google Shape;275;p29"/>
          <p:cNvSpPr txBox="1">
            <a:spLocks noGrp="1"/>
          </p:cNvSpPr>
          <p:nvPr>
            <p:ph type="sldNum" idx="12"/>
          </p:nvPr>
        </p:nvSpPr>
        <p:spPr>
          <a:xfrm>
            <a:off x="11488660" y="6268384"/>
            <a:ext cx="548800" cy="544400"/>
          </a:xfrm>
          <a:prstGeom prst="rect">
            <a:avLst/>
          </a:prstGeom>
          <a:noFill/>
          <a:ln>
            <a:noFill/>
          </a:ln>
        </p:spPr>
        <p:txBody>
          <a:bodyPr spcFirstLastPara="1" vert="horz" wrap="square" lIns="68567" tIns="34267" rIns="68567" bIns="34267" rtlCol="0" anchor="ctr" anchorCtr="0">
            <a:noAutofit/>
          </a:bodyPr>
          <a:lstStyle/>
          <a:p>
            <a:pPr>
              <a:buClr>
                <a:srgbClr val="000000"/>
              </a:buClr>
            </a:pPr>
            <a:fld id="{00000000-1234-1234-1234-123412341234}" type="slidenum">
              <a:rPr lang="en"/>
              <a:pPr>
                <a:buClr>
                  <a:srgbClr val="000000"/>
                </a:buClr>
              </a:pPr>
              <a:t>32</a:t>
            </a:fld>
            <a:endParaRPr/>
          </a:p>
        </p:txBody>
      </p:sp>
      <p:pic>
        <p:nvPicPr>
          <p:cNvPr id="276" name="Google Shape;276;p29"/>
          <p:cNvPicPr preferRelativeResize="0"/>
          <p:nvPr/>
        </p:nvPicPr>
        <p:blipFill rotWithShape="1">
          <a:blip r:embed="rId3">
            <a:alphaModFix/>
          </a:blip>
          <a:srcRect/>
          <a:stretch/>
        </p:blipFill>
        <p:spPr>
          <a:xfrm>
            <a:off x="0" y="2358685"/>
            <a:ext cx="12192000" cy="3838033"/>
          </a:xfrm>
          <a:prstGeom prst="rect">
            <a:avLst/>
          </a:prstGeom>
          <a:noFill/>
          <a:ln>
            <a:noFill/>
          </a:ln>
        </p:spPr>
      </p:pic>
      <p:sp>
        <p:nvSpPr>
          <p:cNvPr id="277" name="Google Shape;277;p29"/>
          <p:cNvSpPr txBox="1"/>
          <p:nvPr/>
        </p:nvSpPr>
        <p:spPr>
          <a:xfrm>
            <a:off x="86108" y="1289067"/>
            <a:ext cx="5048875" cy="1170000"/>
          </a:xfrm>
          <a:prstGeom prst="rect">
            <a:avLst/>
          </a:prstGeom>
          <a:noFill/>
          <a:ln>
            <a:noFill/>
          </a:ln>
        </p:spPr>
        <p:txBody>
          <a:bodyPr spcFirstLastPara="1" wrap="square" lIns="121900" tIns="121900" rIns="121900" bIns="121900" anchor="t" anchorCtr="0">
            <a:noAutofit/>
          </a:bodyPr>
          <a:lstStyle/>
          <a:p>
            <a:r>
              <a:rPr lang="en" sz="2400" b="1">
                <a:solidFill>
                  <a:schemeClr val="dk1"/>
                </a:solidFill>
                <a:latin typeface="Calibri"/>
                <a:ea typeface="Calibri"/>
                <a:cs typeface="Calibri"/>
                <a:sym typeface="Calibri"/>
              </a:rPr>
              <a:t>Learning Model (Agent) Behavior</a:t>
            </a:r>
            <a:br>
              <a:rPr lang="en" sz="24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Replace components by </a:t>
            </a:r>
            <a:r>
              <a:rPr lang="en" sz="2000" b="1">
                <a:solidFill>
                  <a:schemeClr val="dk1"/>
                </a:solidFill>
                <a:latin typeface="Calibri"/>
                <a:ea typeface="Calibri"/>
                <a:cs typeface="Calibri"/>
                <a:sym typeface="Calibri"/>
              </a:rPr>
              <a:t>learned surrogates</a:t>
            </a:r>
            <a:r>
              <a:rPr lang="en" sz="2000">
                <a:solidFill>
                  <a:schemeClr val="dk1"/>
                </a:solidFill>
                <a:latin typeface="Calibri"/>
                <a:ea typeface="Calibri"/>
                <a:cs typeface="Calibri"/>
                <a:sym typeface="Calibri"/>
              </a:rPr>
              <a:t> </a:t>
            </a:r>
            <a:br>
              <a:rPr lang="en" sz="2000">
                <a:solidFill>
                  <a:schemeClr val="dk1"/>
                </a:solidFill>
                <a:latin typeface="Calibri"/>
                <a:ea typeface="Calibri"/>
                <a:cs typeface="Calibri"/>
                <a:sym typeface="Calibri"/>
              </a:rPr>
            </a:br>
            <a:r>
              <a:rPr lang="en" sz="2000">
                <a:solidFill>
                  <a:schemeClr val="dk1"/>
                </a:solidFill>
                <a:latin typeface="Calibri"/>
                <a:ea typeface="Calibri"/>
                <a:cs typeface="Calibri"/>
                <a:sym typeface="Calibri"/>
              </a:rPr>
              <a:t>(Reaction Kinetics Coupled ODE’s)</a:t>
            </a:r>
            <a:endParaRPr sz="2400">
              <a:solidFill>
                <a:schemeClr val="dk1"/>
              </a:solidFill>
              <a:latin typeface="Calibri"/>
              <a:ea typeface="Calibri"/>
              <a:cs typeface="Calibri"/>
              <a:sym typeface="Calibri"/>
            </a:endParaRPr>
          </a:p>
        </p:txBody>
      </p:sp>
      <p:sp>
        <p:nvSpPr>
          <p:cNvPr id="278" name="Google Shape;278;p29"/>
          <p:cNvSpPr txBox="1"/>
          <p:nvPr/>
        </p:nvSpPr>
        <p:spPr>
          <a:xfrm>
            <a:off x="8273435" y="2049000"/>
            <a:ext cx="3653600" cy="726000"/>
          </a:xfrm>
          <a:prstGeom prst="rect">
            <a:avLst/>
          </a:prstGeom>
          <a:noFill/>
          <a:ln>
            <a:noFill/>
          </a:ln>
        </p:spPr>
        <p:txBody>
          <a:bodyPr spcFirstLastPara="1" wrap="square" lIns="121900" tIns="121900" rIns="121900" bIns="121900" anchor="t" anchorCtr="0">
            <a:noAutofit/>
          </a:bodyPr>
          <a:lstStyle/>
          <a:p>
            <a:r>
              <a:rPr lang="en" sz="2400" b="1">
                <a:solidFill>
                  <a:schemeClr val="dk1"/>
                </a:solidFill>
                <a:latin typeface="Calibri"/>
                <a:ea typeface="Calibri"/>
                <a:cs typeface="Calibri"/>
                <a:sym typeface="Calibri"/>
              </a:rPr>
              <a:t>Dynamic Data Assimilation</a:t>
            </a:r>
            <a:endParaRPr sz="2400" b="1">
              <a:solidFill>
                <a:schemeClr val="dk1"/>
              </a:solidFill>
              <a:latin typeface="Calibri"/>
              <a:ea typeface="Calibri"/>
              <a:cs typeface="Calibri"/>
              <a:sym typeface="Calibri"/>
            </a:endParaRPr>
          </a:p>
        </p:txBody>
      </p:sp>
      <p:sp>
        <p:nvSpPr>
          <p:cNvPr id="279" name="Google Shape;279;p29"/>
          <p:cNvSpPr txBox="1"/>
          <p:nvPr/>
        </p:nvSpPr>
        <p:spPr>
          <a:xfrm>
            <a:off x="4783492" y="1939968"/>
            <a:ext cx="3012800" cy="472000"/>
          </a:xfrm>
          <a:prstGeom prst="rect">
            <a:avLst/>
          </a:prstGeom>
          <a:noFill/>
          <a:ln>
            <a:noFill/>
          </a:ln>
        </p:spPr>
        <p:txBody>
          <a:bodyPr spcFirstLastPara="1" wrap="square" lIns="121900" tIns="121900" rIns="121900" bIns="121900" anchor="t" anchorCtr="0">
            <a:noAutofit/>
          </a:bodyPr>
          <a:lstStyle/>
          <a:p>
            <a:r>
              <a:rPr lang="en" sz="2400" b="1">
                <a:solidFill>
                  <a:schemeClr val="dk1"/>
                </a:solidFill>
                <a:latin typeface="Calibri"/>
                <a:ea typeface="Calibri"/>
                <a:cs typeface="Calibri"/>
                <a:sym typeface="Calibri"/>
              </a:rPr>
              <a:t>Smart Ensembles</a:t>
            </a:r>
            <a:endParaRPr sz="2400" b="1">
              <a:solidFill>
                <a:schemeClr val="dk1"/>
              </a:solidFill>
              <a:latin typeface="Calibri"/>
              <a:ea typeface="Calibri"/>
              <a:cs typeface="Calibri"/>
              <a:sym typeface="Calibri"/>
            </a:endParaRPr>
          </a:p>
        </p:txBody>
      </p:sp>
      <p:sp>
        <p:nvSpPr>
          <p:cNvPr id="280" name="Google Shape;280;p29"/>
          <p:cNvSpPr/>
          <p:nvPr/>
        </p:nvSpPr>
        <p:spPr>
          <a:xfrm rot="-3329700">
            <a:off x="2276299" y="2339592"/>
            <a:ext cx="335405" cy="725733"/>
          </a:xfrm>
          <a:prstGeom prst="upDown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dk1"/>
              </a:solidFill>
              <a:latin typeface="Calibri"/>
              <a:ea typeface="Calibri"/>
              <a:cs typeface="Calibri"/>
              <a:sym typeface="Calibri"/>
            </a:endParaRPr>
          </a:p>
        </p:txBody>
      </p:sp>
      <p:sp>
        <p:nvSpPr>
          <p:cNvPr id="281" name="Google Shape;281;p29"/>
          <p:cNvSpPr txBox="1"/>
          <p:nvPr/>
        </p:nvSpPr>
        <p:spPr>
          <a:xfrm>
            <a:off x="5823933" y="1322984"/>
            <a:ext cx="4457600" cy="726000"/>
          </a:xfrm>
          <a:prstGeom prst="rect">
            <a:avLst/>
          </a:prstGeom>
          <a:noFill/>
          <a:ln>
            <a:noFill/>
          </a:ln>
        </p:spPr>
        <p:txBody>
          <a:bodyPr spcFirstLastPara="1" wrap="square" lIns="121900" tIns="121900" rIns="121900" bIns="121900" anchor="t" anchorCtr="0">
            <a:noAutofit/>
          </a:bodyPr>
          <a:lstStyle/>
          <a:p>
            <a:r>
              <a:rPr lang="en" sz="2400" b="1">
                <a:solidFill>
                  <a:schemeClr val="dk1"/>
                </a:solidFill>
                <a:latin typeface="Calibri"/>
                <a:ea typeface="Calibri"/>
                <a:cs typeface="Calibri"/>
                <a:sym typeface="Calibri"/>
              </a:rPr>
              <a:t>All steps use MLAutotuning</a:t>
            </a:r>
            <a:endParaRPr sz="2400" b="1">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1"/>
          <p:cNvSpPr txBox="1">
            <a:spLocks noGrp="1"/>
          </p:cNvSpPr>
          <p:nvPr>
            <p:ph type="title"/>
          </p:nvPr>
        </p:nvSpPr>
        <p:spPr>
          <a:xfrm>
            <a:off x="44967" y="-48833"/>
            <a:ext cx="12147200" cy="7540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sz="4000">
                <a:latin typeface="Arial"/>
                <a:ea typeface="Arial"/>
                <a:cs typeface="Arial"/>
                <a:sym typeface="Arial"/>
              </a:rPr>
              <a:t>Operator Formulation of Deep Learning Inference</a:t>
            </a:r>
            <a:endParaRPr sz="4000">
              <a:latin typeface="Arial"/>
              <a:ea typeface="Arial"/>
              <a:cs typeface="Arial"/>
              <a:sym typeface="Arial"/>
            </a:endParaRPr>
          </a:p>
        </p:txBody>
      </p:sp>
      <p:sp>
        <p:nvSpPr>
          <p:cNvPr id="296" name="Google Shape;296;p31"/>
          <p:cNvSpPr txBox="1">
            <a:spLocks noGrp="1"/>
          </p:cNvSpPr>
          <p:nvPr>
            <p:ph type="body" idx="1"/>
          </p:nvPr>
        </p:nvSpPr>
        <p:spPr>
          <a:xfrm>
            <a:off x="154379" y="834033"/>
            <a:ext cx="11786400" cy="5519200"/>
          </a:xfrm>
          <a:prstGeom prst="rect">
            <a:avLst/>
          </a:prstGeom>
          <a:noFill/>
          <a:ln>
            <a:noFill/>
          </a:ln>
        </p:spPr>
        <p:txBody>
          <a:bodyPr spcFirstLastPara="1" vert="horz" wrap="square" lIns="91433" tIns="45700" rIns="91433" bIns="45700" rtlCol="0" anchor="t" anchorCtr="0">
            <a:noAutofit/>
          </a:bodyPr>
          <a:lstStyle/>
          <a:p>
            <a:pPr marL="237061" indent="-228594">
              <a:lnSpc>
                <a:spcPct val="80000"/>
              </a:lnSpc>
              <a:spcBef>
                <a:spcPts val="0"/>
              </a:spcBef>
              <a:buClr>
                <a:schemeClr val="dk1"/>
              </a:buClr>
              <a:buSzPts val="1900"/>
            </a:pPr>
            <a:r>
              <a:rPr lang="en" sz="2533"/>
              <a:t>Suppose we are solving PDE’s or sets of coupled ODE’s</a:t>
            </a:r>
            <a:endParaRPr sz="1467"/>
          </a:p>
          <a:p>
            <a:pPr marL="237061" indent="-228594">
              <a:lnSpc>
                <a:spcPct val="80000"/>
              </a:lnSpc>
              <a:spcBef>
                <a:spcPts val="1067"/>
              </a:spcBef>
              <a:buClr>
                <a:schemeClr val="dk1"/>
              </a:buClr>
              <a:buSzPts val="1900"/>
            </a:pPr>
            <a:r>
              <a:rPr lang="en" sz="2533"/>
              <a:t>Typically we solve iteratively </a:t>
            </a:r>
            <a:r>
              <a:rPr lang="en" sz="2533" b="1"/>
              <a:t>New Values = (Differential Operator) Previous Values</a:t>
            </a:r>
            <a:endParaRPr sz="1467"/>
          </a:p>
          <a:p>
            <a:pPr marL="237061" indent="-228594">
              <a:lnSpc>
                <a:spcPct val="80000"/>
              </a:lnSpc>
              <a:spcBef>
                <a:spcPts val="1067"/>
              </a:spcBef>
              <a:buClr>
                <a:schemeClr val="dk1"/>
              </a:buClr>
              <a:buSzPts val="1900"/>
            </a:pPr>
            <a:r>
              <a:rPr lang="en" sz="2533"/>
              <a:t>Classic applied math tells you nifty difference equations and spectral methods to represent Operator numerically</a:t>
            </a:r>
            <a:endParaRPr sz="1467"/>
          </a:p>
          <a:p>
            <a:pPr marL="237061" indent="-228594">
              <a:lnSpc>
                <a:spcPct val="80000"/>
              </a:lnSpc>
              <a:spcBef>
                <a:spcPts val="1067"/>
              </a:spcBef>
              <a:buClr>
                <a:schemeClr val="dk1"/>
              </a:buClr>
              <a:buSzPts val="1900"/>
            </a:pPr>
            <a:r>
              <a:rPr lang="en" sz="2533"/>
              <a:t>Deep Learning learns the operator from classic numerics or observational data or their combination</a:t>
            </a:r>
            <a:endParaRPr sz="1467"/>
          </a:p>
          <a:p>
            <a:pPr marL="237061" indent="-228594">
              <a:lnSpc>
                <a:spcPct val="80000"/>
              </a:lnSpc>
              <a:spcBef>
                <a:spcPts val="1067"/>
              </a:spcBef>
              <a:buClr>
                <a:schemeClr val="dk1"/>
              </a:buClr>
              <a:buSzPts val="1900"/>
            </a:pPr>
            <a:r>
              <a:rPr lang="en" sz="2533"/>
              <a:t>Inference is </a:t>
            </a:r>
            <a:r>
              <a:rPr lang="en" sz="2533" b="1"/>
              <a:t>New Values = (DL Operator) Previous Values</a:t>
            </a:r>
            <a:endParaRPr sz="1467"/>
          </a:p>
          <a:p>
            <a:pPr marL="237061" indent="-228594">
              <a:lnSpc>
                <a:spcPct val="80000"/>
              </a:lnSpc>
              <a:spcBef>
                <a:spcPts val="1067"/>
              </a:spcBef>
              <a:buClr>
                <a:schemeClr val="dk1"/>
              </a:buClr>
              <a:buSzPts val="1900"/>
            </a:pPr>
            <a:r>
              <a:rPr lang="en" sz="2533"/>
              <a:t>This new nonlinear trained DL operator can allow much larger time steps, incorporate variations in parameters etc.</a:t>
            </a:r>
            <a:endParaRPr sz="1467"/>
          </a:p>
          <a:p>
            <a:pPr marL="237061" indent="-228594">
              <a:lnSpc>
                <a:spcPct val="80000"/>
              </a:lnSpc>
              <a:spcBef>
                <a:spcPts val="1067"/>
              </a:spcBef>
              <a:buClr>
                <a:schemeClr val="dk1"/>
              </a:buClr>
              <a:buSzPts val="1900"/>
            </a:pPr>
            <a:r>
              <a:rPr lang="en" sz="2533" b="1"/>
              <a:t>DL Operator </a:t>
            </a:r>
            <a:r>
              <a:rPr lang="en" sz="2533"/>
              <a:t>is the new </a:t>
            </a:r>
            <a:r>
              <a:rPr lang="en" sz="2533" b="1"/>
              <a:t>theory </a:t>
            </a:r>
            <a:r>
              <a:rPr lang="en" sz="2533"/>
              <a:t>(Newton’s laws) of science</a:t>
            </a:r>
            <a:endParaRPr sz="1467"/>
          </a:p>
          <a:p>
            <a:pPr marL="237061" indent="-228594">
              <a:lnSpc>
                <a:spcPct val="80000"/>
              </a:lnSpc>
              <a:spcBef>
                <a:spcPts val="1067"/>
              </a:spcBef>
              <a:buClr>
                <a:schemeClr val="dk1"/>
              </a:buClr>
              <a:buSzPts val="1900"/>
            </a:pPr>
            <a:r>
              <a:rPr lang="en" sz="2533"/>
              <a:t>High order approximations are traditionally very sensitive to noise and one was taught to avoid but ANN are the opposite – both verbose and robust</a:t>
            </a:r>
            <a:endParaRPr sz="1467"/>
          </a:p>
          <a:p>
            <a:pPr marL="694249" lvl="1" indent="-245527">
              <a:lnSpc>
                <a:spcPct val="80000"/>
              </a:lnSpc>
              <a:spcBef>
                <a:spcPts val="533"/>
              </a:spcBef>
              <a:buClr>
                <a:schemeClr val="dk1"/>
              </a:buClr>
              <a:buSzPts val="1700"/>
            </a:pPr>
            <a:r>
              <a:rPr lang="en" sz="2267"/>
              <a:t>See DL operator for Lennard Jones Potential in two LSTM layers!</a:t>
            </a:r>
            <a:endParaRPr sz="1467"/>
          </a:p>
          <a:p>
            <a:pPr marL="694249" lvl="1" indent="-245527">
              <a:lnSpc>
                <a:spcPct val="80000"/>
              </a:lnSpc>
              <a:spcBef>
                <a:spcPts val="533"/>
              </a:spcBef>
              <a:buClr>
                <a:schemeClr val="dk1"/>
              </a:buClr>
              <a:buSzPts val="1700"/>
            </a:pPr>
            <a:r>
              <a:rPr lang="en" sz="2267"/>
              <a:t>Newton’s laws for this have 2-4 parameters</a:t>
            </a:r>
            <a:endParaRPr sz="1467"/>
          </a:p>
        </p:txBody>
      </p:sp>
      <p:sp>
        <p:nvSpPr>
          <p:cNvPr id="297" name="Google Shape;297;p31"/>
          <p:cNvSpPr txBox="1">
            <a:spLocks noGrp="1"/>
          </p:cNvSpPr>
          <p:nvPr>
            <p:ph type="sldNum" idx="12"/>
          </p:nvPr>
        </p:nvSpPr>
        <p:spPr>
          <a:xfrm>
            <a:off x="10995471" y="6445507"/>
            <a:ext cx="1091360" cy="365125"/>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a:spLocks noGrp="1"/>
          </p:cNvSpPr>
          <p:nvPr>
            <p:ph type="title"/>
          </p:nvPr>
        </p:nvSpPr>
        <p:spPr>
          <a:xfrm>
            <a:off x="55367" y="50433"/>
            <a:ext cx="7476000" cy="7964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sz="4000">
                <a:latin typeface="Arial"/>
                <a:ea typeface="Arial"/>
                <a:cs typeface="Arial"/>
                <a:sym typeface="Arial"/>
              </a:rPr>
              <a:t>Learning how Apples Fall ?</a:t>
            </a:r>
            <a:endParaRPr sz="4000">
              <a:latin typeface="Arial"/>
              <a:ea typeface="Arial"/>
              <a:cs typeface="Arial"/>
              <a:sym typeface="Arial"/>
            </a:endParaRPr>
          </a:p>
        </p:txBody>
      </p:sp>
      <p:sp>
        <p:nvSpPr>
          <p:cNvPr id="303" name="Google Shape;303;p32"/>
          <p:cNvSpPr txBox="1">
            <a:spLocks noGrp="1"/>
          </p:cNvSpPr>
          <p:nvPr>
            <p:ph type="sldNum" idx="12"/>
          </p:nvPr>
        </p:nvSpPr>
        <p:spPr>
          <a:xfrm>
            <a:off x="10995471" y="6445507"/>
            <a:ext cx="1091360" cy="365125"/>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34</a:t>
            </a:fld>
            <a:endParaRPr/>
          </a:p>
        </p:txBody>
      </p:sp>
      <p:sp>
        <p:nvSpPr>
          <p:cNvPr id="304" name="Google Shape;304;p32"/>
          <p:cNvSpPr txBox="1">
            <a:spLocks noGrp="1"/>
          </p:cNvSpPr>
          <p:nvPr>
            <p:ph type="body" idx="1"/>
          </p:nvPr>
        </p:nvSpPr>
        <p:spPr>
          <a:xfrm>
            <a:off x="55367" y="778000"/>
            <a:ext cx="7476000" cy="1140000"/>
          </a:xfrm>
          <a:prstGeom prst="rect">
            <a:avLst/>
          </a:prstGeom>
          <a:noFill/>
          <a:ln>
            <a:noFill/>
          </a:ln>
        </p:spPr>
        <p:txBody>
          <a:bodyPr spcFirstLastPara="1" vert="horz" wrap="square" lIns="91433" tIns="45700" rIns="91433" bIns="45700" rtlCol="0" anchor="t" anchorCtr="0">
            <a:noAutofit/>
          </a:bodyPr>
          <a:lstStyle/>
          <a:p>
            <a:pPr marL="237061" indent="-253994">
              <a:lnSpc>
                <a:spcPct val="100000"/>
              </a:lnSpc>
              <a:spcBef>
                <a:spcPts val="0"/>
              </a:spcBef>
              <a:buClr>
                <a:schemeClr val="dk1"/>
              </a:buClr>
              <a:buSzPts val="1800"/>
            </a:pPr>
            <a:r>
              <a:rPr lang="en" sz="2400" b="1">
                <a:latin typeface="Arial"/>
                <a:ea typeface="Arial"/>
                <a:cs typeface="Arial"/>
                <a:sym typeface="Arial"/>
              </a:rPr>
              <a:t>Work with JCS Kadupitiya and Vikram Jadhao</a:t>
            </a:r>
            <a:endParaRPr sz="2400" b="1">
              <a:latin typeface="Arial"/>
              <a:ea typeface="Arial"/>
              <a:cs typeface="Arial"/>
              <a:sym typeface="Arial"/>
            </a:endParaRPr>
          </a:p>
          <a:p>
            <a:pPr marL="237061" indent="-245527">
              <a:lnSpc>
                <a:spcPct val="100000"/>
              </a:lnSpc>
              <a:spcBef>
                <a:spcPts val="0"/>
              </a:spcBef>
              <a:buSzPts val="1700"/>
            </a:pPr>
            <a:r>
              <a:rPr lang="en" sz="2267">
                <a:latin typeface="Arial"/>
                <a:ea typeface="Arial"/>
                <a:cs typeface="Arial"/>
                <a:sym typeface="Arial"/>
              </a:rPr>
              <a:t>We could use </a:t>
            </a:r>
            <a:r>
              <a:rPr lang="en" sz="2267" b="1">
                <a:latin typeface="Arial"/>
                <a:ea typeface="Arial"/>
                <a:cs typeface="Arial"/>
                <a:sym typeface="Arial"/>
              </a:rPr>
              <a:t>F=ma </a:t>
            </a:r>
            <a:r>
              <a:rPr lang="en" sz="2267">
                <a:latin typeface="Arial"/>
                <a:ea typeface="Arial"/>
                <a:cs typeface="Arial"/>
                <a:sym typeface="Arial"/>
              </a:rPr>
              <a:t>with 1D ODE solved by Verlet</a:t>
            </a:r>
            <a:endParaRPr sz="2267">
              <a:latin typeface="Arial"/>
              <a:ea typeface="Arial"/>
              <a:cs typeface="Arial"/>
              <a:sym typeface="Arial"/>
            </a:endParaRPr>
          </a:p>
          <a:p>
            <a:pPr marL="237061" indent="-245527">
              <a:lnSpc>
                <a:spcPct val="100000"/>
              </a:lnSpc>
              <a:spcBef>
                <a:spcPts val="0"/>
              </a:spcBef>
              <a:buSzPts val="1700"/>
            </a:pPr>
            <a:r>
              <a:rPr lang="en" sz="2267">
                <a:latin typeface="Arial"/>
                <a:ea typeface="Arial"/>
                <a:cs typeface="Arial"/>
                <a:sym typeface="Arial"/>
              </a:rPr>
              <a:t>Or </a:t>
            </a:r>
            <a:r>
              <a:rPr lang="en" sz="2400">
                <a:latin typeface="Arial"/>
                <a:ea typeface="Arial"/>
                <a:cs typeface="Arial"/>
                <a:sym typeface="Arial"/>
              </a:rPr>
              <a:t>use Recurrent Neural Network (LSTM) and Tensorflow (the new Newton)</a:t>
            </a:r>
            <a:endParaRPr sz="2400" b="1">
              <a:latin typeface="Arial"/>
              <a:ea typeface="Arial"/>
              <a:cs typeface="Arial"/>
              <a:sym typeface="Arial"/>
            </a:endParaRPr>
          </a:p>
          <a:p>
            <a:pPr marL="237061" indent="-186262">
              <a:lnSpc>
                <a:spcPct val="100000"/>
              </a:lnSpc>
              <a:spcBef>
                <a:spcPts val="0"/>
              </a:spcBef>
              <a:buClr>
                <a:schemeClr val="dk1"/>
              </a:buClr>
              <a:buSzPts val="500"/>
              <a:buNone/>
            </a:pPr>
            <a:endParaRPr sz="667"/>
          </a:p>
        </p:txBody>
      </p:sp>
      <p:grpSp>
        <p:nvGrpSpPr>
          <p:cNvPr id="305" name="Google Shape;305;p32"/>
          <p:cNvGrpSpPr/>
          <p:nvPr/>
        </p:nvGrpSpPr>
        <p:grpSpPr>
          <a:xfrm>
            <a:off x="7164609" y="78950"/>
            <a:ext cx="4987132" cy="1979869"/>
            <a:chOff x="5373456" y="59212"/>
            <a:chExt cx="3740349" cy="1484902"/>
          </a:xfrm>
        </p:grpSpPr>
        <p:pic>
          <p:nvPicPr>
            <p:cNvPr id="306" name="Google Shape;306;p32"/>
            <p:cNvPicPr preferRelativeResize="0"/>
            <p:nvPr/>
          </p:nvPicPr>
          <p:blipFill rotWithShape="1">
            <a:blip r:embed="rId3">
              <a:alphaModFix/>
            </a:blip>
            <a:srcRect/>
            <a:stretch/>
          </p:blipFill>
          <p:spPr>
            <a:xfrm>
              <a:off x="5373456" y="59212"/>
              <a:ext cx="2157243" cy="1484902"/>
            </a:xfrm>
            <a:prstGeom prst="rect">
              <a:avLst/>
            </a:prstGeom>
            <a:noFill/>
            <a:ln>
              <a:noFill/>
            </a:ln>
          </p:spPr>
        </p:pic>
        <p:pic>
          <p:nvPicPr>
            <p:cNvPr id="307" name="Google Shape;307;p32" descr="Image result for falling apples"/>
            <p:cNvPicPr preferRelativeResize="0"/>
            <p:nvPr/>
          </p:nvPicPr>
          <p:blipFill rotWithShape="1">
            <a:blip r:embed="rId4">
              <a:alphaModFix/>
            </a:blip>
            <a:srcRect/>
            <a:stretch/>
          </p:blipFill>
          <p:spPr>
            <a:xfrm>
              <a:off x="7628876" y="59213"/>
              <a:ext cx="1484929" cy="1484900"/>
            </a:xfrm>
            <a:prstGeom prst="rect">
              <a:avLst/>
            </a:prstGeom>
            <a:noFill/>
            <a:ln>
              <a:noFill/>
            </a:ln>
          </p:spPr>
        </p:pic>
      </p:grpSp>
      <p:pic>
        <p:nvPicPr>
          <p:cNvPr id="308" name="Google Shape;308;p32"/>
          <p:cNvPicPr preferRelativeResize="0"/>
          <p:nvPr/>
        </p:nvPicPr>
        <p:blipFill rotWithShape="1">
          <a:blip r:embed="rId5">
            <a:alphaModFix/>
          </a:blip>
          <a:srcRect l="22098" t="2558" r="60994" b="67963"/>
          <a:stretch/>
        </p:blipFill>
        <p:spPr>
          <a:xfrm>
            <a:off x="742176" y="2247667"/>
            <a:ext cx="2845357" cy="4006365"/>
          </a:xfrm>
          <a:prstGeom prst="rect">
            <a:avLst/>
          </a:prstGeom>
          <a:noFill/>
          <a:ln>
            <a:noFill/>
          </a:ln>
        </p:spPr>
      </p:pic>
      <p:grpSp>
        <p:nvGrpSpPr>
          <p:cNvPr id="309" name="Google Shape;309;p32"/>
          <p:cNvGrpSpPr/>
          <p:nvPr/>
        </p:nvGrpSpPr>
        <p:grpSpPr>
          <a:xfrm>
            <a:off x="4662667" y="2109467"/>
            <a:ext cx="7661468" cy="4144567"/>
            <a:chOff x="3497000" y="1582100"/>
            <a:chExt cx="5746101" cy="3108425"/>
          </a:xfrm>
        </p:grpSpPr>
        <p:pic>
          <p:nvPicPr>
            <p:cNvPr id="310" name="Google Shape;310;p32"/>
            <p:cNvPicPr preferRelativeResize="0"/>
            <p:nvPr/>
          </p:nvPicPr>
          <p:blipFill rotWithShape="1">
            <a:blip r:embed="rId5">
              <a:alphaModFix/>
            </a:blip>
            <a:srcRect l="3334" t="35254"/>
            <a:stretch/>
          </p:blipFill>
          <p:spPr>
            <a:xfrm>
              <a:off x="3497000" y="1582100"/>
              <a:ext cx="5746101" cy="3108425"/>
            </a:xfrm>
            <a:prstGeom prst="rect">
              <a:avLst/>
            </a:prstGeom>
            <a:noFill/>
            <a:ln>
              <a:noFill/>
            </a:ln>
          </p:spPr>
        </p:pic>
        <p:sp>
          <p:nvSpPr>
            <p:cNvPr id="311" name="Google Shape;311;p32"/>
            <p:cNvSpPr txBox="1"/>
            <p:nvPr/>
          </p:nvSpPr>
          <p:spPr>
            <a:xfrm>
              <a:off x="3809650" y="1606875"/>
              <a:ext cx="1332300" cy="323100"/>
            </a:xfrm>
            <a:prstGeom prst="rect">
              <a:avLst/>
            </a:prstGeom>
            <a:noFill/>
            <a:ln>
              <a:noFill/>
            </a:ln>
          </p:spPr>
          <p:txBody>
            <a:bodyPr spcFirstLastPara="1" wrap="square" lIns="121900" tIns="121900" rIns="121900" bIns="121900" anchor="t" anchorCtr="0">
              <a:noAutofit/>
            </a:bodyPr>
            <a:lstStyle/>
            <a:p>
              <a:r>
                <a:rPr lang="en" sz="2400">
                  <a:latin typeface="Calibri"/>
                  <a:ea typeface="Calibri"/>
                  <a:cs typeface="Calibri"/>
                  <a:sym typeface="Calibri"/>
                </a:rPr>
                <a:t>Error Squared</a:t>
              </a:r>
              <a:endParaRPr sz="2400">
                <a:latin typeface="Calibri"/>
                <a:ea typeface="Calibri"/>
                <a:cs typeface="Calibri"/>
                <a:sym typeface="Calibri"/>
              </a:endParaRPr>
            </a:p>
          </p:txBody>
        </p:sp>
        <p:sp>
          <p:nvSpPr>
            <p:cNvPr id="312" name="Google Shape;312;p32"/>
            <p:cNvSpPr txBox="1"/>
            <p:nvPr/>
          </p:nvSpPr>
          <p:spPr>
            <a:xfrm>
              <a:off x="6263050" y="2676500"/>
              <a:ext cx="1332300" cy="323100"/>
            </a:xfrm>
            <a:prstGeom prst="rect">
              <a:avLst/>
            </a:prstGeom>
            <a:noFill/>
            <a:ln>
              <a:noFill/>
            </a:ln>
          </p:spPr>
          <p:txBody>
            <a:bodyPr spcFirstLastPara="1" wrap="square" lIns="121900" tIns="121900" rIns="121900" bIns="121900" anchor="t" anchorCtr="0">
              <a:noAutofit/>
            </a:bodyPr>
            <a:lstStyle/>
            <a:p>
              <a:r>
                <a:rPr lang="en" sz="2400">
                  <a:latin typeface="Calibri"/>
                  <a:ea typeface="Calibri"/>
                  <a:cs typeface="Calibri"/>
                  <a:sym typeface="Calibri"/>
                </a:rPr>
                <a:t>MD dt &gt; 0.01</a:t>
              </a:r>
              <a:endParaRPr sz="2400">
                <a:latin typeface="Calibri"/>
                <a:ea typeface="Calibri"/>
                <a:cs typeface="Calibri"/>
                <a:sym typeface="Calibri"/>
              </a:endParaRPr>
            </a:p>
          </p:txBody>
        </p:sp>
        <p:cxnSp>
          <p:nvCxnSpPr>
            <p:cNvPr id="313" name="Google Shape;313;p32"/>
            <p:cNvCxnSpPr/>
            <p:nvPr/>
          </p:nvCxnSpPr>
          <p:spPr>
            <a:xfrm>
              <a:off x="7588750" y="1730900"/>
              <a:ext cx="6600" cy="1847700"/>
            </a:xfrm>
            <a:prstGeom prst="straightConnector1">
              <a:avLst/>
            </a:prstGeom>
            <a:noFill/>
            <a:ln w="38100" cap="flat" cmpd="sng">
              <a:solidFill>
                <a:schemeClr val="dk1"/>
              </a:solidFill>
              <a:prstDash val="solid"/>
              <a:miter lim="800000"/>
              <a:headEnd type="triangle" w="med" len="med"/>
              <a:tailEnd type="triangle" w="med" len="med"/>
            </a:ln>
          </p:spPr>
        </p:cxnSp>
        <p:sp>
          <p:nvSpPr>
            <p:cNvPr id="314" name="Google Shape;314;p32"/>
            <p:cNvSpPr txBox="1"/>
            <p:nvPr/>
          </p:nvSpPr>
          <p:spPr>
            <a:xfrm>
              <a:off x="6053200" y="4200375"/>
              <a:ext cx="1434600" cy="225600"/>
            </a:xfrm>
            <a:prstGeom prst="rect">
              <a:avLst/>
            </a:prstGeom>
            <a:solidFill>
              <a:srgbClr val="FFFFFF"/>
            </a:solidFill>
            <a:ln>
              <a:noFill/>
            </a:ln>
          </p:spPr>
          <p:txBody>
            <a:bodyPr spcFirstLastPara="1" wrap="square" lIns="0" tIns="0" rIns="0" bIns="0" anchor="t" anchorCtr="0">
              <a:noAutofit/>
            </a:bodyPr>
            <a:lstStyle/>
            <a:p>
              <a:r>
                <a:rPr lang="en" sz="2400">
                  <a:latin typeface="Calibri"/>
                  <a:ea typeface="Calibri"/>
                  <a:cs typeface="Calibri"/>
                  <a:sym typeface="Calibri"/>
                </a:rPr>
                <a:t>MD dt = 0.01, LSTM</a:t>
              </a:r>
              <a:endParaRPr sz="2400">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3"/>
          <p:cNvSpPr txBox="1">
            <a:spLocks noGrp="1"/>
          </p:cNvSpPr>
          <p:nvPr>
            <p:ph type="title"/>
          </p:nvPr>
        </p:nvSpPr>
        <p:spPr>
          <a:xfrm>
            <a:off x="374277" y="36407"/>
            <a:ext cx="10515600" cy="8844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sz="4000">
                <a:latin typeface="Arial"/>
                <a:ea typeface="Arial"/>
                <a:cs typeface="Arial"/>
                <a:sym typeface="Arial"/>
              </a:rPr>
              <a:t>Extending to longer times</a:t>
            </a:r>
            <a:endParaRPr sz="4000">
              <a:latin typeface="Arial"/>
              <a:ea typeface="Arial"/>
              <a:cs typeface="Arial"/>
              <a:sym typeface="Arial"/>
            </a:endParaRPr>
          </a:p>
        </p:txBody>
      </p:sp>
      <p:sp>
        <p:nvSpPr>
          <p:cNvPr id="321" name="Google Shape;321;p33"/>
          <p:cNvSpPr txBox="1">
            <a:spLocks noGrp="1"/>
          </p:cNvSpPr>
          <p:nvPr>
            <p:ph type="sldNum" idx="12"/>
          </p:nvPr>
        </p:nvSpPr>
        <p:spPr>
          <a:xfrm>
            <a:off x="10995471" y="6445507"/>
            <a:ext cx="1091360" cy="365125"/>
          </a:xfrm>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35</a:t>
            </a:fld>
            <a:endParaRPr/>
          </a:p>
        </p:txBody>
      </p:sp>
      <p:sp>
        <p:nvSpPr>
          <p:cNvPr id="322" name="Google Shape;322;p33"/>
          <p:cNvSpPr txBox="1">
            <a:spLocks noGrp="1"/>
          </p:cNvSpPr>
          <p:nvPr>
            <p:ph type="body" idx="1"/>
          </p:nvPr>
        </p:nvSpPr>
        <p:spPr>
          <a:xfrm>
            <a:off x="321651" y="811436"/>
            <a:ext cx="11870400" cy="2360800"/>
          </a:xfrm>
          <a:prstGeom prst="rect">
            <a:avLst/>
          </a:prstGeom>
          <a:noFill/>
          <a:ln>
            <a:noFill/>
          </a:ln>
        </p:spPr>
        <p:txBody>
          <a:bodyPr spcFirstLastPara="1" vert="horz" wrap="square" lIns="91433" tIns="45700" rIns="91433" bIns="45700" rtlCol="0" anchor="t" anchorCtr="0">
            <a:noAutofit/>
          </a:bodyPr>
          <a:lstStyle/>
          <a:p>
            <a:pPr marL="237061" indent="-237061">
              <a:lnSpc>
                <a:spcPct val="70000"/>
              </a:lnSpc>
              <a:spcBef>
                <a:spcPts val="0"/>
              </a:spcBef>
              <a:buClr>
                <a:schemeClr val="dk1"/>
              </a:buClr>
              <a:buSzPts val="1800"/>
            </a:pPr>
            <a:r>
              <a:rPr lang="en" sz="2400"/>
              <a:t>System trained up to t=100; network used up to t=10,000 or 10,000,000</a:t>
            </a:r>
            <a:endParaRPr sz="1467"/>
          </a:p>
          <a:p>
            <a:pPr marL="237061" indent="-237061">
              <a:lnSpc>
                <a:spcPct val="70000"/>
              </a:lnSpc>
              <a:spcBef>
                <a:spcPts val="1067"/>
              </a:spcBef>
              <a:buClr>
                <a:schemeClr val="dk1"/>
              </a:buClr>
              <a:buSzPts val="1800"/>
            </a:pPr>
            <a:r>
              <a:rPr lang="en" sz="2400"/>
              <a:t>Plots show error for MD and LSTM for different time steps. LSTM upto t=4</a:t>
            </a:r>
            <a:endParaRPr sz="1467"/>
          </a:p>
          <a:p>
            <a:pPr marL="237061" indent="-237061">
              <a:lnSpc>
                <a:spcPct val="70000"/>
              </a:lnSpc>
              <a:spcBef>
                <a:spcPts val="1067"/>
              </a:spcBef>
              <a:buClr>
                <a:schemeClr val="dk1"/>
              </a:buClr>
              <a:buSzPts val="1800"/>
            </a:pPr>
            <a:r>
              <a:rPr lang="en" sz="2400"/>
              <a:t>LSTM allows reliable large time steps; </a:t>
            </a:r>
            <a:r>
              <a:rPr lang="en" sz="2400" b="1"/>
              <a:t>learns potential and differential operator</a:t>
            </a:r>
            <a:endParaRPr sz="1467" b="1"/>
          </a:p>
          <a:p>
            <a:pPr marL="237061" indent="-237061">
              <a:lnSpc>
                <a:spcPct val="70000"/>
              </a:lnSpc>
              <a:spcBef>
                <a:spcPts val="1067"/>
              </a:spcBef>
              <a:buClr>
                <a:schemeClr val="dk1"/>
              </a:buClr>
              <a:buSzPts val="1800"/>
            </a:pPr>
            <a:r>
              <a:rPr lang="en" sz="2400"/>
              <a:t>Compared to classic numerics has LOTS of parameters, statistical averaging (e.g. 32 initial LSTM’s only differing in randomized initial conditions) and nonlinear activation nodes</a:t>
            </a:r>
            <a:endParaRPr sz="2400"/>
          </a:p>
          <a:p>
            <a:pPr marL="237061" indent="-270927">
              <a:lnSpc>
                <a:spcPct val="70000"/>
              </a:lnSpc>
              <a:spcBef>
                <a:spcPts val="1067"/>
              </a:spcBef>
              <a:buSzPts val="1800"/>
            </a:pPr>
            <a:r>
              <a:rPr lang="en" sz="2400"/>
              <a:t>Looking at multiparticle systems learning O(N^2) potentia</a:t>
            </a:r>
            <a:endParaRPr sz="2400"/>
          </a:p>
        </p:txBody>
      </p:sp>
      <p:sp>
        <p:nvSpPr>
          <p:cNvPr id="323" name="Google Shape;323;p33"/>
          <p:cNvSpPr/>
          <p:nvPr/>
        </p:nvSpPr>
        <p:spPr>
          <a:xfrm>
            <a:off x="5943600" y="3276600"/>
            <a:ext cx="304800" cy="304800"/>
          </a:xfrm>
          <a:prstGeom prst="rect">
            <a:avLst/>
          </a:prstGeom>
          <a:no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sp>
        <p:nvSpPr>
          <p:cNvPr id="324" name="Google Shape;324;p33"/>
          <p:cNvSpPr/>
          <p:nvPr/>
        </p:nvSpPr>
        <p:spPr>
          <a:xfrm>
            <a:off x="6096000" y="3429000"/>
            <a:ext cx="304800" cy="304800"/>
          </a:xfrm>
          <a:prstGeom prst="rect">
            <a:avLst/>
          </a:prstGeom>
          <a:no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sp>
        <p:nvSpPr>
          <p:cNvPr id="325" name="Google Shape;325;p33"/>
          <p:cNvSpPr/>
          <p:nvPr/>
        </p:nvSpPr>
        <p:spPr>
          <a:xfrm>
            <a:off x="6248400" y="3581400"/>
            <a:ext cx="304800" cy="304800"/>
          </a:xfrm>
          <a:prstGeom prst="rect">
            <a:avLst/>
          </a:prstGeom>
          <a:noFill/>
          <a:ln>
            <a:noFill/>
          </a:ln>
        </p:spPr>
        <p:txBody>
          <a:bodyPr spcFirstLastPara="1" wrap="square" lIns="91433" tIns="45700" rIns="91433" bIns="45700" anchor="t" anchorCtr="0">
            <a:noAutofit/>
          </a:bodyPr>
          <a:lstStyle/>
          <a:p>
            <a:endParaRPr sz="1867">
              <a:solidFill>
                <a:schemeClr val="dk1"/>
              </a:solidFill>
              <a:latin typeface="Calibri"/>
              <a:ea typeface="Calibri"/>
              <a:cs typeface="Calibri"/>
              <a:sym typeface="Calibri"/>
            </a:endParaRPr>
          </a:p>
        </p:txBody>
      </p:sp>
      <p:grpSp>
        <p:nvGrpSpPr>
          <p:cNvPr id="326" name="Google Shape;326;p33"/>
          <p:cNvGrpSpPr/>
          <p:nvPr/>
        </p:nvGrpSpPr>
        <p:grpSpPr>
          <a:xfrm>
            <a:off x="9768951" y="1"/>
            <a:ext cx="2408875" cy="1872948"/>
            <a:chOff x="9768950" y="0"/>
            <a:chExt cx="2408874" cy="1872948"/>
          </a:xfrm>
        </p:grpSpPr>
        <p:pic>
          <p:nvPicPr>
            <p:cNvPr id="327" name="Google Shape;327;p33" descr="Image result for lstm"/>
            <p:cNvPicPr preferRelativeResize="0"/>
            <p:nvPr/>
          </p:nvPicPr>
          <p:blipFill rotWithShape="1">
            <a:blip r:embed="rId3">
              <a:alphaModFix/>
            </a:blip>
            <a:srcRect/>
            <a:stretch/>
          </p:blipFill>
          <p:spPr>
            <a:xfrm>
              <a:off x="9768950" y="0"/>
              <a:ext cx="2408874" cy="1872948"/>
            </a:xfrm>
            <a:prstGeom prst="rect">
              <a:avLst/>
            </a:prstGeom>
            <a:noFill/>
            <a:ln>
              <a:noFill/>
            </a:ln>
          </p:spPr>
        </p:pic>
        <p:sp>
          <p:nvSpPr>
            <p:cNvPr id="328" name="Google Shape;328;p33"/>
            <p:cNvSpPr txBox="1"/>
            <p:nvPr/>
          </p:nvSpPr>
          <p:spPr>
            <a:xfrm>
              <a:off x="10097866" y="54600"/>
              <a:ext cx="1276500" cy="369300"/>
            </a:xfrm>
            <a:prstGeom prst="rect">
              <a:avLst/>
            </a:prstGeom>
            <a:noFill/>
            <a:ln>
              <a:noFill/>
            </a:ln>
          </p:spPr>
          <p:txBody>
            <a:bodyPr spcFirstLastPara="1" wrap="square" lIns="91433" tIns="45700" rIns="91433" bIns="45700" anchor="t" anchorCtr="0">
              <a:noAutofit/>
            </a:bodyPr>
            <a:lstStyle/>
            <a:p>
              <a:r>
                <a:rPr lang="en" sz="1867" b="1">
                  <a:solidFill>
                    <a:schemeClr val="dk1"/>
                  </a:solidFill>
                  <a:latin typeface="Calibri"/>
                  <a:ea typeface="Calibri"/>
                  <a:cs typeface="Calibri"/>
                  <a:sym typeface="Calibri"/>
                </a:rPr>
                <a:t>LSTM Cell</a:t>
              </a:r>
              <a:endParaRPr sz="1467" b="1"/>
            </a:p>
          </p:txBody>
        </p:sp>
      </p:grpSp>
      <p:sp>
        <p:nvSpPr>
          <p:cNvPr id="329" name="Google Shape;329;p33"/>
          <p:cNvSpPr txBox="1"/>
          <p:nvPr/>
        </p:nvSpPr>
        <p:spPr>
          <a:xfrm>
            <a:off x="83433" y="3028200"/>
            <a:ext cx="3892800" cy="705600"/>
          </a:xfrm>
          <a:prstGeom prst="rect">
            <a:avLst/>
          </a:prstGeom>
          <a:noFill/>
          <a:ln>
            <a:noFill/>
          </a:ln>
        </p:spPr>
        <p:txBody>
          <a:bodyPr spcFirstLastPara="1" wrap="square" lIns="121900" tIns="121900" rIns="121900" bIns="121900" anchor="t" anchorCtr="0">
            <a:noAutofit/>
          </a:bodyPr>
          <a:lstStyle/>
          <a:p>
            <a:r>
              <a:rPr lang="en" sz="2400"/>
              <a:t>Simple Harmonic Oscillator used upto 10</a:t>
            </a:r>
            <a:r>
              <a:rPr lang="en" sz="2400" baseline="30000"/>
              <a:t>9 </a:t>
            </a:r>
            <a:r>
              <a:rPr lang="en" sz="2400"/>
              <a:t>dt</a:t>
            </a:r>
            <a:endParaRPr sz="2400"/>
          </a:p>
        </p:txBody>
      </p:sp>
      <p:pic>
        <p:nvPicPr>
          <p:cNvPr id="330" name="Google Shape;330;p33"/>
          <p:cNvPicPr preferRelativeResize="0"/>
          <p:nvPr/>
        </p:nvPicPr>
        <p:blipFill rotWithShape="1">
          <a:blip r:embed="rId4">
            <a:alphaModFix/>
          </a:blip>
          <a:srcRect l="28062" t="3998" r="55237" b="74870"/>
          <a:stretch/>
        </p:blipFill>
        <p:spPr>
          <a:xfrm>
            <a:off x="374267" y="3950900"/>
            <a:ext cx="2232415" cy="1872933"/>
          </a:xfrm>
          <a:prstGeom prst="rect">
            <a:avLst/>
          </a:prstGeom>
          <a:noFill/>
          <a:ln>
            <a:noFill/>
          </a:ln>
        </p:spPr>
      </p:pic>
      <p:grpSp>
        <p:nvGrpSpPr>
          <p:cNvPr id="331" name="Google Shape;331;p33"/>
          <p:cNvGrpSpPr/>
          <p:nvPr/>
        </p:nvGrpSpPr>
        <p:grpSpPr>
          <a:xfrm>
            <a:off x="3514634" y="2912100"/>
            <a:ext cx="8257668" cy="3288635"/>
            <a:chOff x="2635975" y="2184075"/>
            <a:chExt cx="6193251" cy="2466476"/>
          </a:xfrm>
        </p:grpSpPr>
        <p:pic>
          <p:nvPicPr>
            <p:cNvPr id="332" name="Google Shape;332;p33"/>
            <p:cNvPicPr preferRelativeResize="0"/>
            <p:nvPr/>
          </p:nvPicPr>
          <p:blipFill rotWithShape="1">
            <a:blip r:embed="rId4">
              <a:alphaModFix/>
            </a:blip>
            <a:srcRect l="3138" t="41819"/>
            <a:stretch/>
          </p:blipFill>
          <p:spPr>
            <a:xfrm>
              <a:off x="2635975" y="2184075"/>
              <a:ext cx="6193251" cy="2466476"/>
            </a:xfrm>
            <a:prstGeom prst="rect">
              <a:avLst/>
            </a:prstGeom>
            <a:noFill/>
            <a:ln>
              <a:noFill/>
            </a:ln>
          </p:spPr>
        </p:pic>
        <p:sp>
          <p:nvSpPr>
            <p:cNvPr id="333" name="Google Shape;333;p33"/>
            <p:cNvSpPr txBox="1"/>
            <p:nvPr/>
          </p:nvSpPr>
          <p:spPr>
            <a:xfrm>
              <a:off x="2924524" y="2210850"/>
              <a:ext cx="1533176" cy="360900"/>
            </a:xfrm>
            <a:prstGeom prst="rect">
              <a:avLst/>
            </a:prstGeom>
            <a:solidFill>
              <a:srgbClr val="FFFFFF"/>
            </a:solidFill>
            <a:ln>
              <a:noFill/>
            </a:ln>
          </p:spPr>
          <p:txBody>
            <a:bodyPr spcFirstLastPara="1" wrap="square" lIns="121900" tIns="121900" rIns="121900" bIns="121900" anchor="t" anchorCtr="0">
              <a:noAutofit/>
            </a:bodyPr>
            <a:lstStyle/>
            <a:p>
              <a:r>
                <a:rPr lang="en" sz="2400" dirty="0">
                  <a:solidFill>
                    <a:schemeClr val="dk1"/>
                  </a:solidFill>
                  <a:latin typeface="Calibri"/>
                  <a:ea typeface="Calibri"/>
                  <a:cs typeface="Calibri"/>
                  <a:sym typeface="Calibri"/>
                </a:rPr>
                <a:t>Error Squared</a:t>
              </a:r>
              <a:endParaRPr sz="2400" dirty="0"/>
            </a:p>
          </p:txBody>
        </p:sp>
        <p:sp>
          <p:nvSpPr>
            <p:cNvPr id="334" name="Google Shape;334;p33"/>
            <p:cNvSpPr txBox="1"/>
            <p:nvPr/>
          </p:nvSpPr>
          <p:spPr>
            <a:xfrm>
              <a:off x="5421850" y="4367875"/>
              <a:ext cx="818400" cy="228600"/>
            </a:xfrm>
            <a:prstGeom prst="rect">
              <a:avLst/>
            </a:prstGeom>
            <a:solidFill>
              <a:srgbClr val="FFFFFF"/>
            </a:solidFill>
            <a:ln>
              <a:noFill/>
            </a:ln>
          </p:spPr>
          <p:txBody>
            <a:bodyPr spcFirstLastPara="1" wrap="square" lIns="0" tIns="0" rIns="0" bIns="0" anchor="t" anchorCtr="0">
              <a:noAutofit/>
            </a:bodyPr>
            <a:lstStyle/>
            <a:p>
              <a:r>
                <a:rPr lang="en" sz="2400">
                  <a:solidFill>
                    <a:schemeClr val="dk1"/>
                  </a:solidFill>
                  <a:latin typeface="Calibri"/>
                  <a:ea typeface="Calibri"/>
                  <a:cs typeface="Calibri"/>
                  <a:sym typeface="Calibri"/>
                </a:rPr>
                <a:t>Timesteps</a:t>
              </a:r>
              <a:endParaRPr sz="2400"/>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385133" y="0"/>
            <a:ext cx="11360800" cy="763600"/>
          </a:xfrm>
          <a:prstGeom prst="rect">
            <a:avLst/>
          </a:prstGeom>
        </p:spPr>
        <p:txBody>
          <a:bodyPr spcFirstLastPara="1" vert="horz" wrap="square" lIns="91433" tIns="91433" rIns="91433" bIns="91433" rtlCol="0" anchor="t" anchorCtr="0">
            <a:noAutofit/>
          </a:bodyPr>
          <a:lstStyle/>
          <a:p>
            <a:r>
              <a:rPr lang="en"/>
              <a:t>Computational Performance comparison</a:t>
            </a:r>
            <a:endParaRPr/>
          </a:p>
        </p:txBody>
      </p:sp>
      <p:sp>
        <p:nvSpPr>
          <p:cNvPr id="340" name="Google Shape;340;p34"/>
          <p:cNvSpPr txBox="1">
            <a:spLocks noGrp="1"/>
          </p:cNvSpPr>
          <p:nvPr>
            <p:ph type="body" idx="1"/>
          </p:nvPr>
        </p:nvSpPr>
        <p:spPr>
          <a:xfrm>
            <a:off x="50543" y="1012123"/>
            <a:ext cx="2988800" cy="5133600"/>
          </a:xfrm>
          <a:prstGeom prst="rect">
            <a:avLst/>
          </a:prstGeom>
        </p:spPr>
        <p:txBody>
          <a:bodyPr spcFirstLastPara="1" vert="horz" wrap="square" lIns="91433" tIns="91433" rIns="91433" bIns="91433" rtlCol="0" anchor="t" anchorCtr="0">
            <a:noAutofit/>
          </a:bodyPr>
          <a:lstStyle/>
          <a:p>
            <a:pPr marL="0" indent="0">
              <a:buNone/>
            </a:pPr>
            <a:r>
              <a:rPr lang="en" sz="1867" dirty="0">
                <a:latin typeface="Arial"/>
                <a:ea typeface="Arial"/>
                <a:cs typeface="Arial"/>
                <a:sym typeface="Arial"/>
              </a:rPr>
              <a:t>LJ is Lennard Jones potential</a:t>
            </a:r>
            <a:endParaRPr sz="1867" dirty="0">
              <a:latin typeface="Arial"/>
              <a:ea typeface="Arial"/>
              <a:cs typeface="Arial"/>
              <a:sym typeface="Arial"/>
            </a:endParaRPr>
          </a:p>
          <a:p>
            <a:pPr marL="0" indent="0">
              <a:buNone/>
            </a:pPr>
            <a:endParaRPr sz="1867" dirty="0">
              <a:latin typeface="Arial"/>
              <a:ea typeface="Arial"/>
              <a:cs typeface="Arial"/>
              <a:sym typeface="Arial"/>
            </a:endParaRPr>
          </a:p>
          <a:p>
            <a:pPr marL="0" indent="0">
              <a:buNone/>
            </a:pPr>
            <a:r>
              <a:rPr lang="en" sz="1867" dirty="0">
                <a:latin typeface="Arial"/>
                <a:ea typeface="Arial"/>
                <a:cs typeface="Arial"/>
                <a:sym typeface="Arial"/>
              </a:rPr>
              <a:t>MD (Molecular Dynamics) simulations are performed with dt=0.01 using Velocity Verlet</a:t>
            </a:r>
            <a:endParaRPr sz="1867" dirty="0">
              <a:latin typeface="Arial"/>
              <a:ea typeface="Arial"/>
              <a:cs typeface="Arial"/>
              <a:sym typeface="Arial"/>
            </a:endParaRPr>
          </a:p>
          <a:p>
            <a:pPr marL="0" indent="0">
              <a:buNone/>
            </a:pPr>
            <a:endParaRPr sz="1867" dirty="0">
              <a:latin typeface="Arial"/>
              <a:ea typeface="Arial"/>
              <a:cs typeface="Arial"/>
              <a:sym typeface="Arial"/>
            </a:endParaRPr>
          </a:p>
          <a:p>
            <a:pPr marL="0" indent="0">
              <a:buNone/>
            </a:pPr>
            <a:r>
              <a:rPr lang="en" sz="1867" dirty="0">
                <a:latin typeface="Arial"/>
                <a:ea typeface="Arial"/>
                <a:cs typeface="Arial"/>
                <a:sym typeface="Arial"/>
              </a:rPr>
              <a:t>All results are the full time up to T=100 and using unseen data</a:t>
            </a:r>
            <a:endParaRPr sz="1867" dirty="0">
              <a:latin typeface="Arial"/>
              <a:ea typeface="Arial"/>
              <a:cs typeface="Arial"/>
              <a:sym typeface="Arial"/>
            </a:endParaRPr>
          </a:p>
          <a:p>
            <a:pPr marL="0" indent="0">
              <a:buNone/>
            </a:pPr>
            <a:endParaRPr sz="1867" dirty="0">
              <a:latin typeface="Arial"/>
              <a:ea typeface="Arial"/>
              <a:cs typeface="Arial"/>
              <a:sym typeface="Arial"/>
            </a:endParaRPr>
          </a:p>
          <a:p>
            <a:pPr marL="0" indent="0">
              <a:buNone/>
            </a:pPr>
            <a:r>
              <a:rPr lang="en" sz="1867" dirty="0">
                <a:latin typeface="Arial"/>
                <a:ea typeface="Arial"/>
                <a:cs typeface="Arial"/>
                <a:sym typeface="Arial"/>
              </a:rPr>
              <a:t>LSTM is fastest due to large step size allowed and retains accuracy</a:t>
            </a:r>
            <a:endParaRPr sz="1867" dirty="0">
              <a:latin typeface="Arial"/>
              <a:ea typeface="Arial"/>
              <a:cs typeface="Arial"/>
              <a:sym typeface="Arial"/>
            </a:endParaRPr>
          </a:p>
          <a:p>
            <a:pPr marL="0" indent="0">
              <a:buNone/>
            </a:pPr>
            <a:endParaRPr sz="1867" dirty="0">
              <a:latin typeface="Arial"/>
              <a:ea typeface="Arial"/>
              <a:cs typeface="Arial"/>
              <a:sym typeface="Arial"/>
            </a:endParaRPr>
          </a:p>
          <a:p>
            <a:pPr marL="0" indent="0">
              <a:buNone/>
            </a:pPr>
            <a:r>
              <a:rPr lang="en" sz="1867" dirty="0">
                <a:latin typeface="Arial"/>
                <a:ea typeface="Arial"/>
                <a:cs typeface="Arial"/>
                <a:sym typeface="Arial"/>
              </a:rPr>
              <a:t>10x is dt=0.1</a:t>
            </a:r>
            <a:endParaRPr sz="1867" dirty="0">
              <a:latin typeface="Arial"/>
              <a:ea typeface="Arial"/>
              <a:cs typeface="Arial"/>
              <a:sym typeface="Arial"/>
            </a:endParaRPr>
          </a:p>
          <a:p>
            <a:pPr marL="0" indent="0">
              <a:buNone/>
            </a:pPr>
            <a:r>
              <a:rPr lang="en" sz="1867" dirty="0">
                <a:latin typeface="Arial"/>
                <a:ea typeface="Arial"/>
                <a:cs typeface="Arial"/>
                <a:sym typeface="Arial"/>
              </a:rPr>
              <a:t>100x is dt=1</a:t>
            </a:r>
            <a:endParaRPr sz="1867" dirty="0">
              <a:latin typeface="Arial"/>
              <a:ea typeface="Arial"/>
              <a:cs typeface="Arial"/>
              <a:sym typeface="Arial"/>
            </a:endParaRPr>
          </a:p>
          <a:p>
            <a:pPr marL="0" indent="0">
              <a:buNone/>
            </a:pPr>
            <a:r>
              <a:rPr lang="en" sz="1867" dirty="0">
                <a:latin typeface="Arial"/>
                <a:ea typeface="Arial"/>
                <a:cs typeface="Arial"/>
                <a:sym typeface="Arial"/>
              </a:rPr>
              <a:t>400x is dt=4 steps</a:t>
            </a:r>
            <a:endParaRPr sz="1867" dirty="0">
              <a:latin typeface="Arial"/>
              <a:ea typeface="Arial"/>
              <a:cs typeface="Arial"/>
              <a:sym typeface="Arial"/>
            </a:endParaRPr>
          </a:p>
        </p:txBody>
      </p:sp>
      <p:graphicFrame>
        <p:nvGraphicFramePr>
          <p:cNvPr id="341" name="Google Shape;341;p34"/>
          <p:cNvGraphicFramePr/>
          <p:nvPr>
            <p:extLst>
              <p:ext uri="{D42A27DB-BD31-4B8C-83A1-F6EECF244321}">
                <p14:modId xmlns:p14="http://schemas.microsoft.com/office/powerpoint/2010/main" val="3911658237"/>
              </p:ext>
            </p:extLst>
          </p:nvPr>
        </p:nvGraphicFramePr>
        <p:xfrm>
          <a:off x="3194068" y="985083"/>
          <a:ext cx="8144834" cy="5135680"/>
        </p:xfrm>
        <a:graphic>
          <a:graphicData uri="http://schemas.openxmlformats.org/drawingml/2006/table">
            <a:tbl>
              <a:tblPr>
                <a:noFill/>
              </a:tblPr>
              <a:tblGrid>
                <a:gridCol w="1720333">
                  <a:extLst>
                    <a:ext uri="{9D8B030D-6E8A-4147-A177-3AD203B41FA5}">
                      <a16:colId xmlns:a16="http://schemas.microsoft.com/office/drawing/2014/main" val="20000"/>
                    </a:ext>
                  </a:extLst>
                </a:gridCol>
                <a:gridCol w="2150067">
                  <a:extLst>
                    <a:ext uri="{9D8B030D-6E8A-4147-A177-3AD203B41FA5}">
                      <a16:colId xmlns:a16="http://schemas.microsoft.com/office/drawing/2014/main" val="20001"/>
                    </a:ext>
                  </a:extLst>
                </a:gridCol>
                <a:gridCol w="2060267">
                  <a:extLst>
                    <a:ext uri="{9D8B030D-6E8A-4147-A177-3AD203B41FA5}">
                      <a16:colId xmlns:a16="http://schemas.microsoft.com/office/drawing/2014/main" val="20002"/>
                    </a:ext>
                  </a:extLst>
                </a:gridCol>
                <a:gridCol w="2214167">
                  <a:extLst>
                    <a:ext uri="{9D8B030D-6E8A-4147-A177-3AD203B41FA5}">
                      <a16:colId xmlns:a16="http://schemas.microsoft.com/office/drawing/2014/main" val="20003"/>
                    </a:ext>
                  </a:extLst>
                </a:gridCol>
              </a:tblGrid>
              <a:tr h="731480">
                <a:tc>
                  <a:txBody>
                    <a:bodyPr/>
                    <a:lstStyle/>
                    <a:p>
                      <a:pPr marL="0" lvl="0" indent="0" algn="l" rtl="0">
                        <a:spcBef>
                          <a:spcPts val="0"/>
                        </a:spcBef>
                        <a:spcAft>
                          <a:spcPts val="0"/>
                        </a:spcAft>
                        <a:buNone/>
                      </a:pPr>
                      <a:r>
                        <a:rPr lang="en" sz="1600" b="1">
                          <a:solidFill>
                            <a:schemeClr val="dk1"/>
                          </a:solidFill>
                          <a:highlight>
                            <a:srgbClr val="FFFFFF"/>
                          </a:highlight>
                        </a:rPr>
                        <a:t>RNN Type</a:t>
                      </a:r>
                      <a:endParaRPr sz="1600" b="1"/>
                    </a:p>
                  </a:txBody>
                  <a:tcPr marL="121900" marR="121900" marT="121900" marB="121900"/>
                </a:tc>
                <a:tc>
                  <a:txBody>
                    <a:bodyPr/>
                    <a:lstStyle/>
                    <a:p>
                      <a:pPr marL="0" lvl="0" indent="0" algn="l" rtl="0">
                        <a:spcBef>
                          <a:spcPts val="0"/>
                        </a:spcBef>
                        <a:spcAft>
                          <a:spcPts val="0"/>
                        </a:spcAft>
                        <a:buNone/>
                      </a:pPr>
                      <a:r>
                        <a:rPr lang="en" sz="1600" b="1"/>
                        <a:t>Simple harmonic oscillator</a:t>
                      </a:r>
                      <a:endParaRPr sz="1600" b="1"/>
                    </a:p>
                  </a:txBody>
                  <a:tcPr marL="121900" marR="121900" marT="121900" marB="121900"/>
                </a:tc>
                <a:tc>
                  <a:txBody>
                    <a:bodyPr/>
                    <a:lstStyle/>
                    <a:p>
                      <a:pPr marL="0" lvl="0" indent="0" algn="l" rtl="0">
                        <a:spcBef>
                          <a:spcPts val="0"/>
                        </a:spcBef>
                        <a:spcAft>
                          <a:spcPts val="0"/>
                        </a:spcAft>
                        <a:buNone/>
                      </a:pPr>
                      <a:r>
                        <a:rPr lang="en" sz="1600" b="1">
                          <a:solidFill>
                            <a:schemeClr val="dk1"/>
                          </a:solidFill>
                          <a:highlight>
                            <a:srgbClr val="FFFFFF"/>
                          </a:highlight>
                        </a:rPr>
                        <a:t>Double well results</a:t>
                      </a:r>
                      <a:endParaRPr sz="1600" b="1"/>
                    </a:p>
                  </a:txBody>
                  <a:tcPr marL="121900" marR="121900" marT="121900" marB="121900"/>
                </a:tc>
                <a:tc>
                  <a:txBody>
                    <a:bodyPr/>
                    <a:lstStyle/>
                    <a:p>
                      <a:pPr marL="0" lvl="0" indent="0" algn="l" rtl="0">
                        <a:spcBef>
                          <a:spcPts val="0"/>
                        </a:spcBef>
                        <a:spcAft>
                          <a:spcPts val="0"/>
                        </a:spcAft>
                        <a:buNone/>
                      </a:pPr>
                      <a:r>
                        <a:rPr lang="en" sz="1600" b="1">
                          <a:solidFill>
                            <a:schemeClr val="dk1"/>
                          </a:solidFill>
                          <a:highlight>
                            <a:srgbClr val="FFFFFF"/>
                          </a:highlight>
                        </a:rPr>
                        <a:t>LJ potential single particle results</a:t>
                      </a:r>
                      <a:endParaRPr sz="1600" b="1"/>
                    </a:p>
                  </a:txBody>
                  <a:tcPr marL="121900" marR="121900" marT="121900" marB="121900"/>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 sz="2400" b="1"/>
                        <a:t>MD </a:t>
                      </a:r>
                      <a:endParaRPr sz="2400" b="1"/>
                    </a:p>
                  </a:txBody>
                  <a:tcPr marL="121900" marR="121900" marT="121900" marB="121900"/>
                </a:tc>
                <a:tc>
                  <a:txBody>
                    <a:bodyPr/>
                    <a:lstStyle/>
                    <a:p>
                      <a:pPr marL="0" lvl="0" indent="0" algn="l" rtl="0">
                        <a:spcBef>
                          <a:spcPts val="0"/>
                        </a:spcBef>
                        <a:spcAft>
                          <a:spcPts val="0"/>
                        </a:spcAft>
                        <a:buNone/>
                      </a:pPr>
                      <a:r>
                        <a:rPr lang="en" sz="1100"/>
                        <a:t>MD time = </a:t>
                      </a:r>
                      <a:r>
                        <a:rPr lang="en" sz="1100" b="1"/>
                        <a:t>0.18sec</a:t>
                      </a:r>
                      <a:endParaRPr sz="1100" b="1"/>
                    </a:p>
                  </a:txBody>
                  <a:tcPr marL="121900" marR="121900" marT="121900" marB="121900"/>
                </a:tc>
                <a:tc>
                  <a:txBody>
                    <a:bodyPr/>
                    <a:lstStyle/>
                    <a:p>
                      <a:pPr marL="0" lvl="0" indent="0" algn="l" rtl="0">
                        <a:spcBef>
                          <a:spcPts val="0"/>
                        </a:spcBef>
                        <a:spcAft>
                          <a:spcPts val="0"/>
                        </a:spcAft>
                        <a:buNone/>
                      </a:pPr>
                      <a:r>
                        <a:rPr lang="en" sz="1100"/>
                        <a:t>MD time = </a:t>
                      </a:r>
                      <a:r>
                        <a:rPr lang="en" sz="1100" b="1"/>
                        <a:t>0.19sec</a:t>
                      </a:r>
                      <a:endParaRPr sz="1100" b="1"/>
                    </a:p>
                  </a:txBody>
                  <a:tcPr marL="121900" marR="121900" marT="121900" marB="121900"/>
                </a:tc>
                <a:tc>
                  <a:txBody>
                    <a:bodyPr/>
                    <a:lstStyle/>
                    <a:p>
                      <a:pPr marL="0" lvl="0" indent="0" algn="l" rtl="0">
                        <a:spcBef>
                          <a:spcPts val="0"/>
                        </a:spcBef>
                        <a:spcAft>
                          <a:spcPts val="0"/>
                        </a:spcAft>
                        <a:buNone/>
                      </a:pPr>
                      <a:r>
                        <a:rPr lang="en" sz="1100"/>
                        <a:t>MD time = </a:t>
                      </a:r>
                      <a:r>
                        <a:rPr lang="en" sz="1100" b="1"/>
                        <a:t>0.27sec</a:t>
                      </a:r>
                      <a:endParaRPr sz="1100" b="1"/>
                    </a:p>
                  </a:txBody>
                  <a:tcPr marL="121900" marR="121900" marT="121900" marB="121900"/>
                </a:tc>
                <a:extLst>
                  <a:ext uri="{0D108BD9-81ED-4DB2-BD59-A6C34878D82A}">
                    <a16:rowId xmlns:a16="http://schemas.microsoft.com/office/drawing/2014/main" val="10001"/>
                  </a:ext>
                </a:extLst>
              </a:tr>
              <a:tr h="1137880">
                <a:tc>
                  <a:txBody>
                    <a:bodyPr/>
                    <a:lstStyle/>
                    <a:p>
                      <a:pPr marL="0" lvl="0" indent="0" algn="l" rtl="0">
                        <a:spcBef>
                          <a:spcPts val="0"/>
                        </a:spcBef>
                        <a:spcAft>
                          <a:spcPts val="0"/>
                        </a:spcAft>
                        <a:buNone/>
                      </a:pPr>
                      <a:r>
                        <a:rPr lang="en" sz="2400" b="1"/>
                        <a:t>Vanilla RNN</a:t>
                      </a:r>
                      <a:endParaRPr sz="2400" b="1"/>
                    </a:p>
                  </a:txBody>
                  <a:tcPr marL="121900" marR="121900" marT="121900" marB="121900"/>
                </a:tc>
                <a:tc>
                  <a:txBody>
                    <a:bodyPr/>
                    <a:lstStyle/>
                    <a:p>
                      <a:pPr marL="0" lvl="0" indent="0" algn="l" rtl="0">
                        <a:spcBef>
                          <a:spcPts val="0"/>
                        </a:spcBef>
                        <a:spcAft>
                          <a:spcPts val="0"/>
                        </a:spcAft>
                        <a:buNone/>
                      </a:pPr>
                      <a:r>
                        <a:rPr lang="en" sz="1200"/>
                        <a:t>2 layers of 64 units each</a:t>
                      </a:r>
                      <a:endParaRPr sz="1200"/>
                    </a:p>
                    <a:p>
                      <a:pPr marL="0" lvl="0" indent="0" algn="l" rtl="0">
                        <a:spcBef>
                          <a:spcPts val="0"/>
                        </a:spcBef>
                        <a:spcAft>
                          <a:spcPts val="0"/>
                        </a:spcAft>
                        <a:buNone/>
                      </a:pPr>
                      <a:r>
                        <a:rPr lang="en" sz="1200"/>
                        <a:t>timeframes=5</a:t>
                      </a:r>
                      <a:endParaRPr sz="1200"/>
                    </a:p>
                    <a:p>
                      <a:pPr marL="0" lvl="0" indent="0" algn="l" rtl="0">
                        <a:spcBef>
                          <a:spcPts val="0"/>
                        </a:spcBef>
                        <a:spcAft>
                          <a:spcPts val="0"/>
                        </a:spcAft>
                        <a:buNone/>
                      </a:pPr>
                      <a:r>
                        <a:rPr lang="en" sz="1200"/>
                        <a:t>MSE~0.01</a:t>
                      </a:r>
                      <a:endParaRPr sz="1200"/>
                    </a:p>
                    <a:p>
                      <a:pPr marL="0" lvl="0" indent="0" algn="l" rtl="0">
                        <a:spcBef>
                          <a:spcPts val="0"/>
                        </a:spcBef>
                        <a:spcAft>
                          <a:spcPts val="0"/>
                        </a:spcAft>
                        <a:buNone/>
                      </a:pPr>
                      <a:r>
                        <a:rPr lang="en" sz="1200"/>
                        <a:t>RNN10x= </a:t>
                      </a:r>
                      <a:r>
                        <a:rPr lang="en" sz="1200" b="1"/>
                        <a:t>2.5sec</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parameters=12609</a:t>
                      </a:r>
                      <a:endParaRPr sz="1200"/>
                    </a:p>
                  </a:txBody>
                  <a:tcPr marL="121900" marR="121900" marT="121900" marB="121900"/>
                </a:tc>
                <a:tc>
                  <a:txBody>
                    <a:bodyPr/>
                    <a:lstStyle/>
                    <a:p>
                      <a:pPr marL="0" lvl="0" indent="0" algn="l" rtl="0">
                        <a:spcBef>
                          <a:spcPts val="0"/>
                        </a:spcBef>
                        <a:spcAft>
                          <a:spcPts val="0"/>
                        </a:spcAft>
                        <a:buNone/>
                      </a:pPr>
                      <a:r>
                        <a:rPr lang="en" sz="1200"/>
                        <a:t>2 layers of 128 units each</a:t>
                      </a:r>
                      <a:endParaRPr sz="1200"/>
                    </a:p>
                    <a:p>
                      <a:pPr marL="0" lvl="0" indent="0" algn="l" rtl="0">
                        <a:spcBef>
                          <a:spcPts val="0"/>
                        </a:spcBef>
                        <a:spcAft>
                          <a:spcPts val="0"/>
                        </a:spcAft>
                        <a:buNone/>
                      </a:pPr>
                      <a:r>
                        <a:rPr lang="en" sz="1200"/>
                        <a:t>timeframes=10</a:t>
                      </a:r>
                      <a:endParaRPr sz="1200"/>
                    </a:p>
                    <a:p>
                      <a:pPr marL="0" lvl="0" indent="0" algn="l" rtl="0">
                        <a:spcBef>
                          <a:spcPts val="0"/>
                        </a:spcBef>
                        <a:spcAft>
                          <a:spcPts val="0"/>
                        </a:spcAft>
                        <a:buNone/>
                      </a:pPr>
                      <a:r>
                        <a:rPr lang="en" sz="1200"/>
                        <a:t>MSE~0.95</a:t>
                      </a:r>
                      <a:endParaRPr sz="1200"/>
                    </a:p>
                    <a:p>
                      <a:pPr marL="0" lvl="0" indent="0" algn="l" rtl="0">
                        <a:spcBef>
                          <a:spcPts val="0"/>
                        </a:spcBef>
                        <a:spcAft>
                          <a:spcPts val="0"/>
                        </a:spcAft>
                        <a:buNone/>
                      </a:pPr>
                      <a:r>
                        <a:rPr lang="en" sz="1200"/>
                        <a:t>RNN10x= </a:t>
                      </a:r>
                      <a:r>
                        <a:rPr lang="en" sz="1200" b="1"/>
                        <a:t>5.29sec </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parameters=49793</a:t>
                      </a:r>
                      <a:endParaRPr sz="1200"/>
                    </a:p>
                  </a:txBody>
                  <a:tcPr marL="121900" marR="121900" marT="121900" marB="121900"/>
                </a:tc>
                <a:tc>
                  <a:txBody>
                    <a:bodyPr/>
                    <a:lstStyle/>
                    <a:p>
                      <a:pPr marL="0" lvl="0" indent="0" algn="l" rtl="0">
                        <a:spcBef>
                          <a:spcPts val="0"/>
                        </a:spcBef>
                        <a:spcAft>
                          <a:spcPts val="0"/>
                        </a:spcAft>
                        <a:buNone/>
                      </a:pPr>
                      <a:r>
                        <a:rPr lang="en" sz="1200"/>
                        <a:t>3 layers of 128 units each</a:t>
                      </a:r>
                      <a:endParaRPr sz="1200"/>
                    </a:p>
                    <a:p>
                      <a:pPr marL="0" lvl="0" indent="0" algn="l" rtl="0">
                        <a:spcBef>
                          <a:spcPts val="0"/>
                        </a:spcBef>
                        <a:spcAft>
                          <a:spcPts val="0"/>
                        </a:spcAft>
                        <a:buNone/>
                      </a:pPr>
                      <a:r>
                        <a:rPr lang="en" sz="1200"/>
                        <a:t>timeframes=10</a:t>
                      </a:r>
                      <a:endParaRPr sz="1200"/>
                    </a:p>
                    <a:p>
                      <a:pPr marL="0" lvl="0" indent="0" algn="l" rtl="0">
                        <a:spcBef>
                          <a:spcPts val="0"/>
                        </a:spcBef>
                        <a:spcAft>
                          <a:spcPts val="0"/>
                        </a:spcAft>
                        <a:buNone/>
                      </a:pPr>
                      <a:r>
                        <a:rPr lang="en" sz="1200"/>
                        <a:t>MSE~0.84</a:t>
                      </a:r>
                      <a:endParaRPr sz="1200"/>
                    </a:p>
                    <a:p>
                      <a:pPr marL="0" lvl="0" indent="0" algn="l" rtl="0">
                        <a:spcBef>
                          <a:spcPts val="0"/>
                        </a:spcBef>
                        <a:spcAft>
                          <a:spcPts val="0"/>
                        </a:spcAft>
                        <a:buNone/>
                      </a:pPr>
                      <a:r>
                        <a:rPr lang="en" sz="1200"/>
                        <a:t>RNN10x= </a:t>
                      </a:r>
                      <a:r>
                        <a:rPr lang="en" sz="1200" b="1"/>
                        <a:t>7.24sec</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parameters=82689</a:t>
                      </a:r>
                      <a:endParaRPr sz="1200"/>
                    </a:p>
                  </a:txBody>
                  <a:tcPr marL="121900" marR="121900" marT="121900" marB="121900"/>
                </a:tc>
                <a:extLst>
                  <a:ext uri="{0D108BD9-81ED-4DB2-BD59-A6C34878D82A}">
                    <a16:rowId xmlns:a16="http://schemas.microsoft.com/office/drawing/2014/main" val="10002"/>
                  </a:ext>
                </a:extLst>
              </a:tr>
              <a:tr h="1137880">
                <a:tc>
                  <a:txBody>
                    <a:bodyPr/>
                    <a:lstStyle/>
                    <a:p>
                      <a:pPr marL="0" lvl="0" indent="0" algn="l" rtl="0">
                        <a:spcBef>
                          <a:spcPts val="0"/>
                        </a:spcBef>
                        <a:spcAft>
                          <a:spcPts val="0"/>
                        </a:spcAft>
                        <a:buNone/>
                      </a:pPr>
                      <a:r>
                        <a:rPr lang="en" sz="2400" b="1"/>
                        <a:t>GRU</a:t>
                      </a:r>
                      <a:endParaRPr sz="2400" b="1"/>
                    </a:p>
                  </a:txBody>
                  <a:tcPr marL="121900" marR="121900" marT="121900" marB="121900"/>
                </a:tc>
                <a:tc>
                  <a:txBody>
                    <a:bodyPr/>
                    <a:lstStyle/>
                    <a:p>
                      <a:pPr marL="0" lvl="0" indent="0" algn="l" rtl="0">
                        <a:spcBef>
                          <a:spcPts val="0"/>
                        </a:spcBef>
                        <a:spcAft>
                          <a:spcPts val="0"/>
                        </a:spcAft>
                        <a:buNone/>
                      </a:pPr>
                      <a:r>
                        <a:rPr lang="en" sz="1200"/>
                        <a:t>2 layers of 16 units each</a:t>
                      </a:r>
                      <a:endParaRPr sz="1200"/>
                    </a:p>
                    <a:p>
                      <a:pPr marL="0" lvl="0" indent="0" algn="l" rtl="0">
                        <a:spcBef>
                          <a:spcPts val="0"/>
                        </a:spcBef>
                        <a:spcAft>
                          <a:spcPts val="0"/>
                        </a:spcAft>
                        <a:buNone/>
                      </a:pPr>
                      <a:r>
                        <a:rPr lang="en" sz="1200"/>
                        <a:t>timeframes=4</a:t>
                      </a:r>
                      <a:endParaRPr sz="1200"/>
                    </a:p>
                    <a:p>
                      <a:pPr marL="0" lvl="0" indent="0" algn="l" rtl="0">
                        <a:spcBef>
                          <a:spcPts val="0"/>
                        </a:spcBef>
                        <a:spcAft>
                          <a:spcPts val="0"/>
                        </a:spcAft>
                        <a:buNone/>
                      </a:pPr>
                      <a:r>
                        <a:rPr lang="en" sz="1200"/>
                        <a:t>MSE~0.005</a:t>
                      </a:r>
                      <a:endParaRPr sz="1200"/>
                    </a:p>
                    <a:p>
                      <a:pPr marL="0" lvl="0" indent="0" algn="l" rtl="0">
                        <a:spcBef>
                          <a:spcPts val="0"/>
                        </a:spcBef>
                        <a:spcAft>
                          <a:spcPts val="0"/>
                        </a:spcAft>
                        <a:buNone/>
                      </a:pPr>
                      <a:r>
                        <a:rPr lang="en" sz="1200"/>
                        <a:t>GRU10x= </a:t>
                      </a:r>
                      <a:r>
                        <a:rPr lang="en" sz="1200" b="1"/>
                        <a:t>4.69sec</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parameters=2513</a:t>
                      </a:r>
                      <a:endParaRPr sz="1200"/>
                    </a:p>
                  </a:txBody>
                  <a:tcPr marL="121900" marR="121900" marT="121900" marB="121900"/>
                </a:tc>
                <a:tc>
                  <a:txBody>
                    <a:bodyPr/>
                    <a:lstStyle/>
                    <a:p>
                      <a:pPr marL="0" lvl="0" indent="0" algn="l" rtl="0">
                        <a:spcBef>
                          <a:spcPts val="0"/>
                        </a:spcBef>
                        <a:spcAft>
                          <a:spcPts val="0"/>
                        </a:spcAft>
                        <a:buNone/>
                      </a:pPr>
                      <a:r>
                        <a:rPr lang="en" sz="1200"/>
                        <a:t>2 layers, of 32 units each</a:t>
                      </a:r>
                      <a:endParaRPr sz="1200"/>
                    </a:p>
                    <a:p>
                      <a:pPr marL="0" lvl="0" indent="0" algn="l" rtl="0">
                        <a:spcBef>
                          <a:spcPts val="0"/>
                        </a:spcBef>
                        <a:spcAft>
                          <a:spcPts val="0"/>
                        </a:spcAft>
                        <a:buNone/>
                      </a:pPr>
                      <a:r>
                        <a:rPr lang="en" sz="1200"/>
                        <a:t>timeframes=5</a:t>
                      </a:r>
                      <a:endParaRPr sz="1200"/>
                    </a:p>
                    <a:p>
                      <a:pPr marL="0" lvl="0" indent="0" algn="l" rtl="0">
                        <a:spcBef>
                          <a:spcPts val="0"/>
                        </a:spcBef>
                        <a:spcAft>
                          <a:spcPts val="0"/>
                        </a:spcAft>
                        <a:buNone/>
                      </a:pPr>
                      <a:r>
                        <a:rPr lang="en" sz="1200"/>
                        <a:t>MSE~0.005</a:t>
                      </a:r>
                      <a:endParaRPr sz="1200"/>
                    </a:p>
                    <a:p>
                      <a:pPr marL="0" lvl="0" indent="0" algn="l" rtl="0">
                        <a:spcBef>
                          <a:spcPts val="0"/>
                        </a:spcBef>
                        <a:spcAft>
                          <a:spcPts val="0"/>
                        </a:spcAft>
                        <a:buNone/>
                      </a:pPr>
                      <a:r>
                        <a:rPr lang="en" sz="1200"/>
                        <a:t>GRU10x= </a:t>
                      </a:r>
                      <a:r>
                        <a:rPr lang="en" sz="1200" b="1"/>
                        <a:t>6.5sec </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parameters=9633</a:t>
                      </a:r>
                      <a:endParaRPr sz="1200"/>
                    </a:p>
                  </a:txBody>
                  <a:tcPr marL="121900" marR="121900" marT="121900" marB="121900"/>
                </a:tc>
                <a:tc>
                  <a:txBody>
                    <a:bodyPr/>
                    <a:lstStyle/>
                    <a:p>
                      <a:pPr marL="0" lvl="0" indent="0" algn="l" rtl="0">
                        <a:spcBef>
                          <a:spcPts val="0"/>
                        </a:spcBef>
                        <a:spcAft>
                          <a:spcPts val="0"/>
                        </a:spcAft>
                        <a:buNone/>
                      </a:pPr>
                      <a:r>
                        <a:rPr lang="en" sz="1200"/>
                        <a:t>2 layers of 64 units each </a:t>
                      </a:r>
                      <a:endParaRPr sz="1200"/>
                    </a:p>
                    <a:p>
                      <a:pPr marL="0" lvl="0" indent="0" algn="l" rtl="0">
                        <a:spcBef>
                          <a:spcPts val="0"/>
                        </a:spcBef>
                        <a:spcAft>
                          <a:spcPts val="0"/>
                        </a:spcAft>
                        <a:buNone/>
                      </a:pPr>
                      <a:r>
                        <a:rPr lang="en" sz="1200"/>
                        <a:t>timeframes=5</a:t>
                      </a:r>
                      <a:endParaRPr sz="1200"/>
                    </a:p>
                    <a:p>
                      <a:pPr marL="0" lvl="0" indent="0" algn="l" rtl="0">
                        <a:spcBef>
                          <a:spcPts val="0"/>
                        </a:spcBef>
                        <a:spcAft>
                          <a:spcPts val="0"/>
                        </a:spcAft>
                        <a:buNone/>
                      </a:pPr>
                      <a:r>
                        <a:rPr lang="en" sz="1200"/>
                        <a:t>MSE~0.01</a:t>
                      </a:r>
                      <a:endParaRPr sz="1200"/>
                    </a:p>
                    <a:p>
                      <a:pPr marL="0" lvl="0" indent="0" algn="l" rtl="0">
                        <a:spcBef>
                          <a:spcPts val="0"/>
                        </a:spcBef>
                        <a:spcAft>
                          <a:spcPts val="0"/>
                        </a:spcAft>
                        <a:buNone/>
                      </a:pPr>
                      <a:r>
                        <a:rPr lang="en" sz="1200"/>
                        <a:t>GRU10x= </a:t>
                      </a:r>
                      <a:r>
                        <a:rPr lang="en" sz="1200" b="1"/>
                        <a:t>8.54sec </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parameters=37697</a:t>
                      </a:r>
                      <a:endParaRPr sz="1200"/>
                    </a:p>
                  </a:txBody>
                  <a:tcPr marL="121900" marR="121900" marT="121900" marB="121900"/>
                </a:tc>
                <a:extLst>
                  <a:ext uri="{0D108BD9-81ED-4DB2-BD59-A6C34878D82A}">
                    <a16:rowId xmlns:a16="http://schemas.microsoft.com/office/drawing/2014/main" val="10003"/>
                  </a:ext>
                </a:extLst>
              </a:tr>
              <a:tr h="1503640">
                <a:tc>
                  <a:txBody>
                    <a:bodyPr/>
                    <a:lstStyle/>
                    <a:p>
                      <a:pPr marL="0" lvl="0" indent="0" algn="l" rtl="0">
                        <a:spcBef>
                          <a:spcPts val="0"/>
                        </a:spcBef>
                        <a:spcAft>
                          <a:spcPts val="0"/>
                        </a:spcAft>
                        <a:buNone/>
                      </a:pPr>
                      <a:r>
                        <a:rPr lang="en" sz="2400" b="1"/>
                        <a:t>LSTM</a:t>
                      </a:r>
                      <a:endParaRPr sz="2400" b="1"/>
                    </a:p>
                  </a:txBody>
                  <a:tcPr marL="121900" marR="121900" marT="121900" marB="121900"/>
                </a:tc>
                <a:tc>
                  <a:txBody>
                    <a:bodyPr/>
                    <a:lstStyle/>
                    <a:p>
                      <a:pPr marL="0" lvl="0" indent="0" algn="l" rtl="0">
                        <a:spcBef>
                          <a:spcPts val="0"/>
                        </a:spcBef>
                        <a:spcAft>
                          <a:spcPts val="0"/>
                        </a:spcAft>
                        <a:buNone/>
                      </a:pPr>
                      <a:r>
                        <a:rPr lang="en" sz="1200"/>
                        <a:t>2 layers of 8 units each</a:t>
                      </a:r>
                      <a:endParaRPr sz="1200"/>
                    </a:p>
                    <a:p>
                      <a:pPr marL="0" lvl="0" indent="0" algn="l" rtl="0">
                        <a:spcBef>
                          <a:spcPts val="0"/>
                        </a:spcBef>
                        <a:spcAft>
                          <a:spcPts val="0"/>
                        </a:spcAft>
                        <a:buNone/>
                      </a:pPr>
                      <a:r>
                        <a:rPr lang="en" sz="1200"/>
                        <a:t>timeframes=4</a:t>
                      </a:r>
                      <a:endParaRPr sz="1200"/>
                    </a:p>
                    <a:p>
                      <a:pPr marL="0" lvl="0" indent="0" algn="l" rtl="0">
                        <a:spcBef>
                          <a:spcPts val="0"/>
                        </a:spcBef>
                        <a:spcAft>
                          <a:spcPts val="0"/>
                        </a:spcAft>
                        <a:buNone/>
                      </a:pPr>
                      <a:r>
                        <a:rPr lang="en" sz="1200"/>
                        <a:t>MSE~0.005</a:t>
                      </a:r>
                      <a:endParaRPr sz="1200"/>
                    </a:p>
                    <a:p>
                      <a:pPr marL="0" lvl="0" indent="0" algn="l" rtl="0">
                        <a:spcBef>
                          <a:spcPts val="0"/>
                        </a:spcBef>
                        <a:spcAft>
                          <a:spcPts val="0"/>
                        </a:spcAft>
                        <a:buNone/>
                      </a:pPr>
                      <a:r>
                        <a:rPr lang="en" sz="1200"/>
                        <a:t>LSTM 10x= 3.07sec </a:t>
                      </a:r>
                      <a:endParaRPr sz="1200"/>
                    </a:p>
                    <a:p>
                      <a:pPr marL="0" lvl="0" indent="0" algn="l" rtl="0">
                        <a:spcBef>
                          <a:spcPts val="0"/>
                        </a:spcBef>
                        <a:spcAft>
                          <a:spcPts val="0"/>
                        </a:spcAft>
                        <a:buNone/>
                      </a:pPr>
                      <a:r>
                        <a:rPr lang="en" sz="1200"/>
                        <a:t>LSTM100x= 0.21sec </a:t>
                      </a:r>
                      <a:endParaRPr sz="1200"/>
                    </a:p>
                    <a:p>
                      <a:pPr marL="0" lvl="0" indent="0" algn="l" rtl="0">
                        <a:spcBef>
                          <a:spcPts val="0"/>
                        </a:spcBef>
                        <a:spcAft>
                          <a:spcPts val="0"/>
                        </a:spcAft>
                        <a:buNone/>
                      </a:pPr>
                      <a:r>
                        <a:rPr lang="en" sz="1200"/>
                        <a:t>LSTM400x= </a:t>
                      </a:r>
                      <a:r>
                        <a:rPr lang="en" sz="1200" b="1"/>
                        <a:t>0.04sec</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parameters=905</a:t>
                      </a:r>
                      <a:endParaRPr sz="1200"/>
                    </a:p>
                  </a:txBody>
                  <a:tcPr marL="121900" marR="121900" marT="121900" marB="121900"/>
                </a:tc>
                <a:tc>
                  <a:txBody>
                    <a:bodyPr/>
                    <a:lstStyle/>
                    <a:p>
                      <a:pPr marL="0" lvl="0" indent="0" algn="l" rtl="0">
                        <a:spcBef>
                          <a:spcPts val="0"/>
                        </a:spcBef>
                        <a:spcAft>
                          <a:spcPts val="0"/>
                        </a:spcAft>
                        <a:buNone/>
                      </a:pPr>
                      <a:r>
                        <a:rPr lang="en" sz="1200"/>
                        <a:t>2 layers of 16 units each</a:t>
                      </a:r>
                      <a:endParaRPr sz="1200"/>
                    </a:p>
                    <a:p>
                      <a:pPr marL="0" lvl="0" indent="0" algn="l" rtl="0">
                        <a:spcBef>
                          <a:spcPts val="0"/>
                        </a:spcBef>
                        <a:spcAft>
                          <a:spcPts val="0"/>
                        </a:spcAft>
                        <a:buNone/>
                      </a:pPr>
                      <a:r>
                        <a:rPr lang="en" sz="1200"/>
                        <a:t>timeframes=4</a:t>
                      </a:r>
                      <a:endParaRPr sz="1200"/>
                    </a:p>
                    <a:p>
                      <a:pPr marL="0" lvl="0" indent="0" algn="l" rtl="0">
                        <a:spcBef>
                          <a:spcPts val="0"/>
                        </a:spcBef>
                        <a:spcAft>
                          <a:spcPts val="0"/>
                        </a:spcAft>
                        <a:buNone/>
                      </a:pPr>
                      <a:r>
                        <a:rPr lang="en" sz="1200"/>
                        <a:t>MSE~0.005</a:t>
                      </a:r>
                      <a:endParaRPr sz="1200"/>
                    </a:p>
                    <a:p>
                      <a:pPr marL="0" lvl="0" indent="0" algn="l" rtl="0">
                        <a:spcBef>
                          <a:spcPts val="0"/>
                        </a:spcBef>
                        <a:spcAft>
                          <a:spcPts val="0"/>
                        </a:spcAft>
                        <a:buNone/>
                      </a:pPr>
                      <a:r>
                        <a:rPr lang="en" sz="1200"/>
                        <a:t>LSTM10x= 3.12sec</a:t>
                      </a:r>
                      <a:endParaRPr sz="1200"/>
                    </a:p>
                    <a:p>
                      <a:pPr marL="0" lvl="0" indent="0" algn="l" rtl="0">
                        <a:spcBef>
                          <a:spcPts val="0"/>
                        </a:spcBef>
                        <a:spcAft>
                          <a:spcPts val="0"/>
                        </a:spcAft>
                        <a:buNone/>
                      </a:pPr>
                      <a:r>
                        <a:rPr lang="en" sz="1200"/>
                        <a:t>LSTM100x= 0.22sec</a:t>
                      </a:r>
                      <a:endParaRPr sz="1200"/>
                    </a:p>
                    <a:p>
                      <a:pPr marL="0" lvl="0" indent="0" algn="l" rtl="0">
                        <a:spcBef>
                          <a:spcPts val="0"/>
                        </a:spcBef>
                        <a:spcAft>
                          <a:spcPts val="0"/>
                        </a:spcAft>
                        <a:buNone/>
                      </a:pPr>
                      <a:r>
                        <a:rPr lang="en" sz="1200"/>
                        <a:t>LSTM400x=</a:t>
                      </a:r>
                      <a:r>
                        <a:rPr lang="en" sz="1200" b="1"/>
                        <a:t> 0.05sec</a:t>
                      </a:r>
                      <a:endParaRPr sz="1200" b="1"/>
                    </a:p>
                    <a:p>
                      <a:pPr marL="0" lvl="0" indent="0" algn="l" rtl="0">
                        <a:spcBef>
                          <a:spcPts val="0"/>
                        </a:spcBef>
                        <a:spcAft>
                          <a:spcPts val="0"/>
                        </a:spcAft>
                        <a:buClr>
                          <a:schemeClr val="dk1"/>
                        </a:buClr>
                        <a:buSzPts val="1100"/>
                        <a:buFont typeface="Arial"/>
                        <a:buNone/>
                      </a:pPr>
                      <a:r>
                        <a:rPr lang="en" sz="1100">
                          <a:solidFill>
                            <a:schemeClr val="dk1"/>
                          </a:solidFill>
                        </a:rPr>
                        <a:t>Trainable parameters=3345</a:t>
                      </a:r>
                      <a:endParaRPr sz="1200"/>
                    </a:p>
                  </a:txBody>
                  <a:tcPr marL="121900" marR="121900" marT="121900" marB="121900"/>
                </a:tc>
                <a:tc>
                  <a:txBody>
                    <a:bodyPr/>
                    <a:lstStyle/>
                    <a:p>
                      <a:pPr marL="0" lvl="0" indent="0" algn="l" rtl="0">
                        <a:spcBef>
                          <a:spcPts val="0"/>
                        </a:spcBef>
                        <a:spcAft>
                          <a:spcPts val="0"/>
                        </a:spcAft>
                        <a:buNone/>
                      </a:pPr>
                      <a:r>
                        <a:rPr lang="en" sz="1200" dirty="0"/>
                        <a:t>2 layers of 32 units each</a:t>
                      </a:r>
                      <a:endParaRPr sz="1200" dirty="0"/>
                    </a:p>
                    <a:p>
                      <a:pPr marL="0" lvl="0" indent="0" algn="l" rtl="0">
                        <a:spcBef>
                          <a:spcPts val="0"/>
                        </a:spcBef>
                        <a:spcAft>
                          <a:spcPts val="0"/>
                        </a:spcAft>
                        <a:buNone/>
                      </a:pPr>
                      <a:r>
                        <a:rPr lang="en" sz="1200" dirty="0"/>
                        <a:t>timeframes=4</a:t>
                      </a:r>
                      <a:endParaRPr sz="1200" dirty="0"/>
                    </a:p>
                    <a:p>
                      <a:pPr marL="0" lvl="0" indent="0" algn="l" rtl="0">
                        <a:spcBef>
                          <a:spcPts val="0"/>
                        </a:spcBef>
                        <a:spcAft>
                          <a:spcPts val="0"/>
                        </a:spcAft>
                        <a:buNone/>
                      </a:pPr>
                      <a:r>
                        <a:rPr lang="en" sz="1200" dirty="0"/>
                        <a:t>MSE~0.01</a:t>
                      </a:r>
                      <a:endParaRPr sz="1200" dirty="0"/>
                    </a:p>
                    <a:p>
                      <a:pPr marL="0" lvl="0" indent="0" algn="l" rtl="0">
                        <a:spcBef>
                          <a:spcPts val="0"/>
                        </a:spcBef>
                        <a:spcAft>
                          <a:spcPts val="0"/>
                        </a:spcAft>
                        <a:buNone/>
                      </a:pPr>
                      <a:r>
                        <a:rPr lang="en" sz="1200" dirty="0"/>
                        <a:t>LSTM10x= 3.27sec </a:t>
                      </a:r>
                      <a:endParaRPr sz="1200" dirty="0"/>
                    </a:p>
                    <a:p>
                      <a:pPr marL="0" lvl="0" indent="0" algn="l" rtl="0">
                        <a:spcBef>
                          <a:spcPts val="0"/>
                        </a:spcBef>
                        <a:spcAft>
                          <a:spcPts val="0"/>
                        </a:spcAft>
                        <a:buNone/>
                      </a:pPr>
                      <a:r>
                        <a:rPr lang="en" sz="1200" dirty="0"/>
                        <a:t>LSTM100x= 0.21sec </a:t>
                      </a:r>
                      <a:endParaRPr sz="1200" dirty="0"/>
                    </a:p>
                    <a:p>
                      <a:pPr marL="0" lvl="0" indent="0" algn="l" rtl="0">
                        <a:spcBef>
                          <a:spcPts val="0"/>
                        </a:spcBef>
                        <a:spcAft>
                          <a:spcPts val="0"/>
                        </a:spcAft>
                        <a:buNone/>
                      </a:pPr>
                      <a:r>
                        <a:rPr lang="en" sz="1200" dirty="0"/>
                        <a:t>LSTM400x= </a:t>
                      </a:r>
                      <a:r>
                        <a:rPr lang="en" sz="1200" b="1" dirty="0"/>
                        <a:t>0.06sec</a:t>
                      </a:r>
                      <a:endParaRPr sz="1200" b="1" dirty="0"/>
                    </a:p>
                    <a:p>
                      <a:pPr marL="0" lvl="0" indent="0" algn="l" rtl="0">
                        <a:spcBef>
                          <a:spcPts val="0"/>
                        </a:spcBef>
                        <a:spcAft>
                          <a:spcPts val="0"/>
                        </a:spcAft>
                        <a:buClr>
                          <a:schemeClr val="dk1"/>
                        </a:buClr>
                        <a:buSzPts val="1100"/>
                        <a:buFont typeface="Arial"/>
                        <a:buNone/>
                      </a:pPr>
                      <a:r>
                        <a:rPr lang="en" sz="1100" dirty="0">
                          <a:solidFill>
                            <a:schemeClr val="dk1"/>
                          </a:solidFill>
                        </a:rPr>
                        <a:t>Trainable parameters=12833</a:t>
                      </a:r>
                      <a:endParaRPr sz="1200" dirty="0"/>
                    </a:p>
                  </a:txBody>
                  <a:tcPr marL="121900" marR="121900" marT="121900" marB="121900"/>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8A70-3491-4E82-9DB3-4046B8856438}"/>
              </a:ext>
            </a:extLst>
          </p:cNvPr>
          <p:cNvSpPr>
            <a:spLocks noGrp="1"/>
          </p:cNvSpPr>
          <p:nvPr>
            <p:ph type="title"/>
          </p:nvPr>
        </p:nvSpPr>
        <p:spPr/>
        <p:txBody>
          <a:bodyPr/>
          <a:lstStyle/>
          <a:p>
            <a:r>
              <a:rPr lang="en-US" dirty="0"/>
              <a:t>Implications of </a:t>
            </a:r>
            <a:r>
              <a:rPr lang="en-US" dirty="0" err="1"/>
              <a:t>MLforHPC</a:t>
            </a:r>
            <a:r>
              <a:rPr lang="en-US" dirty="0"/>
              <a:t> for Benchmarking</a:t>
            </a:r>
          </a:p>
        </p:txBody>
      </p:sp>
      <p:sp>
        <p:nvSpPr>
          <p:cNvPr id="3" name="Text Placeholder 2">
            <a:extLst>
              <a:ext uri="{FF2B5EF4-FFF2-40B4-BE49-F238E27FC236}">
                <a16:creationId xmlns:a16="http://schemas.microsoft.com/office/drawing/2014/main" id="{CFD60D07-00C8-4DF1-9405-E22A92E74AA8}"/>
              </a:ext>
            </a:extLst>
          </p:cNvPr>
          <p:cNvSpPr>
            <a:spLocks noGrp="1"/>
          </p:cNvSpPr>
          <p:nvPr>
            <p:ph type="body" idx="1"/>
          </p:nvPr>
        </p:nvSpPr>
        <p:spPr>
          <a:xfrm>
            <a:off x="9200" y="1028633"/>
            <a:ext cx="12106600" cy="4555200"/>
          </a:xfrm>
        </p:spPr>
        <p:txBody>
          <a:bodyPr/>
          <a:lstStyle/>
          <a:p>
            <a:r>
              <a:rPr lang="en-US" dirty="0"/>
              <a:t>Hyperparameter choice and impact on performance</a:t>
            </a:r>
          </a:p>
          <a:p>
            <a:r>
              <a:rPr lang="en-US" dirty="0"/>
              <a:t>Dynamic integration of ML and Simulation  needs to be optimized and benchmarked</a:t>
            </a:r>
          </a:p>
          <a:p>
            <a:r>
              <a:rPr lang="en-US" dirty="0"/>
              <a:t>Important if nodes can do simulation and DL like CPU’s and GPU’s</a:t>
            </a:r>
          </a:p>
          <a:p>
            <a:r>
              <a:rPr lang="en-US" dirty="0"/>
              <a:t>Not much experience/consensus</a:t>
            </a:r>
          </a:p>
          <a:p>
            <a:r>
              <a:rPr lang="en-US" dirty="0"/>
              <a:t>Need to benchmark both the effort spent running ML to support HPC but also the performance increase gotten</a:t>
            </a:r>
          </a:p>
          <a:p>
            <a:pPr lvl="1">
              <a:lnSpc>
                <a:spcPct val="100000"/>
              </a:lnSpc>
              <a:spcBef>
                <a:spcPts val="600"/>
              </a:spcBef>
            </a:pPr>
            <a:r>
              <a:rPr lang="en-US" dirty="0"/>
              <a:t>This performance is raw speed for surrogates but is more subtle for use of collective coordinates and smart ensembles</a:t>
            </a:r>
          </a:p>
          <a:p>
            <a:r>
              <a:rPr lang="en-US" dirty="0"/>
              <a:t>Need to verify accuracy of surrogates and quality of learnt structure</a:t>
            </a:r>
          </a:p>
          <a:p>
            <a:r>
              <a:rPr lang="en-US" dirty="0"/>
              <a:t>When can we get to Zettascale remembering our first example achieved a speedup of 10</a:t>
            </a:r>
            <a:r>
              <a:rPr lang="en-US" baseline="30000" dirty="0"/>
              <a:t>5</a:t>
            </a:r>
            <a:r>
              <a:rPr lang="en-US" dirty="0"/>
              <a:t>?</a:t>
            </a:r>
          </a:p>
        </p:txBody>
      </p:sp>
      <p:sp>
        <p:nvSpPr>
          <p:cNvPr id="4" name="Slide Number Placeholder 3">
            <a:extLst>
              <a:ext uri="{FF2B5EF4-FFF2-40B4-BE49-F238E27FC236}">
                <a16:creationId xmlns:a16="http://schemas.microsoft.com/office/drawing/2014/main" id="{80657DC1-9D69-4B6C-81F9-9537351146D4}"/>
              </a:ext>
            </a:extLst>
          </p:cNvPr>
          <p:cNvSpPr>
            <a:spLocks noGrp="1"/>
          </p:cNvSpPr>
          <p:nvPr>
            <p:ph type="sldNum" idx="12"/>
          </p:nvPr>
        </p:nvSpPr>
        <p:spPr/>
        <p:txBody>
          <a:bodyPr/>
          <a:lstStyle/>
          <a:p>
            <a:fld id="{00000000-1234-1234-1234-123412341234}" type="slidenum">
              <a:rPr lang="en" smtClean="0"/>
              <a:pPr/>
              <a:t>37</a:t>
            </a:fld>
            <a:endParaRPr lang="en"/>
          </a:p>
        </p:txBody>
      </p:sp>
    </p:spTree>
    <p:extLst>
      <p:ext uri="{BB962C8B-B14F-4D97-AF65-F5344CB8AC3E}">
        <p14:creationId xmlns:p14="http://schemas.microsoft.com/office/powerpoint/2010/main" val="3880860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78A30-D32E-4BFC-9A37-9D52A7ABE186}"/>
              </a:ext>
            </a:extLst>
          </p:cNvPr>
          <p:cNvSpPr>
            <a:spLocks noGrp="1"/>
          </p:cNvSpPr>
          <p:nvPr>
            <p:ph type="title"/>
          </p:nvPr>
        </p:nvSpPr>
        <p:spPr>
          <a:xfrm>
            <a:off x="838200" y="18255"/>
            <a:ext cx="10515600" cy="985355"/>
          </a:xfrm>
        </p:spPr>
        <p:txBody>
          <a:bodyPr/>
          <a:lstStyle/>
          <a:p>
            <a:r>
              <a:rPr lang="en-US" dirty="0"/>
              <a:t>What Benchmarks are meaningful?</a:t>
            </a:r>
          </a:p>
        </p:txBody>
      </p:sp>
      <p:sp>
        <p:nvSpPr>
          <p:cNvPr id="3" name="Content Placeholder 2">
            <a:extLst>
              <a:ext uri="{FF2B5EF4-FFF2-40B4-BE49-F238E27FC236}">
                <a16:creationId xmlns:a16="http://schemas.microsoft.com/office/drawing/2014/main" id="{5B56FE07-6C0A-4D03-AD5B-EB54DE43F159}"/>
              </a:ext>
            </a:extLst>
          </p:cNvPr>
          <p:cNvSpPr>
            <a:spLocks noGrp="1"/>
          </p:cNvSpPr>
          <p:nvPr>
            <p:ph idx="1"/>
          </p:nvPr>
        </p:nvSpPr>
        <p:spPr>
          <a:xfrm>
            <a:off x="0" y="1072918"/>
            <a:ext cx="12143678" cy="5305580"/>
          </a:xfrm>
        </p:spPr>
        <p:txBody>
          <a:bodyPr>
            <a:normAutofit fontScale="92500" lnSpcReduction="20000"/>
          </a:bodyPr>
          <a:lstStyle/>
          <a:p>
            <a:r>
              <a:rPr lang="en-US" dirty="0"/>
              <a:t>Benchmarks should correspond to types of problems that are important or at least commonly used</a:t>
            </a:r>
          </a:p>
          <a:p>
            <a:pPr marL="914400" lvl="1" indent="-457200">
              <a:buFont typeface="+mj-lt"/>
              <a:buAutoNum type="alphaLcParenR"/>
            </a:pPr>
            <a:r>
              <a:rPr lang="en-US" b="1" dirty="0"/>
              <a:t>Local</a:t>
            </a:r>
            <a:r>
              <a:rPr lang="en-US" dirty="0"/>
              <a:t> Machine Learning running on single cores or nodes (many pleasing parallel instances)</a:t>
            </a:r>
          </a:p>
          <a:p>
            <a:pPr marL="914400" lvl="1" indent="-457200">
              <a:buFont typeface="+mj-lt"/>
              <a:buAutoNum type="alphaLcParenR"/>
            </a:pPr>
            <a:r>
              <a:rPr lang="en-US" dirty="0"/>
              <a:t>Global machine learning running parallelized codes</a:t>
            </a:r>
          </a:p>
          <a:p>
            <a:r>
              <a:rPr lang="en-US" dirty="0"/>
              <a:t>This is Capability v Capacity (HTC) classification</a:t>
            </a:r>
          </a:p>
          <a:p>
            <a:r>
              <a:rPr lang="en-US" dirty="0"/>
              <a:t>a) is perhaps most common commercially and corresponds to a framework </a:t>
            </a:r>
            <a:r>
              <a:rPr lang="en-US" dirty="0" err="1"/>
              <a:t>OpenWhisk</a:t>
            </a:r>
            <a:r>
              <a:rPr lang="en-US" dirty="0"/>
              <a:t>/Spark launching ML as in R or </a:t>
            </a:r>
            <a:r>
              <a:rPr lang="en-US" dirty="0" err="1"/>
              <a:t>Scikit</a:t>
            </a:r>
            <a:r>
              <a:rPr lang="en-US" dirty="0"/>
              <a:t>-Learn instances. This benchmark depends on</a:t>
            </a:r>
          </a:p>
          <a:p>
            <a:pPr lvl="1"/>
            <a:r>
              <a:rPr lang="en-US" dirty="0"/>
              <a:t>Function as a Service capability of launcher (</a:t>
            </a:r>
            <a:r>
              <a:rPr lang="en-US" dirty="0" err="1"/>
              <a:t>OpenWhisk</a:t>
            </a:r>
            <a:r>
              <a:rPr lang="en-US" dirty="0"/>
              <a:t>/Spark)</a:t>
            </a:r>
          </a:p>
          <a:p>
            <a:pPr lvl="1"/>
            <a:r>
              <a:rPr lang="en-US" dirty="0"/>
              <a:t>Performance of R or </a:t>
            </a:r>
            <a:r>
              <a:rPr lang="en-US" dirty="0" err="1"/>
              <a:t>Scikit</a:t>
            </a:r>
            <a:r>
              <a:rPr lang="en-US" dirty="0"/>
              <a:t>-Learn instance</a:t>
            </a:r>
          </a:p>
          <a:p>
            <a:pPr lvl="1"/>
            <a:r>
              <a:rPr lang="en-US" dirty="0"/>
              <a:t>Suitable for cloud-native implementation</a:t>
            </a:r>
          </a:p>
          <a:p>
            <a:r>
              <a:rPr lang="en-US" dirty="0"/>
              <a:t>b) is perhaps most interesting to me as a parallel computing researcher. This benchmark depends on</a:t>
            </a:r>
          </a:p>
          <a:p>
            <a:pPr lvl="1"/>
            <a:r>
              <a:rPr lang="en-US" dirty="0"/>
              <a:t>Ability of launching environment to support parallel computing with communication performance etc.</a:t>
            </a:r>
          </a:p>
          <a:p>
            <a:pPr lvl="1"/>
            <a:r>
              <a:rPr lang="en-US" dirty="0"/>
              <a:t>Quality and nature of parallelization (Model parallelism or Data parallelism)</a:t>
            </a:r>
          </a:p>
        </p:txBody>
      </p:sp>
      <p:sp>
        <p:nvSpPr>
          <p:cNvPr id="4" name="Date Placeholder 3">
            <a:extLst>
              <a:ext uri="{FF2B5EF4-FFF2-40B4-BE49-F238E27FC236}">
                <a16:creationId xmlns:a16="http://schemas.microsoft.com/office/drawing/2014/main" id="{E88D0E30-3315-4EAF-9388-3CF21D9C7827}"/>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817D281B-6235-4C38-8746-6E97B52618B9}"/>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30182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D8F0-1FB0-4C2B-B888-8D29D4B6CBB6}"/>
              </a:ext>
            </a:extLst>
          </p:cNvPr>
          <p:cNvSpPr>
            <a:spLocks noGrp="1"/>
          </p:cNvSpPr>
          <p:nvPr>
            <p:ph type="title"/>
          </p:nvPr>
        </p:nvSpPr>
        <p:spPr>
          <a:xfrm>
            <a:off x="0" y="0"/>
            <a:ext cx="12192000" cy="1325563"/>
          </a:xfrm>
        </p:spPr>
        <p:txBody>
          <a:bodyPr>
            <a:normAutofit/>
          </a:bodyPr>
          <a:lstStyle/>
          <a:p>
            <a:r>
              <a:rPr lang="en-US" dirty="0"/>
              <a:t>Global machine learning running parallelized codes</a:t>
            </a:r>
          </a:p>
        </p:txBody>
      </p:sp>
      <p:sp>
        <p:nvSpPr>
          <p:cNvPr id="3" name="Content Placeholder 2">
            <a:extLst>
              <a:ext uri="{FF2B5EF4-FFF2-40B4-BE49-F238E27FC236}">
                <a16:creationId xmlns:a16="http://schemas.microsoft.com/office/drawing/2014/main" id="{9388EE08-F074-4913-87EC-A514B4EDB0AA}"/>
              </a:ext>
            </a:extLst>
          </p:cNvPr>
          <p:cNvSpPr>
            <a:spLocks noGrp="1"/>
          </p:cNvSpPr>
          <p:nvPr>
            <p:ph idx="1"/>
          </p:nvPr>
        </p:nvSpPr>
        <p:spPr>
          <a:xfrm>
            <a:off x="0" y="1000433"/>
            <a:ext cx="12192000" cy="5327884"/>
          </a:xfrm>
        </p:spPr>
        <p:txBody>
          <a:bodyPr>
            <a:normAutofit fontScale="92500" lnSpcReduction="10000"/>
          </a:bodyPr>
          <a:lstStyle/>
          <a:p>
            <a:r>
              <a:rPr lang="en-US" dirty="0"/>
              <a:t>Today 2) seems to be becoming dominated by deep learning which seems most effective and innovative Big Data approach.</a:t>
            </a:r>
          </a:p>
          <a:p>
            <a:pPr lvl="1"/>
            <a:r>
              <a:rPr lang="en-US" dirty="0" err="1"/>
              <a:t>PyTorch</a:t>
            </a:r>
            <a:r>
              <a:rPr lang="en-US" dirty="0"/>
              <a:t>, </a:t>
            </a:r>
            <a:r>
              <a:rPr lang="en-US" dirty="0" err="1"/>
              <a:t>Tensorflow</a:t>
            </a:r>
            <a:r>
              <a:rPr lang="en-US" dirty="0"/>
              <a:t>, MXNET and not R or </a:t>
            </a:r>
            <a:r>
              <a:rPr lang="en-US" dirty="0" err="1"/>
              <a:t>Spark+Mllib</a:t>
            </a:r>
            <a:r>
              <a:rPr lang="en-US" dirty="0"/>
              <a:t> are favorite systems</a:t>
            </a:r>
          </a:p>
          <a:p>
            <a:pPr lvl="1"/>
            <a:r>
              <a:rPr lang="en-US" dirty="0"/>
              <a:t>But Spark, Flink etc. are still used to “wrap” or prepare data for DL systems.</a:t>
            </a:r>
          </a:p>
          <a:p>
            <a:r>
              <a:rPr lang="en-US" dirty="0"/>
              <a:t>MLPerf has a large set of  “commercially interesting” deep learning training and inference benchmarks</a:t>
            </a:r>
          </a:p>
          <a:p>
            <a:r>
              <a:rPr lang="en-US" dirty="0"/>
              <a:t>Tony Hey adding scientific benchmarks</a:t>
            </a:r>
          </a:p>
          <a:p>
            <a:r>
              <a:rPr lang="en-US" dirty="0"/>
              <a:t>MLPerf shows importance of data parallelism versus model parallelism</a:t>
            </a:r>
          </a:p>
          <a:p>
            <a:r>
              <a:rPr lang="en-US" dirty="0"/>
              <a:t>What are the best benchmarks for “to wrap or prepare data for parallel DL systems”</a:t>
            </a:r>
          </a:p>
          <a:p>
            <a:pPr lvl="1"/>
            <a:r>
              <a:rPr lang="en-US" dirty="0"/>
              <a:t>System wide benchmarks</a:t>
            </a:r>
          </a:p>
          <a:p>
            <a:pPr lvl="1"/>
            <a:r>
              <a:rPr lang="en-US" dirty="0"/>
              <a:t>“Operators” in Spark</a:t>
            </a:r>
          </a:p>
          <a:p>
            <a:pPr lvl="1"/>
            <a:r>
              <a:rPr lang="en-US" dirty="0"/>
              <a:t>Edge applications</a:t>
            </a:r>
          </a:p>
          <a:p>
            <a:pPr lvl="1"/>
            <a:r>
              <a:rPr lang="en-US" dirty="0"/>
              <a:t>Dataflow / workflow applications</a:t>
            </a:r>
          </a:p>
          <a:p>
            <a:r>
              <a:rPr lang="en-US" dirty="0"/>
              <a:t>Plus non-DL examples of importance such as </a:t>
            </a:r>
            <a:r>
              <a:rPr lang="en-US" dirty="0" err="1"/>
              <a:t>Terasort</a:t>
            </a:r>
            <a:endParaRPr lang="en-US" dirty="0"/>
          </a:p>
        </p:txBody>
      </p:sp>
      <p:sp>
        <p:nvSpPr>
          <p:cNvPr id="4" name="Date Placeholder 3">
            <a:extLst>
              <a:ext uri="{FF2B5EF4-FFF2-40B4-BE49-F238E27FC236}">
                <a16:creationId xmlns:a16="http://schemas.microsoft.com/office/drawing/2014/main" id="{7E8A09EC-9490-456C-B432-31B1B126C00D}"/>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43FE8B7C-EB13-4376-B50C-3E1CC5D01506}"/>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412382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8174-00C8-4FC1-A801-081ABBD47820}"/>
              </a:ext>
            </a:extLst>
          </p:cNvPr>
          <p:cNvSpPr>
            <a:spLocks noGrp="1"/>
          </p:cNvSpPr>
          <p:nvPr>
            <p:ph type="title"/>
          </p:nvPr>
        </p:nvSpPr>
        <p:spPr>
          <a:xfrm>
            <a:off x="-11040" y="18255"/>
            <a:ext cx="12203040" cy="667545"/>
          </a:xfrm>
        </p:spPr>
        <p:txBody>
          <a:bodyPr>
            <a:noAutofit/>
          </a:bodyPr>
          <a:lstStyle/>
          <a:p>
            <a:pPr algn="ctr"/>
            <a:r>
              <a:rPr lang="en-US" sz="2800" dirty="0">
                <a:latin typeface="Arial" panose="020B0604020202020204" pitchFamily="34" charset="0"/>
                <a:cs typeface="Arial" panose="020B0604020202020204" pitchFamily="34" charset="0"/>
              </a:rPr>
              <a:t>Next Generation of Cyberinfrastructure: Remarks on Deep Learning</a:t>
            </a:r>
          </a:p>
        </p:txBody>
      </p:sp>
      <p:sp>
        <p:nvSpPr>
          <p:cNvPr id="3" name="Content Placeholder 2">
            <a:extLst>
              <a:ext uri="{FF2B5EF4-FFF2-40B4-BE49-F238E27FC236}">
                <a16:creationId xmlns:a16="http://schemas.microsoft.com/office/drawing/2014/main" id="{6D82DAAD-AE1A-4AF3-A26E-E91CA84B0EDB}"/>
              </a:ext>
            </a:extLst>
          </p:cNvPr>
          <p:cNvSpPr>
            <a:spLocks noGrp="1"/>
          </p:cNvSpPr>
          <p:nvPr>
            <p:ph idx="1"/>
          </p:nvPr>
        </p:nvSpPr>
        <p:spPr>
          <a:xfrm>
            <a:off x="-70246" y="443316"/>
            <a:ext cx="12097871" cy="6184231"/>
          </a:xfrm>
        </p:spPr>
        <p:txBody>
          <a:bodyPr>
            <a:normAutofit/>
          </a:bodyPr>
          <a:lstStyle/>
          <a:p>
            <a:pPr fontAlgn="base">
              <a:lnSpc>
                <a:spcPct val="100000"/>
              </a:lnSpc>
              <a:spcAft>
                <a:spcPts val="600"/>
              </a:spcAft>
            </a:pPr>
            <a:r>
              <a:rPr lang="en-US" sz="2400" dirty="0">
                <a:latin typeface="Arial" panose="020B0604020202020204" pitchFamily="34" charset="0"/>
                <a:cs typeface="Arial" panose="020B0604020202020204" pitchFamily="34" charset="0"/>
              </a:rPr>
              <a:t>We expect </a:t>
            </a:r>
            <a:r>
              <a:rPr lang="en-US" sz="2400" b="1" dirty="0">
                <a:latin typeface="Arial" panose="020B0604020202020204" pitchFamily="34" charset="0"/>
                <a:cs typeface="Arial" panose="020B0604020202020204" pitchFamily="34" charset="0"/>
              </a:rPr>
              <a:t>growing use of deep lea</a:t>
            </a:r>
            <a:r>
              <a:rPr lang="en-US" sz="2400" dirty="0">
                <a:latin typeface="Arial" panose="020B0604020202020204" pitchFamily="34" charset="0"/>
                <a:cs typeface="Arial" panose="020B0604020202020204" pitchFamily="34" charset="0"/>
              </a:rPr>
              <a:t>rning (DL) replacing older machine learning methods and DL will appear in many different forms such as </a:t>
            </a:r>
            <a:r>
              <a:rPr lang="en-US" sz="2400" dirty="0" err="1">
                <a:latin typeface="Arial" panose="020B0604020202020204" pitchFamily="34" charset="0"/>
                <a:cs typeface="Arial" panose="020B0604020202020204" pitchFamily="34" charset="0"/>
              </a:rPr>
              <a:t>Perceptrons</a:t>
            </a:r>
            <a:r>
              <a:rPr lang="en-US" sz="2400" dirty="0">
                <a:latin typeface="Arial" panose="020B0604020202020204" pitchFamily="34" charset="0"/>
                <a:cs typeface="Arial" panose="020B0604020202020204" pitchFamily="34" charset="0"/>
              </a:rPr>
              <a:t>, Convolutional NN's, Recurrent NN's, Graph Representational NN's, Autoencoders, Variational Autoencoder, Transformers, Generative Adversarial Networks, and Deep Reinforcement Learning. </a:t>
            </a:r>
          </a:p>
          <a:p>
            <a:pPr fontAlgn="base">
              <a:lnSpc>
                <a:spcPct val="100000"/>
              </a:lnSpc>
              <a:spcAft>
                <a:spcPts val="600"/>
              </a:spcAft>
            </a:pPr>
            <a:r>
              <a:rPr lang="en-US" sz="2400" dirty="0">
                <a:latin typeface="Arial" panose="020B0604020202020204" pitchFamily="34" charset="0"/>
                <a:cs typeface="Arial" panose="020B0604020202020204" pitchFamily="34" charset="0"/>
              </a:rPr>
              <a:t>For industry, growth in </a:t>
            </a:r>
            <a:r>
              <a:rPr lang="en-US" sz="2400" b="1" dirty="0">
                <a:latin typeface="Arial" panose="020B0604020202020204" pitchFamily="34" charset="0"/>
                <a:cs typeface="Arial" panose="020B0604020202020204" pitchFamily="34" charset="0"/>
              </a:rPr>
              <a:t>reinforcement learning </a:t>
            </a:r>
            <a:r>
              <a:rPr lang="en-US" sz="2400" dirty="0">
                <a:latin typeface="Arial" panose="020B0604020202020204" pitchFamily="34" charset="0"/>
                <a:cs typeface="Arial" panose="020B0604020202020204" pitchFamily="34" charset="0"/>
              </a:rPr>
              <a:t>is increasing the computational requirements of systems. However, it is hard to predict the computational complexity, parallelizability, and algorithm structure for DL even just 3 years out. </a:t>
            </a:r>
          </a:p>
          <a:p>
            <a:pPr fontAlgn="base">
              <a:lnSpc>
                <a:spcPct val="100000"/>
              </a:lnSpc>
              <a:spcAft>
                <a:spcPts val="600"/>
              </a:spcAft>
            </a:pPr>
            <a:r>
              <a:rPr lang="en-US" sz="2400" dirty="0">
                <a:latin typeface="Arial" panose="020B0604020202020204" pitchFamily="34" charset="0"/>
                <a:cs typeface="Arial" panose="020B0604020202020204" pitchFamily="34" charset="0"/>
              </a:rPr>
              <a:t>Note we always have the </a:t>
            </a:r>
            <a:r>
              <a:rPr lang="en-US" sz="2400" b="1" dirty="0">
                <a:latin typeface="Arial" panose="020B0604020202020204" pitchFamily="34" charset="0"/>
                <a:cs typeface="Arial" panose="020B0604020202020204" pitchFamily="34" charset="0"/>
              </a:rPr>
              <a:t>training and inference </a:t>
            </a:r>
            <a:r>
              <a:rPr lang="en-US" sz="2400" dirty="0">
                <a:latin typeface="Arial" panose="020B0604020202020204" pitchFamily="34" charset="0"/>
                <a:cs typeface="Arial" panose="020B0604020202020204" pitchFamily="34" charset="0"/>
              </a:rPr>
              <a:t>phases for DL and these have very different system needs. </a:t>
            </a:r>
          </a:p>
          <a:p>
            <a:pPr lvl="1" fontAlgn="base">
              <a:lnSpc>
                <a:spcPct val="100000"/>
              </a:lnSpc>
              <a:spcAft>
                <a:spcPts val="600"/>
              </a:spcAft>
            </a:pPr>
            <a:r>
              <a:rPr lang="en-US" dirty="0">
                <a:latin typeface="Arial" panose="020B0604020202020204" pitchFamily="34" charset="0"/>
                <a:cs typeface="Arial" panose="020B0604020202020204" pitchFamily="34" charset="0"/>
              </a:rPr>
              <a:t>Training will give large often parallel jobs; Inference will need a lot of small tasks.</a:t>
            </a:r>
          </a:p>
          <a:p>
            <a:pPr fontAlgn="base">
              <a:lnSpc>
                <a:spcPct val="100000"/>
              </a:lnSpc>
              <a:spcAft>
                <a:spcPts val="600"/>
              </a:spcAft>
            </a:pPr>
            <a:r>
              <a:rPr lang="en-US" sz="2400" dirty="0">
                <a:latin typeface="Arial" panose="020B0604020202020204" pitchFamily="34" charset="0"/>
                <a:cs typeface="Arial" panose="020B0604020202020204" pitchFamily="34" charset="0"/>
              </a:rPr>
              <a:t>Note in parallel DL, one MUST change both </a:t>
            </a:r>
            <a:r>
              <a:rPr lang="en-US" sz="2400" b="1" dirty="0">
                <a:latin typeface="Arial" panose="020B0604020202020204" pitchFamily="34" charset="0"/>
                <a:cs typeface="Arial" panose="020B0604020202020204" pitchFamily="34" charset="0"/>
              </a:rPr>
              <a:t>batch size </a:t>
            </a:r>
            <a:r>
              <a:rPr lang="en-US" sz="2400" dirty="0">
                <a:latin typeface="Arial" panose="020B0604020202020204" pitchFamily="34" charset="0"/>
                <a:cs typeface="Arial" panose="020B0604020202020204" pitchFamily="34" charset="0"/>
              </a:rPr>
              <a:t>and # </a:t>
            </a:r>
            <a:r>
              <a:rPr lang="en-US" sz="2400" b="1" dirty="0">
                <a:latin typeface="Arial" panose="020B0604020202020204" pitchFamily="34" charset="0"/>
                <a:cs typeface="Arial" panose="020B0604020202020204" pitchFamily="34" charset="0"/>
              </a:rPr>
              <a:t>training epochs </a:t>
            </a:r>
            <a:r>
              <a:rPr lang="en-US" sz="2400" dirty="0">
                <a:latin typeface="Arial" panose="020B0604020202020204" pitchFamily="34" charset="0"/>
                <a:cs typeface="Arial" panose="020B0604020202020204" pitchFamily="34" charset="0"/>
              </a:rPr>
              <a:t>as one scales to larger systems (in fixed problem size case) and this is implicit in MLPerf results; this may change with more </a:t>
            </a:r>
            <a:r>
              <a:rPr lang="en-US" sz="2400" b="1" dirty="0">
                <a:latin typeface="Arial" panose="020B0604020202020204" pitchFamily="34" charset="0"/>
                <a:cs typeface="Arial" panose="020B0604020202020204" pitchFamily="34" charset="0"/>
              </a:rPr>
              <a:t>model parallelism</a:t>
            </a:r>
          </a:p>
          <a:p>
            <a:pPr fontAlgn="base"/>
            <a:endParaRPr lang="en-US" sz="22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5E40D4A-BD8D-40BA-AEF7-7868480D148F}"/>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B256603D-C112-4A1D-9C8B-FAA82C618E7E}"/>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6</a:t>
            </a:fld>
            <a:endParaRPr lang="en-US">
              <a:solidFill>
                <a:prstClr val="black">
                  <a:tint val="75000"/>
                </a:prstClr>
              </a:solidFill>
            </a:endParaRPr>
          </a:p>
        </p:txBody>
      </p:sp>
      <p:sp>
        <p:nvSpPr>
          <p:cNvPr id="6" name="TextBox 5">
            <a:extLst>
              <a:ext uri="{FF2B5EF4-FFF2-40B4-BE49-F238E27FC236}">
                <a16:creationId xmlns:a16="http://schemas.microsoft.com/office/drawing/2014/main" id="{9921A4E9-092D-4FE4-879E-809C7CFCFA71}"/>
              </a:ext>
            </a:extLst>
          </p:cNvPr>
          <p:cNvSpPr txBox="1"/>
          <p:nvPr/>
        </p:nvSpPr>
        <p:spPr>
          <a:xfrm>
            <a:off x="7252690" y="6348445"/>
            <a:ext cx="4532047" cy="461665"/>
          </a:xfrm>
          <a:prstGeom prst="rect">
            <a:avLst/>
          </a:prstGeom>
          <a:solidFill>
            <a:schemeClr val="bg1"/>
          </a:solidFill>
        </p:spPr>
        <p:txBody>
          <a:bodyPr wrap="square" rtlCol="0">
            <a:spAutoFit/>
          </a:bodyPr>
          <a:lstStyle/>
          <a:p>
            <a:r>
              <a:rPr lang="en-US" sz="2400" b="1" dirty="0">
                <a:solidFill>
                  <a:srgbClr val="FF0000"/>
                </a:solidFill>
              </a:rPr>
              <a:t>Parallel Computing Failed again!!</a:t>
            </a:r>
          </a:p>
        </p:txBody>
      </p:sp>
    </p:spTree>
    <p:extLst>
      <p:ext uri="{BB962C8B-B14F-4D97-AF65-F5344CB8AC3E}">
        <p14:creationId xmlns:p14="http://schemas.microsoft.com/office/powerpoint/2010/main" val="3623122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8ABB-8757-4F88-AD36-8609DE886B6F}"/>
              </a:ext>
            </a:extLst>
          </p:cNvPr>
          <p:cNvSpPr>
            <a:spLocks noGrp="1"/>
          </p:cNvSpPr>
          <p:nvPr>
            <p:ph type="title"/>
          </p:nvPr>
        </p:nvSpPr>
        <p:spPr>
          <a:xfrm>
            <a:off x="1522140" y="-75347"/>
            <a:ext cx="10669859" cy="816904"/>
          </a:xfrm>
        </p:spPr>
        <p:txBody>
          <a:bodyPr/>
          <a:lstStyle/>
          <a:p>
            <a:r>
              <a:rPr lang="en-US" dirty="0"/>
              <a:t>Implications of Specialized AI Hardware</a:t>
            </a:r>
          </a:p>
        </p:txBody>
      </p:sp>
      <p:sp>
        <p:nvSpPr>
          <p:cNvPr id="3" name="Content Placeholder 2">
            <a:extLst>
              <a:ext uri="{FF2B5EF4-FFF2-40B4-BE49-F238E27FC236}">
                <a16:creationId xmlns:a16="http://schemas.microsoft.com/office/drawing/2014/main" id="{DB7840FD-15F1-420F-8AF5-BC945D4A0D6B}"/>
              </a:ext>
            </a:extLst>
          </p:cNvPr>
          <p:cNvSpPr>
            <a:spLocks noGrp="1"/>
          </p:cNvSpPr>
          <p:nvPr>
            <p:ph idx="1"/>
          </p:nvPr>
        </p:nvSpPr>
        <p:spPr>
          <a:xfrm>
            <a:off x="263913" y="830766"/>
            <a:ext cx="11729224" cy="5335857"/>
          </a:xfrm>
        </p:spPr>
        <p:txBody>
          <a:bodyPr/>
          <a:lstStyle/>
          <a:p>
            <a:r>
              <a:rPr lang="en-US" dirty="0"/>
              <a:t>Currently GPU’s (and TPU’s) can be used to speedup both Deep Learning and Simulations</a:t>
            </a:r>
          </a:p>
          <a:p>
            <a:r>
              <a:rPr lang="en-US" dirty="0"/>
              <a:t>However we are likely to see specialized AI hardware which is </a:t>
            </a:r>
          </a:p>
          <a:p>
            <a:pPr lvl="1"/>
            <a:r>
              <a:rPr lang="en-US" dirty="0"/>
              <a:t>Only useful for machine learning</a:t>
            </a:r>
          </a:p>
          <a:p>
            <a:pPr lvl="1"/>
            <a:r>
              <a:rPr lang="en-US" dirty="0"/>
              <a:t>In fact only useful for deep learning and particular variants thereof</a:t>
            </a:r>
          </a:p>
          <a:p>
            <a:r>
              <a:rPr lang="en-US" dirty="0"/>
              <a:t>That impacts significance of benchmark in a machine used for DL and other computing</a:t>
            </a:r>
          </a:p>
          <a:p>
            <a:r>
              <a:rPr lang="en-US" dirty="0"/>
              <a:t>And will be very important when you need to run ML as an integrated part of a job which is doing simulations or other significant computing</a:t>
            </a:r>
          </a:p>
          <a:p>
            <a:pPr lvl="1"/>
            <a:r>
              <a:rPr lang="en-US" dirty="0" err="1"/>
              <a:t>MLforHPC</a:t>
            </a:r>
            <a:r>
              <a:rPr lang="en-US" dirty="0"/>
              <a:t> shows this</a:t>
            </a:r>
          </a:p>
        </p:txBody>
      </p:sp>
      <p:sp>
        <p:nvSpPr>
          <p:cNvPr id="4" name="Date Placeholder 3">
            <a:extLst>
              <a:ext uri="{FF2B5EF4-FFF2-40B4-BE49-F238E27FC236}">
                <a16:creationId xmlns:a16="http://schemas.microsoft.com/office/drawing/2014/main" id="{6EFE506F-53D7-45BA-933D-4E96D0228E34}"/>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637292CC-A9D4-46C8-8B88-67BCF5AE8557}"/>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79402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01C9-476A-4242-B2BB-91E9712AD0E9}"/>
              </a:ext>
            </a:extLst>
          </p:cNvPr>
          <p:cNvSpPr>
            <a:spLocks noGrp="1"/>
          </p:cNvSpPr>
          <p:nvPr>
            <p:ph type="title"/>
          </p:nvPr>
        </p:nvSpPr>
        <p:spPr>
          <a:xfrm>
            <a:off x="746102" y="47368"/>
            <a:ext cx="10515600" cy="794669"/>
          </a:xfrm>
        </p:spPr>
        <p:txBody>
          <a:bodyPr/>
          <a:lstStyle/>
          <a:p>
            <a:r>
              <a:rPr lang="en-US" dirty="0"/>
              <a:t>AI as a Service</a:t>
            </a:r>
          </a:p>
        </p:txBody>
      </p:sp>
      <p:sp>
        <p:nvSpPr>
          <p:cNvPr id="3" name="Content Placeholder 2">
            <a:extLst>
              <a:ext uri="{FF2B5EF4-FFF2-40B4-BE49-F238E27FC236}">
                <a16:creationId xmlns:a16="http://schemas.microsoft.com/office/drawing/2014/main" id="{0B25AC40-85B4-43DD-890C-DC013A827CDC}"/>
              </a:ext>
            </a:extLst>
          </p:cNvPr>
          <p:cNvSpPr>
            <a:spLocks noGrp="1"/>
          </p:cNvSpPr>
          <p:nvPr>
            <p:ph idx="1"/>
          </p:nvPr>
        </p:nvSpPr>
        <p:spPr>
          <a:xfrm>
            <a:off x="0" y="723491"/>
            <a:ext cx="12192000" cy="3208973"/>
          </a:xfrm>
        </p:spPr>
        <p:txBody>
          <a:bodyPr>
            <a:normAutofit lnSpcReduction="10000"/>
          </a:bodyPr>
          <a:lstStyle/>
          <a:p>
            <a:r>
              <a:rPr lang="en-US" dirty="0">
                <a:latin typeface="Arial" panose="020B0604020202020204" pitchFamily="34" charset="0"/>
                <a:cs typeface="Arial" panose="020B0604020202020204" pitchFamily="34" charset="0"/>
              </a:rPr>
              <a:t>Need to shield computer architectures and users from changes in AI implementations</a:t>
            </a:r>
          </a:p>
          <a:p>
            <a:r>
              <a:rPr lang="en-US" dirty="0">
                <a:latin typeface="Arial" panose="020B0604020202020204" pitchFamily="34" charset="0"/>
                <a:cs typeface="Arial" panose="020B0604020202020204" pitchFamily="34" charset="0"/>
              </a:rPr>
              <a:t>One approach is to offer AI as a service implemented as Function as a Service</a:t>
            </a:r>
          </a:p>
          <a:p>
            <a:pPr lvl="1"/>
            <a:r>
              <a:rPr lang="en-US" dirty="0">
                <a:latin typeface="Arial" panose="020B0604020202020204" pitchFamily="34" charset="0"/>
                <a:cs typeface="Arial" panose="020B0604020202020204" pitchFamily="34" charset="0"/>
              </a:rPr>
              <a:t>Event-based </a:t>
            </a:r>
            <a:r>
              <a:rPr lang="en-US" dirty="0" err="1">
                <a:latin typeface="Arial" panose="020B0604020202020204" pitchFamily="34" charset="0"/>
                <a:cs typeface="Arial" panose="020B0604020202020204" pitchFamily="34" charset="0"/>
              </a:rPr>
              <a:t>FaaS</a:t>
            </a:r>
            <a:r>
              <a:rPr lang="en-US" dirty="0">
                <a:latin typeface="Arial" panose="020B0604020202020204" pitchFamily="34" charset="0"/>
                <a:cs typeface="Arial" panose="020B0604020202020204" pitchFamily="34" charset="0"/>
              </a:rPr>
              <a:t> offers attractive computing model and low latency </a:t>
            </a:r>
          </a:p>
          <a:p>
            <a:pPr lvl="1"/>
            <a:r>
              <a:rPr lang="en-US" sz="1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Mix of </a:t>
            </a:r>
            <a:r>
              <a:rPr lang="en-US" dirty="0" err="1">
                <a:latin typeface="Arial" panose="020B0604020202020204" pitchFamily="34" charset="0"/>
                <a:cs typeface="Arial" panose="020B0604020202020204" pitchFamily="34" charset="0"/>
              </a:rPr>
              <a:t>NVMe</a:t>
            </a:r>
            <a:r>
              <a:rPr lang="en-US" dirty="0">
                <a:latin typeface="Arial" panose="020B0604020202020204" pitchFamily="34" charset="0"/>
                <a:cs typeface="Arial" panose="020B0604020202020204" pitchFamily="34" charset="0"/>
              </a:rPr>
              <a:t> and fast communication channels to minimize data transfer and other overheads in accessing AI Service</a:t>
            </a:r>
            <a:endParaRPr lang="en-US" sz="1800" dirty="0">
              <a:latin typeface="Arial" panose="020B0604020202020204" pitchFamily="34" charset="0"/>
              <a:cs typeface="Arial" panose="020B0604020202020204" pitchFamily="34" charset="0"/>
            </a:endParaRPr>
          </a:p>
          <a:p>
            <a:r>
              <a:rPr lang="en-US" sz="2700" dirty="0">
                <a:latin typeface="Arial" panose="020B0604020202020204" pitchFamily="34" charset="0"/>
                <a:cs typeface="Arial" panose="020B0604020202020204" pitchFamily="34" charset="0"/>
              </a:rPr>
              <a:t>Can change to new hardware/software/algorithm transparently</a:t>
            </a:r>
          </a:p>
          <a:p>
            <a:endParaRPr lang="en-US" dirty="0"/>
          </a:p>
        </p:txBody>
      </p:sp>
      <p:sp>
        <p:nvSpPr>
          <p:cNvPr id="4" name="Date Placeholder 3">
            <a:extLst>
              <a:ext uri="{FF2B5EF4-FFF2-40B4-BE49-F238E27FC236}">
                <a16:creationId xmlns:a16="http://schemas.microsoft.com/office/drawing/2014/main" id="{539363A8-7727-4D14-B30A-58B0D33C6604}"/>
              </a:ext>
            </a:extLst>
          </p:cNvPr>
          <p:cNvSpPr>
            <a:spLocks noGrp="1"/>
          </p:cNvSpPr>
          <p:nvPr>
            <p:ph type="dt" sz="half" idx="10"/>
          </p:nvPr>
        </p:nvSpPr>
        <p:spPr/>
        <p:txBody>
          <a:bodyPr/>
          <a:lstStyle/>
          <a:p>
            <a:r>
              <a:rPr lang="en-US">
                <a:solidFill>
                  <a:prstClr val="black">
                    <a:tint val="75000"/>
                  </a:prstClr>
                </a:solidFill>
              </a:rPr>
              <a:t>11/16/2019</a:t>
            </a:r>
          </a:p>
        </p:txBody>
      </p:sp>
      <p:sp>
        <p:nvSpPr>
          <p:cNvPr id="5" name="Slide Number Placeholder 4">
            <a:extLst>
              <a:ext uri="{FF2B5EF4-FFF2-40B4-BE49-F238E27FC236}">
                <a16:creationId xmlns:a16="http://schemas.microsoft.com/office/drawing/2014/main" id="{3551BCCA-15CE-4D5A-855E-91713E4E629F}"/>
              </a:ext>
            </a:extLst>
          </p:cNvPr>
          <p:cNvSpPr>
            <a:spLocks noGrp="1"/>
          </p:cNvSpPr>
          <p:nvPr>
            <p:ph type="sldNum" sz="quarter" idx="12"/>
          </p:nvPr>
        </p:nvSpPr>
        <p:spPr/>
        <p:txBody>
          <a:bodyPr/>
          <a:lstStyle/>
          <a:p>
            <a:fld id="{82E86CF4-AA86-488B-9245-79D3DE5D9F5C}" type="slidenum">
              <a:rPr lang="en-US" smtClean="0">
                <a:solidFill>
                  <a:prstClr val="black">
                    <a:tint val="75000"/>
                  </a:prstClr>
                </a:solidFill>
              </a:rPr>
              <a:pPr/>
              <a:t>8</a:t>
            </a:fld>
            <a:endParaRPr lang="en-US">
              <a:solidFill>
                <a:prstClr val="black">
                  <a:tint val="75000"/>
                </a:prstClr>
              </a:solidFill>
            </a:endParaRPr>
          </a:p>
        </p:txBody>
      </p:sp>
      <p:sp>
        <p:nvSpPr>
          <p:cNvPr id="7" name="AutoShape 8" descr="8 GPU TITAN RTX/V RIG -Crypto Mining for altcoins &amp; super-computing">
            <a:extLst>
              <a:ext uri="{FF2B5EF4-FFF2-40B4-BE49-F238E27FC236}">
                <a16:creationId xmlns:a16="http://schemas.microsoft.com/office/drawing/2014/main" id="{78AAED26-CFC7-4A19-BE46-9215CD9FB9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a:extLst>
              <a:ext uri="{FF2B5EF4-FFF2-40B4-BE49-F238E27FC236}">
                <a16:creationId xmlns:a16="http://schemas.microsoft.com/office/drawing/2014/main" id="{B7C0F4EC-F185-4773-8FE1-23165380CD67}"/>
              </a:ext>
            </a:extLst>
          </p:cNvPr>
          <p:cNvGrpSpPr/>
          <p:nvPr/>
        </p:nvGrpSpPr>
        <p:grpSpPr>
          <a:xfrm>
            <a:off x="4966312" y="5113044"/>
            <a:ext cx="2047875" cy="964760"/>
            <a:chOff x="5943600" y="5207337"/>
            <a:chExt cx="2047875" cy="964760"/>
          </a:xfrm>
        </p:grpSpPr>
        <p:sp>
          <p:nvSpPr>
            <p:cNvPr id="6" name="TextBox 5">
              <a:extLst>
                <a:ext uri="{FF2B5EF4-FFF2-40B4-BE49-F238E27FC236}">
                  <a16:creationId xmlns:a16="http://schemas.microsoft.com/office/drawing/2014/main" id="{0DED0605-D754-4905-A87A-02EEF43A6FFD}"/>
                </a:ext>
              </a:extLst>
            </p:cNvPr>
            <p:cNvSpPr txBox="1"/>
            <p:nvPr/>
          </p:nvSpPr>
          <p:spPr>
            <a:xfrm>
              <a:off x="5998592" y="5207337"/>
              <a:ext cx="1937891" cy="369332"/>
            </a:xfrm>
            <a:prstGeom prst="rect">
              <a:avLst/>
            </a:prstGeom>
            <a:noFill/>
          </p:spPr>
          <p:txBody>
            <a:bodyPr wrap="square" rtlCol="0">
              <a:spAutoFit/>
            </a:bodyPr>
            <a:lstStyle/>
            <a:p>
              <a:r>
                <a:rPr lang="en-US" b="1" dirty="0" err="1"/>
                <a:t>NVMe</a:t>
              </a:r>
              <a:r>
                <a:rPr lang="en-US" b="1" dirty="0"/>
                <a:t> as a service</a:t>
              </a:r>
            </a:p>
          </p:txBody>
        </p:sp>
        <p:pic>
          <p:nvPicPr>
            <p:cNvPr id="13" name="Picture 12" descr="A close up of a keyboard&#10;&#10;Description automatically generated">
              <a:extLst>
                <a:ext uri="{FF2B5EF4-FFF2-40B4-BE49-F238E27FC236}">
                  <a16:creationId xmlns:a16="http://schemas.microsoft.com/office/drawing/2014/main" id="{54ABE203-D13B-4C3B-8390-B04A9022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5614884"/>
              <a:ext cx="2047875" cy="557213"/>
            </a:xfrm>
            <a:prstGeom prst="rect">
              <a:avLst/>
            </a:prstGeom>
          </p:spPr>
        </p:pic>
      </p:grpSp>
      <p:sp>
        <p:nvSpPr>
          <p:cNvPr id="18" name="AutoShape 14" descr="Logo">
            <a:extLst>
              <a:ext uri="{FF2B5EF4-FFF2-40B4-BE49-F238E27FC236}">
                <a16:creationId xmlns:a16="http://schemas.microsoft.com/office/drawing/2014/main" id="{15D3CA3F-D998-4052-B24F-2E45845C265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22">
            <a:extLst>
              <a:ext uri="{FF2B5EF4-FFF2-40B4-BE49-F238E27FC236}">
                <a16:creationId xmlns:a16="http://schemas.microsoft.com/office/drawing/2014/main" id="{7FECBE8F-282D-4B47-BD58-BE1CCB02EF2B}"/>
              </a:ext>
            </a:extLst>
          </p:cNvPr>
          <p:cNvGrpSpPr/>
          <p:nvPr/>
        </p:nvGrpSpPr>
        <p:grpSpPr>
          <a:xfrm>
            <a:off x="180674" y="4282796"/>
            <a:ext cx="3959753" cy="1922215"/>
            <a:chOff x="150442" y="4297940"/>
            <a:chExt cx="3959753" cy="1922215"/>
          </a:xfrm>
        </p:grpSpPr>
        <p:grpSp>
          <p:nvGrpSpPr>
            <p:cNvPr id="16" name="Group 15">
              <a:extLst>
                <a:ext uri="{FF2B5EF4-FFF2-40B4-BE49-F238E27FC236}">
                  <a16:creationId xmlns:a16="http://schemas.microsoft.com/office/drawing/2014/main" id="{5A3C9E9F-611F-4911-BAE7-0921C63C3EBC}"/>
                </a:ext>
              </a:extLst>
            </p:cNvPr>
            <p:cNvGrpSpPr/>
            <p:nvPr/>
          </p:nvGrpSpPr>
          <p:grpSpPr>
            <a:xfrm>
              <a:off x="150442" y="4297940"/>
              <a:ext cx="2054659" cy="1922215"/>
              <a:chOff x="272018" y="4240285"/>
              <a:chExt cx="2054659" cy="1922215"/>
            </a:xfrm>
          </p:grpSpPr>
          <p:sp>
            <p:nvSpPr>
              <p:cNvPr id="10" name="TextBox 9">
                <a:extLst>
                  <a:ext uri="{FF2B5EF4-FFF2-40B4-BE49-F238E27FC236}">
                    <a16:creationId xmlns:a16="http://schemas.microsoft.com/office/drawing/2014/main" id="{D3225007-36F7-4820-BD90-80A1711C51B1}"/>
                  </a:ext>
                </a:extLst>
              </p:cNvPr>
              <p:cNvSpPr txBox="1"/>
              <p:nvPr/>
            </p:nvSpPr>
            <p:spPr>
              <a:xfrm>
                <a:off x="393578" y="4240285"/>
                <a:ext cx="1811538" cy="369332"/>
              </a:xfrm>
              <a:prstGeom prst="rect">
                <a:avLst/>
              </a:prstGeom>
              <a:noFill/>
            </p:spPr>
            <p:txBody>
              <a:bodyPr wrap="square" rtlCol="0">
                <a:spAutoFit/>
              </a:bodyPr>
              <a:lstStyle/>
              <a:p>
                <a:r>
                  <a:rPr lang="en-US" b="1" dirty="0"/>
                  <a:t>AI as a service</a:t>
                </a:r>
              </a:p>
            </p:txBody>
          </p:sp>
          <p:pic>
            <p:nvPicPr>
              <p:cNvPr id="11" name="Picture 10">
                <a:extLst>
                  <a:ext uri="{FF2B5EF4-FFF2-40B4-BE49-F238E27FC236}">
                    <a16:creationId xmlns:a16="http://schemas.microsoft.com/office/drawing/2014/main" id="{3C7AA39B-6F51-4A29-862D-75DEA4F9B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018" y="4621506"/>
                <a:ext cx="2054659" cy="1540994"/>
              </a:xfrm>
              <a:prstGeom prst="rect">
                <a:avLst/>
              </a:prstGeom>
            </p:spPr>
          </p:pic>
        </p:grpSp>
        <p:pic>
          <p:nvPicPr>
            <p:cNvPr id="4106" name="Picture 10" descr="Image result for sambanova logo">
              <a:extLst>
                <a:ext uri="{FF2B5EF4-FFF2-40B4-BE49-F238E27FC236}">
                  <a16:creationId xmlns:a16="http://schemas.microsoft.com/office/drawing/2014/main" id="{8BE5FD93-5DFC-4A2D-B808-6B6F9D330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877" y="4679161"/>
              <a:ext cx="1876318" cy="83764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a:extLst>
                <a:ext uri="{FF2B5EF4-FFF2-40B4-BE49-F238E27FC236}">
                  <a16:creationId xmlns:a16="http://schemas.microsoft.com/office/drawing/2014/main" id="{E97C4B33-7A5B-48D3-B928-CDCB35E136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2171" y="5449658"/>
              <a:ext cx="1636245" cy="72112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a:extLst>
                <a:ext uri="{FF2B5EF4-FFF2-40B4-BE49-F238E27FC236}">
                  <a16:creationId xmlns:a16="http://schemas.microsoft.com/office/drawing/2014/main" id="{36872F5F-E7AE-4325-BEA7-B2856A1DF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66393" y="4344837"/>
              <a:ext cx="1447800" cy="533400"/>
            </a:xfrm>
            <a:prstGeom prst="rect">
              <a:avLst/>
            </a:prstGeom>
          </p:spPr>
        </p:pic>
      </p:grpSp>
      <p:cxnSp>
        <p:nvCxnSpPr>
          <p:cNvPr id="25" name="Straight Arrow Connector 24">
            <a:extLst>
              <a:ext uri="{FF2B5EF4-FFF2-40B4-BE49-F238E27FC236}">
                <a16:creationId xmlns:a16="http://schemas.microsoft.com/office/drawing/2014/main" id="{B27742E1-A3F9-40D6-8F89-1A74B4BC836A}"/>
              </a:ext>
            </a:extLst>
          </p:cNvPr>
          <p:cNvCxnSpPr>
            <a:cxnSpLocks/>
          </p:cNvCxnSpPr>
          <p:nvPr/>
        </p:nvCxnSpPr>
        <p:spPr>
          <a:xfrm flipH="1">
            <a:off x="6541300" y="3898511"/>
            <a:ext cx="3302452" cy="56750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F54E726-D1E8-49E5-83D9-9A30E439A681}"/>
              </a:ext>
            </a:extLst>
          </p:cNvPr>
          <p:cNvCxnSpPr>
            <a:cxnSpLocks/>
          </p:cNvCxnSpPr>
          <p:nvPr/>
        </p:nvCxnSpPr>
        <p:spPr>
          <a:xfrm flipH="1" flipV="1">
            <a:off x="6397325" y="4748361"/>
            <a:ext cx="1442747" cy="77223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62682AA-01E2-416F-BD2E-6467412D0EAC}"/>
              </a:ext>
            </a:extLst>
          </p:cNvPr>
          <p:cNvCxnSpPr>
            <a:cxnSpLocks/>
          </p:cNvCxnSpPr>
          <p:nvPr/>
        </p:nvCxnSpPr>
        <p:spPr>
          <a:xfrm flipH="1">
            <a:off x="4207499" y="4551754"/>
            <a:ext cx="960983" cy="36933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470BB58-DE93-495D-B354-ACE59BE72CEA}"/>
              </a:ext>
            </a:extLst>
          </p:cNvPr>
          <p:cNvCxnSpPr>
            <a:cxnSpLocks/>
          </p:cNvCxnSpPr>
          <p:nvPr/>
        </p:nvCxnSpPr>
        <p:spPr>
          <a:xfrm flipH="1">
            <a:off x="5894084" y="4840269"/>
            <a:ext cx="2739" cy="376416"/>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C1D09E4A-7CBE-4002-9661-77603D7B7605}"/>
              </a:ext>
            </a:extLst>
          </p:cNvPr>
          <p:cNvSpPr/>
          <p:nvPr/>
        </p:nvSpPr>
        <p:spPr>
          <a:xfrm>
            <a:off x="5273651" y="4180905"/>
            <a:ext cx="1162480" cy="57023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Broker</a:t>
            </a:r>
          </a:p>
        </p:txBody>
      </p:sp>
      <p:grpSp>
        <p:nvGrpSpPr>
          <p:cNvPr id="8" name="Group 7">
            <a:extLst>
              <a:ext uri="{FF2B5EF4-FFF2-40B4-BE49-F238E27FC236}">
                <a16:creationId xmlns:a16="http://schemas.microsoft.com/office/drawing/2014/main" id="{20969F70-CDFC-4D75-ACAD-4D0A83E29664}"/>
              </a:ext>
            </a:extLst>
          </p:cNvPr>
          <p:cNvGrpSpPr/>
          <p:nvPr/>
        </p:nvGrpSpPr>
        <p:grpSpPr>
          <a:xfrm>
            <a:off x="8041851" y="3301097"/>
            <a:ext cx="4118346" cy="3027465"/>
            <a:chOff x="8041851" y="3301097"/>
            <a:chExt cx="4118346" cy="3027465"/>
          </a:xfrm>
        </p:grpSpPr>
        <p:pic>
          <p:nvPicPr>
            <p:cNvPr id="4098" name="Picture 2" descr="Image result for computer clusters roadrunner">
              <a:extLst>
                <a:ext uri="{FF2B5EF4-FFF2-40B4-BE49-F238E27FC236}">
                  <a16:creationId xmlns:a16="http://schemas.microsoft.com/office/drawing/2014/main" id="{F25EC64A-AA65-4BBD-88DD-F80B2B292C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1480" y="3301097"/>
              <a:ext cx="2055351" cy="12648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FC1D2F8-D47C-4003-B25D-2BF7E90BD01C}"/>
                </a:ext>
              </a:extLst>
            </p:cNvPr>
            <p:cNvSpPr txBox="1"/>
            <p:nvPr/>
          </p:nvSpPr>
          <p:spPr>
            <a:xfrm>
              <a:off x="9732465" y="4586448"/>
              <a:ext cx="2354366" cy="369332"/>
            </a:xfrm>
            <a:prstGeom prst="rect">
              <a:avLst/>
            </a:prstGeom>
            <a:noFill/>
          </p:spPr>
          <p:txBody>
            <a:bodyPr wrap="square" rtlCol="0">
              <a:spAutoFit/>
            </a:bodyPr>
            <a:lstStyle/>
            <a:p>
              <a:r>
                <a:rPr lang="en-US" b="1" dirty="0"/>
                <a:t>Simulation as a service</a:t>
              </a:r>
            </a:p>
          </p:txBody>
        </p:sp>
        <p:pic>
          <p:nvPicPr>
            <p:cNvPr id="1026" name="Picture 2" descr="Image result for big red 2 supercomputer">
              <a:extLst>
                <a:ext uri="{FF2B5EF4-FFF2-40B4-BE49-F238E27FC236}">
                  <a16:creationId xmlns:a16="http://schemas.microsoft.com/office/drawing/2014/main" id="{EB03299E-0375-4C40-A60F-73D08412A2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1851" y="4955780"/>
              <a:ext cx="4118346" cy="13727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3413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6" name="Google Shape;436;p58"/>
          <p:cNvSpPr/>
          <p:nvPr/>
        </p:nvSpPr>
        <p:spPr>
          <a:xfrm>
            <a:off x="4936388" y="0"/>
            <a:ext cx="7255612" cy="6259209"/>
          </a:xfrm>
          <a:prstGeom prst="rect">
            <a:avLst/>
          </a:prstGeom>
          <a:solidFill>
            <a:srgbClr val="F3F3F3"/>
          </a:solidFill>
          <a:ln>
            <a:noFill/>
          </a:ln>
        </p:spPr>
        <p:txBody>
          <a:bodyPr spcFirstLastPara="1" wrap="square" lIns="121900" tIns="121900" rIns="121900" bIns="121900" anchor="ctr" anchorCtr="0">
            <a:noAutofit/>
          </a:bodyPr>
          <a:lstStyle/>
          <a:p>
            <a:endParaRPr sz="2400"/>
          </a:p>
        </p:txBody>
      </p:sp>
      <p:sp>
        <p:nvSpPr>
          <p:cNvPr id="440" name="Google Shape;440;p58"/>
          <p:cNvSpPr txBox="1">
            <a:spLocks noGrp="1"/>
          </p:cNvSpPr>
          <p:nvPr>
            <p:ph type="sldNum" idx="4"/>
          </p:nvPr>
        </p:nvSpPr>
        <p:spPr>
          <a:xfrm>
            <a:off x="11257200" y="6259209"/>
            <a:ext cx="731600" cy="726000"/>
          </a:xfrm>
          <a:prstGeom prst="rect">
            <a:avLst/>
          </a:prstGeom>
        </p:spPr>
        <p:txBody>
          <a:bodyPr spcFirstLastPara="1" vert="horz" wrap="square" lIns="91433" tIns="45700" rIns="91433" bIns="45700" rtlCol="0" anchor="ctr" anchorCtr="0">
            <a:noAutofit/>
          </a:bodyPr>
          <a:lstStyle/>
          <a:p>
            <a:fld id="{00000000-1234-1234-1234-123412341234}" type="slidenum">
              <a:rPr lang="en"/>
              <a:pPr/>
              <a:t>9</a:t>
            </a:fld>
            <a:endParaRPr/>
          </a:p>
        </p:txBody>
      </p:sp>
      <p:sp>
        <p:nvSpPr>
          <p:cNvPr id="435" name="Google Shape;435;p58"/>
          <p:cNvSpPr txBox="1">
            <a:spLocks noGrp="1"/>
          </p:cNvSpPr>
          <p:nvPr>
            <p:ph type="ctrTitle" idx="4294967295"/>
          </p:nvPr>
        </p:nvSpPr>
        <p:spPr>
          <a:xfrm>
            <a:off x="123737" y="2083282"/>
            <a:ext cx="4812651" cy="1502833"/>
          </a:xfrm>
          <a:prstGeom prst="rect">
            <a:avLst/>
          </a:prstGeom>
          <a:noFill/>
          <a:ln>
            <a:noFill/>
          </a:ln>
        </p:spPr>
        <p:txBody>
          <a:bodyPr spcFirstLastPara="1" vert="horz" wrap="square" lIns="91433" tIns="45700" rIns="91433" bIns="45700" rtlCol="0" anchor="b" anchorCtr="0">
            <a:noAutofit/>
          </a:bodyPr>
          <a:lstStyle/>
          <a:p>
            <a:pPr>
              <a:spcBef>
                <a:spcPts val="0"/>
              </a:spcBef>
              <a:buClr>
                <a:schemeClr val="dk1"/>
              </a:buClr>
              <a:buSzPts val="4500"/>
            </a:pPr>
            <a:r>
              <a:rPr lang="en-US" sz="4800" dirty="0" err="1">
                <a:latin typeface="Open Sans"/>
                <a:ea typeface="Open Sans"/>
                <a:cs typeface="Open Sans"/>
                <a:sym typeface="Open Sans"/>
              </a:rPr>
              <a:t>HPCforML</a:t>
            </a:r>
            <a:r>
              <a:rPr lang="en-US" sz="4800" dirty="0">
                <a:latin typeface="Open Sans"/>
                <a:ea typeface="Open Sans"/>
                <a:cs typeface="Open Sans"/>
                <a:sym typeface="Open Sans"/>
              </a:rPr>
              <a:t> and</a:t>
            </a:r>
            <a:br>
              <a:rPr lang="en-US" sz="4800" dirty="0">
                <a:latin typeface="Open Sans"/>
                <a:ea typeface="Open Sans"/>
                <a:cs typeface="Open Sans"/>
                <a:sym typeface="Open Sans"/>
              </a:rPr>
            </a:br>
            <a:r>
              <a:rPr lang="en-US" sz="4800" dirty="0" err="1">
                <a:latin typeface="Open Sans"/>
                <a:ea typeface="Open Sans"/>
                <a:cs typeface="Open Sans"/>
                <a:sym typeface="Open Sans"/>
              </a:rPr>
              <a:t>MLforHPC</a:t>
            </a:r>
            <a:endParaRPr sz="4800" dirty="0">
              <a:latin typeface="Open Sans"/>
              <a:ea typeface="Open Sans"/>
              <a:cs typeface="Open Sans"/>
              <a:sym typeface="Open Sans"/>
            </a:endParaRPr>
          </a:p>
        </p:txBody>
      </p:sp>
      <p:sp>
        <p:nvSpPr>
          <p:cNvPr id="437" name="Google Shape;437;p58"/>
          <p:cNvSpPr txBox="1">
            <a:spLocks noGrp="1"/>
          </p:cNvSpPr>
          <p:nvPr>
            <p:ph type="subTitle" idx="4294967295"/>
          </p:nvPr>
        </p:nvSpPr>
        <p:spPr>
          <a:xfrm>
            <a:off x="4936387" y="44200"/>
            <a:ext cx="7255613" cy="4017936"/>
          </a:xfrm>
          <a:prstGeom prst="rect">
            <a:avLst/>
          </a:prstGeom>
          <a:noFill/>
          <a:ln>
            <a:noFill/>
          </a:ln>
        </p:spPr>
        <p:txBody>
          <a:bodyPr spcFirstLastPara="1" vert="horz" wrap="square" lIns="91433" tIns="45700" rIns="91433" bIns="45700" rtlCol="0" anchor="t" anchorCtr="0">
            <a:noAutofit/>
          </a:bodyPr>
          <a:lstStyle/>
          <a:p>
            <a:pPr marL="584197" indent="-457200">
              <a:lnSpc>
                <a:spcPct val="150000"/>
              </a:lnSpc>
              <a:spcBef>
                <a:spcPts val="1067"/>
              </a:spcBef>
              <a:buClr>
                <a:srgbClr val="434343"/>
              </a:buClr>
              <a:buSzPts val="2100"/>
            </a:pPr>
            <a:r>
              <a:rPr lang="en-US" b="1" dirty="0">
                <a:solidFill>
                  <a:srgbClr val="434343"/>
                </a:solidFill>
                <a:latin typeface="Open Sans"/>
                <a:ea typeface="Open Sans"/>
                <a:cs typeface="Open Sans"/>
                <a:sym typeface="Open Sans"/>
              </a:rPr>
              <a:t>Technical aspects of converging HPC and Machine Learning</a:t>
            </a:r>
          </a:p>
          <a:p>
            <a:pPr marL="584197" indent="-457200">
              <a:lnSpc>
                <a:spcPct val="150000"/>
              </a:lnSpc>
              <a:spcBef>
                <a:spcPts val="1067"/>
              </a:spcBef>
              <a:buClr>
                <a:srgbClr val="434343"/>
              </a:buClr>
              <a:buSzPts val="2100"/>
            </a:pPr>
            <a:r>
              <a:rPr lang="en-US" b="1" dirty="0" err="1">
                <a:solidFill>
                  <a:srgbClr val="434343"/>
                </a:solidFill>
                <a:latin typeface="Open Sans"/>
                <a:ea typeface="Open Sans"/>
                <a:cs typeface="Open Sans"/>
                <a:sym typeface="Open Sans"/>
              </a:rPr>
              <a:t>HPCforML</a:t>
            </a:r>
            <a:r>
              <a:rPr lang="en-US" b="1" dirty="0">
                <a:solidFill>
                  <a:srgbClr val="434343"/>
                </a:solidFill>
                <a:latin typeface="Open Sans"/>
                <a:ea typeface="Open Sans"/>
                <a:cs typeface="Open Sans"/>
                <a:sym typeface="Open Sans"/>
              </a:rPr>
              <a:t> </a:t>
            </a:r>
          </a:p>
          <a:p>
            <a:pPr marL="1041397" lvl="1" indent="-457200">
              <a:lnSpc>
                <a:spcPct val="150000"/>
              </a:lnSpc>
              <a:spcBef>
                <a:spcPts val="1067"/>
              </a:spcBef>
              <a:buClr>
                <a:srgbClr val="434343"/>
              </a:buClr>
              <a:buSzPts val="2100"/>
            </a:pPr>
            <a:r>
              <a:rPr lang="en-US" dirty="0">
                <a:solidFill>
                  <a:srgbClr val="434343"/>
                </a:solidFill>
                <a:latin typeface="Open Sans"/>
                <a:ea typeface="Open Sans"/>
                <a:cs typeface="Open Sans"/>
                <a:sym typeface="Open Sans"/>
              </a:rPr>
              <a:t>Parallel high performance ML algorithms</a:t>
            </a:r>
          </a:p>
          <a:p>
            <a:pPr marL="1041397" lvl="1" indent="-457200">
              <a:lnSpc>
                <a:spcPct val="150000"/>
              </a:lnSpc>
              <a:spcBef>
                <a:spcPts val="1067"/>
              </a:spcBef>
              <a:buClr>
                <a:srgbClr val="434343"/>
              </a:buClr>
              <a:buSzPts val="2100"/>
            </a:pPr>
            <a:r>
              <a:rPr lang="en-US" dirty="0">
                <a:solidFill>
                  <a:srgbClr val="434343"/>
                </a:solidFill>
                <a:latin typeface="Open Sans"/>
                <a:ea typeface="Open Sans"/>
                <a:cs typeface="Open Sans"/>
                <a:sym typeface="Open Sans"/>
              </a:rPr>
              <a:t>High Performance Spark, Hadoop, Storm</a:t>
            </a:r>
          </a:p>
          <a:p>
            <a:pPr marL="584197" indent="-457200">
              <a:lnSpc>
                <a:spcPct val="150000"/>
              </a:lnSpc>
              <a:spcBef>
                <a:spcPts val="1067"/>
              </a:spcBef>
              <a:buClr>
                <a:srgbClr val="434343"/>
              </a:buClr>
              <a:buSzPts val="2100"/>
            </a:pPr>
            <a:r>
              <a:rPr lang="en-US" b="1" dirty="0">
                <a:solidFill>
                  <a:srgbClr val="434343"/>
                </a:solidFill>
                <a:latin typeface="Open Sans"/>
                <a:ea typeface="Open Sans"/>
                <a:cs typeface="Open Sans"/>
                <a:sym typeface="Open Sans"/>
              </a:rPr>
              <a:t>8 scenarios for </a:t>
            </a:r>
            <a:r>
              <a:rPr lang="en-US" b="1" dirty="0" err="1">
                <a:solidFill>
                  <a:srgbClr val="434343"/>
                </a:solidFill>
                <a:latin typeface="Open Sans"/>
                <a:ea typeface="Open Sans"/>
                <a:cs typeface="Open Sans"/>
                <a:sym typeface="Open Sans"/>
              </a:rPr>
              <a:t>MLforHPC</a:t>
            </a:r>
            <a:endParaRPr lang="en-US" b="1" dirty="0">
              <a:solidFill>
                <a:srgbClr val="434343"/>
              </a:solidFill>
              <a:latin typeface="Open Sans"/>
              <a:ea typeface="Open Sans"/>
              <a:cs typeface="Open Sans"/>
              <a:sym typeface="Open Sans"/>
            </a:endParaRPr>
          </a:p>
          <a:p>
            <a:pPr marL="1041397" lvl="1" indent="-457200">
              <a:lnSpc>
                <a:spcPct val="150000"/>
              </a:lnSpc>
              <a:spcBef>
                <a:spcPts val="1067"/>
              </a:spcBef>
              <a:buClr>
                <a:srgbClr val="434343"/>
              </a:buClr>
              <a:buSzPts val="2100"/>
            </a:pPr>
            <a:r>
              <a:rPr lang="en-US" dirty="0">
                <a:solidFill>
                  <a:srgbClr val="434343"/>
                </a:solidFill>
                <a:latin typeface="Open Sans"/>
                <a:ea typeface="Open Sans"/>
                <a:cs typeface="Open Sans"/>
                <a:sym typeface="Open Sans"/>
              </a:rPr>
              <a:t>Illustrate a few scenarios</a:t>
            </a:r>
          </a:p>
          <a:p>
            <a:pPr marL="584197" indent="-457200">
              <a:lnSpc>
                <a:spcPct val="150000"/>
              </a:lnSpc>
              <a:spcBef>
                <a:spcPts val="1067"/>
              </a:spcBef>
              <a:buClr>
                <a:srgbClr val="434343"/>
              </a:buClr>
              <a:buSzPts val="2100"/>
            </a:pPr>
            <a:r>
              <a:rPr lang="en-US" b="1" dirty="0">
                <a:solidFill>
                  <a:srgbClr val="434343"/>
                </a:solidFill>
                <a:latin typeface="Open Sans"/>
                <a:ea typeface="Open Sans"/>
                <a:cs typeface="Open Sans"/>
                <a:sym typeface="Open Sans"/>
              </a:rPr>
              <a:t>Research Issues</a:t>
            </a:r>
          </a:p>
        </p:txBody>
      </p:sp>
      <p:cxnSp>
        <p:nvCxnSpPr>
          <p:cNvPr id="439" name="Google Shape;439;p58"/>
          <p:cNvCxnSpPr/>
          <p:nvPr/>
        </p:nvCxnSpPr>
        <p:spPr>
          <a:xfrm>
            <a:off x="543100" y="3942033"/>
            <a:ext cx="2517200" cy="0"/>
          </a:xfrm>
          <a:prstGeom prst="straightConnector1">
            <a:avLst/>
          </a:prstGeom>
          <a:noFill/>
          <a:ln w="19050" cap="flat" cmpd="sng">
            <a:solidFill>
              <a:srgbClr val="B30838"/>
            </a:solidFill>
            <a:prstDash val="solid"/>
            <a:round/>
            <a:headEnd type="none" w="med" len="med"/>
            <a:tailEnd type="none" w="med" len="med"/>
          </a:ln>
        </p:spPr>
      </p:cxnSp>
      <p:sp>
        <p:nvSpPr>
          <p:cNvPr id="2" name="Date Placeholder 1">
            <a:extLst>
              <a:ext uri="{FF2B5EF4-FFF2-40B4-BE49-F238E27FC236}">
                <a16:creationId xmlns:a16="http://schemas.microsoft.com/office/drawing/2014/main" id="{86F4DE33-4C96-47BB-B59B-343BB6840415}"/>
              </a:ext>
            </a:extLst>
          </p:cNvPr>
          <p:cNvSpPr>
            <a:spLocks noGrp="1"/>
          </p:cNvSpPr>
          <p:nvPr>
            <p:ph type="dt" sz="half" idx="2"/>
          </p:nvPr>
        </p:nvSpPr>
        <p:spPr/>
        <p:txBody>
          <a:bodyPr/>
          <a:lstStyle/>
          <a:p>
            <a:r>
              <a:rPr lang="en-US">
                <a:solidFill>
                  <a:prstClr val="black">
                    <a:tint val="75000"/>
                  </a:prstClr>
                </a:solidFill>
              </a:rPr>
              <a:t>11/16/2019</a:t>
            </a:r>
          </a:p>
        </p:txBody>
      </p:sp>
    </p:spTree>
    <p:extLst>
      <p:ext uri="{BB962C8B-B14F-4D97-AF65-F5344CB8AC3E}">
        <p14:creationId xmlns:p14="http://schemas.microsoft.com/office/powerpoint/2010/main" val="202898994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3742</Words>
  <Application>Microsoft Office PowerPoint</Application>
  <PresentationFormat>Widescreen</PresentationFormat>
  <Paragraphs>403</Paragraphs>
  <Slides>37</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Black</vt:lpstr>
      <vt:lpstr>Calibri</vt:lpstr>
      <vt:lpstr>Open Sans</vt:lpstr>
      <vt:lpstr>Open Sans SemiBold</vt:lpstr>
      <vt:lpstr>1_Office Theme</vt:lpstr>
      <vt:lpstr>Implications of Integration of Deep Learning and HPC for Benchmarking</vt:lpstr>
      <vt:lpstr>Next Generation of Cyberinfrastructure: BDEC2 Overarching Principles</vt:lpstr>
      <vt:lpstr>Next Generation of Cyberinfrastructure: Application Requirements</vt:lpstr>
      <vt:lpstr>What Benchmarks are meaningful?</vt:lpstr>
      <vt:lpstr>Global machine learning running parallelized codes</vt:lpstr>
      <vt:lpstr>Next Generation of Cyberinfrastructure: Remarks on Deep Learning</vt:lpstr>
      <vt:lpstr>Implications of Specialized AI Hardware</vt:lpstr>
      <vt:lpstr>AI as a Service</vt:lpstr>
      <vt:lpstr>HPCforML and MLforHPC</vt:lpstr>
      <vt:lpstr>Dean at NeurIPS  DECEMBER 2017</vt:lpstr>
      <vt:lpstr>Implications of Machine Deep Learning for Systems and Systems for Machine Deep Learning</vt:lpstr>
      <vt:lpstr>MLforHPC (ML for Systems) in detail</vt:lpstr>
      <vt:lpstr>MLaroundHPC and MLAutotuningHPC</vt:lpstr>
      <vt:lpstr>1. Improving Simulation with Configurations and Integration of Data 1.1 MLAutoTuningHPC: Learning Configurations</vt:lpstr>
      <vt:lpstr>MLAutoTuningHPC: Learning Configurations by Parameter Auto-tuning in Molecular Dynamics Simulations: Efficient Dynamics of Ions near Polarizable Nanoparticles (NPs)</vt:lpstr>
      <vt:lpstr>Results for Nanosimulation MLAutotuning</vt:lpstr>
      <vt:lpstr>3. MLforHPC Learn Surrogates for Simulation 3.1 MLaroundHPC: Learning Outputs from Inputs:  a) Computation Results from Computation defining Parameters</vt:lpstr>
      <vt:lpstr>MLaroundHPC: Learning Outputs from Inputs (parameters) High Performance Surrogates of nanosimulations</vt:lpstr>
      <vt:lpstr>ANN for Regression</vt:lpstr>
      <vt:lpstr>Parameter Prediction in Nanosimulation</vt:lpstr>
      <vt:lpstr>Accuracy comparison between ML predictions and MD simulation results</vt:lpstr>
      <vt:lpstr>Speedup of MLaroundHPC</vt:lpstr>
      <vt:lpstr>INSILICO MEDICINE USED CREATIVE AI TO DESIGN POTENTIAL DRUGS IN JUST 21 DAYS</vt:lpstr>
      <vt:lpstr>Examination of the therapeutic effectiveness of Kinase ML at multiple levels and points in the discovery process</vt:lpstr>
      <vt:lpstr>3. MLforHPC Learn Surrogates for Simulation 3.2  MLaroundHPC: Learning Outputs from Inputs:   b) Fields from Fields</vt:lpstr>
      <vt:lpstr> Fields from Parameters Recent paper “Massive computational acceleration by using neural networks to emulate mechanism based biological models” uses 501 LSTM units to represent a one-dimensional grid of values which is output of a two-dimensional gene circuit simulation which only depends on radius.  </vt:lpstr>
      <vt:lpstr>2. Learn Structure, Theory and Model for Simulation 2.1 MLAutoTuningHPC: Smart Ensembles</vt:lpstr>
      <vt:lpstr>ML based enhanced sampling of Phase Space</vt:lpstr>
      <vt:lpstr>Adaptive Sampling Using non-DL ML (Clustering)</vt:lpstr>
      <vt:lpstr>CVAE Convolutional Variational Autoencoder driven Ensemble-MD</vt:lpstr>
      <vt:lpstr>Engineering Health: Digital twin based Personalized Medicine</vt:lpstr>
      <vt:lpstr>Putting it all Together Simulating Biological Organisms (with James Glazier @IU) </vt:lpstr>
      <vt:lpstr>Operator Formulation of Deep Learning Inference</vt:lpstr>
      <vt:lpstr>Learning how Apples Fall ?</vt:lpstr>
      <vt:lpstr>Extending to longer times</vt:lpstr>
      <vt:lpstr>Computational Performance comparison</vt:lpstr>
      <vt:lpstr>Implications of MLforHPC for Benchmarking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Implications of Integration of Deep Learning and HPC for Benchmarking</dc:title>
  <dc:creator>Geoffrey Fox</dc:creator>
  <cp:lastModifiedBy>Geoffrey Fox</cp:lastModifiedBy>
  <cp:revision>22</cp:revision>
  <dcterms:created xsi:type="dcterms:W3CDTF">2019-11-15T23:03:49Z</dcterms:created>
  <dcterms:modified xsi:type="dcterms:W3CDTF">2019-12-05T14:01:49Z</dcterms:modified>
</cp:coreProperties>
</file>