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73" r:id="rId3"/>
    <p:sldMasterId id="2147483681" r:id="rId4"/>
    <p:sldMasterId id="2147483689" r:id="rId5"/>
    <p:sldMasterId id="2147483697" r:id="rId6"/>
    <p:sldMasterId id="2147483705" r:id="rId7"/>
    <p:sldMasterId id="2147483713" r:id="rId8"/>
    <p:sldMasterId id="2147483735" r:id="rId9"/>
  </p:sldMasterIdLst>
  <p:notesMasterIdLst>
    <p:notesMasterId r:id="rId37"/>
  </p:notesMasterIdLst>
  <p:sldIdLst>
    <p:sldId id="265" r:id="rId10"/>
    <p:sldId id="597" r:id="rId11"/>
    <p:sldId id="589" r:id="rId12"/>
    <p:sldId id="583" r:id="rId13"/>
    <p:sldId id="584" r:id="rId14"/>
    <p:sldId id="590" r:id="rId15"/>
    <p:sldId id="586" r:id="rId16"/>
    <p:sldId id="587" r:id="rId17"/>
    <p:sldId id="588" r:id="rId18"/>
    <p:sldId id="592" r:id="rId19"/>
    <p:sldId id="593" r:id="rId20"/>
    <p:sldId id="594" r:id="rId21"/>
    <p:sldId id="595" r:id="rId22"/>
    <p:sldId id="591" r:id="rId23"/>
    <p:sldId id="297" r:id="rId24"/>
    <p:sldId id="482" r:id="rId25"/>
    <p:sldId id="483" r:id="rId26"/>
    <p:sldId id="557" r:id="rId27"/>
    <p:sldId id="560" r:id="rId28"/>
    <p:sldId id="561" r:id="rId29"/>
    <p:sldId id="558" r:id="rId30"/>
    <p:sldId id="562" r:id="rId31"/>
    <p:sldId id="465" r:id="rId32"/>
    <p:sldId id="580" r:id="rId33"/>
    <p:sldId id="581" r:id="rId34"/>
    <p:sldId id="582" r:id="rId35"/>
    <p:sldId id="596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406" autoAdjust="0"/>
  </p:normalViewPr>
  <p:slideViewPr>
    <p:cSldViewPr snapToGrid="0" snapToObjects="1">
      <p:cViewPr varScale="1">
        <p:scale>
          <a:sx n="75" d="100"/>
          <a:sy n="75" d="100"/>
        </p:scale>
        <p:origin x="9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0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5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data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HPC-ABDS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BFGS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Broyden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–Fletcher–Goldfarb–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Shanno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algorithm</a:t>
            </a:r>
          </a:p>
          <a:p>
            <a:r>
              <a:rPr lang="en-US" dirty="0" smtClean="0"/>
              <a:t>L = </a:t>
            </a:r>
            <a:r>
              <a:rPr lang="en-US" smtClean="0"/>
              <a:t>limited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361" y="797869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What is the "Big Data" version of the </a:t>
            </a:r>
            <a:r>
              <a:rPr lang="en-US" sz="3600" b="1" dirty="0" err="1"/>
              <a:t>Linpack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Benchmark?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What is “Big Data” version of Berkeley Dwarfs and NAS Parallel Benchmarks?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0688"/>
            <a:ext cx="9144000" cy="161774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Based on Presentation at Clusters</a:t>
            </a:r>
            <a:r>
              <a:rPr lang="en-US" sz="2400" dirty="0">
                <a:solidFill>
                  <a:schemeClr val="tx1"/>
                </a:solidFill>
              </a:rPr>
              <a:t>, Clouds, and Data for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Scientific Computing CCDSC </a:t>
            </a:r>
            <a:r>
              <a:rPr lang="en-US" sz="2400" dirty="0">
                <a:solidFill>
                  <a:schemeClr val="tx1"/>
                </a:solidFill>
              </a:rPr>
              <a:t>2014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September 6 2014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269347"/>
            <a:ext cx="9144000" cy="25886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Fox, Judy Qiu 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</a:p>
          <a:p>
            <a:pPr algn="ctr">
              <a:spcBef>
                <a:spcPct val="20000"/>
              </a:spcBef>
            </a:pP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Shantenu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Jha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Radical Group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Rutgers University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Why? Build on Parallel Computing Experience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7800" y="3886200"/>
            <a:ext cx="84455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Benchmarks Instantiate Key Features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3"/>
            <a:ext cx="8229600" cy="827332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370"/>
            <a:ext cx="9061938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dirty="0" smtClean="0"/>
              <a:t>MG: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lvl="1"/>
            <a:r>
              <a:rPr lang="en-US" dirty="0" smtClean="0"/>
              <a:t>CG: Conjugate Gradient</a:t>
            </a:r>
          </a:p>
          <a:p>
            <a:pPr lvl="1"/>
            <a:r>
              <a:rPr lang="en-US" dirty="0" smtClean="0"/>
              <a:t>FT: Fast Fourier Transform</a:t>
            </a:r>
          </a:p>
          <a:p>
            <a:pPr lvl="1"/>
            <a:r>
              <a:rPr lang="en-US" dirty="0" smtClean="0"/>
              <a:t>IS: Integer sort</a:t>
            </a:r>
          </a:p>
          <a:p>
            <a:pPr lvl="1"/>
            <a:r>
              <a:rPr lang="en-US" dirty="0" smtClean="0"/>
              <a:t>EP: Embarrassingly Parallel</a:t>
            </a:r>
          </a:p>
          <a:p>
            <a:pPr lvl="1"/>
            <a:r>
              <a:rPr lang="en-US" dirty="0" smtClean="0"/>
              <a:t>BT: Block </a:t>
            </a:r>
            <a:r>
              <a:rPr lang="en-US" dirty="0" err="1" smtClean="0"/>
              <a:t>Tridiagonal</a:t>
            </a:r>
            <a:endParaRPr lang="en-US" dirty="0" smtClean="0"/>
          </a:p>
          <a:p>
            <a:pPr lvl="1"/>
            <a:r>
              <a:rPr lang="en-US" dirty="0" smtClean="0"/>
              <a:t>SP: Scalar </a:t>
            </a:r>
            <a:r>
              <a:rPr lang="en-US" dirty="0" err="1" smtClean="0"/>
              <a:t>Pentadiagonal</a:t>
            </a:r>
            <a:endParaRPr lang="en-US" dirty="0" smtClean="0"/>
          </a:p>
          <a:p>
            <a:pPr lvl="1"/>
            <a:r>
              <a:rPr lang="en-US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229600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1308"/>
            <a:ext cx="9144000" cy="60666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Dense </a:t>
            </a:r>
            <a:r>
              <a:rPr lang="en-US" b="1" dirty="0">
                <a:solidFill>
                  <a:srgbClr val="0070C0"/>
                </a:solidFill>
              </a:rPr>
              <a:t>Linear </a:t>
            </a:r>
            <a:r>
              <a:rPr lang="en-US" b="1" dirty="0" smtClean="0">
                <a:solidFill>
                  <a:srgbClr val="0070C0"/>
                </a:solidFill>
              </a:rPr>
              <a:t>Algebra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Sparse Linear Algebra</a:t>
            </a:r>
          </a:p>
          <a:p>
            <a:r>
              <a:rPr lang="en-US" b="1" dirty="0">
                <a:solidFill>
                  <a:srgbClr val="0070C0"/>
                </a:solidFill>
              </a:rPr>
              <a:t>Spectral Methods</a:t>
            </a:r>
          </a:p>
          <a:p>
            <a:r>
              <a:rPr lang="en-US" b="1" dirty="0">
                <a:solidFill>
                  <a:srgbClr val="0070C0"/>
                </a:solidFill>
              </a:rPr>
              <a:t>N-Body Methods</a:t>
            </a:r>
          </a:p>
          <a:p>
            <a:r>
              <a:rPr lang="en-US" b="1" dirty="0">
                <a:solidFill>
                  <a:srgbClr val="0070C0"/>
                </a:solidFill>
              </a:rPr>
              <a:t>Structured Grids</a:t>
            </a:r>
          </a:p>
          <a:p>
            <a:r>
              <a:rPr lang="en-US" b="1" dirty="0">
                <a:solidFill>
                  <a:srgbClr val="0070C0"/>
                </a:solidFill>
              </a:rPr>
              <a:t>Unstructured Grids</a:t>
            </a:r>
          </a:p>
          <a:p>
            <a:r>
              <a:rPr lang="en-US" dirty="0"/>
              <a:t>MapReduce</a:t>
            </a:r>
          </a:p>
          <a:p>
            <a:r>
              <a:rPr lang="en-US" dirty="0"/>
              <a:t>Combinational Logic</a:t>
            </a:r>
          </a:p>
          <a:p>
            <a:r>
              <a:rPr lang="en-US" dirty="0"/>
              <a:t>Graph Traversal</a:t>
            </a:r>
          </a:p>
          <a:p>
            <a:r>
              <a:rPr lang="en-US" dirty="0"/>
              <a:t>Dynamic Programming</a:t>
            </a:r>
          </a:p>
          <a:p>
            <a:r>
              <a:rPr lang="en-US" dirty="0"/>
              <a:t>Backtrack and Branch-and-Bound</a:t>
            </a:r>
          </a:p>
          <a:p>
            <a:r>
              <a:rPr lang="en-US" dirty="0"/>
              <a:t>Graphical Models</a:t>
            </a:r>
          </a:p>
          <a:p>
            <a:r>
              <a:rPr lang="en-US" dirty="0"/>
              <a:t>Finite State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138" y="791308"/>
            <a:ext cx="47126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First 6 of these correspond to </a:t>
            </a:r>
            <a:r>
              <a:rPr lang="en-US" sz="2400" dirty="0" err="1" smtClean="0">
                <a:solidFill>
                  <a:srgbClr val="0070C0"/>
                </a:solidFill>
              </a:rPr>
              <a:t>Colella’s</a:t>
            </a:r>
            <a:r>
              <a:rPr lang="en-US" sz="2400" dirty="0" smtClean="0">
                <a:solidFill>
                  <a:srgbClr val="0070C0"/>
                </a:solidFill>
              </a:rPr>
              <a:t> original.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Monte Carlo dropped.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N-body methods are a subset of Particle in </a:t>
            </a:r>
            <a:r>
              <a:rPr lang="en-US" sz="2400" dirty="0" err="1" smtClean="0">
                <a:solidFill>
                  <a:srgbClr val="0070C0"/>
                </a:solidFill>
              </a:rPr>
              <a:t>Colella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800" b="1" dirty="0" smtClean="0"/>
              <a:t>NO clean solution likely for Big Data. Need multiple facets!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2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12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1496683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G1:</a:t>
            </a:r>
            <a:r>
              <a:rPr lang="en-US" dirty="0"/>
              <a:t>	Basic </a:t>
            </a:r>
            <a:r>
              <a:rPr lang="en-US" dirty="0" smtClean="0"/>
              <a:t>Statistics (see </a:t>
            </a:r>
            <a:r>
              <a:rPr lang="en-US" dirty="0" err="1" smtClean="0"/>
              <a:t>MRStat</a:t>
            </a:r>
            <a:r>
              <a:rPr lang="en-US" dirty="0" smtClean="0"/>
              <a:t> later)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G2:</a:t>
            </a:r>
            <a:r>
              <a:rPr lang="en-US" dirty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G3:</a:t>
            </a:r>
            <a:r>
              <a:rPr lang="en-US" dirty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G4:</a:t>
            </a:r>
            <a:r>
              <a:rPr lang="en-US" dirty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G5:</a:t>
            </a:r>
            <a:r>
              <a:rPr lang="en-US" dirty="0"/>
              <a:t>	</a:t>
            </a:r>
            <a:r>
              <a:rPr lang="en-US" dirty="0" smtClean="0"/>
              <a:t>Optimizations e.g. Linear Programming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G6:</a:t>
            </a:r>
            <a:r>
              <a:rPr lang="en-US" dirty="0"/>
              <a:t>	</a:t>
            </a:r>
            <a:r>
              <a:rPr lang="en-US" dirty="0" smtClean="0"/>
              <a:t>Integration e.g. LDA and other GML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G7:</a:t>
            </a:r>
            <a:r>
              <a:rPr lang="en-US" dirty="0"/>
              <a:t>	Alignment </a:t>
            </a:r>
            <a:r>
              <a:rPr lang="en-US" dirty="0" smtClean="0"/>
              <a:t>Problems e.g. BLAST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Why? Cover Big Data Application Survey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7800" y="3886200"/>
            <a:ext cx="8445500" cy="243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Performed by NIST Big Data Working Group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Leads to </a:t>
            </a:r>
            <a:r>
              <a:rPr lang="en-US" b="1" dirty="0" smtClean="0">
                <a:solidFill>
                  <a:schemeClr val="tx1"/>
                </a:solidFill>
              </a:rPr>
              <a:t>Ogres</a:t>
            </a:r>
            <a:r>
              <a:rPr lang="en-US" dirty="0" smtClean="0">
                <a:solidFill>
                  <a:schemeClr val="tx1"/>
                </a:solidFill>
              </a:rPr>
              <a:t> covering Big Data Application features. Here we focus on benchmarks that cover the Ogres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Covers goals, data features such as 3 V’s, software, hardware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8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bigdatacoursespring2014.appspot.com/course</a:t>
            </a:r>
            <a:r>
              <a:rPr lang="en-US" sz="1800" dirty="0" smtClean="0"/>
              <a:t> (Section 5)</a:t>
            </a:r>
          </a:p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Language Translation, Light source experiments</a:t>
            </a:r>
          </a:p>
          <a:p>
            <a:r>
              <a:rPr lang="en-US" sz="1800" b="1" dirty="0"/>
              <a:t>Astronomy 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Accelerator II in 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4079" y="829865"/>
            <a:ext cx="40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00147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750498"/>
            <a:ext cx="8936966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PP (26)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dirty="0" smtClean="0"/>
              <a:t>Pleasingly </a:t>
            </a:r>
            <a:r>
              <a:rPr lang="en-US" sz="2400" dirty="0"/>
              <a:t>Parallel or Map Only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MR (18) </a:t>
            </a:r>
            <a:r>
              <a:rPr lang="en-US" sz="2400" dirty="0" smtClean="0"/>
              <a:t>Classic </a:t>
            </a:r>
            <a:r>
              <a:rPr lang="en-US" sz="2400" dirty="0"/>
              <a:t>MapReduce MR (add </a:t>
            </a:r>
            <a:r>
              <a:rPr lang="en-US" sz="2400" dirty="0" err="1"/>
              <a:t>MRStat</a:t>
            </a:r>
            <a:r>
              <a:rPr lang="en-US" sz="2400" dirty="0"/>
              <a:t> below for full count)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MRStat</a:t>
            </a:r>
            <a:r>
              <a:rPr lang="en-US" sz="2400" b="1" dirty="0" smtClean="0">
                <a:solidFill>
                  <a:srgbClr val="CC00FF"/>
                </a:solidFill>
              </a:rPr>
              <a:t> (7</a:t>
            </a:r>
            <a:r>
              <a:rPr lang="en-US" sz="2400" dirty="0" smtClean="0"/>
              <a:t>) Simple </a:t>
            </a:r>
            <a:r>
              <a:rPr lang="en-US" sz="2400" dirty="0"/>
              <a:t>version of MR where key computations are simple reduction as found in statistical averages such as histograms and averages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MRIter</a:t>
            </a:r>
            <a:r>
              <a:rPr lang="en-US" sz="2400" b="1" dirty="0" smtClean="0">
                <a:solidFill>
                  <a:srgbClr val="CC00FF"/>
                </a:solidFill>
              </a:rPr>
              <a:t> (23</a:t>
            </a:r>
            <a:r>
              <a:rPr lang="en-US" sz="2400" dirty="0" smtClean="0">
                <a:solidFill>
                  <a:srgbClr val="CC00FF"/>
                </a:solidFill>
              </a:rPr>
              <a:t>)</a:t>
            </a:r>
            <a:r>
              <a:rPr lang="en-US" sz="2400" dirty="0" smtClean="0"/>
              <a:t> Iterative </a:t>
            </a:r>
            <a:r>
              <a:rPr lang="en-US" sz="2400" dirty="0"/>
              <a:t>MapReduce or </a:t>
            </a:r>
            <a:r>
              <a:rPr lang="en-US" sz="2400" dirty="0" smtClean="0"/>
              <a:t>MPI (Spark, Twister)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Graph (9)</a:t>
            </a:r>
            <a:r>
              <a:rPr lang="en-US" sz="2400" dirty="0" smtClean="0"/>
              <a:t> Complex </a:t>
            </a:r>
            <a:r>
              <a:rPr lang="en-US" sz="2400" dirty="0"/>
              <a:t>graph data structure needed in analysis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Fusion (11)</a:t>
            </a:r>
            <a:r>
              <a:rPr lang="en-US" sz="2400" dirty="0" smtClean="0"/>
              <a:t> Integrate </a:t>
            </a:r>
            <a:r>
              <a:rPr lang="en-US" sz="2400" dirty="0"/>
              <a:t>diverse data to aid discovery/decision making; could involve sophisticated algorithms or could just be a portal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Streaming (41) </a:t>
            </a:r>
            <a:r>
              <a:rPr lang="en-US" sz="2400" dirty="0" smtClean="0"/>
              <a:t>Some </a:t>
            </a:r>
            <a:r>
              <a:rPr lang="en-US" sz="2400" dirty="0"/>
              <a:t>data comes in incrementally and is processed this way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Classify	</a:t>
            </a:r>
            <a:r>
              <a:rPr lang="en-US" sz="2400" b="1" dirty="0" smtClean="0">
                <a:solidFill>
                  <a:srgbClr val="CC00FF"/>
                </a:solidFill>
              </a:rPr>
              <a:t>(30) </a:t>
            </a:r>
            <a:r>
              <a:rPr lang="en-US" sz="2400" dirty="0" smtClean="0"/>
              <a:t>Classification</a:t>
            </a:r>
            <a:r>
              <a:rPr lang="en-US" sz="2400" dirty="0"/>
              <a:t>: divide data into </a:t>
            </a:r>
            <a:r>
              <a:rPr lang="en-US" sz="2400" dirty="0" smtClean="0"/>
              <a:t>categories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S/Q (12) </a:t>
            </a:r>
            <a:r>
              <a:rPr lang="en-US" sz="2400" dirty="0" smtClean="0"/>
              <a:t>Index</a:t>
            </a:r>
            <a:r>
              <a:rPr lang="en-US" sz="2400" dirty="0"/>
              <a:t>, Search and Query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751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88724" cy="5982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CF (4) </a:t>
            </a:r>
            <a:r>
              <a:rPr lang="en-US" sz="2400" dirty="0" smtClean="0"/>
              <a:t>Collaborative </a:t>
            </a:r>
            <a:r>
              <a:rPr lang="en-US" sz="2400" dirty="0"/>
              <a:t>Filtering for recommender engines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LML (36) </a:t>
            </a:r>
            <a:r>
              <a:rPr lang="en-US" sz="2400" dirty="0" smtClean="0"/>
              <a:t>Local </a:t>
            </a:r>
            <a:r>
              <a:rPr lang="en-US" sz="2400" dirty="0"/>
              <a:t>Machine Learning (Independent for each parallel entity)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GML (23) </a:t>
            </a:r>
            <a:r>
              <a:rPr lang="en-US" sz="2400" dirty="0" smtClean="0"/>
              <a:t>Global </a:t>
            </a:r>
            <a:r>
              <a:rPr lang="en-US" sz="2400" dirty="0"/>
              <a:t>Machine Learning: Deep Learning, Clustering, LDA, PLSI, MDS, </a:t>
            </a:r>
          </a:p>
          <a:p>
            <a:pPr lvl="1"/>
            <a:r>
              <a:rPr lang="en-US" sz="2000" dirty="0"/>
              <a:t>Large Scale Optimizations as in </a:t>
            </a:r>
            <a:r>
              <a:rPr lang="en-US" sz="2000" dirty="0" err="1"/>
              <a:t>Variational</a:t>
            </a:r>
            <a:r>
              <a:rPr lang="en-US" sz="2000" dirty="0"/>
              <a:t> Bayes, MCMC, Lifted Belief Propagation, Stochastic Gradient Descent, L-BFGS, </a:t>
            </a:r>
            <a:r>
              <a:rPr lang="en-US" sz="2000" dirty="0" err="1"/>
              <a:t>Levenberg</a:t>
            </a:r>
            <a:r>
              <a:rPr lang="en-US" sz="2000" dirty="0"/>
              <a:t>-Marquardt . Can call EGO or Exascale Global Optimization with scalable parallel algorithm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Workflow (51) </a:t>
            </a:r>
            <a:r>
              <a:rPr lang="en-US" sz="2400" dirty="0" smtClean="0"/>
              <a:t>Universal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GIS (16) </a:t>
            </a:r>
            <a:r>
              <a:rPr lang="en-US" sz="2400" dirty="0" smtClean="0"/>
              <a:t>Geotagged </a:t>
            </a:r>
            <a:r>
              <a:rPr lang="en-US" sz="2400" dirty="0"/>
              <a:t>data and often displayed in ESRI, Microsoft Virtual Earth, Google Earth, </a:t>
            </a:r>
            <a:r>
              <a:rPr lang="en-US" sz="2400" dirty="0" err="1"/>
              <a:t>GeoServer</a:t>
            </a:r>
            <a:r>
              <a:rPr lang="en-US" sz="2400" dirty="0"/>
              <a:t> etc.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HPC	</a:t>
            </a:r>
            <a:r>
              <a:rPr lang="en-US" sz="2400" b="1" dirty="0" smtClean="0">
                <a:solidFill>
                  <a:srgbClr val="CC00FF"/>
                </a:solidFill>
              </a:rPr>
              <a:t>(5) </a:t>
            </a:r>
            <a:r>
              <a:rPr lang="en-US" sz="2400" dirty="0" smtClean="0"/>
              <a:t>Classic </a:t>
            </a:r>
            <a:r>
              <a:rPr lang="en-US" sz="2400" dirty="0"/>
              <a:t>large-scale simulation of cosmos, materials, etc. generating (visualization) data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Agent (2) </a:t>
            </a:r>
            <a:r>
              <a:rPr lang="en-US" sz="2400" dirty="0" smtClean="0"/>
              <a:t>Simulations </a:t>
            </a:r>
            <a:r>
              <a:rPr lang="en-US" sz="2400" dirty="0"/>
              <a:t>of models of data-defined macroscopic entities represented as agents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Data Source and Style Facet </a:t>
            </a:r>
            <a:r>
              <a:rPr lang="en-US" sz="3600" b="1" dirty="0" smtClean="0"/>
              <a:t>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144000" cy="624253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600" dirty="0" smtClean="0"/>
              <a:t>(</a:t>
            </a:r>
            <a:r>
              <a:rPr lang="en-US" sz="2600" dirty="0" err="1" smtClean="0"/>
              <a:t>i</a:t>
            </a:r>
            <a:r>
              <a:rPr lang="en-US" sz="2600" dirty="0"/>
              <a:t>) </a:t>
            </a:r>
            <a:r>
              <a:rPr lang="en-US" sz="2600" b="1" dirty="0"/>
              <a:t>SQL or NoSQL: </a:t>
            </a:r>
            <a:r>
              <a:rPr lang="en-US" sz="2600" dirty="0"/>
              <a:t>NoSQL includes Document, Column, Key-value, Graph, Triple </a:t>
            </a:r>
            <a:r>
              <a:rPr lang="en-US" sz="2600" dirty="0" smtClean="0"/>
              <a:t>store</a:t>
            </a:r>
          </a:p>
          <a:p>
            <a:pPr>
              <a:spcBef>
                <a:spcPts val="200"/>
              </a:spcBef>
            </a:pPr>
            <a:r>
              <a:rPr lang="en-US" sz="2600" dirty="0" smtClean="0"/>
              <a:t>(ii) Other </a:t>
            </a:r>
            <a:r>
              <a:rPr lang="en-US" sz="2600" b="1" dirty="0" smtClean="0"/>
              <a:t>Enterprise data systems: </a:t>
            </a:r>
            <a:r>
              <a:rPr lang="en-US" sz="2600" dirty="0" smtClean="0"/>
              <a:t>e.g. Warehouses</a:t>
            </a:r>
          </a:p>
          <a:p>
            <a:pPr>
              <a:spcBef>
                <a:spcPts val="200"/>
              </a:spcBef>
            </a:pPr>
            <a:r>
              <a:rPr lang="en-US" sz="2600" dirty="0" smtClean="0"/>
              <a:t>(iii) </a:t>
            </a:r>
            <a:r>
              <a:rPr lang="en-US" sz="2600" b="1" dirty="0" smtClean="0"/>
              <a:t>Set </a:t>
            </a:r>
            <a:r>
              <a:rPr lang="en-US" sz="2600" b="1" dirty="0"/>
              <a:t>of </a:t>
            </a:r>
            <a:r>
              <a:rPr lang="en-US" sz="2600" b="1" dirty="0" smtClean="0"/>
              <a:t>Files: </a:t>
            </a:r>
            <a:r>
              <a:rPr lang="en-US" sz="2600" dirty="0" smtClean="0"/>
              <a:t>as </a:t>
            </a:r>
            <a:r>
              <a:rPr lang="en-US" sz="2600" dirty="0"/>
              <a:t>managed in </a:t>
            </a:r>
            <a:r>
              <a:rPr lang="en-US" sz="2600" dirty="0" err="1"/>
              <a:t>iRODS</a:t>
            </a:r>
            <a:r>
              <a:rPr lang="en-US" sz="2600" dirty="0"/>
              <a:t> and extremely common in scientific </a:t>
            </a:r>
            <a:r>
              <a:rPr lang="en-US" sz="2600" dirty="0" smtClean="0"/>
              <a:t>research</a:t>
            </a:r>
          </a:p>
          <a:p>
            <a:pPr>
              <a:spcBef>
                <a:spcPts val="200"/>
              </a:spcBef>
            </a:pPr>
            <a:r>
              <a:rPr lang="en-US" sz="2600" dirty="0" smtClean="0"/>
              <a:t>(iv) </a:t>
            </a:r>
            <a:r>
              <a:rPr lang="en-US" sz="2600" b="1" dirty="0"/>
              <a:t>File, Object, Block and Data-parallel </a:t>
            </a:r>
            <a:r>
              <a:rPr lang="en-US" sz="2600" dirty="0"/>
              <a:t>(HDFS) raw storage: Separated from computing?</a:t>
            </a:r>
            <a:endParaRPr lang="en-US" sz="2600" dirty="0" smtClean="0"/>
          </a:p>
          <a:p>
            <a:pPr>
              <a:spcBef>
                <a:spcPts val="200"/>
              </a:spcBef>
            </a:pPr>
            <a:r>
              <a:rPr lang="en-US" sz="2600" dirty="0" smtClean="0"/>
              <a:t>(v</a:t>
            </a:r>
            <a:r>
              <a:rPr lang="en-US" sz="2600" dirty="0"/>
              <a:t>) </a:t>
            </a:r>
            <a:r>
              <a:rPr lang="en-US" sz="2600" b="1" dirty="0"/>
              <a:t>Internet of </a:t>
            </a:r>
            <a:r>
              <a:rPr lang="en-US" sz="2600" b="1" dirty="0" smtClean="0"/>
              <a:t>Things: </a:t>
            </a:r>
            <a:r>
              <a:rPr lang="en-US" sz="2600" dirty="0" smtClean="0"/>
              <a:t>24 to 50 Billion devices on Internet by 2020</a:t>
            </a:r>
          </a:p>
          <a:p>
            <a:pPr>
              <a:spcBef>
                <a:spcPts val="200"/>
              </a:spcBef>
            </a:pPr>
            <a:r>
              <a:rPr lang="en-US" sz="2600" dirty="0" smtClean="0"/>
              <a:t>(vi) </a:t>
            </a:r>
            <a:r>
              <a:rPr lang="en-US" sz="2600" b="1" dirty="0" smtClean="0"/>
              <a:t>Streaming</a:t>
            </a:r>
            <a:r>
              <a:rPr lang="en-US" sz="2600" b="1" dirty="0"/>
              <a:t>: </a:t>
            </a:r>
            <a:r>
              <a:rPr lang="en-US" sz="2600" dirty="0"/>
              <a:t>Incremental update of datasets with new algorithms to achieve real-time response (G7)</a:t>
            </a:r>
          </a:p>
          <a:p>
            <a:pPr>
              <a:spcBef>
                <a:spcPts val="200"/>
              </a:spcBef>
            </a:pPr>
            <a:r>
              <a:rPr lang="en-US" sz="2600" dirty="0" smtClean="0"/>
              <a:t>(vii) </a:t>
            </a:r>
            <a:r>
              <a:rPr lang="en-US" sz="2600" b="1" dirty="0"/>
              <a:t>HPC </a:t>
            </a:r>
            <a:r>
              <a:rPr lang="en-US" sz="2600" b="1" dirty="0" smtClean="0"/>
              <a:t>simulations: </a:t>
            </a:r>
            <a:r>
              <a:rPr lang="en-US" sz="2600" dirty="0"/>
              <a:t>generate major (visualization) output that often needs to </a:t>
            </a:r>
            <a:r>
              <a:rPr lang="en-US" sz="2600" dirty="0" smtClean="0"/>
              <a:t>be mined </a:t>
            </a:r>
          </a:p>
          <a:p>
            <a:pPr>
              <a:spcBef>
                <a:spcPts val="200"/>
              </a:spcBef>
            </a:pPr>
            <a:r>
              <a:rPr lang="en-US" sz="2600" dirty="0" smtClean="0"/>
              <a:t>(viii) Involve </a:t>
            </a:r>
            <a:r>
              <a:rPr lang="en-US" sz="2600" b="1" dirty="0" smtClean="0"/>
              <a:t>GIS:</a:t>
            </a:r>
            <a:r>
              <a:rPr lang="en-US" sz="2600" dirty="0" smtClean="0"/>
              <a:t> Geographical </a:t>
            </a:r>
            <a:r>
              <a:rPr lang="en-US" sz="2600" dirty="0"/>
              <a:t>Information </a:t>
            </a:r>
            <a:r>
              <a:rPr lang="en-US" sz="2600" dirty="0" smtClean="0"/>
              <a:t>Systems </a:t>
            </a:r>
            <a:r>
              <a:rPr lang="en-US" sz="2600" dirty="0"/>
              <a:t>provide attractive access to geospatial data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6215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1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2. Perform </a:t>
            </a:r>
            <a:r>
              <a:rPr lang="en-US" sz="2800" b="1" dirty="0"/>
              <a:t>real time analytics on data source streams and notify users when specified events occur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6373" y="6051249"/>
            <a:ext cx="494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Storm, Kafka,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Zookeeper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3933" y="1735196"/>
            <a:ext cx="8776134" cy="3942575"/>
            <a:chOff x="457198" y="1344126"/>
            <a:chExt cx="8776134" cy="3942575"/>
          </a:xfrm>
        </p:grpSpPr>
        <p:sp>
          <p:nvSpPr>
            <p:cNvPr id="4" name="Oval 3"/>
            <p:cNvSpPr/>
            <p:nvPr/>
          </p:nvSpPr>
          <p:spPr>
            <a:xfrm>
              <a:off x="457200" y="2785241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Streaming Data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57199" y="3505199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Streaming Data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57198" y="4225157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Streaming Data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04744" y="3279228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Posted Data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74220" y="3279228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Identified Events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70179" y="1881352"/>
              <a:ext cx="1912883" cy="7672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Identifying Events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389" y="1344126"/>
              <a:ext cx="1258709" cy="1361657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434098" y="1817031"/>
              <a:ext cx="1230978" cy="2079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45040" y="3058510"/>
              <a:ext cx="912406" cy="34455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895780" y="3976513"/>
              <a:ext cx="861666" cy="45885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46521" y="3695211"/>
              <a:ext cx="810925" cy="4038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873812" y="2407350"/>
              <a:ext cx="787007" cy="8070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587200" y="2705783"/>
              <a:ext cx="95862" cy="533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4652818" y="2492507"/>
              <a:ext cx="1782774" cy="999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049587" y="4640316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Repository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824480" y="4016062"/>
              <a:ext cx="333065" cy="561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97821" y="4002368"/>
              <a:ext cx="434191" cy="5748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72000" y="1469296"/>
              <a:ext cx="1353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Specify filter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18939" y="4239453"/>
              <a:ext cx="884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Archive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30510" y="2613076"/>
              <a:ext cx="1502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Post Selected Events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86479" y="2698808"/>
              <a:ext cx="1623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Fetch streamed Data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43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919162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4700"/>
            <a:ext cx="9144000" cy="6083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Advances in high-performance/parallel computing in the 1980's and 90's was </a:t>
            </a:r>
            <a:r>
              <a:rPr lang="en-US" dirty="0" smtClean="0"/>
              <a:t>spurred </a:t>
            </a:r>
            <a:r>
              <a:rPr lang="en-US" dirty="0"/>
              <a:t>by the development of quality high-performance libraries, e.g., SCALAPACK, as well as by well-established benchmarks, such as </a:t>
            </a:r>
            <a:r>
              <a:rPr lang="en-US" dirty="0" err="1"/>
              <a:t>Linpack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Similar </a:t>
            </a:r>
            <a:r>
              <a:rPr lang="en-US" dirty="0"/>
              <a:t>efforts to develop libraries for high-performance data analytics are underway. In this talk we motivate that such benchmarks should be motivated by frequent patterns encountered in high-performance analytics, which we call Ogres.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upon earlier work, we propose that doing so will enable adequate coverage of the "Apache" </a:t>
            </a:r>
            <a:r>
              <a:rPr lang="en-US" dirty="0" err="1"/>
              <a:t>bigdata</a:t>
            </a:r>
            <a:r>
              <a:rPr lang="en-US" dirty="0"/>
              <a:t> stack as well as most common application requirements, whilst building upon parallel computing experience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</a:t>
            </a:r>
            <a:r>
              <a:rPr lang="en-US" dirty="0"/>
              <a:t>the spectrum of analytic requirements and applications, there are multiple "facets" that need to be covered, and thus we propose </a:t>
            </a:r>
            <a:r>
              <a:rPr lang="en-US" dirty="0" smtClean="0"/>
              <a:t>an initial </a:t>
            </a:r>
            <a:r>
              <a:rPr lang="en-US" dirty="0"/>
              <a:t>set of benchmarks - by no means currently complete - that covers these characteristics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hope this will encourage debate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13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4"/>
            <a:ext cx="905479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5. Perform </a:t>
            </a:r>
            <a:r>
              <a:rPr lang="en-US" sz="3200" b="1" dirty="0"/>
              <a:t>interactive analytics on data in analytics-optimized </a:t>
            </a:r>
            <a:r>
              <a:rPr lang="en-US" sz="3200" b="1" dirty="0" smtClean="0"/>
              <a:t>data system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236858" y="4162109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Hadoop, Spark, Giraph, Pig 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36858" y="5019353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Storage: HDFS, </a:t>
            </a:r>
            <a:r>
              <a:rPr lang="en-US" dirty="0" err="1" smtClean="0"/>
              <a:t>Hbase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594" y="6292407"/>
            <a:ext cx="4813738" cy="4582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Data, Streaming, Batch …..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5448" y="5682807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15558" y="5735359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743352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77484" y="1571232"/>
            <a:ext cx="5613078" cy="869846"/>
            <a:chOff x="1609805" y="1758098"/>
            <a:chExt cx="5613078" cy="8698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805" y="1758098"/>
              <a:ext cx="881148" cy="8561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43" y="1758098"/>
              <a:ext cx="861850" cy="837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525" y="1758098"/>
              <a:ext cx="869846" cy="8698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895" y="1758098"/>
              <a:ext cx="881148" cy="8561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033" y="1758098"/>
              <a:ext cx="861850" cy="837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15" y="1758098"/>
              <a:ext cx="869846" cy="869846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4070913" y="3280427"/>
            <a:ext cx="1965435" cy="6463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Mahout, R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4904393" y="2540319"/>
            <a:ext cx="298475" cy="6413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Data Source and Style Facet </a:t>
            </a:r>
            <a:r>
              <a:rPr lang="en-US" sz="3600" b="1" dirty="0" smtClean="0"/>
              <a:t>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144000" cy="624253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Before data gets to compute system, there is often an </a:t>
            </a:r>
            <a:r>
              <a:rPr lang="en-US" sz="2800" b="1" dirty="0" smtClean="0"/>
              <a:t>initial data gathering phase</a:t>
            </a:r>
            <a:r>
              <a:rPr lang="en-US" sz="2800" dirty="0" smtClean="0"/>
              <a:t> which is characterized by a </a:t>
            </a:r>
            <a:r>
              <a:rPr lang="en-US" sz="2800" b="1" dirty="0" smtClean="0"/>
              <a:t>block size and timing</a:t>
            </a:r>
            <a:r>
              <a:rPr lang="en-US" sz="2800" dirty="0" smtClean="0"/>
              <a:t>. Block size varies from month (Remote Sensing, Seismic) to day (genomic) to seconds or lower (Real time control, streaming)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There are </a:t>
            </a:r>
            <a:r>
              <a:rPr lang="en-US" sz="2800" b="1" dirty="0" smtClean="0"/>
              <a:t>storage/compute system styles: </a:t>
            </a:r>
            <a:r>
              <a:rPr lang="en-US" sz="2800" dirty="0" smtClean="0"/>
              <a:t>Shared, Dedicated, Permanent, Transient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Other characteristics are needed for permanent </a:t>
            </a:r>
            <a:r>
              <a:rPr lang="en-US" sz="2800" b="1" dirty="0" smtClean="0"/>
              <a:t>auxiliary/comparison datasets</a:t>
            </a:r>
            <a:r>
              <a:rPr lang="en-US" sz="2800" b="1" dirty="0"/>
              <a:t> </a:t>
            </a:r>
            <a:r>
              <a:rPr lang="en-US" sz="2800" b="1" dirty="0" smtClean="0"/>
              <a:t>a</a:t>
            </a:r>
            <a:r>
              <a:rPr lang="en-US" sz="2800" dirty="0" smtClean="0"/>
              <a:t>nd these could be interdisciplinary, implying nontrivial data movement/replication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10 </a:t>
            </a:r>
            <a:r>
              <a:rPr lang="en-US" sz="2800" b="1" dirty="0" smtClean="0"/>
              <a:t>Data Access/Use Styles </a:t>
            </a:r>
            <a:r>
              <a:rPr lang="en-US" sz="2800" dirty="0" smtClean="0"/>
              <a:t>from Bob Marcus at NIST (you have seen his patterns 2 and 5 and my extension for science 5A follows)</a:t>
            </a:r>
          </a:p>
        </p:txBody>
      </p:sp>
    </p:spTree>
    <p:extLst>
      <p:ext uri="{BB962C8B-B14F-4D97-AF65-F5344CB8AC3E}">
        <p14:creationId xmlns:p14="http://schemas.microsoft.com/office/powerpoint/2010/main" val="2506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4"/>
            <a:ext cx="6842234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5A. Perform </a:t>
            </a:r>
            <a:r>
              <a:rPr lang="en-US" sz="3200" b="1" dirty="0"/>
              <a:t>interactive analytics on </a:t>
            </a:r>
            <a:r>
              <a:rPr lang="en-US" sz="3200" b="1" dirty="0" smtClean="0"/>
              <a:t>observational scientific data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082570" y="2743231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Grid or Many Task Software, Hadoop, Spark, Giraph, Pig 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82570" y="3600475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Storage: HDFS, </a:t>
            </a:r>
            <a:r>
              <a:rPr lang="en-US" dirty="0" err="1" smtClean="0"/>
              <a:t>Hbase</a:t>
            </a:r>
            <a:r>
              <a:rPr lang="en-US" dirty="0" smtClean="0"/>
              <a:t>, File Collection (</a:t>
            </a:r>
            <a:r>
              <a:rPr lang="en-US" dirty="0" err="1" smtClean="0"/>
              <a:t>Lustre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2706" y="4802586"/>
            <a:ext cx="3769845" cy="6966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Streaming Twitter data for Social Networking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02317" y="4457719"/>
            <a:ext cx="17470" cy="567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16326" y="4209988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198554" y="1691960"/>
            <a:ext cx="2434991" cy="6463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Science Analysis Code, Mahout, R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 rot="16200000">
            <a:off x="2408279" y="1694495"/>
            <a:ext cx="298475" cy="6413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0" y="1485392"/>
            <a:ext cx="1258709" cy="1361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3545" y="4437627"/>
            <a:ext cx="360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batch of data to primary analysis data system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6626" y="5827522"/>
            <a:ext cx="3769845" cy="7157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Scientific Data in “field”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5250118" y="5219446"/>
            <a:ext cx="1297827" cy="1538705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Accumulate and initial computing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85112" y="6225135"/>
            <a:ext cx="10094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5226" y="4209988"/>
            <a:ext cx="161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Transfer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58152" y="5219446"/>
            <a:ext cx="238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NIST Examples include LHC, Remote Sensing, Astronomy and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20411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Why? Typical Big Data Analytics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See Mahout, </a:t>
            </a:r>
            <a:r>
              <a:rPr lang="en-US" dirty="0" err="1" smtClean="0">
                <a:solidFill>
                  <a:schemeClr val="tx1"/>
                </a:solidFill>
              </a:rPr>
              <a:t>MLLib</a:t>
            </a:r>
            <a:r>
              <a:rPr lang="en-US" dirty="0" smtClean="0">
                <a:solidFill>
                  <a:schemeClr val="tx1"/>
                </a:solidFill>
              </a:rPr>
              <a:t>, R, usage in application survey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224"/>
            <a:ext cx="9144000" cy="7028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5652"/>
            <a:ext cx="9144000" cy="63606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Map-Only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Pleasingly parallel - </a:t>
            </a:r>
            <a:r>
              <a:rPr lang="en-US" sz="2400" b="1" dirty="0" smtClean="0"/>
              <a:t>Local </a:t>
            </a:r>
            <a:r>
              <a:rPr lang="en-US" sz="2400" b="1" dirty="0"/>
              <a:t>Machine Learning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MapReduce: </a:t>
            </a:r>
            <a:r>
              <a:rPr lang="en-US" sz="2800" b="1" dirty="0" smtClean="0"/>
              <a:t>Search/Query/Index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Summarizing </a:t>
            </a:r>
            <a:r>
              <a:rPr lang="en-US" sz="2400" b="1" dirty="0" smtClean="0"/>
              <a:t>statistics </a:t>
            </a:r>
            <a:r>
              <a:rPr lang="en-US" sz="2400" dirty="0" smtClean="0"/>
              <a:t>as in LHC Data analysis (histograms) </a:t>
            </a:r>
            <a:r>
              <a:rPr lang="en-US" sz="2400" b="1" dirty="0" smtClean="0">
                <a:solidFill>
                  <a:srgbClr val="0070C0"/>
                </a:solidFill>
              </a:rPr>
              <a:t>(G1)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Recommender </a:t>
            </a:r>
            <a:r>
              <a:rPr lang="en-US" sz="2400" dirty="0"/>
              <a:t>Systems (</a:t>
            </a:r>
            <a:r>
              <a:rPr lang="en-US" sz="2400" b="1" dirty="0"/>
              <a:t>Collaborative </a:t>
            </a:r>
            <a:r>
              <a:rPr lang="en-US" sz="2400" b="1" dirty="0" smtClean="0"/>
              <a:t>Filtering</a:t>
            </a:r>
            <a:r>
              <a:rPr lang="en-US" sz="2400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Linear Classifiers (</a:t>
            </a:r>
            <a:r>
              <a:rPr lang="en-US" sz="2400" b="1" dirty="0"/>
              <a:t>Bayes, Random </a:t>
            </a:r>
            <a:r>
              <a:rPr lang="en-US" sz="2400" b="1" dirty="0" smtClean="0"/>
              <a:t>Forests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Alignment and Streaming (G7)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Genomic Alignment, Incremental Classifiers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Global Analytics: </a:t>
            </a:r>
            <a:r>
              <a:rPr lang="en-US" sz="2400" b="1" dirty="0" smtClean="0">
                <a:solidFill>
                  <a:srgbClr val="0070C0"/>
                </a:solidFill>
              </a:rPr>
              <a:t>Nonlinear Solvers </a:t>
            </a:r>
            <a:r>
              <a:rPr lang="en-US" sz="2400" dirty="0" smtClean="0"/>
              <a:t>(structure depends on objective function)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(G5,G6)</a:t>
            </a:r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Stochastic Gradient Descent </a:t>
            </a:r>
            <a:r>
              <a:rPr lang="en-US" sz="2400" dirty="0" smtClean="0"/>
              <a:t>SGD</a:t>
            </a:r>
            <a:endParaRPr lang="en-US" sz="2400" dirty="0"/>
          </a:p>
          <a:p>
            <a:pPr lvl="1"/>
            <a:r>
              <a:rPr lang="en-US" sz="2400" dirty="0"/>
              <a:t>(L-)BFGS approximation to Newton’s Method</a:t>
            </a:r>
          </a:p>
          <a:p>
            <a:pPr lvl="1"/>
            <a:r>
              <a:rPr lang="en-US" sz="2400" dirty="0" err="1"/>
              <a:t>Levenberg</a:t>
            </a:r>
            <a:r>
              <a:rPr lang="en-US" sz="2400" dirty="0"/>
              <a:t>-Marquardt </a:t>
            </a:r>
            <a:r>
              <a:rPr lang="en-US" sz="2400" dirty="0" smtClean="0"/>
              <a:t>solver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224"/>
            <a:ext cx="9144000" cy="7028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/>
              <a:t>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691"/>
            <a:ext cx="9144000" cy="63606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Global Analytics: Map-Collective (</a:t>
            </a:r>
            <a:r>
              <a:rPr lang="en-US" b="1" dirty="0">
                <a:solidFill>
                  <a:srgbClr val="0070C0"/>
                </a:solidFill>
              </a:rPr>
              <a:t>See Mahout, </a:t>
            </a:r>
            <a:r>
              <a:rPr lang="en-US" b="1" dirty="0" err="1">
                <a:solidFill>
                  <a:srgbClr val="0070C0"/>
                </a:solidFill>
              </a:rPr>
              <a:t>MLlib</a:t>
            </a:r>
            <a:r>
              <a:rPr lang="en-US" b="1" dirty="0">
                <a:solidFill>
                  <a:srgbClr val="0070C0"/>
                </a:solidFill>
              </a:rPr>
              <a:t>) (G2,G4,G6)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Often use </a:t>
            </a:r>
            <a:r>
              <a:rPr lang="en-US" b="1" dirty="0">
                <a:solidFill>
                  <a:srgbClr val="0070C0"/>
                </a:solidFill>
              </a:rPr>
              <a:t>matrix-matrix,-vector operations, solvers (conjugate gradient)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Clustering</a:t>
            </a:r>
            <a:r>
              <a:rPr lang="en-US" dirty="0"/>
              <a:t> (many methods), </a:t>
            </a:r>
            <a:r>
              <a:rPr lang="en-US" b="1" dirty="0" smtClean="0"/>
              <a:t>Mixture </a:t>
            </a:r>
            <a:r>
              <a:rPr lang="en-US" b="1" dirty="0"/>
              <a:t>Models, LDA </a:t>
            </a:r>
            <a:r>
              <a:rPr lang="en-US" dirty="0"/>
              <a:t>(Latent Dirichlet Allocation), </a:t>
            </a:r>
            <a:r>
              <a:rPr lang="en-US" b="1" dirty="0"/>
              <a:t>PLSI </a:t>
            </a:r>
            <a:r>
              <a:rPr lang="en-US" dirty="0"/>
              <a:t>(Probabilistic Latent Semantic Indexing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SVM </a:t>
            </a:r>
            <a:r>
              <a:rPr lang="en-US" dirty="0"/>
              <a:t>and </a:t>
            </a:r>
            <a:r>
              <a:rPr lang="en-US" b="1" dirty="0"/>
              <a:t>Logistic Regression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Outlier </a:t>
            </a:r>
            <a:r>
              <a:rPr lang="en-US" b="1" dirty="0" smtClean="0"/>
              <a:t>Detection</a:t>
            </a:r>
            <a:r>
              <a:rPr lang="en-US" dirty="0"/>
              <a:t> </a:t>
            </a:r>
            <a:r>
              <a:rPr lang="en-US" dirty="0" smtClean="0"/>
              <a:t>(several approaches)</a:t>
            </a:r>
            <a:endParaRPr lang="en-US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PageRank</a:t>
            </a:r>
            <a:r>
              <a:rPr lang="en-US" dirty="0"/>
              <a:t>, (find leading eigenvector of sparse matrix)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SVD</a:t>
            </a:r>
            <a:r>
              <a:rPr lang="en-US" dirty="0"/>
              <a:t> (Singular Value Decomposition)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MDS</a:t>
            </a:r>
            <a:r>
              <a:rPr lang="en-US" dirty="0"/>
              <a:t> (Multidimensional Scaling)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/>
              <a:t>Learning Neural Networks (</a:t>
            </a:r>
            <a:r>
              <a:rPr lang="en-US" b="1" dirty="0"/>
              <a:t>Deep Learning</a:t>
            </a:r>
            <a:r>
              <a:rPr lang="en-US" dirty="0"/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Hidden Markov Models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224"/>
            <a:ext cx="9144000" cy="7028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/>
              <a:t>III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0776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Global Analytics – Map-Communication (targets for Giraph</a:t>
            </a:r>
            <a:r>
              <a:rPr lang="en-US" b="1" dirty="0" smtClean="0">
                <a:solidFill>
                  <a:srgbClr val="0070C0"/>
                </a:solidFill>
              </a:rPr>
              <a:t>) (</a:t>
            </a:r>
            <a:r>
              <a:rPr lang="en-US" b="1" dirty="0">
                <a:solidFill>
                  <a:srgbClr val="0070C0"/>
                </a:solidFill>
              </a:rPr>
              <a:t>G3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Graph Structure (Communities, </a:t>
            </a:r>
            <a:r>
              <a:rPr lang="en-US" b="1" dirty="0" err="1" smtClean="0"/>
              <a:t>subgraphs</a:t>
            </a:r>
            <a:r>
              <a:rPr lang="en-US" b="1" dirty="0" smtClean="0"/>
              <a:t>/motifs, diameter, maximal cliques, connected components)</a:t>
            </a:r>
            <a:endParaRPr lang="en-US" b="1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Network Dynamics - Graph simulation Algorithms </a:t>
            </a:r>
            <a:r>
              <a:rPr lang="en-US" dirty="0"/>
              <a:t>(epidemiology</a:t>
            </a:r>
            <a:r>
              <a:rPr lang="en-US" dirty="0" smtClean="0"/>
              <a:t>)</a:t>
            </a:r>
            <a:endParaRPr lang="en-US" b="1" dirty="0" smtClean="0"/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Global Analytics – Asynchronous Shared Memory (may be distributed algorithms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Graph </a:t>
            </a:r>
            <a:r>
              <a:rPr lang="en-US" b="1" dirty="0"/>
              <a:t>Structure </a:t>
            </a:r>
            <a:r>
              <a:rPr lang="en-US" b="1" dirty="0" smtClean="0"/>
              <a:t>(</a:t>
            </a:r>
            <a:r>
              <a:rPr lang="en-US" b="1" dirty="0" err="1" smtClean="0"/>
              <a:t>Betweenness</a:t>
            </a:r>
            <a:r>
              <a:rPr lang="en-US" b="1" dirty="0" smtClean="0"/>
              <a:t> centrality, shortest path) (G3)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Linear/Quadratic Programming, Combinatorial Optimization, Branch and Bound (G5)</a:t>
            </a:r>
            <a:endParaRPr lang="en-US" b="1" dirty="0" smtClean="0"/>
          </a:p>
          <a:p>
            <a:pPr marL="0" indent="0">
              <a:spcBef>
                <a:spcPts val="200"/>
              </a:spcBef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211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Proposed Spectrum of Benchmarks/Features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0615"/>
            <a:ext cx="8932984" cy="6037385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Classic Database: </a:t>
            </a:r>
            <a:r>
              <a:rPr lang="en-US" sz="2800" dirty="0" smtClean="0"/>
              <a:t>TPC benchmarks</a:t>
            </a:r>
          </a:p>
          <a:p>
            <a:r>
              <a:rPr lang="en-US" sz="2800" b="1" dirty="0" smtClean="0"/>
              <a:t>NoSQL Data systems: </a:t>
            </a:r>
            <a:r>
              <a:rPr lang="en-US" sz="2800" dirty="0" smtClean="0"/>
              <a:t>store, index, query (e.g. on Tweets)</a:t>
            </a:r>
          </a:p>
          <a:p>
            <a:r>
              <a:rPr lang="en-US" sz="2800" b="1" dirty="0" smtClean="0"/>
              <a:t>Hard core commercial: </a:t>
            </a:r>
            <a:r>
              <a:rPr lang="en-US" sz="2800" dirty="0" smtClean="0"/>
              <a:t>Web</a:t>
            </a:r>
            <a:r>
              <a:rPr lang="en-US" sz="2800" b="1" dirty="0" smtClean="0"/>
              <a:t> </a:t>
            </a:r>
            <a:r>
              <a:rPr lang="en-US" sz="2800" dirty="0" smtClean="0"/>
              <a:t>Search, Collaborative Filtering (different structure and defer to Google!)</a:t>
            </a:r>
          </a:p>
          <a:p>
            <a:r>
              <a:rPr lang="en-US" sz="2800" b="1" dirty="0" smtClean="0"/>
              <a:t>Streaming: </a:t>
            </a:r>
            <a:r>
              <a:rPr lang="en-US" sz="2800" dirty="0" smtClean="0"/>
              <a:t>Gather in Pub-Sub(Kafka) + Process (Apache Storm) solution (e.g. gather tweets, Internet of Things)</a:t>
            </a:r>
          </a:p>
          <a:p>
            <a:r>
              <a:rPr lang="en-US" sz="2800" b="1" dirty="0" smtClean="0"/>
              <a:t>Pleasingly parallel (Local Analytics): </a:t>
            </a:r>
            <a:r>
              <a:rPr lang="en-US" sz="2800" dirty="0" smtClean="0"/>
              <a:t>as in initial  steps of LHC, Astronomy, Pathology, </a:t>
            </a:r>
            <a:r>
              <a:rPr lang="en-US" sz="2800" dirty="0" err="1" smtClean="0"/>
              <a:t>Bioimaging</a:t>
            </a:r>
            <a:r>
              <a:rPr lang="en-US" sz="2800" dirty="0" smtClean="0"/>
              <a:t> (differ in type of data analysis)</a:t>
            </a:r>
          </a:p>
          <a:p>
            <a:r>
              <a:rPr lang="en-US" sz="2800" b="1" dirty="0" smtClean="0"/>
              <a:t>“Global” Analytics: </a:t>
            </a:r>
            <a:r>
              <a:rPr lang="en-US" sz="2800" dirty="0" smtClean="0"/>
              <a:t>Deep Learning, SVM, Multidimensional Scaling, Graph Community </a:t>
            </a:r>
            <a:r>
              <a:rPr lang="en-US" sz="2800" dirty="0"/>
              <a:t>finding (~Clustering) to </a:t>
            </a:r>
            <a:r>
              <a:rPr lang="en-US" sz="2800" dirty="0" smtClean="0"/>
              <a:t>Shortest Path (? Shared memory) </a:t>
            </a:r>
          </a:p>
          <a:p>
            <a:r>
              <a:rPr lang="en-US" sz="2800" b="1" dirty="0" smtClean="0"/>
              <a:t>Workflow</a:t>
            </a:r>
            <a:r>
              <a:rPr lang="en-US" sz="2800" dirty="0" smtClean="0"/>
              <a:t> linking above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7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Answer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169130"/>
            <a:ext cx="8229600" cy="850778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Linpack</a:t>
            </a:r>
            <a:r>
              <a:rPr lang="en-US" sz="5400" b="1" dirty="0" smtClean="0"/>
              <a:t> for data?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770"/>
            <a:ext cx="8897815" cy="5562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is a simple solution – </a:t>
            </a:r>
            <a:r>
              <a:rPr lang="en-US" b="1" dirty="0" smtClean="0"/>
              <a:t>use </a:t>
            </a:r>
            <a:r>
              <a:rPr lang="en-US" b="1" dirty="0" err="1" smtClean="0"/>
              <a:t>Linpack</a:t>
            </a:r>
            <a:endParaRPr lang="en-US" b="1" dirty="0" smtClean="0"/>
          </a:p>
          <a:p>
            <a:r>
              <a:rPr lang="en-US" dirty="0" smtClean="0"/>
              <a:t>The core of many data analytics algorithms is often linear algebra and involves full not sparse matrices although</a:t>
            </a:r>
          </a:p>
          <a:p>
            <a:pPr lvl="1"/>
            <a:r>
              <a:rPr lang="en-US" dirty="0" smtClean="0"/>
              <a:t>Not always Matrix solvers but rather large matrix multiplication</a:t>
            </a:r>
          </a:p>
          <a:p>
            <a:pPr lvl="1"/>
            <a:r>
              <a:rPr lang="en-US" dirty="0" smtClean="0"/>
              <a:t>Matrix solution can be done (much faster) with conjugate gradient in cases I’ve looked at (200 iterations for matrix size of a million)</a:t>
            </a:r>
          </a:p>
          <a:p>
            <a:r>
              <a:rPr lang="en-US" dirty="0" smtClean="0"/>
              <a:t>Big Data can be dominated by analytics but also by other aspects of problem such as </a:t>
            </a:r>
            <a:r>
              <a:rPr lang="en-US" dirty="0" err="1" smtClean="0"/>
              <a:t>datastore</a:t>
            </a:r>
            <a:r>
              <a:rPr lang="en-US" dirty="0" smtClean="0"/>
              <a:t> access and data transport.</a:t>
            </a:r>
          </a:p>
          <a:p>
            <a:r>
              <a:rPr lang="en-US" dirty="0" smtClean="0"/>
              <a:t>We expand “topic of presentation” to “broad based benchmark set” in spirit of Berkeley Dwarfs i.e. “capture key features” and “grand challenges” in (academic)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53"/>
            <a:ext cx="9143999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Proposed Spectrum of Benchmarks/Features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0615"/>
            <a:ext cx="8932984" cy="6037385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Classic Database: </a:t>
            </a:r>
            <a:r>
              <a:rPr lang="en-US" sz="2800" dirty="0" smtClean="0"/>
              <a:t>TPC benchmarks</a:t>
            </a:r>
          </a:p>
          <a:p>
            <a:r>
              <a:rPr lang="en-US" sz="2800" b="1" dirty="0" smtClean="0"/>
              <a:t>NoSQL Data systems: </a:t>
            </a:r>
            <a:r>
              <a:rPr lang="en-US" sz="2800" dirty="0" smtClean="0"/>
              <a:t>store, index, query (e.g. on Tweets)</a:t>
            </a:r>
          </a:p>
          <a:p>
            <a:r>
              <a:rPr lang="en-US" sz="2800" b="1" dirty="0" smtClean="0"/>
              <a:t>Hard core commercial: </a:t>
            </a:r>
            <a:r>
              <a:rPr lang="en-US" sz="2800" dirty="0" smtClean="0"/>
              <a:t>Web</a:t>
            </a:r>
            <a:r>
              <a:rPr lang="en-US" sz="2800" b="1" dirty="0" smtClean="0"/>
              <a:t> </a:t>
            </a:r>
            <a:r>
              <a:rPr lang="en-US" sz="2800" dirty="0" smtClean="0"/>
              <a:t>Search, Collaborative </a:t>
            </a:r>
            <a:r>
              <a:rPr lang="en-US" sz="2800" dirty="0"/>
              <a:t>Filtering (different structure and defer to Google</a:t>
            </a:r>
            <a:r>
              <a:rPr lang="en-US" sz="2800" dirty="0" smtClean="0"/>
              <a:t>!)</a:t>
            </a:r>
          </a:p>
          <a:p>
            <a:r>
              <a:rPr lang="en-US" sz="2800" b="1" dirty="0" smtClean="0"/>
              <a:t>Streaming: </a:t>
            </a:r>
            <a:r>
              <a:rPr lang="en-US" sz="2800" dirty="0" smtClean="0"/>
              <a:t>Gather in Pub-Sub(Kafka) + Process (Apache Storm) solution (e.g. gather tweets, Internet of Things)</a:t>
            </a:r>
          </a:p>
          <a:p>
            <a:r>
              <a:rPr lang="en-US" sz="2800" b="1" dirty="0" smtClean="0"/>
              <a:t>Pleasingly parallel (Local Analytics): </a:t>
            </a:r>
            <a:r>
              <a:rPr lang="en-US" sz="2800" dirty="0" smtClean="0"/>
              <a:t>as in initial  steps of LHC, Astronomy, Pathology, </a:t>
            </a:r>
            <a:r>
              <a:rPr lang="en-US" sz="2800" dirty="0" err="1" smtClean="0"/>
              <a:t>Bioimaging</a:t>
            </a:r>
            <a:r>
              <a:rPr lang="en-US" sz="2800" dirty="0" smtClean="0"/>
              <a:t> (differ in type of data analysis)</a:t>
            </a:r>
          </a:p>
          <a:p>
            <a:r>
              <a:rPr lang="en-US" sz="2800" b="1" dirty="0" smtClean="0"/>
              <a:t>“Global” Analytics: </a:t>
            </a:r>
            <a:r>
              <a:rPr lang="en-US" sz="2800" dirty="0" smtClean="0"/>
              <a:t>Deep Learning, SVM, Multidimensional Scaling, Graph Community (~Clustering) to finding to Shortest Path (?Shared memory) </a:t>
            </a:r>
          </a:p>
          <a:p>
            <a:r>
              <a:rPr lang="en-US" sz="2800" b="1" dirty="0" smtClean="0"/>
              <a:t>Workflow</a:t>
            </a:r>
            <a:r>
              <a:rPr lang="en-US" sz="2800" dirty="0" smtClean="0"/>
              <a:t> linking above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5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Why? Cover Software Stack</a:t>
            </a:r>
            <a:br>
              <a:rPr lang="en-US" b="1" dirty="0" smtClean="0"/>
            </a:br>
            <a:r>
              <a:rPr lang="en-US" b="1" dirty="0" smtClean="0"/>
              <a:t>Stress different components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93952" y="3911600"/>
            <a:ext cx="6883400" cy="218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Combines HPC and Apache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140 packages but still incomplete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200"/>
          <a:stretch/>
        </p:blipFill>
        <p:spPr>
          <a:xfrm>
            <a:off x="-1" y="-1490"/>
            <a:ext cx="9144001" cy="68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41248"/>
          </a:xfrm>
        </p:spPr>
        <p:txBody>
          <a:bodyPr>
            <a:normAutofit/>
          </a:bodyPr>
          <a:lstStyle/>
          <a:p>
            <a:r>
              <a:rPr lang="en-US" b="1" dirty="0" smtClean="0"/>
              <a:t>HPC-ABDS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45"/>
            <a:ext cx="9070428" cy="56400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Message Protocols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Distributed Coordination: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Security &amp; Privacy: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Monitoring: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IaaS</a:t>
            </a:r>
            <a:r>
              <a:rPr lang="en-US" sz="2000" dirty="0" smtClean="0"/>
              <a:t> </a:t>
            </a:r>
            <a:r>
              <a:rPr lang="en-US" sz="2000" dirty="0"/>
              <a:t>Management from HPC to hypervisors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DevOps: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Interoperability: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File systems: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Cluster Resource Management: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Data Transport: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SQL / NoSQL / File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In-memory </a:t>
            </a:r>
            <a:r>
              <a:rPr lang="en-US" sz="2000" dirty="0" err="1" smtClean="0"/>
              <a:t>databases&amp;caches</a:t>
            </a:r>
            <a:r>
              <a:rPr lang="en-US" sz="2000" dirty="0" smtClean="0"/>
              <a:t> / Object-relational mapping / Extraction Tools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 </a:t>
            </a:r>
            <a:r>
              <a:rPr lang="en-US" sz="2000" dirty="0"/>
              <a:t>process communication Collectives, point-to-point, </a:t>
            </a:r>
            <a:r>
              <a:rPr lang="en-US" sz="2000" dirty="0" smtClean="0"/>
              <a:t>publish-subscribe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Basic Programming model and runtime, SPMD, Streaming, MapReduce, MPI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High level Programming: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Application and Analytics: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Workflow-Orchestration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952" y="292957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are 17 functionalities. Technologies are presented in this order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 in order of layered diagram starting at bottom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81333"/>
            <a:ext cx="9078686" cy="8077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Maybe a Big Data Initiative would include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02432"/>
            <a:ext cx="9144000" cy="6055567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We don’t need 140 software packages so can choose e.g.</a:t>
            </a:r>
          </a:p>
          <a:p>
            <a:r>
              <a:rPr lang="en-US" sz="2200" b="1" dirty="0" smtClean="0"/>
              <a:t>Workflow: </a:t>
            </a:r>
            <a:r>
              <a:rPr lang="en-US" sz="2200" dirty="0" smtClean="0"/>
              <a:t>Python, Pegasus or Kepler</a:t>
            </a:r>
          </a:p>
          <a:p>
            <a:r>
              <a:rPr lang="en-US" sz="2200" b="1" dirty="0" smtClean="0"/>
              <a:t>Data   </a:t>
            </a:r>
            <a:r>
              <a:rPr lang="en-US" sz="2200" dirty="0" smtClean="0"/>
              <a:t>Mahout, R, </a:t>
            </a:r>
            <a:r>
              <a:rPr lang="en-US" sz="2200" dirty="0" err="1" smtClean="0"/>
              <a:t>ImageJ</a:t>
            </a:r>
            <a:r>
              <a:rPr lang="en-US" sz="2200" dirty="0" smtClean="0"/>
              <a:t>, </a:t>
            </a:r>
            <a:r>
              <a:rPr lang="en-US" sz="2200" dirty="0" err="1" smtClean="0"/>
              <a:t>Scalapack</a:t>
            </a:r>
            <a:r>
              <a:rPr lang="en-US" sz="2200" dirty="0" smtClean="0"/>
              <a:t> </a:t>
            </a:r>
          </a:p>
          <a:p>
            <a:r>
              <a:rPr lang="en-US" sz="2200" b="1" dirty="0" smtClean="0"/>
              <a:t>High level Programming: </a:t>
            </a:r>
            <a:r>
              <a:rPr lang="en-US" sz="2200" dirty="0" smtClean="0"/>
              <a:t>Hive, Pig</a:t>
            </a:r>
          </a:p>
          <a:p>
            <a:r>
              <a:rPr lang="en-US" sz="2200" b="1" dirty="0" smtClean="0"/>
              <a:t>Parallel Programming model: </a:t>
            </a:r>
            <a:r>
              <a:rPr lang="en-US" sz="2200" dirty="0" smtClean="0"/>
              <a:t>Hadoop, Spark, Giraph (Twister4Azure, Harp), Storm</a:t>
            </a:r>
          </a:p>
          <a:p>
            <a:r>
              <a:rPr lang="en-US" sz="2200" b="1" dirty="0" smtClean="0"/>
              <a:t>Communication: </a:t>
            </a:r>
            <a:r>
              <a:rPr lang="en-US" sz="2200" dirty="0" smtClean="0"/>
              <a:t>MPI; Kafka or </a:t>
            </a:r>
            <a:r>
              <a:rPr lang="en-US" sz="2200" dirty="0" err="1" smtClean="0"/>
              <a:t>RabbitMQ</a:t>
            </a:r>
            <a:r>
              <a:rPr lang="en-US" sz="2200" dirty="0" smtClean="0"/>
              <a:t> (Streaming)</a:t>
            </a:r>
          </a:p>
          <a:p>
            <a:r>
              <a:rPr lang="en-US" sz="2200" b="1" dirty="0" smtClean="0"/>
              <a:t>In-memory: </a:t>
            </a:r>
            <a:r>
              <a:rPr lang="en-US" sz="2200" dirty="0" err="1" smtClean="0"/>
              <a:t>Memcached</a:t>
            </a:r>
            <a:endParaRPr lang="en-US" sz="2200" dirty="0" smtClean="0"/>
          </a:p>
          <a:p>
            <a:r>
              <a:rPr lang="en-US" sz="2200" b="1" dirty="0" smtClean="0"/>
              <a:t>Data Management: </a:t>
            </a:r>
            <a:r>
              <a:rPr lang="en-US" sz="2200" dirty="0" err="1" smtClean="0"/>
              <a:t>Hbase</a:t>
            </a:r>
            <a:r>
              <a:rPr lang="en-US" sz="2200" dirty="0" smtClean="0"/>
              <a:t>, </a:t>
            </a:r>
            <a:r>
              <a:rPr lang="en-US" sz="2200" dirty="0" err="1" smtClean="0"/>
              <a:t>MongoDB</a:t>
            </a:r>
            <a:r>
              <a:rPr lang="en-US" sz="2200" dirty="0" smtClean="0"/>
              <a:t>, MySQL or Derby</a:t>
            </a:r>
          </a:p>
          <a:p>
            <a:r>
              <a:rPr lang="en-US" sz="2200" b="1" dirty="0" smtClean="0"/>
              <a:t>Distributed Coordination: </a:t>
            </a:r>
            <a:r>
              <a:rPr lang="en-US" sz="2200" dirty="0" smtClean="0"/>
              <a:t>Zookeeper</a:t>
            </a:r>
          </a:p>
          <a:p>
            <a:r>
              <a:rPr lang="en-US" sz="2200" b="1" dirty="0" smtClean="0"/>
              <a:t>Cluster Management: </a:t>
            </a:r>
            <a:r>
              <a:rPr lang="en-US" sz="2200" dirty="0" smtClean="0"/>
              <a:t>Yarn, </a:t>
            </a:r>
            <a:r>
              <a:rPr lang="en-US" sz="2200" dirty="0" err="1" smtClean="0"/>
              <a:t>Slurm</a:t>
            </a:r>
            <a:endParaRPr lang="en-US" sz="2200" dirty="0" smtClean="0"/>
          </a:p>
          <a:p>
            <a:r>
              <a:rPr lang="en-US" sz="2200" b="1" dirty="0" smtClean="0"/>
              <a:t>File Systems: </a:t>
            </a:r>
            <a:r>
              <a:rPr lang="en-US" sz="2200" dirty="0" smtClean="0"/>
              <a:t>HDFS, </a:t>
            </a:r>
            <a:r>
              <a:rPr lang="en-US" sz="2200" dirty="0" err="1" smtClean="0"/>
              <a:t>Lustre</a:t>
            </a:r>
            <a:endParaRPr lang="en-US" sz="2200" dirty="0" smtClean="0"/>
          </a:p>
          <a:p>
            <a:r>
              <a:rPr lang="en-US" sz="2200" b="1" dirty="0" smtClean="0"/>
              <a:t>DevOps: </a:t>
            </a:r>
            <a:r>
              <a:rPr lang="en-US" sz="2200" dirty="0" err="1" smtClean="0"/>
              <a:t>Cloudmesh</a:t>
            </a:r>
            <a:r>
              <a:rPr lang="en-US" sz="2200" dirty="0" smtClean="0"/>
              <a:t>, Chef, Puppet, Docker, Cobbler</a:t>
            </a:r>
          </a:p>
          <a:p>
            <a:r>
              <a:rPr lang="en-US" sz="2200" b="1" dirty="0" err="1" smtClean="0"/>
              <a:t>IaaS</a:t>
            </a:r>
            <a:r>
              <a:rPr lang="en-US" sz="2200" b="1" dirty="0" smtClean="0"/>
              <a:t>: </a:t>
            </a:r>
            <a:r>
              <a:rPr lang="en-US" sz="2200" dirty="0" smtClean="0"/>
              <a:t>Amazon, Azure, OpenStack, Libcloud</a:t>
            </a:r>
          </a:p>
          <a:p>
            <a:r>
              <a:rPr lang="en-US" sz="2200" b="1" dirty="0" smtClean="0"/>
              <a:t>Monitoring: </a:t>
            </a:r>
            <a:r>
              <a:rPr lang="en-US" sz="2200" dirty="0" smtClean="0"/>
              <a:t>Inca, Ganglia, </a:t>
            </a:r>
            <a:r>
              <a:rPr lang="en-US" sz="2200" dirty="0" err="1" smtClean="0"/>
              <a:t>Nagios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88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45521&quot;&gt;&lt;property id=&quot;20148&quot; value=&quot;5&quot;/&gt;&lt;property id=&quot;20300&quot; value=&quot;Slide 1 - &amp;quot;What is the &amp;quot;Big Data&amp;quot; version of the Linpack Benchmark? What is “Big Data” version of Berkeley Dwarfs and NAS Para&quot;/&gt;&lt;property id=&quot;20307&quot; value=&quot;265&quot;/&gt;&lt;/object&gt;&lt;object type=&quot;3&quot; unique_id=&quot;154284&quot;&gt;&lt;property id=&quot;20148&quot; value=&quot;5&quot;/&gt;&lt;property id=&quot;20300&quot; value=&quot;Slide 15 - &amp;quot;51 Detailed Use Cases: Contributed July-September 2013 Covers goals, data features such as 3 V’s, software, hardwa&quot;/&gt;&lt;property id=&quot;20307&quot; value=&quot;297&quot;/&gt;&lt;/object&gt;&lt;object type=&quot;3&quot; unique_id=&quot;181793&quot;&gt;&lt;property id=&quot;20148&quot; value=&quot;5&quot;/&gt;&lt;property id=&quot;20300&quot; value=&quot;Slide 23 - &amp;quot;Why? Typical Big Data Analytics&amp;quot;&quot;/&gt;&lt;property id=&quot;20307&quot; value=&quot;465&quot;/&gt;&lt;/object&gt;&lt;object type=&quot;3&quot; unique_id=&quot;186564&quot;&gt;&lt;property id=&quot;20148&quot; value=&quot;5&quot;/&gt;&lt;property id=&quot;20300&quot; value=&quot;Slide 16 - &amp;quot;Features of 51 Use Cases I&amp;quot;&quot;/&gt;&lt;property id=&quot;20307&quot; value=&quot;482&quot;/&gt;&lt;/object&gt;&lt;object type=&quot;3&quot; unique_id=&quot;186565&quot;&gt;&lt;property id=&quot;20148&quot; value=&quot;5&quot;/&gt;&lt;property id=&quot;20300&quot; value=&quot;Slide 17 - &amp;quot;Features of 51 Use Cases II&amp;quot;&quot;/&gt;&lt;property id=&quot;20307&quot; value=&quot;483&quot;/&gt;&lt;/object&gt;&lt;object type=&quot;3&quot; unique_id=&quot;351943&quot;&gt;&lt;property id=&quot;20148&quot; value=&quot;5&quot;/&gt;&lt;property id=&quot;20300&quot; value=&quot;Slide 18 - &amp;quot;Data Source and Style Facet I &amp;quot;&quot;/&gt;&lt;property id=&quot;20307&quot; value=&quot;557&quot;/&gt;&lt;/object&gt;&lt;object type=&quot;3&quot; unique_id=&quot;351944&quot;&gt;&lt;property id=&quot;20148&quot; value=&quot;5&quot;/&gt;&lt;property id=&quot;20300&quot; value=&quot;Slide 21 - &amp;quot;Data Source and Style Facet II&amp;quot;&quot;/&gt;&lt;property id=&quot;20307&quot; value=&quot;558&quot;/&gt;&lt;/object&gt;&lt;object type=&quot;3&quot; unique_id=&quot;351946&quot;&gt;&lt;property id=&quot;20148&quot; value=&quot;5&quot;/&gt;&lt;property id=&quot;20300&quot; value=&quot;Slide 19 - &amp;quot;2. Perform real time analytics on data source streams and notify users when specified events occur&amp;quot;&quot;/&gt;&lt;property id=&quot;20307&quot; value=&quot;560&quot;/&gt;&lt;/object&gt;&lt;object type=&quot;3&quot; unique_id=&quot;351947&quot;&gt;&lt;property id=&quot;20148&quot; value=&quot;5&quot;/&gt;&lt;property id=&quot;20300&quot; value=&quot;Slide 20 - &amp;quot;5. Perform interactive analytics on data in analytics-optimized data system&amp;quot;&quot;/&gt;&lt;property id=&quot;20307&quot; value=&quot;561&quot;/&gt;&lt;/object&gt;&lt;object type=&quot;3&quot; unique_id=&quot;351948&quot;&gt;&lt;property id=&quot;20148&quot; value=&quot;5&quot;/&gt;&lt;property id=&quot;20300&quot; value=&quot;Slide 22 - &amp;quot;5A. Perform interactive analytics on observational scientific data&amp;quot;&quot;/&gt;&lt;property id=&quot;20307&quot; value=&quot;562&quot;/&gt;&lt;/object&gt;&lt;object type=&quot;3&quot; unique_id=&quot;356239&quot;&gt;&lt;property id=&quot;20148&quot; value=&quot;5&quot;/&gt;&lt;property id=&quot;20300&quot; value=&quot;Slide 24 - &amp;quot;Core Analytics I&amp;quot;&quot;/&gt;&lt;property id=&quot;20307&quot; value=&quot;580&quot;/&gt;&lt;/object&gt;&lt;object type=&quot;3&quot; unique_id=&quot;356240&quot;&gt;&lt;property id=&quot;20148&quot; value=&quot;5&quot;/&gt;&lt;property id=&quot;20300&quot; value=&quot;Slide 25 - &amp;quot;Core Analytics II&amp;quot;&quot;/&gt;&lt;property id=&quot;20307&quot; value=&quot;581&quot;/&gt;&lt;/object&gt;&lt;object type=&quot;3&quot; unique_id=&quot;356241&quot;&gt;&lt;property id=&quot;20148&quot; value=&quot;5&quot;/&gt;&lt;property id=&quot;20300&quot; value=&quot;Slide 26 - &amp;quot;Core Analytics III&amp;quot;&quot;/&gt;&lt;property id=&quot;20307&quot; value=&quot;582&quot;/&gt;&lt;/object&gt;&lt;object type=&quot;3&quot; unique_id=&quot;356452&quot;&gt;&lt;property id=&quot;20148&quot; value=&quot;5&quot;/&gt;&lt;property id=&quot;20300&quot; value=&quot;Slide 4 - &amp;quot;Linpack for data?&amp;quot;&quot;/&gt;&lt;property id=&quot;20307&quot; value=&quot;583&quot;/&gt;&lt;/object&gt;&lt;object type=&quot;3&quot; unique_id=&quot;356677&quot;&gt;&lt;property id=&quot;20148&quot; value=&quot;5&quot;/&gt;&lt;property id=&quot;20300&quot; value=&quot;Slide 5 - &amp;quot;Proposed Spectrum of Benchmarks/Features&amp;quot;&quot;/&gt;&lt;property id=&quot;20307&quot; value=&quot;584&quot;/&gt;&lt;/object&gt;&lt;object type=&quot;3&quot; unique_id=&quot;358624&quot;&gt;&lt;property id=&quot;20148&quot; value=&quot;5&quot;/&gt;&lt;property id=&quot;20300&quot; value=&quot;Slide 3 - &amp;quot;The Answer&amp;quot;&quot;/&gt;&lt;property id=&quot;20307&quot; value=&quot;589&quot;/&gt;&lt;/object&gt;&lt;object type=&quot;3&quot; unique_id=&quot;358625&quot;&gt;&lt;property id=&quot;20148&quot; value=&quot;5&quot;/&gt;&lt;property id=&quot;20300&quot; value=&quot;Slide 6 - &amp;quot;Why? Cover Software Stack Stress different components&amp;quot;&quot;/&gt;&lt;property id=&quot;20307&quot; value=&quot;590&quot;/&gt;&lt;/object&gt;&lt;object type=&quot;3&quot; unique_id=&quot;358626&quot;&gt;&lt;property id=&quot;20148&quot; value=&quot;5&quot;/&gt;&lt;property id=&quot;20300&quot; value=&quot;Slide 7&quot;/&gt;&lt;property id=&quot;20307&quot; value=&quot;586&quot;/&gt;&lt;/object&gt;&lt;object type=&quot;3&quot; unique_id=&quot;358627&quot;&gt;&lt;property id=&quot;20148&quot; value=&quot;5&quot;/&gt;&lt;property id=&quot;20300&quot; value=&quot;Slide 8 - &amp;quot;HPC-ABDS Layers&amp;quot;&quot;/&gt;&lt;property id=&quot;20307&quot; value=&quot;587&quot;/&gt;&lt;/object&gt;&lt;object type=&quot;3&quot; unique_id=&quot;358628&quot;&gt;&lt;property id=&quot;20148&quot; value=&quot;5&quot;/&gt;&lt;property id=&quot;20300&quot; value=&quot;Slide 9 - &amp;quot;Maybe a Big Data Initiative would include&amp;quot;&quot;/&gt;&lt;property id=&quot;20307&quot; value=&quot;588&quot;/&gt;&lt;/object&gt;&lt;object type=&quot;3&quot; unique_id=&quot;358629&quot;&gt;&lt;property id=&quot;20148&quot; value=&quot;5&quot;/&gt;&lt;property id=&quot;20300&quot; value=&quot;Slide 10 - &amp;quot;Why? Build on Parallel Computing Experience&amp;quot;&quot;/&gt;&lt;property id=&quot;20307&quot; value=&quot;592&quot;/&gt;&lt;/object&gt;&lt;object type=&quot;3&quot; unique_id=&quot;358630&quot;&gt;&lt;property id=&quot;20148&quot; value=&quot;5&quot;/&gt;&lt;property id=&quot;20300&quot; value=&quot;Slide 11 - &amp;quot;HPC Benchmark Classics&amp;quot;&quot;/&gt;&lt;property id=&quot;20307&quot; value=&quot;593&quot;/&gt;&lt;/object&gt;&lt;object type=&quot;3&quot; unique_id=&quot;358631&quot;&gt;&lt;property id=&quot;20148&quot; value=&quot;5&quot;/&gt;&lt;property id=&quot;20300&quot; value=&quot;Slide 12 - &amp;quot;13 Berkeley Dwarfs&amp;quot;&quot;/&gt;&lt;property id=&quot;20307&quot; value=&quot;594&quot;/&gt;&lt;/object&gt;&lt;object type=&quot;3&quot; unique_id=&quot;358632&quot;&gt;&lt;property id=&quot;20148&quot; value=&quot;5&quot;/&gt;&lt;property id=&quot;20300&quot; value=&quot;Slide 13 - &amp;quot;7 Computational Giants of  NRC Massive Data Analysis Report &amp;quot;&quot;/&gt;&lt;property id=&quot;20307&quot; value=&quot;595&quot;/&gt;&lt;/object&gt;&lt;object type=&quot;3&quot; unique_id=&quot;358633&quot;&gt;&lt;property id=&quot;20148&quot; value=&quot;5&quot;/&gt;&lt;property id=&quot;20300&quot; value=&quot;Slide 14 - &amp;quot;Why? Cover Big Data Application Survey&amp;quot;&quot;/&gt;&lt;property id=&quot;20307&quot; value=&quot;591&quot;/&gt;&lt;/object&gt;&lt;object type=&quot;3&quot; unique_id=&quot;358634&quot;&gt;&lt;property id=&quot;20148&quot; value=&quot;5&quot;/&gt;&lt;property id=&quot;20300&quot; value=&quot;Slide 27 - &amp;quot;Proposed Spectrum of Benchmarks/Features&amp;quot;&quot;/&gt;&lt;property id=&quot;20307&quot; value=&quot;596&quot;/&gt;&lt;/object&gt;&lt;object type=&quot;3&quot; unique_id=&quot;358720&quot;&gt;&lt;property id=&quot;20148&quot; value=&quot;5&quot;/&gt;&lt;property id=&quot;20300&quot; value=&quot;Slide 2 - &amp;quot;Summary&amp;quot;&quot;/&gt;&lt;property id=&quot;20307&quot; value=&quot;597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23109</TotalTime>
  <Words>2127</Words>
  <Application>Microsoft Office PowerPoint</Application>
  <PresentationFormat>On-screen Show (4:3)</PresentationFormat>
  <Paragraphs>247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What is the "Big Data" version of the Linpack Benchmark? What is “Big Data” version of Berkeley Dwarfs and NAS Parallel Benchmarks?</vt:lpstr>
      <vt:lpstr>Summary</vt:lpstr>
      <vt:lpstr>The Answer</vt:lpstr>
      <vt:lpstr>Linpack for data?</vt:lpstr>
      <vt:lpstr>Proposed Spectrum of Benchmarks/Features</vt:lpstr>
      <vt:lpstr>Why? Cover Software Stack Stress different components</vt:lpstr>
      <vt:lpstr>PowerPoint Presentation</vt:lpstr>
      <vt:lpstr>HPC-ABDS Layers</vt:lpstr>
      <vt:lpstr>Maybe a Big Data Initiative would include</vt:lpstr>
      <vt:lpstr>Why? Build on Parallel Computing Experience</vt:lpstr>
      <vt:lpstr>HPC Benchmark Classics</vt:lpstr>
      <vt:lpstr>13 Berkeley Dwarfs</vt:lpstr>
      <vt:lpstr>7 Computational Giants of  NRC Massive Data Analysis Report </vt:lpstr>
      <vt:lpstr>Why? Cover Big Data Application Survey</vt:lpstr>
      <vt:lpstr>51 Detailed Use Cases: Contributed July-September 2013 Covers goals, data features such as 3 V’s, software, hardware</vt:lpstr>
      <vt:lpstr>Features of 51 Use Cases I</vt:lpstr>
      <vt:lpstr>Features of 51 Use Cases II</vt:lpstr>
      <vt:lpstr>Data Source and Style Facet I </vt:lpstr>
      <vt:lpstr>2. Perform real time analytics on data source streams and notify users when specified events occur</vt:lpstr>
      <vt:lpstr>5. Perform interactive analytics on data in analytics-optimized data system</vt:lpstr>
      <vt:lpstr>Data Source and Style Facet II</vt:lpstr>
      <vt:lpstr>5A. Perform interactive analytics on observational scientific data</vt:lpstr>
      <vt:lpstr>Why? Typical Big Data Analytics</vt:lpstr>
      <vt:lpstr>Core Analytics I</vt:lpstr>
      <vt:lpstr>Core Analytics II</vt:lpstr>
      <vt:lpstr>Core Analytics III</vt:lpstr>
      <vt:lpstr>Proposed Spectrum of Benchmarks/Features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472</cp:revision>
  <dcterms:created xsi:type="dcterms:W3CDTF">2014-02-25T01:32:12Z</dcterms:created>
  <dcterms:modified xsi:type="dcterms:W3CDTF">2014-09-07T00:39:38Z</dcterms:modified>
</cp:coreProperties>
</file>