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22" r:id="rId6"/>
    <p:sldMasterId id="2147483734" r:id="rId7"/>
    <p:sldMasterId id="2147483787" r:id="rId8"/>
    <p:sldMasterId id="2147483799" r:id="rId9"/>
    <p:sldMasterId id="2147483811" r:id="rId10"/>
    <p:sldMasterId id="2147483835" r:id="rId11"/>
    <p:sldMasterId id="2147483847" r:id="rId12"/>
    <p:sldMasterId id="2147483859" r:id="rId13"/>
    <p:sldMasterId id="2147483871" r:id="rId14"/>
  </p:sldMasterIdLst>
  <p:notesMasterIdLst>
    <p:notesMasterId r:id="rId59"/>
  </p:notesMasterIdLst>
  <p:sldIdLst>
    <p:sldId id="256" r:id="rId15"/>
    <p:sldId id="347" r:id="rId16"/>
    <p:sldId id="378" r:id="rId17"/>
    <p:sldId id="352" r:id="rId18"/>
    <p:sldId id="362" r:id="rId19"/>
    <p:sldId id="350" r:id="rId20"/>
    <p:sldId id="259" r:id="rId21"/>
    <p:sldId id="355" r:id="rId22"/>
    <p:sldId id="377" r:id="rId23"/>
    <p:sldId id="363" r:id="rId24"/>
    <p:sldId id="380" r:id="rId25"/>
    <p:sldId id="361" r:id="rId26"/>
    <p:sldId id="356" r:id="rId27"/>
    <p:sldId id="376" r:id="rId28"/>
    <p:sldId id="365" r:id="rId29"/>
    <p:sldId id="381" r:id="rId30"/>
    <p:sldId id="382" r:id="rId31"/>
    <p:sldId id="383" r:id="rId32"/>
    <p:sldId id="408" r:id="rId33"/>
    <p:sldId id="409" r:id="rId34"/>
    <p:sldId id="410" r:id="rId35"/>
    <p:sldId id="366" r:id="rId36"/>
    <p:sldId id="367" r:id="rId37"/>
    <p:sldId id="368" r:id="rId38"/>
    <p:sldId id="391" r:id="rId39"/>
    <p:sldId id="369" r:id="rId40"/>
    <p:sldId id="370" r:id="rId41"/>
    <p:sldId id="372" r:id="rId42"/>
    <p:sldId id="373" r:id="rId43"/>
    <p:sldId id="387" r:id="rId44"/>
    <p:sldId id="386" r:id="rId45"/>
    <p:sldId id="384" r:id="rId46"/>
    <p:sldId id="385" r:id="rId47"/>
    <p:sldId id="393" r:id="rId48"/>
    <p:sldId id="407" r:id="rId49"/>
    <p:sldId id="395" r:id="rId50"/>
    <p:sldId id="396" r:id="rId51"/>
    <p:sldId id="398" r:id="rId52"/>
    <p:sldId id="399" r:id="rId53"/>
    <p:sldId id="401" r:id="rId54"/>
    <p:sldId id="402" r:id="rId55"/>
    <p:sldId id="403" r:id="rId56"/>
    <p:sldId id="406" r:id="rId57"/>
    <p:sldId id="392"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9" autoAdjust="0"/>
    <p:restoredTop sz="94550" autoAdjust="0"/>
  </p:normalViewPr>
  <p:slideViewPr>
    <p:cSldViewPr>
      <p:cViewPr varScale="1">
        <p:scale>
          <a:sx n="85" d="100"/>
          <a:sy n="85" d="100"/>
        </p:scale>
        <p:origin x="-696" y="-82"/>
      </p:cViewPr>
      <p:guideLst>
        <p:guide orient="horz" pos="2160"/>
        <p:guide pos="2880"/>
      </p:guideLst>
    </p:cSldViewPr>
  </p:slideViewPr>
  <p:outlineViewPr>
    <p:cViewPr>
      <p:scale>
        <a:sx n="33" d="100"/>
        <a:sy n="33" d="100"/>
      </p:scale>
      <p:origin x="0" y="956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phd\thesis\thesis\sensorgrid-tests\tests-new.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dirty="0" smtClean="0"/>
              <a:t>Multiple Sensors </a:t>
            </a:r>
            <a:r>
              <a:rPr lang="en-US" baseline="0" dirty="0" smtClean="0"/>
              <a:t>Test</a:t>
            </a:r>
            <a:endParaRPr lang="en-US" dirty="0"/>
          </a:p>
        </c:rich>
      </c:tx>
      <c:layout/>
    </c:title>
    <c:plotArea>
      <c:layout/>
      <c:lineChart>
        <c:grouping val="standard"/>
        <c:ser>
          <c:idx val="0"/>
          <c:order val="0"/>
          <c:tx>
            <c:v>Transfer Time</c:v>
          </c:tx>
          <c:marker>
            <c:symbol val="diamond"/>
            <c:size val="6"/>
          </c:marker>
          <c:cat>
            <c:numRef>
              <c:f>'Test 2'!$A$2:$A$49</c:f>
              <c:numCache>
                <c:formatCode>h:mm;@</c:formatCode>
                <c:ptCount val="48"/>
                <c:pt idx="0">
                  <c:v>12</c:v>
                </c:pt>
                <c:pt idx="1">
                  <c:v>2.0833333333333412E-2</c:v>
                </c:pt>
                <c:pt idx="2">
                  <c:v>10.0416666666667</c:v>
                </c:pt>
                <c:pt idx="3">
                  <c:v>9.0625000000000266</c:v>
                </c:pt>
                <c:pt idx="4">
                  <c:v>8.0833333333333393</c:v>
                </c:pt>
                <c:pt idx="5">
                  <c:v>7.1041666666666483</c:v>
                </c:pt>
                <c:pt idx="6">
                  <c:v>6.1249999999999787</c:v>
                </c:pt>
                <c:pt idx="7">
                  <c:v>5.1458333333333401</c:v>
                </c:pt>
                <c:pt idx="8">
                  <c:v>4.1666666666666696</c:v>
                </c:pt>
                <c:pt idx="9">
                  <c:v>3.1875000000000218</c:v>
                </c:pt>
                <c:pt idx="10">
                  <c:v>2.2083333333333401</c:v>
                </c:pt>
                <c:pt idx="11">
                  <c:v>1.2291666666667</c:v>
                </c:pt>
                <c:pt idx="12">
                  <c:v>0.25</c:v>
                </c:pt>
                <c:pt idx="13">
                  <c:v>0.27083333333330001</c:v>
                </c:pt>
                <c:pt idx="14">
                  <c:v>0.29166666666670032</c:v>
                </c:pt>
                <c:pt idx="15">
                  <c:v>0.31250000000000094</c:v>
                </c:pt>
                <c:pt idx="16">
                  <c:v>0.33333333333330106</c:v>
                </c:pt>
                <c:pt idx="17">
                  <c:v>0.35416666666670032</c:v>
                </c:pt>
                <c:pt idx="18">
                  <c:v>0.37500000000000094</c:v>
                </c:pt>
                <c:pt idx="19">
                  <c:v>0.39583333333330106</c:v>
                </c:pt>
                <c:pt idx="20">
                  <c:v>0.41666666666670032</c:v>
                </c:pt>
                <c:pt idx="21">
                  <c:v>0.43750000000000094</c:v>
                </c:pt>
                <c:pt idx="22">
                  <c:v>0.45833333333330001</c:v>
                </c:pt>
                <c:pt idx="23">
                  <c:v>0.47916666666670032</c:v>
                </c:pt>
                <c:pt idx="24">
                  <c:v>0.5</c:v>
                </c:pt>
                <c:pt idx="25">
                  <c:v>0.52083333333329995</c:v>
                </c:pt>
                <c:pt idx="26">
                  <c:v>0.54166666666670005</c:v>
                </c:pt>
                <c:pt idx="27">
                  <c:v>0.5625</c:v>
                </c:pt>
                <c:pt idx="28">
                  <c:v>0.58333333333329951</c:v>
                </c:pt>
                <c:pt idx="29">
                  <c:v>0.60416666666670005</c:v>
                </c:pt>
                <c:pt idx="30">
                  <c:v>0.625000000000002</c:v>
                </c:pt>
                <c:pt idx="31">
                  <c:v>0.64583333333330284</c:v>
                </c:pt>
                <c:pt idx="32">
                  <c:v>0.6666666666667026</c:v>
                </c:pt>
                <c:pt idx="33">
                  <c:v>0.6875</c:v>
                </c:pt>
                <c:pt idx="34">
                  <c:v>0.70833333333340065</c:v>
                </c:pt>
                <c:pt idx="35">
                  <c:v>0.72916666666670005</c:v>
                </c:pt>
                <c:pt idx="36">
                  <c:v>0.750000000000002</c:v>
                </c:pt>
                <c:pt idx="37">
                  <c:v>0.77083333333340343</c:v>
                </c:pt>
                <c:pt idx="38">
                  <c:v>0.79166666666670005</c:v>
                </c:pt>
                <c:pt idx="39">
                  <c:v>0.8125</c:v>
                </c:pt>
                <c:pt idx="40">
                  <c:v>0.83333333333340065</c:v>
                </c:pt>
                <c:pt idx="41">
                  <c:v>0.85416666666670005</c:v>
                </c:pt>
                <c:pt idx="42">
                  <c:v>0.875000000000002</c:v>
                </c:pt>
                <c:pt idx="43">
                  <c:v>0.89583333333340065</c:v>
                </c:pt>
                <c:pt idx="44">
                  <c:v>0.91666666666670005</c:v>
                </c:pt>
                <c:pt idx="45">
                  <c:v>0.9375</c:v>
                </c:pt>
                <c:pt idx="46">
                  <c:v>0.95833333333340065</c:v>
                </c:pt>
                <c:pt idx="47">
                  <c:v>0.97916666666670005</c:v>
                </c:pt>
              </c:numCache>
            </c:numRef>
          </c:cat>
          <c:val>
            <c:numRef>
              <c:f>'Test 2'!$B$2:$B$49</c:f>
              <c:numCache>
                <c:formatCode>#,##0.00</c:formatCode>
                <c:ptCount val="48"/>
                <c:pt idx="0">
                  <c:v>5.2526121696373602</c:v>
                </c:pt>
                <c:pt idx="1">
                  <c:v>5.0861968549796099</c:v>
                </c:pt>
                <c:pt idx="2">
                  <c:v>5.1577684463107296</c:v>
                </c:pt>
                <c:pt idx="3">
                  <c:v>5.1014234875444924</c:v>
                </c:pt>
                <c:pt idx="4">
                  <c:v>5.1573099415204444</c:v>
                </c:pt>
                <c:pt idx="5">
                  <c:v>5.13846153846153</c:v>
                </c:pt>
                <c:pt idx="6">
                  <c:v>5.0768761439902423</c:v>
                </c:pt>
                <c:pt idx="7">
                  <c:v>4.9898809523809495</c:v>
                </c:pt>
                <c:pt idx="8">
                  <c:v>5</c:v>
                </c:pt>
                <c:pt idx="9">
                  <c:v>5</c:v>
                </c:pt>
                <c:pt idx="10">
                  <c:v>5.0065243179122065</c:v>
                </c:pt>
                <c:pt idx="11">
                  <c:v>4.9914996964177334</c:v>
                </c:pt>
                <c:pt idx="12">
                  <c:v>5.0141509433961939</c:v>
                </c:pt>
                <c:pt idx="13">
                  <c:v>5.0903149138443204</c:v>
                </c:pt>
                <c:pt idx="14">
                  <c:v>4.8984741784037356</c:v>
                </c:pt>
                <c:pt idx="15">
                  <c:v>5.0939393939393902</c:v>
                </c:pt>
                <c:pt idx="16">
                  <c:v>4.9294947121034003</c:v>
                </c:pt>
                <c:pt idx="17">
                  <c:v>5.0223135642982735</c:v>
                </c:pt>
                <c:pt idx="18">
                  <c:v>5.0810313075506404</c:v>
                </c:pt>
                <c:pt idx="19">
                  <c:v>4.9287888009738197</c:v>
                </c:pt>
                <c:pt idx="20">
                  <c:v>5.0653798256537899</c:v>
                </c:pt>
                <c:pt idx="21">
                  <c:v>5.1320172732880707</c:v>
                </c:pt>
                <c:pt idx="22">
                  <c:v>5.0271437384330602</c:v>
                </c:pt>
                <c:pt idx="23">
                  <c:v>5.0704488778054655</c:v>
                </c:pt>
                <c:pt idx="24">
                  <c:v>5.1343825665859155</c:v>
                </c:pt>
                <c:pt idx="25">
                  <c:v>5.3018018018018003</c:v>
                </c:pt>
                <c:pt idx="26">
                  <c:v>5.2507817385866096</c:v>
                </c:pt>
                <c:pt idx="27">
                  <c:v>5.0170387779083345</c:v>
                </c:pt>
                <c:pt idx="28">
                  <c:v>5.0820170109355844</c:v>
                </c:pt>
                <c:pt idx="29">
                  <c:v>5.1022592152199699</c:v>
                </c:pt>
                <c:pt idx="30">
                  <c:v>5.1168753726893055</c:v>
                </c:pt>
                <c:pt idx="31">
                  <c:v>5.3410334346504502</c:v>
                </c:pt>
                <c:pt idx="32">
                  <c:v>5.4131773399014698</c:v>
                </c:pt>
                <c:pt idx="33">
                  <c:v>5.1298623578695297</c:v>
                </c:pt>
                <c:pt idx="34">
                  <c:v>5.1101846337105217</c:v>
                </c:pt>
                <c:pt idx="35">
                  <c:v>5.1293103448275765</c:v>
                </c:pt>
                <c:pt idx="36">
                  <c:v>5.1739666872300996</c:v>
                </c:pt>
                <c:pt idx="37">
                  <c:v>5.4079895219384255</c:v>
                </c:pt>
                <c:pt idx="38">
                  <c:v>5.2279728897103945</c:v>
                </c:pt>
                <c:pt idx="39">
                  <c:v>5.0961898813241824</c:v>
                </c:pt>
                <c:pt idx="40">
                  <c:v>5.1217552533992317</c:v>
                </c:pt>
                <c:pt idx="41">
                  <c:v>5.0119047619047601</c:v>
                </c:pt>
                <c:pt idx="42">
                  <c:v>5.02484848484848</c:v>
                </c:pt>
                <c:pt idx="43">
                  <c:v>4.986928104575183</c:v>
                </c:pt>
                <c:pt idx="44">
                  <c:v>4.9489614243323601</c:v>
                </c:pt>
                <c:pt idx="45">
                  <c:v>4.9859241126070897</c:v>
                </c:pt>
                <c:pt idx="46">
                  <c:v>5.0766445383222596</c:v>
                </c:pt>
                <c:pt idx="47">
                  <c:v>4.9813925570227999</c:v>
                </c:pt>
              </c:numCache>
            </c:numRef>
          </c:val>
        </c:ser>
        <c:ser>
          <c:idx val="1"/>
          <c:order val="1"/>
          <c:tx>
            <c:v>Standard Deviation</c:v>
          </c:tx>
          <c:marker>
            <c:symbol val="circle"/>
            <c:size val="5"/>
          </c:marker>
          <c:cat>
            <c:numRef>
              <c:f>'Test 2'!$A$2:$A$49</c:f>
              <c:numCache>
                <c:formatCode>h:mm;@</c:formatCode>
                <c:ptCount val="48"/>
                <c:pt idx="0">
                  <c:v>12</c:v>
                </c:pt>
                <c:pt idx="1">
                  <c:v>2.0833333333333412E-2</c:v>
                </c:pt>
                <c:pt idx="2">
                  <c:v>10.0416666666667</c:v>
                </c:pt>
                <c:pt idx="3">
                  <c:v>9.0625000000000266</c:v>
                </c:pt>
                <c:pt idx="4">
                  <c:v>8.0833333333333393</c:v>
                </c:pt>
                <c:pt idx="5">
                  <c:v>7.1041666666666483</c:v>
                </c:pt>
                <c:pt idx="6">
                  <c:v>6.1249999999999787</c:v>
                </c:pt>
                <c:pt idx="7">
                  <c:v>5.1458333333333401</c:v>
                </c:pt>
                <c:pt idx="8">
                  <c:v>4.1666666666666696</c:v>
                </c:pt>
                <c:pt idx="9">
                  <c:v>3.1875000000000218</c:v>
                </c:pt>
                <c:pt idx="10">
                  <c:v>2.2083333333333401</c:v>
                </c:pt>
                <c:pt idx="11">
                  <c:v>1.2291666666667</c:v>
                </c:pt>
                <c:pt idx="12">
                  <c:v>0.25</c:v>
                </c:pt>
                <c:pt idx="13">
                  <c:v>0.27083333333330001</c:v>
                </c:pt>
                <c:pt idx="14">
                  <c:v>0.29166666666670032</c:v>
                </c:pt>
                <c:pt idx="15">
                  <c:v>0.31250000000000094</c:v>
                </c:pt>
                <c:pt idx="16">
                  <c:v>0.33333333333330106</c:v>
                </c:pt>
                <c:pt idx="17">
                  <c:v>0.35416666666670032</c:v>
                </c:pt>
                <c:pt idx="18">
                  <c:v>0.37500000000000094</c:v>
                </c:pt>
                <c:pt idx="19">
                  <c:v>0.39583333333330106</c:v>
                </c:pt>
                <c:pt idx="20">
                  <c:v>0.41666666666670032</c:v>
                </c:pt>
                <c:pt idx="21">
                  <c:v>0.43750000000000094</c:v>
                </c:pt>
                <c:pt idx="22">
                  <c:v>0.45833333333330001</c:v>
                </c:pt>
                <c:pt idx="23">
                  <c:v>0.47916666666670032</c:v>
                </c:pt>
                <c:pt idx="24">
                  <c:v>0.5</c:v>
                </c:pt>
                <c:pt idx="25">
                  <c:v>0.52083333333329995</c:v>
                </c:pt>
                <c:pt idx="26">
                  <c:v>0.54166666666670005</c:v>
                </c:pt>
                <c:pt idx="27">
                  <c:v>0.5625</c:v>
                </c:pt>
                <c:pt idx="28">
                  <c:v>0.58333333333329951</c:v>
                </c:pt>
                <c:pt idx="29">
                  <c:v>0.60416666666670005</c:v>
                </c:pt>
                <c:pt idx="30">
                  <c:v>0.625000000000002</c:v>
                </c:pt>
                <c:pt idx="31">
                  <c:v>0.64583333333330284</c:v>
                </c:pt>
                <c:pt idx="32">
                  <c:v>0.6666666666667026</c:v>
                </c:pt>
                <c:pt idx="33">
                  <c:v>0.6875</c:v>
                </c:pt>
                <c:pt idx="34">
                  <c:v>0.70833333333340065</c:v>
                </c:pt>
                <c:pt idx="35">
                  <c:v>0.72916666666670005</c:v>
                </c:pt>
                <c:pt idx="36">
                  <c:v>0.750000000000002</c:v>
                </c:pt>
                <c:pt idx="37">
                  <c:v>0.77083333333340343</c:v>
                </c:pt>
                <c:pt idx="38">
                  <c:v>0.79166666666670005</c:v>
                </c:pt>
                <c:pt idx="39">
                  <c:v>0.8125</c:v>
                </c:pt>
                <c:pt idx="40">
                  <c:v>0.83333333333340065</c:v>
                </c:pt>
                <c:pt idx="41">
                  <c:v>0.85416666666670005</c:v>
                </c:pt>
                <c:pt idx="42">
                  <c:v>0.875000000000002</c:v>
                </c:pt>
                <c:pt idx="43">
                  <c:v>0.89583333333340065</c:v>
                </c:pt>
                <c:pt idx="44">
                  <c:v>0.91666666666670005</c:v>
                </c:pt>
                <c:pt idx="45">
                  <c:v>0.9375</c:v>
                </c:pt>
                <c:pt idx="46">
                  <c:v>0.95833333333340065</c:v>
                </c:pt>
                <c:pt idx="47">
                  <c:v>0.97916666666670005</c:v>
                </c:pt>
              </c:numCache>
            </c:numRef>
          </c:cat>
          <c:val>
            <c:numRef>
              <c:f>'Test 2'!$C$2:$C$49</c:f>
              <c:numCache>
                <c:formatCode>#,##0.00</c:formatCode>
                <c:ptCount val="48"/>
                <c:pt idx="0">
                  <c:v>0.83037966030329424</c:v>
                </c:pt>
                <c:pt idx="1">
                  <c:v>0.72470670277594196</c:v>
                </c:pt>
                <c:pt idx="2">
                  <c:v>0.78609879767116164</c:v>
                </c:pt>
                <c:pt idx="3">
                  <c:v>0.76327289325158343</c:v>
                </c:pt>
                <c:pt idx="4">
                  <c:v>0.76137122830932435</c:v>
                </c:pt>
                <c:pt idx="5">
                  <c:v>0.77913293107755499</c:v>
                </c:pt>
                <c:pt idx="6">
                  <c:v>0.77203630252462263</c:v>
                </c:pt>
                <c:pt idx="7">
                  <c:v>0.69148999519495558</c:v>
                </c:pt>
                <c:pt idx="8">
                  <c:v>0.72199916816698595</c:v>
                </c:pt>
                <c:pt idx="9">
                  <c:v>0.74072435248996948</c:v>
                </c:pt>
                <c:pt idx="10">
                  <c:v>0.81925211334747905</c:v>
                </c:pt>
                <c:pt idx="11">
                  <c:v>0.84305503718132213</c:v>
                </c:pt>
                <c:pt idx="12">
                  <c:v>0.83988353503559665</c:v>
                </c:pt>
                <c:pt idx="13">
                  <c:v>0.85454375290073903</c:v>
                </c:pt>
                <c:pt idx="14">
                  <c:v>0.74587770335623604</c:v>
                </c:pt>
                <c:pt idx="15">
                  <c:v>0.82943111205321862</c:v>
                </c:pt>
                <c:pt idx="16">
                  <c:v>0.77191264224010236</c:v>
                </c:pt>
                <c:pt idx="17">
                  <c:v>0.72278352975102611</c:v>
                </c:pt>
                <c:pt idx="18">
                  <c:v>0.78581710216882195</c:v>
                </c:pt>
                <c:pt idx="19">
                  <c:v>0.701776191682147</c:v>
                </c:pt>
                <c:pt idx="20">
                  <c:v>0.80424695077026387</c:v>
                </c:pt>
                <c:pt idx="21">
                  <c:v>0.89778475778239097</c:v>
                </c:pt>
                <c:pt idx="22">
                  <c:v>0.86595614589334458</c:v>
                </c:pt>
                <c:pt idx="23">
                  <c:v>0.87348095638388712</c:v>
                </c:pt>
                <c:pt idx="24">
                  <c:v>0.869486460595705</c:v>
                </c:pt>
                <c:pt idx="25">
                  <c:v>0.89696309363459148</c:v>
                </c:pt>
                <c:pt idx="26">
                  <c:v>0.88033605300731887</c:v>
                </c:pt>
                <c:pt idx="27">
                  <c:v>0.85329043771727664</c:v>
                </c:pt>
                <c:pt idx="28">
                  <c:v>0.81622144602465163</c:v>
                </c:pt>
                <c:pt idx="29">
                  <c:v>0.78898251292425658</c:v>
                </c:pt>
                <c:pt idx="30">
                  <c:v>0.80537144625301749</c:v>
                </c:pt>
                <c:pt idx="31">
                  <c:v>1.0658604702627699</c:v>
                </c:pt>
                <c:pt idx="32">
                  <c:v>1.0779130257216401</c:v>
                </c:pt>
                <c:pt idx="33">
                  <c:v>0.82578935865972436</c:v>
                </c:pt>
                <c:pt idx="34">
                  <c:v>0.83238096492942759</c:v>
                </c:pt>
                <c:pt idx="35">
                  <c:v>0.9055333520220421</c:v>
                </c:pt>
                <c:pt idx="36">
                  <c:v>0.91521480788314702</c:v>
                </c:pt>
                <c:pt idx="37">
                  <c:v>1.0995121424510701</c:v>
                </c:pt>
                <c:pt idx="38">
                  <c:v>0.86643466010216497</c:v>
                </c:pt>
                <c:pt idx="39">
                  <c:v>0.81669561277292912</c:v>
                </c:pt>
                <c:pt idx="40">
                  <c:v>0.83411128131119405</c:v>
                </c:pt>
                <c:pt idx="41">
                  <c:v>0.81079740922745203</c:v>
                </c:pt>
                <c:pt idx="42">
                  <c:v>0.8782739882152415</c:v>
                </c:pt>
                <c:pt idx="43">
                  <c:v>0.85434902598698303</c:v>
                </c:pt>
                <c:pt idx="44">
                  <c:v>0.86897251503367912</c:v>
                </c:pt>
                <c:pt idx="45">
                  <c:v>0.84813698596548759</c:v>
                </c:pt>
                <c:pt idx="46">
                  <c:v>0.92902283075728498</c:v>
                </c:pt>
                <c:pt idx="47">
                  <c:v>0.88647602409874759</c:v>
                </c:pt>
              </c:numCache>
            </c:numRef>
          </c:val>
        </c:ser>
        <c:hiLowLines>
          <c:spPr>
            <a:ln w="0" cap="rnd">
              <a:solidFill>
                <a:sysClr val="window" lastClr="FFFFFF">
                  <a:alpha val="0"/>
                </a:sysClr>
              </a:solidFill>
              <a:bevel/>
            </a:ln>
          </c:spPr>
        </c:hiLowLines>
        <c:marker val="1"/>
        <c:axId val="75836032"/>
        <c:axId val="75838208"/>
      </c:lineChart>
      <c:catAx>
        <c:axId val="75836032"/>
        <c:scaling>
          <c:orientation val="minMax"/>
        </c:scaling>
        <c:axPos val="b"/>
        <c:title>
          <c:tx>
            <c:rich>
              <a:bodyPr/>
              <a:lstStyle/>
              <a:p>
                <a:pPr>
                  <a:defRPr sz="1100"/>
                </a:pPr>
                <a:r>
                  <a:rPr lang="en-US" sz="1100"/>
                  <a:t>Time Of The Day</a:t>
                </a:r>
              </a:p>
            </c:rich>
          </c:tx>
          <c:layout/>
        </c:title>
        <c:numFmt formatCode="h:mm;@" sourceLinked="1"/>
        <c:majorTickMark val="none"/>
        <c:tickLblPos val="nextTo"/>
        <c:spPr>
          <a:ln w="9525"/>
        </c:spPr>
        <c:txPr>
          <a:bodyPr rot="-5400000" vert="horz"/>
          <a:lstStyle/>
          <a:p>
            <a:pPr>
              <a:defRPr sz="1050" b="1"/>
            </a:pPr>
            <a:endParaRPr lang="en-US"/>
          </a:p>
        </c:txPr>
        <c:crossAx val="75838208"/>
        <c:crosses val="autoZero"/>
        <c:auto val="1"/>
        <c:lblAlgn val="ctr"/>
        <c:lblOffset val="100"/>
      </c:catAx>
      <c:valAx>
        <c:axId val="75838208"/>
        <c:scaling>
          <c:orientation val="minMax"/>
          <c:max val="6"/>
        </c:scaling>
        <c:axPos val="l"/>
        <c:majorGridlines/>
        <c:title>
          <c:tx>
            <c:rich>
              <a:bodyPr/>
              <a:lstStyle/>
              <a:p>
                <a:pPr>
                  <a:defRPr/>
                </a:pPr>
                <a:r>
                  <a:rPr lang="en-US" sz="1100"/>
                  <a:t>Time (ms)</a:t>
                </a:r>
              </a:p>
            </c:rich>
          </c:tx>
          <c:layout/>
        </c:title>
        <c:numFmt formatCode="#,##0" sourceLinked="0"/>
        <c:tickLblPos val="nextTo"/>
        <c:txPr>
          <a:bodyPr/>
          <a:lstStyle/>
          <a:p>
            <a:pPr>
              <a:defRPr sz="1050" b="1"/>
            </a:pPr>
            <a:endParaRPr lang="en-US"/>
          </a:p>
        </c:txPr>
        <c:crossAx val="75836032"/>
        <c:crossesAt val="1"/>
        <c:crossBetween val="midCat"/>
      </c:valAx>
    </c:plotArea>
    <c:legend>
      <c:legendPos val="b"/>
      <c:layout>
        <c:manualLayout>
          <c:xMode val="edge"/>
          <c:yMode val="edge"/>
          <c:x val="0.23259955572598723"/>
          <c:y val="0.91602561448193465"/>
          <c:w val="0.63839219396444724"/>
          <c:h val="5.7680758939772925E-2"/>
        </c:manualLayout>
      </c:layout>
      <c:txPr>
        <a:bodyPr/>
        <a:lstStyle/>
        <a:p>
          <a:pPr>
            <a:defRPr b="1"/>
          </a:pPr>
          <a:endParaRPr lang="en-US"/>
        </a:p>
      </c:txPr>
    </c:legend>
    <c:plotVisOnly val="1"/>
  </c:chart>
  <c:spPr>
    <a:solidFill>
      <a:schemeClr val="bg1"/>
    </a:solidFill>
    <a:ln>
      <a:solidFill>
        <a:schemeClr val="accent5">
          <a:shade val="50000"/>
        </a:schemeClr>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A0A19-A1EE-4DB6-A82F-9FF1E73F205B}"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n-US"/>
        </a:p>
      </dgm:t>
    </dgm:pt>
    <dgm:pt modelId="{23A8C5DD-7583-4FDC-9F24-2C45940BE52C}">
      <dgm:prSet phldrT="[Text]" custT="1"/>
      <dgm:spPr/>
      <dgm:t>
        <a:bodyPr/>
        <a:lstStyle/>
        <a:p>
          <a:r>
            <a:rPr lang="en-US" sz="2400" b="1" dirty="0" smtClean="0"/>
            <a:t>NB Server</a:t>
          </a:r>
          <a:endParaRPr lang="en-US" sz="2400" b="1" dirty="0"/>
        </a:p>
      </dgm:t>
    </dgm:pt>
    <dgm:pt modelId="{BEED8553-4A57-45E5-B130-E01A3EA9715A}" type="parTrans" cxnId="{9A8CA529-5CAD-4C37-94B8-A41EA639AC12}">
      <dgm:prSet/>
      <dgm:spPr/>
      <dgm:t>
        <a:bodyPr/>
        <a:lstStyle/>
        <a:p>
          <a:endParaRPr lang="en-US"/>
        </a:p>
      </dgm:t>
    </dgm:pt>
    <dgm:pt modelId="{A5AC25D9-6EB4-4774-87E2-3870751C71EA}" type="sibTrans" cxnId="{9A8CA529-5CAD-4C37-94B8-A41EA639AC12}">
      <dgm:prSet/>
      <dgm:spPr/>
      <dgm:t>
        <a:bodyPr/>
        <a:lstStyle/>
        <a:p>
          <a:endParaRPr lang="en-US"/>
        </a:p>
      </dgm:t>
    </dgm:pt>
    <dgm:pt modelId="{6E274524-5FF4-476E-B3F4-9DC65F4FB0A5}">
      <dgm:prSet phldrT="[Text]"/>
      <dgm:spPr/>
      <dgm:t>
        <a:bodyPr/>
        <a:lstStyle/>
        <a:p>
          <a:r>
            <a:rPr lang="en-US" b="1" dirty="0" smtClean="0"/>
            <a:t>RYO To ASCII Converter</a:t>
          </a:r>
          <a:endParaRPr lang="en-US" b="1" dirty="0"/>
        </a:p>
      </dgm:t>
    </dgm:pt>
    <dgm:pt modelId="{7BEDEBFE-63A1-426D-A30A-BB3E057C6132}" type="parTrans" cxnId="{3B71EE06-175E-4E14-B11A-9399876A445F}">
      <dgm:prSet/>
      <dgm:spPr/>
      <dgm:t>
        <a:bodyPr/>
        <a:lstStyle/>
        <a:p>
          <a:endParaRPr lang="en-US"/>
        </a:p>
      </dgm:t>
    </dgm:pt>
    <dgm:pt modelId="{9A709668-7EB7-4455-BF4A-BD8E6A497FFB}" type="sibTrans" cxnId="{3B71EE06-175E-4E14-B11A-9399876A445F}">
      <dgm:prSet/>
      <dgm:spPr/>
      <dgm:t>
        <a:bodyPr/>
        <a:lstStyle/>
        <a:p>
          <a:endParaRPr lang="en-US"/>
        </a:p>
      </dgm:t>
    </dgm:pt>
    <dgm:pt modelId="{9B728487-B05D-4335-8125-D86F9C7EC0DF}">
      <dgm:prSet phldrT="[Text]"/>
      <dgm:spPr>
        <a:solidFill>
          <a:schemeClr val="accent4">
            <a:lumMod val="50000"/>
          </a:schemeClr>
        </a:solidFill>
      </dgm:spPr>
      <dgm:t>
        <a:bodyPr/>
        <a:lstStyle/>
        <a:p>
          <a:r>
            <a:rPr lang="en-US" b="1" dirty="0" smtClean="0"/>
            <a:t>Simple Filter</a:t>
          </a:r>
          <a:endParaRPr lang="en-US" b="1" dirty="0"/>
        </a:p>
      </dgm:t>
    </dgm:pt>
    <dgm:pt modelId="{F1DB5E8A-E067-47DF-811C-E986BA3B94F4}" type="parTrans" cxnId="{56BAD9EC-5FE9-4667-A86E-8272BC179E54}">
      <dgm:prSet/>
      <dgm:spPr/>
      <dgm:t>
        <a:bodyPr/>
        <a:lstStyle/>
        <a:p>
          <a:endParaRPr lang="en-US"/>
        </a:p>
      </dgm:t>
    </dgm:pt>
    <dgm:pt modelId="{167D2EC5-62A8-430C-88BA-D5AD3953D3C4}" type="sibTrans" cxnId="{56BAD9EC-5FE9-4667-A86E-8272BC179E54}">
      <dgm:prSet/>
      <dgm:spPr/>
      <dgm:t>
        <a:bodyPr/>
        <a:lstStyle/>
        <a:p>
          <a:endParaRPr lang="en-US"/>
        </a:p>
      </dgm:t>
    </dgm:pt>
    <dgm:pt modelId="{4B181B54-5FFC-4400-B745-D1DD8EEDC1B5}">
      <dgm:prSet phldrT="[Text]"/>
      <dgm:spPr>
        <a:solidFill>
          <a:schemeClr val="accent5">
            <a:lumMod val="75000"/>
          </a:schemeClr>
        </a:solidFill>
      </dgm:spPr>
      <dgm:t>
        <a:bodyPr/>
        <a:lstStyle/>
        <a:p>
          <a:r>
            <a:rPr lang="en-US" b="1" dirty="0" smtClean="0"/>
            <a:t>RYO Publisher 1</a:t>
          </a:r>
          <a:endParaRPr lang="en-US" b="1" dirty="0"/>
        </a:p>
      </dgm:t>
    </dgm:pt>
    <dgm:pt modelId="{CF9B9E8A-C55A-4FC7-8D2D-2B396C15B7BD}" type="parTrans" cxnId="{143CD278-DBAA-4EE1-A890-0E61F5DC2396}">
      <dgm:prSet/>
      <dgm:spPr/>
      <dgm:t>
        <a:bodyPr/>
        <a:lstStyle/>
        <a:p>
          <a:endParaRPr lang="en-US"/>
        </a:p>
      </dgm:t>
    </dgm:pt>
    <dgm:pt modelId="{C25E1014-2E6B-4B67-A211-4AB3D0B3A98F}" type="sibTrans" cxnId="{143CD278-DBAA-4EE1-A890-0E61F5DC2396}">
      <dgm:prSet/>
      <dgm:spPr/>
      <dgm:t>
        <a:bodyPr/>
        <a:lstStyle/>
        <a:p>
          <a:endParaRPr lang="en-US"/>
        </a:p>
      </dgm:t>
    </dgm:pt>
    <dgm:pt modelId="{795DE62E-ECB8-42B2-8AB5-E9EC7A334447}">
      <dgm:prSet phldrT="[Text]"/>
      <dgm:spPr>
        <a:solidFill>
          <a:schemeClr val="accent5">
            <a:lumMod val="75000"/>
          </a:schemeClr>
        </a:solidFill>
      </dgm:spPr>
      <dgm:t>
        <a:bodyPr/>
        <a:lstStyle/>
        <a:p>
          <a:r>
            <a:rPr lang="en-US" b="1" dirty="0" smtClean="0"/>
            <a:t>RYO Publisher 2</a:t>
          </a:r>
          <a:endParaRPr lang="en-US" b="1" dirty="0"/>
        </a:p>
      </dgm:t>
    </dgm:pt>
    <dgm:pt modelId="{74524BA9-0AC8-42D3-9535-6F67725A8B87}" type="parTrans" cxnId="{1DC27762-D5B0-4D72-B159-76628FCA7EAC}">
      <dgm:prSet/>
      <dgm:spPr/>
      <dgm:t>
        <a:bodyPr/>
        <a:lstStyle/>
        <a:p>
          <a:endParaRPr lang="en-US"/>
        </a:p>
      </dgm:t>
    </dgm:pt>
    <dgm:pt modelId="{237034DA-3D93-412F-95AF-C916EF4D029C}" type="sibTrans" cxnId="{1DC27762-D5B0-4D72-B159-76628FCA7EAC}">
      <dgm:prSet/>
      <dgm:spPr/>
      <dgm:t>
        <a:bodyPr/>
        <a:lstStyle/>
        <a:p>
          <a:endParaRPr lang="en-US"/>
        </a:p>
      </dgm:t>
    </dgm:pt>
    <dgm:pt modelId="{D102F3A1-9434-4794-B31E-9B82EF54CD8F}">
      <dgm:prSet phldrT="[Text]"/>
      <dgm:spPr>
        <a:solidFill>
          <a:schemeClr val="accent5">
            <a:lumMod val="75000"/>
          </a:schemeClr>
        </a:solidFill>
      </dgm:spPr>
      <dgm:t>
        <a:bodyPr/>
        <a:lstStyle/>
        <a:p>
          <a:r>
            <a:rPr lang="en-US" b="1" dirty="0" smtClean="0"/>
            <a:t>RYO Publisher n</a:t>
          </a:r>
          <a:endParaRPr lang="en-US" b="1" dirty="0"/>
        </a:p>
      </dgm:t>
    </dgm:pt>
    <dgm:pt modelId="{A5FD26A6-9FC1-407C-86D3-C35436CDDEC3}" type="parTrans" cxnId="{B3EE530C-3DC2-4098-89AD-9193DBC28E11}">
      <dgm:prSet/>
      <dgm:spPr/>
      <dgm:t>
        <a:bodyPr/>
        <a:lstStyle/>
        <a:p>
          <a:endParaRPr lang="en-US"/>
        </a:p>
      </dgm:t>
    </dgm:pt>
    <dgm:pt modelId="{1471D6E0-BC7A-43D4-BAC9-473A937F9CD2}" type="sibTrans" cxnId="{B3EE530C-3DC2-4098-89AD-9193DBC28E11}">
      <dgm:prSet/>
      <dgm:spPr/>
      <dgm:t>
        <a:bodyPr/>
        <a:lstStyle/>
        <a:p>
          <a:endParaRPr lang="en-US"/>
        </a:p>
      </dgm:t>
    </dgm:pt>
    <dgm:pt modelId="{F57A37F5-D6E0-4027-968F-380AF4A2FA2B}" type="pres">
      <dgm:prSet presAssocID="{C06A0A19-A1EE-4DB6-A82F-9FF1E73F205B}" presName="cycle" presStyleCnt="0">
        <dgm:presLayoutVars>
          <dgm:chMax val="1"/>
          <dgm:dir/>
          <dgm:animLvl val="ctr"/>
          <dgm:resizeHandles val="exact"/>
        </dgm:presLayoutVars>
      </dgm:prSet>
      <dgm:spPr/>
      <dgm:t>
        <a:bodyPr/>
        <a:lstStyle/>
        <a:p>
          <a:endParaRPr lang="en-US"/>
        </a:p>
      </dgm:t>
    </dgm:pt>
    <dgm:pt modelId="{390318AB-D577-4D96-BF38-913B7D7CFB22}" type="pres">
      <dgm:prSet presAssocID="{23A8C5DD-7583-4FDC-9F24-2C45940BE52C}" presName="centerShape" presStyleLbl="node0" presStyleIdx="0" presStyleCnt="1" custScaleX="115968" custScaleY="115883" custLinFactNeighborX="4574" custLinFactNeighborY="-13279"/>
      <dgm:spPr/>
      <dgm:t>
        <a:bodyPr/>
        <a:lstStyle/>
        <a:p>
          <a:endParaRPr lang="en-US"/>
        </a:p>
      </dgm:t>
    </dgm:pt>
    <dgm:pt modelId="{2C1E777B-AF7C-4264-A046-6AF3FD1D3C1A}" type="pres">
      <dgm:prSet presAssocID="{7BEDEBFE-63A1-426D-A30A-BB3E057C6132}" presName="parTrans" presStyleLbl="bgSibTrans2D1" presStyleIdx="0" presStyleCnt="5" custAng="9379780" custFlipVert="1" custFlipHor="1" custScaleX="4563" custScaleY="56803" custLinFactNeighborX="-51818" custLinFactNeighborY="25679" custRadScaleRad="299341" custRadScaleInc="-2147483648"/>
      <dgm:spPr>
        <a:prstGeom prst="leftArrow">
          <a:avLst/>
        </a:prstGeom>
      </dgm:spPr>
      <dgm:t>
        <a:bodyPr/>
        <a:lstStyle/>
        <a:p>
          <a:endParaRPr lang="en-US"/>
        </a:p>
      </dgm:t>
    </dgm:pt>
    <dgm:pt modelId="{D261D20C-97E4-4816-9FF0-51C3C610330A}" type="pres">
      <dgm:prSet presAssocID="{6E274524-5FF4-476E-B3F4-9DC65F4FB0A5}" presName="node" presStyleLbl="node1" presStyleIdx="0" presStyleCnt="5" custScaleX="81200" custScaleY="77426" custRadScaleRad="101348" custRadScaleInc="16998">
        <dgm:presLayoutVars>
          <dgm:bulletEnabled val="1"/>
        </dgm:presLayoutVars>
      </dgm:prSet>
      <dgm:spPr/>
      <dgm:t>
        <a:bodyPr/>
        <a:lstStyle/>
        <a:p>
          <a:endParaRPr lang="en-US"/>
        </a:p>
      </dgm:t>
    </dgm:pt>
    <dgm:pt modelId="{912C52BD-D69F-4F11-86E9-415D36376DD6}" type="pres">
      <dgm:prSet presAssocID="{F1DB5E8A-E067-47DF-811C-E986BA3B94F4}" presName="parTrans" presStyleLbl="bgSibTrans2D1" presStyleIdx="1" presStyleCnt="5" custAng="10551056" custFlipHor="0" custScaleX="26436" custScaleY="21161" custLinFactY="18832" custLinFactNeighborX="7016" custLinFactNeighborY="100000" custRadScaleRad="101189" custRadScaleInc="-2147483648"/>
      <dgm:spPr>
        <a:prstGeom prst="bentArrow">
          <a:avLst/>
        </a:prstGeom>
      </dgm:spPr>
      <dgm:t>
        <a:bodyPr/>
        <a:lstStyle/>
        <a:p>
          <a:endParaRPr lang="en-US"/>
        </a:p>
      </dgm:t>
    </dgm:pt>
    <dgm:pt modelId="{97DEB81C-F3AF-415C-A05E-8318861E5C19}" type="pres">
      <dgm:prSet presAssocID="{9B728487-B05D-4335-8125-D86F9C7EC0DF}" presName="node" presStyleLbl="node1" presStyleIdx="1" presStyleCnt="5" custScaleX="75376" custScaleY="64126" custRadScaleRad="60152" custRadScaleInc="-271659">
        <dgm:presLayoutVars>
          <dgm:bulletEnabled val="1"/>
        </dgm:presLayoutVars>
      </dgm:prSet>
      <dgm:spPr/>
      <dgm:t>
        <a:bodyPr/>
        <a:lstStyle/>
        <a:p>
          <a:endParaRPr lang="en-US"/>
        </a:p>
      </dgm:t>
    </dgm:pt>
    <dgm:pt modelId="{3DA726B0-327B-4D28-BB06-2C056E36D7DE}" type="pres">
      <dgm:prSet presAssocID="{CF9B9E8A-C55A-4FC7-8D2D-2B396C15B7BD}" presName="parTrans" presStyleLbl="bgSibTrans2D1" presStyleIdx="2" presStyleCnt="5" custAng="14236607" custFlipVert="0" custScaleX="8065" custScaleY="76794" custLinFactNeighborX="-45201" custLinFactNeighborY="-53176" custRadScaleRad="237048"/>
      <dgm:spPr>
        <a:prstGeom prst="curvedUpArrow">
          <a:avLst/>
        </a:prstGeom>
      </dgm:spPr>
      <dgm:t>
        <a:bodyPr/>
        <a:lstStyle/>
        <a:p>
          <a:endParaRPr lang="en-US"/>
        </a:p>
      </dgm:t>
    </dgm:pt>
    <dgm:pt modelId="{D1B20A23-6E5C-48B8-A8EF-E74FE52A0348}" type="pres">
      <dgm:prSet presAssocID="{4B181B54-5FFC-4400-B745-D1DD8EEDC1B5}" presName="node" presStyleLbl="node1" presStyleIdx="2" presStyleCnt="5" custScaleX="75376" custScaleY="64126" custRadScaleRad="115972" custRadScaleInc="-96003">
        <dgm:presLayoutVars>
          <dgm:bulletEnabled val="1"/>
        </dgm:presLayoutVars>
      </dgm:prSet>
      <dgm:spPr/>
      <dgm:t>
        <a:bodyPr/>
        <a:lstStyle/>
        <a:p>
          <a:endParaRPr lang="en-US"/>
        </a:p>
      </dgm:t>
    </dgm:pt>
    <dgm:pt modelId="{50FE74ED-2EA5-41FD-A1BC-4DF4A94E4184}" type="pres">
      <dgm:prSet presAssocID="{74524BA9-0AC8-42D3-9535-6F67725A8B87}" presName="parTrans" presStyleLbl="bgSibTrans2D1" presStyleIdx="3" presStyleCnt="5" custAng="11048944" custFlipVert="1" custScaleX="17218" custScaleY="117825" custLinFactY="-20463" custLinFactNeighborX="3001" custLinFactNeighborY="-100000"/>
      <dgm:spPr>
        <a:prstGeom prst="bentArrow">
          <a:avLst/>
        </a:prstGeom>
      </dgm:spPr>
      <dgm:t>
        <a:bodyPr/>
        <a:lstStyle/>
        <a:p>
          <a:endParaRPr lang="en-US"/>
        </a:p>
      </dgm:t>
    </dgm:pt>
    <dgm:pt modelId="{3A4216C5-87F0-4A8C-BCA6-480F453F7841}" type="pres">
      <dgm:prSet presAssocID="{795DE62E-ECB8-42B2-8AB5-E9EC7A334447}" presName="node" presStyleLbl="node1" presStyleIdx="3" presStyleCnt="5" custScaleX="75376" custScaleY="64126" custRadScaleRad="121495" custRadScaleInc="-114830">
        <dgm:presLayoutVars>
          <dgm:bulletEnabled val="1"/>
        </dgm:presLayoutVars>
      </dgm:prSet>
      <dgm:spPr/>
      <dgm:t>
        <a:bodyPr/>
        <a:lstStyle/>
        <a:p>
          <a:endParaRPr lang="en-US"/>
        </a:p>
      </dgm:t>
    </dgm:pt>
    <dgm:pt modelId="{AA576ECD-168D-4199-8688-282D7EC6A1AC}" type="pres">
      <dgm:prSet presAssocID="{A5FD26A6-9FC1-407C-86D3-C35436CDDEC3}" presName="parTrans" presStyleLbl="bgSibTrans2D1" presStyleIdx="4" presStyleCnt="5" custAng="11048944" custFlipVert="0" custFlipHor="1" custScaleX="5323" custScaleY="13279" custLinFactNeighborX="46066" custLinFactNeighborY="-61795"/>
      <dgm:spPr>
        <a:prstGeom prst="bentArrow">
          <a:avLst/>
        </a:prstGeom>
      </dgm:spPr>
      <dgm:t>
        <a:bodyPr/>
        <a:lstStyle/>
        <a:p>
          <a:endParaRPr lang="en-US"/>
        </a:p>
      </dgm:t>
    </dgm:pt>
    <dgm:pt modelId="{508B4DF2-3A38-476C-A93C-216B668F7B92}" type="pres">
      <dgm:prSet presAssocID="{D102F3A1-9434-4794-B31E-9B82EF54CD8F}" presName="node" presStyleLbl="node1" presStyleIdx="4" presStyleCnt="5" custScaleX="75376" custScaleY="64126" custRadScaleRad="112049" custRadScaleInc="-47730">
        <dgm:presLayoutVars>
          <dgm:bulletEnabled val="1"/>
        </dgm:presLayoutVars>
      </dgm:prSet>
      <dgm:spPr/>
      <dgm:t>
        <a:bodyPr/>
        <a:lstStyle/>
        <a:p>
          <a:endParaRPr lang="en-US"/>
        </a:p>
      </dgm:t>
    </dgm:pt>
  </dgm:ptLst>
  <dgm:cxnLst>
    <dgm:cxn modelId="{A5ED466C-C9F6-4EF7-AD7A-4EFE94F02079}" type="presOf" srcId="{23A8C5DD-7583-4FDC-9F24-2C45940BE52C}" destId="{390318AB-D577-4D96-BF38-913B7D7CFB22}" srcOrd="0" destOrd="0" presId="urn:microsoft.com/office/officeart/2005/8/layout/radial4"/>
    <dgm:cxn modelId="{90D6CF17-8B0B-4F1B-8CA3-EEABA1D01EFC}" type="presOf" srcId="{CF9B9E8A-C55A-4FC7-8D2D-2B396C15B7BD}" destId="{3DA726B0-327B-4D28-BB06-2C056E36D7DE}" srcOrd="0" destOrd="0" presId="urn:microsoft.com/office/officeart/2005/8/layout/radial4"/>
    <dgm:cxn modelId="{68EA9D44-9270-460A-9458-52AA3E702499}" type="presOf" srcId="{74524BA9-0AC8-42D3-9535-6F67725A8B87}" destId="{50FE74ED-2EA5-41FD-A1BC-4DF4A94E4184}" srcOrd="0" destOrd="0" presId="urn:microsoft.com/office/officeart/2005/8/layout/radial4"/>
    <dgm:cxn modelId="{143CD278-DBAA-4EE1-A890-0E61F5DC2396}" srcId="{23A8C5DD-7583-4FDC-9F24-2C45940BE52C}" destId="{4B181B54-5FFC-4400-B745-D1DD8EEDC1B5}" srcOrd="2" destOrd="0" parTransId="{CF9B9E8A-C55A-4FC7-8D2D-2B396C15B7BD}" sibTransId="{C25E1014-2E6B-4B67-A211-4AB3D0B3A98F}"/>
    <dgm:cxn modelId="{1C7B01AA-A0B6-44E8-9EC1-14329F3BB7A9}" type="presOf" srcId="{4B181B54-5FFC-4400-B745-D1DD8EEDC1B5}" destId="{D1B20A23-6E5C-48B8-A8EF-E74FE52A0348}" srcOrd="0" destOrd="0" presId="urn:microsoft.com/office/officeart/2005/8/layout/radial4"/>
    <dgm:cxn modelId="{C7EFF955-314E-468E-88BA-9EE76F6A6D1F}" type="presOf" srcId="{F1DB5E8A-E067-47DF-811C-E986BA3B94F4}" destId="{912C52BD-D69F-4F11-86E9-415D36376DD6}" srcOrd="0" destOrd="0" presId="urn:microsoft.com/office/officeart/2005/8/layout/radial4"/>
    <dgm:cxn modelId="{1DB81184-1CAB-4DB5-92E0-7BF4EE261F45}" type="presOf" srcId="{9B728487-B05D-4335-8125-D86F9C7EC0DF}" destId="{97DEB81C-F3AF-415C-A05E-8318861E5C19}" srcOrd="0" destOrd="0" presId="urn:microsoft.com/office/officeart/2005/8/layout/radial4"/>
    <dgm:cxn modelId="{F896F130-A49A-4300-B107-8AA7E6393A14}" type="presOf" srcId="{795DE62E-ECB8-42B2-8AB5-E9EC7A334447}" destId="{3A4216C5-87F0-4A8C-BCA6-480F453F7841}" srcOrd="0" destOrd="0" presId="urn:microsoft.com/office/officeart/2005/8/layout/radial4"/>
    <dgm:cxn modelId="{5C03C4BB-673B-4A40-9301-632547693F09}" type="presOf" srcId="{A5FD26A6-9FC1-407C-86D3-C35436CDDEC3}" destId="{AA576ECD-168D-4199-8688-282D7EC6A1AC}" srcOrd="0" destOrd="0" presId="urn:microsoft.com/office/officeart/2005/8/layout/radial4"/>
    <dgm:cxn modelId="{605BE510-CEE7-490A-9046-99202EF7D212}" type="presOf" srcId="{6E274524-5FF4-476E-B3F4-9DC65F4FB0A5}" destId="{D261D20C-97E4-4816-9FF0-51C3C610330A}" srcOrd="0" destOrd="0" presId="urn:microsoft.com/office/officeart/2005/8/layout/radial4"/>
    <dgm:cxn modelId="{4D2E903A-1700-45B1-B83A-2422DBAEE940}" type="presOf" srcId="{D102F3A1-9434-4794-B31E-9B82EF54CD8F}" destId="{508B4DF2-3A38-476C-A93C-216B668F7B92}" srcOrd="0" destOrd="0" presId="urn:microsoft.com/office/officeart/2005/8/layout/radial4"/>
    <dgm:cxn modelId="{9A8CA529-5CAD-4C37-94B8-A41EA639AC12}" srcId="{C06A0A19-A1EE-4DB6-A82F-9FF1E73F205B}" destId="{23A8C5DD-7583-4FDC-9F24-2C45940BE52C}" srcOrd="0" destOrd="0" parTransId="{BEED8553-4A57-45E5-B130-E01A3EA9715A}" sibTransId="{A5AC25D9-6EB4-4774-87E2-3870751C71EA}"/>
    <dgm:cxn modelId="{3B71EE06-175E-4E14-B11A-9399876A445F}" srcId="{23A8C5DD-7583-4FDC-9F24-2C45940BE52C}" destId="{6E274524-5FF4-476E-B3F4-9DC65F4FB0A5}" srcOrd="0" destOrd="0" parTransId="{7BEDEBFE-63A1-426D-A30A-BB3E057C6132}" sibTransId="{9A709668-7EB7-4455-BF4A-BD8E6A497FFB}"/>
    <dgm:cxn modelId="{B3EE530C-3DC2-4098-89AD-9193DBC28E11}" srcId="{23A8C5DD-7583-4FDC-9F24-2C45940BE52C}" destId="{D102F3A1-9434-4794-B31E-9B82EF54CD8F}" srcOrd="4" destOrd="0" parTransId="{A5FD26A6-9FC1-407C-86D3-C35436CDDEC3}" sibTransId="{1471D6E0-BC7A-43D4-BAC9-473A937F9CD2}"/>
    <dgm:cxn modelId="{56BAD9EC-5FE9-4667-A86E-8272BC179E54}" srcId="{23A8C5DD-7583-4FDC-9F24-2C45940BE52C}" destId="{9B728487-B05D-4335-8125-D86F9C7EC0DF}" srcOrd="1" destOrd="0" parTransId="{F1DB5E8A-E067-47DF-811C-E986BA3B94F4}" sibTransId="{167D2EC5-62A8-430C-88BA-D5AD3953D3C4}"/>
    <dgm:cxn modelId="{1DC27762-D5B0-4D72-B159-76628FCA7EAC}" srcId="{23A8C5DD-7583-4FDC-9F24-2C45940BE52C}" destId="{795DE62E-ECB8-42B2-8AB5-E9EC7A334447}" srcOrd="3" destOrd="0" parTransId="{74524BA9-0AC8-42D3-9535-6F67725A8B87}" sibTransId="{237034DA-3D93-412F-95AF-C916EF4D029C}"/>
    <dgm:cxn modelId="{CD3D06C1-4F02-4AE2-AD44-80E18E053FAF}" type="presOf" srcId="{7BEDEBFE-63A1-426D-A30A-BB3E057C6132}" destId="{2C1E777B-AF7C-4264-A046-6AF3FD1D3C1A}" srcOrd="0" destOrd="0" presId="urn:microsoft.com/office/officeart/2005/8/layout/radial4"/>
    <dgm:cxn modelId="{8493E317-0F9A-40A2-8813-1CA9A025480C}" type="presOf" srcId="{C06A0A19-A1EE-4DB6-A82F-9FF1E73F205B}" destId="{F57A37F5-D6E0-4027-968F-380AF4A2FA2B}" srcOrd="0" destOrd="0" presId="urn:microsoft.com/office/officeart/2005/8/layout/radial4"/>
    <dgm:cxn modelId="{7FF843CF-4717-4739-AE14-5C36B198172F}" type="presParOf" srcId="{F57A37F5-D6E0-4027-968F-380AF4A2FA2B}" destId="{390318AB-D577-4D96-BF38-913B7D7CFB22}" srcOrd="0" destOrd="0" presId="urn:microsoft.com/office/officeart/2005/8/layout/radial4"/>
    <dgm:cxn modelId="{776CD243-578E-4C88-8F15-3BD3246B18D4}" type="presParOf" srcId="{F57A37F5-D6E0-4027-968F-380AF4A2FA2B}" destId="{2C1E777B-AF7C-4264-A046-6AF3FD1D3C1A}" srcOrd="1" destOrd="0" presId="urn:microsoft.com/office/officeart/2005/8/layout/radial4"/>
    <dgm:cxn modelId="{7339C35F-E5F3-4FE1-838F-64994535383D}" type="presParOf" srcId="{F57A37F5-D6E0-4027-968F-380AF4A2FA2B}" destId="{D261D20C-97E4-4816-9FF0-51C3C610330A}" srcOrd="2" destOrd="0" presId="urn:microsoft.com/office/officeart/2005/8/layout/radial4"/>
    <dgm:cxn modelId="{3E740208-8A13-4B92-8E05-63D870D420E0}" type="presParOf" srcId="{F57A37F5-D6E0-4027-968F-380AF4A2FA2B}" destId="{912C52BD-D69F-4F11-86E9-415D36376DD6}" srcOrd="3" destOrd="0" presId="urn:microsoft.com/office/officeart/2005/8/layout/radial4"/>
    <dgm:cxn modelId="{7273F1D2-79B1-4F0E-BD5F-66F575A43E43}" type="presParOf" srcId="{F57A37F5-D6E0-4027-968F-380AF4A2FA2B}" destId="{97DEB81C-F3AF-415C-A05E-8318861E5C19}" srcOrd="4" destOrd="0" presId="urn:microsoft.com/office/officeart/2005/8/layout/radial4"/>
    <dgm:cxn modelId="{98E04401-B2C2-4A74-8C48-C4FE321199A3}" type="presParOf" srcId="{F57A37F5-D6E0-4027-968F-380AF4A2FA2B}" destId="{3DA726B0-327B-4D28-BB06-2C056E36D7DE}" srcOrd="5" destOrd="0" presId="urn:microsoft.com/office/officeart/2005/8/layout/radial4"/>
    <dgm:cxn modelId="{F94C9229-AA42-4E84-9D0B-320D791036B5}" type="presParOf" srcId="{F57A37F5-D6E0-4027-968F-380AF4A2FA2B}" destId="{D1B20A23-6E5C-48B8-A8EF-E74FE52A0348}" srcOrd="6" destOrd="0" presId="urn:microsoft.com/office/officeart/2005/8/layout/radial4"/>
    <dgm:cxn modelId="{3F25DAD8-046C-408C-95CF-C8CB8CC6653F}" type="presParOf" srcId="{F57A37F5-D6E0-4027-968F-380AF4A2FA2B}" destId="{50FE74ED-2EA5-41FD-A1BC-4DF4A94E4184}" srcOrd="7" destOrd="0" presId="urn:microsoft.com/office/officeart/2005/8/layout/radial4"/>
    <dgm:cxn modelId="{31B75695-A4AB-4182-B401-2CF44F7AA03D}" type="presParOf" srcId="{F57A37F5-D6E0-4027-968F-380AF4A2FA2B}" destId="{3A4216C5-87F0-4A8C-BCA6-480F453F7841}" srcOrd="8" destOrd="0" presId="urn:microsoft.com/office/officeart/2005/8/layout/radial4"/>
    <dgm:cxn modelId="{744DE75C-DCB7-41B4-930A-01DB2E651300}" type="presParOf" srcId="{F57A37F5-D6E0-4027-968F-380AF4A2FA2B}" destId="{AA576ECD-168D-4199-8688-282D7EC6A1AC}" srcOrd="9" destOrd="0" presId="urn:microsoft.com/office/officeart/2005/8/layout/radial4"/>
    <dgm:cxn modelId="{9B210888-7BBB-4AFC-8014-ADB4EE55964C}" type="presParOf" srcId="{F57A37F5-D6E0-4027-968F-380AF4A2FA2B}" destId="{508B4DF2-3A38-476C-A93C-216B668F7B92}" srcOrd="10"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B14788E-FBC6-4F33-98A4-67B60A0096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A7396CE-59B4-415D-B7D9-24BECFEBECAE}" type="slidenum">
              <a:rPr lang="en-US" smtClean="0">
                <a:latin typeface="Arial" pitchFamily="34" charset="0"/>
              </a:rPr>
              <a:pPr/>
              <a:t>1</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D16AAF03-6B59-4694-9E37-B21699BCC249}"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Arial" pitchFamily="34" charset="0"/>
            </a:endParaRPr>
          </a:p>
        </p:txBody>
      </p:sp>
      <p:sp>
        <p:nvSpPr>
          <p:cNvPr id="65540" name="Slide Number Placeholder 3"/>
          <p:cNvSpPr>
            <a:spLocks noGrp="1"/>
          </p:cNvSpPr>
          <p:nvPr>
            <p:ph type="sldNum" sz="quarter" idx="5"/>
          </p:nvPr>
        </p:nvSpPr>
        <p:spPr>
          <a:noFill/>
        </p:spPr>
        <p:txBody>
          <a:bodyPr/>
          <a:lstStyle/>
          <a:p>
            <a:pPr algn="r" rtl="0" eaLnBrk="0" fontAlgn="base" hangingPunct="0">
              <a:spcBef>
                <a:spcPct val="0"/>
              </a:spcBef>
              <a:spcAft>
                <a:spcPct val="0"/>
              </a:spcAft>
            </a:pPr>
            <a:fld id="{7CBA9F96-28CD-4D8A-B3F1-886503DE7CE3}" type="slidenum">
              <a:rPr lang="en-US" sz="1200" kern="1200">
                <a:solidFill>
                  <a:prstClr val="black"/>
                </a:solidFill>
                <a:latin typeface="Arial" pitchFamily="34" charset="0"/>
                <a:ea typeface="+mn-ea"/>
                <a:cs typeface="+mn-cs"/>
              </a:rPr>
              <a:pPr algn="r" rtl="0" eaLnBrk="0" fontAlgn="base" hangingPunct="0">
                <a:spcBef>
                  <a:spcPct val="0"/>
                </a:spcBef>
                <a:spcAft>
                  <a:spcPct val="0"/>
                </a:spcAft>
              </a:pPr>
              <a:t>11</a:t>
            </a:fld>
            <a:endParaRPr lang="en-US" sz="1200" kern="1200">
              <a:solidFill>
                <a:prstClr val="black"/>
              </a:solidFill>
              <a:latin typeface="Arial"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9A7FDEC-0965-4CD0-BBC2-32AF011608A7}" type="slidenum">
              <a:rPr lang="en-US" smtClean="0">
                <a:latin typeface="Arial" pitchFamily="34" charset="0"/>
              </a:rPr>
              <a:pPr/>
              <a:t>12</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55DF16D3-34C4-4729-AB1D-00CD58CABF53}"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5EF09539-0C1A-4121-83AB-C25A6F371DE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23AC1-3ACA-48AB-9B6E-B8B6B86D81AA}" type="slidenum">
              <a:rPr lang="en-US"/>
              <a:pPr/>
              <a:t>15</a:t>
            </a:fld>
            <a:endParaRPr lang="en-US"/>
          </a:p>
        </p:txBody>
      </p:sp>
      <p:sp>
        <p:nvSpPr>
          <p:cNvPr id="2101250" name="Rectangle 2"/>
          <p:cNvSpPr>
            <a:spLocks noGrp="1" noRot="1" noChangeAspect="1" noChangeArrowheads="1" noTextEdit="1"/>
          </p:cNvSpPr>
          <p:nvPr>
            <p:ph type="sldImg"/>
          </p:nvPr>
        </p:nvSpPr>
        <p:spPr>
          <a:xfrm>
            <a:off x="1143000" y="685800"/>
            <a:ext cx="4572000" cy="3429000"/>
          </a:xfrm>
          <a:ln/>
        </p:spPr>
      </p:sp>
      <p:sp>
        <p:nvSpPr>
          <p:cNvPr id="210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0D95B0-9869-4677-A3F3-15883528D2DD}" type="slidenum">
              <a:rPr lang="en-US" smtClean="0">
                <a:latin typeface="Arial" pitchFamily="34" charset="0"/>
              </a:rPr>
              <a:pPr/>
              <a:t>16</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xfrm>
            <a:off x="1143000" y="693738"/>
            <a:ext cx="4572000" cy="3429000"/>
          </a:xfrm>
          <a:solidFill>
            <a:srgbClr val="FFFFFF"/>
          </a:solidFill>
          <a:ln/>
        </p:spPr>
      </p:sp>
      <p:sp>
        <p:nvSpPr>
          <p:cNvPr id="74756" name="Rectangle 3"/>
          <p:cNvSpPr>
            <a:spLocks noGrp="1" noChangeArrowheads="1"/>
          </p:cNvSpPr>
          <p:nvPr>
            <p:ph type="body" idx="1"/>
          </p:nvPr>
        </p:nvSpPr>
        <p:spPr>
          <a:xfrm>
            <a:off x="685800" y="4343400"/>
            <a:ext cx="5487988" cy="4032250"/>
          </a:xfrm>
          <a:noFill/>
          <a:ln/>
        </p:spPr>
        <p:txBody>
          <a:bodyPr wrap="none" anchor="ct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B3B0BDE-1CD5-49FA-8496-48EEB105D85E}" type="slidenum">
              <a:rPr lang="en-US" smtClean="0">
                <a:latin typeface="Arial" pitchFamily="34" charset="0"/>
              </a:rPr>
              <a:pPr/>
              <a:t>17</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xfrm>
            <a:off x="1143000" y="693738"/>
            <a:ext cx="4572000" cy="3429000"/>
          </a:xfrm>
          <a:solidFill>
            <a:srgbClr val="FFFFFF"/>
          </a:solidFill>
          <a:ln/>
        </p:spPr>
      </p:sp>
      <p:sp>
        <p:nvSpPr>
          <p:cNvPr id="75780" name="Rectangle 3"/>
          <p:cNvSpPr>
            <a:spLocks noGrp="1" noChangeArrowheads="1"/>
          </p:cNvSpPr>
          <p:nvPr>
            <p:ph type="body" idx="1"/>
          </p:nvPr>
        </p:nvSpPr>
        <p:spPr>
          <a:xfrm>
            <a:off x="685800" y="4343400"/>
            <a:ext cx="5487988" cy="4032250"/>
          </a:xfrm>
          <a:noFill/>
          <a:ln/>
        </p:spPr>
        <p:txBody>
          <a:bodyPr wrap="none" anchor="ct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13844EB-1F94-4242-A7B9-028250C1FE65}" type="slidenum">
              <a:rPr lang="en-US" smtClean="0">
                <a:latin typeface="Arial" pitchFamily="34" charset="0"/>
              </a:rPr>
              <a:pPr/>
              <a:t>18</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xfrm>
            <a:off x="1144588" y="693738"/>
            <a:ext cx="4567237" cy="3427412"/>
          </a:xfrm>
          <a:solidFill>
            <a:srgbClr val="FFFFFF"/>
          </a:solidFill>
          <a:ln/>
        </p:spPr>
      </p:sp>
      <p:sp>
        <p:nvSpPr>
          <p:cNvPr id="76804" name="Rectangle 3"/>
          <p:cNvSpPr>
            <a:spLocks noGrp="1" noChangeArrowheads="1"/>
          </p:cNvSpPr>
          <p:nvPr>
            <p:ph type="body" idx="1"/>
          </p:nvPr>
        </p:nvSpPr>
        <p:spPr>
          <a:xfrm>
            <a:off x="685800" y="4341813"/>
            <a:ext cx="5486400" cy="4113212"/>
          </a:xfrm>
          <a:solidFill>
            <a:srgbClr val="FFFFFF"/>
          </a:solidFill>
          <a:ln>
            <a:solidFill>
              <a:srgbClr val="000000"/>
            </a:solidFill>
          </a:ln>
        </p:spPr>
        <p:txBody>
          <a:bodyPr lIns="82058" tIns="41029" rIns="82058" bIns="41029"/>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3994615A-7952-407A-9B9B-E996EA7CEAB8}"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eaLnBrk="0" fontAlgn="base" hangingPunct="0">
              <a:spcBef>
                <a:spcPct val="0"/>
              </a:spcBef>
              <a:spcAft>
                <a:spcPct val="0"/>
              </a:spcAft>
            </a:pPr>
            <a:fld id="{9AC43124-0B2A-4842-9557-88D52829D4D5}" type="slidenum">
              <a:rPr lang="en-US" sz="1200" b="1" kern="1200">
                <a:solidFill>
                  <a:prstClr val="black"/>
                </a:solidFill>
                <a:latin typeface="Times New Roman" pitchFamily="18" charset="0"/>
                <a:ea typeface="+mn-ea"/>
                <a:cs typeface="+mn-cs"/>
              </a:rPr>
              <a:pPr algn="r" rtl="0" eaLnBrk="0" fontAlgn="base" hangingPunct="0">
                <a:spcBef>
                  <a:spcPct val="0"/>
                </a:spcBef>
                <a:spcAft>
                  <a:spcPct val="0"/>
                </a:spcAft>
              </a:pPr>
              <a:t>20</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9E8504F9-F000-4528-8606-C0BC47396570}" type="slidenum">
              <a:rPr lang="en-US" sz="1200" kern="1200">
                <a:solidFill>
                  <a:prstClr val="black"/>
                </a:solidFill>
                <a:latin typeface="Calibri"/>
                <a:ea typeface="+mn-ea"/>
                <a:cs typeface="+mn-cs"/>
              </a:rPr>
              <a:pPr algn="r" rtl="0" eaLnBrk="0" fontAlgn="base" hangingPunct="0">
                <a:spcBef>
                  <a:spcPct val="0"/>
                </a:spcBef>
                <a:spcAft>
                  <a:spcPct val="0"/>
                </a:spcAft>
              </a:pPr>
              <a:t>21</a:t>
            </a:fld>
            <a:endParaRPr lang="en-US" sz="1200" kern="1200">
              <a:solidFill>
                <a:prstClr val="black"/>
              </a:solidFill>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15A54-161A-470D-941A-4EDCB960938E}" type="slidenum">
              <a:rPr lang="en-US"/>
              <a:pPr/>
              <a:t>22</a:t>
            </a:fld>
            <a:endParaRPr lang="en-US"/>
          </a:p>
        </p:txBody>
      </p:sp>
      <p:sp>
        <p:nvSpPr>
          <p:cNvPr id="2276354" name="Rectangle 2"/>
          <p:cNvSpPr>
            <a:spLocks noGrp="1" noRot="1" noChangeAspect="1" noChangeArrowheads="1" noTextEdit="1"/>
          </p:cNvSpPr>
          <p:nvPr>
            <p:ph type="sldImg"/>
          </p:nvPr>
        </p:nvSpPr>
        <p:spPr>
          <a:ln/>
        </p:spPr>
      </p:sp>
      <p:sp>
        <p:nvSpPr>
          <p:cNvPr id="227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F0C22-7276-4951-A507-5D517172B5C2}" type="slidenum">
              <a:rPr lang="en-US"/>
              <a:pPr/>
              <a:t>23</a:t>
            </a:fld>
            <a:endParaRPr lang="en-US"/>
          </a:p>
        </p:txBody>
      </p:sp>
      <p:sp>
        <p:nvSpPr>
          <p:cNvPr id="2278402" name="Rectangle 2"/>
          <p:cNvSpPr>
            <a:spLocks noGrp="1" noRot="1" noChangeAspect="1" noChangeArrowheads="1" noTextEdit="1"/>
          </p:cNvSpPr>
          <p:nvPr>
            <p:ph type="sldImg"/>
          </p:nvPr>
        </p:nvSpPr>
        <p:spPr>
          <a:xfrm>
            <a:off x="1147763" y="685800"/>
            <a:ext cx="4570412" cy="3429000"/>
          </a:xfrm>
          <a:ln/>
        </p:spPr>
      </p:sp>
      <p:sp>
        <p:nvSpPr>
          <p:cNvPr id="2278403"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A6B93-373D-4B28-B26B-FF4029E9AAC1}" type="slidenum">
              <a:rPr lang="en-US"/>
              <a:pPr/>
              <a:t>24</a:t>
            </a:fld>
            <a:endParaRPr lang="en-US"/>
          </a:p>
        </p:txBody>
      </p:sp>
      <p:sp>
        <p:nvSpPr>
          <p:cNvPr id="2280450" name="Rectangle 2"/>
          <p:cNvSpPr>
            <a:spLocks noGrp="1" noRot="1" noChangeAspect="1" noChangeArrowheads="1" noTextEdit="1"/>
          </p:cNvSpPr>
          <p:nvPr>
            <p:ph type="sldImg"/>
          </p:nvPr>
        </p:nvSpPr>
        <p:spPr>
          <a:xfrm>
            <a:off x="1147763" y="685800"/>
            <a:ext cx="4570412" cy="3429000"/>
          </a:xfrm>
          <a:ln/>
        </p:spPr>
      </p:sp>
      <p:sp>
        <p:nvSpPr>
          <p:cNvPr id="2280451"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63638" y="686040"/>
            <a:ext cx="4538662" cy="3428600"/>
          </a:xfrm>
          <a:ln/>
        </p:spPr>
      </p:sp>
      <p:sp>
        <p:nvSpPr>
          <p:cNvPr id="215043" name="Rectangle 3"/>
          <p:cNvSpPr>
            <a:spLocks noGrp="1" noChangeArrowheads="1"/>
          </p:cNvSpPr>
          <p:nvPr>
            <p:ph type="body" idx="1"/>
          </p:nvPr>
        </p:nvSpPr>
        <p:spPr>
          <a:xfrm>
            <a:off x="914400" y="4343320"/>
            <a:ext cx="5029200" cy="4114641"/>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D6E81-010E-426C-BD68-8CB3AA0585B4}" type="slidenum">
              <a:rPr lang="en-US"/>
              <a:pPr/>
              <a:t>26</a:t>
            </a:fld>
            <a:endParaRPr lang="en-US"/>
          </a:p>
        </p:txBody>
      </p:sp>
      <p:sp>
        <p:nvSpPr>
          <p:cNvPr id="2282498" name="Rectangle 2"/>
          <p:cNvSpPr>
            <a:spLocks noGrp="1" noRot="1" noChangeAspect="1" noChangeArrowheads="1" noTextEdit="1"/>
          </p:cNvSpPr>
          <p:nvPr>
            <p:ph type="sldImg"/>
          </p:nvPr>
        </p:nvSpPr>
        <p:spPr>
          <a:xfrm>
            <a:off x="1147763" y="685800"/>
            <a:ext cx="4570412" cy="3429000"/>
          </a:xfrm>
          <a:ln/>
        </p:spPr>
      </p:sp>
      <p:sp>
        <p:nvSpPr>
          <p:cNvPr id="2282499"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73BA4-290A-447B-A85D-D24EDA3542A9}" type="slidenum">
              <a:rPr lang="en-US"/>
              <a:pPr/>
              <a:t>27</a:t>
            </a:fld>
            <a:endParaRPr lang="en-US"/>
          </a:p>
        </p:txBody>
      </p:sp>
      <p:sp>
        <p:nvSpPr>
          <p:cNvPr id="2284546" name="Rectangle 2"/>
          <p:cNvSpPr>
            <a:spLocks noGrp="1" noRot="1" noChangeAspect="1" noChangeArrowheads="1" noTextEdit="1"/>
          </p:cNvSpPr>
          <p:nvPr>
            <p:ph type="sldImg"/>
          </p:nvPr>
        </p:nvSpPr>
        <p:spPr>
          <a:xfrm>
            <a:off x="1147763" y="685800"/>
            <a:ext cx="4570412" cy="3429000"/>
          </a:xfrm>
          <a:ln/>
        </p:spPr>
      </p:sp>
      <p:sp>
        <p:nvSpPr>
          <p:cNvPr id="2284547"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A5689-ABBB-4815-B6E7-BC4EFE511E2C}" type="slidenum">
              <a:rPr lang="en-US"/>
              <a:pPr/>
              <a:t>28</a:t>
            </a:fld>
            <a:endParaRPr lang="en-US"/>
          </a:p>
        </p:txBody>
      </p:sp>
      <p:sp>
        <p:nvSpPr>
          <p:cNvPr id="2288642" name="Rectangle 2"/>
          <p:cNvSpPr>
            <a:spLocks noGrp="1" noRot="1" noChangeAspect="1" noChangeArrowheads="1" noTextEdit="1"/>
          </p:cNvSpPr>
          <p:nvPr>
            <p:ph type="sldImg"/>
          </p:nvPr>
        </p:nvSpPr>
        <p:spPr>
          <a:xfrm>
            <a:off x="1146175" y="685800"/>
            <a:ext cx="4570413" cy="3429000"/>
          </a:xfrm>
          <a:ln/>
        </p:spPr>
      </p:sp>
      <p:sp>
        <p:nvSpPr>
          <p:cNvPr id="228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6D238-D583-4E9D-B7B7-5173BCCBA50F}" type="slidenum">
              <a:rPr lang="en-US"/>
              <a:pPr/>
              <a:t>29</a:t>
            </a:fld>
            <a:endParaRPr lang="en-US"/>
          </a:p>
        </p:txBody>
      </p:sp>
      <p:sp>
        <p:nvSpPr>
          <p:cNvPr id="2290690" name="Rectangle 2"/>
          <p:cNvSpPr>
            <a:spLocks noGrp="1" noRot="1" noChangeAspect="1" noChangeArrowheads="1" noTextEdit="1"/>
          </p:cNvSpPr>
          <p:nvPr>
            <p:ph type="sldImg"/>
          </p:nvPr>
        </p:nvSpPr>
        <p:spPr>
          <a:xfrm>
            <a:off x="1146175" y="685800"/>
            <a:ext cx="4570413" cy="3429000"/>
          </a:xfrm>
          <a:ln/>
        </p:spPr>
      </p:sp>
      <p:sp>
        <p:nvSpPr>
          <p:cNvPr id="229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0E68A23D-5F87-433A-83EF-F1FD42E69FD8}"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35A9F609-36F9-419F-9C6D-8BA4EF0983BA}" type="slidenum">
              <a:rPr lang="en-US" sz="1200" b="1" kern="1200">
                <a:solidFill>
                  <a:prstClr val="black"/>
                </a:solidFill>
                <a:latin typeface="Times New Roman" pitchFamily="18" charset="0"/>
                <a:ea typeface="+mn-ea"/>
                <a:cs typeface="+mn-cs"/>
              </a:rPr>
              <a:pPr algn="r" rtl="0" fontAlgn="base">
                <a:spcBef>
                  <a:spcPct val="0"/>
                </a:spcBef>
                <a:spcAft>
                  <a:spcPct val="0"/>
                </a:spcAft>
              </a:pPr>
              <a:t>30</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35A9F609-36F9-419F-9C6D-8BA4EF0983BA}" type="slidenum">
              <a:rPr lang="en-US" sz="1200" b="1" kern="1200">
                <a:solidFill>
                  <a:prstClr val="black"/>
                </a:solidFill>
                <a:latin typeface="Times New Roman" pitchFamily="18" charset="0"/>
                <a:ea typeface="+mn-ea"/>
                <a:cs typeface="+mn-cs"/>
              </a:rPr>
              <a:pPr algn="r" rtl="0" fontAlgn="base">
                <a:spcBef>
                  <a:spcPct val="0"/>
                </a:spcBef>
                <a:spcAft>
                  <a:spcPct val="0"/>
                </a:spcAft>
              </a:pPr>
              <a:t>31</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35A9F609-36F9-419F-9C6D-8BA4EF0983BA}" type="slidenum">
              <a:rPr lang="en-US" sz="1200" b="1" kern="1200">
                <a:solidFill>
                  <a:prstClr val="black"/>
                </a:solidFill>
                <a:latin typeface="Times New Roman" pitchFamily="18" charset="0"/>
                <a:ea typeface="+mn-ea"/>
                <a:cs typeface="+mn-cs"/>
              </a:rPr>
              <a:pPr algn="r" rtl="0" fontAlgn="base">
                <a:spcBef>
                  <a:spcPct val="0"/>
                </a:spcBef>
                <a:spcAft>
                  <a:spcPct val="0"/>
                </a:spcAft>
              </a:pPr>
              <a:t>32</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35A9F609-36F9-419F-9C6D-8BA4EF0983BA}" type="slidenum">
              <a:rPr lang="en-US" sz="1200" b="1" kern="1200">
                <a:solidFill>
                  <a:prstClr val="black"/>
                </a:solidFill>
                <a:latin typeface="Times New Roman" pitchFamily="18" charset="0"/>
                <a:ea typeface="+mn-ea"/>
                <a:cs typeface="+mn-cs"/>
              </a:rPr>
              <a:pPr algn="r" rtl="0" fontAlgn="base">
                <a:spcBef>
                  <a:spcPct val="0"/>
                </a:spcBef>
                <a:spcAft>
                  <a:spcPct val="0"/>
                </a:spcAft>
              </a:pPr>
              <a:t>33</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US" smtClean="0"/>
          </a:p>
        </p:txBody>
      </p:sp>
      <p:sp>
        <p:nvSpPr>
          <p:cNvPr id="186372" name="Slide Number Placeholder 3"/>
          <p:cNvSpPr>
            <a:spLocks noGrp="1"/>
          </p:cNvSpPr>
          <p:nvPr>
            <p:ph type="sldNum" sz="quarter" idx="5"/>
          </p:nvPr>
        </p:nvSpPr>
        <p:spPr>
          <a:noFill/>
        </p:spPr>
        <p:txBody>
          <a:bodyPr/>
          <a:lstStyle/>
          <a:p>
            <a:pPr algn="r" rtl="0" fontAlgn="base">
              <a:spcBef>
                <a:spcPct val="0"/>
              </a:spcBef>
              <a:spcAft>
                <a:spcPct val="0"/>
              </a:spcAft>
            </a:pPr>
            <a:fld id="{F245681A-3DA7-45BA-B59B-F6031EA8E72C}" type="slidenum">
              <a:rPr lang="en-US" sz="1200" b="1" kern="1200">
                <a:solidFill>
                  <a:prstClr val="black"/>
                </a:solidFill>
                <a:latin typeface="Times New Roman" pitchFamily="18" charset="0"/>
                <a:ea typeface="+mn-ea"/>
                <a:cs typeface="+mn-cs"/>
              </a:rPr>
              <a:pPr algn="r" rtl="0" fontAlgn="base">
                <a:spcBef>
                  <a:spcPct val="0"/>
                </a:spcBef>
                <a:spcAft>
                  <a:spcPct val="0"/>
                </a:spcAft>
              </a:pPr>
              <a:t>36</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pPr>
              <a:spcBef>
                <a:spcPct val="0"/>
              </a:spcBef>
            </a:pPr>
            <a:endParaRPr lang="en-US" smtClean="0"/>
          </a:p>
        </p:txBody>
      </p:sp>
      <p:sp>
        <p:nvSpPr>
          <p:cNvPr id="187396" name="Slide Number Placeholder 3"/>
          <p:cNvSpPr>
            <a:spLocks noGrp="1"/>
          </p:cNvSpPr>
          <p:nvPr>
            <p:ph type="sldNum" sz="quarter" idx="5"/>
          </p:nvPr>
        </p:nvSpPr>
        <p:spPr>
          <a:noFill/>
        </p:spPr>
        <p:txBody>
          <a:bodyPr/>
          <a:lstStyle/>
          <a:p>
            <a:pPr algn="r" rtl="0" fontAlgn="base">
              <a:spcBef>
                <a:spcPct val="0"/>
              </a:spcBef>
              <a:spcAft>
                <a:spcPct val="0"/>
              </a:spcAft>
            </a:pPr>
            <a:fld id="{831BCCF9-E963-4195-B37D-99C7C419FCE6}" type="slidenum">
              <a:rPr lang="en-US" sz="1200" b="1" kern="1200">
                <a:solidFill>
                  <a:prstClr val="black"/>
                </a:solidFill>
                <a:latin typeface="Times New Roman" pitchFamily="18" charset="0"/>
                <a:ea typeface="+mn-ea"/>
                <a:cs typeface="+mn-cs"/>
              </a:rPr>
              <a:pPr algn="r" rtl="0" fontAlgn="base">
                <a:spcBef>
                  <a:spcPct val="0"/>
                </a:spcBef>
                <a:spcAft>
                  <a:spcPct val="0"/>
                </a:spcAft>
              </a:pPr>
              <a:t>37</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smtClean="0"/>
          </a:p>
        </p:txBody>
      </p:sp>
      <p:sp>
        <p:nvSpPr>
          <p:cNvPr id="189444" name="Slide Number Placeholder 3"/>
          <p:cNvSpPr>
            <a:spLocks noGrp="1"/>
          </p:cNvSpPr>
          <p:nvPr>
            <p:ph type="sldNum" sz="quarter" idx="5"/>
          </p:nvPr>
        </p:nvSpPr>
        <p:spPr>
          <a:noFill/>
        </p:spPr>
        <p:txBody>
          <a:bodyPr/>
          <a:lstStyle/>
          <a:p>
            <a:pPr algn="r" rtl="0" fontAlgn="base">
              <a:spcBef>
                <a:spcPct val="0"/>
              </a:spcBef>
              <a:spcAft>
                <a:spcPct val="0"/>
              </a:spcAft>
            </a:pPr>
            <a:fld id="{7CEF4217-4597-4CC8-A3D3-E671E8ED03BC}" type="slidenum">
              <a:rPr lang="en-US" sz="1200" b="1" kern="1200">
                <a:solidFill>
                  <a:prstClr val="black"/>
                </a:solidFill>
                <a:latin typeface="Times New Roman" pitchFamily="18" charset="0"/>
                <a:ea typeface="+mn-ea"/>
                <a:cs typeface="+mn-cs"/>
              </a:rPr>
              <a:pPr algn="r" rtl="0" fontAlgn="base">
                <a:spcBef>
                  <a:spcPct val="0"/>
                </a:spcBef>
                <a:spcAft>
                  <a:spcPct val="0"/>
                </a:spcAft>
              </a:pPr>
              <a:t>38</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smtClean="0"/>
          </a:p>
        </p:txBody>
      </p:sp>
      <p:sp>
        <p:nvSpPr>
          <p:cNvPr id="192516" name="Slide Number Placeholder 3"/>
          <p:cNvSpPr>
            <a:spLocks noGrp="1"/>
          </p:cNvSpPr>
          <p:nvPr>
            <p:ph type="sldNum" sz="quarter" idx="5"/>
          </p:nvPr>
        </p:nvSpPr>
        <p:spPr>
          <a:noFill/>
        </p:spPr>
        <p:txBody>
          <a:bodyPr/>
          <a:lstStyle/>
          <a:p>
            <a:pPr algn="r" rtl="0" fontAlgn="base">
              <a:spcBef>
                <a:spcPct val="0"/>
              </a:spcBef>
              <a:spcAft>
                <a:spcPct val="0"/>
              </a:spcAft>
            </a:pPr>
            <a:fld id="{0E1746E6-ACC4-4738-9CA9-0054B1CCDF53}" type="slidenum">
              <a:rPr lang="en-US" sz="1200" b="1" kern="1200">
                <a:solidFill>
                  <a:prstClr val="black"/>
                </a:solidFill>
                <a:latin typeface="Times New Roman" pitchFamily="18" charset="0"/>
                <a:ea typeface="+mn-ea"/>
                <a:cs typeface="+mn-cs"/>
              </a:rPr>
              <a:pPr algn="r" rtl="0" fontAlgn="base">
                <a:spcBef>
                  <a:spcPct val="0"/>
                </a:spcBef>
                <a:spcAft>
                  <a:spcPct val="0"/>
                </a:spcAft>
              </a:pPr>
              <a:t>39</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363D5232-FC5A-4C1B-89A9-CE1BF3360559}"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US" smtClean="0"/>
          </a:p>
        </p:txBody>
      </p:sp>
      <p:sp>
        <p:nvSpPr>
          <p:cNvPr id="194564" name="Slide Number Placeholder 3"/>
          <p:cNvSpPr>
            <a:spLocks noGrp="1"/>
          </p:cNvSpPr>
          <p:nvPr>
            <p:ph type="sldNum" sz="quarter" idx="5"/>
          </p:nvPr>
        </p:nvSpPr>
        <p:spPr>
          <a:noFill/>
        </p:spPr>
        <p:txBody>
          <a:bodyPr/>
          <a:lstStyle/>
          <a:p>
            <a:pPr algn="r" rtl="0" fontAlgn="base">
              <a:spcBef>
                <a:spcPct val="0"/>
              </a:spcBef>
              <a:spcAft>
                <a:spcPct val="0"/>
              </a:spcAft>
            </a:pPr>
            <a:fld id="{D93038CD-6A2B-4299-B8E7-E451E08BBC48}" type="slidenum">
              <a:rPr lang="en-US" sz="1200" b="1" kern="1200">
                <a:solidFill>
                  <a:prstClr val="black"/>
                </a:solidFill>
                <a:latin typeface="Times New Roman" pitchFamily="18" charset="0"/>
                <a:ea typeface="+mn-ea"/>
                <a:cs typeface="+mn-cs"/>
              </a:rPr>
              <a:pPr algn="r" rtl="0" fontAlgn="base">
                <a:spcBef>
                  <a:spcPct val="0"/>
                </a:spcBef>
                <a:spcAft>
                  <a:spcPct val="0"/>
                </a:spcAft>
              </a:pPr>
              <a:t>40</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smtClean="0"/>
          </a:p>
        </p:txBody>
      </p:sp>
      <p:sp>
        <p:nvSpPr>
          <p:cNvPr id="195588" name="Slide Number Placeholder 3"/>
          <p:cNvSpPr>
            <a:spLocks noGrp="1"/>
          </p:cNvSpPr>
          <p:nvPr>
            <p:ph type="sldNum" sz="quarter" idx="5"/>
          </p:nvPr>
        </p:nvSpPr>
        <p:spPr>
          <a:noFill/>
        </p:spPr>
        <p:txBody>
          <a:bodyPr/>
          <a:lstStyle/>
          <a:p>
            <a:pPr algn="r" rtl="0" fontAlgn="base">
              <a:spcBef>
                <a:spcPct val="0"/>
              </a:spcBef>
              <a:spcAft>
                <a:spcPct val="0"/>
              </a:spcAft>
            </a:pPr>
            <a:fld id="{15F11B17-D1FC-4E1E-9312-1BFFA09A2D6B}" type="slidenum">
              <a:rPr lang="en-US" sz="1200" b="1" kern="1200">
                <a:solidFill>
                  <a:prstClr val="black"/>
                </a:solidFill>
                <a:latin typeface="Times New Roman" pitchFamily="18" charset="0"/>
                <a:ea typeface="+mn-ea"/>
                <a:cs typeface="+mn-cs"/>
              </a:rPr>
              <a:pPr algn="r" rtl="0" fontAlgn="base">
                <a:spcBef>
                  <a:spcPct val="0"/>
                </a:spcBef>
                <a:spcAft>
                  <a:spcPct val="0"/>
                </a:spcAft>
              </a:pPr>
              <a:t>41</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smtClean="0"/>
          </a:p>
        </p:txBody>
      </p:sp>
      <p:sp>
        <p:nvSpPr>
          <p:cNvPr id="196612" name="Slide Number Placeholder 3"/>
          <p:cNvSpPr>
            <a:spLocks noGrp="1"/>
          </p:cNvSpPr>
          <p:nvPr>
            <p:ph type="sldNum" sz="quarter" idx="5"/>
          </p:nvPr>
        </p:nvSpPr>
        <p:spPr>
          <a:noFill/>
        </p:spPr>
        <p:txBody>
          <a:bodyPr/>
          <a:lstStyle/>
          <a:p>
            <a:pPr algn="r" rtl="0" fontAlgn="base">
              <a:spcBef>
                <a:spcPct val="0"/>
              </a:spcBef>
              <a:spcAft>
                <a:spcPct val="0"/>
              </a:spcAft>
            </a:pPr>
            <a:fld id="{D14A6435-9DC0-4F06-815B-93D782C3DBF0}" type="slidenum">
              <a:rPr lang="en-US" sz="1200" b="1" kern="1200">
                <a:solidFill>
                  <a:prstClr val="black"/>
                </a:solidFill>
                <a:latin typeface="Times New Roman" pitchFamily="18" charset="0"/>
                <a:ea typeface="+mn-ea"/>
                <a:cs typeface="+mn-cs"/>
              </a:rPr>
              <a:pPr algn="r" rtl="0" fontAlgn="base">
                <a:spcBef>
                  <a:spcPct val="0"/>
                </a:spcBef>
                <a:spcAft>
                  <a:spcPct val="0"/>
                </a:spcAft>
              </a:pPr>
              <a:t>42</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smtClean="0"/>
          </a:p>
        </p:txBody>
      </p:sp>
      <p:sp>
        <p:nvSpPr>
          <p:cNvPr id="196612" name="Slide Number Placeholder 3"/>
          <p:cNvSpPr>
            <a:spLocks noGrp="1"/>
          </p:cNvSpPr>
          <p:nvPr>
            <p:ph type="sldNum" sz="quarter" idx="5"/>
          </p:nvPr>
        </p:nvSpPr>
        <p:spPr>
          <a:noFill/>
        </p:spPr>
        <p:txBody>
          <a:bodyPr/>
          <a:lstStyle/>
          <a:p>
            <a:pPr algn="r" rtl="0" fontAlgn="base">
              <a:spcBef>
                <a:spcPct val="0"/>
              </a:spcBef>
              <a:spcAft>
                <a:spcPct val="0"/>
              </a:spcAft>
            </a:pPr>
            <a:fld id="{D14A6435-9DC0-4F06-815B-93D782C3DBF0}" type="slidenum">
              <a:rPr lang="en-US" sz="1200" b="1" kern="1200">
                <a:solidFill>
                  <a:prstClr val="black"/>
                </a:solidFill>
                <a:latin typeface="Times New Roman" pitchFamily="18" charset="0"/>
                <a:ea typeface="+mn-ea"/>
                <a:cs typeface="+mn-cs"/>
              </a:rPr>
              <a:pPr algn="r" rtl="0" fontAlgn="base">
                <a:spcBef>
                  <a:spcPct val="0"/>
                </a:spcBef>
                <a:spcAft>
                  <a:spcPct val="0"/>
                </a:spcAft>
              </a:pPr>
              <a:t>43</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smtClean="0">
              <a:latin typeface="Arial" pitchFamily="34" charset="0"/>
            </a:endParaRPr>
          </a:p>
        </p:txBody>
      </p:sp>
      <p:sp>
        <p:nvSpPr>
          <p:cNvPr id="198660" name="Slide Number Placeholder 3"/>
          <p:cNvSpPr>
            <a:spLocks noGrp="1"/>
          </p:cNvSpPr>
          <p:nvPr>
            <p:ph type="sldNum" sz="quarter" idx="5"/>
          </p:nvPr>
        </p:nvSpPr>
        <p:spPr>
          <a:noFill/>
        </p:spPr>
        <p:txBody>
          <a:bodyPr/>
          <a:lstStyle/>
          <a:p>
            <a:pPr algn="r" rtl="0" fontAlgn="base">
              <a:spcBef>
                <a:spcPct val="0"/>
              </a:spcBef>
              <a:spcAft>
                <a:spcPct val="0"/>
              </a:spcAft>
            </a:pPr>
            <a:fld id="{238FD483-2B22-4A23-B093-08BB33A29E5E}" type="slidenum">
              <a:rPr lang="en-US" sz="1200" b="1" kern="1200">
                <a:solidFill>
                  <a:prstClr val="black"/>
                </a:solidFill>
                <a:latin typeface="Arial" pitchFamily="34" charset="0"/>
                <a:ea typeface="+mn-ea"/>
                <a:cs typeface="+mn-cs"/>
              </a:rPr>
              <a:pPr algn="r" rtl="0" fontAlgn="base">
                <a:spcBef>
                  <a:spcPct val="0"/>
                </a:spcBef>
                <a:spcAft>
                  <a:spcPct val="0"/>
                </a:spcAft>
              </a:pPr>
              <a:t>44</a:t>
            </a:fld>
            <a:endParaRPr lang="en-US" sz="1200" b="1" kern="1200">
              <a:solidFill>
                <a:prstClr val="black"/>
              </a:solidFill>
              <a:latin typeface="Arial"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3DDB0DF-615D-4173-99BF-45A7A2A940CD}" type="slidenum">
              <a:rPr lang="en-US" smtClean="0">
                <a:latin typeface="Arial" pitchFamily="34" charset="0"/>
              </a:rPr>
              <a:pPr/>
              <a:t>5</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777D3826-18AC-4238-A12F-642C4A9AF6CB}"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9643FC4-0347-4980-9FE7-CD8868CD7D26}" type="slidenum">
              <a:rPr lang="en-US" smtClean="0">
                <a:latin typeface="Arial" pitchFamily="34" charset="0"/>
              </a:rPr>
              <a:pPr/>
              <a:t>7</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6D919FFF-3FEE-410C-AF36-3531097E7815}"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noTextEdit="1"/>
          </p:cNvSpPr>
          <p:nvPr>
            <p:ph type="sldImg"/>
          </p:nvPr>
        </p:nvSpPr>
        <p:spPr>
          <a:xfrm>
            <a:off x="1163638" y="686040"/>
            <a:ext cx="4538662" cy="3428600"/>
          </a:xfrm>
          <a:ln/>
        </p:spPr>
      </p:sp>
      <p:sp>
        <p:nvSpPr>
          <p:cNvPr id="1033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E817B-D0AF-4811-B339-3E6C54A8A8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5B51D6-C85C-41C4-AFCD-D72B1736C40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DF5B290-6F4F-4CE3-99A4-36CE27C8DCB7}"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F159A1F-EAFB-4EAD-A1AB-EFFD0C78DD00}"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B81D008-04A7-4164-BF4A-59886354B83F}"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552F6DB-A119-42A7-A24F-0521C32E9DEC}"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12E0BEE-2BD9-4336-84EE-B2594288CD01}"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AB48271-39BD-4531-8BD5-BCFC7064009B}"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2B65B20-0090-4397-AE5D-61F09C196588}"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741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741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a:xfrm>
            <a:off x="457200" y="6243638"/>
            <a:ext cx="2133600" cy="457200"/>
          </a:xfrm>
        </p:spPr>
        <p:txBody>
          <a:bodyPr/>
          <a:lstStyle>
            <a:lvl1pPr>
              <a:defRPr/>
            </a:lvl1pPr>
          </a:lstStyle>
          <a:p>
            <a:pPr algn="l" rtl="0" fontAlgn="base">
              <a:spcBef>
                <a:spcPct val="0"/>
              </a:spcBef>
              <a:spcAft>
                <a:spcPct val="0"/>
              </a:spcAft>
              <a:defRPr/>
            </a:pPr>
            <a:fld id="{8C12CCE4-A2DA-4372-856B-9E980B396E73}"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2" name="Rectangle 42"/>
          <p:cNvSpPr>
            <a:spLocks noGrp="1" noChangeArrowheads="1"/>
          </p:cNvSpPr>
          <p:nvPr>
            <p:ph type="ftr" sz="quarter" idx="11"/>
          </p:nvPr>
        </p:nvSpPr>
        <p:spPr>
          <a:xfrm>
            <a:off x="3124200" y="6248400"/>
            <a:ext cx="2895600" cy="457200"/>
          </a:xfrm>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3" name="Rectangle 43"/>
          <p:cNvSpPr>
            <a:spLocks noGrp="1" noChangeArrowheads="1"/>
          </p:cNvSpPr>
          <p:nvPr>
            <p:ph type="sldNum" sz="quarter" idx="12"/>
          </p:nvPr>
        </p:nvSpPr>
        <p:spPr>
          <a:xfrm>
            <a:off x="6553200" y="6243638"/>
            <a:ext cx="2133600" cy="457200"/>
          </a:xfrm>
        </p:spPr>
        <p:txBody>
          <a:bodyPr/>
          <a:lstStyle>
            <a:lvl1pPr>
              <a:defRPr/>
            </a:lvl1pPr>
          </a:lstStyle>
          <a:p>
            <a:pPr algn="r" rtl="0" fontAlgn="base">
              <a:spcBef>
                <a:spcPct val="0"/>
              </a:spcBef>
              <a:spcAft>
                <a:spcPct val="0"/>
              </a:spcAft>
              <a:defRPr/>
            </a:pPr>
            <a:fld id="{E24D0A38-FB2C-4E13-A11B-DFB7EEF313C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E745C3C0-F0CB-4441-B2A9-0805174B546B}"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48288ED-117B-4B11-9845-561F766ABFC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7D56BBDA-13BD-477C-98BC-65A72355E691}"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6CD4829-63B1-430F-BD5E-82AE936C011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81EB0-4425-4646-A442-CE4F4CD4E50E}"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5D695FF1-61BD-4357-9554-C932DDC25730}"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9E15620-A4AA-42EC-BAEA-430225750779}"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FB311DCA-62BA-4764-9FE7-AC04A96EE4D2}"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8"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9"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8F77320-3C79-4460-A4ED-3E25AFA4F94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722DEF64-5963-4A05-B39A-33D8A3F7ADB4}"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7462B15-8034-44C5-B770-EF5A8C6901A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F930185B-E13D-4EEC-83B5-9A2357F959AF}"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3"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0EE355D-B741-4AB2-BC0B-DE830F350FD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D7D2CF03-B456-4575-9123-5CA94FF4E26F}"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1B5A8C4-BAFF-4CE6-B3F8-19D3E0BEBE60}"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71B47642-B5E3-4FFF-818C-559CC4546DB3}"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FA240AC-FF97-4278-B166-7A9AF4D8051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BB664784-DA2D-42E3-BE55-3FCE94325C64}"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E930025-D2A4-41F4-8D7C-4FDFDADA1310}"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E6AC5283-008D-4C87-8F9C-648278C13327}" type="datetimeFigureOut">
              <a:rPr lang="en-US" sz="1000" kern="1200">
                <a:solidFill>
                  <a:srgbClr val="FFFFFF"/>
                </a:solidFill>
                <a:effectLst>
                  <a:outerShdw blurRad="38100" dist="38100" dir="2700000" algn="tl">
                    <a:srgbClr val="000000"/>
                  </a:outerShdw>
                </a:effectLst>
                <a:latin typeface="Verdana" pitchFamily="34" charset="0"/>
                <a:ea typeface="+mn-ea"/>
                <a:cs typeface="+mn-cs"/>
              </a:rPr>
              <a:pPr algn="l" rtl="0" fontAlgn="base">
                <a:spcBef>
                  <a:spcPct val="0"/>
                </a:spcBef>
                <a:spcAft>
                  <a:spcPct val="0"/>
                </a:spcAft>
                <a:defRPr/>
              </a:pPr>
              <a:t>8/14/2008</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8B337C7-E35A-46CC-8F5F-50F8912941C9}"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tx2"/>
          </a:solidFill>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a:defRPr/>
            </a:pPr>
            <a:fld id="{DC73230C-FDFE-4549-933B-E0915F99ABD6}"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E74540CE-41C4-48ED-A358-4B5113F205C4}"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chemeClr val="tx2">
              <a:lumMod val="75000"/>
            </a:schemeClr>
          </a:solidFill>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C9F4D3D1-9EDC-46AB-BC92-7504EAB3317A}"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8EBBBD52-455A-4133-93AB-8B2D07F2EAE7}"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44851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1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1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44851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3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3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4853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3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3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853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4853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4853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853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4853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4854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4854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4854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44854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4854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4854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4854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4854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4854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4855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48553" name="Rectangle 41"/>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448554" name="Rectangle 42"/>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48555" name="Rectangle 43"/>
          <p:cNvSpPr>
            <a:spLocks noGrp="1" noChangeArrowheads="1"/>
          </p:cNvSpPr>
          <p:nvPr>
            <p:ph type="sldNum" sz="quarter" idx="4"/>
          </p:nvPr>
        </p:nvSpPr>
        <p:spPr>
          <a:xfrm>
            <a:off x="6553200" y="6243638"/>
            <a:ext cx="2133600" cy="457200"/>
          </a:xfrm>
        </p:spPr>
        <p:txBody>
          <a:bodyPr/>
          <a:lstStyle>
            <a:lvl1pPr>
              <a:defRPr/>
            </a:lvl1pPr>
          </a:lstStyle>
          <a:p>
            <a:fld id="{FA820945-7F69-4FAA-8FC6-5764CCB1ED47}" type="slidenum">
              <a:rPr lang="en-US"/>
              <a:pPr/>
              <a:t>‹#›</a:t>
            </a:fld>
            <a:endParaRPr lang="en-US"/>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a:defRPr/>
            </a:pPr>
            <a:fld id="{5685BCA2-F2F2-4A80-95D8-0B49288E40F4}"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A8657517-251E-4D2B-AE68-510320BA96E1}"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lgn="l" rtl="0">
              <a:defRPr/>
            </a:pPr>
            <a:fld id="{E5A1C077-53D3-4BB1-8799-0F3234B3B275}"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01895A19-CBFB-4A66-A332-7C8EB61024A1}"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lgn="l" rtl="0">
              <a:defRPr/>
            </a:pPr>
            <a:fld id="{78510C0E-9CD7-4406-A87E-BF402931B973}"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algn="r" rtl="0">
              <a:defRPr/>
            </a:pPr>
            <a:fld id="{D8399C55-4550-42B4-9647-847E5C6C3C02}"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lgn="l" rtl="0">
              <a:defRPr/>
            </a:pPr>
            <a:fld id="{410911C8-1C05-4323-B704-20C225B868C1}"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algn="r" rtl="0">
              <a:defRPr/>
            </a:pPr>
            <a:fld id="{D8D4568E-5E2B-45DB-B874-2F2B09E19492}"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a:defRPr/>
            </a:pPr>
            <a:fld id="{1280E268-18FC-4E7B-A47D-D69ABA836796}"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algn="r" rtl="0">
              <a:defRPr/>
            </a:pPr>
            <a:fld id="{24CAC747-358F-4E40-A56B-D993A17174F9}"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A97FC1F7-CE5A-4490-A8D7-A27D7BBE80E7}"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FE1763D9-0CE3-41C0-929E-6F091F19B06D}"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D400A34D-EDE2-4950-BC36-9EEAE35A275B}"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28C0EA9B-131A-4CCF-A9BC-A6774AFD76B0}"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3CB733EC-BD1F-4DEB-9D30-39B64265C99A}"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85B4CCC1-3A37-425C-8841-6720DB7F0F35}"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5A2496B4-6FF9-46EA-839F-116FD7449D4C}" type="datetimeFigureOut">
              <a:rPr lang="en-US" sz="1200" b="1" kern="1200">
                <a:solidFill>
                  <a:prstClr val="black">
                    <a:tint val="75000"/>
                  </a:prstClr>
                </a:solidFill>
                <a:latin typeface="Calibri"/>
                <a:ea typeface="+mn-ea"/>
                <a:cs typeface="+mn-cs"/>
              </a:rPr>
              <a:pPr algn="l" rtl="0">
                <a:defRPr/>
              </a:pPr>
              <a:t>8/14/2008</a:t>
            </a:fld>
            <a:endParaRPr lang="en-US" sz="1200"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01DF3704-3B31-4DA5-8BDE-27C6D0D5C94B}" type="slidenum">
              <a:rPr lang="en-US" sz="1200" b="1" kern="1200">
                <a:solidFill>
                  <a:prstClr val="black">
                    <a:tint val="75000"/>
                  </a:prstClr>
                </a:solidFill>
                <a:latin typeface="Calibri"/>
                <a:ea typeface="+mn-ea"/>
                <a:cs typeface="+mn-cs"/>
              </a:rPr>
              <a:pPr algn="r" rtl="0">
                <a:defRPr/>
              </a:pPr>
              <a:t>‹#›</a:t>
            </a:fld>
            <a:endParaRPr lang="en-US" sz="1200" b="1" kern="1200" dirty="0">
              <a:solidFill>
                <a:prstClr val="black">
                  <a:tint val="75000"/>
                </a:prstClr>
              </a:solidFill>
              <a:latin typeface="Calibri"/>
              <a:ea typeface="+mn-ea"/>
              <a:cs typeface="+mn-cs"/>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7E7114F9-7D78-4D77-9993-4847FB488E8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D47C91-92EC-4BD5-ACA5-BCEE907FE3B5}"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2980B5EA-4001-4283-99DB-AC1AAEF43F4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36255185-4603-4773-BF10-71DEFFF2A6C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BEBBDCB5-1BB7-41EB-803F-711AF1503AD3}"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8"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9"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355329CA-FA04-4743-AA3E-F32575BE649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6FE61FC0-56BA-4BCA-B502-24C466A0A9F2}"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3"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00FCEB3-8FFE-44AA-A7E1-6707A2751D4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9C16E75-ECD7-4D0A-8C59-B52696931D5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3275743F-433D-4DE3-BCA1-8638606E438B}"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7A810093-5BBE-48C8-AC92-A02F1A02F168}"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1"/>
          <p:cNvSpPr>
            <a:spLocks noGrp="1" noChangeArrowheads="1"/>
          </p:cNvSpPr>
          <p:nvPr>
            <p:ph type="dt" sz="quarter"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3"/>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EF064F87-67A4-4B1D-A5C9-A96A59A2444E}"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3DE7D-FA05-4694-80BC-FE735AB6D90C}"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a:xfrm>
            <a:off x="457200" y="6243638"/>
            <a:ext cx="2133600" cy="457200"/>
          </a:xfrm>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2" name="Rectangle 42"/>
          <p:cNvSpPr>
            <a:spLocks noGrp="1" noChangeArrowheads="1"/>
          </p:cNvSpPr>
          <p:nvPr>
            <p:ph type="ftr" sz="quarter" idx="11"/>
          </p:nvPr>
        </p:nvSpPr>
        <p:spPr>
          <a:xfrm>
            <a:off x="3124200" y="6248400"/>
            <a:ext cx="2895600" cy="457200"/>
          </a:xfrm>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3" name="Rectangle 43"/>
          <p:cNvSpPr>
            <a:spLocks noGrp="1" noChangeArrowheads="1"/>
          </p:cNvSpPr>
          <p:nvPr>
            <p:ph type="sldNum" sz="quarter" idx="12"/>
          </p:nvPr>
        </p:nvSpPr>
        <p:spPr>
          <a:xfrm>
            <a:off x="6553200" y="6243638"/>
            <a:ext cx="2133600" cy="457200"/>
          </a:xfrm>
        </p:spPr>
        <p:txBody>
          <a:bodyPr/>
          <a:lstStyle>
            <a:lvl1pPr>
              <a:defRPr/>
            </a:lvl1pPr>
          </a:lstStyle>
          <a:p>
            <a:pPr algn="r" rtl="0" eaLnBrk="0" fontAlgn="base" hangingPunct="0">
              <a:spcBef>
                <a:spcPct val="0"/>
              </a:spcBef>
              <a:spcAft>
                <a:spcPct val="0"/>
              </a:spcAft>
              <a:defRPr/>
            </a:pPr>
            <a:fld id="{C9C4FF81-E6EB-4FDF-A5EF-A0E48AA0684A}"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653A963-D1F3-47DC-AE8D-FCE920F9A04B}"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A835216E-F447-47D6-9477-1A9DA4767ACA}"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B8E07E7F-DF9D-4FC0-90F8-F77F856B23D4}"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8"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9"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D6F5D03E-6195-4A15-A671-19BF2093843B}"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6716FA2C-FAA5-4022-80FA-8BA7C2D3F5E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3"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A55BD76D-81CC-4976-A341-94D773548433}"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B74E452A-BEDB-4EBA-9299-6094DB462CD8}"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8B48D80C-8A9F-4B04-A063-5506686348E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BE641F90-E40C-489D-AA0F-8EC4055050FD}"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69EF35-B04B-4CA9-89F7-8929B7B7C185}"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5175228C-34E0-4BE3-BC5D-752CE670A12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702FB9-556D-4BAD-A04C-C98918C389EB}"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eaLnBrk="0" fontAlgn="base" hangingPunct="0">
              <a:spcBef>
                <a:spcPct val="0"/>
              </a:spcBef>
              <a:spcAft>
                <a:spcPct val="0"/>
              </a:spcAft>
            </a:pPr>
            <a:fld id="{8EA173C7-D756-4762-99F3-ADA65562F9DD}" type="datetimeFigureOut">
              <a:rPr lang="en-US" sz="1200" kern="1200">
                <a:solidFill>
                  <a:prstClr val="black">
                    <a:tint val="75000"/>
                  </a:prstClr>
                </a:solidFill>
                <a:latin typeface="Calibri"/>
                <a:ea typeface="+mn-ea"/>
                <a:cs typeface="+mn-cs"/>
              </a:rPr>
              <a:pPr algn="l" rtl="0" eaLnBrk="0" fontAlgn="base" hangingPunct="0">
                <a:spcBef>
                  <a:spcPct val="0"/>
                </a:spcBef>
                <a:spcAft>
                  <a:spcPct val="0"/>
                </a:spcAft>
              </a:pPr>
              <a:t>8/14/2008</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eaLnBrk="0" fontAlgn="base" hangingPunct="0">
              <a:spcBef>
                <a:spcPct val="0"/>
              </a:spcBef>
              <a:spcAft>
                <a:spcPct val="0"/>
              </a:spcAft>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eaLnBrk="0" fontAlgn="base" hangingPunct="0">
              <a:spcBef>
                <a:spcPct val="0"/>
              </a:spcBef>
              <a:spcAft>
                <a:spcPct val="0"/>
              </a:spcAft>
            </a:pPr>
            <a:fld id="{9868AE6C-DE73-4652-82D2-24991B90E5B5}" type="slidenum">
              <a:rPr lang="en-US" sz="1200" kern="1200">
                <a:solidFill>
                  <a:prstClr val="black">
                    <a:tint val="75000"/>
                  </a:prstClr>
                </a:solidFill>
                <a:latin typeface="Calibri"/>
                <a:ea typeface="+mn-ea"/>
                <a:cs typeface="+mn-cs"/>
              </a:rPr>
              <a:pPr algn="r" rtl="0" eaLnBrk="0" fontAlgn="base" hangingPunct="0">
                <a:spcBef>
                  <a:spcPct val="0"/>
                </a:spcBef>
                <a:spcAft>
                  <a:spcPct val="0"/>
                </a:spcAft>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41D285-6DB0-41E4-9426-7DB6E878369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668815-4BA4-4293-9BA4-801887E9E50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3AF7BC-FEFD-4FB1-B81E-D895C029C2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FBA56-1FD4-4135-AB70-ABC25330D32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6DF928-CB09-4683-9440-6DC53267F0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749597-AA5E-4EE5-952C-882426B3539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497308-26E0-4820-A03C-20EDE6D5E7B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46A92-8D76-4B51-AEFD-52D751485CF7}"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A589F2-EBB6-4A3D-8807-EE4B7A896C7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35D50-8C3C-4AC0-A049-F767B1B4628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F67C6F-0B84-4EB7-B079-F8DA38B3E67E}"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587061-A4D2-4350-A72E-748B22278929}"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41FAB78-0E8C-4497-B9B2-6AA2B3193A50}"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5A2B1C-A211-4266-85C7-9502DA286B2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60DBF-6C34-4989-BD1B-C793633E2CC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C4FCE2-92AF-4A1D-9099-B6D8CE8DE82D}"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BBB500-3636-4C64-9329-46439397545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FDB5F8-F405-4538-B61C-3367B5243782}"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55EF02-CDB0-4189-9374-1BB3AE4C41FD}"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762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990600" y="6400800"/>
            <a:ext cx="7162800" cy="381000"/>
          </a:xfrm>
        </p:spPr>
        <p:txBody>
          <a:bodyPr/>
          <a:lstStyle>
            <a:lvl1pPr>
              <a:defRPr/>
            </a:lvl1pPr>
          </a:lstStyle>
          <a:p>
            <a:endParaRPr lang="en-US"/>
          </a:p>
        </p:txBody>
      </p:sp>
      <p:sp>
        <p:nvSpPr>
          <p:cNvPr id="6" name="Slide Number Placeholder 5"/>
          <p:cNvSpPr>
            <a:spLocks noGrp="1"/>
          </p:cNvSpPr>
          <p:nvPr>
            <p:ph type="sldNum" sz="quarter" idx="12"/>
          </p:nvPr>
        </p:nvSpPr>
        <p:spPr>
          <a:xfrm>
            <a:off x="7162800" y="6324600"/>
            <a:ext cx="1905000" cy="457200"/>
          </a:xfrm>
        </p:spPr>
        <p:txBody>
          <a:bodyPr/>
          <a:lstStyle>
            <a:lvl1pPr>
              <a:defRPr/>
            </a:lvl1pPr>
          </a:lstStyle>
          <a:p>
            <a:fld id="{2C7722E1-A917-4ABB-B45B-D0B67EF21718}"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69696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18541-727E-4400-A025-2E3AEA681B63}"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5835"/>
            <a:ext cx="8229600" cy="914400"/>
          </a:xfrm>
        </p:spPr>
        <p:txBody>
          <a:bodyPr/>
          <a:lstStyle>
            <a:lvl1pPr algn="l">
              <a:defRPr>
                <a:solidFill>
                  <a:srgbClr val="79839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9177"/>
            <a:ext cx="8229600" cy="4646987"/>
          </a:xfrm>
        </p:spPr>
        <p:txBody>
          <a:bodyPr/>
          <a:lstStyle>
            <a:lvl1pPr>
              <a:buClrTx/>
              <a:buSzPct val="70000"/>
              <a:buFont typeface="Wingdings" pitchFamily="2" charset="2"/>
              <a:buChar char="v"/>
              <a:defRPr>
                <a:solidFill>
                  <a:srgbClr val="666666"/>
                </a:solidFill>
              </a:defRPr>
            </a:lvl1pPr>
            <a:lvl2pPr>
              <a:buSzPct val="70000"/>
              <a:buFont typeface="Wingdings" pitchFamily="2" charset="2"/>
              <a:buChar char="Ø"/>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C2D9A-FE6C-4B11-8FFA-3217C9CCB9B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36104-57F1-4A98-A488-0207197FA14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1/15/2007</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D89D55-A75C-4F77-8B7A-BE145AEDC45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1/15/2007</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A3F5BC-6966-4B47-B279-DC038B70F7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C9AB-EDCB-46A5-937F-5D4FC1E10F2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1/15/2007</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6CBD9A-A2DC-4680-9681-5581317D714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1/15/2007</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077B59-DFD9-4429-A7E0-E7791F615E8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1/15/2007</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4D0943-99CB-444F-8698-B397E826BA0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1/15/2007</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3CDCB-8B7B-40D3-9A82-4E0D3622B40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ADFE3-0E63-4887-9CE7-843F937DBA3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0EA8FA-9986-489D-91A6-CE5DC6C0DC1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E0091553-319E-4195-AF65-8B7CA5740E98}" type="slidenum">
              <a:rPr lang="en-US"/>
              <a:pPr>
                <a:defRPr/>
              </a:pPr>
              <a:t>‹#›</a:t>
            </a:fld>
            <a:endParaRPr lang="en-US"/>
          </a:p>
        </p:txBody>
      </p:sp>
      <p:sp>
        <p:nvSpPr>
          <p:cNvPr id="7" name="Rectangle 16"/>
          <p:cNvSpPr>
            <a:spLocks noGrp="1" noChangeArrowheads="1"/>
          </p:cNvSpPr>
          <p:nvPr>
            <p:ph type="dt" sz="half" idx="12"/>
          </p:nvPr>
        </p:nvSpPr>
        <p:spPr/>
        <p:txBody>
          <a:bodyPr/>
          <a:lstStyle>
            <a:lvl1pPr>
              <a:defRPr smtClean="0"/>
            </a:lvl1pPr>
          </a:lstStyle>
          <a:p>
            <a:pPr>
              <a:defRPr/>
            </a:pPr>
            <a:r>
              <a:rPr lang="en-US"/>
              <a:t>1/15/2007</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B98CC20-B554-4BB3-9D20-63FD55981B09}"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3B5E4B-0073-4E93-B735-94DC037D884D}"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4508C-D38A-4A57-9AB8-A5FA6C43A2DC}"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D80A38-18F9-4151-B4D5-E45E1818BA0B}"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704E5D6-6D95-46B8-8955-84786CC9D5C8}"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7BEA13-7CBC-4634-BC15-9CD6A5A9847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2BC90D-2746-41D3-8972-22830755343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91B4869-4EC5-40F5-86E0-8ED7FA343170}" type="datetimeFigureOut">
              <a:rPr lang="en-US"/>
              <a:pPr/>
              <a:t>8/14/2008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63DE0F-6C35-41B8-B5D8-DA52BF3C5D9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9C28D88-F6D0-4C24-82DF-F4E9E3F8D0B1}" type="datetimeFigureOut">
              <a:rPr lang="en-US"/>
              <a:pPr/>
              <a:t>8/14/2008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803CAD8-2FA0-45AB-82EE-B66CDFE4F9DF}"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73555AB-9D9A-4950-9272-CD49A4EE4C79}" type="datetimeFigureOut">
              <a:rPr lang="en-US"/>
              <a:pPr/>
              <a:t>8/14/2008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4116F5A-4509-419B-A463-A5B4CF3B9307}"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0115D48-605B-4B05-95CE-40EB8921A52B}" type="datetimeFigureOut">
              <a:rPr lang="en-US"/>
              <a:pPr/>
              <a:t>8/14/2008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9A3B71-7E83-4E12-B728-ACDD3AEABE90}"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3FFAF84-AE64-4BDF-AF97-E40826216796}" type="datetimeFigureOut">
              <a:rPr lang="en-US"/>
              <a:pPr/>
              <a:t>8/14/2008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324E7A-0762-435B-AF00-FC709EEB21AC}"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B056213-D66F-4B48-91A2-E16EDF3EFCE2}" type="datetimeFigureOut">
              <a:rPr lang="en-US"/>
              <a:pPr/>
              <a:t>8/14/2008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77B75D-4F56-4B35-A6ED-3D4A35915E38}"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E30187-D8C6-4676-89EB-989ED9375DE7}"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1E862A-98E9-429D-893F-A70BB4CBD15C}"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4D82AC-E821-4AB5-958A-3C45308E2362}" type="datetimeFigureOut">
              <a:rPr lang="en-US"/>
              <a:pPr/>
              <a:t>8/14/2008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6EF35D-5450-44DF-B1CF-2E06DF4164E7}"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A066B36-2700-46CC-910E-104AB6EB5E9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DF3D533-9D08-4F0F-BCD9-7B273E2B499C}"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F771D9-E054-4F33-8EC6-8CD19FF7C69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473613E-48C3-43FD-B170-174D193EB309}"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CF71AA1-5DA4-4F5F-A74A-DAD4869D70B0}"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A84526C-D909-466F-9357-07C0802F2DB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0319CD2-DD0C-48AB-B268-0206F75196B6}"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2BA0396-A201-465B-99FE-CF181000FC5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28ECCCB-51FD-4A7F-91A8-347DEECAE357}"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7E0BFB0-29C7-46DC-9D40-7243C1DF7D3E}"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B481E3C-570C-4126-B95F-134D28AE1399}"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0F4E2C8-9C82-41CB-8960-8E0C65BDF6A4}"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pPr algn="r" rtl="0" fontAlgn="base">
              <a:spcBef>
                <a:spcPct val="0"/>
              </a:spcBef>
              <a:spcAft>
                <a:spcPct val="0"/>
              </a:spcAft>
            </a:pPr>
            <a:fld id="{6C210CAE-6C9E-4916-8E4D-CAFBBE6783B5}"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
        <p:nvSpPr>
          <p:cNvPr id="6" name="Date Placeholder 3"/>
          <p:cNvSpPr>
            <a:spLocks noGrp="1"/>
          </p:cNvSpPr>
          <p:nvPr>
            <p:ph type="dt" sz="half" idx="11"/>
          </p:nvPr>
        </p:nvSpPr>
        <p:spPr/>
        <p:txBody>
          <a:bodyPr/>
          <a:lstStyle>
            <a:lvl1pPr>
              <a:defRPr/>
            </a:lvl1pPr>
          </a:lstStyle>
          <a:p>
            <a:pPr algn="ctr" rtl="0" fontAlgn="base">
              <a:spcBef>
                <a:spcPct val="0"/>
              </a:spcBef>
              <a:spcAft>
                <a:spcPct val="0"/>
              </a:spcAft>
            </a:pPr>
            <a:fld id="{690D71E3-D035-40EC-8CE4-13BA59BE94CF}"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4"/>
          <p:cNvSpPr>
            <a:spLocks noGrp="1"/>
          </p:cNvSpPr>
          <p:nvPr>
            <p:ph type="ftr" sz="quarter" idx="12"/>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BD63C0-E184-4EF9-B82F-E2C06E058B1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lgn="ctr" rtl="0" fontAlgn="base">
              <a:spcBef>
                <a:spcPct val="0"/>
              </a:spcBef>
              <a:spcAft>
                <a:spcPct val="0"/>
              </a:spcAft>
            </a:pPr>
            <a:fld id="{F7017386-D1F6-4A69-8B1E-D4C36FE7510B}"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34D0030C-54E8-4FB5-846D-9CAA3E438684}"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ctr" rtl="0" fontAlgn="base">
              <a:spcBef>
                <a:spcPct val="0"/>
              </a:spcBef>
              <a:spcAft>
                <a:spcPct val="0"/>
              </a:spcAft>
            </a:pPr>
            <a:fld id="{4B0136EF-7F9A-4C6A-872F-21CD60D93A62}"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77A21204-99B8-44F8-A6C5-868859B21DAB}"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lgn="ctr" rtl="0" fontAlgn="base">
              <a:spcBef>
                <a:spcPct val="0"/>
              </a:spcBef>
              <a:spcAft>
                <a:spcPct val="0"/>
              </a:spcAft>
            </a:pPr>
            <a:fld id="{88E04920-936E-4C3F-A23D-640E32448FF5}"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5D82E9A-0404-4DF7-940D-DAAAB310A44E}"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lgn="ctr" rtl="0" fontAlgn="base">
              <a:spcBef>
                <a:spcPct val="0"/>
              </a:spcBef>
              <a:spcAft>
                <a:spcPct val="0"/>
              </a:spcAft>
            </a:pPr>
            <a:fld id="{881A4216-F1BA-40AF-AB31-24A2E93B47B6}"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13" name="Footer Placeholder 7"/>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14"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652C6E11-093A-4D1F-A016-70877D90BC0D}"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pPr algn="ctr" rtl="0" fontAlgn="base">
              <a:spcBef>
                <a:spcPct val="0"/>
              </a:spcBef>
              <a:spcAft>
                <a:spcPct val="0"/>
              </a:spcAft>
            </a:pPr>
            <a:fld id="{6BF0C9E6-78F0-4277-AA6F-41E7F735F414}"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5"/>
          </p:nvPr>
        </p:nvSpPr>
        <p:spPr/>
        <p:txBody>
          <a:bodyPr/>
          <a:lstStyle>
            <a:lvl1pPr>
              <a:defRPr/>
            </a:lvl1pPr>
          </a:lstStyle>
          <a:p>
            <a:pPr algn="r" rtl="0" fontAlgn="base">
              <a:spcBef>
                <a:spcPct val="0"/>
              </a:spcBef>
              <a:spcAft>
                <a:spcPct val="0"/>
              </a:spcAft>
            </a:pPr>
            <a:r>
              <a:rPr lang="en-US" sz="1200" b="1" kern="1200">
                <a:solidFill>
                  <a:srgbClr val="38ABED"/>
                </a:solidFill>
                <a:latin typeface="Trebuchet MS" pitchFamily="34" charset="0"/>
                <a:ea typeface="+mn-ea"/>
                <a:cs typeface="+mn-cs"/>
              </a:rPr>
              <a:t>OGCE TG08 Tutorial</a:t>
            </a:r>
          </a:p>
        </p:txBody>
      </p:sp>
      <p:sp>
        <p:nvSpPr>
          <p:cNvPr id="8" name="Slide Number Placeholder 6"/>
          <p:cNvSpPr>
            <a:spLocks noGrp="1"/>
          </p:cNvSpPr>
          <p:nvPr>
            <p:ph type="sldNum" sz="quarter" idx="16"/>
          </p:nvPr>
        </p:nvSpPr>
        <p:spPr/>
        <p:txBody>
          <a:bodyPr/>
          <a:lstStyle>
            <a:lvl1pPr>
              <a:defRPr/>
            </a:lvl1pPr>
          </a:lstStyle>
          <a:p>
            <a:pPr algn="r" rtl="0" fontAlgn="base">
              <a:spcBef>
                <a:spcPct val="0"/>
              </a:spcBef>
              <a:spcAft>
                <a:spcPct val="0"/>
              </a:spcAft>
            </a:pPr>
            <a:fld id="{5DD02DAD-2688-41F6-ADCC-35BB36B6DAEE}"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algn="ctr" rtl="0" fontAlgn="base">
              <a:spcBef>
                <a:spcPct val="0"/>
              </a:spcBef>
              <a:spcAft>
                <a:spcPct val="0"/>
              </a:spcAft>
            </a:pPr>
            <a:fld id="{2A052F5A-1DDD-4302-BC12-059FE90986C2}"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8" name="Footer Placeholder 5"/>
          <p:cNvSpPr>
            <a:spLocks noGrp="1"/>
          </p:cNvSpPr>
          <p:nvPr>
            <p:ph type="ftr" sz="quarter" idx="16"/>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9" name="Slide Number Placeholder 6"/>
          <p:cNvSpPr>
            <a:spLocks noGrp="1"/>
          </p:cNvSpPr>
          <p:nvPr>
            <p:ph type="sldNum" sz="quarter" idx="17"/>
          </p:nvPr>
        </p:nvSpPr>
        <p:spPr/>
        <p:txBody>
          <a:bodyPr/>
          <a:lstStyle>
            <a:lvl1pPr>
              <a:defRPr/>
            </a:lvl1pPr>
          </a:lstStyle>
          <a:p>
            <a:pPr algn="r" rtl="0" fontAlgn="base">
              <a:spcBef>
                <a:spcPct val="0"/>
              </a:spcBef>
              <a:spcAft>
                <a:spcPct val="0"/>
              </a:spcAft>
            </a:pPr>
            <a:fld id="{C1AE3447-F731-43E2-8A92-71012C12356C}"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pPr algn="ctr" rtl="0" fontAlgn="base">
              <a:spcBef>
                <a:spcPct val="0"/>
              </a:spcBef>
              <a:spcAft>
                <a:spcPct val="0"/>
              </a:spcAft>
            </a:pPr>
            <a:fld id="{14E8AEB7-2413-4143-A45D-D9694C1A4A9E}"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9" name="Footer Placeholder 5"/>
          <p:cNvSpPr>
            <a:spLocks noGrp="1"/>
          </p:cNvSpPr>
          <p:nvPr>
            <p:ph type="ftr" sz="quarter" idx="17"/>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10" name="Slide Number Placeholder 6"/>
          <p:cNvSpPr>
            <a:spLocks noGrp="1"/>
          </p:cNvSpPr>
          <p:nvPr>
            <p:ph type="sldNum" sz="quarter" idx="18"/>
          </p:nvPr>
        </p:nvSpPr>
        <p:spPr/>
        <p:txBody>
          <a:bodyPr/>
          <a:lstStyle>
            <a:lvl1pPr>
              <a:defRPr/>
            </a:lvl1pPr>
          </a:lstStyle>
          <a:p>
            <a:pPr algn="r" rtl="0" fontAlgn="base">
              <a:spcBef>
                <a:spcPct val="0"/>
              </a:spcBef>
              <a:spcAft>
                <a:spcPct val="0"/>
              </a:spcAft>
            </a:pPr>
            <a:fld id="{44465B1A-9541-4625-891F-07B5EB0F8FB9}"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lgn="ctr" rtl="0" fontAlgn="base">
              <a:spcBef>
                <a:spcPct val="0"/>
              </a:spcBef>
              <a:spcAft>
                <a:spcPct val="0"/>
              </a:spcAft>
            </a:pPr>
            <a:fld id="{18F0BD3D-492B-4DFD-A427-2A82E8BA765E}"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5" name="Footer Placeholder 3"/>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6"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04587482-477E-490B-A10C-009B7C1D08DE}"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lgn="ctr" rtl="0" fontAlgn="base">
              <a:spcBef>
                <a:spcPct val="0"/>
              </a:spcBef>
              <a:spcAft>
                <a:spcPct val="0"/>
              </a:spcAft>
            </a:pPr>
            <a:fld id="{3A775D0F-71C9-43A6-BB2A-0E7996D05816}"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4" name="Footer Placeholder 2"/>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5"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5E880E51-491C-45C0-8D65-8F8A33F17FAA}"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lgn="ctr" rtl="0" fontAlgn="base">
              <a:spcBef>
                <a:spcPct val="0"/>
              </a:spcBef>
              <a:spcAft>
                <a:spcPct val="0"/>
              </a:spcAft>
            </a:pPr>
            <a:fld id="{1892D1C0-1E20-4A8A-A92B-839D3932DE6B}"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9F26871C-78DF-45BC-8122-D4D288827CE5}"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FDBDE-65DC-4BE9-AE8E-73A8C0B41E5A}"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srcRect/>
          <a:stretch>
            <a:fillRect/>
          </a:stretch>
        </p:blipFill>
        <p:spPr bwMode="auto">
          <a:xfrm>
            <a:off x="449263" y="187325"/>
            <a:ext cx="8535987" cy="6483350"/>
          </a:xfrm>
          <a:prstGeom prst="rect">
            <a:avLst/>
          </a:prstGeom>
          <a:noFill/>
          <a:ln w="9525">
            <a:noFill/>
            <a:miter lim="800000"/>
            <a:headEnd/>
            <a:tailEnd/>
          </a:ln>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lgn="ctr" rtl="0" fontAlgn="base">
              <a:spcBef>
                <a:spcPct val="0"/>
              </a:spcBef>
              <a:spcAft>
                <a:spcPct val="0"/>
              </a:spcAft>
            </a:pPr>
            <a:fld id="{D5D8DC2D-C3B5-4914-98D2-5D8768B63006}"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5F6FF9E7-F270-4F5A-872B-CF775CBC8BEF}"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lgn="ctr" rtl="0" fontAlgn="base">
              <a:spcBef>
                <a:spcPct val="0"/>
              </a:spcBef>
              <a:spcAft>
                <a:spcPct val="0"/>
              </a:spcAft>
            </a:pPr>
            <a:fld id="{E70F1B50-FD0D-4BF8-BF20-2C4B28FC2091}"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550E2FDD-F794-4D99-95D5-D0207BFD122C}"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lgn="ctr" rtl="0" fontAlgn="base">
              <a:spcBef>
                <a:spcPct val="0"/>
              </a:spcBef>
              <a:spcAft>
                <a:spcPct val="0"/>
              </a:spcAft>
            </a:pPr>
            <a:fld id="{96885E8C-649B-4A3C-B553-CD269D485D68}"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8"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BFCBAA2A-F6F7-4A95-A604-40ED9BF8BB4C}"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lgn="ctr" rtl="0" fontAlgn="base">
              <a:spcBef>
                <a:spcPct val="0"/>
              </a:spcBef>
              <a:spcAft>
                <a:spcPct val="0"/>
              </a:spcAft>
            </a:pPr>
            <a:fld id="{1F42EAA4-D144-42DB-895A-0D5099875CC2}"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DD16B8B4-CC4D-44F6-8669-825893218278}"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lgn="ctr" rtl="0" fontAlgn="base">
              <a:spcBef>
                <a:spcPct val="0"/>
              </a:spcBef>
              <a:spcAft>
                <a:spcPct val="0"/>
              </a:spcAft>
            </a:pPr>
            <a:fld id="{79EAAF0F-C82C-48AD-9A3D-F62A6C8C9957}" type="datetime1">
              <a:rPr lang="en-US" sz="1200" b="1" kern="1200">
                <a:solidFill>
                  <a:srgbClr val="38ABED"/>
                </a:solidFill>
                <a:latin typeface="Trebuchet MS" pitchFamily="34" charset="0"/>
                <a:ea typeface="+mn-ea"/>
                <a:cs typeface="+mn-cs"/>
              </a:rPr>
              <a:pPr algn="ctr" rtl="0" fontAlgn="base">
                <a:spcBef>
                  <a:spcPct val="0"/>
                </a:spcBef>
                <a:spcAft>
                  <a:spcPct val="0"/>
                </a:spcAft>
              </a:pPr>
              <a:t>8/14/2008</a:t>
            </a:fld>
            <a:endParaRPr lang="en-US" sz="1200" b="1" kern="1200">
              <a:solidFill>
                <a:srgbClr val="38ABED"/>
              </a:solidFill>
              <a:latin typeface="Trebuchet MS"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algn="r" rtl="0" fontAlgn="base">
              <a:spcBef>
                <a:spcPct val="0"/>
              </a:spcBef>
              <a:spcAft>
                <a:spcPct val="0"/>
              </a:spcAft>
            </a:pPr>
            <a:endParaRPr lang="en-US" sz="1200" b="1" kern="1200">
              <a:solidFill>
                <a:srgbClr val="38ABED"/>
              </a:solidFill>
              <a:latin typeface="Trebuchet MS"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AA41E8B-5698-4233-BD69-7D30C6DFD8CB}" type="slidenum">
              <a:rPr lang="en-US" sz="1200" b="1" kern="1200">
                <a:solidFill>
                  <a:srgbClr val="1B3861"/>
                </a:solidFill>
                <a:latin typeface="Trebuchet MS" pitchFamily="34" charset="0"/>
                <a:ea typeface="+mn-ea"/>
                <a:cs typeface="+mn-cs"/>
              </a:rPr>
              <a:pPr algn="r" rtl="0" fontAlgn="base">
                <a:spcBef>
                  <a:spcPct val="0"/>
                </a:spcBef>
                <a:spcAft>
                  <a:spcPct val="0"/>
                </a:spcAft>
              </a:pPr>
              <a:t>‹#›</a:t>
            </a:fld>
            <a:endParaRPr lang="en-US" sz="1200" b="1" kern="1200">
              <a:solidFill>
                <a:srgbClr val="1B3861"/>
              </a:solidFill>
              <a:latin typeface="Trebuchet MS" pitchFamily="34" charset="0"/>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6C65819-85CA-4BC6-BF94-73E8936C7999}"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748B9DE-51D9-4DA5-B24A-F3FD47DFD24D}"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DF229B0-7A1B-49AD-9247-AEAE02A5A93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0441D06-7F45-404E-A85D-B53FC1EAAC78}"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8"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9"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DB5F173-1D45-4B4B-8221-FF69637A466A}"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AEA751-C172-4473-8890-538B50C7D19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CABFB3C-8A63-4226-8D95-EC4604173D56}"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3"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4"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61A449F-935A-4E6E-8546-D7ECA4E95A11}"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0A42C6B-CB3A-4809-9577-1728BE5E70E0}"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7"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240303A-16C2-4C38-BD63-46E4AE66870A}"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22D6602-9531-423E-8EB4-BB8569C4E8D7}"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Rectangle 41"/>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
        <p:nvSpPr>
          <p:cNvPr id="6" name="Rectangle 42"/>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3FFC718-1E07-4725-BAF7-D002B3CFF6D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a:t>
            </a:fld>
            <a:endParaRPr lang="en-US" sz="1000" kern="120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8E71149-2264-432C-84B6-1E7C1F18875F}"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A080DD8-10E0-4C34-ACD6-C104455179D1}"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68798DB-A0F9-4177-8E3C-C981F244A13A}"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DC13887-2752-4391-BACE-2513CDEDAA91}"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a:solidFill>
                <a:srgbClr val="000000"/>
              </a:solidFill>
              <a:latin typeface="Arial"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D165E73-8074-4B64-969C-0DBA8B85F0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730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4730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0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731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4731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731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31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16387"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731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fld id="{1FA1AAB5-0591-46D1-A15E-0A52112CBFA9}" type="datetimeFigureOut">
              <a:rPr lang="en-US" kern="1200">
                <a:solidFill>
                  <a:srgbClr val="FFFFFF"/>
                </a:solidFill>
                <a:ea typeface="+mn-ea"/>
                <a:cs typeface="+mn-cs"/>
              </a:rPr>
              <a:pPr rtl="0" fontAlgn="base">
                <a:spcBef>
                  <a:spcPct val="0"/>
                </a:spcBef>
                <a:spcAft>
                  <a:spcPct val="0"/>
                </a:spcAft>
                <a:defRPr/>
              </a:pPr>
              <a:t>8/14/2008</a:t>
            </a:fld>
            <a:endParaRPr lang="en-US" kern="1200">
              <a:solidFill>
                <a:srgbClr val="FFFFFF"/>
              </a:solidFill>
              <a:ea typeface="+mn-ea"/>
              <a:cs typeface="+mn-cs"/>
            </a:endParaRPr>
          </a:p>
        </p:txBody>
      </p:sp>
      <p:sp>
        <p:nvSpPr>
          <p:cNvPr id="4731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4731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fld id="{9F2036F1-BA6E-402F-828C-9EE3308CF848}" type="slidenum">
              <a:rPr lang="en-US" kern="1200">
                <a:solidFill>
                  <a:srgbClr val="FFFFFF"/>
                </a:solidFill>
                <a:ea typeface="+mn-ea"/>
                <a:cs typeface="+mn-cs"/>
              </a:rPr>
              <a:pPr rtl="0" fontAlgn="base">
                <a:spcBef>
                  <a:spcPct val="0"/>
                </a:spcBef>
                <a:spcAft>
                  <a:spcPct val="0"/>
                </a:spcAft>
                <a:defRPr/>
              </a:pPr>
              <a:t>‹#›</a:t>
            </a:fld>
            <a:endParaRPr lang="en-US" kern="1200">
              <a:solidFill>
                <a:srgbClr val="FFFFFF"/>
              </a:solidFill>
              <a:ea typeface="+mn-ea"/>
              <a:cs typeface="+mn-cs"/>
            </a:endParaRPr>
          </a:p>
        </p:txBody>
      </p:sp>
      <p:sp>
        <p:nvSpPr>
          <p:cNvPr id="16391"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rtl="0">
              <a:defRPr/>
            </a:pPr>
            <a:fld id="{D34E9C01-59CB-419B-9DD8-7E46CC0A3D78}" type="datetimeFigureOut">
              <a:rPr lang="en-US" b="1" kern="1200">
                <a:solidFill>
                  <a:prstClr val="black">
                    <a:tint val="75000"/>
                  </a:prstClr>
                </a:solidFill>
                <a:latin typeface="Calibri"/>
                <a:ea typeface="+mn-ea"/>
                <a:cs typeface="+mn-cs"/>
              </a:rPr>
              <a:pPr rtl="0">
                <a:defRPr/>
              </a:pPr>
              <a:t>8/14/2008</a:t>
            </a:fld>
            <a:endParaRPr lang="en-US" b="1"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n-US"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rtl="0">
              <a:defRPr/>
            </a:pPr>
            <a:fld id="{0529B368-0F36-4DB8-8A07-D70D5958BA7D}" type="slidenum">
              <a:rPr lang="en-US" b="1" kern="1200">
                <a:solidFill>
                  <a:prstClr val="black">
                    <a:tint val="75000"/>
                  </a:prstClr>
                </a:solidFill>
                <a:latin typeface="Calibri"/>
                <a:ea typeface="+mn-ea"/>
                <a:cs typeface="+mn-cs"/>
              </a:rPr>
              <a:pPr rtl="0">
                <a:defRPr/>
              </a:pPr>
              <a:t>‹#›</a:t>
            </a:fld>
            <a:endParaRPr lang="en-US" b="1" kern="1200" dirty="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4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6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7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8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5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6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6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6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12291"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292"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endParaRPr lang="en-US" kern="1200">
              <a:solidFill>
                <a:srgbClr val="FFFFFF"/>
              </a:solidFill>
              <a:ea typeface="+mn-ea"/>
              <a:cs typeface="+mn-cs"/>
            </a:endParaRPr>
          </a:p>
        </p:txBody>
      </p:sp>
      <p:sp>
        <p:nvSpPr>
          <p:cNvPr id="82" name="Rectangle 42"/>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endParaRPr lang="en-US" kern="1200">
              <a:solidFill>
                <a:srgbClr val="FFFFFF"/>
              </a:solidFill>
              <a:ea typeface="+mn-ea"/>
              <a:cs typeface="+mn-cs"/>
            </a:endParaRPr>
          </a:p>
        </p:txBody>
      </p:sp>
      <p:sp>
        <p:nvSpPr>
          <p:cNvPr id="83" name="Rectangle 43"/>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fld id="{37B0A501-3A68-4DCF-8162-548BC25DC404}" type="slidenum">
              <a:rPr lang="en-US" kern="1200">
                <a:solidFill>
                  <a:srgbClr val="FFFFFF"/>
                </a:solidFill>
                <a:ea typeface="+mn-ea"/>
                <a:cs typeface="+mn-cs"/>
              </a:rPr>
              <a:pPr rtl="0" eaLnBrk="0" fontAlgn="base" hangingPunct="0">
                <a:spcBef>
                  <a:spcPct val="0"/>
                </a:spcBef>
                <a:spcAft>
                  <a:spcPct val="0"/>
                </a:spcAft>
                <a:defRPr/>
              </a:pPr>
              <a:t>‹#›</a:t>
            </a:fld>
            <a:endParaRPr lang="en-US" kern="1200">
              <a:solidFill>
                <a:srgbClr val="FFFFFF"/>
              </a:solidFill>
              <a:ea typeface="+mn-ea"/>
              <a:cs typeface="+mn-cs"/>
            </a:endParaRPr>
          </a:p>
        </p:txBody>
      </p:sp>
    </p:spTree>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eaLnBrk="0" fontAlgn="base" hangingPunct="0">
                <a:spcBef>
                  <a:spcPct val="0"/>
                </a:spcBef>
                <a:spcAft>
                  <a:spcPct val="0"/>
                </a:spcAft>
                <a:defRPr/>
              </a:pPr>
              <a:endParaRPr lang="en-US" sz="1600" b="1" kern="1200" dirty="0">
                <a:solidFill>
                  <a:srgbClr val="FFFFFF"/>
                </a:solidFill>
                <a:latin typeface="Times New Roman" pitchFamily="18" charset="0"/>
                <a:ea typeface="+mn-ea"/>
                <a:cs typeface="+mn-cs"/>
              </a:endParaRPr>
            </a:p>
          </p:txBody>
        </p:sp>
      </p:grpSp>
      <p:sp>
        <p:nvSpPr>
          <p:cNvPr id="4099"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endParaRPr lang="en-US" kern="1200">
              <a:solidFill>
                <a:srgbClr val="FFFFFF"/>
              </a:solidFill>
              <a:ea typeface="+mn-ea"/>
              <a:cs typeface="+mn-cs"/>
            </a:endParaRPr>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endParaRPr lang="en-US" kern="1200">
              <a:solidFill>
                <a:srgbClr val="FFFFFF"/>
              </a:solidFill>
              <a:ea typeface="+mn-ea"/>
              <a:cs typeface="+mn-cs"/>
            </a:endParaRPr>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rtl="0" eaLnBrk="0" fontAlgn="base" hangingPunct="0">
              <a:spcBef>
                <a:spcPct val="0"/>
              </a:spcBef>
              <a:spcAft>
                <a:spcPct val="0"/>
              </a:spcAft>
              <a:defRPr/>
            </a:pPr>
            <a:fld id="{B6361DD3-0637-4C0A-B4FD-F4C1E5C1D212}" type="slidenum">
              <a:rPr lang="en-US" kern="1200">
                <a:solidFill>
                  <a:srgbClr val="FFFFFF"/>
                </a:solidFill>
                <a:ea typeface="+mn-ea"/>
                <a:cs typeface="+mn-cs"/>
              </a:rPr>
              <a:pPr rtl="0" eaLnBrk="0" fontAlgn="base" hangingPunct="0">
                <a:spcBef>
                  <a:spcPct val="0"/>
                </a:spcBef>
                <a:spcAft>
                  <a:spcPct val="0"/>
                </a:spcAft>
                <a:defRPr/>
              </a:pPr>
              <a:t>‹#›</a:t>
            </a:fld>
            <a:endParaRPr lang="en-US" kern="1200" dirty="0">
              <a:solidFill>
                <a:srgbClr val="FFFFFF"/>
              </a:solidFill>
              <a:ea typeface="+mn-ea"/>
              <a:cs typeface="+mn-cs"/>
            </a:endParaRPr>
          </a:p>
        </p:txBody>
      </p:sp>
      <p:sp>
        <p:nvSpPr>
          <p:cNvPr id="4103"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eaLnBrk="0" fontAlgn="base" hangingPunct="0">
              <a:spcBef>
                <a:spcPct val="0"/>
              </a:spcBef>
              <a:spcAft>
                <a:spcPct val="0"/>
              </a:spcAft>
            </a:pPr>
            <a:fld id="{8EA173C7-D756-4762-99F3-ADA65562F9DD}" type="datetimeFigureOut">
              <a:rPr lang="en-US" kern="1200" smtClean="0">
                <a:solidFill>
                  <a:prstClr val="black">
                    <a:tint val="75000"/>
                  </a:prstClr>
                </a:solidFill>
                <a:latin typeface="Calibri"/>
                <a:ea typeface="+mn-ea"/>
                <a:cs typeface="+mn-cs"/>
              </a:rPr>
              <a:pPr rtl="0" eaLnBrk="0" fontAlgn="base" hangingPunct="0">
                <a:spcBef>
                  <a:spcPct val="0"/>
                </a:spcBef>
                <a:spcAft>
                  <a:spcPct val="0"/>
                </a:spcAft>
              </a:pPr>
              <a:t>8/14/2008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eaLnBrk="0" fontAlgn="base" hangingPunct="0">
              <a:spcBef>
                <a:spcPct val="0"/>
              </a:spcBef>
              <a:spcAft>
                <a:spcPct val="0"/>
              </a:spcAft>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eaLnBrk="0" fontAlgn="base" hangingPunct="0">
              <a:spcBef>
                <a:spcPct val="0"/>
              </a:spcBef>
              <a:spcAft>
                <a:spcPct val="0"/>
              </a:spcAft>
            </a:pPr>
            <a:fld id="{9868AE6C-DE73-4652-82D2-24991B90E5B5}" type="slidenum">
              <a:rPr lang="en-US" kern="1200" smtClean="0">
                <a:solidFill>
                  <a:prstClr val="black">
                    <a:tint val="75000"/>
                  </a:prstClr>
                </a:solidFill>
                <a:latin typeface="Calibri"/>
                <a:ea typeface="+mn-ea"/>
                <a:cs typeface="+mn-cs"/>
              </a:rPr>
              <a:pPr rtl="0" eaLnBrk="0" fontAlgn="base" hangingPunct="0">
                <a:spcBef>
                  <a:spcPct val="0"/>
                </a:spcBef>
                <a:spcAft>
                  <a:spcPct val="0"/>
                </a:spcAft>
              </a:pPr>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47527" name="Rectangle 39"/>
          <p:cNvSpPr>
            <a:spLocks noGrp="1" noChangeArrowheads="1"/>
          </p:cNvSpPr>
          <p:nvPr>
            <p:ph type="title"/>
          </p:nvPr>
        </p:nvSpPr>
        <p:spPr bwMode="auto">
          <a:xfrm>
            <a:off x="0" y="152400"/>
            <a:ext cx="9144000" cy="8382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endParaRPr lang="en-US"/>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outerShdw blurRad="38100" dist="38100" dir="2700000" algn="tl">
                    <a:srgbClr val="000000"/>
                  </a:outerShdw>
                </a:effectLst>
                <a:latin typeface="Verdana" pitchFamily="34" charset="0"/>
              </a:defRPr>
            </a:lvl1pPr>
          </a:lstStyle>
          <a:p>
            <a:endParaRPr lang="en-US"/>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fld id="{4EAE89CF-AAB0-4105-9359-FCBDB9748D99}" type="slidenum">
              <a:rPr lang="en-US"/>
              <a:pPr/>
              <a:t>‹#›</a:t>
            </a:fld>
            <a:endParaRPr lang="en-US"/>
          </a:p>
        </p:txBody>
      </p:sp>
      <p:sp>
        <p:nvSpPr>
          <p:cNvPr id="447531"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fontAlgn="base">
        <a:spcBef>
          <a:spcPct val="0"/>
        </a:spcBef>
        <a:spcAft>
          <a:spcPct val="0"/>
        </a:spcAft>
        <a:defRPr sz="4400" b="1">
          <a:solidFill>
            <a:srgbClr val="FFFF00"/>
          </a:solidFill>
          <a:latin typeface="+mj-lt"/>
          <a:ea typeface="+mj-ea"/>
          <a:cs typeface="+mj-cs"/>
        </a:defRPr>
      </a:lvl1pPr>
      <a:lvl2pPr algn="ctr" rtl="0" fontAlgn="base">
        <a:spcBef>
          <a:spcPct val="0"/>
        </a:spcBef>
        <a:spcAft>
          <a:spcPct val="0"/>
        </a:spcAft>
        <a:defRPr sz="4400" b="1">
          <a:solidFill>
            <a:srgbClr val="FFFF00"/>
          </a:solidFill>
          <a:latin typeface="Arial" pitchFamily="34" charset="0"/>
        </a:defRPr>
      </a:lvl2pPr>
      <a:lvl3pPr algn="ctr" rtl="0" fontAlgn="base">
        <a:spcBef>
          <a:spcPct val="0"/>
        </a:spcBef>
        <a:spcAft>
          <a:spcPct val="0"/>
        </a:spcAft>
        <a:defRPr sz="4400" b="1">
          <a:solidFill>
            <a:srgbClr val="FFFF00"/>
          </a:solidFill>
          <a:latin typeface="Arial" pitchFamily="34" charset="0"/>
        </a:defRPr>
      </a:lvl3pPr>
      <a:lvl4pPr algn="ctr" rtl="0" fontAlgn="base">
        <a:spcBef>
          <a:spcPct val="0"/>
        </a:spcBef>
        <a:spcAft>
          <a:spcPct val="0"/>
        </a:spcAft>
        <a:defRPr sz="4400" b="1">
          <a:solidFill>
            <a:srgbClr val="FFFF00"/>
          </a:solidFill>
          <a:latin typeface="Arial" pitchFamily="34" charset="0"/>
        </a:defRPr>
      </a:lvl4pPr>
      <a:lvl5pPr algn="ctr" rtl="0" fontAlgn="base">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b="1">
          <a:solidFill>
            <a:schemeClr val="tx1"/>
          </a:solidFill>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fontAlgn="base">
        <a:spcBef>
          <a:spcPct val="20000"/>
        </a:spcBef>
        <a:spcAft>
          <a:spcPct val="0"/>
        </a:spcAft>
        <a:buClr>
          <a:schemeClr val="tx2"/>
        </a:buClr>
        <a:buChar char="•"/>
        <a:defRPr sz="2400" b="1">
          <a:solidFill>
            <a:schemeClr val="tx1"/>
          </a:solidFill>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070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07044" name="Rectangle 4"/>
          <p:cNvSpPr>
            <a:spLocks noGrp="1" noChangeArrowheads="1"/>
          </p:cNvSpPr>
          <p:nvPr>
            <p:ph type="dt" sz="half" idx="2"/>
          </p:nvPr>
        </p:nvSpPr>
        <p:spPr bwMode="auto">
          <a:xfrm>
            <a:off x="76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endParaRPr lang="en-US"/>
          </a:p>
        </p:txBody>
      </p:sp>
      <p:sp>
        <p:nvSpPr>
          <p:cNvPr id="2007045" name="Rectangle 5"/>
          <p:cNvSpPr>
            <a:spLocks noGrp="1" noChangeArrowheads="1"/>
          </p:cNvSpPr>
          <p:nvPr>
            <p:ph type="ftr" sz="quarter" idx="3"/>
          </p:nvPr>
        </p:nvSpPr>
        <p:spPr bwMode="auto">
          <a:xfrm>
            <a:off x="990600" y="6400800"/>
            <a:ext cx="7162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2007046" name="Rectangle 6"/>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6A3D1F3A-076D-4636-939B-18E2543DDC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6550"/>
            <a:ext cx="8229600" cy="9144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12900"/>
            <a:ext cx="8229600" cy="45132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eaLnBrk="0" hangingPunct="0">
              <a:defRPr sz="1200" smtClean="0">
                <a:solidFill>
                  <a:schemeClr val="tx1">
                    <a:tint val="75000"/>
                  </a:schemeClr>
                </a:solidFill>
                <a:latin typeface="Arial" charset="0"/>
              </a:defRPr>
            </a:lvl1pPr>
          </a:lstStyle>
          <a:p>
            <a:pPr>
              <a:defRPr/>
            </a:pPr>
            <a:r>
              <a:rPr lang="en-US"/>
              <a:t>1/15/2007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eaLnBrk="0" hangingPunct="0">
              <a:defRPr sz="1200" dirty="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eaLnBrk="0" hangingPunct="0">
              <a:defRPr sz="1200" smtClean="0">
                <a:solidFill>
                  <a:schemeClr val="tx1">
                    <a:tint val="75000"/>
                  </a:schemeClr>
                </a:solidFill>
                <a:latin typeface="Arial" charset="0"/>
              </a:defRPr>
            </a:lvl1pPr>
          </a:lstStyle>
          <a:p>
            <a:pPr>
              <a:defRPr/>
            </a:pPr>
            <a:fld id="{C6A19A8F-D864-48D8-975C-D068BB7973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2813" rtl="0" fontAlgn="base">
        <a:spcBef>
          <a:spcPct val="0"/>
        </a:spcBef>
        <a:spcAft>
          <a:spcPct val="0"/>
        </a:spcAft>
        <a:defRPr sz="4000" kern="1200">
          <a:solidFill>
            <a:srgbClr val="7F7F7F"/>
          </a:solidFill>
          <a:latin typeface="+mj-lt"/>
          <a:ea typeface="+mj-ea"/>
          <a:cs typeface="+mj-cs"/>
        </a:defRPr>
      </a:lvl1pPr>
      <a:lvl2pPr algn="l" defTabSz="912813" rtl="0" fontAlgn="base">
        <a:spcBef>
          <a:spcPct val="0"/>
        </a:spcBef>
        <a:spcAft>
          <a:spcPct val="0"/>
        </a:spcAft>
        <a:defRPr sz="4000">
          <a:solidFill>
            <a:srgbClr val="7F7F7F"/>
          </a:solidFill>
          <a:latin typeface="Calibri" pitchFamily="34" charset="0"/>
        </a:defRPr>
      </a:lvl2pPr>
      <a:lvl3pPr algn="l" defTabSz="912813" rtl="0" fontAlgn="base">
        <a:spcBef>
          <a:spcPct val="0"/>
        </a:spcBef>
        <a:spcAft>
          <a:spcPct val="0"/>
        </a:spcAft>
        <a:defRPr sz="4000">
          <a:solidFill>
            <a:srgbClr val="7F7F7F"/>
          </a:solidFill>
          <a:latin typeface="Calibri" pitchFamily="34" charset="0"/>
        </a:defRPr>
      </a:lvl3pPr>
      <a:lvl4pPr algn="l" defTabSz="912813" rtl="0" fontAlgn="base">
        <a:spcBef>
          <a:spcPct val="0"/>
        </a:spcBef>
        <a:spcAft>
          <a:spcPct val="0"/>
        </a:spcAft>
        <a:defRPr sz="4000">
          <a:solidFill>
            <a:srgbClr val="7F7F7F"/>
          </a:solidFill>
          <a:latin typeface="Calibri" pitchFamily="34" charset="0"/>
        </a:defRPr>
      </a:lvl4pPr>
      <a:lvl5pPr algn="l" defTabSz="912813" rtl="0" fontAlgn="base">
        <a:spcBef>
          <a:spcPct val="0"/>
        </a:spcBef>
        <a:spcAft>
          <a:spcPct val="0"/>
        </a:spcAft>
        <a:defRPr sz="4000">
          <a:solidFill>
            <a:srgbClr val="7F7F7F"/>
          </a:solidFill>
          <a:latin typeface="Calibri" pitchFamily="34" charset="0"/>
        </a:defRPr>
      </a:lvl5pPr>
      <a:lvl6pPr marL="457200" algn="l" defTabSz="912813" rtl="0" fontAlgn="base">
        <a:spcBef>
          <a:spcPct val="0"/>
        </a:spcBef>
        <a:spcAft>
          <a:spcPct val="0"/>
        </a:spcAft>
        <a:defRPr sz="4000">
          <a:solidFill>
            <a:srgbClr val="7F7F7F"/>
          </a:solidFill>
          <a:latin typeface="Calibri" pitchFamily="34" charset="0"/>
        </a:defRPr>
      </a:lvl6pPr>
      <a:lvl7pPr marL="914400" algn="l" defTabSz="912813" rtl="0" fontAlgn="base">
        <a:spcBef>
          <a:spcPct val="0"/>
        </a:spcBef>
        <a:spcAft>
          <a:spcPct val="0"/>
        </a:spcAft>
        <a:defRPr sz="4000">
          <a:solidFill>
            <a:srgbClr val="7F7F7F"/>
          </a:solidFill>
          <a:latin typeface="Calibri" pitchFamily="34" charset="0"/>
        </a:defRPr>
      </a:lvl7pPr>
      <a:lvl8pPr marL="1371600" algn="l" defTabSz="912813" rtl="0" fontAlgn="base">
        <a:spcBef>
          <a:spcPct val="0"/>
        </a:spcBef>
        <a:spcAft>
          <a:spcPct val="0"/>
        </a:spcAft>
        <a:defRPr sz="4000">
          <a:solidFill>
            <a:srgbClr val="7F7F7F"/>
          </a:solidFill>
          <a:latin typeface="Calibri" pitchFamily="34" charset="0"/>
        </a:defRPr>
      </a:lvl8pPr>
      <a:lvl9pPr marL="1828800" algn="l" defTabSz="912813" rtl="0" fontAlgn="base">
        <a:spcBef>
          <a:spcPct val="0"/>
        </a:spcBef>
        <a:spcAft>
          <a:spcPct val="0"/>
        </a:spcAft>
        <a:defRPr sz="4000">
          <a:solidFill>
            <a:srgbClr val="7F7F7F"/>
          </a:solidFill>
          <a:latin typeface="Calibri" pitchFamily="34" charset="0"/>
        </a:defRPr>
      </a:lvl9pPr>
    </p:titleStyle>
    <p:bodyStyle>
      <a:lvl1pPr marL="341313" indent="-341313" algn="l" defTabSz="912813" rtl="0" fontAlgn="base">
        <a:spcBef>
          <a:spcPct val="20000"/>
        </a:spcBef>
        <a:spcAft>
          <a:spcPct val="0"/>
        </a:spcAft>
        <a:buSzPct val="80000"/>
        <a:buFont typeface="Wingdings" pitchFamily="2" charset="2"/>
        <a:buChar char="v"/>
        <a:defRPr sz="3200" kern="1200">
          <a:solidFill>
            <a:srgbClr val="7F7F7F"/>
          </a:solidFill>
          <a:latin typeface="+mn-lt"/>
          <a:ea typeface="+mn-ea"/>
          <a:cs typeface="+mn-cs"/>
        </a:defRPr>
      </a:lvl1pPr>
      <a:lvl2pPr marL="741363" indent="-284163" algn="l" defTabSz="912813" rtl="0" fontAlgn="base">
        <a:spcBef>
          <a:spcPct val="20000"/>
        </a:spcBef>
        <a:spcAft>
          <a:spcPct val="0"/>
        </a:spcAft>
        <a:buSzPct val="80000"/>
        <a:buFont typeface="Wingdings" pitchFamily="2" charset="2"/>
        <a:buChar char="Ø"/>
        <a:defRPr sz="2800" kern="1200">
          <a:solidFill>
            <a:srgbClr val="7F7F7F"/>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rgbClr val="7F7F7F"/>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rgbClr val="7F7F7F"/>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rgbClr val="7F7F7F"/>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fld id="{6BB2DEDB-1C6A-4463-AF3F-50A65D601044}" type="datetimeFigureOut">
              <a:rPr lang="en-US"/>
              <a:pPr/>
              <a:t>8/14/2008</a:t>
            </a:fld>
            <a:endParaRPr lang="en-US"/>
          </a:p>
        </p:txBody>
      </p:sp>
      <p:sp>
        <p:nvSpPr>
          <p:cNvPr id="1031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31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D507CC22-4BB2-4937-9724-38EC09A704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lgn="l" rtl="0" fontAlgn="base">
              <a:spcBef>
                <a:spcPct val="0"/>
              </a:spcBef>
              <a:spcAft>
                <a:spcPct val="0"/>
              </a:spcAft>
              <a:defRPr/>
            </a:pPr>
            <a:endParaRPr lang="en-US" kern="1200">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rtl="0" fontAlgn="base">
              <a:spcBef>
                <a:spcPct val="0"/>
              </a:spcBef>
              <a:spcAft>
                <a:spcPct val="0"/>
              </a:spcAft>
              <a:defRPr/>
            </a:pPr>
            <a:endParaRPr lang="en-US" kern="1200">
              <a:solidFill>
                <a:srgbClr val="000000"/>
              </a:solidFil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rtl="0" fontAlgn="base">
              <a:spcBef>
                <a:spcPct val="0"/>
              </a:spcBef>
              <a:spcAft>
                <a:spcPct val="0"/>
              </a:spcAft>
              <a:defRPr/>
            </a:pPr>
            <a:fld id="{F1CC1745-3BAE-45AE-AC31-40336C0E4F0C}" type="slidenum">
              <a:rPr lang="en-US" kern="1200">
                <a:solidFill>
                  <a:srgbClr val="000000"/>
                </a:solidFill>
                <a:ea typeface="+mn-ea"/>
                <a:cs typeface="+mn-cs"/>
              </a:rPr>
              <a:pPr rtl="0" fontAlgn="base">
                <a:spcBef>
                  <a:spcPct val="0"/>
                </a:spcBef>
                <a:spcAft>
                  <a:spcPct val="0"/>
                </a:spcAft>
                <a:defRPr/>
              </a:pPr>
              <a:t>‹#›</a:t>
            </a:fld>
            <a:endParaRPr lang="en-US" kern="120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pPr>
            <a:endParaRPr lang="en-US" sz="1600" b="1" kern="1200">
              <a:solidFill>
                <a:srgbClr val="FFFFFF"/>
              </a:solidFill>
              <a:latin typeface="Trebuchet MS"/>
              <a:ea typeface="ＭＳ Ｐゴシック" pitchFamily="-112" charset="-128"/>
              <a:cs typeface="+mn-cs"/>
            </a:endParaRPr>
          </a:p>
        </p:txBody>
      </p:sp>
      <p:sp>
        <p:nvSpPr>
          <p:cNvPr id="1027" name="Title Placeholder 1"/>
          <p:cNvSpPr>
            <a:spLocks noGrp="1"/>
          </p:cNvSpPr>
          <p:nvPr>
            <p:ph type="title"/>
          </p:nvPr>
        </p:nvSpPr>
        <p:spPr bwMode="auto">
          <a:xfrm>
            <a:off x="779463" y="381000"/>
            <a:ext cx="7583487" cy="1044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Trebuchet MS" pitchFamily="34" charset="0"/>
              </a:defRPr>
            </a:lvl1pPr>
          </a:lstStyle>
          <a:p>
            <a:pPr algn="ctr" rtl="0" fontAlgn="base">
              <a:spcBef>
                <a:spcPct val="0"/>
              </a:spcBef>
              <a:spcAft>
                <a:spcPct val="0"/>
              </a:spcAft>
            </a:pPr>
            <a:fld id="{85A642CD-87CA-4FC1-8A8F-C846F08DCF64}" type="datetime1">
              <a:rPr lang="en-US" b="1" kern="1200">
                <a:solidFill>
                  <a:srgbClr val="38ABED"/>
                </a:solidFill>
                <a:ea typeface="+mn-ea"/>
                <a:cs typeface="+mn-cs"/>
              </a:rPr>
              <a:pPr algn="ctr" rtl="0" fontAlgn="base">
                <a:spcBef>
                  <a:spcPct val="0"/>
                </a:spcBef>
                <a:spcAft>
                  <a:spcPct val="0"/>
                </a:spcAft>
              </a:pPr>
              <a:t>8/14/2008</a:t>
            </a:fld>
            <a:endParaRPr lang="en-US" b="1" kern="1200">
              <a:solidFill>
                <a:srgbClr val="38ABED"/>
              </a:solidFill>
              <a:ea typeface="+mn-ea"/>
              <a:cs typeface="+mn-cs"/>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Trebuchet MS" pitchFamily="34" charset="0"/>
              </a:defRPr>
            </a:lvl1pPr>
          </a:lstStyle>
          <a:p>
            <a:pPr rtl="0" fontAlgn="base">
              <a:spcBef>
                <a:spcPct val="0"/>
              </a:spcBef>
              <a:spcAft>
                <a:spcPct val="0"/>
              </a:spcAft>
            </a:pPr>
            <a:endParaRPr lang="en-US" b="1" kern="1200">
              <a:solidFill>
                <a:srgbClr val="38ABED"/>
              </a:solidFill>
              <a:ea typeface="+mn-ea"/>
              <a:cs typeface="+mn-cs"/>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Trebuchet MS" pitchFamily="34" charset="0"/>
              </a:defRPr>
            </a:lvl1pPr>
          </a:lstStyle>
          <a:p>
            <a:pPr rtl="0" fontAlgn="base">
              <a:spcBef>
                <a:spcPct val="0"/>
              </a:spcBef>
              <a:spcAft>
                <a:spcPct val="0"/>
              </a:spcAft>
            </a:pPr>
            <a:fld id="{0E30CA2F-42C0-42EF-BE78-09245A305959}" type="slidenum">
              <a:rPr lang="en-US" b="1" kern="1200">
                <a:solidFill>
                  <a:srgbClr val="1B3861"/>
                </a:solidFill>
                <a:ea typeface="+mn-ea"/>
                <a:cs typeface="+mn-cs"/>
              </a:rPr>
              <a:pPr rtl="0" fontAlgn="base">
                <a:spcBef>
                  <a:spcPct val="0"/>
                </a:spcBef>
                <a:spcAft>
                  <a:spcPct val="0"/>
                </a:spcAft>
              </a:pPr>
              <a:t>‹#›</a:t>
            </a:fld>
            <a:endParaRPr lang="en-US" b="1" kern="1200">
              <a:solidFill>
                <a:srgbClr val="1B3861"/>
              </a:solidFill>
              <a:ea typeface="+mn-ea"/>
              <a:cs typeface="+mn-cs"/>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8"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8"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8" charset="2"/>
        <a:buChar char=""/>
        <a:defRPr sz="2400"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8" charset="2"/>
        <a:buChar char=""/>
        <a:defRPr sz="2000"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8" charset="2"/>
        <a:buChar char=""/>
        <a:defRPr sz="2000"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rtl="0" fontAlgn="base">
                <a:spcBef>
                  <a:spcPct val="0"/>
                </a:spcBef>
                <a:spcAft>
                  <a:spcPct val="0"/>
                </a:spcAft>
                <a:defRPr/>
              </a:pPr>
              <a:endParaRPr lang="en-US" sz="1600" b="1" kern="1200">
                <a:solidFill>
                  <a:srgbClr val="FFFFFF"/>
                </a:solidFill>
                <a:latin typeface="Times New Roman" pitchFamily="18" charset="0"/>
                <a:ea typeface="+mn-ea"/>
                <a:cs typeface="+mn-cs"/>
              </a:endParaRPr>
            </a:p>
          </p:txBody>
        </p:sp>
      </p:grpSp>
      <p:sp>
        <p:nvSpPr>
          <p:cNvPr id="15363"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rtl="0" fontAlgn="base">
              <a:spcBef>
                <a:spcPct val="0"/>
              </a:spcBef>
              <a:spcAft>
                <a:spcPct val="0"/>
              </a:spcAft>
              <a:defRPr/>
            </a:pPr>
            <a:fld id="{FB6CC74F-859C-44D7-8348-D5436D7D4C44}" type="slidenum">
              <a:rPr lang="en-US" kern="1200">
                <a:solidFill>
                  <a:srgbClr val="FFFFFF"/>
                </a:solidFill>
                <a:ea typeface="+mn-ea"/>
                <a:cs typeface="+mn-cs"/>
              </a:rPr>
              <a:pPr rtl="0" fontAlgn="base">
                <a:spcBef>
                  <a:spcPct val="0"/>
                </a:spcBef>
                <a:spcAft>
                  <a:spcPct val="0"/>
                </a:spcAft>
                <a:defRPr/>
              </a:pPr>
              <a:t>‹#›</a:t>
            </a:fld>
            <a:endParaRPr lang="en-US" kern="1200">
              <a:solidFill>
                <a:srgbClr val="FFFFFF"/>
              </a:solidFill>
              <a:ea typeface="+mn-ea"/>
              <a:cs typeface="+mn-cs"/>
            </a:endParaRPr>
          </a:p>
        </p:txBody>
      </p:sp>
      <p:sp>
        <p:nvSpPr>
          <p:cNvPr id="15367"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rtl="0" fontAlgn="base">
              <a:spcBef>
                <a:spcPct val="0"/>
              </a:spcBef>
              <a:spcAft>
                <a:spcPct val="0"/>
              </a:spcAft>
              <a:defRPr/>
            </a:pPr>
            <a:endParaRPr lang="en-US" kern="1200">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rtl="0" fontAlgn="base">
              <a:spcBef>
                <a:spcPct val="0"/>
              </a:spcBef>
              <a:spcAft>
                <a:spcPct val="0"/>
              </a:spcAft>
              <a:defRPr/>
            </a:pPr>
            <a:endParaRPr lang="en-US" kern="1200">
              <a:solidFill>
                <a:srgbClr val="000000"/>
              </a:solidFil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lgn="r" rtl="0" fontAlgn="base">
              <a:spcBef>
                <a:spcPct val="0"/>
              </a:spcBef>
              <a:spcAft>
                <a:spcPct val="0"/>
              </a:spcAft>
              <a:defRPr/>
            </a:pPr>
            <a:fld id="{9794A378-3ED1-47F3-91C2-A90957EC9226}" type="slidenum">
              <a:rPr lang="en-US" kern="1200">
                <a:solidFill>
                  <a:srgbClr val="000000"/>
                </a:solidFill>
                <a:ea typeface="+mn-ea"/>
                <a:cs typeface="+mn-cs"/>
              </a:rPr>
              <a:pPr algn="r" rtl="0" fontAlgn="base">
                <a:spcBef>
                  <a:spcPct val="0"/>
                </a:spcBef>
                <a:spcAft>
                  <a:spcPct val="0"/>
                </a:spcAft>
                <a:defRPr/>
              </a:pPr>
              <a:t>‹#›</a:t>
            </a:fld>
            <a:endParaRPr lang="en-US" kern="120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8.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8.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08.xml"/><Relationship Id="rId5" Type="http://schemas.openxmlformats.org/officeDocument/2006/relationships/image" Target="../media/image50.png"/><Relationship Id="rId4" Type="http://schemas.openxmlformats.org/officeDocument/2006/relationships/image" Target="../media/image4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aradabrokering.org/" TargetMode="External"/><Relationship Id="rId2" Type="http://schemas.openxmlformats.org/officeDocument/2006/relationships/notesSlide" Target="../notesSlides/notesSlide40.xml"/><Relationship Id="rId1" Type="http://schemas.openxmlformats.org/officeDocument/2006/relationships/slideLayout" Target="../slideLayouts/slideLayout119.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19.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19.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19.xml"/></Relationships>
</file>

<file path=ppt/slides/_rels/slide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4.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wmf"/><Relationship Id="rId3" Type="http://schemas.openxmlformats.org/officeDocument/2006/relationships/image" Target="../media/image11.wmf"/><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notesSlide" Target="../notesSlides/notesSlide9.xml"/><Relationship Id="rId16" Type="http://schemas.openxmlformats.org/officeDocument/2006/relationships/image" Target="../media/image24.png"/><Relationship Id="rId1" Type="http://schemas.openxmlformats.org/officeDocument/2006/relationships/slideLayout" Target="../slideLayouts/slideLayout52.xml"/><Relationship Id="rId6" Type="http://schemas.openxmlformats.org/officeDocument/2006/relationships/image" Target="../media/image14.wmf"/><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533400"/>
            <a:ext cx="8001000" cy="3276600"/>
          </a:xfrm>
        </p:spPr>
        <p:txBody>
          <a:bodyPr/>
          <a:lstStyle/>
          <a:p>
            <a:pPr eaLnBrk="1" hangingPunct="1"/>
            <a:r>
              <a:rPr lang="en-US" dirty="0" smtClean="0"/>
              <a:t>Collaboration, Grid, Web 2.0, Cloud Technologies</a:t>
            </a:r>
          </a:p>
        </p:txBody>
      </p:sp>
      <p:sp>
        <p:nvSpPr>
          <p:cNvPr id="4099" name="Rectangle 3"/>
          <p:cNvSpPr>
            <a:spLocks noGrp="1" noChangeArrowheads="1"/>
          </p:cNvSpPr>
          <p:nvPr>
            <p:ph type="subTitle" idx="1"/>
          </p:nvPr>
        </p:nvSpPr>
        <p:spPr>
          <a:xfrm>
            <a:off x="1219200" y="4038600"/>
            <a:ext cx="6400800" cy="1752600"/>
          </a:xfrm>
        </p:spPr>
        <p:txBody>
          <a:bodyPr/>
          <a:lstStyle/>
          <a:p>
            <a:pPr eaLnBrk="1" hangingPunct="1"/>
            <a:r>
              <a:rPr lang="en-US" dirty="0" smtClean="0"/>
              <a:t>Geoffrey Fox, Alex Ho</a:t>
            </a:r>
          </a:p>
          <a:p>
            <a:pPr eaLnBrk="1" hangingPunct="1"/>
            <a:endParaRPr lang="en-US" dirty="0" smtClean="0"/>
          </a:p>
          <a:p>
            <a:pPr eaLnBrk="1" hangingPunct="1"/>
            <a:r>
              <a:rPr lang="en-US" dirty="0" smtClean="0"/>
              <a:t>Anabas</a:t>
            </a:r>
          </a:p>
          <a:p>
            <a:pPr eaLnBrk="1" hangingPunct="1"/>
            <a:r>
              <a:rPr lang="en-US" dirty="0" smtClean="0"/>
              <a:t>August 14,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47800" y="0"/>
            <a:ext cx="7696200" cy="838200"/>
          </a:xfrm>
        </p:spPr>
        <p:txBody>
          <a:bodyPr/>
          <a:lstStyle/>
          <a:p>
            <a:r>
              <a:rPr lang="en-US" smtClean="0"/>
              <a:t>Component Grids Integrated</a:t>
            </a:r>
          </a:p>
        </p:txBody>
      </p:sp>
      <p:sp>
        <p:nvSpPr>
          <p:cNvPr id="18435" name="Content Placeholder 2"/>
          <p:cNvSpPr>
            <a:spLocks noGrp="1"/>
          </p:cNvSpPr>
          <p:nvPr>
            <p:ph idx="1"/>
          </p:nvPr>
        </p:nvSpPr>
        <p:spPr>
          <a:xfrm>
            <a:off x="381000" y="1143000"/>
            <a:ext cx="8229600" cy="4525963"/>
          </a:xfrm>
        </p:spPr>
        <p:txBody>
          <a:bodyPr/>
          <a:lstStyle/>
          <a:p>
            <a:r>
              <a:rPr lang="en-US" dirty="0" smtClean="0"/>
              <a:t>Sensor display and control</a:t>
            </a:r>
          </a:p>
          <a:p>
            <a:pPr lvl="1"/>
            <a:r>
              <a:rPr lang="en-US" sz="2400" dirty="0" smtClean="0"/>
              <a:t>A sensor is a time-dependent stream of information with a geo-spatial location.</a:t>
            </a:r>
          </a:p>
          <a:p>
            <a:pPr lvl="1"/>
            <a:r>
              <a:rPr lang="en-US" sz="2400" dirty="0" smtClean="0"/>
              <a:t> A static electronic entity is a broken sensor with a broken GPS! i.e. a sensor architecture applies to everything</a:t>
            </a:r>
          </a:p>
          <a:p>
            <a:r>
              <a:rPr lang="en-US" dirty="0" smtClean="0"/>
              <a:t>Filters for GPS and video analysis (Compute or Simulation Grids)</a:t>
            </a:r>
          </a:p>
          <a:p>
            <a:r>
              <a:rPr lang="en-US" dirty="0" smtClean="0"/>
              <a:t>Earthquake forecasting</a:t>
            </a:r>
          </a:p>
          <a:p>
            <a:r>
              <a:rPr lang="en-US" dirty="0" smtClean="0"/>
              <a:t>Collaboration Services</a:t>
            </a:r>
          </a:p>
          <a:p>
            <a:r>
              <a:rPr lang="en-US" dirty="0" smtClean="0"/>
              <a:t>Situational Awareness Service</a:t>
            </a:r>
          </a:p>
        </p:txBody>
      </p:sp>
      <p:sp>
        <p:nvSpPr>
          <p:cNvPr id="18436"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8437" name="Text Box 4"/>
          <p:cNvSpPr txBox="1">
            <a:spLocks noChangeArrowheads="1"/>
          </p:cNvSpPr>
          <p:nvPr/>
        </p:nvSpPr>
        <p:spPr bwMode="auto">
          <a:xfrm>
            <a:off x="152400" y="222250"/>
            <a:ext cx="1295400" cy="461963"/>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Impact" pitchFamily="34" charset="0"/>
              </a:rPr>
              <a:t>ANABAS</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143000"/>
          </a:xfrm>
        </p:spPr>
        <p:txBody>
          <a:bodyPr/>
          <a:lstStyle/>
          <a:p>
            <a:r>
              <a:rPr lang="en-US" sz="4000" smtClean="0"/>
              <a:t>Edge Detection Filter on Video Sensors</a:t>
            </a:r>
          </a:p>
        </p:txBody>
      </p:sp>
      <p:pic>
        <p:nvPicPr>
          <p:cNvPr id="19459" name="Picture 2" descr="෸Ā"/>
          <p:cNvPicPr>
            <a:picLocks noChangeAspect="1" noChangeArrowheads="1"/>
          </p:cNvPicPr>
          <p:nvPr/>
        </p:nvPicPr>
        <p:blipFill>
          <a:blip r:embed="rId3"/>
          <a:srcRect/>
          <a:stretch>
            <a:fillRect/>
          </a:stretch>
        </p:blipFill>
        <p:spPr bwMode="auto">
          <a:xfrm>
            <a:off x="0" y="1038225"/>
            <a:ext cx="7467600" cy="581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rdahmm.JPG"/>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noFill/>
            <a:miter lim="800000"/>
            <a:headEnd/>
            <a:tailEnd/>
          </a:ln>
        </p:spPr>
      </p:pic>
      <p:sp>
        <p:nvSpPr>
          <p:cNvPr id="4" name="Title 1"/>
          <p:cNvSpPr txBox="1">
            <a:spLocks/>
          </p:cNvSpPr>
          <p:nvPr/>
        </p:nvSpPr>
        <p:spPr>
          <a:xfrm>
            <a:off x="0" y="0"/>
            <a:ext cx="9144000" cy="1371600"/>
          </a:xfrm>
          <a:prstGeom prst="rect">
            <a:avLst/>
          </a:prstGeom>
          <a:solidFill>
            <a:schemeClr val="bg1"/>
          </a:solidFill>
        </p:spPr>
        <p:txBody>
          <a:bodyPr/>
          <a:lstStyle/>
          <a:p>
            <a:pPr algn="ctr">
              <a:defRPr/>
            </a:pPr>
            <a:r>
              <a:rPr lang="en-US" sz="4000" kern="0" dirty="0">
                <a:solidFill>
                  <a:schemeClr val="tx2"/>
                </a:solidFill>
                <a:latin typeface="+mj-lt"/>
                <a:ea typeface="+mj-ea"/>
                <a:cs typeface="+mj-cs"/>
              </a:rPr>
              <a:t>QuakeSim Grid of Grids with RDAHMM  Filter (Compute) Grid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838200"/>
          </a:xfrm>
        </p:spPr>
        <p:txBody>
          <a:bodyPr/>
          <a:lstStyle/>
          <a:p>
            <a:r>
              <a:rPr lang="en-US" sz="3200" smtClean="0"/>
              <a:t>Grid Builder Service Management Interface</a:t>
            </a:r>
          </a:p>
        </p:txBody>
      </p:sp>
      <p:pic>
        <p:nvPicPr>
          <p:cNvPr id="21507" name="Picture 2" descr="D:\1.bmp"/>
          <p:cNvPicPr>
            <a:picLocks noChangeAspect="1" noChangeArrowheads="1"/>
          </p:cNvPicPr>
          <p:nvPr/>
        </p:nvPicPr>
        <p:blipFill>
          <a:blip r:embed="rId3"/>
          <a:srcRect/>
          <a:stretch>
            <a:fillRect/>
          </a:stretch>
        </p:blipFill>
        <p:spPr bwMode="auto">
          <a:xfrm>
            <a:off x="0" y="749300"/>
            <a:ext cx="883920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69273" y="1210235"/>
          <a:ext cx="4987636" cy="4034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3" name="Rectangle 2"/>
          <p:cNvSpPr>
            <a:spLocks noGrp="1" noChangeArrowheads="1"/>
          </p:cNvSpPr>
          <p:nvPr>
            <p:ph type="title"/>
          </p:nvPr>
        </p:nvSpPr>
        <p:spPr>
          <a:xfrm>
            <a:off x="76200" y="228600"/>
            <a:ext cx="9067800" cy="704850"/>
          </a:xfrm>
        </p:spPr>
        <p:txBody>
          <a:bodyPr/>
          <a:lstStyle/>
          <a:p>
            <a:r>
              <a:rPr lang="en-US" sz="3600" dirty="0" smtClean="0"/>
              <a:t>Multiple Sensors Scaling for NASA application</a:t>
            </a:r>
          </a:p>
        </p:txBody>
      </p:sp>
      <p:sp>
        <p:nvSpPr>
          <p:cNvPr id="30724" name="Rectangle 4"/>
          <p:cNvSpPr>
            <a:spLocks noGrp="1" noChangeArrowheads="1"/>
          </p:cNvSpPr>
          <p:nvPr>
            <p:ph idx="1"/>
          </p:nvPr>
        </p:nvSpPr>
        <p:spPr>
          <a:xfrm>
            <a:off x="914400" y="5459413"/>
            <a:ext cx="7315200" cy="1600200"/>
          </a:xfrm>
        </p:spPr>
        <p:txBody>
          <a:bodyPr rtlCol="0">
            <a:normAutofit/>
          </a:bodyPr>
          <a:lstStyle/>
          <a:p>
            <a:pPr marL="342860" indent="-342860" defTabSz="914293" fontAlgn="auto">
              <a:lnSpc>
                <a:spcPct val="90000"/>
              </a:lnSpc>
              <a:spcAft>
                <a:spcPts val="0"/>
              </a:spcAft>
              <a:defRPr/>
            </a:pPr>
            <a:r>
              <a:rPr lang="en-US" sz="2400" dirty="0" smtClean="0"/>
              <a:t>The results show that 1000 publishers (9000 GPS sensors) can be supported with no performance loss.  This is an operating system limit that can be improved</a:t>
            </a:r>
          </a:p>
        </p:txBody>
      </p:sp>
      <p:sp>
        <p:nvSpPr>
          <p:cNvPr id="6" name="Slide Number Placeholder 5"/>
          <p:cNvSpPr>
            <a:spLocks noGrp="1"/>
          </p:cNvSpPr>
          <p:nvPr>
            <p:ph type="sldNum" sz="quarter" idx="12"/>
          </p:nvPr>
        </p:nvSpPr>
        <p:spPr/>
        <p:txBody>
          <a:bodyPr/>
          <a:lstStyle/>
          <a:p>
            <a:pPr>
              <a:defRPr/>
            </a:pPr>
            <a:fld id="{B6CAA8AA-34CC-4F22-9E74-75C6DD0F88C8}" type="slidenum">
              <a:rPr lang="en-US"/>
              <a:pPr>
                <a:defRPr/>
              </a:pPr>
              <a:t>14</a:t>
            </a:fld>
            <a:endParaRPr lang="en-US"/>
          </a:p>
        </p:txBody>
      </p:sp>
      <p:sp>
        <p:nvSpPr>
          <p:cNvPr id="9" name="Oval 8"/>
          <p:cNvSpPr/>
          <p:nvPr/>
        </p:nvSpPr>
        <p:spPr>
          <a:xfrm>
            <a:off x="1524000" y="2824163"/>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1A</a:t>
            </a:r>
          </a:p>
        </p:txBody>
      </p:sp>
      <p:sp>
        <p:nvSpPr>
          <p:cNvPr id="10" name="Oval 9"/>
          <p:cNvSpPr/>
          <p:nvPr/>
        </p:nvSpPr>
        <p:spPr>
          <a:xfrm>
            <a:off x="1385888" y="3630613"/>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1B</a:t>
            </a:r>
          </a:p>
        </p:txBody>
      </p:sp>
      <p:sp>
        <p:nvSpPr>
          <p:cNvPr id="21" name="Oval 20"/>
          <p:cNvSpPr/>
          <p:nvPr/>
        </p:nvSpPr>
        <p:spPr>
          <a:xfrm>
            <a:off x="2286000" y="2487613"/>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2</a:t>
            </a:r>
          </a:p>
        </p:txBody>
      </p:sp>
      <p:sp>
        <p:nvSpPr>
          <p:cNvPr id="22" name="Oval 21"/>
          <p:cNvSpPr/>
          <p:nvPr/>
        </p:nvSpPr>
        <p:spPr>
          <a:xfrm>
            <a:off x="3048000" y="3227388"/>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n</a:t>
            </a:r>
          </a:p>
        </p:txBody>
      </p:sp>
      <p:sp>
        <p:nvSpPr>
          <p:cNvPr id="24" name="Right Arrow 23"/>
          <p:cNvSpPr/>
          <p:nvPr/>
        </p:nvSpPr>
        <p:spPr>
          <a:xfrm rot="2955589">
            <a:off x="1169194" y="2629694"/>
            <a:ext cx="461962" cy="177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25" name="Right Arrow 24"/>
          <p:cNvSpPr/>
          <p:nvPr/>
        </p:nvSpPr>
        <p:spPr>
          <a:xfrm rot="8491844">
            <a:off x="1003300" y="3284538"/>
            <a:ext cx="685800" cy="1476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26" name="Right Arrow 25"/>
          <p:cNvSpPr/>
          <p:nvPr/>
        </p:nvSpPr>
        <p:spPr>
          <a:xfrm>
            <a:off x="1046163" y="3751263"/>
            <a:ext cx="339725" cy="1476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29" name="Right Arrow 28"/>
          <p:cNvSpPr/>
          <p:nvPr/>
        </p:nvSpPr>
        <p:spPr>
          <a:xfrm rot="5400000">
            <a:off x="1522413" y="4106863"/>
            <a:ext cx="463550" cy="18415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31" name="Oval 30"/>
          <p:cNvSpPr/>
          <p:nvPr/>
        </p:nvSpPr>
        <p:spPr>
          <a:xfrm>
            <a:off x="3463925" y="2084388"/>
            <a:ext cx="68263" cy="66675"/>
          </a:xfrm>
          <a:prstGeom prst="ellipse">
            <a:avLst/>
          </a:prstGeom>
          <a:solidFill>
            <a:srgbClr val="348AA2"/>
          </a:solidFill>
          <a:ln>
            <a:noFill/>
          </a:ln>
        </p:spPr>
        <p:style>
          <a:lnRef idx="2">
            <a:schemeClr val="accent5">
              <a:shade val="50000"/>
            </a:schemeClr>
          </a:lnRef>
          <a:fillRef idx="1">
            <a:schemeClr val="accent5"/>
          </a:fillRef>
          <a:effectRef idx="0">
            <a:schemeClr val="accent5"/>
          </a:effectRef>
          <a:fontRef idx="minor">
            <a:schemeClr val="lt1"/>
          </a:fontRef>
        </p:style>
        <p:txBody>
          <a:bodyPr lIns="82058" tIns="41029" rIns="82058" bIns="41029" anchor="ctr"/>
          <a:lstStyle/>
          <a:p>
            <a:pPr algn="ctr" eaLnBrk="0" hangingPunct="0">
              <a:defRPr/>
            </a:pPr>
            <a:endParaRPr lang="en-US"/>
          </a:p>
        </p:txBody>
      </p:sp>
      <p:sp>
        <p:nvSpPr>
          <p:cNvPr id="32" name="Oval 31"/>
          <p:cNvSpPr/>
          <p:nvPr/>
        </p:nvSpPr>
        <p:spPr>
          <a:xfrm>
            <a:off x="3671888" y="2286000"/>
            <a:ext cx="68262" cy="66675"/>
          </a:xfrm>
          <a:prstGeom prst="ellipse">
            <a:avLst/>
          </a:prstGeom>
          <a:solidFill>
            <a:srgbClr val="348AA2"/>
          </a:solidFill>
          <a:ln>
            <a:noFill/>
          </a:ln>
        </p:spPr>
        <p:style>
          <a:lnRef idx="2">
            <a:schemeClr val="accent5">
              <a:shade val="50000"/>
            </a:schemeClr>
          </a:lnRef>
          <a:fillRef idx="1">
            <a:schemeClr val="accent5"/>
          </a:fillRef>
          <a:effectRef idx="0">
            <a:schemeClr val="accent5"/>
          </a:effectRef>
          <a:fontRef idx="minor">
            <a:schemeClr val="lt1"/>
          </a:fontRef>
        </p:style>
        <p:txBody>
          <a:bodyPr lIns="82058" tIns="41029" rIns="82058" bIns="41029" anchor="ctr"/>
          <a:lstStyle/>
          <a:p>
            <a:pPr algn="ctr" eaLnBrk="0" hangingPunct="0">
              <a:defRPr/>
            </a:pPr>
            <a:endParaRPr lang="en-US"/>
          </a:p>
        </p:txBody>
      </p:sp>
      <p:sp>
        <p:nvSpPr>
          <p:cNvPr id="33" name="Oval 32"/>
          <p:cNvSpPr/>
          <p:nvPr/>
        </p:nvSpPr>
        <p:spPr>
          <a:xfrm>
            <a:off x="3810000" y="2554288"/>
            <a:ext cx="69850" cy="68262"/>
          </a:xfrm>
          <a:prstGeom prst="ellipse">
            <a:avLst/>
          </a:prstGeom>
          <a:solidFill>
            <a:srgbClr val="348AA2"/>
          </a:solidFill>
          <a:ln>
            <a:noFill/>
          </a:ln>
        </p:spPr>
        <p:style>
          <a:lnRef idx="2">
            <a:schemeClr val="accent5">
              <a:shade val="50000"/>
            </a:schemeClr>
          </a:lnRef>
          <a:fillRef idx="1">
            <a:schemeClr val="accent5"/>
          </a:fillRef>
          <a:effectRef idx="0">
            <a:schemeClr val="accent5"/>
          </a:effectRef>
          <a:fontRef idx="minor">
            <a:schemeClr val="lt1"/>
          </a:fontRef>
        </p:style>
        <p:txBody>
          <a:bodyPr lIns="82058" tIns="41029" rIns="82058" bIns="41029" anchor="ctr"/>
          <a:lstStyle/>
          <a:p>
            <a:pPr algn="ctr" eaLnBrk="0" hangingPunct="0">
              <a:defRPr/>
            </a:pPr>
            <a:endParaRPr lang="en-US"/>
          </a:p>
        </p:txBody>
      </p:sp>
      <p:sp>
        <p:nvSpPr>
          <p:cNvPr id="34" name="Right Arrow 33"/>
          <p:cNvSpPr/>
          <p:nvPr/>
        </p:nvSpPr>
        <p:spPr>
          <a:xfrm rot="5400000">
            <a:off x="2432050" y="2149476"/>
            <a:ext cx="401637" cy="1381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35" name="Right Arrow 34"/>
          <p:cNvSpPr/>
          <p:nvPr/>
        </p:nvSpPr>
        <p:spPr>
          <a:xfrm rot="10800000">
            <a:off x="3740150" y="3294063"/>
            <a:ext cx="207963" cy="1349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graphicFrame>
        <p:nvGraphicFramePr>
          <p:cNvPr id="36" name="Chart 35"/>
          <p:cNvGraphicFramePr/>
          <p:nvPr/>
        </p:nvGraphicFramePr>
        <p:xfrm>
          <a:off x="4987637" y="1479177"/>
          <a:ext cx="4052454" cy="3550023"/>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1000" fill="hold"/>
                                        <p:tgtEl>
                                          <p:spTgt spid="36"/>
                                        </p:tgtEl>
                                        <p:attrNameLst>
                                          <p:attrName>ppt_x</p:attrName>
                                        </p:attrNameLst>
                                      </p:cBhvr>
                                      <p:tavLst>
                                        <p:tav tm="0">
                                          <p:val>
                                            <p:strVal val="1+#ppt_w/2"/>
                                          </p:val>
                                        </p:tav>
                                        <p:tav tm="100000">
                                          <p:val>
                                            <p:strVal val="#ppt_x"/>
                                          </p:val>
                                        </p:tav>
                                      </p:tavLst>
                                    </p:anim>
                                    <p:anim calcmode="lin" valueType="num">
                                      <p:cBhvr additive="base">
                                        <p:cTn id="35"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P spid="22" grpId="0" animBg="1"/>
      <p:bldP spid="24" grpId="0" animBg="1"/>
      <p:bldP spid="25" grpId="0" animBg="1"/>
      <p:bldP spid="26" grpId="0" animBg="1"/>
      <p:bldP spid="29"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fld id="{28608FC2-F223-49D2-B879-45B574D23290}" type="slidenum">
              <a:rPr lang="en-US"/>
              <a:pPr/>
              <a:t>15</a:t>
            </a:fld>
            <a:endParaRPr lang="en-US"/>
          </a:p>
        </p:txBody>
      </p:sp>
      <p:sp>
        <p:nvSpPr>
          <p:cNvPr id="2100226" name="Rectangle 2"/>
          <p:cNvSpPr>
            <a:spLocks noGrp="1" noChangeArrowheads="1"/>
          </p:cNvSpPr>
          <p:nvPr>
            <p:ph type="title"/>
          </p:nvPr>
        </p:nvSpPr>
        <p:spPr>
          <a:xfrm>
            <a:off x="0" y="228600"/>
            <a:ext cx="9144000" cy="1143000"/>
          </a:xfrm>
        </p:spPr>
        <p:txBody>
          <a:bodyPr/>
          <a:lstStyle/>
          <a:p>
            <a:r>
              <a:rPr lang="en-US" sz="4000" dirty="0"/>
              <a:t>Average Video Delays </a:t>
            </a:r>
            <a:br>
              <a:rPr lang="en-US" sz="4000" dirty="0"/>
            </a:br>
            <a:r>
              <a:rPr lang="en-US" sz="3200" dirty="0" smtClean="0"/>
              <a:t>Scaling for video streams with one broker</a:t>
            </a:r>
            <a:endParaRPr lang="en-US" sz="3200" dirty="0"/>
          </a:p>
        </p:txBody>
      </p:sp>
      <p:grpSp>
        <p:nvGrpSpPr>
          <p:cNvPr id="2" name="Group 3"/>
          <p:cNvGrpSpPr>
            <a:grpSpLocks/>
          </p:cNvGrpSpPr>
          <p:nvPr/>
        </p:nvGrpSpPr>
        <p:grpSpPr bwMode="auto">
          <a:xfrm>
            <a:off x="0" y="1470025"/>
            <a:ext cx="9144000" cy="5387975"/>
            <a:chOff x="0" y="926"/>
            <a:chExt cx="5760" cy="3394"/>
          </a:xfrm>
        </p:grpSpPr>
        <p:grpSp>
          <p:nvGrpSpPr>
            <p:cNvPr id="3" name="Group 4"/>
            <p:cNvGrpSpPr>
              <a:grpSpLocks/>
            </p:cNvGrpSpPr>
            <p:nvPr/>
          </p:nvGrpSpPr>
          <p:grpSpPr bwMode="auto">
            <a:xfrm>
              <a:off x="0" y="926"/>
              <a:ext cx="5760" cy="3394"/>
              <a:chOff x="0" y="926"/>
              <a:chExt cx="5760" cy="3394"/>
            </a:xfrm>
          </p:grpSpPr>
          <p:grpSp>
            <p:nvGrpSpPr>
              <p:cNvPr id="4" name="Group 5"/>
              <p:cNvGrpSpPr>
                <a:grpSpLocks/>
              </p:cNvGrpSpPr>
              <p:nvPr/>
            </p:nvGrpSpPr>
            <p:grpSpPr bwMode="auto">
              <a:xfrm>
                <a:off x="0" y="926"/>
                <a:ext cx="5760" cy="3394"/>
                <a:chOff x="0" y="926"/>
                <a:chExt cx="5760" cy="3394"/>
              </a:xfrm>
            </p:grpSpPr>
            <p:pic>
              <p:nvPicPr>
                <p:cNvPr id="2100230" name="Picture 6"/>
                <p:cNvPicPr>
                  <a:picLocks noChangeAspect="1" noChangeArrowheads="1"/>
                </p:cNvPicPr>
                <p:nvPr/>
              </p:nvPicPr>
              <p:blipFill>
                <a:blip r:embed="rId3"/>
                <a:srcRect l="5399" r="19885" b="9978"/>
                <a:stretch>
                  <a:fillRect/>
                </a:stretch>
              </p:blipFill>
              <p:spPr bwMode="auto">
                <a:xfrm>
                  <a:off x="0" y="926"/>
                  <a:ext cx="5760" cy="3394"/>
                </a:xfrm>
                <a:prstGeom prst="rect">
                  <a:avLst/>
                </a:prstGeom>
                <a:noFill/>
              </p:spPr>
            </p:pic>
            <p:sp>
              <p:nvSpPr>
                <p:cNvPr id="2100231" name="Text Box 7"/>
                <p:cNvSpPr txBox="1">
                  <a:spLocks noChangeArrowheads="1"/>
                </p:cNvSpPr>
                <p:nvPr/>
              </p:nvSpPr>
              <p:spPr bwMode="auto">
                <a:xfrm>
                  <a:off x="376" y="1839"/>
                  <a:ext cx="908" cy="231"/>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Latency ms</a:t>
                  </a:r>
                </a:p>
              </p:txBody>
            </p:sp>
            <p:sp>
              <p:nvSpPr>
                <p:cNvPr id="2100232" name="Text Box 8"/>
                <p:cNvSpPr txBox="1">
                  <a:spLocks noChangeArrowheads="1"/>
                </p:cNvSpPr>
                <p:nvPr/>
              </p:nvSpPr>
              <p:spPr bwMode="auto">
                <a:xfrm>
                  <a:off x="4307" y="3757"/>
                  <a:ext cx="916" cy="231"/>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 Receivers</a:t>
                  </a:r>
                </a:p>
              </p:txBody>
            </p:sp>
            <p:sp>
              <p:nvSpPr>
                <p:cNvPr id="2100233" name="Text Box 9"/>
                <p:cNvSpPr txBox="1">
                  <a:spLocks noChangeArrowheads="1"/>
                </p:cNvSpPr>
                <p:nvPr/>
              </p:nvSpPr>
              <p:spPr bwMode="auto">
                <a:xfrm>
                  <a:off x="4303" y="1749"/>
                  <a:ext cx="972" cy="232"/>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One session</a:t>
                  </a:r>
                </a:p>
              </p:txBody>
            </p:sp>
            <p:sp>
              <p:nvSpPr>
                <p:cNvPr id="2100234" name="Text Box 10"/>
                <p:cNvSpPr txBox="1">
                  <a:spLocks noChangeArrowheads="1"/>
                </p:cNvSpPr>
                <p:nvPr/>
              </p:nvSpPr>
              <p:spPr bwMode="auto">
                <a:xfrm>
                  <a:off x="2737" y="1671"/>
                  <a:ext cx="772" cy="404"/>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Multiple</a:t>
                  </a:r>
                  <a:br>
                    <a:rPr lang="en-US" sz="1800">
                      <a:solidFill>
                        <a:srgbClr val="FF0000"/>
                      </a:solidFill>
                      <a:latin typeface="Arial" pitchFamily="34" charset="0"/>
                    </a:rPr>
                  </a:br>
                  <a:r>
                    <a:rPr lang="en-US" sz="1800">
                      <a:solidFill>
                        <a:srgbClr val="FF0000"/>
                      </a:solidFill>
                      <a:latin typeface="Arial" pitchFamily="34" charset="0"/>
                    </a:rPr>
                    <a:t> sessions</a:t>
                  </a:r>
                </a:p>
              </p:txBody>
            </p:sp>
          </p:grpSp>
          <p:sp>
            <p:nvSpPr>
              <p:cNvPr id="2100235" name="Line 11"/>
              <p:cNvSpPr>
                <a:spLocks noChangeShapeType="1"/>
              </p:cNvSpPr>
              <p:nvPr/>
            </p:nvSpPr>
            <p:spPr bwMode="auto">
              <a:xfrm>
                <a:off x="288" y="3264"/>
                <a:ext cx="5184" cy="0"/>
              </a:xfrm>
              <a:prstGeom prst="line">
                <a:avLst/>
              </a:prstGeom>
              <a:noFill/>
              <a:ln w="38100">
                <a:solidFill>
                  <a:srgbClr val="FF0000"/>
                </a:solidFill>
                <a:round/>
                <a:headEnd/>
                <a:tailEnd/>
              </a:ln>
              <a:effectLst/>
            </p:spPr>
            <p:txBody>
              <a:bodyPr/>
              <a:lstStyle/>
              <a:p>
                <a:endParaRPr lang="en-US"/>
              </a:p>
            </p:txBody>
          </p:sp>
        </p:grpSp>
        <p:sp>
          <p:nvSpPr>
            <p:cNvPr id="2100236" name="Text Box 12"/>
            <p:cNvSpPr txBox="1">
              <a:spLocks noChangeArrowheads="1"/>
            </p:cNvSpPr>
            <p:nvPr/>
          </p:nvSpPr>
          <p:spPr bwMode="auto">
            <a:xfrm>
              <a:off x="3926" y="3287"/>
              <a:ext cx="1068" cy="231"/>
            </a:xfrm>
            <a:prstGeom prst="rect">
              <a:avLst/>
            </a:prstGeom>
            <a:solidFill>
              <a:schemeClr val="bg1"/>
            </a:solidFill>
            <a:ln w="9525">
              <a:noFill/>
              <a:miter lim="800000"/>
              <a:headEnd/>
              <a:tailEnd/>
            </a:ln>
            <a:effectLst/>
          </p:spPr>
          <p:txBody>
            <a:bodyPr wrap="none">
              <a:spAutoFit/>
            </a:bodyPr>
            <a:lstStyle/>
            <a:p>
              <a:pPr algn="l" eaLnBrk="0" hangingPunct="0"/>
              <a:r>
                <a:rPr lang="en-US" sz="1800">
                  <a:solidFill>
                    <a:srgbClr val="FF0000"/>
                  </a:solidFill>
                  <a:latin typeface="Arial" pitchFamily="34" charset="0"/>
                </a:rPr>
                <a:t>30 frames/sec</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p:cNvPicPr>
            <a:picLocks noChangeAspect="1" noChangeArrowheads="1"/>
          </p:cNvPicPr>
          <p:nvPr/>
        </p:nvPicPr>
        <p:blipFill>
          <a:blip r:embed="rId3"/>
          <a:srcRect/>
          <a:stretch>
            <a:fillRect/>
          </a:stretch>
        </p:blipFill>
        <p:spPr bwMode="auto">
          <a:xfrm>
            <a:off x="4356100" y="2281238"/>
            <a:ext cx="4716463" cy="4406900"/>
          </a:xfrm>
          <a:prstGeom prst="rect">
            <a:avLst/>
          </a:prstGeom>
          <a:noFill/>
          <a:ln w="9525">
            <a:noFill/>
            <a:round/>
            <a:headEnd/>
            <a:tailEnd/>
          </a:ln>
        </p:spPr>
      </p:pic>
      <p:pic>
        <p:nvPicPr>
          <p:cNvPr id="28675" name="Picture 1027"/>
          <p:cNvPicPr>
            <a:picLocks noChangeAspect="1" noChangeArrowheads="1"/>
          </p:cNvPicPr>
          <p:nvPr/>
        </p:nvPicPr>
        <p:blipFill>
          <a:blip r:embed="rId4"/>
          <a:srcRect/>
          <a:stretch>
            <a:fillRect/>
          </a:stretch>
        </p:blipFill>
        <p:spPr bwMode="auto">
          <a:xfrm>
            <a:off x="147638" y="941388"/>
            <a:ext cx="4621212" cy="2998787"/>
          </a:xfrm>
          <a:prstGeom prst="rect">
            <a:avLst/>
          </a:prstGeom>
          <a:noFill/>
          <a:ln w="9525">
            <a:noFill/>
            <a:round/>
            <a:headEnd/>
            <a:tailEnd/>
          </a:ln>
        </p:spPr>
      </p:pic>
      <p:sp>
        <p:nvSpPr>
          <p:cNvPr id="28676" name="Text Box 1028"/>
          <p:cNvSpPr txBox="1">
            <a:spLocks noChangeArrowheads="1"/>
          </p:cNvSpPr>
          <p:nvPr/>
        </p:nvSpPr>
        <p:spPr bwMode="auto">
          <a:xfrm>
            <a:off x="2903538" y="69850"/>
            <a:ext cx="4146550" cy="314325"/>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Lst>
            </a:pPr>
            <a:r>
              <a:rPr lang="en-GB" sz="1600" b="1" u="sng">
                <a:solidFill>
                  <a:srgbClr val="000000"/>
                </a:solidFill>
                <a:ea typeface="MingLiU" pitchFamily="49" charset="-120"/>
              </a:rPr>
              <a:t>Illustration of Hybrid Shared Display on the sharing of a browser window with a fast changing region.</a:t>
            </a:r>
          </a:p>
        </p:txBody>
      </p:sp>
      <p:sp>
        <p:nvSpPr>
          <p:cNvPr id="28677" name="Line 1029"/>
          <p:cNvSpPr>
            <a:spLocks noChangeShapeType="1"/>
          </p:cNvSpPr>
          <p:nvPr/>
        </p:nvSpPr>
        <p:spPr bwMode="auto">
          <a:xfrm>
            <a:off x="622300" y="1382713"/>
            <a:ext cx="0" cy="1866900"/>
          </a:xfrm>
          <a:prstGeom prst="line">
            <a:avLst/>
          </a:prstGeom>
          <a:noFill/>
          <a:ln w="57150">
            <a:solidFill>
              <a:srgbClr val="FF0000"/>
            </a:solidFill>
            <a:round/>
            <a:headEnd/>
            <a:tailEnd/>
          </a:ln>
        </p:spPr>
        <p:txBody>
          <a:bodyPr/>
          <a:lstStyle/>
          <a:p>
            <a:endParaRPr lang="en-US"/>
          </a:p>
        </p:txBody>
      </p:sp>
      <p:sp>
        <p:nvSpPr>
          <p:cNvPr id="28678" name="Line 1030"/>
          <p:cNvSpPr>
            <a:spLocks noChangeShapeType="1"/>
          </p:cNvSpPr>
          <p:nvPr/>
        </p:nvSpPr>
        <p:spPr bwMode="auto">
          <a:xfrm>
            <a:off x="3386138" y="1382713"/>
            <a:ext cx="0" cy="1866900"/>
          </a:xfrm>
          <a:prstGeom prst="line">
            <a:avLst/>
          </a:prstGeom>
          <a:noFill/>
          <a:ln w="57150">
            <a:solidFill>
              <a:srgbClr val="FF0000"/>
            </a:solidFill>
            <a:round/>
            <a:headEnd/>
            <a:tailEnd/>
          </a:ln>
        </p:spPr>
        <p:txBody>
          <a:bodyPr/>
          <a:lstStyle/>
          <a:p>
            <a:endParaRPr lang="en-US"/>
          </a:p>
        </p:txBody>
      </p:sp>
      <p:sp>
        <p:nvSpPr>
          <p:cNvPr id="28679" name="Line 1031"/>
          <p:cNvSpPr>
            <a:spLocks noChangeShapeType="1"/>
          </p:cNvSpPr>
          <p:nvPr/>
        </p:nvSpPr>
        <p:spPr bwMode="auto">
          <a:xfrm>
            <a:off x="7602538" y="2765425"/>
            <a:ext cx="0" cy="1865313"/>
          </a:xfrm>
          <a:prstGeom prst="line">
            <a:avLst/>
          </a:prstGeom>
          <a:noFill/>
          <a:ln w="57150">
            <a:solidFill>
              <a:srgbClr val="FF0000"/>
            </a:solidFill>
            <a:round/>
            <a:headEnd/>
            <a:tailEnd/>
          </a:ln>
        </p:spPr>
        <p:txBody>
          <a:bodyPr/>
          <a:lstStyle/>
          <a:p>
            <a:endParaRPr lang="en-US"/>
          </a:p>
        </p:txBody>
      </p:sp>
      <p:sp>
        <p:nvSpPr>
          <p:cNvPr id="28680" name="Line 1032"/>
          <p:cNvSpPr>
            <a:spLocks noChangeShapeType="1"/>
          </p:cNvSpPr>
          <p:nvPr/>
        </p:nvSpPr>
        <p:spPr bwMode="auto">
          <a:xfrm>
            <a:off x="4838700" y="2765425"/>
            <a:ext cx="0" cy="1865313"/>
          </a:xfrm>
          <a:prstGeom prst="line">
            <a:avLst/>
          </a:prstGeom>
          <a:noFill/>
          <a:ln w="57150">
            <a:solidFill>
              <a:srgbClr val="FF0000"/>
            </a:solidFill>
            <a:round/>
            <a:headEnd/>
            <a:tailEnd/>
          </a:ln>
        </p:spPr>
        <p:txBody>
          <a:bodyPr/>
          <a:lstStyle/>
          <a:p>
            <a:endParaRPr lang="en-US"/>
          </a:p>
        </p:txBody>
      </p:sp>
      <p:sp>
        <p:nvSpPr>
          <p:cNvPr id="28681" name="Line 1033"/>
          <p:cNvSpPr>
            <a:spLocks noChangeShapeType="1"/>
          </p:cNvSpPr>
          <p:nvPr/>
        </p:nvSpPr>
        <p:spPr bwMode="auto">
          <a:xfrm>
            <a:off x="622300" y="1382713"/>
            <a:ext cx="2763838" cy="0"/>
          </a:xfrm>
          <a:prstGeom prst="line">
            <a:avLst/>
          </a:prstGeom>
          <a:noFill/>
          <a:ln w="38100">
            <a:solidFill>
              <a:srgbClr val="FF0000"/>
            </a:solidFill>
            <a:round/>
            <a:headEnd/>
            <a:tailEnd/>
          </a:ln>
        </p:spPr>
        <p:txBody>
          <a:bodyPr/>
          <a:lstStyle/>
          <a:p>
            <a:endParaRPr lang="en-US"/>
          </a:p>
        </p:txBody>
      </p:sp>
      <p:sp>
        <p:nvSpPr>
          <p:cNvPr id="28682" name="Line 1034"/>
          <p:cNvSpPr>
            <a:spLocks noChangeShapeType="1"/>
          </p:cNvSpPr>
          <p:nvPr/>
        </p:nvSpPr>
        <p:spPr bwMode="auto">
          <a:xfrm>
            <a:off x="622300" y="3249613"/>
            <a:ext cx="2763838" cy="0"/>
          </a:xfrm>
          <a:prstGeom prst="line">
            <a:avLst/>
          </a:prstGeom>
          <a:noFill/>
          <a:ln w="38100">
            <a:solidFill>
              <a:srgbClr val="FF0000"/>
            </a:solidFill>
            <a:round/>
            <a:headEnd/>
            <a:tailEnd/>
          </a:ln>
        </p:spPr>
        <p:txBody>
          <a:bodyPr/>
          <a:lstStyle/>
          <a:p>
            <a:endParaRPr lang="en-US"/>
          </a:p>
        </p:txBody>
      </p:sp>
      <p:sp>
        <p:nvSpPr>
          <p:cNvPr id="28683" name="Line 1035"/>
          <p:cNvSpPr>
            <a:spLocks noChangeShapeType="1"/>
          </p:cNvSpPr>
          <p:nvPr/>
        </p:nvSpPr>
        <p:spPr bwMode="auto">
          <a:xfrm>
            <a:off x="4838700" y="4630738"/>
            <a:ext cx="2763838" cy="0"/>
          </a:xfrm>
          <a:prstGeom prst="line">
            <a:avLst/>
          </a:prstGeom>
          <a:noFill/>
          <a:ln w="38100">
            <a:solidFill>
              <a:srgbClr val="FF0000"/>
            </a:solidFill>
            <a:round/>
            <a:headEnd/>
            <a:tailEnd/>
          </a:ln>
        </p:spPr>
        <p:txBody>
          <a:bodyPr/>
          <a:lstStyle/>
          <a:p>
            <a:endParaRPr lang="en-US"/>
          </a:p>
        </p:txBody>
      </p:sp>
      <p:sp>
        <p:nvSpPr>
          <p:cNvPr id="28684" name="Line 1036"/>
          <p:cNvSpPr>
            <a:spLocks noChangeShapeType="1"/>
          </p:cNvSpPr>
          <p:nvPr/>
        </p:nvSpPr>
        <p:spPr bwMode="auto">
          <a:xfrm>
            <a:off x="4838700" y="2765425"/>
            <a:ext cx="2763838" cy="0"/>
          </a:xfrm>
          <a:prstGeom prst="line">
            <a:avLst/>
          </a:prstGeom>
          <a:noFill/>
          <a:ln w="38100">
            <a:solidFill>
              <a:srgbClr val="FF0000"/>
            </a:solidFill>
            <a:round/>
            <a:headEnd/>
            <a:tailEnd/>
          </a:ln>
        </p:spPr>
        <p:txBody>
          <a:bodyPr/>
          <a:lstStyle/>
          <a:p>
            <a:endParaRPr lang="en-US"/>
          </a:p>
        </p:txBody>
      </p:sp>
      <p:sp>
        <p:nvSpPr>
          <p:cNvPr id="28685" name="Text Box 1037"/>
          <p:cNvSpPr txBox="1">
            <a:spLocks noChangeArrowheads="1"/>
          </p:cNvSpPr>
          <p:nvPr/>
        </p:nvSpPr>
        <p:spPr bwMode="auto">
          <a:xfrm>
            <a:off x="5238750" y="782638"/>
            <a:ext cx="211138" cy="266700"/>
          </a:xfrm>
          <a:prstGeom prst="rect">
            <a:avLst/>
          </a:prstGeom>
          <a:noFill/>
          <a:ln w="9525">
            <a:noFill/>
            <a:miter lim="800000"/>
            <a:headEnd/>
            <a:tailEnd/>
          </a:ln>
        </p:spPr>
        <p:txBody>
          <a:bodyPr wrap="none" lIns="82936" tIns="41469" rIns="82936" bIns="41469">
            <a:spAutoFit/>
          </a:bodyPr>
          <a:lstStyle/>
          <a:p>
            <a:pPr defTabSz="828675" eaLnBrk="1">
              <a:lnSpc>
                <a:spcPct val="93000"/>
              </a:lnSpc>
              <a:buClr>
                <a:srgbClr val="000000"/>
              </a:buClr>
              <a:buSzPct val="45000"/>
              <a:buFont typeface="Wingdings" pitchFamily="2" charset="2"/>
              <a:buNone/>
            </a:pPr>
            <a:r>
              <a:rPr lang="en-US" sz="1300">
                <a:ea typeface="MingLiU" pitchFamily="49" charset="-120"/>
              </a:rPr>
              <a:t> </a:t>
            </a:r>
          </a:p>
        </p:txBody>
      </p:sp>
      <p:grpSp>
        <p:nvGrpSpPr>
          <p:cNvPr id="2" name="Group 13"/>
          <p:cNvGrpSpPr>
            <a:grpSpLocks/>
          </p:cNvGrpSpPr>
          <p:nvPr/>
        </p:nvGrpSpPr>
        <p:grpSpPr bwMode="auto">
          <a:xfrm>
            <a:off x="0" y="0"/>
            <a:ext cx="1447800" cy="685800"/>
            <a:chOff x="0" y="0"/>
            <a:chExt cx="1447800" cy="685800"/>
          </a:xfrm>
        </p:grpSpPr>
        <p:sp>
          <p:nvSpPr>
            <p:cNvPr id="28687"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28688" name="Text Box 4"/>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0" y="3732213"/>
            <a:ext cx="9123363" cy="1587"/>
          </a:xfrm>
          <a:prstGeom prst="line">
            <a:avLst/>
          </a:prstGeom>
          <a:noFill/>
          <a:ln w="36720">
            <a:solidFill>
              <a:srgbClr val="000000"/>
            </a:solidFill>
            <a:prstDash val="sysDot"/>
            <a:round/>
            <a:headEnd/>
            <a:tailEnd/>
          </a:ln>
        </p:spPr>
        <p:txBody>
          <a:bodyPr/>
          <a:lstStyle/>
          <a:p>
            <a:endParaRPr lang="en-US"/>
          </a:p>
        </p:txBody>
      </p:sp>
      <p:sp>
        <p:nvSpPr>
          <p:cNvPr id="29699" name="Rectangle 3"/>
          <p:cNvSpPr>
            <a:spLocks noChangeArrowheads="1"/>
          </p:cNvSpPr>
          <p:nvPr/>
        </p:nvSpPr>
        <p:spPr bwMode="auto">
          <a:xfrm>
            <a:off x="3725863" y="628650"/>
            <a:ext cx="1765300" cy="406400"/>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Screen capturing</a:t>
            </a:r>
          </a:p>
        </p:txBody>
      </p:sp>
      <p:sp>
        <p:nvSpPr>
          <p:cNvPr id="29700" name="Rectangle 4"/>
          <p:cNvSpPr>
            <a:spLocks noChangeArrowheads="1"/>
          </p:cNvSpPr>
          <p:nvPr/>
        </p:nvSpPr>
        <p:spPr bwMode="auto">
          <a:xfrm>
            <a:off x="3708400" y="1374775"/>
            <a:ext cx="1766888"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Region finding</a:t>
            </a:r>
          </a:p>
        </p:txBody>
      </p:sp>
      <p:sp>
        <p:nvSpPr>
          <p:cNvPr id="29701" name="Rectangle 5"/>
          <p:cNvSpPr>
            <a:spLocks noChangeArrowheads="1"/>
          </p:cNvSpPr>
          <p:nvPr/>
        </p:nvSpPr>
        <p:spPr bwMode="auto">
          <a:xfrm>
            <a:off x="1765300" y="284797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Video encoding</a:t>
            </a:r>
          </a:p>
        </p:txBody>
      </p:sp>
      <p:sp>
        <p:nvSpPr>
          <p:cNvPr id="29702" name="Rectangle 6"/>
          <p:cNvSpPr>
            <a:spLocks noChangeArrowheads="1"/>
          </p:cNvSpPr>
          <p:nvPr/>
        </p:nvSpPr>
        <p:spPr bwMode="auto">
          <a:xfrm>
            <a:off x="5684838" y="284797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SD screen data encoding</a:t>
            </a:r>
          </a:p>
        </p:txBody>
      </p:sp>
      <p:sp>
        <p:nvSpPr>
          <p:cNvPr id="29703" name="Rectangle 7"/>
          <p:cNvSpPr>
            <a:spLocks noChangeArrowheads="1"/>
          </p:cNvSpPr>
          <p:nvPr/>
        </p:nvSpPr>
        <p:spPr bwMode="auto">
          <a:xfrm>
            <a:off x="1765300" y="350202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Network transmission (</a:t>
            </a:r>
            <a:r>
              <a:rPr lang="en-GB" sz="1100" b="1">
                <a:solidFill>
                  <a:srgbClr val="000000"/>
                </a:solidFill>
                <a:latin typeface="Times New Roman" pitchFamily="18" charset="0"/>
                <a:ea typeface="MingLiU" pitchFamily="49" charset="-120"/>
              </a:rPr>
              <a:t>RTP</a:t>
            </a:r>
            <a:r>
              <a:rPr lang="en-GB" sz="1100">
                <a:solidFill>
                  <a:srgbClr val="000000"/>
                </a:solidFill>
                <a:latin typeface="Times New Roman" pitchFamily="18" charset="0"/>
                <a:ea typeface="MingLiU" pitchFamily="49" charset="-120"/>
              </a:rPr>
              <a:t>)</a:t>
            </a:r>
          </a:p>
        </p:txBody>
      </p:sp>
      <p:sp>
        <p:nvSpPr>
          <p:cNvPr id="29704" name="Rectangle 8"/>
          <p:cNvSpPr>
            <a:spLocks noChangeArrowheads="1"/>
          </p:cNvSpPr>
          <p:nvPr/>
        </p:nvSpPr>
        <p:spPr bwMode="auto">
          <a:xfrm>
            <a:off x="4705350" y="350202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Network transmission (</a:t>
            </a:r>
            <a:r>
              <a:rPr lang="en-GB" sz="1100" b="1">
                <a:solidFill>
                  <a:srgbClr val="000000"/>
                </a:solidFill>
                <a:latin typeface="Times New Roman" pitchFamily="18" charset="0"/>
                <a:ea typeface="MingLiU" pitchFamily="49" charset="-120"/>
              </a:rPr>
              <a:t>TCP</a:t>
            </a:r>
            <a:r>
              <a:rPr lang="en-GB" sz="1100">
                <a:solidFill>
                  <a:srgbClr val="000000"/>
                </a:solidFill>
                <a:latin typeface="Times New Roman" pitchFamily="18" charset="0"/>
                <a:ea typeface="MingLiU" pitchFamily="49" charset="-120"/>
              </a:rPr>
              <a:t>)</a:t>
            </a:r>
          </a:p>
        </p:txBody>
      </p:sp>
      <p:sp>
        <p:nvSpPr>
          <p:cNvPr id="29705" name="Rectangle 9"/>
          <p:cNvSpPr>
            <a:spLocks noChangeArrowheads="1"/>
          </p:cNvSpPr>
          <p:nvPr/>
        </p:nvSpPr>
        <p:spPr bwMode="auto">
          <a:xfrm>
            <a:off x="1765300" y="415607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Video Decoding (H.261)</a:t>
            </a:r>
          </a:p>
        </p:txBody>
      </p:sp>
      <p:sp>
        <p:nvSpPr>
          <p:cNvPr id="29706" name="Rectangle 10"/>
          <p:cNvSpPr>
            <a:spLocks noChangeArrowheads="1"/>
          </p:cNvSpPr>
          <p:nvPr/>
        </p:nvSpPr>
        <p:spPr bwMode="auto">
          <a:xfrm>
            <a:off x="5684838" y="4156075"/>
            <a:ext cx="1765300" cy="407988"/>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SD screen data decoding</a:t>
            </a:r>
          </a:p>
        </p:txBody>
      </p:sp>
      <p:sp>
        <p:nvSpPr>
          <p:cNvPr id="29707" name="Rectangle 11"/>
          <p:cNvSpPr>
            <a:spLocks noChangeArrowheads="1"/>
          </p:cNvSpPr>
          <p:nvPr/>
        </p:nvSpPr>
        <p:spPr bwMode="auto">
          <a:xfrm>
            <a:off x="2744788" y="4808538"/>
            <a:ext cx="1765300" cy="407987"/>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Rendering</a:t>
            </a:r>
          </a:p>
        </p:txBody>
      </p:sp>
      <p:sp>
        <p:nvSpPr>
          <p:cNvPr id="29708" name="Rectangle 12"/>
          <p:cNvSpPr>
            <a:spLocks noChangeArrowheads="1"/>
          </p:cNvSpPr>
          <p:nvPr/>
        </p:nvSpPr>
        <p:spPr bwMode="auto">
          <a:xfrm>
            <a:off x="5684838" y="4808538"/>
            <a:ext cx="1765300" cy="407987"/>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Rendering</a:t>
            </a:r>
          </a:p>
        </p:txBody>
      </p:sp>
      <p:sp>
        <p:nvSpPr>
          <p:cNvPr id="29709" name="Line 13"/>
          <p:cNvSpPr>
            <a:spLocks noChangeShapeType="1"/>
          </p:cNvSpPr>
          <p:nvPr/>
        </p:nvSpPr>
        <p:spPr bwMode="auto">
          <a:xfrm>
            <a:off x="4557713" y="1044575"/>
            <a:ext cx="1587" cy="387350"/>
          </a:xfrm>
          <a:prstGeom prst="line">
            <a:avLst/>
          </a:prstGeom>
          <a:noFill/>
          <a:ln w="9525">
            <a:solidFill>
              <a:srgbClr val="000000"/>
            </a:solidFill>
            <a:round/>
            <a:headEnd/>
            <a:tailEnd type="triangle" w="med" len="med"/>
          </a:ln>
        </p:spPr>
        <p:txBody>
          <a:bodyPr/>
          <a:lstStyle/>
          <a:p>
            <a:endParaRPr lang="en-US"/>
          </a:p>
        </p:txBody>
      </p:sp>
      <p:sp>
        <p:nvSpPr>
          <p:cNvPr id="29710" name="Line 14"/>
          <p:cNvSpPr>
            <a:spLocks noChangeShapeType="1"/>
          </p:cNvSpPr>
          <p:nvPr/>
        </p:nvSpPr>
        <p:spPr bwMode="auto">
          <a:xfrm flipH="1">
            <a:off x="2622550" y="1797050"/>
            <a:ext cx="1939925" cy="1052513"/>
          </a:xfrm>
          <a:prstGeom prst="line">
            <a:avLst/>
          </a:prstGeom>
          <a:noFill/>
          <a:ln w="9525">
            <a:solidFill>
              <a:srgbClr val="000000"/>
            </a:solidFill>
            <a:round/>
            <a:headEnd/>
            <a:tailEnd type="triangle" w="med" len="med"/>
          </a:ln>
        </p:spPr>
        <p:txBody>
          <a:bodyPr/>
          <a:lstStyle/>
          <a:p>
            <a:endParaRPr lang="en-US"/>
          </a:p>
        </p:txBody>
      </p:sp>
      <p:sp>
        <p:nvSpPr>
          <p:cNvPr id="29711" name="Line 15"/>
          <p:cNvSpPr>
            <a:spLocks noChangeShapeType="1"/>
          </p:cNvSpPr>
          <p:nvPr/>
        </p:nvSpPr>
        <p:spPr bwMode="auto">
          <a:xfrm>
            <a:off x="6407150" y="808038"/>
            <a:ext cx="0" cy="2085975"/>
          </a:xfrm>
          <a:prstGeom prst="line">
            <a:avLst/>
          </a:prstGeom>
          <a:noFill/>
          <a:ln w="9525">
            <a:solidFill>
              <a:srgbClr val="000000"/>
            </a:solidFill>
            <a:round/>
            <a:headEnd/>
            <a:tailEnd type="triangle" w="med" len="med"/>
          </a:ln>
        </p:spPr>
        <p:txBody>
          <a:bodyPr/>
          <a:lstStyle/>
          <a:p>
            <a:endParaRPr lang="en-US"/>
          </a:p>
        </p:txBody>
      </p:sp>
      <p:sp>
        <p:nvSpPr>
          <p:cNvPr id="29712" name="Line 16"/>
          <p:cNvSpPr>
            <a:spLocks noChangeShapeType="1"/>
          </p:cNvSpPr>
          <p:nvPr/>
        </p:nvSpPr>
        <p:spPr bwMode="auto">
          <a:xfrm>
            <a:off x="2549525" y="3255963"/>
            <a:ext cx="0" cy="246062"/>
          </a:xfrm>
          <a:prstGeom prst="line">
            <a:avLst/>
          </a:prstGeom>
          <a:noFill/>
          <a:ln w="9525">
            <a:solidFill>
              <a:srgbClr val="000000"/>
            </a:solidFill>
            <a:round/>
            <a:headEnd/>
            <a:tailEnd type="triangle" w="med" len="med"/>
          </a:ln>
        </p:spPr>
        <p:txBody>
          <a:bodyPr/>
          <a:lstStyle/>
          <a:p>
            <a:endParaRPr lang="en-US"/>
          </a:p>
        </p:txBody>
      </p:sp>
      <p:sp>
        <p:nvSpPr>
          <p:cNvPr id="29713" name="Line 17"/>
          <p:cNvSpPr>
            <a:spLocks noChangeShapeType="1"/>
          </p:cNvSpPr>
          <p:nvPr/>
        </p:nvSpPr>
        <p:spPr bwMode="auto">
          <a:xfrm>
            <a:off x="2511425" y="3910013"/>
            <a:ext cx="3175" cy="246062"/>
          </a:xfrm>
          <a:prstGeom prst="line">
            <a:avLst/>
          </a:prstGeom>
          <a:noFill/>
          <a:ln w="9525">
            <a:solidFill>
              <a:srgbClr val="000000"/>
            </a:solidFill>
            <a:round/>
            <a:headEnd/>
            <a:tailEnd type="triangle" w="med" len="med"/>
          </a:ln>
        </p:spPr>
        <p:txBody>
          <a:bodyPr/>
          <a:lstStyle/>
          <a:p>
            <a:endParaRPr lang="en-US"/>
          </a:p>
        </p:txBody>
      </p:sp>
      <p:sp>
        <p:nvSpPr>
          <p:cNvPr id="29714" name="Line 18"/>
          <p:cNvSpPr>
            <a:spLocks noChangeShapeType="1"/>
          </p:cNvSpPr>
          <p:nvPr/>
        </p:nvSpPr>
        <p:spPr bwMode="auto">
          <a:xfrm flipH="1">
            <a:off x="5557838" y="3255963"/>
            <a:ext cx="704850" cy="246062"/>
          </a:xfrm>
          <a:prstGeom prst="line">
            <a:avLst/>
          </a:prstGeom>
          <a:noFill/>
          <a:ln w="9525">
            <a:solidFill>
              <a:srgbClr val="000000"/>
            </a:solidFill>
            <a:round/>
            <a:headEnd/>
            <a:tailEnd type="triangle" w="med" len="med"/>
          </a:ln>
        </p:spPr>
        <p:txBody>
          <a:bodyPr/>
          <a:lstStyle/>
          <a:p>
            <a:endParaRPr lang="en-US"/>
          </a:p>
        </p:txBody>
      </p:sp>
      <p:sp>
        <p:nvSpPr>
          <p:cNvPr id="29715" name="Line 19"/>
          <p:cNvSpPr>
            <a:spLocks noChangeShapeType="1"/>
          </p:cNvSpPr>
          <p:nvPr/>
        </p:nvSpPr>
        <p:spPr bwMode="auto">
          <a:xfrm>
            <a:off x="5634038" y="3910013"/>
            <a:ext cx="701675" cy="246062"/>
          </a:xfrm>
          <a:prstGeom prst="line">
            <a:avLst/>
          </a:prstGeom>
          <a:noFill/>
          <a:ln w="9525">
            <a:solidFill>
              <a:srgbClr val="000000"/>
            </a:solidFill>
            <a:round/>
            <a:headEnd/>
            <a:tailEnd type="triangle" w="med" len="med"/>
          </a:ln>
        </p:spPr>
        <p:txBody>
          <a:bodyPr/>
          <a:lstStyle/>
          <a:p>
            <a:endParaRPr lang="en-US"/>
          </a:p>
        </p:txBody>
      </p:sp>
      <p:sp>
        <p:nvSpPr>
          <p:cNvPr id="29716" name="Line 20"/>
          <p:cNvSpPr>
            <a:spLocks noChangeShapeType="1"/>
          </p:cNvSpPr>
          <p:nvPr/>
        </p:nvSpPr>
        <p:spPr bwMode="auto">
          <a:xfrm>
            <a:off x="2817813" y="4562475"/>
            <a:ext cx="788987" cy="246063"/>
          </a:xfrm>
          <a:prstGeom prst="line">
            <a:avLst/>
          </a:prstGeom>
          <a:noFill/>
          <a:ln w="9525">
            <a:solidFill>
              <a:srgbClr val="000000"/>
            </a:solidFill>
            <a:round/>
            <a:headEnd/>
            <a:tailEnd type="triangle" w="med" len="med"/>
          </a:ln>
        </p:spPr>
        <p:txBody>
          <a:bodyPr/>
          <a:lstStyle/>
          <a:p>
            <a:endParaRPr lang="en-US"/>
          </a:p>
        </p:txBody>
      </p:sp>
      <p:sp>
        <p:nvSpPr>
          <p:cNvPr id="29717" name="Line 21"/>
          <p:cNvSpPr>
            <a:spLocks noChangeShapeType="1"/>
          </p:cNvSpPr>
          <p:nvPr/>
        </p:nvSpPr>
        <p:spPr bwMode="auto">
          <a:xfrm>
            <a:off x="6688138" y="4562475"/>
            <a:ext cx="0" cy="246063"/>
          </a:xfrm>
          <a:prstGeom prst="line">
            <a:avLst/>
          </a:prstGeom>
          <a:noFill/>
          <a:ln w="9525">
            <a:solidFill>
              <a:srgbClr val="000000"/>
            </a:solidFill>
            <a:round/>
            <a:headEnd/>
            <a:tailEnd type="triangle" w="med" len="med"/>
          </a:ln>
        </p:spPr>
        <p:txBody>
          <a:bodyPr/>
          <a:lstStyle/>
          <a:p>
            <a:endParaRPr lang="en-US"/>
          </a:p>
        </p:txBody>
      </p:sp>
      <p:sp>
        <p:nvSpPr>
          <p:cNvPr id="29718" name="Rectangle 22"/>
          <p:cNvSpPr>
            <a:spLocks noChangeArrowheads="1"/>
          </p:cNvSpPr>
          <p:nvPr/>
        </p:nvSpPr>
        <p:spPr bwMode="auto">
          <a:xfrm>
            <a:off x="4052888" y="5789613"/>
            <a:ext cx="1765300" cy="407987"/>
          </a:xfrm>
          <a:prstGeom prst="rect">
            <a:avLst/>
          </a:prstGeom>
          <a:solidFill>
            <a:srgbClr val="99CCFF"/>
          </a:solidFill>
          <a:ln w="9525">
            <a:solidFill>
              <a:srgbClr val="000000"/>
            </a:solidFill>
            <a:round/>
            <a:headEnd/>
            <a:tailEnd/>
          </a:ln>
        </p:spPr>
        <p:txBody>
          <a:bodyPr wrap="none" lIns="81631" tIns="40816" rIns="81631" bIns="40816" anchor="ctr"/>
          <a:lstStyle/>
          <a:p>
            <a:pPr algn="ctr" defTabSz="414338" eaLnBrk="1">
              <a:lnSpc>
                <a:spcPct val="95000"/>
              </a:lnSpc>
              <a:buClr>
                <a:srgbClr val="000000"/>
              </a:buClr>
              <a:buSzPct val="45000"/>
              <a:buFont typeface="Wingdings" pitchFamily="2" charset="2"/>
              <a:buNone/>
              <a:tabLst>
                <a:tab pos="657225" algn="l"/>
                <a:tab pos="1312863" algn="l"/>
              </a:tabLst>
            </a:pPr>
            <a:r>
              <a:rPr lang="en-GB" sz="1100">
                <a:solidFill>
                  <a:srgbClr val="000000"/>
                </a:solidFill>
                <a:latin typeface="Times New Roman" pitchFamily="18" charset="0"/>
                <a:ea typeface="MingLiU" pitchFamily="49" charset="-120"/>
              </a:rPr>
              <a:t>Screen display</a:t>
            </a:r>
          </a:p>
        </p:txBody>
      </p:sp>
      <p:sp>
        <p:nvSpPr>
          <p:cNvPr id="29719" name="Line 23"/>
          <p:cNvSpPr>
            <a:spLocks noChangeShapeType="1"/>
          </p:cNvSpPr>
          <p:nvPr/>
        </p:nvSpPr>
        <p:spPr bwMode="auto">
          <a:xfrm>
            <a:off x="3570288" y="5216525"/>
            <a:ext cx="1209675" cy="573088"/>
          </a:xfrm>
          <a:prstGeom prst="line">
            <a:avLst/>
          </a:prstGeom>
          <a:noFill/>
          <a:ln w="9525">
            <a:solidFill>
              <a:srgbClr val="000000"/>
            </a:solidFill>
            <a:round/>
            <a:headEnd/>
            <a:tailEnd type="triangle" w="med" len="med"/>
          </a:ln>
        </p:spPr>
        <p:txBody>
          <a:bodyPr/>
          <a:lstStyle/>
          <a:p>
            <a:endParaRPr lang="en-US"/>
          </a:p>
        </p:txBody>
      </p:sp>
      <p:sp>
        <p:nvSpPr>
          <p:cNvPr id="29720" name="Line 24"/>
          <p:cNvSpPr>
            <a:spLocks noChangeShapeType="1"/>
          </p:cNvSpPr>
          <p:nvPr/>
        </p:nvSpPr>
        <p:spPr bwMode="auto">
          <a:xfrm flipH="1">
            <a:off x="5270500" y="5216525"/>
            <a:ext cx="1030288" cy="573088"/>
          </a:xfrm>
          <a:prstGeom prst="line">
            <a:avLst/>
          </a:prstGeom>
          <a:noFill/>
          <a:ln w="9525">
            <a:solidFill>
              <a:srgbClr val="000000"/>
            </a:solidFill>
            <a:round/>
            <a:headEnd/>
            <a:tailEnd type="triangle" w="med" len="med"/>
          </a:ln>
        </p:spPr>
        <p:txBody>
          <a:bodyPr/>
          <a:lstStyle/>
          <a:p>
            <a:endParaRPr lang="en-US"/>
          </a:p>
        </p:txBody>
      </p:sp>
      <p:sp>
        <p:nvSpPr>
          <p:cNvPr id="29721" name="Line 25"/>
          <p:cNvSpPr>
            <a:spLocks noChangeShapeType="1"/>
          </p:cNvSpPr>
          <p:nvPr/>
        </p:nvSpPr>
        <p:spPr bwMode="auto">
          <a:xfrm>
            <a:off x="5491163" y="808038"/>
            <a:ext cx="915987" cy="1587"/>
          </a:xfrm>
          <a:prstGeom prst="line">
            <a:avLst/>
          </a:prstGeom>
          <a:noFill/>
          <a:ln w="9525">
            <a:solidFill>
              <a:srgbClr val="000000"/>
            </a:solidFill>
            <a:round/>
            <a:headEnd/>
            <a:tailEnd/>
          </a:ln>
        </p:spPr>
        <p:txBody>
          <a:bodyPr/>
          <a:lstStyle/>
          <a:p>
            <a:endParaRPr lang="en-US"/>
          </a:p>
        </p:txBody>
      </p:sp>
      <p:sp>
        <p:nvSpPr>
          <p:cNvPr id="29722" name="Line 26"/>
          <p:cNvSpPr>
            <a:spLocks noChangeShapeType="1"/>
          </p:cNvSpPr>
          <p:nvPr/>
        </p:nvSpPr>
        <p:spPr bwMode="auto">
          <a:xfrm>
            <a:off x="4562475" y="1797050"/>
            <a:ext cx="1844675" cy="1052513"/>
          </a:xfrm>
          <a:prstGeom prst="line">
            <a:avLst/>
          </a:prstGeom>
          <a:noFill/>
          <a:ln w="9525">
            <a:solidFill>
              <a:srgbClr val="000000"/>
            </a:solidFill>
            <a:round/>
            <a:headEnd/>
            <a:tailEnd type="triangle" w="med" len="med"/>
          </a:ln>
        </p:spPr>
        <p:txBody>
          <a:bodyPr/>
          <a:lstStyle/>
          <a:p>
            <a:endParaRPr lang="en-US"/>
          </a:p>
        </p:txBody>
      </p:sp>
      <p:pic>
        <p:nvPicPr>
          <p:cNvPr id="29723" name="Picture 27"/>
          <p:cNvPicPr>
            <a:picLocks noChangeAspect="1" noChangeArrowheads="1"/>
          </p:cNvPicPr>
          <p:nvPr/>
        </p:nvPicPr>
        <p:blipFill>
          <a:blip r:embed="rId3"/>
          <a:srcRect/>
          <a:stretch>
            <a:fillRect/>
          </a:stretch>
        </p:blipFill>
        <p:spPr bwMode="auto">
          <a:xfrm>
            <a:off x="7453313" y="1766888"/>
            <a:ext cx="1658937" cy="1543050"/>
          </a:xfrm>
          <a:prstGeom prst="rect">
            <a:avLst/>
          </a:prstGeom>
          <a:noFill/>
          <a:ln w="9525">
            <a:noFill/>
            <a:round/>
            <a:headEnd/>
            <a:tailEnd/>
          </a:ln>
        </p:spPr>
      </p:pic>
      <p:pic>
        <p:nvPicPr>
          <p:cNvPr id="29724" name="Picture 28"/>
          <p:cNvPicPr>
            <a:picLocks noChangeAspect="1" noChangeArrowheads="1"/>
          </p:cNvPicPr>
          <p:nvPr/>
        </p:nvPicPr>
        <p:blipFill>
          <a:blip r:embed="rId4"/>
          <a:srcRect/>
          <a:stretch>
            <a:fillRect/>
          </a:stretch>
        </p:blipFill>
        <p:spPr bwMode="auto">
          <a:xfrm>
            <a:off x="5807075" y="115888"/>
            <a:ext cx="1660525" cy="1543050"/>
          </a:xfrm>
          <a:prstGeom prst="rect">
            <a:avLst/>
          </a:prstGeom>
          <a:noFill/>
          <a:ln w="9525">
            <a:noFill/>
            <a:round/>
            <a:headEnd/>
            <a:tailEnd/>
          </a:ln>
        </p:spPr>
      </p:pic>
      <p:sp>
        <p:nvSpPr>
          <p:cNvPr id="29725" name="Text Box 29"/>
          <p:cNvSpPr txBox="1">
            <a:spLocks noChangeArrowheads="1"/>
          </p:cNvSpPr>
          <p:nvPr/>
        </p:nvSpPr>
        <p:spPr bwMode="auto">
          <a:xfrm>
            <a:off x="609600" y="1066800"/>
            <a:ext cx="1450975" cy="415925"/>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 pos="1312863" algn="l"/>
              </a:tabLst>
            </a:pPr>
            <a:r>
              <a:rPr lang="en-GB" sz="1600">
                <a:solidFill>
                  <a:srgbClr val="000000"/>
                </a:solidFill>
                <a:ea typeface="MingLiU" pitchFamily="49" charset="-120"/>
              </a:rPr>
              <a:t>HSD Flow</a:t>
            </a:r>
          </a:p>
        </p:txBody>
      </p:sp>
      <p:pic>
        <p:nvPicPr>
          <p:cNvPr id="29726" name="Picture 30"/>
          <p:cNvPicPr>
            <a:picLocks noChangeAspect="1" noChangeArrowheads="1"/>
          </p:cNvPicPr>
          <p:nvPr/>
        </p:nvPicPr>
        <p:blipFill>
          <a:blip r:embed="rId5"/>
          <a:srcRect/>
          <a:stretch>
            <a:fillRect/>
          </a:stretch>
        </p:blipFill>
        <p:spPr bwMode="auto">
          <a:xfrm>
            <a:off x="2432050" y="1365250"/>
            <a:ext cx="1244600" cy="796925"/>
          </a:xfrm>
          <a:prstGeom prst="rect">
            <a:avLst/>
          </a:prstGeom>
          <a:noFill/>
          <a:ln w="9525">
            <a:noFill/>
            <a:round/>
            <a:headEnd/>
            <a:tailEnd/>
          </a:ln>
        </p:spPr>
      </p:pic>
      <p:pic>
        <p:nvPicPr>
          <p:cNvPr id="29727" name="Picture 31"/>
          <p:cNvPicPr>
            <a:picLocks noChangeAspect="1" noChangeArrowheads="1"/>
          </p:cNvPicPr>
          <p:nvPr/>
        </p:nvPicPr>
        <p:blipFill>
          <a:blip r:embed="rId6"/>
          <a:srcRect/>
          <a:stretch>
            <a:fillRect/>
          </a:stretch>
        </p:blipFill>
        <p:spPr bwMode="auto">
          <a:xfrm>
            <a:off x="403225" y="2455863"/>
            <a:ext cx="1244600" cy="828675"/>
          </a:xfrm>
          <a:prstGeom prst="rect">
            <a:avLst/>
          </a:prstGeom>
          <a:noFill/>
          <a:ln w="9525">
            <a:noFill/>
            <a:round/>
            <a:headEnd/>
            <a:tailEnd/>
          </a:ln>
        </p:spPr>
      </p:pic>
      <p:pic>
        <p:nvPicPr>
          <p:cNvPr id="29728" name="Picture 32"/>
          <p:cNvPicPr>
            <a:picLocks noChangeAspect="1" noChangeArrowheads="1"/>
          </p:cNvPicPr>
          <p:nvPr/>
        </p:nvPicPr>
        <p:blipFill>
          <a:blip r:embed="rId7"/>
          <a:srcRect/>
          <a:stretch>
            <a:fillRect/>
          </a:stretch>
        </p:blipFill>
        <p:spPr bwMode="auto">
          <a:xfrm>
            <a:off x="6253163" y="5283200"/>
            <a:ext cx="1658937" cy="1541463"/>
          </a:xfrm>
          <a:prstGeom prst="rect">
            <a:avLst/>
          </a:prstGeom>
          <a:noFill/>
          <a:ln w="9525">
            <a:noFill/>
            <a:round/>
            <a:headEnd/>
            <a:tailEnd/>
          </a:ln>
        </p:spPr>
      </p:pic>
      <p:sp>
        <p:nvSpPr>
          <p:cNvPr id="29729" name="Text Box 33"/>
          <p:cNvSpPr txBox="1">
            <a:spLocks noChangeArrowheads="1"/>
          </p:cNvSpPr>
          <p:nvPr/>
        </p:nvSpPr>
        <p:spPr bwMode="auto">
          <a:xfrm>
            <a:off x="7672388" y="3351213"/>
            <a:ext cx="1450975" cy="414337"/>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 pos="1312863" algn="l"/>
              </a:tabLst>
            </a:pPr>
            <a:r>
              <a:rPr lang="en-GB" sz="1600">
                <a:solidFill>
                  <a:srgbClr val="000000"/>
                </a:solidFill>
                <a:ea typeface="MingLiU" pitchFamily="49" charset="-120"/>
              </a:rPr>
              <a:t>Presenter</a:t>
            </a:r>
          </a:p>
        </p:txBody>
      </p:sp>
      <p:sp>
        <p:nvSpPr>
          <p:cNvPr id="29730" name="Text Box 34"/>
          <p:cNvSpPr txBox="1">
            <a:spLocks noChangeArrowheads="1"/>
          </p:cNvSpPr>
          <p:nvPr/>
        </p:nvSpPr>
        <p:spPr bwMode="auto">
          <a:xfrm>
            <a:off x="7672388" y="3765550"/>
            <a:ext cx="1450975" cy="415925"/>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 pos="1312863" algn="l"/>
              </a:tabLst>
            </a:pPr>
            <a:r>
              <a:rPr lang="en-GB" sz="1600">
                <a:solidFill>
                  <a:srgbClr val="000000"/>
                </a:solidFill>
                <a:ea typeface="MingLiU" pitchFamily="49" charset="-120"/>
              </a:rPr>
              <a:t>Participants</a:t>
            </a:r>
          </a:p>
        </p:txBody>
      </p:sp>
      <p:sp>
        <p:nvSpPr>
          <p:cNvPr id="29731" name="Text Box 35"/>
          <p:cNvSpPr txBox="1">
            <a:spLocks noChangeArrowheads="1"/>
          </p:cNvSpPr>
          <p:nvPr/>
        </p:nvSpPr>
        <p:spPr bwMode="auto">
          <a:xfrm>
            <a:off x="11113" y="3460750"/>
            <a:ext cx="1714500" cy="538163"/>
          </a:xfrm>
          <a:prstGeom prst="rect">
            <a:avLst/>
          </a:prstGeom>
          <a:solidFill>
            <a:srgbClr val="00FF00"/>
          </a:solidFill>
          <a:ln w="36720">
            <a:solidFill>
              <a:srgbClr val="000000"/>
            </a:solidFill>
            <a:round/>
            <a:headEnd/>
            <a:tailEnd/>
          </a:ln>
        </p:spPr>
        <p:txBody>
          <a:bodyPr lIns="98282" tIns="57468" rIns="98282" bIns="57468"/>
          <a:lstStyle/>
          <a:p>
            <a:pPr algn="ctr" defTabSz="414338" eaLnBrk="1">
              <a:lnSpc>
                <a:spcPct val="93000"/>
              </a:lnSpc>
              <a:buClr>
                <a:srgbClr val="000000"/>
              </a:buClr>
              <a:buSzPct val="45000"/>
              <a:buFont typeface="Wingdings" pitchFamily="2" charset="2"/>
              <a:buNone/>
              <a:tabLst>
                <a:tab pos="657225" algn="l"/>
                <a:tab pos="1312863" algn="l"/>
              </a:tabLst>
            </a:pPr>
            <a:r>
              <a:rPr lang="en-GB" sz="1300" b="1">
                <a:solidFill>
                  <a:srgbClr val="000000"/>
                </a:solidFill>
                <a:ea typeface="MingLiU" pitchFamily="49" charset="-120"/>
              </a:rPr>
              <a:t>Through NaradaBrokering</a:t>
            </a:r>
          </a:p>
        </p:txBody>
      </p:sp>
      <p:sp>
        <p:nvSpPr>
          <p:cNvPr id="29732" name="Text Box 36"/>
          <p:cNvSpPr txBox="1">
            <a:spLocks noChangeArrowheads="1"/>
          </p:cNvSpPr>
          <p:nvPr/>
        </p:nvSpPr>
        <p:spPr bwMode="auto">
          <a:xfrm>
            <a:off x="1866900" y="2489200"/>
            <a:ext cx="1036638" cy="414338"/>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Lst>
            </a:pPr>
            <a:r>
              <a:rPr lang="en-GB" sz="1600">
                <a:solidFill>
                  <a:srgbClr val="000000"/>
                </a:solidFill>
                <a:ea typeface="MingLiU" pitchFamily="49" charset="-120"/>
              </a:rPr>
              <a:t>VSD</a:t>
            </a:r>
          </a:p>
        </p:txBody>
      </p:sp>
      <p:sp>
        <p:nvSpPr>
          <p:cNvPr id="29733" name="Text Box 37"/>
          <p:cNvSpPr txBox="1">
            <a:spLocks noChangeArrowheads="1"/>
          </p:cNvSpPr>
          <p:nvPr/>
        </p:nvSpPr>
        <p:spPr bwMode="auto">
          <a:xfrm>
            <a:off x="6843713" y="2489200"/>
            <a:ext cx="1036637" cy="414338"/>
          </a:xfrm>
          <a:prstGeom prst="rect">
            <a:avLst/>
          </a:prstGeom>
          <a:noFill/>
          <a:ln w="9525">
            <a:noFill/>
            <a:round/>
            <a:headEnd/>
            <a:tailEnd/>
          </a:ln>
        </p:spPr>
        <p:txBody>
          <a:bodyPr lIns="81631" tIns="40816" rIns="81631" bIns="40816"/>
          <a:lstStyle/>
          <a:p>
            <a:pPr defTabSz="414338" eaLnBrk="1">
              <a:lnSpc>
                <a:spcPct val="93000"/>
              </a:lnSpc>
              <a:buClr>
                <a:srgbClr val="000000"/>
              </a:buClr>
              <a:buSzPct val="45000"/>
              <a:buFont typeface="Wingdings" pitchFamily="2" charset="2"/>
              <a:buNone/>
              <a:tabLst>
                <a:tab pos="657225" algn="l"/>
              </a:tabLst>
            </a:pPr>
            <a:r>
              <a:rPr lang="en-GB" sz="1600">
                <a:solidFill>
                  <a:srgbClr val="000000"/>
                </a:solidFill>
                <a:ea typeface="MingLiU" pitchFamily="49" charset="-120"/>
              </a:rPr>
              <a:t>CSD</a:t>
            </a:r>
          </a:p>
        </p:txBody>
      </p:sp>
      <p:grpSp>
        <p:nvGrpSpPr>
          <p:cNvPr id="2" name="Group 37"/>
          <p:cNvGrpSpPr>
            <a:grpSpLocks/>
          </p:cNvGrpSpPr>
          <p:nvPr/>
        </p:nvGrpSpPr>
        <p:grpSpPr bwMode="auto">
          <a:xfrm>
            <a:off x="0" y="0"/>
            <a:ext cx="1447800" cy="685800"/>
            <a:chOff x="0" y="0"/>
            <a:chExt cx="1447800" cy="685800"/>
          </a:xfrm>
        </p:grpSpPr>
        <p:sp>
          <p:nvSpPr>
            <p:cNvPr id="29735"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29736" name="Text Box 4"/>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descr="s1_new"/>
          <p:cNvPicPr>
            <a:picLocks noChangeAspect="1" noChangeArrowheads="1"/>
          </p:cNvPicPr>
          <p:nvPr/>
        </p:nvPicPr>
        <p:blipFill>
          <a:blip r:embed="rId3"/>
          <a:srcRect/>
          <a:stretch>
            <a:fillRect/>
          </a:stretch>
        </p:blipFill>
        <p:spPr bwMode="auto">
          <a:xfrm>
            <a:off x="-381000" y="0"/>
            <a:ext cx="9953625" cy="746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76200"/>
            <a:ext cx="9144000" cy="838200"/>
          </a:xfrm>
        </p:spPr>
        <p:txBody>
          <a:bodyPr/>
          <a:lstStyle/>
          <a:p>
            <a:pPr eaLnBrk="1" hangingPunct="1"/>
            <a:r>
              <a:rPr lang="en-US" smtClean="0"/>
              <a:t>What are Clouds?</a:t>
            </a:r>
          </a:p>
        </p:txBody>
      </p:sp>
      <p:sp>
        <p:nvSpPr>
          <p:cNvPr id="75779" name="Rectangle 3"/>
          <p:cNvSpPr>
            <a:spLocks noGrp="1" noChangeArrowheads="1"/>
          </p:cNvSpPr>
          <p:nvPr>
            <p:ph type="body" idx="1"/>
          </p:nvPr>
        </p:nvSpPr>
        <p:spPr>
          <a:xfrm>
            <a:off x="76200" y="609600"/>
            <a:ext cx="8991600" cy="6248400"/>
          </a:xfrm>
        </p:spPr>
        <p:txBody>
          <a:bodyPr/>
          <a:lstStyle/>
          <a:p>
            <a:pPr eaLnBrk="1" hangingPunct="1"/>
            <a:r>
              <a:rPr lang="en-US" smtClean="0">
                <a:solidFill>
                  <a:srgbClr val="FFFF00"/>
                </a:solidFill>
              </a:rPr>
              <a:t>Clouds</a:t>
            </a:r>
            <a:r>
              <a:rPr lang="en-US" smtClean="0"/>
              <a:t> are “</a:t>
            </a:r>
            <a:r>
              <a:rPr lang="en-US" smtClean="0">
                <a:solidFill>
                  <a:srgbClr val="FFFF00"/>
                </a:solidFill>
              </a:rPr>
              <a:t>Virtual Clusters</a:t>
            </a:r>
            <a:r>
              <a:rPr lang="en-US" smtClean="0"/>
              <a:t>” (maybe “Virtual Grids”) of usually “</a:t>
            </a:r>
            <a:r>
              <a:rPr lang="en-US" smtClean="0">
                <a:solidFill>
                  <a:srgbClr val="FFFF00"/>
                </a:solidFill>
              </a:rPr>
              <a:t>Virtual Machines</a:t>
            </a:r>
            <a:r>
              <a:rPr lang="en-US" smtClean="0"/>
              <a:t>”</a:t>
            </a:r>
          </a:p>
          <a:p>
            <a:pPr lvl="1" eaLnBrk="1" hangingPunct="1"/>
            <a:r>
              <a:rPr lang="en-US" smtClean="0"/>
              <a:t>They may cross administrative domains or may “just be a single cluster”; the </a:t>
            </a:r>
            <a:r>
              <a:rPr lang="en-US" smtClean="0">
                <a:solidFill>
                  <a:srgbClr val="FFFF00"/>
                </a:solidFill>
              </a:rPr>
              <a:t>user cannot and does not want to know</a:t>
            </a:r>
          </a:p>
          <a:p>
            <a:pPr lvl="1" eaLnBrk="1" hangingPunct="1"/>
            <a:r>
              <a:rPr lang="en-US" smtClean="0">
                <a:solidFill>
                  <a:srgbClr val="FFFF00"/>
                </a:solidFill>
              </a:rPr>
              <a:t>VMware</a:t>
            </a:r>
            <a:r>
              <a:rPr lang="en-US" smtClean="0"/>
              <a:t>, </a:t>
            </a:r>
            <a:r>
              <a:rPr lang="en-US" smtClean="0">
                <a:solidFill>
                  <a:srgbClr val="FFFF00"/>
                </a:solidFill>
              </a:rPr>
              <a:t>Xen</a:t>
            </a:r>
            <a:r>
              <a:rPr lang="en-US" smtClean="0"/>
              <a:t> .. virtualize a </a:t>
            </a:r>
            <a:r>
              <a:rPr lang="en-US" smtClean="0">
                <a:solidFill>
                  <a:srgbClr val="FFFF00"/>
                </a:solidFill>
              </a:rPr>
              <a:t>single</a:t>
            </a:r>
            <a:r>
              <a:rPr lang="en-US" smtClean="0"/>
              <a:t> machine and service (</a:t>
            </a:r>
            <a:r>
              <a:rPr lang="en-US" smtClean="0">
                <a:solidFill>
                  <a:srgbClr val="FFFF00"/>
                </a:solidFill>
              </a:rPr>
              <a:t>grid</a:t>
            </a:r>
            <a:r>
              <a:rPr lang="en-US" smtClean="0"/>
              <a:t>) architectures virtualize </a:t>
            </a:r>
            <a:r>
              <a:rPr lang="en-US" smtClean="0">
                <a:solidFill>
                  <a:srgbClr val="FFFF00"/>
                </a:solidFill>
              </a:rPr>
              <a:t>across </a:t>
            </a:r>
            <a:r>
              <a:rPr lang="en-US" smtClean="0"/>
              <a:t>machines</a:t>
            </a:r>
          </a:p>
          <a:p>
            <a:pPr eaLnBrk="1" hangingPunct="1"/>
            <a:r>
              <a:rPr lang="en-US" smtClean="0">
                <a:solidFill>
                  <a:srgbClr val="FFFF00"/>
                </a:solidFill>
              </a:rPr>
              <a:t>Clouds</a:t>
            </a:r>
            <a:r>
              <a:rPr lang="en-US" smtClean="0"/>
              <a:t> support </a:t>
            </a:r>
            <a:r>
              <a:rPr lang="en-US" smtClean="0">
                <a:solidFill>
                  <a:srgbClr val="FFFF00"/>
                </a:solidFill>
              </a:rPr>
              <a:t>access </a:t>
            </a:r>
            <a:r>
              <a:rPr lang="en-US" smtClean="0"/>
              <a:t>to (</a:t>
            </a:r>
            <a:r>
              <a:rPr lang="en-US" smtClean="0">
                <a:solidFill>
                  <a:srgbClr val="FFFF00"/>
                </a:solidFill>
              </a:rPr>
              <a:t>lease</a:t>
            </a:r>
            <a:r>
              <a:rPr lang="en-US" smtClean="0"/>
              <a:t> of) </a:t>
            </a:r>
            <a:r>
              <a:rPr lang="en-US" smtClean="0">
                <a:solidFill>
                  <a:srgbClr val="FFFF00"/>
                </a:solidFill>
              </a:rPr>
              <a:t>computer instances</a:t>
            </a:r>
          </a:p>
          <a:p>
            <a:pPr lvl="1" eaLnBrk="1" hangingPunct="1"/>
            <a:r>
              <a:rPr lang="en-US" smtClean="0"/>
              <a:t>Instances accept data and job descriptions (code) and return results that are data and status flags</a:t>
            </a:r>
          </a:p>
          <a:p>
            <a:pPr eaLnBrk="1" hangingPunct="1"/>
            <a:r>
              <a:rPr lang="en-US" smtClean="0">
                <a:solidFill>
                  <a:srgbClr val="FFFF00"/>
                </a:solidFill>
              </a:rPr>
              <a:t>Clouds</a:t>
            </a:r>
            <a:r>
              <a:rPr lang="en-US" smtClean="0"/>
              <a:t> can be built from </a:t>
            </a:r>
            <a:r>
              <a:rPr lang="en-US" smtClean="0">
                <a:solidFill>
                  <a:srgbClr val="FFFF00"/>
                </a:solidFill>
              </a:rPr>
              <a:t>Grids</a:t>
            </a:r>
            <a:r>
              <a:rPr lang="en-US" smtClean="0"/>
              <a:t> but will hide this from user</a:t>
            </a:r>
          </a:p>
          <a:p>
            <a:pPr eaLnBrk="1" hangingPunct="1"/>
            <a:r>
              <a:rPr lang="en-US" smtClean="0">
                <a:solidFill>
                  <a:srgbClr val="FFFF00"/>
                </a:solidFill>
              </a:rPr>
              <a:t>Clouds</a:t>
            </a:r>
            <a:r>
              <a:rPr lang="en-US" smtClean="0"/>
              <a:t> designed to build </a:t>
            </a:r>
            <a:r>
              <a:rPr lang="en-US" smtClean="0">
                <a:solidFill>
                  <a:srgbClr val="FFFF00"/>
                </a:solidFill>
              </a:rPr>
              <a:t>100 times larger </a:t>
            </a:r>
            <a:r>
              <a:rPr lang="en-US" smtClean="0"/>
              <a:t>data centers</a:t>
            </a:r>
          </a:p>
          <a:p>
            <a:pPr eaLnBrk="1" hangingPunct="1"/>
            <a:r>
              <a:rPr lang="en-US" smtClean="0"/>
              <a:t>Clouds support </a:t>
            </a:r>
            <a:r>
              <a:rPr lang="en-US" smtClean="0">
                <a:solidFill>
                  <a:srgbClr val="FFFF00"/>
                </a:solidFill>
              </a:rPr>
              <a:t>green computing</a:t>
            </a:r>
            <a:r>
              <a:rPr lang="en-US" smtClean="0"/>
              <a:t> by supporting remote location where operations including power cheaper</a:t>
            </a:r>
          </a:p>
          <a:p>
            <a:pPr eaLnBrk="1" hangingPunct="1"/>
            <a:endParaRPr lang="en-US" smtClean="0"/>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762000"/>
          </a:xfrm>
        </p:spPr>
        <p:txBody>
          <a:bodyPr/>
          <a:lstStyle/>
          <a:p>
            <a:pPr eaLnBrk="1" hangingPunct="1"/>
            <a:r>
              <a:rPr lang="en-US" dirty="0" smtClean="0"/>
              <a:t>SBIR Introduction </a:t>
            </a:r>
            <a:r>
              <a:rPr lang="en-US" dirty="0" smtClean="0"/>
              <a:t>I</a:t>
            </a:r>
          </a:p>
        </p:txBody>
      </p:sp>
      <p:sp>
        <p:nvSpPr>
          <p:cNvPr id="5123" name="Content Placeholder 2"/>
          <p:cNvSpPr>
            <a:spLocks noGrp="1"/>
          </p:cNvSpPr>
          <p:nvPr>
            <p:ph idx="1"/>
          </p:nvPr>
        </p:nvSpPr>
        <p:spPr>
          <a:xfrm>
            <a:off x="0" y="762000"/>
            <a:ext cx="9144000" cy="4525963"/>
          </a:xfrm>
        </p:spPr>
        <p:txBody>
          <a:bodyPr/>
          <a:lstStyle/>
          <a:p>
            <a:pPr eaLnBrk="1" hangingPunct="1"/>
            <a:r>
              <a:rPr lang="en-US" sz="2800" smtClean="0"/>
              <a:t>Grids and Cyberinfrastructure have emerged as key technologies to support distributed activities that span scientific data gathering networks with commercial RFID or (GPS enabled) cell phone nets. This SBIR extends the Grid implementation of SaaS (Software as a Service) to SensaaS (Sensor as a service) with a scalable architecture consistent with commercial protocol standards and capabilities. The prototype demonstration supports layered sensor nets and an Earthquake science GPS analysis system with a Grid of Grids management environment that supports the inevitable system of systems that will be used in DoD’s GiG.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0"/>
            <a:ext cx="9144000" cy="838200"/>
          </a:xfrm>
        </p:spPr>
        <p:txBody>
          <a:bodyPr/>
          <a:lstStyle/>
          <a:p>
            <a:r>
              <a:rPr lang="en-US" dirty="0" smtClean="0"/>
              <a:t>Web 2.0 and Clouds</a:t>
            </a:r>
          </a:p>
        </p:txBody>
      </p:sp>
      <p:sp>
        <p:nvSpPr>
          <p:cNvPr id="64515" name="Content Placeholder 2"/>
          <p:cNvSpPr>
            <a:spLocks noGrp="1"/>
          </p:cNvSpPr>
          <p:nvPr>
            <p:ph idx="1"/>
          </p:nvPr>
        </p:nvSpPr>
        <p:spPr>
          <a:xfrm>
            <a:off x="0" y="685800"/>
            <a:ext cx="8991600" cy="5410200"/>
          </a:xfrm>
        </p:spPr>
        <p:txBody>
          <a:bodyPr/>
          <a:lstStyle/>
          <a:p>
            <a:r>
              <a:rPr lang="en-US" sz="2400" dirty="0" smtClean="0">
                <a:solidFill>
                  <a:srgbClr val="FFFF00"/>
                </a:solidFill>
              </a:rPr>
              <a:t>Grids</a:t>
            </a:r>
            <a:r>
              <a:rPr lang="en-US" sz="2400" dirty="0" smtClean="0"/>
              <a:t> are less popular than before but can re-use technologies</a:t>
            </a:r>
          </a:p>
          <a:p>
            <a:r>
              <a:rPr lang="en-US" dirty="0" smtClean="0">
                <a:solidFill>
                  <a:srgbClr val="FFFF00"/>
                </a:solidFill>
              </a:rPr>
              <a:t>Clouds</a:t>
            </a:r>
            <a:r>
              <a:rPr lang="en-US" dirty="0" smtClean="0"/>
              <a:t> are </a:t>
            </a:r>
            <a:r>
              <a:rPr lang="en-US" dirty="0" smtClean="0">
                <a:solidFill>
                  <a:srgbClr val="FFFF00"/>
                </a:solidFill>
              </a:rPr>
              <a:t>designed</a:t>
            </a:r>
            <a:r>
              <a:rPr lang="en-US" dirty="0" smtClean="0"/>
              <a:t> </a:t>
            </a:r>
            <a:r>
              <a:rPr lang="en-US" dirty="0" smtClean="0">
                <a:solidFill>
                  <a:srgbClr val="FFFF00"/>
                </a:solidFill>
              </a:rPr>
              <a:t>heterogeneous</a:t>
            </a:r>
            <a:r>
              <a:rPr lang="en-US" dirty="0" smtClean="0"/>
              <a:t> (for functionality) scalable distributed systems whereas </a:t>
            </a:r>
            <a:r>
              <a:rPr lang="en-US" dirty="0" smtClean="0">
                <a:solidFill>
                  <a:srgbClr val="FFFF00"/>
                </a:solidFill>
              </a:rPr>
              <a:t>Grids</a:t>
            </a:r>
            <a:r>
              <a:rPr lang="en-US" dirty="0" smtClean="0"/>
              <a:t> integrate </a:t>
            </a:r>
            <a:r>
              <a:rPr lang="en-US" dirty="0" smtClean="0">
                <a:solidFill>
                  <a:srgbClr val="FFFF00"/>
                </a:solidFill>
              </a:rPr>
              <a:t>a priori heterogeneous</a:t>
            </a:r>
            <a:r>
              <a:rPr lang="en-US" dirty="0" smtClean="0"/>
              <a:t> (for politics) systems</a:t>
            </a:r>
          </a:p>
          <a:p>
            <a:r>
              <a:rPr lang="en-US" sz="2200" dirty="0" smtClean="0">
                <a:solidFill>
                  <a:srgbClr val="FFFF00"/>
                </a:solidFill>
              </a:rPr>
              <a:t>Clouds</a:t>
            </a:r>
            <a:r>
              <a:rPr lang="en-US" sz="2200" dirty="0" smtClean="0"/>
              <a:t> should be </a:t>
            </a:r>
            <a:r>
              <a:rPr lang="en-US" sz="2200" dirty="0" smtClean="0">
                <a:solidFill>
                  <a:srgbClr val="FFFF00"/>
                </a:solidFill>
              </a:rPr>
              <a:t>easier to use</a:t>
            </a:r>
            <a:r>
              <a:rPr lang="en-US" sz="2200" dirty="0" smtClean="0"/>
              <a:t>, </a:t>
            </a:r>
            <a:br>
              <a:rPr lang="en-US" sz="2200" dirty="0" smtClean="0"/>
            </a:br>
            <a:r>
              <a:rPr lang="en-US" sz="2200" dirty="0" smtClean="0"/>
              <a:t>cheaper, faster and scale to larger</a:t>
            </a:r>
            <a:br>
              <a:rPr lang="en-US" sz="2200" dirty="0" smtClean="0"/>
            </a:br>
            <a:r>
              <a:rPr lang="en-US" sz="2200" dirty="0" smtClean="0"/>
              <a:t> sizes than Grids </a:t>
            </a:r>
          </a:p>
          <a:p>
            <a:r>
              <a:rPr lang="en-US" sz="2200" dirty="0" smtClean="0">
                <a:solidFill>
                  <a:srgbClr val="FFFF00"/>
                </a:solidFill>
              </a:rPr>
              <a:t>Grids</a:t>
            </a:r>
            <a:r>
              <a:rPr lang="en-US" sz="2200" dirty="0" smtClean="0"/>
              <a:t> assume you can’t design </a:t>
            </a:r>
            <a:br>
              <a:rPr lang="en-US" sz="2200" dirty="0" smtClean="0"/>
            </a:br>
            <a:r>
              <a:rPr lang="en-US" sz="2200" dirty="0" smtClean="0"/>
              <a:t>system but rather must accept </a:t>
            </a:r>
            <a:br>
              <a:rPr lang="en-US" sz="2200" dirty="0" smtClean="0"/>
            </a:br>
            <a:r>
              <a:rPr lang="en-US" sz="2200" dirty="0" smtClean="0"/>
              <a:t>results of N </a:t>
            </a:r>
            <a:r>
              <a:rPr lang="en-US" sz="2200" dirty="0" smtClean="0">
                <a:solidFill>
                  <a:srgbClr val="FFFF00"/>
                </a:solidFill>
              </a:rPr>
              <a:t>independent </a:t>
            </a:r>
            <a:br>
              <a:rPr lang="en-US" sz="2200" dirty="0" smtClean="0">
                <a:solidFill>
                  <a:srgbClr val="FFFF00"/>
                </a:solidFill>
              </a:rPr>
            </a:br>
            <a:r>
              <a:rPr lang="en-US" sz="2200" dirty="0" smtClean="0">
                <a:solidFill>
                  <a:srgbClr val="FFFF00"/>
                </a:solidFill>
              </a:rPr>
              <a:t>supercomputer funding calls</a:t>
            </a:r>
          </a:p>
          <a:p>
            <a:r>
              <a:rPr lang="en-US" sz="2200" dirty="0" smtClean="0">
                <a:solidFill>
                  <a:srgbClr val="FFFF00"/>
                </a:solidFill>
              </a:rPr>
              <a:t>SaaS</a:t>
            </a:r>
            <a:r>
              <a:rPr lang="en-US" sz="2200" dirty="0" smtClean="0"/>
              <a:t>: </a:t>
            </a:r>
            <a:r>
              <a:rPr lang="en-US" sz="2200" dirty="0" smtClean="0">
                <a:solidFill>
                  <a:srgbClr val="FFFF00"/>
                </a:solidFill>
              </a:rPr>
              <a:t>Software</a:t>
            </a:r>
            <a:r>
              <a:rPr lang="en-US" sz="2200" dirty="0" smtClean="0"/>
              <a:t> as a </a:t>
            </a:r>
            <a:r>
              <a:rPr lang="en-US" sz="2200" dirty="0" smtClean="0">
                <a:solidFill>
                  <a:srgbClr val="FFFF00"/>
                </a:solidFill>
              </a:rPr>
              <a:t>Service</a:t>
            </a:r>
          </a:p>
          <a:p>
            <a:r>
              <a:rPr lang="en-US" sz="2200" dirty="0" smtClean="0">
                <a:solidFill>
                  <a:srgbClr val="FFFF00"/>
                </a:solidFill>
              </a:rPr>
              <a:t>IaaS</a:t>
            </a:r>
            <a:r>
              <a:rPr lang="en-US" sz="2200" dirty="0" smtClean="0"/>
              <a:t>: </a:t>
            </a:r>
            <a:r>
              <a:rPr lang="en-US" sz="2200" dirty="0" smtClean="0">
                <a:solidFill>
                  <a:srgbClr val="FFFF00"/>
                </a:solidFill>
              </a:rPr>
              <a:t>Infrastructure</a:t>
            </a:r>
            <a:r>
              <a:rPr lang="en-US" sz="2200" dirty="0" smtClean="0"/>
              <a:t> as a </a:t>
            </a:r>
            <a:r>
              <a:rPr lang="en-US" sz="2200" dirty="0" smtClean="0">
                <a:solidFill>
                  <a:srgbClr val="FFFF00"/>
                </a:solidFill>
              </a:rPr>
              <a:t>Service</a:t>
            </a:r>
            <a:r>
              <a:rPr lang="en-US" sz="2200" dirty="0" smtClean="0"/>
              <a:t> </a:t>
            </a:r>
            <a:br>
              <a:rPr lang="en-US" sz="2200" dirty="0" smtClean="0"/>
            </a:br>
            <a:r>
              <a:rPr lang="en-US" sz="2200" dirty="0" smtClean="0"/>
              <a:t>or </a:t>
            </a:r>
            <a:r>
              <a:rPr lang="en-US" sz="2200" dirty="0" smtClean="0">
                <a:solidFill>
                  <a:srgbClr val="FFFF00"/>
                </a:solidFill>
              </a:rPr>
              <a:t>HaaS</a:t>
            </a:r>
            <a:r>
              <a:rPr lang="en-US" sz="2200" dirty="0" smtClean="0"/>
              <a:t>: </a:t>
            </a:r>
            <a:r>
              <a:rPr lang="en-US" sz="2200" dirty="0" smtClean="0">
                <a:solidFill>
                  <a:srgbClr val="FFFF00"/>
                </a:solidFill>
              </a:rPr>
              <a:t>Hardware</a:t>
            </a:r>
            <a:r>
              <a:rPr lang="en-US" sz="2200" dirty="0" smtClean="0"/>
              <a:t> as a </a:t>
            </a:r>
            <a:r>
              <a:rPr lang="en-US" sz="2200" dirty="0" smtClean="0">
                <a:solidFill>
                  <a:srgbClr val="FFFF00"/>
                </a:solidFill>
              </a:rPr>
              <a:t>Service</a:t>
            </a:r>
          </a:p>
          <a:p>
            <a:r>
              <a:rPr lang="en-US" sz="2200" dirty="0" smtClean="0">
                <a:solidFill>
                  <a:srgbClr val="FFFF00"/>
                </a:solidFill>
              </a:rPr>
              <a:t>PaaS</a:t>
            </a:r>
            <a:r>
              <a:rPr lang="en-US" sz="2200" dirty="0" smtClean="0"/>
              <a:t>: </a:t>
            </a:r>
            <a:r>
              <a:rPr lang="en-US" sz="2200" dirty="0" smtClean="0">
                <a:solidFill>
                  <a:srgbClr val="FFFF00"/>
                </a:solidFill>
              </a:rPr>
              <a:t>Platform</a:t>
            </a:r>
            <a:r>
              <a:rPr lang="en-US" sz="2200" dirty="0" smtClean="0"/>
              <a:t> as a </a:t>
            </a:r>
            <a:r>
              <a:rPr lang="en-US" sz="2200" dirty="0" smtClean="0">
                <a:solidFill>
                  <a:srgbClr val="FFFF00"/>
                </a:solidFill>
              </a:rPr>
              <a:t>Service </a:t>
            </a:r>
            <a:r>
              <a:rPr lang="en-US" sz="2200" dirty="0" smtClean="0"/>
              <a:t/>
            </a:r>
            <a:br>
              <a:rPr lang="en-US" sz="2200" dirty="0" smtClean="0"/>
            </a:br>
            <a:r>
              <a:rPr lang="en-US" sz="2200" dirty="0" smtClean="0"/>
              <a:t>delivers </a:t>
            </a:r>
            <a:r>
              <a:rPr lang="en-US" sz="2200" dirty="0" smtClean="0">
                <a:solidFill>
                  <a:srgbClr val="FFFF00"/>
                </a:solidFill>
              </a:rPr>
              <a:t>SaaS on IaaS</a:t>
            </a:r>
          </a:p>
        </p:txBody>
      </p:sp>
      <p:sp>
        <p:nvSpPr>
          <p:cNvPr id="4" name="Slide Number Placeholder 3"/>
          <p:cNvSpPr>
            <a:spLocks noGrp="1"/>
          </p:cNvSpPr>
          <p:nvPr>
            <p:ph type="sldNum" sz="quarter" idx="12"/>
          </p:nvPr>
        </p:nvSpPr>
        <p:spPr/>
        <p:txBody>
          <a:bodyPr/>
          <a:lstStyle/>
          <a:p>
            <a:pPr algn="r" rtl="0" eaLnBrk="0" fontAlgn="base" hangingPunct="0">
              <a:spcBef>
                <a:spcPct val="0"/>
              </a:spcBef>
              <a:spcAft>
                <a:spcPct val="0"/>
              </a:spcAft>
              <a:defRPr/>
            </a:pPr>
            <a:fld id="{0B15B447-51B3-473F-8E8D-C7A4D16F551C}"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eaLnBrk="0" fontAlgn="base" hangingPunct="0">
                <a:spcBef>
                  <a:spcPct val="0"/>
                </a:spcBef>
                <a:spcAft>
                  <a:spcPct val="0"/>
                </a:spcAft>
                <a:defRPr/>
              </a:pPr>
              <a:t>20</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1124354" name="Picture 2" descr="C:\Documents and Settings\Geoffrey Fox\Desktop\cloudcomputinggraphic.jpeg"/>
          <p:cNvPicPr>
            <a:picLocks noChangeAspect="1" noChangeArrowheads="1"/>
          </p:cNvPicPr>
          <p:nvPr/>
        </p:nvPicPr>
        <p:blipFill>
          <a:blip r:embed="rId3"/>
          <a:srcRect b="14118"/>
          <a:stretch>
            <a:fillRect/>
          </a:stretch>
        </p:blipFill>
        <p:spPr bwMode="auto">
          <a:xfrm>
            <a:off x="4581525" y="2686050"/>
            <a:ext cx="4562475" cy="4171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Emerging Cloud Architecture</a:t>
            </a:r>
            <a:endParaRPr lang="en-US" dirty="0"/>
          </a:p>
        </p:txBody>
      </p:sp>
      <p:sp>
        <p:nvSpPr>
          <p:cNvPr id="4" name="Content Placeholder 2"/>
          <p:cNvSpPr txBox="1">
            <a:spLocks/>
          </p:cNvSpPr>
          <p:nvPr/>
        </p:nvSpPr>
        <p:spPr>
          <a:xfrm>
            <a:off x="228600" y="838200"/>
            <a:ext cx="8229600" cy="4525963"/>
          </a:xfrm>
          <a:prstGeom prst="rect">
            <a:avLst/>
          </a:prstGeom>
        </p:spPr>
        <p:txBody>
          <a:bodyPr vert="horz" lIns="91440" tIns="45720" rIns="91440" bIns="45720" rtlCol="0">
            <a:normAutofit/>
          </a:bodyPr>
          <a:lstStyle/>
          <a:p>
            <a:pPr marL="342900" indent="-342900" algn="l" rtl="0" eaLnBrk="0" fontAlgn="base" hangingPunct="0">
              <a:spcBef>
                <a:spcPct val="20000"/>
              </a:spcBef>
              <a:spcAft>
                <a:spcPct val="0"/>
              </a:spcAft>
              <a:buFont typeface="Arial" pitchFamily="34" charset="0"/>
              <a:buChar char="•"/>
              <a:defRPr/>
            </a:pPr>
            <a:endParaRPr lang="en-US" sz="3200" kern="1200" dirty="0">
              <a:solidFill>
                <a:prstClr val="black"/>
              </a:solidFill>
              <a:latin typeface="Calibri"/>
              <a:ea typeface="+mn-ea"/>
              <a:cs typeface="+mn-cs"/>
            </a:endParaRPr>
          </a:p>
        </p:txBody>
      </p:sp>
      <p:sp>
        <p:nvSpPr>
          <p:cNvPr id="6" name="Rectangle 5"/>
          <p:cNvSpPr/>
          <p:nvPr/>
        </p:nvSpPr>
        <p:spPr>
          <a:xfrm>
            <a:off x="0" y="1143000"/>
            <a:ext cx="685800"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PAAS</a:t>
            </a:r>
          </a:p>
        </p:txBody>
      </p:sp>
      <p:grpSp>
        <p:nvGrpSpPr>
          <p:cNvPr id="3" name="Group 8"/>
          <p:cNvGrpSpPr/>
          <p:nvPr/>
        </p:nvGrpSpPr>
        <p:grpSpPr>
          <a:xfrm>
            <a:off x="838200" y="1066800"/>
            <a:ext cx="2667000" cy="923330"/>
            <a:chOff x="838200" y="1066800"/>
            <a:chExt cx="2667000" cy="923330"/>
          </a:xfrm>
        </p:grpSpPr>
        <p:sp>
          <p:nvSpPr>
            <p:cNvPr id="5" name="Rectangle 4"/>
            <p:cNvSpPr/>
            <p:nvPr/>
          </p:nvSpPr>
          <p:spPr>
            <a:xfrm>
              <a:off x="838200" y="1066800"/>
              <a:ext cx="1295400"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Build VO</a:t>
              </a:r>
            </a:p>
            <a:p>
              <a:pPr algn="ctr" rtl="0" eaLnBrk="0" fontAlgn="base" hangingPunct="0">
                <a:spcBef>
                  <a:spcPct val="0"/>
                </a:spcBef>
                <a:spcAft>
                  <a:spcPct val="0"/>
                </a:spcAft>
              </a:pPr>
              <a:r>
                <a:rPr lang="en-US" kern="1200" dirty="0">
                  <a:solidFill>
                    <a:srgbClr val="FF0000"/>
                  </a:solidFill>
                  <a:latin typeface="Calibri"/>
                  <a:ea typeface="+mn-ea"/>
                  <a:cs typeface="+mn-cs"/>
                </a:rPr>
                <a:t>Build Portal</a:t>
              </a:r>
            </a:p>
          </p:txBody>
        </p:sp>
        <p:sp>
          <p:nvSpPr>
            <p:cNvPr id="7" name="Rectangle 6"/>
            <p:cNvSpPr/>
            <p:nvPr/>
          </p:nvSpPr>
          <p:spPr>
            <a:xfrm>
              <a:off x="2133600" y="1066800"/>
              <a:ext cx="1371600"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Gadgets</a:t>
              </a:r>
            </a:p>
            <a:p>
              <a:pPr algn="ctr" rtl="0" eaLnBrk="0" fontAlgn="base" hangingPunct="0">
                <a:spcBef>
                  <a:spcPct val="0"/>
                </a:spcBef>
                <a:spcAft>
                  <a:spcPct val="0"/>
                </a:spcAft>
              </a:pPr>
              <a:r>
                <a:rPr lang="en-US" kern="1200" dirty="0">
                  <a:solidFill>
                    <a:prstClr val="black"/>
                  </a:solidFill>
                  <a:latin typeface="Calibri"/>
                  <a:ea typeface="+mn-ea"/>
                  <a:cs typeface="+mn-cs"/>
                </a:rPr>
                <a:t>Open Social</a:t>
              </a:r>
            </a:p>
            <a:p>
              <a:pPr algn="ctr" rtl="0" eaLnBrk="0" fontAlgn="base" hangingPunct="0">
                <a:spcBef>
                  <a:spcPct val="0"/>
                </a:spcBef>
                <a:spcAft>
                  <a:spcPct val="0"/>
                </a:spcAft>
              </a:pPr>
              <a:r>
                <a:rPr lang="en-US" kern="1200" dirty="0">
                  <a:solidFill>
                    <a:prstClr val="black"/>
                  </a:solidFill>
                  <a:latin typeface="Calibri"/>
                  <a:ea typeface="+mn-ea"/>
                  <a:cs typeface="+mn-cs"/>
                </a:rPr>
                <a:t>Ringside</a:t>
              </a:r>
            </a:p>
          </p:txBody>
        </p:sp>
      </p:grpSp>
      <p:grpSp>
        <p:nvGrpSpPr>
          <p:cNvPr id="8" name="Group 11"/>
          <p:cNvGrpSpPr/>
          <p:nvPr/>
        </p:nvGrpSpPr>
        <p:grpSpPr>
          <a:xfrm>
            <a:off x="838200" y="2133600"/>
            <a:ext cx="2743200" cy="646331"/>
            <a:chOff x="914400" y="2514600"/>
            <a:chExt cx="2743200" cy="646331"/>
          </a:xfrm>
        </p:grpSpPr>
        <p:sp>
          <p:nvSpPr>
            <p:cNvPr id="10" name="Rectangle 9"/>
            <p:cNvSpPr/>
            <p:nvPr/>
          </p:nvSpPr>
          <p:spPr>
            <a:xfrm>
              <a:off x="914400" y="2514600"/>
              <a:ext cx="1295400"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Build Cloud Application</a:t>
              </a:r>
            </a:p>
          </p:txBody>
        </p:sp>
        <p:sp>
          <p:nvSpPr>
            <p:cNvPr id="11" name="Rectangle 10"/>
            <p:cNvSpPr/>
            <p:nvPr/>
          </p:nvSpPr>
          <p:spPr>
            <a:xfrm>
              <a:off x="2209800" y="2514600"/>
              <a:ext cx="1447800"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Ruby on Rails</a:t>
              </a:r>
            </a:p>
            <a:p>
              <a:pPr algn="ctr" rtl="0" eaLnBrk="0" fontAlgn="base" hangingPunct="0">
                <a:spcBef>
                  <a:spcPct val="0"/>
                </a:spcBef>
                <a:spcAft>
                  <a:spcPct val="0"/>
                </a:spcAft>
              </a:pPr>
              <a:r>
                <a:rPr lang="en-US" kern="1200" dirty="0" err="1">
                  <a:solidFill>
                    <a:prstClr val="black"/>
                  </a:solidFill>
                  <a:latin typeface="Calibri"/>
                  <a:ea typeface="+mn-ea"/>
                  <a:cs typeface="+mn-cs"/>
                </a:rPr>
                <a:t>Django</a:t>
              </a:r>
              <a:r>
                <a:rPr lang="en-US" kern="1200" dirty="0">
                  <a:solidFill>
                    <a:prstClr val="black"/>
                  </a:solidFill>
                  <a:latin typeface="Calibri"/>
                  <a:ea typeface="+mn-ea"/>
                  <a:cs typeface="+mn-cs"/>
                </a:rPr>
                <a:t>(GAI)</a:t>
              </a:r>
            </a:p>
          </p:txBody>
        </p:sp>
      </p:grpSp>
      <p:sp>
        <p:nvSpPr>
          <p:cNvPr id="15" name="Rectangle 14"/>
          <p:cNvSpPr/>
          <p:nvPr/>
        </p:nvSpPr>
        <p:spPr>
          <a:xfrm>
            <a:off x="3657600" y="1600200"/>
            <a:ext cx="1917961"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Move Service</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(from PC to Cloud)</a:t>
            </a:r>
          </a:p>
        </p:txBody>
      </p:sp>
      <p:grpSp>
        <p:nvGrpSpPr>
          <p:cNvPr id="9" name="Group 16"/>
          <p:cNvGrpSpPr/>
          <p:nvPr/>
        </p:nvGrpSpPr>
        <p:grpSpPr>
          <a:xfrm>
            <a:off x="1143000" y="2971800"/>
            <a:ext cx="1886999" cy="1200329"/>
            <a:chOff x="914400" y="3352800"/>
            <a:chExt cx="1886999" cy="1200329"/>
          </a:xfrm>
        </p:grpSpPr>
        <p:sp>
          <p:nvSpPr>
            <p:cNvPr id="14" name="Rectangle 13"/>
            <p:cNvSpPr/>
            <p:nvPr/>
          </p:nvSpPr>
          <p:spPr>
            <a:xfrm>
              <a:off x="914400" y="3352800"/>
              <a:ext cx="992579"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Security </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Model</a:t>
              </a:r>
            </a:p>
          </p:txBody>
        </p:sp>
        <p:sp>
          <p:nvSpPr>
            <p:cNvPr id="16" name="Rectangle 15"/>
            <p:cNvSpPr/>
            <p:nvPr/>
          </p:nvSpPr>
          <p:spPr>
            <a:xfrm>
              <a:off x="1905000" y="3352800"/>
              <a:ext cx="896399" cy="12003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VOMS</a:t>
              </a:r>
            </a:p>
            <a:p>
              <a:pPr algn="ctr" rtl="0" eaLnBrk="0" fontAlgn="base" hangingPunct="0">
                <a:spcBef>
                  <a:spcPct val="0"/>
                </a:spcBef>
                <a:spcAft>
                  <a:spcPct val="0"/>
                </a:spcAft>
              </a:pPr>
              <a:r>
                <a:rPr lang="en-US" kern="1200" dirty="0">
                  <a:solidFill>
                    <a:prstClr val="black"/>
                  </a:solidFill>
                  <a:latin typeface="Calibri"/>
                  <a:ea typeface="+mn-ea"/>
                  <a:cs typeface="+mn-cs"/>
                </a:rPr>
                <a:t>“UNIX”</a:t>
              </a:r>
              <a:br>
                <a:rPr lang="en-US" kern="1200" dirty="0">
                  <a:solidFill>
                    <a:prstClr val="black"/>
                  </a:solidFill>
                  <a:latin typeface="Calibri"/>
                  <a:ea typeface="+mn-ea"/>
                  <a:cs typeface="+mn-cs"/>
                </a:rPr>
              </a:br>
              <a:r>
                <a:rPr lang="en-US" kern="1200" dirty="0" err="1">
                  <a:solidFill>
                    <a:prstClr val="black"/>
                  </a:solidFill>
                  <a:latin typeface="Calibri"/>
                  <a:ea typeface="+mn-ea"/>
                  <a:cs typeface="+mn-cs"/>
                </a:rPr>
                <a:t>Shib</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a:solidFill>
                    <a:prstClr val="black"/>
                  </a:solidFill>
                  <a:latin typeface="Calibri"/>
                  <a:ea typeface="+mn-ea"/>
                  <a:cs typeface="+mn-cs"/>
                </a:rPr>
                <a:t>OpenID</a:t>
              </a:r>
            </a:p>
          </p:txBody>
        </p:sp>
      </p:grpSp>
      <p:sp>
        <p:nvSpPr>
          <p:cNvPr id="19" name="Rectangle 18"/>
          <p:cNvSpPr/>
          <p:nvPr/>
        </p:nvSpPr>
        <p:spPr>
          <a:xfrm>
            <a:off x="3962400" y="1066800"/>
            <a:ext cx="1223798"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Deploy VM</a:t>
            </a:r>
          </a:p>
        </p:txBody>
      </p:sp>
      <p:sp>
        <p:nvSpPr>
          <p:cNvPr id="21" name="Rectangle 20"/>
          <p:cNvSpPr/>
          <p:nvPr/>
        </p:nvSpPr>
        <p:spPr>
          <a:xfrm>
            <a:off x="3886200" y="2362200"/>
            <a:ext cx="1993174"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rtl="0" eaLnBrk="0" fontAlgn="base" hangingPunct="0">
              <a:spcBef>
                <a:spcPct val="0"/>
              </a:spcBef>
              <a:spcAft>
                <a:spcPct val="0"/>
              </a:spcAft>
            </a:pPr>
            <a:r>
              <a:rPr lang="en-US" kern="1200" dirty="0">
                <a:solidFill>
                  <a:srgbClr val="FF0000"/>
                </a:solidFill>
                <a:latin typeface="Calibri"/>
                <a:ea typeface="+mn-ea"/>
                <a:cs typeface="+mn-cs"/>
              </a:rPr>
              <a:t>Workflow becomes</a:t>
            </a:r>
          </a:p>
          <a:p>
            <a:pPr algn="l" rtl="0" eaLnBrk="0" fontAlgn="base" hangingPunct="0">
              <a:spcBef>
                <a:spcPct val="0"/>
              </a:spcBef>
              <a:spcAft>
                <a:spcPct val="0"/>
              </a:spcAft>
            </a:pPr>
            <a:r>
              <a:rPr lang="en-US" kern="1200" dirty="0">
                <a:solidFill>
                  <a:srgbClr val="FF0000"/>
                </a:solidFill>
                <a:latin typeface="Calibri"/>
                <a:ea typeface="+mn-ea"/>
                <a:cs typeface="+mn-cs"/>
              </a:rPr>
              <a:t>Mashups</a:t>
            </a:r>
          </a:p>
        </p:txBody>
      </p:sp>
      <p:sp>
        <p:nvSpPr>
          <p:cNvPr id="23" name="Rectangle 22"/>
          <p:cNvSpPr/>
          <p:nvPr/>
        </p:nvSpPr>
        <p:spPr>
          <a:xfrm>
            <a:off x="3886200" y="3048000"/>
            <a:ext cx="1360309" cy="20313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rtl="0" eaLnBrk="0" fontAlgn="base" hangingPunct="0">
              <a:spcBef>
                <a:spcPct val="0"/>
              </a:spcBef>
              <a:spcAft>
                <a:spcPct val="0"/>
              </a:spcAft>
            </a:pPr>
            <a:r>
              <a:rPr lang="en-US" kern="1200" dirty="0">
                <a:solidFill>
                  <a:prstClr val="black"/>
                </a:solidFill>
                <a:latin typeface="Calibri"/>
                <a:ea typeface="+mn-ea"/>
                <a:cs typeface="+mn-cs"/>
              </a:rPr>
              <a:t>MapReduce</a:t>
            </a:r>
          </a:p>
          <a:p>
            <a:pPr algn="l" rtl="0" eaLnBrk="0" fontAlgn="base" hangingPunct="0">
              <a:spcBef>
                <a:spcPct val="0"/>
              </a:spcBef>
              <a:spcAft>
                <a:spcPct val="0"/>
              </a:spcAft>
            </a:pPr>
            <a:r>
              <a:rPr lang="en-US" kern="1200" dirty="0" err="1">
                <a:solidFill>
                  <a:prstClr val="black"/>
                </a:solidFill>
                <a:latin typeface="Calibri"/>
                <a:ea typeface="+mn-ea"/>
                <a:cs typeface="+mn-cs"/>
              </a:rPr>
              <a:t>Taverna</a:t>
            </a:r>
            <a:endParaRPr lang="en-US" kern="1200" dirty="0">
              <a:solidFill>
                <a:prstClr val="black"/>
              </a:solidFill>
              <a:latin typeface="Calibri"/>
              <a:ea typeface="+mn-ea"/>
              <a:cs typeface="+mn-cs"/>
            </a:endParaRPr>
          </a:p>
          <a:p>
            <a:pPr algn="l" rtl="0" eaLnBrk="0" fontAlgn="base" hangingPunct="0">
              <a:spcBef>
                <a:spcPct val="0"/>
              </a:spcBef>
              <a:spcAft>
                <a:spcPct val="0"/>
              </a:spcAft>
            </a:pPr>
            <a:r>
              <a:rPr lang="en-US" kern="1200" dirty="0">
                <a:solidFill>
                  <a:prstClr val="black"/>
                </a:solidFill>
                <a:latin typeface="Calibri"/>
                <a:ea typeface="+mn-ea"/>
                <a:cs typeface="+mn-cs"/>
              </a:rPr>
              <a:t>BPEL</a:t>
            </a:r>
          </a:p>
          <a:p>
            <a:pPr algn="l" rtl="0" eaLnBrk="0" fontAlgn="base" hangingPunct="0">
              <a:spcBef>
                <a:spcPct val="0"/>
              </a:spcBef>
              <a:spcAft>
                <a:spcPct val="0"/>
              </a:spcAft>
            </a:pPr>
            <a:r>
              <a:rPr lang="en-US" kern="1200" dirty="0">
                <a:solidFill>
                  <a:prstClr val="black"/>
                </a:solidFill>
                <a:latin typeface="Calibri"/>
                <a:ea typeface="+mn-ea"/>
                <a:cs typeface="+mn-cs"/>
              </a:rPr>
              <a:t>DSS</a:t>
            </a:r>
          </a:p>
          <a:p>
            <a:pPr algn="l" rtl="0" eaLnBrk="0" fontAlgn="base" hangingPunct="0">
              <a:spcBef>
                <a:spcPct val="0"/>
              </a:spcBef>
              <a:spcAft>
                <a:spcPct val="0"/>
              </a:spcAft>
            </a:pPr>
            <a:r>
              <a:rPr lang="en-US" kern="1200" dirty="0">
                <a:solidFill>
                  <a:prstClr val="black"/>
                </a:solidFill>
                <a:latin typeface="Calibri"/>
                <a:ea typeface="+mn-ea"/>
                <a:cs typeface="+mn-cs"/>
              </a:rPr>
              <a:t>Windows     </a:t>
            </a:r>
          </a:p>
          <a:p>
            <a:pPr algn="l" rtl="0" eaLnBrk="0" fontAlgn="base" hangingPunct="0">
              <a:spcBef>
                <a:spcPct val="0"/>
              </a:spcBef>
              <a:spcAft>
                <a:spcPct val="0"/>
              </a:spcAft>
            </a:pPr>
            <a:r>
              <a:rPr lang="en-US" kern="1200" dirty="0">
                <a:solidFill>
                  <a:prstClr val="black"/>
                </a:solidFill>
                <a:latin typeface="Calibri"/>
                <a:ea typeface="+mn-ea"/>
                <a:cs typeface="+mn-cs"/>
              </a:rPr>
              <a:t>     Workflow</a:t>
            </a:r>
          </a:p>
          <a:p>
            <a:pPr algn="l" rtl="0" eaLnBrk="0" fontAlgn="base" hangingPunct="0">
              <a:spcBef>
                <a:spcPct val="0"/>
              </a:spcBef>
              <a:spcAft>
                <a:spcPct val="0"/>
              </a:spcAft>
            </a:pPr>
            <a:r>
              <a:rPr lang="en-US" kern="1200" dirty="0">
                <a:solidFill>
                  <a:prstClr val="black"/>
                </a:solidFill>
                <a:latin typeface="Calibri"/>
                <a:ea typeface="+mn-ea"/>
                <a:cs typeface="+mn-cs"/>
              </a:rPr>
              <a:t>DRYAD, F#</a:t>
            </a:r>
          </a:p>
        </p:txBody>
      </p:sp>
      <p:grpSp>
        <p:nvGrpSpPr>
          <p:cNvPr id="12" name="Group 29"/>
          <p:cNvGrpSpPr/>
          <p:nvPr/>
        </p:nvGrpSpPr>
        <p:grpSpPr>
          <a:xfrm>
            <a:off x="3810000" y="5181600"/>
            <a:ext cx="1511119" cy="1304330"/>
            <a:chOff x="3810000" y="5181600"/>
            <a:chExt cx="1511119" cy="1304330"/>
          </a:xfrm>
        </p:grpSpPr>
        <p:sp>
          <p:nvSpPr>
            <p:cNvPr id="22" name="Rectangle 21"/>
            <p:cNvSpPr/>
            <p:nvPr/>
          </p:nvSpPr>
          <p:spPr>
            <a:xfrm>
              <a:off x="3810000" y="5562600"/>
              <a:ext cx="1433662"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err="1">
                  <a:solidFill>
                    <a:prstClr val="black"/>
                  </a:solidFill>
                  <a:latin typeface="Calibri"/>
                  <a:ea typeface="+mn-ea"/>
                  <a:cs typeface="+mn-cs"/>
                </a:rPr>
                <a:t>Sho</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err="1">
                  <a:solidFill>
                    <a:prstClr val="black"/>
                  </a:solidFill>
                  <a:latin typeface="Calibri"/>
                  <a:ea typeface="+mn-ea"/>
                  <a:cs typeface="+mn-cs"/>
                </a:rPr>
                <a:t>Matlab</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err="1">
                  <a:solidFill>
                    <a:prstClr val="black"/>
                  </a:solidFill>
                  <a:latin typeface="Calibri"/>
                  <a:ea typeface="+mn-ea"/>
                  <a:cs typeface="+mn-cs"/>
                </a:rPr>
                <a:t>Mathematica</a:t>
              </a:r>
              <a:endParaRPr lang="en-US" kern="1200" dirty="0">
                <a:solidFill>
                  <a:prstClr val="black"/>
                </a:solidFill>
                <a:latin typeface="Calibri"/>
                <a:ea typeface="+mn-ea"/>
                <a:cs typeface="+mn-cs"/>
              </a:endParaRPr>
            </a:p>
          </p:txBody>
        </p:sp>
        <p:sp>
          <p:nvSpPr>
            <p:cNvPr id="25" name="Rectangle 24"/>
            <p:cNvSpPr/>
            <p:nvPr/>
          </p:nvSpPr>
          <p:spPr>
            <a:xfrm>
              <a:off x="3810000" y="5181600"/>
              <a:ext cx="1511119"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Scripted Math</a:t>
              </a:r>
            </a:p>
          </p:txBody>
        </p:sp>
      </p:grpSp>
      <p:grpSp>
        <p:nvGrpSpPr>
          <p:cNvPr id="13" name="Group 28"/>
          <p:cNvGrpSpPr/>
          <p:nvPr/>
        </p:nvGrpSpPr>
        <p:grpSpPr>
          <a:xfrm>
            <a:off x="5486400" y="5715000"/>
            <a:ext cx="1254446" cy="1027331"/>
            <a:chOff x="2362200" y="4953000"/>
            <a:chExt cx="1254446" cy="1027331"/>
          </a:xfrm>
        </p:grpSpPr>
        <p:sp>
          <p:nvSpPr>
            <p:cNvPr id="24" name="Rectangle 23"/>
            <p:cNvSpPr/>
            <p:nvPr/>
          </p:nvSpPr>
          <p:spPr>
            <a:xfrm>
              <a:off x="2362200" y="4953000"/>
              <a:ext cx="981423"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Libraries</a:t>
              </a:r>
            </a:p>
          </p:txBody>
        </p:sp>
        <p:sp>
          <p:nvSpPr>
            <p:cNvPr id="26" name="Rectangle 25"/>
            <p:cNvSpPr/>
            <p:nvPr/>
          </p:nvSpPr>
          <p:spPr>
            <a:xfrm>
              <a:off x="2362200" y="5334000"/>
              <a:ext cx="1254446"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R</a:t>
              </a:r>
            </a:p>
            <a:p>
              <a:pPr algn="ctr" rtl="0" eaLnBrk="0" fontAlgn="base" hangingPunct="0">
                <a:spcBef>
                  <a:spcPct val="0"/>
                </a:spcBef>
                <a:spcAft>
                  <a:spcPct val="0"/>
                </a:spcAft>
              </a:pPr>
              <a:r>
                <a:rPr lang="en-US" kern="1200" dirty="0">
                  <a:solidFill>
                    <a:prstClr val="black"/>
                  </a:solidFill>
                  <a:latin typeface="Calibri"/>
                  <a:ea typeface="+mn-ea"/>
                  <a:cs typeface="+mn-cs"/>
                </a:rPr>
                <a:t>SCALAPACK</a:t>
              </a:r>
            </a:p>
          </p:txBody>
        </p:sp>
      </p:grpSp>
      <p:grpSp>
        <p:nvGrpSpPr>
          <p:cNvPr id="17" name="Group 27"/>
          <p:cNvGrpSpPr/>
          <p:nvPr/>
        </p:nvGrpSpPr>
        <p:grpSpPr>
          <a:xfrm>
            <a:off x="5486400" y="4648200"/>
            <a:ext cx="1102994" cy="1055132"/>
            <a:chOff x="5562600" y="5029200"/>
            <a:chExt cx="1102994" cy="1055132"/>
          </a:xfrm>
        </p:grpSpPr>
        <p:sp>
          <p:nvSpPr>
            <p:cNvPr id="20" name="Rectangle 19"/>
            <p:cNvSpPr/>
            <p:nvPr/>
          </p:nvSpPr>
          <p:spPr>
            <a:xfrm>
              <a:off x="5562600" y="5029200"/>
              <a:ext cx="1102994"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High level</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Parallel </a:t>
              </a:r>
            </a:p>
          </p:txBody>
        </p:sp>
        <p:sp>
          <p:nvSpPr>
            <p:cNvPr id="27" name="Rectangle 26"/>
            <p:cNvSpPr/>
            <p:nvPr/>
          </p:nvSpPr>
          <p:spPr>
            <a:xfrm>
              <a:off x="5562600" y="5715000"/>
              <a:ext cx="742511"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“HPF”</a:t>
              </a:r>
            </a:p>
          </p:txBody>
        </p:sp>
      </p:grpSp>
      <p:grpSp>
        <p:nvGrpSpPr>
          <p:cNvPr id="28" name="Group 32"/>
          <p:cNvGrpSpPr/>
          <p:nvPr/>
        </p:nvGrpSpPr>
        <p:grpSpPr>
          <a:xfrm>
            <a:off x="6553200" y="1219200"/>
            <a:ext cx="2462134" cy="3222724"/>
            <a:chOff x="6324600" y="1371600"/>
            <a:chExt cx="2462134" cy="3222724"/>
          </a:xfrm>
        </p:grpSpPr>
        <p:sp>
          <p:nvSpPr>
            <p:cNvPr id="18" name="Rectangle 17"/>
            <p:cNvSpPr/>
            <p:nvPr/>
          </p:nvSpPr>
          <p:spPr>
            <a:xfrm>
              <a:off x="6858000" y="1371600"/>
              <a:ext cx="1752599" cy="92333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Classic Compute File Database </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on a cloud</a:t>
              </a:r>
            </a:p>
          </p:txBody>
        </p:sp>
        <p:sp>
          <p:nvSpPr>
            <p:cNvPr id="31" name="Rectangle 30"/>
            <p:cNvSpPr/>
            <p:nvPr/>
          </p:nvSpPr>
          <p:spPr>
            <a:xfrm>
              <a:off x="6858000" y="2286000"/>
              <a:ext cx="1928734" cy="23083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prstClr val="black"/>
                  </a:solidFill>
                  <a:latin typeface="Calibri"/>
                  <a:ea typeface="+mn-ea"/>
                  <a:cs typeface="+mn-cs"/>
                </a:rPr>
                <a:t>EC2, S3, </a:t>
              </a:r>
              <a:r>
                <a:rPr lang="en-US" kern="1200" dirty="0" err="1">
                  <a:solidFill>
                    <a:prstClr val="black"/>
                  </a:solidFill>
                  <a:latin typeface="Calibri"/>
                  <a:ea typeface="+mn-ea"/>
                  <a:cs typeface="+mn-cs"/>
                </a:rPr>
                <a:t>SimpleDB</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err="1">
                  <a:solidFill>
                    <a:prstClr val="black"/>
                  </a:solidFill>
                  <a:latin typeface="Calibri"/>
                  <a:ea typeface="+mn-ea"/>
                  <a:cs typeface="+mn-cs"/>
                </a:rPr>
                <a:t>CloudDB</a:t>
              </a:r>
              <a:r>
                <a:rPr lang="en-US" kern="1200" dirty="0">
                  <a:solidFill>
                    <a:prstClr val="black"/>
                  </a:solidFill>
                  <a:latin typeface="Calibri"/>
                  <a:ea typeface="+mn-ea"/>
                  <a:cs typeface="+mn-cs"/>
                </a:rPr>
                <a:t>, Red Dog</a:t>
              </a:r>
            </a:p>
            <a:p>
              <a:pPr algn="ctr" rtl="0" eaLnBrk="0" fontAlgn="base" hangingPunct="0">
                <a:spcBef>
                  <a:spcPct val="0"/>
                </a:spcBef>
                <a:spcAft>
                  <a:spcPct val="0"/>
                </a:spcAft>
              </a:pPr>
              <a:r>
                <a:rPr lang="en-US" kern="1200" dirty="0" err="1">
                  <a:solidFill>
                    <a:prstClr val="black"/>
                  </a:solidFill>
                  <a:latin typeface="Calibri"/>
                  <a:ea typeface="+mn-ea"/>
                  <a:cs typeface="+mn-cs"/>
                </a:rPr>
                <a:t>Bigtable</a:t>
              </a:r>
              <a:endParaRPr lang="en-US" kern="1200" dirty="0">
                <a:solidFill>
                  <a:prstClr val="black"/>
                </a:solidFill>
                <a:latin typeface="Calibri"/>
                <a:ea typeface="+mn-ea"/>
                <a:cs typeface="+mn-cs"/>
              </a:endParaRPr>
            </a:p>
            <a:p>
              <a:pPr algn="ctr" rtl="0" eaLnBrk="0" fontAlgn="base" hangingPunct="0">
                <a:spcBef>
                  <a:spcPct val="0"/>
                </a:spcBef>
                <a:spcAft>
                  <a:spcPct val="0"/>
                </a:spcAft>
              </a:pPr>
              <a:r>
                <a:rPr lang="en-US" kern="1200" dirty="0">
                  <a:solidFill>
                    <a:prstClr val="black"/>
                  </a:solidFill>
                  <a:latin typeface="Calibri"/>
                  <a:ea typeface="+mn-ea"/>
                  <a:cs typeface="+mn-cs"/>
                </a:rPr>
                <a:t>GFS (Hadoop)</a:t>
              </a:r>
            </a:p>
            <a:p>
              <a:pPr algn="ctr" rtl="0" eaLnBrk="0" fontAlgn="base" hangingPunct="0">
                <a:spcBef>
                  <a:spcPct val="0"/>
                </a:spcBef>
                <a:spcAft>
                  <a:spcPct val="0"/>
                </a:spcAft>
              </a:pPr>
              <a:r>
                <a:rPr lang="en-US" kern="1200" dirty="0">
                  <a:solidFill>
                    <a:prstClr val="black"/>
                  </a:solidFill>
                  <a:latin typeface="Calibri"/>
                  <a:ea typeface="+mn-ea"/>
                  <a:cs typeface="+mn-cs"/>
                </a:rPr>
                <a:t>? </a:t>
              </a:r>
              <a:r>
                <a:rPr lang="en-US" kern="1200" dirty="0" err="1">
                  <a:solidFill>
                    <a:prstClr val="black"/>
                  </a:solidFill>
                  <a:latin typeface="Calibri"/>
                  <a:ea typeface="+mn-ea"/>
                  <a:cs typeface="+mn-cs"/>
                </a:rPr>
                <a:t>Lustre</a:t>
              </a:r>
              <a:r>
                <a:rPr lang="en-US" kern="1200" dirty="0">
                  <a:solidFill>
                    <a:prstClr val="black"/>
                  </a:solidFill>
                  <a:latin typeface="Calibri"/>
                  <a:ea typeface="+mn-ea"/>
                  <a:cs typeface="+mn-cs"/>
                </a:rPr>
                <a:t> GPFS</a:t>
              </a:r>
              <a:br>
                <a:rPr lang="en-US" kern="1200" dirty="0">
                  <a:solidFill>
                    <a:prstClr val="black"/>
                  </a:solidFill>
                  <a:latin typeface="Calibri"/>
                  <a:ea typeface="+mn-ea"/>
                  <a:cs typeface="+mn-cs"/>
                </a:rPr>
              </a:br>
              <a:r>
                <a:rPr lang="en-US" kern="1200" dirty="0">
                  <a:solidFill>
                    <a:prstClr val="black"/>
                  </a:solidFill>
                  <a:latin typeface="Calibri"/>
                  <a:ea typeface="+mn-ea"/>
                  <a:cs typeface="+mn-cs"/>
                </a:rPr>
                <a:t>? MPI CCR</a:t>
              </a:r>
            </a:p>
            <a:p>
              <a:pPr algn="ctr" rtl="0" eaLnBrk="0" fontAlgn="base" hangingPunct="0">
                <a:spcBef>
                  <a:spcPct val="0"/>
                </a:spcBef>
                <a:spcAft>
                  <a:spcPct val="0"/>
                </a:spcAft>
              </a:pPr>
              <a:r>
                <a:rPr lang="en-US" kern="1200" dirty="0">
                  <a:solidFill>
                    <a:prstClr val="black"/>
                  </a:solidFill>
                  <a:latin typeface="Calibri"/>
                  <a:ea typeface="+mn-ea"/>
                  <a:cs typeface="+mn-cs"/>
                </a:rPr>
                <a:t>? Windows Cluster</a:t>
              </a:r>
              <a:br>
                <a:rPr lang="en-US" kern="1200" dirty="0">
                  <a:solidFill>
                    <a:prstClr val="black"/>
                  </a:solidFill>
                  <a:latin typeface="Calibri"/>
                  <a:ea typeface="+mn-ea"/>
                  <a:cs typeface="+mn-cs"/>
                </a:rPr>
              </a:br>
              <a:r>
                <a:rPr lang="en-US" kern="1200" dirty="0">
                  <a:solidFill>
                    <a:prstClr val="black"/>
                  </a:solidFill>
                  <a:latin typeface="Calibri"/>
                  <a:ea typeface="+mn-ea"/>
                  <a:cs typeface="+mn-cs"/>
                </a:rPr>
                <a:t>for VM</a:t>
              </a:r>
            </a:p>
          </p:txBody>
        </p:sp>
        <p:sp>
          <p:nvSpPr>
            <p:cNvPr id="32" name="Rectangle 31"/>
            <p:cNvSpPr/>
            <p:nvPr/>
          </p:nvSpPr>
          <p:spPr>
            <a:xfrm>
              <a:off x="6324600" y="2286000"/>
              <a:ext cx="513281" cy="203132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VM</a:t>
              </a:r>
            </a:p>
            <a:p>
              <a:pPr algn="ctr" rtl="0" eaLnBrk="0" fontAlgn="base" hangingPunct="0">
                <a:spcBef>
                  <a:spcPct val="0"/>
                </a:spcBef>
                <a:spcAft>
                  <a:spcPct val="0"/>
                </a:spcAft>
              </a:pP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br>
                <a:rPr lang="en-US" kern="1200" dirty="0">
                  <a:solidFill>
                    <a:srgbClr val="FF0000"/>
                  </a:solidFill>
                  <a:latin typeface="Calibri"/>
                  <a:ea typeface="+mn-ea"/>
                  <a:cs typeface="+mn-cs"/>
                </a:rPr>
              </a:br>
              <a:r>
                <a:rPr lang="en-US" kern="1200" dirty="0">
                  <a:solidFill>
                    <a:srgbClr val="FF0000"/>
                  </a:solidFill>
                  <a:latin typeface="Calibri"/>
                  <a:ea typeface="+mn-ea"/>
                  <a:cs typeface="+mn-cs"/>
                </a:rPr>
                <a:t>VM</a:t>
              </a:r>
            </a:p>
          </p:txBody>
        </p:sp>
      </p:grpSp>
      <p:sp>
        <p:nvSpPr>
          <p:cNvPr id="34" name="Rectangle 33"/>
          <p:cNvSpPr/>
          <p:nvPr/>
        </p:nvSpPr>
        <p:spPr>
          <a:xfrm>
            <a:off x="7543800" y="609600"/>
            <a:ext cx="685800" cy="3693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eaLnBrk="0" fontAlgn="base" hangingPunct="0">
              <a:spcBef>
                <a:spcPct val="0"/>
              </a:spcBef>
              <a:spcAft>
                <a:spcPct val="0"/>
              </a:spcAft>
            </a:pPr>
            <a:r>
              <a:rPr lang="en-US" kern="1200" dirty="0">
                <a:solidFill>
                  <a:srgbClr val="FF0000"/>
                </a:solidFill>
                <a:latin typeface="Calibri"/>
                <a:ea typeface="+mn-ea"/>
                <a:cs typeface="+mn-cs"/>
              </a:rPr>
              <a:t>IAAS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a:spLocks noGrp="1" noChangeArrowheads="1"/>
          </p:cNvSpPr>
          <p:nvPr>
            <p:ph type="sldNum" sz="quarter" idx="4"/>
          </p:nvPr>
        </p:nvSpPr>
        <p:spPr/>
        <p:txBody>
          <a:bodyPr/>
          <a:lstStyle/>
          <a:p>
            <a:fld id="{96151E02-8FE4-44CB-ADD8-82B272624D75}" type="slidenum">
              <a:rPr lang="en-US"/>
              <a:pPr/>
              <a:t>22</a:t>
            </a:fld>
            <a:endParaRPr lang="en-US"/>
          </a:p>
        </p:txBody>
      </p:sp>
      <p:sp>
        <p:nvSpPr>
          <p:cNvPr id="2275330" name="Rectangle 2"/>
          <p:cNvSpPr>
            <a:spLocks noGrp="1" noChangeArrowheads="1"/>
          </p:cNvSpPr>
          <p:nvPr>
            <p:ph type="ctrTitle"/>
          </p:nvPr>
        </p:nvSpPr>
        <p:spPr>
          <a:xfrm>
            <a:off x="685800" y="1066800"/>
            <a:ext cx="7772400" cy="2955925"/>
          </a:xfrm>
        </p:spPr>
        <p:txBody>
          <a:bodyPr/>
          <a:lstStyle/>
          <a:p>
            <a:r>
              <a:rPr lang="en-US" sz="4800"/>
              <a:t>Analysis of DoD Net Centric Services in terms of Web and Grid services</a:t>
            </a:r>
          </a:p>
        </p:txBody>
      </p:sp>
      <p:sp>
        <p:nvSpPr>
          <p:cNvPr id="2275331" name="Rectangle 3"/>
          <p:cNvSpPr>
            <a:spLocks noGrp="1" noChangeArrowheads="1"/>
          </p:cNvSpPr>
          <p:nvPr>
            <p:ph type="subTitle"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CE59D437-585A-42FF-B333-D5051F58E72F}" type="slidenum">
              <a:rPr lang="en-US"/>
              <a:pPr/>
              <a:t>23</a:t>
            </a:fld>
            <a:endParaRPr lang="en-US"/>
          </a:p>
        </p:txBody>
      </p:sp>
      <p:sp>
        <p:nvSpPr>
          <p:cNvPr id="2277378" name="Rectangle 2"/>
          <p:cNvSpPr>
            <a:spLocks noGrp="1" noChangeArrowheads="1"/>
          </p:cNvSpPr>
          <p:nvPr>
            <p:ph type="title"/>
          </p:nvPr>
        </p:nvSpPr>
        <p:spPr>
          <a:xfrm>
            <a:off x="0" y="0"/>
            <a:ext cx="9144000" cy="685800"/>
          </a:xfrm>
        </p:spPr>
        <p:txBody>
          <a:bodyPr/>
          <a:lstStyle/>
          <a:p>
            <a:r>
              <a:rPr lang="en-US" sz="3200" b="1">
                <a:solidFill>
                  <a:schemeClr val="tx1"/>
                </a:solidFill>
              </a:rPr>
              <a:t>The Grid and Web Service Institutional Hierarchy</a:t>
            </a:r>
          </a:p>
        </p:txBody>
      </p:sp>
      <p:sp>
        <p:nvSpPr>
          <p:cNvPr id="2277379" name="Text Box 3"/>
          <p:cNvSpPr txBox="1">
            <a:spLocks noChangeArrowheads="1"/>
          </p:cNvSpPr>
          <p:nvPr/>
        </p:nvSpPr>
        <p:spPr bwMode="auto">
          <a:xfrm>
            <a:off x="7296150" y="2514600"/>
            <a:ext cx="1847850" cy="1190625"/>
          </a:xfrm>
          <a:prstGeom prst="rect">
            <a:avLst/>
          </a:prstGeom>
          <a:noFill/>
          <a:ln w="9525">
            <a:noFill/>
            <a:miter lim="800000"/>
            <a:headEnd/>
            <a:tailEnd/>
          </a:ln>
          <a:effectLst/>
        </p:spPr>
        <p:txBody>
          <a:bodyPr>
            <a:spAutoFit/>
          </a:bodyPr>
          <a:lstStyle/>
          <a:p>
            <a:pPr algn="l"/>
            <a:r>
              <a:rPr lang="en-US" sz="1800">
                <a:latin typeface="Arial" pitchFamily="34" charset="0"/>
              </a:rPr>
              <a:t>OGSA </a:t>
            </a:r>
            <a:r>
              <a:rPr lang="en-US" sz="1800">
                <a:solidFill>
                  <a:srgbClr val="FF0000"/>
                </a:solidFill>
                <a:latin typeface="Arial" pitchFamily="34" charset="0"/>
              </a:rPr>
              <a:t>GS-*</a:t>
            </a:r>
            <a:r>
              <a:rPr lang="en-US" sz="1800">
                <a:latin typeface="Arial" pitchFamily="34" charset="0"/>
              </a:rPr>
              <a:t/>
            </a:r>
            <a:br>
              <a:rPr lang="en-US" sz="1800">
                <a:latin typeface="Arial" pitchFamily="34" charset="0"/>
              </a:rPr>
            </a:br>
            <a:r>
              <a:rPr lang="en-US" sz="1800">
                <a:latin typeface="Arial" pitchFamily="34" charset="0"/>
              </a:rPr>
              <a:t>and some WS-*</a:t>
            </a:r>
          </a:p>
          <a:p>
            <a:pPr algn="l"/>
            <a:r>
              <a:rPr lang="en-US" sz="1800">
                <a:latin typeface="Arial" pitchFamily="34" charset="0"/>
              </a:rPr>
              <a:t>GGF/W3C/….</a:t>
            </a:r>
            <a:br>
              <a:rPr lang="en-US" sz="1800">
                <a:latin typeface="Arial" pitchFamily="34" charset="0"/>
              </a:rPr>
            </a:br>
            <a:r>
              <a:rPr lang="en-US" sz="1800">
                <a:solidFill>
                  <a:srgbClr val="FF0000"/>
                </a:solidFill>
                <a:latin typeface="Arial" pitchFamily="34" charset="0"/>
              </a:rPr>
              <a:t>XGSP (Collab)</a:t>
            </a:r>
          </a:p>
        </p:txBody>
      </p:sp>
      <p:sp>
        <p:nvSpPr>
          <p:cNvPr id="2277380" name="Text Box 4"/>
          <p:cNvSpPr txBox="1">
            <a:spLocks noChangeArrowheads="1"/>
          </p:cNvSpPr>
          <p:nvPr/>
        </p:nvSpPr>
        <p:spPr bwMode="auto">
          <a:xfrm>
            <a:off x="7385050" y="3884613"/>
            <a:ext cx="1530350" cy="915987"/>
          </a:xfrm>
          <a:prstGeom prst="rect">
            <a:avLst/>
          </a:prstGeom>
          <a:noFill/>
          <a:ln w="9525">
            <a:noFill/>
            <a:miter lim="800000"/>
            <a:headEnd/>
            <a:tailEnd/>
          </a:ln>
          <a:effectLst/>
        </p:spPr>
        <p:txBody>
          <a:bodyPr wrap="none">
            <a:spAutoFit/>
          </a:bodyPr>
          <a:lstStyle/>
          <a:p>
            <a:pPr algn="l"/>
            <a:r>
              <a:rPr lang="en-US" sz="1800">
                <a:solidFill>
                  <a:srgbClr val="FF0000"/>
                </a:solidFill>
                <a:latin typeface="Arial" pitchFamily="34" charset="0"/>
              </a:rPr>
              <a:t>WS-*</a:t>
            </a:r>
            <a:r>
              <a:rPr lang="en-US" sz="1800">
                <a:latin typeface="Arial" pitchFamily="34" charset="0"/>
              </a:rPr>
              <a:t> from</a:t>
            </a:r>
            <a:br>
              <a:rPr lang="en-US" sz="1800">
                <a:latin typeface="Arial" pitchFamily="34" charset="0"/>
              </a:rPr>
            </a:br>
            <a:r>
              <a:rPr lang="en-US" sz="1800">
                <a:latin typeface="Arial" pitchFamily="34" charset="0"/>
              </a:rPr>
              <a:t>OASIS/W3C/</a:t>
            </a:r>
            <a:br>
              <a:rPr lang="en-US" sz="1800">
                <a:latin typeface="Arial" pitchFamily="34" charset="0"/>
              </a:rPr>
            </a:br>
            <a:r>
              <a:rPr lang="en-US" sz="1800">
                <a:latin typeface="Arial" pitchFamily="34" charset="0"/>
              </a:rPr>
              <a:t>Industry</a:t>
            </a:r>
          </a:p>
        </p:txBody>
      </p:sp>
      <p:sp>
        <p:nvSpPr>
          <p:cNvPr id="2277381" name="Text Box 5"/>
          <p:cNvSpPr txBox="1">
            <a:spLocks noChangeArrowheads="1"/>
          </p:cNvSpPr>
          <p:nvPr/>
        </p:nvSpPr>
        <p:spPr bwMode="auto">
          <a:xfrm>
            <a:off x="7359650" y="5105400"/>
            <a:ext cx="1555750" cy="641350"/>
          </a:xfrm>
          <a:prstGeom prst="rect">
            <a:avLst/>
          </a:prstGeom>
          <a:noFill/>
          <a:ln w="9525">
            <a:noFill/>
            <a:miter lim="800000"/>
            <a:headEnd/>
            <a:tailEnd/>
          </a:ln>
          <a:effectLst/>
        </p:spPr>
        <p:txBody>
          <a:bodyPr wrap="none">
            <a:spAutoFit/>
          </a:bodyPr>
          <a:lstStyle/>
          <a:p>
            <a:pPr algn="l"/>
            <a:r>
              <a:rPr lang="en-US" sz="1800">
                <a:latin typeface="Arial" pitchFamily="34" charset="0"/>
              </a:rPr>
              <a:t>Apache Axis</a:t>
            </a:r>
            <a:br>
              <a:rPr lang="en-US" sz="1800">
                <a:latin typeface="Arial" pitchFamily="34" charset="0"/>
              </a:rPr>
            </a:br>
            <a:r>
              <a:rPr lang="en-US" sz="1800">
                <a:latin typeface="Arial" pitchFamily="34" charset="0"/>
              </a:rPr>
              <a:t>.NET etc.</a:t>
            </a:r>
          </a:p>
        </p:txBody>
      </p:sp>
      <p:sp>
        <p:nvSpPr>
          <p:cNvPr id="2277382" name="Text Box 6"/>
          <p:cNvSpPr txBox="1">
            <a:spLocks noChangeArrowheads="1"/>
          </p:cNvSpPr>
          <p:nvPr/>
        </p:nvSpPr>
        <p:spPr bwMode="auto">
          <a:xfrm>
            <a:off x="762000" y="6096000"/>
            <a:ext cx="5576888" cy="457200"/>
          </a:xfrm>
          <a:prstGeom prst="rect">
            <a:avLst/>
          </a:prstGeom>
          <a:noFill/>
          <a:ln w="9525" algn="ctr">
            <a:noFill/>
            <a:miter lim="800000"/>
            <a:headEnd/>
            <a:tailEnd/>
          </a:ln>
          <a:effectLst/>
        </p:spPr>
        <p:txBody>
          <a:bodyPr wrap="none">
            <a:spAutoFit/>
          </a:bodyPr>
          <a:lstStyle/>
          <a:p>
            <a:r>
              <a:rPr lang="en-US">
                <a:solidFill>
                  <a:srgbClr val="FF0000"/>
                </a:solidFill>
              </a:rPr>
              <a:t>Must set standards to get interoperability</a:t>
            </a:r>
          </a:p>
        </p:txBody>
      </p:sp>
      <p:sp>
        <p:nvSpPr>
          <p:cNvPr id="2277383" name="Rectangle 7"/>
          <p:cNvSpPr>
            <a:spLocks noChangeArrowheads="1"/>
          </p:cNvSpPr>
          <p:nvPr/>
        </p:nvSpPr>
        <p:spPr bwMode="auto">
          <a:xfrm>
            <a:off x="0" y="3810000"/>
            <a:ext cx="7313613" cy="1295400"/>
          </a:xfrm>
          <a:prstGeom prst="rect">
            <a:avLst/>
          </a:prstGeom>
          <a:solidFill>
            <a:srgbClr val="DDDDDD"/>
          </a:solidFill>
          <a:ln w="9525">
            <a:solidFill>
              <a:schemeClr val="tx1"/>
            </a:solidFill>
            <a:miter lim="800000"/>
            <a:headEnd/>
            <a:tailEnd/>
          </a:ln>
          <a:effectLst/>
        </p:spPr>
        <p:txBody>
          <a:bodyPr wrap="none" anchor="ctr"/>
          <a:lstStyle/>
          <a:p>
            <a:r>
              <a:rPr lang="en-US">
                <a:latin typeface="Arial" pitchFamily="34" charset="0"/>
              </a:rPr>
              <a:t>2: System Services and Features</a:t>
            </a:r>
          </a:p>
          <a:p>
            <a:r>
              <a:rPr lang="en-US">
                <a:latin typeface="Arial" pitchFamily="34" charset="0"/>
              </a:rPr>
              <a:t>(WS-* from OASIS/W3C/Industry)</a:t>
            </a:r>
          </a:p>
          <a:p>
            <a:r>
              <a:rPr lang="en-US" b="0">
                <a:latin typeface="Arial" pitchFamily="34" charset="0"/>
              </a:rPr>
              <a:t>Handlers like WS-RM, Security, UDDI Registry</a:t>
            </a:r>
          </a:p>
        </p:txBody>
      </p:sp>
      <p:sp>
        <p:nvSpPr>
          <p:cNvPr id="2277384" name="Rectangle 8"/>
          <p:cNvSpPr>
            <a:spLocks noChangeArrowheads="1"/>
          </p:cNvSpPr>
          <p:nvPr/>
        </p:nvSpPr>
        <p:spPr bwMode="auto">
          <a:xfrm>
            <a:off x="0" y="2438400"/>
            <a:ext cx="7313613" cy="1371600"/>
          </a:xfrm>
          <a:prstGeom prst="rect">
            <a:avLst/>
          </a:prstGeom>
          <a:solidFill>
            <a:srgbClr val="F3F1AD"/>
          </a:solidFill>
          <a:ln w="9525">
            <a:solidFill>
              <a:schemeClr val="tx1"/>
            </a:solidFill>
            <a:miter lim="800000"/>
            <a:headEnd/>
            <a:tailEnd/>
          </a:ln>
          <a:effectLst/>
        </p:spPr>
        <p:txBody>
          <a:bodyPr anchor="ctr"/>
          <a:lstStyle/>
          <a:p>
            <a:r>
              <a:rPr lang="en-US">
                <a:latin typeface="Arial" pitchFamily="34" charset="0"/>
              </a:rPr>
              <a:t>3: Generally Useful Services and Features</a:t>
            </a:r>
          </a:p>
          <a:p>
            <a:r>
              <a:rPr lang="en-US">
                <a:latin typeface="Arial" pitchFamily="34" charset="0"/>
              </a:rPr>
              <a:t>(OGSA and other GGF, W3C) </a:t>
            </a:r>
            <a:r>
              <a:rPr lang="en-US" sz="2300" b="0">
                <a:latin typeface="Arial" pitchFamily="34" charset="0"/>
              </a:rPr>
              <a:t>Such as “Collaborate”, “Access a Database” or “Submit a Job”</a:t>
            </a:r>
          </a:p>
        </p:txBody>
      </p:sp>
      <p:sp>
        <p:nvSpPr>
          <p:cNvPr id="2277385" name="Rectangle 9"/>
          <p:cNvSpPr>
            <a:spLocks noChangeArrowheads="1"/>
          </p:cNvSpPr>
          <p:nvPr/>
        </p:nvSpPr>
        <p:spPr bwMode="auto">
          <a:xfrm>
            <a:off x="0" y="1066800"/>
            <a:ext cx="7313613" cy="1371600"/>
          </a:xfrm>
          <a:prstGeom prst="rect">
            <a:avLst/>
          </a:prstGeom>
          <a:solidFill>
            <a:srgbClr val="FEDAF7"/>
          </a:solidFill>
          <a:ln w="9525">
            <a:solidFill>
              <a:schemeClr val="tx1"/>
            </a:solidFill>
            <a:miter lim="800000"/>
            <a:headEnd/>
            <a:tailEnd/>
          </a:ln>
          <a:effectLst/>
        </p:spPr>
        <p:txBody>
          <a:bodyPr anchor="ctr"/>
          <a:lstStyle/>
          <a:p>
            <a:r>
              <a:rPr lang="en-US">
                <a:latin typeface="Arial" pitchFamily="34" charset="0"/>
              </a:rPr>
              <a:t>4: Application or Community of Interest (CoI)</a:t>
            </a:r>
            <a:br>
              <a:rPr lang="en-US">
                <a:latin typeface="Arial" pitchFamily="34" charset="0"/>
              </a:rPr>
            </a:br>
            <a:r>
              <a:rPr lang="en-US">
                <a:latin typeface="Arial" pitchFamily="34" charset="0"/>
              </a:rPr>
              <a:t>Specific Services </a:t>
            </a:r>
            <a:r>
              <a:rPr lang="en-US" b="0">
                <a:latin typeface="Arial" pitchFamily="34" charset="0"/>
              </a:rPr>
              <a:t>such as “Map Services”, “Run BLAST” or “Simulate a Missile”</a:t>
            </a:r>
          </a:p>
        </p:txBody>
      </p:sp>
      <p:sp>
        <p:nvSpPr>
          <p:cNvPr id="2277386" name="Rectangle 10"/>
          <p:cNvSpPr>
            <a:spLocks noChangeArrowheads="1"/>
          </p:cNvSpPr>
          <p:nvPr/>
        </p:nvSpPr>
        <p:spPr bwMode="auto">
          <a:xfrm>
            <a:off x="0" y="5029200"/>
            <a:ext cx="7313613" cy="838200"/>
          </a:xfrm>
          <a:prstGeom prst="rect">
            <a:avLst/>
          </a:prstGeom>
          <a:solidFill>
            <a:srgbClr val="B3EBB6"/>
          </a:solidFill>
          <a:ln w="9525">
            <a:solidFill>
              <a:schemeClr val="tx1"/>
            </a:solidFill>
            <a:miter lim="800000"/>
            <a:headEnd/>
            <a:tailEnd/>
          </a:ln>
          <a:effectLst/>
        </p:spPr>
        <p:txBody>
          <a:bodyPr wrap="none" anchor="ctr"/>
          <a:lstStyle/>
          <a:p>
            <a:r>
              <a:rPr lang="en-US">
                <a:latin typeface="Arial" pitchFamily="34" charset="0"/>
              </a:rPr>
              <a:t>1: Container and Run Time (Hosting) </a:t>
            </a:r>
          </a:p>
          <a:p>
            <a:r>
              <a:rPr lang="en-US">
                <a:latin typeface="Arial" pitchFamily="34" charset="0"/>
              </a:rPr>
              <a:t>Environment (Apache Axis, .NET etc.)</a:t>
            </a:r>
          </a:p>
        </p:txBody>
      </p:sp>
      <p:sp>
        <p:nvSpPr>
          <p:cNvPr id="2277387" name="Text Box 11"/>
          <p:cNvSpPr txBox="1">
            <a:spLocks noChangeArrowheads="1"/>
          </p:cNvSpPr>
          <p:nvPr/>
        </p:nvSpPr>
        <p:spPr bwMode="auto">
          <a:xfrm>
            <a:off x="7239000" y="1095375"/>
            <a:ext cx="1981200" cy="1190625"/>
          </a:xfrm>
          <a:prstGeom prst="rect">
            <a:avLst/>
          </a:prstGeom>
          <a:noFill/>
          <a:ln w="9525">
            <a:noFill/>
            <a:miter lim="800000"/>
            <a:headEnd/>
            <a:tailEnd/>
          </a:ln>
          <a:effectLst/>
        </p:spPr>
        <p:txBody>
          <a:bodyPr>
            <a:spAutoFit/>
          </a:bodyPr>
          <a:lstStyle/>
          <a:p>
            <a:pPr algn="l"/>
            <a:r>
              <a:rPr lang="en-US" sz="1800">
                <a:latin typeface="Arial" pitchFamily="34" charset="0"/>
              </a:rPr>
              <a:t>XBML</a:t>
            </a:r>
            <a:br>
              <a:rPr lang="en-US" sz="1800">
                <a:latin typeface="Arial" pitchFamily="34" charset="0"/>
              </a:rPr>
            </a:br>
            <a:r>
              <a:rPr lang="en-US" sz="1800">
                <a:latin typeface="Arial" pitchFamily="34" charset="0"/>
              </a:rPr>
              <a:t>XTCE VOTABLE</a:t>
            </a:r>
          </a:p>
          <a:p>
            <a:pPr algn="l"/>
            <a:r>
              <a:rPr lang="en-US" sz="1800">
                <a:latin typeface="Arial" pitchFamily="34" charset="0"/>
              </a:rPr>
              <a:t>CML</a:t>
            </a:r>
          </a:p>
          <a:p>
            <a:pPr algn="l"/>
            <a:r>
              <a:rPr lang="en-US" sz="1800">
                <a:latin typeface="Arial" pitchFamily="34" charset="0"/>
              </a:rPr>
              <a:t>CellML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2"/>
          </p:nvPr>
        </p:nvSpPr>
        <p:spPr/>
        <p:txBody>
          <a:bodyPr/>
          <a:lstStyle/>
          <a:p>
            <a:fld id="{499477D2-313A-4321-9A5D-1C8A0959C45D}" type="slidenum">
              <a:rPr lang="en-US"/>
              <a:pPr/>
              <a:t>24</a:t>
            </a:fld>
            <a:endParaRPr lang="en-US"/>
          </a:p>
        </p:txBody>
      </p:sp>
      <p:sp>
        <p:nvSpPr>
          <p:cNvPr id="2279426" name="Rectangle 2"/>
          <p:cNvSpPr>
            <a:spLocks noGrp="1" noChangeArrowheads="1"/>
          </p:cNvSpPr>
          <p:nvPr>
            <p:ph type="title"/>
          </p:nvPr>
        </p:nvSpPr>
        <p:spPr>
          <a:xfrm>
            <a:off x="0" y="0"/>
            <a:ext cx="9144000" cy="609600"/>
          </a:xfrm>
        </p:spPr>
        <p:txBody>
          <a:bodyPr/>
          <a:lstStyle/>
          <a:p>
            <a:r>
              <a:rPr lang="en-US" sz="2800" b="1"/>
              <a:t>The Ten areas covered by the 60 core WS-* Specifications</a:t>
            </a:r>
            <a:r>
              <a:rPr lang="en-US" sz="2800"/>
              <a:t> </a:t>
            </a:r>
          </a:p>
        </p:txBody>
      </p:sp>
      <p:graphicFrame>
        <p:nvGraphicFramePr>
          <p:cNvPr id="2279427" name="Group 3"/>
          <p:cNvGraphicFramePr>
            <a:graphicFrameLocks noGrp="1"/>
          </p:cNvGraphicFramePr>
          <p:nvPr/>
        </p:nvGraphicFramePr>
        <p:xfrm>
          <a:off x="152400" y="838200"/>
          <a:ext cx="8839200" cy="5249866"/>
        </p:xfrm>
        <a:graphic>
          <a:graphicData uri="http://schemas.openxmlformats.org/drawingml/2006/table">
            <a:tbl>
              <a:tblPr/>
              <a:tblGrid>
                <a:gridCol w="3341688"/>
                <a:gridCol w="5497512"/>
              </a:tblGrid>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WS-* Specification Area</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 Core Service Model</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XML, WSDL, SOAP</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 Service Internet</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WS-Addressing, WS-MessageDelivery; Reliable Messaging WSRM; Efficient Messaging MOTM</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 Notification</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WS-Notification, WS-Eventing (Publish-Subscribe)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Workflow and Transactions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BPEL, WS-Choreography, WS-Coordination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 Security</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WS-Security, WS-Trust, WS-Federation, SAML, </a:t>
                      </a:r>
                      <a:br>
                        <a:rPr kumimoji="0" lang="en-US" sz="1800" b="0" i="0" u="none" strike="noStrike" cap="none" normalizeH="0" baseline="0" smtClean="0">
                          <a:ln>
                            <a:noFill/>
                          </a:ln>
                          <a:solidFill>
                            <a:schemeClr val="tx1"/>
                          </a:solidFill>
                          <a:effectLst/>
                          <a:latin typeface="Times New Roman" pitchFamily="18" charset="0"/>
                          <a:cs typeface="Times New Roman" pitchFamily="18" charset="0"/>
                        </a:rPr>
                      </a:b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WS-SecureConversation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 Service Discovery</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UDDI, WS-Discovery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 System Metadata and State</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WSRF, WS-MetadataExchange, WS-Context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 Management</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WSDM, WS-Management, WS-Transfer</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9: Policy and Agreements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WS-Policy, WS-Agreement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 Portals and User Interfaces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WSRP (Remote Portlets)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0"/>
            <a:ext cx="9144000" cy="457200"/>
          </a:xfrm>
        </p:spPr>
        <p:txBody>
          <a:bodyPr/>
          <a:lstStyle/>
          <a:p>
            <a:pPr eaLnBrk="1" hangingPunct="1"/>
            <a:r>
              <a:rPr lang="en-US" sz="2800" b="0" smtClean="0"/>
              <a:t>WS-* Areas and Web 2.0</a:t>
            </a:r>
            <a:r>
              <a:rPr lang="en-US" sz="2800" smtClean="0"/>
              <a:t> </a:t>
            </a:r>
          </a:p>
        </p:txBody>
      </p:sp>
      <p:graphicFrame>
        <p:nvGraphicFramePr>
          <p:cNvPr id="943107" name="Group 3"/>
          <p:cNvGraphicFramePr>
            <a:graphicFrameLocks noGrp="1"/>
          </p:cNvGraphicFramePr>
          <p:nvPr/>
        </p:nvGraphicFramePr>
        <p:xfrm>
          <a:off x="0" y="395288"/>
          <a:ext cx="9144000" cy="6391276"/>
        </p:xfrm>
        <a:graphic>
          <a:graphicData uri="http://schemas.openxmlformats.org/drawingml/2006/table">
            <a:tbl>
              <a:tblPr/>
              <a:tblGrid>
                <a:gridCol w="3352800"/>
                <a:gridCol w="5791200"/>
              </a:tblGrid>
              <a:tr h="48577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WS-* Specification Area</a:t>
                      </a:r>
                      <a:endParaRPr kumimoji="0" lang="en-US" sz="20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Web 2.0 Approach</a:t>
                      </a:r>
                      <a:endParaRPr kumimoji="0" lang="en-US" sz="20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 Core Service Model</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XML becomes optional but still useful</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SOAP becomes JSON RSS ATOM </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WSDL becomes REST with API as GET PUT etc.</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Axis becomes XmlHttpRequest </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 Service Internet</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No special QoS. Use JMS or equivalent?</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 Notification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Hard with HTTP</a:t>
                      </a:r>
                      <a:r>
                        <a:rPr kumimoji="0" lang="en-US" sz="2000" b="1" i="0" u="none" strike="noStrike" cap="none" normalizeH="0" baseline="0" smtClean="0">
                          <a:ln>
                            <a:noFill/>
                          </a:ln>
                          <a:solidFill>
                            <a:schemeClr val="tx1"/>
                          </a:solidFill>
                          <a:effectLst/>
                          <a:latin typeface="Times New Roman" pitchFamily="18" charset="0"/>
                        </a:rPr>
                        <a:t> without polling</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JMS perhaps? </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 Workflow and Transactions (no Transactions in Web 2.0)</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Mashups, Google MapReduce</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Scripting with PHP JavaScript ….</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 Security</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SSL, HTTP Authentication/Authorization, </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OpenID is Web 2.0 Single Sign on</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 Service Discovery</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http://www.programmableweb.com</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 System Metadata and State</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Processed by application – no system state – Microformats are a universal metadata approach</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 Management==Interaction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WS-Transfer style Protocols GET PUT etc.</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 Policy and Agreements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Service dependent. Processed by application</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 Portals and User Interfaces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Start Pages, AJAX and Widgets(Netvibes) Gadgets</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EE62B74D-601A-4707-9F64-A135C03AB84B}" type="slidenum">
              <a:rPr lang="en-US"/>
              <a:pPr/>
              <a:t>26</a:t>
            </a:fld>
            <a:endParaRPr lang="en-US"/>
          </a:p>
        </p:txBody>
      </p:sp>
      <p:sp>
        <p:nvSpPr>
          <p:cNvPr id="2281474" name="Rectangle 2"/>
          <p:cNvSpPr>
            <a:spLocks noGrp="1" noChangeArrowheads="1"/>
          </p:cNvSpPr>
          <p:nvPr>
            <p:ph type="title"/>
          </p:nvPr>
        </p:nvSpPr>
        <p:spPr>
          <a:xfrm>
            <a:off x="0" y="0"/>
            <a:ext cx="9144000" cy="609600"/>
          </a:xfrm>
        </p:spPr>
        <p:txBody>
          <a:bodyPr/>
          <a:lstStyle/>
          <a:p>
            <a:r>
              <a:rPr lang="en-US" sz="3200" b="1"/>
              <a:t>Activities in Global Grid Forum Working Groups </a:t>
            </a:r>
          </a:p>
        </p:txBody>
      </p:sp>
      <p:graphicFrame>
        <p:nvGraphicFramePr>
          <p:cNvPr id="2281475" name="Group 3"/>
          <p:cNvGraphicFramePr>
            <a:graphicFrameLocks noGrp="1"/>
          </p:cNvGraphicFramePr>
          <p:nvPr/>
        </p:nvGraphicFramePr>
        <p:xfrm>
          <a:off x="152400" y="820738"/>
          <a:ext cx="8763000" cy="5378768"/>
        </p:xfrm>
        <a:graphic>
          <a:graphicData uri="http://schemas.openxmlformats.org/drawingml/2006/table">
            <a:tbl>
              <a:tblPr/>
              <a:tblGrid>
                <a:gridCol w="1947863"/>
                <a:gridCol w="6815137"/>
              </a:tblGrid>
              <a:tr h="369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GGF Area</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GS-* and OGSA Standards Activities</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 Architecture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High Level Resource/Service Naming (level 2 of slide 6),</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Integrated Grid Architecture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 Applications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Software Interfaces to Grid, Grid Remote Procedure Call, Checkpointing and Recovery, Interoperability to Job Submittal services, Information Retrieval,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 Compute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Job Submission, Basic Execution Services, Service Level Agreements for Resource use and reservation, Distributed Scheduling</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Data</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Database and File Grid access, Grid FTP, Storage Management, Data replication, Binary data specification  and interface, High-level publish/subscribe, Transaction management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 Infrastructure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Network measurements, Role of IPv6 and high performance networking, Data transport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 Management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Resource/Service configuration, deployment and lifetime, Usage records and access, Grid economy model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 Security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Authorization, P2P and Firewall Issues, Trusted Computing</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07D2D662-087F-4DC6-A525-41D5A0ABC86E}" type="slidenum">
              <a:rPr lang="en-US"/>
              <a:pPr/>
              <a:t>27</a:t>
            </a:fld>
            <a:endParaRPr lang="en-US"/>
          </a:p>
        </p:txBody>
      </p:sp>
      <p:sp>
        <p:nvSpPr>
          <p:cNvPr id="2283522" name="Rectangle 2"/>
          <p:cNvSpPr>
            <a:spLocks noGrp="1" noChangeArrowheads="1"/>
          </p:cNvSpPr>
          <p:nvPr>
            <p:ph type="title"/>
          </p:nvPr>
        </p:nvSpPr>
        <p:spPr>
          <a:xfrm>
            <a:off x="0" y="0"/>
            <a:ext cx="9144000" cy="609600"/>
          </a:xfrm>
        </p:spPr>
        <p:txBody>
          <a:bodyPr/>
          <a:lstStyle/>
          <a:p>
            <a:r>
              <a:rPr lang="en-US" sz="3200" b="1"/>
              <a:t>Net-Centric Core Enterprise Services</a:t>
            </a:r>
            <a:r>
              <a:rPr lang="en-US" sz="3200"/>
              <a:t> </a:t>
            </a:r>
          </a:p>
        </p:txBody>
      </p:sp>
      <p:graphicFrame>
        <p:nvGraphicFramePr>
          <p:cNvPr id="2283523" name="Group 3"/>
          <p:cNvGraphicFramePr>
            <a:graphicFrameLocks noGrp="1"/>
          </p:cNvGraphicFramePr>
          <p:nvPr/>
        </p:nvGraphicFramePr>
        <p:xfrm>
          <a:off x="304800" y="685800"/>
          <a:ext cx="8458200" cy="5882640"/>
        </p:xfrm>
        <a:graphic>
          <a:graphicData uri="http://schemas.openxmlformats.org/drawingml/2006/table">
            <a:tbl>
              <a:tblPr/>
              <a:tblGrid>
                <a:gridCol w="3048000"/>
                <a:gridCol w="5410200"/>
              </a:tblGrid>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Core Enterprise Services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Service Functionality</a:t>
                      </a:r>
                      <a:endParaRPr kumimoji="0" lang="fr-FR"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NCES1: Enterprise</a:t>
                      </a: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 Services Management (ESM)</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including</a:t>
                      </a: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life-cycle</a:t>
                      </a: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 management</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NCES2: Information Assurance (IA)/Security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Supports confidentiality, integrity and availability. Implies reliability and autonomic features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NCES3: Messaging</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Synchronous or asynchronous cases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NCES4: Discovery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Searching data and services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NCES5: Mediation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Includes translation, aggregation, integration, correlation, fusion, brokering publication, and other transformations for services and data. Possibly agents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NCES6: Collaboration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Provision and control of sharing with emphasis on synchronous real-time services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NCES7: User Assistance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Includes automated and manual methods of optimizing the user GiG experience (user agent)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NCES8: Storage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Retention, organization and disposition of all forms of data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NCES9: Application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Provisioning, operations and maintenance of applications.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5"/>
          <p:cNvSpPr>
            <a:spLocks noGrp="1"/>
          </p:cNvSpPr>
          <p:nvPr>
            <p:ph type="sldNum" sz="quarter" idx="12"/>
          </p:nvPr>
        </p:nvSpPr>
        <p:spPr/>
        <p:txBody>
          <a:bodyPr/>
          <a:lstStyle/>
          <a:p>
            <a:fld id="{802DEE4A-DCE5-4442-9097-BE7075694DFB}" type="slidenum">
              <a:rPr lang="en-US"/>
              <a:pPr/>
              <a:t>28</a:t>
            </a:fld>
            <a:endParaRPr lang="en-US"/>
          </a:p>
        </p:txBody>
      </p:sp>
      <p:sp>
        <p:nvSpPr>
          <p:cNvPr id="2287618" name="Rectangle 2"/>
          <p:cNvSpPr>
            <a:spLocks noGrp="1" noChangeArrowheads="1"/>
          </p:cNvSpPr>
          <p:nvPr>
            <p:ph type="title"/>
          </p:nvPr>
        </p:nvSpPr>
        <p:spPr>
          <a:xfrm>
            <a:off x="685800" y="0"/>
            <a:ext cx="7772400" cy="762000"/>
          </a:xfrm>
        </p:spPr>
        <p:txBody>
          <a:bodyPr/>
          <a:lstStyle/>
          <a:p>
            <a:r>
              <a:rPr lang="en-US" sz="4000"/>
              <a:t>The Core </a:t>
            </a:r>
            <a:r>
              <a:rPr lang="en-US" sz="4000">
                <a:solidFill>
                  <a:srgbClr val="FF0000"/>
                </a:solidFill>
              </a:rPr>
              <a:t>F</a:t>
            </a:r>
            <a:r>
              <a:rPr lang="en-US" sz="4000"/>
              <a:t>eatures/</a:t>
            </a:r>
            <a:r>
              <a:rPr lang="en-US" sz="4000">
                <a:solidFill>
                  <a:srgbClr val="FF0000"/>
                </a:solidFill>
              </a:rPr>
              <a:t>S</a:t>
            </a:r>
            <a:r>
              <a:rPr lang="en-US" sz="4000"/>
              <a:t>ervice Areas I</a:t>
            </a:r>
          </a:p>
        </p:txBody>
      </p:sp>
      <p:graphicFrame>
        <p:nvGraphicFramePr>
          <p:cNvPr id="2287619" name="Group 3"/>
          <p:cNvGraphicFramePr>
            <a:graphicFrameLocks noGrp="1"/>
          </p:cNvGraphicFramePr>
          <p:nvPr>
            <p:ph idx="1"/>
          </p:nvPr>
        </p:nvGraphicFramePr>
        <p:xfrm>
          <a:off x="76200" y="806450"/>
          <a:ext cx="8686800" cy="5988052"/>
        </p:xfrm>
        <a:graphic>
          <a:graphicData uri="http://schemas.openxmlformats.org/drawingml/2006/table">
            <a:tbl>
              <a:tblPr/>
              <a:tblGrid>
                <a:gridCol w="2270125"/>
                <a:gridCol w="781050"/>
                <a:gridCol w="598488"/>
                <a:gridCol w="803275"/>
                <a:gridCol w="4233862"/>
              </a:tblGrid>
              <a:tr h="4254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Service or Feature</a:t>
                      </a:r>
                      <a:endPar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WS-* </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Batang" charset="-127"/>
                          <a:cs typeface="Times New Roman" pitchFamily="18" charset="0"/>
                        </a:rPr>
                        <a:t>GS-*</a:t>
                      </a:r>
                      <a:endParaRPr kumimoji="0" lang="en-US" altLang="ko-KR" sz="14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NCES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(DoD)</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Comments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5">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A: Broad Principles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88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 Use SOA: Service Oriented Arch.</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Core Service Architecture, Build Grids on Web Services. Industry best practice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FS2: Grid of Grids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Distinctive Strategy for legacy subsystems and modular architecture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5">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B: Core Services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76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FS3: Service Internet, Messaging</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Streams/Sensors.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FS4: Notification</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JMS, MQSeries.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FS5 Workflow</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WS4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Grid Programming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FS6 : Security </a:t>
                      </a:r>
                      <a:endParaRPr kumimoji="0" lang="fr-FR"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Grid-Shib, Permis Liberty Alliance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FS7: Discovery</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UDDI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FS8: System Metadata  &amp; State</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Globus MDS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Semantic Grid, WS-Context</a:t>
                      </a:r>
                      <a:endParaRPr kumimoji="0" lang="en-US" altLang="ko-KR" sz="1600" b="0" i="0" u="none" strike="noStrike" cap="none" normalizeH="0" baseline="0" smtClean="0">
                        <a:ln>
                          <a:noFill/>
                        </a:ln>
                        <a:solidFill>
                          <a:schemeClr val="tx1"/>
                        </a:solidFill>
                        <a:effectLst/>
                        <a:latin typeface="Times New Roman" pitchFamily="18" charset="0"/>
                        <a:ea typeface="굴림"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FS9: Management</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WS8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CIM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FS10: Policy</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ECS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5"/>
          <p:cNvSpPr>
            <a:spLocks noGrp="1"/>
          </p:cNvSpPr>
          <p:nvPr>
            <p:ph type="sldNum" sz="quarter" idx="12"/>
          </p:nvPr>
        </p:nvSpPr>
        <p:spPr/>
        <p:txBody>
          <a:bodyPr/>
          <a:lstStyle/>
          <a:p>
            <a:fld id="{6AE45044-AF0B-4259-B37A-71FEED96575C}" type="slidenum">
              <a:rPr lang="en-US"/>
              <a:pPr/>
              <a:t>29</a:t>
            </a:fld>
            <a:endParaRPr lang="en-US"/>
          </a:p>
        </p:txBody>
      </p:sp>
      <p:sp>
        <p:nvSpPr>
          <p:cNvPr id="2289666" name="Rectangle 2"/>
          <p:cNvSpPr>
            <a:spLocks noGrp="1" noChangeArrowheads="1"/>
          </p:cNvSpPr>
          <p:nvPr>
            <p:ph type="title"/>
          </p:nvPr>
        </p:nvSpPr>
        <p:spPr>
          <a:xfrm>
            <a:off x="685800" y="0"/>
            <a:ext cx="7772400" cy="762000"/>
          </a:xfrm>
        </p:spPr>
        <p:txBody>
          <a:bodyPr/>
          <a:lstStyle/>
          <a:p>
            <a:r>
              <a:rPr lang="en-US" sz="4000"/>
              <a:t>The Core </a:t>
            </a:r>
            <a:r>
              <a:rPr lang="en-US" sz="4000">
                <a:solidFill>
                  <a:srgbClr val="FF0000"/>
                </a:solidFill>
              </a:rPr>
              <a:t>F</a:t>
            </a:r>
            <a:r>
              <a:rPr lang="en-US" sz="4000"/>
              <a:t>eature/</a:t>
            </a:r>
            <a:r>
              <a:rPr lang="en-US" sz="4000">
                <a:solidFill>
                  <a:srgbClr val="FF0000"/>
                </a:solidFill>
              </a:rPr>
              <a:t>S</a:t>
            </a:r>
            <a:r>
              <a:rPr lang="en-US" sz="4000"/>
              <a:t>ervice Areas II</a:t>
            </a:r>
          </a:p>
        </p:txBody>
      </p:sp>
      <p:graphicFrame>
        <p:nvGraphicFramePr>
          <p:cNvPr id="2289667" name="Group 3"/>
          <p:cNvGraphicFramePr>
            <a:graphicFrameLocks noGrp="1"/>
          </p:cNvGraphicFramePr>
          <p:nvPr>
            <p:ph type="tbl" idx="1"/>
          </p:nvPr>
        </p:nvGraphicFramePr>
        <p:xfrm>
          <a:off x="76200" y="762000"/>
          <a:ext cx="8915400" cy="5486083"/>
        </p:xfrm>
        <a:graphic>
          <a:graphicData uri="http://schemas.openxmlformats.org/drawingml/2006/table">
            <a:tbl>
              <a:tblPr/>
              <a:tblGrid>
                <a:gridCol w="2201863"/>
                <a:gridCol w="723900"/>
                <a:gridCol w="790575"/>
                <a:gridCol w="1017587"/>
                <a:gridCol w="4181475"/>
              </a:tblGrid>
              <a:tr h="288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Service or Feature</a:t>
                      </a:r>
                      <a:endPar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WS-* </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GS-*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NCES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Comments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B: Core Services (Continued)</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76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FS11: Portals and User assistance</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Portlets JSR168, NCES Capability Interfaces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FS12: Computing</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GS3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Clouds!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FS13: Data and  Storage </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NCOW Data Strategy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Clouds!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FS14: Information</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JBI for DoD, WFS for OGC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FS15: Applications and User Services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Standalone  Services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Proxies for jobs</a:t>
                      </a:r>
                      <a:endParaRPr kumimoji="0" lang="en-US" altLang="ko-KR" sz="1600" b="0" i="0" u="none" strike="noStrike" cap="none" normalizeH="0" baseline="0" smtClean="0">
                        <a:ln>
                          <a:noFill/>
                        </a:ln>
                        <a:solidFill>
                          <a:schemeClr val="tx1"/>
                        </a:solidFill>
                        <a:effectLst/>
                        <a:latin typeface="Times New Roman" pitchFamily="18" charset="0"/>
                        <a:ea typeface="굴림"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FS16: Resources and Infrastructure</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Ad-hoc networks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FS17: Collaboration and </a:t>
                      </a:r>
                      <a:b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b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Virtual Organizations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XGSP, Shared Web Service ports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FS18: Scheduling and matching of Services and Resources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Current work only addresses scheduling “batch jobs”. Need networks and services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Collaboration_Sensor_Grid (May 2008)"/>
          <p:cNvPicPr>
            <a:picLocks noChangeAspect="1" noChangeArrowheads="1"/>
          </p:cNvPicPr>
          <p:nvPr/>
        </p:nvPicPr>
        <p:blipFill>
          <a:blip r:embed="rId3"/>
          <a:srcRect b="6897"/>
          <a:stretch>
            <a:fillRect/>
          </a:stretch>
        </p:blipFill>
        <p:spPr bwMode="auto">
          <a:xfrm>
            <a:off x="1447800" y="0"/>
            <a:ext cx="5867400" cy="6834188"/>
          </a:xfrm>
          <a:prstGeom prst="rect">
            <a:avLst/>
          </a:prstGeom>
          <a:noFill/>
          <a:ln w="9525">
            <a:noFill/>
            <a:miter lim="800000"/>
            <a:headEnd/>
            <a:tailEnd/>
          </a:ln>
        </p:spPr>
      </p:pic>
      <p:sp>
        <p:nvSpPr>
          <p:cNvPr id="7171" name="Rectangle 2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7172" name="Text Box 24"/>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icture 5.png"/>
          <p:cNvPicPr>
            <a:picLocks noChangeAspect="1"/>
          </p:cNvPicPr>
          <p:nvPr/>
        </p:nvPicPr>
        <p:blipFill>
          <a:blip r:embed="rId3" cstate="print"/>
          <a:srcRect r="2361"/>
          <a:stretch>
            <a:fillRect/>
          </a:stretch>
        </p:blipFill>
        <p:spPr>
          <a:xfrm>
            <a:off x="3276600" y="304800"/>
            <a:ext cx="2359818" cy="1596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276600" y="2743200"/>
            <a:ext cx="2362200" cy="1200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Tomcat </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Portlets and Container</a:t>
            </a:r>
          </a:p>
        </p:txBody>
      </p:sp>
      <p:sp>
        <p:nvSpPr>
          <p:cNvPr id="7" name="TextBox 6"/>
          <p:cNvSpPr txBox="1"/>
          <p:nvPr/>
        </p:nvSpPr>
        <p:spPr>
          <a:xfrm>
            <a:off x="3276600" y="5334000"/>
            <a:ext cx="23622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Grid and Web Services</a:t>
            </a:r>
          </a:p>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(TeraGrid, </a:t>
            </a:r>
            <a:r>
              <a:rPr lang="en-US" sz="1600" b="1" kern="1200" dirty="0" err="1" smtClean="0">
                <a:solidFill>
                  <a:srgbClr val="FFFFFF"/>
                </a:solidFill>
                <a:latin typeface="Trebuchet MS"/>
                <a:ea typeface="ＭＳ Ｐゴシック" pitchFamily="-112" charset="-128"/>
                <a:cs typeface="+mn-cs"/>
              </a:rPr>
              <a:t>GiG</a:t>
            </a:r>
            <a:r>
              <a:rPr lang="en-US" sz="1600" b="1" kern="1200" dirty="0" smtClean="0">
                <a:solidFill>
                  <a:srgbClr val="FFFFFF"/>
                </a:solidFill>
                <a:latin typeface="Trebuchet MS"/>
                <a:ea typeface="ＭＳ Ｐゴシック" pitchFamily="-112" charset="-128"/>
                <a:cs typeface="+mn-cs"/>
              </a:rPr>
              <a:t>, </a:t>
            </a:r>
            <a:r>
              <a:rPr lang="en-US" sz="1600" b="1" kern="1200" dirty="0">
                <a:solidFill>
                  <a:srgbClr val="FFFFFF"/>
                </a:solidFill>
                <a:latin typeface="Trebuchet MS"/>
                <a:ea typeface="ＭＳ Ｐゴシック" pitchFamily="-112" charset="-128"/>
                <a:cs typeface="+mn-cs"/>
              </a:rPr>
              <a:t>etc)</a:t>
            </a:r>
          </a:p>
        </p:txBody>
      </p:sp>
      <p:sp>
        <p:nvSpPr>
          <p:cNvPr id="9" name="TextBox 8"/>
          <p:cNvSpPr txBox="1"/>
          <p:nvPr/>
        </p:nvSpPr>
        <p:spPr>
          <a:xfrm>
            <a:off x="6553200" y="5334000"/>
            <a:ext cx="23622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Grid and Web Services</a:t>
            </a:r>
          </a:p>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(TeraGrid, </a:t>
            </a:r>
            <a:r>
              <a:rPr lang="en-US" sz="1600" b="1" kern="1200" dirty="0" err="1" smtClean="0">
                <a:solidFill>
                  <a:srgbClr val="FFFFFF"/>
                </a:solidFill>
                <a:latin typeface="Trebuchet MS"/>
                <a:ea typeface="ＭＳ Ｐゴシック" pitchFamily="-112" charset="-128"/>
                <a:cs typeface="+mn-cs"/>
              </a:rPr>
              <a:t>GiG</a:t>
            </a:r>
            <a:r>
              <a:rPr lang="en-US" sz="1600" b="1" kern="1200" dirty="0" smtClean="0">
                <a:solidFill>
                  <a:srgbClr val="FFFFFF"/>
                </a:solidFill>
                <a:latin typeface="Trebuchet MS"/>
                <a:ea typeface="ＭＳ Ｐゴシック" pitchFamily="-112" charset="-128"/>
                <a:cs typeface="+mn-cs"/>
              </a:rPr>
              <a:t>, </a:t>
            </a:r>
            <a:r>
              <a:rPr lang="en-US" sz="1600" b="1" kern="1200" dirty="0">
                <a:solidFill>
                  <a:srgbClr val="FFFFFF"/>
                </a:solidFill>
                <a:latin typeface="Trebuchet MS"/>
                <a:ea typeface="ＭＳ Ｐゴシック" pitchFamily="-112" charset="-128"/>
                <a:cs typeface="+mn-cs"/>
              </a:rPr>
              <a:t>etc)</a:t>
            </a:r>
          </a:p>
        </p:txBody>
      </p:sp>
      <p:sp>
        <p:nvSpPr>
          <p:cNvPr id="10" name="TextBox 9"/>
          <p:cNvSpPr txBox="1"/>
          <p:nvPr/>
        </p:nvSpPr>
        <p:spPr>
          <a:xfrm>
            <a:off x="304800" y="5329238"/>
            <a:ext cx="23622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Grid and Web Services</a:t>
            </a:r>
          </a:p>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(TeraGrid, </a:t>
            </a:r>
            <a:r>
              <a:rPr lang="en-US" sz="1600" b="1" kern="1200" dirty="0" err="1" smtClean="0">
                <a:solidFill>
                  <a:srgbClr val="FFFFFF"/>
                </a:solidFill>
                <a:latin typeface="Trebuchet MS"/>
                <a:ea typeface="ＭＳ Ｐゴシック" pitchFamily="-112" charset="-128"/>
                <a:cs typeface="+mn-cs"/>
              </a:rPr>
              <a:t>GiG</a:t>
            </a:r>
            <a:r>
              <a:rPr lang="en-US" sz="1600" b="1" kern="1200" dirty="0" smtClean="0">
                <a:solidFill>
                  <a:srgbClr val="FFFFFF"/>
                </a:solidFill>
                <a:latin typeface="Trebuchet MS"/>
                <a:ea typeface="ＭＳ Ｐゴシック" pitchFamily="-112" charset="-128"/>
                <a:cs typeface="+mn-cs"/>
              </a:rPr>
              <a:t>, </a:t>
            </a:r>
            <a:r>
              <a:rPr lang="en-US" sz="1600" b="1" kern="1200" dirty="0">
                <a:solidFill>
                  <a:srgbClr val="FFFFFF"/>
                </a:solidFill>
                <a:latin typeface="Trebuchet MS"/>
                <a:ea typeface="ＭＳ Ｐゴシック" pitchFamily="-112" charset="-128"/>
                <a:cs typeface="+mn-cs"/>
              </a:rPr>
              <a:t>etc)</a:t>
            </a:r>
          </a:p>
        </p:txBody>
      </p:sp>
      <p:cxnSp>
        <p:nvCxnSpPr>
          <p:cNvPr id="12" name="Straight Arrow Connector 11"/>
          <p:cNvCxnSpPr/>
          <p:nvPr/>
        </p:nvCxnSpPr>
        <p:spPr>
          <a:xfrm rot="10800000" flipV="1">
            <a:off x="1524000" y="4019550"/>
            <a:ext cx="2819400" cy="12382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3876676" y="4638675"/>
            <a:ext cx="1238250" cy="31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724400" y="4019550"/>
            <a:ext cx="3048000" cy="12382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4075907" y="2361406"/>
            <a:ext cx="7620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8683" name="TextBox 25"/>
          <p:cNvSpPr txBox="1">
            <a:spLocks noChangeArrowheads="1"/>
          </p:cNvSpPr>
          <p:nvPr/>
        </p:nvSpPr>
        <p:spPr bwMode="auto">
          <a:xfrm>
            <a:off x="4724400" y="2209800"/>
            <a:ext cx="1476375"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Times New Roman" pitchFamily="18" charset="0"/>
                <a:ea typeface="+mn-ea"/>
                <a:cs typeface="+mn-cs"/>
              </a:rPr>
              <a:t>HTML/HTTP</a:t>
            </a:r>
          </a:p>
        </p:txBody>
      </p:sp>
      <p:sp>
        <p:nvSpPr>
          <p:cNvPr id="28684" name="TextBox 26"/>
          <p:cNvSpPr txBox="1">
            <a:spLocks noChangeArrowheads="1"/>
          </p:cNvSpPr>
          <p:nvPr/>
        </p:nvSpPr>
        <p:spPr bwMode="auto">
          <a:xfrm>
            <a:off x="6353175" y="4202113"/>
            <a:ext cx="1487488" cy="369887"/>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Times New Roman" pitchFamily="18" charset="0"/>
                <a:ea typeface="+mn-ea"/>
                <a:cs typeface="+mn-cs"/>
              </a:rPr>
              <a:t>SOAP/HTTP</a:t>
            </a:r>
          </a:p>
        </p:txBody>
      </p:sp>
      <p:sp>
        <p:nvSpPr>
          <p:cNvPr id="28" name="TextBox 27"/>
          <p:cNvSpPr txBox="1"/>
          <p:nvPr/>
        </p:nvSpPr>
        <p:spPr>
          <a:xfrm>
            <a:off x="152400" y="990600"/>
            <a:ext cx="2514600" cy="1569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Common </a:t>
            </a:r>
            <a:r>
              <a:rPr lang="en-US" sz="1600" b="1" kern="1200" dirty="0" smtClean="0">
                <a:solidFill>
                  <a:srgbClr val="FFFFFF"/>
                </a:solidFill>
                <a:latin typeface="Trebuchet MS"/>
                <a:ea typeface="ＭＳ Ｐゴシック" pitchFamily="-112" charset="-128"/>
                <a:cs typeface="+mn-cs"/>
              </a:rPr>
              <a:t>portal </a:t>
            </a:r>
            <a:r>
              <a:rPr lang="en-US" sz="1600" b="1" kern="1200" dirty="0">
                <a:solidFill>
                  <a:srgbClr val="FFFFFF"/>
                </a:solidFill>
                <a:latin typeface="Trebuchet MS"/>
                <a:ea typeface="ＭＳ Ｐゴシック" pitchFamily="-112" charset="-128"/>
                <a:cs typeface="+mn-cs"/>
              </a:rPr>
              <a:t>architecture.  Aggregation is in the </a:t>
            </a:r>
            <a:r>
              <a:rPr lang="en-US" sz="1600" b="1" kern="1200" dirty="0" err="1">
                <a:solidFill>
                  <a:srgbClr val="FFFFFF"/>
                </a:solidFill>
                <a:latin typeface="Trebuchet MS"/>
                <a:ea typeface="ＭＳ Ｐゴシック" pitchFamily="-112" charset="-128"/>
                <a:cs typeface="+mn-cs"/>
              </a:rPr>
              <a:t>portlet</a:t>
            </a:r>
            <a:r>
              <a:rPr lang="en-US" sz="1600" b="1" kern="1200" dirty="0">
                <a:solidFill>
                  <a:srgbClr val="FFFFFF"/>
                </a:solidFill>
                <a:latin typeface="Trebuchet MS"/>
                <a:ea typeface="ＭＳ Ｐゴシック" pitchFamily="-112" charset="-128"/>
                <a:cs typeface="+mn-cs"/>
              </a:rPr>
              <a:t> container.  Users have limited selections of components.</a:t>
            </a:r>
          </a:p>
        </p:txBody>
      </p:sp>
      <p:sp>
        <p:nvSpPr>
          <p:cNvPr id="14" name="TextBox 13"/>
          <p:cNvSpPr txBox="1"/>
          <p:nvPr/>
        </p:nvSpPr>
        <p:spPr>
          <a:xfrm>
            <a:off x="6324601" y="304800"/>
            <a:ext cx="2819400" cy="584775"/>
          </a:xfrm>
          <a:prstGeom prst="rect">
            <a:avLst/>
          </a:prstGeom>
          <a:noFill/>
        </p:spPr>
        <p:txBody>
          <a:bodyPr wrap="square" rtlCol="0">
            <a:spAutoFit/>
          </a:bodyPr>
          <a:lstStyle/>
          <a:p>
            <a:pPr algn="l" rtl="0" fontAlgn="base">
              <a:spcBef>
                <a:spcPct val="0"/>
              </a:spcBef>
              <a:spcAft>
                <a:spcPct val="0"/>
              </a:spcAft>
            </a:pPr>
            <a:r>
              <a:rPr lang="en-US" sz="1600" b="1" kern="1200" dirty="0" smtClean="0">
                <a:solidFill>
                  <a:prstClr val="black"/>
                </a:solidFill>
                <a:latin typeface="Times New Roman" pitchFamily="18" charset="0"/>
                <a:ea typeface="+mn-ea"/>
                <a:cs typeface="+mn-cs"/>
              </a:rPr>
              <a:t>Web 2.0 Impact</a:t>
            </a:r>
            <a:endParaRPr lang="en-US" sz="1600" b="1" kern="1200" dirty="0">
              <a:solidFill>
                <a:prstClr val="black"/>
              </a:solidFill>
              <a:latin typeface="Times New Roman" pitchFamily="18" charset="0"/>
              <a:ea typeface="+mn-ea"/>
              <a:cs typeface="+mn-cs"/>
            </a:endParaRPr>
          </a:p>
          <a:p>
            <a:pPr algn="l" rtl="0" fontAlgn="base">
              <a:spcBef>
                <a:spcPct val="0"/>
              </a:spcBef>
              <a:spcAft>
                <a:spcPct val="0"/>
              </a:spcAft>
            </a:pPr>
            <a:r>
              <a:rPr lang="en-US" sz="1600" b="1" kern="1200" dirty="0">
                <a:solidFill>
                  <a:prstClr val="black"/>
                </a:solidFill>
                <a:latin typeface="Times New Roman" pitchFamily="18" charset="0"/>
                <a:ea typeface="+mn-ea"/>
                <a:cs typeface="+mn-cs"/>
              </a:rPr>
              <a:t>Portlets become Gadgets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icture 5.png"/>
          <p:cNvPicPr>
            <a:picLocks noChangeAspect="1"/>
          </p:cNvPicPr>
          <p:nvPr/>
        </p:nvPicPr>
        <p:blipFill>
          <a:blip r:embed="rId3"/>
          <a:srcRect r="2361"/>
          <a:stretch>
            <a:fillRect/>
          </a:stretch>
        </p:blipFill>
        <p:spPr bwMode="auto">
          <a:xfrm>
            <a:off x="0" y="0"/>
            <a:ext cx="5575300" cy="3773488"/>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pic>
        <p:nvPicPr>
          <p:cNvPr id="4" name="Picture 3" descr="Picture 4.png"/>
          <p:cNvPicPr>
            <a:picLocks noChangeAspect="1"/>
          </p:cNvPicPr>
          <p:nvPr/>
        </p:nvPicPr>
        <p:blipFill>
          <a:blip r:embed="rId4"/>
          <a:srcRect/>
          <a:stretch>
            <a:fillRect/>
          </a:stretch>
        </p:blipFill>
        <p:spPr bwMode="auto">
          <a:xfrm>
            <a:off x="3330575" y="3003550"/>
            <a:ext cx="5813425" cy="3778250"/>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pic>
        <p:nvPicPr>
          <p:cNvPr id="6" name="Picture 5" descr="Picture 6.png"/>
          <p:cNvPicPr>
            <a:picLocks noChangeAspect="1"/>
          </p:cNvPicPr>
          <p:nvPr/>
        </p:nvPicPr>
        <p:blipFill>
          <a:blip r:embed="rId5"/>
          <a:srcRect b="4468"/>
          <a:stretch>
            <a:fillRect/>
          </a:stretch>
        </p:blipFill>
        <p:spPr bwMode="auto">
          <a:xfrm>
            <a:off x="3048000" y="152400"/>
            <a:ext cx="6096000" cy="2851150"/>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sp>
        <p:nvSpPr>
          <p:cNvPr id="7" name="TextBox 6"/>
          <p:cNvSpPr txBox="1"/>
          <p:nvPr/>
        </p:nvSpPr>
        <p:spPr>
          <a:xfrm>
            <a:off x="42863" y="3951288"/>
            <a:ext cx="3309937" cy="2678112"/>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rtl="0" fontAlgn="base">
              <a:spcBef>
                <a:spcPct val="0"/>
              </a:spcBef>
              <a:spcAft>
                <a:spcPct val="0"/>
              </a:spcAft>
            </a:pPr>
            <a:r>
              <a:rPr lang="en-US" sz="2400" b="1" kern="1200">
                <a:solidFill>
                  <a:srgbClr val="FFFFFF"/>
                </a:solidFill>
                <a:latin typeface="Trebuchet MS"/>
                <a:ea typeface="ＭＳ Ｐゴシック" pitchFamily="-112" charset="-128"/>
                <a:cs typeface="+mn-cs"/>
              </a:rPr>
              <a:t>Various GTLAB applications deployed as portlets: </a:t>
            </a:r>
          </a:p>
          <a:p>
            <a:pPr algn="ctr" rtl="0" fontAlgn="base">
              <a:spcBef>
                <a:spcPct val="0"/>
              </a:spcBef>
              <a:spcAft>
                <a:spcPct val="0"/>
              </a:spcAft>
            </a:pPr>
            <a:r>
              <a:rPr lang="en-US" sz="2400" b="1" kern="1200">
                <a:solidFill>
                  <a:srgbClr val="FFFFFF"/>
                </a:solidFill>
                <a:latin typeface="Trebuchet MS"/>
                <a:ea typeface="ＭＳ Ｐゴシック" pitchFamily="-112" charset="-128"/>
                <a:cs typeface="+mn-cs"/>
              </a:rPr>
              <a:t>Remote directory browsing, proxy management, and LoadLeveler queues.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3" descr="Picture 7.png"/>
          <p:cNvPicPr>
            <a:picLocks noChangeAspect="1"/>
          </p:cNvPicPr>
          <p:nvPr/>
        </p:nvPicPr>
        <p:blipFill>
          <a:blip r:embed="rId3"/>
          <a:srcRect/>
          <a:stretch>
            <a:fillRect/>
          </a:stretch>
        </p:blipFill>
        <p:spPr bwMode="auto">
          <a:xfrm>
            <a:off x="0" y="0"/>
            <a:ext cx="9144000" cy="4597400"/>
          </a:xfrm>
          <a:prstGeom prst="rect">
            <a:avLst/>
          </a:prstGeom>
          <a:noFill/>
          <a:ln w="9525">
            <a:noFill/>
            <a:miter lim="800000"/>
            <a:headEnd/>
            <a:tailEnd/>
          </a:ln>
        </p:spPr>
      </p:pic>
      <p:sp>
        <p:nvSpPr>
          <p:cNvPr id="6" name="TextBox 5"/>
          <p:cNvSpPr txBox="1"/>
          <p:nvPr/>
        </p:nvSpPr>
        <p:spPr>
          <a:xfrm>
            <a:off x="1295400" y="4940300"/>
            <a:ext cx="6781800" cy="1384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rtl="0" fontAlgn="base">
              <a:spcBef>
                <a:spcPct val="0"/>
              </a:spcBef>
              <a:spcAft>
                <a:spcPct val="0"/>
              </a:spcAft>
            </a:pPr>
            <a:r>
              <a:rPr lang="en-US" sz="2800" b="1" kern="1200">
                <a:solidFill>
                  <a:srgbClr val="FFFFFF"/>
                </a:solidFill>
                <a:latin typeface="Trebuchet MS"/>
                <a:ea typeface="ＭＳ Ｐゴシック" pitchFamily="-112" charset="-128"/>
                <a:cs typeface="+mn-cs"/>
              </a:rPr>
              <a:t>GTLAB Applications as Google Gadgets: MOAB dashboard, remote directory browser, and proxy management.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18" descr="Picture 7.png"/>
          <p:cNvPicPr>
            <a:picLocks noChangeAspect="1"/>
          </p:cNvPicPr>
          <p:nvPr/>
        </p:nvPicPr>
        <p:blipFill>
          <a:blip r:embed="rId3" cstate="print"/>
          <a:srcRect/>
          <a:stretch>
            <a:fillRect/>
          </a:stretch>
        </p:blipFill>
        <p:spPr bwMode="auto">
          <a:xfrm>
            <a:off x="3300413" y="1400175"/>
            <a:ext cx="2490787" cy="1647825"/>
          </a:xfrm>
          <a:prstGeom prst="rect">
            <a:avLst/>
          </a:prstGeom>
          <a:noFill/>
          <a:ln w="9525">
            <a:noFill/>
            <a:miter lim="800000"/>
            <a:headEnd/>
            <a:tailEnd/>
          </a:ln>
        </p:spPr>
      </p:pic>
      <p:sp>
        <p:nvSpPr>
          <p:cNvPr id="3" name="TextBox 2"/>
          <p:cNvSpPr txBox="1"/>
          <p:nvPr/>
        </p:nvSpPr>
        <p:spPr>
          <a:xfrm>
            <a:off x="381000" y="3895725"/>
            <a:ext cx="2362200" cy="646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Other Gadgets</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Providers</a:t>
            </a:r>
          </a:p>
        </p:txBody>
      </p:sp>
      <p:sp>
        <p:nvSpPr>
          <p:cNvPr id="4" name="TextBox 3"/>
          <p:cNvSpPr txBox="1"/>
          <p:nvPr/>
        </p:nvSpPr>
        <p:spPr>
          <a:xfrm>
            <a:off x="3429000" y="3895725"/>
            <a:ext cx="2362200" cy="646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Tomcat + GTLAB Gadgets</a:t>
            </a:r>
          </a:p>
        </p:txBody>
      </p:sp>
      <p:sp>
        <p:nvSpPr>
          <p:cNvPr id="5" name="TextBox 4"/>
          <p:cNvSpPr txBox="1"/>
          <p:nvPr/>
        </p:nvSpPr>
        <p:spPr>
          <a:xfrm>
            <a:off x="3429000" y="5486400"/>
            <a:ext cx="23622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Grid and Web Services</a:t>
            </a:r>
          </a:p>
          <a:p>
            <a:pPr algn="ctr" rtl="0" fontAlgn="base">
              <a:spcBef>
                <a:spcPct val="0"/>
              </a:spcBef>
              <a:spcAft>
                <a:spcPct val="0"/>
              </a:spcAft>
            </a:pPr>
            <a:r>
              <a:rPr lang="en-US" sz="1600" b="1" kern="1200" dirty="0">
                <a:solidFill>
                  <a:srgbClr val="FFFFFF"/>
                </a:solidFill>
                <a:latin typeface="Trebuchet MS"/>
                <a:ea typeface="ＭＳ Ｐゴシック" pitchFamily="-112" charset="-128"/>
                <a:cs typeface="+mn-cs"/>
              </a:rPr>
              <a:t>(TeraGrid, </a:t>
            </a:r>
            <a:r>
              <a:rPr lang="en-US" sz="1600" b="1" kern="1200" dirty="0" err="1" smtClean="0">
                <a:solidFill>
                  <a:srgbClr val="FFFFFF"/>
                </a:solidFill>
                <a:latin typeface="Trebuchet MS"/>
                <a:ea typeface="ＭＳ Ｐゴシック" pitchFamily="-112" charset="-128"/>
                <a:cs typeface="+mn-cs"/>
              </a:rPr>
              <a:t>GiG</a:t>
            </a:r>
            <a:r>
              <a:rPr lang="en-US" sz="1600" b="1" kern="1200" dirty="0" smtClean="0">
                <a:solidFill>
                  <a:srgbClr val="FFFFFF"/>
                </a:solidFill>
                <a:latin typeface="Trebuchet MS"/>
                <a:ea typeface="ＭＳ Ｐゴシック" pitchFamily="-112" charset="-128"/>
                <a:cs typeface="+mn-cs"/>
              </a:rPr>
              <a:t>, </a:t>
            </a:r>
            <a:r>
              <a:rPr lang="en-US" sz="1600" b="1" kern="1200" dirty="0">
                <a:solidFill>
                  <a:srgbClr val="FFFFFF"/>
                </a:solidFill>
                <a:latin typeface="Trebuchet MS"/>
                <a:ea typeface="ＭＳ Ｐゴシック" pitchFamily="-112" charset="-128"/>
                <a:cs typeface="+mn-cs"/>
              </a:rPr>
              <a:t>etc)</a:t>
            </a:r>
          </a:p>
        </p:txBody>
      </p:sp>
      <p:sp>
        <p:nvSpPr>
          <p:cNvPr id="7" name="TextBox 6"/>
          <p:cNvSpPr txBox="1"/>
          <p:nvPr/>
        </p:nvSpPr>
        <p:spPr>
          <a:xfrm>
            <a:off x="6477000" y="3895725"/>
            <a:ext cx="2362200" cy="646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Other Gadgets</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Providers</a:t>
            </a:r>
          </a:p>
        </p:txBody>
      </p:sp>
      <p:sp>
        <p:nvSpPr>
          <p:cNvPr id="8" name="TextBox 7"/>
          <p:cNvSpPr txBox="1"/>
          <p:nvPr/>
        </p:nvSpPr>
        <p:spPr>
          <a:xfrm>
            <a:off x="6477000" y="5486400"/>
            <a:ext cx="2362200" cy="923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Social Network </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Services (Orkut, LinkedIn,etc)</a:t>
            </a:r>
          </a:p>
        </p:txBody>
      </p:sp>
      <p:sp>
        <p:nvSpPr>
          <p:cNvPr id="9" name="TextBox 8"/>
          <p:cNvSpPr txBox="1"/>
          <p:nvPr/>
        </p:nvSpPr>
        <p:spPr>
          <a:xfrm>
            <a:off x="381000" y="5449888"/>
            <a:ext cx="2362200" cy="646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RSS Feed, Cloud, etc</a:t>
            </a:r>
          </a:p>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Services</a:t>
            </a:r>
          </a:p>
        </p:txBody>
      </p:sp>
      <p:pic>
        <p:nvPicPr>
          <p:cNvPr id="10" name="Picture 9"/>
          <p:cNvPicPr>
            <a:picLocks noChangeAspect="1"/>
          </p:cNvPicPr>
          <p:nvPr/>
        </p:nvPicPr>
        <p:blipFill>
          <a:blip r:embed="rId4"/>
          <a:srcRect/>
          <a:stretch>
            <a:fillRect/>
          </a:stretch>
        </p:blipFill>
        <p:spPr bwMode="auto">
          <a:xfrm>
            <a:off x="6705600" y="1693863"/>
            <a:ext cx="2057400" cy="820737"/>
          </a:xfrm>
          <a:prstGeom prst="rect">
            <a:avLst/>
          </a:prstGeom>
          <a:noFill/>
          <a:ln w="9525">
            <a:solidFill>
              <a:schemeClr val="tx1"/>
            </a:solidFill>
            <a:miter lim="800000"/>
            <a:headEnd/>
            <a:tailEnd/>
          </a:ln>
          <a:effectLst>
            <a:outerShdw dist="139700" dir="2700000" algn="tl" rotWithShape="0">
              <a:srgbClr val="333333">
                <a:alpha val="64999"/>
              </a:srgbClr>
            </a:outerShdw>
          </a:effectLst>
        </p:spPr>
      </p:pic>
      <p:cxnSp>
        <p:nvCxnSpPr>
          <p:cNvPr id="12" name="Straight Arrow Connector 11"/>
          <p:cNvCxnSpPr/>
          <p:nvPr/>
        </p:nvCxnSpPr>
        <p:spPr>
          <a:xfrm>
            <a:off x="5867400" y="2133600"/>
            <a:ext cx="76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524000" y="2667000"/>
            <a:ext cx="1776413" cy="1143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7" idx="0"/>
          </p:cNvCxnSpPr>
          <p:nvPr/>
        </p:nvCxnSpPr>
        <p:spPr>
          <a:xfrm>
            <a:off x="5791200" y="2590800"/>
            <a:ext cx="1866900" cy="13049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4191001" y="3427412"/>
            <a:ext cx="762000" cy="31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6200000" flipH="1">
            <a:off x="7204075" y="4995863"/>
            <a:ext cx="90805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4209256" y="4972844"/>
            <a:ext cx="80168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 idx="2"/>
            <a:endCxn id="9" idx="0"/>
          </p:cNvCxnSpPr>
          <p:nvPr/>
        </p:nvCxnSpPr>
        <p:spPr>
          <a:xfrm rot="5400000">
            <a:off x="1108076" y="4994275"/>
            <a:ext cx="908050" cy="31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28600" y="76200"/>
            <a:ext cx="2514600" cy="28622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rtl="0" fontAlgn="base">
              <a:spcBef>
                <a:spcPct val="0"/>
              </a:spcBef>
              <a:spcAft>
                <a:spcPct val="0"/>
              </a:spcAft>
            </a:pPr>
            <a:r>
              <a:rPr lang="en-US" sz="1600" b="1" kern="1200">
                <a:solidFill>
                  <a:srgbClr val="FFFFFF"/>
                </a:solidFill>
                <a:latin typeface="Trebuchet MS"/>
                <a:ea typeface="ＭＳ Ｐゴシック" pitchFamily="-112" charset="-128"/>
                <a:cs typeface="+mn-cs"/>
              </a:rPr>
              <a:t>Gadget containers aggregate content from multiple providers.  Content is aggregated on the client by the user.  Nearly any web application can be a simple gadget (as Iframes) </a:t>
            </a:r>
          </a:p>
        </p:txBody>
      </p:sp>
      <p:sp>
        <p:nvSpPr>
          <p:cNvPr id="19" name="TextBox 18"/>
          <p:cNvSpPr txBox="1"/>
          <p:nvPr/>
        </p:nvSpPr>
        <p:spPr>
          <a:xfrm>
            <a:off x="4953000" y="228600"/>
            <a:ext cx="4226478" cy="646331"/>
          </a:xfrm>
          <a:prstGeom prst="rect">
            <a:avLst/>
          </a:prstGeom>
          <a:noFill/>
        </p:spPr>
        <p:txBody>
          <a:bodyPr wrap="none" rtlCol="0">
            <a:spAutoFit/>
          </a:bodyPr>
          <a:lstStyle/>
          <a:p>
            <a:pPr algn="l" rtl="0" fontAlgn="base">
              <a:spcBef>
                <a:spcPct val="0"/>
              </a:spcBef>
              <a:spcAft>
                <a:spcPct val="0"/>
              </a:spcAft>
            </a:pPr>
            <a:r>
              <a:rPr lang="en-US" b="1" kern="1200" dirty="0">
                <a:solidFill>
                  <a:prstClr val="black"/>
                </a:solidFill>
                <a:latin typeface="Times New Roman" pitchFamily="18" charset="0"/>
                <a:ea typeface="+mn-ea"/>
                <a:cs typeface="+mn-cs"/>
              </a:rPr>
              <a:t>GTLAB interfaces to Gadgets or Portlets</a:t>
            </a:r>
          </a:p>
          <a:p>
            <a:pPr algn="l" rtl="0" fontAlgn="base">
              <a:spcBef>
                <a:spcPct val="0"/>
              </a:spcBef>
              <a:spcAft>
                <a:spcPct val="0"/>
              </a:spcAft>
            </a:pPr>
            <a:r>
              <a:rPr lang="en-US" b="1" kern="1200" dirty="0">
                <a:solidFill>
                  <a:prstClr val="black"/>
                </a:solidFill>
                <a:latin typeface="Times New Roman" pitchFamily="18" charset="0"/>
                <a:ea typeface="+mn-ea"/>
                <a:cs typeface="+mn-cs"/>
              </a:rPr>
              <a:t>Gadgets do not need GridSphere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0"/>
            <a:ext cx="9144000" cy="609600"/>
          </a:xfrm>
        </p:spPr>
        <p:txBody>
          <a:bodyPr/>
          <a:lstStyle/>
          <a:p>
            <a:pPr eaLnBrk="1" hangingPunct="1"/>
            <a:r>
              <a:rPr lang="en-US" sz="3200" smtClean="0"/>
              <a:t>MSI-CIEC Web 2.0 Research Matching Portal</a:t>
            </a:r>
          </a:p>
        </p:txBody>
      </p:sp>
      <p:sp>
        <p:nvSpPr>
          <p:cNvPr id="121859" name="Rectangle 3"/>
          <p:cNvSpPr>
            <a:spLocks noGrp="1" noChangeArrowheads="1"/>
          </p:cNvSpPr>
          <p:nvPr>
            <p:ph type="body" idx="1"/>
          </p:nvPr>
        </p:nvSpPr>
        <p:spPr>
          <a:xfrm>
            <a:off x="0" y="609600"/>
            <a:ext cx="5257800" cy="3581400"/>
          </a:xfrm>
        </p:spPr>
        <p:txBody>
          <a:bodyPr/>
          <a:lstStyle/>
          <a:p>
            <a:pPr eaLnBrk="1" hangingPunct="1">
              <a:lnSpc>
                <a:spcPct val="90000"/>
              </a:lnSpc>
            </a:pPr>
            <a:r>
              <a:rPr lang="en-US" sz="2400" smtClean="0"/>
              <a:t>Portal supporting tagging and linkage of Cyberinfrastructure Resources</a:t>
            </a:r>
          </a:p>
          <a:p>
            <a:pPr eaLnBrk="1" hangingPunct="1">
              <a:lnSpc>
                <a:spcPct val="90000"/>
              </a:lnSpc>
            </a:pPr>
            <a:r>
              <a:rPr lang="en-US" sz="2400" smtClean="0"/>
              <a:t>NSF (and other agencies via grants.gov) Solicitations and Awards</a:t>
            </a:r>
          </a:p>
          <a:p>
            <a:pPr eaLnBrk="1" hangingPunct="1">
              <a:lnSpc>
                <a:spcPct val="90000"/>
              </a:lnSpc>
            </a:pPr>
            <a:r>
              <a:rPr lang="en-US" sz="2400" smtClean="0"/>
              <a:t>MSI-CIEC Portal Homepage</a:t>
            </a:r>
          </a:p>
          <a:p>
            <a:pPr eaLnBrk="1" hangingPunct="1">
              <a:lnSpc>
                <a:spcPct val="90000"/>
              </a:lnSpc>
            </a:pPr>
            <a:r>
              <a:rPr lang="en-US" sz="2400" smtClean="0"/>
              <a:t>Feeds such as SciVee and NSF</a:t>
            </a:r>
          </a:p>
          <a:p>
            <a:pPr eaLnBrk="1" hangingPunct="1">
              <a:lnSpc>
                <a:spcPct val="90000"/>
              </a:lnSpc>
            </a:pPr>
            <a:r>
              <a:rPr lang="en-US" sz="2400" smtClean="0"/>
              <a:t>Researchers on NSF Awards</a:t>
            </a:r>
          </a:p>
          <a:p>
            <a:pPr eaLnBrk="1" hangingPunct="1">
              <a:lnSpc>
                <a:spcPct val="90000"/>
              </a:lnSpc>
            </a:pPr>
            <a:r>
              <a:rPr lang="en-US" sz="2400" smtClean="0"/>
              <a:t>User and Friends</a:t>
            </a:r>
          </a:p>
          <a:p>
            <a:pPr eaLnBrk="1" hangingPunct="1">
              <a:lnSpc>
                <a:spcPct val="90000"/>
              </a:lnSpc>
            </a:pPr>
            <a:r>
              <a:rPr lang="en-US" sz="2400" smtClean="0"/>
              <a:t>TeraGrid Allocations</a:t>
            </a:r>
          </a:p>
          <a:p>
            <a:pPr eaLnBrk="1" hangingPunct="1">
              <a:lnSpc>
                <a:spcPct val="90000"/>
              </a:lnSpc>
            </a:pPr>
            <a:r>
              <a:rPr lang="en-US" sz="2400" smtClean="0"/>
              <a:t>Search Results</a:t>
            </a:r>
          </a:p>
          <a:p>
            <a:pPr eaLnBrk="1" hangingPunct="1">
              <a:lnSpc>
                <a:spcPct val="90000"/>
              </a:lnSpc>
            </a:pPr>
            <a:r>
              <a:rPr lang="en-US" sz="2400" smtClean="0"/>
              <a:t>Search for linked people, grants etc.</a:t>
            </a:r>
          </a:p>
          <a:p>
            <a:pPr eaLnBrk="1" hangingPunct="1">
              <a:lnSpc>
                <a:spcPct val="90000"/>
              </a:lnSpc>
            </a:pPr>
            <a:r>
              <a:rPr lang="en-US" sz="2400" smtClean="0"/>
              <a:t>Could also be used to support matching of students and faculty for REUs etc.</a:t>
            </a:r>
          </a:p>
          <a:p>
            <a:pPr eaLnBrk="1" hangingPunct="1">
              <a:lnSpc>
                <a:spcPct val="90000"/>
              </a:lnSpc>
            </a:pPr>
            <a:endParaRPr lang="en-US" sz="2400" smtClean="0"/>
          </a:p>
        </p:txBody>
      </p:sp>
      <p:grpSp>
        <p:nvGrpSpPr>
          <p:cNvPr id="2" name="Group 4"/>
          <p:cNvGrpSpPr>
            <a:grpSpLocks/>
          </p:cNvGrpSpPr>
          <p:nvPr/>
        </p:nvGrpSpPr>
        <p:grpSpPr bwMode="auto">
          <a:xfrm>
            <a:off x="4495800" y="685800"/>
            <a:ext cx="4648200" cy="3581400"/>
            <a:chOff x="5210" y="6433"/>
            <a:chExt cx="5278" cy="3886"/>
          </a:xfrm>
        </p:grpSpPr>
        <p:grpSp>
          <p:nvGrpSpPr>
            <p:cNvPr id="3" name="Group 5"/>
            <p:cNvGrpSpPr>
              <a:grpSpLocks/>
            </p:cNvGrpSpPr>
            <p:nvPr/>
          </p:nvGrpSpPr>
          <p:grpSpPr bwMode="auto">
            <a:xfrm>
              <a:off x="5210" y="6433"/>
              <a:ext cx="5278" cy="3886"/>
              <a:chOff x="1692" y="1442"/>
              <a:chExt cx="5472" cy="3670"/>
            </a:xfrm>
          </p:grpSpPr>
          <p:pic>
            <p:nvPicPr>
              <p:cNvPr id="121866" name="Picture 2"/>
              <p:cNvPicPr>
                <a:picLocks noChangeAspect="1" noChangeArrowheads="1"/>
              </p:cNvPicPr>
              <p:nvPr/>
            </p:nvPicPr>
            <p:blipFill>
              <a:blip r:embed="rId3"/>
              <a:srcRect/>
              <a:stretch>
                <a:fillRect/>
              </a:stretch>
            </p:blipFill>
            <p:spPr bwMode="auto">
              <a:xfrm>
                <a:off x="1692" y="1442"/>
                <a:ext cx="5472" cy="3670"/>
              </a:xfrm>
              <a:prstGeom prst="rect">
                <a:avLst/>
              </a:prstGeom>
              <a:noFill/>
              <a:ln w="9525">
                <a:solidFill>
                  <a:srgbClr val="000000"/>
                </a:solidFill>
                <a:miter lim="800000"/>
                <a:headEnd/>
                <a:tailEnd/>
              </a:ln>
            </p:spPr>
          </p:pic>
          <p:pic>
            <p:nvPicPr>
              <p:cNvPr id="121867" name="Picture 7"/>
              <p:cNvPicPr>
                <a:picLocks noChangeAspect="1" noChangeArrowheads="1"/>
              </p:cNvPicPr>
              <p:nvPr/>
            </p:nvPicPr>
            <p:blipFill>
              <a:blip r:embed="rId4"/>
              <a:srcRect r="79001" b="29538"/>
              <a:stretch>
                <a:fillRect/>
              </a:stretch>
            </p:blipFill>
            <p:spPr bwMode="auto">
              <a:xfrm>
                <a:off x="1694" y="2086"/>
                <a:ext cx="1150" cy="1906"/>
              </a:xfrm>
              <a:prstGeom prst="rect">
                <a:avLst/>
              </a:prstGeom>
              <a:noFill/>
              <a:ln w="9525">
                <a:solidFill>
                  <a:srgbClr val="000000"/>
                </a:solidFill>
                <a:miter lim="800000"/>
                <a:headEnd/>
                <a:tailEnd/>
              </a:ln>
            </p:spPr>
          </p:pic>
        </p:grpSp>
        <p:sp>
          <p:nvSpPr>
            <p:cNvPr id="121865" name="Text Box 8"/>
            <p:cNvSpPr txBox="1">
              <a:spLocks noChangeArrowheads="1"/>
            </p:cNvSpPr>
            <p:nvPr/>
          </p:nvSpPr>
          <p:spPr bwMode="auto">
            <a:xfrm>
              <a:off x="6370" y="6474"/>
              <a:ext cx="3275" cy="420"/>
            </a:xfrm>
            <a:prstGeom prst="rect">
              <a:avLst/>
            </a:prstGeom>
            <a:solidFill>
              <a:srgbClr val="FF0000"/>
            </a:solidFill>
            <a:ln w="9525">
              <a:noFill/>
              <a:miter lim="800000"/>
              <a:headEnd/>
              <a:tailEnd/>
            </a:ln>
          </p:spPr>
          <p:txBody>
            <a:bodyPr wrap="none"/>
            <a:lstStyle/>
            <a:p>
              <a:pPr algn="just" rtl="0" fontAlgn="base">
                <a:spcBef>
                  <a:spcPct val="0"/>
                </a:spcBef>
                <a:spcAft>
                  <a:spcPct val="0"/>
                </a:spcAft>
              </a:pPr>
              <a:r>
                <a:rPr lang="en-US" altLang="ja-JP" sz="1200" b="1" kern="1200">
                  <a:solidFill>
                    <a:srgbClr val="FFFFFF"/>
                  </a:solidFill>
                  <a:latin typeface="Times New Roman" pitchFamily="18" charset="0"/>
                  <a:ea typeface="MS Mincho" pitchFamily="49" charset="-128"/>
                  <a:cs typeface="+mn-cs"/>
                </a:rPr>
                <a:t>MSI-CIEC Portal Homepage</a:t>
              </a:r>
              <a:endParaRPr lang="en-US" sz="1600" b="1" kern="1200">
                <a:solidFill>
                  <a:srgbClr val="FFFFFF"/>
                </a:solidFill>
                <a:latin typeface="Times New Roman" pitchFamily="18" charset="0"/>
                <a:ea typeface="+mn-ea"/>
                <a:cs typeface="+mn-cs"/>
              </a:endParaRPr>
            </a:p>
          </p:txBody>
        </p:sp>
      </p:grpSp>
      <p:grpSp>
        <p:nvGrpSpPr>
          <p:cNvPr id="4" name="Group 9"/>
          <p:cNvGrpSpPr>
            <a:grpSpLocks/>
          </p:cNvGrpSpPr>
          <p:nvPr/>
        </p:nvGrpSpPr>
        <p:grpSpPr bwMode="auto">
          <a:xfrm>
            <a:off x="5562600" y="4267200"/>
            <a:ext cx="3581400" cy="2590800"/>
            <a:chOff x="3504" y="3137"/>
            <a:chExt cx="1385" cy="1183"/>
          </a:xfrm>
        </p:grpSpPr>
        <p:pic>
          <p:nvPicPr>
            <p:cNvPr id="121862" name="Picture 2"/>
            <p:cNvPicPr>
              <a:picLocks noChangeAspect="1" noChangeArrowheads="1"/>
            </p:cNvPicPr>
            <p:nvPr/>
          </p:nvPicPr>
          <p:blipFill>
            <a:blip r:embed="rId5"/>
            <a:srcRect b="21994"/>
            <a:stretch>
              <a:fillRect/>
            </a:stretch>
          </p:blipFill>
          <p:spPr bwMode="auto">
            <a:xfrm>
              <a:off x="3504" y="3137"/>
              <a:ext cx="1385" cy="1183"/>
            </a:xfrm>
            <a:prstGeom prst="rect">
              <a:avLst/>
            </a:prstGeom>
            <a:noFill/>
            <a:ln w="9525">
              <a:noFill/>
              <a:miter lim="800000"/>
              <a:headEnd/>
              <a:tailEnd/>
            </a:ln>
          </p:spPr>
        </p:pic>
        <p:sp>
          <p:nvSpPr>
            <p:cNvPr id="121863" name="Text Box 11"/>
            <p:cNvSpPr txBox="1">
              <a:spLocks noChangeArrowheads="1"/>
            </p:cNvSpPr>
            <p:nvPr/>
          </p:nvSpPr>
          <p:spPr bwMode="auto">
            <a:xfrm>
              <a:off x="4235" y="3178"/>
              <a:ext cx="638" cy="139"/>
            </a:xfrm>
            <a:prstGeom prst="rect">
              <a:avLst/>
            </a:prstGeom>
            <a:solidFill>
              <a:srgbClr val="FF0000"/>
            </a:solidFill>
            <a:ln w="9525">
              <a:noFill/>
              <a:miter lim="800000"/>
              <a:headEnd/>
              <a:tailEnd/>
            </a:ln>
          </p:spPr>
          <p:txBody>
            <a:bodyPr/>
            <a:lstStyle/>
            <a:p>
              <a:pPr algn="ctr" rtl="0" fontAlgn="base">
                <a:spcBef>
                  <a:spcPct val="0"/>
                </a:spcBef>
                <a:spcAft>
                  <a:spcPct val="0"/>
                </a:spcAft>
              </a:pPr>
              <a:r>
                <a:rPr lang="en-US" altLang="ja-JP" sz="1000" b="1" kern="1200">
                  <a:solidFill>
                    <a:srgbClr val="FFFFFF"/>
                  </a:solidFill>
                  <a:latin typeface="Times New Roman" pitchFamily="18" charset="0"/>
                  <a:ea typeface="MS Mincho" pitchFamily="49" charset="-128"/>
                  <a:cs typeface="+mn-cs"/>
                </a:rPr>
                <a:t>Search Results</a:t>
              </a:r>
              <a:endParaRPr lang="en-US" sz="1600" b="1" kern="1200">
                <a:solidFill>
                  <a:srgbClr val="FFFFFF"/>
                </a:solidFill>
                <a:latin typeface="Times New Roman" pitchFamily="18" charset="0"/>
                <a:ea typeface="+mn-ea"/>
                <a:cs typeface="+mn-cs"/>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0"/>
            <a:ext cx="9144000" cy="609600"/>
          </a:xfrm>
        </p:spPr>
        <p:txBody>
          <a:bodyPr/>
          <a:lstStyle/>
          <a:p>
            <a:pPr eaLnBrk="1" hangingPunct="1"/>
            <a:r>
              <a:rPr lang="en-US" sz="4000" dirty="0" smtClean="0"/>
              <a:t>Parallel Programming 2.0</a:t>
            </a:r>
          </a:p>
        </p:txBody>
      </p:sp>
      <p:sp>
        <p:nvSpPr>
          <p:cNvPr id="121859" name="Rectangle 3"/>
          <p:cNvSpPr>
            <a:spLocks noGrp="1" noChangeArrowheads="1"/>
          </p:cNvSpPr>
          <p:nvPr>
            <p:ph type="body" idx="1"/>
          </p:nvPr>
        </p:nvSpPr>
        <p:spPr>
          <a:xfrm>
            <a:off x="0" y="609600"/>
            <a:ext cx="9144000" cy="6248400"/>
          </a:xfrm>
        </p:spPr>
        <p:txBody>
          <a:bodyPr/>
          <a:lstStyle/>
          <a:p>
            <a:pPr eaLnBrk="1" hangingPunct="1"/>
            <a:r>
              <a:rPr lang="en-US" sz="2600" dirty="0" smtClean="0">
                <a:solidFill>
                  <a:srgbClr val="FFFF00"/>
                </a:solidFill>
              </a:rPr>
              <a:t>Web 2.0 Mashups</a:t>
            </a:r>
            <a:r>
              <a:rPr lang="en-US" sz="2600" dirty="0" smtClean="0"/>
              <a:t> (by definition the largest market) will drive </a:t>
            </a:r>
            <a:r>
              <a:rPr lang="en-US" sz="2600" dirty="0" smtClean="0">
                <a:solidFill>
                  <a:srgbClr val="FFFF00"/>
                </a:solidFill>
              </a:rPr>
              <a:t>composition tools</a:t>
            </a:r>
            <a:r>
              <a:rPr lang="en-US" sz="2600" dirty="0" smtClean="0"/>
              <a:t> for Grid, web and </a:t>
            </a:r>
            <a:r>
              <a:rPr lang="en-US" sz="2600" dirty="0" smtClean="0">
                <a:solidFill>
                  <a:srgbClr val="FFFF00"/>
                </a:solidFill>
              </a:rPr>
              <a:t>parallel programming</a:t>
            </a:r>
          </a:p>
          <a:p>
            <a:pPr eaLnBrk="1" hangingPunct="1"/>
            <a:r>
              <a:rPr lang="en-US" sz="2600" dirty="0" smtClean="0">
                <a:solidFill>
                  <a:srgbClr val="FFFF00"/>
                </a:solidFill>
              </a:rPr>
              <a:t>Parallel Programming 2.0</a:t>
            </a:r>
            <a:r>
              <a:rPr lang="en-US" sz="2600" dirty="0" smtClean="0"/>
              <a:t> can build on same Mashup tools like Yahoo Pipes and Microsoft Popfly for workflow.</a:t>
            </a:r>
          </a:p>
          <a:p>
            <a:pPr eaLnBrk="1" hangingPunct="1"/>
            <a:r>
              <a:rPr lang="en-US" sz="2600" dirty="0" smtClean="0"/>
              <a:t>Alternatively can use “cloud” tools like </a:t>
            </a:r>
            <a:r>
              <a:rPr lang="en-US" sz="2600" dirty="0" smtClean="0">
                <a:solidFill>
                  <a:srgbClr val="FFFF00"/>
                </a:solidFill>
              </a:rPr>
              <a:t>MapReduce</a:t>
            </a:r>
          </a:p>
          <a:p>
            <a:pPr eaLnBrk="1" hangingPunct="1"/>
            <a:r>
              <a:rPr lang="en-US" sz="2600" dirty="0" smtClean="0"/>
              <a:t>We are using workflow technology </a:t>
            </a:r>
            <a:r>
              <a:rPr lang="en-US" sz="2600" dirty="0" smtClean="0">
                <a:solidFill>
                  <a:srgbClr val="FFFF00"/>
                </a:solidFill>
              </a:rPr>
              <a:t>DSS</a:t>
            </a:r>
            <a:r>
              <a:rPr lang="en-US" sz="2600" dirty="0" smtClean="0"/>
              <a:t> developed by Microsoft for Robotics</a:t>
            </a:r>
          </a:p>
          <a:p>
            <a:pPr eaLnBrk="1" hangingPunct="1"/>
            <a:r>
              <a:rPr lang="en-US" sz="2600" dirty="0" smtClean="0">
                <a:solidFill>
                  <a:srgbClr val="FFFF00"/>
                </a:solidFill>
              </a:rPr>
              <a:t>Classic parallel programming </a:t>
            </a:r>
            <a:r>
              <a:rPr lang="en-US" sz="2600" dirty="0" smtClean="0"/>
              <a:t>for core image and sensor programming</a:t>
            </a:r>
          </a:p>
          <a:p>
            <a:pPr eaLnBrk="1" hangingPunct="1"/>
            <a:r>
              <a:rPr lang="en-US" sz="2600" dirty="0" smtClean="0"/>
              <a:t>MapReduce/”DSS” </a:t>
            </a:r>
            <a:r>
              <a:rPr lang="en-US" sz="2600" dirty="0" smtClean="0">
                <a:solidFill>
                  <a:srgbClr val="FFFF00"/>
                </a:solidFill>
              </a:rPr>
              <a:t>integrates</a:t>
            </a:r>
            <a:r>
              <a:rPr lang="en-US" sz="2600" dirty="0" smtClean="0"/>
              <a:t> data processing/decision support together</a:t>
            </a:r>
          </a:p>
          <a:p>
            <a:pPr eaLnBrk="1" hangingPunct="1"/>
            <a:r>
              <a:rPr lang="en-US" sz="2600" dirty="0" smtClean="0"/>
              <a:t>We are integrating and comparing Cloud(MapReduce), Workflow, parallel computing (MPI) and thread approaches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5105400" y="4038600"/>
            <a:ext cx="37338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Map Reduce</a:t>
            </a:r>
            <a:endParaRPr lang="en-US" dirty="0"/>
          </a:p>
        </p:txBody>
      </p:sp>
      <p:sp>
        <p:nvSpPr>
          <p:cNvPr id="49" name="Content Placeholder 48"/>
          <p:cNvSpPr>
            <a:spLocks noGrp="1"/>
          </p:cNvSpPr>
          <p:nvPr>
            <p:ph idx="1"/>
          </p:nvPr>
        </p:nvSpPr>
        <p:spPr>
          <a:xfrm>
            <a:off x="0" y="2971800"/>
            <a:ext cx="5029200" cy="3886200"/>
          </a:xfrm>
        </p:spPr>
        <p:txBody>
          <a:bodyPr rtlCol="0">
            <a:normAutofit fontScale="55000" lnSpcReduction="20000"/>
          </a:bodyPr>
          <a:lstStyle/>
          <a:p>
            <a:pPr eaLnBrk="1" fontAlgn="auto" hangingPunct="1">
              <a:spcAft>
                <a:spcPts val="0"/>
              </a:spcAft>
              <a:defRPr/>
            </a:pPr>
            <a:r>
              <a:rPr lang="en-US" dirty="0" smtClean="0"/>
              <a:t>Applicable to most loosely coupled data parallel applications</a:t>
            </a:r>
          </a:p>
          <a:p>
            <a:pPr eaLnBrk="1" fontAlgn="auto" hangingPunct="1">
              <a:spcAft>
                <a:spcPts val="0"/>
              </a:spcAft>
              <a:defRPr/>
            </a:pPr>
            <a:r>
              <a:rPr lang="en-US" dirty="0" smtClean="0"/>
              <a:t>The data is split into </a:t>
            </a:r>
            <a:r>
              <a:rPr lang="en-US" b="1" dirty="0" smtClean="0">
                <a:solidFill>
                  <a:srgbClr val="C00000"/>
                </a:solidFill>
              </a:rPr>
              <a:t>m</a:t>
            </a:r>
            <a:r>
              <a:rPr lang="en-US" dirty="0" smtClean="0"/>
              <a:t> parts and the </a:t>
            </a:r>
            <a:r>
              <a:rPr lang="en-US" b="1" dirty="0" smtClean="0">
                <a:solidFill>
                  <a:srgbClr val="C00000"/>
                </a:solidFill>
              </a:rPr>
              <a:t>map</a:t>
            </a:r>
            <a:r>
              <a:rPr lang="en-US" dirty="0" smtClean="0"/>
              <a:t> function is performed on each part of the data concurrently</a:t>
            </a:r>
          </a:p>
          <a:p>
            <a:pPr eaLnBrk="1" fontAlgn="auto" hangingPunct="1">
              <a:spcAft>
                <a:spcPts val="0"/>
              </a:spcAft>
              <a:defRPr/>
            </a:pPr>
            <a:r>
              <a:rPr lang="en-US" dirty="0" smtClean="0"/>
              <a:t>Each </a:t>
            </a:r>
            <a:r>
              <a:rPr lang="en-US" b="1" dirty="0" smtClean="0">
                <a:solidFill>
                  <a:srgbClr val="C00000"/>
                </a:solidFill>
              </a:rPr>
              <a:t>map</a:t>
            </a:r>
            <a:r>
              <a:rPr lang="en-US" dirty="0" smtClean="0"/>
              <a:t> function produces </a:t>
            </a:r>
            <a:r>
              <a:rPr lang="en-US" b="1" dirty="0" smtClean="0">
                <a:solidFill>
                  <a:srgbClr val="C00000"/>
                </a:solidFill>
              </a:rPr>
              <a:t>r</a:t>
            </a:r>
            <a:r>
              <a:rPr lang="en-US" dirty="0" smtClean="0"/>
              <a:t> number of results</a:t>
            </a:r>
          </a:p>
          <a:p>
            <a:pPr eaLnBrk="1" fontAlgn="auto" hangingPunct="1">
              <a:spcAft>
                <a:spcPts val="0"/>
              </a:spcAft>
              <a:defRPr/>
            </a:pPr>
            <a:r>
              <a:rPr lang="en-US" dirty="0" smtClean="0"/>
              <a:t>A hash function maps these </a:t>
            </a:r>
            <a:r>
              <a:rPr lang="en-US" b="1" dirty="0" smtClean="0">
                <a:solidFill>
                  <a:srgbClr val="C00000"/>
                </a:solidFill>
              </a:rPr>
              <a:t>r</a:t>
            </a:r>
            <a:r>
              <a:rPr lang="en-US" dirty="0" smtClean="0"/>
              <a:t> results to one ore more </a:t>
            </a:r>
            <a:r>
              <a:rPr lang="en-US" b="1" dirty="0" smtClean="0">
                <a:solidFill>
                  <a:srgbClr val="C00000"/>
                </a:solidFill>
              </a:rPr>
              <a:t>reduce</a:t>
            </a:r>
            <a:r>
              <a:rPr lang="en-US" dirty="0" smtClean="0"/>
              <a:t> functions</a:t>
            </a:r>
          </a:p>
          <a:p>
            <a:pPr eaLnBrk="1" fontAlgn="auto" hangingPunct="1">
              <a:spcAft>
                <a:spcPts val="0"/>
              </a:spcAft>
              <a:defRPr/>
            </a:pPr>
            <a:r>
              <a:rPr lang="en-US" dirty="0" smtClean="0"/>
              <a:t>The </a:t>
            </a:r>
            <a:r>
              <a:rPr lang="en-US" b="1" dirty="0" smtClean="0">
                <a:solidFill>
                  <a:srgbClr val="C00000"/>
                </a:solidFill>
              </a:rPr>
              <a:t>reduce</a:t>
            </a:r>
            <a:r>
              <a:rPr lang="en-US" dirty="0" smtClean="0"/>
              <a:t> function collects all the results that maps to it and processes them</a:t>
            </a:r>
          </a:p>
          <a:p>
            <a:pPr eaLnBrk="1" fontAlgn="auto" hangingPunct="1">
              <a:spcAft>
                <a:spcPts val="0"/>
              </a:spcAft>
              <a:defRPr/>
            </a:pPr>
            <a:r>
              <a:rPr lang="en-US" dirty="0" smtClean="0"/>
              <a:t>A combine function may be necessary to combine all the outputs of the reduce functions together</a:t>
            </a:r>
          </a:p>
          <a:p>
            <a:pPr eaLnBrk="1" fontAlgn="auto" hangingPunct="1">
              <a:spcAft>
                <a:spcPts val="0"/>
              </a:spcAft>
              <a:defRPr/>
            </a:pPr>
            <a:r>
              <a:rPr lang="en-US" dirty="0" smtClean="0">
                <a:solidFill>
                  <a:srgbClr val="FF0000"/>
                </a:solidFill>
              </a:rPr>
              <a:t>It is “just” workflow with messaging runtime</a:t>
            </a:r>
            <a:endParaRPr lang="en-US" dirty="0">
              <a:solidFill>
                <a:srgbClr val="FF0000"/>
              </a:solidFill>
            </a:endParaRPr>
          </a:p>
        </p:txBody>
      </p:sp>
      <p:sp>
        <p:nvSpPr>
          <p:cNvPr id="4" name="TextBox 3"/>
          <p:cNvSpPr txBox="1"/>
          <p:nvPr/>
        </p:nvSpPr>
        <p:spPr>
          <a:xfrm>
            <a:off x="5486400" y="4419600"/>
            <a:ext cx="2914650" cy="923925"/>
          </a:xfrm>
          <a:prstGeom prst="rect">
            <a:avLst/>
          </a:prstGeom>
          <a:solidFill>
            <a:schemeClr val="accent5">
              <a:lumMod val="40000"/>
              <a:lumOff val="60000"/>
            </a:schemeClr>
          </a:solidFill>
        </p:spPr>
        <p:txBody>
          <a:bodyPr wrap="none">
            <a:spAutoFit/>
          </a:bodyPr>
          <a:lstStyle/>
          <a:p>
            <a:pPr algn="ctr" rtl="0">
              <a:defRPr/>
            </a:pPr>
            <a:r>
              <a:rPr lang="en-US" sz="1600" b="1" kern="1200" dirty="0">
                <a:solidFill>
                  <a:prstClr val="black"/>
                </a:solidFill>
                <a:latin typeface="Calibri"/>
                <a:ea typeface="+mn-ea"/>
                <a:cs typeface="+mn-cs"/>
              </a:rPr>
              <a:t>map(String key, String value):</a:t>
            </a:r>
          </a:p>
          <a:p>
            <a:pPr algn="ctr" rtl="0">
              <a:defRPr/>
            </a:pPr>
            <a:r>
              <a:rPr lang="en-US" sz="1600" b="1" kern="1200" dirty="0">
                <a:solidFill>
                  <a:prstClr val="black"/>
                </a:solidFill>
                <a:latin typeface="Calibri"/>
                <a:ea typeface="+mn-ea"/>
                <a:cs typeface="+mn-cs"/>
              </a:rPr>
              <a:t>// key: document name</a:t>
            </a:r>
          </a:p>
          <a:p>
            <a:pPr algn="ctr" rtl="0">
              <a:defRPr/>
            </a:pPr>
            <a:r>
              <a:rPr lang="en-US" sz="1600" b="1" kern="1200" dirty="0">
                <a:solidFill>
                  <a:prstClr val="black"/>
                </a:solidFill>
                <a:latin typeface="Calibri"/>
                <a:ea typeface="+mn-ea"/>
                <a:cs typeface="+mn-cs"/>
              </a:rPr>
              <a:t>// value: document contents</a:t>
            </a:r>
          </a:p>
        </p:txBody>
      </p:sp>
      <p:sp>
        <p:nvSpPr>
          <p:cNvPr id="5" name="TextBox 4"/>
          <p:cNvSpPr txBox="1"/>
          <p:nvPr/>
        </p:nvSpPr>
        <p:spPr>
          <a:xfrm>
            <a:off x="5257800" y="5638800"/>
            <a:ext cx="3398838" cy="923925"/>
          </a:xfrm>
          <a:prstGeom prst="rect">
            <a:avLst/>
          </a:prstGeom>
          <a:solidFill>
            <a:schemeClr val="accent5">
              <a:lumMod val="40000"/>
              <a:lumOff val="60000"/>
            </a:schemeClr>
          </a:solidFill>
        </p:spPr>
        <p:txBody>
          <a:bodyPr>
            <a:spAutoFit/>
          </a:bodyPr>
          <a:lstStyle/>
          <a:p>
            <a:pPr algn="ctr" rtl="0">
              <a:defRPr/>
            </a:pPr>
            <a:r>
              <a:rPr lang="en-US" sz="1600" b="1" kern="1200" dirty="0">
                <a:solidFill>
                  <a:prstClr val="black"/>
                </a:solidFill>
                <a:latin typeface="Calibri"/>
                <a:ea typeface="+mn-ea"/>
                <a:cs typeface="+mn-cs"/>
              </a:rPr>
              <a:t>reduce(String key, Iterator values):</a:t>
            </a:r>
          </a:p>
          <a:p>
            <a:pPr algn="ctr" rtl="0">
              <a:defRPr/>
            </a:pPr>
            <a:r>
              <a:rPr lang="en-US" sz="1600" b="1" kern="1200" dirty="0">
                <a:solidFill>
                  <a:prstClr val="black"/>
                </a:solidFill>
                <a:latin typeface="Calibri"/>
                <a:ea typeface="+mn-ea"/>
                <a:cs typeface="+mn-cs"/>
              </a:rPr>
              <a:t>// key: a word</a:t>
            </a:r>
          </a:p>
          <a:p>
            <a:pPr algn="ctr" rtl="0">
              <a:defRPr/>
            </a:pPr>
            <a:r>
              <a:rPr lang="en-US" sz="1600" b="1" kern="1200" dirty="0">
                <a:solidFill>
                  <a:prstClr val="black"/>
                </a:solidFill>
                <a:latin typeface="Calibri"/>
                <a:ea typeface="+mn-ea"/>
                <a:cs typeface="+mn-cs"/>
              </a:rPr>
              <a:t>// values: a list of counts</a:t>
            </a:r>
          </a:p>
        </p:txBody>
      </p:sp>
      <p:sp>
        <p:nvSpPr>
          <p:cNvPr id="8" name="TextBox 7"/>
          <p:cNvSpPr txBox="1"/>
          <p:nvPr/>
        </p:nvSpPr>
        <p:spPr>
          <a:xfrm>
            <a:off x="5715000" y="3352800"/>
            <a:ext cx="2438400" cy="369888"/>
          </a:xfrm>
          <a:prstGeom prst="rect">
            <a:avLst/>
          </a:prstGeom>
          <a:solidFill>
            <a:schemeClr val="accent5">
              <a:lumMod val="40000"/>
              <a:lumOff val="60000"/>
            </a:schemeClr>
          </a:solidFill>
          <a:ln w="3175">
            <a:solidFill>
              <a:schemeClr val="accent1"/>
            </a:solidFill>
          </a:ln>
        </p:spPr>
        <p:txBody>
          <a:bodyPr>
            <a:spAutoFit/>
          </a:bodyPr>
          <a:lstStyle/>
          <a:p>
            <a:pPr algn="ctr" rtl="0">
              <a:defRPr/>
            </a:pPr>
            <a:r>
              <a:rPr lang="en-US" sz="1600" b="1" kern="1200" dirty="0">
                <a:solidFill>
                  <a:prstClr val="black"/>
                </a:solidFill>
                <a:latin typeface="Calibri"/>
                <a:ea typeface="+mn-ea"/>
                <a:cs typeface="+mn-cs"/>
              </a:rPr>
              <a:t>reduce(key, list&lt;value&gt;)</a:t>
            </a:r>
          </a:p>
        </p:txBody>
      </p:sp>
      <p:sp>
        <p:nvSpPr>
          <p:cNvPr id="10" name="Flowchart: Document 9"/>
          <p:cNvSpPr/>
          <p:nvPr/>
        </p:nvSpPr>
        <p:spPr>
          <a:xfrm>
            <a:off x="381000" y="762000"/>
            <a:ext cx="8305800" cy="20574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i="1" kern="1200" dirty="0">
                <a:solidFill>
                  <a:prstClr val="white"/>
                </a:solidFill>
                <a:latin typeface="Calibri"/>
                <a:ea typeface="+mn-ea"/>
                <a:cs typeface="+mn-cs"/>
              </a:rPr>
              <a:t>“MapReduce is a programming model and an associated implementation for processing and generating large data sets. Users specify a map function that processes a key/value pair to generate a set of intermediate key/value pairs, and a reduce function that merges all intermediate values associated with the same intermediate key.”</a:t>
            </a:r>
            <a:endParaRPr lang="en-US" sz="1600" b="1" kern="1200" dirty="0">
              <a:solidFill>
                <a:prstClr val="white"/>
              </a:solidFill>
              <a:latin typeface="Calibri"/>
              <a:ea typeface="+mn-ea"/>
              <a:cs typeface="+mn-cs"/>
            </a:endParaRPr>
          </a:p>
          <a:p>
            <a:pPr algn="ctr" rtl="0">
              <a:defRPr/>
            </a:pPr>
            <a:endParaRPr lang="en-US" sz="1600" b="1" kern="1200" dirty="0">
              <a:solidFill>
                <a:prstClr val="white"/>
              </a:solidFill>
              <a:latin typeface="Calibri"/>
              <a:ea typeface="+mn-ea"/>
              <a:cs typeface="+mn-cs"/>
            </a:endParaRPr>
          </a:p>
        </p:txBody>
      </p:sp>
      <p:sp>
        <p:nvSpPr>
          <p:cNvPr id="103433" name="TextBox 12"/>
          <p:cNvSpPr txBox="1">
            <a:spLocks noChangeArrowheads="1"/>
          </p:cNvSpPr>
          <p:nvPr/>
        </p:nvSpPr>
        <p:spPr bwMode="auto">
          <a:xfrm>
            <a:off x="457200" y="2057400"/>
            <a:ext cx="5686425" cy="646113"/>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MapReduce: Simplified Data Processing on Large Clusters </a:t>
            </a:r>
            <a:br>
              <a:rPr lang="en-US" sz="1600" b="1" kern="1200">
                <a:solidFill>
                  <a:prstClr val="black"/>
                </a:solidFill>
                <a:latin typeface="Calibri" pitchFamily="34" charset="0"/>
                <a:ea typeface="+mn-ea"/>
                <a:cs typeface="+mn-cs"/>
              </a:rPr>
            </a:br>
            <a:r>
              <a:rPr lang="en-US" sz="1600" b="1" kern="1200">
                <a:solidFill>
                  <a:prstClr val="black"/>
                </a:solidFill>
                <a:latin typeface="Calibri" pitchFamily="34" charset="0"/>
                <a:ea typeface="+mn-ea"/>
                <a:cs typeface="+mn-cs"/>
              </a:rPr>
              <a:t>Jeffrey Dean and Sanjay Ghemawat</a:t>
            </a:r>
          </a:p>
        </p:txBody>
      </p:sp>
      <p:sp>
        <p:nvSpPr>
          <p:cNvPr id="46" name="Right Arrow 45"/>
          <p:cNvSpPr/>
          <p:nvPr/>
        </p:nvSpPr>
        <p:spPr>
          <a:xfrm rot="5400000">
            <a:off x="6705600" y="2971800"/>
            <a:ext cx="381000" cy="381000"/>
          </a:xfrm>
          <a:prstGeom prst="rightArrow">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50" name="TextBox 49"/>
          <p:cNvSpPr txBox="1"/>
          <p:nvPr/>
        </p:nvSpPr>
        <p:spPr>
          <a:xfrm>
            <a:off x="5715000" y="2590800"/>
            <a:ext cx="2438400" cy="369888"/>
          </a:xfrm>
          <a:prstGeom prst="rect">
            <a:avLst/>
          </a:prstGeom>
          <a:solidFill>
            <a:schemeClr val="accent5">
              <a:lumMod val="40000"/>
              <a:lumOff val="60000"/>
            </a:schemeClr>
          </a:solidFill>
          <a:ln w="3175">
            <a:solidFill>
              <a:schemeClr val="accent1"/>
            </a:solidFill>
          </a:ln>
        </p:spPr>
        <p:txBody>
          <a:bodyPr>
            <a:spAutoFit/>
          </a:bodyPr>
          <a:lstStyle/>
          <a:p>
            <a:pPr algn="ctr" rtl="0">
              <a:defRPr/>
            </a:pPr>
            <a:r>
              <a:rPr lang="en-US" sz="1600" b="1" kern="1200" dirty="0">
                <a:solidFill>
                  <a:prstClr val="black"/>
                </a:solidFill>
                <a:latin typeface="Calibri"/>
                <a:ea typeface="+mn-ea"/>
                <a:cs typeface="+mn-cs"/>
              </a:rPr>
              <a:t>map(key, value)</a:t>
            </a:r>
          </a:p>
        </p:txBody>
      </p:sp>
      <p:sp>
        <p:nvSpPr>
          <p:cNvPr id="103436" name="TextBox 51"/>
          <p:cNvSpPr txBox="1">
            <a:spLocks noChangeArrowheads="1"/>
          </p:cNvSpPr>
          <p:nvPr/>
        </p:nvSpPr>
        <p:spPr bwMode="auto">
          <a:xfrm>
            <a:off x="5181600" y="4038600"/>
            <a:ext cx="1762125"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E.g. Word Count </a:t>
            </a:r>
          </a:p>
        </p:txBody>
      </p:sp>
      <p:sp>
        <p:nvSpPr>
          <p:cNvPr id="54" name="Right Arrow 53"/>
          <p:cNvSpPr/>
          <p:nvPr/>
        </p:nvSpPr>
        <p:spPr>
          <a:xfrm rot="5400000">
            <a:off x="6705600" y="5334000"/>
            <a:ext cx="381000" cy="381000"/>
          </a:xfrm>
          <a:prstGeom prst="rightArrow">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does it work?</a:t>
            </a:r>
            <a:endParaRPr lang="en-US" dirty="0"/>
          </a:p>
        </p:txBody>
      </p:sp>
      <p:sp>
        <p:nvSpPr>
          <p:cNvPr id="194" name="Content Placeholder 193"/>
          <p:cNvSpPr>
            <a:spLocks noGrp="1"/>
          </p:cNvSpPr>
          <p:nvPr>
            <p:ph idx="1"/>
          </p:nvPr>
        </p:nvSpPr>
        <p:spPr>
          <a:xfrm>
            <a:off x="6096000" y="914400"/>
            <a:ext cx="2895600" cy="5181600"/>
          </a:xfrm>
        </p:spPr>
        <p:txBody>
          <a:bodyPr rtlCol="0">
            <a:normAutofit fontScale="55000" lnSpcReduction="20000"/>
          </a:bodyPr>
          <a:lstStyle/>
          <a:p>
            <a:pPr eaLnBrk="1" fontAlgn="auto" hangingPunct="1">
              <a:spcAft>
                <a:spcPts val="0"/>
              </a:spcAft>
              <a:defRPr/>
            </a:pPr>
            <a:r>
              <a:rPr lang="en-US" dirty="0" smtClean="0"/>
              <a:t>The framework supports the splitting of data</a:t>
            </a:r>
          </a:p>
          <a:p>
            <a:pPr eaLnBrk="1" fontAlgn="auto" hangingPunct="1">
              <a:spcAft>
                <a:spcPts val="0"/>
              </a:spcAft>
              <a:defRPr/>
            </a:pPr>
            <a:endParaRPr lang="en-US" dirty="0" smtClean="0"/>
          </a:p>
          <a:p>
            <a:pPr eaLnBrk="1" fontAlgn="auto" hangingPunct="1">
              <a:spcAft>
                <a:spcPts val="0"/>
              </a:spcAft>
              <a:defRPr/>
            </a:pPr>
            <a:r>
              <a:rPr lang="en-US" dirty="0" smtClean="0"/>
              <a:t>Outputs of the map functions are passed to the reduce functions</a:t>
            </a:r>
          </a:p>
          <a:p>
            <a:pPr eaLnBrk="1" fontAlgn="auto" hangingPunct="1">
              <a:spcAft>
                <a:spcPts val="0"/>
              </a:spcAft>
              <a:defRPr/>
            </a:pPr>
            <a:endParaRPr lang="en-US" dirty="0" smtClean="0"/>
          </a:p>
          <a:p>
            <a:pPr eaLnBrk="1" fontAlgn="auto" hangingPunct="1">
              <a:spcAft>
                <a:spcPts val="0"/>
              </a:spcAft>
              <a:defRPr/>
            </a:pPr>
            <a:r>
              <a:rPr lang="en-US" dirty="0" smtClean="0"/>
              <a:t>The framework sorts the inputs to a particular reduce function based on the intermediate keys before passing them to the reduce function</a:t>
            </a:r>
          </a:p>
          <a:p>
            <a:pPr eaLnBrk="1" fontAlgn="auto" hangingPunct="1">
              <a:spcAft>
                <a:spcPts val="0"/>
              </a:spcAft>
              <a:defRPr/>
            </a:pPr>
            <a:endParaRPr lang="en-US" dirty="0" smtClean="0"/>
          </a:p>
          <a:p>
            <a:pPr eaLnBrk="1" fontAlgn="auto" hangingPunct="1">
              <a:spcAft>
                <a:spcPts val="0"/>
              </a:spcAft>
              <a:defRPr/>
            </a:pPr>
            <a:r>
              <a:rPr lang="en-US" dirty="0" smtClean="0"/>
              <a:t>An additional step may be necessary to combine all the results of the reduce functions</a:t>
            </a:r>
          </a:p>
          <a:p>
            <a:pPr eaLnBrk="1" fontAlgn="auto" hangingPunct="1">
              <a:spcAft>
                <a:spcPts val="0"/>
              </a:spcAft>
              <a:defRPr/>
            </a:pPr>
            <a:endParaRPr lang="en-US" dirty="0"/>
          </a:p>
        </p:txBody>
      </p:sp>
      <p:grpSp>
        <p:nvGrpSpPr>
          <p:cNvPr id="3" name="Group 195"/>
          <p:cNvGrpSpPr>
            <a:grpSpLocks/>
          </p:cNvGrpSpPr>
          <p:nvPr/>
        </p:nvGrpSpPr>
        <p:grpSpPr bwMode="auto">
          <a:xfrm>
            <a:off x="304800" y="1219200"/>
            <a:ext cx="5791200" cy="4572000"/>
            <a:chOff x="304800" y="990600"/>
            <a:chExt cx="5791200" cy="4572000"/>
          </a:xfrm>
        </p:grpSpPr>
        <p:grpSp>
          <p:nvGrpSpPr>
            <p:cNvPr id="6" name="Group 192"/>
            <p:cNvGrpSpPr>
              <a:grpSpLocks/>
            </p:cNvGrpSpPr>
            <p:nvPr/>
          </p:nvGrpSpPr>
          <p:grpSpPr bwMode="auto">
            <a:xfrm>
              <a:off x="304800" y="990600"/>
              <a:ext cx="5791200" cy="4572000"/>
              <a:chOff x="152400" y="838200"/>
              <a:chExt cx="6096000" cy="5169932"/>
            </a:xfrm>
          </p:grpSpPr>
          <p:sp>
            <p:nvSpPr>
              <p:cNvPr id="4" name="Oval 3"/>
              <p:cNvSpPr/>
              <p:nvPr/>
            </p:nvSpPr>
            <p:spPr>
              <a:xfrm>
                <a:off x="152400" y="1218764"/>
                <a:ext cx="914066" cy="3048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5" name="Oval 4"/>
              <p:cNvSpPr/>
              <p:nvPr/>
            </p:nvSpPr>
            <p:spPr>
              <a:xfrm>
                <a:off x="1524335" y="913595"/>
                <a:ext cx="456197" cy="457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8" name="Rounded Rectangle 7"/>
              <p:cNvSpPr/>
              <p:nvPr/>
            </p:nvSpPr>
            <p:spPr>
              <a:xfrm>
                <a:off x="2438400" y="913595"/>
                <a:ext cx="762000" cy="45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map</a:t>
                </a:r>
              </a:p>
            </p:txBody>
          </p:sp>
          <p:sp>
            <p:nvSpPr>
              <p:cNvPr id="9" name="Rounded Rectangle 8"/>
              <p:cNvSpPr/>
              <p:nvPr/>
            </p:nvSpPr>
            <p:spPr>
              <a:xfrm>
                <a:off x="2438400" y="1981689"/>
                <a:ext cx="762000" cy="455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map</a:t>
                </a:r>
              </a:p>
            </p:txBody>
          </p:sp>
          <p:sp>
            <p:nvSpPr>
              <p:cNvPr id="10" name="Rounded Rectangle 9"/>
              <p:cNvSpPr/>
              <p:nvPr/>
            </p:nvSpPr>
            <p:spPr>
              <a:xfrm>
                <a:off x="2438400" y="4419456"/>
                <a:ext cx="762000" cy="45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map</a:t>
                </a:r>
              </a:p>
            </p:txBody>
          </p:sp>
          <p:sp>
            <p:nvSpPr>
              <p:cNvPr id="11" name="Rounded Rectangle 10"/>
              <p:cNvSpPr/>
              <p:nvPr/>
            </p:nvSpPr>
            <p:spPr>
              <a:xfrm>
                <a:off x="4343400" y="1523934"/>
                <a:ext cx="914066" cy="45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reduce</a:t>
                </a:r>
              </a:p>
            </p:txBody>
          </p:sp>
          <p:sp>
            <p:nvSpPr>
              <p:cNvPr id="12" name="Rounded Rectangle 11"/>
              <p:cNvSpPr/>
              <p:nvPr/>
            </p:nvSpPr>
            <p:spPr>
              <a:xfrm>
                <a:off x="4343400" y="2514838"/>
                <a:ext cx="914066" cy="45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reduce</a:t>
                </a:r>
              </a:p>
            </p:txBody>
          </p:sp>
          <p:sp>
            <p:nvSpPr>
              <p:cNvPr id="13" name="Rounded Rectangle 12"/>
              <p:cNvSpPr/>
              <p:nvPr/>
            </p:nvSpPr>
            <p:spPr>
              <a:xfrm>
                <a:off x="4343400" y="3886306"/>
                <a:ext cx="914066" cy="45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reduce</a:t>
                </a:r>
              </a:p>
            </p:txBody>
          </p:sp>
          <p:cxnSp>
            <p:nvCxnSpPr>
              <p:cNvPr id="14" name="Straight Arrow Connector 13"/>
              <p:cNvCxnSpPr>
                <a:stCxn id="8" idx="3"/>
                <a:endCxn id="11" idx="1"/>
              </p:cNvCxnSpPr>
              <p:nvPr/>
            </p:nvCxnSpPr>
            <p:spPr>
              <a:xfrm>
                <a:off x="3200400" y="1143370"/>
                <a:ext cx="1143000" cy="608545"/>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2" idx="1"/>
              </p:cNvCxnSpPr>
              <p:nvPr/>
            </p:nvCxnSpPr>
            <p:spPr>
              <a:xfrm>
                <a:off x="3200400" y="1143370"/>
                <a:ext cx="1143000" cy="1599448"/>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p:cNvCxnSpPr>
              <p:nvPr/>
            </p:nvCxnSpPr>
            <p:spPr>
              <a:xfrm>
                <a:off x="3200400" y="1143370"/>
                <a:ext cx="1219868" cy="2285182"/>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3" idx="1"/>
              </p:cNvCxnSpPr>
              <p:nvPr/>
            </p:nvCxnSpPr>
            <p:spPr>
              <a:xfrm>
                <a:off x="3200400" y="1143370"/>
                <a:ext cx="1143000" cy="2970916"/>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1" idx="1"/>
              </p:cNvCxnSpPr>
              <p:nvPr/>
            </p:nvCxnSpPr>
            <p:spPr>
              <a:xfrm flipV="1">
                <a:off x="3200400" y="1751914"/>
                <a:ext cx="1143000" cy="45775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a:endCxn id="12" idx="1"/>
              </p:cNvCxnSpPr>
              <p:nvPr/>
            </p:nvCxnSpPr>
            <p:spPr>
              <a:xfrm>
                <a:off x="3200400" y="2209668"/>
                <a:ext cx="1143000" cy="5331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p:cNvCxnSpPr>
              <p:nvPr/>
            </p:nvCxnSpPr>
            <p:spPr>
              <a:xfrm>
                <a:off x="3200400" y="2209668"/>
                <a:ext cx="1219868" cy="121888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3" idx="1"/>
              </p:cNvCxnSpPr>
              <p:nvPr/>
            </p:nvCxnSpPr>
            <p:spPr>
              <a:xfrm>
                <a:off x="3200400" y="2209668"/>
                <a:ext cx="1143000" cy="1904618"/>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11" idx="1"/>
              </p:cNvCxnSpPr>
              <p:nvPr/>
            </p:nvCxnSpPr>
            <p:spPr>
              <a:xfrm flipV="1">
                <a:off x="3200400" y="1751914"/>
                <a:ext cx="1143000" cy="289552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2" idx="1"/>
              </p:cNvCxnSpPr>
              <p:nvPr/>
            </p:nvCxnSpPr>
            <p:spPr>
              <a:xfrm flipV="1">
                <a:off x="3200400" y="2742818"/>
                <a:ext cx="1143000" cy="1904617"/>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p:cNvCxnSpPr>
              <p:nvPr/>
            </p:nvCxnSpPr>
            <p:spPr>
              <a:xfrm flipV="1">
                <a:off x="3200400" y="3428552"/>
                <a:ext cx="1219868" cy="1218883"/>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3"/>
                <a:endCxn id="13" idx="1"/>
              </p:cNvCxnSpPr>
              <p:nvPr/>
            </p:nvCxnSpPr>
            <p:spPr>
              <a:xfrm flipV="1">
                <a:off x="3200400" y="4114286"/>
                <a:ext cx="1143000" cy="533149"/>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48335" y="3123382"/>
                <a:ext cx="1371934" cy="30517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1" idx="1"/>
              </p:cNvCxnSpPr>
              <p:nvPr/>
            </p:nvCxnSpPr>
            <p:spPr>
              <a:xfrm rot="5400000" flipH="1" flipV="1">
                <a:off x="3010133" y="1790116"/>
                <a:ext cx="1371468" cy="1295065"/>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2" idx="1"/>
              </p:cNvCxnSpPr>
              <p:nvPr/>
            </p:nvCxnSpPr>
            <p:spPr>
              <a:xfrm flipV="1">
                <a:off x="3048335" y="2742818"/>
                <a:ext cx="1295065" cy="38056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1"/>
              </p:cNvCxnSpPr>
              <p:nvPr/>
            </p:nvCxnSpPr>
            <p:spPr>
              <a:xfrm>
                <a:off x="3048335" y="3123382"/>
                <a:ext cx="1295065" cy="99090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742532" y="2972593"/>
                <a:ext cx="76868" cy="75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1" name="Oval 30"/>
              <p:cNvSpPr/>
              <p:nvPr/>
            </p:nvSpPr>
            <p:spPr>
              <a:xfrm>
                <a:off x="2742532" y="3200572"/>
                <a:ext cx="76868" cy="75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2" name="Oval 31"/>
              <p:cNvSpPr/>
              <p:nvPr/>
            </p:nvSpPr>
            <p:spPr>
              <a:xfrm>
                <a:off x="4724400" y="3200572"/>
                <a:ext cx="76868" cy="75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3" name="Oval 32"/>
              <p:cNvSpPr/>
              <p:nvPr/>
            </p:nvSpPr>
            <p:spPr>
              <a:xfrm>
                <a:off x="4724400" y="3428552"/>
                <a:ext cx="76868" cy="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4" name="Oval 33"/>
              <p:cNvSpPr/>
              <p:nvPr/>
            </p:nvSpPr>
            <p:spPr>
              <a:xfrm>
                <a:off x="5790532" y="1523934"/>
                <a:ext cx="457868" cy="380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4484" name="TextBox 40"/>
              <p:cNvSpPr txBox="1">
                <a:spLocks noChangeArrowheads="1"/>
              </p:cNvSpPr>
              <p:nvPr/>
            </p:nvSpPr>
            <p:spPr bwMode="auto">
              <a:xfrm>
                <a:off x="5791200" y="1524000"/>
                <a:ext cx="428322"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O</a:t>
                </a:r>
                <a:r>
                  <a:rPr lang="en-US" sz="1400" b="1" kern="1200">
                    <a:solidFill>
                      <a:prstClr val="white"/>
                    </a:solidFill>
                    <a:latin typeface="Calibri" pitchFamily="34" charset="0"/>
                    <a:ea typeface="+mn-ea"/>
                    <a:cs typeface="+mn-cs"/>
                  </a:rPr>
                  <a:t>1</a:t>
                </a:r>
                <a:endParaRPr lang="en-US" sz="1600" b="1" kern="1200">
                  <a:solidFill>
                    <a:prstClr val="white"/>
                  </a:solidFill>
                  <a:latin typeface="Calibri" pitchFamily="34" charset="0"/>
                  <a:ea typeface="+mn-ea"/>
                  <a:cs typeface="+mn-cs"/>
                </a:endParaRPr>
              </a:p>
            </p:txBody>
          </p:sp>
          <p:cxnSp>
            <p:nvCxnSpPr>
              <p:cNvPr id="44" name="Straight Arrow Connector 43"/>
              <p:cNvCxnSpPr>
                <a:stCxn id="5" idx="6"/>
                <a:endCxn id="8" idx="1"/>
              </p:cNvCxnSpPr>
              <p:nvPr/>
            </p:nvCxnSpPr>
            <p:spPr>
              <a:xfrm>
                <a:off x="1980532" y="1143370"/>
                <a:ext cx="457868" cy="17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5" idx="6"/>
                <a:endCxn id="9" idx="1"/>
              </p:cNvCxnSpPr>
              <p:nvPr/>
            </p:nvCxnSpPr>
            <p:spPr>
              <a:xfrm>
                <a:off x="1980532" y="2209668"/>
                <a:ext cx="457868" cy="17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8" idx="6"/>
                <a:endCxn id="10" idx="1"/>
              </p:cNvCxnSpPr>
              <p:nvPr/>
            </p:nvCxnSpPr>
            <p:spPr>
              <a:xfrm>
                <a:off x="1980532" y="4647435"/>
                <a:ext cx="457868" cy="17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3"/>
              </p:cNvCxnSpPr>
              <p:nvPr/>
            </p:nvCxnSpPr>
            <p:spPr>
              <a:xfrm>
                <a:off x="5257466" y="1751914"/>
                <a:ext cx="533065" cy="179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2" idx="3"/>
              </p:cNvCxnSpPr>
              <p:nvPr/>
            </p:nvCxnSpPr>
            <p:spPr>
              <a:xfrm>
                <a:off x="5257466" y="2742818"/>
                <a:ext cx="533065" cy="179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3" idx="3"/>
              </p:cNvCxnSpPr>
              <p:nvPr/>
            </p:nvCxnSpPr>
            <p:spPr>
              <a:xfrm>
                <a:off x="5257466" y="4114286"/>
                <a:ext cx="533065" cy="179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1" name="Right Brace 50"/>
              <p:cNvSpPr/>
              <p:nvPr/>
            </p:nvSpPr>
            <p:spPr>
              <a:xfrm rot="5400000">
                <a:off x="1580263" y="4971438"/>
                <a:ext cx="267473" cy="990935"/>
              </a:xfrm>
              <a:prstGeom prst="rightBrace">
                <a:avLst>
                  <a:gd name="adj1" fmla="val 8333"/>
                  <a:gd name="adj2" fmla="val 48888"/>
                </a:avLst>
              </a:prstGeom>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104492" name="TextBox 53"/>
              <p:cNvSpPr txBox="1">
                <a:spLocks noChangeArrowheads="1"/>
              </p:cNvSpPr>
              <p:nvPr/>
            </p:nvSpPr>
            <p:spPr bwMode="auto">
              <a:xfrm>
                <a:off x="1143000" y="5638800"/>
                <a:ext cx="1046953"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data split</a:t>
                </a:r>
              </a:p>
            </p:txBody>
          </p:sp>
          <p:sp>
            <p:nvSpPr>
              <p:cNvPr id="104493" name="TextBox 63"/>
              <p:cNvSpPr txBox="1">
                <a:spLocks noChangeArrowheads="1"/>
              </p:cNvSpPr>
              <p:nvPr/>
            </p:nvSpPr>
            <p:spPr bwMode="auto">
              <a:xfrm>
                <a:off x="1524000" y="914400"/>
                <a:ext cx="444352"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D1</a:t>
                </a:r>
              </a:p>
            </p:txBody>
          </p:sp>
          <p:sp>
            <p:nvSpPr>
              <p:cNvPr id="65" name="Oval 64"/>
              <p:cNvSpPr/>
              <p:nvPr/>
            </p:nvSpPr>
            <p:spPr>
              <a:xfrm>
                <a:off x="1524335" y="1981689"/>
                <a:ext cx="456197" cy="455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4495" name="TextBox 65"/>
              <p:cNvSpPr txBox="1">
                <a:spLocks noChangeArrowheads="1"/>
              </p:cNvSpPr>
              <p:nvPr/>
            </p:nvSpPr>
            <p:spPr bwMode="auto">
              <a:xfrm>
                <a:off x="1524000" y="1981200"/>
                <a:ext cx="431528"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D2</a:t>
                </a:r>
              </a:p>
            </p:txBody>
          </p:sp>
          <p:sp>
            <p:nvSpPr>
              <p:cNvPr id="68" name="Oval 67"/>
              <p:cNvSpPr/>
              <p:nvPr/>
            </p:nvSpPr>
            <p:spPr>
              <a:xfrm>
                <a:off x="1524335" y="4419456"/>
                <a:ext cx="456197" cy="457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4497" name="TextBox 68"/>
              <p:cNvSpPr txBox="1">
                <a:spLocks noChangeArrowheads="1"/>
              </p:cNvSpPr>
              <p:nvPr/>
            </p:nvSpPr>
            <p:spPr bwMode="auto">
              <a:xfrm>
                <a:off x="1524000" y="4419600"/>
                <a:ext cx="490840"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Dm</a:t>
                </a:r>
              </a:p>
            </p:txBody>
          </p:sp>
          <p:sp>
            <p:nvSpPr>
              <p:cNvPr id="148" name="Oval 147"/>
              <p:cNvSpPr/>
              <p:nvPr/>
            </p:nvSpPr>
            <p:spPr>
              <a:xfrm>
                <a:off x="5790532" y="2514838"/>
                <a:ext cx="457868" cy="380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49" name="Oval 148"/>
              <p:cNvSpPr/>
              <p:nvPr/>
            </p:nvSpPr>
            <p:spPr>
              <a:xfrm>
                <a:off x="5790532" y="3886306"/>
                <a:ext cx="457868" cy="380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4500" name="TextBox 41"/>
              <p:cNvSpPr txBox="1">
                <a:spLocks noChangeArrowheads="1"/>
              </p:cNvSpPr>
              <p:nvPr/>
            </p:nvSpPr>
            <p:spPr bwMode="auto">
              <a:xfrm>
                <a:off x="5791200" y="2514600"/>
                <a:ext cx="428322"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O</a:t>
                </a:r>
                <a:r>
                  <a:rPr lang="en-US" sz="1400" b="1" kern="1200">
                    <a:solidFill>
                      <a:prstClr val="white"/>
                    </a:solidFill>
                    <a:latin typeface="Calibri" pitchFamily="34" charset="0"/>
                    <a:ea typeface="+mn-ea"/>
                    <a:cs typeface="+mn-cs"/>
                  </a:rPr>
                  <a:t>2</a:t>
                </a:r>
                <a:endParaRPr lang="en-US" sz="1600" b="1" kern="1200">
                  <a:solidFill>
                    <a:prstClr val="white"/>
                  </a:solidFill>
                  <a:latin typeface="Calibri" pitchFamily="34" charset="0"/>
                  <a:ea typeface="+mn-ea"/>
                  <a:cs typeface="+mn-cs"/>
                </a:endParaRPr>
              </a:p>
            </p:txBody>
          </p:sp>
          <p:sp>
            <p:nvSpPr>
              <p:cNvPr id="104501" name="TextBox 42"/>
              <p:cNvSpPr txBox="1">
                <a:spLocks noChangeArrowheads="1"/>
              </p:cNvSpPr>
              <p:nvPr/>
            </p:nvSpPr>
            <p:spPr bwMode="auto">
              <a:xfrm>
                <a:off x="5791200" y="3886200"/>
                <a:ext cx="399468"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O</a:t>
                </a:r>
                <a:r>
                  <a:rPr lang="en-US" sz="1400" b="1" kern="1200">
                    <a:solidFill>
                      <a:prstClr val="white"/>
                    </a:solidFill>
                    <a:latin typeface="Calibri" pitchFamily="34" charset="0"/>
                    <a:ea typeface="+mn-ea"/>
                    <a:cs typeface="+mn-cs"/>
                  </a:rPr>
                  <a:t>r</a:t>
                </a:r>
                <a:endParaRPr lang="en-US" sz="1600" b="1" kern="1200">
                  <a:solidFill>
                    <a:prstClr val="white"/>
                  </a:solidFill>
                  <a:latin typeface="Calibri" pitchFamily="34" charset="0"/>
                  <a:ea typeface="+mn-ea"/>
                  <a:cs typeface="+mn-cs"/>
                </a:endParaRPr>
              </a:p>
            </p:txBody>
          </p:sp>
          <p:cxnSp>
            <p:nvCxnSpPr>
              <p:cNvPr id="167" name="Straight Arrow Connector 166"/>
              <p:cNvCxnSpPr>
                <a:stCxn id="4" idx="7"/>
                <a:endCxn id="104493" idx="1"/>
              </p:cNvCxnSpPr>
              <p:nvPr/>
            </p:nvCxnSpPr>
            <p:spPr>
              <a:xfrm rot="5400000" flipH="1" flipV="1">
                <a:off x="944931" y="1086344"/>
                <a:ext cx="567256" cy="591553"/>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066466" y="2209668"/>
                <a:ext cx="457868" cy="17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4" idx="5"/>
                <a:endCxn id="104497" idx="1"/>
              </p:cNvCxnSpPr>
              <p:nvPr/>
            </p:nvCxnSpPr>
            <p:spPr>
              <a:xfrm rot="16200000" flipH="1">
                <a:off x="837224" y="3917240"/>
                <a:ext cx="782670" cy="591553"/>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1028117" y="3084849"/>
                <a:ext cx="4494969" cy="16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7182" y="3084848"/>
                <a:ext cx="4494969" cy="167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1638883" y="3084849"/>
                <a:ext cx="4494969" cy="16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3239751" y="3084849"/>
                <a:ext cx="4494969" cy="16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04509" name="TextBox 185"/>
              <p:cNvSpPr txBox="1">
                <a:spLocks noChangeArrowheads="1"/>
              </p:cNvSpPr>
              <p:nvPr/>
            </p:nvSpPr>
            <p:spPr bwMode="auto">
              <a:xfrm>
                <a:off x="2743200" y="5638800"/>
                <a:ext cx="601447"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map</a:t>
                </a:r>
              </a:p>
            </p:txBody>
          </p:sp>
          <p:sp>
            <p:nvSpPr>
              <p:cNvPr id="104510" name="TextBox 186"/>
              <p:cNvSpPr txBox="1">
                <a:spLocks noChangeArrowheads="1"/>
              </p:cNvSpPr>
              <p:nvPr/>
            </p:nvSpPr>
            <p:spPr bwMode="auto">
              <a:xfrm>
                <a:off x="4419600" y="5638800"/>
                <a:ext cx="834074"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reduce</a:t>
                </a:r>
              </a:p>
            </p:txBody>
          </p:sp>
          <p:sp>
            <p:nvSpPr>
              <p:cNvPr id="188" name="Right Brace 187"/>
              <p:cNvSpPr/>
              <p:nvPr/>
            </p:nvSpPr>
            <p:spPr>
              <a:xfrm rot="5400000">
                <a:off x="2913763" y="4628872"/>
                <a:ext cx="267473" cy="167606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189" name="Right Brace 188"/>
              <p:cNvSpPr/>
              <p:nvPr/>
            </p:nvSpPr>
            <p:spPr>
              <a:xfrm rot="5400000">
                <a:off x="4552230" y="4666470"/>
                <a:ext cx="267473" cy="160086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sz="1600" b="1" kern="1200" dirty="0">
                  <a:solidFill>
                    <a:prstClr val="black"/>
                  </a:solidFill>
                  <a:latin typeface="Calibri"/>
                  <a:ea typeface="+mn-ea"/>
                  <a:cs typeface="+mn-cs"/>
                </a:endParaRPr>
              </a:p>
            </p:txBody>
          </p:sp>
        </p:grpSp>
        <p:sp>
          <p:nvSpPr>
            <p:cNvPr id="104454" name="TextBox 194"/>
            <p:cNvSpPr txBox="1">
              <a:spLocks noChangeArrowheads="1"/>
            </p:cNvSpPr>
            <p:nvPr/>
          </p:nvSpPr>
          <p:spPr bwMode="auto">
            <a:xfrm>
              <a:off x="381000" y="2438400"/>
              <a:ext cx="620554" cy="369332"/>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white"/>
                  </a:solidFill>
                  <a:latin typeface="Calibri" pitchFamily="34" charset="0"/>
                  <a:ea typeface="+mn-ea"/>
                  <a:cs typeface="+mn-cs"/>
                </a:rPr>
                <a:t>Data</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Hadoop (Apache’s map-reduce)</a:t>
            </a:r>
            <a:endParaRPr lang="en-US" dirty="0"/>
          </a:p>
        </p:txBody>
      </p:sp>
      <p:sp>
        <p:nvSpPr>
          <p:cNvPr id="3" name="Content Placeholder 2"/>
          <p:cNvSpPr>
            <a:spLocks noGrp="1"/>
          </p:cNvSpPr>
          <p:nvPr>
            <p:ph idx="1"/>
          </p:nvPr>
        </p:nvSpPr>
        <p:spPr>
          <a:xfrm>
            <a:off x="4114800" y="762000"/>
            <a:ext cx="4648200" cy="5943600"/>
          </a:xfrm>
        </p:spPr>
        <p:txBody>
          <a:bodyPr rtlCol="0">
            <a:normAutofit fontScale="55000" lnSpcReduction="20000"/>
          </a:bodyPr>
          <a:lstStyle/>
          <a:p>
            <a:pPr eaLnBrk="1" fontAlgn="auto" hangingPunct="1">
              <a:spcAft>
                <a:spcPts val="0"/>
              </a:spcAft>
              <a:defRPr/>
            </a:pPr>
            <a:r>
              <a:rPr lang="en-US" dirty="0" smtClean="0"/>
              <a:t>Data is distributed in the data/computing nodes</a:t>
            </a:r>
          </a:p>
          <a:p>
            <a:pPr eaLnBrk="1" fontAlgn="auto" hangingPunct="1">
              <a:spcAft>
                <a:spcPts val="0"/>
              </a:spcAft>
              <a:defRPr/>
            </a:pPr>
            <a:r>
              <a:rPr lang="en-US" dirty="0" smtClean="0"/>
              <a:t>Name Node maintains the namespace of the entire file system</a:t>
            </a:r>
          </a:p>
          <a:p>
            <a:pPr eaLnBrk="1" fontAlgn="auto" hangingPunct="1">
              <a:spcAft>
                <a:spcPts val="0"/>
              </a:spcAft>
              <a:defRPr/>
            </a:pPr>
            <a:r>
              <a:rPr lang="en-US" dirty="0" smtClean="0"/>
              <a:t>Name Node and Data Nodes are part of the Hadoop Distributed File System (HDFS)</a:t>
            </a:r>
          </a:p>
          <a:p>
            <a:pPr eaLnBrk="1" fontAlgn="auto" hangingPunct="1">
              <a:spcAft>
                <a:spcPts val="0"/>
              </a:spcAft>
              <a:defRPr/>
            </a:pPr>
            <a:r>
              <a:rPr lang="en-US" dirty="0" smtClean="0"/>
              <a:t>Job Client </a:t>
            </a:r>
          </a:p>
          <a:p>
            <a:pPr lvl="1" eaLnBrk="1" fontAlgn="auto" hangingPunct="1">
              <a:spcAft>
                <a:spcPts val="0"/>
              </a:spcAft>
              <a:defRPr/>
            </a:pPr>
            <a:r>
              <a:rPr lang="en-US" sz="3300" dirty="0" smtClean="0"/>
              <a:t>Compute the data split</a:t>
            </a:r>
          </a:p>
          <a:p>
            <a:pPr lvl="1" eaLnBrk="1" fontAlgn="auto" hangingPunct="1">
              <a:spcAft>
                <a:spcPts val="0"/>
              </a:spcAft>
              <a:defRPr/>
            </a:pPr>
            <a:r>
              <a:rPr lang="en-US" sz="3300" dirty="0" smtClean="0"/>
              <a:t>Get a JobID from the Job Tracker</a:t>
            </a:r>
          </a:p>
          <a:p>
            <a:pPr lvl="1" eaLnBrk="1" fontAlgn="auto" hangingPunct="1">
              <a:spcAft>
                <a:spcPts val="0"/>
              </a:spcAft>
              <a:defRPr/>
            </a:pPr>
            <a:r>
              <a:rPr lang="en-US" sz="3300" dirty="0" smtClean="0"/>
              <a:t>Upload the job specific files (map, reduce, and other configurations) to a directory in HDFS</a:t>
            </a:r>
          </a:p>
          <a:p>
            <a:pPr lvl="1" eaLnBrk="1" fontAlgn="auto" hangingPunct="1">
              <a:spcAft>
                <a:spcPts val="0"/>
              </a:spcAft>
              <a:defRPr/>
            </a:pPr>
            <a:r>
              <a:rPr lang="en-US" sz="3300" dirty="0" smtClean="0"/>
              <a:t>Submit the jobID to the Job Tracker</a:t>
            </a:r>
          </a:p>
          <a:p>
            <a:pPr eaLnBrk="1" fontAlgn="auto" hangingPunct="1">
              <a:spcAft>
                <a:spcPts val="0"/>
              </a:spcAft>
              <a:defRPr/>
            </a:pPr>
            <a:r>
              <a:rPr lang="en-US" dirty="0" smtClean="0"/>
              <a:t>Job Tracker</a:t>
            </a:r>
          </a:p>
          <a:p>
            <a:pPr lvl="1" eaLnBrk="1" fontAlgn="auto" hangingPunct="1">
              <a:spcAft>
                <a:spcPts val="0"/>
              </a:spcAft>
              <a:defRPr/>
            </a:pPr>
            <a:r>
              <a:rPr lang="en-US" sz="3300" dirty="0" smtClean="0"/>
              <a:t>Use the data split to identify the nodes for map tasks</a:t>
            </a:r>
          </a:p>
          <a:p>
            <a:pPr lvl="1" eaLnBrk="1" fontAlgn="auto" hangingPunct="1">
              <a:spcAft>
                <a:spcPts val="0"/>
              </a:spcAft>
              <a:defRPr/>
            </a:pPr>
            <a:r>
              <a:rPr lang="en-US" sz="3300" dirty="0" smtClean="0"/>
              <a:t>Instruct TaskTrackers to execute map tasks</a:t>
            </a:r>
          </a:p>
          <a:p>
            <a:pPr lvl="1" eaLnBrk="1" fontAlgn="auto" hangingPunct="1">
              <a:spcAft>
                <a:spcPts val="0"/>
              </a:spcAft>
              <a:defRPr/>
            </a:pPr>
            <a:r>
              <a:rPr lang="en-US" sz="3300" dirty="0" smtClean="0"/>
              <a:t>Monitor the progress</a:t>
            </a:r>
          </a:p>
          <a:p>
            <a:pPr lvl="1" eaLnBrk="1" fontAlgn="auto" hangingPunct="1">
              <a:spcAft>
                <a:spcPts val="0"/>
              </a:spcAft>
              <a:defRPr/>
            </a:pPr>
            <a:r>
              <a:rPr lang="en-US" sz="3300" dirty="0" smtClean="0"/>
              <a:t>Sort the output of the map tasks</a:t>
            </a:r>
          </a:p>
          <a:p>
            <a:pPr lvl="1" eaLnBrk="1" fontAlgn="auto" hangingPunct="1">
              <a:spcAft>
                <a:spcPts val="0"/>
              </a:spcAft>
              <a:defRPr/>
            </a:pPr>
            <a:r>
              <a:rPr lang="en-US" sz="3300" dirty="0" smtClean="0"/>
              <a:t>Instruct the TaskTracker to execute reduce tasks  </a:t>
            </a:r>
          </a:p>
        </p:txBody>
      </p:sp>
      <p:grpSp>
        <p:nvGrpSpPr>
          <p:cNvPr id="32" name="Group 52"/>
          <p:cNvGrpSpPr>
            <a:grpSpLocks/>
          </p:cNvGrpSpPr>
          <p:nvPr/>
        </p:nvGrpSpPr>
        <p:grpSpPr bwMode="auto">
          <a:xfrm>
            <a:off x="304800" y="822325"/>
            <a:ext cx="3276600" cy="4130675"/>
            <a:chOff x="304800" y="822325"/>
            <a:chExt cx="3886200" cy="5715000"/>
          </a:xfrm>
        </p:grpSpPr>
        <p:sp>
          <p:nvSpPr>
            <p:cNvPr id="4" name="Rectangle 3"/>
            <p:cNvSpPr/>
            <p:nvPr/>
          </p:nvSpPr>
          <p:spPr>
            <a:xfrm>
              <a:off x="304800" y="822325"/>
              <a:ext cx="1675735" cy="12189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A</a:t>
              </a:r>
            </a:p>
          </p:txBody>
        </p:sp>
        <p:sp>
          <p:nvSpPr>
            <p:cNvPr id="5" name="Rectangle 4"/>
            <p:cNvSpPr/>
            <p:nvPr/>
          </p:nvSpPr>
          <p:spPr>
            <a:xfrm>
              <a:off x="380114" y="899199"/>
              <a:ext cx="365273"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1</a:t>
              </a:r>
            </a:p>
          </p:txBody>
        </p:sp>
        <p:sp>
          <p:nvSpPr>
            <p:cNvPr id="6" name="Rectangle 5"/>
            <p:cNvSpPr/>
            <p:nvPr/>
          </p:nvSpPr>
          <p:spPr>
            <a:xfrm>
              <a:off x="380114" y="1356048"/>
              <a:ext cx="365273"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2</a:t>
              </a:r>
            </a:p>
          </p:txBody>
        </p:sp>
        <p:sp>
          <p:nvSpPr>
            <p:cNvPr id="7" name="Rectangle 6"/>
            <p:cNvSpPr/>
            <p:nvPr/>
          </p:nvSpPr>
          <p:spPr>
            <a:xfrm>
              <a:off x="1372376" y="1812896"/>
              <a:ext cx="510251" cy="320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8" name="Rectangle 7"/>
            <p:cNvSpPr/>
            <p:nvPr/>
          </p:nvSpPr>
          <p:spPr>
            <a:xfrm>
              <a:off x="380114" y="1812896"/>
              <a:ext cx="510253" cy="320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9" name="Rectangle 8"/>
            <p:cNvSpPr/>
            <p:nvPr/>
          </p:nvSpPr>
          <p:spPr>
            <a:xfrm>
              <a:off x="2438068" y="822325"/>
              <a:ext cx="1677618" cy="12189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B</a:t>
              </a:r>
            </a:p>
          </p:txBody>
        </p:sp>
        <p:sp>
          <p:nvSpPr>
            <p:cNvPr id="10" name="Rectangle 9"/>
            <p:cNvSpPr/>
            <p:nvPr/>
          </p:nvSpPr>
          <p:spPr>
            <a:xfrm>
              <a:off x="2515265" y="1356048"/>
              <a:ext cx="363390"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2</a:t>
              </a:r>
            </a:p>
          </p:txBody>
        </p:sp>
        <p:sp>
          <p:nvSpPr>
            <p:cNvPr id="11" name="Rectangle 10"/>
            <p:cNvSpPr/>
            <p:nvPr/>
          </p:nvSpPr>
          <p:spPr>
            <a:xfrm>
              <a:off x="3505643" y="1812896"/>
              <a:ext cx="510253" cy="320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12" name="Rectangle 11"/>
            <p:cNvSpPr/>
            <p:nvPr/>
          </p:nvSpPr>
          <p:spPr>
            <a:xfrm>
              <a:off x="2515265" y="1812896"/>
              <a:ext cx="510253" cy="320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13" name="Rectangle 12"/>
            <p:cNvSpPr/>
            <p:nvPr/>
          </p:nvSpPr>
          <p:spPr>
            <a:xfrm>
              <a:off x="304800" y="2726594"/>
              <a:ext cx="1675735" cy="12189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C</a:t>
              </a:r>
            </a:p>
          </p:txBody>
        </p:sp>
        <p:sp>
          <p:nvSpPr>
            <p:cNvPr id="14" name="Rectangle 13"/>
            <p:cNvSpPr/>
            <p:nvPr/>
          </p:nvSpPr>
          <p:spPr>
            <a:xfrm>
              <a:off x="380114" y="2803466"/>
              <a:ext cx="365273"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3</a:t>
              </a:r>
            </a:p>
          </p:txBody>
        </p:sp>
        <p:sp>
          <p:nvSpPr>
            <p:cNvPr id="15" name="Rectangle 14"/>
            <p:cNvSpPr/>
            <p:nvPr/>
          </p:nvSpPr>
          <p:spPr>
            <a:xfrm>
              <a:off x="380114" y="3260315"/>
              <a:ext cx="365273"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4</a:t>
              </a:r>
            </a:p>
          </p:txBody>
        </p:sp>
        <p:sp>
          <p:nvSpPr>
            <p:cNvPr id="16" name="Rectangle 15"/>
            <p:cNvSpPr/>
            <p:nvPr/>
          </p:nvSpPr>
          <p:spPr>
            <a:xfrm>
              <a:off x="1372376" y="3717164"/>
              <a:ext cx="510251" cy="320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17" name="Rectangle 16"/>
            <p:cNvSpPr/>
            <p:nvPr/>
          </p:nvSpPr>
          <p:spPr>
            <a:xfrm>
              <a:off x="380114" y="3717164"/>
              <a:ext cx="510253" cy="320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18" name="Rectangle 17"/>
            <p:cNvSpPr/>
            <p:nvPr/>
          </p:nvSpPr>
          <p:spPr>
            <a:xfrm>
              <a:off x="2438068" y="2726594"/>
              <a:ext cx="1677618" cy="12189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D</a:t>
              </a:r>
            </a:p>
          </p:txBody>
        </p:sp>
        <p:sp>
          <p:nvSpPr>
            <p:cNvPr id="19" name="Rectangle 18"/>
            <p:cNvSpPr/>
            <p:nvPr/>
          </p:nvSpPr>
          <p:spPr>
            <a:xfrm>
              <a:off x="2515265" y="2803466"/>
              <a:ext cx="363390"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4</a:t>
              </a:r>
            </a:p>
          </p:txBody>
        </p:sp>
        <p:sp>
          <p:nvSpPr>
            <p:cNvPr id="20" name="Rectangle 19"/>
            <p:cNvSpPr/>
            <p:nvPr/>
          </p:nvSpPr>
          <p:spPr>
            <a:xfrm>
              <a:off x="3505643" y="3717164"/>
              <a:ext cx="510253" cy="320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21" name="Rectangle 20"/>
            <p:cNvSpPr/>
            <p:nvPr/>
          </p:nvSpPr>
          <p:spPr>
            <a:xfrm>
              <a:off x="2515265" y="3717164"/>
              <a:ext cx="510253" cy="320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22" name="Rectangle 21"/>
            <p:cNvSpPr/>
            <p:nvPr/>
          </p:nvSpPr>
          <p:spPr>
            <a:xfrm>
              <a:off x="304800" y="4936159"/>
              <a:ext cx="1600422" cy="68746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Name  Node</a:t>
              </a:r>
            </a:p>
          </p:txBody>
        </p:sp>
        <p:sp>
          <p:nvSpPr>
            <p:cNvPr id="23" name="Rectangle 22"/>
            <p:cNvSpPr/>
            <p:nvPr/>
          </p:nvSpPr>
          <p:spPr>
            <a:xfrm>
              <a:off x="2667776" y="4936159"/>
              <a:ext cx="1523224" cy="6874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Job Tracker</a:t>
              </a:r>
            </a:p>
          </p:txBody>
        </p:sp>
        <p:sp>
          <p:nvSpPr>
            <p:cNvPr id="24" name="Rectangle 23"/>
            <p:cNvSpPr/>
            <p:nvPr/>
          </p:nvSpPr>
          <p:spPr>
            <a:xfrm>
              <a:off x="1524886" y="5926729"/>
              <a:ext cx="1523225" cy="6105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Job Client</a:t>
              </a:r>
            </a:p>
          </p:txBody>
        </p:sp>
        <p:cxnSp>
          <p:nvCxnSpPr>
            <p:cNvPr id="25" name="Straight Arrow Connector 24"/>
            <p:cNvCxnSpPr>
              <a:stCxn id="8" idx="2"/>
              <a:endCxn id="22" idx="0"/>
            </p:cNvCxnSpPr>
            <p:nvPr/>
          </p:nvCxnSpPr>
          <p:spPr>
            <a:xfrm rot="16200000" flipH="1">
              <a:off x="-530699" y="3300449"/>
              <a:ext cx="2802590" cy="46883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2"/>
            </p:cNvCxnSpPr>
            <p:nvPr/>
          </p:nvCxnSpPr>
          <p:spPr>
            <a:xfrm rot="5400000">
              <a:off x="1621752" y="3788460"/>
              <a:ext cx="898323" cy="1397074"/>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1" idx="2"/>
            </p:cNvCxnSpPr>
            <p:nvPr/>
          </p:nvCxnSpPr>
          <p:spPr>
            <a:xfrm rot="5400000" flipH="1" flipV="1">
              <a:off x="1888763" y="3065092"/>
              <a:ext cx="2802590" cy="939542"/>
            </a:xfrm>
            <a:prstGeom prst="straightConnector1">
              <a:avLst/>
            </a:prstGeom>
            <a:ln w="25400">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0" idx="2"/>
            </p:cNvCxnSpPr>
            <p:nvPr/>
          </p:nvCxnSpPr>
          <p:spPr>
            <a:xfrm rot="5400000" flipH="1" flipV="1">
              <a:off x="2916210" y="4092540"/>
              <a:ext cx="898323" cy="788914"/>
            </a:xfrm>
            <a:prstGeom prst="straightConnector1">
              <a:avLst/>
            </a:prstGeom>
            <a:ln w="25400">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3"/>
              <a:endCxn id="23" idx="1"/>
            </p:cNvCxnSpPr>
            <p:nvPr/>
          </p:nvCxnSpPr>
          <p:spPr>
            <a:xfrm>
              <a:off x="1905222" y="5280991"/>
              <a:ext cx="762554" cy="0"/>
            </a:xfrm>
            <a:prstGeom prst="straightConnector1">
              <a:avLst/>
            </a:prstGeom>
            <a:ln w="254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3"/>
              <a:endCxn id="23" idx="2"/>
            </p:cNvCxnSpPr>
            <p:nvPr/>
          </p:nvCxnSpPr>
          <p:spPr>
            <a:xfrm flipV="1">
              <a:off x="3048111" y="5623628"/>
              <a:ext cx="380335" cy="608400"/>
            </a:xfrm>
            <a:prstGeom prst="straightConnector1">
              <a:avLst/>
            </a:prstGeom>
            <a:ln w="254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1"/>
              <a:endCxn id="22" idx="2"/>
            </p:cNvCxnSpPr>
            <p:nvPr/>
          </p:nvCxnSpPr>
          <p:spPr>
            <a:xfrm rot="10800000">
              <a:off x="1105011" y="5623628"/>
              <a:ext cx="419875" cy="608400"/>
            </a:xfrm>
            <a:prstGeom prst="straightConnector1">
              <a:avLst/>
            </a:prstGeom>
            <a:ln w="254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6546" name="TextBox 31"/>
            <p:cNvSpPr txBox="1">
              <a:spLocks noChangeArrowheads="1"/>
            </p:cNvSpPr>
            <p:nvPr/>
          </p:nvSpPr>
          <p:spPr bwMode="auto">
            <a:xfrm>
              <a:off x="1066800" y="2193925"/>
              <a:ext cx="2264594" cy="369332"/>
            </a:xfrm>
            <a:prstGeom prst="rect">
              <a:avLst/>
            </a:prstGeom>
            <a:solidFill>
              <a:schemeClr val="bg1"/>
            </a:solid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Data/Compute Nodes</a:t>
              </a:r>
            </a:p>
          </p:txBody>
        </p:sp>
        <p:sp>
          <p:nvSpPr>
            <p:cNvPr id="33" name="Rectangle 32"/>
            <p:cNvSpPr/>
            <p:nvPr/>
          </p:nvSpPr>
          <p:spPr>
            <a:xfrm>
              <a:off x="2515265" y="3260315"/>
              <a:ext cx="363390"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3</a:t>
              </a:r>
            </a:p>
          </p:txBody>
        </p:sp>
        <p:sp>
          <p:nvSpPr>
            <p:cNvPr id="34" name="Rectangle 33"/>
            <p:cNvSpPr/>
            <p:nvPr/>
          </p:nvSpPr>
          <p:spPr>
            <a:xfrm>
              <a:off x="2515265" y="899199"/>
              <a:ext cx="363390" cy="3206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1</a:t>
              </a:r>
            </a:p>
          </p:txBody>
        </p:sp>
      </p:grpSp>
      <p:sp>
        <p:nvSpPr>
          <p:cNvPr id="37" name="Rectangle 36"/>
          <p:cNvSpPr/>
          <p:nvPr/>
        </p:nvSpPr>
        <p:spPr>
          <a:xfrm>
            <a:off x="228600" y="5029200"/>
            <a:ext cx="38100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38" name="Rectangle 37"/>
          <p:cNvSpPr/>
          <p:nvPr/>
        </p:nvSpPr>
        <p:spPr>
          <a:xfrm>
            <a:off x="457200" y="5105400"/>
            <a:ext cx="315913" cy="26193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39" name="Rectangle 38"/>
          <p:cNvSpPr/>
          <p:nvPr/>
        </p:nvSpPr>
        <p:spPr>
          <a:xfrm>
            <a:off x="457200" y="5486400"/>
            <a:ext cx="441325" cy="2619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black"/>
              </a:solidFill>
              <a:latin typeface="Calibri"/>
              <a:ea typeface="+mn-ea"/>
              <a:cs typeface="+mn-cs"/>
            </a:endParaRPr>
          </a:p>
        </p:txBody>
      </p:sp>
      <p:sp>
        <p:nvSpPr>
          <p:cNvPr id="40" name="Rectangle 39"/>
          <p:cNvSpPr/>
          <p:nvPr/>
        </p:nvSpPr>
        <p:spPr>
          <a:xfrm>
            <a:off x="457200" y="5867400"/>
            <a:ext cx="441325" cy="2619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black"/>
                </a:solidFill>
                <a:latin typeface="Calibri"/>
                <a:ea typeface="+mn-ea"/>
                <a:cs typeface="+mn-cs"/>
              </a:rPr>
              <a:t>TT</a:t>
            </a:r>
          </a:p>
        </p:txBody>
      </p:sp>
      <p:sp>
        <p:nvSpPr>
          <p:cNvPr id="106505" name="TextBox 40"/>
          <p:cNvSpPr txBox="1">
            <a:spLocks noChangeArrowheads="1"/>
          </p:cNvSpPr>
          <p:nvPr/>
        </p:nvSpPr>
        <p:spPr bwMode="auto">
          <a:xfrm>
            <a:off x="990600" y="5029200"/>
            <a:ext cx="1600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Data Block</a:t>
            </a:r>
          </a:p>
        </p:txBody>
      </p:sp>
      <p:sp>
        <p:nvSpPr>
          <p:cNvPr id="106506" name="TextBox 41"/>
          <p:cNvSpPr txBox="1">
            <a:spLocks noChangeArrowheads="1"/>
          </p:cNvSpPr>
          <p:nvPr/>
        </p:nvSpPr>
        <p:spPr bwMode="auto">
          <a:xfrm>
            <a:off x="990600" y="5410200"/>
            <a:ext cx="16002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Data Node</a:t>
            </a:r>
          </a:p>
        </p:txBody>
      </p:sp>
      <p:sp>
        <p:nvSpPr>
          <p:cNvPr id="106507" name="TextBox 42"/>
          <p:cNvSpPr txBox="1">
            <a:spLocks noChangeArrowheads="1"/>
          </p:cNvSpPr>
          <p:nvPr/>
        </p:nvSpPr>
        <p:spPr bwMode="auto">
          <a:xfrm>
            <a:off x="990600" y="5791200"/>
            <a:ext cx="16764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Task Tracker</a:t>
            </a:r>
          </a:p>
        </p:txBody>
      </p:sp>
      <p:sp>
        <p:nvSpPr>
          <p:cNvPr id="106508" name="TextBox 45"/>
          <p:cNvSpPr txBox="1">
            <a:spLocks noChangeArrowheads="1"/>
          </p:cNvSpPr>
          <p:nvPr/>
        </p:nvSpPr>
        <p:spPr bwMode="auto">
          <a:xfrm>
            <a:off x="990600" y="6172200"/>
            <a:ext cx="3276600" cy="369888"/>
          </a:xfrm>
          <a:prstGeom prst="rect">
            <a:avLst/>
          </a:prstGeom>
          <a:noFill/>
          <a:ln w="9525">
            <a:noFill/>
            <a:miter lim="800000"/>
            <a:headEnd/>
            <a:tailEnd/>
          </a:ln>
        </p:spPr>
        <p:txBody>
          <a:bodyPr>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Point to Point Communication</a:t>
            </a:r>
          </a:p>
        </p:txBody>
      </p:sp>
      <p:grpSp>
        <p:nvGrpSpPr>
          <p:cNvPr id="35" name="Group 61"/>
          <p:cNvGrpSpPr>
            <a:grpSpLocks/>
          </p:cNvGrpSpPr>
          <p:nvPr/>
        </p:nvGrpSpPr>
        <p:grpSpPr bwMode="auto">
          <a:xfrm>
            <a:off x="457200" y="6248400"/>
            <a:ext cx="471488" cy="304800"/>
            <a:chOff x="3886200" y="6172200"/>
            <a:chExt cx="471856" cy="305094"/>
          </a:xfrm>
        </p:grpSpPr>
        <p:cxnSp>
          <p:nvCxnSpPr>
            <p:cNvPr id="45" name="Straight Arrow Connector 44"/>
            <p:cNvCxnSpPr/>
            <p:nvPr/>
          </p:nvCxnSpPr>
          <p:spPr>
            <a:xfrm>
              <a:off x="3886200" y="6172200"/>
              <a:ext cx="462324" cy="0"/>
            </a:xfrm>
            <a:prstGeom prst="straightConnector1">
              <a:avLst/>
            </a:prstGeom>
            <a:ln w="254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62459" y="6324747"/>
              <a:ext cx="395597" cy="159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886200" y="6477294"/>
              <a:ext cx="462324" cy="0"/>
            </a:xfrm>
            <a:prstGeom prst="straightConnector1">
              <a:avLst/>
            </a:prstGeom>
            <a:ln w="25400">
              <a:headEnd type="arrow" w="lg" len="med"/>
              <a:tailEnd type="arrow" w="lg" len="med"/>
            </a:ln>
          </p:spPr>
          <p:style>
            <a:lnRef idx="1">
              <a:schemeClr val="accent1"/>
            </a:lnRef>
            <a:fillRef idx="0">
              <a:schemeClr val="accent1"/>
            </a:fillRef>
            <a:effectRef idx="0">
              <a:schemeClr val="accent1"/>
            </a:effectRef>
            <a:fontRef idx="minor">
              <a:schemeClr val="tx1"/>
            </a:fontRef>
          </p:style>
        </p:cxnSp>
      </p:grpSp>
      <p:sp>
        <p:nvSpPr>
          <p:cNvPr id="106510" name="TextBox 53"/>
          <p:cNvSpPr txBox="1">
            <a:spLocks noChangeArrowheads="1"/>
          </p:cNvSpPr>
          <p:nvPr/>
        </p:nvSpPr>
        <p:spPr bwMode="auto">
          <a:xfrm>
            <a:off x="381000" y="14478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
        <p:nvSpPr>
          <p:cNvPr id="106511" name="TextBox 54"/>
          <p:cNvSpPr txBox="1">
            <a:spLocks noChangeArrowheads="1"/>
          </p:cNvSpPr>
          <p:nvPr/>
        </p:nvSpPr>
        <p:spPr bwMode="auto">
          <a:xfrm>
            <a:off x="457200" y="54102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
        <p:nvSpPr>
          <p:cNvPr id="106512" name="TextBox 55"/>
          <p:cNvSpPr txBox="1">
            <a:spLocks noChangeArrowheads="1"/>
          </p:cNvSpPr>
          <p:nvPr/>
        </p:nvSpPr>
        <p:spPr bwMode="auto">
          <a:xfrm>
            <a:off x="381000" y="28194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
        <p:nvSpPr>
          <p:cNvPr id="106513" name="TextBox 56"/>
          <p:cNvSpPr txBox="1">
            <a:spLocks noChangeArrowheads="1"/>
          </p:cNvSpPr>
          <p:nvPr/>
        </p:nvSpPr>
        <p:spPr bwMode="auto">
          <a:xfrm>
            <a:off x="2133600" y="28194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
        <p:nvSpPr>
          <p:cNvPr id="106514" name="TextBox 60"/>
          <p:cNvSpPr txBox="1">
            <a:spLocks noChangeArrowheads="1"/>
          </p:cNvSpPr>
          <p:nvPr/>
        </p:nvSpPr>
        <p:spPr bwMode="auto">
          <a:xfrm>
            <a:off x="2133600" y="1447800"/>
            <a:ext cx="476250"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DN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CGL Map Reduce</a:t>
            </a:r>
            <a:endParaRPr lang="en-US" dirty="0"/>
          </a:p>
        </p:txBody>
      </p:sp>
      <p:sp>
        <p:nvSpPr>
          <p:cNvPr id="3" name="Content Placeholder 2"/>
          <p:cNvSpPr>
            <a:spLocks noGrp="1"/>
          </p:cNvSpPr>
          <p:nvPr>
            <p:ph idx="1"/>
          </p:nvPr>
        </p:nvSpPr>
        <p:spPr>
          <a:xfrm>
            <a:off x="533400" y="685800"/>
            <a:ext cx="4191000" cy="6172200"/>
          </a:xfrm>
        </p:spPr>
        <p:txBody>
          <a:bodyPr rtlCol="0">
            <a:normAutofit fontScale="70000" lnSpcReduction="20000"/>
          </a:bodyPr>
          <a:lstStyle/>
          <a:p>
            <a:pPr eaLnBrk="1" fontAlgn="auto" hangingPunct="1">
              <a:spcAft>
                <a:spcPts val="0"/>
              </a:spcAft>
              <a:defRPr/>
            </a:pPr>
            <a:r>
              <a:rPr lang="en-US" dirty="0" smtClean="0"/>
              <a:t>A map-reduce run time that supports iterative map reduce by keeping intermediate results </a:t>
            </a:r>
            <a:r>
              <a:rPr lang="en-US" dirty="0" smtClean="0">
                <a:solidFill>
                  <a:srgbClr val="FF0000"/>
                </a:solidFill>
              </a:rPr>
              <a:t>in-memory</a:t>
            </a:r>
            <a:r>
              <a:rPr lang="en-US" dirty="0" smtClean="0"/>
              <a:t> and using long running threads</a:t>
            </a:r>
          </a:p>
          <a:p>
            <a:pPr eaLnBrk="1" fontAlgn="auto" hangingPunct="1">
              <a:spcAft>
                <a:spcPts val="0"/>
              </a:spcAft>
              <a:defRPr/>
            </a:pPr>
            <a:r>
              <a:rPr lang="en-US" dirty="0" smtClean="0"/>
              <a:t>A </a:t>
            </a:r>
            <a:r>
              <a:rPr lang="en-US" dirty="0" smtClean="0">
                <a:solidFill>
                  <a:srgbClr val="FF0000"/>
                </a:solidFill>
              </a:rPr>
              <a:t>combine</a:t>
            </a:r>
            <a:r>
              <a:rPr lang="en-US" dirty="0" smtClean="0"/>
              <a:t> phase is introduced to merge the results of the reducers</a:t>
            </a:r>
          </a:p>
          <a:p>
            <a:pPr eaLnBrk="1" fontAlgn="auto" hangingPunct="1">
              <a:spcAft>
                <a:spcPts val="0"/>
              </a:spcAft>
              <a:defRPr/>
            </a:pPr>
            <a:r>
              <a:rPr lang="en-US" dirty="0" smtClean="0"/>
              <a:t>Intermediate results are transferred directly to the reducers(eliminating the overhead of writing intermediate results to the local files)</a:t>
            </a:r>
          </a:p>
          <a:p>
            <a:pPr eaLnBrk="1" fontAlgn="auto" hangingPunct="1">
              <a:spcAft>
                <a:spcPts val="0"/>
              </a:spcAft>
              <a:defRPr/>
            </a:pPr>
            <a:r>
              <a:rPr lang="en-US" dirty="0" smtClean="0"/>
              <a:t>A content dissemination network is used for all the communications</a:t>
            </a:r>
          </a:p>
          <a:p>
            <a:pPr eaLnBrk="1" fontAlgn="auto" hangingPunct="1">
              <a:spcAft>
                <a:spcPts val="0"/>
              </a:spcAft>
              <a:defRPr/>
            </a:pPr>
            <a:r>
              <a:rPr lang="en-US" dirty="0" smtClean="0"/>
              <a:t>API supports both traditional map reduce data analyses and iterative map-reduce data analyses</a:t>
            </a:r>
          </a:p>
          <a:p>
            <a:pPr eaLnBrk="1" fontAlgn="auto" hangingPunct="1">
              <a:spcAft>
                <a:spcPts val="0"/>
              </a:spcAft>
              <a:defRPr/>
            </a:pPr>
            <a:endParaRPr lang="en-US" dirty="0"/>
          </a:p>
        </p:txBody>
      </p:sp>
      <p:cxnSp>
        <p:nvCxnSpPr>
          <p:cNvPr id="5" name="Straight Arrow Connector 4"/>
          <p:cNvCxnSpPr/>
          <p:nvPr/>
        </p:nvCxnSpPr>
        <p:spPr>
          <a:xfrm rot="5400000">
            <a:off x="6673850" y="1662113"/>
            <a:ext cx="550863" cy="158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781800" y="1938338"/>
            <a:ext cx="334963" cy="366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7" name="Oval 6"/>
          <p:cNvSpPr/>
          <p:nvPr/>
        </p:nvSpPr>
        <p:spPr>
          <a:xfrm>
            <a:off x="5524500" y="2855913"/>
            <a:ext cx="250825" cy="274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8" name="Oval 7"/>
          <p:cNvSpPr/>
          <p:nvPr/>
        </p:nvSpPr>
        <p:spPr>
          <a:xfrm>
            <a:off x="6027738" y="2855913"/>
            <a:ext cx="250825" cy="274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9" name="Oval 8"/>
          <p:cNvSpPr/>
          <p:nvPr/>
        </p:nvSpPr>
        <p:spPr>
          <a:xfrm>
            <a:off x="7369175" y="2855913"/>
            <a:ext cx="250825" cy="274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 name="Oval 9"/>
          <p:cNvSpPr/>
          <p:nvPr/>
        </p:nvSpPr>
        <p:spPr>
          <a:xfrm>
            <a:off x="5943600" y="3681413"/>
            <a:ext cx="250825" cy="2762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1" name="Oval 10"/>
          <p:cNvSpPr/>
          <p:nvPr/>
        </p:nvSpPr>
        <p:spPr>
          <a:xfrm>
            <a:off x="6446838" y="3681413"/>
            <a:ext cx="250825" cy="2762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2" name="Oval 11"/>
          <p:cNvSpPr/>
          <p:nvPr/>
        </p:nvSpPr>
        <p:spPr>
          <a:xfrm>
            <a:off x="7200900" y="3681413"/>
            <a:ext cx="250825" cy="2762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3" name="Oval 12"/>
          <p:cNvSpPr/>
          <p:nvPr/>
        </p:nvSpPr>
        <p:spPr>
          <a:xfrm>
            <a:off x="6629400" y="4419600"/>
            <a:ext cx="320675" cy="30797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cxnSp>
        <p:nvCxnSpPr>
          <p:cNvPr id="14" name="Elbow Connector 13"/>
          <p:cNvCxnSpPr>
            <a:endCxn id="6" idx="6"/>
          </p:cNvCxnSpPr>
          <p:nvPr/>
        </p:nvCxnSpPr>
        <p:spPr>
          <a:xfrm rot="5400000" flipH="1" flipV="1">
            <a:off x="5342732" y="3636168"/>
            <a:ext cx="3289300" cy="258763"/>
          </a:xfrm>
          <a:prstGeom prst="bentConnector4">
            <a:avLst>
              <a:gd name="adj1" fmla="val 4294"/>
              <a:gd name="adj2" fmla="val 717647"/>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4"/>
            <a:endCxn id="7" idx="0"/>
          </p:cNvCxnSpPr>
          <p:nvPr/>
        </p:nvCxnSpPr>
        <p:spPr>
          <a:xfrm rot="5400000">
            <a:off x="6024562" y="1930401"/>
            <a:ext cx="550863" cy="130016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4"/>
            <a:endCxn id="8" idx="0"/>
          </p:cNvCxnSpPr>
          <p:nvPr/>
        </p:nvCxnSpPr>
        <p:spPr>
          <a:xfrm rot="5400000">
            <a:off x="6276181" y="2182019"/>
            <a:ext cx="550863" cy="79692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4"/>
            <a:endCxn id="9" idx="1"/>
          </p:cNvCxnSpPr>
          <p:nvPr/>
        </p:nvCxnSpPr>
        <p:spPr>
          <a:xfrm rot="16200000" flipH="1">
            <a:off x="6882607" y="2372518"/>
            <a:ext cx="590550" cy="455613"/>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4"/>
            <a:endCxn id="10" idx="0"/>
          </p:cNvCxnSpPr>
          <p:nvPr/>
        </p:nvCxnSpPr>
        <p:spPr>
          <a:xfrm rot="16200000" flipH="1">
            <a:off x="5584031" y="3196432"/>
            <a:ext cx="550863" cy="4191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4"/>
            <a:endCxn id="11" idx="0"/>
          </p:cNvCxnSpPr>
          <p:nvPr/>
        </p:nvCxnSpPr>
        <p:spPr>
          <a:xfrm rot="16200000" flipH="1">
            <a:off x="5835650" y="2944813"/>
            <a:ext cx="550863" cy="92233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4"/>
            <a:endCxn id="12" idx="0"/>
          </p:cNvCxnSpPr>
          <p:nvPr/>
        </p:nvCxnSpPr>
        <p:spPr>
          <a:xfrm rot="16200000" flipH="1">
            <a:off x="6212681" y="2567782"/>
            <a:ext cx="550863" cy="16764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4"/>
            <a:endCxn id="10" idx="0"/>
          </p:cNvCxnSpPr>
          <p:nvPr/>
        </p:nvCxnSpPr>
        <p:spPr>
          <a:xfrm rot="5400000">
            <a:off x="5835650" y="3363913"/>
            <a:ext cx="550863" cy="8413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4"/>
            <a:endCxn id="11" idx="0"/>
          </p:cNvCxnSpPr>
          <p:nvPr/>
        </p:nvCxnSpPr>
        <p:spPr>
          <a:xfrm rot="16200000" flipH="1">
            <a:off x="6087268" y="3196432"/>
            <a:ext cx="550863" cy="4191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4"/>
            <a:endCxn id="12" idx="0"/>
          </p:cNvCxnSpPr>
          <p:nvPr/>
        </p:nvCxnSpPr>
        <p:spPr>
          <a:xfrm rot="16200000" flipH="1">
            <a:off x="6464300" y="2819400"/>
            <a:ext cx="550863" cy="1173163"/>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4"/>
            <a:endCxn id="10" idx="0"/>
          </p:cNvCxnSpPr>
          <p:nvPr/>
        </p:nvCxnSpPr>
        <p:spPr>
          <a:xfrm rot="5400000">
            <a:off x="6506369" y="2693194"/>
            <a:ext cx="550863" cy="14255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4"/>
            <a:endCxn id="11" idx="0"/>
          </p:cNvCxnSpPr>
          <p:nvPr/>
        </p:nvCxnSpPr>
        <p:spPr>
          <a:xfrm rot="5400000">
            <a:off x="6757987" y="2944813"/>
            <a:ext cx="550863" cy="92233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4"/>
            <a:endCxn id="12" idx="0"/>
          </p:cNvCxnSpPr>
          <p:nvPr/>
        </p:nvCxnSpPr>
        <p:spPr>
          <a:xfrm rot="5400000">
            <a:off x="7135019" y="3321844"/>
            <a:ext cx="550863" cy="1682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4"/>
            <a:endCxn id="13" idx="0"/>
          </p:cNvCxnSpPr>
          <p:nvPr/>
        </p:nvCxnSpPr>
        <p:spPr>
          <a:xfrm rot="16200000" flipH="1">
            <a:off x="6198395" y="3828256"/>
            <a:ext cx="461962" cy="72072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4"/>
            <a:endCxn id="13" idx="0"/>
          </p:cNvCxnSpPr>
          <p:nvPr/>
        </p:nvCxnSpPr>
        <p:spPr>
          <a:xfrm rot="16200000" flipH="1">
            <a:off x="6450013" y="4079875"/>
            <a:ext cx="461962" cy="2174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4"/>
            <a:endCxn id="13" idx="0"/>
          </p:cNvCxnSpPr>
          <p:nvPr/>
        </p:nvCxnSpPr>
        <p:spPr>
          <a:xfrm rot="5400000">
            <a:off x="6827045" y="3920331"/>
            <a:ext cx="461962" cy="5365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356225" y="2579688"/>
            <a:ext cx="2873375" cy="229711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cxnSp>
        <p:nvCxnSpPr>
          <p:cNvPr id="31" name="Straight Arrow Connector 30"/>
          <p:cNvCxnSpPr/>
          <p:nvPr/>
        </p:nvCxnSpPr>
        <p:spPr>
          <a:xfrm rot="5400000">
            <a:off x="6507162" y="5761038"/>
            <a:ext cx="550863"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105400" y="1662113"/>
            <a:ext cx="334963"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3" name="Rectangle 32"/>
          <p:cNvSpPr/>
          <p:nvPr/>
        </p:nvSpPr>
        <p:spPr>
          <a:xfrm>
            <a:off x="7369175" y="1662113"/>
            <a:ext cx="1089025" cy="73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600" b="1" kern="1200" dirty="0">
                <a:solidFill>
                  <a:prstClr val="white"/>
                </a:solidFill>
                <a:latin typeface="Calibri"/>
                <a:ea typeface="+mn-ea"/>
                <a:cs typeface="+mn-cs"/>
              </a:rPr>
              <a:t>Variable Data</a:t>
            </a:r>
          </a:p>
        </p:txBody>
      </p:sp>
      <p:sp>
        <p:nvSpPr>
          <p:cNvPr id="109601" name="TextBox 33"/>
          <p:cNvSpPr txBox="1">
            <a:spLocks noChangeArrowheads="1"/>
          </p:cNvSpPr>
          <p:nvPr/>
        </p:nvSpPr>
        <p:spPr bwMode="auto">
          <a:xfrm>
            <a:off x="6530975" y="2763838"/>
            <a:ext cx="660400" cy="444500"/>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map</a:t>
            </a:r>
          </a:p>
        </p:txBody>
      </p:sp>
      <p:sp>
        <p:nvSpPr>
          <p:cNvPr id="109602" name="TextBox 34"/>
          <p:cNvSpPr txBox="1">
            <a:spLocks noChangeArrowheads="1"/>
          </p:cNvSpPr>
          <p:nvPr/>
        </p:nvSpPr>
        <p:spPr bwMode="auto">
          <a:xfrm>
            <a:off x="7451725" y="3589338"/>
            <a:ext cx="917575" cy="446087"/>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reduce</a:t>
            </a:r>
          </a:p>
        </p:txBody>
      </p:sp>
      <p:sp>
        <p:nvSpPr>
          <p:cNvPr id="36" name="Rectangle 35"/>
          <p:cNvSpPr/>
          <p:nvPr/>
        </p:nvSpPr>
        <p:spPr>
          <a:xfrm>
            <a:off x="5608638" y="1662113"/>
            <a:ext cx="334962"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37" name="Rectangle 36"/>
          <p:cNvSpPr/>
          <p:nvPr/>
        </p:nvSpPr>
        <p:spPr>
          <a:xfrm>
            <a:off x="6278563" y="1662113"/>
            <a:ext cx="334962"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9605" name="TextBox 37"/>
          <p:cNvSpPr txBox="1">
            <a:spLocks noChangeArrowheads="1"/>
          </p:cNvSpPr>
          <p:nvPr/>
        </p:nvSpPr>
        <p:spPr bwMode="auto">
          <a:xfrm>
            <a:off x="5189538" y="1295400"/>
            <a:ext cx="1277937" cy="444500"/>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Fixed Data</a:t>
            </a:r>
          </a:p>
        </p:txBody>
      </p:sp>
      <p:cxnSp>
        <p:nvCxnSpPr>
          <p:cNvPr id="39" name="Curved Connector 38"/>
          <p:cNvCxnSpPr>
            <a:stCxn id="32" idx="2"/>
            <a:endCxn id="7" idx="0"/>
          </p:cNvCxnSpPr>
          <p:nvPr/>
        </p:nvCxnSpPr>
        <p:spPr>
          <a:xfrm rot="16200000" flipH="1">
            <a:off x="5049044" y="2255044"/>
            <a:ext cx="825500" cy="376238"/>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36" idx="2"/>
            <a:endCxn id="8" idx="0"/>
          </p:cNvCxnSpPr>
          <p:nvPr/>
        </p:nvCxnSpPr>
        <p:spPr>
          <a:xfrm rot="16200000" flipH="1">
            <a:off x="5551488" y="2254250"/>
            <a:ext cx="825500" cy="377825"/>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7" idx="2"/>
            <a:endCxn id="9" idx="0"/>
          </p:cNvCxnSpPr>
          <p:nvPr/>
        </p:nvCxnSpPr>
        <p:spPr>
          <a:xfrm rot="16200000" flipH="1">
            <a:off x="6557963" y="1919288"/>
            <a:ext cx="825500" cy="104775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629400" y="5105400"/>
            <a:ext cx="381000" cy="366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600" b="1" kern="1200" dirty="0">
              <a:solidFill>
                <a:prstClr val="white"/>
              </a:solidFill>
              <a:latin typeface="Calibri"/>
              <a:ea typeface="+mn-ea"/>
              <a:cs typeface="+mn-cs"/>
            </a:endParaRPr>
          </a:p>
        </p:txBody>
      </p:sp>
      <p:sp>
        <p:nvSpPr>
          <p:cNvPr id="109610" name="TextBox 62"/>
          <p:cNvSpPr txBox="1">
            <a:spLocks noChangeArrowheads="1"/>
          </p:cNvSpPr>
          <p:nvPr/>
        </p:nvSpPr>
        <p:spPr bwMode="auto">
          <a:xfrm>
            <a:off x="7010400" y="4343400"/>
            <a:ext cx="998538" cy="369888"/>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600" b="1" kern="1200">
                <a:solidFill>
                  <a:prstClr val="black"/>
                </a:solidFill>
                <a:latin typeface="Calibri" pitchFamily="34" charset="0"/>
                <a:ea typeface="+mn-ea"/>
                <a:cs typeface="+mn-cs"/>
              </a:rPr>
              <a:t>combine</a:t>
            </a:r>
          </a:p>
        </p:txBody>
      </p:sp>
      <p:cxnSp>
        <p:nvCxnSpPr>
          <p:cNvPr id="64" name="Straight Arrow Connector 63"/>
          <p:cNvCxnSpPr/>
          <p:nvPr/>
        </p:nvCxnSpPr>
        <p:spPr>
          <a:xfrm rot="16200000" flipH="1">
            <a:off x="6597650" y="4908550"/>
            <a:ext cx="381000" cy="127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762000"/>
          </a:xfrm>
        </p:spPr>
        <p:txBody>
          <a:bodyPr/>
          <a:lstStyle/>
          <a:p>
            <a:pPr eaLnBrk="1" hangingPunct="1"/>
            <a:r>
              <a:rPr lang="en-US" dirty="0" smtClean="0"/>
              <a:t>SBIR Introduction </a:t>
            </a:r>
            <a:r>
              <a:rPr lang="en-US" dirty="0" smtClean="0"/>
              <a:t>II</a:t>
            </a:r>
          </a:p>
        </p:txBody>
      </p:sp>
      <p:sp>
        <p:nvSpPr>
          <p:cNvPr id="6147" name="Content Placeholder 2"/>
          <p:cNvSpPr>
            <a:spLocks noGrp="1"/>
          </p:cNvSpPr>
          <p:nvPr>
            <p:ph idx="1"/>
          </p:nvPr>
        </p:nvSpPr>
        <p:spPr>
          <a:xfrm>
            <a:off x="0" y="609600"/>
            <a:ext cx="9144000" cy="4525963"/>
          </a:xfrm>
        </p:spPr>
        <p:txBody>
          <a:bodyPr/>
          <a:lstStyle/>
          <a:p>
            <a:pPr eaLnBrk="1" hangingPunct="1"/>
            <a:r>
              <a:rPr lang="en-US" sz="2800" dirty="0" smtClean="0"/>
              <a:t>The final delivered software both demonstrates the concept and provides a framework with which to extend both the supported sensors and core technology</a:t>
            </a:r>
          </a:p>
          <a:p>
            <a:pPr eaLnBrk="1" hangingPunct="1"/>
            <a:r>
              <a:rPr lang="en-US" sz="2800" dirty="0" smtClean="0"/>
              <a:t>The SBIR team was led by Anabas which provided collaboration Grid and the expertise that developed </a:t>
            </a:r>
            <a:r>
              <a:rPr lang="en-US" sz="2800" dirty="0" err="1" smtClean="0"/>
              <a:t>SensaaS</a:t>
            </a:r>
            <a:r>
              <a:rPr lang="en-US" sz="2800" dirty="0" smtClean="0"/>
              <a:t>. Indiana University provided core technology and the Earthquake science application. Ball Aerospace integrated </a:t>
            </a:r>
            <a:r>
              <a:rPr lang="en-US" sz="2800" dirty="0" err="1" smtClean="0"/>
              <a:t>NetOps</a:t>
            </a:r>
            <a:r>
              <a:rPr lang="en-US" sz="2800" dirty="0" smtClean="0"/>
              <a:t> into the </a:t>
            </a:r>
            <a:r>
              <a:rPr lang="en-US" sz="2800" dirty="0" err="1" smtClean="0"/>
              <a:t>SensaaS</a:t>
            </a:r>
            <a:r>
              <a:rPr lang="en-US" sz="2800" dirty="0" smtClean="0"/>
              <a:t> framework and provided DoD relevant sensor application.</a:t>
            </a:r>
          </a:p>
          <a:p>
            <a:pPr eaLnBrk="1" hangingPunct="1"/>
            <a:r>
              <a:rPr lang="en-US" sz="2800" dirty="0" smtClean="0"/>
              <a:t>Extensions to support the growing sophistication of layered sensor nets and evolving core technologies are proposed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CGL Map Reduce - Implementation</a:t>
            </a:r>
            <a:endParaRPr lang="en-US" dirty="0"/>
          </a:p>
        </p:txBody>
      </p:sp>
      <p:sp>
        <p:nvSpPr>
          <p:cNvPr id="111619" name="Content Placeholder 2"/>
          <p:cNvSpPr>
            <a:spLocks noGrp="1"/>
          </p:cNvSpPr>
          <p:nvPr>
            <p:ph idx="1"/>
          </p:nvPr>
        </p:nvSpPr>
        <p:spPr>
          <a:xfrm>
            <a:off x="457200" y="990600"/>
            <a:ext cx="8229600" cy="5135563"/>
          </a:xfrm>
        </p:spPr>
        <p:txBody>
          <a:bodyPr/>
          <a:lstStyle/>
          <a:p>
            <a:pPr eaLnBrk="1" hangingPunct="1"/>
            <a:r>
              <a:rPr lang="en-US" dirty="0" smtClean="0"/>
              <a:t>Implemented using Java</a:t>
            </a:r>
          </a:p>
          <a:p>
            <a:pPr eaLnBrk="1" hangingPunct="1"/>
            <a:r>
              <a:rPr lang="en-US" dirty="0" smtClean="0"/>
              <a:t>Messaging system </a:t>
            </a:r>
            <a:r>
              <a:rPr lang="en-US" dirty="0" smtClean="0">
                <a:hlinkClick r:id="rId3"/>
              </a:rPr>
              <a:t>NaradaBrokering</a:t>
            </a:r>
            <a:r>
              <a:rPr lang="en-US" dirty="0" smtClean="0"/>
              <a:t> is used for the content dissemination</a:t>
            </a:r>
          </a:p>
          <a:p>
            <a:pPr eaLnBrk="1" hangingPunct="1"/>
            <a:r>
              <a:rPr lang="en-US" dirty="0" smtClean="0"/>
              <a:t>NaradaBrokering has APIs for both Java and C++</a:t>
            </a:r>
          </a:p>
          <a:p>
            <a:pPr eaLnBrk="1" hangingPunct="1"/>
            <a:r>
              <a:rPr lang="en-US" dirty="0" smtClean="0"/>
              <a:t>CGL Map Reduce supports map and reduce functions written in different languages; currently Java and C++</a:t>
            </a:r>
          </a:p>
          <a:p>
            <a:pPr eaLnBrk="1" hangingPunct="1"/>
            <a:r>
              <a:rPr lang="en-US" dirty="0" smtClean="0"/>
              <a:t>Can also implement </a:t>
            </a:r>
            <a:r>
              <a:rPr lang="en-US" dirty="0" err="1" smtClean="0"/>
              <a:t>algorihm</a:t>
            </a:r>
            <a:r>
              <a:rPr lang="en-US" dirty="0" smtClean="0"/>
              <a:t> using MPI and indeed “compile” </a:t>
            </a:r>
            <a:r>
              <a:rPr lang="en-US" dirty="0" err="1" smtClean="0"/>
              <a:t>Mapreduce</a:t>
            </a:r>
            <a:r>
              <a:rPr lang="en-US" dirty="0" smtClean="0"/>
              <a:t> programs to efficient MPI</a:t>
            </a:r>
          </a:p>
          <a:p>
            <a:pPr eaLnBrk="1" hangingPunct="1"/>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Initial Results - Performance</a:t>
            </a:r>
            <a:endParaRPr lang="en-US" dirty="0"/>
          </a:p>
        </p:txBody>
      </p:sp>
      <p:sp>
        <p:nvSpPr>
          <p:cNvPr id="3" name="Content Placeholder 2"/>
          <p:cNvSpPr>
            <a:spLocks noGrp="1"/>
          </p:cNvSpPr>
          <p:nvPr>
            <p:ph idx="1"/>
          </p:nvPr>
        </p:nvSpPr>
        <p:spPr>
          <a:xfrm>
            <a:off x="381000" y="685800"/>
            <a:ext cx="8229600" cy="1143000"/>
          </a:xfrm>
        </p:spPr>
        <p:txBody>
          <a:bodyPr rtlCol="0">
            <a:normAutofit fontScale="55000" lnSpcReduction="20000"/>
          </a:bodyPr>
          <a:lstStyle/>
          <a:p>
            <a:pPr eaLnBrk="1" fontAlgn="auto" hangingPunct="1">
              <a:spcAft>
                <a:spcPts val="0"/>
              </a:spcAft>
              <a:defRPr/>
            </a:pPr>
            <a:r>
              <a:rPr lang="en-US" dirty="0" smtClean="0"/>
              <a:t>In memory Map Reduce based Kmeans Algorithm is used to cluster 2D data points</a:t>
            </a:r>
          </a:p>
          <a:p>
            <a:pPr eaLnBrk="1" fontAlgn="auto" hangingPunct="1">
              <a:spcAft>
                <a:spcPts val="0"/>
              </a:spcAft>
              <a:defRPr/>
            </a:pPr>
            <a:r>
              <a:rPr lang="en-US" dirty="0" smtClean="0"/>
              <a:t>Compared the performance against both MPI (C++) and the Java multi-threaded version of the same algorithm</a:t>
            </a:r>
          </a:p>
          <a:p>
            <a:pPr eaLnBrk="1" fontAlgn="auto" hangingPunct="1">
              <a:spcAft>
                <a:spcPts val="0"/>
              </a:spcAft>
              <a:defRPr/>
            </a:pPr>
            <a:r>
              <a:rPr lang="en-US" dirty="0" smtClean="0"/>
              <a:t>The experiments are performed on a cluster of multi-core computers</a:t>
            </a:r>
            <a:endParaRPr lang="en-US" dirty="0"/>
          </a:p>
        </p:txBody>
      </p:sp>
      <p:pic>
        <p:nvPicPr>
          <p:cNvPr id="126978" name="Picture 2" descr="C:\Documents and Settings\Geoffrey Fox\Desktop\all-data.PNG"/>
          <p:cNvPicPr>
            <a:picLocks noChangeAspect="1" noChangeArrowheads="1"/>
          </p:cNvPicPr>
          <p:nvPr/>
        </p:nvPicPr>
        <p:blipFill>
          <a:blip r:embed="rId3"/>
          <a:srcRect b="9014"/>
          <a:stretch>
            <a:fillRect/>
          </a:stretch>
        </p:blipFill>
        <p:spPr bwMode="auto">
          <a:xfrm>
            <a:off x="0" y="1785937"/>
            <a:ext cx="9144000" cy="4614863"/>
          </a:xfrm>
          <a:prstGeom prst="rect">
            <a:avLst/>
          </a:prstGeom>
          <a:noFill/>
        </p:spPr>
      </p:pic>
      <p:sp>
        <p:nvSpPr>
          <p:cNvPr id="6" name="TextBox 5"/>
          <p:cNvSpPr txBox="1"/>
          <p:nvPr/>
        </p:nvSpPr>
        <p:spPr>
          <a:xfrm>
            <a:off x="3733800" y="6457890"/>
            <a:ext cx="2707985" cy="400110"/>
          </a:xfrm>
          <a:prstGeom prst="rect">
            <a:avLst/>
          </a:prstGeom>
          <a:noFill/>
        </p:spPr>
        <p:txBody>
          <a:bodyPr wrap="none" rtlCol="0">
            <a:spAutoFit/>
          </a:bodyPr>
          <a:lstStyle/>
          <a:p>
            <a:pPr algn="ctr" rtl="0" fontAlgn="base">
              <a:spcBef>
                <a:spcPct val="0"/>
              </a:spcBef>
              <a:spcAft>
                <a:spcPct val="0"/>
              </a:spcAft>
            </a:pPr>
            <a:r>
              <a:rPr lang="en-US" sz="2000" b="1" kern="1200" dirty="0">
                <a:solidFill>
                  <a:prstClr val="black"/>
                </a:solidFill>
                <a:latin typeface="Times New Roman" pitchFamily="18" charset="0"/>
                <a:ea typeface="+mn-ea"/>
                <a:cs typeface="+mn-cs"/>
              </a:rPr>
              <a:t>Number of Data Points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Initial Results – Overhead I</a:t>
            </a:r>
            <a:endParaRPr lang="en-US" dirty="0"/>
          </a:p>
        </p:txBody>
      </p:sp>
      <p:sp>
        <p:nvSpPr>
          <p:cNvPr id="3" name="Content Placeholder 2"/>
          <p:cNvSpPr>
            <a:spLocks noGrp="1"/>
          </p:cNvSpPr>
          <p:nvPr>
            <p:ph idx="1"/>
          </p:nvPr>
        </p:nvSpPr>
        <p:spPr>
          <a:xfrm>
            <a:off x="457200" y="762000"/>
            <a:ext cx="8229600" cy="609600"/>
          </a:xfrm>
        </p:spPr>
        <p:txBody>
          <a:bodyPr rtlCol="0">
            <a:normAutofit fontScale="70000" lnSpcReduction="20000"/>
          </a:bodyPr>
          <a:lstStyle/>
          <a:p>
            <a:pPr eaLnBrk="1" fontAlgn="auto" hangingPunct="1">
              <a:spcAft>
                <a:spcPts val="0"/>
              </a:spcAft>
              <a:defRPr/>
            </a:pPr>
            <a:r>
              <a:rPr lang="en-US" dirty="0" smtClean="0"/>
              <a:t>Overhead of the map-reduce runtime for the different data sizes</a:t>
            </a:r>
            <a:endParaRPr lang="en-US" dirty="0"/>
          </a:p>
        </p:txBody>
      </p:sp>
      <p:pic>
        <p:nvPicPr>
          <p:cNvPr id="128002" name="Picture 2" descr="C:\Documents and Settings\Geoffrey Fox\Desktop\overhead-small-range.PNG"/>
          <p:cNvPicPr>
            <a:picLocks noChangeAspect="1" noChangeArrowheads="1"/>
          </p:cNvPicPr>
          <p:nvPr/>
        </p:nvPicPr>
        <p:blipFill>
          <a:blip r:embed="rId3"/>
          <a:srcRect b="6854"/>
          <a:stretch>
            <a:fillRect/>
          </a:stretch>
        </p:blipFill>
        <p:spPr bwMode="auto">
          <a:xfrm>
            <a:off x="0" y="1142999"/>
            <a:ext cx="9144000" cy="4724401"/>
          </a:xfrm>
          <a:prstGeom prst="rect">
            <a:avLst/>
          </a:prstGeom>
          <a:noFill/>
        </p:spPr>
      </p:pic>
      <p:sp>
        <p:nvSpPr>
          <p:cNvPr id="6" name="TextBox 5"/>
          <p:cNvSpPr txBox="1"/>
          <p:nvPr/>
        </p:nvSpPr>
        <p:spPr>
          <a:xfrm>
            <a:off x="4038600" y="5943600"/>
            <a:ext cx="2707985" cy="400110"/>
          </a:xfrm>
          <a:prstGeom prst="rect">
            <a:avLst/>
          </a:prstGeom>
          <a:noFill/>
        </p:spPr>
        <p:txBody>
          <a:bodyPr wrap="none" rtlCol="0">
            <a:spAutoFit/>
          </a:bodyPr>
          <a:lstStyle/>
          <a:p>
            <a:pPr algn="ctr" rtl="0" fontAlgn="base">
              <a:spcBef>
                <a:spcPct val="0"/>
              </a:spcBef>
              <a:spcAft>
                <a:spcPct val="0"/>
              </a:spcAft>
            </a:pPr>
            <a:r>
              <a:rPr lang="en-US" sz="2000" b="1" kern="1200" dirty="0">
                <a:solidFill>
                  <a:prstClr val="black"/>
                </a:solidFill>
                <a:latin typeface="Times New Roman" pitchFamily="18" charset="0"/>
                <a:ea typeface="+mn-ea"/>
                <a:cs typeface="+mn-cs"/>
              </a:rPr>
              <a:t>Number of Data Points</a:t>
            </a:r>
          </a:p>
        </p:txBody>
      </p:sp>
      <p:sp>
        <p:nvSpPr>
          <p:cNvPr id="7" name="TextBox 6"/>
          <p:cNvSpPr txBox="1"/>
          <p:nvPr/>
        </p:nvSpPr>
        <p:spPr>
          <a:xfrm>
            <a:off x="4419600" y="4572000"/>
            <a:ext cx="583814"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MPI</a:t>
            </a:r>
          </a:p>
        </p:txBody>
      </p:sp>
      <p:sp>
        <p:nvSpPr>
          <p:cNvPr id="8" name="TextBox 7"/>
          <p:cNvSpPr txBox="1"/>
          <p:nvPr/>
        </p:nvSpPr>
        <p:spPr>
          <a:xfrm>
            <a:off x="5791200" y="4724400"/>
            <a:ext cx="583814"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MPI</a:t>
            </a:r>
          </a:p>
        </p:txBody>
      </p:sp>
      <p:sp>
        <p:nvSpPr>
          <p:cNvPr id="9" name="TextBox 8"/>
          <p:cNvSpPr txBox="1"/>
          <p:nvPr/>
        </p:nvSpPr>
        <p:spPr>
          <a:xfrm>
            <a:off x="7696200" y="3733800"/>
            <a:ext cx="526106"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MR</a:t>
            </a:r>
          </a:p>
        </p:txBody>
      </p:sp>
      <p:sp>
        <p:nvSpPr>
          <p:cNvPr id="10" name="TextBox 9"/>
          <p:cNvSpPr txBox="1"/>
          <p:nvPr/>
        </p:nvSpPr>
        <p:spPr>
          <a:xfrm>
            <a:off x="6096000" y="2057400"/>
            <a:ext cx="595035"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00FF00"/>
                </a:solidFill>
                <a:latin typeface="Times New Roman" pitchFamily="18" charset="0"/>
                <a:ea typeface="+mn-ea"/>
                <a:cs typeface="+mn-cs"/>
              </a:rPr>
              <a:t>Java</a:t>
            </a:r>
          </a:p>
        </p:txBody>
      </p:sp>
      <p:sp>
        <p:nvSpPr>
          <p:cNvPr id="11" name="TextBox 10"/>
          <p:cNvSpPr txBox="1"/>
          <p:nvPr/>
        </p:nvSpPr>
        <p:spPr>
          <a:xfrm>
            <a:off x="7315200" y="4267200"/>
            <a:ext cx="526106"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MR</a:t>
            </a:r>
          </a:p>
        </p:txBody>
      </p:sp>
      <p:sp>
        <p:nvSpPr>
          <p:cNvPr id="12" name="TextBox 11"/>
          <p:cNvSpPr txBox="1"/>
          <p:nvPr/>
        </p:nvSpPr>
        <p:spPr>
          <a:xfrm>
            <a:off x="6172200" y="3886200"/>
            <a:ext cx="526106"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MR</a:t>
            </a:r>
          </a:p>
        </p:txBody>
      </p:sp>
      <p:sp>
        <p:nvSpPr>
          <p:cNvPr id="13" name="TextBox 12"/>
          <p:cNvSpPr txBox="1"/>
          <p:nvPr/>
        </p:nvSpPr>
        <p:spPr>
          <a:xfrm>
            <a:off x="4648200" y="2286000"/>
            <a:ext cx="595035"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FF00FF"/>
                </a:solidFill>
                <a:latin typeface="Times New Roman" pitchFamily="18" charset="0"/>
                <a:ea typeface="+mn-ea"/>
                <a:cs typeface="+mn-cs"/>
              </a:rPr>
              <a:t>Java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descr="C:\Documents and Settings\Geoffrey Fox\Desktop\mpi-mr-hadoop-large-data.PNG"/>
          <p:cNvPicPr>
            <a:picLocks noChangeAspect="1" noChangeArrowheads="1"/>
          </p:cNvPicPr>
          <p:nvPr/>
        </p:nvPicPr>
        <p:blipFill>
          <a:blip r:embed="rId3"/>
          <a:srcRect l="1836" b="8378"/>
          <a:stretch>
            <a:fillRect/>
          </a:stretch>
        </p:blipFill>
        <p:spPr bwMode="auto">
          <a:xfrm>
            <a:off x="0" y="630402"/>
            <a:ext cx="9144000" cy="6227598"/>
          </a:xfrm>
          <a:prstGeom prst="rect">
            <a:avLst/>
          </a:prstGeom>
          <a:noFill/>
        </p:spPr>
      </p:pic>
      <p:sp>
        <p:nvSpPr>
          <p:cNvPr id="2" name="Title 1"/>
          <p:cNvSpPr>
            <a:spLocks noGrp="1"/>
          </p:cNvSpPr>
          <p:nvPr>
            <p:ph type="title"/>
          </p:nvPr>
        </p:nvSpPr>
        <p:spPr/>
        <p:txBody>
          <a:bodyPr rtlCol="0">
            <a:noAutofit/>
          </a:bodyPr>
          <a:lstStyle/>
          <a:p>
            <a:pPr eaLnBrk="1" fontAlgn="auto" hangingPunct="1">
              <a:spcAft>
                <a:spcPts val="0"/>
              </a:spcAft>
              <a:defRPr/>
            </a:pPr>
            <a:r>
              <a:rPr lang="en-US" sz="3200" dirty="0" smtClean="0"/>
              <a:t>Initial Results – Hadoop v In Memory MapReduce</a:t>
            </a:r>
            <a:endParaRPr lang="en-US" sz="3200" dirty="0"/>
          </a:p>
        </p:txBody>
      </p:sp>
      <p:sp>
        <p:nvSpPr>
          <p:cNvPr id="7" name="TextBox 6"/>
          <p:cNvSpPr txBox="1"/>
          <p:nvPr/>
        </p:nvSpPr>
        <p:spPr>
          <a:xfrm>
            <a:off x="1828800" y="1066800"/>
            <a:ext cx="1085554"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C0504D">
                    <a:lumMod val="75000"/>
                  </a:srgbClr>
                </a:solidFill>
                <a:latin typeface="Times New Roman" pitchFamily="18" charset="0"/>
                <a:ea typeface="+mn-ea"/>
                <a:cs typeface="+mn-cs"/>
              </a:rPr>
              <a:t>HADOOP</a:t>
            </a:r>
          </a:p>
        </p:txBody>
      </p:sp>
      <p:sp>
        <p:nvSpPr>
          <p:cNvPr id="8" name="TextBox 7"/>
          <p:cNvSpPr txBox="1"/>
          <p:nvPr/>
        </p:nvSpPr>
        <p:spPr>
          <a:xfrm>
            <a:off x="1981200" y="4876800"/>
            <a:ext cx="583814"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FF0000"/>
                </a:solidFill>
                <a:latin typeface="Times New Roman" pitchFamily="18" charset="0"/>
                <a:ea typeface="+mn-ea"/>
                <a:cs typeface="+mn-cs"/>
              </a:rPr>
              <a:t>MPI</a:t>
            </a:r>
          </a:p>
        </p:txBody>
      </p:sp>
      <p:sp>
        <p:nvSpPr>
          <p:cNvPr id="9" name="TextBox 8"/>
          <p:cNvSpPr txBox="1"/>
          <p:nvPr/>
        </p:nvSpPr>
        <p:spPr>
          <a:xfrm>
            <a:off x="1981200" y="3962400"/>
            <a:ext cx="1728230" cy="338554"/>
          </a:xfrm>
          <a:prstGeom prst="rect">
            <a:avLst/>
          </a:prstGeom>
          <a:noFill/>
        </p:spPr>
        <p:txBody>
          <a:bodyPr wrap="none" rtlCol="0">
            <a:spAutoFit/>
          </a:bodyPr>
          <a:lstStyle/>
          <a:p>
            <a:pPr algn="ctr" rtl="0" fontAlgn="base">
              <a:spcBef>
                <a:spcPct val="0"/>
              </a:spcBef>
              <a:spcAft>
                <a:spcPct val="0"/>
              </a:spcAft>
            </a:pPr>
            <a:r>
              <a:rPr lang="en-US" sz="1600" b="1" kern="1200" dirty="0">
                <a:solidFill>
                  <a:srgbClr val="0033CC"/>
                </a:solidFill>
                <a:latin typeface="Times New Roman" pitchFamily="18" charset="0"/>
                <a:ea typeface="+mn-ea"/>
                <a:cs typeface="+mn-cs"/>
              </a:rPr>
              <a:t>CGL MapReduce</a:t>
            </a:r>
          </a:p>
        </p:txBody>
      </p:sp>
      <p:cxnSp>
        <p:nvCxnSpPr>
          <p:cNvPr id="10" name="Straight Arrow Connector 9"/>
          <p:cNvCxnSpPr/>
          <p:nvPr/>
        </p:nvCxnSpPr>
        <p:spPr>
          <a:xfrm rot="5400000" flipH="1" flipV="1">
            <a:off x="794" y="3047206"/>
            <a:ext cx="30480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7848601" y="1828799"/>
            <a:ext cx="1524000" cy="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00200" y="1981200"/>
            <a:ext cx="1344727" cy="338554"/>
          </a:xfrm>
          <a:prstGeom prst="rect">
            <a:avLst/>
          </a:prstGeom>
          <a:solidFill>
            <a:schemeClr val="bg1"/>
          </a:solid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Factor of 10</a:t>
            </a:r>
            <a:r>
              <a:rPr lang="en-US" sz="1600" b="1" kern="1200" baseline="30000" dirty="0">
                <a:solidFill>
                  <a:prstClr val="black"/>
                </a:solidFill>
                <a:latin typeface="Times New Roman" pitchFamily="18" charset="0"/>
                <a:ea typeface="+mn-ea"/>
                <a:cs typeface="+mn-cs"/>
              </a:rPr>
              <a:t>3</a:t>
            </a:r>
          </a:p>
        </p:txBody>
      </p:sp>
      <p:sp>
        <p:nvSpPr>
          <p:cNvPr id="19" name="TextBox 18"/>
          <p:cNvSpPr txBox="1"/>
          <p:nvPr/>
        </p:nvSpPr>
        <p:spPr>
          <a:xfrm>
            <a:off x="7444664" y="1676400"/>
            <a:ext cx="1242136" cy="338554"/>
          </a:xfrm>
          <a:prstGeom prst="rect">
            <a:avLst/>
          </a:prstGeom>
          <a:solidFill>
            <a:schemeClr val="bg1"/>
          </a:solidFill>
        </p:spPr>
        <p:txBody>
          <a:bodyPr wrap="none" rtlCol="0">
            <a:spAutoFit/>
          </a:bodyPr>
          <a:lstStyle/>
          <a:p>
            <a:pPr algn="ctr" rtl="0" fontAlgn="base">
              <a:spcBef>
                <a:spcPct val="0"/>
              </a:spcBef>
              <a:spcAft>
                <a:spcPct val="0"/>
              </a:spcAft>
            </a:pPr>
            <a:r>
              <a:rPr lang="en-US" sz="1600" b="1" kern="1200" dirty="0">
                <a:solidFill>
                  <a:prstClr val="black"/>
                </a:solidFill>
                <a:latin typeface="Times New Roman" pitchFamily="18" charset="0"/>
                <a:ea typeface="+mn-ea"/>
                <a:cs typeface="+mn-cs"/>
              </a:rPr>
              <a:t>Factor of 30</a:t>
            </a:r>
            <a:endParaRPr lang="en-US" sz="1600" b="1" kern="1200" baseline="30000" dirty="0">
              <a:solidFill>
                <a:prstClr val="black"/>
              </a:solidFill>
              <a:latin typeface="Times New Roman" pitchFamily="18" charset="0"/>
              <a:ea typeface="+mn-ea"/>
              <a:cs typeface="+mn-cs"/>
            </a:endParaRPr>
          </a:p>
        </p:txBody>
      </p:sp>
      <p:sp>
        <p:nvSpPr>
          <p:cNvPr id="20" name="TextBox 19"/>
          <p:cNvSpPr txBox="1"/>
          <p:nvPr/>
        </p:nvSpPr>
        <p:spPr>
          <a:xfrm>
            <a:off x="5943600" y="5867400"/>
            <a:ext cx="2707985" cy="400110"/>
          </a:xfrm>
          <a:prstGeom prst="rect">
            <a:avLst/>
          </a:prstGeom>
          <a:noFill/>
        </p:spPr>
        <p:txBody>
          <a:bodyPr wrap="none" rtlCol="0">
            <a:spAutoFit/>
          </a:bodyPr>
          <a:lstStyle/>
          <a:p>
            <a:pPr algn="ctr" rtl="0" fontAlgn="base">
              <a:spcBef>
                <a:spcPct val="0"/>
              </a:spcBef>
              <a:spcAft>
                <a:spcPct val="0"/>
              </a:spcAft>
            </a:pPr>
            <a:r>
              <a:rPr lang="en-US" sz="2000" b="1" kern="1200" dirty="0">
                <a:solidFill>
                  <a:prstClr val="black"/>
                </a:solidFill>
                <a:latin typeface="Times New Roman" pitchFamily="18" charset="0"/>
                <a:ea typeface="+mn-ea"/>
                <a:cs typeface="+mn-cs"/>
              </a:rPr>
              <a:t>Number of Data Points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srcRect r="1923" b="6715"/>
          <a:stretch>
            <a:fillRect/>
          </a:stretch>
        </p:blipFill>
        <p:spPr bwMode="auto">
          <a:xfrm>
            <a:off x="0" y="0"/>
            <a:ext cx="9144000" cy="4818063"/>
          </a:xfrm>
          <a:prstGeom prst="rect">
            <a:avLst/>
          </a:prstGeom>
          <a:noFill/>
          <a:ln w="9525">
            <a:noFill/>
            <a:miter lim="800000"/>
            <a:headEnd/>
            <a:tailEnd/>
          </a:ln>
        </p:spPr>
      </p:pic>
      <p:sp>
        <p:nvSpPr>
          <p:cNvPr id="99331" name="TextBox 5"/>
          <p:cNvSpPr txBox="1">
            <a:spLocks noChangeArrowheads="1"/>
          </p:cNvSpPr>
          <p:nvPr/>
        </p:nvSpPr>
        <p:spPr bwMode="auto">
          <a:xfrm>
            <a:off x="592138" y="690563"/>
            <a:ext cx="1249362" cy="646112"/>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b="1" kern="1200">
                <a:solidFill>
                  <a:srgbClr val="000000"/>
                </a:solidFill>
                <a:latin typeface="Arial" pitchFamily="34" charset="0"/>
                <a:ea typeface="+mn-ea"/>
                <a:cs typeface="+mn-cs"/>
              </a:rPr>
              <a:t>Parallel</a:t>
            </a:r>
            <a:br>
              <a:rPr lang="en-US" b="1" kern="1200">
                <a:solidFill>
                  <a:srgbClr val="000000"/>
                </a:solidFill>
                <a:latin typeface="Arial" pitchFamily="34" charset="0"/>
                <a:ea typeface="+mn-ea"/>
                <a:cs typeface="+mn-cs"/>
              </a:rPr>
            </a:br>
            <a:r>
              <a:rPr lang="en-US" b="1" kern="1200">
                <a:solidFill>
                  <a:srgbClr val="000000"/>
                </a:solidFill>
                <a:latin typeface="Arial" pitchFamily="34" charset="0"/>
                <a:ea typeface="+mn-ea"/>
                <a:cs typeface="+mn-cs"/>
              </a:rPr>
              <a:t>Overhead</a:t>
            </a:r>
          </a:p>
        </p:txBody>
      </p:sp>
      <p:sp>
        <p:nvSpPr>
          <p:cNvPr id="7" name="TextBox 6"/>
          <p:cNvSpPr txBox="1"/>
          <p:nvPr/>
        </p:nvSpPr>
        <p:spPr>
          <a:xfrm>
            <a:off x="0" y="6154738"/>
            <a:ext cx="9274175" cy="523875"/>
          </a:xfrm>
          <a:prstGeom prst="rect">
            <a:avLst/>
          </a:prstGeom>
          <a:noFill/>
        </p:spPr>
        <p:txBody>
          <a:bodyPr>
            <a:spAutoFit/>
          </a:bodyPr>
          <a:lstStyle/>
          <a:p>
            <a:pPr algn="l" rtl="0" fontAlgn="base">
              <a:spcBef>
                <a:spcPct val="0"/>
              </a:spcBef>
              <a:spcAft>
                <a:spcPct val="0"/>
              </a:spcAft>
              <a:defRPr/>
            </a:pPr>
            <a:r>
              <a:rPr lang="en-US" sz="1400" b="1" kern="1200" dirty="0">
                <a:solidFill>
                  <a:srgbClr val="000000"/>
                </a:solidFill>
                <a:latin typeface="Arial" charset="0"/>
                <a:ea typeface="+mn-ea"/>
                <a:cs typeface="+mn-cs"/>
              </a:rPr>
              <a:t>CCR Threads per Process</a:t>
            </a:r>
          </a:p>
          <a:p>
            <a:pPr algn="l" rtl="0" fontAlgn="base">
              <a:spcBef>
                <a:spcPct val="0"/>
              </a:spcBef>
              <a:spcAft>
                <a:spcPct val="0"/>
              </a:spcAft>
              <a:defRPr/>
            </a:pPr>
            <a:r>
              <a:rPr lang="en-US" sz="1400" b="1" kern="1200" dirty="0">
                <a:solidFill>
                  <a:srgbClr val="000000"/>
                </a:solidFill>
                <a:latin typeface="Arial" charset="0"/>
                <a:ea typeface="+mn-ea"/>
                <a:cs typeface="+mn-cs"/>
              </a:rPr>
              <a:t>         1    </a:t>
            </a:r>
            <a:r>
              <a:rPr lang="en-US" sz="1400" b="1" kern="1200" dirty="0">
                <a:solidFill>
                  <a:srgbClr val="BBE0E3">
                    <a:lumMod val="50000"/>
                  </a:srgbClr>
                </a:solidFill>
                <a:latin typeface="Arial" charset="0"/>
                <a:ea typeface="+mn-ea"/>
                <a:cs typeface="+mn-cs"/>
              </a:rPr>
              <a:t>1    1    2    </a:t>
            </a:r>
            <a:r>
              <a:rPr lang="en-US" sz="1400" b="1" kern="1200" dirty="0">
                <a:solidFill>
                  <a:srgbClr val="FF9900"/>
                </a:solidFill>
                <a:latin typeface="Arial" charset="0"/>
                <a:ea typeface="+mn-ea"/>
                <a:cs typeface="+mn-cs"/>
              </a:rPr>
              <a:t>1    1    1   2    2    4    </a:t>
            </a:r>
            <a:r>
              <a:rPr lang="en-US" sz="1400" b="1" kern="1200" dirty="0">
                <a:solidFill>
                  <a:srgbClr val="009900"/>
                </a:solidFill>
                <a:latin typeface="Arial" charset="0"/>
                <a:ea typeface="+mn-ea"/>
                <a:cs typeface="+mn-cs"/>
              </a:rPr>
              <a:t>1    1    1    2    2    2    4    4    8    </a:t>
            </a:r>
            <a:r>
              <a:rPr lang="en-US" sz="1400" b="1" kern="1200" dirty="0">
                <a:solidFill>
                  <a:srgbClr val="2D2D8A">
                    <a:lumMod val="60000"/>
                    <a:lumOff val="40000"/>
                  </a:srgbClr>
                </a:solidFill>
                <a:latin typeface="Arial" charset="0"/>
                <a:ea typeface="+mn-ea"/>
                <a:cs typeface="+mn-cs"/>
              </a:rPr>
              <a:t>1    1    2    2    4    4    8    </a:t>
            </a:r>
            <a:r>
              <a:rPr lang="en-US" sz="1400" b="1" kern="1200" dirty="0">
                <a:solidFill>
                  <a:srgbClr val="FF0000"/>
                </a:solidFill>
                <a:latin typeface="Arial" charset="0"/>
                <a:ea typeface="+mn-ea"/>
                <a:cs typeface="+mn-cs"/>
              </a:rPr>
              <a:t>1    2    4   8</a:t>
            </a:r>
          </a:p>
        </p:txBody>
      </p:sp>
      <p:sp>
        <p:nvSpPr>
          <p:cNvPr id="8" name="TextBox 7"/>
          <p:cNvSpPr txBox="1"/>
          <p:nvPr/>
        </p:nvSpPr>
        <p:spPr>
          <a:xfrm>
            <a:off x="0" y="4986338"/>
            <a:ext cx="9391650" cy="1169987"/>
          </a:xfrm>
          <a:prstGeom prst="rect">
            <a:avLst/>
          </a:prstGeom>
          <a:noFill/>
        </p:spPr>
        <p:txBody>
          <a:bodyPr>
            <a:spAutoFit/>
          </a:bodyPr>
          <a:lstStyle/>
          <a:p>
            <a:pPr algn="l" rtl="0" fontAlgn="base">
              <a:spcBef>
                <a:spcPct val="0"/>
              </a:spcBef>
              <a:spcAft>
                <a:spcPct val="0"/>
              </a:spcAft>
              <a:defRPr/>
            </a:pPr>
            <a:r>
              <a:rPr lang="en-US" sz="1400" b="1" kern="1200" dirty="0">
                <a:solidFill>
                  <a:srgbClr val="000000"/>
                </a:solidFill>
                <a:latin typeface="Arial" charset="0"/>
                <a:ea typeface="+mn-ea"/>
                <a:cs typeface="+mn-cs"/>
              </a:rPr>
              <a:t>Nodes</a:t>
            </a:r>
          </a:p>
          <a:p>
            <a:pPr algn="l" rtl="0" fontAlgn="base">
              <a:spcBef>
                <a:spcPct val="0"/>
              </a:spcBef>
              <a:spcAft>
                <a:spcPct val="0"/>
              </a:spcAft>
              <a:defRPr/>
            </a:pPr>
            <a:r>
              <a:rPr lang="en-US" sz="1400" b="1" kern="1200" dirty="0">
                <a:solidFill>
                  <a:srgbClr val="000000"/>
                </a:solidFill>
                <a:latin typeface="Arial" charset="0"/>
                <a:ea typeface="+mn-ea"/>
                <a:cs typeface="+mn-cs"/>
              </a:rPr>
              <a:t>         1    </a:t>
            </a:r>
            <a:r>
              <a:rPr lang="en-US" sz="1400" b="1" kern="1200" dirty="0">
                <a:solidFill>
                  <a:srgbClr val="BBE0E3">
                    <a:lumMod val="50000"/>
                  </a:srgbClr>
                </a:solidFill>
                <a:latin typeface="Arial" charset="0"/>
                <a:ea typeface="+mn-ea"/>
                <a:cs typeface="+mn-cs"/>
              </a:rPr>
              <a:t>2    1    1    </a:t>
            </a:r>
            <a:r>
              <a:rPr lang="en-US" sz="1400" b="1" kern="1200" dirty="0">
                <a:solidFill>
                  <a:srgbClr val="FF9900"/>
                </a:solidFill>
                <a:latin typeface="Arial" charset="0"/>
                <a:ea typeface="+mn-ea"/>
                <a:cs typeface="+mn-cs"/>
              </a:rPr>
              <a:t>4    2    1   2    1    1    </a:t>
            </a:r>
            <a:r>
              <a:rPr lang="en-US" sz="1400" b="1" kern="1200" dirty="0">
                <a:solidFill>
                  <a:srgbClr val="009900"/>
                </a:solidFill>
                <a:latin typeface="Arial" charset="0"/>
                <a:ea typeface="+mn-ea"/>
                <a:cs typeface="+mn-cs"/>
              </a:rPr>
              <a:t>4    2    1    4    2    1    2    1    1    </a:t>
            </a:r>
            <a:r>
              <a:rPr lang="en-US" sz="1400" b="1" kern="1200" dirty="0">
                <a:solidFill>
                  <a:srgbClr val="2D2D8A">
                    <a:lumMod val="60000"/>
                    <a:lumOff val="40000"/>
                  </a:srgbClr>
                </a:solidFill>
                <a:latin typeface="Arial" charset="0"/>
                <a:ea typeface="+mn-ea"/>
                <a:cs typeface="+mn-cs"/>
              </a:rPr>
              <a:t>4    2    4    2    4    2    2    </a:t>
            </a:r>
            <a:r>
              <a:rPr lang="en-US" sz="1400" b="1" kern="1200" dirty="0">
                <a:solidFill>
                  <a:srgbClr val="FF0000"/>
                </a:solidFill>
                <a:latin typeface="Arial" charset="0"/>
                <a:ea typeface="+mn-ea"/>
                <a:cs typeface="+mn-cs"/>
              </a:rPr>
              <a:t>4    4    4   4</a:t>
            </a:r>
          </a:p>
          <a:p>
            <a:pPr algn="l" rtl="0" fontAlgn="base">
              <a:spcBef>
                <a:spcPct val="0"/>
              </a:spcBef>
              <a:spcAft>
                <a:spcPct val="0"/>
              </a:spcAft>
              <a:defRPr/>
            </a:pPr>
            <a:endParaRPr lang="en-US" sz="1400" b="1" kern="1200" dirty="0">
              <a:solidFill>
                <a:srgbClr val="000000"/>
              </a:solidFill>
              <a:latin typeface="Arial" charset="0"/>
              <a:ea typeface="+mn-ea"/>
              <a:cs typeface="+mn-cs"/>
            </a:endParaRPr>
          </a:p>
          <a:p>
            <a:pPr algn="l" rtl="0" fontAlgn="base">
              <a:spcBef>
                <a:spcPct val="0"/>
              </a:spcBef>
              <a:spcAft>
                <a:spcPct val="0"/>
              </a:spcAft>
              <a:defRPr/>
            </a:pPr>
            <a:r>
              <a:rPr lang="en-US" sz="1400" b="1" kern="1200" dirty="0">
                <a:solidFill>
                  <a:srgbClr val="000000"/>
                </a:solidFill>
                <a:latin typeface="Arial" charset="0"/>
                <a:ea typeface="+mn-ea"/>
                <a:cs typeface="+mn-cs"/>
              </a:rPr>
              <a:t>MPI Processes per Node</a:t>
            </a:r>
          </a:p>
          <a:p>
            <a:pPr algn="l" rtl="0" fontAlgn="base">
              <a:spcBef>
                <a:spcPct val="0"/>
              </a:spcBef>
              <a:spcAft>
                <a:spcPct val="0"/>
              </a:spcAft>
              <a:defRPr/>
            </a:pPr>
            <a:r>
              <a:rPr lang="en-US" sz="1400" b="1" kern="1200" dirty="0">
                <a:solidFill>
                  <a:srgbClr val="000000"/>
                </a:solidFill>
                <a:latin typeface="Arial" charset="0"/>
                <a:ea typeface="+mn-ea"/>
                <a:cs typeface="+mn-cs"/>
              </a:rPr>
              <a:t>         1    </a:t>
            </a:r>
            <a:r>
              <a:rPr lang="en-US" sz="1400" b="1" kern="1200" dirty="0">
                <a:solidFill>
                  <a:srgbClr val="BBE0E3">
                    <a:lumMod val="50000"/>
                  </a:srgbClr>
                </a:solidFill>
                <a:latin typeface="Arial" charset="0"/>
                <a:ea typeface="+mn-ea"/>
                <a:cs typeface="+mn-cs"/>
              </a:rPr>
              <a:t>1    2    1    </a:t>
            </a:r>
            <a:r>
              <a:rPr lang="en-US" sz="1400" b="1" kern="1200" dirty="0">
                <a:solidFill>
                  <a:srgbClr val="FF9900"/>
                </a:solidFill>
                <a:latin typeface="Arial" charset="0"/>
                <a:ea typeface="+mn-ea"/>
                <a:cs typeface="+mn-cs"/>
              </a:rPr>
              <a:t>1    2    4   1    2    1    </a:t>
            </a:r>
            <a:r>
              <a:rPr lang="en-US" sz="1400" b="1" kern="1200" dirty="0">
                <a:solidFill>
                  <a:srgbClr val="009900"/>
                </a:solidFill>
                <a:latin typeface="Arial" charset="0"/>
                <a:ea typeface="+mn-ea"/>
                <a:cs typeface="+mn-cs"/>
              </a:rPr>
              <a:t>2    4    8    1    2    4    1    2    1    </a:t>
            </a:r>
            <a:r>
              <a:rPr lang="en-US" sz="1400" b="1" kern="1200" dirty="0">
                <a:solidFill>
                  <a:srgbClr val="2D2D8A">
                    <a:lumMod val="60000"/>
                    <a:lumOff val="40000"/>
                  </a:srgbClr>
                </a:solidFill>
                <a:latin typeface="Arial" charset="0"/>
                <a:ea typeface="+mn-ea"/>
                <a:cs typeface="+mn-cs"/>
              </a:rPr>
              <a:t>4    8    2    4    1    2    1    </a:t>
            </a:r>
            <a:r>
              <a:rPr lang="en-US" sz="1400" b="1" kern="1200" dirty="0">
                <a:solidFill>
                  <a:srgbClr val="FF0000"/>
                </a:solidFill>
                <a:latin typeface="Arial" charset="0"/>
                <a:ea typeface="+mn-ea"/>
                <a:cs typeface="+mn-cs"/>
              </a:rPr>
              <a:t>8    4    2   1</a:t>
            </a:r>
          </a:p>
        </p:txBody>
      </p:sp>
      <p:sp>
        <p:nvSpPr>
          <p:cNvPr id="99334" name="TextBox 9"/>
          <p:cNvSpPr txBox="1">
            <a:spLocks noChangeArrowheads="1"/>
          </p:cNvSpPr>
          <p:nvPr/>
        </p:nvSpPr>
        <p:spPr bwMode="auto">
          <a:xfrm>
            <a:off x="8004175" y="2917825"/>
            <a:ext cx="954088" cy="369888"/>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FF0000"/>
                </a:solidFill>
                <a:latin typeface="Arial" pitchFamily="34" charset="0"/>
                <a:ea typeface="+mn-ea"/>
                <a:cs typeface="+mn-cs"/>
              </a:rPr>
              <a:t>32-way</a:t>
            </a:r>
          </a:p>
        </p:txBody>
      </p:sp>
      <p:sp>
        <p:nvSpPr>
          <p:cNvPr id="99335" name="TextBox 10"/>
          <p:cNvSpPr txBox="1">
            <a:spLocks noChangeArrowheads="1"/>
          </p:cNvSpPr>
          <p:nvPr/>
        </p:nvSpPr>
        <p:spPr bwMode="auto">
          <a:xfrm>
            <a:off x="6616700" y="3282950"/>
            <a:ext cx="954088" cy="369888"/>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7030A0"/>
                </a:solidFill>
                <a:latin typeface="Arial" pitchFamily="34" charset="0"/>
                <a:ea typeface="+mn-ea"/>
                <a:cs typeface="+mn-cs"/>
              </a:rPr>
              <a:t>16-way</a:t>
            </a:r>
          </a:p>
        </p:txBody>
      </p:sp>
      <p:sp>
        <p:nvSpPr>
          <p:cNvPr id="99336" name="TextBox 11"/>
          <p:cNvSpPr txBox="1">
            <a:spLocks noChangeArrowheads="1"/>
          </p:cNvSpPr>
          <p:nvPr/>
        </p:nvSpPr>
        <p:spPr bwMode="auto">
          <a:xfrm>
            <a:off x="4316413" y="3611563"/>
            <a:ext cx="825500" cy="369887"/>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009900"/>
                </a:solidFill>
                <a:latin typeface="Arial" pitchFamily="34" charset="0"/>
                <a:ea typeface="+mn-ea"/>
                <a:cs typeface="+mn-cs"/>
              </a:rPr>
              <a:t>8-way</a:t>
            </a:r>
          </a:p>
        </p:txBody>
      </p:sp>
      <p:sp>
        <p:nvSpPr>
          <p:cNvPr id="99337" name="TextBox 12"/>
          <p:cNvSpPr txBox="1">
            <a:spLocks noChangeArrowheads="1"/>
          </p:cNvSpPr>
          <p:nvPr/>
        </p:nvSpPr>
        <p:spPr bwMode="auto">
          <a:xfrm>
            <a:off x="2016125" y="3940175"/>
            <a:ext cx="825500" cy="369888"/>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FF9900"/>
                </a:solidFill>
                <a:latin typeface="Arial" pitchFamily="34" charset="0"/>
                <a:ea typeface="+mn-ea"/>
                <a:cs typeface="+mn-cs"/>
              </a:rPr>
              <a:t>4-way</a:t>
            </a:r>
          </a:p>
        </p:txBody>
      </p:sp>
      <p:sp>
        <p:nvSpPr>
          <p:cNvPr id="99338" name="TextBox 13"/>
          <p:cNvSpPr txBox="1">
            <a:spLocks noChangeArrowheads="1"/>
          </p:cNvSpPr>
          <p:nvPr/>
        </p:nvSpPr>
        <p:spPr bwMode="auto">
          <a:xfrm>
            <a:off x="628650" y="3429000"/>
            <a:ext cx="825500" cy="369888"/>
          </a:xfrm>
          <a:prstGeom prst="rect">
            <a:avLst/>
          </a:prstGeom>
          <a:noFill/>
          <a:ln w="9525">
            <a:noFill/>
            <a:miter lim="800000"/>
            <a:headEnd/>
            <a:tailEnd/>
          </a:ln>
        </p:spPr>
        <p:txBody>
          <a:bodyPr wrap="none">
            <a:spAutoFit/>
          </a:bodyPr>
          <a:lstStyle/>
          <a:p>
            <a:pPr algn="r" rtl="0" fontAlgn="base">
              <a:spcBef>
                <a:spcPct val="0"/>
              </a:spcBef>
              <a:spcAft>
                <a:spcPct val="0"/>
              </a:spcAft>
            </a:pPr>
            <a:r>
              <a:rPr lang="en-US" b="1" kern="1200">
                <a:solidFill>
                  <a:srgbClr val="0070C0"/>
                </a:solidFill>
                <a:latin typeface="Arial" pitchFamily="34" charset="0"/>
                <a:ea typeface="+mn-ea"/>
                <a:cs typeface="+mn-cs"/>
              </a:rPr>
              <a:t>2-way</a:t>
            </a:r>
          </a:p>
        </p:txBody>
      </p:sp>
      <p:sp>
        <p:nvSpPr>
          <p:cNvPr id="99339" name="TextBox 15"/>
          <p:cNvSpPr txBox="1">
            <a:spLocks noChangeArrowheads="1"/>
          </p:cNvSpPr>
          <p:nvPr/>
        </p:nvSpPr>
        <p:spPr bwMode="auto">
          <a:xfrm>
            <a:off x="1833563" y="0"/>
            <a:ext cx="5595937" cy="1477963"/>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b="1" kern="1200">
                <a:solidFill>
                  <a:srgbClr val="000000"/>
                </a:solidFill>
                <a:latin typeface="Arial" pitchFamily="34" charset="0"/>
                <a:ea typeface="+mn-ea"/>
                <a:cs typeface="+mn-cs"/>
              </a:rPr>
              <a:t>Deterministic Annealing Clustering </a:t>
            </a:r>
          </a:p>
          <a:p>
            <a:pPr algn="ctr" rtl="0" fontAlgn="base">
              <a:spcBef>
                <a:spcPct val="0"/>
              </a:spcBef>
              <a:spcAft>
                <a:spcPct val="0"/>
              </a:spcAft>
            </a:pPr>
            <a:r>
              <a:rPr lang="en-US" b="1" kern="1200">
                <a:solidFill>
                  <a:srgbClr val="000000"/>
                </a:solidFill>
                <a:latin typeface="Arial" pitchFamily="34" charset="0"/>
                <a:ea typeface="+mn-ea"/>
                <a:cs typeface="+mn-cs"/>
              </a:rPr>
              <a:t>Scaled Speedup Tests on 4 8-core Systems</a:t>
            </a:r>
          </a:p>
          <a:p>
            <a:pPr algn="ctr" rtl="0" fontAlgn="base">
              <a:spcBef>
                <a:spcPct val="0"/>
              </a:spcBef>
              <a:spcAft>
                <a:spcPct val="0"/>
              </a:spcAft>
            </a:pPr>
            <a:r>
              <a:rPr lang="en-US" b="1" kern="1200">
                <a:solidFill>
                  <a:srgbClr val="000000"/>
                </a:solidFill>
                <a:latin typeface="Arial" pitchFamily="34" charset="0"/>
                <a:ea typeface="+mn-ea"/>
                <a:cs typeface="+mn-cs"/>
              </a:rPr>
              <a:t>10 Clusters; 160,000 points per cluster per thread</a:t>
            </a:r>
          </a:p>
          <a:p>
            <a:pPr algn="ctr" rtl="0" fontAlgn="base">
              <a:spcBef>
                <a:spcPct val="0"/>
              </a:spcBef>
              <a:spcAft>
                <a:spcPct val="0"/>
              </a:spcAft>
            </a:pPr>
            <a:endParaRPr lang="en-US" b="1" kern="1200">
              <a:solidFill>
                <a:srgbClr val="000000"/>
              </a:solidFill>
              <a:latin typeface="Arial" pitchFamily="34" charset="0"/>
              <a:ea typeface="+mn-ea"/>
              <a:cs typeface="+mn-cs"/>
            </a:endParaRPr>
          </a:p>
          <a:p>
            <a:pPr algn="ctr" rtl="0" fontAlgn="base">
              <a:spcBef>
                <a:spcPct val="0"/>
              </a:spcBef>
              <a:spcAft>
                <a:spcPct val="0"/>
              </a:spcAft>
            </a:pPr>
            <a:r>
              <a:rPr lang="en-US" b="1" kern="1200">
                <a:solidFill>
                  <a:srgbClr val="000000"/>
                </a:solidFill>
                <a:latin typeface="Arial" pitchFamily="34" charset="0"/>
                <a:ea typeface="+mn-ea"/>
                <a:cs typeface="+mn-cs"/>
              </a:rPr>
              <a:t>1, 2, 4. 8, 16, 32-way parallelism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914400"/>
          </a:xfrm>
        </p:spPr>
        <p:txBody>
          <a:bodyPr/>
          <a:lstStyle/>
          <a:p>
            <a:pPr eaLnBrk="1" hangingPunct="1"/>
            <a:r>
              <a:rPr lang="en-US" sz="3600" dirty="0" smtClean="0"/>
              <a:t>Objectives</a:t>
            </a:r>
          </a:p>
        </p:txBody>
      </p:sp>
      <p:sp>
        <p:nvSpPr>
          <p:cNvPr id="11267" name="Rectangle 3"/>
          <p:cNvSpPr>
            <a:spLocks noGrp="1" noChangeArrowheads="1"/>
          </p:cNvSpPr>
          <p:nvPr>
            <p:ph type="body" idx="1"/>
          </p:nvPr>
        </p:nvSpPr>
        <p:spPr>
          <a:xfrm>
            <a:off x="0" y="762000"/>
            <a:ext cx="9067800" cy="6019800"/>
          </a:xfrm>
        </p:spPr>
        <p:txBody>
          <a:bodyPr/>
          <a:lstStyle/>
          <a:p>
            <a:pPr eaLnBrk="1" hangingPunct="1">
              <a:lnSpc>
                <a:spcPct val="80000"/>
              </a:lnSpc>
              <a:buFontTx/>
              <a:buNone/>
            </a:pPr>
            <a:endParaRPr lang="en-US" sz="2000" dirty="0" smtClean="0"/>
          </a:p>
          <a:p>
            <a:pPr eaLnBrk="1" hangingPunct="1">
              <a:lnSpc>
                <a:spcPct val="80000"/>
              </a:lnSpc>
            </a:pPr>
            <a:r>
              <a:rPr lang="en-US" sz="2000" dirty="0" smtClean="0"/>
              <a:t>Integrate Global Grid Technology with multi-layered sensor technology to provide a Collaboration Sensor Grid for Network-Centric Operations research to examine and derive </a:t>
            </a:r>
            <a:r>
              <a:rPr lang="en-US" sz="2000" dirty="0" err="1" smtClean="0"/>
              <a:t>warfighter</a:t>
            </a:r>
            <a:r>
              <a:rPr lang="en-US" sz="2000" dirty="0" smtClean="0"/>
              <a:t> requirements on the GIG.</a:t>
            </a:r>
          </a:p>
          <a:p>
            <a:pPr eaLnBrk="1" hangingPunct="1">
              <a:lnSpc>
                <a:spcPct val="80000"/>
              </a:lnSpc>
            </a:pPr>
            <a:endParaRPr lang="en-US" sz="2000" dirty="0" smtClean="0"/>
          </a:p>
          <a:p>
            <a:pPr eaLnBrk="1" hangingPunct="1">
              <a:lnSpc>
                <a:spcPct val="80000"/>
              </a:lnSpc>
            </a:pPr>
            <a:r>
              <a:rPr lang="en-US" sz="2000" dirty="0" smtClean="0"/>
              <a:t>Build Net Centric Core Enterprise Services compatible with GGF/OGF and Industry.</a:t>
            </a:r>
          </a:p>
          <a:p>
            <a:pPr eaLnBrk="1" hangingPunct="1">
              <a:lnSpc>
                <a:spcPct val="80000"/>
              </a:lnSpc>
            </a:pPr>
            <a:endParaRPr lang="en-US" sz="2000" dirty="0" smtClean="0"/>
          </a:p>
          <a:p>
            <a:pPr eaLnBrk="1" hangingPunct="1">
              <a:lnSpc>
                <a:spcPct val="80000"/>
              </a:lnSpc>
            </a:pPr>
            <a:r>
              <a:rPr lang="en-US" sz="2000" dirty="0" smtClean="0"/>
              <a:t>Add key additional services including advance collaboration services and those for sensors and GIS.</a:t>
            </a:r>
          </a:p>
          <a:p>
            <a:pPr eaLnBrk="1" hangingPunct="1">
              <a:lnSpc>
                <a:spcPct val="80000"/>
              </a:lnSpc>
            </a:pPr>
            <a:endParaRPr lang="en-US" sz="2000" dirty="0" smtClean="0"/>
          </a:p>
          <a:p>
            <a:pPr eaLnBrk="1" hangingPunct="1">
              <a:lnSpc>
                <a:spcPct val="80000"/>
              </a:lnSpc>
            </a:pPr>
            <a:r>
              <a:rPr lang="en-US" sz="2000" dirty="0" smtClean="0"/>
              <a:t>Support Systems of Systems by federating Grids of Grids supporting a heterogeneous software production model allowing greater sustainability and choice of vendors.</a:t>
            </a:r>
          </a:p>
          <a:p>
            <a:pPr eaLnBrk="1" hangingPunct="1">
              <a:lnSpc>
                <a:spcPct val="80000"/>
              </a:lnSpc>
            </a:pPr>
            <a:endParaRPr lang="en-US" sz="2000" dirty="0" smtClean="0"/>
          </a:p>
          <a:p>
            <a:pPr eaLnBrk="1" hangingPunct="1">
              <a:lnSpc>
                <a:spcPct val="80000"/>
              </a:lnSpc>
            </a:pPr>
            <a:r>
              <a:rPr lang="en-US" sz="2000" dirty="0" smtClean="0"/>
              <a:t>Build tool to allow easy construction of Grids of Grids.</a:t>
            </a:r>
          </a:p>
          <a:p>
            <a:pPr eaLnBrk="1" hangingPunct="1">
              <a:lnSpc>
                <a:spcPct val="80000"/>
              </a:lnSpc>
              <a:buFontTx/>
              <a:buNone/>
            </a:pPr>
            <a:endParaRPr lang="en-US" sz="2000" dirty="0" smtClean="0"/>
          </a:p>
          <a:p>
            <a:pPr eaLnBrk="1" hangingPunct="1">
              <a:lnSpc>
                <a:spcPct val="80000"/>
              </a:lnSpc>
            </a:pPr>
            <a:r>
              <a:rPr lang="en-US" sz="2000" dirty="0" smtClean="0"/>
              <a:t>Demonstrate the capabilities through sensor-centric applications with situational awareness.</a:t>
            </a:r>
          </a:p>
          <a:p>
            <a:pPr eaLnBrk="1" hangingPunct="1">
              <a:lnSpc>
                <a:spcPct val="80000"/>
              </a:lnSpc>
            </a:pPr>
            <a:endParaRPr lang="en-US" sz="2000" dirty="0" smtClean="0"/>
          </a:p>
          <a:p>
            <a:pPr eaLnBrk="1" hangingPunct="1">
              <a:lnSpc>
                <a:spcPct val="80000"/>
              </a:lnSpc>
            </a:pPr>
            <a:endParaRPr lang="en-US" sz="2000" dirty="0" smtClean="0"/>
          </a:p>
        </p:txBody>
      </p:sp>
      <p:sp>
        <p:nvSpPr>
          <p:cNvPr id="11268" name="Rectangle 5"/>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1269" name="Text Box 6"/>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smtClean="0"/>
              <a:t>Technology Evolution</a:t>
            </a:r>
          </a:p>
        </p:txBody>
      </p:sp>
      <p:sp>
        <p:nvSpPr>
          <p:cNvPr id="22531" name="Content Placeholder 2"/>
          <p:cNvSpPr>
            <a:spLocks noGrp="1"/>
          </p:cNvSpPr>
          <p:nvPr>
            <p:ph idx="1"/>
          </p:nvPr>
        </p:nvSpPr>
        <p:spPr>
          <a:xfrm>
            <a:off x="0" y="1066800"/>
            <a:ext cx="9144000" cy="4525963"/>
          </a:xfrm>
        </p:spPr>
        <p:txBody>
          <a:bodyPr/>
          <a:lstStyle/>
          <a:p>
            <a:pPr eaLnBrk="1" hangingPunct="1"/>
            <a:r>
              <a:rPr lang="en-US" sz="2800" smtClean="0"/>
              <a:t>During course of SBIR, there was substantial technology evolution in especially mainstream commercial Grid applications</a:t>
            </a:r>
          </a:p>
          <a:p>
            <a:pPr eaLnBrk="1" hangingPunct="1"/>
            <a:r>
              <a:rPr lang="en-US" sz="2800" smtClean="0"/>
              <a:t>These evolved from (Globus) Grids to clouds allowing enterprise data centers of 100x current scale</a:t>
            </a:r>
          </a:p>
          <a:p>
            <a:pPr eaLnBrk="1" hangingPunct="1"/>
            <a:r>
              <a:rPr lang="en-US" sz="2800" smtClean="0"/>
              <a:t>This would impact Grid components supporting background data processing and simulation as these need not be distributed</a:t>
            </a:r>
          </a:p>
          <a:p>
            <a:pPr eaLnBrk="1" hangingPunct="1"/>
            <a:r>
              <a:rPr lang="en-US" sz="2800" smtClean="0"/>
              <a:t>However Sensors and their real time interpretation are naturally distributed and need traditional Grid systems</a:t>
            </a:r>
          </a:p>
          <a:p>
            <a:pPr eaLnBrk="1" hangingPunct="1"/>
            <a:r>
              <a:rPr lang="en-US" sz="2800" smtClean="0"/>
              <a:t>Experience has simplified protocols and deprecated use of some complex Web Service technologies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0"/>
            <a:ext cx="7772400" cy="914400"/>
          </a:xfrm>
        </p:spPr>
        <p:txBody>
          <a:bodyPr/>
          <a:lstStyle/>
          <a:p>
            <a:pPr eaLnBrk="1" hangingPunct="1">
              <a:lnSpc>
                <a:spcPct val="80000"/>
              </a:lnSpc>
            </a:pPr>
            <a:r>
              <a:rPr lang="en-US" sz="3600" dirty="0" smtClean="0"/>
              <a:t>Commercial Technology Backdrop</a:t>
            </a:r>
          </a:p>
        </p:txBody>
      </p:sp>
      <p:sp>
        <p:nvSpPr>
          <p:cNvPr id="10243" name="Rectangle 3"/>
          <p:cNvSpPr>
            <a:spLocks noGrp="1" noChangeArrowheads="1"/>
          </p:cNvSpPr>
          <p:nvPr>
            <p:ph type="body" idx="1"/>
          </p:nvPr>
        </p:nvSpPr>
        <p:spPr>
          <a:xfrm>
            <a:off x="0" y="914400"/>
            <a:ext cx="9144000" cy="5029200"/>
          </a:xfrm>
        </p:spPr>
        <p:txBody>
          <a:bodyPr/>
          <a:lstStyle/>
          <a:p>
            <a:pPr eaLnBrk="1" hangingPunct="1">
              <a:lnSpc>
                <a:spcPct val="80000"/>
              </a:lnSpc>
            </a:pPr>
            <a:r>
              <a:rPr lang="en-US" sz="2800" dirty="0" smtClean="0"/>
              <a:t>Build everything as Services</a:t>
            </a:r>
          </a:p>
          <a:p>
            <a:pPr eaLnBrk="1" hangingPunct="1">
              <a:lnSpc>
                <a:spcPct val="80000"/>
              </a:lnSpc>
            </a:pPr>
            <a:r>
              <a:rPr lang="en-US" sz="2800" dirty="0" smtClean="0"/>
              <a:t>Grids are any collection of Services and manage distributed services or distributed collections of Services i.e. Grids to give Grids of Grids</a:t>
            </a:r>
          </a:p>
          <a:p>
            <a:pPr eaLnBrk="1" hangingPunct="1">
              <a:lnSpc>
                <a:spcPct val="80000"/>
              </a:lnSpc>
            </a:pPr>
            <a:r>
              <a:rPr lang="en-US" sz="2800" dirty="0" smtClean="0"/>
              <a:t>Clouds </a:t>
            </a:r>
            <a:r>
              <a:rPr lang="en-US" sz="2800" dirty="0" err="1" smtClean="0"/>
              <a:t>aresimplified</a:t>
            </a:r>
            <a:r>
              <a:rPr lang="en-US" sz="2800" dirty="0" smtClean="0"/>
              <a:t> scalable Grids</a:t>
            </a:r>
          </a:p>
          <a:p>
            <a:pPr eaLnBrk="1" hangingPunct="1">
              <a:lnSpc>
                <a:spcPct val="80000"/>
              </a:lnSpc>
            </a:pPr>
            <a:r>
              <a:rPr lang="en-US" sz="2800" dirty="0" err="1" smtClean="0"/>
              <a:t>XaaS</a:t>
            </a:r>
            <a:r>
              <a:rPr lang="en-US" sz="2800" dirty="0" smtClean="0"/>
              <a:t> or X as a Service is dominant trend</a:t>
            </a:r>
          </a:p>
          <a:p>
            <a:pPr lvl="1" eaLnBrk="1" hangingPunct="1">
              <a:lnSpc>
                <a:spcPct val="80000"/>
              </a:lnSpc>
            </a:pPr>
            <a:r>
              <a:rPr lang="en-US" sz="2400" dirty="0" smtClean="0"/>
              <a:t>X = S: Software (applications) as a Service</a:t>
            </a:r>
          </a:p>
          <a:p>
            <a:pPr lvl="1" eaLnBrk="1" hangingPunct="1">
              <a:lnSpc>
                <a:spcPct val="80000"/>
              </a:lnSpc>
            </a:pPr>
            <a:r>
              <a:rPr lang="en-US" sz="2400" dirty="0" smtClean="0"/>
              <a:t>X = I: Infrastructure (data centers) as a Service</a:t>
            </a:r>
          </a:p>
          <a:p>
            <a:pPr lvl="1" eaLnBrk="1" hangingPunct="1">
              <a:lnSpc>
                <a:spcPct val="80000"/>
              </a:lnSpc>
            </a:pPr>
            <a:r>
              <a:rPr lang="en-US" sz="2400" dirty="0" smtClean="0"/>
              <a:t>X = P: Platform (distributed O/S) as a Service</a:t>
            </a:r>
          </a:p>
          <a:p>
            <a:pPr eaLnBrk="1" hangingPunct="1">
              <a:lnSpc>
                <a:spcPct val="80000"/>
              </a:lnSpc>
            </a:pPr>
            <a:r>
              <a:rPr lang="en-US" sz="2800" dirty="0" smtClean="0"/>
              <a:t>SBIR added X = C: Collections (Grids) as a Service</a:t>
            </a:r>
          </a:p>
          <a:p>
            <a:pPr lvl="1" eaLnBrk="1" hangingPunct="1">
              <a:lnSpc>
                <a:spcPct val="80000"/>
              </a:lnSpc>
            </a:pPr>
            <a:r>
              <a:rPr lang="en-US" sz="2400" dirty="0" smtClean="0"/>
              <a:t>and X = </a:t>
            </a:r>
            <a:r>
              <a:rPr lang="en-US" sz="2400" dirty="0" err="1" smtClean="0"/>
              <a:t>Sens</a:t>
            </a:r>
            <a:r>
              <a:rPr lang="en-US" sz="2400" dirty="0" smtClean="0"/>
              <a:t>(or Y): Sensors as a  Service</a:t>
            </a:r>
          </a:p>
          <a:p>
            <a:pPr eaLnBrk="1" hangingPunct="1">
              <a:lnSpc>
                <a:spcPct val="80000"/>
              </a:lnSpc>
            </a:pPr>
            <a:r>
              <a:rPr lang="en-US" sz="2800" dirty="0" smtClean="0"/>
              <a:t>Services interact with messages; using publish-subscribe messaging enables collaborative systems</a:t>
            </a:r>
          </a:p>
          <a:p>
            <a:pPr eaLnBrk="1" hangingPunct="1">
              <a:lnSpc>
                <a:spcPct val="80000"/>
              </a:lnSpc>
            </a:pPr>
            <a:r>
              <a:rPr lang="en-US" sz="2800" dirty="0" smtClean="0"/>
              <a:t>Multicore needs run times and programming models from cores to clouds</a:t>
            </a:r>
          </a:p>
        </p:txBody>
      </p:sp>
      <p:sp>
        <p:nvSpPr>
          <p:cNvPr id="10244" name="Rectangle 5"/>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0245" name="Text Box 6"/>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r>
              <a:rPr lang="en-US" smtClean="0"/>
              <a:t>Typical Sensor Grid Interface</a:t>
            </a:r>
          </a:p>
        </p:txBody>
      </p:sp>
      <p:pic>
        <p:nvPicPr>
          <p:cNvPr id="17411" name="Picture 21"/>
          <p:cNvPicPr>
            <a:picLocks noChangeAspect="1" noChangeArrowheads="1"/>
          </p:cNvPicPr>
          <p:nvPr/>
        </p:nvPicPr>
        <p:blipFill>
          <a:blip r:embed="rId3"/>
          <a:srcRect/>
          <a:stretch>
            <a:fillRect/>
          </a:stretch>
        </p:blipFill>
        <p:spPr bwMode="auto">
          <a:xfrm>
            <a:off x="49213" y="838200"/>
            <a:ext cx="9094787"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Line 2"/>
          <p:cNvSpPr>
            <a:spLocks noChangeShapeType="1"/>
          </p:cNvSpPr>
          <p:nvPr/>
        </p:nvSpPr>
        <p:spPr bwMode="auto">
          <a:xfrm flipV="1">
            <a:off x="6934200" y="2667000"/>
            <a:ext cx="381000" cy="2590800"/>
          </a:xfrm>
          <a:prstGeom prst="line">
            <a:avLst/>
          </a:prstGeom>
          <a:noFill/>
          <a:ln w="76200">
            <a:solidFill>
              <a:schemeClr val="tx1"/>
            </a:solidFill>
            <a:round/>
            <a:headEnd/>
            <a:tailEnd type="triangle" w="med" len="med"/>
          </a:ln>
          <a:effectLst/>
        </p:spPr>
        <p:txBody>
          <a:bodyPr/>
          <a:lstStyle/>
          <a:p>
            <a:endParaRPr lang="en-US"/>
          </a:p>
        </p:txBody>
      </p:sp>
      <p:sp>
        <p:nvSpPr>
          <p:cNvPr id="1032195" name="Line 3"/>
          <p:cNvSpPr>
            <a:spLocks noChangeShapeType="1"/>
          </p:cNvSpPr>
          <p:nvPr/>
        </p:nvSpPr>
        <p:spPr bwMode="auto">
          <a:xfrm flipV="1">
            <a:off x="1143000" y="1905000"/>
            <a:ext cx="5638800" cy="0"/>
          </a:xfrm>
          <a:prstGeom prst="line">
            <a:avLst/>
          </a:prstGeom>
          <a:noFill/>
          <a:ln w="76200">
            <a:solidFill>
              <a:schemeClr val="tx1"/>
            </a:solidFill>
            <a:round/>
            <a:headEnd/>
            <a:tailEnd type="triangle" w="med" len="med"/>
          </a:ln>
          <a:effectLst/>
        </p:spPr>
        <p:txBody>
          <a:bodyPr/>
          <a:lstStyle/>
          <a:p>
            <a:endParaRPr lang="en-US"/>
          </a:p>
        </p:txBody>
      </p:sp>
      <p:sp>
        <p:nvSpPr>
          <p:cNvPr id="1032196" name="Line 4"/>
          <p:cNvSpPr>
            <a:spLocks noChangeShapeType="1"/>
          </p:cNvSpPr>
          <p:nvPr/>
        </p:nvSpPr>
        <p:spPr bwMode="auto">
          <a:xfrm flipV="1">
            <a:off x="1295400" y="2133600"/>
            <a:ext cx="5638800" cy="3124200"/>
          </a:xfrm>
          <a:prstGeom prst="line">
            <a:avLst/>
          </a:prstGeom>
          <a:noFill/>
          <a:ln w="76200">
            <a:solidFill>
              <a:schemeClr val="tx1"/>
            </a:solidFill>
            <a:round/>
            <a:headEnd/>
            <a:tailEnd type="triangle" w="med" len="med"/>
          </a:ln>
          <a:effectLst/>
        </p:spPr>
        <p:txBody>
          <a:bodyPr/>
          <a:lstStyle/>
          <a:p>
            <a:endParaRPr lang="en-US"/>
          </a:p>
        </p:txBody>
      </p:sp>
      <p:pic>
        <p:nvPicPr>
          <p:cNvPr id="1032197" name="Picture 5"/>
          <p:cNvPicPr>
            <a:picLocks noChangeArrowheads="1"/>
          </p:cNvPicPr>
          <p:nvPr/>
        </p:nvPicPr>
        <p:blipFill>
          <a:blip r:embed="rId3"/>
          <a:srcRect/>
          <a:stretch>
            <a:fillRect/>
          </a:stretch>
        </p:blipFill>
        <p:spPr bwMode="auto">
          <a:xfrm flipH="1">
            <a:off x="1371600" y="533400"/>
            <a:ext cx="838200" cy="361950"/>
          </a:xfrm>
          <a:prstGeom prst="rect">
            <a:avLst/>
          </a:prstGeom>
          <a:noFill/>
          <a:ln w="12700">
            <a:noFill/>
            <a:miter lim="800000"/>
            <a:headEnd/>
            <a:tailEnd/>
          </a:ln>
          <a:effectLst/>
        </p:spPr>
      </p:pic>
      <p:pic>
        <p:nvPicPr>
          <p:cNvPr id="1032198" name="Picture 6"/>
          <p:cNvPicPr>
            <a:picLocks noChangeAspect="1" noChangeArrowheads="1"/>
          </p:cNvPicPr>
          <p:nvPr/>
        </p:nvPicPr>
        <p:blipFill>
          <a:blip r:embed="rId4" cstate="print"/>
          <a:srcRect/>
          <a:stretch>
            <a:fillRect/>
          </a:stretch>
        </p:blipFill>
        <p:spPr bwMode="auto">
          <a:xfrm>
            <a:off x="0" y="5526088"/>
            <a:ext cx="914400" cy="646112"/>
          </a:xfrm>
          <a:prstGeom prst="rect">
            <a:avLst/>
          </a:prstGeom>
          <a:noFill/>
        </p:spPr>
      </p:pic>
      <p:pic>
        <p:nvPicPr>
          <p:cNvPr id="1032199" name="Picture 7" descr="chapte13ii"/>
          <p:cNvPicPr>
            <a:picLocks noChangeAspect="1" noChangeArrowheads="1"/>
          </p:cNvPicPr>
          <p:nvPr/>
        </p:nvPicPr>
        <p:blipFill>
          <a:blip r:embed="rId5" cstate="print">
            <a:lum bright="12000" contrast="6000"/>
          </a:blip>
          <a:srcRect/>
          <a:stretch>
            <a:fillRect/>
          </a:stretch>
        </p:blipFill>
        <p:spPr bwMode="auto">
          <a:xfrm>
            <a:off x="1371600" y="6127750"/>
            <a:ext cx="476250" cy="730250"/>
          </a:xfrm>
          <a:prstGeom prst="rect">
            <a:avLst/>
          </a:prstGeom>
          <a:noFill/>
        </p:spPr>
      </p:pic>
      <p:pic>
        <p:nvPicPr>
          <p:cNvPr id="1032200" name="Picture 8"/>
          <p:cNvPicPr>
            <a:picLocks noChangeAspect="1" noChangeArrowheads="1"/>
          </p:cNvPicPr>
          <p:nvPr/>
        </p:nvPicPr>
        <p:blipFill>
          <a:blip r:embed="rId6"/>
          <a:srcRect/>
          <a:stretch>
            <a:fillRect/>
          </a:stretch>
        </p:blipFill>
        <p:spPr bwMode="auto">
          <a:xfrm>
            <a:off x="4876800" y="6170613"/>
            <a:ext cx="838200" cy="687387"/>
          </a:xfrm>
          <a:prstGeom prst="rect">
            <a:avLst/>
          </a:prstGeom>
          <a:noFill/>
        </p:spPr>
      </p:pic>
      <p:pic>
        <p:nvPicPr>
          <p:cNvPr id="1032201" name="Picture 9"/>
          <p:cNvPicPr>
            <a:picLocks noChangeAspect="1" noChangeArrowheads="1"/>
          </p:cNvPicPr>
          <p:nvPr/>
        </p:nvPicPr>
        <p:blipFill>
          <a:blip r:embed="rId7" cstate="print"/>
          <a:srcRect l="29417" t="-19330" r="28354" b="-2440"/>
          <a:stretch>
            <a:fillRect/>
          </a:stretch>
        </p:blipFill>
        <p:spPr bwMode="auto">
          <a:xfrm>
            <a:off x="0" y="4495800"/>
            <a:ext cx="838200" cy="533400"/>
          </a:xfrm>
          <a:prstGeom prst="rect">
            <a:avLst/>
          </a:prstGeom>
          <a:noFill/>
        </p:spPr>
      </p:pic>
      <p:pic>
        <p:nvPicPr>
          <p:cNvPr id="1032202" name="Picture 10"/>
          <p:cNvPicPr>
            <a:picLocks noChangeAspect="1" noChangeArrowheads="1"/>
          </p:cNvPicPr>
          <p:nvPr/>
        </p:nvPicPr>
        <p:blipFill>
          <a:blip r:embed="rId8"/>
          <a:srcRect/>
          <a:stretch>
            <a:fillRect/>
          </a:stretch>
        </p:blipFill>
        <p:spPr bwMode="auto">
          <a:xfrm>
            <a:off x="2438400" y="457200"/>
            <a:ext cx="609600" cy="555625"/>
          </a:xfrm>
          <a:prstGeom prst="rect">
            <a:avLst/>
          </a:prstGeom>
          <a:noFill/>
          <a:ln w="9525">
            <a:noFill/>
            <a:miter lim="800000"/>
            <a:headEnd/>
            <a:tailEnd/>
          </a:ln>
        </p:spPr>
      </p:pic>
      <p:grpSp>
        <p:nvGrpSpPr>
          <p:cNvPr id="2" name="Group 11"/>
          <p:cNvGrpSpPr>
            <a:grpSpLocks/>
          </p:cNvGrpSpPr>
          <p:nvPr/>
        </p:nvGrpSpPr>
        <p:grpSpPr bwMode="auto">
          <a:xfrm>
            <a:off x="0" y="6248400"/>
            <a:ext cx="1143000" cy="609600"/>
            <a:chOff x="506" y="717"/>
            <a:chExt cx="790" cy="445"/>
          </a:xfrm>
        </p:grpSpPr>
        <p:sp>
          <p:nvSpPr>
            <p:cNvPr id="1032204" name="Oval 12"/>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05" name="Line 13"/>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06" name="Line 14"/>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7" name="Line 15"/>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8" name="Rectangle 16"/>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1032209" name="Rectangle 17"/>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0" name="Rectangle 18"/>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1032211" name="Rectangle 19"/>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1032212" name="Rectangle 20"/>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1032213" name="Rectangle 21"/>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1032214" name="Rectangle 22"/>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5" name="Rectangle 23"/>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6" name="Oval 24"/>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17" name="Line 25"/>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18" name="Text Box 26"/>
            <p:cNvSpPr txBox="1">
              <a:spLocks noChangeArrowheads="1"/>
            </p:cNvSpPr>
            <p:nvPr/>
          </p:nvSpPr>
          <p:spPr bwMode="auto">
            <a:xfrm>
              <a:off x="506" y="873"/>
              <a:ext cx="790" cy="268"/>
            </a:xfrm>
            <a:prstGeom prst="rect">
              <a:avLst/>
            </a:prstGeom>
            <a:noFill/>
            <a:ln w="9525">
              <a:noFill/>
              <a:miter lim="800000"/>
              <a:headEnd/>
              <a:tailEnd/>
            </a:ln>
            <a:effectLst/>
          </p:spPr>
          <p:txBody>
            <a:bodyPr anchor="ctr">
              <a:spAutoFit/>
            </a:bodyPr>
            <a:lstStyle/>
            <a:p>
              <a:pPr eaLnBrk="0" hangingPunct="0"/>
              <a:r>
                <a:rPr kumimoji="1" lang="en-US" sz="1800"/>
                <a:t>Database</a:t>
              </a:r>
              <a:endParaRPr kumimoji="1" lang="en-US" sz="1800">
                <a:solidFill>
                  <a:schemeClr val="bg1"/>
                </a:solidFill>
              </a:endParaRPr>
            </a:p>
          </p:txBody>
        </p:sp>
      </p:grpSp>
      <p:grpSp>
        <p:nvGrpSpPr>
          <p:cNvPr id="3" name="Group 27"/>
          <p:cNvGrpSpPr>
            <a:grpSpLocks/>
          </p:cNvGrpSpPr>
          <p:nvPr/>
        </p:nvGrpSpPr>
        <p:grpSpPr bwMode="auto">
          <a:xfrm>
            <a:off x="6946900" y="6096000"/>
            <a:ext cx="685800" cy="762000"/>
            <a:chOff x="1968" y="576"/>
            <a:chExt cx="475" cy="528"/>
          </a:xfrm>
        </p:grpSpPr>
        <p:sp>
          <p:nvSpPr>
            <p:cNvPr id="1032220" name="Oval 28"/>
            <p:cNvSpPr>
              <a:spLocks noChangeArrowheads="1"/>
            </p:cNvSpPr>
            <p:nvPr/>
          </p:nvSpPr>
          <p:spPr bwMode="auto">
            <a:xfrm>
              <a:off x="1968"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1" name="Oval 29"/>
            <p:cNvSpPr>
              <a:spLocks noChangeArrowheads="1"/>
            </p:cNvSpPr>
            <p:nvPr/>
          </p:nvSpPr>
          <p:spPr bwMode="auto">
            <a:xfrm>
              <a:off x="2093"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2" name="Oval 30"/>
            <p:cNvSpPr>
              <a:spLocks noChangeArrowheads="1"/>
            </p:cNvSpPr>
            <p:nvPr/>
          </p:nvSpPr>
          <p:spPr bwMode="auto">
            <a:xfrm>
              <a:off x="2219"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3" name="Oval 31"/>
            <p:cNvSpPr>
              <a:spLocks noChangeArrowheads="1"/>
            </p:cNvSpPr>
            <p:nvPr/>
          </p:nvSpPr>
          <p:spPr bwMode="auto">
            <a:xfrm>
              <a:off x="2344"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4" name="Oval 32"/>
            <p:cNvSpPr>
              <a:spLocks noChangeArrowheads="1"/>
            </p:cNvSpPr>
            <p:nvPr/>
          </p:nvSpPr>
          <p:spPr bwMode="auto">
            <a:xfrm>
              <a:off x="1968"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5" name="Oval 33"/>
            <p:cNvSpPr>
              <a:spLocks noChangeArrowheads="1"/>
            </p:cNvSpPr>
            <p:nvPr/>
          </p:nvSpPr>
          <p:spPr bwMode="auto">
            <a:xfrm>
              <a:off x="2093"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6" name="Oval 34"/>
            <p:cNvSpPr>
              <a:spLocks noChangeArrowheads="1"/>
            </p:cNvSpPr>
            <p:nvPr/>
          </p:nvSpPr>
          <p:spPr bwMode="auto">
            <a:xfrm>
              <a:off x="2219"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7" name="Oval 35"/>
            <p:cNvSpPr>
              <a:spLocks noChangeArrowheads="1"/>
            </p:cNvSpPr>
            <p:nvPr/>
          </p:nvSpPr>
          <p:spPr bwMode="auto">
            <a:xfrm>
              <a:off x="2344"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8" name="Oval 36"/>
            <p:cNvSpPr>
              <a:spLocks noChangeArrowheads="1"/>
            </p:cNvSpPr>
            <p:nvPr/>
          </p:nvSpPr>
          <p:spPr bwMode="auto">
            <a:xfrm>
              <a:off x="1968"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9" name="Oval 37"/>
            <p:cNvSpPr>
              <a:spLocks noChangeArrowheads="1"/>
            </p:cNvSpPr>
            <p:nvPr/>
          </p:nvSpPr>
          <p:spPr bwMode="auto">
            <a:xfrm>
              <a:off x="2093"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0" name="Oval 38"/>
            <p:cNvSpPr>
              <a:spLocks noChangeArrowheads="1"/>
            </p:cNvSpPr>
            <p:nvPr/>
          </p:nvSpPr>
          <p:spPr bwMode="auto">
            <a:xfrm>
              <a:off x="2219"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1" name="Oval 39"/>
            <p:cNvSpPr>
              <a:spLocks noChangeArrowheads="1"/>
            </p:cNvSpPr>
            <p:nvPr/>
          </p:nvSpPr>
          <p:spPr bwMode="auto">
            <a:xfrm>
              <a:off x="2344"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2" name="Oval 40"/>
            <p:cNvSpPr>
              <a:spLocks noChangeArrowheads="1"/>
            </p:cNvSpPr>
            <p:nvPr/>
          </p:nvSpPr>
          <p:spPr bwMode="auto">
            <a:xfrm>
              <a:off x="1968"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3" name="Oval 41"/>
            <p:cNvSpPr>
              <a:spLocks noChangeArrowheads="1"/>
            </p:cNvSpPr>
            <p:nvPr/>
          </p:nvSpPr>
          <p:spPr bwMode="auto">
            <a:xfrm>
              <a:off x="2093"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4" name="Oval 42"/>
            <p:cNvSpPr>
              <a:spLocks noChangeArrowheads="1"/>
            </p:cNvSpPr>
            <p:nvPr/>
          </p:nvSpPr>
          <p:spPr bwMode="auto">
            <a:xfrm>
              <a:off x="2219"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5" name="Oval 43"/>
            <p:cNvSpPr>
              <a:spLocks noChangeArrowheads="1"/>
            </p:cNvSpPr>
            <p:nvPr/>
          </p:nvSpPr>
          <p:spPr bwMode="auto">
            <a:xfrm>
              <a:off x="2344"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6" name="Line 44"/>
            <p:cNvSpPr>
              <a:spLocks noChangeShapeType="1"/>
            </p:cNvSpPr>
            <p:nvPr/>
          </p:nvSpPr>
          <p:spPr bwMode="auto">
            <a:xfrm>
              <a:off x="2021" y="1055"/>
              <a:ext cx="369" cy="0"/>
            </a:xfrm>
            <a:prstGeom prst="line">
              <a:avLst/>
            </a:prstGeom>
            <a:noFill/>
            <a:ln w="28575">
              <a:solidFill>
                <a:srgbClr val="FF9999"/>
              </a:solidFill>
              <a:round/>
              <a:headEnd/>
              <a:tailEnd/>
            </a:ln>
            <a:effectLst/>
          </p:spPr>
          <p:txBody>
            <a:bodyPr wrap="none" anchor="ctr"/>
            <a:lstStyle/>
            <a:p>
              <a:endParaRPr lang="en-US"/>
            </a:p>
          </p:txBody>
        </p:sp>
        <p:sp>
          <p:nvSpPr>
            <p:cNvPr id="1032237" name="Line 45"/>
            <p:cNvSpPr>
              <a:spLocks noChangeShapeType="1"/>
            </p:cNvSpPr>
            <p:nvPr/>
          </p:nvSpPr>
          <p:spPr bwMode="auto">
            <a:xfrm>
              <a:off x="2021" y="909"/>
              <a:ext cx="369" cy="0"/>
            </a:xfrm>
            <a:prstGeom prst="line">
              <a:avLst/>
            </a:prstGeom>
            <a:noFill/>
            <a:ln w="28575">
              <a:solidFill>
                <a:srgbClr val="FF9999"/>
              </a:solidFill>
              <a:round/>
              <a:headEnd/>
              <a:tailEnd/>
            </a:ln>
            <a:effectLst/>
          </p:spPr>
          <p:txBody>
            <a:bodyPr wrap="none" anchor="ctr"/>
            <a:lstStyle/>
            <a:p>
              <a:endParaRPr lang="en-US"/>
            </a:p>
          </p:txBody>
        </p:sp>
        <p:sp>
          <p:nvSpPr>
            <p:cNvPr id="1032238" name="Line 46"/>
            <p:cNvSpPr>
              <a:spLocks noChangeShapeType="1"/>
            </p:cNvSpPr>
            <p:nvPr/>
          </p:nvSpPr>
          <p:spPr bwMode="auto">
            <a:xfrm>
              <a:off x="2021" y="764"/>
              <a:ext cx="369" cy="0"/>
            </a:xfrm>
            <a:prstGeom prst="line">
              <a:avLst/>
            </a:prstGeom>
            <a:noFill/>
            <a:ln w="28575">
              <a:solidFill>
                <a:srgbClr val="FF9999"/>
              </a:solidFill>
              <a:round/>
              <a:headEnd/>
              <a:tailEnd/>
            </a:ln>
            <a:effectLst/>
          </p:spPr>
          <p:txBody>
            <a:bodyPr wrap="none" anchor="ctr"/>
            <a:lstStyle/>
            <a:p>
              <a:endParaRPr lang="en-US"/>
            </a:p>
          </p:txBody>
        </p:sp>
        <p:sp>
          <p:nvSpPr>
            <p:cNvPr id="1032239" name="Line 47"/>
            <p:cNvSpPr>
              <a:spLocks noChangeShapeType="1"/>
            </p:cNvSpPr>
            <p:nvPr/>
          </p:nvSpPr>
          <p:spPr bwMode="auto">
            <a:xfrm>
              <a:off x="2021" y="619"/>
              <a:ext cx="369" cy="0"/>
            </a:xfrm>
            <a:prstGeom prst="line">
              <a:avLst/>
            </a:prstGeom>
            <a:noFill/>
            <a:ln w="28575">
              <a:solidFill>
                <a:srgbClr val="FF9999"/>
              </a:solidFill>
              <a:round/>
              <a:headEnd/>
              <a:tailEnd/>
            </a:ln>
            <a:effectLst/>
          </p:spPr>
          <p:txBody>
            <a:bodyPr wrap="none" anchor="ctr"/>
            <a:lstStyle/>
            <a:p>
              <a:endParaRPr lang="en-US"/>
            </a:p>
          </p:txBody>
        </p:sp>
        <p:sp>
          <p:nvSpPr>
            <p:cNvPr id="1032240" name="Line 48"/>
            <p:cNvSpPr>
              <a:spLocks noChangeShapeType="1"/>
            </p:cNvSpPr>
            <p:nvPr/>
          </p:nvSpPr>
          <p:spPr bwMode="auto">
            <a:xfrm flipV="1">
              <a:off x="2390" y="619"/>
              <a:ext cx="0" cy="449"/>
            </a:xfrm>
            <a:prstGeom prst="line">
              <a:avLst/>
            </a:prstGeom>
            <a:noFill/>
            <a:ln w="28575">
              <a:solidFill>
                <a:srgbClr val="FF9999"/>
              </a:solidFill>
              <a:round/>
              <a:headEnd/>
              <a:tailEnd/>
            </a:ln>
            <a:effectLst/>
          </p:spPr>
          <p:txBody>
            <a:bodyPr wrap="none" anchor="ctr"/>
            <a:lstStyle/>
            <a:p>
              <a:endParaRPr lang="en-US"/>
            </a:p>
          </p:txBody>
        </p:sp>
        <p:sp>
          <p:nvSpPr>
            <p:cNvPr id="1032241" name="Line 49"/>
            <p:cNvSpPr>
              <a:spLocks noChangeShapeType="1"/>
            </p:cNvSpPr>
            <p:nvPr/>
          </p:nvSpPr>
          <p:spPr bwMode="auto">
            <a:xfrm flipV="1">
              <a:off x="2267" y="624"/>
              <a:ext cx="0" cy="444"/>
            </a:xfrm>
            <a:prstGeom prst="line">
              <a:avLst/>
            </a:prstGeom>
            <a:noFill/>
            <a:ln w="28575">
              <a:solidFill>
                <a:srgbClr val="FF9999"/>
              </a:solidFill>
              <a:round/>
              <a:headEnd/>
              <a:tailEnd/>
            </a:ln>
            <a:effectLst/>
          </p:spPr>
          <p:txBody>
            <a:bodyPr wrap="none" anchor="ctr"/>
            <a:lstStyle/>
            <a:p>
              <a:endParaRPr lang="en-US"/>
            </a:p>
          </p:txBody>
        </p:sp>
        <p:sp>
          <p:nvSpPr>
            <p:cNvPr id="1032242" name="Line 50"/>
            <p:cNvSpPr>
              <a:spLocks noChangeShapeType="1"/>
            </p:cNvSpPr>
            <p:nvPr/>
          </p:nvSpPr>
          <p:spPr bwMode="auto">
            <a:xfrm flipV="1">
              <a:off x="2144" y="624"/>
              <a:ext cx="0" cy="432"/>
            </a:xfrm>
            <a:prstGeom prst="line">
              <a:avLst/>
            </a:prstGeom>
            <a:noFill/>
            <a:ln w="28575">
              <a:solidFill>
                <a:srgbClr val="FF9999"/>
              </a:solidFill>
              <a:round/>
              <a:headEnd/>
              <a:tailEnd/>
            </a:ln>
            <a:effectLst/>
          </p:spPr>
          <p:txBody>
            <a:bodyPr wrap="none" anchor="ctr"/>
            <a:lstStyle/>
            <a:p>
              <a:endParaRPr lang="en-US"/>
            </a:p>
          </p:txBody>
        </p:sp>
        <p:sp>
          <p:nvSpPr>
            <p:cNvPr id="1032243" name="Line 51"/>
            <p:cNvSpPr>
              <a:spLocks noChangeShapeType="1"/>
            </p:cNvSpPr>
            <p:nvPr/>
          </p:nvSpPr>
          <p:spPr bwMode="auto">
            <a:xfrm flipV="1">
              <a:off x="2021" y="619"/>
              <a:ext cx="0" cy="437"/>
            </a:xfrm>
            <a:prstGeom prst="line">
              <a:avLst/>
            </a:prstGeom>
            <a:noFill/>
            <a:ln w="28575">
              <a:solidFill>
                <a:srgbClr val="FF9999"/>
              </a:solidFill>
              <a:round/>
              <a:headEnd/>
              <a:tailEnd/>
            </a:ln>
            <a:effectLst/>
          </p:spPr>
          <p:txBody>
            <a:bodyPr wrap="none" anchor="ctr"/>
            <a:lstStyle/>
            <a:p>
              <a:endParaRPr lang="en-US"/>
            </a:p>
          </p:txBody>
        </p:sp>
      </p:grpSp>
      <p:pic>
        <p:nvPicPr>
          <p:cNvPr id="1032244" name="Picture 52"/>
          <p:cNvPicPr>
            <a:picLocks noChangeAspect="1" noChangeArrowheads="1"/>
          </p:cNvPicPr>
          <p:nvPr/>
        </p:nvPicPr>
        <p:blipFill>
          <a:blip r:embed="rId9" cstate="print"/>
          <a:srcRect/>
          <a:stretch>
            <a:fillRect/>
          </a:stretch>
        </p:blipFill>
        <p:spPr bwMode="auto">
          <a:xfrm>
            <a:off x="3429000" y="457200"/>
            <a:ext cx="685800" cy="557213"/>
          </a:xfrm>
          <a:prstGeom prst="rect">
            <a:avLst/>
          </a:prstGeom>
          <a:noFill/>
          <a:ln w="9525">
            <a:noFill/>
            <a:miter lim="800000"/>
            <a:headEnd/>
            <a:tailEnd/>
          </a:ln>
        </p:spPr>
      </p:pic>
      <p:pic>
        <p:nvPicPr>
          <p:cNvPr id="1032245" name="Picture 53"/>
          <p:cNvPicPr>
            <a:picLocks noChangeAspect="1" noChangeArrowheads="1"/>
          </p:cNvPicPr>
          <p:nvPr/>
        </p:nvPicPr>
        <p:blipFill>
          <a:blip r:embed="rId10"/>
          <a:srcRect/>
          <a:stretch>
            <a:fillRect/>
          </a:stretch>
        </p:blipFill>
        <p:spPr bwMode="auto">
          <a:xfrm>
            <a:off x="0" y="3962400"/>
            <a:ext cx="590550" cy="609600"/>
          </a:xfrm>
          <a:prstGeom prst="rect">
            <a:avLst/>
          </a:prstGeom>
          <a:noFill/>
        </p:spPr>
      </p:pic>
      <p:pic>
        <p:nvPicPr>
          <p:cNvPr id="1032246" name="Picture 54"/>
          <p:cNvPicPr>
            <a:picLocks noChangeAspect="1" noChangeArrowheads="1"/>
          </p:cNvPicPr>
          <p:nvPr/>
        </p:nvPicPr>
        <p:blipFill>
          <a:blip r:embed="rId11"/>
          <a:srcRect/>
          <a:stretch>
            <a:fillRect/>
          </a:stretch>
        </p:blipFill>
        <p:spPr bwMode="auto">
          <a:xfrm>
            <a:off x="3733800" y="6172200"/>
            <a:ext cx="609600" cy="547688"/>
          </a:xfrm>
          <a:prstGeom prst="rect">
            <a:avLst/>
          </a:prstGeom>
          <a:noFill/>
          <a:ln w="9525">
            <a:noFill/>
            <a:miter lim="800000"/>
            <a:headEnd/>
            <a:tailEnd/>
          </a:ln>
          <a:effectLst/>
        </p:spPr>
      </p:pic>
      <p:pic>
        <p:nvPicPr>
          <p:cNvPr id="1032247" name="Picture 55"/>
          <p:cNvPicPr>
            <a:picLocks noChangeAspect="1" noChangeArrowheads="1"/>
          </p:cNvPicPr>
          <p:nvPr/>
        </p:nvPicPr>
        <p:blipFill>
          <a:blip r:embed="rId12"/>
          <a:srcRect/>
          <a:stretch>
            <a:fillRect/>
          </a:stretch>
        </p:blipFill>
        <p:spPr bwMode="auto">
          <a:xfrm>
            <a:off x="0" y="1447800"/>
            <a:ext cx="762000" cy="531813"/>
          </a:xfrm>
          <a:prstGeom prst="rect">
            <a:avLst/>
          </a:prstGeom>
          <a:noFill/>
          <a:ln w="9525">
            <a:noFill/>
            <a:miter lim="800000"/>
            <a:headEnd/>
            <a:tailEnd/>
          </a:ln>
          <a:effectLst/>
        </p:spPr>
      </p:pic>
      <p:pic>
        <p:nvPicPr>
          <p:cNvPr id="1032248" name="Picture 56"/>
          <p:cNvPicPr>
            <a:picLocks noChangeAspect="1" noChangeArrowheads="1"/>
          </p:cNvPicPr>
          <p:nvPr/>
        </p:nvPicPr>
        <p:blipFill>
          <a:blip r:embed="rId13"/>
          <a:srcRect/>
          <a:stretch>
            <a:fillRect/>
          </a:stretch>
        </p:blipFill>
        <p:spPr bwMode="auto">
          <a:xfrm>
            <a:off x="4343400" y="6172200"/>
            <a:ext cx="441325" cy="685800"/>
          </a:xfrm>
          <a:prstGeom prst="rect">
            <a:avLst/>
          </a:prstGeom>
          <a:noFill/>
          <a:ln w="9525" algn="ctr">
            <a:noFill/>
            <a:miter lim="800000"/>
            <a:headEnd/>
            <a:tailEnd/>
          </a:ln>
          <a:effectLst/>
        </p:spPr>
      </p:pic>
      <p:pic>
        <p:nvPicPr>
          <p:cNvPr id="1032249" name="Picture 57"/>
          <p:cNvPicPr>
            <a:picLocks noChangeAspect="1" noChangeArrowheads="1"/>
          </p:cNvPicPr>
          <p:nvPr/>
        </p:nvPicPr>
        <p:blipFill>
          <a:blip r:embed="rId14"/>
          <a:srcRect/>
          <a:stretch>
            <a:fillRect/>
          </a:stretch>
        </p:blipFill>
        <p:spPr bwMode="auto">
          <a:xfrm>
            <a:off x="1905000" y="6172200"/>
            <a:ext cx="530225" cy="685800"/>
          </a:xfrm>
          <a:prstGeom prst="rect">
            <a:avLst/>
          </a:prstGeom>
          <a:noFill/>
          <a:ln w="9525" algn="ctr">
            <a:noFill/>
            <a:miter lim="800000"/>
            <a:headEnd/>
            <a:tailEnd/>
          </a:ln>
          <a:effectLst/>
        </p:spPr>
      </p:pic>
      <p:pic>
        <p:nvPicPr>
          <p:cNvPr id="1032250" name="Picture 58"/>
          <p:cNvPicPr>
            <a:picLocks noChangeAspect="1" noChangeArrowheads="1"/>
          </p:cNvPicPr>
          <p:nvPr/>
        </p:nvPicPr>
        <p:blipFill>
          <a:blip r:embed="rId15"/>
          <a:srcRect/>
          <a:stretch>
            <a:fillRect/>
          </a:stretch>
        </p:blipFill>
        <p:spPr bwMode="auto">
          <a:xfrm>
            <a:off x="0" y="2133600"/>
            <a:ext cx="766763" cy="501650"/>
          </a:xfrm>
          <a:prstGeom prst="rect">
            <a:avLst/>
          </a:prstGeom>
          <a:noFill/>
          <a:ln w="9525" algn="ctr">
            <a:noFill/>
            <a:miter lim="800000"/>
            <a:headEnd/>
            <a:tailEnd/>
          </a:ln>
          <a:effectLst/>
        </p:spPr>
      </p:pic>
      <p:sp>
        <p:nvSpPr>
          <p:cNvPr id="1032251" name="AutoShape 59"/>
          <p:cNvSpPr>
            <a:spLocks noChangeArrowheads="1"/>
          </p:cNvSpPr>
          <p:nvPr/>
        </p:nvSpPr>
        <p:spPr bwMode="auto">
          <a:xfrm rot="-2866024">
            <a:off x="975519" y="5796756"/>
            <a:ext cx="390525" cy="360363"/>
          </a:xfrm>
          <a:prstGeom prst="flowChartDelay">
            <a:avLst/>
          </a:prstGeom>
          <a:noFill/>
          <a:ln w="9525" algn="ctr">
            <a:solidFill>
              <a:schemeClr val="tx1"/>
            </a:solidFill>
            <a:miter lim="800000"/>
            <a:headEnd/>
            <a:tailEnd/>
          </a:ln>
          <a:effectLst/>
        </p:spPr>
        <p:txBody>
          <a:bodyPr wrap="none" anchor="ctr">
            <a:spAutoFit/>
          </a:bodyPr>
          <a:lstStyle/>
          <a:p>
            <a:r>
              <a:rPr lang="en-US" sz="1200"/>
              <a:t>SS</a:t>
            </a:r>
          </a:p>
        </p:txBody>
      </p:sp>
      <p:sp>
        <p:nvSpPr>
          <p:cNvPr id="1032252" name="AutoShape 60"/>
          <p:cNvSpPr>
            <a:spLocks noChangeArrowheads="1"/>
          </p:cNvSpPr>
          <p:nvPr/>
        </p:nvSpPr>
        <p:spPr bwMode="auto">
          <a:xfrm rot="16200000">
            <a:off x="1450182"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3" name="AutoShape 61"/>
          <p:cNvSpPr>
            <a:spLocks noChangeArrowheads="1"/>
          </p:cNvSpPr>
          <p:nvPr/>
        </p:nvSpPr>
        <p:spPr bwMode="auto">
          <a:xfrm rot="16200000">
            <a:off x="2023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4" name="AutoShape 62"/>
          <p:cNvSpPr>
            <a:spLocks noChangeArrowheads="1"/>
          </p:cNvSpPr>
          <p:nvPr/>
        </p:nvSpPr>
        <p:spPr bwMode="auto">
          <a:xfrm rot="16200000">
            <a:off x="3852069" y="5596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5" name="AutoShape 63"/>
          <p:cNvSpPr>
            <a:spLocks noChangeArrowheads="1"/>
          </p:cNvSpPr>
          <p:nvPr/>
        </p:nvSpPr>
        <p:spPr bwMode="auto">
          <a:xfrm rot="16200000">
            <a:off x="4309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6" name="AutoShape 64"/>
          <p:cNvSpPr>
            <a:spLocks noChangeArrowheads="1"/>
          </p:cNvSpPr>
          <p:nvPr/>
        </p:nvSpPr>
        <p:spPr bwMode="auto">
          <a:xfrm rot="16200000">
            <a:off x="5071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7" name="AutoShape 65"/>
          <p:cNvSpPr>
            <a:spLocks noChangeArrowheads="1"/>
          </p:cNvSpPr>
          <p:nvPr/>
        </p:nvSpPr>
        <p:spPr bwMode="auto">
          <a:xfrm rot="16200000">
            <a:off x="7074694" y="56586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pic>
        <p:nvPicPr>
          <p:cNvPr id="1032258" name="Picture 66"/>
          <p:cNvPicPr>
            <a:picLocks noChangeAspect="1" noChangeArrowheads="1"/>
          </p:cNvPicPr>
          <p:nvPr/>
        </p:nvPicPr>
        <p:blipFill>
          <a:blip r:embed="rId16"/>
          <a:srcRect/>
          <a:stretch>
            <a:fillRect/>
          </a:stretch>
        </p:blipFill>
        <p:spPr bwMode="auto">
          <a:xfrm>
            <a:off x="0" y="3352800"/>
            <a:ext cx="838200" cy="566738"/>
          </a:xfrm>
          <a:prstGeom prst="rect">
            <a:avLst/>
          </a:prstGeom>
          <a:noFill/>
          <a:ln w="9525" algn="ctr">
            <a:noFill/>
            <a:miter lim="800000"/>
            <a:headEnd/>
            <a:tailEnd/>
          </a:ln>
          <a:effectLst/>
        </p:spPr>
      </p:pic>
      <p:pic>
        <p:nvPicPr>
          <p:cNvPr id="1032259" name="Picture 67" descr="via2"/>
          <p:cNvPicPr>
            <a:picLocks noChangeAspect="1" noChangeArrowheads="1"/>
          </p:cNvPicPr>
          <p:nvPr/>
        </p:nvPicPr>
        <p:blipFill>
          <a:blip r:embed="rId17"/>
          <a:srcRect/>
          <a:stretch>
            <a:fillRect/>
          </a:stretch>
        </p:blipFill>
        <p:spPr bwMode="auto">
          <a:xfrm rot="2924733">
            <a:off x="7835106" y="1080294"/>
            <a:ext cx="484188" cy="609600"/>
          </a:xfrm>
          <a:prstGeom prst="rect">
            <a:avLst/>
          </a:prstGeom>
          <a:noFill/>
        </p:spPr>
      </p:pic>
      <p:pic>
        <p:nvPicPr>
          <p:cNvPr id="1032260" name="Picture 68" descr="B_OEQ127"/>
          <p:cNvPicPr>
            <a:picLocks noChangeAspect="1" noChangeArrowheads="1"/>
          </p:cNvPicPr>
          <p:nvPr/>
        </p:nvPicPr>
        <p:blipFill>
          <a:blip r:embed="rId18"/>
          <a:srcRect/>
          <a:stretch>
            <a:fillRect/>
          </a:stretch>
        </p:blipFill>
        <p:spPr bwMode="auto">
          <a:xfrm rot="2730464">
            <a:off x="8396288" y="1738312"/>
            <a:ext cx="528638" cy="557213"/>
          </a:xfrm>
          <a:prstGeom prst="rect">
            <a:avLst/>
          </a:prstGeom>
          <a:noFill/>
        </p:spPr>
      </p:pic>
      <p:pic>
        <p:nvPicPr>
          <p:cNvPr id="1032261" name="Picture 69" descr="rocketebook"/>
          <p:cNvPicPr>
            <a:picLocks noChangeAspect="1" noChangeArrowheads="1"/>
          </p:cNvPicPr>
          <p:nvPr/>
        </p:nvPicPr>
        <p:blipFill>
          <a:blip r:embed="rId19"/>
          <a:srcRect/>
          <a:stretch>
            <a:fillRect/>
          </a:stretch>
        </p:blipFill>
        <p:spPr bwMode="auto">
          <a:xfrm>
            <a:off x="8612188" y="914400"/>
            <a:ext cx="531812" cy="712788"/>
          </a:xfrm>
          <a:prstGeom prst="rect">
            <a:avLst/>
          </a:prstGeom>
          <a:noFill/>
          <a:ln w="9525">
            <a:noFill/>
            <a:miter lim="800000"/>
            <a:headEnd/>
            <a:tailEnd/>
          </a:ln>
          <a:effectLst/>
        </p:spPr>
      </p:pic>
      <p:sp>
        <p:nvSpPr>
          <p:cNvPr id="1032262" name="Oval 70"/>
          <p:cNvSpPr>
            <a:spLocks noChangeArrowheads="1"/>
          </p:cNvSpPr>
          <p:nvPr/>
        </p:nvSpPr>
        <p:spPr bwMode="auto">
          <a:xfrm rot="2650181">
            <a:off x="6629400" y="1828800"/>
            <a:ext cx="2514600" cy="617538"/>
          </a:xfrm>
          <a:prstGeom prst="ellipse">
            <a:avLst/>
          </a:prstGeom>
          <a:solidFill>
            <a:schemeClr val="accent1"/>
          </a:solidFill>
          <a:ln w="9525" algn="ctr">
            <a:solidFill>
              <a:schemeClr val="tx1"/>
            </a:solidFill>
            <a:round/>
            <a:headEnd/>
            <a:tailEnd/>
          </a:ln>
          <a:effectLst/>
        </p:spPr>
        <p:txBody>
          <a:bodyPr wrap="none" anchor="ctr"/>
          <a:lstStyle/>
          <a:p>
            <a:r>
              <a:rPr lang="en-US" sz="2400"/>
              <a:t>Portal</a:t>
            </a:r>
          </a:p>
        </p:txBody>
      </p:sp>
      <p:sp>
        <p:nvSpPr>
          <p:cNvPr id="1032263" name="Text Box 71"/>
          <p:cNvSpPr txBox="1">
            <a:spLocks noChangeArrowheads="1"/>
          </p:cNvSpPr>
          <p:nvPr/>
        </p:nvSpPr>
        <p:spPr bwMode="auto">
          <a:xfrm>
            <a:off x="7499350" y="5486400"/>
            <a:ext cx="1644650" cy="915988"/>
          </a:xfrm>
          <a:prstGeom prst="rect">
            <a:avLst/>
          </a:prstGeom>
          <a:noFill/>
          <a:ln w="9525" algn="ctr">
            <a:noFill/>
            <a:miter lim="800000"/>
            <a:headEnd/>
            <a:tailEnd/>
          </a:ln>
          <a:effectLst/>
        </p:spPr>
        <p:txBody>
          <a:bodyPr wrap="none">
            <a:spAutoFit/>
          </a:bodyPr>
          <a:lstStyle/>
          <a:p>
            <a:r>
              <a:rPr lang="en-US" sz="1800"/>
              <a:t>Sensor or Data</a:t>
            </a:r>
          </a:p>
          <a:p>
            <a:r>
              <a:rPr lang="en-US" sz="1800"/>
              <a:t>Interchange</a:t>
            </a:r>
          </a:p>
          <a:p>
            <a:r>
              <a:rPr lang="en-US" sz="1800"/>
              <a:t>Service</a:t>
            </a:r>
          </a:p>
        </p:txBody>
      </p:sp>
      <p:sp>
        <p:nvSpPr>
          <p:cNvPr id="1032264" name="Rectangle 72"/>
          <p:cNvSpPr>
            <a:spLocks noChangeArrowheads="1"/>
          </p:cNvSpPr>
          <p:nvPr/>
        </p:nvSpPr>
        <p:spPr bwMode="auto">
          <a:xfrm>
            <a:off x="0" y="5029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Grid</a:t>
            </a:r>
          </a:p>
        </p:txBody>
      </p:sp>
      <p:sp>
        <p:nvSpPr>
          <p:cNvPr id="1032265" name="Text Box 73"/>
          <p:cNvSpPr txBox="1">
            <a:spLocks noChangeArrowheads="1"/>
          </p:cNvSpPr>
          <p:nvPr/>
        </p:nvSpPr>
        <p:spPr bwMode="auto">
          <a:xfrm>
            <a:off x="179388" y="115888"/>
            <a:ext cx="8859837" cy="366712"/>
          </a:xfrm>
          <a:prstGeom prst="rect">
            <a:avLst/>
          </a:prstGeom>
          <a:noFill/>
          <a:ln w="9525">
            <a:noFill/>
            <a:miter lim="800000"/>
            <a:headEnd/>
            <a:tailEnd/>
          </a:ln>
          <a:effectLst/>
        </p:spPr>
        <p:txBody>
          <a:bodyPr wrap="none">
            <a:spAutoFit/>
          </a:bodyPr>
          <a:lstStyle/>
          <a:p>
            <a:pPr algn="l"/>
            <a:r>
              <a:rPr lang="en-US" sz="1800">
                <a:latin typeface="Arial" pitchFamily="34" charset="0"/>
              </a:rPr>
              <a:t>Raw Data </a:t>
            </a:r>
            <a:r>
              <a:rPr lang="en-US" sz="1800">
                <a:latin typeface="Arial" pitchFamily="34" charset="0"/>
                <a:sym typeface="Wingdings" pitchFamily="2" charset="2"/>
              </a:rPr>
              <a:t>     Data    Information     Knowledge      Wisdom    </a:t>
            </a:r>
            <a:r>
              <a:rPr lang="en-US" sz="1800">
                <a:latin typeface="Arial" pitchFamily="34" charset="0"/>
              </a:rPr>
              <a:t>Decisions</a:t>
            </a:r>
          </a:p>
        </p:txBody>
      </p:sp>
      <p:sp>
        <p:nvSpPr>
          <p:cNvPr id="1032266" name="AutoShape 74"/>
          <p:cNvSpPr>
            <a:spLocks noChangeArrowheads="1"/>
          </p:cNvSpPr>
          <p:nvPr/>
        </p:nvSpPr>
        <p:spPr bwMode="auto">
          <a:xfrm rot="5400000">
            <a:off x="25566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7" name="AutoShape 75"/>
          <p:cNvSpPr>
            <a:spLocks noChangeArrowheads="1"/>
          </p:cNvSpPr>
          <p:nvPr/>
        </p:nvSpPr>
        <p:spPr bwMode="auto">
          <a:xfrm rot="5400000">
            <a:off x="1566069" y="1024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8" name="Rectangle 76"/>
          <p:cNvSpPr>
            <a:spLocks noChangeArrowheads="1"/>
          </p:cNvSpPr>
          <p:nvPr/>
        </p:nvSpPr>
        <p:spPr bwMode="auto">
          <a:xfrm>
            <a:off x="0" y="2743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Service</a:t>
            </a:r>
          </a:p>
        </p:txBody>
      </p:sp>
      <p:sp>
        <p:nvSpPr>
          <p:cNvPr id="1032269" name="AutoShape 77"/>
          <p:cNvSpPr>
            <a:spLocks noChangeArrowheads="1"/>
          </p:cNvSpPr>
          <p:nvPr/>
        </p:nvSpPr>
        <p:spPr bwMode="auto">
          <a:xfrm rot="5400000">
            <a:off x="35472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70" name="Rectangle 78"/>
          <p:cNvSpPr>
            <a:spLocks noChangeArrowheads="1"/>
          </p:cNvSpPr>
          <p:nvPr/>
        </p:nvSpPr>
        <p:spPr bwMode="auto">
          <a:xfrm>
            <a:off x="0" y="838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Grid</a:t>
            </a:r>
          </a:p>
        </p:txBody>
      </p:sp>
      <p:sp>
        <p:nvSpPr>
          <p:cNvPr id="1032271" name="AutoShape 79"/>
          <p:cNvSpPr>
            <a:spLocks noChangeArrowheads="1"/>
          </p:cNvSpPr>
          <p:nvPr/>
        </p:nvSpPr>
        <p:spPr bwMode="auto">
          <a:xfrm rot="5400000">
            <a:off x="4842669" y="11501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72" name="Rectangle 80"/>
          <p:cNvSpPr>
            <a:spLocks noChangeArrowheads="1"/>
          </p:cNvSpPr>
          <p:nvPr/>
        </p:nvSpPr>
        <p:spPr bwMode="auto">
          <a:xfrm>
            <a:off x="4495800" y="457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Grid</a:t>
            </a:r>
          </a:p>
        </p:txBody>
      </p:sp>
      <p:grpSp>
        <p:nvGrpSpPr>
          <p:cNvPr id="4" name="Group 81"/>
          <p:cNvGrpSpPr>
            <a:grpSpLocks/>
          </p:cNvGrpSpPr>
          <p:nvPr/>
        </p:nvGrpSpPr>
        <p:grpSpPr bwMode="auto">
          <a:xfrm>
            <a:off x="990600" y="1198563"/>
            <a:ext cx="533400" cy="4537075"/>
            <a:chOff x="624" y="755"/>
            <a:chExt cx="336" cy="2858"/>
          </a:xfrm>
        </p:grpSpPr>
        <p:sp>
          <p:nvSpPr>
            <p:cNvPr id="1032274" name="AutoShape 82"/>
            <p:cNvSpPr>
              <a:spLocks noChangeArrowheads="1"/>
            </p:cNvSpPr>
            <p:nvPr/>
          </p:nvSpPr>
          <p:spPr bwMode="auto">
            <a:xfrm rot="2360223">
              <a:off x="693" y="755"/>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5" name="AutoShape 83"/>
            <p:cNvSpPr>
              <a:spLocks noChangeArrowheads="1"/>
            </p:cNvSpPr>
            <p:nvPr/>
          </p:nvSpPr>
          <p:spPr bwMode="auto">
            <a:xfrm>
              <a:off x="624" y="1109"/>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76" name="AutoShape 84"/>
            <p:cNvSpPr>
              <a:spLocks noChangeArrowheads="1"/>
            </p:cNvSpPr>
            <p:nvPr/>
          </p:nvSpPr>
          <p:spPr bwMode="auto">
            <a:xfrm>
              <a:off x="624" y="148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7" name="AutoShape 85"/>
            <p:cNvSpPr>
              <a:spLocks noChangeArrowheads="1"/>
            </p:cNvSpPr>
            <p:nvPr/>
          </p:nvSpPr>
          <p:spPr bwMode="auto">
            <a:xfrm>
              <a:off x="624" y="185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8" name="AutoShape 86"/>
            <p:cNvSpPr>
              <a:spLocks noChangeArrowheads="1"/>
            </p:cNvSpPr>
            <p:nvPr/>
          </p:nvSpPr>
          <p:spPr bwMode="auto">
            <a:xfrm>
              <a:off x="624" y="223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9" name="AutoShape 87"/>
            <p:cNvSpPr>
              <a:spLocks noChangeArrowheads="1"/>
            </p:cNvSpPr>
            <p:nvPr/>
          </p:nvSpPr>
          <p:spPr bwMode="auto">
            <a:xfrm>
              <a:off x="624" y="260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80" name="AutoShape 88"/>
            <p:cNvSpPr>
              <a:spLocks noChangeArrowheads="1"/>
            </p:cNvSpPr>
            <p:nvPr/>
          </p:nvSpPr>
          <p:spPr bwMode="auto">
            <a:xfrm>
              <a:off x="624" y="2984"/>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81" name="AutoShape 89"/>
            <p:cNvSpPr>
              <a:spLocks noChangeArrowheads="1"/>
            </p:cNvSpPr>
            <p:nvPr/>
          </p:nvSpPr>
          <p:spPr bwMode="auto">
            <a:xfrm>
              <a:off x="624" y="3360"/>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grpSp>
      <p:sp>
        <p:nvSpPr>
          <p:cNvPr id="1032282" name="Text Box 90"/>
          <p:cNvSpPr txBox="1">
            <a:spLocks noChangeArrowheads="1"/>
          </p:cNvSpPr>
          <p:nvPr/>
        </p:nvSpPr>
        <p:spPr bwMode="auto">
          <a:xfrm rot="2671048">
            <a:off x="6248400" y="2286000"/>
            <a:ext cx="2724150" cy="366713"/>
          </a:xfrm>
          <a:prstGeom prst="rect">
            <a:avLst/>
          </a:prstGeom>
          <a:noFill/>
          <a:ln w="9525">
            <a:noFill/>
            <a:miter lim="800000"/>
            <a:headEnd/>
            <a:tailEnd/>
          </a:ln>
          <a:effectLst/>
        </p:spPr>
        <p:txBody>
          <a:bodyPr wrap="none">
            <a:spAutoFit/>
          </a:bodyPr>
          <a:lstStyle/>
          <a:p>
            <a:pPr algn="l"/>
            <a:r>
              <a:rPr lang="en-US" sz="1800">
                <a:latin typeface="Arial" pitchFamily="34" charset="0"/>
              </a:rPr>
              <a:t>Inter-Service Messages</a:t>
            </a:r>
          </a:p>
        </p:txBody>
      </p:sp>
      <p:grpSp>
        <p:nvGrpSpPr>
          <p:cNvPr id="5" name="Group 91"/>
          <p:cNvGrpSpPr>
            <a:grpSpLocks/>
          </p:cNvGrpSpPr>
          <p:nvPr/>
        </p:nvGrpSpPr>
        <p:grpSpPr bwMode="auto">
          <a:xfrm>
            <a:off x="5715000" y="6091238"/>
            <a:ext cx="1143000" cy="766762"/>
            <a:chOff x="2256" y="2641"/>
            <a:chExt cx="720" cy="483"/>
          </a:xfrm>
        </p:grpSpPr>
        <p:sp>
          <p:nvSpPr>
            <p:cNvPr id="103228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5" name="Text Box 93"/>
            <p:cNvSpPr txBox="1">
              <a:spLocks noChangeArrowheads="1"/>
            </p:cNvSpPr>
            <p:nvPr/>
          </p:nvSpPr>
          <p:spPr bwMode="auto">
            <a:xfrm>
              <a:off x="2389" y="2688"/>
              <a:ext cx="483" cy="326"/>
            </a:xfrm>
            <a:prstGeom prst="rect">
              <a:avLst/>
            </a:prstGeom>
            <a:noFill/>
            <a:ln w="9525" algn="ctr">
              <a:noFill/>
              <a:miter lim="800000"/>
              <a:headEnd/>
              <a:tailEnd/>
            </a:ln>
            <a:effectLst/>
          </p:spPr>
          <p:txBody>
            <a:bodyPr wrap="none">
              <a:spAutoFit/>
            </a:bodyPr>
            <a:lstStyle/>
            <a:p>
              <a:r>
                <a:rPr lang="en-US" sz="1400"/>
                <a:t>Storage</a:t>
              </a:r>
              <a:br>
                <a:rPr lang="en-US" sz="1400"/>
              </a:br>
              <a:r>
                <a:rPr lang="en-US" sz="1400"/>
                <a:t>Cloud</a:t>
              </a:r>
            </a:p>
          </p:txBody>
        </p:sp>
      </p:grpSp>
      <p:grpSp>
        <p:nvGrpSpPr>
          <p:cNvPr id="6" name="Group 94"/>
          <p:cNvGrpSpPr>
            <a:grpSpLocks/>
          </p:cNvGrpSpPr>
          <p:nvPr/>
        </p:nvGrpSpPr>
        <p:grpSpPr bwMode="auto">
          <a:xfrm>
            <a:off x="2514600" y="6019800"/>
            <a:ext cx="1143000" cy="766763"/>
            <a:chOff x="2256" y="2641"/>
            <a:chExt cx="720" cy="483"/>
          </a:xfrm>
        </p:grpSpPr>
        <p:sp>
          <p:nvSpPr>
            <p:cNvPr id="1032287"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8" name="Text Box 96"/>
            <p:cNvSpPr txBox="1">
              <a:spLocks noChangeArrowheads="1"/>
            </p:cNvSpPr>
            <p:nvPr/>
          </p:nvSpPr>
          <p:spPr bwMode="auto">
            <a:xfrm>
              <a:off x="2352" y="2688"/>
              <a:ext cx="557" cy="326"/>
            </a:xfrm>
            <a:prstGeom prst="rect">
              <a:avLst/>
            </a:prstGeom>
            <a:noFill/>
            <a:ln w="9525" algn="ctr">
              <a:noFill/>
              <a:miter lim="800000"/>
              <a:headEnd/>
              <a:tailEnd/>
            </a:ln>
            <a:effectLst/>
          </p:spPr>
          <p:txBody>
            <a:bodyPr wrap="none">
              <a:spAutoFit/>
            </a:bodyPr>
            <a:lstStyle/>
            <a:p>
              <a:r>
                <a:rPr lang="en-US" sz="1400"/>
                <a:t>Compute</a:t>
              </a:r>
              <a:br>
                <a:rPr lang="en-US" sz="1400"/>
              </a:br>
              <a:r>
                <a:rPr lang="en-US" sz="1400"/>
                <a:t>Cloud</a:t>
              </a:r>
            </a:p>
          </p:txBody>
        </p:sp>
      </p:grpSp>
      <p:grpSp>
        <p:nvGrpSpPr>
          <p:cNvPr id="7" name="Group 97"/>
          <p:cNvGrpSpPr>
            <a:grpSpLocks/>
          </p:cNvGrpSpPr>
          <p:nvPr/>
        </p:nvGrpSpPr>
        <p:grpSpPr bwMode="auto">
          <a:xfrm>
            <a:off x="2590800" y="5257800"/>
            <a:ext cx="339725" cy="762000"/>
            <a:chOff x="1632" y="3312"/>
            <a:chExt cx="214" cy="480"/>
          </a:xfrm>
        </p:grpSpPr>
        <p:sp>
          <p:nvSpPr>
            <p:cNvPr id="1032290" name="Line 98"/>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1" name="AutoShape 99"/>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8" name="Group 100"/>
          <p:cNvGrpSpPr>
            <a:grpSpLocks/>
          </p:cNvGrpSpPr>
          <p:nvPr/>
        </p:nvGrpSpPr>
        <p:grpSpPr bwMode="auto">
          <a:xfrm>
            <a:off x="5638800" y="5334000"/>
            <a:ext cx="339725" cy="762000"/>
            <a:chOff x="1632" y="3312"/>
            <a:chExt cx="214" cy="480"/>
          </a:xfrm>
        </p:grpSpPr>
        <p:sp>
          <p:nvSpPr>
            <p:cNvPr id="1032293" name="Line 101"/>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4" name="AutoShape 102"/>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9" name="Group 103"/>
          <p:cNvGrpSpPr>
            <a:grpSpLocks/>
          </p:cNvGrpSpPr>
          <p:nvPr/>
        </p:nvGrpSpPr>
        <p:grpSpPr bwMode="auto">
          <a:xfrm>
            <a:off x="3352800" y="5181600"/>
            <a:ext cx="339725" cy="762000"/>
            <a:chOff x="2208" y="3312"/>
            <a:chExt cx="214" cy="480"/>
          </a:xfrm>
        </p:grpSpPr>
        <p:sp>
          <p:nvSpPr>
            <p:cNvPr id="1032296" name="Line 104"/>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297" name="AutoShape 105"/>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0" name="Group 106"/>
          <p:cNvGrpSpPr>
            <a:grpSpLocks/>
          </p:cNvGrpSpPr>
          <p:nvPr/>
        </p:nvGrpSpPr>
        <p:grpSpPr bwMode="auto">
          <a:xfrm>
            <a:off x="6477000" y="5257800"/>
            <a:ext cx="339725" cy="762000"/>
            <a:chOff x="2208" y="3312"/>
            <a:chExt cx="214" cy="480"/>
          </a:xfrm>
        </p:grpSpPr>
        <p:sp>
          <p:nvSpPr>
            <p:cNvPr id="1032299" name="Line 107"/>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300" name="AutoShape 108"/>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1" name="Group 109"/>
          <p:cNvGrpSpPr>
            <a:grpSpLocks/>
          </p:cNvGrpSpPr>
          <p:nvPr/>
        </p:nvGrpSpPr>
        <p:grpSpPr bwMode="auto">
          <a:xfrm>
            <a:off x="5795963" y="2241550"/>
            <a:ext cx="827087" cy="766763"/>
            <a:chOff x="2256" y="2641"/>
            <a:chExt cx="720" cy="483"/>
          </a:xfrm>
        </p:grpSpPr>
        <p:sp>
          <p:nvSpPr>
            <p:cNvPr id="10323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3" name="Text Box 11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2" name="Group 112"/>
          <p:cNvGrpSpPr>
            <a:grpSpLocks/>
          </p:cNvGrpSpPr>
          <p:nvPr/>
        </p:nvGrpSpPr>
        <p:grpSpPr bwMode="auto">
          <a:xfrm>
            <a:off x="4824413" y="4437063"/>
            <a:ext cx="827087" cy="766762"/>
            <a:chOff x="2256" y="2641"/>
            <a:chExt cx="720" cy="483"/>
          </a:xfrm>
        </p:grpSpPr>
        <p:sp>
          <p:nvSpPr>
            <p:cNvPr id="10323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6" name="Text Box 11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3" name="Group 115"/>
          <p:cNvGrpSpPr>
            <a:grpSpLocks/>
          </p:cNvGrpSpPr>
          <p:nvPr/>
        </p:nvGrpSpPr>
        <p:grpSpPr bwMode="auto">
          <a:xfrm>
            <a:off x="1584325" y="1952625"/>
            <a:ext cx="827088" cy="766763"/>
            <a:chOff x="2256" y="2641"/>
            <a:chExt cx="720" cy="483"/>
          </a:xfrm>
        </p:grpSpPr>
        <p:sp>
          <p:nvSpPr>
            <p:cNvPr id="1032308"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9" name="Text Box 117"/>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4" name="Group 118"/>
          <p:cNvGrpSpPr>
            <a:grpSpLocks/>
          </p:cNvGrpSpPr>
          <p:nvPr/>
        </p:nvGrpSpPr>
        <p:grpSpPr bwMode="auto">
          <a:xfrm>
            <a:off x="4859338" y="1592263"/>
            <a:ext cx="981075" cy="647700"/>
            <a:chOff x="2256" y="2641"/>
            <a:chExt cx="720" cy="483"/>
          </a:xfrm>
        </p:grpSpPr>
        <p:sp>
          <p:nvSpPr>
            <p:cNvPr id="1032311"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2" name="Text Box 120"/>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a:t>Discovery</a:t>
              </a:r>
              <a:br>
                <a:rPr lang="en-US" sz="1400"/>
              </a:br>
              <a:r>
                <a:rPr lang="en-US" sz="1400"/>
                <a:t>Cloud</a:t>
              </a:r>
            </a:p>
          </p:txBody>
        </p:sp>
      </p:grpSp>
      <p:grpSp>
        <p:nvGrpSpPr>
          <p:cNvPr id="15" name="Group 121"/>
          <p:cNvGrpSpPr>
            <a:grpSpLocks/>
          </p:cNvGrpSpPr>
          <p:nvPr/>
        </p:nvGrpSpPr>
        <p:grpSpPr bwMode="auto">
          <a:xfrm>
            <a:off x="7315200" y="3429000"/>
            <a:ext cx="981075" cy="647700"/>
            <a:chOff x="2256" y="2641"/>
            <a:chExt cx="720" cy="483"/>
          </a:xfrm>
        </p:grpSpPr>
        <p:sp>
          <p:nvSpPr>
            <p:cNvPr id="103231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5" name="Text Box 123"/>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a:t>Discovery</a:t>
              </a:r>
              <a:br>
                <a:rPr lang="en-US" sz="1400"/>
              </a:br>
              <a:r>
                <a:rPr lang="en-US" sz="1400"/>
                <a:t>Cloud</a:t>
              </a:r>
            </a:p>
          </p:txBody>
        </p:sp>
      </p:grpSp>
      <p:grpSp>
        <p:nvGrpSpPr>
          <p:cNvPr id="16" name="Group 124"/>
          <p:cNvGrpSpPr>
            <a:grpSpLocks/>
          </p:cNvGrpSpPr>
          <p:nvPr/>
        </p:nvGrpSpPr>
        <p:grpSpPr bwMode="auto">
          <a:xfrm>
            <a:off x="2663825" y="1628775"/>
            <a:ext cx="2052638" cy="1079500"/>
            <a:chOff x="1156" y="1253"/>
            <a:chExt cx="1293" cy="680"/>
          </a:xfrm>
        </p:grpSpPr>
        <p:grpSp>
          <p:nvGrpSpPr>
            <p:cNvPr id="17" name="Group 125"/>
            <p:cNvGrpSpPr>
              <a:grpSpLocks/>
            </p:cNvGrpSpPr>
            <p:nvPr/>
          </p:nvGrpSpPr>
          <p:grpSpPr bwMode="auto">
            <a:xfrm>
              <a:off x="1186" y="1264"/>
              <a:ext cx="1233" cy="658"/>
              <a:chOff x="1179" y="1253"/>
              <a:chExt cx="1233" cy="658"/>
            </a:xfrm>
          </p:grpSpPr>
          <p:grpSp>
            <p:nvGrpSpPr>
              <p:cNvPr id="18" name="Group 126"/>
              <p:cNvGrpSpPr>
                <a:grpSpLocks/>
              </p:cNvGrpSpPr>
              <p:nvPr/>
            </p:nvGrpSpPr>
            <p:grpSpPr bwMode="auto">
              <a:xfrm>
                <a:off x="1179" y="1414"/>
                <a:ext cx="1233" cy="336"/>
                <a:chOff x="1179" y="1407"/>
                <a:chExt cx="1233" cy="336"/>
              </a:xfrm>
            </p:grpSpPr>
            <p:sp>
              <p:nvSpPr>
                <p:cNvPr id="1032319" name="Oval 127"/>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20" name="Oval 128"/>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21" name="Oval 129"/>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9" name="Group 130"/>
              <p:cNvGrpSpPr>
                <a:grpSpLocks/>
              </p:cNvGrpSpPr>
              <p:nvPr/>
            </p:nvGrpSpPr>
            <p:grpSpPr bwMode="auto">
              <a:xfrm>
                <a:off x="1349" y="1253"/>
                <a:ext cx="893" cy="658"/>
                <a:chOff x="1315" y="1275"/>
                <a:chExt cx="893" cy="658"/>
              </a:xfrm>
            </p:grpSpPr>
            <p:grpSp>
              <p:nvGrpSpPr>
                <p:cNvPr id="20" name="Group 131"/>
                <p:cNvGrpSpPr>
                  <a:grpSpLocks/>
                </p:cNvGrpSpPr>
                <p:nvPr/>
              </p:nvGrpSpPr>
              <p:grpSpPr bwMode="auto">
                <a:xfrm>
                  <a:off x="1315" y="1275"/>
                  <a:ext cx="893" cy="227"/>
                  <a:chOff x="1338" y="1275"/>
                  <a:chExt cx="893" cy="227"/>
                </a:xfrm>
              </p:grpSpPr>
              <p:sp>
                <p:nvSpPr>
                  <p:cNvPr id="1032324" name="Oval 132"/>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25" name="Oval 133"/>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21" name="Group 134"/>
                <p:cNvGrpSpPr>
                  <a:grpSpLocks/>
                </p:cNvGrpSpPr>
                <p:nvPr/>
              </p:nvGrpSpPr>
              <p:grpSpPr bwMode="auto">
                <a:xfrm>
                  <a:off x="1315" y="1706"/>
                  <a:ext cx="893" cy="227"/>
                  <a:chOff x="1338" y="1275"/>
                  <a:chExt cx="893" cy="227"/>
                </a:xfrm>
              </p:grpSpPr>
              <p:sp>
                <p:nvSpPr>
                  <p:cNvPr id="1032327" name="Oval 135"/>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28" name="Oval 136"/>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29" name="AutoShape 137"/>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grpSp>
        <p:nvGrpSpPr>
          <p:cNvPr id="22" name="Group 138"/>
          <p:cNvGrpSpPr>
            <a:grpSpLocks/>
          </p:cNvGrpSpPr>
          <p:nvPr/>
        </p:nvGrpSpPr>
        <p:grpSpPr bwMode="auto">
          <a:xfrm>
            <a:off x="1619250" y="2852738"/>
            <a:ext cx="2052638" cy="1079500"/>
            <a:chOff x="1156" y="1253"/>
            <a:chExt cx="1293" cy="680"/>
          </a:xfrm>
        </p:grpSpPr>
        <p:grpSp>
          <p:nvGrpSpPr>
            <p:cNvPr id="23" name="Group 139"/>
            <p:cNvGrpSpPr>
              <a:grpSpLocks/>
            </p:cNvGrpSpPr>
            <p:nvPr/>
          </p:nvGrpSpPr>
          <p:grpSpPr bwMode="auto">
            <a:xfrm>
              <a:off x="1186" y="1264"/>
              <a:ext cx="1233" cy="658"/>
              <a:chOff x="1179" y="1253"/>
              <a:chExt cx="1233" cy="658"/>
            </a:xfrm>
          </p:grpSpPr>
          <p:grpSp>
            <p:nvGrpSpPr>
              <p:cNvPr id="24" name="Group 140"/>
              <p:cNvGrpSpPr>
                <a:grpSpLocks/>
              </p:cNvGrpSpPr>
              <p:nvPr/>
            </p:nvGrpSpPr>
            <p:grpSpPr bwMode="auto">
              <a:xfrm>
                <a:off x="1179" y="1414"/>
                <a:ext cx="1233" cy="336"/>
                <a:chOff x="1179" y="1407"/>
                <a:chExt cx="1233" cy="336"/>
              </a:xfrm>
            </p:grpSpPr>
            <p:sp>
              <p:nvSpPr>
                <p:cNvPr id="1032333" name="Oval 141"/>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34" name="Oval 142"/>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35" name="Oval 143"/>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25" name="Group 144"/>
              <p:cNvGrpSpPr>
                <a:grpSpLocks/>
              </p:cNvGrpSpPr>
              <p:nvPr/>
            </p:nvGrpSpPr>
            <p:grpSpPr bwMode="auto">
              <a:xfrm>
                <a:off x="1349" y="1253"/>
                <a:ext cx="893" cy="658"/>
                <a:chOff x="1315" y="1275"/>
                <a:chExt cx="893" cy="658"/>
              </a:xfrm>
            </p:grpSpPr>
            <p:grpSp>
              <p:nvGrpSpPr>
                <p:cNvPr id="26" name="Group 145"/>
                <p:cNvGrpSpPr>
                  <a:grpSpLocks/>
                </p:cNvGrpSpPr>
                <p:nvPr/>
              </p:nvGrpSpPr>
              <p:grpSpPr bwMode="auto">
                <a:xfrm>
                  <a:off x="1315" y="1275"/>
                  <a:ext cx="893" cy="227"/>
                  <a:chOff x="1338" y="1275"/>
                  <a:chExt cx="893" cy="227"/>
                </a:xfrm>
              </p:grpSpPr>
              <p:sp>
                <p:nvSpPr>
                  <p:cNvPr id="1032338" name="Oval 146"/>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39" name="Oval 147"/>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27" name="Group 148"/>
                <p:cNvGrpSpPr>
                  <a:grpSpLocks/>
                </p:cNvGrpSpPr>
                <p:nvPr/>
              </p:nvGrpSpPr>
              <p:grpSpPr bwMode="auto">
                <a:xfrm>
                  <a:off x="1315" y="1706"/>
                  <a:ext cx="893" cy="227"/>
                  <a:chOff x="1338" y="1275"/>
                  <a:chExt cx="893" cy="227"/>
                </a:xfrm>
              </p:grpSpPr>
              <p:sp>
                <p:nvSpPr>
                  <p:cNvPr id="1032341" name="Oval 149"/>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42" name="Oval 150"/>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43" name="AutoShape 151"/>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grpSp>
        <p:nvGrpSpPr>
          <p:cNvPr id="28" name="Group 152"/>
          <p:cNvGrpSpPr>
            <a:grpSpLocks/>
          </p:cNvGrpSpPr>
          <p:nvPr/>
        </p:nvGrpSpPr>
        <p:grpSpPr bwMode="auto">
          <a:xfrm>
            <a:off x="2590800" y="4038600"/>
            <a:ext cx="2052638" cy="1079500"/>
            <a:chOff x="1156" y="1253"/>
            <a:chExt cx="1293" cy="680"/>
          </a:xfrm>
        </p:grpSpPr>
        <p:grpSp>
          <p:nvGrpSpPr>
            <p:cNvPr id="29" name="Group 153"/>
            <p:cNvGrpSpPr>
              <a:grpSpLocks/>
            </p:cNvGrpSpPr>
            <p:nvPr/>
          </p:nvGrpSpPr>
          <p:grpSpPr bwMode="auto">
            <a:xfrm>
              <a:off x="1186" y="1264"/>
              <a:ext cx="1233" cy="658"/>
              <a:chOff x="1179" y="1253"/>
              <a:chExt cx="1233" cy="658"/>
            </a:xfrm>
          </p:grpSpPr>
          <p:grpSp>
            <p:nvGrpSpPr>
              <p:cNvPr id="30" name="Group 154"/>
              <p:cNvGrpSpPr>
                <a:grpSpLocks/>
              </p:cNvGrpSpPr>
              <p:nvPr/>
            </p:nvGrpSpPr>
            <p:grpSpPr bwMode="auto">
              <a:xfrm>
                <a:off x="1179" y="1414"/>
                <a:ext cx="1233" cy="336"/>
                <a:chOff x="1179" y="1407"/>
                <a:chExt cx="1233" cy="336"/>
              </a:xfrm>
            </p:grpSpPr>
            <p:sp>
              <p:nvSpPr>
                <p:cNvPr id="1032347" name="Oval 155"/>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48" name="Oval 156"/>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49" name="Oval 157"/>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31" name="Group 158"/>
              <p:cNvGrpSpPr>
                <a:grpSpLocks/>
              </p:cNvGrpSpPr>
              <p:nvPr/>
            </p:nvGrpSpPr>
            <p:grpSpPr bwMode="auto">
              <a:xfrm>
                <a:off x="1349" y="1253"/>
                <a:ext cx="893" cy="658"/>
                <a:chOff x="1315" y="1275"/>
                <a:chExt cx="893" cy="658"/>
              </a:xfrm>
            </p:grpSpPr>
            <p:grpSp>
              <p:nvGrpSpPr>
                <p:cNvPr id="1032192" name="Group 159"/>
                <p:cNvGrpSpPr>
                  <a:grpSpLocks/>
                </p:cNvGrpSpPr>
                <p:nvPr/>
              </p:nvGrpSpPr>
              <p:grpSpPr bwMode="auto">
                <a:xfrm>
                  <a:off x="1315" y="1275"/>
                  <a:ext cx="893" cy="227"/>
                  <a:chOff x="1338" y="1275"/>
                  <a:chExt cx="893" cy="227"/>
                </a:xfrm>
              </p:grpSpPr>
              <p:sp>
                <p:nvSpPr>
                  <p:cNvPr id="1032352" name="Oval 160"/>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53" name="Oval 161"/>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032193" name="Group 162"/>
                <p:cNvGrpSpPr>
                  <a:grpSpLocks/>
                </p:cNvGrpSpPr>
                <p:nvPr/>
              </p:nvGrpSpPr>
              <p:grpSpPr bwMode="auto">
                <a:xfrm>
                  <a:off x="1315" y="1706"/>
                  <a:ext cx="893" cy="227"/>
                  <a:chOff x="1338" y="1275"/>
                  <a:chExt cx="893" cy="227"/>
                </a:xfrm>
              </p:grpSpPr>
              <p:sp>
                <p:nvSpPr>
                  <p:cNvPr id="1032355" name="Oval 163"/>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56" name="Oval 164"/>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57" name="AutoShape 165"/>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grpSp>
        <p:nvGrpSpPr>
          <p:cNvPr id="1032203" name="Group 166"/>
          <p:cNvGrpSpPr>
            <a:grpSpLocks/>
          </p:cNvGrpSpPr>
          <p:nvPr/>
        </p:nvGrpSpPr>
        <p:grpSpPr bwMode="auto">
          <a:xfrm>
            <a:off x="6335713" y="4473575"/>
            <a:ext cx="827087" cy="766763"/>
            <a:chOff x="2256" y="2641"/>
            <a:chExt cx="720" cy="483"/>
          </a:xfrm>
        </p:grpSpPr>
        <p:sp>
          <p:nvSpPr>
            <p:cNvPr id="103235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0" name="Text Box 168"/>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19" name="Group 169"/>
          <p:cNvGrpSpPr>
            <a:grpSpLocks/>
          </p:cNvGrpSpPr>
          <p:nvPr/>
        </p:nvGrpSpPr>
        <p:grpSpPr bwMode="auto">
          <a:xfrm>
            <a:off x="3816350" y="2889250"/>
            <a:ext cx="827088" cy="766763"/>
            <a:chOff x="2256" y="2641"/>
            <a:chExt cx="720" cy="483"/>
          </a:xfrm>
        </p:grpSpPr>
        <p:sp>
          <p:nvSpPr>
            <p:cNvPr id="103236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73" name="Group 172"/>
          <p:cNvGrpSpPr>
            <a:grpSpLocks/>
          </p:cNvGrpSpPr>
          <p:nvPr/>
        </p:nvGrpSpPr>
        <p:grpSpPr bwMode="auto">
          <a:xfrm>
            <a:off x="1584325" y="4292600"/>
            <a:ext cx="827088" cy="766763"/>
            <a:chOff x="2256" y="2641"/>
            <a:chExt cx="720" cy="483"/>
          </a:xfrm>
        </p:grpSpPr>
        <p:sp>
          <p:nvSpPr>
            <p:cNvPr id="103236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6" name="Text Box 17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83" name="Group 175"/>
          <p:cNvGrpSpPr>
            <a:grpSpLocks/>
          </p:cNvGrpSpPr>
          <p:nvPr/>
        </p:nvGrpSpPr>
        <p:grpSpPr bwMode="auto">
          <a:xfrm>
            <a:off x="4824413" y="3249613"/>
            <a:ext cx="2052637" cy="1079500"/>
            <a:chOff x="1156" y="1253"/>
            <a:chExt cx="1293" cy="680"/>
          </a:xfrm>
        </p:grpSpPr>
        <p:grpSp>
          <p:nvGrpSpPr>
            <p:cNvPr id="1032286" name="Group 176"/>
            <p:cNvGrpSpPr>
              <a:grpSpLocks/>
            </p:cNvGrpSpPr>
            <p:nvPr/>
          </p:nvGrpSpPr>
          <p:grpSpPr bwMode="auto">
            <a:xfrm>
              <a:off x="1186" y="1264"/>
              <a:ext cx="1233" cy="658"/>
              <a:chOff x="1179" y="1253"/>
              <a:chExt cx="1233" cy="658"/>
            </a:xfrm>
          </p:grpSpPr>
          <p:grpSp>
            <p:nvGrpSpPr>
              <p:cNvPr id="1032289" name="Group 177"/>
              <p:cNvGrpSpPr>
                <a:grpSpLocks/>
              </p:cNvGrpSpPr>
              <p:nvPr/>
            </p:nvGrpSpPr>
            <p:grpSpPr bwMode="auto">
              <a:xfrm>
                <a:off x="1179" y="1414"/>
                <a:ext cx="1233" cy="336"/>
                <a:chOff x="1179" y="1407"/>
                <a:chExt cx="1233" cy="336"/>
              </a:xfrm>
            </p:grpSpPr>
            <p:sp>
              <p:nvSpPr>
                <p:cNvPr id="1032370" name="Oval 178"/>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71" name="Oval 179"/>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72" name="Oval 180"/>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032292" name="Group 181"/>
              <p:cNvGrpSpPr>
                <a:grpSpLocks/>
              </p:cNvGrpSpPr>
              <p:nvPr/>
            </p:nvGrpSpPr>
            <p:grpSpPr bwMode="auto">
              <a:xfrm>
                <a:off x="1349" y="1253"/>
                <a:ext cx="893" cy="658"/>
                <a:chOff x="1315" y="1275"/>
                <a:chExt cx="893" cy="658"/>
              </a:xfrm>
            </p:grpSpPr>
            <p:grpSp>
              <p:nvGrpSpPr>
                <p:cNvPr id="1032295" name="Group 182"/>
                <p:cNvGrpSpPr>
                  <a:grpSpLocks/>
                </p:cNvGrpSpPr>
                <p:nvPr/>
              </p:nvGrpSpPr>
              <p:grpSpPr bwMode="auto">
                <a:xfrm>
                  <a:off x="1315" y="1275"/>
                  <a:ext cx="893" cy="227"/>
                  <a:chOff x="1338" y="1275"/>
                  <a:chExt cx="893" cy="227"/>
                </a:xfrm>
              </p:grpSpPr>
              <p:sp>
                <p:nvSpPr>
                  <p:cNvPr id="1032375" name="Oval 183"/>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76" name="Oval 184"/>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032298" name="Group 185"/>
                <p:cNvGrpSpPr>
                  <a:grpSpLocks/>
                </p:cNvGrpSpPr>
                <p:nvPr/>
              </p:nvGrpSpPr>
              <p:grpSpPr bwMode="auto">
                <a:xfrm>
                  <a:off x="1315" y="1706"/>
                  <a:ext cx="893" cy="227"/>
                  <a:chOff x="1338" y="1275"/>
                  <a:chExt cx="893" cy="227"/>
                </a:xfrm>
              </p:grpSpPr>
              <p:sp>
                <p:nvSpPr>
                  <p:cNvPr id="1032378" name="Oval 186"/>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79" name="Oval 187"/>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80" name="AutoShape 188"/>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sp>
        <p:nvSpPr>
          <p:cNvPr id="1032381" name="Rectangle 189"/>
          <p:cNvSpPr>
            <a:spLocks noGrp="1" noChangeArrowheads="1"/>
          </p:cNvSpPr>
          <p:nvPr>
            <p:ph type="title"/>
          </p:nvPr>
        </p:nvSpPr>
        <p:spPr>
          <a:xfrm>
            <a:off x="0" y="0"/>
            <a:ext cx="9144000" cy="914400"/>
          </a:xfrm>
          <a:solidFill>
            <a:schemeClr val="bg1"/>
          </a:solidFill>
        </p:spPr>
        <p:txBody>
          <a:bodyPr/>
          <a:lstStyle/>
          <a:p>
            <a:r>
              <a:rPr lang="en-US" sz="4000" b="1">
                <a:solidFill>
                  <a:schemeClr val="tx1"/>
                </a:solidFill>
              </a:rPr>
              <a:t>Information and Cyberinfrastructure</a:t>
            </a:r>
          </a:p>
        </p:txBody>
      </p:sp>
      <p:sp>
        <p:nvSpPr>
          <p:cNvPr id="1032382" name="Text Box 190"/>
          <p:cNvSpPr txBox="1">
            <a:spLocks noChangeArrowheads="1"/>
          </p:cNvSpPr>
          <p:nvPr/>
        </p:nvSpPr>
        <p:spPr bwMode="auto">
          <a:xfrm>
            <a:off x="7467600" y="4267200"/>
            <a:ext cx="1676400" cy="825500"/>
          </a:xfrm>
          <a:prstGeom prst="rect">
            <a:avLst/>
          </a:prstGeom>
          <a:noFill/>
          <a:ln w="9525" algn="ctr">
            <a:noFill/>
            <a:miter lim="800000"/>
            <a:headEnd/>
            <a:tailEnd/>
          </a:ln>
          <a:effectLst/>
        </p:spPr>
        <p:txBody>
          <a:bodyPr>
            <a:spAutoFit/>
          </a:bodyPr>
          <a:lstStyle/>
          <a:p>
            <a:pPr algn="l"/>
            <a:r>
              <a:rPr lang="en-US" b="0">
                <a:solidFill>
                  <a:srgbClr val="FF0000"/>
                </a:solidFill>
              </a:rPr>
              <a:t>Traditional Grid with exposed services</a:t>
            </a:r>
          </a:p>
        </p:txBody>
      </p:sp>
      <p:sp>
        <p:nvSpPr>
          <p:cNvPr id="1032383" name="Line 191"/>
          <p:cNvSpPr>
            <a:spLocks noChangeShapeType="1"/>
          </p:cNvSpPr>
          <p:nvPr/>
        </p:nvSpPr>
        <p:spPr bwMode="auto">
          <a:xfrm flipH="1" flipV="1">
            <a:off x="6705600" y="4114800"/>
            <a:ext cx="838200" cy="304800"/>
          </a:xfrm>
          <a:prstGeom prst="line">
            <a:avLst/>
          </a:prstGeom>
          <a:noFill/>
          <a:ln w="9525">
            <a:solidFill>
              <a:srgbClr val="FF0000"/>
            </a:solidFill>
            <a:round/>
            <a:headEnd/>
            <a:tailEnd type="triangle" w="med" len="me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2000"/>
                                        <p:tgtEl>
                                          <p:spTgt spid="1032381"/>
                                        </p:tgtEl>
                                        <p:attrNameLst>
                                          <p:attrName>ppt_x</p:attrName>
                                        </p:attrNameLst>
                                      </p:cBhvr>
                                      <p:tavLst>
                                        <p:tav tm="0">
                                          <p:val>
                                            <p:strVal val="ppt_x"/>
                                          </p:val>
                                        </p:tav>
                                        <p:tav tm="100000">
                                          <p:val>
                                            <p:strVal val="ppt_x"/>
                                          </p:val>
                                        </p:tav>
                                      </p:tavLst>
                                    </p:anim>
                                    <p:anim calcmode="lin" valueType="num">
                                      <p:cBhvr additive="base">
                                        <p:cTn id="7" dur="2000"/>
                                        <p:tgtEl>
                                          <p:spTgt spid="1032381"/>
                                        </p:tgtEl>
                                        <p:attrNameLst>
                                          <p:attrName>ppt_y</p:attrName>
                                        </p:attrNameLst>
                                      </p:cBhvr>
                                      <p:tavLst>
                                        <p:tav tm="0">
                                          <p:val>
                                            <p:strVal val="ppt_y"/>
                                          </p:val>
                                        </p:tav>
                                        <p:tav tm="100000">
                                          <p:val>
                                            <p:strVal val="0-ppt_h/2"/>
                                          </p:val>
                                        </p:tav>
                                      </p:tavLst>
                                    </p:anim>
                                    <p:set>
                                      <p:cBhvr>
                                        <p:cTn id="8" dur="1" fill="hold">
                                          <p:stCondLst>
                                            <p:cond delay="1999"/>
                                          </p:stCondLst>
                                        </p:cTn>
                                        <p:tgtEl>
                                          <p:spTgt spid="1032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38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Globe">
  <a:themeElements>
    <a:clrScheme name="4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4_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4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4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4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4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4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4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4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Globe">
  <a:themeElements>
    <a:clrScheme name="6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6_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6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6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6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6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6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6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6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Globe">
  <a:themeElements>
    <a:clrScheme name="5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5_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5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5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5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5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5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5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5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2276</TotalTime>
  <Words>3225</Words>
  <Application>Microsoft PowerPoint</Application>
  <PresentationFormat>On-screen Show (4:3)</PresentationFormat>
  <Paragraphs>677</Paragraphs>
  <Slides>44</Slides>
  <Notes>44</Notes>
  <HiddenSlides>0</HiddenSlides>
  <MMClips>0</MMClips>
  <ScaleCrop>false</ScaleCrop>
  <HeadingPairs>
    <vt:vector size="4" baseType="variant">
      <vt:variant>
        <vt:lpstr>Theme</vt:lpstr>
      </vt:variant>
      <vt:variant>
        <vt:i4>14</vt:i4>
      </vt:variant>
      <vt:variant>
        <vt:lpstr>Slide Titles</vt:lpstr>
      </vt:variant>
      <vt:variant>
        <vt:i4>44</vt:i4>
      </vt:variant>
    </vt:vector>
  </HeadingPairs>
  <TitlesOfParts>
    <vt:vector size="58" baseType="lpstr">
      <vt:lpstr>Default Design</vt:lpstr>
      <vt:lpstr>Globe</vt:lpstr>
      <vt:lpstr>1_Default Design</vt:lpstr>
      <vt:lpstr>Office Theme</vt:lpstr>
      <vt:lpstr>6_Default Design</vt:lpstr>
      <vt:lpstr>2_Default Design</vt:lpstr>
      <vt:lpstr>Revolution</vt:lpstr>
      <vt:lpstr>8_Globe</vt:lpstr>
      <vt:lpstr>3_Default Design</vt:lpstr>
      <vt:lpstr>9_Globe</vt:lpstr>
      <vt:lpstr>2_Office Theme</vt:lpstr>
      <vt:lpstr>6_Globe</vt:lpstr>
      <vt:lpstr>1_Globe</vt:lpstr>
      <vt:lpstr>1_Office Theme</vt:lpstr>
      <vt:lpstr>Collaboration, Grid, Web 2.0, Cloud Technologies</vt:lpstr>
      <vt:lpstr>SBIR Introduction I</vt:lpstr>
      <vt:lpstr>Slide 3</vt:lpstr>
      <vt:lpstr>SBIR Introduction II</vt:lpstr>
      <vt:lpstr>Objectives</vt:lpstr>
      <vt:lpstr>Technology Evolution</vt:lpstr>
      <vt:lpstr>Commercial Technology Backdrop</vt:lpstr>
      <vt:lpstr>Typical Sensor Grid Interface</vt:lpstr>
      <vt:lpstr>Information and Cyberinfrastructure</vt:lpstr>
      <vt:lpstr>Component Grids Integrated</vt:lpstr>
      <vt:lpstr>Edge Detection Filter on Video Sensors</vt:lpstr>
      <vt:lpstr>Slide 12</vt:lpstr>
      <vt:lpstr>Grid Builder Service Management Interface</vt:lpstr>
      <vt:lpstr>Multiple Sensors Scaling for NASA application</vt:lpstr>
      <vt:lpstr>Average Video Delays  Scaling for video streams with one broker</vt:lpstr>
      <vt:lpstr>Slide 16</vt:lpstr>
      <vt:lpstr>Slide 17</vt:lpstr>
      <vt:lpstr>Slide 18</vt:lpstr>
      <vt:lpstr>What are Clouds?</vt:lpstr>
      <vt:lpstr>Web 2.0 and Clouds</vt:lpstr>
      <vt:lpstr>Emerging Cloud Architecture</vt:lpstr>
      <vt:lpstr>Analysis of DoD Net Centric Services in terms of Web and Grid services</vt:lpstr>
      <vt:lpstr>The Grid and Web Service Institutional Hierarchy</vt:lpstr>
      <vt:lpstr>The Ten areas covered by the 60 core WS-* Specifications </vt:lpstr>
      <vt:lpstr>WS-* Areas and Web 2.0 </vt:lpstr>
      <vt:lpstr>Activities in Global Grid Forum Working Groups </vt:lpstr>
      <vt:lpstr>Net-Centric Core Enterprise Services </vt:lpstr>
      <vt:lpstr>The Core Features/Service Areas I</vt:lpstr>
      <vt:lpstr>The Core Feature/Service Areas II</vt:lpstr>
      <vt:lpstr>Slide 30</vt:lpstr>
      <vt:lpstr>Slide 31</vt:lpstr>
      <vt:lpstr>Slide 32</vt:lpstr>
      <vt:lpstr>Slide 33</vt:lpstr>
      <vt:lpstr>MSI-CIEC Web 2.0 Research Matching Portal</vt:lpstr>
      <vt:lpstr>Parallel Programming 2.0</vt:lpstr>
      <vt:lpstr>Map Reduce</vt:lpstr>
      <vt:lpstr>How does it work?</vt:lpstr>
      <vt:lpstr>Hadoop (Apache’s map-reduce)</vt:lpstr>
      <vt:lpstr>CGL Map Reduce</vt:lpstr>
      <vt:lpstr>CGL Map Reduce - Implementation</vt:lpstr>
      <vt:lpstr>Initial Results - Performance</vt:lpstr>
      <vt:lpstr>Initial Results – Overhead I</vt:lpstr>
      <vt:lpstr>Initial Results – Hadoop v In Memory MapReduce</vt:lpstr>
      <vt:lpstr>Slide 44</vt:lpstr>
    </vt:vector>
  </TitlesOfParts>
  <Company>Anabas,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SBIR Review Chart </dc:title>
  <dc:creator>Fox, Ho, Wang</dc:creator>
  <cp:lastModifiedBy> </cp:lastModifiedBy>
  <cp:revision>218</cp:revision>
  <cp:lastPrinted>1601-01-01T00:00:00Z</cp:lastPrinted>
  <dcterms:created xsi:type="dcterms:W3CDTF">1601-01-01T00:00:00Z</dcterms:created>
  <dcterms:modified xsi:type="dcterms:W3CDTF">2008-08-14T14:18:44Z</dcterms:modified>
  <cp:category>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