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338" r:id="rId2"/>
    <p:sldId id="844" r:id="rId3"/>
    <p:sldId id="846" r:id="rId4"/>
    <p:sldId id="847" r:id="rId5"/>
    <p:sldId id="880" r:id="rId6"/>
    <p:sldId id="567" r:id="rId7"/>
    <p:sldId id="566" r:id="rId8"/>
    <p:sldId id="564" r:id="rId9"/>
    <p:sldId id="389" r:id="rId10"/>
    <p:sldId id="432" r:id="rId11"/>
    <p:sldId id="863" r:id="rId12"/>
    <p:sldId id="448" r:id="rId13"/>
    <p:sldId id="876" r:id="rId14"/>
    <p:sldId id="875" r:id="rId15"/>
    <p:sldId id="650" r:id="rId16"/>
    <p:sldId id="877" r:id="rId17"/>
    <p:sldId id="858" r:id="rId18"/>
    <p:sldId id="851" r:id="rId19"/>
    <p:sldId id="859" r:id="rId20"/>
    <p:sldId id="860" r:id="rId21"/>
    <p:sldId id="867" r:id="rId22"/>
    <p:sldId id="878" r:id="rId23"/>
    <p:sldId id="8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586" autoAdjust="0"/>
  </p:normalViewPr>
  <p:slideViewPr>
    <p:cSldViewPr snapToGrid="0">
      <p:cViewPr varScale="1">
        <p:scale>
          <a:sx n="81" d="100"/>
          <a:sy n="81" d="100"/>
        </p:scale>
        <p:origin x="91" y="538"/>
      </p:cViewPr>
      <p:guideLst/>
    </p:cSldViewPr>
  </p:slideViewPr>
  <p:notesTextViewPr>
    <p:cViewPr>
      <p:scale>
        <a:sx n="1" d="1"/>
        <a:sy n="1" d="1"/>
      </p:scale>
      <p:origin x="0" y="0"/>
    </p:cViewPr>
  </p:notesTextViewPr>
  <p:notesViewPr>
    <p:cSldViewPr snapToGrid="0">
      <p:cViewPr varScale="1">
        <p:scale>
          <a:sx n="95" d="100"/>
          <a:sy n="95" d="100"/>
        </p:scale>
        <p:origin x="4042"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BB11C9-5D10-4980-A626-0C9CD14259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BE1A17A-37DC-44E6-A77D-9EB63463C5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2610FB-40FF-49B6-8FFF-7DECEDB0CA62}" type="datetimeFigureOut">
              <a:rPr lang="en-US" smtClean="0"/>
              <a:t>9/14/2018</a:t>
            </a:fld>
            <a:endParaRPr lang="en-US"/>
          </a:p>
        </p:txBody>
      </p:sp>
      <p:sp>
        <p:nvSpPr>
          <p:cNvPr id="4" name="Footer Placeholder 3">
            <a:extLst>
              <a:ext uri="{FF2B5EF4-FFF2-40B4-BE49-F238E27FC236}">
                <a16:creationId xmlns:a16="http://schemas.microsoft.com/office/drawing/2014/main" id="{81326A89-7FBE-4D22-815F-0604CDB494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79223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E6778-B450-423B-B7B7-BF6DF9015041}" type="datetimeFigureOut">
              <a:rPr lang="en-US" smtClean="0"/>
              <a:t>9/14/2018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FAF46-25CC-458C-9F6F-FEB9EF0EFEE4}" type="slidenum">
              <a:rPr lang="en-US" smtClean="0"/>
              <a:t>‹#›</a:t>
            </a:fld>
            <a:endParaRPr lang="en-US"/>
          </a:p>
        </p:txBody>
      </p:sp>
    </p:spTree>
    <p:extLst>
      <p:ext uri="{BB962C8B-B14F-4D97-AF65-F5344CB8AC3E}">
        <p14:creationId xmlns:p14="http://schemas.microsoft.com/office/powerpoint/2010/main" val="12043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a:t>
            </a:fld>
            <a:endParaRPr lang="en-US"/>
          </a:p>
        </p:txBody>
      </p:sp>
    </p:spTree>
    <p:extLst>
      <p:ext uri="{BB962C8B-B14F-4D97-AF65-F5344CB8AC3E}">
        <p14:creationId xmlns:p14="http://schemas.microsoft.com/office/powerpoint/2010/main" val="49954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until ISE came along</a:t>
            </a:r>
            <a:endParaRPr lang="en-US" dirty="0"/>
          </a:p>
        </p:txBody>
      </p:sp>
      <p:sp>
        <p:nvSpPr>
          <p:cNvPr id="4" name="Slide Number Placeholder 3"/>
          <p:cNvSpPr>
            <a:spLocks noGrp="1"/>
          </p:cNvSpPr>
          <p:nvPr>
            <p:ph type="sldNum" sz="quarter" idx="10"/>
          </p:nvPr>
        </p:nvSpPr>
        <p:spPr/>
        <p:txBody>
          <a:bodyPr/>
          <a:lstStyle/>
          <a:p>
            <a:pPr>
              <a:defRPr/>
            </a:pPr>
            <a:fld id="{190BFC4C-D081-0240-8247-AF926470740C}" type="slidenum">
              <a:rPr lang="en-US" altLang="en-US" smtClean="0"/>
              <a:pPr>
                <a:defRPr/>
              </a:pPr>
              <a:t>9</a:t>
            </a:fld>
            <a:endParaRPr lang="en-US" altLang="en-US"/>
          </a:p>
        </p:txBody>
      </p:sp>
    </p:spTree>
    <p:extLst>
      <p:ext uri="{BB962C8B-B14F-4D97-AF65-F5344CB8AC3E}">
        <p14:creationId xmlns:p14="http://schemas.microsoft.com/office/powerpoint/2010/main" val="61296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9022457" y="6356350"/>
            <a:ext cx="1149298" cy="365125"/>
          </a:xfrm>
          <a:prstGeom prst="rect">
            <a:avLst/>
          </a:prstGeom>
        </p:spPr>
        <p:txBody>
          <a:bodyPr/>
          <a:lstStyle/>
          <a:p>
            <a:fld id="{085ABB61-F1B3-4E69-A807-866CAA456802}" type="datetime1">
              <a:rPr lang="en-US" smtClean="0">
                <a:solidFill>
                  <a:prstClr val="black">
                    <a:tint val="75000"/>
                  </a:prstClr>
                </a:solidFill>
              </a:rPr>
              <a:t>9/14/2018</a:t>
            </a:fld>
            <a:endParaRPr lang="en-US">
              <a:solidFill>
                <a:prstClr val="black">
                  <a:tint val="75000"/>
                </a:prstClr>
              </a:solidFill>
            </a:endParaRPr>
          </a:p>
        </p:txBody>
      </p:sp>
      <p:sp>
        <p:nvSpPr>
          <p:cNvPr id="6" name="Slide Number Placeholder 5"/>
          <p:cNvSpPr>
            <a:spLocks noGrp="1"/>
          </p:cNvSpPr>
          <p:nvPr>
            <p:ph type="sldNum" sz="quarter" idx="12"/>
          </p:nvPr>
        </p:nvSpPr>
        <p:spPr>
          <a:xfrm>
            <a:off x="11040812" y="6356350"/>
            <a:ext cx="1023347" cy="365125"/>
          </a:xfrm>
          <a:prstGeom prst="rect">
            <a:avLst/>
          </a:prstGeom>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82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E5A81-668F-46A2-A6A2-F453C3BC87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387568-E0FC-4468-9378-AA035D3C83E6}"/>
              </a:ext>
            </a:extLst>
          </p:cNvPr>
          <p:cNvSpPr>
            <a:spLocks noGrp="1"/>
          </p:cNvSpPr>
          <p:nvPr>
            <p:ph type="dt" sz="half" idx="10"/>
          </p:nvPr>
        </p:nvSpPr>
        <p:spPr/>
        <p:txBody>
          <a:bodyPr/>
          <a:lstStyle/>
          <a:p>
            <a:fld id="{353A6F60-8D71-4982-8E17-B8B3C63C9F42}" type="datetimeFigureOut">
              <a:rPr lang="en-US" smtClean="0"/>
              <a:t>9/14/2018</a:t>
            </a:fld>
            <a:endParaRPr lang="en-US"/>
          </a:p>
        </p:txBody>
      </p:sp>
      <p:sp>
        <p:nvSpPr>
          <p:cNvPr id="4" name="Slide Number Placeholder 3">
            <a:extLst>
              <a:ext uri="{FF2B5EF4-FFF2-40B4-BE49-F238E27FC236}">
                <a16:creationId xmlns:a16="http://schemas.microsoft.com/office/drawing/2014/main" id="{E8CF86E6-1875-42FA-8ABE-ADDB2F2F44C8}"/>
              </a:ext>
            </a:extLst>
          </p:cNvPr>
          <p:cNvSpPr>
            <a:spLocks noGrp="1"/>
          </p:cNvSpPr>
          <p:nvPr>
            <p:ph type="sldNum" sz="quarter" idx="11"/>
          </p:nvPr>
        </p:nvSpPr>
        <p:spPr/>
        <p:txBody>
          <a:bodyPr/>
          <a:lstStyle/>
          <a:p>
            <a:fld id="{E8CBCF78-9C23-45EB-AACB-0D141525A61B}" type="slidenum">
              <a:rPr lang="en-US" smtClean="0"/>
              <a:t>‹#›</a:t>
            </a:fld>
            <a:endParaRPr lang="en-US"/>
          </a:p>
        </p:txBody>
      </p:sp>
    </p:spTree>
    <p:extLst>
      <p:ext uri="{BB962C8B-B14F-4D97-AF65-F5344CB8AC3E}">
        <p14:creationId xmlns:p14="http://schemas.microsoft.com/office/powerpoint/2010/main" val="321364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637679" y="6357242"/>
            <a:ext cx="1782828" cy="421409"/>
          </a:xfrm>
          <a:prstGeom prst="rect">
            <a:avLst/>
          </a:prstGeom>
        </p:spPr>
        <p:txBody>
          <a:bodyPr/>
          <a:lstStyle/>
          <a:p>
            <a:fld id="{DD73EA4B-06BB-46B2-9198-5884BA88C0C7}" type="datetime1">
              <a:rPr lang="en-US" smtClean="0">
                <a:solidFill>
                  <a:prstClr val="black">
                    <a:tint val="75000"/>
                  </a:prstClr>
                </a:solidFill>
              </a:rPr>
              <a:t>9/14/2018</a:t>
            </a:fld>
            <a:endParaRPr lang="en-US">
              <a:solidFill>
                <a:prstClr val="black">
                  <a:tint val="75000"/>
                </a:prstClr>
              </a:solidFill>
            </a:endParaRPr>
          </a:p>
        </p:txBody>
      </p:sp>
      <p:sp>
        <p:nvSpPr>
          <p:cNvPr id="6" name="Slide Number Placeholder 5"/>
          <p:cNvSpPr>
            <a:spLocks noGrp="1"/>
          </p:cNvSpPr>
          <p:nvPr>
            <p:ph type="sldNum" sz="quarter" idx="12"/>
          </p:nvPr>
        </p:nvSpPr>
        <p:spPr>
          <a:xfrm>
            <a:off x="10549606" y="6356350"/>
            <a:ext cx="1378527" cy="365125"/>
          </a:xfrm>
          <a:prstGeom prst="rect">
            <a:avLst/>
          </a:prstGeom>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86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0610062" y="6348793"/>
            <a:ext cx="1318071" cy="365125"/>
          </a:xfrm>
          <a:prstGeom prst="rect">
            <a:avLst/>
          </a:prstGeom>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36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E774-EF4A-401E-8B4E-6F61126297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127DD-9D7E-495A-BA82-1A3C99FA76FD}"/>
              </a:ext>
            </a:extLst>
          </p:cNvPr>
          <p:cNvSpPr>
            <a:spLocks noGrp="1"/>
          </p:cNvSpPr>
          <p:nvPr>
            <p:ph type="dt" sz="half" idx="10"/>
          </p:nvPr>
        </p:nvSpPr>
        <p:spPr/>
        <p:txBody>
          <a:bodyPr/>
          <a:lstStyle/>
          <a:p>
            <a:fld id="{353A6F60-8D71-4982-8E17-B8B3C63C9F42}" type="datetimeFigureOut">
              <a:rPr lang="en-US" smtClean="0"/>
              <a:t>9/14/2018</a:t>
            </a:fld>
            <a:endParaRPr lang="en-US"/>
          </a:p>
        </p:txBody>
      </p:sp>
      <p:sp>
        <p:nvSpPr>
          <p:cNvPr id="4" name="Slide Number Placeholder 3">
            <a:extLst>
              <a:ext uri="{FF2B5EF4-FFF2-40B4-BE49-F238E27FC236}">
                <a16:creationId xmlns:a16="http://schemas.microsoft.com/office/drawing/2014/main" id="{FAD7EC2D-3536-415E-B59F-C7B18E522B58}"/>
              </a:ext>
            </a:extLst>
          </p:cNvPr>
          <p:cNvSpPr>
            <a:spLocks noGrp="1"/>
          </p:cNvSpPr>
          <p:nvPr>
            <p:ph type="sldNum" sz="quarter" idx="11"/>
          </p:nvPr>
        </p:nvSpPr>
        <p:spPr/>
        <p:txBody>
          <a:bodyPr/>
          <a:lstStyle/>
          <a:p>
            <a:fld id="{E8CBCF78-9C23-45EB-AACB-0D141525A61B}" type="slidenum">
              <a:rPr lang="en-US" smtClean="0"/>
              <a:t>‹#›</a:t>
            </a:fld>
            <a:endParaRPr lang="en-US"/>
          </a:p>
        </p:txBody>
      </p:sp>
    </p:spTree>
    <p:extLst>
      <p:ext uri="{BB962C8B-B14F-4D97-AF65-F5344CB8AC3E}">
        <p14:creationId xmlns:p14="http://schemas.microsoft.com/office/powerpoint/2010/main" val="294265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B49D8-BC81-46F0-8E3A-B3FA61AEF5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9A1113-1B22-42EA-A4D7-489EAA1873A3}"/>
              </a:ext>
            </a:extLst>
          </p:cNvPr>
          <p:cNvSpPr>
            <a:spLocks noGrp="1"/>
          </p:cNvSpPr>
          <p:nvPr>
            <p:ph type="dt" sz="half" idx="10"/>
          </p:nvPr>
        </p:nvSpPr>
        <p:spPr/>
        <p:txBody>
          <a:bodyPr/>
          <a:lstStyle/>
          <a:p>
            <a:fld id="{353A6F60-8D71-4982-8E17-B8B3C63C9F42}" type="datetimeFigureOut">
              <a:rPr lang="en-US" smtClean="0"/>
              <a:t>9/14/2018</a:t>
            </a:fld>
            <a:endParaRPr lang="en-US"/>
          </a:p>
        </p:txBody>
      </p:sp>
      <p:sp>
        <p:nvSpPr>
          <p:cNvPr id="4" name="Slide Number Placeholder 3">
            <a:extLst>
              <a:ext uri="{FF2B5EF4-FFF2-40B4-BE49-F238E27FC236}">
                <a16:creationId xmlns:a16="http://schemas.microsoft.com/office/drawing/2014/main" id="{A126118C-BE76-47CD-B544-927A5A00D4AA}"/>
              </a:ext>
            </a:extLst>
          </p:cNvPr>
          <p:cNvSpPr>
            <a:spLocks noGrp="1"/>
          </p:cNvSpPr>
          <p:nvPr>
            <p:ph type="sldNum" sz="quarter" idx="11"/>
          </p:nvPr>
        </p:nvSpPr>
        <p:spPr/>
        <p:txBody>
          <a:bodyPr/>
          <a:lstStyle/>
          <a:p>
            <a:fld id="{E8CBCF78-9C23-45EB-AACB-0D141525A61B}" type="slidenum">
              <a:rPr lang="en-US" smtClean="0"/>
              <a:t>‹#›</a:t>
            </a:fld>
            <a:endParaRPr lang="en-US"/>
          </a:p>
        </p:txBody>
      </p:sp>
    </p:spTree>
    <p:extLst>
      <p:ext uri="{BB962C8B-B14F-4D97-AF65-F5344CB8AC3E}">
        <p14:creationId xmlns:p14="http://schemas.microsoft.com/office/powerpoint/2010/main" val="16058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06215" y="6373248"/>
            <a:ext cx="1760156" cy="365125"/>
          </a:xfrm>
          <a:prstGeom prst="rect">
            <a:avLst/>
          </a:prstGeom>
        </p:spPr>
        <p:txBody>
          <a:bodyPr/>
          <a:lstStyle/>
          <a:p>
            <a:fld id="{65AC584E-FF59-46C7-A326-FDCE24013445}" type="datetime1">
              <a:rPr lang="en-US" smtClean="0">
                <a:solidFill>
                  <a:prstClr val="black">
                    <a:tint val="75000"/>
                  </a:prstClr>
                </a:solidFill>
              </a:rPr>
              <a:t>9/14/2018</a:t>
            </a:fld>
            <a:endParaRPr lang="en-US">
              <a:solidFill>
                <a:prstClr val="black">
                  <a:tint val="75000"/>
                </a:prstClr>
              </a:solidFill>
            </a:endParaRPr>
          </a:p>
        </p:txBody>
      </p:sp>
      <p:sp>
        <p:nvSpPr>
          <p:cNvPr id="7" name="Slide Number Placeholder 6"/>
          <p:cNvSpPr>
            <a:spLocks noGrp="1"/>
          </p:cNvSpPr>
          <p:nvPr>
            <p:ph type="sldNum" sz="quarter" idx="12"/>
          </p:nvPr>
        </p:nvSpPr>
        <p:spPr>
          <a:xfrm>
            <a:off x="10942572" y="6357242"/>
            <a:ext cx="1076246" cy="365125"/>
          </a:xfrm>
          <a:prstGeom prst="rect">
            <a:avLst/>
          </a:prstGeom>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70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713250" y="6356350"/>
            <a:ext cx="1422144" cy="366017"/>
          </a:xfrm>
          <a:prstGeom prst="rect">
            <a:avLst/>
          </a:prstGeom>
        </p:spPr>
        <p:txBody>
          <a:bodyPr/>
          <a:lstStyle/>
          <a:p>
            <a:fld id="{9E3F48CF-E310-4C21-98B7-13C0E376590C}" type="datetime1">
              <a:rPr lang="en-US" smtClean="0">
                <a:solidFill>
                  <a:prstClr val="black">
                    <a:tint val="75000"/>
                  </a:prstClr>
                </a:solidFill>
              </a:rPr>
              <a:t>9/14/2018</a:t>
            </a:fld>
            <a:endParaRPr lang="en-US">
              <a:solidFill>
                <a:prstClr val="black">
                  <a:tint val="75000"/>
                </a:prstClr>
              </a:solidFill>
            </a:endParaRPr>
          </a:p>
        </p:txBody>
      </p:sp>
      <p:sp>
        <p:nvSpPr>
          <p:cNvPr id="9" name="Slide Number Placeholder 8"/>
          <p:cNvSpPr>
            <a:spLocks noGrp="1"/>
          </p:cNvSpPr>
          <p:nvPr>
            <p:ph type="sldNum" sz="quarter" idx="12"/>
          </p:nvPr>
        </p:nvSpPr>
        <p:spPr>
          <a:xfrm>
            <a:off x="10315339" y="6356350"/>
            <a:ext cx="1763936" cy="365125"/>
          </a:xfrm>
          <a:prstGeom prst="rect">
            <a:avLst/>
          </a:prstGeom>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35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630121" y="6356350"/>
            <a:ext cx="2138009" cy="429858"/>
          </a:xfrm>
          <a:prstGeom prst="rect">
            <a:avLst/>
          </a:prstGeom>
        </p:spPr>
        <p:txBody>
          <a:bodyPr/>
          <a:lstStyle/>
          <a:p>
            <a:fld id="{1A22D468-6150-4FB4-81B9-DA746C2819E7}" type="datetime1">
              <a:rPr lang="en-US" smtClean="0">
                <a:solidFill>
                  <a:prstClr val="black">
                    <a:tint val="75000"/>
                  </a:prstClr>
                </a:solidFill>
              </a:rPr>
              <a:t>9/14/2018</a:t>
            </a:fld>
            <a:endParaRPr lang="en-US">
              <a:solidFill>
                <a:prstClr val="black">
                  <a:tint val="75000"/>
                </a:prstClr>
              </a:solidFill>
            </a:endParaRPr>
          </a:p>
        </p:txBody>
      </p:sp>
      <p:sp>
        <p:nvSpPr>
          <p:cNvPr id="5" name="Slide Number Placeholder 4"/>
          <p:cNvSpPr>
            <a:spLocks noGrp="1"/>
          </p:cNvSpPr>
          <p:nvPr>
            <p:ph type="sldNum" sz="quarter" idx="12"/>
          </p:nvPr>
        </p:nvSpPr>
        <p:spPr>
          <a:xfrm>
            <a:off x="10935015" y="6356350"/>
            <a:ext cx="1091360" cy="365125"/>
          </a:xfrm>
          <a:prstGeom prst="rect">
            <a:avLst/>
          </a:prstGeom>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980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675463" y="6356350"/>
            <a:ext cx="2054881" cy="365125"/>
          </a:xfrm>
          <a:prstGeom prst="rect">
            <a:avLst/>
          </a:prstGeom>
        </p:spPr>
        <p:txBody>
          <a:bodyPr/>
          <a:lstStyle/>
          <a:p>
            <a:fld id="{93816213-B419-4501-A7DF-FD432A56787E}" type="datetime1">
              <a:rPr lang="en-US" smtClean="0">
                <a:solidFill>
                  <a:prstClr val="black">
                    <a:tint val="75000"/>
                  </a:prstClr>
                </a:solidFill>
              </a:rPr>
              <a:t>9/14/2018</a:t>
            </a:fld>
            <a:endParaRPr lang="en-US">
              <a:solidFill>
                <a:prstClr val="black">
                  <a:tint val="75000"/>
                </a:prstClr>
              </a:solidFill>
            </a:endParaRPr>
          </a:p>
        </p:txBody>
      </p:sp>
      <p:sp>
        <p:nvSpPr>
          <p:cNvPr id="4" name="Slide Number Placeholder 3"/>
          <p:cNvSpPr>
            <a:spLocks noGrp="1"/>
          </p:cNvSpPr>
          <p:nvPr>
            <p:ph type="sldNum" sz="quarter" idx="12"/>
          </p:nvPr>
        </p:nvSpPr>
        <p:spPr>
          <a:xfrm>
            <a:off x="10859444" y="6356350"/>
            <a:ext cx="1159373" cy="365125"/>
          </a:xfrm>
          <a:prstGeom prst="rect">
            <a:avLst/>
          </a:prstGeom>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38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9DF170A8-BBE9-4D1A-94DC-26868A6C01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10">
            <a:extLst>
              <a:ext uri="{FF2B5EF4-FFF2-40B4-BE49-F238E27FC236}">
                <a16:creationId xmlns:a16="http://schemas.microsoft.com/office/drawing/2014/main" id="{F4F8CA9E-93E2-4640-ACCF-0E40FC632ACB}"/>
              </a:ext>
            </a:extLst>
          </p:cNvPr>
          <p:cNvSpPr>
            <a:spLocks noGrp="1"/>
          </p:cNvSpPr>
          <p:nvPr>
            <p:ph type="dt" sz="half" idx="2"/>
          </p:nvPr>
        </p:nvSpPr>
        <p:spPr>
          <a:xfrm>
            <a:off x="8887061" y="6370703"/>
            <a:ext cx="1640502" cy="365060"/>
          </a:xfrm>
          <a:prstGeom prst="rect">
            <a:avLst/>
          </a:prstGeom>
        </p:spPr>
        <p:txBody>
          <a:bodyPr vert="horz" lIns="91440" tIns="45720" rIns="91440" bIns="45720" rtlCol="0" anchor="ctr"/>
          <a:lstStyle>
            <a:lvl1pPr algn="l">
              <a:defRPr sz="1200">
                <a:solidFill>
                  <a:schemeClr val="tx1">
                    <a:tint val="75000"/>
                  </a:schemeClr>
                </a:solidFill>
              </a:defRPr>
            </a:lvl1pPr>
          </a:lstStyle>
          <a:p>
            <a:fld id="{353A6F60-8D71-4982-8E17-B8B3C63C9F42}" type="datetimeFigureOut">
              <a:rPr lang="en-US" smtClean="0"/>
              <a:t>9/14/2018</a:t>
            </a:fld>
            <a:endParaRPr lang="en-US"/>
          </a:p>
        </p:txBody>
      </p:sp>
      <p:sp>
        <p:nvSpPr>
          <p:cNvPr id="12" name="Slide Number Placeholder 11">
            <a:extLst>
              <a:ext uri="{FF2B5EF4-FFF2-40B4-BE49-F238E27FC236}">
                <a16:creationId xmlns:a16="http://schemas.microsoft.com/office/drawing/2014/main" id="{78A0A626-741D-404C-9306-59BB2D57F0A4}"/>
              </a:ext>
            </a:extLst>
          </p:cNvPr>
          <p:cNvSpPr>
            <a:spLocks noGrp="1"/>
          </p:cNvSpPr>
          <p:nvPr>
            <p:ph type="sldNum" sz="quarter" idx="4"/>
          </p:nvPr>
        </p:nvSpPr>
        <p:spPr>
          <a:xfrm>
            <a:off x="10715860" y="6370637"/>
            <a:ext cx="1287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BCF78-9C23-45EB-AACB-0D141525A61B}" type="slidenum">
              <a:rPr lang="en-US" smtClean="0"/>
              <a:t>‹#›</a:t>
            </a:fld>
            <a:endParaRPr lang="en-US"/>
          </a:p>
        </p:txBody>
      </p:sp>
    </p:spTree>
    <p:extLst>
      <p:ext uri="{BB962C8B-B14F-4D97-AF65-F5344CB8AC3E}">
        <p14:creationId xmlns:p14="http://schemas.microsoft.com/office/powerpoint/2010/main" val="123194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9" r:id="rId4"/>
    <p:sldLayoutId id="2147483668" r:id="rId5"/>
    <p:sldLayoutId id="2147483664" r:id="rId6"/>
    <p:sldLayoutId id="2147483665" r:id="rId7"/>
    <p:sldLayoutId id="2147483666" r:id="rId8"/>
    <p:sldLayoutId id="2147483667" r:id="rId9"/>
    <p:sldLayoutId id="2147483670"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etlib.org/utk/people/JackDongarra/CCDSC-2018/"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pidal.org/" TargetMode="External"/><Relationship Id="rId5" Type="http://schemas.openxmlformats.org/officeDocument/2006/relationships/hyperlink" Target="http://www.dsc.soic.indiana.edu/" TargetMode="External"/><Relationship Id="rId4" Type="http://schemas.openxmlformats.org/officeDocument/2006/relationships/hyperlink" Target="mailto:gcf@indian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jsv7EWhCqIQ&amp;feature=youtu.be" TargetMode="External"/><Relationship Id="rId2" Type="http://schemas.openxmlformats.org/officeDocument/2006/relationships/hyperlink" Target="https://www.microsoft.com/en-us/research/event/faculty-summit-201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xascale.org/bdec/sites/www.exascale.org.bdec/files/whitepapers/bdec2017pathways.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8448"/>
            <a:ext cx="12192000" cy="936011"/>
          </a:xfrm>
        </p:spPr>
        <p:txBody>
          <a:bodyPr>
            <a:noAutofit/>
          </a:bodyPr>
          <a:lstStyle/>
          <a:p>
            <a:pPr algn="ctr"/>
            <a:r>
              <a:rPr lang="en-US" sz="5400" dirty="0"/>
              <a:t>AI-Driven Science and Engineering with the Global AI and Modeling Supercomputer GAIMSC</a:t>
            </a:r>
            <a:endParaRPr lang="en-US" sz="1600" b="1" dirty="0">
              <a:latin typeface="Arial Black" panose="020B0A04020102020204" pitchFamily="34" charset="0"/>
            </a:endParaRPr>
          </a:p>
        </p:txBody>
      </p:sp>
      <p:sp>
        <p:nvSpPr>
          <p:cNvPr id="4" name="Rectangle 3">
            <a:extLst>
              <a:ext uri="{FF2B5EF4-FFF2-40B4-BE49-F238E27FC236}">
                <a16:creationId xmlns:a16="http://schemas.microsoft.com/office/drawing/2014/main" id="{6ED00E1E-723F-4497-B46A-9D6B4B743B2E}"/>
              </a:ext>
            </a:extLst>
          </p:cNvPr>
          <p:cNvSpPr/>
          <p:nvPr/>
        </p:nvSpPr>
        <p:spPr>
          <a:xfrm>
            <a:off x="-81724" y="2434459"/>
            <a:ext cx="12179456" cy="3785652"/>
          </a:xfrm>
          <a:prstGeom prst="rect">
            <a:avLst/>
          </a:prstGeom>
        </p:spPr>
        <p:txBody>
          <a:bodyPr wrap="square">
            <a:spAutoFit/>
          </a:bodyPr>
          <a:lstStyle/>
          <a:p>
            <a:pPr lvl="0" algn="ctr" defTabSz="457200">
              <a:defRPr/>
            </a:pPr>
            <a:r>
              <a:rPr lang="en-US" sz="2400" dirty="0">
                <a:cs typeface="Times New Roman" pitchFamily="18" charset="0"/>
              </a:rPr>
              <a:t>Workshop on Clusters, Clouds, and Data for Scientific Computing CCDSC 2018</a:t>
            </a:r>
          </a:p>
          <a:p>
            <a:pPr algn="ctr" defTabSz="457200">
              <a:defRPr/>
            </a:pPr>
            <a:r>
              <a:rPr lang="fr-FR" sz="2400" dirty="0" err="1">
                <a:cs typeface="Times New Roman" pitchFamily="18" charset="0"/>
              </a:rPr>
              <a:t>Châteauform</a:t>
            </a:r>
            <a:r>
              <a:rPr lang="fr-FR" sz="2400" dirty="0">
                <a:cs typeface="Times New Roman" pitchFamily="18" charset="0"/>
              </a:rPr>
              <a:t>’, La Maison des Contes, 427 Chemin de </a:t>
            </a:r>
            <a:r>
              <a:rPr lang="fr-FR" sz="2400" dirty="0" err="1">
                <a:cs typeface="Times New Roman" pitchFamily="18" charset="0"/>
              </a:rPr>
              <a:t>Chanzé</a:t>
            </a:r>
            <a:r>
              <a:rPr lang="fr-FR" sz="2400" dirty="0">
                <a:cs typeface="Times New Roman" pitchFamily="18" charset="0"/>
              </a:rPr>
              <a:t>, (</a:t>
            </a:r>
            <a:r>
              <a:rPr lang="fr-FR" sz="2400" dirty="0" err="1">
                <a:cs typeface="Times New Roman" pitchFamily="18" charset="0"/>
              </a:rPr>
              <a:t>near</a:t>
            </a:r>
            <a:r>
              <a:rPr lang="fr-FR" sz="2400" dirty="0">
                <a:cs typeface="Times New Roman" pitchFamily="18" charset="0"/>
              </a:rPr>
              <a:t> Lyon) France</a:t>
            </a:r>
            <a:br>
              <a:rPr lang="fr-FR" sz="2400" dirty="0">
                <a:cs typeface="Times New Roman" pitchFamily="18" charset="0"/>
              </a:rPr>
            </a:br>
            <a:r>
              <a:rPr lang="fr-FR" sz="2400" dirty="0" err="1">
                <a:solidFill>
                  <a:prstClr val="black"/>
                </a:solidFill>
                <a:cs typeface="Times New Roman" pitchFamily="18" charset="0"/>
              </a:rPr>
              <a:t>September</a:t>
            </a:r>
            <a:r>
              <a:rPr lang="fr-FR" sz="2400" dirty="0">
                <a:solidFill>
                  <a:prstClr val="black"/>
                </a:solidFill>
                <a:cs typeface="Times New Roman" pitchFamily="18" charset="0"/>
              </a:rPr>
              <a:t> 4-7 2018</a:t>
            </a:r>
            <a:endParaRPr lang="en-US" sz="2400" dirty="0">
              <a:cs typeface="Times New Roman" pitchFamily="18" charset="0"/>
              <a:hlinkClick r:id="rId3"/>
            </a:endParaRPr>
          </a:p>
          <a:p>
            <a:pPr lvl="0" algn="ctr" defTabSz="457200">
              <a:defRPr/>
            </a:pPr>
            <a:r>
              <a:rPr lang="en-US" sz="2400" dirty="0">
                <a:cs typeface="Times New Roman" pitchFamily="18" charset="0"/>
                <a:hlinkClick r:id="rId3"/>
              </a:rPr>
              <a:t>http://www.netlib.org/utk/people/JackDongarra/CCDSC-2018/</a:t>
            </a:r>
            <a:endParaRPr lang="en-US" sz="2400" dirty="0">
              <a:cs typeface="Times New Roman" pitchFamily="18" charset="0"/>
            </a:endParaRPr>
          </a:p>
          <a:p>
            <a:pPr lvl="0" algn="ctr" defTabSz="457200">
              <a:defRPr/>
            </a:pPr>
            <a:endParaRPr lang="en-US" sz="2400" b="1" dirty="0">
              <a:cs typeface="Times New Roman" pitchFamily="18" charset="0"/>
            </a:endParaRPr>
          </a:p>
          <a:p>
            <a:pPr lvl="0" algn="ctr" defTabSz="457200">
              <a:defRPr/>
            </a:pPr>
            <a:r>
              <a:rPr lang="en-US" sz="2400" b="1" dirty="0">
                <a:cs typeface="Times New Roman" pitchFamily="18" charset="0"/>
              </a:rPr>
              <a:t>Geoffrey Fox, September 5, 2018</a:t>
            </a:r>
          </a:p>
          <a:p>
            <a:pPr algn="ctr" defTabSz="457200">
              <a:defRPr/>
            </a:pPr>
            <a:r>
              <a:rPr lang="en-US" sz="2400" b="1" dirty="0">
                <a:cs typeface="Times New Roman" pitchFamily="18" charset="0"/>
              </a:rPr>
              <a:t>Digital Science Center</a:t>
            </a:r>
            <a:endParaRPr lang="en-US" sz="2400" dirty="0">
              <a:latin typeface="Arial"/>
            </a:endParaRPr>
          </a:p>
          <a:p>
            <a:pPr lvl="0" algn="ctr" defTabSz="457200">
              <a:defRPr/>
            </a:pPr>
            <a:r>
              <a:rPr lang="en-US" sz="2400" b="1" dirty="0">
                <a:latin typeface="Arial"/>
                <a:cs typeface="Times New Roman" pitchFamily="18" charset="0"/>
              </a:rPr>
              <a:t>Department of Intelligent Systems Engineering</a:t>
            </a:r>
          </a:p>
          <a:p>
            <a:pPr lvl="0" algn="ctr" defTabSz="457200">
              <a:defRPr/>
            </a:pPr>
            <a:r>
              <a:rPr lang="en-US" sz="2400" b="1" dirty="0">
                <a:latin typeface="Arial"/>
                <a:cs typeface="Times New Roman" pitchFamily="18" charset="0"/>
              </a:rPr>
              <a:t>Indiana University Bloomington</a:t>
            </a:r>
          </a:p>
          <a:p>
            <a:pPr lvl="0" algn="ctr" defTabSz="457200">
              <a:defRPr/>
            </a:pPr>
            <a:r>
              <a:rPr lang="en-US" sz="2400" dirty="0">
                <a:latin typeface="Arial"/>
                <a:hlinkClick r:id="rId4"/>
              </a:rPr>
              <a:t>gcf@indiana.edu</a:t>
            </a:r>
            <a:r>
              <a:rPr lang="en-US" sz="2400" dirty="0">
                <a:latin typeface="Arial"/>
              </a:rPr>
              <a:t>, </a:t>
            </a:r>
            <a:r>
              <a:rPr lang="en-US" sz="2400" dirty="0">
                <a:latin typeface="Arial"/>
                <a:hlinkClick r:id="rId5"/>
              </a:rPr>
              <a:t>http://www.dsc.soic.indiana.edu/</a:t>
            </a:r>
            <a:r>
              <a:rPr lang="en-US" sz="2400" dirty="0">
                <a:latin typeface="Arial"/>
              </a:rPr>
              <a:t>, </a:t>
            </a:r>
            <a:r>
              <a:rPr lang="en-US" sz="2400" dirty="0">
                <a:latin typeface="Arial"/>
                <a:hlinkClick r:id="rId6"/>
              </a:rPr>
              <a:t>http://spidal.org</a:t>
            </a:r>
            <a:r>
              <a:rPr lang="en-US" sz="2400" dirty="0">
                <a:latin typeface="Arial"/>
              </a:rPr>
              <a:t>/</a:t>
            </a:r>
          </a:p>
        </p:txBody>
      </p:sp>
      <p:sp>
        <p:nvSpPr>
          <p:cNvPr id="3" name="Slide Number Placeholder 2">
            <a:extLst>
              <a:ext uri="{FF2B5EF4-FFF2-40B4-BE49-F238E27FC236}">
                <a16:creationId xmlns:a16="http://schemas.microsoft.com/office/drawing/2014/main" id="{BB37426D-0650-4DDA-9A72-5020D9C02DE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22490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2A9EC-8B3F-4E77-B2F7-768C6F5A8112}"/>
              </a:ext>
            </a:extLst>
          </p:cNvPr>
          <p:cNvSpPr>
            <a:spLocks noGrp="1"/>
          </p:cNvSpPr>
          <p:nvPr>
            <p:ph type="title"/>
          </p:nvPr>
        </p:nvSpPr>
        <p:spPr>
          <a:xfrm>
            <a:off x="49619" y="17758"/>
            <a:ext cx="12092761" cy="917907"/>
          </a:xfrm>
        </p:spPr>
        <p:txBody>
          <a:bodyPr>
            <a:noAutofit/>
          </a:bodyPr>
          <a:lstStyle/>
          <a:p>
            <a:pPr algn="ctr"/>
            <a:r>
              <a:rPr lang="en-US" sz="3600" dirty="0"/>
              <a:t>Requirements for Global AI (and Modeling) Supercomputer</a:t>
            </a:r>
          </a:p>
        </p:txBody>
      </p:sp>
      <p:sp>
        <p:nvSpPr>
          <p:cNvPr id="3" name="Content Placeholder 2">
            <a:extLst>
              <a:ext uri="{FF2B5EF4-FFF2-40B4-BE49-F238E27FC236}">
                <a16:creationId xmlns:a16="http://schemas.microsoft.com/office/drawing/2014/main" id="{275C7F78-666C-4564-935F-671AA35CF296}"/>
              </a:ext>
            </a:extLst>
          </p:cNvPr>
          <p:cNvSpPr>
            <a:spLocks noGrp="1"/>
          </p:cNvSpPr>
          <p:nvPr>
            <p:ph idx="1"/>
          </p:nvPr>
        </p:nvSpPr>
        <p:spPr>
          <a:xfrm>
            <a:off x="0" y="935665"/>
            <a:ext cx="12142381" cy="5253738"/>
          </a:xfrm>
        </p:spPr>
        <p:txBody>
          <a:bodyPr>
            <a:normAutofit lnSpcReduction="10000"/>
          </a:bodyPr>
          <a:lstStyle/>
          <a:p>
            <a:r>
              <a:rPr lang="en-US" b="1" dirty="0"/>
              <a:t>Application Requirements: </a:t>
            </a:r>
            <a:r>
              <a:rPr lang="en-US" dirty="0"/>
              <a:t>The structure of application clearly impacts needed hardware and software</a:t>
            </a:r>
          </a:p>
          <a:p>
            <a:pPr lvl="1"/>
            <a:r>
              <a:rPr lang="en-US" dirty="0"/>
              <a:t>Pleasingly parallel</a:t>
            </a:r>
          </a:p>
          <a:p>
            <a:pPr lvl="1"/>
            <a:r>
              <a:rPr lang="en-US" dirty="0"/>
              <a:t>Workflow</a:t>
            </a:r>
          </a:p>
          <a:p>
            <a:pPr lvl="1"/>
            <a:r>
              <a:rPr lang="en-US" dirty="0"/>
              <a:t>Global Machine Learning</a:t>
            </a:r>
          </a:p>
          <a:p>
            <a:r>
              <a:rPr lang="en-US" b="1" dirty="0"/>
              <a:t>Data model: </a:t>
            </a:r>
            <a:r>
              <a:rPr lang="en-US" dirty="0"/>
              <a:t>SQL, NoSQL; File Systems, Object store; </a:t>
            </a:r>
            <a:r>
              <a:rPr lang="en-US" dirty="0" err="1"/>
              <a:t>Lustre</a:t>
            </a:r>
            <a:r>
              <a:rPr lang="en-US" dirty="0"/>
              <a:t>, HDFS</a:t>
            </a:r>
          </a:p>
          <a:p>
            <a:r>
              <a:rPr lang="en-US" b="1" dirty="0"/>
              <a:t>Distributed data </a:t>
            </a:r>
            <a:r>
              <a:rPr lang="en-US" dirty="0"/>
              <a:t>from distributed sensors and instruments (Internet of Things) requires Edge computing model</a:t>
            </a:r>
          </a:p>
          <a:p>
            <a:pPr lvl="1"/>
            <a:r>
              <a:rPr lang="en-US" dirty="0"/>
              <a:t>Device – Fog – Cloud model and streaming data software and algorithms</a:t>
            </a:r>
          </a:p>
          <a:p>
            <a:r>
              <a:rPr lang="en-US" b="1" dirty="0"/>
              <a:t>Hardware: node </a:t>
            </a:r>
            <a:r>
              <a:rPr lang="en-US" dirty="0"/>
              <a:t>(accelerators such as GPU or KNL for deep learning) and </a:t>
            </a:r>
            <a:r>
              <a:rPr lang="en-US" b="1" dirty="0"/>
              <a:t>multi-node </a:t>
            </a:r>
            <a:r>
              <a:rPr lang="en-US" dirty="0"/>
              <a:t>architecture configured as </a:t>
            </a:r>
            <a:r>
              <a:rPr lang="en-US" b="1" dirty="0"/>
              <a:t>AI First HPC Cloud; </a:t>
            </a:r>
          </a:p>
          <a:p>
            <a:pPr lvl="1"/>
            <a:r>
              <a:rPr lang="en-US" b="1" dirty="0"/>
              <a:t>Disks </a:t>
            </a:r>
            <a:r>
              <a:rPr lang="en-US" dirty="0"/>
              <a:t>speed and location</a:t>
            </a:r>
          </a:p>
          <a:p>
            <a:r>
              <a:rPr lang="en-US" b="1" dirty="0"/>
              <a:t>Software requirements: </a:t>
            </a:r>
            <a:r>
              <a:rPr lang="en-US" dirty="0"/>
              <a:t>Programming model for GAIMSC</a:t>
            </a:r>
          </a:p>
          <a:p>
            <a:endParaRPr lang="en-US" dirty="0"/>
          </a:p>
          <a:p>
            <a:endParaRPr lang="en-US" dirty="0"/>
          </a:p>
        </p:txBody>
      </p:sp>
      <p:sp>
        <p:nvSpPr>
          <p:cNvPr id="6" name="TextBox 5">
            <a:extLst>
              <a:ext uri="{FF2B5EF4-FFF2-40B4-BE49-F238E27FC236}">
                <a16:creationId xmlns:a16="http://schemas.microsoft.com/office/drawing/2014/main" id="{4F24F3A4-E18F-4FD8-818D-F75B66837F16}"/>
              </a:ext>
            </a:extLst>
          </p:cNvPr>
          <p:cNvSpPr txBox="1"/>
          <p:nvPr/>
        </p:nvSpPr>
        <p:spPr>
          <a:xfrm>
            <a:off x="5393512" y="1584793"/>
            <a:ext cx="5413918"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t>Analytics</a:t>
            </a:r>
          </a:p>
          <a:p>
            <a:pPr marL="342900" indent="-342900">
              <a:buFont typeface="Arial" panose="020B0604020202020204" pitchFamily="34" charset="0"/>
              <a:buChar char="•"/>
            </a:pPr>
            <a:r>
              <a:rPr lang="en-US" sz="2400" dirty="0"/>
              <a:t>Data management</a:t>
            </a:r>
          </a:p>
          <a:p>
            <a:pPr marL="342900" indent="-342900">
              <a:buFont typeface="Arial" panose="020B0604020202020204" pitchFamily="34" charset="0"/>
              <a:buChar char="•"/>
            </a:pPr>
            <a:r>
              <a:rPr lang="en-US" sz="2400" dirty="0"/>
              <a:t>Streaming or Repository access or both</a:t>
            </a:r>
          </a:p>
        </p:txBody>
      </p:sp>
      <p:sp>
        <p:nvSpPr>
          <p:cNvPr id="7" name="Slide Number Placeholder 6">
            <a:extLst>
              <a:ext uri="{FF2B5EF4-FFF2-40B4-BE49-F238E27FC236}">
                <a16:creationId xmlns:a16="http://schemas.microsoft.com/office/drawing/2014/main" id="{577C588A-4BA0-423C-ABA2-D9BEE2A14FC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586251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140A-2650-4019-9BF0-F6B9F65E4116}"/>
              </a:ext>
            </a:extLst>
          </p:cNvPr>
          <p:cNvSpPr>
            <a:spLocks noGrp="1"/>
          </p:cNvSpPr>
          <p:nvPr>
            <p:ph type="title"/>
          </p:nvPr>
        </p:nvSpPr>
        <p:spPr>
          <a:xfrm>
            <a:off x="912158" y="116822"/>
            <a:ext cx="10515600" cy="864814"/>
          </a:xfrm>
        </p:spPr>
        <p:txBody>
          <a:bodyPr/>
          <a:lstStyle/>
          <a:p>
            <a:r>
              <a:rPr lang="en-US" dirty="0"/>
              <a:t>Distinctive Features of Applications</a:t>
            </a:r>
          </a:p>
        </p:txBody>
      </p:sp>
      <p:sp>
        <p:nvSpPr>
          <p:cNvPr id="3" name="Content Placeholder 2">
            <a:extLst>
              <a:ext uri="{FF2B5EF4-FFF2-40B4-BE49-F238E27FC236}">
                <a16:creationId xmlns:a16="http://schemas.microsoft.com/office/drawing/2014/main" id="{4833011B-0AF2-479D-B0B6-9E5D5D39748F}"/>
              </a:ext>
            </a:extLst>
          </p:cNvPr>
          <p:cNvSpPr>
            <a:spLocks noGrp="1"/>
          </p:cNvSpPr>
          <p:nvPr>
            <p:ph idx="1"/>
          </p:nvPr>
        </p:nvSpPr>
        <p:spPr>
          <a:xfrm>
            <a:off x="360830" y="1348255"/>
            <a:ext cx="10515600" cy="4351338"/>
          </a:xfrm>
        </p:spPr>
        <p:txBody>
          <a:bodyPr>
            <a:normAutofit/>
          </a:bodyPr>
          <a:lstStyle/>
          <a:p>
            <a:r>
              <a:rPr lang="en-US" dirty="0"/>
              <a:t>Ratio of data to model sizes: vertical axis on next slide</a:t>
            </a:r>
          </a:p>
          <a:p>
            <a:r>
              <a:rPr lang="en-US" dirty="0"/>
              <a:t>Importance of Synchronization – ratio of inter-node communication to node computing: horizontal axis on next slide</a:t>
            </a:r>
          </a:p>
          <a:p>
            <a:r>
              <a:rPr lang="en-US" dirty="0"/>
              <a:t>Sparsity of Data or Model; impacts value of GPU’s or vector computing</a:t>
            </a:r>
          </a:p>
          <a:p>
            <a:r>
              <a:rPr lang="en-US" dirty="0"/>
              <a:t>Irregularity of Data or Model</a:t>
            </a:r>
          </a:p>
          <a:p>
            <a:r>
              <a:rPr lang="en-US" dirty="0"/>
              <a:t>Geographic distribution of Data as in edge computing; use of streaming (dynamic data) versus batch paradigms</a:t>
            </a:r>
          </a:p>
          <a:p>
            <a:r>
              <a:rPr lang="en-US" dirty="0"/>
              <a:t>Dynamic model structure as in some iterative algorithms </a:t>
            </a:r>
          </a:p>
        </p:txBody>
      </p:sp>
      <p:sp>
        <p:nvSpPr>
          <p:cNvPr id="6" name="Slide Number Placeholder 5">
            <a:extLst>
              <a:ext uri="{FF2B5EF4-FFF2-40B4-BE49-F238E27FC236}">
                <a16:creationId xmlns:a16="http://schemas.microsoft.com/office/drawing/2014/main" id="{B64F9E09-AE9C-45F9-AFDA-660F1A41DCB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1573083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5BD4-5E2E-42E9-82AE-53907FCF5100}"/>
              </a:ext>
            </a:extLst>
          </p:cNvPr>
          <p:cNvSpPr>
            <a:spLocks noGrp="1"/>
          </p:cNvSpPr>
          <p:nvPr>
            <p:ph type="title"/>
          </p:nvPr>
        </p:nvSpPr>
        <p:spPr>
          <a:xfrm>
            <a:off x="289700" y="84864"/>
            <a:ext cx="11295609" cy="740661"/>
          </a:xfrm>
        </p:spPr>
        <p:txBody>
          <a:bodyPr>
            <a:normAutofit fontScale="90000"/>
          </a:bodyPr>
          <a:lstStyle/>
          <a:p>
            <a:pPr algn="ctr"/>
            <a:r>
              <a:rPr lang="en-US" dirty="0"/>
              <a:t>Big Data and Simulation Difficulty in Parallelism</a:t>
            </a:r>
            <a:br>
              <a:rPr lang="en-US" dirty="0"/>
            </a:br>
            <a:r>
              <a:rPr lang="en-US" sz="3100" dirty="0">
                <a:solidFill>
                  <a:srgbClr val="FF0000"/>
                </a:solidFill>
              </a:rPr>
              <a:t>Size of Synchronization constraints</a:t>
            </a:r>
            <a:endParaRPr lang="en-US" dirty="0">
              <a:solidFill>
                <a:srgbClr val="FF0000"/>
              </a:solidFill>
            </a:endParaRPr>
          </a:p>
        </p:txBody>
      </p:sp>
      <p:grpSp>
        <p:nvGrpSpPr>
          <p:cNvPr id="9" name="Group 8">
            <a:extLst>
              <a:ext uri="{FF2B5EF4-FFF2-40B4-BE49-F238E27FC236}">
                <a16:creationId xmlns:a16="http://schemas.microsoft.com/office/drawing/2014/main" id="{7ADA573E-EAF5-41DF-95B3-9CB841BD4E07}"/>
              </a:ext>
            </a:extLst>
          </p:cNvPr>
          <p:cNvGrpSpPr/>
          <p:nvPr/>
        </p:nvGrpSpPr>
        <p:grpSpPr>
          <a:xfrm>
            <a:off x="1041991" y="681037"/>
            <a:ext cx="10002284" cy="0"/>
            <a:chOff x="1041991" y="681037"/>
            <a:chExt cx="10002284" cy="0"/>
          </a:xfrm>
        </p:grpSpPr>
        <p:cxnSp>
          <p:nvCxnSpPr>
            <p:cNvPr id="7" name="Straight Arrow Connector 6">
              <a:extLst>
                <a:ext uri="{FF2B5EF4-FFF2-40B4-BE49-F238E27FC236}">
                  <a16:creationId xmlns:a16="http://schemas.microsoft.com/office/drawing/2014/main" id="{77B3D73B-63B7-413F-9BAA-70AB4A187844}"/>
                </a:ext>
              </a:extLst>
            </p:cNvPr>
            <p:cNvCxnSpPr/>
            <p:nvPr/>
          </p:nvCxnSpPr>
          <p:spPr>
            <a:xfrm>
              <a:off x="1041991" y="681037"/>
              <a:ext cx="19138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D70B65D-B9F2-4195-AD10-9D76488E31C4}"/>
                </a:ext>
              </a:extLst>
            </p:cNvPr>
            <p:cNvCxnSpPr/>
            <p:nvPr/>
          </p:nvCxnSpPr>
          <p:spPr>
            <a:xfrm>
              <a:off x="9130414" y="681037"/>
              <a:ext cx="19138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41AD01AF-CA24-49F8-B2C0-6CFC8E5E1712}"/>
              </a:ext>
            </a:extLst>
          </p:cNvPr>
          <p:cNvSpPr txBox="1"/>
          <p:nvPr/>
        </p:nvSpPr>
        <p:spPr>
          <a:xfrm>
            <a:off x="805152" y="2849769"/>
            <a:ext cx="3025251" cy="707886"/>
          </a:xfrm>
          <a:prstGeom prst="rect">
            <a:avLst/>
          </a:prstGeom>
          <a:noFill/>
          <a:ln w="12700">
            <a:solidFill>
              <a:schemeClr val="tx1"/>
            </a:solidFill>
          </a:ln>
        </p:spPr>
        <p:txBody>
          <a:bodyPr wrap="square" rtlCol="0">
            <a:spAutoFit/>
          </a:bodyPr>
          <a:lstStyle/>
          <a:p>
            <a:r>
              <a:rPr lang="en-US" sz="2000" b="1" dirty="0"/>
              <a:t>Pleasingly Parallel</a:t>
            </a:r>
          </a:p>
          <a:p>
            <a:r>
              <a:rPr lang="en-US" sz="2000" b="1" dirty="0"/>
              <a:t>Often independent events</a:t>
            </a:r>
          </a:p>
        </p:txBody>
      </p:sp>
      <p:sp>
        <p:nvSpPr>
          <p:cNvPr id="11" name="TextBox 10">
            <a:extLst>
              <a:ext uri="{FF2B5EF4-FFF2-40B4-BE49-F238E27FC236}">
                <a16:creationId xmlns:a16="http://schemas.microsoft.com/office/drawing/2014/main" id="{7CB3B4AF-3C5F-4FA5-9AAB-2D5CFAEE2B27}"/>
              </a:ext>
            </a:extLst>
          </p:cNvPr>
          <p:cNvSpPr txBox="1"/>
          <p:nvPr/>
        </p:nvSpPr>
        <p:spPr>
          <a:xfrm>
            <a:off x="1433493" y="1976376"/>
            <a:ext cx="2295156" cy="707886"/>
          </a:xfrm>
          <a:prstGeom prst="rect">
            <a:avLst/>
          </a:prstGeom>
          <a:noFill/>
          <a:ln w="12700">
            <a:solidFill>
              <a:schemeClr val="tx1"/>
            </a:solidFill>
          </a:ln>
        </p:spPr>
        <p:txBody>
          <a:bodyPr wrap="square" rtlCol="0">
            <a:spAutoFit/>
          </a:bodyPr>
          <a:lstStyle/>
          <a:p>
            <a:r>
              <a:rPr lang="en-US" sz="2000" b="1" dirty="0"/>
              <a:t>MapReduce as in scalable databases</a:t>
            </a:r>
          </a:p>
        </p:txBody>
      </p:sp>
      <p:sp>
        <p:nvSpPr>
          <p:cNvPr id="12" name="TextBox 11">
            <a:extLst>
              <a:ext uri="{FF2B5EF4-FFF2-40B4-BE49-F238E27FC236}">
                <a16:creationId xmlns:a16="http://schemas.microsoft.com/office/drawing/2014/main" id="{D2E1B34B-ABE5-46D1-A43B-FC8FAD87576E}"/>
              </a:ext>
            </a:extLst>
          </p:cNvPr>
          <p:cNvSpPr txBox="1"/>
          <p:nvPr/>
        </p:nvSpPr>
        <p:spPr>
          <a:xfrm>
            <a:off x="7665720" y="3996806"/>
            <a:ext cx="3086100" cy="400110"/>
          </a:xfrm>
          <a:prstGeom prst="rect">
            <a:avLst/>
          </a:prstGeom>
          <a:noFill/>
          <a:ln w="12700">
            <a:solidFill>
              <a:schemeClr val="tx1"/>
            </a:solidFill>
          </a:ln>
        </p:spPr>
        <p:txBody>
          <a:bodyPr wrap="square" rtlCol="0">
            <a:spAutoFit/>
          </a:bodyPr>
          <a:lstStyle/>
          <a:p>
            <a:r>
              <a:rPr lang="en-US" sz="2000" b="1" dirty="0"/>
              <a:t>Structured Adaptive Sparse</a:t>
            </a:r>
          </a:p>
        </p:txBody>
      </p:sp>
      <p:sp>
        <p:nvSpPr>
          <p:cNvPr id="13" name="TextBox 12">
            <a:extLst>
              <a:ext uri="{FF2B5EF4-FFF2-40B4-BE49-F238E27FC236}">
                <a16:creationId xmlns:a16="http://schemas.microsoft.com/office/drawing/2014/main" id="{392A4BC5-8129-431A-A6BF-8FBF459C27ED}"/>
              </a:ext>
            </a:extLst>
          </p:cNvPr>
          <p:cNvSpPr txBox="1"/>
          <p:nvPr/>
        </p:nvSpPr>
        <p:spPr>
          <a:xfrm>
            <a:off x="979693" y="798196"/>
            <a:ext cx="1933649" cy="400110"/>
          </a:xfrm>
          <a:prstGeom prst="rect">
            <a:avLst/>
          </a:prstGeom>
          <a:noFill/>
          <a:ln w="12700">
            <a:solidFill>
              <a:schemeClr val="tx1"/>
            </a:solidFill>
          </a:ln>
        </p:spPr>
        <p:txBody>
          <a:bodyPr wrap="square" rtlCol="0">
            <a:spAutoFit/>
          </a:bodyPr>
          <a:lstStyle/>
          <a:p>
            <a:r>
              <a:rPr lang="en-US" sz="2000" b="1" dirty="0">
                <a:solidFill>
                  <a:srgbClr val="FF0000"/>
                </a:solidFill>
              </a:rPr>
              <a:t>Loosely Coupled</a:t>
            </a:r>
          </a:p>
        </p:txBody>
      </p:sp>
      <p:sp>
        <p:nvSpPr>
          <p:cNvPr id="14" name="TextBox 13">
            <a:extLst>
              <a:ext uri="{FF2B5EF4-FFF2-40B4-BE49-F238E27FC236}">
                <a16:creationId xmlns:a16="http://schemas.microsoft.com/office/drawing/2014/main" id="{A8670B53-85F0-476E-A42A-AEBE48A84A67}"/>
              </a:ext>
            </a:extLst>
          </p:cNvPr>
          <p:cNvSpPr txBox="1"/>
          <p:nvPr/>
        </p:nvSpPr>
        <p:spPr>
          <a:xfrm>
            <a:off x="9680353" y="4548348"/>
            <a:ext cx="1584251" cy="707886"/>
          </a:xfrm>
          <a:prstGeom prst="rect">
            <a:avLst/>
          </a:prstGeom>
          <a:noFill/>
          <a:ln w="12700">
            <a:solidFill>
              <a:schemeClr val="tx1"/>
            </a:solidFill>
          </a:ln>
        </p:spPr>
        <p:txBody>
          <a:bodyPr wrap="square" rtlCol="0">
            <a:spAutoFit/>
          </a:bodyPr>
          <a:lstStyle/>
          <a:p>
            <a:r>
              <a:rPr lang="en-US" sz="2000" b="1" dirty="0"/>
              <a:t>Largest scale simulations</a:t>
            </a:r>
          </a:p>
        </p:txBody>
      </p:sp>
      <p:sp>
        <p:nvSpPr>
          <p:cNvPr id="15" name="TextBox 14">
            <a:extLst>
              <a:ext uri="{FF2B5EF4-FFF2-40B4-BE49-F238E27FC236}">
                <a16:creationId xmlns:a16="http://schemas.microsoft.com/office/drawing/2014/main" id="{3C57386F-E56D-42BF-B83B-9416B2E6DC39}"/>
              </a:ext>
            </a:extLst>
          </p:cNvPr>
          <p:cNvSpPr txBox="1"/>
          <p:nvPr/>
        </p:nvSpPr>
        <p:spPr>
          <a:xfrm>
            <a:off x="1780218" y="3724999"/>
            <a:ext cx="2214525" cy="707886"/>
          </a:xfrm>
          <a:prstGeom prst="rect">
            <a:avLst/>
          </a:prstGeom>
          <a:noFill/>
          <a:ln w="12700">
            <a:solidFill>
              <a:schemeClr val="tx1"/>
            </a:solidFill>
          </a:ln>
        </p:spPr>
        <p:txBody>
          <a:bodyPr wrap="square" rtlCol="0">
            <a:spAutoFit/>
          </a:bodyPr>
          <a:lstStyle/>
          <a:p>
            <a:r>
              <a:rPr lang="en-US" sz="2000" b="1" dirty="0">
                <a:solidFill>
                  <a:srgbClr val="FF0000"/>
                </a:solidFill>
              </a:rPr>
              <a:t>Current major Big Data category</a:t>
            </a:r>
          </a:p>
        </p:txBody>
      </p:sp>
      <p:sp>
        <p:nvSpPr>
          <p:cNvPr id="16" name="TextBox 15">
            <a:extLst>
              <a:ext uri="{FF2B5EF4-FFF2-40B4-BE49-F238E27FC236}">
                <a16:creationId xmlns:a16="http://schemas.microsoft.com/office/drawing/2014/main" id="{79D1BBCB-0CF0-4F5E-B30A-DB9580FD8E25}"/>
              </a:ext>
            </a:extLst>
          </p:cNvPr>
          <p:cNvSpPr txBox="1"/>
          <p:nvPr/>
        </p:nvSpPr>
        <p:spPr>
          <a:xfrm>
            <a:off x="962149" y="1384187"/>
            <a:ext cx="2214525" cy="400110"/>
          </a:xfrm>
          <a:prstGeom prst="rect">
            <a:avLst/>
          </a:prstGeom>
          <a:noFill/>
          <a:ln w="12700">
            <a:solidFill>
              <a:schemeClr val="tx1"/>
            </a:solidFill>
          </a:ln>
        </p:spPr>
        <p:txBody>
          <a:bodyPr wrap="square" rtlCol="0">
            <a:spAutoFit/>
          </a:bodyPr>
          <a:lstStyle/>
          <a:p>
            <a:r>
              <a:rPr lang="en-US" sz="2000" b="1" dirty="0">
                <a:solidFill>
                  <a:srgbClr val="6600CC"/>
                </a:solidFill>
              </a:rPr>
              <a:t>Commodity Clouds</a:t>
            </a:r>
          </a:p>
        </p:txBody>
      </p:sp>
      <p:sp>
        <p:nvSpPr>
          <p:cNvPr id="17" name="TextBox 16">
            <a:extLst>
              <a:ext uri="{FF2B5EF4-FFF2-40B4-BE49-F238E27FC236}">
                <a16:creationId xmlns:a16="http://schemas.microsoft.com/office/drawing/2014/main" id="{C64279C3-DBB0-47BA-B044-51961CD19E54}"/>
              </a:ext>
            </a:extLst>
          </p:cNvPr>
          <p:cNvSpPr txBox="1"/>
          <p:nvPr/>
        </p:nvSpPr>
        <p:spPr>
          <a:xfrm>
            <a:off x="4330832" y="1223085"/>
            <a:ext cx="3566042" cy="707886"/>
          </a:xfrm>
          <a:prstGeom prst="rect">
            <a:avLst/>
          </a:prstGeom>
          <a:noFill/>
          <a:ln w="12700">
            <a:solidFill>
              <a:schemeClr val="tx1"/>
            </a:solidFill>
          </a:ln>
        </p:spPr>
        <p:txBody>
          <a:bodyPr wrap="square" rtlCol="0">
            <a:spAutoFit/>
          </a:bodyPr>
          <a:lstStyle/>
          <a:p>
            <a:pPr algn="ctr"/>
            <a:r>
              <a:rPr lang="en-US" sz="2000" b="1" dirty="0">
                <a:solidFill>
                  <a:srgbClr val="6600CC"/>
                </a:solidFill>
              </a:rPr>
              <a:t>HPC Clouds: Accelerators</a:t>
            </a:r>
          </a:p>
          <a:p>
            <a:pPr algn="ctr"/>
            <a:r>
              <a:rPr lang="en-US" sz="2000" b="1" dirty="0">
                <a:solidFill>
                  <a:srgbClr val="6600CC"/>
                </a:solidFill>
              </a:rPr>
              <a:t>High Performance Interconnect</a:t>
            </a:r>
          </a:p>
        </p:txBody>
      </p:sp>
      <p:sp>
        <p:nvSpPr>
          <p:cNvPr id="18" name="TextBox 17">
            <a:extLst>
              <a:ext uri="{FF2B5EF4-FFF2-40B4-BE49-F238E27FC236}">
                <a16:creationId xmlns:a16="http://schemas.microsoft.com/office/drawing/2014/main" id="{FCDEF111-9B75-463E-A167-2DD04AC537AC}"/>
              </a:ext>
            </a:extLst>
          </p:cNvPr>
          <p:cNvSpPr txBox="1"/>
          <p:nvPr/>
        </p:nvSpPr>
        <p:spPr>
          <a:xfrm>
            <a:off x="9018820" y="5546566"/>
            <a:ext cx="2907318" cy="400110"/>
          </a:xfrm>
          <a:prstGeom prst="rect">
            <a:avLst/>
          </a:prstGeom>
          <a:noFill/>
          <a:ln w="12700">
            <a:solidFill>
              <a:schemeClr val="tx1"/>
            </a:solidFill>
          </a:ln>
        </p:spPr>
        <p:txBody>
          <a:bodyPr wrap="square" rtlCol="0">
            <a:spAutoFit/>
          </a:bodyPr>
          <a:lstStyle/>
          <a:p>
            <a:r>
              <a:rPr lang="en-US" sz="2000" b="1" dirty="0">
                <a:solidFill>
                  <a:srgbClr val="6600CC"/>
                </a:solidFill>
              </a:rPr>
              <a:t>Exascale Supercomputers</a:t>
            </a:r>
          </a:p>
        </p:txBody>
      </p:sp>
      <p:sp>
        <p:nvSpPr>
          <p:cNvPr id="19" name="TextBox 18">
            <a:extLst>
              <a:ext uri="{FF2B5EF4-FFF2-40B4-BE49-F238E27FC236}">
                <a16:creationId xmlns:a16="http://schemas.microsoft.com/office/drawing/2014/main" id="{2410FD25-1DEF-47C4-9F7C-458B0A3BBB5B}"/>
              </a:ext>
            </a:extLst>
          </p:cNvPr>
          <p:cNvSpPr txBox="1"/>
          <p:nvPr/>
        </p:nvSpPr>
        <p:spPr>
          <a:xfrm>
            <a:off x="4247557" y="2172865"/>
            <a:ext cx="1848443" cy="1323439"/>
          </a:xfrm>
          <a:prstGeom prst="rect">
            <a:avLst/>
          </a:prstGeom>
          <a:noFill/>
          <a:ln w="12700">
            <a:solidFill>
              <a:schemeClr val="tx1"/>
            </a:solidFill>
          </a:ln>
        </p:spPr>
        <p:txBody>
          <a:bodyPr wrap="square" rtlCol="0">
            <a:spAutoFit/>
          </a:bodyPr>
          <a:lstStyle/>
          <a:p>
            <a:r>
              <a:rPr lang="en-US" sz="2000" b="1" dirty="0"/>
              <a:t>Global Machine Learning</a:t>
            </a:r>
          </a:p>
          <a:p>
            <a:r>
              <a:rPr lang="en-US" sz="2000" b="1" dirty="0"/>
              <a:t>e.g. parallel clustering </a:t>
            </a:r>
          </a:p>
        </p:txBody>
      </p:sp>
      <p:sp>
        <p:nvSpPr>
          <p:cNvPr id="20" name="TextBox 19">
            <a:extLst>
              <a:ext uri="{FF2B5EF4-FFF2-40B4-BE49-F238E27FC236}">
                <a16:creationId xmlns:a16="http://schemas.microsoft.com/office/drawing/2014/main" id="{7956D980-7E8A-4814-ADE1-8EFECCC23E6D}"/>
              </a:ext>
            </a:extLst>
          </p:cNvPr>
          <p:cNvSpPr txBox="1"/>
          <p:nvPr/>
        </p:nvSpPr>
        <p:spPr>
          <a:xfrm>
            <a:off x="6241163" y="2215008"/>
            <a:ext cx="1940737" cy="400110"/>
          </a:xfrm>
          <a:prstGeom prst="rect">
            <a:avLst/>
          </a:prstGeom>
          <a:noFill/>
          <a:ln w="12700">
            <a:solidFill>
              <a:schemeClr val="tx1"/>
            </a:solidFill>
          </a:ln>
        </p:spPr>
        <p:txBody>
          <a:bodyPr wrap="square" rtlCol="0">
            <a:spAutoFit/>
          </a:bodyPr>
          <a:lstStyle/>
          <a:p>
            <a:r>
              <a:rPr lang="en-US" sz="2000" b="1" dirty="0"/>
              <a:t>Deep Learning</a:t>
            </a:r>
          </a:p>
        </p:txBody>
      </p:sp>
      <p:sp>
        <p:nvSpPr>
          <p:cNvPr id="21" name="TextBox 20">
            <a:extLst>
              <a:ext uri="{FF2B5EF4-FFF2-40B4-BE49-F238E27FC236}">
                <a16:creationId xmlns:a16="http://schemas.microsoft.com/office/drawing/2014/main" id="{93937F93-9EE5-4764-BA72-832278096132}"/>
              </a:ext>
            </a:extLst>
          </p:cNvPr>
          <p:cNvSpPr txBox="1"/>
          <p:nvPr/>
        </p:nvSpPr>
        <p:spPr>
          <a:xfrm>
            <a:off x="8211091" y="1218058"/>
            <a:ext cx="3566042" cy="707886"/>
          </a:xfrm>
          <a:prstGeom prst="rect">
            <a:avLst/>
          </a:prstGeom>
          <a:noFill/>
          <a:ln w="12700">
            <a:solidFill>
              <a:schemeClr val="tx1"/>
            </a:solidFill>
          </a:ln>
        </p:spPr>
        <p:txBody>
          <a:bodyPr wrap="square" rtlCol="0">
            <a:spAutoFit/>
          </a:bodyPr>
          <a:lstStyle/>
          <a:p>
            <a:pPr algn="ctr"/>
            <a:r>
              <a:rPr lang="en-US" sz="2000" b="1" dirty="0">
                <a:solidFill>
                  <a:srgbClr val="6600CC"/>
                </a:solidFill>
              </a:rPr>
              <a:t>HPC Clouds/Supercomputers</a:t>
            </a:r>
          </a:p>
          <a:p>
            <a:pPr algn="ctr"/>
            <a:r>
              <a:rPr lang="en-US" sz="2000" b="1" dirty="0">
                <a:solidFill>
                  <a:srgbClr val="6600CC"/>
                </a:solidFill>
              </a:rPr>
              <a:t>Memory access also critical</a:t>
            </a:r>
          </a:p>
        </p:txBody>
      </p:sp>
      <p:sp>
        <p:nvSpPr>
          <p:cNvPr id="22" name="TextBox 21">
            <a:extLst>
              <a:ext uri="{FF2B5EF4-FFF2-40B4-BE49-F238E27FC236}">
                <a16:creationId xmlns:a16="http://schemas.microsoft.com/office/drawing/2014/main" id="{BD30EBAE-3867-4BD8-89C4-6A4C1134F36D}"/>
              </a:ext>
            </a:extLst>
          </p:cNvPr>
          <p:cNvSpPr txBox="1"/>
          <p:nvPr/>
        </p:nvSpPr>
        <p:spPr>
          <a:xfrm>
            <a:off x="8349658" y="3203712"/>
            <a:ext cx="3362278" cy="400110"/>
          </a:xfrm>
          <a:prstGeom prst="rect">
            <a:avLst/>
          </a:prstGeom>
          <a:noFill/>
          <a:ln w="12700">
            <a:solidFill>
              <a:schemeClr val="tx1"/>
            </a:solidFill>
          </a:ln>
        </p:spPr>
        <p:txBody>
          <a:bodyPr wrap="square" rtlCol="0">
            <a:spAutoFit/>
          </a:bodyPr>
          <a:lstStyle/>
          <a:p>
            <a:r>
              <a:rPr lang="en-US" sz="2000" b="1" dirty="0"/>
              <a:t>Unstructured Adaptive Sparse</a:t>
            </a:r>
          </a:p>
        </p:txBody>
      </p:sp>
      <p:sp>
        <p:nvSpPr>
          <p:cNvPr id="23" name="TextBox 22">
            <a:extLst>
              <a:ext uri="{FF2B5EF4-FFF2-40B4-BE49-F238E27FC236}">
                <a16:creationId xmlns:a16="http://schemas.microsoft.com/office/drawing/2014/main" id="{661B90A9-8869-4DD1-9391-95B0E7C12551}"/>
              </a:ext>
            </a:extLst>
          </p:cNvPr>
          <p:cNvSpPr txBox="1"/>
          <p:nvPr/>
        </p:nvSpPr>
        <p:spPr>
          <a:xfrm>
            <a:off x="9481977" y="2088765"/>
            <a:ext cx="2295156" cy="707886"/>
          </a:xfrm>
          <a:prstGeom prst="rect">
            <a:avLst/>
          </a:prstGeom>
          <a:noFill/>
          <a:ln w="12700">
            <a:solidFill>
              <a:schemeClr val="tx1"/>
            </a:solidFill>
          </a:ln>
        </p:spPr>
        <p:txBody>
          <a:bodyPr wrap="square" rtlCol="0">
            <a:spAutoFit/>
          </a:bodyPr>
          <a:lstStyle/>
          <a:p>
            <a:r>
              <a:rPr lang="en-US" sz="2000" b="1" dirty="0"/>
              <a:t>Graph Analytics e.g. subgraph mining</a:t>
            </a:r>
          </a:p>
        </p:txBody>
      </p:sp>
      <p:sp>
        <p:nvSpPr>
          <p:cNvPr id="24" name="TextBox 23">
            <a:extLst>
              <a:ext uri="{FF2B5EF4-FFF2-40B4-BE49-F238E27FC236}">
                <a16:creationId xmlns:a16="http://schemas.microsoft.com/office/drawing/2014/main" id="{F6528EA6-859C-45FA-A9EB-DB6034CAD441}"/>
              </a:ext>
            </a:extLst>
          </p:cNvPr>
          <p:cNvSpPr txBox="1"/>
          <p:nvPr/>
        </p:nvSpPr>
        <p:spPr>
          <a:xfrm>
            <a:off x="8456870" y="2226453"/>
            <a:ext cx="673544" cy="400110"/>
          </a:xfrm>
          <a:prstGeom prst="rect">
            <a:avLst/>
          </a:prstGeom>
          <a:noFill/>
          <a:ln w="12700">
            <a:solidFill>
              <a:schemeClr val="tx1"/>
            </a:solidFill>
          </a:ln>
        </p:spPr>
        <p:txBody>
          <a:bodyPr wrap="square" rtlCol="0">
            <a:spAutoFit/>
          </a:bodyPr>
          <a:lstStyle/>
          <a:p>
            <a:r>
              <a:rPr lang="en-US" sz="2000" b="1" dirty="0"/>
              <a:t>LDA</a:t>
            </a:r>
          </a:p>
        </p:txBody>
      </p:sp>
      <p:sp>
        <p:nvSpPr>
          <p:cNvPr id="25" name="TextBox 24">
            <a:extLst>
              <a:ext uri="{FF2B5EF4-FFF2-40B4-BE49-F238E27FC236}">
                <a16:creationId xmlns:a16="http://schemas.microsoft.com/office/drawing/2014/main" id="{9412BE83-7D42-47C6-924B-78FD2E9228A3}"/>
              </a:ext>
            </a:extLst>
          </p:cNvPr>
          <p:cNvSpPr txBox="1"/>
          <p:nvPr/>
        </p:nvSpPr>
        <p:spPr>
          <a:xfrm>
            <a:off x="4757762" y="3627742"/>
            <a:ext cx="2676476" cy="707886"/>
          </a:xfrm>
          <a:prstGeom prst="rect">
            <a:avLst/>
          </a:prstGeom>
          <a:noFill/>
          <a:ln w="12700">
            <a:solidFill>
              <a:schemeClr val="tx1"/>
            </a:solidFill>
          </a:ln>
        </p:spPr>
        <p:txBody>
          <a:bodyPr wrap="square" rtlCol="0">
            <a:spAutoFit/>
          </a:bodyPr>
          <a:lstStyle/>
          <a:p>
            <a:r>
              <a:rPr lang="en-US" sz="2000" b="1" dirty="0">
                <a:solidFill>
                  <a:srgbClr val="FF0000"/>
                </a:solidFill>
              </a:rPr>
              <a:t>Linear Algebra at core (often not sparse)</a:t>
            </a:r>
          </a:p>
        </p:txBody>
      </p:sp>
      <p:cxnSp>
        <p:nvCxnSpPr>
          <p:cNvPr id="27" name="Straight Arrow Connector 26">
            <a:extLst>
              <a:ext uri="{FF2B5EF4-FFF2-40B4-BE49-F238E27FC236}">
                <a16:creationId xmlns:a16="http://schemas.microsoft.com/office/drawing/2014/main" id="{B8A134AE-79DD-4721-BFBE-9583CE4CD20E}"/>
              </a:ext>
            </a:extLst>
          </p:cNvPr>
          <p:cNvCxnSpPr>
            <a:cxnSpLocks/>
          </p:cNvCxnSpPr>
          <p:nvPr/>
        </p:nvCxnSpPr>
        <p:spPr>
          <a:xfrm flipH="1" flipV="1">
            <a:off x="289700" y="2696059"/>
            <a:ext cx="2" cy="29650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26E987D-1AC2-4152-B74E-EAE8933DB204}"/>
              </a:ext>
            </a:extLst>
          </p:cNvPr>
          <p:cNvCxnSpPr/>
          <p:nvPr/>
        </p:nvCxnSpPr>
        <p:spPr>
          <a:xfrm rot="16200000" flipV="1">
            <a:off x="-78175" y="1312893"/>
            <a:ext cx="86991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9B71172-60C5-4391-BE7D-4A1D6B71E6BC}"/>
              </a:ext>
            </a:extLst>
          </p:cNvPr>
          <p:cNvSpPr txBox="1"/>
          <p:nvPr/>
        </p:nvSpPr>
        <p:spPr>
          <a:xfrm>
            <a:off x="76619" y="1903492"/>
            <a:ext cx="1095907" cy="707886"/>
          </a:xfrm>
          <a:prstGeom prst="rect">
            <a:avLst/>
          </a:prstGeom>
          <a:noFill/>
          <a:ln w="12700">
            <a:solidFill>
              <a:srgbClr val="FF0000"/>
            </a:solidFill>
          </a:ln>
        </p:spPr>
        <p:txBody>
          <a:bodyPr wrap="square" rtlCol="0">
            <a:spAutoFit/>
          </a:bodyPr>
          <a:lstStyle/>
          <a:p>
            <a:r>
              <a:rPr lang="en-US" sz="2000" b="1" dirty="0">
                <a:solidFill>
                  <a:srgbClr val="FF0000"/>
                </a:solidFill>
              </a:rPr>
              <a:t>Size of Disk I/O</a:t>
            </a:r>
          </a:p>
        </p:txBody>
      </p:sp>
      <p:sp>
        <p:nvSpPr>
          <p:cNvPr id="31" name="TextBox 30">
            <a:extLst>
              <a:ext uri="{FF2B5EF4-FFF2-40B4-BE49-F238E27FC236}">
                <a16:creationId xmlns:a16="http://schemas.microsoft.com/office/drawing/2014/main" id="{AF395DCA-8CE1-4C74-9684-442B5AB2EBBA}"/>
              </a:ext>
            </a:extLst>
          </p:cNvPr>
          <p:cNvSpPr txBox="1"/>
          <p:nvPr/>
        </p:nvSpPr>
        <p:spPr>
          <a:xfrm>
            <a:off x="9232433" y="785857"/>
            <a:ext cx="1933649" cy="400110"/>
          </a:xfrm>
          <a:prstGeom prst="rect">
            <a:avLst/>
          </a:prstGeom>
          <a:noFill/>
          <a:ln w="12700">
            <a:solidFill>
              <a:schemeClr val="tx1"/>
            </a:solidFill>
          </a:ln>
        </p:spPr>
        <p:txBody>
          <a:bodyPr wrap="square" rtlCol="0">
            <a:spAutoFit/>
          </a:bodyPr>
          <a:lstStyle/>
          <a:p>
            <a:r>
              <a:rPr lang="en-US" sz="2000" b="1" dirty="0">
                <a:solidFill>
                  <a:srgbClr val="FF0000"/>
                </a:solidFill>
              </a:rPr>
              <a:t>Tightly Coupled</a:t>
            </a:r>
          </a:p>
        </p:txBody>
      </p:sp>
      <p:sp>
        <p:nvSpPr>
          <p:cNvPr id="32" name="TextBox 31">
            <a:extLst>
              <a:ext uri="{FF2B5EF4-FFF2-40B4-BE49-F238E27FC236}">
                <a16:creationId xmlns:a16="http://schemas.microsoft.com/office/drawing/2014/main" id="{567AE611-576B-4944-9363-85BC5A2D4B2F}"/>
              </a:ext>
            </a:extLst>
          </p:cNvPr>
          <p:cNvSpPr txBox="1"/>
          <p:nvPr/>
        </p:nvSpPr>
        <p:spPr>
          <a:xfrm>
            <a:off x="832374" y="4520782"/>
            <a:ext cx="2214523" cy="707886"/>
          </a:xfrm>
          <a:prstGeom prst="rect">
            <a:avLst/>
          </a:prstGeom>
          <a:noFill/>
          <a:ln w="12700">
            <a:solidFill>
              <a:schemeClr val="tx1"/>
            </a:solidFill>
          </a:ln>
        </p:spPr>
        <p:txBody>
          <a:bodyPr wrap="square" rtlCol="0">
            <a:spAutoFit/>
          </a:bodyPr>
          <a:lstStyle/>
          <a:p>
            <a:r>
              <a:rPr lang="en-US" sz="2000" b="1" dirty="0"/>
              <a:t>Parameter sweep simulations</a:t>
            </a:r>
          </a:p>
        </p:txBody>
      </p:sp>
      <p:sp>
        <p:nvSpPr>
          <p:cNvPr id="3" name="Content Placeholder 2">
            <a:extLst>
              <a:ext uri="{FF2B5EF4-FFF2-40B4-BE49-F238E27FC236}">
                <a16:creationId xmlns:a16="http://schemas.microsoft.com/office/drawing/2014/main" id="{72E42E56-1EA1-4AB2-B9B1-D49D7BE35A75}"/>
              </a:ext>
            </a:extLst>
          </p:cNvPr>
          <p:cNvSpPr>
            <a:spLocks noGrp="1"/>
          </p:cNvSpPr>
          <p:nvPr>
            <p:ph idx="1"/>
          </p:nvPr>
        </p:nvSpPr>
        <p:spPr>
          <a:xfrm>
            <a:off x="409095" y="5266829"/>
            <a:ext cx="8490332" cy="815710"/>
          </a:xfrm>
          <a:ln w="19050">
            <a:solidFill>
              <a:schemeClr val="tx1"/>
            </a:solidFill>
          </a:ln>
        </p:spPr>
        <p:txBody>
          <a:bodyPr tIns="91440" bIns="91440">
            <a:normAutofit fontScale="77500" lnSpcReduction="20000"/>
          </a:bodyPr>
          <a:lstStyle/>
          <a:p>
            <a:pPr marL="0" indent="0" algn="ctr">
              <a:buNone/>
            </a:pPr>
            <a:r>
              <a:rPr lang="en-US" b="1" dirty="0"/>
              <a:t>Just two problem characteristics</a:t>
            </a:r>
          </a:p>
          <a:p>
            <a:pPr marL="0" indent="0" algn="ctr">
              <a:buNone/>
            </a:pPr>
            <a:r>
              <a:rPr lang="en-US" b="1" dirty="0"/>
              <a:t>There is also data/compute distribution seen in grid/edge computing</a:t>
            </a:r>
          </a:p>
        </p:txBody>
      </p:sp>
      <p:sp>
        <p:nvSpPr>
          <p:cNvPr id="4" name="Slide Number Placeholder 3">
            <a:extLst>
              <a:ext uri="{FF2B5EF4-FFF2-40B4-BE49-F238E27FC236}">
                <a16:creationId xmlns:a16="http://schemas.microsoft.com/office/drawing/2014/main" id="{E347FB7C-EAAC-4BD4-82F6-01B471BB14A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743766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5B1F-8EBA-4E7E-80BD-F8664433C255}"/>
              </a:ext>
            </a:extLst>
          </p:cNvPr>
          <p:cNvSpPr>
            <a:spLocks noGrp="1"/>
          </p:cNvSpPr>
          <p:nvPr>
            <p:ph type="title"/>
          </p:nvPr>
        </p:nvSpPr>
        <p:spPr>
          <a:xfrm>
            <a:off x="0" y="1"/>
            <a:ext cx="12191999" cy="746169"/>
          </a:xfrm>
        </p:spPr>
        <p:txBody>
          <a:bodyPr>
            <a:noAutofit/>
          </a:bodyPr>
          <a:lstStyle/>
          <a:p>
            <a:r>
              <a:rPr lang="en-US" sz="3600" dirty="0"/>
              <a:t>Remembering Grid Computing: IoT and Distributed Center I</a:t>
            </a:r>
          </a:p>
        </p:txBody>
      </p:sp>
      <p:sp>
        <p:nvSpPr>
          <p:cNvPr id="3" name="Content Placeholder 2">
            <a:extLst>
              <a:ext uri="{FF2B5EF4-FFF2-40B4-BE49-F238E27FC236}">
                <a16:creationId xmlns:a16="http://schemas.microsoft.com/office/drawing/2014/main" id="{2A294C3C-A723-4056-995F-7B8DA0372A5B}"/>
              </a:ext>
            </a:extLst>
          </p:cNvPr>
          <p:cNvSpPr>
            <a:spLocks noGrp="1"/>
          </p:cNvSpPr>
          <p:nvPr>
            <p:ph idx="1"/>
          </p:nvPr>
        </p:nvSpPr>
        <p:spPr>
          <a:xfrm>
            <a:off x="269079" y="653943"/>
            <a:ext cx="11850732" cy="2203450"/>
          </a:xfrm>
        </p:spPr>
        <p:txBody>
          <a:bodyPr>
            <a:normAutofit fontScale="85000" lnSpcReduction="20000"/>
          </a:bodyPr>
          <a:lstStyle/>
          <a:p>
            <a:r>
              <a:rPr lang="en-US" b="1" dirty="0"/>
              <a:t>Hyperscale data centers </a:t>
            </a:r>
            <a:r>
              <a:rPr lang="en-US" dirty="0"/>
              <a:t>will grow from 338 in number at the end of 2016 to 628 by 2021. They will represent 53 percent of all installed data center servers by 2021.</a:t>
            </a:r>
          </a:p>
          <a:p>
            <a:pPr lvl="1"/>
            <a:r>
              <a:rPr lang="en-US" dirty="0"/>
              <a:t>They form a </a:t>
            </a:r>
            <a:r>
              <a:rPr lang="en-US" b="1" dirty="0">
                <a:solidFill>
                  <a:srgbClr val="FF0000"/>
                </a:solidFill>
              </a:rPr>
              <a:t>distributed Compute (on data) grid with some 50 million servers</a:t>
            </a:r>
          </a:p>
          <a:p>
            <a:r>
              <a:rPr lang="en-US" dirty="0"/>
              <a:t>94 percent of workloads and compute instances will be processed by cloud data centers by 2021-- only six percent will be processed by traditional data centers.</a:t>
            </a:r>
          </a:p>
          <a:p>
            <a:r>
              <a:rPr lang="en-US" dirty="0"/>
              <a:t>Analysis from CISCO https://www.cisco.com/c/en/us/solutions/collateral/service-provider/global-cloud-index-gci/white-paper-c11-738085.html</a:t>
            </a:r>
          </a:p>
          <a:p>
            <a:endParaRPr lang="en-US" dirty="0"/>
          </a:p>
        </p:txBody>
      </p:sp>
      <p:sp>
        <p:nvSpPr>
          <p:cNvPr id="4" name="Slide Number Placeholder 3">
            <a:extLst>
              <a:ext uri="{FF2B5EF4-FFF2-40B4-BE49-F238E27FC236}">
                <a16:creationId xmlns:a16="http://schemas.microsoft.com/office/drawing/2014/main" id="{BAAE463B-B458-4A45-A7B0-B5E9B35DDC9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13</a:t>
            </a:fld>
            <a:endParaRPr lang="en-US">
              <a:solidFill>
                <a:prstClr val="black">
                  <a:tint val="75000"/>
                </a:prstClr>
              </a:solidFill>
            </a:endParaRPr>
          </a:p>
        </p:txBody>
      </p:sp>
      <p:grpSp>
        <p:nvGrpSpPr>
          <p:cNvPr id="8" name="Group 7">
            <a:extLst>
              <a:ext uri="{FF2B5EF4-FFF2-40B4-BE49-F238E27FC236}">
                <a16:creationId xmlns:a16="http://schemas.microsoft.com/office/drawing/2014/main" id="{8EC1C480-9EBF-4328-B302-E21E1EBCD4B9}"/>
              </a:ext>
            </a:extLst>
          </p:cNvPr>
          <p:cNvGrpSpPr/>
          <p:nvPr/>
        </p:nvGrpSpPr>
        <p:grpSpPr>
          <a:xfrm>
            <a:off x="0" y="4654550"/>
            <a:ext cx="6598934" cy="2203450"/>
            <a:chOff x="0" y="4558242"/>
            <a:chExt cx="6598934" cy="2203450"/>
          </a:xfrm>
        </p:grpSpPr>
        <p:pic>
          <p:nvPicPr>
            <p:cNvPr id="1028" name="Picture 4" descr="https://www.cisco.com/c/dam/en/us/solutions/collateral/service-provider/global-cloud-index-gci/white-paper-c11-738085.docx/_jcr_content/renditions/white-paper-c11-738085_9.jpg">
              <a:extLst>
                <a:ext uri="{FF2B5EF4-FFF2-40B4-BE49-F238E27FC236}">
                  <a16:creationId xmlns:a16="http://schemas.microsoft.com/office/drawing/2014/main" id="{E4C53CEE-13F1-4B82-A6AF-1EC45E545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58242"/>
              <a:ext cx="6598934" cy="22034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61F0E09-7589-40A0-B2FC-769AABF06E6E}"/>
                </a:ext>
              </a:extLst>
            </p:cNvPr>
            <p:cNvSpPr txBox="1"/>
            <p:nvPr/>
          </p:nvSpPr>
          <p:spPr>
            <a:xfrm>
              <a:off x="333485" y="5044017"/>
              <a:ext cx="1176867" cy="1200329"/>
            </a:xfrm>
            <a:prstGeom prst="rect">
              <a:avLst/>
            </a:prstGeom>
            <a:noFill/>
          </p:spPr>
          <p:txBody>
            <a:bodyPr wrap="square" rtlCol="0">
              <a:spAutoFit/>
            </a:bodyPr>
            <a:lstStyle/>
            <a:p>
              <a:r>
                <a:rPr lang="en-US" b="1"/>
                <a:t>Number of instances per server</a:t>
              </a:r>
              <a:endParaRPr lang="en-US" b="1" dirty="0"/>
            </a:p>
          </p:txBody>
        </p:sp>
      </p:grpSp>
      <p:grpSp>
        <p:nvGrpSpPr>
          <p:cNvPr id="9" name="Group 8">
            <a:extLst>
              <a:ext uri="{FF2B5EF4-FFF2-40B4-BE49-F238E27FC236}">
                <a16:creationId xmlns:a16="http://schemas.microsoft.com/office/drawing/2014/main" id="{748B8DE7-0C3D-49E8-9166-79CDBEDC7471}"/>
              </a:ext>
            </a:extLst>
          </p:cNvPr>
          <p:cNvGrpSpPr/>
          <p:nvPr/>
        </p:nvGrpSpPr>
        <p:grpSpPr>
          <a:xfrm>
            <a:off x="6696075" y="3025378"/>
            <a:ext cx="5495925" cy="3114675"/>
            <a:chOff x="6696075" y="3025378"/>
            <a:chExt cx="5495925" cy="3114675"/>
          </a:xfrm>
        </p:grpSpPr>
        <p:pic>
          <p:nvPicPr>
            <p:cNvPr id="1026" name="Picture 2" descr="https://www.cisco.com/c/dam/en/us/solutions/collateral/service-provider/global-cloud-index-gci/white-paper-c11-738085.docx/_jcr_content/renditions/white-paper-c11-738085_0.jpg">
              <a:extLst>
                <a:ext uri="{FF2B5EF4-FFF2-40B4-BE49-F238E27FC236}">
                  <a16:creationId xmlns:a16="http://schemas.microsoft.com/office/drawing/2014/main" id="{53A5FDD5-5B17-4069-975E-531709D09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5" y="3025378"/>
              <a:ext cx="5495925" cy="311467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41E55D9-0336-4C62-986C-CC25A7FF87DF}"/>
                </a:ext>
              </a:extLst>
            </p:cNvPr>
            <p:cNvSpPr txBox="1"/>
            <p:nvPr/>
          </p:nvSpPr>
          <p:spPr>
            <a:xfrm>
              <a:off x="6827418" y="3098800"/>
              <a:ext cx="1176867" cy="1200329"/>
            </a:xfrm>
            <a:prstGeom prst="rect">
              <a:avLst/>
            </a:prstGeom>
            <a:noFill/>
          </p:spPr>
          <p:txBody>
            <a:bodyPr wrap="square" rtlCol="0">
              <a:spAutoFit/>
            </a:bodyPr>
            <a:lstStyle/>
            <a:p>
              <a:r>
                <a:rPr lang="en-US" b="1" dirty="0"/>
                <a:t>Number of Cloud Data Centers</a:t>
              </a:r>
            </a:p>
          </p:txBody>
        </p:sp>
      </p:grpSp>
      <p:grpSp>
        <p:nvGrpSpPr>
          <p:cNvPr id="7" name="Group 6">
            <a:extLst>
              <a:ext uri="{FF2B5EF4-FFF2-40B4-BE49-F238E27FC236}">
                <a16:creationId xmlns:a16="http://schemas.microsoft.com/office/drawing/2014/main" id="{70139996-520E-4E14-8B1C-DCE655A0E5B6}"/>
              </a:ext>
            </a:extLst>
          </p:cNvPr>
          <p:cNvGrpSpPr/>
          <p:nvPr/>
        </p:nvGrpSpPr>
        <p:grpSpPr>
          <a:xfrm>
            <a:off x="142457" y="2796500"/>
            <a:ext cx="6314019" cy="2011170"/>
            <a:chOff x="333485" y="2585111"/>
            <a:chExt cx="6314019" cy="2011170"/>
          </a:xfrm>
        </p:grpSpPr>
        <p:pic>
          <p:nvPicPr>
            <p:cNvPr id="1030" name="Picture 6" descr="https://www.cisco.com/c/dam/en/us/solutions/collateral/service-provider/global-cloud-index-gci/white-paper-c11-738085.docx/_jcr_content/renditions/white-paper-c11-738085_10.jpg">
              <a:extLst>
                <a:ext uri="{FF2B5EF4-FFF2-40B4-BE49-F238E27FC236}">
                  <a16:creationId xmlns:a16="http://schemas.microsoft.com/office/drawing/2014/main" id="{82E165E3-BBB7-4346-BF4A-B9C2687785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485" y="2585111"/>
              <a:ext cx="6314019" cy="19731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FB294F-2051-4C3E-93EF-A98E03FE92E4}"/>
                </a:ext>
              </a:extLst>
            </p:cNvPr>
            <p:cNvSpPr txBox="1"/>
            <p:nvPr/>
          </p:nvSpPr>
          <p:spPr>
            <a:xfrm>
              <a:off x="407455" y="2841955"/>
              <a:ext cx="1261534" cy="1754326"/>
            </a:xfrm>
            <a:prstGeom prst="rect">
              <a:avLst/>
            </a:prstGeom>
            <a:noFill/>
          </p:spPr>
          <p:txBody>
            <a:bodyPr wrap="square" rtlCol="0">
              <a:spAutoFit/>
            </a:bodyPr>
            <a:lstStyle/>
            <a:p>
              <a:r>
                <a:rPr lang="en-US" b="1" dirty="0"/>
                <a:t>Number of Public or Private Cloud Data Center Instances</a:t>
              </a:r>
            </a:p>
          </p:txBody>
        </p:sp>
      </p:grpSp>
    </p:spTree>
    <p:extLst>
      <p:ext uri="{BB962C8B-B14F-4D97-AF65-F5344CB8AC3E}">
        <p14:creationId xmlns:p14="http://schemas.microsoft.com/office/powerpoint/2010/main" val="2559326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5B1F-8EBA-4E7E-80BD-F8664433C255}"/>
              </a:ext>
            </a:extLst>
          </p:cNvPr>
          <p:cNvSpPr>
            <a:spLocks noGrp="1"/>
          </p:cNvSpPr>
          <p:nvPr>
            <p:ph type="title"/>
          </p:nvPr>
        </p:nvSpPr>
        <p:spPr>
          <a:xfrm>
            <a:off x="0" y="1"/>
            <a:ext cx="12191999" cy="922866"/>
          </a:xfrm>
        </p:spPr>
        <p:txBody>
          <a:bodyPr>
            <a:noAutofit/>
          </a:bodyPr>
          <a:lstStyle/>
          <a:p>
            <a:r>
              <a:rPr lang="en-US" sz="3600" dirty="0"/>
              <a:t>Remembering Grid Computing: IoT and Distributed Center II</a:t>
            </a:r>
          </a:p>
        </p:txBody>
      </p:sp>
      <p:sp>
        <p:nvSpPr>
          <p:cNvPr id="3" name="Content Placeholder 2">
            <a:extLst>
              <a:ext uri="{FF2B5EF4-FFF2-40B4-BE49-F238E27FC236}">
                <a16:creationId xmlns:a16="http://schemas.microsoft.com/office/drawing/2014/main" id="{2A294C3C-A723-4056-995F-7B8DA0372A5B}"/>
              </a:ext>
            </a:extLst>
          </p:cNvPr>
          <p:cNvSpPr>
            <a:spLocks noGrp="1"/>
          </p:cNvSpPr>
          <p:nvPr>
            <p:ph idx="1"/>
          </p:nvPr>
        </p:nvSpPr>
        <p:spPr>
          <a:xfrm>
            <a:off x="313267" y="791633"/>
            <a:ext cx="10515600" cy="5274733"/>
          </a:xfrm>
        </p:spPr>
        <p:txBody>
          <a:bodyPr>
            <a:normAutofit fontScale="92500" lnSpcReduction="10000"/>
          </a:bodyPr>
          <a:lstStyle/>
          <a:p>
            <a:r>
              <a:rPr lang="en-US" dirty="0"/>
              <a:t>By 2021, Cisco expects IoT connections to reach 13.7 billion, up from 5.8 billion in 2016, according to its Global Cloud Index.</a:t>
            </a:r>
          </a:p>
          <a:p>
            <a:r>
              <a:rPr lang="en-US" dirty="0"/>
              <a:t>Globally, the data stored in data centers will nearly quintuple by 2021 to reach 1.3ZB by 2021, up 4.6-fold (a CAGR of 36 percent) from 286 exabytes (EB) in 2016.</a:t>
            </a:r>
          </a:p>
          <a:p>
            <a:r>
              <a:rPr lang="en-US" dirty="0"/>
              <a:t>Big data will reach 403 EB by 2021, up almost eight-fold from 25EB in 2016. Big data will represent 30 percent of data stored in data centers by 2021, up from 18 percent in 2016.</a:t>
            </a:r>
          </a:p>
          <a:p>
            <a:r>
              <a:rPr lang="en-US" dirty="0"/>
              <a:t>The amount of data stored on devices will be 4.5-times higher than data stored in data centers, at 5.9ZB by 2021.</a:t>
            </a:r>
          </a:p>
          <a:p>
            <a:r>
              <a:rPr lang="en-US" dirty="0"/>
              <a:t>Driven largely by IoT, the total amount of data created (and not necessarily stored) by any device will reach 847ZB per year by 2021, up from 218ZB per year in 2016.</a:t>
            </a:r>
          </a:p>
          <a:p>
            <a:r>
              <a:rPr lang="en-US" dirty="0"/>
              <a:t>The Intelligent Edge or IoT is a </a:t>
            </a:r>
            <a:r>
              <a:rPr lang="en-US" b="1" dirty="0">
                <a:solidFill>
                  <a:srgbClr val="FF0000"/>
                </a:solidFill>
              </a:rPr>
              <a:t>distributed Data Grid</a:t>
            </a:r>
          </a:p>
        </p:txBody>
      </p:sp>
      <p:sp>
        <p:nvSpPr>
          <p:cNvPr id="4" name="Slide Number Placeholder 3">
            <a:extLst>
              <a:ext uri="{FF2B5EF4-FFF2-40B4-BE49-F238E27FC236}">
                <a16:creationId xmlns:a16="http://schemas.microsoft.com/office/drawing/2014/main" id="{BAAE463B-B458-4A45-A7B0-B5E9B35DDC9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1682910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ADFB16-1957-4FB3-BF5C-1D7DFE56CE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D54B8DE-42CF-46F7-87F8-BE2221869F9F}"/>
              </a:ext>
            </a:extLst>
          </p:cNvPr>
          <p:cNvPicPr>
            <a:picLocks noChangeAspect="1"/>
          </p:cNvPicPr>
          <p:nvPr/>
        </p:nvPicPr>
        <p:blipFill>
          <a:blip r:embed="rId2"/>
          <a:stretch>
            <a:fillRect/>
          </a:stretch>
        </p:blipFill>
        <p:spPr>
          <a:xfrm>
            <a:off x="1658851" y="0"/>
            <a:ext cx="8874297" cy="6858000"/>
          </a:xfrm>
          <a:prstGeom prst="rect">
            <a:avLst/>
          </a:prstGeom>
        </p:spPr>
      </p:pic>
      <p:sp>
        <p:nvSpPr>
          <p:cNvPr id="4" name="TextBox 3">
            <a:extLst>
              <a:ext uri="{FF2B5EF4-FFF2-40B4-BE49-F238E27FC236}">
                <a16:creationId xmlns:a16="http://schemas.microsoft.com/office/drawing/2014/main" id="{A3B19FFA-F581-4908-B5D1-7783F143158A}"/>
              </a:ext>
            </a:extLst>
          </p:cNvPr>
          <p:cNvSpPr txBox="1"/>
          <p:nvPr/>
        </p:nvSpPr>
        <p:spPr>
          <a:xfrm>
            <a:off x="385011" y="2221832"/>
            <a:ext cx="2302042" cy="923330"/>
          </a:xfrm>
          <a:prstGeom prst="rect">
            <a:avLst/>
          </a:prstGeom>
          <a:noFill/>
        </p:spPr>
        <p:txBody>
          <a:bodyPr wrap="square" rtlCol="0">
            <a:spAutoFit/>
          </a:bodyPr>
          <a:lstStyle/>
          <a:p>
            <a:r>
              <a:rPr lang="en-US" dirty="0"/>
              <a:t>Mary Meeker identifies even more digital data</a:t>
            </a:r>
          </a:p>
        </p:txBody>
      </p:sp>
    </p:spTree>
    <p:extLst>
      <p:ext uri="{BB962C8B-B14F-4D97-AF65-F5344CB8AC3E}">
        <p14:creationId xmlns:p14="http://schemas.microsoft.com/office/powerpoint/2010/main" val="989461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AC3E-AC3C-44A2-AB0C-7501045D9C87}"/>
              </a:ext>
            </a:extLst>
          </p:cNvPr>
          <p:cNvSpPr>
            <a:spLocks noGrp="1"/>
          </p:cNvSpPr>
          <p:nvPr>
            <p:ph type="title"/>
          </p:nvPr>
        </p:nvSpPr>
        <p:spPr>
          <a:xfrm>
            <a:off x="419099" y="220927"/>
            <a:ext cx="11091332" cy="1121306"/>
          </a:xfrm>
        </p:spPr>
        <p:txBody>
          <a:bodyPr>
            <a:normAutofit fontScale="90000"/>
          </a:bodyPr>
          <a:lstStyle/>
          <a:p>
            <a:r>
              <a:rPr lang="en-US" dirty="0"/>
              <a:t>Overall Global AI and Modeling Supercomputer GAIMSC Architecture</a:t>
            </a:r>
          </a:p>
        </p:txBody>
      </p:sp>
      <p:sp>
        <p:nvSpPr>
          <p:cNvPr id="3" name="Content Placeholder 2">
            <a:extLst>
              <a:ext uri="{FF2B5EF4-FFF2-40B4-BE49-F238E27FC236}">
                <a16:creationId xmlns:a16="http://schemas.microsoft.com/office/drawing/2014/main" id="{1D515523-F3F8-4AAF-9D99-F52BF414FB1B}"/>
              </a:ext>
            </a:extLst>
          </p:cNvPr>
          <p:cNvSpPr>
            <a:spLocks noGrp="1"/>
          </p:cNvSpPr>
          <p:nvPr>
            <p:ph idx="1"/>
          </p:nvPr>
        </p:nvSpPr>
        <p:spPr>
          <a:xfrm>
            <a:off x="-1" y="1563159"/>
            <a:ext cx="11929533" cy="4351338"/>
          </a:xfrm>
        </p:spPr>
        <p:txBody>
          <a:bodyPr/>
          <a:lstStyle/>
          <a:p>
            <a:r>
              <a:rPr lang="en-US" dirty="0"/>
              <a:t>There is only a cloud at the logical center but it’s physically distributed and owned by a few major players</a:t>
            </a:r>
          </a:p>
          <a:p>
            <a:r>
              <a:rPr lang="en-US" dirty="0"/>
              <a:t>There is a very distributed set of devices surrounded by local Fog computing; this forms the logically and physically distributed edge</a:t>
            </a:r>
          </a:p>
          <a:p>
            <a:r>
              <a:rPr lang="en-US" dirty="0"/>
              <a:t>The edge is structured and largely data</a:t>
            </a:r>
          </a:p>
          <a:p>
            <a:pPr lvl="1"/>
            <a:r>
              <a:rPr lang="en-US" dirty="0"/>
              <a:t>These are two differences from the Grid of the past</a:t>
            </a:r>
          </a:p>
          <a:p>
            <a:pPr lvl="1"/>
            <a:r>
              <a:rPr lang="en-US" dirty="0"/>
              <a:t>e.g. self driving car will have its own fog and will not share fog with truck that it is about to collide with</a:t>
            </a:r>
          </a:p>
          <a:p>
            <a:r>
              <a:rPr lang="en-US" dirty="0"/>
              <a:t>The cloud and edge will both be very heterogeneous with varying accelerators, memory size and disk structure.</a:t>
            </a:r>
          </a:p>
        </p:txBody>
      </p:sp>
      <p:sp>
        <p:nvSpPr>
          <p:cNvPr id="4" name="Slide Number Placeholder 3">
            <a:extLst>
              <a:ext uri="{FF2B5EF4-FFF2-40B4-BE49-F238E27FC236}">
                <a16:creationId xmlns:a16="http://schemas.microsoft.com/office/drawing/2014/main" id="{1606B6C3-A4B4-4DA2-8F4E-DD1CC4E7DE4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257609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83ECB1-068B-4446-93E2-55AE7B9D8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120" y="620011"/>
            <a:ext cx="11089759" cy="6237989"/>
          </a:xfrm>
          <a:prstGeom prst="rect">
            <a:avLst/>
          </a:prstGeom>
        </p:spPr>
      </p:pic>
      <p:sp>
        <p:nvSpPr>
          <p:cNvPr id="7" name="TextBox 6">
            <a:extLst>
              <a:ext uri="{FF2B5EF4-FFF2-40B4-BE49-F238E27FC236}">
                <a16:creationId xmlns:a16="http://schemas.microsoft.com/office/drawing/2014/main" id="{D37D57F0-880A-4A2C-9871-68B539B402C5}"/>
              </a:ext>
            </a:extLst>
          </p:cNvPr>
          <p:cNvSpPr txBox="1"/>
          <p:nvPr/>
        </p:nvSpPr>
        <p:spPr>
          <a:xfrm>
            <a:off x="106521" y="-121461"/>
            <a:ext cx="11978955" cy="1200329"/>
          </a:xfrm>
          <a:prstGeom prst="rect">
            <a:avLst/>
          </a:prstGeom>
          <a:noFill/>
        </p:spPr>
        <p:txBody>
          <a:bodyPr wrap="square" rtlCol="0">
            <a:spAutoFit/>
          </a:bodyPr>
          <a:lstStyle/>
          <a:p>
            <a:r>
              <a:rPr lang="en-US" sz="2400" b="1" dirty="0">
                <a:solidFill>
                  <a:srgbClr val="FF0000"/>
                </a:solidFill>
              </a:rPr>
              <a:t>Its is challenging these days to compete with Berkeley, Stanford, Google, Facebook, Amazon, Microsoft, IBM.</a:t>
            </a:r>
          </a:p>
          <a:p>
            <a:r>
              <a:rPr lang="en-US" sz="2400" b="1" dirty="0" err="1">
                <a:solidFill>
                  <a:srgbClr val="FF0000"/>
                </a:solidFill>
              </a:rPr>
              <a:t>Zaharia</a:t>
            </a:r>
            <a:r>
              <a:rPr lang="en-US" sz="2400" b="1" dirty="0">
                <a:solidFill>
                  <a:srgbClr val="FF0000"/>
                </a:solidFill>
              </a:rPr>
              <a:t> from Stanford (earlier Berkeley and Spark)</a:t>
            </a:r>
          </a:p>
        </p:txBody>
      </p:sp>
      <p:sp>
        <p:nvSpPr>
          <p:cNvPr id="8" name="Slide Number Placeholder 7">
            <a:extLst>
              <a:ext uri="{FF2B5EF4-FFF2-40B4-BE49-F238E27FC236}">
                <a16:creationId xmlns:a16="http://schemas.microsoft.com/office/drawing/2014/main" id="{1EADF777-78A8-4819-997A-A437B34A68E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1479452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3EF3-D1A7-451B-AAE1-45BEFA4A269C}"/>
              </a:ext>
            </a:extLst>
          </p:cNvPr>
          <p:cNvSpPr>
            <a:spLocks noGrp="1"/>
          </p:cNvSpPr>
          <p:nvPr>
            <p:ph type="title"/>
          </p:nvPr>
        </p:nvSpPr>
        <p:spPr>
          <a:xfrm>
            <a:off x="358976" y="62110"/>
            <a:ext cx="11345708" cy="853334"/>
          </a:xfrm>
        </p:spPr>
        <p:txBody>
          <a:bodyPr>
            <a:normAutofit fontScale="90000"/>
          </a:bodyPr>
          <a:lstStyle/>
          <a:p>
            <a:pPr algn="ctr"/>
            <a:r>
              <a:rPr lang="en-US" dirty="0"/>
              <a:t>Collaborating on the </a:t>
            </a:r>
            <a:br>
              <a:rPr lang="en-US" dirty="0"/>
            </a:br>
            <a:r>
              <a:rPr lang="en-US" dirty="0"/>
              <a:t>Global AI and Modeling Supercomputer GAIMSC </a:t>
            </a:r>
          </a:p>
        </p:txBody>
      </p:sp>
      <p:sp>
        <p:nvSpPr>
          <p:cNvPr id="3" name="Content Placeholder 2">
            <a:extLst>
              <a:ext uri="{FF2B5EF4-FFF2-40B4-BE49-F238E27FC236}">
                <a16:creationId xmlns:a16="http://schemas.microsoft.com/office/drawing/2014/main" id="{4FD0FC95-68CA-490C-9747-23209A9D6FE8}"/>
              </a:ext>
            </a:extLst>
          </p:cNvPr>
          <p:cNvSpPr>
            <a:spLocks noGrp="1"/>
          </p:cNvSpPr>
          <p:nvPr>
            <p:ph idx="1"/>
          </p:nvPr>
        </p:nvSpPr>
        <p:spPr>
          <a:xfrm>
            <a:off x="0" y="1024880"/>
            <a:ext cx="12192000" cy="5344343"/>
          </a:xfrm>
        </p:spPr>
        <p:txBody>
          <a:bodyPr>
            <a:normAutofit fontScale="92500"/>
          </a:bodyPr>
          <a:lstStyle/>
          <a:p>
            <a:r>
              <a:rPr lang="en-US" dirty="0"/>
              <a:t>Microsoft says:</a:t>
            </a:r>
            <a:br>
              <a:rPr lang="en-US" dirty="0"/>
            </a:br>
            <a:br>
              <a:rPr lang="en-US" dirty="0"/>
            </a:br>
            <a:br>
              <a:rPr lang="en-US" dirty="0"/>
            </a:br>
            <a:br>
              <a:rPr lang="en-US" dirty="0"/>
            </a:br>
            <a:endParaRPr lang="en-US" dirty="0"/>
          </a:p>
          <a:p>
            <a:r>
              <a:rPr lang="en-US" dirty="0"/>
              <a:t>We can only “play together” and link functionalities from Google, Amazon, Facebook, Microsoft, Academia if we have open API’s and open code to customize</a:t>
            </a:r>
          </a:p>
          <a:p>
            <a:pPr lvl="1"/>
            <a:r>
              <a:rPr lang="en-US" b="1" dirty="0"/>
              <a:t>We must collaborate</a:t>
            </a:r>
          </a:p>
          <a:p>
            <a:r>
              <a:rPr lang="en-US" b="1" dirty="0">
                <a:solidFill>
                  <a:srgbClr val="FF0000"/>
                </a:solidFill>
              </a:rPr>
              <a:t>Open source Apache software</a:t>
            </a:r>
          </a:p>
          <a:p>
            <a:r>
              <a:rPr lang="en-US" dirty="0"/>
              <a:t>Academia needs to use and define their own Apache projects</a:t>
            </a:r>
          </a:p>
          <a:p>
            <a:r>
              <a:rPr lang="en-US" dirty="0"/>
              <a:t>We want to use AI supercomputer for AI-Driven science studying the early universe and the Higgs boson and not just producing annoying advertisements (goal of most elite CS researchers)</a:t>
            </a:r>
          </a:p>
        </p:txBody>
      </p:sp>
      <p:pic>
        <p:nvPicPr>
          <p:cNvPr id="7" name="Picture 6">
            <a:extLst>
              <a:ext uri="{FF2B5EF4-FFF2-40B4-BE49-F238E27FC236}">
                <a16:creationId xmlns:a16="http://schemas.microsoft.com/office/drawing/2014/main" id="{39B2DAD8-620B-4A5E-A61F-19F0EDB7E503}"/>
              </a:ext>
            </a:extLst>
          </p:cNvPr>
          <p:cNvPicPr>
            <a:picLocks noChangeAspect="1"/>
          </p:cNvPicPr>
          <p:nvPr/>
        </p:nvPicPr>
        <p:blipFill>
          <a:blip r:embed="rId2"/>
          <a:stretch>
            <a:fillRect/>
          </a:stretch>
        </p:blipFill>
        <p:spPr>
          <a:xfrm>
            <a:off x="3221534" y="1024880"/>
            <a:ext cx="5620593" cy="1917393"/>
          </a:xfrm>
          <a:prstGeom prst="rect">
            <a:avLst/>
          </a:prstGeom>
        </p:spPr>
      </p:pic>
      <p:sp>
        <p:nvSpPr>
          <p:cNvPr id="8" name="Slide Number Placeholder 7">
            <a:extLst>
              <a:ext uri="{FF2B5EF4-FFF2-40B4-BE49-F238E27FC236}">
                <a16:creationId xmlns:a16="http://schemas.microsoft.com/office/drawing/2014/main" id="{47ACEE69-CE10-4C74-B75A-5821DF29F76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939539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B142DD6-776B-4BE1-9C71-243CC57A56C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19</a:t>
            </a:fld>
            <a:endParaRPr lang="en-US">
              <a:solidFill>
                <a:prstClr val="black">
                  <a:tint val="75000"/>
                </a:prstClr>
              </a:solidFill>
            </a:endParaRPr>
          </a:p>
        </p:txBody>
      </p:sp>
      <p:grpSp>
        <p:nvGrpSpPr>
          <p:cNvPr id="4" name="Group 3">
            <a:extLst>
              <a:ext uri="{FF2B5EF4-FFF2-40B4-BE49-F238E27FC236}">
                <a16:creationId xmlns:a16="http://schemas.microsoft.com/office/drawing/2014/main" id="{DB24536E-853F-4A6C-907D-AB05288D526C}"/>
              </a:ext>
            </a:extLst>
          </p:cNvPr>
          <p:cNvGrpSpPr/>
          <p:nvPr/>
        </p:nvGrpSpPr>
        <p:grpSpPr>
          <a:xfrm>
            <a:off x="1243279" y="939717"/>
            <a:ext cx="10525762" cy="5920741"/>
            <a:chOff x="1243279" y="939717"/>
            <a:chExt cx="10525762" cy="5920741"/>
          </a:xfrm>
        </p:grpSpPr>
        <p:grpSp>
          <p:nvGrpSpPr>
            <p:cNvPr id="3" name="Group 2">
              <a:extLst>
                <a:ext uri="{FF2B5EF4-FFF2-40B4-BE49-F238E27FC236}">
                  <a16:creationId xmlns:a16="http://schemas.microsoft.com/office/drawing/2014/main" id="{DCC97E2F-08C1-4A24-BBE7-FC7D3DFC6CFB}"/>
                </a:ext>
              </a:extLst>
            </p:cNvPr>
            <p:cNvGrpSpPr/>
            <p:nvPr/>
          </p:nvGrpSpPr>
          <p:grpSpPr>
            <a:xfrm>
              <a:off x="1243279" y="939717"/>
              <a:ext cx="10525762" cy="5920741"/>
              <a:chOff x="1243279" y="886684"/>
              <a:chExt cx="10525762" cy="5920741"/>
            </a:xfrm>
          </p:grpSpPr>
          <p:pic>
            <p:nvPicPr>
              <p:cNvPr id="6" name="Picture 5">
                <a:extLst>
                  <a:ext uri="{FF2B5EF4-FFF2-40B4-BE49-F238E27FC236}">
                    <a16:creationId xmlns:a16="http://schemas.microsoft.com/office/drawing/2014/main" id="{253B1721-4932-4AA6-9F0B-E0DC1BC8D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279" y="886684"/>
                <a:ext cx="10525762" cy="5920741"/>
              </a:xfrm>
              <a:prstGeom prst="rect">
                <a:avLst/>
              </a:prstGeom>
            </p:spPr>
          </p:pic>
          <p:sp>
            <p:nvSpPr>
              <p:cNvPr id="2" name="Rectangle 1">
                <a:extLst>
                  <a:ext uri="{FF2B5EF4-FFF2-40B4-BE49-F238E27FC236}">
                    <a16:creationId xmlns:a16="http://schemas.microsoft.com/office/drawing/2014/main" id="{5485429C-1E5F-4E14-88F4-F884D38BB6EC}"/>
                  </a:ext>
                </a:extLst>
              </p:cNvPr>
              <p:cNvSpPr/>
              <p:nvPr/>
            </p:nvSpPr>
            <p:spPr>
              <a:xfrm>
                <a:off x="5647264" y="4259037"/>
                <a:ext cx="381003"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t>ML Code</a:t>
                </a:r>
              </a:p>
            </p:txBody>
          </p:sp>
        </p:grpSp>
        <p:sp>
          <p:nvSpPr>
            <p:cNvPr id="8" name="Rectangle 7">
              <a:extLst>
                <a:ext uri="{FF2B5EF4-FFF2-40B4-BE49-F238E27FC236}">
                  <a16:creationId xmlns:a16="http://schemas.microsoft.com/office/drawing/2014/main" id="{FCA3270A-1B5D-47EA-B3B5-DF769AD64BBB}"/>
                </a:ext>
              </a:extLst>
            </p:cNvPr>
            <p:cNvSpPr/>
            <p:nvPr/>
          </p:nvSpPr>
          <p:spPr>
            <a:xfrm>
              <a:off x="1327164" y="6488668"/>
              <a:ext cx="9682983" cy="369332"/>
            </a:xfrm>
            <a:prstGeom prst="rect">
              <a:avLst/>
            </a:prstGeom>
          </p:spPr>
          <p:txBody>
            <a:bodyPr wrap="square">
              <a:spAutoFit/>
            </a:bodyPr>
            <a:lstStyle/>
            <a:p>
              <a:r>
                <a:rPr lang="en-US" dirty="0"/>
                <a:t>NIPS 2015 http://papers.nips.cc/paper/5656-hidden-technical-debt-in-machine-learning-systems.pdf</a:t>
              </a:r>
            </a:p>
          </p:txBody>
        </p:sp>
      </p:grpSp>
      <p:sp>
        <p:nvSpPr>
          <p:cNvPr id="7" name="TextBox 6">
            <a:extLst>
              <a:ext uri="{FF2B5EF4-FFF2-40B4-BE49-F238E27FC236}">
                <a16:creationId xmlns:a16="http://schemas.microsoft.com/office/drawing/2014/main" id="{DC7FA14E-0948-47C1-BEB1-5E1913CC9799}"/>
              </a:ext>
            </a:extLst>
          </p:cNvPr>
          <p:cNvSpPr txBox="1"/>
          <p:nvPr/>
        </p:nvSpPr>
        <p:spPr>
          <a:xfrm>
            <a:off x="145312" y="81739"/>
            <a:ext cx="12046688" cy="954107"/>
          </a:xfrm>
          <a:prstGeom prst="rect">
            <a:avLst/>
          </a:prstGeom>
          <a:noFill/>
        </p:spPr>
        <p:txBody>
          <a:bodyPr wrap="square" rtlCol="0">
            <a:spAutoFit/>
          </a:bodyPr>
          <a:lstStyle/>
          <a:p>
            <a:r>
              <a:rPr lang="en-US" sz="2800" b="1" dirty="0">
                <a:solidFill>
                  <a:srgbClr val="FF0000"/>
                </a:solidFill>
              </a:rPr>
              <a:t>Should we train data scientists or data engineers?</a:t>
            </a:r>
          </a:p>
          <a:p>
            <a:r>
              <a:rPr lang="en-US" sz="2800" b="1" dirty="0">
                <a:solidFill>
                  <a:srgbClr val="FF0000"/>
                </a:solidFill>
              </a:rPr>
              <a:t>Gartner says that 3 times as many jobs for data engineers as data scientists.</a:t>
            </a:r>
          </a:p>
        </p:txBody>
      </p:sp>
      <p:sp>
        <p:nvSpPr>
          <p:cNvPr id="5" name="TextBox 4">
            <a:extLst>
              <a:ext uri="{FF2B5EF4-FFF2-40B4-BE49-F238E27FC236}">
                <a16:creationId xmlns:a16="http://schemas.microsoft.com/office/drawing/2014/main" id="{11BE8B17-D604-4AA6-A4D9-D0CA469BCB9C}"/>
              </a:ext>
            </a:extLst>
          </p:cNvPr>
          <p:cNvSpPr txBox="1"/>
          <p:nvPr/>
        </p:nvSpPr>
        <p:spPr>
          <a:xfrm>
            <a:off x="336563" y="1407767"/>
            <a:ext cx="2189747" cy="1569660"/>
          </a:xfrm>
          <a:prstGeom prst="rect">
            <a:avLst/>
          </a:prstGeom>
          <a:noFill/>
        </p:spPr>
        <p:txBody>
          <a:bodyPr wrap="square" rtlCol="0">
            <a:spAutoFit/>
          </a:bodyPr>
          <a:lstStyle/>
          <a:p>
            <a:r>
              <a:rPr lang="en-US" sz="2400" b="1" dirty="0"/>
              <a:t>There is more to life (jobs) than Machine Learning!</a:t>
            </a:r>
          </a:p>
        </p:txBody>
      </p:sp>
    </p:spTree>
    <p:extLst>
      <p:ext uri="{BB962C8B-B14F-4D97-AF65-F5344CB8AC3E}">
        <p14:creationId xmlns:p14="http://schemas.microsoft.com/office/powerpoint/2010/main" val="23162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3EF3-D1A7-451B-AAE1-45BEFA4A269C}"/>
              </a:ext>
            </a:extLst>
          </p:cNvPr>
          <p:cNvSpPr>
            <a:spLocks noGrp="1"/>
          </p:cNvSpPr>
          <p:nvPr>
            <p:ph type="title"/>
          </p:nvPr>
        </p:nvSpPr>
        <p:spPr>
          <a:xfrm>
            <a:off x="838200" y="136525"/>
            <a:ext cx="10515600" cy="1325563"/>
          </a:xfrm>
        </p:spPr>
        <p:txBody>
          <a:bodyPr/>
          <a:lstStyle/>
          <a:p>
            <a:r>
              <a:rPr lang="en-US" dirty="0"/>
              <a:t>Let’s learn from Microsoft Research what they think are hot areas</a:t>
            </a:r>
          </a:p>
        </p:txBody>
      </p:sp>
      <p:sp>
        <p:nvSpPr>
          <p:cNvPr id="3" name="Content Placeholder 2">
            <a:extLst>
              <a:ext uri="{FF2B5EF4-FFF2-40B4-BE49-F238E27FC236}">
                <a16:creationId xmlns:a16="http://schemas.microsoft.com/office/drawing/2014/main" id="{4FD0FC95-68CA-490C-9747-23209A9D6FE8}"/>
              </a:ext>
            </a:extLst>
          </p:cNvPr>
          <p:cNvSpPr>
            <a:spLocks noGrp="1"/>
          </p:cNvSpPr>
          <p:nvPr>
            <p:ph idx="1"/>
          </p:nvPr>
        </p:nvSpPr>
        <p:spPr>
          <a:xfrm>
            <a:off x="72887" y="1380563"/>
            <a:ext cx="12016614" cy="4072707"/>
          </a:xfrm>
        </p:spPr>
        <p:txBody>
          <a:bodyPr/>
          <a:lstStyle/>
          <a:p>
            <a:r>
              <a:rPr lang="en-US" dirty="0"/>
              <a:t>Industry’s role in research much larger today than 20-40 years ago</a:t>
            </a:r>
          </a:p>
          <a:p>
            <a:r>
              <a:rPr lang="en-US" dirty="0"/>
              <a:t>Microsoft Research has about 1000 researchers and has 800 interns per year</a:t>
            </a:r>
          </a:p>
          <a:p>
            <a:pPr lvl="1"/>
            <a:r>
              <a:rPr lang="en-US" dirty="0"/>
              <a:t>One of the largest computer science research organizations (INRIA larger)</a:t>
            </a:r>
          </a:p>
          <a:p>
            <a:r>
              <a:rPr lang="en-US" dirty="0"/>
              <a:t>They just held a faculty summit August 2018 largely focused on systems for AI</a:t>
            </a:r>
          </a:p>
          <a:p>
            <a:r>
              <a:rPr lang="en-US" dirty="0">
                <a:hlinkClick r:id="rId2"/>
              </a:rPr>
              <a:t>https://www.microsoft.com/en-us/research/event/faculty-summit-2018/</a:t>
            </a:r>
            <a:endParaRPr lang="en-US" dirty="0"/>
          </a:p>
          <a:p>
            <a:r>
              <a:rPr lang="en-US" dirty="0"/>
              <a:t>With an</a:t>
            </a:r>
            <a:r>
              <a:rPr lang="en-US" b="1" dirty="0"/>
              <a:t> </a:t>
            </a:r>
            <a:r>
              <a:rPr lang="en-US" dirty="0"/>
              <a:t>interesting </a:t>
            </a:r>
            <a:r>
              <a:rPr lang="en-US" b="1" dirty="0"/>
              <a:t>overview </a:t>
            </a:r>
            <a:r>
              <a:rPr lang="en-US" dirty="0"/>
              <a:t>at the end positioning their work as building designing and using the "</a:t>
            </a:r>
            <a:r>
              <a:rPr lang="en-US" b="1" dirty="0">
                <a:solidFill>
                  <a:srgbClr val="FF0000"/>
                </a:solidFill>
              </a:rPr>
              <a:t>Global AI Supercomputer</a:t>
            </a:r>
            <a:r>
              <a:rPr lang="en-US" dirty="0"/>
              <a:t>" concept linking the </a:t>
            </a:r>
            <a:r>
              <a:rPr lang="en-US" b="1" dirty="0">
                <a:solidFill>
                  <a:srgbClr val="FF0000"/>
                </a:solidFill>
              </a:rPr>
              <a:t>Intelligent Cloud </a:t>
            </a:r>
            <a:r>
              <a:rPr lang="en-US" dirty="0"/>
              <a:t>to the </a:t>
            </a:r>
            <a:r>
              <a:rPr lang="en-US" b="1" dirty="0">
                <a:solidFill>
                  <a:srgbClr val="FF0000"/>
                </a:solidFill>
              </a:rPr>
              <a:t>Intelligent Edge  </a:t>
            </a:r>
            <a:r>
              <a:rPr lang="en-US" dirty="0">
                <a:hlinkClick r:id="rId3"/>
              </a:rPr>
              <a:t>https://www.youtube.com/watch?v=jsv7EWhCqIQ&amp;feature=youtu.be</a:t>
            </a:r>
            <a:r>
              <a:rPr lang="en-US" dirty="0"/>
              <a:t>  </a:t>
            </a:r>
          </a:p>
          <a:p>
            <a:endParaRPr lang="en-US" dirty="0"/>
          </a:p>
        </p:txBody>
      </p:sp>
      <p:sp>
        <p:nvSpPr>
          <p:cNvPr id="9" name="Slide Number Placeholder 8">
            <a:extLst>
              <a:ext uri="{FF2B5EF4-FFF2-40B4-BE49-F238E27FC236}">
                <a16:creationId xmlns:a16="http://schemas.microsoft.com/office/drawing/2014/main" id="{51074D3A-531A-450F-845D-E9EF8A3AA8D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2775915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F246E-2556-4868-8754-BC66CA30AE86}"/>
              </a:ext>
            </a:extLst>
          </p:cNvPr>
          <p:cNvSpPr>
            <a:spLocks noGrp="1"/>
          </p:cNvSpPr>
          <p:nvPr>
            <p:ph type="title"/>
          </p:nvPr>
        </p:nvSpPr>
        <p:spPr>
          <a:xfrm>
            <a:off x="126100" y="18255"/>
            <a:ext cx="12065899" cy="928513"/>
          </a:xfrm>
        </p:spPr>
        <p:txBody>
          <a:bodyPr/>
          <a:lstStyle/>
          <a:p>
            <a:r>
              <a:rPr lang="en-US" dirty="0"/>
              <a:t>Gartner on Data Engineering</a:t>
            </a:r>
          </a:p>
        </p:txBody>
      </p:sp>
      <p:sp>
        <p:nvSpPr>
          <p:cNvPr id="3" name="Content Placeholder 2">
            <a:extLst>
              <a:ext uri="{FF2B5EF4-FFF2-40B4-BE49-F238E27FC236}">
                <a16:creationId xmlns:a16="http://schemas.microsoft.com/office/drawing/2014/main" id="{9FA307A3-703B-4E13-B924-1D455963C9D3}"/>
              </a:ext>
            </a:extLst>
          </p:cNvPr>
          <p:cNvSpPr>
            <a:spLocks noGrp="1"/>
          </p:cNvSpPr>
          <p:nvPr>
            <p:ph idx="1"/>
          </p:nvPr>
        </p:nvSpPr>
        <p:spPr>
          <a:xfrm>
            <a:off x="0" y="1024513"/>
            <a:ext cx="10515600" cy="4351338"/>
          </a:xfrm>
        </p:spPr>
        <p:txBody>
          <a:bodyPr>
            <a:normAutofit lnSpcReduction="10000"/>
          </a:bodyPr>
          <a:lstStyle/>
          <a:p>
            <a:r>
              <a:rPr lang="en-US" dirty="0"/>
              <a:t> Gartner says that job numbers in data science teams are</a:t>
            </a:r>
          </a:p>
          <a:p>
            <a:r>
              <a:rPr lang="en-US" dirty="0"/>
              <a:t>10% - Data Scientists</a:t>
            </a:r>
          </a:p>
          <a:p>
            <a:r>
              <a:rPr lang="en-US" dirty="0"/>
              <a:t>20% - Citizen Data Scientists ("decision makers")</a:t>
            </a:r>
          </a:p>
          <a:p>
            <a:r>
              <a:rPr lang="en-US" dirty="0"/>
              <a:t>30% - Data Engineers</a:t>
            </a:r>
          </a:p>
          <a:p>
            <a:r>
              <a:rPr lang="en-US" dirty="0"/>
              <a:t>20% - Business experts</a:t>
            </a:r>
          </a:p>
          <a:p>
            <a:r>
              <a:rPr lang="en-US" dirty="0"/>
              <a:t>15% - Software engineers</a:t>
            </a:r>
          </a:p>
          <a:p>
            <a:r>
              <a:rPr lang="en-US" dirty="0"/>
              <a:t>5%   - Quant geeks</a:t>
            </a:r>
          </a:p>
          <a:p>
            <a:r>
              <a:rPr lang="en-US" dirty="0"/>
              <a:t>~0% - Unicorns </a:t>
            </a:r>
            <a:br>
              <a:rPr lang="en-US" dirty="0"/>
            </a:br>
            <a:r>
              <a:rPr lang="en-US" dirty="0"/>
              <a:t>          (very few exist!)</a:t>
            </a:r>
          </a:p>
          <a:p>
            <a:endParaRPr lang="en-US" dirty="0"/>
          </a:p>
        </p:txBody>
      </p:sp>
      <p:sp>
        <p:nvSpPr>
          <p:cNvPr id="5" name="AutoShape 2" descr="image.png">
            <a:extLst>
              <a:ext uri="{FF2B5EF4-FFF2-40B4-BE49-F238E27FC236}">
                <a16:creationId xmlns:a16="http://schemas.microsoft.com/office/drawing/2014/main" id="{0E4A9930-450F-42E9-B0BF-D0FAA655E7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39EE3E9C-855C-4B20-80E3-259D3F783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289" y="2983431"/>
            <a:ext cx="8152087" cy="3117963"/>
          </a:xfrm>
          <a:prstGeom prst="rect">
            <a:avLst/>
          </a:prstGeom>
        </p:spPr>
      </p:pic>
      <p:sp>
        <p:nvSpPr>
          <p:cNvPr id="10" name="Slide Number Placeholder 9">
            <a:extLst>
              <a:ext uri="{FF2B5EF4-FFF2-40B4-BE49-F238E27FC236}">
                <a16:creationId xmlns:a16="http://schemas.microsoft.com/office/drawing/2014/main" id="{90A25A7D-8DCC-4E63-9585-8FD43C6E7B8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1477457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4119EB-FAFF-4ADD-8E6C-092CCFC6DE9A}"/>
              </a:ext>
            </a:extLst>
          </p:cNvPr>
          <p:cNvSpPr>
            <a:spLocks noGrp="1"/>
          </p:cNvSpPr>
          <p:nvPr>
            <p:ph type="title"/>
          </p:nvPr>
        </p:nvSpPr>
        <p:spPr>
          <a:xfrm>
            <a:off x="0" y="-51734"/>
            <a:ext cx="12192000" cy="1132389"/>
          </a:xfrm>
        </p:spPr>
        <p:txBody>
          <a:bodyPr>
            <a:normAutofit/>
          </a:bodyPr>
          <a:lstStyle/>
          <a:p>
            <a:pPr algn="ctr"/>
            <a:r>
              <a:rPr lang="en-US" sz="3600" dirty="0"/>
              <a:t>Ways of adding High Performance to </a:t>
            </a:r>
            <a:br>
              <a:rPr lang="en-US" sz="3600" dirty="0"/>
            </a:br>
            <a:r>
              <a:rPr lang="it-IT" sz="3600" dirty="0"/>
              <a:t>Global AI (and Modeling) Supercomputer</a:t>
            </a:r>
            <a:endParaRPr lang="en-US" sz="3600" dirty="0"/>
          </a:p>
        </p:txBody>
      </p:sp>
      <p:sp>
        <p:nvSpPr>
          <p:cNvPr id="5" name="Content Placeholder 4">
            <a:extLst>
              <a:ext uri="{FF2B5EF4-FFF2-40B4-BE49-F238E27FC236}">
                <a16:creationId xmlns:a16="http://schemas.microsoft.com/office/drawing/2014/main" id="{F6DA10CF-D0AB-4B72-9552-AB075015A73D}"/>
              </a:ext>
            </a:extLst>
          </p:cNvPr>
          <p:cNvSpPr>
            <a:spLocks noGrp="1"/>
          </p:cNvSpPr>
          <p:nvPr>
            <p:ph idx="1"/>
          </p:nvPr>
        </p:nvSpPr>
        <p:spPr>
          <a:xfrm>
            <a:off x="374275" y="998631"/>
            <a:ext cx="11402857" cy="5137474"/>
          </a:xfrm>
        </p:spPr>
        <p:txBody>
          <a:bodyPr>
            <a:normAutofit lnSpcReduction="10000"/>
          </a:bodyPr>
          <a:lstStyle/>
          <a:p>
            <a:r>
              <a:rPr lang="en-US" dirty="0"/>
              <a:t>Fix performance issues in Spark, Heron, Hadoop, Flink etc.</a:t>
            </a:r>
          </a:p>
          <a:p>
            <a:pPr lvl="1"/>
            <a:r>
              <a:rPr lang="en-US" dirty="0"/>
              <a:t>Messy as some features of these big data systems intrinsically slow in some (not all) cases</a:t>
            </a:r>
          </a:p>
          <a:p>
            <a:pPr lvl="1"/>
            <a:r>
              <a:rPr lang="en-US" dirty="0"/>
              <a:t>All these systems are “monolithic” and difficult to deal with individual  components</a:t>
            </a:r>
          </a:p>
          <a:p>
            <a:r>
              <a:rPr lang="en-US" dirty="0"/>
              <a:t>Execute HPBDC from classic big data system with custom communication environment – approach of Harp for the relatively simple Hadoop environment</a:t>
            </a:r>
          </a:p>
          <a:p>
            <a:r>
              <a:rPr lang="en-US" dirty="0"/>
              <a:t>Provide a native Mesos/Yarn/Kubernetes/HDFS high performance execution environment with all capabilities of Spark, Hadoop and Heron – goal of Twister2</a:t>
            </a:r>
          </a:p>
          <a:p>
            <a:r>
              <a:rPr lang="en-US" dirty="0"/>
              <a:t>Execute with MPI in classic (</a:t>
            </a:r>
            <a:r>
              <a:rPr lang="en-US" dirty="0" err="1"/>
              <a:t>Slurm</a:t>
            </a:r>
            <a:r>
              <a:rPr lang="en-US" dirty="0"/>
              <a:t>, </a:t>
            </a:r>
            <a:r>
              <a:rPr lang="en-US" dirty="0" err="1"/>
              <a:t>Lustre</a:t>
            </a:r>
            <a:r>
              <a:rPr lang="en-US" dirty="0"/>
              <a:t>) HPC environment</a:t>
            </a:r>
          </a:p>
          <a:p>
            <a:r>
              <a:rPr lang="en-US" dirty="0"/>
              <a:t>Add modules to existing frameworks like </a:t>
            </a:r>
            <a:r>
              <a:rPr lang="en-US" dirty="0" err="1"/>
              <a:t>Scikit</a:t>
            </a:r>
            <a:r>
              <a:rPr lang="en-US" dirty="0"/>
              <a:t>-Learn or </a:t>
            </a:r>
            <a:r>
              <a:rPr lang="en-US" dirty="0" err="1"/>
              <a:t>Tensorflow</a:t>
            </a:r>
            <a:r>
              <a:rPr lang="en-US" dirty="0"/>
              <a:t> either as new capability or as a higher performance version of existing module.</a:t>
            </a:r>
          </a:p>
          <a:p>
            <a:endParaRPr lang="en-US" dirty="0"/>
          </a:p>
        </p:txBody>
      </p:sp>
      <p:sp>
        <p:nvSpPr>
          <p:cNvPr id="6" name="Slide Number Placeholder 5">
            <a:extLst>
              <a:ext uri="{FF2B5EF4-FFF2-40B4-BE49-F238E27FC236}">
                <a16:creationId xmlns:a16="http://schemas.microsoft.com/office/drawing/2014/main" id="{34FCE86E-D066-4F8A-B17C-453F5420AD8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1593359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C63B-3F2D-4D97-AFE4-E20BE48853BE}"/>
              </a:ext>
            </a:extLst>
          </p:cNvPr>
          <p:cNvSpPr>
            <a:spLocks noGrp="1"/>
          </p:cNvSpPr>
          <p:nvPr>
            <p:ph type="title"/>
          </p:nvPr>
        </p:nvSpPr>
        <p:spPr>
          <a:xfrm>
            <a:off x="838200" y="1"/>
            <a:ext cx="10515600" cy="938462"/>
          </a:xfrm>
        </p:spPr>
        <p:txBody>
          <a:bodyPr/>
          <a:lstStyle/>
          <a:p>
            <a:r>
              <a:rPr lang="en-US" dirty="0"/>
              <a:t>Working with Industry?</a:t>
            </a:r>
          </a:p>
        </p:txBody>
      </p:sp>
      <p:sp>
        <p:nvSpPr>
          <p:cNvPr id="3" name="Content Placeholder 2">
            <a:extLst>
              <a:ext uri="{FF2B5EF4-FFF2-40B4-BE49-F238E27FC236}">
                <a16:creationId xmlns:a16="http://schemas.microsoft.com/office/drawing/2014/main" id="{0F51A666-FE7C-40BB-A589-486B2E968105}"/>
              </a:ext>
            </a:extLst>
          </p:cNvPr>
          <p:cNvSpPr>
            <a:spLocks noGrp="1"/>
          </p:cNvSpPr>
          <p:nvPr>
            <p:ph idx="1"/>
          </p:nvPr>
        </p:nvSpPr>
        <p:spPr>
          <a:xfrm>
            <a:off x="0" y="737938"/>
            <a:ext cx="12192000" cy="5618412"/>
          </a:xfrm>
        </p:spPr>
        <p:txBody>
          <a:bodyPr>
            <a:normAutofit fontScale="92500" lnSpcReduction="10000"/>
          </a:bodyPr>
          <a:lstStyle/>
          <a:p>
            <a:r>
              <a:rPr lang="en-US" dirty="0"/>
              <a:t>Many academic areas today have been turned upside down by the increased role of industry as there is so much overlap between major University research issues and problems where the large technology companies are battling it out for commercial leadership. </a:t>
            </a:r>
          </a:p>
          <a:p>
            <a:r>
              <a:rPr lang="en-US" dirty="0"/>
              <a:t>Correspondingly we have seen -- especially with top-ranked departments --- increasing numbers and styles of industry-university collaboration. Probably most departments must join this trend and increase their Industry links if they are to thrive. </a:t>
            </a:r>
          </a:p>
          <a:p>
            <a:pPr lvl="1"/>
            <a:r>
              <a:rPr lang="en-US" dirty="0"/>
              <a:t>Sometimes faculty are 20% University and 80% Industry</a:t>
            </a:r>
          </a:p>
          <a:p>
            <a:r>
              <a:rPr lang="en-US" dirty="0"/>
              <a:t>These links can have the student internship opportunity needed for ABET and traditional in the field. </a:t>
            </a:r>
          </a:p>
          <a:p>
            <a:pPr lvl="1"/>
            <a:r>
              <a:rPr lang="en-US" dirty="0"/>
              <a:t>However, this is a double-edged sword as the increased access to internships for our best Ph.D. students is one reason for the decrease in University research contribution. </a:t>
            </a:r>
          </a:p>
          <a:p>
            <a:pPr lvl="1"/>
            <a:r>
              <a:rPr lang="en-US" dirty="0"/>
              <a:t>We should try to make such internships part of joint University-Industry research and not just an Industry only activity</a:t>
            </a:r>
          </a:p>
          <a:p>
            <a:r>
              <a:rPr lang="en-US" dirty="0"/>
              <a:t>Relationship can be jointly run centers such as NSF I/UCRC and Industry oriented University centers such as Intel parallel Computing centers</a:t>
            </a:r>
          </a:p>
        </p:txBody>
      </p:sp>
      <p:sp>
        <p:nvSpPr>
          <p:cNvPr id="4" name="Slide Number Placeholder 3">
            <a:extLst>
              <a:ext uri="{FF2B5EF4-FFF2-40B4-BE49-F238E27FC236}">
                <a16:creationId xmlns:a16="http://schemas.microsoft.com/office/drawing/2014/main" id="{2BCF50C8-8C47-46D8-B780-31BB4D6B2EF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3324350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64621-B673-48D3-B601-57A3E37141E2}"/>
              </a:ext>
            </a:extLst>
          </p:cNvPr>
          <p:cNvSpPr>
            <a:spLocks noGrp="1"/>
          </p:cNvSpPr>
          <p:nvPr>
            <p:ph type="title"/>
          </p:nvPr>
        </p:nvSpPr>
        <p:spPr>
          <a:xfrm>
            <a:off x="0" y="-1"/>
            <a:ext cx="12192000" cy="924791"/>
          </a:xfrm>
        </p:spPr>
        <p:txBody>
          <a:bodyPr>
            <a:normAutofit/>
          </a:bodyPr>
          <a:lstStyle/>
          <a:p>
            <a:r>
              <a:rPr lang="en-US" sz="4000" dirty="0"/>
              <a:t>GAIMSC Global AI &amp; Modeling Supercomputer Questions</a:t>
            </a:r>
          </a:p>
        </p:txBody>
      </p:sp>
      <p:sp>
        <p:nvSpPr>
          <p:cNvPr id="3" name="Content Placeholder 2">
            <a:extLst>
              <a:ext uri="{FF2B5EF4-FFF2-40B4-BE49-F238E27FC236}">
                <a16:creationId xmlns:a16="http://schemas.microsoft.com/office/drawing/2014/main" id="{34FEB8E0-50DC-4C8F-9FE8-DDA323369AB7}"/>
              </a:ext>
            </a:extLst>
          </p:cNvPr>
          <p:cNvSpPr>
            <a:spLocks noGrp="1"/>
          </p:cNvSpPr>
          <p:nvPr>
            <p:ph idx="1"/>
          </p:nvPr>
        </p:nvSpPr>
        <p:spPr>
          <a:xfrm>
            <a:off x="0" y="924790"/>
            <a:ext cx="12108872" cy="5247409"/>
          </a:xfrm>
        </p:spPr>
        <p:txBody>
          <a:bodyPr>
            <a:normAutofit lnSpcReduction="10000"/>
          </a:bodyPr>
          <a:lstStyle/>
          <a:p>
            <a:r>
              <a:rPr lang="en-US" dirty="0"/>
              <a:t>What do gain from the concept? e.g. Ability to work with Big Data community</a:t>
            </a:r>
          </a:p>
          <a:p>
            <a:r>
              <a:rPr lang="en-US" dirty="0"/>
              <a:t>What do we lose from the concept? e.g. everything runs as slow as Spark</a:t>
            </a:r>
          </a:p>
          <a:p>
            <a:r>
              <a:rPr lang="en-US" dirty="0"/>
              <a:t>Is GAIMSC useful for BDEC2 initiative? For NSF? For DoE? </a:t>
            </a:r>
            <a:br>
              <a:rPr lang="en-US" dirty="0"/>
            </a:br>
            <a:r>
              <a:rPr lang="en-US" dirty="0"/>
              <a:t>                                                                    For Universities? For Industry? For users?</a:t>
            </a:r>
          </a:p>
          <a:p>
            <a:r>
              <a:rPr lang="en-US" dirty="0"/>
              <a:t>Does adding modeling to concept add value?</a:t>
            </a:r>
          </a:p>
          <a:p>
            <a:r>
              <a:rPr lang="en-US" dirty="0"/>
              <a:t>What are the research issues for GAIMSC? e.g. how to program?</a:t>
            </a:r>
          </a:p>
          <a:p>
            <a:r>
              <a:rPr lang="en-US" dirty="0"/>
              <a:t>What can we do with GAIMSC that we couldn’t do with classic Big Data technologies?</a:t>
            </a:r>
          </a:p>
          <a:p>
            <a:r>
              <a:rPr lang="en-US" dirty="0"/>
              <a:t>What can we do with GAIMSC that we couldn’t do with classic HPC technologies?</a:t>
            </a:r>
          </a:p>
          <a:p>
            <a:r>
              <a:rPr lang="en-US" dirty="0"/>
              <a:t>Are there deep or important issues associated with the “Global” in GAIMSC?</a:t>
            </a:r>
          </a:p>
          <a:p>
            <a:r>
              <a:rPr lang="en-US" dirty="0"/>
              <a:t>Is the concept of an auto-tuned Global AI Supercomputer scary?</a:t>
            </a:r>
          </a:p>
          <a:p>
            <a:endParaRPr lang="en-US" dirty="0"/>
          </a:p>
          <a:p>
            <a:endParaRPr lang="en-US" dirty="0"/>
          </a:p>
        </p:txBody>
      </p:sp>
      <p:sp>
        <p:nvSpPr>
          <p:cNvPr id="4" name="Slide Number Placeholder 3">
            <a:extLst>
              <a:ext uri="{FF2B5EF4-FFF2-40B4-BE49-F238E27FC236}">
                <a16:creationId xmlns:a16="http://schemas.microsoft.com/office/drawing/2014/main" id="{3E9383DA-458D-4A39-A8F5-D86914EDC6B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82879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3EF3-D1A7-451B-AAE1-45BEFA4A269C}"/>
              </a:ext>
            </a:extLst>
          </p:cNvPr>
          <p:cNvSpPr>
            <a:spLocks noGrp="1"/>
          </p:cNvSpPr>
          <p:nvPr>
            <p:ph type="title"/>
          </p:nvPr>
        </p:nvSpPr>
        <p:spPr/>
        <p:txBody>
          <a:bodyPr/>
          <a:lstStyle/>
          <a:p>
            <a:r>
              <a:rPr lang="en-US" dirty="0"/>
              <a:t>aa</a:t>
            </a:r>
          </a:p>
        </p:txBody>
      </p:sp>
      <p:sp>
        <p:nvSpPr>
          <p:cNvPr id="3" name="Content Placeholder 2">
            <a:extLst>
              <a:ext uri="{FF2B5EF4-FFF2-40B4-BE49-F238E27FC236}">
                <a16:creationId xmlns:a16="http://schemas.microsoft.com/office/drawing/2014/main" id="{4FD0FC95-68CA-490C-9747-23209A9D6FE8}"/>
              </a:ext>
            </a:extLst>
          </p:cNvPr>
          <p:cNvSpPr>
            <a:spLocks noGrp="1"/>
          </p:cNvSpPr>
          <p:nvPr>
            <p:ph idx="1"/>
          </p:nvPr>
        </p:nvSpPr>
        <p:spPr/>
        <p:txBody>
          <a:bodyPr/>
          <a:lstStyle/>
          <a:p>
            <a:r>
              <a:rPr lang="en-US" dirty="0"/>
              <a:t>aa</a:t>
            </a:r>
          </a:p>
        </p:txBody>
      </p:sp>
      <p:pic>
        <p:nvPicPr>
          <p:cNvPr id="6" name="Picture 5">
            <a:extLst>
              <a:ext uri="{FF2B5EF4-FFF2-40B4-BE49-F238E27FC236}">
                <a16:creationId xmlns:a16="http://schemas.microsoft.com/office/drawing/2014/main" id="{6338144B-192F-4EFB-84BF-EE491D6A9C91}"/>
              </a:ext>
            </a:extLst>
          </p:cNvPr>
          <p:cNvPicPr>
            <a:picLocks noChangeAspect="1"/>
          </p:cNvPicPr>
          <p:nvPr/>
        </p:nvPicPr>
        <p:blipFill>
          <a:blip r:embed="rId2"/>
          <a:stretch>
            <a:fillRect/>
          </a:stretch>
        </p:blipFill>
        <p:spPr>
          <a:xfrm>
            <a:off x="214312" y="347662"/>
            <a:ext cx="11763375" cy="6162675"/>
          </a:xfrm>
          <a:prstGeom prst="rect">
            <a:avLst/>
          </a:prstGeom>
        </p:spPr>
      </p:pic>
      <p:sp>
        <p:nvSpPr>
          <p:cNvPr id="5" name="Slide Number Placeholder 4">
            <a:extLst>
              <a:ext uri="{FF2B5EF4-FFF2-40B4-BE49-F238E27FC236}">
                <a16:creationId xmlns:a16="http://schemas.microsoft.com/office/drawing/2014/main" id="{D206095A-AC0D-4B33-9A44-0A32888AFDF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37504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3EF3-D1A7-451B-AAE1-45BEFA4A269C}"/>
              </a:ext>
            </a:extLst>
          </p:cNvPr>
          <p:cNvSpPr>
            <a:spLocks noGrp="1"/>
          </p:cNvSpPr>
          <p:nvPr>
            <p:ph type="title"/>
          </p:nvPr>
        </p:nvSpPr>
        <p:spPr/>
        <p:txBody>
          <a:bodyPr/>
          <a:lstStyle/>
          <a:p>
            <a:r>
              <a:rPr lang="en-US" dirty="0"/>
              <a:t>aa</a:t>
            </a:r>
          </a:p>
        </p:txBody>
      </p:sp>
      <p:sp>
        <p:nvSpPr>
          <p:cNvPr id="3" name="Content Placeholder 2">
            <a:extLst>
              <a:ext uri="{FF2B5EF4-FFF2-40B4-BE49-F238E27FC236}">
                <a16:creationId xmlns:a16="http://schemas.microsoft.com/office/drawing/2014/main" id="{4FD0FC95-68CA-490C-9747-23209A9D6FE8}"/>
              </a:ext>
            </a:extLst>
          </p:cNvPr>
          <p:cNvSpPr>
            <a:spLocks noGrp="1"/>
          </p:cNvSpPr>
          <p:nvPr>
            <p:ph idx="1"/>
          </p:nvPr>
        </p:nvSpPr>
        <p:spPr/>
        <p:txBody>
          <a:bodyPr/>
          <a:lstStyle/>
          <a:p>
            <a:r>
              <a:rPr lang="en-US" dirty="0"/>
              <a:t>aa</a:t>
            </a:r>
          </a:p>
        </p:txBody>
      </p:sp>
      <p:pic>
        <p:nvPicPr>
          <p:cNvPr id="5" name="Picture 4">
            <a:extLst>
              <a:ext uri="{FF2B5EF4-FFF2-40B4-BE49-F238E27FC236}">
                <a16:creationId xmlns:a16="http://schemas.microsoft.com/office/drawing/2014/main" id="{48F2F882-8576-42B5-B8A1-DDF9830B0E54}"/>
              </a:ext>
            </a:extLst>
          </p:cNvPr>
          <p:cNvPicPr>
            <a:picLocks noChangeAspect="1"/>
          </p:cNvPicPr>
          <p:nvPr/>
        </p:nvPicPr>
        <p:blipFill>
          <a:blip r:embed="rId2"/>
          <a:stretch>
            <a:fillRect/>
          </a:stretch>
        </p:blipFill>
        <p:spPr>
          <a:xfrm>
            <a:off x="766762" y="223837"/>
            <a:ext cx="10658475" cy="6410325"/>
          </a:xfrm>
          <a:prstGeom prst="rect">
            <a:avLst/>
          </a:prstGeom>
        </p:spPr>
      </p:pic>
      <p:sp>
        <p:nvSpPr>
          <p:cNvPr id="6" name="Slide Number Placeholder 5">
            <a:extLst>
              <a:ext uri="{FF2B5EF4-FFF2-40B4-BE49-F238E27FC236}">
                <a16:creationId xmlns:a16="http://schemas.microsoft.com/office/drawing/2014/main" id="{1BC52AB9-5AE3-489D-97A7-C92510D3D76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1744985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38A3A-4555-4622-B244-6DCC2251FA85}"/>
              </a:ext>
            </a:extLst>
          </p:cNvPr>
          <p:cNvSpPr>
            <a:spLocks noGrp="1"/>
          </p:cNvSpPr>
          <p:nvPr>
            <p:ph type="title"/>
          </p:nvPr>
        </p:nvSpPr>
        <p:spPr>
          <a:xfrm>
            <a:off x="838199" y="107517"/>
            <a:ext cx="10515600" cy="570057"/>
          </a:xfrm>
        </p:spPr>
        <p:txBody>
          <a:bodyPr>
            <a:normAutofit fontScale="90000"/>
          </a:bodyPr>
          <a:lstStyle/>
          <a:p>
            <a:r>
              <a:rPr lang="en-US" dirty="0"/>
              <a:t>Adding Modeling?</a:t>
            </a:r>
          </a:p>
        </p:txBody>
      </p:sp>
      <p:sp>
        <p:nvSpPr>
          <p:cNvPr id="3" name="Content Placeholder 2">
            <a:extLst>
              <a:ext uri="{FF2B5EF4-FFF2-40B4-BE49-F238E27FC236}">
                <a16:creationId xmlns:a16="http://schemas.microsoft.com/office/drawing/2014/main" id="{8ACAEDB7-F47C-4BCC-A069-51AFA14C58AA}"/>
              </a:ext>
            </a:extLst>
          </p:cNvPr>
          <p:cNvSpPr>
            <a:spLocks noGrp="1"/>
          </p:cNvSpPr>
          <p:nvPr>
            <p:ph idx="1"/>
          </p:nvPr>
        </p:nvSpPr>
        <p:spPr>
          <a:xfrm>
            <a:off x="0" y="550718"/>
            <a:ext cx="11835245" cy="5377566"/>
          </a:xfrm>
        </p:spPr>
        <p:txBody>
          <a:bodyPr>
            <a:normAutofit lnSpcReduction="10000"/>
          </a:bodyPr>
          <a:lstStyle/>
          <a:p>
            <a:r>
              <a:rPr lang="en-US" dirty="0"/>
              <a:t>Microsoft is very optimistic and excited</a:t>
            </a:r>
          </a:p>
          <a:p>
            <a:endParaRPr lang="en-US" dirty="0"/>
          </a:p>
          <a:p>
            <a:endParaRPr lang="en-US" dirty="0"/>
          </a:p>
          <a:p>
            <a:endParaRPr lang="en-US" dirty="0"/>
          </a:p>
          <a:p>
            <a:pPr marL="0" indent="0">
              <a:buNone/>
            </a:pPr>
            <a:endParaRPr lang="en-US" dirty="0"/>
          </a:p>
          <a:p>
            <a:r>
              <a:rPr lang="en-US" dirty="0"/>
              <a:t>I added “Modeling” to get the </a:t>
            </a:r>
            <a:br>
              <a:rPr lang="en-US" dirty="0"/>
            </a:br>
            <a:r>
              <a:rPr lang="en-US" dirty="0"/>
              <a:t>Global AI and Modeling Supercomputer GAIMSC</a:t>
            </a:r>
          </a:p>
          <a:p>
            <a:r>
              <a:rPr lang="en-US" b="1" dirty="0"/>
              <a:t>Modeling</a:t>
            </a:r>
            <a:r>
              <a:rPr lang="en-US" dirty="0"/>
              <a:t> was meant to</a:t>
            </a:r>
          </a:p>
          <a:p>
            <a:pPr lvl="1"/>
            <a:r>
              <a:rPr lang="en-US" sz="2800" dirty="0"/>
              <a:t>Include classic simulation oriented supercomputers</a:t>
            </a:r>
          </a:p>
          <a:p>
            <a:pPr lvl="1"/>
            <a:r>
              <a:rPr lang="en-US" sz="2800" dirty="0"/>
              <a:t>Even just in Big Data, one needs to build a model for the machine learning to use</a:t>
            </a:r>
          </a:p>
          <a:p>
            <a:r>
              <a:rPr lang="en-US" dirty="0"/>
              <a:t>Note many talks discussed </a:t>
            </a:r>
            <a:r>
              <a:rPr lang="en-US" b="1" dirty="0"/>
              <a:t>autotuning</a:t>
            </a:r>
            <a:r>
              <a:rPr lang="en-US" dirty="0"/>
              <a:t> i.e. using GAIMSC to optimize GAIMSC</a:t>
            </a:r>
          </a:p>
        </p:txBody>
      </p:sp>
      <p:sp>
        <p:nvSpPr>
          <p:cNvPr id="4" name="Slide Number Placeholder 3">
            <a:extLst>
              <a:ext uri="{FF2B5EF4-FFF2-40B4-BE49-F238E27FC236}">
                <a16:creationId xmlns:a16="http://schemas.microsoft.com/office/drawing/2014/main" id="{80B300E7-C15E-4343-AE20-6B13497CE98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a:t>
            </a:fld>
            <a:endParaRPr lang="en-US">
              <a:solidFill>
                <a:prstClr val="black">
                  <a:tint val="75000"/>
                </a:prstClr>
              </a:solidFill>
            </a:endParaRPr>
          </a:p>
        </p:txBody>
      </p:sp>
      <p:pic>
        <p:nvPicPr>
          <p:cNvPr id="5" name="Picture 4">
            <a:extLst>
              <a:ext uri="{FF2B5EF4-FFF2-40B4-BE49-F238E27FC236}">
                <a16:creationId xmlns:a16="http://schemas.microsoft.com/office/drawing/2014/main" id="{7D9F6AE1-B205-4E0F-9F45-1F57123495A7}"/>
              </a:ext>
            </a:extLst>
          </p:cNvPr>
          <p:cNvPicPr>
            <a:picLocks noChangeAspect="1"/>
          </p:cNvPicPr>
          <p:nvPr/>
        </p:nvPicPr>
        <p:blipFill>
          <a:blip r:embed="rId2"/>
          <a:stretch>
            <a:fillRect/>
          </a:stretch>
        </p:blipFill>
        <p:spPr>
          <a:xfrm>
            <a:off x="4922716" y="929716"/>
            <a:ext cx="5620593" cy="1917393"/>
          </a:xfrm>
          <a:prstGeom prst="rect">
            <a:avLst/>
          </a:prstGeom>
        </p:spPr>
      </p:pic>
    </p:spTree>
    <p:extLst>
      <p:ext uri="{BB962C8B-B14F-4D97-AF65-F5344CB8AC3E}">
        <p14:creationId xmlns:p14="http://schemas.microsoft.com/office/powerpoint/2010/main" val="3096017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7246F-8758-4F64-9EF3-046C6778D13A}"/>
              </a:ext>
            </a:extLst>
          </p:cNvPr>
          <p:cNvSpPr>
            <a:spLocks noGrp="1"/>
          </p:cNvSpPr>
          <p:nvPr>
            <p:ph type="title"/>
          </p:nvPr>
        </p:nvSpPr>
        <p:spPr>
          <a:xfrm>
            <a:off x="0" y="0"/>
            <a:ext cx="12084627" cy="1325563"/>
          </a:xfrm>
        </p:spPr>
        <p:txBody>
          <a:bodyPr/>
          <a:lstStyle/>
          <a:p>
            <a:pPr algn="ctr"/>
            <a:r>
              <a:rPr lang="en-US" dirty="0"/>
              <a:t>Possible Slogans for Research in </a:t>
            </a:r>
            <a:br>
              <a:rPr lang="en-US" dirty="0"/>
            </a:br>
            <a:r>
              <a:rPr lang="en-US" dirty="0"/>
              <a:t>Global AI and Modeling Supercomputer arena</a:t>
            </a:r>
          </a:p>
        </p:txBody>
      </p:sp>
      <p:sp>
        <p:nvSpPr>
          <p:cNvPr id="3" name="Content Placeholder 2">
            <a:extLst>
              <a:ext uri="{FF2B5EF4-FFF2-40B4-BE49-F238E27FC236}">
                <a16:creationId xmlns:a16="http://schemas.microsoft.com/office/drawing/2014/main" id="{FC3EE8B4-C0F8-4621-A395-DAD156FA9ED4}"/>
              </a:ext>
            </a:extLst>
          </p:cNvPr>
          <p:cNvSpPr>
            <a:spLocks noGrp="1"/>
          </p:cNvSpPr>
          <p:nvPr>
            <p:ph idx="1"/>
          </p:nvPr>
        </p:nvSpPr>
        <p:spPr>
          <a:xfrm>
            <a:off x="526657" y="1325564"/>
            <a:ext cx="10827143" cy="4815464"/>
          </a:xfrm>
        </p:spPr>
        <p:txBody>
          <a:bodyPr>
            <a:normAutofit fontScale="85000" lnSpcReduction="20000"/>
          </a:bodyPr>
          <a:lstStyle/>
          <a:p>
            <a:r>
              <a:rPr lang="en-US" sz="3200" dirty="0"/>
              <a:t>AI First Science and Engineering</a:t>
            </a:r>
          </a:p>
          <a:p>
            <a:r>
              <a:rPr lang="en-US" sz="3200" dirty="0"/>
              <a:t>Global AI and Modeling Supercomputer </a:t>
            </a:r>
            <a:r>
              <a:rPr lang="en-US" sz="3200" b="1" dirty="0"/>
              <a:t>(Grid)</a:t>
            </a:r>
          </a:p>
          <a:p>
            <a:r>
              <a:rPr lang="en-US" sz="3200" dirty="0"/>
              <a:t>Linking Intelligent Cloud to Intelligent Edge</a:t>
            </a:r>
          </a:p>
          <a:p>
            <a:r>
              <a:rPr lang="en-US" sz="3200" dirty="0"/>
              <a:t>Linking Digital Twins to Deep Learning</a:t>
            </a:r>
          </a:p>
          <a:p>
            <a:r>
              <a:rPr lang="en-US" sz="3200" dirty="0"/>
              <a:t>High-Performance Big-Data Computing </a:t>
            </a:r>
          </a:p>
          <a:p>
            <a:r>
              <a:rPr lang="en-US" sz="3200" dirty="0"/>
              <a:t>Big Data and Extreme-scale Computing (BDEC) </a:t>
            </a:r>
          </a:p>
          <a:p>
            <a:r>
              <a:rPr lang="en-US" sz="3200" dirty="0"/>
              <a:t>Common Digital Continuum Platform for Big Data and Extreme Scale Computing (BDEC2)</a:t>
            </a:r>
          </a:p>
          <a:p>
            <a:r>
              <a:rPr lang="en-US" sz="3200" dirty="0"/>
              <a:t>Using High Performance Computing ideas/technologies to give higher functionality and performance “cloud” and “edge” systems</a:t>
            </a:r>
          </a:p>
          <a:p>
            <a:r>
              <a:rPr lang="en-US" sz="3200" dirty="0"/>
              <a:t>Software 2.0 – replace Python by Training Data</a:t>
            </a:r>
          </a:p>
          <a:p>
            <a:r>
              <a:rPr lang="en-US" sz="3200" dirty="0"/>
              <a:t>Industry 4.0 – Software defined machines or Industrial Internet of Things</a:t>
            </a:r>
          </a:p>
        </p:txBody>
      </p:sp>
      <p:sp>
        <p:nvSpPr>
          <p:cNvPr id="5" name="Slide Number Placeholder 4">
            <a:extLst>
              <a:ext uri="{FF2B5EF4-FFF2-40B4-BE49-F238E27FC236}">
                <a16:creationId xmlns:a16="http://schemas.microsoft.com/office/drawing/2014/main" id="{70733884-CEA9-48DF-85E9-E665CE6E63C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86078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936A-3C39-4820-B395-DF5CD1A6A113}"/>
              </a:ext>
            </a:extLst>
          </p:cNvPr>
          <p:cNvSpPr>
            <a:spLocks noGrp="1"/>
          </p:cNvSpPr>
          <p:nvPr>
            <p:ph type="title"/>
          </p:nvPr>
        </p:nvSpPr>
        <p:spPr>
          <a:xfrm>
            <a:off x="224789" y="293687"/>
            <a:ext cx="9663677" cy="1325563"/>
          </a:xfrm>
        </p:spPr>
        <p:txBody>
          <a:bodyPr>
            <a:normAutofit/>
          </a:bodyPr>
          <a:lstStyle/>
          <a:p>
            <a:r>
              <a:rPr lang="en-US" dirty="0"/>
              <a:t>Big Data and Extreme-scale Computing</a:t>
            </a:r>
            <a:r>
              <a:rPr lang="en-US" b="0" dirty="0"/>
              <a:t> </a:t>
            </a:r>
            <a:br>
              <a:rPr lang="en-US" b="0" dirty="0"/>
            </a:br>
            <a:r>
              <a:rPr lang="en-US" b="0" dirty="0"/>
              <a:t>http://www.exascale.org/bdec/</a:t>
            </a:r>
            <a:endParaRPr lang="en-US" dirty="0"/>
          </a:p>
        </p:txBody>
      </p:sp>
      <p:sp>
        <p:nvSpPr>
          <p:cNvPr id="3" name="Content Placeholder 2">
            <a:extLst>
              <a:ext uri="{FF2B5EF4-FFF2-40B4-BE49-F238E27FC236}">
                <a16:creationId xmlns:a16="http://schemas.microsoft.com/office/drawing/2014/main" id="{B99BBFCA-360C-4CBA-BFE4-4D4E98EF5FD5}"/>
              </a:ext>
            </a:extLst>
          </p:cNvPr>
          <p:cNvSpPr>
            <a:spLocks noGrp="1"/>
          </p:cNvSpPr>
          <p:nvPr>
            <p:ph idx="1"/>
          </p:nvPr>
        </p:nvSpPr>
        <p:spPr>
          <a:xfrm>
            <a:off x="-26670" y="1894205"/>
            <a:ext cx="12192000" cy="4351338"/>
          </a:xfrm>
        </p:spPr>
        <p:txBody>
          <a:bodyPr/>
          <a:lstStyle/>
          <a:p>
            <a:r>
              <a:rPr lang="en-US" b="1" dirty="0"/>
              <a:t>BDEC Pathways to Convergence Report </a:t>
            </a:r>
            <a:br>
              <a:rPr lang="en-US" b="1" dirty="0"/>
            </a:br>
            <a:br>
              <a:rPr lang="en-US" b="1" dirty="0"/>
            </a:br>
            <a:endParaRPr lang="en-US" b="1" dirty="0"/>
          </a:p>
          <a:p>
            <a:r>
              <a:rPr lang="en-US" dirty="0"/>
              <a:t>New series BDEC2 “Common Digital Continuum Platform for Big Data and Extreme Scale Computing” with first meeting November 28-30, 2018 Bloomington Indiana USA. </a:t>
            </a:r>
          </a:p>
          <a:p>
            <a:pPr lvl="1"/>
            <a:r>
              <a:rPr lang="en-US" dirty="0"/>
              <a:t>First day is evening reception with meeting focus “Defining application requirements for a Common Digital Continuum Platform for Big Data and Extreme Scale Computing”</a:t>
            </a:r>
          </a:p>
          <a:p>
            <a:r>
              <a:rPr lang="en-US" dirty="0"/>
              <a:t>Next meetings: February 19-21 Kobe, Japan (National infrastructure visions) followed by two in Europe, one in USA and one in China.</a:t>
            </a:r>
          </a:p>
        </p:txBody>
      </p:sp>
      <p:pic>
        <p:nvPicPr>
          <p:cNvPr id="2050" name="Picture 2" descr="http://www.exascale.org/bdec/sites/all/themes/bdec/images/bdec-header-2.png">
            <a:extLst>
              <a:ext uri="{FF2B5EF4-FFF2-40B4-BE49-F238E27FC236}">
                <a16:creationId xmlns:a16="http://schemas.microsoft.com/office/drawing/2014/main" id="{37E03BC8-6884-4C32-A69A-F86725568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8710" y="0"/>
            <a:ext cx="3238500" cy="3238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E090F1-B98F-48C3-9190-59895C81DD4E}"/>
              </a:ext>
            </a:extLst>
          </p:cNvPr>
          <p:cNvSpPr/>
          <p:nvPr/>
        </p:nvSpPr>
        <p:spPr>
          <a:xfrm>
            <a:off x="99060" y="2161282"/>
            <a:ext cx="8747760" cy="830997"/>
          </a:xfrm>
          <a:prstGeom prst="rect">
            <a:avLst/>
          </a:prstGeom>
        </p:spPr>
        <p:txBody>
          <a:bodyPr wrap="square">
            <a:spAutoFit/>
          </a:bodyPr>
          <a:lstStyle/>
          <a:p>
            <a:r>
              <a:rPr lang="en-US" sz="2400" dirty="0">
                <a:hlinkClick r:id="rId3"/>
              </a:rPr>
              <a:t>http://www.exascale.org/bdec/sites/www.exascale.org.bdec/files/whitepapers/bdec2017pathways.pdf</a:t>
            </a:r>
            <a:endParaRPr lang="en-US" sz="2400" dirty="0"/>
          </a:p>
        </p:txBody>
      </p:sp>
      <p:sp>
        <p:nvSpPr>
          <p:cNvPr id="7" name="Slide Number Placeholder 6">
            <a:extLst>
              <a:ext uri="{FF2B5EF4-FFF2-40B4-BE49-F238E27FC236}">
                <a16:creationId xmlns:a16="http://schemas.microsoft.com/office/drawing/2014/main" id="{3BD9F08A-D649-459E-8073-9A36F1F36F0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4880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E75C7-B2B4-47D2-8374-6889B85E8B98}"/>
              </a:ext>
            </a:extLst>
          </p:cNvPr>
          <p:cNvSpPr>
            <a:spLocks noGrp="1"/>
          </p:cNvSpPr>
          <p:nvPr>
            <p:ph type="title"/>
          </p:nvPr>
        </p:nvSpPr>
        <p:spPr>
          <a:xfrm>
            <a:off x="0" y="61853"/>
            <a:ext cx="12192000" cy="926916"/>
          </a:xfrm>
        </p:spPr>
        <p:txBody>
          <a:bodyPr>
            <a:normAutofit fontScale="90000"/>
          </a:bodyPr>
          <a:lstStyle/>
          <a:p>
            <a:pPr algn="ctr"/>
            <a:r>
              <a:rPr lang="en-US" dirty="0"/>
              <a:t>AI First Research for AI-Driven Science and Engineering  </a:t>
            </a:r>
          </a:p>
        </p:txBody>
      </p:sp>
      <p:sp>
        <p:nvSpPr>
          <p:cNvPr id="3" name="Content Placeholder 2">
            <a:extLst>
              <a:ext uri="{FF2B5EF4-FFF2-40B4-BE49-F238E27FC236}">
                <a16:creationId xmlns:a16="http://schemas.microsoft.com/office/drawing/2014/main" id="{258CBCB5-49A3-46F8-A402-415C3594DCD8}"/>
              </a:ext>
            </a:extLst>
          </p:cNvPr>
          <p:cNvSpPr>
            <a:spLocks noGrp="1"/>
          </p:cNvSpPr>
          <p:nvPr>
            <p:ph idx="1"/>
          </p:nvPr>
        </p:nvSpPr>
        <p:spPr>
          <a:xfrm>
            <a:off x="0" y="879230"/>
            <a:ext cx="12001500" cy="5334534"/>
          </a:xfrm>
        </p:spPr>
        <p:txBody>
          <a:bodyPr>
            <a:normAutofit/>
          </a:bodyPr>
          <a:lstStyle/>
          <a:p>
            <a:r>
              <a:rPr lang="en-US" dirty="0"/>
              <a:t>Artificial Intelligence is a dominant disruptive technology affecting all our activities including business, education, research, and society.</a:t>
            </a:r>
          </a:p>
          <a:p>
            <a:r>
              <a:rPr lang="en-US" dirty="0"/>
              <a:t> Further,  several companies have proposed</a:t>
            </a:r>
            <a:r>
              <a:rPr lang="en-US" b="1" dirty="0"/>
              <a:t> AI first </a:t>
            </a:r>
            <a:r>
              <a:rPr lang="en-US" dirty="0"/>
              <a:t>strategies. </a:t>
            </a:r>
          </a:p>
          <a:p>
            <a:pPr lvl="1"/>
            <a:r>
              <a:rPr lang="en-US" dirty="0"/>
              <a:t>They used to be mobile first</a:t>
            </a:r>
          </a:p>
          <a:p>
            <a:r>
              <a:rPr lang="en-US" b="1" dirty="0"/>
              <a:t>The AI disruption is typically associated with big data </a:t>
            </a:r>
            <a:r>
              <a:rPr lang="en-US" dirty="0"/>
              <a:t>coming from edge, repositories or sophisticated scientific instruments such as telescopes, light sources and gene sequencers. </a:t>
            </a:r>
          </a:p>
          <a:p>
            <a:r>
              <a:rPr lang="en-US" dirty="0"/>
              <a:t>AI First requires mammoth computing resources such as clouds, supercomputers, hyperscale systems and their distributed integration. </a:t>
            </a:r>
          </a:p>
          <a:p>
            <a:r>
              <a:rPr lang="en-US" b="1" dirty="0"/>
              <a:t>AI First strategy is using the Global AI and Modeling Supercomputer GAIMSC </a:t>
            </a:r>
          </a:p>
          <a:p>
            <a:r>
              <a:rPr lang="en-US" dirty="0"/>
              <a:t>Indiana University is examining a </a:t>
            </a:r>
            <a:r>
              <a:rPr lang="en-US" b="1" dirty="0"/>
              <a:t>Masters in AI-Driven Engineering </a:t>
            </a:r>
          </a:p>
        </p:txBody>
      </p:sp>
      <p:sp>
        <p:nvSpPr>
          <p:cNvPr id="6" name="Slide Number Placeholder 5">
            <a:extLst>
              <a:ext uri="{FF2B5EF4-FFF2-40B4-BE49-F238E27FC236}">
                <a16:creationId xmlns:a16="http://schemas.microsoft.com/office/drawing/2014/main" id="{8CA12D70-C895-4658-BFFF-B750CEED288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3634464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CEC5-A28B-4B49-8336-E9B498EFBC62}"/>
              </a:ext>
            </a:extLst>
          </p:cNvPr>
          <p:cNvSpPr>
            <a:spLocks noGrp="1"/>
          </p:cNvSpPr>
          <p:nvPr>
            <p:ph type="title"/>
          </p:nvPr>
        </p:nvSpPr>
        <p:spPr>
          <a:xfrm>
            <a:off x="838200" y="0"/>
            <a:ext cx="10515600" cy="924792"/>
          </a:xfrm>
        </p:spPr>
        <p:txBody>
          <a:bodyPr>
            <a:normAutofit/>
          </a:bodyPr>
          <a:lstStyle/>
          <a:p>
            <a:pPr algn="ctr"/>
            <a:r>
              <a:rPr lang="en-US" dirty="0"/>
              <a:t>AI First Publicity: 2017 Headlines</a:t>
            </a:r>
          </a:p>
        </p:txBody>
      </p:sp>
      <p:sp>
        <p:nvSpPr>
          <p:cNvPr id="3" name="Content Placeholder 2">
            <a:extLst>
              <a:ext uri="{FF2B5EF4-FFF2-40B4-BE49-F238E27FC236}">
                <a16:creationId xmlns:a16="http://schemas.microsoft.com/office/drawing/2014/main" id="{CB05AA21-7BB8-441B-BFDF-64E4D0324FCF}"/>
              </a:ext>
            </a:extLst>
          </p:cNvPr>
          <p:cNvSpPr>
            <a:spLocks noGrp="1"/>
          </p:cNvSpPr>
          <p:nvPr>
            <p:ph idx="1"/>
          </p:nvPr>
        </p:nvSpPr>
        <p:spPr>
          <a:xfrm>
            <a:off x="0" y="684212"/>
            <a:ext cx="12192000" cy="5489575"/>
          </a:xfrm>
        </p:spPr>
        <p:txBody>
          <a:bodyPr>
            <a:normAutofit fontScale="92500" lnSpcReduction="20000"/>
          </a:bodyPr>
          <a:lstStyle/>
          <a:p>
            <a:pPr>
              <a:lnSpc>
                <a:spcPct val="110000"/>
              </a:lnSpc>
              <a:spcAft>
                <a:spcPts val="800"/>
              </a:spcAft>
            </a:pPr>
            <a:r>
              <a:rPr lang="en-US" dirty="0"/>
              <a:t>The Race For AI: Google, Twitter, Intel, Apple In A Rush To Grab Artificial Intelligence Startups</a:t>
            </a:r>
          </a:p>
          <a:p>
            <a:pPr>
              <a:lnSpc>
                <a:spcPct val="110000"/>
              </a:lnSpc>
              <a:spcAft>
                <a:spcPts val="800"/>
              </a:spcAft>
            </a:pPr>
            <a:r>
              <a:rPr lang="en-US" dirty="0"/>
              <a:t>Google, Facebook, And Microsoft Are Remaking Themselves Around AI</a:t>
            </a:r>
          </a:p>
          <a:p>
            <a:pPr>
              <a:lnSpc>
                <a:spcPct val="110000"/>
              </a:lnSpc>
              <a:spcAft>
                <a:spcPts val="800"/>
              </a:spcAft>
            </a:pPr>
            <a:r>
              <a:rPr lang="en-US" dirty="0"/>
              <a:t>Google: The Full Stack AI Company</a:t>
            </a:r>
          </a:p>
          <a:p>
            <a:pPr>
              <a:lnSpc>
                <a:spcPct val="110000"/>
              </a:lnSpc>
              <a:spcAft>
                <a:spcPts val="800"/>
              </a:spcAft>
            </a:pPr>
            <a:r>
              <a:rPr lang="en-US" dirty="0"/>
              <a:t>Bezos Says Artificial Intelligence to Fuel Amazon's Success</a:t>
            </a:r>
          </a:p>
          <a:p>
            <a:pPr>
              <a:lnSpc>
                <a:spcPct val="110000"/>
              </a:lnSpc>
              <a:spcAft>
                <a:spcPts val="800"/>
              </a:spcAft>
            </a:pPr>
            <a:r>
              <a:rPr lang="en-US" dirty="0"/>
              <a:t>Microsoft CEO says artificial intelligence is the 'ultimate breakthrough'</a:t>
            </a:r>
          </a:p>
          <a:p>
            <a:pPr>
              <a:lnSpc>
                <a:spcPct val="110000"/>
              </a:lnSpc>
              <a:spcAft>
                <a:spcPts val="800"/>
              </a:spcAft>
            </a:pPr>
            <a:r>
              <a:rPr lang="en-US" dirty="0"/>
              <a:t>Tesla’s New AI Guru Could Help Its Cars Teach Themselves</a:t>
            </a:r>
          </a:p>
          <a:p>
            <a:pPr>
              <a:lnSpc>
                <a:spcPct val="110000"/>
              </a:lnSpc>
              <a:spcAft>
                <a:spcPts val="800"/>
              </a:spcAft>
            </a:pPr>
            <a:r>
              <a:rPr lang="en-US" dirty="0"/>
              <a:t>Netflix Is Using AI to Conquer the World... and Bandwidth Issues</a:t>
            </a:r>
          </a:p>
          <a:p>
            <a:pPr>
              <a:lnSpc>
                <a:spcPct val="110000"/>
              </a:lnSpc>
              <a:spcAft>
                <a:spcPts val="800"/>
              </a:spcAft>
            </a:pPr>
            <a:r>
              <a:rPr lang="en-US" dirty="0"/>
              <a:t>How Google Is Remaking Itself As A “Machine Learning First” Company</a:t>
            </a:r>
          </a:p>
          <a:p>
            <a:pPr>
              <a:lnSpc>
                <a:spcPct val="110000"/>
              </a:lnSpc>
              <a:spcBef>
                <a:spcPts val="0"/>
              </a:spcBef>
            </a:pPr>
            <a:r>
              <a:rPr lang="en-US" dirty="0"/>
              <a:t>If You Love Machine Learning, You Should Check Out General Electric</a:t>
            </a:r>
          </a:p>
        </p:txBody>
      </p:sp>
    </p:spTree>
    <p:extLst>
      <p:ext uri="{BB962C8B-B14F-4D97-AF65-F5344CB8AC3E}">
        <p14:creationId xmlns:p14="http://schemas.microsoft.com/office/powerpoint/2010/main" val="6111611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16842</TotalTime>
  <Words>1632</Words>
  <Application>Microsoft Office PowerPoint</Application>
  <PresentationFormat>Widescreen</PresentationFormat>
  <Paragraphs>211</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Black</vt:lpstr>
      <vt:lpstr>Calibri</vt:lpstr>
      <vt:lpstr>Times New Roman</vt:lpstr>
      <vt:lpstr>1_Office Theme</vt:lpstr>
      <vt:lpstr>AI-Driven Science and Engineering with the Global AI and Modeling Supercomputer GAIMSC</vt:lpstr>
      <vt:lpstr>Let’s learn from Microsoft Research what they think are hot areas</vt:lpstr>
      <vt:lpstr>aa</vt:lpstr>
      <vt:lpstr>aa</vt:lpstr>
      <vt:lpstr>Adding Modeling?</vt:lpstr>
      <vt:lpstr>Possible Slogans for Research in  Global AI and Modeling Supercomputer arena</vt:lpstr>
      <vt:lpstr>Big Data and Extreme-scale Computing  http://www.exascale.org/bdec/</vt:lpstr>
      <vt:lpstr>AI First Research for AI-Driven Science and Engineering  </vt:lpstr>
      <vt:lpstr>AI First Publicity: 2017 Headlines</vt:lpstr>
      <vt:lpstr>Requirements for Global AI (and Modeling) Supercomputer</vt:lpstr>
      <vt:lpstr>Distinctive Features of Applications</vt:lpstr>
      <vt:lpstr>Big Data and Simulation Difficulty in Parallelism Size of Synchronization constraints</vt:lpstr>
      <vt:lpstr>Remembering Grid Computing: IoT and Distributed Center I</vt:lpstr>
      <vt:lpstr>Remembering Grid Computing: IoT and Distributed Center II</vt:lpstr>
      <vt:lpstr>PowerPoint Presentation</vt:lpstr>
      <vt:lpstr>Overall Global AI and Modeling Supercomputer GAIMSC Architecture</vt:lpstr>
      <vt:lpstr>PowerPoint Presentation</vt:lpstr>
      <vt:lpstr>Collaborating on the  Global AI and Modeling Supercomputer GAIMSC </vt:lpstr>
      <vt:lpstr>PowerPoint Presentation</vt:lpstr>
      <vt:lpstr>Gartner on Data Engineering</vt:lpstr>
      <vt:lpstr>Ways of adding High Performance to  Global AI (and Modeling) Supercomputer</vt:lpstr>
      <vt:lpstr>Working with Industry?</vt:lpstr>
      <vt:lpstr>GAIMSC Global AI &amp; Modeling Supercomputer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Efficient Dataflow Frameworks for Big Data Applications: Integrating Parallel and Distributed Computing Runtimes</dc:title>
  <dc:creator>supun</dc:creator>
  <cp:lastModifiedBy>Geoffrey Fox</cp:lastModifiedBy>
  <cp:revision>309</cp:revision>
  <dcterms:created xsi:type="dcterms:W3CDTF">2017-06-12T19:54:34Z</dcterms:created>
  <dcterms:modified xsi:type="dcterms:W3CDTF">2018-09-14T18:25:28Z</dcterms:modified>
</cp:coreProperties>
</file>