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7"/>
  </p:notesMasterIdLst>
  <p:sldIdLst>
    <p:sldId id="338" r:id="rId2"/>
    <p:sldId id="853" r:id="rId3"/>
    <p:sldId id="854" r:id="rId4"/>
    <p:sldId id="861" r:id="rId5"/>
    <p:sldId id="862" r:id="rId6"/>
    <p:sldId id="848" r:id="rId7"/>
    <p:sldId id="849" r:id="rId8"/>
    <p:sldId id="850" r:id="rId9"/>
    <p:sldId id="845" r:id="rId10"/>
    <p:sldId id="856" r:id="rId11"/>
    <p:sldId id="857" r:id="rId12"/>
    <p:sldId id="871" r:id="rId13"/>
    <p:sldId id="426" r:id="rId14"/>
    <p:sldId id="427" r:id="rId15"/>
    <p:sldId id="8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7" autoAdjust="0"/>
    <p:restoredTop sz="94586" autoAdjust="0"/>
  </p:normalViewPr>
  <p:slideViewPr>
    <p:cSldViewPr snapToGrid="0">
      <p:cViewPr varScale="1">
        <p:scale>
          <a:sx n="81" d="100"/>
          <a:sy n="81" d="100"/>
        </p:scale>
        <p:origin x="91"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9/14/2018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FAF46-25CC-458C-9F6F-FEB9EF0EFE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54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15</a:t>
            </a:fld>
            <a:endParaRPr lang="en-US"/>
          </a:p>
        </p:txBody>
      </p:sp>
    </p:spTree>
    <p:extLst>
      <p:ext uri="{BB962C8B-B14F-4D97-AF65-F5344CB8AC3E}">
        <p14:creationId xmlns:p14="http://schemas.microsoft.com/office/powerpoint/2010/main" val="163624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9022457" y="6356350"/>
            <a:ext cx="1149298" cy="365125"/>
          </a:xfrm>
          <a:prstGeom prst="rect">
            <a:avLst/>
          </a:prstGeom>
        </p:spPr>
        <p:txBody>
          <a:bodyPr/>
          <a:lstStyle/>
          <a:p>
            <a:fld id="{085ABB61-F1B3-4E69-A807-866CAA456802}" type="datetime1">
              <a:rPr lang="en-US" smtClean="0">
                <a:solidFill>
                  <a:prstClr val="black">
                    <a:tint val="75000"/>
                  </a:prstClr>
                </a:solidFill>
              </a:rPr>
              <a:t>9/14/2018</a:t>
            </a:fld>
            <a:endParaRPr lang="en-US">
              <a:solidFill>
                <a:prstClr val="black">
                  <a:tint val="75000"/>
                </a:prstClr>
              </a:solidFill>
            </a:endParaRPr>
          </a:p>
        </p:txBody>
      </p:sp>
      <p:sp>
        <p:nvSpPr>
          <p:cNvPr id="6" name="Slide Number Placeholder 5"/>
          <p:cNvSpPr>
            <a:spLocks noGrp="1"/>
          </p:cNvSpPr>
          <p:nvPr>
            <p:ph type="sldNum" sz="quarter" idx="12"/>
          </p:nvPr>
        </p:nvSpPr>
        <p:spPr>
          <a:xfrm>
            <a:off x="11040812" y="6356350"/>
            <a:ext cx="1023347"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43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5A81-668F-46A2-A6A2-F453C3BC87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387568-E0FC-4468-9378-AA035D3C83E6}"/>
              </a:ext>
            </a:extLst>
          </p:cNvPr>
          <p:cNvSpPr>
            <a:spLocks noGrp="1"/>
          </p:cNvSpPr>
          <p:nvPr>
            <p:ph type="dt" sz="half" idx="10"/>
          </p:nvPr>
        </p:nvSpPr>
        <p:spPr/>
        <p:txBody>
          <a:bodyPr/>
          <a:lstStyle/>
          <a:p>
            <a:fld id="{353A6F60-8D71-4982-8E17-B8B3C63C9F42}" type="datetimeFigureOut">
              <a:rPr lang="en-US" smtClean="0"/>
              <a:t>9/14/2018</a:t>
            </a:fld>
            <a:endParaRPr lang="en-US"/>
          </a:p>
        </p:txBody>
      </p:sp>
      <p:sp>
        <p:nvSpPr>
          <p:cNvPr id="4" name="Slide Number Placeholder 3">
            <a:extLst>
              <a:ext uri="{FF2B5EF4-FFF2-40B4-BE49-F238E27FC236}">
                <a16:creationId xmlns:a16="http://schemas.microsoft.com/office/drawing/2014/main" id="{E8CF86E6-1875-42FA-8ABE-ADDB2F2F44C8}"/>
              </a:ext>
            </a:extLst>
          </p:cNvPr>
          <p:cNvSpPr>
            <a:spLocks noGrp="1"/>
          </p:cNvSpPr>
          <p:nvPr>
            <p:ph type="sldNum" sz="quarter" idx="11"/>
          </p:nvPr>
        </p:nvSpPr>
        <p:spPr/>
        <p:txBody>
          <a:bodyPr/>
          <a:lstStyle/>
          <a:p>
            <a:fld id="{E8CBCF78-9C23-45EB-AACB-0D141525A61B}" type="slidenum">
              <a:rPr lang="en-US" smtClean="0"/>
              <a:t>‹#›</a:t>
            </a:fld>
            <a:endParaRPr lang="en-US"/>
          </a:p>
        </p:txBody>
      </p:sp>
    </p:spTree>
    <p:extLst>
      <p:ext uri="{BB962C8B-B14F-4D97-AF65-F5344CB8AC3E}">
        <p14:creationId xmlns:p14="http://schemas.microsoft.com/office/powerpoint/2010/main" val="93219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637679" y="6357242"/>
            <a:ext cx="1782828" cy="421409"/>
          </a:xfrm>
          <a:prstGeom prst="rect">
            <a:avLst/>
          </a:prstGeom>
        </p:spPr>
        <p:txBody>
          <a:bodyPr/>
          <a:lstStyle/>
          <a:p>
            <a:fld id="{DD73EA4B-06BB-46B2-9198-5884BA88C0C7}" type="datetime1">
              <a:rPr lang="en-US" smtClean="0">
                <a:solidFill>
                  <a:prstClr val="black">
                    <a:tint val="75000"/>
                  </a:prstClr>
                </a:solidFill>
              </a:rPr>
              <a:t>9/14/2018</a:t>
            </a:fld>
            <a:endParaRPr lang="en-US">
              <a:solidFill>
                <a:prstClr val="black">
                  <a:tint val="75000"/>
                </a:prstClr>
              </a:solidFill>
            </a:endParaRPr>
          </a:p>
        </p:txBody>
      </p:sp>
      <p:sp>
        <p:nvSpPr>
          <p:cNvPr id="6" name="Slide Number Placeholder 5"/>
          <p:cNvSpPr>
            <a:spLocks noGrp="1"/>
          </p:cNvSpPr>
          <p:nvPr>
            <p:ph type="sldNum" sz="quarter" idx="12"/>
          </p:nvPr>
        </p:nvSpPr>
        <p:spPr>
          <a:xfrm>
            <a:off x="10549606" y="6356350"/>
            <a:ext cx="1378527"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96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0610062" y="6348793"/>
            <a:ext cx="1318071"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59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E774-EF4A-401E-8B4E-6F61126297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127DD-9D7E-495A-BA82-1A3C99FA76FD}"/>
              </a:ext>
            </a:extLst>
          </p:cNvPr>
          <p:cNvSpPr>
            <a:spLocks noGrp="1"/>
          </p:cNvSpPr>
          <p:nvPr>
            <p:ph type="dt" sz="half" idx="10"/>
          </p:nvPr>
        </p:nvSpPr>
        <p:spPr/>
        <p:txBody>
          <a:bodyPr/>
          <a:lstStyle/>
          <a:p>
            <a:fld id="{353A6F60-8D71-4982-8E17-B8B3C63C9F42}" type="datetimeFigureOut">
              <a:rPr lang="en-US" smtClean="0"/>
              <a:t>9/14/2018</a:t>
            </a:fld>
            <a:endParaRPr lang="en-US"/>
          </a:p>
        </p:txBody>
      </p:sp>
      <p:sp>
        <p:nvSpPr>
          <p:cNvPr id="4" name="Slide Number Placeholder 3">
            <a:extLst>
              <a:ext uri="{FF2B5EF4-FFF2-40B4-BE49-F238E27FC236}">
                <a16:creationId xmlns:a16="http://schemas.microsoft.com/office/drawing/2014/main" id="{FAD7EC2D-3536-415E-B59F-C7B18E522B58}"/>
              </a:ext>
            </a:extLst>
          </p:cNvPr>
          <p:cNvSpPr>
            <a:spLocks noGrp="1"/>
          </p:cNvSpPr>
          <p:nvPr>
            <p:ph type="sldNum" sz="quarter" idx="11"/>
          </p:nvPr>
        </p:nvSpPr>
        <p:spPr/>
        <p:txBody>
          <a:bodyPr/>
          <a:lstStyle/>
          <a:p>
            <a:fld id="{E8CBCF78-9C23-45EB-AACB-0D141525A61B}" type="slidenum">
              <a:rPr lang="en-US" smtClean="0"/>
              <a:t>‹#›</a:t>
            </a:fld>
            <a:endParaRPr lang="en-US"/>
          </a:p>
        </p:txBody>
      </p:sp>
    </p:spTree>
    <p:extLst>
      <p:ext uri="{BB962C8B-B14F-4D97-AF65-F5344CB8AC3E}">
        <p14:creationId xmlns:p14="http://schemas.microsoft.com/office/powerpoint/2010/main" val="112937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49D8-BC81-46F0-8E3A-B3FA61AEF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9A1113-1B22-42EA-A4D7-489EAA1873A3}"/>
              </a:ext>
            </a:extLst>
          </p:cNvPr>
          <p:cNvSpPr>
            <a:spLocks noGrp="1"/>
          </p:cNvSpPr>
          <p:nvPr>
            <p:ph type="dt" sz="half" idx="10"/>
          </p:nvPr>
        </p:nvSpPr>
        <p:spPr/>
        <p:txBody>
          <a:bodyPr/>
          <a:lstStyle/>
          <a:p>
            <a:fld id="{353A6F60-8D71-4982-8E17-B8B3C63C9F42}" type="datetimeFigureOut">
              <a:rPr lang="en-US" smtClean="0"/>
              <a:t>9/14/2018</a:t>
            </a:fld>
            <a:endParaRPr lang="en-US"/>
          </a:p>
        </p:txBody>
      </p:sp>
      <p:sp>
        <p:nvSpPr>
          <p:cNvPr id="4" name="Slide Number Placeholder 3">
            <a:extLst>
              <a:ext uri="{FF2B5EF4-FFF2-40B4-BE49-F238E27FC236}">
                <a16:creationId xmlns:a16="http://schemas.microsoft.com/office/drawing/2014/main" id="{A126118C-BE76-47CD-B544-927A5A00D4AA}"/>
              </a:ext>
            </a:extLst>
          </p:cNvPr>
          <p:cNvSpPr>
            <a:spLocks noGrp="1"/>
          </p:cNvSpPr>
          <p:nvPr>
            <p:ph type="sldNum" sz="quarter" idx="11"/>
          </p:nvPr>
        </p:nvSpPr>
        <p:spPr/>
        <p:txBody>
          <a:bodyPr/>
          <a:lstStyle/>
          <a:p>
            <a:fld id="{E8CBCF78-9C23-45EB-AACB-0D141525A61B}" type="slidenum">
              <a:rPr lang="en-US" smtClean="0"/>
              <a:t>‹#›</a:t>
            </a:fld>
            <a:endParaRPr lang="en-US"/>
          </a:p>
        </p:txBody>
      </p:sp>
    </p:spTree>
    <p:extLst>
      <p:ext uri="{BB962C8B-B14F-4D97-AF65-F5344CB8AC3E}">
        <p14:creationId xmlns:p14="http://schemas.microsoft.com/office/powerpoint/2010/main" val="258894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06215" y="6373248"/>
            <a:ext cx="1760156" cy="365125"/>
          </a:xfrm>
          <a:prstGeom prst="rect">
            <a:avLst/>
          </a:prstGeom>
        </p:spPr>
        <p:txBody>
          <a:bodyPr/>
          <a:lstStyle/>
          <a:p>
            <a:fld id="{65AC584E-FF59-46C7-A326-FDCE24013445}" type="datetime1">
              <a:rPr lang="en-US" smtClean="0">
                <a:solidFill>
                  <a:prstClr val="black">
                    <a:tint val="75000"/>
                  </a:prstClr>
                </a:solidFill>
              </a:rPr>
              <a:t>9/14/2018</a:t>
            </a:fld>
            <a:endParaRPr lang="en-US">
              <a:solidFill>
                <a:prstClr val="black">
                  <a:tint val="75000"/>
                </a:prstClr>
              </a:solidFill>
            </a:endParaRPr>
          </a:p>
        </p:txBody>
      </p:sp>
      <p:sp>
        <p:nvSpPr>
          <p:cNvPr id="7" name="Slide Number Placeholder 6"/>
          <p:cNvSpPr>
            <a:spLocks noGrp="1"/>
          </p:cNvSpPr>
          <p:nvPr>
            <p:ph type="sldNum" sz="quarter" idx="12"/>
          </p:nvPr>
        </p:nvSpPr>
        <p:spPr>
          <a:xfrm>
            <a:off x="10942572" y="6357242"/>
            <a:ext cx="1076246"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83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713250" y="6356350"/>
            <a:ext cx="1422144" cy="366017"/>
          </a:xfrm>
          <a:prstGeom prst="rect">
            <a:avLst/>
          </a:prstGeom>
        </p:spPr>
        <p:txBody>
          <a:bodyPr/>
          <a:lstStyle/>
          <a:p>
            <a:fld id="{9E3F48CF-E310-4C21-98B7-13C0E376590C}" type="datetime1">
              <a:rPr lang="en-US" smtClean="0">
                <a:solidFill>
                  <a:prstClr val="black">
                    <a:tint val="75000"/>
                  </a:prstClr>
                </a:solidFill>
              </a:rPr>
              <a:t>9/14/2018</a:t>
            </a:fld>
            <a:endParaRPr lang="en-US">
              <a:solidFill>
                <a:prstClr val="black">
                  <a:tint val="75000"/>
                </a:prstClr>
              </a:solidFill>
            </a:endParaRPr>
          </a:p>
        </p:txBody>
      </p:sp>
      <p:sp>
        <p:nvSpPr>
          <p:cNvPr id="9" name="Slide Number Placeholder 8"/>
          <p:cNvSpPr>
            <a:spLocks noGrp="1"/>
          </p:cNvSpPr>
          <p:nvPr>
            <p:ph type="sldNum" sz="quarter" idx="12"/>
          </p:nvPr>
        </p:nvSpPr>
        <p:spPr>
          <a:xfrm>
            <a:off x="10315339" y="6356350"/>
            <a:ext cx="1763936"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92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630121" y="6356350"/>
            <a:ext cx="2138009" cy="429858"/>
          </a:xfrm>
          <a:prstGeom prst="rect">
            <a:avLst/>
          </a:prstGeom>
        </p:spPr>
        <p:txBody>
          <a:bodyPr/>
          <a:lstStyle/>
          <a:p>
            <a:fld id="{1A22D468-6150-4FB4-81B9-DA746C2819E7}" type="datetime1">
              <a:rPr lang="en-US" smtClean="0">
                <a:solidFill>
                  <a:prstClr val="black">
                    <a:tint val="75000"/>
                  </a:prstClr>
                </a:solidFill>
              </a:rPr>
              <a:t>9/14/2018</a:t>
            </a:fld>
            <a:endParaRPr lang="en-US">
              <a:solidFill>
                <a:prstClr val="black">
                  <a:tint val="75000"/>
                </a:prstClr>
              </a:solidFill>
            </a:endParaRPr>
          </a:p>
        </p:txBody>
      </p:sp>
      <p:sp>
        <p:nvSpPr>
          <p:cNvPr id="5" name="Slide Number Placeholder 4"/>
          <p:cNvSpPr>
            <a:spLocks noGrp="1"/>
          </p:cNvSpPr>
          <p:nvPr>
            <p:ph type="sldNum" sz="quarter" idx="12"/>
          </p:nvPr>
        </p:nvSpPr>
        <p:spPr>
          <a:xfrm>
            <a:off x="10935015" y="6356350"/>
            <a:ext cx="1091360"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17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75463" y="6356350"/>
            <a:ext cx="2054881" cy="365125"/>
          </a:xfrm>
          <a:prstGeom prst="rect">
            <a:avLst/>
          </a:prstGeom>
        </p:spPr>
        <p:txBody>
          <a:bodyPr/>
          <a:lstStyle/>
          <a:p>
            <a:fld id="{93816213-B419-4501-A7DF-FD432A56787E}" type="datetime1">
              <a:rPr lang="en-US" smtClean="0">
                <a:solidFill>
                  <a:prstClr val="black">
                    <a:tint val="75000"/>
                  </a:prstClr>
                </a:solidFill>
              </a:rPr>
              <a:t>9/14/2018</a:t>
            </a:fld>
            <a:endParaRPr lang="en-US">
              <a:solidFill>
                <a:prstClr val="black">
                  <a:tint val="75000"/>
                </a:prstClr>
              </a:solidFill>
            </a:endParaRPr>
          </a:p>
        </p:txBody>
      </p:sp>
      <p:sp>
        <p:nvSpPr>
          <p:cNvPr id="4" name="Slide Number Placeholder 3"/>
          <p:cNvSpPr>
            <a:spLocks noGrp="1"/>
          </p:cNvSpPr>
          <p:nvPr>
            <p:ph type="sldNum" sz="quarter" idx="12"/>
          </p:nvPr>
        </p:nvSpPr>
        <p:spPr>
          <a:xfrm>
            <a:off x="10859444" y="6356350"/>
            <a:ext cx="1159373" cy="365125"/>
          </a:xfrm>
          <a:prstGeom prst="rect">
            <a:avLst/>
          </a:prstGeom>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4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DF170A8-BBE9-4D1A-94DC-26868A6C01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10">
            <a:extLst>
              <a:ext uri="{FF2B5EF4-FFF2-40B4-BE49-F238E27FC236}">
                <a16:creationId xmlns:a16="http://schemas.microsoft.com/office/drawing/2014/main" id="{F4F8CA9E-93E2-4640-ACCF-0E40FC632ACB}"/>
              </a:ext>
            </a:extLst>
          </p:cNvPr>
          <p:cNvSpPr>
            <a:spLocks noGrp="1"/>
          </p:cNvSpPr>
          <p:nvPr>
            <p:ph type="dt" sz="half" idx="2"/>
          </p:nvPr>
        </p:nvSpPr>
        <p:spPr>
          <a:xfrm>
            <a:off x="8887061" y="6370703"/>
            <a:ext cx="1640502" cy="365060"/>
          </a:xfrm>
          <a:prstGeom prst="rect">
            <a:avLst/>
          </a:prstGeom>
        </p:spPr>
        <p:txBody>
          <a:bodyPr vert="horz" lIns="91440" tIns="45720" rIns="91440" bIns="45720" rtlCol="0" anchor="ctr"/>
          <a:lstStyle>
            <a:lvl1pPr algn="l">
              <a:defRPr sz="1200">
                <a:solidFill>
                  <a:schemeClr val="tx1">
                    <a:tint val="75000"/>
                  </a:schemeClr>
                </a:solidFill>
              </a:defRPr>
            </a:lvl1pPr>
          </a:lstStyle>
          <a:p>
            <a:fld id="{353A6F60-8D71-4982-8E17-B8B3C63C9F42}" type="datetimeFigureOut">
              <a:rPr lang="en-US" smtClean="0"/>
              <a:t>9/14/2018</a:t>
            </a:fld>
            <a:endParaRPr lang="en-US"/>
          </a:p>
        </p:txBody>
      </p:sp>
      <p:sp>
        <p:nvSpPr>
          <p:cNvPr id="12" name="Slide Number Placeholder 11">
            <a:extLst>
              <a:ext uri="{FF2B5EF4-FFF2-40B4-BE49-F238E27FC236}">
                <a16:creationId xmlns:a16="http://schemas.microsoft.com/office/drawing/2014/main" id="{78A0A626-741D-404C-9306-59BB2D57F0A4}"/>
              </a:ext>
            </a:extLst>
          </p:cNvPr>
          <p:cNvSpPr>
            <a:spLocks noGrp="1"/>
          </p:cNvSpPr>
          <p:nvPr>
            <p:ph type="sldNum" sz="quarter" idx="4"/>
          </p:nvPr>
        </p:nvSpPr>
        <p:spPr>
          <a:xfrm>
            <a:off x="10715860" y="6370637"/>
            <a:ext cx="1287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BCF78-9C23-45EB-AACB-0D141525A61B}" type="slidenum">
              <a:rPr lang="en-US" smtClean="0"/>
              <a:t>‹#›</a:t>
            </a:fld>
            <a:endParaRPr lang="en-US"/>
          </a:p>
        </p:txBody>
      </p:sp>
    </p:spTree>
    <p:extLst>
      <p:ext uri="{BB962C8B-B14F-4D97-AF65-F5344CB8AC3E}">
        <p14:creationId xmlns:p14="http://schemas.microsoft.com/office/powerpoint/2010/main" val="31222392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etlib.org/utk/people/JackDongarra/CCDSC-2018/"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RnzjxXOqovc" TargetMode="External"/><Relationship Id="rId7" Type="http://schemas.openxmlformats.org/officeDocument/2006/relationships/hyperlink" Target="https://youtu.be/Tkl6ERLWAbA" TargetMode="External"/><Relationship Id="rId2" Type="http://schemas.openxmlformats.org/officeDocument/2006/relationships/hyperlink" Target="https://youtu.be/_IF9esNec3E" TargetMode="External"/><Relationship Id="rId1" Type="http://schemas.openxmlformats.org/officeDocument/2006/relationships/slideLayout" Target="../slideLayouts/slideLayout2.xml"/><Relationship Id="rId6" Type="http://schemas.openxmlformats.org/officeDocument/2006/relationships/hyperlink" Target="https://youtu.be/Iiwb7ysxyck" TargetMode="External"/><Relationship Id="rId5" Type="http://schemas.openxmlformats.org/officeDocument/2006/relationships/hyperlink" Target="https://youtu.be/vszcATWtr2U" TargetMode="External"/><Relationship Id="rId4" Type="http://schemas.openxmlformats.org/officeDocument/2006/relationships/hyperlink" Target="https://youtu.be/jsv7EWhCqI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youtu.be/MqBOuoLflpU" TargetMode="External"/><Relationship Id="rId2" Type="http://schemas.openxmlformats.org/officeDocument/2006/relationships/hyperlink" Target="https://youtu.be/nxEIfluXQ_A" TargetMode="External"/><Relationship Id="rId1" Type="http://schemas.openxmlformats.org/officeDocument/2006/relationships/slideLayout" Target="../slideLayouts/slideLayout2.xml"/><Relationship Id="rId5" Type="http://schemas.openxmlformats.org/officeDocument/2006/relationships/hyperlink" Target="https://youtu.be/QcRQRUlk5Xs" TargetMode="External"/><Relationship Id="rId4" Type="http://schemas.openxmlformats.org/officeDocument/2006/relationships/hyperlink" Target="https://youtu.be/J9977DaNAl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1106"/>
            <a:ext cx="12192000" cy="936011"/>
          </a:xfrm>
        </p:spPr>
        <p:txBody>
          <a:bodyPr>
            <a:noAutofit/>
          </a:bodyPr>
          <a:lstStyle/>
          <a:p>
            <a:pPr algn="ctr"/>
            <a:r>
              <a:rPr lang="en-US" sz="5400" dirty="0"/>
              <a:t>AI-Driven Science and Engineering with the Global AI and Modeling Supercomputer GAIMSC: Extra Slides</a:t>
            </a:r>
            <a:endParaRPr lang="en-US" sz="1600" b="1" dirty="0">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12544" y="2660702"/>
            <a:ext cx="12179456"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Workshop on Clusters, Clouds, and Data for Scientific Computing CCDSC 2018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Châteauform</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La Maison des Contes, 427 Chemin de </a:t>
            </a: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Chanzé</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a:t>
            </a: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near</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Lyon) France, </a:t>
            </a:r>
            <a:b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b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Times New Roman" pitchFamily="18" charset="0"/>
              </a:rPr>
              <a:t>September</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 4-7 2018</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hlinkClick r:id="rId3"/>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hlinkClick r:id="rId3"/>
              </a:rPr>
              <a:t>http://www.netlib.org/utk/people/JackDongarra/CCDSC-2018/</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Geoffrey Fox, September 5, 2018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Digital Science Center</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Times New Roman" pitchFamily="18" charset="0"/>
              </a:rPr>
              <a:t>Department of Intelligent Systems Engineering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Times New Roman" pitchFamily="18" charset="0"/>
              </a:rPr>
              <a:t>Indiana University Bloomington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hlinkClick r:id="rId4"/>
              </a:rPr>
              <a:t>gcf@indiana.edu</a:t>
            </a:r>
            <a:r>
              <a:rPr kumimoji="0" lang="en-US" sz="2400" b="0" i="0" u="none" strike="noStrike" kern="1200" cap="none" spc="0" normalizeH="0" baseline="0" noProof="0" dirty="0">
                <a:ln>
                  <a:noFill/>
                </a:ln>
                <a:solidFill>
                  <a:prstClr val="black"/>
                </a:solidFill>
                <a:effectLst/>
                <a:uLnTx/>
                <a:uFillTx/>
                <a:latin typeface="Arial"/>
                <a:ea typeface="+mn-ea"/>
                <a:cs typeface="+mn-cs"/>
              </a:rPr>
              <a:t>, </a:t>
            </a:r>
            <a:r>
              <a:rPr kumimoji="0" lang="en-US" sz="2400" b="0" i="0" u="none" strike="noStrike" kern="1200" cap="none" spc="0" normalizeH="0" baseline="0" noProof="0" dirty="0">
                <a:ln>
                  <a:noFill/>
                </a:ln>
                <a:solidFill>
                  <a:prstClr val="black"/>
                </a:solidFill>
                <a:effectLst/>
                <a:uLnTx/>
                <a:uFillTx/>
                <a:latin typeface="Arial"/>
                <a:ea typeface="+mn-ea"/>
                <a:cs typeface="+mn-cs"/>
                <a:hlinkClick r:id="rId5"/>
              </a:rPr>
              <a:t>http://www.dsc.soic.indiana.edu/</a:t>
            </a:r>
            <a:r>
              <a:rPr kumimoji="0" lang="en-US" sz="2400" b="0" i="0" u="none" strike="noStrike" kern="1200" cap="none" spc="0" normalizeH="0" baseline="0" noProof="0" dirty="0">
                <a:ln>
                  <a:noFill/>
                </a:ln>
                <a:solidFill>
                  <a:prstClr val="black"/>
                </a:solidFill>
                <a:effectLst/>
                <a:uLnTx/>
                <a:uFillTx/>
                <a:latin typeface="Arial"/>
                <a:ea typeface="+mn-ea"/>
                <a:cs typeface="+mn-cs"/>
              </a:rPr>
              <a:t>, </a:t>
            </a:r>
            <a:r>
              <a:rPr kumimoji="0" lang="en-US" sz="2400" b="0" i="0" u="none" strike="noStrike" kern="1200" cap="none" spc="0" normalizeH="0" baseline="0" noProof="0" dirty="0">
                <a:ln>
                  <a:noFill/>
                </a:ln>
                <a:solidFill>
                  <a:prstClr val="black"/>
                </a:solidFill>
                <a:effectLst/>
                <a:uLnTx/>
                <a:uFillTx/>
                <a:latin typeface="Arial"/>
                <a:ea typeface="+mn-ea"/>
                <a:cs typeface="+mn-cs"/>
                <a:hlinkClick r:id="rId6"/>
              </a:rPr>
              <a:t>http://spidal.org</a:t>
            </a:r>
            <a:r>
              <a:rPr kumimoji="0" lang="en-US" sz="2400" b="0" i="0" u="none" strike="noStrike" kern="1200" cap="none" spc="0" normalizeH="0" baseline="0" noProof="0" dirty="0">
                <a:ln>
                  <a:noFill/>
                </a:ln>
                <a:solidFill>
                  <a:prstClr val="black"/>
                </a:solidFill>
                <a:effectLst/>
                <a:uLnTx/>
                <a:uFillTx/>
                <a:latin typeface="Arial"/>
                <a:ea typeface="+mn-ea"/>
                <a:cs typeface="+mn-cs"/>
              </a:rPr>
              <a:t>/</a:t>
            </a: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368BD-DC3D-4968-B068-21F5CF0EC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739"/>
            <a:ext cx="12046688" cy="6776262"/>
          </a:xfrm>
          <a:prstGeom prst="rect">
            <a:avLst/>
          </a:prstGeom>
        </p:spPr>
      </p:pic>
      <p:sp>
        <p:nvSpPr>
          <p:cNvPr id="7" name="TextBox 6">
            <a:extLst>
              <a:ext uri="{FF2B5EF4-FFF2-40B4-BE49-F238E27FC236}">
                <a16:creationId xmlns:a16="http://schemas.microsoft.com/office/drawing/2014/main" id="{FC187FF6-62F4-4810-8770-F479405D9FE1}"/>
              </a:ext>
            </a:extLst>
          </p:cNvPr>
          <p:cNvSpPr txBox="1"/>
          <p:nvPr/>
        </p:nvSpPr>
        <p:spPr>
          <a:xfrm>
            <a:off x="145311" y="81739"/>
            <a:ext cx="11752279" cy="523220"/>
          </a:xfrm>
          <a:prstGeom prst="rect">
            <a:avLst/>
          </a:prstGeom>
          <a:noFill/>
        </p:spPr>
        <p:txBody>
          <a:bodyPr wrap="square" rtlCol="0">
            <a:spAutoFit/>
          </a:bodyPr>
          <a:lstStyle/>
          <a:p>
            <a:r>
              <a:rPr lang="en-US" sz="2800" b="1" dirty="0" err="1">
                <a:solidFill>
                  <a:srgbClr val="FF0000"/>
                </a:solidFill>
              </a:rPr>
              <a:t>Zaharia</a:t>
            </a:r>
            <a:r>
              <a:rPr lang="en-US" sz="2800" b="1" dirty="0">
                <a:solidFill>
                  <a:srgbClr val="FF0000"/>
                </a:solidFill>
              </a:rPr>
              <a:t> discussed ML Platforms. This is goal of BDEC2 and many in this room</a:t>
            </a:r>
          </a:p>
        </p:txBody>
      </p:sp>
      <p:sp>
        <p:nvSpPr>
          <p:cNvPr id="8" name="Slide Number Placeholder 7">
            <a:extLst>
              <a:ext uri="{FF2B5EF4-FFF2-40B4-BE49-F238E27FC236}">
                <a16:creationId xmlns:a16="http://schemas.microsoft.com/office/drawing/2014/main" id="{6813F18C-8893-4C95-8351-B3548FE06B8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72678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9753BF-39F2-4019-A610-34EC0C988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08"/>
            <a:ext cx="12192000" cy="6858000"/>
          </a:xfrm>
          <a:prstGeom prst="rect">
            <a:avLst/>
          </a:prstGeom>
        </p:spPr>
      </p:pic>
      <p:sp>
        <p:nvSpPr>
          <p:cNvPr id="7" name="TextBox 6">
            <a:extLst>
              <a:ext uri="{FF2B5EF4-FFF2-40B4-BE49-F238E27FC236}">
                <a16:creationId xmlns:a16="http://schemas.microsoft.com/office/drawing/2014/main" id="{FC187FF6-62F4-4810-8770-F479405D9FE1}"/>
              </a:ext>
            </a:extLst>
          </p:cNvPr>
          <p:cNvSpPr txBox="1"/>
          <p:nvPr/>
        </p:nvSpPr>
        <p:spPr>
          <a:xfrm>
            <a:off x="1018149" y="7308"/>
            <a:ext cx="10640452" cy="523220"/>
          </a:xfrm>
          <a:prstGeom prst="rect">
            <a:avLst/>
          </a:prstGeom>
          <a:noFill/>
        </p:spPr>
        <p:txBody>
          <a:bodyPr wrap="square" rtlCol="0">
            <a:spAutoFit/>
          </a:bodyPr>
          <a:lstStyle/>
          <a:p>
            <a:r>
              <a:rPr lang="en-US" sz="2800" b="1" dirty="0" err="1">
                <a:solidFill>
                  <a:srgbClr val="FF0000"/>
                </a:solidFill>
              </a:rPr>
              <a:t>Zaharia</a:t>
            </a:r>
            <a:r>
              <a:rPr lang="en-US" sz="2800" b="1" dirty="0">
                <a:solidFill>
                  <a:srgbClr val="FF0000"/>
                </a:solidFill>
              </a:rPr>
              <a:t> discussed </a:t>
            </a:r>
            <a:r>
              <a:rPr lang="en-US" sz="2800" b="1" dirty="0" err="1">
                <a:solidFill>
                  <a:srgbClr val="FF0000"/>
                </a:solidFill>
              </a:rPr>
              <a:t>MLflow</a:t>
            </a:r>
            <a:r>
              <a:rPr lang="en-US" sz="2800" b="1" dirty="0">
                <a:solidFill>
                  <a:srgbClr val="FF0000"/>
                </a:solidFill>
              </a:rPr>
              <a:t>. He ignores HPC workflow systems</a:t>
            </a:r>
          </a:p>
        </p:txBody>
      </p:sp>
      <p:sp>
        <p:nvSpPr>
          <p:cNvPr id="5" name="Slide Number Placeholder 4">
            <a:extLst>
              <a:ext uri="{FF2B5EF4-FFF2-40B4-BE49-F238E27FC236}">
                <a16:creationId xmlns:a16="http://schemas.microsoft.com/office/drawing/2014/main" id="{D808B817-8947-4C41-8A2C-1785164E08C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25091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6200" y="533400"/>
            <a:ext cx="2807233" cy="2308324"/>
          </a:xfrm>
          <a:prstGeom prst="rect">
            <a:avLst/>
          </a:prstGeom>
          <a:noFill/>
        </p:spPr>
        <p:txBody>
          <a:bodyPr wrap="square" rtlCol="0">
            <a:spAutoFit/>
          </a:bodyPr>
          <a:lstStyle/>
          <a:p>
            <a:r>
              <a:rPr lang="en-US" sz="2400" i="0" dirty="0"/>
              <a:t>Different choices in software systems for Global AI Supercomputer and for simulation supercomputers</a:t>
            </a:r>
          </a:p>
        </p:txBody>
      </p:sp>
      <p:sp>
        <p:nvSpPr>
          <p:cNvPr id="2" name="Slide Number Placeholder 1">
            <a:extLst>
              <a:ext uri="{FF2B5EF4-FFF2-40B4-BE49-F238E27FC236}">
                <a16:creationId xmlns:a16="http://schemas.microsoft.com/office/drawing/2014/main" id="{423BC0FA-8E3D-4C00-835F-3B5B7EB975C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pic>
        <p:nvPicPr>
          <p:cNvPr id="3" name="Picture 2">
            <a:extLst>
              <a:ext uri="{FF2B5EF4-FFF2-40B4-BE49-F238E27FC236}">
                <a16:creationId xmlns:a16="http://schemas.microsoft.com/office/drawing/2014/main" id="{DE3ED122-80DF-4055-B7E3-2D884F722EC3}"/>
              </a:ext>
            </a:extLst>
          </p:cNvPr>
          <p:cNvPicPr>
            <a:picLocks noChangeAspect="1"/>
          </p:cNvPicPr>
          <p:nvPr/>
        </p:nvPicPr>
        <p:blipFill>
          <a:blip r:embed="rId2"/>
          <a:stretch>
            <a:fillRect/>
          </a:stretch>
        </p:blipFill>
        <p:spPr>
          <a:xfrm>
            <a:off x="3266419" y="242104"/>
            <a:ext cx="9108213" cy="6742760"/>
          </a:xfrm>
          <a:prstGeom prst="rect">
            <a:avLst/>
          </a:prstGeom>
        </p:spPr>
      </p:pic>
    </p:spTree>
    <p:extLst>
      <p:ext uri="{BB962C8B-B14F-4D97-AF65-F5344CB8AC3E}">
        <p14:creationId xmlns:p14="http://schemas.microsoft.com/office/powerpoint/2010/main" val="381736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376518" y="-108403"/>
            <a:ext cx="11815481" cy="973818"/>
          </a:xfrm>
        </p:spPr>
        <p:txBody>
          <a:bodyPr>
            <a:normAutofit/>
          </a:bodyPr>
          <a:lstStyle/>
          <a:p>
            <a:pPr algn="ctr"/>
            <a:r>
              <a:rPr lang="en-US" dirty="0"/>
              <a:t>GAIMSC Programming Environment Components I</a:t>
            </a: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0" y="703113"/>
          <a:ext cx="12105314" cy="5653237"/>
        </p:xfrm>
        <a:graphic>
          <a:graphicData uri="http://schemas.openxmlformats.org/drawingml/2006/table">
            <a:tbl>
              <a:tblPr/>
              <a:tblGrid>
                <a:gridCol w="2003450">
                  <a:extLst>
                    <a:ext uri="{9D8B030D-6E8A-4147-A177-3AD203B41FA5}">
                      <a16:colId xmlns:a16="http://schemas.microsoft.com/office/drawing/2014/main" val="1704925685"/>
                    </a:ext>
                  </a:extLst>
                </a:gridCol>
                <a:gridCol w="2178837">
                  <a:extLst>
                    <a:ext uri="{9D8B030D-6E8A-4147-A177-3AD203B41FA5}">
                      <a16:colId xmlns:a16="http://schemas.microsoft.com/office/drawing/2014/main" val="2585918109"/>
                    </a:ext>
                  </a:extLst>
                </a:gridCol>
                <a:gridCol w="4269735">
                  <a:extLst>
                    <a:ext uri="{9D8B030D-6E8A-4147-A177-3AD203B41FA5}">
                      <a16:colId xmlns:a16="http://schemas.microsoft.com/office/drawing/2014/main" val="3781877368"/>
                    </a:ext>
                  </a:extLst>
                </a:gridCol>
                <a:gridCol w="3653292">
                  <a:extLst>
                    <a:ext uri="{9D8B030D-6E8A-4147-A177-3AD203B41FA5}">
                      <a16:colId xmlns:a16="http://schemas.microsoft.com/office/drawing/2014/main" val="506169796"/>
                    </a:ext>
                  </a:extLst>
                </a:gridCol>
              </a:tblGrid>
              <a:tr h="393832">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Component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Implementation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 User API</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1050961"/>
                  </a:ext>
                </a:extLst>
              </a:tr>
              <a:tr h="632828">
                <a:tc rowSpan="3">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Architecture Specification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Coordination Points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700" dirty="0">
                          <a:effectLst/>
                          <a:latin typeface="Arial" panose="020B0604020202020204" pitchFamily="34" charset="0"/>
                          <a:cs typeface="Arial" panose="020B0604020202020204" pitchFamily="34" charset="0"/>
                        </a:rPr>
                        <a:t>State and Configuration Management; Program, Data and Message Level</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Change execution mode; save and reset state</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6797323"/>
                  </a:ext>
                </a:extLst>
              </a:tr>
              <a:tr h="64683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Execution Semantics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Mapping of Resources to Bolts/Maps in Containers, Processes, Threads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Different systems make different choices - why?</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5986233"/>
                  </a:ext>
                </a:extLst>
              </a:tr>
              <a:tr h="372370">
                <a:tc vMerge="1">
                  <a:txBody>
                    <a:bodyPr/>
                    <a:lstStyle/>
                    <a:p>
                      <a:pPr rtl="0" fontAlgn="t">
                        <a:spcBef>
                          <a:spcPts val="0"/>
                        </a:spcBef>
                        <a:spcAft>
                          <a:spcPts val="0"/>
                        </a:spcAft>
                      </a:pP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Parallel Computing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Flink Hadoop Pregel MPI modes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Owner Computes Rule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5630476"/>
                  </a:ext>
                </a:extLst>
              </a:tr>
              <a:tr h="566916">
                <a:tc>
                  <a:txBody>
                    <a:bodyPr/>
                    <a:lstStyle/>
                    <a:p>
                      <a:pPr fontAlgn="t"/>
                      <a:r>
                        <a:rPr lang="en-US" sz="1800" b="1" dirty="0">
                          <a:effectLst/>
                          <a:latin typeface="Arial" panose="020B0604020202020204" pitchFamily="34" charset="0"/>
                          <a:cs typeface="Arial" panose="020B0604020202020204" pitchFamily="34" charset="0"/>
                        </a:rPr>
                        <a:t>Job Submission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(Dynamic/Static) Resource Allocation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Plugins for </a:t>
                      </a:r>
                      <a:r>
                        <a:rPr lang="en-US" sz="1800" dirty="0" err="1">
                          <a:effectLst/>
                          <a:latin typeface="Arial" panose="020B0604020202020204" pitchFamily="34" charset="0"/>
                          <a:cs typeface="Arial" panose="020B0604020202020204" pitchFamily="34" charset="0"/>
                        </a:rPr>
                        <a:t>Slurm</a:t>
                      </a:r>
                      <a:r>
                        <a:rPr lang="en-US" sz="1800" dirty="0">
                          <a:effectLst/>
                          <a:latin typeface="Arial" panose="020B0604020202020204" pitchFamily="34" charset="0"/>
                          <a:cs typeface="Arial" panose="020B0604020202020204" pitchFamily="34" charset="0"/>
                        </a:rPr>
                        <a:t>, Yarn, Mesos, Marathon, Aurora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Client API (e.g. Python) for Job Management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0041165"/>
                  </a:ext>
                </a:extLst>
              </a:tr>
              <a:tr h="561663">
                <a:tc rowSpan="6">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Task System</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migration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Monitoring of tasks and migrating tasks for better resource utilization </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6">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Task-based programming with Dynamic or Static Graph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Support accelerators (CUDA,FPGA, KNL)</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3740383"/>
                  </a:ext>
                </a:extLst>
              </a:tr>
              <a:tr h="413205">
                <a:tc vMerge="1">
                  <a:txBody>
                    <a:bodyPr/>
                    <a:lstStyle/>
                    <a:p>
                      <a:endParaRPr lang="en-US"/>
                    </a:p>
                  </a:txBody>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Elasticity</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err="1">
                          <a:solidFill>
                            <a:schemeClr val="tx1"/>
                          </a:solidFill>
                          <a:latin typeface="Arial" panose="020B0604020202020204" pitchFamily="34" charset="0"/>
                          <a:ea typeface="+mn-ea"/>
                          <a:cs typeface="Arial" panose="020B0604020202020204" pitchFamily="34" charset="0"/>
                        </a:rPr>
                        <a:t>OpenWhisk</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0" fontAlgn="t">
                        <a:spcBef>
                          <a:spcPts val="0"/>
                        </a:spcBef>
                        <a:spcAft>
                          <a:spcPts val="0"/>
                        </a:spcAft>
                      </a:pPr>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80037"/>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and </a:t>
                      </a: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Events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Heron, </a:t>
                      </a:r>
                      <a:r>
                        <a:rPr lang="en-US" sz="1800" dirty="0" err="1">
                          <a:effectLst/>
                          <a:latin typeface="Arial" panose="020B0604020202020204" pitchFamily="34" charset="0"/>
                          <a:cs typeface="Arial" panose="020B0604020202020204" pitchFamily="34" charset="0"/>
                        </a:rPr>
                        <a:t>OpenWhisk</a:t>
                      </a:r>
                      <a:r>
                        <a:rPr lang="en-US" sz="1800" dirty="0">
                          <a:effectLst/>
                          <a:latin typeface="Arial" panose="020B0604020202020204" pitchFamily="34" charset="0"/>
                          <a:cs typeface="Arial" panose="020B0604020202020204" pitchFamily="34" charset="0"/>
                        </a:rPr>
                        <a:t>, Kafka/RabbitMQ</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2298"/>
                  </a:ext>
                </a:extLst>
              </a:tr>
              <a:tr h="308746">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Execution </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Process, Threads, Queues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368275"/>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Scheduling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600" dirty="0">
                          <a:effectLst/>
                          <a:latin typeface="Arial" panose="020B0604020202020204" pitchFamily="34" charset="0"/>
                          <a:cs typeface="Arial" panose="020B0604020202020204" pitchFamily="34" charset="0"/>
                        </a:rPr>
                        <a:t>Dynamic Scheduling, Static Scheduling,</a:t>
                      </a:r>
                    </a:p>
                    <a:p>
                      <a:pPr rtl="0" fontAlgn="t">
                        <a:spcBef>
                          <a:spcPts val="0"/>
                        </a:spcBef>
                        <a:spcAft>
                          <a:spcPts val="0"/>
                        </a:spcAft>
                      </a:pPr>
                      <a:r>
                        <a:rPr lang="en-US" sz="1600" dirty="0">
                          <a:effectLst/>
                          <a:latin typeface="Arial" panose="020B0604020202020204" pitchFamily="34" charset="0"/>
                          <a:cs typeface="Arial" panose="020B0604020202020204" pitchFamily="34" charset="0"/>
                        </a:rPr>
                        <a:t>Pluggable Scheduling Algorithms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55026"/>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Graph</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Static Graph, Dynamic Graph Generation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667087"/>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37636B6E-C661-43F5-A455-73AEF13E429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84437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4" y="-108403"/>
            <a:ext cx="11361965" cy="899235"/>
          </a:xfrm>
        </p:spPr>
        <p:txBody>
          <a:bodyPr>
            <a:normAutofit fontScale="90000"/>
          </a:bodyPr>
          <a:lstStyle/>
          <a:p>
            <a:pPr algn="ctr"/>
            <a:r>
              <a:rPr lang="en-US" dirty="0"/>
              <a:t>GAIMSC Programming Environment Components II</a:t>
            </a: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10758" y="638327"/>
          <a:ext cx="12192001" cy="5581345"/>
        </p:xfrm>
        <a:graphic>
          <a:graphicData uri="http://schemas.openxmlformats.org/drawingml/2006/table">
            <a:tbl>
              <a:tblPr/>
              <a:tblGrid>
                <a:gridCol w="1860115">
                  <a:extLst>
                    <a:ext uri="{9D8B030D-6E8A-4147-A177-3AD203B41FA5}">
                      <a16:colId xmlns:a16="http://schemas.microsoft.com/office/drawing/2014/main" val="1704925685"/>
                    </a:ext>
                  </a:extLst>
                </a:gridCol>
                <a:gridCol w="2228450">
                  <a:extLst>
                    <a:ext uri="{9D8B030D-6E8A-4147-A177-3AD203B41FA5}">
                      <a16:colId xmlns:a16="http://schemas.microsoft.com/office/drawing/2014/main" val="2585918109"/>
                    </a:ext>
                  </a:extLst>
                </a:gridCol>
                <a:gridCol w="4208147">
                  <a:extLst>
                    <a:ext uri="{9D8B030D-6E8A-4147-A177-3AD203B41FA5}">
                      <a16:colId xmlns:a16="http://schemas.microsoft.com/office/drawing/2014/main" val="3781877368"/>
                    </a:ext>
                  </a:extLst>
                </a:gridCol>
                <a:gridCol w="3895289">
                  <a:extLst>
                    <a:ext uri="{9D8B030D-6E8A-4147-A177-3AD203B41FA5}">
                      <a16:colId xmlns:a16="http://schemas.microsoft.com/office/drawing/2014/main" val="506169796"/>
                    </a:ext>
                  </a:extLst>
                </a:gridCol>
              </a:tblGrid>
              <a:tr h="304390">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b="1"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Component</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Implementation</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1050961"/>
                  </a:ext>
                </a:extLst>
              </a:tr>
              <a:tr h="578376">
                <a:tc rowSpan="3">
                  <a:txBody>
                    <a:bodyPr/>
                    <a:lstStyle/>
                    <a:p>
                      <a:pPr rtl="0" fontAlgn="t">
                        <a:spcBef>
                          <a:spcPts val="0"/>
                        </a:spcBef>
                        <a:spcAft>
                          <a:spcPts val="0"/>
                        </a:spcAft>
                      </a:pPr>
                      <a:br>
                        <a:rPr lang="en-US" sz="1800" b="1" dirty="0">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Communication API</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Messages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Heron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This is user level and could map to multiple communication systems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947282"/>
                  </a:ext>
                </a:extLst>
              </a:tr>
              <a:tr h="88739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Dataflow Communication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Fine-Grain Twister2 Dataflow communications: MPI</a:t>
                      </a:r>
                      <a:r>
                        <a:rPr lang="en-US" sz="1800" b="0" i="0" u="none" strike="noStrike" dirty="0">
                          <a:solidFill>
                            <a:schemeClr val="tx1"/>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TCP and RMA</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1700" b="0" i="0" u="none" strike="noStrike" dirty="0">
                          <a:solidFill>
                            <a:srgbClr val="000000"/>
                          </a:solidFill>
                          <a:effectLst/>
                          <a:latin typeface="Arial" panose="020B0604020202020204" pitchFamily="34" charset="0"/>
                          <a:cs typeface="Arial" panose="020B0604020202020204" pitchFamily="34" charset="0"/>
                        </a:rPr>
                        <a:t>Coarse grain Dataflow from </a:t>
                      </a:r>
                      <a:r>
                        <a:rPr lang="en-US" sz="1700" b="0" i="0" u="none" strike="noStrike" dirty="0" err="1">
                          <a:solidFill>
                            <a:srgbClr val="000000"/>
                          </a:solidFill>
                          <a:effectLst/>
                          <a:latin typeface="Arial" panose="020B0604020202020204" pitchFamily="34" charset="0"/>
                          <a:cs typeface="Arial" panose="020B0604020202020204" pitchFamily="34" charset="0"/>
                        </a:rPr>
                        <a:t>NiFi</a:t>
                      </a:r>
                      <a:r>
                        <a:rPr lang="en-US" sz="1700" b="0" i="0" u="none" strike="noStrike" dirty="0">
                          <a:solidFill>
                            <a:srgbClr val="000000"/>
                          </a:solidFill>
                          <a:effectLst/>
                          <a:latin typeface="Arial" panose="020B0604020202020204" pitchFamily="34" charset="0"/>
                          <a:cs typeface="Arial" panose="020B0604020202020204" pitchFamily="34" charset="0"/>
                        </a:rPr>
                        <a:t>, Kepler?</a:t>
                      </a:r>
                      <a:endParaRPr lang="en-US" sz="17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Streaming</a:t>
                      </a:r>
                      <a:r>
                        <a:rPr lang="en-US" sz="1800" b="0" i="0" u="none" strike="noStrike" dirty="0">
                          <a:solidFill>
                            <a:schemeClr val="tx1"/>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ETL data pipelines;</a:t>
                      </a:r>
                    </a:p>
                    <a:p>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Define new Dataflow communication</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API and library</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3960825"/>
                  </a:ext>
                </a:extLst>
              </a:tr>
              <a:tr h="57671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BSP Communication</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Map-Collective</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Conventional MPI, Harp</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MPI Point to Point and Collective API</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9130236"/>
                  </a:ext>
                </a:extLst>
              </a:tr>
              <a:tr h="347846">
                <a:tc rowSpan="2">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Data Access</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Static (Batch) Data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File Systems, NoSQL, SQL</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API</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35388834"/>
                  </a:ext>
                </a:extLst>
              </a:tr>
              <a:tr h="343959">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Data</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Message Brokers, Spouts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1497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Data Management</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Distributed Data Set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Relaxed Distributed Shared Memory(immutable data), </a:t>
                      </a:r>
                    </a:p>
                    <a:p>
                      <a:pPr rtl="0" fontAlgn="t">
                        <a:spcBef>
                          <a:spcPts val="0"/>
                        </a:spcBef>
                        <a:spcAft>
                          <a:spcPts val="0"/>
                        </a:spcAft>
                      </a:pPr>
                      <a:r>
                        <a:rPr lang="en-US" sz="1800" dirty="0">
                          <a:effectLst/>
                          <a:latin typeface="Arial" panose="020B0604020202020204" pitchFamily="34" charset="0"/>
                          <a:cs typeface="Arial" panose="020B0604020202020204" pitchFamily="34" charset="0"/>
                        </a:rPr>
                        <a:t>Mutable Distributed Data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Transformation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RDD, Heron Streamlet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638564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Fault Tolerance</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Check Pointing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Upstream (streaming) backup; Lightweight; Coordination Points; Spark/Flink, MPI and Heron models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Streaming and batch cases</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distinct; 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6272695"/>
                  </a:ext>
                </a:extLst>
              </a:tr>
              <a:tr h="57671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Security</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Storage, Messaging, execution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Research needed</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154948"/>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D4451C74-3702-426F-8003-64D6EE36F83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14773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714F2-B8FD-49F0-9847-3F3A7AA23DCA}"/>
              </a:ext>
            </a:extLst>
          </p:cNvPr>
          <p:cNvSpPr>
            <a:spLocks noGrp="1"/>
          </p:cNvSpPr>
          <p:nvPr>
            <p:ph type="title"/>
          </p:nvPr>
        </p:nvSpPr>
        <p:spPr>
          <a:xfrm>
            <a:off x="838200" y="136525"/>
            <a:ext cx="10515600" cy="803275"/>
          </a:xfrm>
        </p:spPr>
        <p:txBody>
          <a:bodyPr/>
          <a:lstStyle/>
          <a:p>
            <a:r>
              <a:rPr lang="en-US" dirty="0"/>
              <a:t>Abstract</a:t>
            </a:r>
          </a:p>
        </p:txBody>
      </p:sp>
      <p:sp>
        <p:nvSpPr>
          <p:cNvPr id="6" name="Content Placeholder 5">
            <a:extLst>
              <a:ext uri="{FF2B5EF4-FFF2-40B4-BE49-F238E27FC236}">
                <a16:creationId xmlns:a16="http://schemas.microsoft.com/office/drawing/2014/main" id="{F7839335-0246-42C9-91D4-56A5032C8A55}"/>
              </a:ext>
            </a:extLst>
          </p:cNvPr>
          <p:cNvSpPr>
            <a:spLocks noGrp="1"/>
          </p:cNvSpPr>
          <p:nvPr>
            <p:ph idx="1"/>
          </p:nvPr>
        </p:nvSpPr>
        <p:spPr>
          <a:xfrm>
            <a:off x="228600" y="700809"/>
            <a:ext cx="11125200" cy="5237163"/>
          </a:xfrm>
        </p:spPr>
        <p:txBody>
          <a:bodyPr>
            <a:normAutofit fontScale="92500"/>
          </a:bodyPr>
          <a:lstStyle/>
          <a:p>
            <a:r>
              <a:rPr lang="en-US" dirty="0"/>
              <a:t>Most things are dominated by Artificial Intelligence (AI). Technology Companies like Amazon, Google, Facebook, and Microsoft are AI First organizations. </a:t>
            </a:r>
          </a:p>
          <a:p>
            <a:r>
              <a:rPr lang="en-US" dirty="0"/>
              <a:t>Engineering achievement today is highlighted by the AI buried in a vehicle or machine. Industry (Manufacturing) 4.0 focusses on the AI-Driven future  of the Industrial Internet of Things. </a:t>
            </a:r>
          </a:p>
          <a:p>
            <a:r>
              <a:rPr lang="en-US" dirty="0"/>
              <a:t>Software is eating the world. </a:t>
            </a:r>
          </a:p>
          <a:p>
            <a:r>
              <a:rPr lang="en-US" dirty="0"/>
              <a:t>We can describe much computer systems work as designing, building and using the Global AI and Modelling supercomputer which itself is autonomously tuned by AI. We suggest that this is not just a bunch of buzzwords but has profound significance and examine consequences of this for education and research. </a:t>
            </a:r>
          </a:p>
          <a:p>
            <a:r>
              <a:rPr lang="en-US" dirty="0"/>
              <a:t>Naively high-performance computing should be relevant for the AI supercomputer but somehow the corporate juggernaut is not making so much use of it. We discuss how to change this.</a:t>
            </a:r>
          </a:p>
        </p:txBody>
      </p:sp>
      <p:sp>
        <p:nvSpPr>
          <p:cNvPr id="4" name="Slide Number Placeholder 3">
            <a:extLst>
              <a:ext uri="{FF2B5EF4-FFF2-40B4-BE49-F238E27FC236}">
                <a16:creationId xmlns:a16="http://schemas.microsoft.com/office/drawing/2014/main" id="{F63C2082-DB7D-4CE7-86D6-F9E5B74D8CC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85132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pic>
        <p:nvPicPr>
          <p:cNvPr id="7" name="Picture 6">
            <a:extLst>
              <a:ext uri="{FF2B5EF4-FFF2-40B4-BE49-F238E27FC236}">
                <a16:creationId xmlns:a16="http://schemas.microsoft.com/office/drawing/2014/main" id="{6C5906E5-83F6-4088-9461-528B974A1328}"/>
              </a:ext>
            </a:extLst>
          </p:cNvPr>
          <p:cNvPicPr>
            <a:picLocks noChangeAspect="1"/>
          </p:cNvPicPr>
          <p:nvPr/>
        </p:nvPicPr>
        <p:blipFill>
          <a:blip r:embed="rId2"/>
          <a:stretch>
            <a:fillRect/>
          </a:stretch>
        </p:blipFill>
        <p:spPr>
          <a:xfrm>
            <a:off x="54238" y="0"/>
            <a:ext cx="12083524" cy="6858000"/>
          </a:xfrm>
          <a:prstGeom prst="rect">
            <a:avLst/>
          </a:prstGeom>
        </p:spPr>
      </p:pic>
      <p:sp>
        <p:nvSpPr>
          <p:cNvPr id="5" name="Slide Number Placeholder 4">
            <a:extLst>
              <a:ext uri="{FF2B5EF4-FFF2-40B4-BE49-F238E27FC236}">
                <a16:creationId xmlns:a16="http://schemas.microsoft.com/office/drawing/2014/main" id="{CB6CF1A5-F669-43AF-901A-362B4D28D9A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23376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D77E-7FE0-43C4-8715-75459656E764}"/>
              </a:ext>
            </a:extLst>
          </p:cNvPr>
          <p:cNvSpPr>
            <a:spLocks noGrp="1"/>
          </p:cNvSpPr>
          <p:nvPr>
            <p:ph type="title"/>
          </p:nvPr>
        </p:nvSpPr>
        <p:spPr>
          <a:xfrm>
            <a:off x="611623" y="18256"/>
            <a:ext cx="10515600" cy="1090354"/>
          </a:xfrm>
        </p:spPr>
        <p:txBody>
          <a:bodyPr>
            <a:normAutofit fontScale="90000"/>
          </a:bodyPr>
          <a:lstStyle/>
          <a:p>
            <a:pPr algn="ctr"/>
            <a:r>
              <a:rPr lang="en-US" dirty="0"/>
              <a:t>What are GAIMSC Researchers looking at?</a:t>
            </a:r>
            <a:br>
              <a:rPr lang="en-US" dirty="0"/>
            </a:br>
            <a:r>
              <a:rPr lang="en-US" dirty="0"/>
              <a:t>Topics in Microsoft Faculty Summit I</a:t>
            </a:r>
          </a:p>
        </p:txBody>
      </p:sp>
      <p:sp>
        <p:nvSpPr>
          <p:cNvPr id="3" name="Content Placeholder 2">
            <a:extLst>
              <a:ext uri="{FF2B5EF4-FFF2-40B4-BE49-F238E27FC236}">
                <a16:creationId xmlns:a16="http://schemas.microsoft.com/office/drawing/2014/main" id="{386187E9-0CAA-4B7D-89AD-31D018E76C9A}"/>
              </a:ext>
            </a:extLst>
          </p:cNvPr>
          <p:cNvSpPr>
            <a:spLocks noGrp="1"/>
          </p:cNvSpPr>
          <p:nvPr>
            <p:ph idx="1"/>
          </p:nvPr>
        </p:nvSpPr>
        <p:spPr>
          <a:xfrm>
            <a:off x="0" y="1044421"/>
            <a:ext cx="12192000" cy="5677054"/>
          </a:xfrm>
        </p:spPr>
        <p:txBody>
          <a:bodyPr>
            <a:normAutofit lnSpcReduction="10000"/>
          </a:bodyPr>
          <a:lstStyle/>
          <a:p>
            <a:r>
              <a:rPr lang="en-US" sz="2000" b="1" dirty="0"/>
              <a:t>Systems Research | Fueling Future Disruptions </a:t>
            </a:r>
            <a:r>
              <a:rPr lang="en-US" sz="2000" b="1" dirty="0">
                <a:solidFill>
                  <a:srgbClr val="FF0000"/>
                </a:solidFill>
              </a:rPr>
              <a:t>Overall Vision</a:t>
            </a:r>
            <a:endParaRPr lang="en-US" sz="2000" dirty="0">
              <a:solidFill>
                <a:srgbClr val="FF0000"/>
              </a:solidFill>
            </a:endParaRPr>
          </a:p>
          <a:p>
            <a:r>
              <a:rPr lang="en-US" sz="2000" dirty="0"/>
              <a:t>Welcome: </a:t>
            </a:r>
            <a:r>
              <a:rPr lang="en-US" sz="2000" u="sng" dirty="0">
                <a:hlinkClick r:id="rId2"/>
              </a:rPr>
              <a:t>https://youtu.be/_IF9esNec3E</a:t>
            </a:r>
            <a:endParaRPr lang="en-US" sz="2000" dirty="0"/>
          </a:p>
          <a:p>
            <a:r>
              <a:rPr lang="en-US" sz="2000" dirty="0"/>
              <a:t>Introduction: </a:t>
            </a:r>
            <a:r>
              <a:rPr lang="en-US" sz="2000" u="sng" dirty="0">
                <a:hlinkClick r:id="rId3"/>
              </a:rPr>
              <a:t>https://youtu.be/RnzjxXOqovc</a:t>
            </a:r>
            <a:endParaRPr lang="en-US" sz="2000" dirty="0"/>
          </a:p>
          <a:p>
            <a:r>
              <a:rPr lang="en-US" sz="2000" b="1" dirty="0"/>
              <a:t>Summary: Global AI Supercomputer: Intelligent Cloud and Intelligent Edge: </a:t>
            </a:r>
            <a:r>
              <a:rPr lang="en-US" sz="2000" dirty="0"/>
              <a:t> </a:t>
            </a:r>
            <a:r>
              <a:rPr lang="en-US" sz="2000" u="sng" dirty="0">
                <a:hlinkClick r:id="rId4"/>
              </a:rPr>
              <a:t>https://youtu.be/jsv7EWhCqIQ</a:t>
            </a:r>
            <a:r>
              <a:rPr lang="en-US" sz="2000" dirty="0"/>
              <a:t>  </a:t>
            </a:r>
          </a:p>
          <a:p>
            <a:r>
              <a:rPr lang="en-US" sz="2000" dirty="0"/>
              <a:t>Entrepreneurship and Systems Research </a:t>
            </a:r>
            <a:r>
              <a:rPr lang="en-US" sz="2000" u="sng" dirty="0">
                <a:hlinkClick r:id="rId5"/>
              </a:rPr>
              <a:t>https://youtu.be/vszcATWtr2U</a:t>
            </a:r>
            <a:r>
              <a:rPr lang="en-US" sz="2000" dirty="0"/>
              <a:t> </a:t>
            </a:r>
            <a:br>
              <a:rPr lang="en-US" sz="2000" dirty="0"/>
            </a:br>
            <a:endParaRPr lang="en-US" sz="2000" dirty="0"/>
          </a:p>
          <a:p>
            <a:r>
              <a:rPr lang="en-US" sz="2000" b="1" dirty="0">
                <a:solidFill>
                  <a:srgbClr val="FF0000"/>
                </a:solidFill>
              </a:rPr>
              <a:t>Azure and Intelligent Cloud</a:t>
            </a:r>
            <a:endParaRPr lang="en-US" sz="2000" dirty="0">
              <a:solidFill>
                <a:srgbClr val="FF0000"/>
              </a:solidFill>
            </a:endParaRPr>
          </a:p>
          <a:p>
            <a:r>
              <a:rPr lang="en-US" sz="2000" dirty="0"/>
              <a:t>Inside Microsoft Azure Datacenter Architecture: </a:t>
            </a:r>
          </a:p>
          <a:p>
            <a:r>
              <a:rPr lang="en-US" sz="2000" dirty="0"/>
              <a:t>The Art of Building a Reliable Cloud Network </a:t>
            </a:r>
            <a:r>
              <a:rPr lang="en-US" sz="2000" u="sng" dirty="0">
                <a:hlinkClick r:id="rId6"/>
              </a:rPr>
              <a:t>https://youtu.be/Iiwb7ysxyck</a:t>
            </a:r>
            <a:r>
              <a:rPr lang="en-US" sz="2000" dirty="0"/>
              <a:t> </a:t>
            </a:r>
            <a:br>
              <a:rPr lang="en-US" sz="2000" dirty="0"/>
            </a:br>
            <a:endParaRPr lang="en-US" sz="2000" dirty="0"/>
          </a:p>
          <a:p>
            <a:r>
              <a:rPr lang="en-US" sz="2000" b="1" dirty="0">
                <a:solidFill>
                  <a:srgbClr val="FF0000"/>
                </a:solidFill>
              </a:rPr>
              <a:t>Fundamentals of Artificial Intelligence AI </a:t>
            </a:r>
            <a:r>
              <a:rPr lang="en-US" sz="2000" b="1" dirty="0"/>
              <a:t>and Intelligent Systems</a:t>
            </a:r>
            <a:endParaRPr lang="en-US" sz="2000" dirty="0"/>
          </a:p>
          <a:p>
            <a:r>
              <a:rPr lang="en-US" sz="2000" dirty="0"/>
              <a:t>Free Inference and Instant Training: Breakthroughs and Implications </a:t>
            </a:r>
            <a:r>
              <a:rPr lang="en-US" sz="2000" u="sng" dirty="0">
                <a:hlinkClick r:id="rId7"/>
              </a:rPr>
              <a:t>https://youtu.be/Tkl6ERLWAbA</a:t>
            </a:r>
            <a:r>
              <a:rPr lang="en-US" sz="2000" dirty="0"/>
              <a:t>. 3 </a:t>
            </a:r>
            <a:r>
              <a:rPr lang="en-US" sz="2000" dirty="0" err="1"/>
              <a:t>slidesets</a:t>
            </a:r>
            <a:endParaRPr lang="en-US" sz="2000" dirty="0"/>
          </a:p>
          <a:p>
            <a:r>
              <a:rPr lang="en-US" sz="2000" dirty="0"/>
              <a:t>Knowledge Systems and AI</a:t>
            </a:r>
          </a:p>
          <a:p>
            <a:r>
              <a:rPr lang="en-US" sz="2000" dirty="0"/>
              <a:t>AI Infrastructure and Tools. 1 </a:t>
            </a:r>
            <a:r>
              <a:rPr lang="en-US" sz="2000" dirty="0" err="1"/>
              <a:t>slideset</a:t>
            </a:r>
            <a:br>
              <a:rPr lang="en-US" sz="2000" dirty="0"/>
            </a:br>
            <a:br>
              <a:rPr lang="en-US" sz="2000" dirty="0"/>
            </a:br>
            <a:endParaRPr lang="en-US" sz="2000" dirty="0"/>
          </a:p>
        </p:txBody>
      </p:sp>
      <p:sp>
        <p:nvSpPr>
          <p:cNvPr id="5" name="Slide Number Placeholder 4">
            <a:extLst>
              <a:ext uri="{FF2B5EF4-FFF2-40B4-BE49-F238E27FC236}">
                <a16:creationId xmlns:a16="http://schemas.microsoft.com/office/drawing/2014/main" id="{CA4980AE-7EF5-44A8-9257-3E9AEB58691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08940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D77E-7FE0-43C4-8715-75459656E764}"/>
              </a:ext>
            </a:extLst>
          </p:cNvPr>
          <p:cNvSpPr>
            <a:spLocks noGrp="1"/>
          </p:cNvSpPr>
          <p:nvPr>
            <p:ph type="title"/>
          </p:nvPr>
        </p:nvSpPr>
        <p:spPr>
          <a:xfrm>
            <a:off x="611623" y="18256"/>
            <a:ext cx="10515600" cy="629107"/>
          </a:xfrm>
        </p:spPr>
        <p:txBody>
          <a:bodyPr>
            <a:normAutofit fontScale="90000"/>
          </a:bodyPr>
          <a:lstStyle/>
          <a:p>
            <a:r>
              <a:rPr lang="en-US" dirty="0"/>
              <a:t>Topics in Microsoft Faculty Summit II</a:t>
            </a:r>
          </a:p>
        </p:txBody>
      </p:sp>
      <p:sp>
        <p:nvSpPr>
          <p:cNvPr id="3" name="Content Placeholder 2">
            <a:extLst>
              <a:ext uri="{FF2B5EF4-FFF2-40B4-BE49-F238E27FC236}">
                <a16:creationId xmlns:a16="http://schemas.microsoft.com/office/drawing/2014/main" id="{386187E9-0CAA-4B7D-89AD-31D018E76C9A}"/>
              </a:ext>
            </a:extLst>
          </p:cNvPr>
          <p:cNvSpPr>
            <a:spLocks noGrp="1"/>
          </p:cNvSpPr>
          <p:nvPr>
            <p:ph idx="1"/>
          </p:nvPr>
        </p:nvSpPr>
        <p:spPr>
          <a:xfrm>
            <a:off x="0" y="793019"/>
            <a:ext cx="12192000" cy="5928456"/>
          </a:xfrm>
        </p:spPr>
        <p:txBody>
          <a:bodyPr>
            <a:normAutofit fontScale="92500" lnSpcReduction="20000"/>
          </a:bodyPr>
          <a:lstStyle/>
          <a:p>
            <a:r>
              <a:rPr lang="en-US" b="1" dirty="0">
                <a:solidFill>
                  <a:srgbClr val="FF0000"/>
                </a:solidFill>
              </a:rPr>
              <a:t>AI to Control (AI) Systems. GAIMSC is autotuned by itself</a:t>
            </a:r>
            <a:endParaRPr lang="en-US" sz="2000" dirty="0">
              <a:solidFill>
                <a:srgbClr val="FF0000"/>
              </a:solidFill>
            </a:endParaRPr>
          </a:p>
          <a:p>
            <a:r>
              <a:rPr lang="en-US" dirty="0"/>
              <a:t>Database and Data Analytic Systems </a:t>
            </a:r>
            <a:r>
              <a:rPr lang="en-US" u="sng" dirty="0">
                <a:hlinkClick r:id="rId2"/>
              </a:rPr>
              <a:t>https://youtu.be/nxEIfluXQ_A</a:t>
            </a:r>
            <a:r>
              <a:rPr lang="en-US" dirty="0"/>
              <a:t> 3 </a:t>
            </a:r>
            <a:r>
              <a:rPr lang="en-US" dirty="0" err="1"/>
              <a:t>slidesets</a:t>
            </a:r>
            <a:endParaRPr lang="en-US" sz="2000" dirty="0"/>
          </a:p>
          <a:p>
            <a:r>
              <a:rPr lang="en-US" dirty="0"/>
              <a:t>AI for AI Systems </a:t>
            </a:r>
            <a:r>
              <a:rPr lang="en-US" u="sng" dirty="0">
                <a:hlinkClick r:id="rId3"/>
              </a:rPr>
              <a:t>https://youtu.be/MqBOuoLflpU</a:t>
            </a:r>
            <a:r>
              <a:rPr lang="en-US" dirty="0"/>
              <a:t>. 2 </a:t>
            </a:r>
            <a:r>
              <a:rPr lang="en-US" dirty="0" err="1"/>
              <a:t>slidesets</a:t>
            </a:r>
            <a:endParaRPr lang="en-US" sz="2000" dirty="0"/>
          </a:p>
          <a:p>
            <a:r>
              <a:rPr lang="en-US" dirty="0"/>
              <a:t>The Good, the Bad, and the Ugly of ML for Networked Systems. 3 </a:t>
            </a:r>
            <a:r>
              <a:rPr lang="en-US" dirty="0" err="1"/>
              <a:t>slidesets</a:t>
            </a:r>
            <a:br>
              <a:rPr lang="en-US" dirty="0"/>
            </a:br>
            <a:endParaRPr lang="en-US" sz="2000" dirty="0"/>
          </a:p>
          <a:p>
            <a:r>
              <a:rPr lang="en-US" b="1" dirty="0">
                <a:solidFill>
                  <a:srgbClr val="FF0000"/>
                </a:solidFill>
              </a:rPr>
              <a:t>Edge Computing</a:t>
            </a:r>
            <a:endParaRPr lang="en-US" sz="2000" dirty="0">
              <a:solidFill>
                <a:srgbClr val="FF0000"/>
              </a:solidFill>
            </a:endParaRPr>
          </a:p>
          <a:p>
            <a:r>
              <a:rPr lang="en-US" dirty="0"/>
              <a:t>Intelligent Edge. 4 </a:t>
            </a:r>
            <a:r>
              <a:rPr lang="en-US" dirty="0" err="1"/>
              <a:t>slidesets</a:t>
            </a:r>
            <a:br>
              <a:rPr lang="en-US" dirty="0"/>
            </a:br>
            <a:endParaRPr lang="en-US" sz="2000" dirty="0"/>
          </a:p>
          <a:p>
            <a:r>
              <a:rPr lang="en-US" b="1" dirty="0">
                <a:solidFill>
                  <a:srgbClr val="FF0000"/>
                </a:solidFill>
              </a:rPr>
              <a:t>Security and Privacy</a:t>
            </a:r>
            <a:endParaRPr lang="en-US" sz="2000" dirty="0">
              <a:solidFill>
                <a:srgbClr val="FF0000"/>
              </a:solidFill>
            </a:endParaRPr>
          </a:p>
          <a:p>
            <a:r>
              <a:rPr lang="en-US" dirty="0"/>
              <a:t>Verification and Secure Systems </a:t>
            </a:r>
            <a:r>
              <a:rPr lang="en-US" u="sng" dirty="0">
                <a:hlinkClick r:id="rId4"/>
              </a:rPr>
              <a:t>https://youtu.be/J9977DaNAlc</a:t>
            </a:r>
            <a:r>
              <a:rPr lang="en-US" dirty="0"/>
              <a:t>  2 </a:t>
            </a:r>
            <a:r>
              <a:rPr lang="en-US" dirty="0" err="1"/>
              <a:t>slidesets</a:t>
            </a:r>
            <a:endParaRPr lang="en-US" sz="2000" dirty="0"/>
          </a:p>
          <a:p>
            <a:r>
              <a:rPr lang="en-US" dirty="0"/>
              <a:t>Confidential Computing. 4 </a:t>
            </a:r>
            <a:r>
              <a:rPr lang="en-US" dirty="0" err="1"/>
              <a:t>slidesets</a:t>
            </a:r>
            <a:endParaRPr lang="en-US" sz="2000" dirty="0"/>
          </a:p>
          <a:p>
            <a:r>
              <a:rPr lang="en-US" dirty="0"/>
              <a:t>CPU &amp; DRAM Bugs: Attacks &amp; Defenses. 3 </a:t>
            </a:r>
            <a:r>
              <a:rPr lang="en-US" dirty="0" err="1"/>
              <a:t>slidesets</a:t>
            </a:r>
            <a:endParaRPr lang="en-US" sz="2000" dirty="0"/>
          </a:p>
          <a:p>
            <a:r>
              <a:rPr lang="en-US" dirty="0"/>
              <a:t>Current Trends in Blockchain Technology </a:t>
            </a:r>
            <a:r>
              <a:rPr lang="en-US" u="sng" dirty="0">
                <a:hlinkClick r:id="rId5"/>
              </a:rPr>
              <a:t>https://youtu.be/QcRQRUlk5Xs</a:t>
            </a:r>
            <a:r>
              <a:rPr lang="en-US" dirty="0"/>
              <a:t>. 3 </a:t>
            </a:r>
            <a:r>
              <a:rPr lang="en-US" dirty="0" err="1"/>
              <a:t>slidesets</a:t>
            </a:r>
            <a:br>
              <a:rPr lang="en-US" dirty="0"/>
            </a:br>
            <a:br>
              <a:rPr lang="en-US" sz="2000" dirty="0"/>
            </a:br>
            <a:br>
              <a:rPr lang="en-US" sz="2000" dirty="0"/>
            </a:br>
            <a:br>
              <a:rPr lang="en-US" sz="2000" dirty="0"/>
            </a:br>
            <a:endParaRPr lang="en-US" sz="2000" dirty="0"/>
          </a:p>
        </p:txBody>
      </p:sp>
      <p:sp>
        <p:nvSpPr>
          <p:cNvPr id="5" name="Slide Number Placeholder 4">
            <a:extLst>
              <a:ext uri="{FF2B5EF4-FFF2-40B4-BE49-F238E27FC236}">
                <a16:creationId xmlns:a16="http://schemas.microsoft.com/office/drawing/2014/main" id="{0B92394A-DA1F-4CEF-BCE8-6DCDB891918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336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D77E-7FE0-43C4-8715-75459656E764}"/>
              </a:ext>
            </a:extLst>
          </p:cNvPr>
          <p:cNvSpPr>
            <a:spLocks noGrp="1"/>
          </p:cNvSpPr>
          <p:nvPr>
            <p:ph type="title"/>
          </p:nvPr>
        </p:nvSpPr>
        <p:spPr>
          <a:xfrm>
            <a:off x="611623" y="18256"/>
            <a:ext cx="10515600" cy="1090354"/>
          </a:xfrm>
        </p:spPr>
        <p:txBody>
          <a:bodyPr/>
          <a:lstStyle/>
          <a:p>
            <a:r>
              <a:rPr lang="en-US" dirty="0"/>
              <a:t>Topics in Microsoft Faculty Summit III</a:t>
            </a:r>
          </a:p>
        </p:txBody>
      </p:sp>
      <p:sp>
        <p:nvSpPr>
          <p:cNvPr id="3" name="Content Placeholder 2">
            <a:extLst>
              <a:ext uri="{FF2B5EF4-FFF2-40B4-BE49-F238E27FC236}">
                <a16:creationId xmlns:a16="http://schemas.microsoft.com/office/drawing/2014/main" id="{386187E9-0CAA-4B7D-89AD-31D018E76C9A}"/>
              </a:ext>
            </a:extLst>
          </p:cNvPr>
          <p:cNvSpPr>
            <a:spLocks noGrp="1"/>
          </p:cNvSpPr>
          <p:nvPr>
            <p:ph idx="1"/>
          </p:nvPr>
        </p:nvSpPr>
        <p:spPr>
          <a:xfrm>
            <a:off x="0" y="1120501"/>
            <a:ext cx="12192000" cy="4616997"/>
          </a:xfrm>
        </p:spPr>
        <p:txBody>
          <a:bodyPr>
            <a:normAutofit lnSpcReduction="10000"/>
          </a:bodyPr>
          <a:lstStyle/>
          <a:p>
            <a:r>
              <a:rPr lang="en-US" b="1" dirty="0">
                <a:solidFill>
                  <a:srgbClr val="FF0000"/>
                </a:solidFill>
              </a:rPr>
              <a:t>Physical Systems</a:t>
            </a:r>
            <a:endParaRPr lang="en-US" sz="2000" dirty="0">
              <a:solidFill>
                <a:srgbClr val="FF0000"/>
              </a:solidFill>
            </a:endParaRPr>
          </a:p>
          <a:p>
            <a:r>
              <a:rPr lang="en-US" dirty="0"/>
              <a:t>Hardware-accelerated Networked Systems. 2 </a:t>
            </a:r>
            <a:r>
              <a:rPr lang="en-US" dirty="0" err="1"/>
              <a:t>slidesets</a:t>
            </a:r>
            <a:endParaRPr lang="en-US" sz="2000" dirty="0"/>
          </a:p>
          <a:p>
            <a:r>
              <a:rPr lang="en-US" dirty="0"/>
              <a:t>Programmable Hardware for Distributed Systems. 1 </a:t>
            </a:r>
            <a:r>
              <a:rPr lang="en-US" dirty="0" err="1"/>
              <a:t>slideset</a:t>
            </a:r>
            <a:endParaRPr lang="en-US" sz="2000" dirty="0"/>
          </a:p>
          <a:p>
            <a:r>
              <a:rPr lang="en-US" dirty="0"/>
              <a:t>Future of Cloud Storage Systems. 2 </a:t>
            </a:r>
            <a:r>
              <a:rPr lang="en-US" dirty="0" err="1"/>
              <a:t>slidesets</a:t>
            </a:r>
            <a:endParaRPr lang="en-US" sz="2000" dirty="0"/>
          </a:p>
          <a:p>
            <a:r>
              <a:rPr lang="en-US" dirty="0"/>
              <a:t>Quantum Computers: Software and Hardware Architecture. 2 </a:t>
            </a:r>
            <a:r>
              <a:rPr lang="en-US" dirty="0" err="1"/>
              <a:t>slidesets</a:t>
            </a:r>
            <a:r>
              <a:rPr lang="en-US" dirty="0"/>
              <a:t> </a:t>
            </a:r>
          </a:p>
          <a:p>
            <a:endParaRPr lang="en-US" b="1" dirty="0"/>
          </a:p>
          <a:p>
            <a:r>
              <a:rPr lang="en-US" b="1" dirty="0">
                <a:solidFill>
                  <a:srgbClr val="FF0000"/>
                </a:solidFill>
              </a:rPr>
              <a:t>Software Engineering</a:t>
            </a:r>
            <a:endParaRPr lang="en-US" sz="2000" dirty="0">
              <a:solidFill>
                <a:srgbClr val="FF0000"/>
              </a:solidFill>
            </a:endParaRPr>
          </a:p>
          <a:p>
            <a:r>
              <a:rPr lang="en-US" dirty="0"/>
              <a:t>Continuous Deployment: Current and Future Challenges. 2 </a:t>
            </a:r>
            <a:r>
              <a:rPr lang="en-US" dirty="0" err="1"/>
              <a:t>slidesets</a:t>
            </a:r>
            <a:br>
              <a:rPr lang="en-US" sz="2000" dirty="0"/>
            </a:br>
            <a:br>
              <a:rPr lang="en-US" sz="2000" dirty="0"/>
            </a:br>
            <a:br>
              <a:rPr lang="en-US" sz="2000" dirty="0"/>
            </a:br>
            <a:endParaRPr lang="en-US" sz="2000" dirty="0"/>
          </a:p>
        </p:txBody>
      </p:sp>
      <p:sp>
        <p:nvSpPr>
          <p:cNvPr id="5" name="Slide Number Placeholder 4">
            <a:extLst>
              <a:ext uri="{FF2B5EF4-FFF2-40B4-BE49-F238E27FC236}">
                <a16:creationId xmlns:a16="http://schemas.microsoft.com/office/drawing/2014/main" id="{DDEBE20C-E9ED-49EE-A787-72F6D086E03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32795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pic>
        <p:nvPicPr>
          <p:cNvPr id="6" name="Picture 5">
            <a:extLst>
              <a:ext uri="{FF2B5EF4-FFF2-40B4-BE49-F238E27FC236}">
                <a16:creationId xmlns:a16="http://schemas.microsoft.com/office/drawing/2014/main" id="{A78E9487-8BDA-4919-AA0E-01E84344C50D}"/>
              </a:ext>
            </a:extLst>
          </p:cNvPr>
          <p:cNvPicPr>
            <a:picLocks noChangeAspect="1"/>
          </p:cNvPicPr>
          <p:nvPr/>
        </p:nvPicPr>
        <p:blipFill>
          <a:blip r:embed="rId2"/>
          <a:stretch>
            <a:fillRect/>
          </a:stretch>
        </p:blipFill>
        <p:spPr>
          <a:xfrm>
            <a:off x="0" y="125985"/>
            <a:ext cx="12192000" cy="6050978"/>
          </a:xfrm>
          <a:prstGeom prst="rect">
            <a:avLst/>
          </a:prstGeom>
        </p:spPr>
      </p:pic>
      <p:sp>
        <p:nvSpPr>
          <p:cNvPr id="7" name="Slide Number Placeholder 6">
            <a:extLst>
              <a:ext uri="{FF2B5EF4-FFF2-40B4-BE49-F238E27FC236}">
                <a16:creationId xmlns:a16="http://schemas.microsoft.com/office/drawing/2014/main" id="{8BD3D30F-770D-4A00-A6DC-7F7D78E25A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09610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pic>
        <p:nvPicPr>
          <p:cNvPr id="5" name="Picture 4">
            <a:extLst>
              <a:ext uri="{FF2B5EF4-FFF2-40B4-BE49-F238E27FC236}">
                <a16:creationId xmlns:a16="http://schemas.microsoft.com/office/drawing/2014/main" id="{DA7014D2-6FB2-4905-A190-0D2935EA74C2}"/>
              </a:ext>
            </a:extLst>
          </p:cNvPr>
          <p:cNvPicPr>
            <a:picLocks noChangeAspect="1"/>
          </p:cNvPicPr>
          <p:nvPr/>
        </p:nvPicPr>
        <p:blipFill>
          <a:blip r:embed="rId2"/>
          <a:stretch>
            <a:fillRect/>
          </a:stretch>
        </p:blipFill>
        <p:spPr>
          <a:xfrm>
            <a:off x="40066" y="0"/>
            <a:ext cx="12151934" cy="6400800"/>
          </a:xfrm>
          <a:prstGeom prst="rect">
            <a:avLst/>
          </a:prstGeom>
        </p:spPr>
      </p:pic>
      <p:sp>
        <p:nvSpPr>
          <p:cNvPr id="7" name="Slide Number Placeholder 6">
            <a:extLst>
              <a:ext uri="{FF2B5EF4-FFF2-40B4-BE49-F238E27FC236}">
                <a16:creationId xmlns:a16="http://schemas.microsoft.com/office/drawing/2014/main" id="{995A82E1-970C-4995-B81E-D12D9697894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68229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pic>
        <p:nvPicPr>
          <p:cNvPr id="6" name="Picture 5">
            <a:extLst>
              <a:ext uri="{FF2B5EF4-FFF2-40B4-BE49-F238E27FC236}">
                <a16:creationId xmlns:a16="http://schemas.microsoft.com/office/drawing/2014/main" id="{15DDAE57-CE7E-4202-A85B-28AA4D97D967}"/>
              </a:ext>
            </a:extLst>
          </p:cNvPr>
          <p:cNvPicPr>
            <a:picLocks noChangeAspect="1"/>
          </p:cNvPicPr>
          <p:nvPr/>
        </p:nvPicPr>
        <p:blipFill>
          <a:blip r:embed="rId2"/>
          <a:stretch>
            <a:fillRect/>
          </a:stretch>
        </p:blipFill>
        <p:spPr>
          <a:xfrm>
            <a:off x="160577" y="0"/>
            <a:ext cx="11870846" cy="6858000"/>
          </a:xfrm>
          <a:prstGeom prst="rect">
            <a:avLst/>
          </a:prstGeom>
        </p:spPr>
      </p:pic>
      <p:sp>
        <p:nvSpPr>
          <p:cNvPr id="9" name="Slide Number Placeholder 8">
            <a:extLst>
              <a:ext uri="{FF2B5EF4-FFF2-40B4-BE49-F238E27FC236}">
                <a16:creationId xmlns:a16="http://schemas.microsoft.com/office/drawing/2014/main" id="{88D9487C-4BF8-45EC-99EF-DA38F7FCBFD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9404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EF3-D1A7-451B-AAE1-45BEFA4A269C}"/>
              </a:ext>
            </a:extLst>
          </p:cNvPr>
          <p:cNvSpPr>
            <a:spLocks noGrp="1"/>
          </p:cNvSpPr>
          <p:nvPr>
            <p:ph type="title"/>
          </p:nvPr>
        </p:nvSpPr>
        <p:spPr/>
        <p:txBody>
          <a:bodyPr/>
          <a:lstStyle/>
          <a:p>
            <a:r>
              <a:rPr lang="en-US" dirty="0"/>
              <a:t>aa</a:t>
            </a:r>
          </a:p>
        </p:txBody>
      </p:sp>
      <p:sp>
        <p:nvSpPr>
          <p:cNvPr id="3" name="Content Placeholder 2">
            <a:extLst>
              <a:ext uri="{FF2B5EF4-FFF2-40B4-BE49-F238E27FC236}">
                <a16:creationId xmlns:a16="http://schemas.microsoft.com/office/drawing/2014/main" id="{4FD0FC95-68CA-490C-9747-23209A9D6FE8}"/>
              </a:ext>
            </a:extLst>
          </p:cNvPr>
          <p:cNvSpPr>
            <a:spLocks noGrp="1"/>
          </p:cNvSpPr>
          <p:nvPr>
            <p:ph idx="1"/>
          </p:nvPr>
        </p:nvSpPr>
        <p:spPr/>
        <p:txBody>
          <a:bodyPr/>
          <a:lstStyle/>
          <a:p>
            <a:r>
              <a:rPr lang="en-US" dirty="0"/>
              <a:t>aa</a:t>
            </a:r>
          </a:p>
        </p:txBody>
      </p:sp>
      <p:pic>
        <p:nvPicPr>
          <p:cNvPr id="6" name="Picture 5">
            <a:extLst>
              <a:ext uri="{FF2B5EF4-FFF2-40B4-BE49-F238E27FC236}">
                <a16:creationId xmlns:a16="http://schemas.microsoft.com/office/drawing/2014/main" id="{660103D3-563B-4C06-9E4F-8A81A7721FD8}"/>
              </a:ext>
            </a:extLst>
          </p:cNvPr>
          <p:cNvPicPr>
            <a:picLocks noChangeAspect="1"/>
          </p:cNvPicPr>
          <p:nvPr/>
        </p:nvPicPr>
        <p:blipFill>
          <a:blip r:embed="rId2"/>
          <a:stretch>
            <a:fillRect/>
          </a:stretch>
        </p:blipFill>
        <p:spPr>
          <a:xfrm>
            <a:off x="0" y="318300"/>
            <a:ext cx="12192000" cy="6221399"/>
          </a:xfrm>
          <a:prstGeom prst="rect">
            <a:avLst/>
          </a:prstGeom>
        </p:spPr>
      </p:pic>
      <p:sp>
        <p:nvSpPr>
          <p:cNvPr id="7" name="Slide Number Placeholder 6">
            <a:extLst>
              <a:ext uri="{FF2B5EF4-FFF2-40B4-BE49-F238E27FC236}">
                <a16:creationId xmlns:a16="http://schemas.microsoft.com/office/drawing/2014/main" id="{EC12D3F5-9D5A-4B08-A9FA-A8CBCDBD0F8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5414176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16327</TotalTime>
  <Words>658</Words>
  <Application>Microsoft Office PowerPoint</Application>
  <PresentationFormat>Widescreen</PresentationFormat>
  <Paragraphs>163</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Times New Roman</vt:lpstr>
      <vt:lpstr>2_Office Theme</vt:lpstr>
      <vt:lpstr>AI-Driven Science and Engineering with the Global AI and Modeling Supercomputer GAIMSC: Extra Slides</vt:lpstr>
      <vt:lpstr>aa</vt:lpstr>
      <vt:lpstr>What are GAIMSC Researchers looking at? Topics in Microsoft Faculty Summit I</vt:lpstr>
      <vt:lpstr>Topics in Microsoft Faculty Summit II</vt:lpstr>
      <vt:lpstr>Topics in Microsoft Faculty Summit III</vt:lpstr>
      <vt:lpstr>aa</vt:lpstr>
      <vt:lpstr>aa</vt:lpstr>
      <vt:lpstr>aa</vt:lpstr>
      <vt:lpstr>aa</vt:lpstr>
      <vt:lpstr>PowerPoint Presentation</vt:lpstr>
      <vt:lpstr>PowerPoint Presentation</vt:lpstr>
      <vt:lpstr>PowerPoint Presentation</vt:lpstr>
      <vt:lpstr>GAIMSC Programming Environment Components I</vt:lpstr>
      <vt:lpstr>GAIMSC Programming Environment Components II</vt:lpstr>
      <vt:lpstr>Abstract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292</cp:revision>
  <dcterms:created xsi:type="dcterms:W3CDTF">2017-06-12T19:54:34Z</dcterms:created>
  <dcterms:modified xsi:type="dcterms:W3CDTF">2018-09-14T18:25:43Z</dcterms:modified>
</cp:coreProperties>
</file>