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30"/>
  </p:notesMasterIdLst>
  <p:sldIdLst>
    <p:sldId id="286" r:id="rId3"/>
    <p:sldId id="256" r:id="rId4"/>
    <p:sldId id="257" r:id="rId5"/>
    <p:sldId id="292" r:id="rId6"/>
    <p:sldId id="293" r:id="rId7"/>
    <p:sldId id="294" r:id="rId8"/>
    <p:sldId id="295" r:id="rId9"/>
    <p:sldId id="262" r:id="rId10"/>
    <p:sldId id="263" r:id="rId11"/>
    <p:sldId id="284" r:id="rId12"/>
    <p:sldId id="298" r:id="rId13"/>
    <p:sldId id="264" r:id="rId14"/>
    <p:sldId id="261" r:id="rId15"/>
    <p:sldId id="285" r:id="rId16"/>
    <p:sldId id="266" r:id="rId17"/>
    <p:sldId id="267" r:id="rId18"/>
    <p:sldId id="297" r:id="rId19"/>
    <p:sldId id="282" r:id="rId20"/>
    <p:sldId id="283" r:id="rId21"/>
    <p:sldId id="296" r:id="rId22"/>
    <p:sldId id="265" r:id="rId23"/>
    <p:sldId id="268" r:id="rId24"/>
    <p:sldId id="269" r:id="rId25"/>
    <p:sldId id="288" r:id="rId26"/>
    <p:sldId id="290" r:id="rId27"/>
    <p:sldId id="287"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2" autoAdjust="0"/>
    <p:restoredTop sz="94660"/>
  </p:normalViewPr>
  <p:slideViewPr>
    <p:cSldViewPr>
      <p:cViewPr varScale="1">
        <p:scale>
          <a:sx n="66" d="100"/>
          <a:sy n="66" d="100"/>
        </p:scale>
        <p:origin x="-108" y="-9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ocuments\research\alu_study\pariwise-distance-scalability-idp-dry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gunarat\Desktop\CloudCom_Temp_resul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thilina\Desktop\CloudCom_Temp_resul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8510.4749999997293</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4354048"/>
        <c:axId val="96141696"/>
      </c:barChart>
      <c:catAx>
        <c:axId val="94354048"/>
        <c:scaling>
          <c:orientation val="minMax"/>
        </c:scaling>
        <c:axPos val="b"/>
        <c:numFmt formatCode="0" sourceLinked="1"/>
        <c:tickLblPos val="nextTo"/>
        <c:txPr>
          <a:bodyPr/>
          <a:lstStyle/>
          <a:p>
            <a:pPr>
              <a:defRPr sz="1200"/>
            </a:pPr>
            <a:endParaRPr lang="en-US"/>
          </a:p>
        </c:txPr>
        <c:crossAx val="96141696"/>
        <c:crosses val="autoZero"/>
        <c:auto val="1"/>
        <c:lblAlgn val="ctr"/>
        <c:lblOffset val="100"/>
      </c:catAx>
      <c:valAx>
        <c:axId val="96141696"/>
        <c:scaling>
          <c:orientation val="minMax"/>
        </c:scaling>
        <c:axPos val="l"/>
        <c:majorGridlines/>
        <c:numFmt formatCode="0" sourceLinked="1"/>
        <c:tickLblPos val="nextTo"/>
        <c:txPr>
          <a:bodyPr/>
          <a:lstStyle/>
          <a:p>
            <a:pPr>
              <a:defRPr sz="1200"/>
            </a:pPr>
            <a:endParaRPr lang="en-US"/>
          </a:p>
        </c:txPr>
        <c:crossAx val="94354048"/>
        <c:crosses val="autoZero"/>
        <c:crossBetween val="between"/>
      </c:valAx>
    </c:plotArea>
    <c:legend>
      <c:legendPos val="r"/>
      <c:layout>
        <c:manualLayout>
          <c:xMode val="edge"/>
          <c:yMode val="edge"/>
          <c:x val="0.19739632545931823"/>
          <c:y val="6.368427736855474E-2"/>
          <c:w val="0.32490354330709298"/>
          <c:h val="0.19694564389129177"/>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172508231629598"/>
          <c:y val="5.1400554097404488E-2"/>
          <c:w val="0.77149453152620362"/>
          <c:h val="0.8071517346262127"/>
        </c:manualLayout>
      </c:layout>
      <c:scatterChart>
        <c:scatterStyle val="smoothMarker"/>
        <c:ser>
          <c:idx val="5"/>
          <c:order val="0"/>
          <c:tx>
            <c:v>Hadoop SW-G</c:v>
          </c:tx>
          <c:spPr>
            <a:ln w="15875">
              <a:solidFill>
                <a:srgbClr val="C00000"/>
              </a:solidFill>
              <a:prstDash val="dash"/>
            </a:ln>
          </c:spPr>
          <c:marker>
            <c:symbol val="circle"/>
            <c:size val="4"/>
            <c:spPr>
              <a:solidFill>
                <a:srgbClr val="C00000"/>
              </a:solidFill>
              <a:ln>
                <a:noFill/>
              </a:ln>
            </c:spPr>
          </c:marker>
          <c:xVal>
            <c:numRef>
              <c:f>'dryad vs hadoop scalability'!$A$2:$A$5</c:f>
              <c:numCache>
                <c:formatCode>General</c:formatCode>
                <c:ptCount val="4"/>
                <c:pt idx="0">
                  <c:v>10000</c:v>
                </c:pt>
                <c:pt idx="1">
                  <c:v>20000</c:v>
                </c:pt>
                <c:pt idx="2">
                  <c:v>30000</c:v>
                </c:pt>
                <c:pt idx="3">
                  <c:v>40000</c:v>
                </c:pt>
              </c:numCache>
            </c:numRef>
          </c:xVal>
          <c:yVal>
            <c:numRef>
              <c:f>'dryad vs hadoop scalability'!$K$2:$K$5</c:f>
              <c:numCache>
                <c:formatCode>#,##0.000000</c:formatCode>
                <c:ptCount val="4"/>
                <c:pt idx="0">
                  <c:v>1.7324871287128996E-2</c:v>
                </c:pt>
                <c:pt idx="1">
                  <c:v>1.3545351485148623E-2</c:v>
                </c:pt>
                <c:pt idx="2">
                  <c:v>1.2982323432343243E-2</c:v>
                </c:pt>
                <c:pt idx="3">
                  <c:v>1.2724346534653458E-2</c:v>
                </c:pt>
              </c:numCache>
            </c:numRef>
          </c:yVal>
          <c:smooth val="1"/>
        </c:ser>
        <c:ser>
          <c:idx val="1"/>
          <c:order val="1"/>
          <c:tx>
            <c:v>MPI SW-G</c:v>
          </c:tx>
          <c:spPr>
            <a:ln w="15875">
              <a:solidFill>
                <a:srgbClr val="00B050"/>
              </a:solidFill>
            </a:ln>
          </c:spPr>
          <c:marker>
            <c:symbol val="square"/>
            <c:size val="3"/>
            <c:spPr>
              <a:solidFill>
                <a:srgbClr val="00B050"/>
              </a:solidFill>
              <a:ln>
                <a:noFill/>
              </a:ln>
            </c:spPr>
          </c:marker>
          <c:dPt>
            <c:idx val="2"/>
            <c:spPr>
              <a:ln w="15875" cmpd="sng">
                <a:solidFill>
                  <a:srgbClr val="00B050"/>
                </a:solidFill>
              </a:ln>
            </c:spPr>
          </c:dPt>
          <c:xVal>
            <c:numRef>
              <c:f>'dryad vs hadoop scalability'!$A$2:$A$5</c:f>
              <c:numCache>
                <c:formatCode>General</c:formatCode>
                <c:ptCount val="4"/>
                <c:pt idx="0">
                  <c:v>10000</c:v>
                </c:pt>
                <c:pt idx="1">
                  <c:v>20000</c:v>
                </c:pt>
                <c:pt idx="2">
                  <c:v>30000</c:v>
                </c:pt>
                <c:pt idx="3">
                  <c:v>40000</c:v>
                </c:pt>
              </c:numCache>
            </c:numRef>
          </c:xVal>
          <c:yVal>
            <c:numRef>
              <c:f>'dryad vs hadoop scalability'!$H$2:$H$5</c:f>
              <c:numCache>
                <c:formatCode>General</c:formatCode>
                <c:ptCount val="4"/>
                <c:pt idx="0">
                  <c:v>1.6999838423119487E-2</c:v>
                </c:pt>
                <c:pt idx="1">
                  <c:v>1.8520810294058013E-2</c:v>
                </c:pt>
                <c:pt idx="2">
                  <c:v>1.8513326836754523E-2</c:v>
                </c:pt>
                <c:pt idx="3">
                  <c:v>1.9523351209238194E-2</c:v>
                </c:pt>
              </c:numCache>
            </c:numRef>
          </c:yVal>
          <c:smooth val="1"/>
        </c:ser>
        <c:ser>
          <c:idx val="0"/>
          <c:order val="2"/>
          <c:tx>
            <c:v>DryadLINQ SW-G</c:v>
          </c:tx>
          <c:spPr>
            <a:ln w="15875">
              <a:solidFill>
                <a:schemeClr val="tx2">
                  <a:lumMod val="75000"/>
                </a:schemeClr>
              </a:solidFill>
            </a:ln>
          </c:spPr>
          <c:marker>
            <c:symbol val="triangle"/>
            <c:size val="4"/>
            <c:spPr>
              <a:solidFill>
                <a:schemeClr val="tx2">
                  <a:lumMod val="75000"/>
                </a:schemeClr>
              </a:solidFill>
              <a:ln>
                <a:noFill/>
              </a:ln>
            </c:spPr>
          </c:marker>
          <c:xVal>
            <c:numRef>
              <c:f>'dryad vs hadoop scalability'!$A$2:$A$5</c:f>
              <c:numCache>
                <c:formatCode>General</c:formatCode>
                <c:ptCount val="4"/>
                <c:pt idx="0">
                  <c:v>10000</c:v>
                </c:pt>
                <c:pt idx="1">
                  <c:v>20000</c:v>
                </c:pt>
                <c:pt idx="2">
                  <c:v>30000</c:v>
                </c:pt>
                <c:pt idx="3">
                  <c:v>40000</c:v>
                </c:pt>
              </c:numCache>
            </c:numRef>
          </c:xVal>
          <c:yVal>
            <c:numRef>
              <c:f>'dryad vs hadoop scalability'!$F$2:$F$5</c:f>
              <c:numCache>
                <c:formatCode>#,##0.000000</c:formatCode>
                <c:ptCount val="4"/>
                <c:pt idx="0">
                  <c:v>1.6679420991821403E-2</c:v>
                </c:pt>
                <c:pt idx="1">
                  <c:v>1.7085012972313799E-2</c:v>
                </c:pt>
                <c:pt idx="2">
                  <c:v>1.7824637938911207E-2</c:v>
                </c:pt>
                <c:pt idx="3">
                  <c:v>1.8594244472974874E-2</c:v>
                </c:pt>
              </c:numCache>
            </c:numRef>
          </c:yVal>
          <c:smooth val="1"/>
        </c:ser>
        <c:axId val="97292288"/>
        <c:axId val="97294976"/>
      </c:scatterChart>
      <c:valAx>
        <c:axId val="97292288"/>
        <c:scaling>
          <c:orientation val="minMax"/>
          <c:max val="40000"/>
          <c:min val="10000"/>
        </c:scaling>
        <c:axPos val="b"/>
        <c:title>
          <c:tx>
            <c:rich>
              <a:bodyPr/>
              <a:lstStyle/>
              <a:p>
                <a:pPr>
                  <a:defRPr sz="1600" b="1"/>
                </a:pPr>
                <a:r>
                  <a:rPr lang="en-US" sz="1600" b="1"/>
                  <a:t>No. of Sequences</a:t>
                </a:r>
              </a:p>
            </c:rich>
          </c:tx>
          <c:layout/>
        </c:title>
        <c:numFmt formatCode="General" sourceLinked="1"/>
        <c:tickLblPos val="nextTo"/>
        <c:spPr>
          <a:ln>
            <a:solidFill>
              <a:sysClr val="windowText" lastClr="000000"/>
            </a:solidFill>
          </a:ln>
        </c:spPr>
        <c:txPr>
          <a:bodyPr/>
          <a:lstStyle/>
          <a:p>
            <a:pPr>
              <a:defRPr sz="800"/>
            </a:pPr>
            <a:endParaRPr lang="en-US"/>
          </a:p>
        </c:txPr>
        <c:crossAx val="97294976"/>
        <c:crosses val="autoZero"/>
        <c:crossBetween val="midCat"/>
        <c:majorUnit val="10000"/>
      </c:valAx>
      <c:valAx>
        <c:axId val="97294976"/>
        <c:scaling>
          <c:orientation val="minMax"/>
          <c:min val="0"/>
        </c:scaling>
        <c:axPos val="l"/>
        <c:majorGridlines/>
        <c:title>
          <c:tx>
            <c:rich>
              <a:bodyPr rot="-5400000" vert="horz"/>
              <a:lstStyle/>
              <a:p>
                <a:pPr>
                  <a:defRPr sz="1400" b="1"/>
                </a:pPr>
                <a:r>
                  <a:rPr lang="en-US" sz="1400" b="1"/>
                  <a:t>Time  per Actual</a:t>
                </a:r>
                <a:r>
                  <a:rPr lang="en-US" sz="1400" b="1" baseline="0"/>
                  <a:t> Calculation</a:t>
                </a:r>
                <a:r>
                  <a:rPr lang="en-US" sz="1400" b="1"/>
                  <a:t> (ms)</a:t>
                </a:r>
              </a:p>
            </c:rich>
          </c:tx>
          <c:layout/>
        </c:title>
        <c:numFmt formatCode="#,##0.000" sourceLinked="0"/>
        <c:tickLblPos val="nextTo"/>
        <c:spPr>
          <a:ln>
            <a:solidFill>
              <a:schemeClr val="tx1"/>
            </a:solidFill>
          </a:ln>
        </c:spPr>
        <c:txPr>
          <a:bodyPr/>
          <a:lstStyle/>
          <a:p>
            <a:pPr>
              <a:defRPr sz="800"/>
            </a:pPr>
            <a:endParaRPr lang="en-US"/>
          </a:p>
        </c:txPr>
        <c:crossAx val="97292288"/>
        <c:crosses val="autoZero"/>
        <c:crossBetween val="midCat"/>
      </c:valAx>
      <c:spPr>
        <a:ln>
          <a:solidFill>
            <a:schemeClr val="tx1"/>
          </a:solidFill>
        </a:ln>
      </c:spPr>
    </c:plotArea>
    <c:legend>
      <c:legendPos val="r"/>
      <c:layout>
        <c:manualLayout>
          <c:xMode val="edge"/>
          <c:yMode val="edge"/>
          <c:x val="0.40374498238715534"/>
          <c:y val="0.61290025233891443"/>
          <c:w val="0.49737855328909719"/>
          <c:h val="0.21786453053591195"/>
        </c:manualLayout>
      </c:layout>
      <c:spPr>
        <a:solidFill>
          <a:sysClr val="window" lastClr="FFFFFF"/>
        </a:solidFill>
        <a:ln>
          <a:solidFill>
            <a:prstClr val="black"/>
          </a:solidFill>
        </a:ln>
      </c:spPr>
      <c:txPr>
        <a:bodyPr/>
        <a:lstStyle/>
        <a:p>
          <a:pPr>
            <a:defRPr sz="1600"/>
          </a:pPr>
          <a:endParaRPr lang="en-US"/>
        </a:p>
      </c:txPr>
    </c:legend>
    <c:plotVisOnly val="1"/>
    <c:dispBlanksAs val="gap"/>
  </c:chart>
  <c:spPr>
    <a:solidFill>
      <a:schemeClr val="bg1"/>
    </a:solid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a:t>Cap3 Sequence Assembly</a:t>
            </a:r>
          </a:p>
        </c:rich>
      </c:tx>
      <c:layout>
        <c:manualLayout>
          <c:xMode val="edge"/>
          <c:yMode val="edge"/>
          <c:x val="0.33395133420822398"/>
          <c:y val="2.7027027027027101E-2"/>
        </c:manualLayout>
      </c:layout>
      <c:overlay val="1"/>
    </c:title>
    <c:plotArea>
      <c:layout>
        <c:manualLayout>
          <c:layoutTarget val="inner"/>
          <c:xMode val="edge"/>
          <c:yMode val="edge"/>
          <c:x val="0.11836382770994211"/>
          <c:y val="0.14609296788721146"/>
          <c:w val="0.81983203790347658"/>
          <c:h val="0.6389593104140695"/>
        </c:manualLayout>
      </c:layout>
      <c:lineChart>
        <c:grouping val="standard"/>
        <c:ser>
          <c:idx val="0"/>
          <c:order val="0"/>
          <c:tx>
            <c:strRef>
              <c:f>'Cap3'!$G$27</c:f>
              <c:strCache>
                <c:ptCount val="1"/>
                <c:pt idx="0">
                  <c:v>Azure MapReduce</c:v>
                </c:pt>
              </c:strCache>
            </c:strRef>
          </c:tx>
          <c:cat>
            <c:strRef>
              <c:f>'Cap3'!$F$28:$F$32</c:f>
              <c:strCache>
                <c:ptCount val="5"/>
                <c:pt idx="0">
                  <c:v>64 * 1024</c:v>
                </c:pt>
                <c:pt idx="1">
                  <c:v>96 * 1536</c:v>
                </c:pt>
                <c:pt idx="2">
                  <c:v>128 * 2048</c:v>
                </c:pt>
                <c:pt idx="3">
                  <c:v>160 * 2560</c:v>
                </c:pt>
                <c:pt idx="4">
                  <c:v>192 * 3072</c:v>
                </c:pt>
              </c:strCache>
            </c:strRef>
          </c:cat>
          <c:val>
            <c:numRef>
              <c:f>'Cap3'!$G$28:$G$32</c:f>
              <c:numCache>
                <c:formatCode>General</c:formatCode>
                <c:ptCount val="5"/>
                <c:pt idx="0">
                  <c:v>1835.9280000000001</c:v>
                </c:pt>
                <c:pt idx="1">
                  <c:v>1835.471</c:v>
                </c:pt>
                <c:pt idx="2">
                  <c:v>1811.8739999999998</c:v>
                </c:pt>
                <c:pt idx="3">
                  <c:v>1844.6959999999999</c:v>
                </c:pt>
                <c:pt idx="4">
                  <c:v>1807.6029999999998</c:v>
                </c:pt>
              </c:numCache>
            </c:numRef>
          </c:val>
          <c:smooth val="1"/>
        </c:ser>
        <c:ser>
          <c:idx val="1"/>
          <c:order val="1"/>
          <c:tx>
            <c:strRef>
              <c:f>'Cap3'!$H$27</c:f>
              <c:strCache>
                <c:ptCount val="1"/>
                <c:pt idx="0">
                  <c:v>Amazon EMR</c:v>
                </c:pt>
              </c:strCache>
            </c:strRef>
          </c:tx>
          <c:cat>
            <c:strRef>
              <c:f>'Cap3'!$F$28:$F$32</c:f>
              <c:strCache>
                <c:ptCount val="5"/>
                <c:pt idx="0">
                  <c:v>64 * 1024</c:v>
                </c:pt>
                <c:pt idx="1">
                  <c:v>96 * 1536</c:v>
                </c:pt>
                <c:pt idx="2">
                  <c:v>128 * 2048</c:v>
                </c:pt>
                <c:pt idx="3">
                  <c:v>160 * 2560</c:v>
                </c:pt>
                <c:pt idx="4">
                  <c:v>192 * 3072</c:v>
                </c:pt>
              </c:strCache>
            </c:strRef>
          </c:cat>
          <c:val>
            <c:numRef>
              <c:f>'Cap3'!$H$28:$H$32</c:f>
              <c:numCache>
                <c:formatCode>#,##0.000</c:formatCode>
                <c:ptCount val="5"/>
                <c:pt idx="0">
                  <c:v>1772.625</c:v>
                </c:pt>
                <c:pt idx="1">
                  <c:v>1808.829</c:v>
                </c:pt>
                <c:pt idx="2">
                  <c:v>1790.9839999999999</c:v>
                </c:pt>
                <c:pt idx="3">
                  <c:v>1786.797</c:v>
                </c:pt>
                <c:pt idx="4">
                  <c:v>1843.2380000000001</c:v>
                </c:pt>
              </c:numCache>
            </c:numRef>
          </c:val>
          <c:smooth val="1"/>
        </c:ser>
        <c:ser>
          <c:idx val="2"/>
          <c:order val="2"/>
          <c:tx>
            <c:strRef>
              <c:f>'Cap3'!$I$27</c:f>
              <c:strCache>
                <c:ptCount val="1"/>
                <c:pt idx="0">
                  <c:v>Hadoop Bare Metal</c:v>
                </c:pt>
              </c:strCache>
            </c:strRef>
          </c:tx>
          <c:cat>
            <c:strRef>
              <c:f>'Cap3'!$F$28:$F$32</c:f>
              <c:strCache>
                <c:ptCount val="5"/>
                <c:pt idx="0">
                  <c:v>64 * 1024</c:v>
                </c:pt>
                <c:pt idx="1">
                  <c:v>96 * 1536</c:v>
                </c:pt>
                <c:pt idx="2">
                  <c:v>128 * 2048</c:v>
                </c:pt>
                <c:pt idx="3">
                  <c:v>160 * 2560</c:v>
                </c:pt>
                <c:pt idx="4">
                  <c:v>192 * 3072</c:v>
                </c:pt>
              </c:strCache>
            </c:strRef>
          </c:cat>
          <c:val>
            <c:numRef>
              <c:f>'Cap3'!$I$28:$I$32</c:f>
              <c:numCache>
                <c:formatCode>#,##0.000</c:formatCode>
                <c:ptCount val="5"/>
                <c:pt idx="0" formatCode="General">
                  <c:v>1740.3329999999999</c:v>
                </c:pt>
                <c:pt idx="1">
                  <c:v>1744.777</c:v>
                </c:pt>
                <c:pt idx="2">
                  <c:v>1744.9870000000001</c:v>
                </c:pt>
                <c:pt idx="3">
                  <c:v>1743.3679999999999</c:v>
                </c:pt>
                <c:pt idx="4">
                  <c:v>1741.2650000000001</c:v>
                </c:pt>
              </c:numCache>
            </c:numRef>
          </c:val>
          <c:smooth val="1"/>
        </c:ser>
        <c:ser>
          <c:idx val="3"/>
          <c:order val="3"/>
          <c:tx>
            <c:strRef>
              <c:f>'Cap3'!$J$27</c:f>
              <c:strCache>
                <c:ptCount val="1"/>
                <c:pt idx="0">
                  <c:v>Hadoop on EC2</c:v>
                </c:pt>
              </c:strCache>
            </c:strRef>
          </c:tx>
          <c:cat>
            <c:strRef>
              <c:f>'Cap3'!$F$28:$F$32</c:f>
              <c:strCache>
                <c:ptCount val="5"/>
                <c:pt idx="0">
                  <c:v>64 * 1024</c:v>
                </c:pt>
                <c:pt idx="1">
                  <c:v>96 * 1536</c:v>
                </c:pt>
                <c:pt idx="2">
                  <c:v>128 * 2048</c:v>
                </c:pt>
                <c:pt idx="3">
                  <c:v>160 * 2560</c:v>
                </c:pt>
                <c:pt idx="4">
                  <c:v>192 * 3072</c:v>
                </c:pt>
              </c:strCache>
            </c:strRef>
          </c:cat>
          <c:val>
            <c:numRef>
              <c:f>'Cap3'!$J$28:$J$32</c:f>
              <c:numCache>
                <c:formatCode>General</c:formatCode>
                <c:ptCount val="5"/>
                <c:pt idx="0">
                  <c:v>1807.7280000000001</c:v>
                </c:pt>
                <c:pt idx="1">
                  <c:v>1806.84</c:v>
                </c:pt>
                <c:pt idx="2">
                  <c:v>1815.7180000000001</c:v>
                </c:pt>
                <c:pt idx="3">
                  <c:v>1821.548</c:v>
                </c:pt>
                <c:pt idx="4">
                  <c:v>1823.1829999999998</c:v>
                </c:pt>
              </c:numCache>
            </c:numRef>
          </c:val>
          <c:smooth val="1"/>
        </c:ser>
        <c:marker val="1"/>
        <c:axId val="103884672"/>
        <c:axId val="103929728"/>
      </c:lineChart>
      <c:catAx>
        <c:axId val="103884672"/>
        <c:scaling>
          <c:orientation val="minMax"/>
        </c:scaling>
        <c:axPos val="b"/>
        <c:title>
          <c:tx>
            <c:rich>
              <a:bodyPr/>
              <a:lstStyle/>
              <a:p>
                <a:pPr>
                  <a:defRPr/>
                </a:pPr>
                <a:r>
                  <a:rPr lang="en-US"/>
                  <a:t>Number of Cores * Number of files</a:t>
                </a:r>
              </a:p>
            </c:rich>
          </c:tx>
          <c:layout/>
        </c:title>
        <c:numFmt formatCode="General" sourceLinked="1"/>
        <c:tickLblPos val="nextTo"/>
        <c:txPr>
          <a:bodyPr rot="-2460000" vert="horz"/>
          <a:lstStyle/>
          <a:p>
            <a:pPr>
              <a:defRPr/>
            </a:pPr>
            <a:endParaRPr lang="en-US"/>
          </a:p>
        </c:txPr>
        <c:crossAx val="103929728"/>
        <c:crosses val="autoZero"/>
        <c:auto val="1"/>
        <c:lblAlgn val="ctr"/>
        <c:lblOffset val="100"/>
        <c:tickMarkSkip val="1"/>
      </c:catAx>
      <c:valAx>
        <c:axId val="103929728"/>
        <c:scaling>
          <c:orientation val="minMax"/>
          <c:min val="1000"/>
        </c:scaling>
        <c:axPos val="l"/>
        <c:majorGridlines/>
        <c:title>
          <c:tx>
            <c:rich>
              <a:bodyPr rot="-5400000" vert="horz"/>
              <a:lstStyle/>
              <a:p>
                <a:pPr>
                  <a:defRPr/>
                </a:pPr>
                <a:r>
                  <a:rPr lang="en-US"/>
                  <a:t>Time (s)</a:t>
                </a:r>
              </a:p>
            </c:rich>
          </c:tx>
          <c:layout/>
        </c:title>
        <c:numFmt formatCode="General" sourceLinked="1"/>
        <c:tickLblPos val="nextTo"/>
        <c:crossAx val="103884672"/>
        <c:crosses val="autoZero"/>
        <c:crossBetween val="midCat"/>
      </c:valAx>
    </c:plotArea>
    <c:legend>
      <c:legendPos val="r"/>
      <c:layout>
        <c:manualLayout>
          <c:xMode val="edge"/>
          <c:yMode val="edge"/>
          <c:x val="0.54963943569553986"/>
          <c:y val="0.42050560402922632"/>
          <c:w val="0.32484569116360568"/>
          <c:h val="0.26350329159674712"/>
        </c:manualLayout>
      </c:layout>
      <c:spPr>
        <a:solidFill>
          <a:schemeClr val="bg1"/>
        </a:solidFill>
      </c:spPr>
      <c:txPr>
        <a:bodyPr/>
        <a:lstStyle/>
        <a:p>
          <a:pPr>
            <a:defRPr sz="2000" b="1"/>
          </a:pPr>
          <a:endParaRPr lang="en-US"/>
        </a:p>
      </c:txPr>
    </c:legend>
    <c:plotVisOnly val="1"/>
  </c:chart>
  <c:txPr>
    <a:bodyPr/>
    <a:lstStyle/>
    <a:p>
      <a:pPr>
        <a:defRPr sz="12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'Cap3'!$G$43</c:f>
              <c:strCache>
                <c:ptCount val="1"/>
                <c:pt idx="0">
                  <c:v>Azure MapReduce</c:v>
                </c:pt>
              </c:strCache>
            </c:strRef>
          </c:tx>
          <c:cat>
            <c:strRef>
              <c:f>'Cap3'!$F$44:$F$48</c:f>
              <c:strCache>
                <c:ptCount val="5"/>
                <c:pt idx="0">
                  <c:v>64 *   1024</c:v>
                </c:pt>
                <c:pt idx="1">
                  <c:v>96 *   1536</c:v>
                </c:pt>
                <c:pt idx="2">
                  <c:v>128 * 2048</c:v>
                </c:pt>
                <c:pt idx="3">
                  <c:v>160 * 2560</c:v>
                </c:pt>
                <c:pt idx="4">
                  <c:v>192 * 3072</c:v>
                </c:pt>
              </c:strCache>
            </c:strRef>
          </c:cat>
          <c:val>
            <c:numRef>
              <c:f>'Cap3'!$G$44:$G$48</c:f>
              <c:numCache>
                <c:formatCode>General</c:formatCode>
                <c:ptCount val="5"/>
                <c:pt idx="0">
                  <c:v>3.9166463999999959</c:v>
                </c:pt>
                <c:pt idx="1">
                  <c:v>5.8735072000000006</c:v>
                </c:pt>
                <c:pt idx="2">
                  <c:v>7.7306624000000062</c:v>
                </c:pt>
                <c:pt idx="3">
                  <c:v>9.8383786666666619</c:v>
                </c:pt>
                <c:pt idx="4">
                  <c:v>11.568659200000004</c:v>
                </c:pt>
              </c:numCache>
            </c:numRef>
          </c:val>
        </c:ser>
        <c:ser>
          <c:idx val="1"/>
          <c:order val="1"/>
          <c:tx>
            <c:strRef>
              <c:f>'Cap3'!$H$43</c:f>
              <c:strCache>
                <c:ptCount val="1"/>
                <c:pt idx="0">
                  <c:v>Amazon EMR</c:v>
                </c:pt>
              </c:strCache>
            </c:strRef>
          </c:tx>
          <c:cat>
            <c:strRef>
              <c:f>'Cap3'!$F$44:$F$48</c:f>
              <c:strCache>
                <c:ptCount val="5"/>
                <c:pt idx="0">
                  <c:v>64 *   1024</c:v>
                </c:pt>
                <c:pt idx="1">
                  <c:v>96 *   1536</c:v>
                </c:pt>
                <c:pt idx="2">
                  <c:v>128 * 2048</c:v>
                </c:pt>
                <c:pt idx="3">
                  <c:v>160 * 2560</c:v>
                </c:pt>
                <c:pt idx="4">
                  <c:v>192 * 3072</c:v>
                </c:pt>
              </c:strCache>
            </c:strRef>
          </c:cat>
          <c:val>
            <c:numRef>
              <c:f>'Cap3'!$H$44:$H$48</c:f>
              <c:numCache>
                <c:formatCode>#,##0.000</c:formatCode>
                <c:ptCount val="5"/>
                <c:pt idx="0">
                  <c:v>5.692095833333334</c:v>
                </c:pt>
                <c:pt idx="1">
                  <c:v>8.5416925000000017</c:v>
                </c:pt>
                <c:pt idx="2">
                  <c:v>11.163800266666676</c:v>
                </c:pt>
                <c:pt idx="3">
                  <c:v>13.837750100000003</c:v>
                </c:pt>
                <c:pt idx="4">
                  <c:v>17.060191711111113</c:v>
                </c:pt>
              </c:numCache>
            </c:numRef>
          </c:val>
        </c:ser>
        <c:ser>
          <c:idx val="2"/>
          <c:order val="2"/>
          <c:tx>
            <c:strRef>
              <c:f>'Cap3'!$I$43</c:f>
              <c:strCache>
                <c:ptCount val="1"/>
                <c:pt idx="0">
                  <c:v>Hadoop on EC2</c:v>
                </c:pt>
              </c:strCache>
            </c:strRef>
          </c:tx>
          <c:spPr>
            <a:solidFill>
              <a:srgbClr val="934BC9"/>
            </a:solidFill>
          </c:spPr>
          <c:cat>
            <c:strRef>
              <c:f>'Cap3'!$F$44:$F$48</c:f>
              <c:strCache>
                <c:ptCount val="5"/>
                <c:pt idx="0">
                  <c:v>64 *   1024</c:v>
                </c:pt>
                <c:pt idx="1">
                  <c:v>96 *   1536</c:v>
                </c:pt>
                <c:pt idx="2">
                  <c:v>128 * 2048</c:v>
                </c:pt>
                <c:pt idx="3">
                  <c:v>160 * 2560</c:v>
                </c:pt>
                <c:pt idx="4">
                  <c:v>192 * 3072</c:v>
                </c:pt>
              </c:strCache>
            </c:strRef>
          </c:cat>
          <c:val>
            <c:numRef>
              <c:f>'Cap3'!$I$44:$I$48</c:f>
              <c:numCache>
                <c:formatCode>General</c:formatCode>
                <c:ptCount val="5"/>
                <c:pt idx="0">
                  <c:v>5.8048154666666614</c:v>
                </c:pt>
                <c:pt idx="1">
                  <c:v>8.5323000000000011</c:v>
                </c:pt>
                <c:pt idx="2">
                  <c:v>11.317975533333335</c:v>
                </c:pt>
                <c:pt idx="3">
                  <c:v>14.10687728888889</c:v>
                </c:pt>
                <c:pt idx="4">
                  <c:v>16.874571544444464</c:v>
                </c:pt>
              </c:numCache>
            </c:numRef>
          </c:val>
        </c:ser>
        <c:axId val="108462464"/>
        <c:axId val="108497920"/>
      </c:barChart>
      <c:catAx>
        <c:axId val="108462464"/>
        <c:scaling>
          <c:orientation val="minMax"/>
        </c:scaling>
        <c:axPos val="b"/>
        <c:title>
          <c:tx>
            <c:rich>
              <a:bodyPr/>
              <a:lstStyle/>
              <a:p>
                <a:pPr>
                  <a:defRPr/>
                </a:pPr>
                <a:r>
                  <a:rPr lang="en-US"/>
                  <a:t>Num. Cores * Num. Files</a:t>
                </a:r>
              </a:p>
            </c:rich>
          </c:tx>
          <c:layout/>
        </c:title>
        <c:tickLblPos val="nextTo"/>
        <c:crossAx val="108497920"/>
        <c:crosses val="autoZero"/>
        <c:auto val="1"/>
        <c:lblAlgn val="ctr"/>
        <c:lblOffset val="100"/>
      </c:catAx>
      <c:valAx>
        <c:axId val="108497920"/>
        <c:scaling>
          <c:orientation val="minMax"/>
        </c:scaling>
        <c:axPos val="l"/>
        <c:majorGridlines/>
        <c:title>
          <c:tx>
            <c:rich>
              <a:bodyPr rot="-5400000" vert="horz"/>
              <a:lstStyle/>
              <a:p>
                <a:pPr>
                  <a:defRPr/>
                </a:pPr>
                <a:r>
                  <a:rPr lang="en-US"/>
                  <a:t>Cost ($)</a:t>
                </a:r>
              </a:p>
            </c:rich>
          </c:tx>
          <c:layout/>
        </c:title>
        <c:numFmt formatCode="General" sourceLinked="1"/>
        <c:tickLblPos val="nextTo"/>
        <c:crossAx val="108462464"/>
        <c:crosses val="autoZero"/>
        <c:crossBetween val="between"/>
      </c:valAx>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76292893943823"/>
          <c:y val="5.1400554097404488E-2"/>
          <c:w val="0.78192682511908262"/>
          <c:h val="0.6460958005249362"/>
        </c:manualLayout>
      </c:layout>
      <c:lineChart>
        <c:grouping val="standard"/>
        <c:ser>
          <c:idx val="4"/>
          <c:order val="4"/>
          <c:tx>
            <c:strRef>
              <c:f>SWG!$B$45</c:f>
            </c:strRef>
          </c:tx>
          <c:spPr>
            <a:ln w="38100"/>
          </c:spPr>
          <c:cat>
            <c:multiLvlStrRef>
              <c:f>SWG!$A$46:$A$50</c:f>
            </c:multiLvlStrRef>
          </c:cat>
          <c:val>
            <c:numRef>
              <c:f>SWG!$B$46:$B$50</c:f>
            </c:numRef>
          </c:val>
        </c:ser>
        <c:ser>
          <c:idx val="5"/>
          <c:order val="5"/>
          <c:tx>
            <c:strRef>
              <c:f>SWG!$C$45</c:f>
            </c:strRef>
          </c:tx>
          <c:spPr>
            <a:ln w="38100"/>
          </c:spPr>
          <c:cat>
            <c:multiLvlStrRef>
              <c:f>SWG!$A$46:$A$50</c:f>
            </c:multiLvlStrRef>
          </c:cat>
          <c:val>
            <c:numRef>
              <c:f>SWG!$C$46:$C$50</c:f>
            </c:numRef>
          </c:val>
        </c:ser>
        <c:ser>
          <c:idx val="6"/>
          <c:order val="6"/>
          <c:tx>
            <c:strRef>
              <c:f>SWG!$D$45</c:f>
            </c:strRef>
          </c:tx>
          <c:spPr>
            <a:ln w="38100"/>
          </c:spPr>
          <c:cat>
            <c:multiLvlStrRef>
              <c:f>SWG!$A$46:$A$50</c:f>
            </c:multiLvlStrRef>
          </c:cat>
          <c:val>
            <c:numRef>
              <c:f>SWG!$D$46:$D$50</c:f>
            </c:numRef>
          </c:val>
        </c:ser>
        <c:ser>
          <c:idx val="7"/>
          <c:order val="7"/>
          <c:tx>
            <c:strRef>
              <c:f>SWG!$E$45</c:f>
            </c:strRef>
          </c:tx>
          <c:spPr>
            <a:ln w="38100"/>
          </c:spPr>
          <c:cat>
            <c:multiLvlStrRef>
              <c:f>SWG!$A$46:$A$50</c:f>
            </c:multiLvlStrRef>
          </c:cat>
          <c:val>
            <c:numRef>
              <c:f>SWG!$E$46:$E$50</c:f>
            </c:numRef>
          </c:val>
        </c:ser>
        <c:ser>
          <c:idx val="0"/>
          <c:order val="0"/>
          <c:tx>
            <c:strRef>
              <c:f>SWG!$B$45</c:f>
              <c:strCache>
                <c:ptCount val="1"/>
                <c:pt idx="0">
                  <c:v>Azure MR</c:v>
                </c:pt>
              </c:strCache>
            </c:strRef>
          </c:tx>
          <c:spPr>
            <a:ln w="38100"/>
          </c:spPr>
          <c:marker>
            <c:spPr>
              <a:ln w="38100"/>
            </c:spPr>
          </c:marker>
          <c:cat>
            <c:strRef>
              <c:f>SWG!$A$46:$A$50</c:f>
              <c:strCache>
                <c:ptCount val="5"/>
                <c:pt idx="0">
                  <c:v>64 * 1024</c:v>
                </c:pt>
                <c:pt idx="1">
                  <c:v>96 * 1536</c:v>
                </c:pt>
                <c:pt idx="2">
                  <c:v>128 * 2048</c:v>
                </c:pt>
                <c:pt idx="3">
                  <c:v>160 * 2560</c:v>
                </c:pt>
                <c:pt idx="4">
                  <c:v>192 * 3072</c:v>
                </c:pt>
              </c:strCache>
            </c:strRef>
          </c:cat>
          <c:val>
            <c:numRef>
              <c:f>SWG!$B$46:$B$50</c:f>
              <c:numCache>
                <c:formatCode>General</c:formatCode>
                <c:ptCount val="5"/>
                <c:pt idx="0">
                  <c:v>2773.6548433374842</c:v>
                </c:pt>
                <c:pt idx="1">
                  <c:v>2650.6976951518245</c:v>
                </c:pt>
                <c:pt idx="2">
                  <c:v>2699.3742512184822</c:v>
                </c:pt>
                <c:pt idx="3">
                  <c:v>2724.2845835113967</c:v>
                </c:pt>
                <c:pt idx="4">
                  <c:v>2568.4425259026207</c:v>
                </c:pt>
              </c:numCache>
            </c:numRef>
          </c:val>
        </c:ser>
        <c:ser>
          <c:idx val="1"/>
          <c:order val="1"/>
          <c:tx>
            <c:strRef>
              <c:f>SWG!$C$45</c:f>
              <c:strCache>
                <c:ptCount val="1"/>
                <c:pt idx="0">
                  <c:v>Amazon EMR</c:v>
                </c:pt>
              </c:strCache>
            </c:strRef>
          </c:tx>
          <c:spPr>
            <a:ln w="38100"/>
          </c:spPr>
          <c:marker>
            <c:spPr>
              <a:ln w="38100"/>
            </c:spPr>
          </c:marker>
          <c:cat>
            <c:strRef>
              <c:f>SWG!$A$46:$A$50</c:f>
              <c:strCache>
                <c:ptCount val="5"/>
                <c:pt idx="0">
                  <c:v>64 * 1024</c:v>
                </c:pt>
                <c:pt idx="1">
                  <c:v>96 * 1536</c:v>
                </c:pt>
                <c:pt idx="2">
                  <c:v>128 * 2048</c:v>
                </c:pt>
                <c:pt idx="3">
                  <c:v>160 * 2560</c:v>
                </c:pt>
                <c:pt idx="4">
                  <c:v>192 * 3072</c:v>
                </c:pt>
              </c:strCache>
            </c:strRef>
          </c:cat>
          <c:val>
            <c:numRef>
              <c:f>SWG!$C$46:$C$50</c:f>
              <c:numCache>
                <c:formatCode>General</c:formatCode>
                <c:ptCount val="5"/>
                <c:pt idx="0">
                  <c:v>2642.7038147532908</c:v>
                </c:pt>
                <c:pt idx="1">
                  <c:v>2627.0494765405256</c:v>
                </c:pt>
                <c:pt idx="2">
                  <c:v>2589.1029249409467</c:v>
                </c:pt>
                <c:pt idx="3">
                  <c:v>2692.0224818972097</c:v>
                </c:pt>
                <c:pt idx="4">
                  <c:v>2666.9942713000305</c:v>
                </c:pt>
              </c:numCache>
            </c:numRef>
          </c:val>
        </c:ser>
        <c:ser>
          <c:idx val="2"/>
          <c:order val="2"/>
          <c:tx>
            <c:strRef>
              <c:f>SWG!$D$45</c:f>
              <c:strCache>
                <c:ptCount val="1"/>
                <c:pt idx="0">
                  <c:v>Hadoop on EC2</c:v>
                </c:pt>
              </c:strCache>
            </c:strRef>
          </c:tx>
          <c:spPr>
            <a:ln w="38100"/>
          </c:spPr>
          <c:marker>
            <c:spPr>
              <a:ln w="38100"/>
            </c:spPr>
          </c:marker>
          <c:cat>
            <c:strRef>
              <c:f>SWG!$A$46:$A$50</c:f>
              <c:strCache>
                <c:ptCount val="5"/>
                <c:pt idx="0">
                  <c:v>64 * 1024</c:v>
                </c:pt>
                <c:pt idx="1">
                  <c:v>96 * 1536</c:v>
                </c:pt>
                <c:pt idx="2">
                  <c:v>128 * 2048</c:v>
                </c:pt>
                <c:pt idx="3">
                  <c:v>160 * 2560</c:v>
                </c:pt>
                <c:pt idx="4">
                  <c:v>192 * 3072</c:v>
                </c:pt>
              </c:strCache>
            </c:strRef>
          </c:cat>
          <c:val>
            <c:numRef>
              <c:f>SWG!$D$46:$D$50</c:f>
              <c:numCache>
                <c:formatCode>General</c:formatCode>
                <c:ptCount val="5"/>
                <c:pt idx="0">
                  <c:v>2465.2787438222813</c:v>
                </c:pt>
                <c:pt idx="1">
                  <c:v>2555.246512377495</c:v>
                </c:pt>
                <c:pt idx="2">
                  <c:v>2484.1421210264707</c:v>
                </c:pt>
                <c:pt idx="3">
                  <c:v>2474.2990294208566</c:v>
                </c:pt>
                <c:pt idx="4">
                  <c:v>2465.1803129062282</c:v>
                </c:pt>
              </c:numCache>
            </c:numRef>
          </c:val>
        </c:ser>
        <c:ser>
          <c:idx val="3"/>
          <c:order val="3"/>
          <c:tx>
            <c:strRef>
              <c:f>SWG!$E$45</c:f>
              <c:strCache>
                <c:ptCount val="1"/>
                <c:pt idx="0">
                  <c:v>Hadoop on Bare Metal</c:v>
                </c:pt>
              </c:strCache>
            </c:strRef>
          </c:tx>
          <c:spPr>
            <a:ln w="38100"/>
          </c:spPr>
          <c:marker>
            <c:spPr>
              <a:ln w="38100"/>
            </c:spPr>
          </c:marker>
          <c:cat>
            <c:strRef>
              <c:f>SWG!$A$46:$A$50</c:f>
              <c:strCache>
                <c:ptCount val="5"/>
                <c:pt idx="0">
                  <c:v>64 * 1024</c:v>
                </c:pt>
                <c:pt idx="1">
                  <c:v>96 * 1536</c:v>
                </c:pt>
                <c:pt idx="2">
                  <c:v>128 * 2048</c:v>
                </c:pt>
                <c:pt idx="3">
                  <c:v>160 * 2560</c:v>
                </c:pt>
                <c:pt idx="4">
                  <c:v>192 * 3072</c:v>
                </c:pt>
              </c:strCache>
            </c:strRef>
          </c:cat>
          <c:val>
            <c:numRef>
              <c:f>SWG!$E$46:$E$50</c:f>
              <c:numCache>
                <c:formatCode>General</c:formatCode>
                <c:ptCount val="5"/>
                <c:pt idx="0">
                  <c:v>2377.1869999999963</c:v>
                </c:pt>
                <c:pt idx="1">
                  <c:v>2407.5810000000001</c:v>
                </c:pt>
                <c:pt idx="2">
                  <c:v>2412.0619999999999</c:v>
                </c:pt>
                <c:pt idx="3">
                  <c:v>2407.1689999999962</c:v>
                </c:pt>
                <c:pt idx="4">
                  <c:v>2416.8750000000032</c:v>
                </c:pt>
              </c:numCache>
            </c:numRef>
          </c:val>
        </c:ser>
        <c:marker val="1"/>
        <c:axId val="113051520"/>
        <c:axId val="136847744"/>
      </c:lineChart>
      <c:catAx>
        <c:axId val="113051520"/>
        <c:scaling>
          <c:orientation val="minMax"/>
        </c:scaling>
        <c:axPos val="b"/>
        <c:title>
          <c:tx>
            <c:rich>
              <a:bodyPr/>
              <a:lstStyle/>
              <a:p>
                <a:pPr>
                  <a:defRPr/>
                </a:pPr>
                <a:r>
                  <a:rPr lang="en-US"/>
                  <a:t>Num. of Cores * Num. of Blocks</a:t>
                </a:r>
              </a:p>
            </c:rich>
          </c:tx>
          <c:layout/>
        </c:title>
        <c:tickLblPos val="nextTo"/>
        <c:txPr>
          <a:bodyPr rot="2460000"/>
          <a:lstStyle/>
          <a:p>
            <a:pPr>
              <a:defRPr/>
            </a:pPr>
            <a:endParaRPr lang="en-US"/>
          </a:p>
        </c:txPr>
        <c:crossAx val="136847744"/>
        <c:crosses val="autoZero"/>
        <c:auto val="1"/>
        <c:lblAlgn val="ctr"/>
        <c:lblOffset val="100"/>
      </c:catAx>
      <c:valAx>
        <c:axId val="136847744"/>
        <c:scaling>
          <c:orientation val="minMax"/>
          <c:max val="3000"/>
          <c:min val="0"/>
        </c:scaling>
        <c:axPos val="l"/>
        <c:majorGridlines/>
        <c:title>
          <c:tx>
            <c:rich>
              <a:bodyPr rot="-5400000" vert="horz"/>
              <a:lstStyle/>
              <a:p>
                <a:pPr>
                  <a:defRPr/>
                </a:pPr>
                <a:r>
                  <a:rPr lang="en-US"/>
                  <a:t>Adjusted Time (s)</a:t>
                </a:r>
              </a:p>
            </c:rich>
          </c:tx>
          <c:layout/>
        </c:title>
        <c:numFmt formatCode="General" sourceLinked="1"/>
        <c:tickLblPos val="nextTo"/>
        <c:crossAx val="113051520"/>
        <c:crosses val="autoZero"/>
        <c:crossBetween val="midCat"/>
      </c:valAx>
    </c:plotArea>
    <c:legend>
      <c:legendPos val="r"/>
      <c:layout>
        <c:manualLayout>
          <c:xMode val="edge"/>
          <c:yMode val="edge"/>
          <c:x val="0.64746220958491296"/>
          <c:y val="0.30941746864975317"/>
          <c:w val="0.28726973364440594"/>
          <c:h val="0.33486876640420049"/>
        </c:manualLayout>
      </c:layout>
      <c:spPr>
        <a:ln w="38100"/>
      </c:spPr>
    </c:legend>
    <c:plotVisOnly val="1"/>
  </c:chart>
  <c:spPr>
    <a:ln w="38100"/>
  </c:spPr>
  <c:txPr>
    <a:bodyPr/>
    <a:lstStyle/>
    <a:p>
      <a:pPr>
        <a:defRPr sz="17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140693970210381"/>
          <c:y val="4.4534776113274693E-2"/>
          <c:w val="0.76788902669491743"/>
          <c:h val="0.68185505737402774"/>
        </c:manualLayout>
      </c:layout>
      <c:lineChart>
        <c:grouping val="standard"/>
        <c:ser>
          <c:idx val="0"/>
          <c:order val="0"/>
          <c:tx>
            <c:strRef>
              <c:f>Sheet1!$Q$12</c:f>
              <c:strCache>
                <c:ptCount val="1"/>
                <c:pt idx="0">
                  <c:v>EMR</c:v>
                </c:pt>
              </c:strCache>
            </c:strRef>
          </c:tx>
          <c:spPr>
            <a:ln>
              <a:solidFill>
                <a:srgbClr val="FF0000"/>
              </a:solidFill>
            </a:ln>
          </c:spPr>
          <c:marker>
            <c:symbol val="diamond"/>
            <c:size val="8"/>
            <c:spPr>
              <a:solidFill>
                <a:srgbClr val="FF0000"/>
              </a:solidFill>
              <a:ln>
                <a:solidFill>
                  <a:srgbClr val="FF0000"/>
                </a:solidFill>
              </a:ln>
            </c:spPr>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Sheet1!$Q$13:$Q$26</c:f>
              <c:numCache>
                <c:formatCode>General</c:formatCode>
                <c:ptCount val="14"/>
                <c:pt idx="0">
                  <c:v>1080.3529999999998</c:v>
                </c:pt>
                <c:pt idx="1">
                  <c:v>1120.482</c:v>
                </c:pt>
                <c:pt idx="2">
                  <c:v>1107.0719999999999</c:v>
                </c:pt>
                <c:pt idx="3">
                  <c:v>1115.58</c:v>
                </c:pt>
                <c:pt idx="4">
                  <c:v>1115.203</c:v>
                </c:pt>
                <c:pt idx="5">
                  <c:v>1113.365</c:v>
                </c:pt>
                <c:pt idx="6">
                  <c:v>1110.308</c:v>
                </c:pt>
                <c:pt idx="7">
                  <c:v>1104.9739999999999</c:v>
                </c:pt>
                <c:pt idx="8">
                  <c:v>1098.8629999999998</c:v>
                </c:pt>
                <c:pt idx="9">
                  <c:v>1081.527</c:v>
                </c:pt>
                <c:pt idx="10">
                  <c:v>1115.981</c:v>
                </c:pt>
              </c:numCache>
            </c:numRef>
          </c:val>
        </c:ser>
        <c:ser>
          <c:idx val="1"/>
          <c:order val="1"/>
          <c:tx>
            <c:strRef>
              <c:f>Sheet1!$R$12</c:f>
              <c:strCache>
                <c:ptCount val="1"/>
                <c:pt idx="0">
                  <c:v>Azure MR</c:v>
                </c:pt>
              </c:strCache>
            </c:strRef>
          </c:tx>
          <c:spPr>
            <a:ln>
              <a:solidFill>
                <a:schemeClr val="accent1"/>
              </a:solidFill>
            </a:ln>
          </c:spPr>
          <c:marker>
            <c:symbol val="square"/>
            <c:size val="8"/>
            <c:spPr>
              <a:solidFill>
                <a:schemeClr val="accent1"/>
              </a:solidFill>
              <a:ln>
                <a:solidFill>
                  <a:srgbClr val="4F81BD"/>
                </a:solidFill>
              </a:ln>
            </c:spPr>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Sheet1!$R$13:$R$26</c:f>
              <c:numCache>
                <c:formatCode>General</c:formatCode>
                <c:ptCount val="14"/>
                <c:pt idx="0">
                  <c:v>1548.6479999999999</c:v>
                </c:pt>
                <c:pt idx="1">
                  <c:v>1641.1219999999998</c:v>
                </c:pt>
                <c:pt idx="2">
                  <c:v>1568</c:v>
                </c:pt>
                <c:pt idx="3">
                  <c:v>1588.5</c:v>
                </c:pt>
                <c:pt idx="4">
                  <c:v>1608.95</c:v>
                </c:pt>
                <c:pt idx="5">
                  <c:v>1583.0839999999998</c:v>
                </c:pt>
                <c:pt idx="6">
                  <c:v>1598.5319999999999</c:v>
                </c:pt>
                <c:pt idx="7">
                  <c:v>1634.7239999999999</c:v>
                </c:pt>
                <c:pt idx="8">
                  <c:v>1607.847</c:v>
                </c:pt>
                <c:pt idx="9">
                  <c:v>1624.1729999999998</c:v>
                </c:pt>
                <c:pt idx="10">
                  <c:v>1642.0509999999999</c:v>
                </c:pt>
              </c:numCache>
            </c:numRef>
          </c:val>
        </c:ser>
        <c:ser>
          <c:idx val="2"/>
          <c:order val="2"/>
          <c:tx>
            <c:strRef>
              <c:f>Sheet1!$S$12</c:f>
              <c:strCache>
                <c:ptCount val="1"/>
                <c:pt idx="0">
                  <c:v>Azure MR Adj.</c:v>
                </c:pt>
              </c:strCache>
            </c:strRef>
          </c:tx>
          <c:marker>
            <c:symbol val="triangle"/>
            <c:size val="8"/>
          </c:marker>
          <c:cat>
            <c:strRef>
              <c:f>Sheet1!$P$13:$P$26</c:f>
              <c:strCache>
                <c:ptCount val="14"/>
                <c:pt idx="0">
                  <c:v>Wed Day</c:v>
                </c:pt>
                <c:pt idx="1">
                  <c:v>Wed Night</c:v>
                </c:pt>
                <c:pt idx="2">
                  <c:v>Thu Day</c:v>
                </c:pt>
                <c:pt idx="3">
                  <c:v>Thu Night</c:v>
                </c:pt>
                <c:pt idx="4">
                  <c:v>Fri Day</c:v>
                </c:pt>
                <c:pt idx="5">
                  <c:v>Fri Night</c:v>
                </c:pt>
                <c:pt idx="6">
                  <c:v>Sat Day</c:v>
                </c:pt>
                <c:pt idx="7">
                  <c:v>Sat Night</c:v>
                </c:pt>
                <c:pt idx="8">
                  <c:v>Sun Day</c:v>
                </c:pt>
                <c:pt idx="9">
                  <c:v>Sun Night</c:v>
                </c:pt>
                <c:pt idx="10">
                  <c:v>Mon Day</c:v>
                </c:pt>
                <c:pt idx="11">
                  <c:v>Mon Night</c:v>
                </c:pt>
                <c:pt idx="12">
                  <c:v>Tue Day</c:v>
                </c:pt>
                <c:pt idx="13">
                  <c:v>Tue Night</c:v>
                </c:pt>
              </c:strCache>
            </c:strRef>
          </c:cat>
          <c:val>
            <c:numRef>
              <c:f>Sheet1!$S$13:$S$23</c:f>
              <c:numCache>
                <c:formatCode>General</c:formatCode>
                <c:ptCount val="11"/>
                <c:pt idx="0">
                  <c:v>1085.9888739800574</c:v>
                </c:pt>
                <c:pt idx="1">
                  <c:v>1150.8362344728398</c:v>
                </c:pt>
                <c:pt idx="2">
                  <c:v>1099.559457281917</c:v>
                </c:pt>
                <c:pt idx="3">
                  <c:v>1113.9350751864349</c:v>
                </c:pt>
                <c:pt idx="4">
                  <c:v>1128.2756306082531</c:v>
                </c:pt>
                <c:pt idx="5">
                  <c:v>1110.1371070610251</c:v>
                </c:pt>
                <c:pt idx="6">
                  <c:v>1120.9700117141451</c:v>
                </c:pt>
                <c:pt idx="7">
                  <c:v>1146.3496391873243</c:v>
                </c:pt>
                <c:pt idx="8">
                  <c:v>1127.502152240025</c:v>
                </c:pt>
                <c:pt idx="9">
                  <c:v>1138.9507540892514</c:v>
                </c:pt>
                <c:pt idx="10">
                  <c:v>1151.4876954012975</c:v>
                </c:pt>
              </c:numCache>
            </c:numRef>
          </c:val>
        </c:ser>
        <c:marker val="1"/>
        <c:axId val="136865280"/>
        <c:axId val="136867200"/>
      </c:lineChart>
      <c:catAx>
        <c:axId val="136865280"/>
        <c:scaling>
          <c:orientation val="minMax"/>
        </c:scaling>
        <c:axPos val="b"/>
        <c:tickLblPos val="nextTo"/>
        <c:txPr>
          <a:bodyPr rot="3420000"/>
          <a:lstStyle/>
          <a:p>
            <a:pPr>
              <a:defRPr sz="1100"/>
            </a:pPr>
            <a:endParaRPr lang="en-US"/>
          </a:p>
        </c:txPr>
        <c:crossAx val="136867200"/>
        <c:crosses val="autoZero"/>
        <c:auto val="1"/>
        <c:lblAlgn val="ctr"/>
        <c:lblOffset val="100"/>
      </c:catAx>
      <c:valAx>
        <c:axId val="136867200"/>
        <c:scaling>
          <c:orientation val="minMax"/>
          <c:min val="1000"/>
        </c:scaling>
        <c:axPos val="l"/>
        <c:majorGridlines/>
        <c:title>
          <c:tx>
            <c:rich>
              <a:bodyPr rot="-5400000" vert="horz"/>
              <a:lstStyle/>
              <a:p>
                <a:pPr>
                  <a:defRPr/>
                </a:pPr>
                <a:r>
                  <a:rPr lang="en-US"/>
                  <a:t>Time (s)</a:t>
                </a:r>
              </a:p>
            </c:rich>
          </c:tx>
          <c:layout/>
        </c:title>
        <c:numFmt formatCode="General" sourceLinked="1"/>
        <c:tickLblPos val="nextTo"/>
        <c:txPr>
          <a:bodyPr/>
          <a:lstStyle/>
          <a:p>
            <a:pPr>
              <a:defRPr sz="700"/>
            </a:pPr>
            <a:endParaRPr lang="en-US"/>
          </a:p>
        </c:txPr>
        <c:crossAx val="136865280"/>
        <c:crosses val="autoZero"/>
        <c:crossBetween val="midCat"/>
      </c:valAx>
    </c:plotArea>
    <c:legend>
      <c:legendPos val="r"/>
      <c:layout>
        <c:manualLayout>
          <c:xMode val="edge"/>
          <c:yMode val="edge"/>
          <c:x val="0.62408575947692524"/>
          <c:y val="0.16700575297332354"/>
          <c:w val="0.3010509345660709"/>
          <c:h val="0.34726717370950633"/>
        </c:manualLayout>
      </c:layout>
      <c:spPr>
        <a:solidFill>
          <a:schemeClr val="bg1"/>
        </a:solidFill>
      </c:spPr>
      <c:txPr>
        <a:bodyPr/>
        <a:lstStyle/>
        <a:p>
          <a:pPr>
            <a:defRPr sz="2000"/>
          </a:pPr>
          <a:endParaRPr lang="en-US"/>
        </a:p>
      </c:txP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SWG!$F$54</c:f>
              <c:strCache>
                <c:ptCount val="1"/>
                <c:pt idx="0">
                  <c:v>AzureMR</c:v>
                </c:pt>
              </c:strCache>
            </c:strRef>
          </c:tx>
          <c:cat>
            <c:strRef>
              <c:f>SWG!$E$55:$E$59</c:f>
              <c:strCache>
                <c:ptCount val="5"/>
                <c:pt idx="0">
                  <c:v>64 * 1024</c:v>
                </c:pt>
                <c:pt idx="1">
                  <c:v>96 * 1536</c:v>
                </c:pt>
                <c:pt idx="2">
                  <c:v>128 * 2048</c:v>
                </c:pt>
                <c:pt idx="3">
                  <c:v>160 * 2560</c:v>
                </c:pt>
                <c:pt idx="4">
                  <c:v>192 * 3072</c:v>
                </c:pt>
              </c:strCache>
            </c:strRef>
          </c:cat>
          <c:val>
            <c:numRef>
              <c:f>SWG!$F$55:$F$59</c:f>
              <c:numCache>
                <c:formatCode>General</c:formatCode>
                <c:ptCount val="5"/>
                <c:pt idx="0">
                  <c:v>8.8283071999999994</c:v>
                </c:pt>
                <c:pt idx="1">
                  <c:v>12.65541760000001</c:v>
                </c:pt>
                <c:pt idx="2">
                  <c:v>17.183756799999987</c:v>
                </c:pt>
                <c:pt idx="3">
                  <c:v>21.677914666666695</c:v>
                </c:pt>
                <c:pt idx="4">
                  <c:v>24.525401599999977</c:v>
                </c:pt>
              </c:numCache>
            </c:numRef>
          </c:val>
        </c:ser>
        <c:ser>
          <c:idx val="2"/>
          <c:order val="1"/>
          <c:tx>
            <c:strRef>
              <c:f>SWG!$H$54</c:f>
              <c:strCache>
                <c:ptCount val="1"/>
                <c:pt idx="0">
                  <c:v>Amazon EMR</c:v>
                </c:pt>
              </c:strCache>
            </c:strRef>
          </c:tx>
          <c:spPr>
            <a:solidFill>
              <a:schemeClr val="accent2">
                <a:lumMod val="75000"/>
              </a:schemeClr>
            </a:solidFill>
          </c:spPr>
          <c:cat>
            <c:strRef>
              <c:f>SWG!$E$55:$E$59</c:f>
              <c:strCache>
                <c:ptCount val="5"/>
                <c:pt idx="0">
                  <c:v>64 * 1024</c:v>
                </c:pt>
                <c:pt idx="1">
                  <c:v>96 * 1536</c:v>
                </c:pt>
                <c:pt idx="2">
                  <c:v>128 * 2048</c:v>
                </c:pt>
                <c:pt idx="3">
                  <c:v>160 * 2560</c:v>
                </c:pt>
                <c:pt idx="4">
                  <c:v>192 * 3072</c:v>
                </c:pt>
              </c:strCache>
            </c:strRef>
          </c:cat>
          <c:val>
            <c:numRef>
              <c:f>SWG!$H$55:$H$59</c:f>
              <c:numCache>
                <c:formatCode>General</c:formatCode>
                <c:ptCount val="5"/>
                <c:pt idx="0">
                  <c:v>8.8799296000000005</c:v>
                </c:pt>
                <c:pt idx="1">
                  <c:v>12.981365277777778</c:v>
                </c:pt>
                <c:pt idx="2">
                  <c:v>16.887888966666697</c:v>
                </c:pt>
                <c:pt idx="3">
                  <c:v>21.815976088888895</c:v>
                </c:pt>
                <c:pt idx="4">
                  <c:v>25.830348911111109</c:v>
                </c:pt>
              </c:numCache>
            </c:numRef>
          </c:val>
        </c:ser>
        <c:ser>
          <c:idx val="4"/>
          <c:order val="2"/>
          <c:tx>
            <c:strRef>
              <c:f>SWG!$J$54</c:f>
              <c:strCache>
                <c:ptCount val="1"/>
                <c:pt idx="0">
                  <c:v>Hadoop on EC2</c:v>
                </c:pt>
              </c:strCache>
            </c:strRef>
          </c:tx>
          <c:spPr>
            <a:solidFill>
              <a:srgbClr val="8D42C6"/>
            </a:solidFill>
          </c:spPr>
          <c:cat>
            <c:strRef>
              <c:f>SWG!$E$55:$E$59</c:f>
              <c:strCache>
                <c:ptCount val="5"/>
                <c:pt idx="0">
                  <c:v>64 * 1024</c:v>
                </c:pt>
                <c:pt idx="1">
                  <c:v>96 * 1536</c:v>
                </c:pt>
                <c:pt idx="2">
                  <c:v>128 * 2048</c:v>
                </c:pt>
                <c:pt idx="3">
                  <c:v>160 * 2560</c:v>
                </c:pt>
                <c:pt idx="4">
                  <c:v>192 * 3072</c:v>
                </c:pt>
              </c:strCache>
            </c:strRef>
          </c:cat>
          <c:val>
            <c:numRef>
              <c:f>SWG!$J$55:$J$59</c:f>
              <c:numCache>
                <c:formatCode>General</c:formatCode>
                <c:ptCount val="5"/>
                <c:pt idx="0">
                  <c:v>8.283751500000001</c:v>
                </c:pt>
                <c:pt idx="1">
                  <c:v>12.626556388888897</c:v>
                </c:pt>
                <c:pt idx="2">
                  <c:v>16.203263266666667</c:v>
                </c:pt>
                <c:pt idx="3">
                  <c:v>20.051559311111117</c:v>
                </c:pt>
                <c:pt idx="4">
                  <c:v>23.875742177777745</c:v>
                </c:pt>
              </c:numCache>
            </c:numRef>
          </c:val>
        </c:ser>
        <c:axId val="182762496"/>
        <c:axId val="184612352"/>
      </c:barChart>
      <c:catAx>
        <c:axId val="182762496"/>
        <c:scaling>
          <c:orientation val="minMax"/>
        </c:scaling>
        <c:axPos val="b"/>
        <c:title>
          <c:tx>
            <c:rich>
              <a:bodyPr/>
              <a:lstStyle/>
              <a:p>
                <a:pPr>
                  <a:defRPr/>
                </a:pPr>
                <a:r>
                  <a:rPr lang="en-US"/>
                  <a:t>Num. Cores * Num. Blocks</a:t>
                </a:r>
              </a:p>
            </c:rich>
          </c:tx>
          <c:layout/>
        </c:title>
        <c:tickLblPos val="nextTo"/>
        <c:crossAx val="184612352"/>
        <c:crosses val="autoZero"/>
        <c:auto val="1"/>
        <c:lblAlgn val="ctr"/>
        <c:lblOffset val="100"/>
      </c:catAx>
      <c:valAx>
        <c:axId val="184612352"/>
        <c:scaling>
          <c:orientation val="minMax"/>
        </c:scaling>
        <c:axPos val="l"/>
        <c:majorGridlines/>
        <c:title>
          <c:tx>
            <c:rich>
              <a:bodyPr rot="-5400000" vert="horz"/>
              <a:lstStyle/>
              <a:p>
                <a:pPr>
                  <a:defRPr/>
                </a:pPr>
                <a:r>
                  <a:rPr lang="en-US"/>
                  <a:t>Cost ($)</a:t>
                </a:r>
              </a:p>
            </c:rich>
          </c:tx>
          <c:layout/>
        </c:title>
        <c:numFmt formatCode="General" sourceLinked="1"/>
        <c:tickLblPos val="nextTo"/>
        <c:crossAx val="182762496"/>
        <c:crosses val="autoZero"/>
        <c:crossBetween val="between"/>
      </c:valAx>
    </c:plotArea>
    <c:legend>
      <c:legendPos val="r"/>
      <c:layout/>
    </c:legend>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Total Provisioning </a:t>
            </a:r>
            <a:r>
              <a:rPr lang="en-US" dirty="0" smtClean="0"/>
              <a:t>Time minutes</a:t>
            </a:r>
            <a:endParaRPr lang="en-US" dirty="0"/>
          </a:p>
        </c:rich>
      </c:tx>
      <c:layout/>
    </c:title>
    <c:plotArea>
      <c:layout/>
      <c:lineChart>
        <c:grouping val="stacked"/>
        <c:ser>
          <c:idx val="1"/>
          <c:order val="0"/>
          <c:tx>
            <c:strRef>
              <c:f>Sheet1!$B$1</c:f>
              <c:strCache>
                <c:ptCount val="1"/>
                <c:pt idx="0">
                  <c:v>Time</c:v>
                </c:pt>
              </c:strCache>
            </c:strRef>
          </c:tx>
          <c:marker>
            <c:symbol val="none"/>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2.6388888888889766E-3</c:v>
                </c:pt>
                <c:pt idx="1">
                  <c:v>2.5347222222222867E-3</c:v>
                </c:pt>
                <c:pt idx="2">
                  <c:v>2.7083333333334267E-3</c:v>
                </c:pt>
                <c:pt idx="3">
                  <c:v>2.8124999999999908E-3</c:v>
                </c:pt>
              </c:numCache>
            </c:numRef>
          </c:val>
        </c:ser>
        <c:marker val="1"/>
        <c:axId val="190035072"/>
        <c:axId val="191075072"/>
      </c:lineChart>
      <c:catAx>
        <c:axId val="190035072"/>
        <c:scaling>
          <c:orientation val="minMax"/>
        </c:scaling>
        <c:axPos val="b"/>
        <c:numFmt formatCode="General" sourceLinked="1"/>
        <c:tickLblPos val="nextTo"/>
        <c:crossAx val="191075072"/>
        <c:crosses val="autoZero"/>
        <c:auto val="1"/>
        <c:lblAlgn val="ctr"/>
        <c:lblOffset val="100"/>
      </c:catAx>
      <c:valAx>
        <c:axId val="191075072"/>
        <c:scaling>
          <c:orientation val="minMax"/>
          <c:min val="0"/>
        </c:scaling>
        <c:axPos val="l"/>
        <c:majorGridlines/>
        <c:numFmt formatCode="h:mm:ss" sourceLinked="1"/>
        <c:tickLblPos val="nextTo"/>
        <c:crossAx val="190035072"/>
        <c:crosses val="autoZero"/>
        <c:crossBetween val="between"/>
      </c:valAx>
    </c:plotArea>
    <c:legend>
      <c:legendPos val="r"/>
      <c:layout/>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D2F59866-E7EF-4ECF-87A8-F2EA9AD8A83A}" type="presOf" srcId="{299C7145-7777-4205-843A-E1FE08E5307A}" destId="{9E90F593-217C-49A2-A49E-D19075CCCFB7}" srcOrd="0" destOrd="0" presId="urn:microsoft.com/office/officeart/2005/8/layout/gear1"/>
    <dgm:cxn modelId="{64009882-0D88-4768-BB98-3DAE7DBBA1BC}" type="presOf" srcId="{0218F697-4CBE-4C0C-AF58-C286B54C9059}" destId="{E6A9C372-B334-4B3C-AA83-DF4E47E9249C}" srcOrd="2" destOrd="0" presId="urn:microsoft.com/office/officeart/2005/8/layout/gear1"/>
    <dgm:cxn modelId="{15C2DDD1-A1DA-47E9-A6E7-FAA8D1AF20A9}" type="presOf" srcId="{0218F697-4CBE-4C0C-AF58-C286B54C9059}" destId="{0F6D8C90-16C7-42D6-9F9D-BF026488E359}" srcOrd="1" destOrd="0" presId="urn:microsoft.com/office/officeart/2005/8/layout/gear1"/>
    <dgm:cxn modelId="{873B6131-838E-44C4-996A-391D53AF6A85}" type="presOf" srcId="{08C9E0A0-152E-4A32-9D22-D5C5F728CB6B}" destId="{58B3DCBC-B637-4B29-85A6-2C48BC4AF47C}" srcOrd="1"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8166024D-CA3B-427A-98F7-6068236F9074}" type="presOf" srcId="{AB250563-8AD6-4C26-85DD-3AAE44EE9668}" destId="{211B5417-98E0-47A9-B06D-B14C08C8830D}" srcOrd="0" destOrd="0" presId="urn:microsoft.com/office/officeart/2005/8/layout/gear1"/>
    <dgm:cxn modelId="{EC7CE559-AB77-480D-9192-BB3E0F049609}" type="presOf" srcId="{AB250563-8AD6-4C26-85DD-3AAE44EE9668}" destId="{1D72DCD1-6D11-4AB9-A15D-F84334CE9938}" srcOrd="1" destOrd="0" presId="urn:microsoft.com/office/officeart/2005/8/layout/gear1"/>
    <dgm:cxn modelId="{46C5399F-51EF-4796-998C-EFA6A7028D84}" type="presOf" srcId="{4CACBA08-CE71-4AA1-897E-742989903C60}" destId="{78F1FF08-C20D-49B0-B75F-07D108D0A83C}" srcOrd="0" destOrd="0" presId="urn:microsoft.com/office/officeart/2005/8/layout/gear1"/>
    <dgm:cxn modelId="{FAF30ECA-C542-4F40-800A-EA4C13605665}" type="presOf" srcId="{08C9E0A0-152E-4A32-9D22-D5C5F728CB6B}" destId="{C583A7DA-50CE-4044-9423-AB553E59E267}" srcOrd="2" destOrd="0" presId="urn:microsoft.com/office/officeart/2005/8/layout/gear1"/>
    <dgm:cxn modelId="{5FC21D0C-5A57-45D5-84C1-52FDD9865D42}" type="presOf" srcId="{0531585E-CEBE-41B8-B3FF-4709D4A8A600}" destId="{1CFE3FCB-9A8A-4C97-BE6D-EF29F46EDD25}" srcOrd="0" destOrd="0" presId="urn:microsoft.com/office/officeart/2005/8/layout/gear1"/>
    <dgm:cxn modelId="{1DEF98DD-67A3-48A4-8F43-4C5A37BE8DC9}" type="presOf" srcId="{08C9E0A0-152E-4A32-9D22-D5C5F728CB6B}" destId="{176A518A-F69D-4996-9A2C-68DB036C749D}" srcOrd="0" destOrd="0" presId="urn:microsoft.com/office/officeart/2005/8/layout/gear1"/>
    <dgm:cxn modelId="{61A5C2AE-916C-4E88-95DA-587BD033875F}" type="presOf" srcId="{0218F697-4CBE-4C0C-AF58-C286B54C9059}" destId="{6D3374D2-C99A-4581-A802-C87DD13E12BB}" srcOrd="0" destOrd="0" presId="urn:microsoft.com/office/officeart/2005/8/layout/gear1"/>
    <dgm:cxn modelId="{3D896869-896B-47F5-AE94-18B4D696F804}" type="presOf" srcId="{AB250563-8AD6-4C26-85DD-3AAE44EE9668}" destId="{A377D33A-F578-4119-8EA1-6060677C6653}" srcOrd="3" destOrd="0" presId="urn:microsoft.com/office/officeart/2005/8/layout/gear1"/>
    <dgm:cxn modelId="{25E3CDEF-2C52-4C51-BA77-6006F8975AC2}" type="presOf" srcId="{28CDD406-BBC9-41DF-B545-264B5E5498E6}" destId="{3E3C3B26-C72A-43C7-803F-E2A4950DC1FC}" srcOrd="0" destOrd="0" presId="urn:microsoft.com/office/officeart/2005/8/layout/gear1"/>
    <dgm:cxn modelId="{EC777504-494D-4CEB-950A-4B4C5B92BACF}" type="presOf" srcId="{AB250563-8AD6-4C26-85DD-3AAE44EE9668}" destId="{C9120FCF-4908-40AD-B782-ECC3DD3C6EFE}" srcOrd="2" destOrd="0" presId="urn:microsoft.com/office/officeart/2005/8/layout/gear1"/>
    <dgm:cxn modelId="{6EC7DDC2-9C0A-4235-8DE5-4677F585D8A3}" type="presParOf" srcId="{3E3C3B26-C72A-43C7-803F-E2A4950DC1FC}" destId="{6D3374D2-C99A-4581-A802-C87DD13E12BB}" srcOrd="0" destOrd="0" presId="urn:microsoft.com/office/officeart/2005/8/layout/gear1"/>
    <dgm:cxn modelId="{B0B7ABB8-3219-40B7-B561-60FA05CE89BC}" type="presParOf" srcId="{3E3C3B26-C72A-43C7-803F-E2A4950DC1FC}" destId="{0F6D8C90-16C7-42D6-9F9D-BF026488E359}" srcOrd="1" destOrd="0" presId="urn:microsoft.com/office/officeart/2005/8/layout/gear1"/>
    <dgm:cxn modelId="{4F8C5473-3C49-4586-A3D7-36AE00942CFB}" type="presParOf" srcId="{3E3C3B26-C72A-43C7-803F-E2A4950DC1FC}" destId="{E6A9C372-B334-4B3C-AA83-DF4E47E9249C}" srcOrd="2" destOrd="0" presId="urn:microsoft.com/office/officeart/2005/8/layout/gear1"/>
    <dgm:cxn modelId="{CC14E5D1-5641-4A29-89EB-838284F77787}" type="presParOf" srcId="{3E3C3B26-C72A-43C7-803F-E2A4950DC1FC}" destId="{176A518A-F69D-4996-9A2C-68DB036C749D}" srcOrd="3" destOrd="0" presId="urn:microsoft.com/office/officeart/2005/8/layout/gear1"/>
    <dgm:cxn modelId="{080CBAE7-2DDF-4006-A6E4-99B81116FE5B}" type="presParOf" srcId="{3E3C3B26-C72A-43C7-803F-E2A4950DC1FC}" destId="{58B3DCBC-B637-4B29-85A6-2C48BC4AF47C}" srcOrd="4" destOrd="0" presId="urn:microsoft.com/office/officeart/2005/8/layout/gear1"/>
    <dgm:cxn modelId="{41856FB8-7746-44FA-AFE2-DB150710649E}" type="presParOf" srcId="{3E3C3B26-C72A-43C7-803F-E2A4950DC1FC}" destId="{C583A7DA-50CE-4044-9423-AB553E59E267}" srcOrd="5" destOrd="0" presId="urn:microsoft.com/office/officeart/2005/8/layout/gear1"/>
    <dgm:cxn modelId="{8D896D9D-2738-47E1-A48D-4641CF90AE73}" type="presParOf" srcId="{3E3C3B26-C72A-43C7-803F-E2A4950DC1FC}" destId="{211B5417-98E0-47A9-B06D-B14C08C8830D}" srcOrd="6" destOrd="0" presId="urn:microsoft.com/office/officeart/2005/8/layout/gear1"/>
    <dgm:cxn modelId="{50BB00AE-6ED4-4E11-8C08-7A68ED24FD3B}" type="presParOf" srcId="{3E3C3B26-C72A-43C7-803F-E2A4950DC1FC}" destId="{1D72DCD1-6D11-4AB9-A15D-F84334CE9938}" srcOrd="7" destOrd="0" presId="urn:microsoft.com/office/officeart/2005/8/layout/gear1"/>
    <dgm:cxn modelId="{B2F2AB81-1559-4D52-A7E5-1901E05C4111}" type="presParOf" srcId="{3E3C3B26-C72A-43C7-803F-E2A4950DC1FC}" destId="{C9120FCF-4908-40AD-B782-ECC3DD3C6EFE}" srcOrd="8" destOrd="0" presId="urn:microsoft.com/office/officeart/2005/8/layout/gear1"/>
    <dgm:cxn modelId="{B38D7025-3D54-46D7-8A72-FEDE26F81FC4}" type="presParOf" srcId="{3E3C3B26-C72A-43C7-803F-E2A4950DC1FC}" destId="{A377D33A-F578-4119-8EA1-6060677C6653}" srcOrd="9" destOrd="0" presId="urn:microsoft.com/office/officeart/2005/8/layout/gear1"/>
    <dgm:cxn modelId="{10C13F89-89B9-4B00-96C0-EBE7F1556E07}" type="presParOf" srcId="{3E3C3B26-C72A-43C7-803F-E2A4950DC1FC}" destId="{9E90F593-217C-49A2-A49E-D19075CCCFB7}" srcOrd="10" destOrd="0" presId="urn:microsoft.com/office/officeart/2005/8/layout/gear1"/>
    <dgm:cxn modelId="{1AF2F140-D76C-4B0A-8A7E-836F2141DA63}" type="presParOf" srcId="{3E3C3B26-C72A-43C7-803F-E2A4950DC1FC}" destId="{1CFE3FCB-9A8A-4C97-BE6D-EF29F46EDD25}" srcOrd="11" destOrd="0" presId="urn:microsoft.com/office/officeart/2005/8/layout/gear1"/>
    <dgm:cxn modelId="{63016801-3E04-428B-9222-B70E4D1058DD}"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462735C2-3537-4E58-ABB4-C7017428A4E8}" type="presOf" srcId="{0218F697-4CBE-4C0C-AF58-C286B54C9059}" destId="{0F6D8C90-16C7-42D6-9F9D-BF026488E359}" srcOrd="1" destOrd="0" presId="urn:microsoft.com/office/officeart/2005/8/layout/gear1"/>
    <dgm:cxn modelId="{22579494-D63C-40A4-9CB2-2E59B3731E14}" type="presOf" srcId="{0218F697-4CBE-4C0C-AF58-C286B54C9059}" destId="{6D3374D2-C99A-4581-A802-C87DD13E12BB}" srcOrd="0" destOrd="0" presId="urn:microsoft.com/office/officeart/2005/8/layout/gear1"/>
    <dgm:cxn modelId="{11BCC128-E634-48F5-BC86-889DC8867471}" type="presOf" srcId="{08C9E0A0-152E-4A32-9D22-D5C5F728CB6B}" destId="{176A518A-F69D-4996-9A2C-68DB036C749D}" srcOrd="0" destOrd="0" presId="urn:microsoft.com/office/officeart/2005/8/layout/gear1"/>
    <dgm:cxn modelId="{7BAF5E40-C52C-4C3A-A8FC-3767907C1DF7}" type="presOf" srcId="{AB250563-8AD6-4C26-85DD-3AAE44EE9668}" destId="{C9120FCF-4908-40AD-B782-ECC3DD3C6EFE}" srcOrd="2" destOrd="0" presId="urn:microsoft.com/office/officeart/2005/8/layout/gear1"/>
    <dgm:cxn modelId="{9B6ACE56-E126-4ADC-8A3D-EF5AE300914B}" type="presOf" srcId="{299C7145-7777-4205-843A-E1FE08E5307A}" destId="{9E90F593-217C-49A2-A49E-D19075CCCFB7}" srcOrd="0" destOrd="0" presId="urn:microsoft.com/office/officeart/2005/8/layout/gear1"/>
    <dgm:cxn modelId="{B8371840-0790-4264-877A-D95D385DD89B}" type="presOf" srcId="{0531585E-CEBE-41B8-B3FF-4709D4A8A600}" destId="{1CFE3FCB-9A8A-4C97-BE6D-EF29F46EDD25}" srcOrd="0" destOrd="0" presId="urn:microsoft.com/office/officeart/2005/8/layout/gear1"/>
    <dgm:cxn modelId="{CC357EED-E9E6-45AF-A84F-93741CF00164}" type="presOf" srcId="{AB250563-8AD6-4C26-85DD-3AAE44EE9668}" destId="{A377D33A-F578-4119-8EA1-6060677C6653}" srcOrd="3" destOrd="0" presId="urn:microsoft.com/office/officeart/2005/8/layout/gear1"/>
    <dgm:cxn modelId="{E3E7F16C-97A6-4441-987F-63CB68765980}" type="presOf" srcId="{08C9E0A0-152E-4A32-9D22-D5C5F728CB6B}" destId="{C583A7DA-50CE-4044-9423-AB553E59E267}" srcOrd="2"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42CB62EC-D409-488A-AC36-15631DA4F6FA}" type="presOf" srcId="{4CACBA08-CE71-4AA1-897E-742989903C60}" destId="{78F1FF08-C20D-49B0-B75F-07D108D0A83C}" srcOrd="0" destOrd="0" presId="urn:microsoft.com/office/officeart/2005/8/layout/gear1"/>
    <dgm:cxn modelId="{B4C2DAF7-4586-43CE-ABBA-D1AF37E95278}" type="presOf" srcId="{08C9E0A0-152E-4A32-9D22-D5C5F728CB6B}" destId="{58B3DCBC-B637-4B29-85A6-2C48BC4AF47C}" srcOrd="1" destOrd="0" presId="urn:microsoft.com/office/officeart/2005/8/layout/gear1"/>
    <dgm:cxn modelId="{56CBC579-D197-4673-8C0F-A73F0110E0E2}" type="presOf" srcId="{AB250563-8AD6-4C26-85DD-3AAE44EE9668}" destId="{211B5417-98E0-47A9-B06D-B14C08C8830D}" srcOrd="0" destOrd="0" presId="urn:microsoft.com/office/officeart/2005/8/layout/gear1"/>
    <dgm:cxn modelId="{BE06BC58-2569-4A6F-AE2E-3570860EBC7A}" type="presOf" srcId="{28CDD406-BBC9-41DF-B545-264B5E5498E6}" destId="{3E3C3B26-C72A-43C7-803F-E2A4950DC1FC}" srcOrd="0" destOrd="0" presId="urn:microsoft.com/office/officeart/2005/8/layout/gear1"/>
    <dgm:cxn modelId="{6BC690F7-F6EA-48E0-B691-5514678861EF}" type="presOf" srcId="{AB250563-8AD6-4C26-85DD-3AAE44EE9668}" destId="{1D72DCD1-6D11-4AB9-A15D-F84334CE9938}" srcOrd="1" destOrd="0" presId="urn:microsoft.com/office/officeart/2005/8/layout/gear1"/>
    <dgm:cxn modelId="{A8325025-18A4-4DB3-BBB1-36BAA0145468}" type="presOf" srcId="{0218F697-4CBE-4C0C-AF58-C286B54C9059}" destId="{E6A9C372-B334-4B3C-AA83-DF4E47E9249C}" srcOrd="2" destOrd="0" presId="urn:microsoft.com/office/officeart/2005/8/layout/gear1"/>
    <dgm:cxn modelId="{A64DE62C-D184-4E29-B39D-81875B3A10CD}" type="presParOf" srcId="{3E3C3B26-C72A-43C7-803F-E2A4950DC1FC}" destId="{6D3374D2-C99A-4581-A802-C87DD13E12BB}" srcOrd="0" destOrd="0" presId="urn:microsoft.com/office/officeart/2005/8/layout/gear1"/>
    <dgm:cxn modelId="{BAE3C63A-F271-4C32-ACA8-08F67931E2DF}" type="presParOf" srcId="{3E3C3B26-C72A-43C7-803F-E2A4950DC1FC}" destId="{0F6D8C90-16C7-42D6-9F9D-BF026488E359}" srcOrd="1" destOrd="0" presId="urn:microsoft.com/office/officeart/2005/8/layout/gear1"/>
    <dgm:cxn modelId="{48928BCB-9CF5-438D-B46A-0F3ED6B981F5}" type="presParOf" srcId="{3E3C3B26-C72A-43C7-803F-E2A4950DC1FC}" destId="{E6A9C372-B334-4B3C-AA83-DF4E47E9249C}" srcOrd="2" destOrd="0" presId="urn:microsoft.com/office/officeart/2005/8/layout/gear1"/>
    <dgm:cxn modelId="{F4314FCB-56E5-483D-884A-0F7A7805FA65}" type="presParOf" srcId="{3E3C3B26-C72A-43C7-803F-E2A4950DC1FC}" destId="{176A518A-F69D-4996-9A2C-68DB036C749D}" srcOrd="3" destOrd="0" presId="urn:microsoft.com/office/officeart/2005/8/layout/gear1"/>
    <dgm:cxn modelId="{08D07733-91CE-4AD3-ACE2-1D77BF82D712}" type="presParOf" srcId="{3E3C3B26-C72A-43C7-803F-E2A4950DC1FC}" destId="{58B3DCBC-B637-4B29-85A6-2C48BC4AF47C}" srcOrd="4" destOrd="0" presId="urn:microsoft.com/office/officeart/2005/8/layout/gear1"/>
    <dgm:cxn modelId="{E5AF5B8A-2E1F-4D39-A284-2EEC0AA40602}" type="presParOf" srcId="{3E3C3B26-C72A-43C7-803F-E2A4950DC1FC}" destId="{C583A7DA-50CE-4044-9423-AB553E59E267}" srcOrd="5" destOrd="0" presId="urn:microsoft.com/office/officeart/2005/8/layout/gear1"/>
    <dgm:cxn modelId="{A328229B-2AAB-49F1-8D01-38A7BE679258}" type="presParOf" srcId="{3E3C3B26-C72A-43C7-803F-E2A4950DC1FC}" destId="{211B5417-98E0-47A9-B06D-B14C08C8830D}" srcOrd="6" destOrd="0" presId="urn:microsoft.com/office/officeart/2005/8/layout/gear1"/>
    <dgm:cxn modelId="{1951FA4D-5E43-4B4F-B297-0EBE5BB08B7B}" type="presParOf" srcId="{3E3C3B26-C72A-43C7-803F-E2A4950DC1FC}" destId="{1D72DCD1-6D11-4AB9-A15D-F84334CE9938}" srcOrd="7" destOrd="0" presId="urn:microsoft.com/office/officeart/2005/8/layout/gear1"/>
    <dgm:cxn modelId="{2E78CB73-659B-4E49-A634-CD38975584F6}" type="presParOf" srcId="{3E3C3B26-C72A-43C7-803F-E2A4950DC1FC}" destId="{C9120FCF-4908-40AD-B782-ECC3DD3C6EFE}" srcOrd="8" destOrd="0" presId="urn:microsoft.com/office/officeart/2005/8/layout/gear1"/>
    <dgm:cxn modelId="{7FF4FAF2-C87B-46F4-9EE4-4892BB4BD876}" type="presParOf" srcId="{3E3C3B26-C72A-43C7-803F-E2A4950DC1FC}" destId="{A377D33A-F578-4119-8EA1-6060677C6653}" srcOrd="9" destOrd="0" presId="urn:microsoft.com/office/officeart/2005/8/layout/gear1"/>
    <dgm:cxn modelId="{0186BEE7-215B-4F06-AE1C-B3AE8AC84904}" type="presParOf" srcId="{3E3C3B26-C72A-43C7-803F-E2A4950DC1FC}" destId="{9E90F593-217C-49A2-A49E-D19075CCCFB7}" srcOrd="10" destOrd="0" presId="urn:microsoft.com/office/officeart/2005/8/layout/gear1"/>
    <dgm:cxn modelId="{8E85D0C8-31AF-4F26-907C-EDEE33FE53B5}" type="presParOf" srcId="{3E3C3B26-C72A-43C7-803F-E2A4950DC1FC}" destId="{1CFE3FCB-9A8A-4C97-BE6D-EF29F46EDD25}" srcOrd="11" destOrd="0" presId="urn:microsoft.com/office/officeart/2005/8/layout/gear1"/>
    <dgm:cxn modelId="{B670CB96-381B-44CB-84AF-D446DD759E6E}"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DAD488E9-714F-4496-8DC0-56F70488DF98}" type="presOf" srcId="{0531585E-CEBE-41B8-B3FF-4709D4A8A600}" destId="{1CFE3FCB-9A8A-4C97-BE6D-EF29F46EDD25}" srcOrd="0" destOrd="0" presId="urn:microsoft.com/office/officeart/2005/8/layout/gear1"/>
    <dgm:cxn modelId="{AA291191-A861-4930-B3CE-52474FE714A0}" srcId="{28CDD406-BBC9-41DF-B545-264B5E5498E6}" destId="{AB250563-8AD6-4C26-85DD-3AAE44EE9668}" srcOrd="2" destOrd="0" parTransId="{5C1E5509-16DD-4F3F-A834-0F66DCA91F81}" sibTransId="{4CACBA08-CE71-4AA1-897E-742989903C60}"/>
    <dgm:cxn modelId="{C7717185-2339-4738-B4DF-F4804F1E6B25}" type="presOf" srcId="{4CACBA08-CE71-4AA1-897E-742989903C60}" destId="{78F1FF08-C20D-49B0-B75F-07D108D0A83C}" srcOrd="0" destOrd="0" presId="urn:microsoft.com/office/officeart/2005/8/layout/gear1"/>
    <dgm:cxn modelId="{0B737241-BA2C-44B3-A004-3EAFA9AD46D7}" type="presOf" srcId="{AB250563-8AD6-4C26-85DD-3AAE44EE9668}" destId="{1D72DCD1-6D11-4AB9-A15D-F84334CE9938}" srcOrd="1" destOrd="0" presId="urn:microsoft.com/office/officeart/2005/8/layout/gear1"/>
    <dgm:cxn modelId="{55443415-5720-4A2E-86A2-68990A65FA77}" type="presOf" srcId="{299C7145-7777-4205-843A-E1FE08E5307A}" destId="{9E90F593-217C-49A2-A49E-D19075CCCFB7}" srcOrd="0" destOrd="0" presId="urn:microsoft.com/office/officeart/2005/8/layout/gear1"/>
    <dgm:cxn modelId="{D07DC1D1-C418-4D1C-AD6E-CDCAEA2FB172}" type="presOf" srcId="{AB250563-8AD6-4C26-85DD-3AAE44EE9668}" destId="{211B5417-98E0-47A9-B06D-B14C08C8830D}" srcOrd="0" destOrd="0" presId="urn:microsoft.com/office/officeart/2005/8/layout/gear1"/>
    <dgm:cxn modelId="{91E758EE-9A9C-4F41-82B7-D2E5E9AA27DB}" type="presOf" srcId="{28CDD406-BBC9-41DF-B545-264B5E5498E6}" destId="{3E3C3B26-C72A-43C7-803F-E2A4950DC1FC}" srcOrd="0" destOrd="0" presId="urn:microsoft.com/office/officeart/2005/8/layout/gear1"/>
    <dgm:cxn modelId="{87783F6A-CB3C-44C7-A13A-50AF6150581E}" type="presOf" srcId="{AB250563-8AD6-4C26-85DD-3AAE44EE9668}" destId="{C9120FCF-4908-40AD-B782-ECC3DD3C6EFE}" srcOrd="2" destOrd="0" presId="urn:microsoft.com/office/officeart/2005/8/layout/gear1"/>
    <dgm:cxn modelId="{F4BDB672-19EA-4ECA-BD0C-55BB2AC04FB9}" type="presOf" srcId="{AB250563-8AD6-4C26-85DD-3AAE44EE9668}" destId="{A377D33A-F578-4119-8EA1-6060677C6653}" srcOrd="3" destOrd="0" presId="urn:microsoft.com/office/officeart/2005/8/layout/gear1"/>
    <dgm:cxn modelId="{CBDE4081-DD9C-45FC-B731-BAD28554A697}" type="presOf" srcId="{0218F697-4CBE-4C0C-AF58-C286B54C9059}" destId="{0F6D8C90-16C7-42D6-9F9D-BF026488E359}" srcOrd="1" destOrd="0" presId="urn:microsoft.com/office/officeart/2005/8/layout/gear1"/>
    <dgm:cxn modelId="{906F09DB-0A46-4415-BF1B-2D1617A51094}" srcId="{28CDD406-BBC9-41DF-B545-264B5E5498E6}" destId="{0218F697-4CBE-4C0C-AF58-C286B54C9059}" srcOrd="0" destOrd="0" parTransId="{BD60233B-3BC9-48ED-A37B-867C1C2360C2}" sibTransId="{299C7145-7777-4205-843A-E1FE08E5307A}"/>
    <dgm:cxn modelId="{F7A7953A-3275-4DC1-953D-4F4613D7EA97}" srcId="{28CDD406-BBC9-41DF-B545-264B5E5498E6}" destId="{08C9E0A0-152E-4A32-9D22-D5C5F728CB6B}" srcOrd="1" destOrd="0" parTransId="{D7641B3A-049C-4C98-A16C-18BFA1BB43B3}" sibTransId="{0531585E-CEBE-41B8-B3FF-4709D4A8A600}"/>
    <dgm:cxn modelId="{65A7E311-0BC0-4F68-AD74-9CA72F3A669B}" type="presOf" srcId="{0218F697-4CBE-4C0C-AF58-C286B54C9059}" destId="{E6A9C372-B334-4B3C-AA83-DF4E47E9249C}" srcOrd="2" destOrd="0" presId="urn:microsoft.com/office/officeart/2005/8/layout/gear1"/>
    <dgm:cxn modelId="{89F03453-4EA3-4394-BC61-C744BD18EEDF}" type="presOf" srcId="{08C9E0A0-152E-4A32-9D22-D5C5F728CB6B}" destId="{C583A7DA-50CE-4044-9423-AB553E59E267}" srcOrd="2" destOrd="0" presId="urn:microsoft.com/office/officeart/2005/8/layout/gear1"/>
    <dgm:cxn modelId="{68EB7816-7077-49E4-BBC7-3C70B63A2F3D}" type="presOf" srcId="{08C9E0A0-152E-4A32-9D22-D5C5F728CB6B}" destId="{176A518A-F69D-4996-9A2C-68DB036C749D}" srcOrd="0" destOrd="0" presId="urn:microsoft.com/office/officeart/2005/8/layout/gear1"/>
    <dgm:cxn modelId="{B00812B2-4B3B-4E17-A8BC-9075C94BA654}" type="presOf" srcId="{08C9E0A0-152E-4A32-9D22-D5C5F728CB6B}" destId="{58B3DCBC-B637-4B29-85A6-2C48BC4AF47C}" srcOrd="1" destOrd="0" presId="urn:microsoft.com/office/officeart/2005/8/layout/gear1"/>
    <dgm:cxn modelId="{2C9DC59D-8A23-4C2A-A32C-6E228BDB6EB8}" type="presOf" srcId="{0218F697-4CBE-4C0C-AF58-C286B54C9059}" destId="{6D3374D2-C99A-4581-A802-C87DD13E12BB}" srcOrd="0" destOrd="0" presId="urn:microsoft.com/office/officeart/2005/8/layout/gear1"/>
    <dgm:cxn modelId="{3E34FB2D-67CC-4094-91F0-3B80423F214C}" type="presParOf" srcId="{3E3C3B26-C72A-43C7-803F-E2A4950DC1FC}" destId="{6D3374D2-C99A-4581-A802-C87DD13E12BB}" srcOrd="0" destOrd="0" presId="urn:microsoft.com/office/officeart/2005/8/layout/gear1"/>
    <dgm:cxn modelId="{05F6E358-5029-4855-8D2E-4C848953E97E}" type="presParOf" srcId="{3E3C3B26-C72A-43C7-803F-E2A4950DC1FC}" destId="{0F6D8C90-16C7-42D6-9F9D-BF026488E359}" srcOrd="1" destOrd="0" presId="urn:microsoft.com/office/officeart/2005/8/layout/gear1"/>
    <dgm:cxn modelId="{1F22DE21-E355-4AB5-9C82-0B828D3F45A2}" type="presParOf" srcId="{3E3C3B26-C72A-43C7-803F-E2A4950DC1FC}" destId="{E6A9C372-B334-4B3C-AA83-DF4E47E9249C}" srcOrd="2" destOrd="0" presId="urn:microsoft.com/office/officeart/2005/8/layout/gear1"/>
    <dgm:cxn modelId="{D5DB324F-6050-4AE6-93EF-E2923FF53FC8}" type="presParOf" srcId="{3E3C3B26-C72A-43C7-803F-E2A4950DC1FC}" destId="{176A518A-F69D-4996-9A2C-68DB036C749D}" srcOrd="3" destOrd="0" presId="urn:microsoft.com/office/officeart/2005/8/layout/gear1"/>
    <dgm:cxn modelId="{9323109F-0A88-48A7-AB5A-2746BEE37094}" type="presParOf" srcId="{3E3C3B26-C72A-43C7-803F-E2A4950DC1FC}" destId="{58B3DCBC-B637-4B29-85A6-2C48BC4AF47C}" srcOrd="4" destOrd="0" presId="urn:microsoft.com/office/officeart/2005/8/layout/gear1"/>
    <dgm:cxn modelId="{0ECA9085-8EB6-4502-B95D-782F6712E121}" type="presParOf" srcId="{3E3C3B26-C72A-43C7-803F-E2A4950DC1FC}" destId="{C583A7DA-50CE-4044-9423-AB553E59E267}" srcOrd="5" destOrd="0" presId="urn:microsoft.com/office/officeart/2005/8/layout/gear1"/>
    <dgm:cxn modelId="{504489EB-7943-4CF3-8D38-B660E8089F9D}" type="presParOf" srcId="{3E3C3B26-C72A-43C7-803F-E2A4950DC1FC}" destId="{211B5417-98E0-47A9-B06D-B14C08C8830D}" srcOrd="6" destOrd="0" presId="urn:microsoft.com/office/officeart/2005/8/layout/gear1"/>
    <dgm:cxn modelId="{78CE64C2-46E6-4F02-BF85-E5EA34B20E53}" type="presParOf" srcId="{3E3C3B26-C72A-43C7-803F-E2A4950DC1FC}" destId="{1D72DCD1-6D11-4AB9-A15D-F84334CE9938}" srcOrd="7" destOrd="0" presId="urn:microsoft.com/office/officeart/2005/8/layout/gear1"/>
    <dgm:cxn modelId="{43DB1AEE-5500-4AA3-82CA-4E5BE72E48F4}" type="presParOf" srcId="{3E3C3B26-C72A-43C7-803F-E2A4950DC1FC}" destId="{C9120FCF-4908-40AD-B782-ECC3DD3C6EFE}" srcOrd="8" destOrd="0" presId="urn:microsoft.com/office/officeart/2005/8/layout/gear1"/>
    <dgm:cxn modelId="{B6D266DF-07FC-4595-B525-BD67128322B4}" type="presParOf" srcId="{3E3C3B26-C72A-43C7-803F-E2A4950DC1FC}" destId="{A377D33A-F578-4119-8EA1-6060677C6653}" srcOrd="9" destOrd="0" presId="urn:microsoft.com/office/officeart/2005/8/layout/gear1"/>
    <dgm:cxn modelId="{4E37D656-4A9E-46CD-B8DE-ED14F59D551C}" type="presParOf" srcId="{3E3C3B26-C72A-43C7-803F-E2A4950DC1FC}" destId="{9E90F593-217C-49A2-A49E-D19075CCCFB7}" srcOrd="10" destOrd="0" presId="urn:microsoft.com/office/officeart/2005/8/layout/gear1"/>
    <dgm:cxn modelId="{B2816D30-636A-4F83-B855-125B1A48D4FE}" type="presParOf" srcId="{3E3C3B26-C72A-43C7-803F-E2A4950DC1FC}" destId="{1CFE3FCB-9A8A-4C97-BE6D-EF29F46EDD25}" srcOrd="11" destOrd="0" presId="urn:microsoft.com/office/officeart/2005/8/layout/gear1"/>
    <dgm:cxn modelId="{CC416B77-5B1B-441E-9054-D3B3AD840B42}"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DD406-BBC9-41DF-B545-264B5E5498E6}" type="doc">
      <dgm:prSet loTypeId="urn:microsoft.com/office/officeart/2005/8/layout/gear1" loCatId="process" qsTypeId="urn:microsoft.com/office/officeart/2005/8/quickstyle/simple3" qsCatId="simple" csTypeId="urn:microsoft.com/office/officeart/2005/8/colors/accent0_2" csCatId="mainScheme" phldr="0"/>
      <dgm:spPr/>
    </dgm:pt>
    <dgm:pt modelId="{0218F697-4CBE-4C0C-AF58-C286B54C9059}">
      <dgm:prSet phldrT="[Text]" phldr="1"/>
      <dgm:spPr/>
      <dgm:t>
        <a:bodyPr/>
        <a:lstStyle/>
        <a:p>
          <a:endParaRPr lang="en-US" dirty="0"/>
        </a:p>
      </dgm:t>
    </dgm:pt>
    <dgm:pt modelId="{BD60233B-3BC9-48ED-A37B-867C1C2360C2}" type="parTrans" cxnId="{906F09DB-0A46-4415-BF1B-2D1617A51094}">
      <dgm:prSet/>
      <dgm:spPr/>
      <dgm:t>
        <a:bodyPr/>
        <a:lstStyle/>
        <a:p>
          <a:endParaRPr lang="en-US"/>
        </a:p>
      </dgm:t>
    </dgm:pt>
    <dgm:pt modelId="{299C7145-7777-4205-843A-E1FE08E5307A}" type="sibTrans" cxnId="{906F09DB-0A46-4415-BF1B-2D1617A51094}">
      <dgm:prSet/>
      <dgm:spPr/>
      <dgm:t>
        <a:bodyPr/>
        <a:lstStyle/>
        <a:p>
          <a:endParaRPr lang="en-US"/>
        </a:p>
      </dgm:t>
    </dgm:pt>
    <dgm:pt modelId="{08C9E0A0-152E-4A32-9D22-D5C5F728CB6B}">
      <dgm:prSet phldrT="[Text]" phldr="1"/>
      <dgm:spPr/>
      <dgm:t>
        <a:bodyPr/>
        <a:lstStyle/>
        <a:p>
          <a:endParaRPr lang="en-US" dirty="0"/>
        </a:p>
      </dgm:t>
    </dgm:pt>
    <dgm:pt modelId="{D7641B3A-049C-4C98-A16C-18BFA1BB43B3}" type="parTrans" cxnId="{F7A7953A-3275-4DC1-953D-4F4613D7EA97}">
      <dgm:prSet/>
      <dgm:spPr/>
      <dgm:t>
        <a:bodyPr/>
        <a:lstStyle/>
        <a:p>
          <a:endParaRPr lang="en-US"/>
        </a:p>
      </dgm:t>
    </dgm:pt>
    <dgm:pt modelId="{0531585E-CEBE-41B8-B3FF-4709D4A8A600}" type="sibTrans" cxnId="{F7A7953A-3275-4DC1-953D-4F4613D7EA97}">
      <dgm:prSet/>
      <dgm:spPr/>
      <dgm:t>
        <a:bodyPr/>
        <a:lstStyle/>
        <a:p>
          <a:endParaRPr lang="en-US"/>
        </a:p>
      </dgm:t>
    </dgm:pt>
    <dgm:pt modelId="{AB250563-8AD6-4C26-85DD-3AAE44EE9668}">
      <dgm:prSet phldrT="[Text]" phldr="1"/>
      <dgm:spPr/>
      <dgm:t>
        <a:bodyPr/>
        <a:lstStyle/>
        <a:p>
          <a:endParaRPr lang="en-US" dirty="0"/>
        </a:p>
      </dgm:t>
    </dgm:pt>
    <dgm:pt modelId="{5C1E5509-16DD-4F3F-A834-0F66DCA91F81}" type="parTrans" cxnId="{AA291191-A861-4930-B3CE-52474FE714A0}">
      <dgm:prSet/>
      <dgm:spPr/>
      <dgm:t>
        <a:bodyPr/>
        <a:lstStyle/>
        <a:p>
          <a:endParaRPr lang="en-US"/>
        </a:p>
      </dgm:t>
    </dgm:pt>
    <dgm:pt modelId="{4CACBA08-CE71-4AA1-897E-742989903C60}" type="sibTrans" cxnId="{AA291191-A861-4930-B3CE-52474FE714A0}">
      <dgm:prSet/>
      <dgm:spPr/>
      <dgm:t>
        <a:bodyPr/>
        <a:lstStyle/>
        <a:p>
          <a:endParaRPr lang="en-US"/>
        </a:p>
      </dgm:t>
    </dgm:pt>
    <dgm:pt modelId="{3E3C3B26-C72A-43C7-803F-E2A4950DC1FC}" type="pres">
      <dgm:prSet presAssocID="{28CDD406-BBC9-41DF-B545-264B5E5498E6}" presName="composite" presStyleCnt="0">
        <dgm:presLayoutVars>
          <dgm:chMax val="3"/>
          <dgm:animLvl val="lvl"/>
          <dgm:resizeHandles val="exact"/>
        </dgm:presLayoutVars>
      </dgm:prSet>
      <dgm:spPr/>
    </dgm:pt>
    <dgm:pt modelId="{6D3374D2-C99A-4581-A802-C87DD13E12BB}" type="pres">
      <dgm:prSet presAssocID="{0218F697-4CBE-4C0C-AF58-C286B54C9059}" presName="gear1" presStyleLbl="node1" presStyleIdx="0" presStyleCnt="3" custLinFactNeighborY="12442">
        <dgm:presLayoutVars>
          <dgm:chMax val="1"/>
          <dgm:bulletEnabled val="1"/>
        </dgm:presLayoutVars>
      </dgm:prSet>
      <dgm:spPr/>
      <dgm:t>
        <a:bodyPr/>
        <a:lstStyle/>
        <a:p>
          <a:endParaRPr lang="en-US"/>
        </a:p>
      </dgm:t>
    </dgm:pt>
    <dgm:pt modelId="{0F6D8C90-16C7-42D6-9F9D-BF026488E359}" type="pres">
      <dgm:prSet presAssocID="{0218F697-4CBE-4C0C-AF58-C286B54C9059}" presName="gear1srcNode" presStyleLbl="node1" presStyleIdx="0" presStyleCnt="3"/>
      <dgm:spPr/>
      <dgm:t>
        <a:bodyPr/>
        <a:lstStyle/>
        <a:p>
          <a:endParaRPr lang="en-US"/>
        </a:p>
      </dgm:t>
    </dgm:pt>
    <dgm:pt modelId="{E6A9C372-B334-4B3C-AA83-DF4E47E9249C}" type="pres">
      <dgm:prSet presAssocID="{0218F697-4CBE-4C0C-AF58-C286B54C9059}" presName="gear1dstNode" presStyleLbl="node1" presStyleIdx="0" presStyleCnt="3"/>
      <dgm:spPr/>
      <dgm:t>
        <a:bodyPr/>
        <a:lstStyle/>
        <a:p>
          <a:endParaRPr lang="en-US"/>
        </a:p>
      </dgm:t>
    </dgm:pt>
    <dgm:pt modelId="{176A518A-F69D-4996-9A2C-68DB036C749D}" type="pres">
      <dgm:prSet presAssocID="{08C9E0A0-152E-4A32-9D22-D5C5F728CB6B}" presName="gear2" presStyleLbl="node1" presStyleIdx="1" presStyleCnt="3">
        <dgm:presLayoutVars>
          <dgm:chMax val="1"/>
          <dgm:bulletEnabled val="1"/>
        </dgm:presLayoutVars>
      </dgm:prSet>
      <dgm:spPr/>
      <dgm:t>
        <a:bodyPr/>
        <a:lstStyle/>
        <a:p>
          <a:endParaRPr lang="en-US"/>
        </a:p>
      </dgm:t>
    </dgm:pt>
    <dgm:pt modelId="{58B3DCBC-B637-4B29-85A6-2C48BC4AF47C}" type="pres">
      <dgm:prSet presAssocID="{08C9E0A0-152E-4A32-9D22-D5C5F728CB6B}" presName="gear2srcNode" presStyleLbl="node1" presStyleIdx="1" presStyleCnt="3"/>
      <dgm:spPr/>
      <dgm:t>
        <a:bodyPr/>
        <a:lstStyle/>
        <a:p>
          <a:endParaRPr lang="en-US"/>
        </a:p>
      </dgm:t>
    </dgm:pt>
    <dgm:pt modelId="{C583A7DA-50CE-4044-9423-AB553E59E267}" type="pres">
      <dgm:prSet presAssocID="{08C9E0A0-152E-4A32-9D22-D5C5F728CB6B}" presName="gear2dstNode" presStyleLbl="node1" presStyleIdx="1" presStyleCnt="3"/>
      <dgm:spPr/>
      <dgm:t>
        <a:bodyPr/>
        <a:lstStyle/>
        <a:p>
          <a:endParaRPr lang="en-US"/>
        </a:p>
      </dgm:t>
    </dgm:pt>
    <dgm:pt modelId="{211B5417-98E0-47A9-B06D-B14C08C8830D}" type="pres">
      <dgm:prSet presAssocID="{AB250563-8AD6-4C26-85DD-3AAE44EE9668}" presName="gear3" presStyleLbl="node1" presStyleIdx="2" presStyleCnt="3"/>
      <dgm:spPr/>
      <dgm:t>
        <a:bodyPr/>
        <a:lstStyle/>
        <a:p>
          <a:endParaRPr lang="en-US"/>
        </a:p>
      </dgm:t>
    </dgm:pt>
    <dgm:pt modelId="{1D72DCD1-6D11-4AB9-A15D-F84334CE9938}" type="pres">
      <dgm:prSet presAssocID="{AB250563-8AD6-4C26-85DD-3AAE44EE9668}" presName="gear3tx" presStyleLbl="node1" presStyleIdx="2" presStyleCnt="3">
        <dgm:presLayoutVars>
          <dgm:chMax val="1"/>
          <dgm:bulletEnabled val="1"/>
        </dgm:presLayoutVars>
      </dgm:prSet>
      <dgm:spPr/>
      <dgm:t>
        <a:bodyPr/>
        <a:lstStyle/>
        <a:p>
          <a:endParaRPr lang="en-US"/>
        </a:p>
      </dgm:t>
    </dgm:pt>
    <dgm:pt modelId="{C9120FCF-4908-40AD-B782-ECC3DD3C6EFE}" type="pres">
      <dgm:prSet presAssocID="{AB250563-8AD6-4C26-85DD-3AAE44EE9668}" presName="gear3srcNode" presStyleLbl="node1" presStyleIdx="2" presStyleCnt="3"/>
      <dgm:spPr/>
      <dgm:t>
        <a:bodyPr/>
        <a:lstStyle/>
        <a:p>
          <a:endParaRPr lang="en-US"/>
        </a:p>
      </dgm:t>
    </dgm:pt>
    <dgm:pt modelId="{A377D33A-F578-4119-8EA1-6060677C6653}" type="pres">
      <dgm:prSet presAssocID="{AB250563-8AD6-4C26-85DD-3AAE44EE9668}" presName="gear3dstNode" presStyleLbl="node1" presStyleIdx="2" presStyleCnt="3"/>
      <dgm:spPr/>
      <dgm:t>
        <a:bodyPr/>
        <a:lstStyle/>
        <a:p>
          <a:endParaRPr lang="en-US"/>
        </a:p>
      </dgm:t>
    </dgm:pt>
    <dgm:pt modelId="{9E90F593-217C-49A2-A49E-D19075CCCFB7}" type="pres">
      <dgm:prSet presAssocID="{299C7145-7777-4205-843A-E1FE08E5307A}" presName="connector1" presStyleLbl="sibTrans2D1" presStyleIdx="0" presStyleCnt="3"/>
      <dgm:spPr/>
      <dgm:t>
        <a:bodyPr/>
        <a:lstStyle/>
        <a:p>
          <a:endParaRPr lang="en-US"/>
        </a:p>
      </dgm:t>
    </dgm:pt>
    <dgm:pt modelId="{1CFE3FCB-9A8A-4C97-BE6D-EF29F46EDD25}" type="pres">
      <dgm:prSet presAssocID="{0531585E-CEBE-41B8-B3FF-4709D4A8A600}" presName="connector2" presStyleLbl="sibTrans2D1" presStyleIdx="1" presStyleCnt="3"/>
      <dgm:spPr/>
      <dgm:t>
        <a:bodyPr/>
        <a:lstStyle/>
        <a:p>
          <a:endParaRPr lang="en-US"/>
        </a:p>
      </dgm:t>
    </dgm:pt>
    <dgm:pt modelId="{78F1FF08-C20D-49B0-B75F-07D108D0A83C}" type="pres">
      <dgm:prSet presAssocID="{4CACBA08-CE71-4AA1-897E-742989903C60}" presName="connector3" presStyleLbl="sibTrans2D1" presStyleIdx="2" presStyleCnt="3"/>
      <dgm:spPr/>
      <dgm:t>
        <a:bodyPr/>
        <a:lstStyle/>
        <a:p>
          <a:endParaRPr lang="en-US"/>
        </a:p>
      </dgm:t>
    </dgm:pt>
  </dgm:ptLst>
  <dgm:cxnLst>
    <dgm:cxn modelId="{AA291191-A861-4930-B3CE-52474FE714A0}" srcId="{28CDD406-BBC9-41DF-B545-264B5E5498E6}" destId="{AB250563-8AD6-4C26-85DD-3AAE44EE9668}" srcOrd="2" destOrd="0" parTransId="{5C1E5509-16DD-4F3F-A834-0F66DCA91F81}" sibTransId="{4CACBA08-CE71-4AA1-897E-742989903C60}"/>
    <dgm:cxn modelId="{FFAE129A-CE27-4530-B9A5-FB760F13401E}" type="presOf" srcId="{28CDD406-BBC9-41DF-B545-264B5E5498E6}" destId="{3E3C3B26-C72A-43C7-803F-E2A4950DC1FC}" srcOrd="0" destOrd="0" presId="urn:microsoft.com/office/officeart/2005/8/layout/gear1"/>
    <dgm:cxn modelId="{3D6AB546-365D-4408-82DB-47009722F4E1}" type="presOf" srcId="{4CACBA08-CE71-4AA1-897E-742989903C60}" destId="{78F1FF08-C20D-49B0-B75F-07D108D0A83C}" srcOrd="0" destOrd="0" presId="urn:microsoft.com/office/officeart/2005/8/layout/gear1"/>
    <dgm:cxn modelId="{84B7E704-B256-4CE3-8F26-1A925D5916DA}" type="presOf" srcId="{AB250563-8AD6-4C26-85DD-3AAE44EE9668}" destId="{C9120FCF-4908-40AD-B782-ECC3DD3C6EFE}" srcOrd="2" destOrd="0" presId="urn:microsoft.com/office/officeart/2005/8/layout/gear1"/>
    <dgm:cxn modelId="{2BE0978C-809B-4E6F-9507-4D3CE9A1C229}" type="presOf" srcId="{0218F697-4CBE-4C0C-AF58-C286B54C9059}" destId="{0F6D8C90-16C7-42D6-9F9D-BF026488E359}" srcOrd="1" destOrd="0" presId="urn:microsoft.com/office/officeart/2005/8/layout/gear1"/>
    <dgm:cxn modelId="{9A2ADFE2-4C80-4704-8CAE-F87B7CF5A187}" type="presOf" srcId="{AB250563-8AD6-4C26-85DD-3AAE44EE9668}" destId="{1D72DCD1-6D11-4AB9-A15D-F84334CE9938}" srcOrd="1" destOrd="0" presId="urn:microsoft.com/office/officeart/2005/8/layout/gear1"/>
    <dgm:cxn modelId="{8AB567CD-A090-4BEA-B32B-DB182CBCB9E6}" type="presOf" srcId="{0531585E-CEBE-41B8-B3FF-4709D4A8A600}" destId="{1CFE3FCB-9A8A-4C97-BE6D-EF29F46EDD25}" srcOrd="0" destOrd="0" presId="urn:microsoft.com/office/officeart/2005/8/layout/gear1"/>
    <dgm:cxn modelId="{17A1FDD1-30DF-4B1F-8737-94BA9D39BEE1}" type="presOf" srcId="{08C9E0A0-152E-4A32-9D22-D5C5F728CB6B}" destId="{58B3DCBC-B637-4B29-85A6-2C48BC4AF47C}" srcOrd="1" destOrd="0" presId="urn:microsoft.com/office/officeart/2005/8/layout/gear1"/>
    <dgm:cxn modelId="{F7A7953A-3275-4DC1-953D-4F4613D7EA97}" srcId="{28CDD406-BBC9-41DF-B545-264B5E5498E6}" destId="{08C9E0A0-152E-4A32-9D22-D5C5F728CB6B}" srcOrd="1" destOrd="0" parTransId="{D7641B3A-049C-4C98-A16C-18BFA1BB43B3}" sibTransId="{0531585E-CEBE-41B8-B3FF-4709D4A8A600}"/>
    <dgm:cxn modelId="{906F09DB-0A46-4415-BF1B-2D1617A51094}" srcId="{28CDD406-BBC9-41DF-B545-264B5E5498E6}" destId="{0218F697-4CBE-4C0C-AF58-C286B54C9059}" srcOrd="0" destOrd="0" parTransId="{BD60233B-3BC9-48ED-A37B-867C1C2360C2}" sibTransId="{299C7145-7777-4205-843A-E1FE08E5307A}"/>
    <dgm:cxn modelId="{68AE12FE-492D-4AB7-8CAA-5C07D0361F33}" type="presOf" srcId="{299C7145-7777-4205-843A-E1FE08E5307A}" destId="{9E90F593-217C-49A2-A49E-D19075CCCFB7}" srcOrd="0" destOrd="0" presId="urn:microsoft.com/office/officeart/2005/8/layout/gear1"/>
    <dgm:cxn modelId="{D6943E7B-D848-46A6-9A4F-1D00711DFE1D}" type="presOf" srcId="{AB250563-8AD6-4C26-85DD-3AAE44EE9668}" destId="{211B5417-98E0-47A9-B06D-B14C08C8830D}" srcOrd="0" destOrd="0" presId="urn:microsoft.com/office/officeart/2005/8/layout/gear1"/>
    <dgm:cxn modelId="{5B16E75A-634D-4E6E-B598-3E2F792E63D6}" type="presOf" srcId="{0218F697-4CBE-4C0C-AF58-C286B54C9059}" destId="{6D3374D2-C99A-4581-A802-C87DD13E12BB}" srcOrd="0" destOrd="0" presId="urn:microsoft.com/office/officeart/2005/8/layout/gear1"/>
    <dgm:cxn modelId="{D6EE05E1-1DCC-4E4A-B393-FB17626F2F27}" type="presOf" srcId="{AB250563-8AD6-4C26-85DD-3AAE44EE9668}" destId="{A377D33A-F578-4119-8EA1-6060677C6653}" srcOrd="3" destOrd="0" presId="urn:microsoft.com/office/officeart/2005/8/layout/gear1"/>
    <dgm:cxn modelId="{0722B4D6-4945-410F-8BBF-F8391E8B54BE}" type="presOf" srcId="{0218F697-4CBE-4C0C-AF58-C286B54C9059}" destId="{E6A9C372-B334-4B3C-AA83-DF4E47E9249C}" srcOrd="2" destOrd="0" presId="urn:microsoft.com/office/officeart/2005/8/layout/gear1"/>
    <dgm:cxn modelId="{6091E8D0-31BB-4307-81C7-B8343A49306A}" type="presOf" srcId="{08C9E0A0-152E-4A32-9D22-D5C5F728CB6B}" destId="{176A518A-F69D-4996-9A2C-68DB036C749D}" srcOrd="0" destOrd="0" presId="urn:microsoft.com/office/officeart/2005/8/layout/gear1"/>
    <dgm:cxn modelId="{DE6E4981-5F83-454A-8B06-A4ADD1E5337F}" type="presOf" srcId="{08C9E0A0-152E-4A32-9D22-D5C5F728CB6B}" destId="{C583A7DA-50CE-4044-9423-AB553E59E267}" srcOrd="2" destOrd="0" presId="urn:microsoft.com/office/officeart/2005/8/layout/gear1"/>
    <dgm:cxn modelId="{B1E3E4F4-5FD8-42C9-934A-6A2B548672F7}" type="presParOf" srcId="{3E3C3B26-C72A-43C7-803F-E2A4950DC1FC}" destId="{6D3374D2-C99A-4581-A802-C87DD13E12BB}" srcOrd="0" destOrd="0" presId="urn:microsoft.com/office/officeart/2005/8/layout/gear1"/>
    <dgm:cxn modelId="{6CC679B5-37FC-4994-83AA-7A0A171599DD}" type="presParOf" srcId="{3E3C3B26-C72A-43C7-803F-E2A4950DC1FC}" destId="{0F6D8C90-16C7-42D6-9F9D-BF026488E359}" srcOrd="1" destOrd="0" presId="urn:microsoft.com/office/officeart/2005/8/layout/gear1"/>
    <dgm:cxn modelId="{906F87DD-840A-47D1-B63D-B8A8B7F6A992}" type="presParOf" srcId="{3E3C3B26-C72A-43C7-803F-E2A4950DC1FC}" destId="{E6A9C372-B334-4B3C-AA83-DF4E47E9249C}" srcOrd="2" destOrd="0" presId="urn:microsoft.com/office/officeart/2005/8/layout/gear1"/>
    <dgm:cxn modelId="{F300B460-9A47-41F6-8098-B0762FEBC4A9}" type="presParOf" srcId="{3E3C3B26-C72A-43C7-803F-E2A4950DC1FC}" destId="{176A518A-F69D-4996-9A2C-68DB036C749D}" srcOrd="3" destOrd="0" presId="urn:microsoft.com/office/officeart/2005/8/layout/gear1"/>
    <dgm:cxn modelId="{EB771BCB-2A50-4C2F-80D5-65C528C9518B}" type="presParOf" srcId="{3E3C3B26-C72A-43C7-803F-E2A4950DC1FC}" destId="{58B3DCBC-B637-4B29-85A6-2C48BC4AF47C}" srcOrd="4" destOrd="0" presId="urn:microsoft.com/office/officeart/2005/8/layout/gear1"/>
    <dgm:cxn modelId="{843B868D-8720-4C5B-B6FD-9D0A5E20500B}" type="presParOf" srcId="{3E3C3B26-C72A-43C7-803F-E2A4950DC1FC}" destId="{C583A7DA-50CE-4044-9423-AB553E59E267}" srcOrd="5" destOrd="0" presId="urn:microsoft.com/office/officeart/2005/8/layout/gear1"/>
    <dgm:cxn modelId="{5B122328-86C3-4F04-B9FB-1A240414AAB9}" type="presParOf" srcId="{3E3C3B26-C72A-43C7-803F-E2A4950DC1FC}" destId="{211B5417-98E0-47A9-B06D-B14C08C8830D}" srcOrd="6" destOrd="0" presId="urn:microsoft.com/office/officeart/2005/8/layout/gear1"/>
    <dgm:cxn modelId="{4A29BD7C-136B-4AAE-BD6C-EDFA888503CA}" type="presParOf" srcId="{3E3C3B26-C72A-43C7-803F-E2A4950DC1FC}" destId="{1D72DCD1-6D11-4AB9-A15D-F84334CE9938}" srcOrd="7" destOrd="0" presId="urn:microsoft.com/office/officeart/2005/8/layout/gear1"/>
    <dgm:cxn modelId="{A4AFB7EA-DEED-4621-964C-218832F215A5}" type="presParOf" srcId="{3E3C3B26-C72A-43C7-803F-E2A4950DC1FC}" destId="{C9120FCF-4908-40AD-B782-ECC3DD3C6EFE}" srcOrd="8" destOrd="0" presId="urn:microsoft.com/office/officeart/2005/8/layout/gear1"/>
    <dgm:cxn modelId="{61F3C231-BA6A-4618-888B-76FBB6FDE149}" type="presParOf" srcId="{3E3C3B26-C72A-43C7-803F-E2A4950DC1FC}" destId="{A377D33A-F578-4119-8EA1-6060677C6653}" srcOrd="9" destOrd="0" presId="urn:microsoft.com/office/officeart/2005/8/layout/gear1"/>
    <dgm:cxn modelId="{161E1FCD-A28A-417A-9CFC-867C20660434}" type="presParOf" srcId="{3E3C3B26-C72A-43C7-803F-E2A4950DC1FC}" destId="{9E90F593-217C-49A2-A49E-D19075CCCFB7}" srcOrd="10" destOrd="0" presId="urn:microsoft.com/office/officeart/2005/8/layout/gear1"/>
    <dgm:cxn modelId="{037B5280-3AE0-4798-880C-800D9404363A}" type="presParOf" srcId="{3E3C3B26-C72A-43C7-803F-E2A4950DC1FC}" destId="{1CFE3FCB-9A8A-4C97-BE6D-EF29F46EDD25}" srcOrd="11" destOrd="0" presId="urn:microsoft.com/office/officeart/2005/8/layout/gear1"/>
    <dgm:cxn modelId="{39ACE9E6-C3F8-4E0D-9CCC-8F850F59295B}" type="presParOf" srcId="{3E3C3B26-C72A-43C7-803F-E2A4950DC1FC}" destId="{78F1FF08-C20D-49B0-B75F-07D108D0A83C}" srcOrd="12" destOrd="0" presId="urn:microsoft.com/office/officeart/2005/8/layout/gear1"/>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3374D2-C99A-4581-A802-C87DD13E12BB}">
      <dsp:nvSpPr>
        <dsp:cNvPr id="0" name=""/>
        <dsp:cNvSpPr/>
      </dsp:nvSpPr>
      <dsp:spPr>
        <a:xfrm>
          <a:off x="401449" y="353351"/>
          <a:ext cx="431874" cy="431874"/>
        </a:xfrm>
        <a:prstGeom prst="gear9">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401449" y="353351"/>
        <a:ext cx="431874" cy="431874"/>
      </dsp:txXfrm>
    </dsp:sp>
    <dsp:sp modelId="{176A518A-F69D-4996-9A2C-68DB036C749D}">
      <dsp:nvSpPr>
        <dsp:cNvPr id="0" name=""/>
        <dsp:cNvSpPr/>
      </dsp:nvSpPr>
      <dsp:spPr>
        <a:xfrm>
          <a:off x="150177" y="251272"/>
          <a:ext cx="314090" cy="314090"/>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177" y="251272"/>
        <a:ext cx="314090" cy="314090"/>
      </dsp:txXfrm>
    </dsp:sp>
    <dsp:sp modelId="{211B5417-98E0-47A9-B06D-B14C08C8830D}">
      <dsp:nvSpPr>
        <dsp:cNvPr id="0" name=""/>
        <dsp:cNvSpPr/>
      </dsp:nvSpPr>
      <dsp:spPr>
        <a:xfrm rot="20700000">
          <a:off x="326100" y="34581"/>
          <a:ext cx="307744" cy="307744"/>
        </a:xfrm>
        <a:prstGeom prst="gear6">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597" y="102079"/>
        <a:ext cx="172749" cy="172749"/>
      </dsp:txXfrm>
    </dsp:sp>
    <dsp:sp modelId="{9E90F593-217C-49A2-A49E-D19075CCCFB7}">
      <dsp:nvSpPr>
        <dsp:cNvPr id="0" name=""/>
        <dsp:cNvSpPr/>
      </dsp:nvSpPr>
      <dsp:spPr>
        <a:xfrm>
          <a:off x="340110" y="301822"/>
          <a:ext cx="552799" cy="552799"/>
        </a:xfrm>
        <a:prstGeom prst="circularArrow">
          <a:avLst>
            <a:gd name="adj1" fmla="val 4688"/>
            <a:gd name="adj2" fmla="val 299029"/>
            <a:gd name="adj3" fmla="val 2250495"/>
            <a:gd name="adj4" fmla="val 16657508"/>
            <a:gd name="adj5" fmla="val 5469"/>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FE3FCB-9A8A-4C97-BE6D-EF29F46EDD25}">
      <dsp:nvSpPr>
        <dsp:cNvPr id="0" name=""/>
        <dsp:cNvSpPr/>
      </dsp:nvSpPr>
      <dsp:spPr>
        <a:xfrm>
          <a:off x="94552" y="196406"/>
          <a:ext cx="401643" cy="401643"/>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8F1FF08-C20D-49B0-B75F-07D108D0A83C}">
      <dsp:nvSpPr>
        <dsp:cNvPr id="0" name=""/>
        <dsp:cNvSpPr/>
      </dsp:nvSpPr>
      <dsp:spPr>
        <a:xfrm>
          <a:off x="254915" y="-18195"/>
          <a:ext cx="433052" cy="433052"/>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28C12-2536-4E49-B7B3-2DEF7E16E62F}" type="datetimeFigureOut">
              <a:rPr lang="en-US" smtClean="0"/>
              <a:pPr/>
              <a:t>9/21/2010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6D197-A627-44F7-8E49-2CBE7B6DB7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A75295-7445-45AC-B2C1-D5EF81815DC7}"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EMR &amp; Hadoop-EC2 requires one extra node to act as the master node (included in the cost calculation)</a:t>
            </a:r>
          </a:p>
          <a:p>
            <a:endParaRPr lang="en-US" dirty="0"/>
          </a:p>
        </p:txBody>
      </p:sp>
      <p:sp>
        <p:nvSpPr>
          <p:cNvPr id="4" name="Slide Number Placeholder 3"/>
          <p:cNvSpPr>
            <a:spLocks noGrp="1"/>
          </p:cNvSpPr>
          <p:nvPr>
            <p:ph type="sldNum" sz="quarter" idx="10"/>
          </p:nvPr>
        </p:nvSpPr>
        <p:spPr/>
        <p:txBody>
          <a:bodyPr/>
          <a:lstStyle/>
          <a:p>
            <a:fld id="{BF270418-98F1-4037-8E69-636E449EAD1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 the cost for</a:t>
            </a:r>
            <a:r>
              <a:rPr lang="en-US" baseline="0" dirty="0" smtClean="0"/>
              <a:t> the compute instances. In addition to this, there will be minor charges for the data storage for EMR &amp; </a:t>
            </a:r>
            <a:r>
              <a:rPr lang="en-US" baseline="0" dirty="0" err="1" smtClean="0"/>
              <a:t>AzureMR</a:t>
            </a:r>
            <a:r>
              <a:rPr lang="en-US" baseline="0" dirty="0" smtClean="0"/>
              <a:t>.  Also there will be additional minor charges for the queue service and table service for </a:t>
            </a:r>
            <a:r>
              <a:rPr lang="en-US" baseline="0" dirty="0" err="1" smtClean="0"/>
              <a:t>AzureMR</a:t>
            </a:r>
            <a:r>
              <a:rPr lang="en-US" baseline="0" dirty="0" smtClean="0"/>
              <a:t>. </a:t>
            </a:r>
          </a:p>
          <a:p>
            <a:r>
              <a:rPr lang="en-US" baseline="0" dirty="0" smtClean="0"/>
              <a:t>Cost presented here are amortized for the actual time (time/3600 * </a:t>
            </a:r>
            <a:r>
              <a:rPr lang="en-US" baseline="0" dirty="0" err="1" smtClean="0"/>
              <a:t>num_instances</a:t>
            </a:r>
            <a:r>
              <a:rPr lang="en-US" baseline="0" dirty="0" smtClean="0"/>
              <a:t> * </a:t>
            </a:r>
            <a:r>
              <a:rPr lang="en-US" baseline="0" dirty="0" err="1" smtClean="0"/>
              <a:t>instance_price_per_hour</a:t>
            </a:r>
            <a:r>
              <a:rPr lang="en-US" baseline="0" dirty="0" smtClean="0"/>
              <a:t>), assuming the remaining time of the instance hour have been put to useful work. </a:t>
            </a:r>
          </a:p>
          <a:p>
            <a:endParaRPr lang="en-US" baseline="0" dirty="0" smtClean="0"/>
          </a:p>
          <a:p>
            <a:r>
              <a:rPr lang="en-US" baseline="0" dirty="0" smtClean="0"/>
              <a:t>Note: EMR &amp; Hadoop-EC2 requires one extra node to act as the master node (included in the cost calculation)</a:t>
            </a:r>
          </a:p>
        </p:txBody>
      </p:sp>
      <p:sp>
        <p:nvSpPr>
          <p:cNvPr id="4" name="Slide Number Placeholder 3"/>
          <p:cNvSpPr>
            <a:spLocks noGrp="1"/>
          </p:cNvSpPr>
          <p:nvPr>
            <p:ph type="sldNum" sz="quarter" idx="10"/>
          </p:nvPr>
        </p:nvSpPr>
        <p:spPr/>
        <p:txBody>
          <a:bodyPr/>
          <a:lstStyle/>
          <a:p>
            <a:fld id="{BF270418-98F1-4037-8E69-636E449EAD1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F7E7238-03A3-42EA-AF91-937FDCA976AB}"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26D197-A627-44F7-8E49-2CBE7B6DB7C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7F231C-8B70-4828-B017-1445D67038E4}" type="datetimeFigureOut">
              <a:rPr lang="en-US" smtClean="0"/>
              <a:pPr/>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F231C-8B70-4828-B017-1445D67038E4}" type="datetimeFigureOut">
              <a:rPr lang="en-US" smtClean="0"/>
              <a:pPr/>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F231C-8B70-4828-B017-1445D67038E4}" type="datetimeFigureOut">
              <a:rPr lang="en-US" smtClean="0"/>
              <a:pPr/>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9/21/2010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9/21/2010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9/21/2010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9/21/2010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9/21/2010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9/21/2010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9/21/2010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9/21/2010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7F231C-8B70-4828-B017-1445D67038E4}" type="datetimeFigureOut">
              <a:rPr lang="en-US" smtClean="0"/>
              <a:pPr/>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9/21/2010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9/21/2010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9/21/2010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F231C-8B70-4828-B017-1445D67038E4}" type="datetimeFigureOut">
              <a:rPr lang="en-US" smtClean="0"/>
              <a:pPr/>
              <a:t>9/21/2010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F231C-8B70-4828-B017-1445D67038E4}" type="datetimeFigureOut">
              <a:rPr lang="en-US" smtClean="0"/>
              <a:pPr/>
              <a:t>9/21/2010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7F231C-8B70-4828-B017-1445D67038E4}" type="datetimeFigureOut">
              <a:rPr lang="en-US" smtClean="0"/>
              <a:pPr/>
              <a:t>9/21/2010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7F231C-8B70-4828-B017-1445D67038E4}" type="datetimeFigureOut">
              <a:rPr lang="en-US" smtClean="0"/>
              <a:pPr/>
              <a:t>9/21/2010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F231C-8B70-4828-B017-1445D67038E4}" type="datetimeFigureOut">
              <a:rPr lang="en-US" smtClean="0"/>
              <a:pPr/>
              <a:t>9/21/2010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F231C-8B70-4828-B017-1445D67038E4}" type="datetimeFigureOut">
              <a:rPr lang="en-US" smtClean="0"/>
              <a:pPr/>
              <a:t>9/21/2010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F231C-8B70-4828-B017-1445D67038E4}" type="datetimeFigureOut">
              <a:rPr lang="en-US" smtClean="0"/>
              <a:pPr/>
              <a:t>9/21/2010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B670C-F70B-459C-9617-51F21022D1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F231C-8B70-4828-B017-1445D67038E4}" type="datetimeFigureOut">
              <a:rPr lang="en-US" smtClean="0"/>
              <a:pPr/>
              <a:t>9/21/2010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B670C-F70B-459C-9617-51F21022D1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9/21/2010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rids.ucs.indiana.edu/ptliupages/publications/twister__hpdc_mapreduc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radlab.cs.berkeley.edu/w/upload/9/9c/Spark-retreat-poster-s10.pdf" TargetMode="External"/><Relationship Id="rId4" Type="http://schemas.openxmlformats.org/officeDocument/2006/relationships/hyperlink" Target="http://www.iterativemapreduc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28600"/>
            <a:ext cx="4876800" cy="1470025"/>
          </a:xfrm>
        </p:spPr>
        <p:txBody>
          <a:bodyPr>
            <a:noAutofit/>
          </a:bodyPr>
          <a:lstStyle/>
          <a:p>
            <a:r>
              <a:rPr lang="en-US" sz="4000" b="1" dirty="0" smtClean="0"/>
              <a:t>MPI and MapReduce</a:t>
            </a:r>
            <a:endParaRPr lang="en-US" sz="4000" dirty="0"/>
          </a:p>
        </p:txBody>
      </p:sp>
      <p:sp>
        <p:nvSpPr>
          <p:cNvPr id="3" name="Subtitle 2"/>
          <p:cNvSpPr>
            <a:spLocks noGrp="1"/>
          </p:cNvSpPr>
          <p:nvPr>
            <p:ph type="subTitle" idx="1"/>
          </p:nvPr>
        </p:nvSpPr>
        <p:spPr>
          <a:xfrm>
            <a:off x="3657600" y="1676400"/>
            <a:ext cx="5486400" cy="2590800"/>
          </a:xfrm>
        </p:spPr>
        <p:txBody>
          <a:bodyPr>
            <a:noAutofit/>
          </a:bodyPr>
          <a:lstStyle/>
          <a:p>
            <a:r>
              <a:rPr lang="en-US" sz="2400" b="1" dirty="0" smtClean="0"/>
              <a:t>CCGSC 2010 Flat Rock NC</a:t>
            </a:r>
          </a:p>
          <a:p>
            <a:r>
              <a:rPr lang="it-IT" sz="2400" b="1" dirty="0" smtClean="0"/>
              <a:t>September 8 2010</a:t>
            </a:r>
          </a:p>
        </p:txBody>
      </p:sp>
      <p:sp>
        <p:nvSpPr>
          <p:cNvPr id="5" name="Subtitle 2"/>
          <p:cNvSpPr txBox="1">
            <a:spLocks/>
          </p:cNvSpPr>
          <p:nvPr/>
        </p:nvSpPr>
        <p:spPr>
          <a:xfrm>
            <a:off x="-152400" y="34290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pic>
        <p:nvPicPr>
          <p:cNvPr id="1026" name="Picture 2"/>
          <p:cNvPicPr>
            <a:picLocks noChangeAspect="1" noChangeArrowheads="1"/>
          </p:cNvPicPr>
          <p:nvPr/>
        </p:nvPicPr>
        <p:blipFill>
          <a:blip r:embed="rId6" cstate="print"/>
          <a:srcRect/>
          <a:stretch>
            <a:fillRect/>
          </a:stretch>
        </p:blipFill>
        <p:spPr bwMode="auto">
          <a:xfrm>
            <a:off x="0" y="76200"/>
            <a:ext cx="4191000" cy="3234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Matrix Multiplication 64 cores</a:t>
            </a:r>
            <a:endParaRPr lang="en-US" dirty="0"/>
          </a:p>
        </p:txBody>
      </p:sp>
      <p:grpSp>
        <p:nvGrpSpPr>
          <p:cNvPr id="7" name="Group 6"/>
          <p:cNvGrpSpPr/>
          <p:nvPr/>
        </p:nvGrpSpPr>
        <p:grpSpPr>
          <a:xfrm>
            <a:off x="2590800" y="1447800"/>
            <a:ext cx="6553200" cy="5204874"/>
            <a:chOff x="304800" y="1348326"/>
            <a:chExt cx="8305800" cy="5509674"/>
          </a:xfrm>
        </p:grpSpPr>
        <p:pic>
          <p:nvPicPr>
            <p:cNvPr id="5" name="Picture 3" descr="C:\gcf\ptliupages\publications\presentations\matrix-8-node.png"/>
            <p:cNvPicPr>
              <a:picLocks noChangeAspect="1" noChangeArrowheads="1"/>
            </p:cNvPicPr>
            <p:nvPr/>
          </p:nvPicPr>
          <p:blipFill>
            <a:blip r:embed="rId3" cstate="print"/>
            <a:srcRect/>
            <a:stretch>
              <a:fillRect/>
            </a:stretch>
          </p:blipFill>
          <p:spPr bwMode="auto">
            <a:xfrm>
              <a:off x="304800" y="1348326"/>
              <a:ext cx="8305800" cy="5509674"/>
            </a:xfrm>
            <a:prstGeom prst="rect">
              <a:avLst/>
            </a:prstGeom>
            <a:noFill/>
          </p:spPr>
        </p:pic>
        <p:sp>
          <p:nvSpPr>
            <p:cNvPr id="6" name="TextBox 5"/>
            <p:cNvSpPr txBox="1"/>
            <p:nvPr/>
          </p:nvSpPr>
          <p:spPr>
            <a:xfrm>
              <a:off x="1676400" y="1548825"/>
              <a:ext cx="2362200" cy="830997"/>
            </a:xfrm>
            <a:prstGeom prst="rect">
              <a:avLst/>
            </a:prstGeom>
            <a:solidFill>
              <a:schemeClr val="bg1"/>
            </a:solidFill>
          </p:spPr>
          <p:txBody>
            <a:bodyPr wrap="square" rtlCol="0">
              <a:spAutoFit/>
            </a:bodyPr>
            <a:lstStyle/>
            <a:p>
              <a:r>
                <a:rPr lang="en-US" sz="1600" b="1" dirty="0" smtClean="0"/>
                <a:t>Square blocks       Twister</a:t>
              </a:r>
            </a:p>
            <a:p>
              <a:r>
                <a:rPr lang="en-US" sz="1600" b="1" dirty="0" smtClean="0"/>
                <a:t>Row/Col </a:t>
              </a:r>
              <a:r>
                <a:rPr lang="en-US" sz="1600" b="1" dirty="0" err="1" smtClean="0"/>
                <a:t>decomp</a:t>
              </a:r>
              <a:r>
                <a:rPr lang="en-US" sz="1600" b="1" dirty="0" smtClean="0"/>
                <a:t> Twister</a:t>
              </a:r>
            </a:p>
            <a:p>
              <a:r>
                <a:rPr lang="en-US" sz="1600" b="1" dirty="0" smtClean="0"/>
                <a:t>Square blocks   </a:t>
              </a:r>
              <a:r>
                <a:rPr lang="en-US" sz="1600" b="1" dirty="0" err="1" smtClean="0"/>
                <a:t>OpenMPI</a:t>
              </a:r>
              <a:endParaRPr lang="en-US" sz="1600" b="1" dirty="0"/>
            </a:p>
          </p:txBody>
        </p:sp>
      </p:grpSp>
      <p:pic>
        <p:nvPicPr>
          <p:cNvPr id="8" name="Picture 5" descr="D:\academic\phd\Publications\CloudComp09\figures\matrix.png"/>
          <p:cNvPicPr>
            <a:picLocks noChangeAspect="1" noChangeArrowheads="1"/>
          </p:cNvPicPr>
          <p:nvPr/>
        </p:nvPicPr>
        <p:blipFill>
          <a:blip r:embed="rId4" cstate="print"/>
          <a:srcRect/>
          <a:stretch>
            <a:fillRect/>
          </a:stretch>
        </p:blipFill>
        <p:spPr bwMode="auto">
          <a:xfrm>
            <a:off x="152400" y="2133600"/>
            <a:ext cx="2286000" cy="284334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619992" cy="1143000"/>
          </a:xfrm>
        </p:spPr>
        <p:txBody>
          <a:bodyPr>
            <a:normAutofit fontScale="90000"/>
          </a:bodyPr>
          <a:lstStyle/>
          <a:p>
            <a:r>
              <a:rPr lang="en-US" b="1" dirty="0" smtClean="0"/>
              <a:t>Overhead </a:t>
            </a:r>
            <a:r>
              <a:rPr lang="en-US" b="1" dirty="0" err="1" smtClean="0"/>
              <a:t>OpenMPI</a:t>
            </a:r>
            <a:r>
              <a:rPr lang="en-US" b="1" dirty="0" smtClean="0"/>
              <a:t> v Twister</a:t>
            </a:r>
            <a:br>
              <a:rPr lang="en-US" b="1" dirty="0" smtClean="0"/>
            </a:br>
            <a:r>
              <a:rPr lang="en-US" b="1" dirty="0" smtClean="0"/>
              <a:t>negative overhead due to cache</a:t>
            </a:r>
            <a:endParaRPr lang="en-US" b="1"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11</a:t>
            </a:fld>
            <a:endParaRPr lang="en-US">
              <a:solidFill>
                <a:prstClr val="black">
                  <a:tint val="75000"/>
                </a:prstClr>
              </a:solidFill>
            </a:endParaRPr>
          </a:p>
        </p:txBody>
      </p:sp>
      <p:graphicFrame>
        <p:nvGraphicFramePr>
          <p:cNvPr id="1028" name="Object 4"/>
          <p:cNvGraphicFramePr>
            <a:graphicFrameLocks noChangeAspect="1"/>
          </p:cNvGraphicFramePr>
          <p:nvPr/>
        </p:nvGraphicFramePr>
        <p:xfrm>
          <a:off x="0" y="1828801"/>
          <a:ext cx="9191297" cy="5029200"/>
        </p:xfrm>
        <a:graphic>
          <a:graphicData uri="http://schemas.openxmlformats.org/presentationml/2006/ole">
            <p:oleObj spid="_x0000_s1026" name="Acrobat Document" r:id="rId4" imgW="4543366" imgH="2485957"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52400"/>
            <a:ext cx="6400800" cy="1200329"/>
          </a:xfrm>
          <a:prstGeom prst="rect">
            <a:avLst/>
          </a:prstGeom>
        </p:spPr>
        <p:txBody>
          <a:bodyPr wrap="square">
            <a:spAutoFit/>
          </a:bodyPr>
          <a:lstStyle/>
          <a:p>
            <a:pPr algn="ctr"/>
            <a:r>
              <a:rPr lang="en-US" sz="2400" b="1" dirty="0" smtClean="0">
                <a:latin typeface="Arial" pitchFamily="34" charset="0"/>
                <a:cs typeface="Arial" pitchFamily="34" charset="0"/>
              </a:rPr>
              <a:t>Performance of </a:t>
            </a:r>
            <a:r>
              <a:rPr lang="en-US" sz="2400" b="1" dirty="0" err="1" smtClean="0">
                <a:latin typeface="Arial" pitchFamily="34" charset="0"/>
                <a:cs typeface="Arial" pitchFamily="34" charset="0"/>
              </a:rPr>
              <a:t>Pagerank</a:t>
            </a:r>
            <a:r>
              <a:rPr lang="en-US" sz="2400" b="1" dirty="0" smtClean="0">
                <a:latin typeface="Arial" pitchFamily="34" charset="0"/>
                <a:cs typeface="Arial" pitchFamily="34" charset="0"/>
              </a:rPr>
              <a:t> using </a:t>
            </a:r>
            <a:br>
              <a:rPr lang="en-US" sz="2400" b="1" dirty="0" smtClean="0">
                <a:latin typeface="Arial" pitchFamily="34" charset="0"/>
                <a:cs typeface="Arial" pitchFamily="34" charset="0"/>
              </a:rPr>
            </a:br>
            <a:r>
              <a:rPr lang="en-US" sz="2400" b="1" dirty="0" err="1" smtClean="0">
                <a:latin typeface="Arial" pitchFamily="34" charset="0"/>
                <a:cs typeface="Arial" pitchFamily="34" charset="0"/>
              </a:rPr>
              <a:t>ClueWeb</a:t>
            </a:r>
            <a:r>
              <a:rPr lang="en-US" sz="2400" b="1" dirty="0" smtClean="0">
                <a:latin typeface="Arial" pitchFamily="34" charset="0"/>
                <a:cs typeface="Arial" pitchFamily="34" charset="0"/>
              </a:rPr>
              <a:t> Data (Time for 20 iterations)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using </a:t>
            </a:r>
            <a:r>
              <a:rPr lang="fr-FR" sz="2400" dirty="0" smtClean="0">
                <a:latin typeface="Arial" pitchFamily="34" charset="0"/>
                <a:cs typeface="Arial" pitchFamily="34" charset="0"/>
              </a:rPr>
              <a:t>32 </a:t>
            </a:r>
            <a:r>
              <a:rPr lang="fr-FR" sz="2400" dirty="0" err="1" smtClean="0">
                <a:latin typeface="Arial" pitchFamily="34" charset="0"/>
                <a:cs typeface="Arial" pitchFamily="34" charset="0"/>
              </a:rPr>
              <a:t>nodes</a:t>
            </a:r>
            <a:r>
              <a:rPr lang="fr-FR" sz="2400" dirty="0" smtClean="0">
                <a:latin typeface="Arial" pitchFamily="34" charset="0"/>
                <a:cs typeface="Arial" pitchFamily="34" charset="0"/>
              </a:rPr>
              <a:t> (256 CPU </a:t>
            </a:r>
            <a:r>
              <a:rPr lang="fr-FR" sz="2400" dirty="0" err="1" smtClean="0">
                <a:latin typeface="Arial" pitchFamily="34" charset="0"/>
                <a:cs typeface="Arial" pitchFamily="34" charset="0"/>
              </a:rPr>
              <a:t>cores</a:t>
            </a:r>
            <a:r>
              <a:rPr lang="fr-FR" sz="2400" dirty="0" smtClean="0">
                <a:latin typeface="Arial" pitchFamily="34" charset="0"/>
                <a:cs typeface="Arial" pitchFamily="34" charset="0"/>
              </a:rPr>
              <a:t>) of Crevasse</a:t>
            </a:r>
            <a:endParaRPr lang="en-US" sz="2400" dirty="0" smtClean="0">
              <a:latin typeface="Arial" pitchFamily="34" charset="0"/>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229600" cy="1143000"/>
          </a:xfrm>
        </p:spPr>
        <p:txBody>
          <a:bodyPr>
            <a:normAutofit/>
          </a:bodyPr>
          <a:lstStyle/>
          <a:p>
            <a:r>
              <a:rPr lang="en-US" sz="3600" b="1" dirty="0" smtClean="0"/>
              <a:t>Fault Tolerance and MapReduce</a:t>
            </a:r>
            <a:endParaRPr lang="en-US" sz="3600" b="1" dirty="0"/>
          </a:p>
        </p:txBody>
      </p:sp>
      <p:sp>
        <p:nvSpPr>
          <p:cNvPr id="6" name="Content Placeholder 5"/>
          <p:cNvSpPr>
            <a:spLocks noGrp="1"/>
          </p:cNvSpPr>
          <p:nvPr>
            <p:ph idx="1"/>
          </p:nvPr>
        </p:nvSpPr>
        <p:spPr>
          <a:xfrm>
            <a:off x="0" y="1066800"/>
            <a:ext cx="9144000" cy="5562600"/>
          </a:xfrm>
        </p:spPr>
        <p:txBody>
          <a:bodyPr>
            <a:normAutofit fontScale="85000" lnSpcReduction="20000"/>
          </a:bodyPr>
          <a:lstStyle/>
          <a:p>
            <a:r>
              <a:rPr lang="en-US" dirty="0" smtClean="0">
                <a:solidFill>
                  <a:srgbClr val="FF0000"/>
                </a:solidFill>
              </a:rPr>
              <a:t>MPI</a:t>
            </a:r>
            <a:r>
              <a:rPr lang="en-US" dirty="0" smtClean="0"/>
              <a:t> does “maps” followed by “communication” including “reduce” but does this iteratively</a:t>
            </a:r>
          </a:p>
          <a:p>
            <a:r>
              <a:rPr lang="en-US" dirty="0" smtClean="0"/>
              <a:t>There must (for most communication patterns of interest) be a </a:t>
            </a:r>
            <a:r>
              <a:rPr lang="en-US" dirty="0" smtClean="0">
                <a:solidFill>
                  <a:srgbClr val="FF0000"/>
                </a:solidFill>
              </a:rPr>
              <a:t>strict synchronization </a:t>
            </a:r>
            <a:r>
              <a:rPr lang="en-US" dirty="0" smtClean="0"/>
              <a:t>at end of each communication phase</a:t>
            </a:r>
          </a:p>
          <a:p>
            <a:pPr lvl="1"/>
            <a:r>
              <a:rPr lang="en-US" dirty="0" smtClean="0"/>
              <a:t>Thus if a </a:t>
            </a:r>
            <a:r>
              <a:rPr lang="en-US" dirty="0" smtClean="0">
                <a:solidFill>
                  <a:srgbClr val="FF0000"/>
                </a:solidFill>
              </a:rPr>
              <a:t>process fails then everything grinds to a halt</a:t>
            </a:r>
          </a:p>
          <a:p>
            <a:r>
              <a:rPr lang="en-US" dirty="0" smtClean="0"/>
              <a:t>In MapReduce, all Map processes and all reduce processes are </a:t>
            </a:r>
            <a:r>
              <a:rPr lang="en-US" dirty="0" smtClean="0">
                <a:solidFill>
                  <a:srgbClr val="FF0000"/>
                </a:solidFill>
              </a:rPr>
              <a:t>independent</a:t>
            </a:r>
            <a:r>
              <a:rPr lang="en-US" dirty="0" smtClean="0"/>
              <a:t> and stateless and read and write to disks</a:t>
            </a:r>
          </a:p>
          <a:p>
            <a:pPr lvl="1"/>
            <a:r>
              <a:rPr lang="en-US" dirty="0" smtClean="0"/>
              <a:t>As 1 or 2 (</a:t>
            </a:r>
            <a:r>
              <a:rPr lang="en-US" dirty="0" err="1" smtClean="0"/>
              <a:t>reduce+map</a:t>
            </a:r>
            <a:r>
              <a:rPr lang="en-US" dirty="0" smtClean="0"/>
              <a:t>) iterations, no difficult synchronization issues</a:t>
            </a:r>
          </a:p>
          <a:p>
            <a:r>
              <a:rPr lang="en-US" dirty="0" smtClean="0"/>
              <a:t>Thus </a:t>
            </a:r>
            <a:r>
              <a:rPr lang="en-US" dirty="0" smtClean="0">
                <a:solidFill>
                  <a:srgbClr val="FF0000"/>
                </a:solidFill>
              </a:rPr>
              <a:t>failures can easily be recovered </a:t>
            </a:r>
            <a:r>
              <a:rPr lang="en-US" dirty="0" smtClean="0"/>
              <a:t>by rerunning process without other jobs hanging around waiting</a:t>
            </a:r>
          </a:p>
          <a:p>
            <a:r>
              <a:rPr lang="en-US" dirty="0" smtClean="0"/>
              <a:t>Re-examine MPI fault tolerance in light of MapReduce</a:t>
            </a:r>
          </a:p>
          <a:p>
            <a:pPr lvl="1"/>
            <a:r>
              <a:rPr lang="en-US" dirty="0" smtClean="0"/>
              <a:t>Relevant for </a:t>
            </a:r>
            <a:r>
              <a:rPr lang="en-US" dirty="0" err="1" smtClean="0"/>
              <a:t>Exascale</a:t>
            </a:r>
            <a:r>
              <a:rPr lang="en-US" dirty="0" smtClean="0"/>
              <a:t>?</a:t>
            </a:r>
          </a:p>
          <a:p>
            <a:r>
              <a:rPr lang="en-US" dirty="0" smtClean="0"/>
              <a:t>Re-examine MapReduce in light of MPI experience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MPI &amp; Iterative MapReduce papers</a:t>
            </a:r>
            <a:endParaRPr lang="en-US"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endParaRPr lang="en-US" sz="2400" dirty="0" smtClean="0"/>
          </a:p>
          <a:p>
            <a:r>
              <a:rPr lang="en-US" sz="2400" b="1" dirty="0" smtClean="0"/>
              <a:t>MapReduce on MPI </a:t>
            </a:r>
            <a:r>
              <a:rPr lang="en-US" sz="2400" dirty="0" err="1" smtClean="0"/>
              <a:t>Torsten</a:t>
            </a:r>
            <a:r>
              <a:rPr lang="en-US" sz="2400" dirty="0" smtClean="0"/>
              <a:t> </a:t>
            </a:r>
            <a:r>
              <a:rPr lang="en-US" sz="2400" dirty="0" err="1" smtClean="0"/>
              <a:t>Hoefler</a:t>
            </a:r>
            <a:r>
              <a:rPr lang="en-US" sz="2400" dirty="0" smtClean="0"/>
              <a:t>, Andrew </a:t>
            </a:r>
            <a:r>
              <a:rPr lang="en-US" sz="2400" dirty="0" err="1" smtClean="0"/>
              <a:t>Lumsdaine</a:t>
            </a:r>
            <a:r>
              <a:rPr lang="en-US" sz="2400" dirty="0" smtClean="0"/>
              <a:t> and Jack </a:t>
            </a:r>
            <a:r>
              <a:rPr lang="en-US" sz="2400" dirty="0" err="1" smtClean="0"/>
              <a:t>Dongarra</a:t>
            </a:r>
            <a:r>
              <a:rPr lang="en-US" sz="2400" dirty="0" smtClean="0"/>
              <a:t>, </a:t>
            </a:r>
            <a:r>
              <a:rPr lang="en-US" sz="2400" dirty="0" smtClean="0">
                <a:solidFill>
                  <a:srgbClr val="FF0000"/>
                </a:solidFill>
              </a:rPr>
              <a:t>Towards Efficient MapReduce Using MPI</a:t>
            </a:r>
            <a:r>
              <a:rPr lang="en-US" sz="2400" dirty="0" smtClean="0"/>
              <a:t>, </a:t>
            </a:r>
            <a:r>
              <a:rPr lang="en-US" sz="2400" i="1" dirty="0" smtClean="0"/>
              <a:t>Recent Advances in Parallel Virtual Machine and Message Passing Interface </a:t>
            </a:r>
            <a:r>
              <a:rPr lang="en-US" sz="2400" dirty="0" smtClean="0"/>
              <a:t>Lecture Notes in Computer Science, 2009, Volume 5759/2009, 240-249</a:t>
            </a:r>
          </a:p>
          <a:p>
            <a:pPr lvl="0"/>
            <a:r>
              <a:rPr lang="en-US" sz="2400" b="1" dirty="0" smtClean="0"/>
              <a:t>MPI with generalized MapReduce</a:t>
            </a:r>
          </a:p>
          <a:p>
            <a:pPr lvl="0"/>
            <a:r>
              <a:rPr lang="en-US" sz="2400" dirty="0" err="1" smtClean="0"/>
              <a:t>Jaliya</a:t>
            </a:r>
            <a:r>
              <a:rPr lang="en-US" sz="2400" dirty="0" smtClean="0"/>
              <a:t> </a:t>
            </a:r>
            <a:r>
              <a:rPr lang="en-US" sz="2400" dirty="0" err="1" smtClean="0"/>
              <a:t>Ekanayake</a:t>
            </a:r>
            <a:r>
              <a:rPr lang="en-US" sz="2400" dirty="0" smtClean="0"/>
              <a:t>, </a:t>
            </a:r>
            <a:r>
              <a:rPr lang="en-US" sz="2400" dirty="0" err="1" smtClean="0"/>
              <a:t>Hui</a:t>
            </a:r>
            <a:r>
              <a:rPr lang="en-US" sz="2400" dirty="0" smtClean="0"/>
              <a:t> Li, </a:t>
            </a:r>
            <a:r>
              <a:rPr lang="en-US" sz="2400" dirty="0" err="1" smtClean="0"/>
              <a:t>Bingjing</a:t>
            </a:r>
            <a:r>
              <a:rPr lang="en-US" sz="2400" dirty="0" smtClean="0"/>
              <a:t> Zhang, </a:t>
            </a:r>
            <a:r>
              <a:rPr lang="en-US" sz="2400" dirty="0" err="1" smtClean="0"/>
              <a:t>Thilina</a:t>
            </a:r>
            <a:r>
              <a:rPr lang="en-US" sz="2400" dirty="0" smtClean="0"/>
              <a:t> </a:t>
            </a:r>
            <a:r>
              <a:rPr lang="en-US" sz="2400" dirty="0" err="1" smtClean="0"/>
              <a:t>Gunarathne</a:t>
            </a:r>
            <a:r>
              <a:rPr lang="en-US" sz="2400" dirty="0" smtClean="0"/>
              <a:t>, </a:t>
            </a:r>
            <a:r>
              <a:rPr lang="en-US" sz="2400" dirty="0" err="1" smtClean="0"/>
              <a:t>Seung-Hee</a:t>
            </a:r>
            <a:r>
              <a:rPr lang="en-US" sz="2400" dirty="0" smtClean="0"/>
              <a:t> </a:t>
            </a:r>
            <a:r>
              <a:rPr lang="en-US" sz="2400" dirty="0" err="1" smtClean="0"/>
              <a:t>Bae</a:t>
            </a:r>
            <a:r>
              <a:rPr lang="en-US" sz="2400" dirty="0" smtClean="0"/>
              <a:t>, Judy Qiu, Geoffrey Fox </a:t>
            </a:r>
            <a:r>
              <a:rPr lang="en-US" sz="2400" dirty="0" smtClean="0">
                <a:solidFill>
                  <a:srgbClr val="FF0000"/>
                </a:solidFill>
              </a:rPr>
              <a:t>Twister: A Runtime for Iterative MapReduce</a:t>
            </a:r>
            <a:r>
              <a:rPr lang="en-US" sz="2400" dirty="0" smtClean="0"/>
              <a:t>, </a:t>
            </a:r>
            <a:r>
              <a:rPr lang="en-US" sz="2400" i="1" dirty="0" smtClean="0"/>
              <a:t>Proceedings of the First International Workshop on MapReduce and its Applications of  ACM HPDC 2010 </a:t>
            </a:r>
            <a:r>
              <a:rPr lang="en-US" sz="2400" dirty="0" smtClean="0"/>
              <a:t>conference, Chicago, Illinois, June 20-25, 2010 </a:t>
            </a:r>
            <a:r>
              <a:rPr lang="en-US" sz="2400" dirty="0" smtClean="0">
                <a:hlinkClick r:id="rId3"/>
              </a:rPr>
              <a:t>http://grids.ucs.indiana.edu/ptliupages/publications/twister__hpdc_mapreduce.pdf</a:t>
            </a:r>
            <a:r>
              <a:rPr lang="en-US" sz="2400" dirty="0" smtClean="0"/>
              <a:t>   </a:t>
            </a:r>
            <a:r>
              <a:rPr lang="en-US" sz="2400" dirty="0" smtClean="0">
                <a:hlinkClick r:id="rId4"/>
              </a:rPr>
              <a:t>http://www.iterativemapreduce.org/</a:t>
            </a:r>
            <a:endParaRPr lang="en-US" sz="2400" dirty="0" smtClean="0"/>
          </a:p>
          <a:p>
            <a:pPr lvl="0"/>
            <a:r>
              <a:rPr lang="en-US" sz="2400" dirty="0" err="1" smtClean="0"/>
              <a:t>Grzegorz</a:t>
            </a:r>
            <a:r>
              <a:rPr lang="en-US" sz="2400" dirty="0" smtClean="0"/>
              <a:t> </a:t>
            </a:r>
            <a:r>
              <a:rPr lang="en-US" sz="2400" dirty="0" err="1" smtClean="0"/>
              <a:t>Malewicz</a:t>
            </a:r>
            <a:r>
              <a:rPr lang="en-US" sz="2400" dirty="0" smtClean="0"/>
              <a:t>, Matthew H. </a:t>
            </a:r>
            <a:r>
              <a:rPr lang="en-US" sz="2400" dirty="0" err="1" smtClean="0"/>
              <a:t>Austern</a:t>
            </a:r>
            <a:r>
              <a:rPr lang="en-US" sz="2400" dirty="0" smtClean="0"/>
              <a:t>, </a:t>
            </a:r>
            <a:r>
              <a:rPr lang="en-US" sz="2400" dirty="0" err="1" smtClean="0"/>
              <a:t>Aart</a:t>
            </a:r>
            <a:r>
              <a:rPr lang="en-US" sz="2400" dirty="0" smtClean="0"/>
              <a:t> J. C. Bik, James C. </a:t>
            </a:r>
            <a:r>
              <a:rPr lang="en-US" sz="2400" dirty="0" err="1" smtClean="0"/>
              <a:t>Dehnert</a:t>
            </a:r>
            <a:r>
              <a:rPr lang="en-US" sz="2400" dirty="0" smtClean="0"/>
              <a:t>, </a:t>
            </a:r>
            <a:r>
              <a:rPr lang="en-US" sz="2400" dirty="0" err="1" smtClean="0"/>
              <a:t>Ilan</a:t>
            </a:r>
            <a:r>
              <a:rPr lang="en-US" sz="2400" dirty="0" smtClean="0"/>
              <a:t> Horn, </a:t>
            </a:r>
            <a:r>
              <a:rPr lang="en-US" sz="2400" dirty="0" err="1" smtClean="0"/>
              <a:t>Naty</a:t>
            </a:r>
            <a:r>
              <a:rPr lang="en-US" sz="2400" dirty="0" smtClean="0"/>
              <a:t> </a:t>
            </a:r>
            <a:r>
              <a:rPr lang="en-US" sz="2400" dirty="0" err="1" smtClean="0"/>
              <a:t>Leiser</a:t>
            </a:r>
            <a:r>
              <a:rPr lang="en-US" sz="2400" dirty="0" smtClean="0"/>
              <a:t>, and </a:t>
            </a:r>
            <a:r>
              <a:rPr lang="en-US" sz="2400" dirty="0" err="1" smtClean="0"/>
              <a:t>Grzegorz</a:t>
            </a:r>
            <a:r>
              <a:rPr lang="en-US" sz="2400" dirty="0" smtClean="0"/>
              <a:t> </a:t>
            </a:r>
            <a:r>
              <a:rPr lang="en-US" sz="2400" dirty="0" err="1" smtClean="0"/>
              <a:t>Czajkowski</a:t>
            </a:r>
            <a:r>
              <a:rPr lang="en-US" sz="2400" dirty="0" smtClean="0"/>
              <a:t> </a:t>
            </a:r>
            <a:r>
              <a:rPr lang="en-US" sz="2400" dirty="0" err="1" smtClean="0">
                <a:solidFill>
                  <a:srgbClr val="FF0000"/>
                </a:solidFill>
              </a:rPr>
              <a:t>Pregel</a:t>
            </a:r>
            <a:r>
              <a:rPr lang="en-US" sz="2400" dirty="0" smtClean="0">
                <a:solidFill>
                  <a:srgbClr val="FF0000"/>
                </a:solidFill>
              </a:rPr>
              <a:t>: A System for Large-Scale Graph Processing</a:t>
            </a:r>
            <a:r>
              <a:rPr lang="en-US" sz="2400" dirty="0" smtClean="0"/>
              <a:t>, </a:t>
            </a:r>
            <a:r>
              <a:rPr lang="en-US" sz="2400" i="1" dirty="0" smtClean="0"/>
              <a:t>Proceedings of the 2010 international conference on Management of data </a:t>
            </a:r>
            <a:r>
              <a:rPr lang="en-US" sz="2400" dirty="0" smtClean="0"/>
              <a:t> Indianapolis, Indiana, USA Pages: 135-146 2010</a:t>
            </a:r>
          </a:p>
          <a:p>
            <a:pPr lvl="0"/>
            <a:r>
              <a:rPr lang="en-US" sz="2400" dirty="0" err="1" smtClean="0"/>
              <a:t>Yingyi</a:t>
            </a:r>
            <a:r>
              <a:rPr lang="en-US" sz="2400" dirty="0" smtClean="0"/>
              <a:t> Bu, Bill Howe, Magdalena </a:t>
            </a:r>
            <a:r>
              <a:rPr lang="en-US" sz="2400" dirty="0" err="1" smtClean="0"/>
              <a:t>Balazinska</a:t>
            </a:r>
            <a:r>
              <a:rPr lang="en-US" sz="2400" dirty="0" smtClean="0"/>
              <a:t>, Michael D. Ernst</a:t>
            </a:r>
            <a:r>
              <a:rPr lang="en-US" sz="2400" dirty="0" smtClean="0">
                <a:solidFill>
                  <a:srgbClr val="FF0000"/>
                </a:solidFill>
              </a:rPr>
              <a:t> </a:t>
            </a:r>
            <a:r>
              <a:rPr lang="en-US" sz="2400" dirty="0" err="1" smtClean="0">
                <a:solidFill>
                  <a:srgbClr val="FF0000"/>
                </a:solidFill>
              </a:rPr>
              <a:t>HaLoop</a:t>
            </a:r>
            <a:r>
              <a:rPr lang="en-US" sz="2400" dirty="0" smtClean="0">
                <a:solidFill>
                  <a:srgbClr val="FF0000"/>
                </a:solidFill>
              </a:rPr>
              <a:t>: Efficient Iterative Data Processing on Large Clusters</a:t>
            </a:r>
            <a:r>
              <a:rPr lang="en-US" sz="2400" dirty="0" smtClean="0"/>
              <a:t>, </a:t>
            </a:r>
            <a:r>
              <a:rPr lang="en-US" sz="2400" i="1" dirty="0" smtClean="0"/>
              <a:t>Proceedings of the VLDB Endowment, Vol. 3, No. 1, The 36th International Conference on Very Large Data Bases</a:t>
            </a:r>
            <a:r>
              <a:rPr lang="en-US" sz="2400" dirty="0" smtClean="0"/>
              <a:t>, September 1317, 2010, Singapore.</a:t>
            </a:r>
          </a:p>
          <a:p>
            <a:pPr lvl="0"/>
            <a:r>
              <a:rPr lang="en-US" sz="2400" dirty="0" err="1" smtClean="0"/>
              <a:t>Matei</a:t>
            </a:r>
            <a:r>
              <a:rPr lang="en-US" sz="2400" dirty="0" smtClean="0"/>
              <a:t> </a:t>
            </a:r>
            <a:r>
              <a:rPr lang="en-US" sz="2400" dirty="0" err="1" smtClean="0"/>
              <a:t>Zaharia</a:t>
            </a:r>
            <a:r>
              <a:rPr lang="en-US" sz="2400" dirty="0" smtClean="0"/>
              <a:t>, </a:t>
            </a:r>
            <a:r>
              <a:rPr lang="en-US" sz="2400" dirty="0" err="1" smtClean="0"/>
              <a:t>Mosharaf</a:t>
            </a:r>
            <a:r>
              <a:rPr lang="en-US" sz="2400" dirty="0" smtClean="0"/>
              <a:t> </a:t>
            </a:r>
            <a:r>
              <a:rPr lang="en-US" sz="2400" dirty="0" err="1" smtClean="0"/>
              <a:t>Chowdhury</a:t>
            </a:r>
            <a:r>
              <a:rPr lang="en-US" sz="2400" dirty="0" smtClean="0"/>
              <a:t>, Michael J. Franklin, Scott </a:t>
            </a:r>
            <a:r>
              <a:rPr lang="en-US" sz="2400" dirty="0" err="1" smtClean="0"/>
              <a:t>Shenker</a:t>
            </a:r>
            <a:r>
              <a:rPr lang="en-US" sz="2400" dirty="0" smtClean="0"/>
              <a:t>, Ion </a:t>
            </a:r>
            <a:r>
              <a:rPr lang="en-US" sz="2400" dirty="0" err="1" smtClean="0"/>
              <a:t>Stoica</a:t>
            </a:r>
            <a:r>
              <a:rPr lang="en-US" sz="2400" dirty="0" smtClean="0"/>
              <a:t> </a:t>
            </a:r>
            <a:r>
              <a:rPr lang="en-US" sz="2400" dirty="0" smtClean="0">
                <a:solidFill>
                  <a:srgbClr val="FF0000"/>
                </a:solidFill>
              </a:rPr>
              <a:t>Spark: Cluster Computing with Working Sets </a:t>
            </a:r>
            <a:r>
              <a:rPr lang="en-US" sz="2400" dirty="0" smtClean="0"/>
              <a:t>poster at </a:t>
            </a:r>
            <a:r>
              <a:rPr lang="en-US" sz="2400" dirty="0" smtClean="0">
                <a:hlinkClick r:id="rId5"/>
              </a:rPr>
              <a:t>http://radlab.cs.berkeley.edu/w/upload/9/9c/Spark-retreat-poster-s10.pdf</a:t>
            </a:r>
            <a:r>
              <a:rPr lang="en-US" sz="2400" dirty="0" smtClean="0"/>
              <a:t>  </a:t>
            </a:r>
          </a:p>
          <a:p>
            <a:endParaRPr lang="en-US" sz="2400" dirty="0" smtClean="0"/>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gunarat\Documents\research\azure-mr\azuremr.png"/>
          <p:cNvPicPr/>
          <p:nvPr/>
        </p:nvPicPr>
        <p:blipFill>
          <a:blip r:embed="rId3" cstate="print"/>
          <a:stretch>
            <a:fillRect/>
          </a:stretch>
        </p:blipFill>
        <p:spPr bwMode="auto">
          <a:xfrm>
            <a:off x="11138" y="265664"/>
            <a:ext cx="9132862" cy="6592336"/>
          </a:xfrm>
          <a:prstGeom prst="rect">
            <a:avLst/>
          </a:prstGeom>
          <a:noFill/>
          <a:ln w="9525">
            <a:noFill/>
            <a:miter lim="800000"/>
            <a:headEnd/>
            <a:tailEnd/>
          </a:ln>
        </p:spPr>
      </p:pic>
      <p:sp>
        <p:nvSpPr>
          <p:cNvPr id="5" name="Title 4"/>
          <p:cNvSpPr>
            <a:spLocks noGrp="1"/>
          </p:cNvSpPr>
          <p:nvPr>
            <p:ph type="title"/>
          </p:nvPr>
        </p:nvSpPr>
        <p:spPr>
          <a:xfrm>
            <a:off x="0" y="0"/>
            <a:ext cx="4343400" cy="533400"/>
          </a:xfrm>
          <a:solidFill>
            <a:schemeClr val="bg1"/>
          </a:solidFill>
        </p:spPr>
        <p:txBody>
          <a:bodyPr>
            <a:normAutofit fontScale="90000"/>
          </a:bodyPr>
          <a:lstStyle/>
          <a:p>
            <a:r>
              <a:rPr lang="en-US" dirty="0" err="1" smtClean="0"/>
              <a:t>AzureMapReduce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391400" cy="1143000"/>
          </a:xfrm>
        </p:spPr>
        <p:txBody>
          <a:bodyPr>
            <a:normAutofit fontScale="90000"/>
          </a:bodyPr>
          <a:lstStyle/>
          <a:p>
            <a:r>
              <a:rPr lang="en-US" b="1" dirty="0" smtClean="0"/>
              <a:t>Scaled Timing with </a:t>
            </a:r>
            <a:br>
              <a:rPr lang="en-US" b="1" dirty="0" smtClean="0"/>
            </a:br>
            <a:r>
              <a:rPr lang="en-US" b="1" dirty="0" smtClean="0"/>
              <a:t>Azure/Amazon MapReduce</a:t>
            </a:r>
            <a:endParaRPr lang="en-US" b="1" dirty="0"/>
          </a:p>
        </p:txBody>
      </p:sp>
      <p:graphicFrame>
        <p:nvGraphicFramePr>
          <p:cNvPr id="6" name="Chart 5"/>
          <p:cNvGraphicFramePr/>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Cap3 Cost</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600" b="1" dirty="0" smtClean="0"/>
              <a:t>Smith Waterman: “Scaled Speedup” Timing</a:t>
            </a:r>
            <a:endParaRPr lang="en-US" sz="3600" b="1" dirty="0"/>
          </a:p>
        </p:txBody>
      </p:sp>
      <p:graphicFrame>
        <p:nvGraphicFramePr>
          <p:cNvPr id="5" name="Content Placeholder 6"/>
          <p:cNvGraphicFramePr>
            <a:graphicFrameLocks/>
          </p:cNvGraphicFramePr>
          <p:nvPr/>
        </p:nvGraphicFramePr>
        <p:xfrm>
          <a:off x="0" y="1066800"/>
          <a:ext cx="914400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14400"/>
          </a:xfrm>
        </p:spPr>
        <p:txBody>
          <a:bodyPr/>
          <a:lstStyle/>
          <a:p>
            <a:r>
              <a:rPr lang="en-US" b="1" dirty="0" smtClean="0"/>
              <a:t>Smith Waterman: daily effect</a:t>
            </a:r>
            <a:endParaRPr lang="en-US" b="1" dirty="0"/>
          </a:p>
        </p:txBody>
      </p:sp>
      <p:graphicFrame>
        <p:nvGraphicFramePr>
          <p:cNvPr id="5" name="Chart 4"/>
          <p:cNvGraphicFramePr/>
          <p:nvPr/>
        </p:nvGraphicFramePr>
        <p:xfrm>
          <a:off x="274860" y="1064341"/>
          <a:ext cx="8107139" cy="50316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3962400"/>
            <a:ext cx="8077200" cy="2438400"/>
          </a:xfrm>
        </p:spPr>
        <p:txBody>
          <a:bodyPr>
            <a:normAutofit fontScale="70000" lnSpcReduction="20000"/>
          </a:bodyPr>
          <a:lstStyle/>
          <a:p>
            <a:r>
              <a:rPr lang="en-US" dirty="0" smtClean="0">
                <a:solidFill>
                  <a:srgbClr val="002060"/>
                </a:solidFill>
              </a:rPr>
              <a:t>Implementations (Hadoop – Java; Dryad – Windows) support:</a:t>
            </a:r>
          </a:p>
          <a:p>
            <a:pPr lvl="1"/>
            <a:r>
              <a:rPr lang="en-US" dirty="0" smtClean="0">
                <a:solidFill>
                  <a:srgbClr val="002060"/>
                </a:solidFill>
              </a:rPr>
              <a:t>Splitting of data with customized file systems</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a:t>
            </a:r>
          </a:p>
          <a:p>
            <a:r>
              <a:rPr lang="en-US" dirty="0" smtClean="0">
                <a:solidFill>
                  <a:srgbClr val="002060"/>
                </a:solidFill>
              </a:rPr>
              <a:t>20 </a:t>
            </a:r>
            <a:r>
              <a:rPr lang="en-US" dirty="0" err="1" smtClean="0">
                <a:solidFill>
                  <a:srgbClr val="002060"/>
                </a:solidFill>
              </a:rPr>
              <a:t>petabytes</a:t>
            </a:r>
            <a:r>
              <a:rPr lang="en-US" dirty="0" smtClean="0">
                <a:solidFill>
                  <a:srgbClr val="002060"/>
                </a:solidFill>
              </a:rPr>
              <a:t> per day (on an average of 400 machines) processed by Google using MapReduce September 2007</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Data Partitions</a:t>
                </a:r>
                <a:endParaRPr lang="en-US" sz="1600" b="1" dirty="0" smtClean="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prstClr val="black"/>
                  </a:solidFill>
                  <a:latin typeface="Cambria" pitchFamily="18" charset="0"/>
                  <a:cs typeface="Arial" pitchFamily="34" charset="0"/>
                </a:rPr>
                <a:t>Reduce Outputs</a:t>
              </a:r>
              <a:endParaRPr lang="en-US" sz="1600" b="1" dirty="0" smtClean="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solidFill>
                    <a:prstClr val="black"/>
                  </a:solidFill>
                  <a:latin typeface="Cambria" pitchFamily="18" charset="0"/>
                </a:rPr>
                <a:t>A hash function maps the results of the map tasks to reduce tasks</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SWG  Cost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TwisterMPIReduce</a:t>
            </a:r>
            <a:endParaRPr lang="en-US" dirty="0"/>
          </a:p>
        </p:txBody>
      </p:sp>
      <p:sp>
        <p:nvSpPr>
          <p:cNvPr id="22" name="Content Placeholder 21"/>
          <p:cNvSpPr>
            <a:spLocks noGrp="1"/>
          </p:cNvSpPr>
          <p:nvPr>
            <p:ph idx="1"/>
          </p:nvPr>
        </p:nvSpPr>
        <p:spPr>
          <a:xfrm>
            <a:off x="152400" y="4267200"/>
            <a:ext cx="8839200" cy="2209800"/>
          </a:xfrm>
        </p:spPr>
        <p:txBody>
          <a:bodyPr>
            <a:normAutofit/>
          </a:bodyPr>
          <a:lstStyle/>
          <a:p>
            <a:r>
              <a:rPr lang="en-US" dirty="0" smtClean="0"/>
              <a:t>Runtime package supporting subset of MPI mapped to Twister</a:t>
            </a:r>
          </a:p>
          <a:p>
            <a:r>
              <a:rPr lang="en-US" dirty="0" smtClean="0"/>
              <a:t>Set-up, Barrier, Broadcast, Reduce</a:t>
            </a:r>
          </a:p>
          <a:p>
            <a:pPr>
              <a:buNone/>
            </a:pPr>
            <a:endParaRPr lang="en-US" dirty="0"/>
          </a:p>
        </p:txBody>
      </p:sp>
      <p:grpSp>
        <p:nvGrpSpPr>
          <p:cNvPr id="21" name="Group 20"/>
          <p:cNvGrpSpPr/>
          <p:nvPr/>
        </p:nvGrpSpPr>
        <p:grpSpPr>
          <a:xfrm>
            <a:off x="304800" y="1066800"/>
            <a:ext cx="8534400" cy="3042751"/>
            <a:chOff x="1251857" y="2245862"/>
            <a:chExt cx="6640286" cy="2362200"/>
          </a:xfrm>
        </p:grpSpPr>
        <p:sp>
          <p:nvSpPr>
            <p:cNvPr id="3" name="AutoShape 2"/>
            <p:cNvSpPr>
              <a:spLocks noChangeArrowheads="1"/>
            </p:cNvSpPr>
            <p:nvPr/>
          </p:nvSpPr>
          <p:spPr bwMode="auto">
            <a:xfrm>
              <a:off x="4604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Diagram 3"/>
            <p:cNvGraphicFramePr/>
            <p:nvPr/>
          </p:nvGraphicFramePr>
          <p:xfrm>
            <a:off x="4942115" y="3933148"/>
            <a:ext cx="685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2"/>
            <p:cNvSpPr>
              <a:spLocks noChangeArrowheads="1"/>
            </p:cNvSpPr>
            <p:nvPr/>
          </p:nvSpPr>
          <p:spPr bwMode="auto">
            <a:xfrm>
              <a:off x="1251857" y="3084062"/>
              <a:ext cx="6629400" cy="304800"/>
            </a:xfrm>
            <a:prstGeom prst="roundRect">
              <a:avLst>
                <a:gd name="adj" fmla="val 16667"/>
              </a:avLst>
            </a:prstGeom>
            <a:ln w="19050">
              <a:solidFill>
                <a:schemeClr val="tx2">
                  <a:lumMod val="60000"/>
                  <a:lumOff val="40000"/>
                </a:schemeClr>
              </a:solidFill>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style>
            <a:lnRef idx="1">
              <a:schemeClr val="accent1"/>
            </a:lnRef>
            <a:fillRef idx="2">
              <a:schemeClr val="accent1"/>
            </a:fillRef>
            <a:effectRef idx="1">
              <a:schemeClr val="accent1"/>
            </a:effectRef>
            <a:fontRef idx="minor">
              <a:schemeClr val="dk1"/>
            </a:fontRef>
          </p:style>
          <p:txBody>
            <a:bodyPr vert="horz" wrap="square" lIns="91440" tIns="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Calibri" pitchFamily="34" charset="0"/>
                  <a:cs typeface="Arial" pitchFamily="34" charset="0"/>
                </a:rPr>
                <a:t>TwisterMPIReduce</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3"/>
            <p:cNvSpPr>
              <a:spLocks noChangeArrowheads="1"/>
            </p:cNvSpPr>
            <p:nvPr/>
          </p:nvSpPr>
          <p:spPr bwMode="auto">
            <a:xfrm>
              <a:off x="1251857" y="2245862"/>
              <a:ext cx="1589089"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2"/>
            </a:lnRef>
            <a:fillRef idx="2">
              <a:schemeClr val="accent2"/>
            </a:fillRef>
            <a:effectRef idx="1">
              <a:schemeClr val="accent2"/>
            </a:effectRef>
            <a:fontRef idx="minor">
              <a:schemeClr val="dk1"/>
            </a:fontRef>
          </p:style>
          <p:txBody>
            <a:bodyPr vert="horz" wrap="square" lIns="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cs typeface="Arial" pitchFamily="34" charset="0"/>
                </a:rPr>
                <a:t>PairwiseClustering</a:t>
              </a:r>
              <a:r>
                <a:rPr kumimoji="0" lang="en-US" sz="1600" b="1" i="0" u="none" strike="noStrike" cap="none" normalizeH="0" baseline="0" dirty="0" smtClean="0">
                  <a:ln>
                    <a:noFill/>
                  </a:ln>
                  <a:solidFill>
                    <a:schemeClr val="tx1"/>
                  </a:solidFill>
                  <a:effectLst/>
                  <a:latin typeface="Calibri" pitchFamily="34" charset="0"/>
                  <a:cs typeface="Arial" pitchFamily="34" charset="0"/>
                </a:rPr>
                <a:t> </a:t>
              </a:r>
              <a:br>
                <a:rPr kumimoji="0" lang="en-US" sz="1600" b="1" i="0" u="none" strike="noStrike" cap="none" normalizeH="0" baseline="0" dirty="0" smtClean="0">
                  <a:ln>
                    <a:noFill/>
                  </a:ln>
                  <a:solidFill>
                    <a:schemeClr val="tx1"/>
                  </a:solidFill>
                  <a:effectLst/>
                  <a:latin typeface="Calibri" pitchFamily="34" charset="0"/>
                  <a:cs typeface="Arial" pitchFamily="34" charset="0"/>
                </a:rPr>
              </a:br>
              <a:r>
                <a:rPr kumimoji="0" lang="en-US" sz="1600" b="1" i="0" u="none" strike="noStrike" cap="none" normalizeH="0" baseline="0" dirty="0" smtClean="0">
                  <a:ln>
                    <a:noFill/>
                  </a:ln>
                  <a:solidFill>
                    <a:schemeClr val="tx1"/>
                  </a:solidFill>
                  <a:effectLst/>
                  <a:latin typeface="Calibri" pitchFamily="34" charset="0"/>
                  <a:cs typeface="Arial" pitchFamily="34" charset="0"/>
                </a:rPr>
                <a:t>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AutoShape 3"/>
            <p:cNvSpPr>
              <a:spLocks noChangeArrowheads="1"/>
            </p:cNvSpPr>
            <p:nvPr/>
          </p:nvSpPr>
          <p:spPr bwMode="auto">
            <a:xfrm>
              <a:off x="29282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3"/>
            </a:lnRef>
            <a:fillRef idx="2">
              <a:schemeClr val="accent3"/>
            </a:fillRef>
            <a:effectRef idx="1">
              <a:schemeClr val="accent3"/>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Multi Dimensional Scaling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
            <p:cNvSpPr>
              <a:spLocks noChangeArrowheads="1"/>
            </p:cNvSpPr>
            <p:nvPr/>
          </p:nvSpPr>
          <p:spPr bwMode="auto">
            <a:xfrm>
              <a:off x="46046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accent4"/>
            </a:lnRef>
            <a:fillRef idx="2">
              <a:schemeClr val="accent4"/>
            </a:fillRef>
            <a:effectRef idx="1">
              <a:schemeClr val="accent4"/>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Generative</a:t>
              </a:r>
              <a:r>
                <a:rPr kumimoji="0" lang="en-US" sz="1600" b="1" i="0" u="none" strike="noStrike" cap="none" normalizeH="0" dirty="0" smtClean="0">
                  <a:ln>
                    <a:noFill/>
                  </a:ln>
                  <a:solidFill>
                    <a:schemeClr val="tx1"/>
                  </a:solidFill>
                  <a:effectLst/>
                  <a:latin typeface="Calibri" pitchFamily="34" charset="0"/>
                  <a:cs typeface="Arial" pitchFamily="34" charset="0"/>
                </a:rPr>
                <a:t> Topographic Mappin</a:t>
              </a:r>
              <a:r>
                <a:rPr lang="en-US" sz="1600" b="1" dirty="0" smtClean="0">
                  <a:latin typeface="Calibri" pitchFamily="34" charset="0"/>
                  <a:cs typeface="Arial" pitchFamily="34" charset="0"/>
                </a:rPr>
                <a:t>g MPI</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3"/>
            <p:cNvSpPr>
              <a:spLocks noChangeArrowheads="1"/>
            </p:cNvSpPr>
            <p:nvPr/>
          </p:nvSpPr>
          <p:spPr bwMode="auto">
            <a:xfrm>
              <a:off x="6281057" y="2245862"/>
              <a:ext cx="1600200" cy="762000"/>
            </a:xfrm>
            <a:prstGeom prst="roundRect">
              <a:avLst>
                <a:gd name="adj" fmla="val 16667"/>
              </a:avLst>
            </a:prstGeom>
            <a:ln>
              <a:headEnd/>
              <a:tailEnd/>
            </a:ln>
            <a:scene3d>
              <a:camera prst="orthographicFront"/>
              <a:lightRig rig="threePt" dir="t"/>
            </a:scene3d>
            <a:sp3d>
              <a:bevelT w="95250" h="44450" prst="coolSlant"/>
            </a:sp3d>
          </p:spPr>
          <p:style>
            <a:lnRef idx="1">
              <a:schemeClr val="dk1"/>
            </a:lnRef>
            <a:fillRef idx="2">
              <a:schemeClr val="dk1"/>
            </a:fillRef>
            <a:effectRef idx="1">
              <a:schemeClr val="dk1"/>
            </a:effectRef>
            <a:fontRef idx="minor">
              <a:schemeClr val="dk1"/>
            </a:fontRef>
          </p:style>
          <p:txBody>
            <a:bodyPr vert="horz" wrap="square" lIns="9144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fontAlgn="base">
                <a:spcBef>
                  <a:spcPct val="0"/>
                </a:spcBef>
                <a:spcAft>
                  <a:spcPts val="1000"/>
                </a:spcAft>
              </a:pPr>
              <a:r>
                <a:rPr kumimoji="0" lang="en-US" sz="1600" b="1" i="0" u="none" strike="noStrike" cap="none" normalizeH="0" baseline="0" dirty="0" smtClean="0">
                  <a:ln>
                    <a:noFill/>
                  </a:ln>
                  <a:solidFill>
                    <a:schemeClr val="tx1"/>
                  </a:solidFill>
                  <a:effectLst/>
                  <a:latin typeface="Calibri" pitchFamily="34" charset="0"/>
                  <a:cs typeface="Arial" pitchFamily="34" charset="0"/>
                </a:rPr>
                <a:t>Other …</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
            <p:cNvSpPr>
              <a:spLocks noChangeArrowheads="1"/>
            </p:cNvSpPr>
            <p:nvPr/>
          </p:nvSpPr>
          <p:spPr bwMode="auto">
            <a:xfrm>
              <a:off x="1251857" y="3465062"/>
              <a:ext cx="3276600" cy="381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Azure Twister (C# C++)</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2"/>
            <p:cNvSpPr>
              <a:spLocks noChangeArrowheads="1"/>
            </p:cNvSpPr>
            <p:nvPr/>
          </p:nvSpPr>
          <p:spPr bwMode="auto">
            <a:xfrm>
              <a:off x="4604657" y="3465062"/>
              <a:ext cx="3276600" cy="3810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 Java Twister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2"/>
            <p:cNvSpPr>
              <a:spLocks noChangeArrowheads="1"/>
            </p:cNvSpPr>
            <p:nvPr/>
          </p:nvSpPr>
          <p:spPr bwMode="auto">
            <a:xfrm>
              <a:off x="1251857" y="3922262"/>
              <a:ext cx="3276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Microsoft </a:t>
              </a:r>
              <a:r>
                <a:rPr kumimoji="0" lang="en-US" sz="2000" b="1" i="0" u="none" strike="noStrike" cap="none" normalizeH="0" dirty="0" smtClean="0">
                  <a:ln>
                    <a:noFill/>
                  </a:ln>
                  <a:solidFill>
                    <a:schemeClr val="tx1"/>
                  </a:solidFill>
                  <a:effectLst/>
                  <a:latin typeface="Calibri" pitchFamily="34" charset="0"/>
                  <a:cs typeface="Arial" pitchFamily="34" charset="0"/>
                </a:rPr>
                <a:t>Azure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p:cNvSpPr>
              <a:spLocks noChangeArrowheads="1"/>
            </p:cNvSpPr>
            <p:nvPr/>
          </p:nvSpPr>
          <p:spPr bwMode="auto">
            <a:xfrm>
              <a:off x="5671457" y="3922262"/>
              <a:ext cx="11430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2"/>
            <p:cNvSpPr>
              <a:spLocks noChangeArrowheads="1"/>
            </p:cNvSpPr>
            <p:nvPr/>
          </p:nvSpPr>
          <p:spPr bwMode="auto">
            <a:xfrm>
              <a:off x="6890657" y="3922262"/>
              <a:ext cx="990600" cy="685800"/>
            </a:xfrm>
            <a:prstGeom prst="roundRect">
              <a:avLst>
                <a:gd name="adj" fmla="val 16667"/>
              </a:avLst>
            </a:prstGeom>
            <a:ln>
              <a:headEnd/>
              <a:tailEnd/>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vert="horz" wrap="square" lIns="45720" tIns="45720" rIns="45720" bIns="45720"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Diagram 14"/>
            <p:cNvGraphicFramePr/>
            <p:nvPr/>
          </p:nvGraphicFramePr>
          <p:xfrm>
            <a:off x="3766457" y="3922262"/>
            <a:ext cx="685800" cy="609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4528457" y="3961731"/>
              <a:ext cx="1051443" cy="310620"/>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err="1" smtClean="0">
                  <a:ln>
                    <a:noFill/>
                  </a:ln>
                  <a:solidFill>
                    <a:schemeClr val="tx1"/>
                  </a:solidFill>
                  <a:effectLst/>
                  <a:latin typeface="Calibri" pitchFamily="34" charset="0"/>
                  <a:cs typeface="Arial" pitchFamily="34" charset="0"/>
                </a:rPr>
                <a:t>FutureGrid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Diagram 16"/>
            <p:cNvGraphicFramePr/>
            <p:nvPr/>
          </p:nvGraphicFramePr>
          <p:xfrm>
            <a:off x="6161313" y="3944034"/>
            <a:ext cx="685800" cy="609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Rectangle 17"/>
            <p:cNvSpPr/>
            <p:nvPr/>
          </p:nvSpPr>
          <p:spPr>
            <a:xfrm>
              <a:off x="5638799" y="3965806"/>
              <a:ext cx="990600"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Local </a:t>
              </a:r>
              <a:r>
                <a:rPr kumimoji="0" lang="en-US" sz="2000" b="1" i="0" u="none" strike="noStrike" cap="none" normalizeH="0" dirty="0" smtClean="0">
                  <a:ln>
                    <a:noFill/>
                  </a:ln>
                  <a:solidFill>
                    <a:schemeClr val="tx1"/>
                  </a:solidFill>
                  <a:effectLst/>
                  <a:latin typeface="Calibri" pitchFamily="34" charset="0"/>
                  <a:cs typeface="Arial" pitchFamily="34" charset="0"/>
                </a:rPr>
                <a:t>Cluster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Diagram 18"/>
            <p:cNvGraphicFramePr/>
            <p:nvPr/>
          </p:nvGraphicFramePr>
          <p:xfrm>
            <a:off x="7206343" y="3965804"/>
            <a:ext cx="685800" cy="6096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0" name="Rectangle 19"/>
            <p:cNvSpPr/>
            <p:nvPr/>
          </p:nvSpPr>
          <p:spPr>
            <a:xfrm>
              <a:off x="6847518" y="3961731"/>
              <a:ext cx="979309" cy="549558"/>
            </a:xfrm>
            <a:prstGeom prst="rect">
              <a:avLst/>
            </a:prstGeom>
            <a:effectLst>
              <a:outerShdw blurRad="50800" dist="38100" dir="2700000" algn="tl" rotWithShape="0">
                <a:prstClr val="black">
                  <a:alpha val="40000"/>
                </a:prst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ts val="1000"/>
                </a:spcAft>
              </a:pPr>
              <a:r>
                <a:rPr kumimoji="0" lang="en-US" sz="2000" b="1" i="0" u="none" strike="noStrike" cap="none" normalizeH="0" baseline="0" dirty="0" smtClean="0">
                  <a:ln>
                    <a:noFill/>
                  </a:ln>
                  <a:solidFill>
                    <a:schemeClr val="tx1"/>
                  </a:solidFill>
                  <a:effectLst/>
                  <a:latin typeface="Calibri" pitchFamily="34" charset="0"/>
                  <a:cs typeface="Arial" pitchFamily="34" charset="0"/>
                </a:rPr>
                <a:t>Amazon EC2</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858000" cy="1143000"/>
          </a:xfrm>
        </p:spPr>
        <p:txBody>
          <a:bodyPr>
            <a:normAutofit fontScale="90000"/>
          </a:bodyPr>
          <a:lstStyle/>
          <a:p>
            <a:r>
              <a:rPr lang="en-US" b="1" dirty="0" smtClean="0"/>
              <a:t>Some Issues with AzureTwister and AzureMapReduce</a:t>
            </a:r>
            <a:endParaRPr lang="en-US" b="1" dirty="0"/>
          </a:p>
        </p:txBody>
      </p:sp>
      <p:sp>
        <p:nvSpPr>
          <p:cNvPr id="3" name="Content Placeholder 2"/>
          <p:cNvSpPr>
            <a:spLocks noGrp="1"/>
          </p:cNvSpPr>
          <p:nvPr>
            <p:ph idx="1"/>
          </p:nvPr>
        </p:nvSpPr>
        <p:spPr>
          <a:xfrm>
            <a:off x="0" y="1600200"/>
            <a:ext cx="9144000" cy="4525963"/>
          </a:xfrm>
        </p:spPr>
        <p:txBody>
          <a:bodyPr>
            <a:normAutofit fontScale="92500" lnSpcReduction="20000"/>
          </a:bodyPr>
          <a:lstStyle/>
          <a:p>
            <a:r>
              <a:rPr lang="en-US" dirty="0" smtClean="0">
                <a:solidFill>
                  <a:srgbClr val="FF0000"/>
                </a:solidFill>
              </a:rPr>
              <a:t>Transporting data to Azure</a:t>
            </a:r>
            <a:r>
              <a:rPr lang="en-US" dirty="0" smtClean="0"/>
              <a:t>: Blobs (HTTP), Drives (</a:t>
            </a:r>
            <a:r>
              <a:rPr lang="en-US" dirty="0" err="1" smtClean="0"/>
              <a:t>GridFTP</a:t>
            </a:r>
            <a:r>
              <a:rPr lang="en-US" dirty="0" smtClean="0"/>
              <a:t> etc.), </a:t>
            </a:r>
            <a:r>
              <a:rPr lang="en-US" dirty="0" err="1" smtClean="0"/>
              <a:t>Fedex</a:t>
            </a:r>
            <a:r>
              <a:rPr lang="en-US" dirty="0" smtClean="0"/>
              <a:t> disks</a:t>
            </a:r>
          </a:p>
          <a:p>
            <a:r>
              <a:rPr lang="en-US" dirty="0" smtClean="0">
                <a:solidFill>
                  <a:srgbClr val="FF0000"/>
                </a:solidFill>
              </a:rPr>
              <a:t>Intermediate data Transfer</a:t>
            </a:r>
            <a:r>
              <a:rPr lang="en-US" dirty="0" smtClean="0"/>
              <a:t>: Blobs (current choice) versus Drives (should be faster but don’t seem to be)</a:t>
            </a:r>
          </a:p>
          <a:p>
            <a:r>
              <a:rPr lang="en-US" dirty="0" smtClean="0">
                <a:solidFill>
                  <a:srgbClr val="FF0000"/>
                </a:solidFill>
              </a:rPr>
              <a:t>Azure Table v Azure SQL</a:t>
            </a:r>
            <a:r>
              <a:rPr lang="en-US" dirty="0" smtClean="0"/>
              <a:t>: Handle all metadata</a:t>
            </a:r>
          </a:p>
          <a:p>
            <a:r>
              <a:rPr lang="en-US" dirty="0" smtClean="0">
                <a:solidFill>
                  <a:srgbClr val="FF0000"/>
                </a:solidFill>
              </a:rPr>
              <a:t>Messaging Queues</a:t>
            </a:r>
            <a:r>
              <a:rPr lang="en-US" dirty="0" smtClean="0"/>
              <a:t>: Use real publish-subscribe system in place of Azure Queues to get scaling (?) with multiple brokers – especially AzureTwister</a:t>
            </a:r>
          </a:p>
          <a:p>
            <a:r>
              <a:rPr lang="en-US" dirty="0" smtClean="0">
                <a:solidFill>
                  <a:srgbClr val="FF0000"/>
                </a:solidFill>
              </a:rPr>
              <a:t>Azure Affinity Groups</a:t>
            </a:r>
            <a:r>
              <a:rPr lang="en-US" dirty="0" smtClean="0"/>
              <a:t>: Could allow better data-compute and compute-compute affinity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38200"/>
          </a:xfrm>
        </p:spPr>
        <p:txBody>
          <a:bodyPr/>
          <a:lstStyle/>
          <a:p>
            <a:r>
              <a:rPr lang="en-US" b="1" dirty="0" smtClean="0"/>
              <a:t>Research Issues</a:t>
            </a:r>
            <a:endParaRPr lang="en-US" b="1" dirty="0"/>
          </a:p>
        </p:txBody>
      </p:sp>
      <p:sp>
        <p:nvSpPr>
          <p:cNvPr id="3" name="Content Placeholder 2"/>
          <p:cNvSpPr>
            <a:spLocks noGrp="1"/>
          </p:cNvSpPr>
          <p:nvPr>
            <p:ph idx="1"/>
          </p:nvPr>
        </p:nvSpPr>
        <p:spPr>
          <a:xfrm>
            <a:off x="0" y="609600"/>
            <a:ext cx="8991600" cy="4953000"/>
          </a:xfrm>
        </p:spPr>
        <p:txBody>
          <a:bodyPr>
            <a:noAutofit/>
          </a:bodyPr>
          <a:lstStyle/>
          <a:p>
            <a:r>
              <a:rPr lang="en-US" sz="2400" dirty="0" smtClean="0"/>
              <a:t>Clouds are suitable for “Loosely coupled” data parallel applications</a:t>
            </a:r>
          </a:p>
          <a:p>
            <a:r>
              <a:rPr lang="en-US" sz="2400" dirty="0" smtClean="0"/>
              <a:t>“Map Only” (really pleasingly parallel) certainly run well on clouds (subject to data affinity) with many programming paradigms</a:t>
            </a:r>
          </a:p>
          <a:p>
            <a:r>
              <a:rPr lang="en-US" sz="2400" dirty="0" smtClean="0"/>
              <a:t>Parallel FFT and adaptive </a:t>
            </a:r>
            <a:r>
              <a:rPr lang="en-US" sz="2400" smtClean="0"/>
              <a:t>mesh PDE </a:t>
            </a:r>
            <a:r>
              <a:rPr lang="en-US" sz="2400" dirty="0" smtClean="0"/>
              <a:t>solver very bad on MapReduce but suitable for classic MPI engines. </a:t>
            </a:r>
          </a:p>
          <a:p>
            <a:r>
              <a:rPr lang="en-US" sz="2400" dirty="0" smtClean="0"/>
              <a:t>MapReduce is more dynamic and fault tolerant than MPI; it is simpler and easier to use</a:t>
            </a:r>
          </a:p>
          <a:p>
            <a:r>
              <a:rPr lang="en-US" sz="2400" dirty="0" smtClean="0"/>
              <a:t>Is there an intermediate class of problems for which Iterative MapReduce useful?</a:t>
            </a:r>
          </a:p>
          <a:p>
            <a:pPr lvl="1"/>
            <a:r>
              <a:rPr lang="en-US" sz="2000" dirty="0" smtClean="0"/>
              <a:t>Long running processes?</a:t>
            </a:r>
          </a:p>
          <a:p>
            <a:pPr lvl="1"/>
            <a:r>
              <a:rPr lang="en-US" sz="2000" dirty="0" smtClean="0"/>
              <a:t>Mutable data small in size compared to fixed data(base)?</a:t>
            </a:r>
          </a:p>
          <a:p>
            <a:pPr lvl="1"/>
            <a:r>
              <a:rPr lang="en-US" sz="2000" dirty="0" smtClean="0"/>
              <a:t>Only support reductions?</a:t>
            </a:r>
          </a:p>
          <a:p>
            <a:pPr lvl="1"/>
            <a:r>
              <a:rPr lang="en-US" sz="2000" dirty="0" smtClean="0"/>
              <a:t>Is it really different from a fault tolerant MPI?</a:t>
            </a:r>
          </a:p>
          <a:p>
            <a:pPr lvl="1"/>
            <a:r>
              <a:rPr lang="en-US" sz="2000" dirty="0" smtClean="0"/>
              <a:t>Multicore implementation</a:t>
            </a:r>
          </a:p>
          <a:p>
            <a:pPr lvl="1"/>
            <a:r>
              <a:rPr lang="en-US" sz="2000" dirty="0" smtClean="0"/>
              <a:t>Link to HDFS or equivalent data parallel file system</a:t>
            </a:r>
          </a:p>
          <a:p>
            <a:pPr lvl="1"/>
            <a:r>
              <a:rPr lang="en-US" sz="2000" dirty="0" smtClean="0"/>
              <a:t>Will AzureTwister run satisfactorily?</a:t>
            </a:r>
          </a:p>
          <a:p>
            <a:pPr lvl="1"/>
            <a:endParaRPr lang="en-US"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4448"/>
          </a:xfrm>
        </p:spPr>
        <p:txBody>
          <a:bodyPr>
            <a:normAutofit/>
          </a:bodyPr>
          <a:lstStyle/>
          <a:p>
            <a:r>
              <a:rPr lang="en-US" b="1" dirty="0" smtClean="0"/>
              <a:t>FutureGrid in a  Nutshell</a:t>
            </a:r>
            <a:endParaRPr lang="en-US" b="1" dirty="0"/>
          </a:p>
        </p:txBody>
      </p:sp>
      <p:sp>
        <p:nvSpPr>
          <p:cNvPr id="3" name="Content Placeholder 2"/>
          <p:cNvSpPr>
            <a:spLocks noGrp="1"/>
          </p:cNvSpPr>
          <p:nvPr>
            <p:ph idx="1"/>
          </p:nvPr>
        </p:nvSpPr>
        <p:spPr>
          <a:xfrm>
            <a:off x="0" y="990600"/>
            <a:ext cx="9144000" cy="5867400"/>
          </a:xfrm>
        </p:spPr>
        <p:txBody>
          <a:bodyPr>
            <a:normAutofit fontScale="77500" lnSpcReduction="20000"/>
          </a:bodyPr>
          <a:lstStyle/>
          <a:p>
            <a:r>
              <a:rPr lang="en-US" dirty="0" smtClean="0"/>
              <a:t>FutureGrid provides a testbed with a wide variety of computing services to its users</a:t>
            </a:r>
          </a:p>
          <a:p>
            <a:pPr lvl="1"/>
            <a:r>
              <a:rPr lang="en-US" dirty="0" smtClean="0"/>
              <a:t>Supporting users developing new applications and new middleware using </a:t>
            </a:r>
            <a:r>
              <a:rPr lang="en-US" dirty="0" smtClean="0">
                <a:solidFill>
                  <a:srgbClr val="FF0000"/>
                </a:solidFill>
              </a:rPr>
              <a:t>Cloud, Grid and Parallel computing </a:t>
            </a:r>
            <a:r>
              <a:rPr lang="en-US" dirty="0" smtClean="0"/>
              <a:t>(Hypervisors – </a:t>
            </a:r>
            <a:r>
              <a:rPr lang="en-US" dirty="0" err="1" smtClean="0"/>
              <a:t>Xen</a:t>
            </a:r>
            <a:r>
              <a:rPr lang="en-US" dirty="0" smtClean="0"/>
              <a:t>, KVM, </a:t>
            </a:r>
            <a:r>
              <a:rPr lang="en-US" dirty="0" err="1" smtClean="0"/>
              <a:t>ScaleMP</a:t>
            </a:r>
            <a:r>
              <a:rPr lang="en-US" dirty="0" smtClean="0"/>
              <a:t>, Linux, Windows, Nimbus, Eucalyptus, Hadoop, Globus, Unicore, MPI, </a:t>
            </a:r>
            <a:r>
              <a:rPr lang="en-US" dirty="0" err="1" smtClean="0"/>
              <a:t>OpenMP</a:t>
            </a:r>
            <a:r>
              <a:rPr lang="en-US" dirty="0" smtClean="0"/>
              <a:t> …) </a:t>
            </a:r>
          </a:p>
          <a:p>
            <a:pPr lvl="1"/>
            <a:r>
              <a:rPr lang="en-US" dirty="0" smtClean="0"/>
              <a:t>Software supported by FutureGrid or users</a:t>
            </a:r>
          </a:p>
          <a:p>
            <a:pPr lvl="1"/>
            <a:r>
              <a:rPr lang="en-US" dirty="0" smtClean="0"/>
              <a:t>~5000 dedicated cores distributed across country</a:t>
            </a:r>
          </a:p>
          <a:p>
            <a:r>
              <a:rPr lang="en-US" dirty="0" smtClean="0"/>
              <a:t>The FutureGrid testbed provides to its users:</a:t>
            </a:r>
          </a:p>
          <a:p>
            <a:pPr lvl="1"/>
            <a:r>
              <a:rPr lang="en-US" dirty="0" smtClean="0"/>
              <a:t>A rich development and testing platform for middleware and application users looking at </a:t>
            </a:r>
            <a:r>
              <a:rPr lang="en-US" dirty="0" smtClean="0">
                <a:solidFill>
                  <a:srgbClr val="FF0000"/>
                </a:solidFill>
              </a:rPr>
              <a:t>interoperability</a:t>
            </a:r>
            <a:r>
              <a:rPr lang="en-US" dirty="0" smtClean="0"/>
              <a:t>, </a:t>
            </a:r>
            <a:r>
              <a:rPr lang="en-US" dirty="0" smtClean="0">
                <a:solidFill>
                  <a:srgbClr val="FF0000"/>
                </a:solidFill>
              </a:rPr>
              <a:t>functionality</a:t>
            </a:r>
            <a:r>
              <a:rPr lang="en-US" dirty="0" smtClean="0"/>
              <a:t> and </a:t>
            </a:r>
            <a:r>
              <a:rPr lang="en-US" dirty="0" smtClean="0">
                <a:solidFill>
                  <a:srgbClr val="FF0000"/>
                </a:solidFill>
              </a:rPr>
              <a:t>performance</a:t>
            </a:r>
            <a:r>
              <a:rPr lang="en-US" dirty="0" smtClean="0"/>
              <a:t> </a:t>
            </a:r>
          </a:p>
          <a:p>
            <a:pPr lvl="1"/>
            <a:r>
              <a:rPr lang="en-US" dirty="0" smtClean="0"/>
              <a:t>A rich </a:t>
            </a:r>
            <a:r>
              <a:rPr lang="en-US" dirty="0" smtClean="0">
                <a:solidFill>
                  <a:srgbClr val="FF0000"/>
                </a:solidFill>
              </a:rPr>
              <a:t>education and teaching </a:t>
            </a:r>
            <a:r>
              <a:rPr lang="en-US" dirty="0" smtClean="0"/>
              <a:t>platform for advanced cyberinfrastructure classes</a:t>
            </a:r>
          </a:p>
          <a:p>
            <a:r>
              <a:rPr lang="en-US" dirty="0" smtClean="0"/>
              <a:t>Each use of FutureGrid is an</a:t>
            </a:r>
            <a:r>
              <a:rPr lang="en-US" dirty="0" smtClean="0">
                <a:solidFill>
                  <a:srgbClr val="FF0000"/>
                </a:solidFill>
              </a:rPr>
              <a:t> experiment </a:t>
            </a:r>
            <a:r>
              <a:rPr lang="en-US" dirty="0" smtClean="0"/>
              <a:t>that is </a:t>
            </a:r>
            <a:r>
              <a:rPr lang="en-US" dirty="0" smtClean="0">
                <a:solidFill>
                  <a:srgbClr val="FF0000"/>
                </a:solidFill>
              </a:rPr>
              <a:t>reproducible</a:t>
            </a:r>
          </a:p>
          <a:p>
            <a:r>
              <a:rPr lang="en-US" dirty="0" smtClean="0">
                <a:solidFill>
                  <a:srgbClr val="FF0000"/>
                </a:solidFill>
              </a:rPr>
              <a:t>Cloud</a:t>
            </a:r>
            <a:r>
              <a:rPr lang="en-US" dirty="0" smtClean="0"/>
              <a:t> infrastructure supports loading of general images on </a:t>
            </a:r>
            <a:r>
              <a:rPr lang="en-US" dirty="0" smtClean="0">
                <a:solidFill>
                  <a:srgbClr val="FF0000"/>
                </a:solidFill>
              </a:rPr>
              <a:t>Hypervisors</a:t>
            </a:r>
            <a:r>
              <a:rPr lang="en-US" dirty="0" smtClean="0"/>
              <a:t> like </a:t>
            </a:r>
            <a:r>
              <a:rPr lang="en-US" dirty="0" err="1" smtClean="0"/>
              <a:t>Xen</a:t>
            </a:r>
            <a:r>
              <a:rPr lang="en-US" dirty="0" smtClean="0"/>
              <a:t>; </a:t>
            </a:r>
            <a:r>
              <a:rPr lang="en-US" dirty="0" smtClean="0">
                <a:solidFill>
                  <a:srgbClr val="FF0000"/>
                </a:solidFill>
              </a:rPr>
              <a:t>FutureGrid dynamically provisions </a:t>
            </a:r>
            <a:r>
              <a:rPr lang="en-US" dirty="0" smtClean="0"/>
              <a:t>software as needed onto “bare-metal” using Moab/</a:t>
            </a:r>
            <a:r>
              <a:rPr lang="en-US" dirty="0" err="1" smtClean="0"/>
              <a:t>xCAT</a:t>
            </a:r>
            <a:r>
              <a:rPr lang="en-US" dirty="0" smtClean="0"/>
              <a:t> based environment</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1" y="129778"/>
            <a:ext cx="5396380" cy="944847"/>
          </a:xfrm>
        </p:spPr>
        <p:txBody>
          <a:bodyPr/>
          <a:lstStyle/>
          <a:p>
            <a:r>
              <a:rPr lang="en-US" b="1" dirty="0" smtClean="0"/>
              <a:t>FutureGrid: a Grid/Cloud Testbed</a:t>
            </a:r>
            <a:endParaRPr lang="en-US" b="1" dirty="0"/>
          </a:p>
        </p:txBody>
      </p:sp>
      <p:sp>
        <p:nvSpPr>
          <p:cNvPr id="4" name="Content Placeholder 3"/>
          <p:cNvSpPr>
            <a:spLocks noGrp="1"/>
          </p:cNvSpPr>
          <p:nvPr>
            <p:ph idx="1"/>
          </p:nvPr>
        </p:nvSpPr>
        <p:spPr>
          <a:xfrm>
            <a:off x="1066800" y="1198872"/>
            <a:ext cx="8077200" cy="934727"/>
          </a:xfrm>
        </p:spPr>
        <p:txBody>
          <a:bodyPr>
            <a:normAutofit fontScale="70000" lnSpcReduction="20000"/>
          </a:bodyPr>
          <a:lstStyle/>
          <a:p>
            <a:r>
              <a:rPr lang="en-US" sz="2400" b="1" dirty="0" smtClean="0"/>
              <a:t>Operational: IU</a:t>
            </a:r>
            <a:r>
              <a:rPr lang="en-US" sz="2400" dirty="0" smtClean="0"/>
              <a:t> Cray operational;    </a:t>
            </a:r>
            <a:r>
              <a:rPr lang="en-US" sz="2400" b="1" dirty="0" smtClean="0"/>
              <a:t>IU</a:t>
            </a:r>
            <a:r>
              <a:rPr lang="en-US" sz="2400" dirty="0" smtClean="0"/>
              <a:t> , </a:t>
            </a:r>
            <a:r>
              <a:rPr lang="en-US" sz="2400" b="1" dirty="0" smtClean="0"/>
              <a:t>UCSD</a:t>
            </a:r>
            <a:r>
              <a:rPr lang="en-US" sz="2400" dirty="0" smtClean="0"/>
              <a:t>, </a:t>
            </a:r>
            <a:r>
              <a:rPr lang="en-US" sz="2400" b="1" dirty="0" smtClean="0"/>
              <a:t>UF</a:t>
            </a:r>
            <a:r>
              <a:rPr lang="en-US" sz="2400" dirty="0" smtClean="0"/>
              <a:t> &amp; </a:t>
            </a:r>
            <a:r>
              <a:rPr lang="en-US" sz="2400" b="1" dirty="0" smtClean="0"/>
              <a:t>UC</a:t>
            </a:r>
            <a:r>
              <a:rPr lang="en-US" sz="2400" dirty="0" smtClean="0"/>
              <a:t> IBM iDataPlex operational</a:t>
            </a:r>
          </a:p>
          <a:p>
            <a:r>
              <a:rPr lang="en-US" sz="2400" b="1" dirty="0" smtClean="0"/>
              <a:t>Network</a:t>
            </a:r>
            <a:r>
              <a:rPr lang="en-US" sz="2400" dirty="0" smtClean="0"/>
              <a:t>, </a:t>
            </a:r>
            <a:r>
              <a:rPr lang="en-US" sz="2400" b="1" dirty="0" smtClean="0"/>
              <a:t>NID</a:t>
            </a:r>
            <a:r>
              <a:rPr lang="en-US" sz="2400" dirty="0" smtClean="0"/>
              <a:t> operational</a:t>
            </a:r>
          </a:p>
          <a:p>
            <a:r>
              <a:rPr lang="en-US" sz="2400" b="1" dirty="0" smtClean="0"/>
              <a:t>TACC</a:t>
            </a:r>
            <a:r>
              <a:rPr lang="en-US" sz="2400" dirty="0" smtClean="0"/>
              <a:t> Dell running acceptance tests – ready ~September 15</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057400"/>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pPr defTabSz="457200"/>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58674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smtClean="0">
                  <a:solidFill>
                    <a:prstClr val="black"/>
                  </a:solidFill>
                </a:rPr>
                <a:t>FG Network</a:t>
              </a:r>
              <a:endParaRPr lang="en-US" dirty="0">
                <a:solidFill>
                  <a:prstClr val="black"/>
                </a:solidFill>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2600" y="228600"/>
            <a:ext cx="5412699" cy="1143000"/>
          </a:xfrm>
        </p:spPr>
        <p:txBody>
          <a:bodyPr/>
          <a:lstStyle/>
          <a:p>
            <a:r>
              <a:rPr lang="en-US" b="1" dirty="0" smtClean="0"/>
              <a:t>FutureGrid 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 val="1166398280"/>
              </p:ext>
            </p:extLst>
          </p:nvPr>
        </p:nvGraphicFramePr>
        <p:xfrm>
          <a:off x="457200" y="1600200"/>
          <a:ext cx="8229600" cy="276925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51466" y="4574276"/>
            <a:ext cx="6841358" cy="923330"/>
          </a:xfrm>
          <a:prstGeom prst="rect">
            <a:avLst/>
          </a:prstGeom>
          <a:noFill/>
        </p:spPr>
        <p:txBody>
          <a:bodyPr wrap="square" rtlCol="0">
            <a:spAutoFit/>
          </a:bodyPr>
          <a:lstStyle/>
          <a:p>
            <a:r>
              <a:rPr lang="en-US" dirty="0" smtClean="0">
                <a:solidFill>
                  <a:prstClr val="black"/>
                </a:solidFill>
              </a:rPr>
              <a:t>Time elapsed between requesting a job and the jobs reported start time on the provisioned node. The numbers here are an average of 2 sets of experiments.</a:t>
            </a:r>
            <a:endParaRPr lang="en-US" dirty="0">
              <a:solidFill>
                <a:prstClr val="black"/>
              </a:solidFill>
            </a:endParaRPr>
          </a:p>
        </p:txBody>
      </p:sp>
      <p:sp>
        <p:nvSpPr>
          <p:cNvPr id="5" name="TextBox 4"/>
          <p:cNvSpPr txBox="1"/>
          <p:nvPr/>
        </p:nvSpPr>
        <p:spPr>
          <a:xfrm>
            <a:off x="228600" y="1676400"/>
            <a:ext cx="1485087" cy="369332"/>
          </a:xfrm>
          <a:prstGeom prst="rect">
            <a:avLst/>
          </a:prstGeom>
          <a:noFill/>
        </p:spPr>
        <p:txBody>
          <a:bodyPr wrap="none" rtlCol="0">
            <a:spAutoFit/>
          </a:bodyPr>
          <a:lstStyle/>
          <a:p>
            <a:r>
              <a:rPr lang="en-US" b="1" dirty="0" smtClean="0">
                <a:solidFill>
                  <a:prstClr val="black"/>
                </a:solidFill>
              </a:rPr>
              <a:t>Time minutes</a:t>
            </a:r>
            <a:endParaRPr lang="en-US" b="1" dirty="0">
              <a:solidFill>
                <a:prstClr val="black"/>
              </a:solidFill>
            </a:endParaRPr>
          </a:p>
        </p:txBody>
      </p:sp>
      <p:sp>
        <p:nvSpPr>
          <p:cNvPr id="7" name="TextBox 6"/>
          <p:cNvSpPr txBox="1"/>
          <p:nvPr/>
        </p:nvSpPr>
        <p:spPr>
          <a:xfrm>
            <a:off x="3200400" y="4191000"/>
            <a:ext cx="1848583" cy="369332"/>
          </a:xfrm>
          <a:prstGeom prst="rect">
            <a:avLst/>
          </a:prstGeom>
          <a:noFill/>
        </p:spPr>
        <p:txBody>
          <a:bodyPr wrap="none" rtlCol="0">
            <a:spAutoFit/>
          </a:bodyPr>
          <a:lstStyle/>
          <a:p>
            <a:r>
              <a:rPr lang="en-US" b="1" dirty="0" smtClean="0">
                <a:solidFill>
                  <a:prstClr val="black"/>
                </a:solidFill>
              </a:rPr>
              <a:t>Number of nodes</a:t>
            </a:r>
            <a:endParaRPr lang="en-US" b="1" dirty="0">
              <a:solidFill>
                <a:prstClr val="blac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
        <p:nvSpPr>
          <p:cNvPr id="6" name="TextBox 5"/>
          <p:cNvSpPr txBox="1"/>
          <p:nvPr/>
        </p:nvSpPr>
        <p:spPr>
          <a:xfrm>
            <a:off x="1828800" y="6248400"/>
            <a:ext cx="5308120" cy="369332"/>
          </a:xfrm>
          <a:prstGeom prst="rect">
            <a:avLst/>
          </a:prstGeom>
          <a:noFill/>
        </p:spPr>
        <p:txBody>
          <a:bodyPr wrap="none" rtlCol="0">
            <a:spAutoFit/>
          </a:bodyPr>
          <a:lstStyle/>
          <a:p>
            <a:r>
              <a:rPr lang="en-US" dirty="0" smtClean="0"/>
              <a:t>200 papers submitted to main track; 4 days of tutorials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533400"/>
          </a:xfrm>
        </p:spPr>
        <p:txBody>
          <a:bodyPr>
            <a:normAutofit/>
          </a:bodyPr>
          <a:lstStyle/>
          <a:p>
            <a:r>
              <a:rPr lang="en-US" sz="2400" b="1" dirty="0" smtClean="0"/>
              <a:t>MapReduce “File/Data Repository” Parallelism</a:t>
            </a:r>
            <a:endParaRPr lang="en-US" sz="2400" b="1" dirty="0"/>
          </a:p>
        </p:txBody>
      </p:sp>
      <p:grpSp>
        <p:nvGrpSpPr>
          <p:cNvPr id="3" name="Group 65"/>
          <p:cNvGrpSpPr/>
          <p:nvPr/>
        </p:nvGrpSpPr>
        <p:grpSpPr>
          <a:xfrm>
            <a:off x="228600" y="2819400"/>
            <a:ext cx="7620000" cy="3810000"/>
            <a:chOff x="228600" y="3048000"/>
            <a:chExt cx="7620000" cy="3810000"/>
          </a:xfrm>
        </p:grpSpPr>
        <p:grpSp>
          <p:nvGrpSpPr>
            <p:cNvPr id="4" name="Group 51"/>
            <p:cNvGrpSpPr/>
            <p:nvPr/>
          </p:nvGrpSpPr>
          <p:grpSpPr>
            <a:xfrm>
              <a:off x="228600" y="3048000"/>
              <a:ext cx="7620000" cy="3810000"/>
              <a:chOff x="228600" y="3048000"/>
              <a:chExt cx="76200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3914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4572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449" name="Group 448"/>
          <p:cNvGrpSpPr/>
          <p:nvPr/>
        </p:nvGrpSpPr>
        <p:grpSpPr>
          <a:xfrm>
            <a:off x="3505200" y="1752600"/>
            <a:ext cx="4648200" cy="4876800"/>
            <a:chOff x="3505200" y="1752600"/>
            <a:chExt cx="4648200" cy="4876800"/>
          </a:xfrm>
        </p:grpSpPr>
        <p:grpSp>
          <p:nvGrpSpPr>
            <p:cNvPr id="243" name="Group 242"/>
            <p:cNvGrpSpPr/>
            <p:nvPr/>
          </p:nvGrpSpPr>
          <p:grpSpPr>
            <a:xfrm>
              <a:off x="3505200" y="1752600"/>
              <a:ext cx="4648200" cy="4876800"/>
              <a:chOff x="381000" y="1219200"/>
              <a:chExt cx="4648200" cy="4876800"/>
            </a:xfrm>
          </p:grpSpPr>
          <p:grpSp>
            <p:nvGrpSpPr>
              <p:cNvPr id="244" name="Group 291"/>
              <p:cNvGrpSpPr/>
              <p:nvPr/>
            </p:nvGrpSpPr>
            <p:grpSpPr>
              <a:xfrm>
                <a:off x="381000" y="1219200"/>
                <a:ext cx="4648200" cy="4876800"/>
                <a:chOff x="228600" y="1905000"/>
                <a:chExt cx="4331278" cy="4724400"/>
              </a:xfrm>
            </p:grpSpPr>
            <p:grpSp>
              <p:nvGrpSpPr>
                <p:cNvPr id="271" name="Group 163"/>
                <p:cNvGrpSpPr/>
                <p:nvPr/>
              </p:nvGrpSpPr>
              <p:grpSpPr>
                <a:xfrm>
                  <a:off x="228600" y="1905000"/>
                  <a:ext cx="4331278" cy="4724400"/>
                  <a:chOff x="228600" y="1905000"/>
                  <a:chExt cx="4331278" cy="4724400"/>
                </a:xfrm>
              </p:grpSpPr>
              <p:sp>
                <p:nvSpPr>
                  <p:cNvPr id="273" name="Rectangle 272"/>
                  <p:cNvSpPr/>
                  <p:nvPr/>
                </p:nvSpPr>
                <p:spPr>
                  <a:xfrm>
                    <a:off x="228600" y="1905000"/>
                    <a:ext cx="4331278"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4" name="Group 94"/>
                  <p:cNvGrpSpPr/>
                  <p:nvPr/>
                </p:nvGrpSpPr>
                <p:grpSpPr>
                  <a:xfrm>
                    <a:off x="304800" y="2895600"/>
                    <a:ext cx="685801" cy="3668485"/>
                    <a:chOff x="304800" y="2895600"/>
                    <a:chExt cx="685801" cy="3668485"/>
                  </a:xfrm>
                </p:grpSpPr>
                <p:grpSp>
                  <p:nvGrpSpPr>
                    <p:cNvPr id="307" name="Group 13"/>
                    <p:cNvGrpSpPr/>
                    <p:nvPr/>
                  </p:nvGrpSpPr>
                  <p:grpSpPr>
                    <a:xfrm>
                      <a:off x="304800" y="2895600"/>
                      <a:ext cx="457200" cy="3668485"/>
                      <a:chOff x="3581400" y="3037115"/>
                      <a:chExt cx="457200" cy="3668485"/>
                    </a:xfrm>
                    <a:solidFill>
                      <a:srgbClr val="92D050"/>
                    </a:solidFill>
                  </p:grpSpPr>
                  <p:sp>
                    <p:nvSpPr>
                      <p:cNvPr id="341" name="Oval 5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Oval 35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Oval 35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8" name="Group 81"/>
                    <p:cNvGrpSpPr/>
                    <p:nvPr/>
                  </p:nvGrpSpPr>
                  <p:grpSpPr>
                    <a:xfrm>
                      <a:off x="838200" y="3048000"/>
                      <a:ext cx="152401" cy="838200"/>
                      <a:chOff x="838200" y="3048000"/>
                      <a:chExt cx="152401" cy="838200"/>
                    </a:xfrm>
                  </p:grpSpPr>
                  <p:cxnSp>
                    <p:nvCxnSpPr>
                      <p:cNvPr id="339" name="Straight Arrow Connector 5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0" name="Straight Arrow Connector 5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9" name="Group 82"/>
                    <p:cNvGrpSpPr/>
                    <p:nvPr/>
                  </p:nvGrpSpPr>
                  <p:grpSpPr>
                    <a:xfrm>
                      <a:off x="838200" y="4343400"/>
                      <a:ext cx="152401" cy="838200"/>
                      <a:chOff x="838200" y="3048000"/>
                      <a:chExt cx="152401" cy="838200"/>
                    </a:xfrm>
                  </p:grpSpPr>
                  <p:cxnSp>
                    <p:nvCxnSpPr>
                      <p:cNvPr id="325" name="Straight Arrow Connector 324"/>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2" name="Group 87"/>
                    <p:cNvGrpSpPr/>
                    <p:nvPr/>
                  </p:nvGrpSpPr>
                  <p:grpSpPr>
                    <a:xfrm>
                      <a:off x="838200" y="5638800"/>
                      <a:ext cx="152401" cy="838200"/>
                      <a:chOff x="838200" y="3048000"/>
                      <a:chExt cx="152401" cy="838200"/>
                    </a:xfrm>
                  </p:grpSpPr>
                  <p:cxnSp>
                    <p:nvCxnSpPr>
                      <p:cNvPr id="323" name="Straight Arrow Connector 322"/>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75" name="Group 95"/>
                  <p:cNvGrpSpPr/>
                  <p:nvPr/>
                </p:nvGrpSpPr>
                <p:grpSpPr>
                  <a:xfrm>
                    <a:off x="1143000" y="2895600"/>
                    <a:ext cx="685801" cy="3668485"/>
                    <a:chOff x="304800" y="2895600"/>
                    <a:chExt cx="685801" cy="3668485"/>
                  </a:xfrm>
                </p:grpSpPr>
                <p:grpSp>
                  <p:nvGrpSpPr>
                    <p:cNvPr id="283" name="Group 13"/>
                    <p:cNvGrpSpPr/>
                    <p:nvPr/>
                  </p:nvGrpSpPr>
                  <p:grpSpPr>
                    <a:xfrm>
                      <a:off x="304800" y="2895600"/>
                      <a:ext cx="457200" cy="3668485"/>
                      <a:chOff x="3581400" y="3037115"/>
                      <a:chExt cx="457200" cy="3668485"/>
                    </a:xfrm>
                    <a:solidFill>
                      <a:srgbClr val="92D050"/>
                    </a:solidFill>
                  </p:grpSpPr>
                  <p:sp>
                    <p:nvSpPr>
                      <p:cNvPr id="293" name="Oval 43"/>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Oval 44"/>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Oval 29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Oval 29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Oval 298"/>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Oval 305"/>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4" name="Group 97"/>
                    <p:cNvGrpSpPr/>
                    <p:nvPr/>
                  </p:nvGrpSpPr>
                  <p:grpSpPr>
                    <a:xfrm>
                      <a:off x="838200" y="3048000"/>
                      <a:ext cx="152401" cy="838200"/>
                      <a:chOff x="838200" y="3048000"/>
                      <a:chExt cx="152401" cy="838200"/>
                    </a:xfrm>
                  </p:grpSpPr>
                  <p:cxnSp>
                    <p:nvCxnSpPr>
                      <p:cNvPr id="291" name="Straight Arrow Connector 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2" name="Straight Arrow Connector 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5" name="Group 98"/>
                    <p:cNvGrpSpPr/>
                    <p:nvPr/>
                  </p:nvGrpSpPr>
                  <p:grpSpPr>
                    <a:xfrm>
                      <a:off x="838200" y="4343400"/>
                      <a:ext cx="152401" cy="838200"/>
                      <a:chOff x="838200" y="3048000"/>
                      <a:chExt cx="152401" cy="838200"/>
                    </a:xfrm>
                  </p:grpSpPr>
                  <p:cxnSp>
                    <p:nvCxnSpPr>
                      <p:cNvPr id="289" name="Straight Arrow Connector 288"/>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86" name="Group 102"/>
                    <p:cNvGrpSpPr/>
                    <p:nvPr/>
                  </p:nvGrpSpPr>
                  <p:grpSpPr>
                    <a:xfrm>
                      <a:off x="838200" y="5638800"/>
                      <a:ext cx="152401" cy="838200"/>
                      <a:chOff x="838200" y="3048000"/>
                      <a:chExt cx="152401" cy="838200"/>
                    </a:xfrm>
                  </p:grpSpPr>
                  <p:cxnSp>
                    <p:nvCxnSpPr>
                      <p:cNvPr id="287" name="Straight Arrow Connector 286"/>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76" name="Group 13"/>
                  <p:cNvGrpSpPr/>
                  <p:nvPr/>
                </p:nvGrpSpPr>
                <p:grpSpPr>
                  <a:xfrm>
                    <a:off x="1981200" y="2895600"/>
                    <a:ext cx="457200" cy="3668485"/>
                    <a:chOff x="3581400" y="3037115"/>
                    <a:chExt cx="457200" cy="3668485"/>
                  </a:xfrm>
                  <a:solidFill>
                    <a:srgbClr val="92D050"/>
                  </a:solidFill>
                </p:grpSpPr>
                <p:sp>
                  <p:nvSpPr>
                    <p:cNvPr id="277" name="Oval 276"/>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Oval 277"/>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9"/>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Oval 279"/>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Oval 3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72" name="Rectangle 271"/>
                <p:cNvSpPr/>
                <p:nvPr/>
              </p:nvSpPr>
              <p:spPr>
                <a:xfrm>
                  <a:off x="228600" y="1905000"/>
                  <a:ext cx="397625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MPI or Iterative MapReduce</a:t>
                  </a:r>
                </a:p>
                <a:p>
                  <a:r>
                    <a:rPr lang="en-US" dirty="0" smtClean="0">
                      <a:solidFill>
                        <a:schemeClr val="tx1"/>
                      </a:solidFill>
                    </a:rPr>
                    <a:t>Map        Reduce      Map       Reduce     Map   </a:t>
                  </a:r>
                </a:p>
                <a:p>
                  <a:r>
                    <a:rPr lang="en-US" dirty="0" smtClean="0">
                      <a:solidFill>
                        <a:schemeClr val="tx1"/>
                      </a:solidFill>
                    </a:rPr>
                    <a:t>      </a:t>
                  </a:r>
                  <a:endParaRPr lang="en-US" dirty="0">
                    <a:solidFill>
                      <a:schemeClr val="tx1"/>
                    </a:solidFill>
                  </a:endParaRPr>
                </a:p>
              </p:txBody>
            </p:sp>
          </p:grpSp>
          <p:grpSp>
            <p:nvGrpSpPr>
              <p:cNvPr id="245" name="Group 77"/>
              <p:cNvGrpSpPr/>
              <p:nvPr/>
            </p:nvGrpSpPr>
            <p:grpSpPr>
              <a:xfrm>
                <a:off x="2834269" y="2241755"/>
                <a:ext cx="817756" cy="3786823"/>
                <a:chOff x="2834269" y="2241755"/>
                <a:chExt cx="817756" cy="3786823"/>
              </a:xfrm>
            </p:grpSpPr>
            <p:cxnSp>
              <p:nvCxnSpPr>
                <p:cNvPr id="259" name="Straight Arrow Connector 258"/>
                <p:cNvCxnSpPr/>
                <p:nvPr/>
              </p:nvCxnSpPr>
              <p:spPr>
                <a:xfrm rot="16200000" flipH="1">
                  <a:off x="2483426" y="2749915"/>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flipH="1" flipV="1">
                  <a:off x="2483425" y="2749915"/>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16200000" flipH="1">
                  <a:off x="2483426" y="4087102"/>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flipH="1" flipV="1">
                  <a:off x="2483425" y="4087102"/>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16200000" flipH="1">
                  <a:off x="2483426" y="5424289"/>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flipH="1" flipV="1">
                  <a:off x="2483425" y="5424289"/>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5" name="Oval 264"/>
                <p:cNvSpPr/>
                <p:nvPr/>
              </p:nvSpPr>
              <p:spPr>
                <a:xfrm rot="16200000">
                  <a:off x="3170724" y="55472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Oval 265"/>
                <p:cNvSpPr/>
                <p:nvPr/>
              </p:nvSpPr>
              <p:spPr>
                <a:xfrm rot="16200000">
                  <a:off x="3170724" y="48843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Oval 266"/>
                <p:cNvSpPr/>
                <p:nvPr/>
              </p:nvSpPr>
              <p:spPr>
                <a:xfrm rot="16200000">
                  <a:off x="3170724" y="422132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Oval 267"/>
                <p:cNvSpPr/>
                <p:nvPr/>
              </p:nvSpPr>
              <p:spPr>
                <a:xfrm rot="16200000">
                  <a:off x="3170724" y="355835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Oval 268"/>
                <p:cNvSpPr/>
                <p:nvPr/>
              </p:nvSpPr>
              <p:spPr>
                <a:xfrm rot="16200000">
                  <a:off x="3170724" y="22324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Oval 269"/>
                <p:cNvSpPr/>
                <p:nvPr/>
              </p:nvSpPr>
              <p:spPr>
                <a:xfrm rot="16200000">
                  <a:off x="3170724" y="28953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78"/>
              <p:cNvGrpSpPr/>
              <p:nvPr/>
            </p:nvGrpSpPr>
            <p:grpSpPr>
              <a:xfrm>
                <a:off x="3733800" y="2286000"/>
                <a:ext cx="817756" cy="3786823"/>
                <a:chOff x="2834269" y="2241755"/>
                <a:chExt cx="817756" cy="3786823"/>
              </a:xfrm>
            </p:grpSpPr>
            <p:cxnSp>
              <p:nvCxnSpPr>
                <p:cNvPr id="247" name="Straight Arrow Connector 246"/>
                <p:cNvCxnSpPr/>
                <p:nvPr/>
              </p:nvCxnSpPr>
              <p:spPr>
                <a:xfrm rot="16200000" flipH="1">
                  <a:off x="2483426" y="2749915"/>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flipH="1" flipV="1">
                  <a:off x="2483425" y="2749915"/>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16200000" flipH="1">
                  <a:off x="2483426" y="4087102"/>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flipH="1" flipV="1">
                  <a:off x="2483425" y="4087102"/>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16200000" flipH="1">
                  <a:off x="2483426" y="5424289"/>
                  <a:ext cx="865239" cy="16355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flipH="1" flipV="1">
                  <a:off x="2483425" y="5424289"/>
                  <a:ext cx="865239" cy="163551"/>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3" name="Oval 252"/>
                <p:cNvSpPr/>
                <p:nvPr/>
              </p:nvSpPr>
              <p:spPr>
                <a:xfrm rot="16200000">
                  <a:off x="3170724" y="55472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Oval 253"/>
                <p:cNvSpPr/>
                <p:nvPr/>
              </p:nvSpPr>
              <p:spPr>
                <a:xfrm rot="16200000">
                  <a:off x="3170724" y="48843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p:cNvSpPr/>
                <p:nvPr/>
              </p:nvSpPr>
              <p:spPr>
                <a:xfrm rot="16200000">
                  <a:off x="3170724" y="422132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Oval 255"/>
                <p:cNvSpPr/>
                <p:nvPr/>
              </p:nvSpPr>
              <p:spPr>
                <a:xfrm rot="16200000">
                  <a:off x="3170724" y="355835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p:cNvSpPr/>
                <p:nvPr/>
              </p:nvSpPr>
              <p:spPr>
                <a:xfrm rot="16200000">
                  <a:off x="3170724" y="2232402"/>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Oval 257"/>
                <p:cNvSpPr/>
                <p:nvPr/>
              </p:nvSpPr>
              <p:spPr>
                <a:xfrm rot="16200000">
                  <a:off x="3170724" y="2895377"/>
                  <a:ext cx="471948" cy="49065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cxnSp>
          <p:nvCxnSpPr>
            <p:cNvPr id="359" name="Straight Arrow Connector 358"/>
            <p:cNvCxnSpPr/>
            <p:nvPr/>
          </p:nvCxnSpPr>
          <p:spPr>
            <a:xfrm rot="16200000" flipH="1">
              <a:off x="7772400" y="3276600"/>
              <a:ext cx="3048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a:off x="7772400" y="37338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a:xfrm>
              <a:off x="7772400" y="44196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nvCxnSpPr>
          <p:spPr>
            <a:xfrm>
              <a:off x="7772400" y="5715000"/>
              <a:ext cx="304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nvCxnSpPr>
          <p:spPr>
            <a:xfrm flipV="1">
              <a:off x="7772400" y="6096000"/>
              <a:ext cx="3810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p:nvPr/>
          </p:nvCxnSpPr>
          <p:spPr>
            <a:xfrm flipV="1">
              <a:off x="7772400" y="4800600"/>
              <a:ext cx="381000" cy="304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dissolve">
                                      <p:cBhvr>
                                        <p:cTn id="7"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fontScale="90000"/>
          </a:bodyPr>
          <a:lstStyle/>
          <a:p>
            <a:r>
              <a:rPr lang="en-US" sz="3100" b="1" dirty="0" smtClean="0"/>
              <a:t>Typical Application Challenge:</a:t>
            </a:r>
            <a:r>
              <a:rPr lang="en-US" sz="4000" b="1" dirty="0" smtClean="0"/>
              <a:t/>
            </a:r>
            <a:br>
              <a:rPr lang="en-US" sz="4000" b="1" dirty="0" smtClean="0"/>
            </a:br>
            <a:r>
              <a:rPr lang="en-US" sz="4000" b="1" dirty="0" smtClean="0"/>
              <a:t>DNA Sequencing Pipeline</a:t>
            </a:r>
            <a:endParaRPr lang="en-US" sz="4000" b="1" dirty="0"/>
          </a:p>
        </p:txBody>
      </p:sp>
      <p:grpSp>
        <p:nvGrpSpPr>
          <p:cNvPr id="3" name="Group 81"/>
          <p:cNvGrpSpPr/>
          <p:nvPr/>
        </p:nvGrpSpPr>
        <p:grpSpPr>
          <a:xfrm>
            <a:off x="914400" y="4371201"/>
            <a:ext cx="4876800" cy="1252954"/>
            <a:chOff x="1752600" y="1524000"/>
            <a:chExt cx="4876800" cy="1252954"/>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3393750" cy="338554"/>
            </a:xfrm>
            <a:prstGeom prst="rect">
              <a:avLst/>
            </a:prstGeom>
            <a:noFill/>
          </p:spPr>
          <p:txBody>
            <a:bodyPr wrap="none" rtlCol="0">
              <a:spAutoFit/>
            </a:bodyPr>
            <a:lstStyle/>
            <a:p>
              <a:r>
                <a:rPr lang="en-US" sz="1600" dirty="0" smtClean="0"/>
                <a:t>Modern Commercial Gene Sequencers</a:t>
              </a:r>
              <a:endParaRPr lang="en-US" sz="16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65" y="1864943"/>
            <a:ext cx="965329" cy="954457"/>
            <a:chOff x="8173855" y="2680593"/>
            <a:chExt cx="758882"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5" y="2874963"/>
              <a:ext cx="758882" cy="15332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40752" y="2038529"/>
            <a:ext cx="924019" cy="876143"/>
            <a:chOff x="4263552" y="2819400"/>
            <a:chExt cx="726407"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63552" y="2907268"/>
              <a:ext cx="690833" cy="35936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p>
            <a:p>
              <a:pPr algn="ctr"/>
              <a:r>
                <a:rPr lang="en-US" sz="1050" dirty="0" smtClean="0"/>
                <a:t>Assembly</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358144"/>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59" name="TextBox 58"/>
          <p:cNvSpPr txBox="1"/>
          <p:nvPr/>
        </p:nvSpPr>
        <p:spPr>
          <a:xfrm>
            <a:off x="0" y="5657671"/>
            <a:ext cx="8991600" cy="1200329"/>
          </a:xfrm>
          <a:prstGeom prst="rect">
            <a:avLst/>
          </a:prstGeom>
          <a:noFill/>
        </p:spPr>
        <p:txBody>
          <a:bodyPr wrap="square" rtlCol="0">
            <a:spAutoFit/>
          </a:bodyPr>
          <a:lstStyle/>
          <a:p>
            <a:r>
              <a:rPr lang="en-US" sz="2400" b="1" dirty="0" smtClean="0"/>
              <a:t>Linear Algebra or Expectation Maximization based data mining poor on MapReduce </a:t>
            </a:r>
            <a:r>
              <a:rPr lang="en-US" sz="2400" dirty="0" smtClean="0"/>
              <a:t>– equivalent to using MPI writing messages to disk and restarting processes each step/iteration of algorithm</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
        <p:nvSpPr>
          <p:cNvPr id="3" name="TextBox 2"/>
          <p:cNvSpPr txBox="1"/>
          <p:nvPr/>
        </p:nvSpPr>
        <p:spPr>
          <a:xfrm>
            <a:off x="0" y="4090987"/>
            <a:ext cx="1981200" cy="2462213"/>
          </a:xfrm>
          <a:prstGeom prst="rect">
            <a:avLst/>
          </a:prstGeom>
          <a:solidFill>
            <a:schemeClr val="bg1"/>
          </a:solidFill>
        </p:spPr>
        <p:txBody>
          <a:bodyPr wrap="square" rtlCol="0">
            <a:spAutoFit/>
          </a:bodyPr>
          <a:lstStyle/>
          <a:p>
            <a:pPr algn="ctr"/>
            <a:r>
              <a:rPr lang="en-US" sz="1400" b="1" dirty="0" smtClean="0"/>
              <a:t>Metagenomics</a:t>
            </a: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62850" cy="1143000"/>
          </a:xfrm>
        </p:spPr>
        <p:txBody>
          <a:bodyPr>
            <a:normAutofit/>
          </a:bodyPr>
          <a:lstStyle/>
          <a:p>
            <a:r>
              <a:rPr lang="en-US" sz="4000" b="1" dirty="0" smtClean="0"/>
              <a:t>All-Pairs Using MPI or </a:t>
            </a:r>
            <a:r>
              <a:rPr lang="en-US" sz="4000" b="1" dirty="0" err="1" smtClean="0"/>
              <a:t>DryadLINQ</a:t>
            </a:r>
            <a:endParaRPr lang="en-US" sz="4000" b="1"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52400"/>
            <a:ext cx="8229600" cy="1143000"/>
          </a:xfrm>
        </p:spPr>
        <p:txBody>
          <a:bodyPr>
            <a:normAutofit fontScale="90000"/>
          </a:bodyPr>
          <a:lstStyle/>
          <a:p>
            <a:r>
              <a:rPr lang="en-US" b="1" dirty="0" smtClean="0"/>
              <a:t>Smith Waterman </a:t>
            </a:r>
            <a:br>
              <a:rPr lang="en-US" b="1" dirty="0" smtClean="0"/>
            </a:br>
            <a:r>
              <a:rPr lang="en-US" b="1" dirty="0" smtClean="0"/>
              <a:t>MPI </a:t>
            </a:r>
            <a:r>
              <a:rPr lang="en-US" b="1" dirty="0" err="1" smtClean="0"/>
              <a:t>DryadLINQ</a:t>
            </a:r>
            <a:r>
              <a:rPr lang="en-US" b="1" dirty="0" smtClean="0"/>
              <a:t> Hadoop</a:t>
            </a:r>
            <a:endParaRPr lang="en-US" b="1" dirty="0"/>
          </a:p>
        </p:txBody>
      </p:sp>
      <p:graphicFrame>
        <p:nvGraphicFramePr>
          <p:cNvPr id="5" name="Chart 4"/>
          <p:cNvGraphicFramePr/>
          <p:nvPr/>
        </p:nvGraphicFramePr>
        <p:xfrm>
          <a:off x="1447800" y="1219200"/>
          <a:ext cx="5791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362200" y="6172200"/>
            <a:ext cx="3701911" cy="369332"/>
          </a:xfrm>
          <a:prstGeom prst="rect">
            <a:avLst/>
          </a:prstGeom>
          <a:noFill/>
        </p:spPr>
        <p:txBody>
          <a:bodyPr wrap="none" rtlCol="0">
            <a:spAutoFit/>
          </a:bodyPr>
          <a:lstStyle/>
          <a:p>
            <a:r>
              <a:rPr lang="en-US" dirty="0" smtClean="0"/>
              <a:t>Hadoop is Java; MPI and Dryad are C#</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762000"/>
          </a:xfrm>
        </p:spPr>
        <p:txBody>
          <a:bodyPr>
            <a:normAutofit/>
          </a:bodyPr>
          <a:lstStyle/>
          <a:p>
            <a:r>
              <a:rPr lang="en-US" sz="4000" b="1" dirty="0" smtClean="0"/>
              <a:t>Twister(MapReduce++)</a:t>
            </a:r>
            <a:endParaRPr lang="en-US" sz="4000" b="1" dirty="0"/>
          </a:p>
        </p:txBody>
      </p:sp>
      <p:sp>
        <p:nvSpPr>
          <p:cNvPr id="192" name="Content Placeholder 2"/>
          <p:cNvSpPr txBox="1">
            <a:spLocks/>
          </p:cNvSpPr>
          <p:nvPr/>
        </p:nvSpPr>
        <p:spPr>
          <a:xfrm>
            <a:off x="5715000" y="12192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6858000" y="152400"/>
            <a:ext cx="501094" cy="609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838200"/>
          </a:xfrm>
        </p:spPr>
        <p:txBody>
          <a:bodyPr>
            <a:normAutofit/>
          </a:bodyPr>
          <a:lstStyle/>
          <a:p>
            <a:r>
              <a:rPr lang="en-US" sz="3600" b="1" dirty="0" smtClean="0">
                <a:solidFill>
                  <a:schemeClr val="tx2">
                    <a:lumMod val="75000"/>
                  </a:schemeClr>
                </a:solidFill>
              </a:rPr>
              <a:t>Iterative and non-Iterative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pic>
        <p:nvPicPr>
          <p:cNvPr id="15" name="Picture 14" descr="kmeans-color-log.png"/>
          <p:cNvPicPr>
            <a:picLocks noChangeAspect="1"/>
          </p:cNvPicPr>
          <p:nvPr/>
        </p:nvPicPr>
        <p:blipFill>
          <a:blip r:embed="rId4" cstate="print"/>
          <a:stretch>
            <a:fillRect/>
          </a:stretch>
        </p:blipFill>
        <p:spPr>
          <a:xfrm>
            <a:off x="228600" y="3886200"/>
            <a:ext cx="4129088" cy="2667000"/>
          </a:xfrm>
          <a:prstGeom prst="rect">
            <a:avLst/>
          </a:prstGeom>
        </p:spPr>
      </p:pic>
      <p:pic>
        <p:nvPicPr>
          <p:cNvPr id="14" name="Picture 3"/>
          <p:cNvPicPr>
            <a:picLocks noChangeAspect="1" noChangeArrowheads="1"/>
          </p:cNvPicPr>
          <p:nvPr/>
        </p:nvPicPr>
        <p:blipFill>
          <a:blip r:embed="rId5" cstate="print"/>
          <a:srcRect/>
          <a:stretch>
            <a:fillRect/>
          </a:stretch>
        </p:blipFill>
        <p:spPr bwMode="auto">
          <a:xfrm>
            <a:off x="4648200" y="3886200"/>
            <a:ext cx="4495800" cy="2832485"/>
          </a:xfrm>
          <a:prstGeom prst="rect">
            <a:avLst/>
          </a:prstGeom>
          <a:noFill/>
          <a:ln w="9525">
            <a:noFill/>
            <a:miter lim="800000"/>
            <a:headEnd/>
            <a:tailEnd/>
          </a:ln>
        </p:spPr>
      </p:pic>
      <p:sp>
        <p:nvSpPr>
          <p:cNvPr id="13" name="TextBox 12"/>
          <p:cNvSpPr txBox="1"/>
          <p:nvPr/>
        </p:nvSpPr>
        <p:spPr>
          <a:xfrm>
            <a:off x="5181600" y="2895600"/>
            <a:ext cx="3810000" cy="646331"/>
          </a:xfrm>
          <a:prstGeom prst="rect">
            <a:avLst/>
          </a:prstGeom>
          <a:noFill/>
        </p:spPr>
        <p:txBody>
          <a:bodyPr wrap="square" rtlCol="0">
            <a:spAutoFit/>
          </a:bodyPr>
          <a:lstStyle/>
          <a:p>
            <a:r>
              <a:rPr lang="en-US" b="1" dirty="0" smtClean="0"/>
              <a:t>Smith Waterman is a non iterative case and of course runs fine</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1420</TotalTime>
  <Words>1731</Words>
  <Application>Microsoft Office PowerPoint</Application>
  <PresentationFormat>On-screen Show (4:3)</PresentationFormat>
  <Paragraphs>259</Paragraphs>
  <Slides>27</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Office Theme</vt:lpstr>
      <vt:lpstr>1_Office Theme</vt:lpstr>
      <vt:lpstr>Adobe Acrobat Document</vt:lpstr>
      <vt:lpstr>MPI and MapReduce</vt:lpstr>
      <vt:lpstr>MapReduce</vt:lpstr>
      <vt:lpstr>MapReduce “File/Data Repository” Parallelism</vt:lpstr>
      <vt:lpstr>Typical Application Challenge: DNA Sequencing Pipeline</vt:lpstr>
      <vt:lpstr>Slide 5</vt:lpstr>
      <vt:lpstr>All-Pairs Using MPI or DryadLINQ</vt:lpstr>
      <vt:lpstr>Smith Waterman  MPI DryadLINQ Hadoop</vt:lpstr>
      <vt:lpstr>Twister(MapReduce++)</vt:lpstr>
      <vt:lpstr>Iterative and non-Iterative Computations</vt:lpstr>
      <vt:lpstr>Matrix Multiplication 64 cores</vt:lpstr>
      <vt:lpstr>Overhead OpenMPI v Twister negative overhead due to cache</vt:lpstr>
      <vt:lpstr>Slide 12</vt:lpstr>
      <vt:lpstr>Fault Tolerance and MapReduce</vt:lpstr>
      <vt:lpstr>MPI &amp; Iterative MapReduce papers</vt:lpstr>
      <vt:lpstr>AzureMapReduce</vt:lpstr>
      <vt:lpstr>Scaled Timing with  Azure/Amazon MapReduce</vt:lpstr>
      <vt:lpstr>Cap3 Cost</vt:lpstr>
      <vt:lpstr>Smith Waterman: “Scaled Speedup” Timing</vt:lpstr>
      <vt:lpstr>Smith Waterman: daily effect</vt:lpstr>
      <vt:lpstr>SWG  Cost</vt:lpstr>
      <vt:lpstr>TwisterMPIReduce</vt:lpstr>
      <vt:lpstr>Some Issues with AzureTwister and AzureMapReduce</vt:lpstr>
      <vt:lpstr>Research Issues</vt:lpstr>
      <vt:lpstr>FutureGrid in a  Nutshell</vt:lpstr>
      <vt:lpstr>FutureGrid: a Grid/Cloud Testbed</vt:lpstr>
      <vt:lpstr>FutureGrid Dynamic Provisioning Results</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MapReduce</dc:title>
  <dc:creator>Geoffrey Fox</dc:creator>
  <cp:lastModifiedBy>Geoffrey Fox</cp:lastModifiedBy>
  <cp:revision>42</cp:revision>
  <dcterms:created xsi:type="dcterms:W3CDTF">2010-09-06T15:13:06Z</dcterms:created>
  <dcterms:modified xsi:type="dcterms:W3CDTF">2010-09-22T01:51:52Z</dcterms:modified>
</cp:coreProperties>
</file>