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notesMasterIdLst>
    <p:notesMasterId r:id="rId75"/>
  </p:notesMasterIdLst>
  <p:sldIdLst>
    <p:sldId id="267" r:id="rId2"/>
    <p:sldId id="485" r:id="rId3"/>
    <p:sldId id="580" r:id="rId4"/>
    <p:sldId id="581" r:id="rId5"/>
    <p:sldId id="582" r:id="rId6"/>
    <p:sldId id="583" r:id="rId7"/>
    <p:sldId id="584" r:id="rId8"/>
    <p:sldId id="585" r:id="rId9"/>
    <p:sldId id="586" r:id="rId10"/>
    <p:sldId id="587" r:id="rId11"/>
    <p:sldId id="554" r:id="rId12"/>
    <p:sldId id="555" r:id="rId13"/>
    <p:sldId id="556" r:id="rId14"/>
    <p:sldId id="557" r:id="rId15"/>
    <p:sldId id="558" r:id="rId16"/>
    <p:sldId id="559" r:id="rId17"/>
    <p:sldId id="598" r:id="rId18"/>
    <p:sldId id="561" r:id="rId19"/>
    <p:sldId id="562" r:id="rId20"/>
    <p:sldId id="566" r:id="rId21"/>
    <p:sldId id="567" r:id="rId22"/>
    <p:sldId id="495" r:id="rId23"/>
    <p:sldId id="568" r:id="rId24"/>
    <p:sldId id="496" r:id="rId25"/>
    <p:sldId id="569" r:id="rId26"/>
    <p:sldId id="497" r:id="rId27"/>
    <p:sldId id="610" r:id="rId28"/>
    <p:sldId id="500" r:id="rId29"/>
    <p:sldId id="501" r:id="rId30"/>
    <p:sldId id="502" r:id="rId31"/>
    <p:sldId id="503" r:id="rId32"/>
    <p:sldId id="533" r:id="rId33"/>
    <p:sldId id="532" r:id="rId34"/>
    <p:sldId id="499" r:id="rId35"/>
    <p:sldId id="588" r:id="rId36"/>
    <p:sldId id="589" r:id="rId37"/>
    <p:sldId id="599" r:id="rId38"/>
    <p:sldId id="600" r:id="rId39"/>
    <p:sldId id="601" r:id="rId40"/>
    <p:sldId id="590" r:id="rId41"/>
    <p:sldId id="602" r:id="rId42"/>
    <p:sldId id="604" r:id="rId43"/>
    <p:sldId id="603" r:id="rId44"/>
    <p:sldId id="606" r:id="rId45"/>
    <p:sldId id="605" r:id="rId46"/>
    <p:sldId id="591" r:id="rId47"/>
    <p:sldId id="547" r:id="rId48"/>
    <p:sldId id="548" r:id="rId49"/>
    <p:sldId id="592" r:id="rId50"/>
    <p:sldId id="596" r:id="rId51"/>
    <p:sldId id="607" r:id="rId52"/>
    <p:sldId id="608" r:id="rId53"/>
    <p:sldId id="593" r:id="rId54"/>
    <p:sldId id="594" r:id="rId55"/>
    <p:sldId id="595" r:id="rId56"/>
    <p:sldId id="609" r:id="rId57"/>
    <p:sldId id="551" r:id="rId58"/>
    <p:sldId id="552" r:id="rId59"/>
    <p:sldId id="549" r:id="rId60"/>
    <p:sldId id="534" r:id="rId61"/>
    <p:sldId id="570" r:id="rId62"/>
    <p:sldId id="571" r:id="rId63"/>
    <p:sldId id="572" r:id="rId64"/>
    <p:sldId id="573" r:id="rId65"/>
    <p:sldId id="574" r:id="rId66"/>
    <p:sldId id="578" r:id="rId67"/>
    <p:sldId id="579" r:id="rId68"/>
    <p:sldId id="576" r:id="rId69"/>
    <p:sldId id="575" r:id="rId70"/>
    <p:sldId id="577" r:id="rId71"/>
    <p:sldId id="527" r:id="rId72"/>
    <p:sldId id="521" r:id="rId73"/>
    <p:sldId id="611"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CDC"/>
    <a:srgbClr val="FFFF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51" autoAdjust="0"/>
    <p:restoredTop sz="89293" autoAdjust="0"/>
  </p:normalViewPr>
  <p:slideViewPr>
    <p:cSldViewPr>
      <p:cViewPr varScale="1">
        <p:scale>
          <a:sx n="68" d="100"/>
          <a:sy n="68" d="100"/>
        </p:scale>
        <p:origin x="-57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thilina\Dropbox\papers\ucc_journal\twister4azure_7_3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hilina\Dropbox\papers\ucc_journal\twister4azure_7_3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thilina\Documents\My%20Dropbox\papers\ucc_journal\twister4azure_7_30.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1" Type="http://schemas.openxmlformats.org/officeDocument/2006/relationships/oleObject" Target="file:///D:\my%20research\Execution%20Log\shuffl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0"/>
      <c:perspective val="20"/>
    </c:view3D>
    <c:floor>
      <c:thickness val="0"/>
    </c:floor>
    <c:sideWall>
      <c:thickness val="0"/>
    </c:sideWall>
    <c:backWall>
      <c:thickness val="0"/>
    </c:backWall>
    <c:plotArea>
      <c:layout>
        <c:manualLayout>
          <c:layoutTarget val="inner"/>
          <c:xMode val="edge"/>
          <c:yMode val="edge"/>
          <c:x val="1.6666666666666666E-2"/>
          <c:y val="0.05"/>
          <c:w val="0.95416666666666672"/>
          <c:h val="0.93125000000000002"/>
        </c:manualLayout>
      </c:layout>
      <c:pie3DChart>
        <c:varyColors val="1"/>
        <c:ser>
          <c:idx val="0"/>
          <c:order val="0"/>
          <c:tx>
            <c:strRef>
              <c:f>Hoja1!$B$1</c:f>
              <c:strCache>
                <c:ptCount val="1"/>
                <c:pt idx="0">
                  <c:v>Columna1</c:v>
                </c:pt>
              </c:strCache>
            </c:strRef>
          </c:tx>
          <c:cat>
            <c:numRef>
              <c:f>Hoja1!$A$2:$A$12</c:f>
              <c:numCache>
                <c:formatCode>General</c:formatCode>
                <c:ptCount val="11"/>
              </c:numCache>
            </c:numRef>
          </c:cat>
          <c:val>
            <c:numRef>
              <c:f>Hoja1!$B$2:$B$12</c:f>
              <c:numCache>
                <c:formatCode>General</c:formatCode>
                <c:ptCount val="11"/>
                <c:pt idx="0">
                  <c:v>3</c:v>
                </c:pt>
                <c:pt idx="1">
                  <c:v>4</c:v>
                </c:pt>
                <c:pt idx="2">
                  <c:v>1</c:v>
                </c:pt>
                <c:pt idx="3">
                  <c:v>2</c:v>
                </c:pt>
                <c:pt idx="4">
                  <c:v>1</c:v>
                </c:pt>
                <c:pt idx="5">
                  <c:v>2</c:v>
                </c:pt>
                <c:pt idx="6">
                  <c:v>3</c:v>
                </c:pt>
                <c:pt idx="7">
                  <c:v>7</c:v>
                </c:pt>
                <c:pt idx="8">
                  <c:v>1</c:v>
                </c:pt>
                <c:pt idx="9">
                  <c:v>2</c:v>
                </c:pt>
                <c:pt idx="10">
                  <c:v>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01868148834337"/>
          <c:y val="5.1400554097404488E-2"/>
          <c:w val="0.81252200092635463"/>
          <c:h val="0.76364081514141036"/>
        </c:manualLayout>
      </c:layout>
      <c:scatterChart>
        <c:scatterStyle val="smoothMarker"/>
        <c:varyColors val="0"/>
        <c:ser>
          <c:idx val="0"/>
          <c:order val="0"/>
          <c:tx>
            <c:strRef>
              <c:f>new_KMeans_with_tcp_tree!$E$18</c:f>
              <c:strCache>
                <c:ptCount val="1"/>
                <c:pt idx="0">
                  <c:v>Twister4Azure</c:v>
                </c:pt>
              </c:strCache>
            </c:strRef>
          </c:tx>
          <c:xVal>
            <c:numRef>
              <c:f>new_KMeans_with_tcp_tree!$H$19:$H$22</c:f>
              <c:numCache>
                <c:formatCode>General</c:formatCode>
                <c:ptCount val="4"/>
                <c:pt idx="0">
                  <c:v>32</c:v>
                </c:pt>
                <c:pt idx="1">
                  <c:v>64</c:v>
                </c:pt>
                <c:pt idx="2">
                  <c:v>128</c:v>
                </c:pt>
                <c:pt idx="3">
                  <c:v>256</c:v>
                </c:pt>
              </c:numCache>
            </c:numRef>
          </c:xVal>
          <c:yVal>
            <c:numRef>
              <c:f>new_KMeans_with_tcp_tree!$I$19:$I$22</c:f>
              <c:numCache>
                <c:formatCode>General</c:formatCode>
                <c:ptCount val="4"/>
                <c:pt idx="0">
                  <c:v>1</c:v>
                </c:pt>
                <c:pt idx="1">
                  <c:v>0.9552211632992148</c:v>
                </c:pt>
                <c:pt idx="2">
                  <c:v>0.93180849472818361</c:v>
                </c:pt>
                <c:pt idx="3">
                  <c:v>0.82267882312940888</c:v>
                </c:pt>
              </c:numCache>
            </c:numRef>
          </c:yVal>
          <c:smooth val="1"/>
        </c:ser>
        <c:ser>
          <c:idx val="1"/>
          <c:order val="1"/>
          <c:tx>
            <c:strRef>
              <c:f>new_KMeans_with_tcp_tree!$F$18</c:f>
              <c:strCache>
                <c:ptCount val="1"/>
                <c:pt idx="0">
                  <c:v>Twister</c:v>
                </c:pt>
              </c:strCache>
            </c:strRef>
          </c:tx>
          <c:xVal>
            <c:numRef>
              <c:f>new_KMeans_with_tcp_tree!$H$19:$H$22</c:f>
              <c:numCache>
                <c:formatCode>General</c:formatCode>
                <c:ptCount val="4"/>
                <c:pt idx="0">
                  <c:v>32</c:v>
                </c:pt>
                <c:pt idx="1">
                  <c:v>64</c:v>
                </c:pt>
                <c:pt idx="2">
                  <c:v>128</c:v>
                </c:pt>
                <c:pt idx="3">
                  <c:v>256</c:v>
                </c:pt>
              </c:numCache>
            </c:numRef>
          </c:xVal>
          <c:yVal>
            <c:numRef>
              <c:f>new_KMeans_with_tcp_tree!$J$19:$J$22</c:f>
              <c:numCache>
                <c:formatCode>General</c:formatCode>
                <c:ptCount val="4"/>
                <c:pt idx="0">
                  <c:v>1</c:v>
                </c:pt>
                <c:pt idx="1">
                  <c:v>1.0532544093335314</c:v>
                </c:pt>
                <c:pt idx="2">
                  <c:v>0.91935459428513699</c:v>
                </c:pt>
                <c:pt idx="3">
                  <c:v>0.84736120853948482</c:v>
                </c:pt>
              </c:numCache>
            </c:numRef>
          </c:yVal>
          <c:smooth val="1"/>
        </c:ser>
        <c:ser>
          <c:idx val="2"/>
          <c:order val="2"/>
          <c:tx>
            <c:strRef>
              <c:f>new_KMeans_with_tcp_tree!$G$18</c:f>
              <c:strCache>
                <c:ptCount val="1"/>
                <c:pt idx="0">
                  <c:v>Hadoop</c:v>
                </c:pt>
              </c:strCache>
            </c:strRef>
          </c:tx>
          <c:xVal>
            <c:numRef>
              <c:f>new_KMeans_with_tcp_tree!$C$19:$C$22</c:f>
              <c:numCache>
                <c:formatCode>General</c:formatCode>
                <c:ptCount val="4"/>
                <c:pt idx="0">
                  <c:v>32</c:v>
                </c:pt>
                <c:pt idx="1">
                  <c:v>64</c:v>
                </c:pt>
                <c:pt idx="2">
                  <c:v>128</c:v>
                </c:pt>
                <c:pt idx="3">
                  <c:v>256</c:v>
                </c:pt>
              </c:numCache>
            </c:numRef>
          </c:xVal>
          <c:yVal>
            <c:numRef>
              <c:f>new_KMeans_with_tcp_tree!$K$19:$K$22</c:f>
              <c:numCache>
                <c:formatCode>General</c:formatCode>
                <c:ptCount val="4"/>
                <c:pt idx="0">
                  <c:v>1</c:v>
                </c:pt>
                <c:pt idx="1">
                  <c:v>0.85962458309032164</c:v>
                </c:pt>
                <c:pt idx="2">
                  <c:v>0.72332830339329612</c:v>
                </c:pt>
                <c:pt idx="3">
                  <c:v>0.5377581259303913</c:v>
                </c:pt>
              </c:numCache>
            </c:numRef>
          </c:yVal>
          <c:smooth val="1"/>
        </c:ser>
        <c:dLbls>
          <c:showLegendKey val="0"/>
          <c:showVal val="0"/>
          <c:showCatName val="0"/>
          <c:showSerName val="0"/>
          <c:showPercent val="0"/>
          <c:showBubbleSize val="0"/>
        </c:dLbls>
        <c:axId val="84732928"/>
        <c:axId val="94561408"/>
      </c:scatterChart>
      <c:valAx>
        <c:axId val="84732928"/>
        <c:scaling>
          <c:orientation val="minMax"/>
          <c:max val="256"/>
          <c:min val="32"/>
        </c:scaling>
        <c:delete val="0"/>
        <c:axPos val="b"/>
        <c:title>
          <c:tx>
            <c:rich>
              <a:bodyPr/>
              <a:lstStyle/>
              <a:p>
                <a:pPr>
                  <a:defRPr/>
                </a:pPr>
                <a:r>
                  <a:rPr lang="en-US" dirty="0"/>
                  <a:t>Number of </a:t>
                </a:r>
                <a:r>
                  <a:rPr lang="en-US" dirty="0" smtClean="0"/>
                  <a:t>Instances/Cores</a:t>
                </a:r>
                <a:endParaRPr lang="en-US" dirty="0"/>
              </a:p>
            </c:rich>
          </c:tx>
          <c:overlay val="0"/>
        </c:title>
        <c:numFmt formatCode="General" sourceLinked="1"/>
        <c:majorTickMark val="out"/>
        <c:minorTickMark val="none"/>
        <c:tickLblPos val="nextTo"/>
        <c:crossAx val="94561408"/>
        <c:crosses val="autoZero"/>
        <c:crossBetween val="midCat"/>
        <c:majorUnit val="32"/>
      </c:valAx>
      <c:valAx>
        <c:axId val="94561408"/>
        <c:scaling>
          <c:orientation val="minMax"/>
        </c:scaling>
        <c:delete val="0"/>
        <c:axPos val="l"/>
        <c:majorGridlines/>
        <c:title>
          <c:tx>
            <c:rich>
              <a:bodyPr rot="-5400000" vert="horz"/>
              <a:lstStyle/>
              <a:p>
                <a:pPr>
                  <a:defRPr/>
                </a:pPr>
                <a:r>
                  <a:rPr lang="en-US" dirty="0" smtClean="0"/>
                  <a:t>Relative Parallel </a:t>
                </a:r>
                <a:r>
                  <a:rPr lang="en-US" dirty="0"/>
                  <a:t>Efficiency</a:t>
                </a:r>
              </a:p>
            </c:rich>
          </c:tx>
          <c:overlay val="0"/>
        </c:title>
        <c:numFmt formatCode="General" sourceLinked="1"/>
        <c:majorTickMark val="out"/>
        <c:minorTickMark val="none"/>
        <c:tickLblPos val="nextTo"/>
        <c:crossAx val="84732928"/>
        <c:crosses val="autoZero"/>
        <c:crossBetween val="midCat"/>
      </c:valAx>
    </c:plotArea>
    <c:legend>
      <c:legendPos val="r"/>
      <c:layout>
        <c:manualLayout>
          <c:xMode val="edge"/>
          <c:yMode val="edge"/>
          <c:x val="0.13749575420719468"/>
          <c:y val="0.68711642352215518"/>
          <c:w val="0.78723277237404143"/>
          <c:h val="0.11248487224609262"/>
        </c:manualLayout>
      </c:layout>
      <c:overlay val="0"/>
    </c:legend>
    <c:plotVisOnly val="1"/>
    <c:dispBlanksAs val="gap"/>
    <c:showDLblsOverMax val="0"/>
  </c:chart>
  <c:spPr>
    <a:ln>
      <a:noFill/>
    </a:ln>
  </c:spPr>
  <c:txPr>
    <a:bodyPr/>
    <a:lstStyle/>
    <a:p>
      <a:pPr>
        <a:defRPr sz="11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86385729561584"/>
          <c:y val="5.1400554097404488E-2"/>
          <c:w val="0.72600320793234174"/>
          <c:h val="0.72738390851626089"/>
        </c:manualLayout>
      </c:layout>
      <c:lineChart>
        <c:grouping val="standard"/>
        <c:varyColors val="0"/>
        <c:ser>
          <c:idx val="1"/>
          <c:order val="0"/>
          <c:tx>
            <c:strRef>
              <c:f>new_KMeans_with_tcp_tree!$G$7</c:f>
              <c:strCache>
                <c:ptCount val="1"/>
                <c:pt idx="0">
                  <c:v>Twister</c:v>
                </c:pt>
              </c:strCache>
            </c:strRef>
          </c:tx>
          <c:cat>
            <c:strRef>
              <c:f>new_KMeans_with_tcp_tree!$I$9:$I$14</c:f>
              <c:strCache>
                <c:ptCount val="6"/>
                <c:pt idx="0">
                  <c:v>32 x 32 M</c:v>
                </c:pt>
                <c:pt idx="1">
                  <c:v>64 x 64 M</c:v>
                </c:pt>
                <c:pt idx="2">
                  <c:v>96 x 96 M</c:v>
                </c:pt>
                <c:pt idx="3">
                  <c:v>128 x 128 M</c:v>
                </c:pt>
                <c:pt idx="4">
                  <c:v>192 x 192 M</c:v>
                </c:pt>
                <c:pt idx="5">
                  <c:v>256 x 256 M</c:v>
                </c:pt>
              </c:strCache>
            </c:strRef>
          </c:cat>
          <c:val>
            <c:numRef>
              <c:f>new_KMeans_with_tcp_tree!$K$9:$K$14</c:f>
              <c:numCache>
                <c:formatCode>General</c:formatCode>
                <c:ptCount val="6"/>
                <c:pt idx="0">
                  <c:v>250.62700000000001</c:v>
                </c:pt>
                <c:pt idx="1">
                  <c:v>265.63799999999998</c:v>
                </c:pt>
                <c:pt idx="2">
                  <c:v>278.976</c:v>
                </c:pt>
                <c:pt idx="3">
                  <c:v>296.94499999999999</c:v>
                </c:pt>
                <c:pt idx="4">
                  <c:v>294.02199999999999</c:v>
                </c:pt>
                <c:pt idx="5">
                  <c:v>303.565</c:v>
                </c:pt>
              </c:numCache>
            </c:numRef>
          </c:val>
          <c:smooth val="0"/>
        </c:ser>
        <c:ser>
          <c:idx val="2"/>
          <c:order val="1"/>
          <c:tx>
            <c:strRef>
              <c:f>new_KMeans_with_tcp_tree!$H$7</c:f>
              <c:strCache>
                <c:ptCount val="1"/>
                <c:pt idx="0">
                  <c:v>Hadoop</c:v>
                </c:pt>
              </c:strCache>
            </c:strRef>
          </c:tx>
          <c:val>
            <c:numRef>
              <c:f>new_KMeans_with_tcp_tree!$L$9:$L$14</c:f>
              <c:numCache>
                <c:formatCode>General</c:formatCode>
                <c:ptCount val="6"/>
                <c:pt idx="0">
                  <c:v>812.09699999999998</c:v>
                </c:pt>
                <c:pt idx="1">
                  <c:v>838.404</c:v>
                </c:pt>
                <c:pt idx="2">
                  <c:v>860.13</c:v>
                </c:pt>
                <c:pt idx="3">
                  <c:v>883.875</c:v>
                </c:pt>
                <c:pt idx="4">
                  <c:v>933.74900000000002</c:v>
                </c:pt>
                <c:pt idx="5">
                  <c:v>956.96900000000005</c:v>
                </c:pt>
              </c:numCache>
            </c:numRef>
          </c:val>
          <c:smooth val="0"/>
        </c:ser>
        <c:ser>
          <c:idx val="3"/>
          <c:order val="2"/>
          <c:tx>
            <c:v>Twister4Azure Adjusted</c:v>
          </c:tx>
          <c:spPr>
            <a:ln>
              <a:solidFill>
                <a:srgbClr val="0070C0"/>
              </a:solidFill>
            </a:ln>
          </c:spPr>
          <c:marker>
            <c:symbol val="circle"/>
            <c:size val="7"/>
            <c:spPr>
              <a:solidFill>
                <a:schemeClr val="tx2">
                  <a:lumMod val="60000"/>
                  <a:lumOff val="40000"/>
                </a:schemeClr>
              </a:solidFill>
              <a:ln>
                <a:solidFill>
                  <a:srgbClr val="0070C0"/>
                </a:solidFill>
              </a:ln>
            </c:spPr>
          </c:marker>
          <c:val>
            <c:numRef>
              <c:f>new_KMeans_with_tcp_tree!$M$9:$M$14</c:f>
              <c:numCache>
                <c:formatCode>General</c:formatCode>
                <c:ptCount val="6"/>
                <c:pt idx="0">
                  <c:v>219.8911623817441</c:v>
                </c:pt>
                <c:pt idx="1">
                  <c:v>224.18231195179362</c:v>
                </c:pt>
                <c:pt idx="2">
                  <c:v>232.02547820794624</c:v>
                </c:pt>
                <c:pt idx="3">
                  <c:v>232.84862325125761</c:v>
                </c:pt>
                <c:pt idx="4">
                  <c:v>243.55821473755594</c:v>
                </c:pt>
                <c:pt idx="5">
                  <c:v>246.71846487739765</c:v>
                </c:pt>
              </c:numCache>
            </c:numRef>
          </c:val>
          <c:smooth val="0"/>
        </c:ser>
        <c:dLbls>
          <c:showLegendKey val="0"/>
          <c:showVal val="0"/>
          <c:showCatName val="0"/>
          <c:showSerName val="0"/>
          <c:showPercent val="0"/>
          <c:showBubbleSize val="0"/>
        </c:dLbls>
        <c:marker val="1"/>
        <c:smooth val="0"/>
        <c:axId val="95001600"/>
        <c:axId val="95008256"/>
      </c:lineChart>
      <c:catAx>
        <c:axId val="95001600"/>
        <c:scaling>
          <c:orientation val="minMax"/>
        </c:scaling>
        <c:delete val="0"/>
        <c:axPos val="b"/>
        <c:title>
          <c:tx>
            <c:rich>
              <a:bodyPr/>
              <a:lstStyle/>
              <a:p>
                <a:pPr>
                  <a:defRPr/>
                </a:pPr>
                <a:r>
                  <a:rPr lang="en-US"/>
                  <a:t>Num Nodes x Num Data Points</a:t>
                </a:r>
              </a:p>
            </c:rich>
          </c:tx>
          <c:overlay val="0"/>
        </c:title>
        <c:majorTickMark val="out"/>
        <c:minorTickMark val="none"/>
        <c:tickLblPos val="nextTo"/>
        <c:txPr>
          <a:bodyPr rot="2100000"/>
          <a:lstStyle/>
          <a:p>
            <a:pPr>
              <a:defRPr sz="1000"/>
            </a:pPr>
            <a:endParaRPr lang="en-US"/>
          </a:p>
        </c:txPr>
        <c:crossAx val="95008256"/>
        <c:crosses val="autoZero"/>
        <c:auto val="1"/>
        <c:lblAlgn val="ctr"/>
        <c:lblOffset val="100"/>
        <c:noMultiLvlLbl val="0"/>
      </c:catAx>
      <c:valAx>
        <c:axId val="95008256"/>
        <c:scaling>
          <c:orientation val="minMax"/>
          <c:max val="1000"/>
        </c:scaling>
        <c:delete val="0"/>
        <c:axPos val="l"/>
        <c:majorGridlines/>
        <c:title>
          <c:tx>
            <c:rich>
              <a:bodyPr rot="-5400000" vert="horz"/>
              <a:lstStyle/>
              <a:p>
                <a:pPr>
                  <a:defRPr/>
                </a:pPr>
                <a:r>
                  <a:rPr lang="en-US"/>
                  <a:t>Time (ms)</a:t>
                </a:r>
              </a:p>
            </c:rich>
          </c:tx>
          <c:overlay val="0"/>
        </c:title>
        <c:numFmt formatCode="#,##0" sourceLinked="0"/>
        <c:majorTickMark val="out"/>
        <c:minorTickMark val="none"/>
        <c:tickLblPos val="nextTo"/>
        <c:crossAx val="95001600"/>
        <c:crosses val="autoZero"/>
        <c:crossBetween val="midCat"/>
      </c:valAx>
    </c:plotArea>
    <c:plotVisOnly val="1"/>
    <c:dispBlanksAs val="gap"/>
    <c:showDLblsOverMax val="0"/>
  </c:chart>
  <c:spPr>
    <a:ln>
      <a:noFill/>
    </a:ln>
  </c:spPr>
  <c:txPr>
    <a:bodyPr/>
    <a:lstStyle/>
    <a:p>
      <a:pPr>
        <a:defRPr sz="11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Twister4Azure KMeansClustering Strong Scaling</a:t>
            </a:r>
          </a:p>
        </c:rich>
      </c:tx>
      <c:layout>
        <c:manualLayout>
          <c:xMode val="edge"/>
          <c:yMode val="edge"/>
          <c:x val="0.14777469577666427"/>
          <c:y val="2.1670296532082466E-3"/>
        </c:manualLayout>
      </c:layout>
      <c:overlay val="1"/>
    </c:title>
    <c:autoTitleDeleted val="0"/>
    <c:plotArea>
      <c:layout>
        <c:manualLayout>
          <c:layoutTarget val="inner"/>
          <c:xMode val="edge"/>
          <c:yMode val="edge"/>
          <c:x val="0.10690430293723657"/>
          <c:y val="7.9178331875182265E-2"/>
          <c:w val="0.86266692804478284"/>
          <c:h val="0.75759623797025377"/>
        </c:manualLayout>
      </c:layout>
      <c:lineChart>
        <c:grouping val="stacked"/>
        <c:varyColors val="0"/>
        <c:ser>
          <c:idx val="0"/>
          <c:order val="0"/>
          <c:cat>
            <c:numRef>
              <c:f>Sheet1!$F$22:$F$26</c:f>
              <c:numCache>
                <c:formatCode>General</c:formatCode>
                <c:ptCount val="5"/>
                <c:pt idx="0">
                  <c:v>32</c:v>
                </c:pt>
                <c:pt idx="1">
                  <c:v>64</c:v>
                </c:pt>
                <c:pt idx="2">
                  <c:v>128</c:v>
                </c:pt>
                <c:pt idx="3">
                  <c:v>256</c:v>
                </c:pt>
                <c:pt idx="4">
                  <c:v>512</c:v>
                </c:pt>
              </c:numCache>
            </c:numRef>
          </c:cat>
          <c:val>
            <c:numRef>
              <c:f>Sheet1!$G$22:$G$26</c:f>
              <c:numCache>
                <c:formatCode>General</c:formatCode>
                <c:ptCount val="5"/>
                <c:pt idx="0">
                  <c:v>1</c:v>
                </c:pt>
                <c:pt idx="1">
                  <c:v>0.9552211632992148</c:v>
                </c:pt>
                <c:pt idx="2">
                  <c:v>0.93180849472818361</c:v>
                </c:pt>
                <c:pt idx="3">
                  <c:v>0.82267882312940888</c:v>
                </c:pt>
                <c:pt idx="4">
                  <c:v>0.83224747542209876</c:v>
                </c:pt>
              </c:numCache>
            </c:numRef>
          </c:val>
          <c:smooth val="0"/>
        </c:ser>
        <c:dLbls>
          <c:showLegendKey val="0"/>
          <c:showVal val="0"/>
          <c:showCatName val="0"/>
          <c:showSerName val="0"/>
          <c:showPercent val="0"/>
          <c:showBubbleSize val="0"/>
        </c:dLbls>
        <c:marker val="1"/>
        <c:smooth val="0"/>
        <c:axId val="94286976"/>
        <c:axId val="94288896"/>
      </c:lineChart>
      <c:catAx>
        <c:axId val="94286976"/>
        <c:scaling>
          <c:orientation val="minMax"/>
        </c:scaling>
        <c:delete val="0"/>
        <c:axPos val="b"/>
        <c:title>
          <c:tx>
            <c:rich>
              <a:bodyPr/>
              <a:lstStyle/>
              <a:p>
                <a:pPr>
                  <a:defRPr sz="1800" b="1"/>
                </a:pPr>
                <a:r>
                  <a:rPr lang="en-US" sz="1800" b="1" dirty="0" smtClean="0"/>
                  <a:t>Number Azure </a:t>
                </a:r>
                <a:r>
                  <a:rPr lang="en-US" sz="1800" b="1" dirty="0"/>
                  <a:t>Cores</a:t>
                </a:r>
              </a:p>
            </c:rich>
          </c:tx>
          <c:overlay val="0"/>
        </c:title>
        <c:numFmt formatCode="General" sourceLinked="1"/>
        <c:majorTickMark val="out"/>
        <c:minorTickMark val="none"/>
        <c:tickLblPos val="nextTo"/>
        <c:crossAx val="94288896"/>
        <c:crosses val="autoZero"/>
        <c:auto val="1"/>
        <c:lblAlgn val="ctr"/>
        <c:lblOffset val="100"/>
        <c:noMultiLvlLbl val="0"/>
      </c:catAx>
      <c:valAx>
        <c:axId val="94288896"/>
        <c:scaling>
          <c:orientation val="minMax"/>
          <c:max val="1.2"/>
        </c:scaling>
        <c:delete val="0"/>
        <c:axPos val="l"/>
        <c:majorGridlines/>
        <c:title>
          <c:tx>
            <c:rich>
              <a:bodyPr rot="-5400000" vert="horz"/>
              <a:lstStyle/>
              <a:p>
                <a:pPr>
                  <a:defRPr/>
                </a:pPr>
                <a:r>
                  <a:rPr lang="en-US"/>
                  <a:t>Parallel Efficiency</a:t>
                </a:r>
              </a:p>
            </c:rich>
          </c:tx>
          <c:overlay val="0"/>
        </c:title>
        <c:numFmt formatCode="General" sourceLinked="1"/>
        <c:majorTickMark val="out"/>
        <c:minorTickMark val="none"/>
        <c:tickLblPos val="nextTo"/>
        <c:crossAx val="94286976"/>
        <c:crosses val="autoZero"/>
        <c:crossBetween val="between"/>
        <c:majorUnit val="0.2"/>
      </c:valAx>
    </c:plotArea>
    <c:plotVisOnly val="1"/>
    <c:dispBlanksAs val="zero"/>
    <c:showDLblsOverMax val="0"/>
  </c:chart>
  <c:txPr>
    <a:bodyPr/>
    <a:lstStyle/>
    <a:p>
      <a:pPr>
        <a:defRPr sz="11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16292508891382"/>
          <c:y val="2.6297455166496935E-2"/>
          <c:w val="0.82309711286089238"/>
          <c:h val="0.67078989686148383"/>
        </c:manualLayout>
      </c:layout>
      <c:scatterChart>
        <c:scatterStyle val="lineMarker"/>
        <c:varyColors val="0"/>
        <c:ser>
          <c:idx val="0"/>
          <c:order val="0"/>
          <c:tx>
            <c:v>Multi-Chain</c:v>
          </c:tx>
          <c:spPr>
            <a:ln w="12700"/>
          </c:spPr>
          <c:marker>
            <c:symbol val="diamond"/>
            <c:size val="4"/>
          </c:marker>
          <c:errBars>
            <c:errDir val="y"/>
            <c:errBarType val="both"/>
            <c:errValType val="cust"/>
            <c:noEndCap val="0"/>
            <c:plus>
              <c:numRef>
                <c:f>final!$D$15:$D$20</c:f>
                <c:numCache>
                  <c:formatCode>General</c:formatCode>
                  <c:ptCount val="6"/>
                  <c:pt idx="0">
                    <c:v>0.63</c:v>
                  </c:pt>
                  <c:pt idx="1">
                    <c:v>1.75</c:v>
                  </c:pt>
                  <c:pt idx="2">
                    <c:v>2.19</c:v>
                  </c:pt>
                  <c:pt idx="3">
                    <c:v>1.96</c:v>
                  </c:pt>
                  <c:pt idx="4">
                    <c:v>1.78</c:v>
                  </c:pt>
                  <c:pt idx="5">
                    <c:v>1.46</c:v>
                  </c:pt>
                </c:numCache>
              </c:numRef>
            </c:plus>
            <c:minus>
              <c:numRef>
                <c:f>final!$D$15:$D$20</c:f>
                <c:numCache>
                  <c:formatCode>General</c:formatCode>
                  <c:ptCount val="6"/>
                  <c:pt idx="0">
                    <c:v>0.63</c:v>
                  </c:pt>
                  <c:pt idx="1">
                    <c:v>1.75</c:v>
                  </c:pt>
                  <c:pt idx="2">
                    <c:v>2.19</c:v>
                  </c:pt>
                  <c:pt idx="3">
                    <c:v>1.96</c:v>
                  </c:pt>
                  <c:pt idx="4">
                    <c:v>1.78</c:v>
                  </c:pt>
                  <c:pt idx="5">
                    <c:v>1.46</c:v>
                  </c:pt>
                </c:numCache>
              </c:numRef>
            </c:minus>
            <c:spPr>
              <a:ln w="12700">
                <a:solidFill>
                  <a:schemeClr val="accent1"/>
                </a:solidFill>
              </a:ln>
            </c:spPr>
          </c:errBars>
          <c:errBars>
            <c:errDir val="x"/>
            <c:errBarType val="both"/>
            <c:errValType val="fixedVal"/>
            <c:noEndCap val="0"/>
            <c:val val="1"/>
          </c:errBars>
          <c:xVal>
            <c:numRef>
              <c:f>final!$B$15:$B$20</c:f>
              <c:numCache>
                <c:formatCode>General</c:formatCode>
                <c:ptCount val="6"/>
                <c:pt idx="0">
                  <c:v>1</c:v>
                </c:pt>
                <c:pt idx="1">
                  <c:v>25</c:v>
                </c:pt>
                <c:pt idx="2">
                  <c:v>50</c:v>
                </c:pt>
                <c:pt idx="3">
                  <c:v>75</c:v>
                </c:pt>
                <c:pt idx="4">
                  <c:v>100</c:v>
                </c:pt>
                <c:pt idx="5">
                  <c:v>125</c:v>
                </c:pt>
              </c:numCache>
            </c:numRef>
          </c:xVal>
          <c:yVal>
            <c:numRef>
              <c:f>final!$C$15:$C$20</c:f>
              <c:numCache>
                <c:formatCode>General</c:formatCode>
                <c:ptCount val="6"/>
                <c:pt idx="0">
                  <c:v>9.1</c:v>
                </c:pt>
                <c:pt idx="1">
                  <c:v>11.2</c:v>
                </c:pt>
                <c:pt idx="2">
                  <c:v>12.28</c:v>
                </c:pt>
                <c:pt idx="3">
                  <c:v>12.54</c:v>
                </c:pt>
                <c:pt idx="4">
                  <c:v>12.9</c:v>
                </c:pt>
                <c:pt idx="5">
                  <c:v>12.95</c:v>
                </c:pt>
              </c:numCache>
            </c:numRef>
          </c:yVal>
          <c:smooth val="0"/>
        </c:ser>
        <c:ser>
          <c:idx val="1"/>
          <c:order val="1"/>
          <c:tx>
            <c:v>Scatter-Allgather-BKT</c:v>
          </c:tx>
          <c:spPr>
            <a:ln w="12700"/>
          </c:spPr>
          <c:marker>
            <c:symbol val="square"/>
            <c:size val="4"/>
          </c:marker>
          <c:errBars>
            <c:errDir val="y"/>
            <c:errBarType val="both"/>
            <c:errValType val="cust"/>
            <c:noEndCap val="0"/>
            <c:plus>
              <c:numRef>
                <c:f>final!$H$15:$H$20</c:f>
                <c:numCache>
                  <c:formatCode>General</c:formatCode>
                  <c:ptCount val="6"/>
                  <c:pt idx="0">
                    <c:v>0.12</c:v>
                  </c:pt>
                  <c:pt idx="1">
                    <c:v>1.22</c:v>
                  </c:pt>
                  <c:pt idx="2">
                    <c:v>0.67</c:v>
                  </c:pt>
                  <c:pt idx="3">
                    <c:v>1.21</c:v>
                  </c:pt>
                  <c:pt idx="4">
                    <c:v>0.72</c:v>
                  </c:pt>
                  <c:pt idx="5">
                    <c:v>2.82</c:v>
                  </c:pt>
                </c:numCache>
              </c:numRef>
            </c:plus>
            <c:minus>
              <c:numRef>
                <c:f>final!$H$15:$H$20</c:f>
                <c:numCache>
                  <c:formatCode>General</c:formatCode>
                  <c:ptCount val="6"/>
                  <c:pt idx="0">
                    <c:v>0.12</c:v>
                  </c:pt>
                  <c:pt idx="1">
                    <c:v>1.22</c:v>
                  </c:pt>
                  <c:pt idx="2">
                    <c:v>0.67</c:v>
                  </c:pt>
                  <c:pt idx="3">
                    <c:v>1.21</c:v>
                  </c:pt>
                  <c:pt idx="4">
                    <c:v>0.72</c:v>
                  </c:pt>
                  <c:pt idx="5">
                    <c:v>2.82</c:v>
                  </c:pt>
                </c:numCache>
              </c:numRef>
            </c:minus>
            <c:spPr>
              <a:ln w="12700">
                <a:solidFill>
                  <a:schemeClr val="accent2"/>
                </a:solidFill>
              </a:ln>
            </c:spPr>
          </c:errBars>
          <c:errBars>
            <c:errDir val="x"/>
            <c:errBarType val="both"/>
            <c:errValType val="fixedVal"/>
            <c:noEndCap val="0"/>
            <c:val val="1"/>
          </c:errBars>
          <c:xVal>
            <c:numRef>
              <c:f>final!$B$15:$B$20</c:f>
              <c:numCache>
                <c:formatCode>General</c:formatCode>
                <c:ptCount val="6"/>
                <c:pt idx="0">
                  <c:v>1</c:v>
                </c:pt>
                <c:pt idx="1">
                  <c:v>25</c:v>
                </c:pt>
                <c:pt idx="2">
                  <c:v>50</c:v>
                </c:pt>
                <c:pt idx="3">
                  <c:v>75</c:v>
                </c:pt>
                <c:pt idx="4">
                  <c:v>100</c:v>
                </c:pt>
                <c:pt idx="5">
                  <c:v>125</c:v>
                </c:pt>
              </c:numCache>
            </c:numRef>
          </c:xVal>
          <c:yVal>
            <c:numRef>
              <c:f>final!$G$15:$G$20</c:f>
              <c:numCache>
                <c:formatCode>General</c:formatCode>
                <c:ptCount val="6"/>
                <c:pt idx="0">
                  <c:v>8.2200000000000006</c:v>
                </c:pt>
                <c:pt idx="1">
                  <c:v>22.78</c:v>
                </c:pt>
                <c:pt idx="2">
                  <c:v>21.33</c:v>
                </c:pt>
                <c:pt idx="3">
                  <c:v>21.96</c:v>
                </c:pt>
                <c:pt idx="4">
                  <c:v>21.44</c:v>
                </c:pt>
                <c:pt idx="5">
                  <c:v>23.96</c:v>
                </c:pt>
              </c:numCache>
            </c:numRef>
          </c:yVal>
          <c:smooth val="0"/>
        </c:ser>
        <c:ser>
          <c:idx val="2"/>
          <c:order val="2"/>
          <c:tx>
            <c:v>Scatter-Allgather-MST</c:v>
          </c:tx>
          <c:spPr>
            <a:ln w="12700"/>
          </c:spPr>
          <c:marker>
            <c:symbol val="triangle"/>
            <c:size val="4"/>
          </c:marker>
          <c:errBars>
            <c:errDir val="y"/>
            <c:errBarType val="both"/>
            <c:errValType val="cust"/>
            <c:noEndCap val="0"/>
            <c:plus>
              <c:numRef>
                <c:f>final!$F$15:$F$20</c:f>
                <c:numCache>
                  <c:formatCode>General</c:formatCode>
                  <c:ptCount val="6"/>
                  <c:pt idx="0">
                    <c:v>0.11</c:v>
                  </c:pt>
                  <c:pt idx="1">
                    <c:v>2.39</c:v>
                  </c:pt>
                  <c:pt idx="2">
                    <c:v>2.12</c:v>
                  </c:pt>
                  <c:pt idx="3">
                    <c:v>2.63</c:v>
                  </c:pt>
                  <c:pt idx="4">
                    <c:v>1.81</c:v>
                  </c:pt>
                  <c:pt idx="5">
                    <c:v>1.29</c:v>
                  </c:pt>
                </c:numCache>
              </c:numRef>
            </c:plus>
            <c:minus>
              <c:numRef>
                <c:f>final!$F$15:$F$20</c:f>
                <c:numCache>
                  <c:formatCode>General</c:formatCode>
                  <c:ptCount val="6"/>
                  <c:pt idx="0">
                    <c:v>0.11</c:v>
                  </c:pt>
                  <c:pt idx="1">
                    <c:v>2.39</c:v>
                  </c:pt>
                  <c:pt idx="2">
                    <c:v>2.12</c:v>
                  </c:pt>
                  <c:pt idx="3">
                    <c:v>2.63</c:v>
                  </c:pt>
                  <c:pt idx="4">
                    <c:v>1.81</c:v>
                  </c:pt>
                  <c:pt idx="5">
                    <c:v>1.29</c:v>
                  </c:pt>
                </c:numCache>
              </c:numRef>
            </c:minus>
            <c:spPr>
              <a:ln w="12700">
                <a:solidFill>
                  <a:schemeClr val="accent3"/>
                </a:solidFill>
              </a:ln>
            </c:spPr>
          </c:errBars>
          <c:errBars>
            <c:errDir val="x"/>
            <c:errBarType val="both"/>
            <c:errValType val="fixedVal"/>
            <c:noEndCap val="0"/>
            <c:val val="1"/>
          </c:errBars>
          <c:xVal>
            <c:numRef>
              <c:f>final!$B$15:$B$20</c:f>
              <c:numCache>
                <c:formatCode>General</c:formatCode>
                <c:ptCount val="6"/>
                <c:pt idx="0">
                  <c:v>1</c:v>
                </c:pt>
                <c:pt idx="1">
                  <c:v>25</c:v>
                </c:pt>
                <c:pt idx="2">
                  <c:v>50</c:v>
                </c:pt>
                <c:pt idx="3">
                  <c:v>75</c:v>
                </c:pt>
                <c:pt idx="4">
                  <c:v>100</c:v>
                </c:pt>
                <c:pt idx="5">
                  <c:v>125</c:v>
                </c:pt>
              </c:numCache>
            </c:numRef>
          </c:xVal>
          <c:yVal>
            <c:numRef>
              <c:f>final!$E$15:$E$20</c:f>
              <c:numCache>
                <c:formatCode>General</c:formatCode>
                <c:ptCount val="6"/>
                <c:pt idx="0">
                  <c:v>8.1999999999999993</c:v>
                </c:pt>
                <c:pt idx="1">
                  <c:v>22.42</c:v>
                </c:pt>
                <c:pt idx="2">
                  <c:v>23.04</c:v>
                </c:pt>
                <c:pt idx="3">
                  <c:v>24.95</c:v>
                </c:pt>
                <c:pt idx="4">
                  <c:v>25.1</c:v>
                </c:pt>
                <c:pt idx="5">
                  <c:v>25.98</c:v>
                </c:pt>
              </c:numCache>
            </c:numRef>
          </c:yVal>
          <c:smooth val="0"/>
        </c:ser>
        <c:ser>
          <c:idx val="3"/>
          <c:order val="3"/>
          <c:tx>
            <c:v>Scatter-Allgather-Broker</c:v>
          </c:tx>
          <c:spPr>
            <a:ln w="12700"/>
          </c:spPr>
          <c:marker>
            <c:symbol val="x"/>
            <c:size val="4"/>
          </c:marker>
          <c:errBars>
            <c:errDir val="y"/>
            <c:errBarType val="both"/>
            <c:errValType val="cust"/>
            <c:noEndCap val="0"/>
            <c:plus>
              <c:numRef>
                <c:f>final!$J$15:$J$20</c:f>
                <c:numCache>
                  <c:formatCode>General</c:formatCode>
                  <c:ptCount val="6"/>
                  <c:pt idx="0">
                    <c:v>0.65</c:v>
                  </c:pt>
                  <c:pt idx="1">
                    <c:v>1.3</c:v>
                  </c:pt>
                  <c:pt idx="2">
                    <c:v>0.97</c:v>
                  </c:pt>
                  <c:pt idx="3">
                    <c:v>2.64</c:v>
                  </c:pt>
                  <c:pt idx="4">
                    <c:v>1.23</c:v>
                  </c:pt>
                  <c:pt idx="5">
                    <c:v>2.2000000000000002</c:v>
                  </c:pt>
                </c:numCache>
              </c:numRef>
            </c:plus>
            <c:minus>
              <c:numRef>
                <c:f>final!$J$15:$J$20</c:f>
                <c:numCache>
                  <c:formatCode>General</c:formatCode>
                  <c:ptCount val="6"/>
                  <c:pt idx="0">
                    <c:v>0.65</c:v>
                  </c:pt>
                  <c:pt idx="1">
                    <c:v>1.3</c:v>
                  </c:pt>
                  <c:pt idx="2">
                    <c:v>0.97</c:v>
                  </c:pt>
                  <c:pt idx="3">
                    <c:v>2.64</c:v>
                  </c:pt>
                  <c:pt idx="4">
                    <c:v>1.23</c:v>
                  </c:pt>
                  <c:pt idx="5">
                    <c:v>2.2000000000000002</c:v>
                  </c:pt>
                </c:numCache>
              </c:numRef>
            </c:minus>
            <c:spPr>
              <a:ln w="12700">
                <a:solidFill>
                  <a:schemeClr val="accent4"/>
                </a:solidFill>
              </a:ln>
            </c:spPr>
          </c:errBars>
          <c:errBars>
            <c:errDir val="x"/>
            <c:errBarType val="both"/>
            <c:errValType val="fixedVal"/>
            <c:noEndCap val="0"/>
            <c:val val="1"/>
          </c:errBars>
          <c:xVal>
            <c:numRef>
              <c:f>final!$B$15:$B$20</c:f>
              <c:numCache>
                <c:formatCode>General</c:formatCode>
                <c:ptCount val="6"/>
                <c:pt idx="0">
                  <c:v>1</c:v>
                </c:pt>
                <c:pt idx="1">
                  <c:v>25</c:v>
                </c:pt>
                <c:pt idx="2">
                  <c:v>50</c:v>
                </c:pt>
                <c:pt idx="3">
                  <c:v>75</c:v>
                </c:pt>
                <c:pt idx="4">
                  <c:v>100</c:v>
                </c:pt>
                <c:pt idx="5">
                  <c:v>125</c:v>
                </c:pt>
              </c:numCache>
            </c:numRef>
          </c:xVal>
          <c:yVal>
            <c:numRef>
              <c:f>final!$I$15:$I$20</c:f>
              <c:numCache>
                <c:formatCode>General</c:formatCode>
                <c:ptCount val="6"/>
                <c:pt idx="0">
                  <c:v>10.37</c:v>
                </c:pt>
                <c:pt idx="1">
                  <c:v>24.24</c:v>
                </c:pt>
                <c:pt idx="2">
                  <c:v>24.58</c:v>
                </c:pt>
                <c:pt idx="3">
                  <c:v>26.82</c:v>
                </c:pt>
                <c:pt idx="4">
                  <c:v>27.7</c:v>
                </c:pt>
                <c:pt idx="5">
                  <c:v>29.7</c:v>
                </c:pt>
              </c:numCache>
            </c:numRef>
          </c:yVal>
          <c:smooth val="0"/>
        </c:ser>
        <c:dLbls>
          <c:showLegendKey val="0"/>
          <c:showVal val="0"/>
          <c:showCatName val="0"/>
          <c:showSerName val="0"/>
          <c:showPercent val="0"/>
          <c:showBubbleSize val="0"/>
        </c:dLbls>
        <c:axId val="88351104"/>
        <c:axId val="88353024"/>
      </c:scatterChart>
      <c:valAx>
        <c:axId val="88351104"/>
        <c:scaling>
          <c:orientation val="minMax"/>
        </c:scaling>
        <c:delete val="0"/>
        <c:axPos val="b"/>
        <c:title>
          <c:tx>
            <c:rich>
              <a:bodyPr/>
              <a:lstStyle/>
              <a:p>
                <a:pPr>
                  <a:defRPr/>
                </a:pPr>
                <a:r>
                  <a:rPr lang="en-US"/>
                  <a:t>Number of Nodes</a:t>
                </a:r>
              </a:p>
            </c:rich>
          </c:tx>
          <c:layout>
            <c:manualLayout>
              <c:xMode val="edge"/>
              <c:yMode val="edge"/>
              <c:x val="0.36605256835002248"/>
              <c:y val="0.79781801042475331"/>
            </c:manualLayout>
          </c:layout>
          <c:overlay val="0"/>
        </c:title>
        <c:numFmt formatCode="General" sourceLinked="1"/>
        <c:majorTickMark val="out"/>
        <c:minorTickMark val="none"/>
        <c:tickLblPos val="nextTo"/>
        <c:crossAx val="88353024"/>
        <c:crosses val="autoZero"/>
        <c:crossBetween val="midCat"/>
      </c:valAx>
      <c:valAx>
        <c:axId val="88353024"/>
        <c:scaling>
          <c:orientation val="minMax"/>
        </c:scaling>
        <c:delete val="0"/>
        <c:axPos val="l"/>
        <c:majorGridlines/>
        <c:title>
          <c:tx>
            <c:rich>
              <a:bodyPr rot="-5400000" vert="horz"/>
              <a:lstStyle/>
              <a:p>
                <a:pPr>
                  <a:defRPr/>
                </a:pPr>
                <a:r>
                  <a:rPr lang="en-US"/>
                  <a:t>Time (Unit: Seconds)</a:t>
                </a:r>
              </a:p>
            </c:rich>
          </c:tx>
          <c:overlay val="0"/>
        </c:title>
        <c:numFmt formatCode="General" sourceLinked="1"/>
        <c:majorTickMark val="out"/>
        <c:minorTickMark val="none"/>
        <c:tickLblPos val="nextTo"/>
        <c:crossAx val="88351104"/>
        <c:crosses val="autoZero"/>
        <c:crossBetween val="midCat"/>
      </c:valAx>
    </c:plotArea>
    <c:legend>
      <c:legendPos val="b"/>
      <c:layout>
        <c:manualLayout>
          <c:xMode val="edge"/>
          <c:yMode val="edge"/>
          <c:x val="2.1140368391308319E-2"/>
          <c:y val="0.86264925511071677"/>
          <c:w val="0.95581695649172782"/>
          <c:h val="0.11774574835743173"/>
        </c:manualLayout>
      </c:layout>
      <c:overlay val="0"/>
    </c:legend>
    <c:plotVisOnly val="1"/>
    <c:dispBlanksAs val="gap"/>
    <c:showDLblsOverMax val="0"/>
  </c:chart>
  <c:txPr>
    <a:bodyPr/>
    <a:lstStyle/>
    <a:p>
      <a:pPr>
        <a:defRPr sz="2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24866232599754"/>
          <c:y val="7.57469779829507E-2"/>
          <c:w val="0.81005059363666221"/>
          <c:h val="0.66198373433409319"/>
        </c:manualLayout>
      </c:layout>
      <c:barChart>
        <c:barDir val="col"/>
        <c:grouping val="stacked"/>
        <c:varyColors val="0"/>
        <c:ser>
          <c:idx val="0"/>
          <c:order val="0"/>
          <c:tx>
            <c:v>Combine</c:v>
          </c:tx>
          <c:invertIfNegative val="0"/>
          <c:errBars>
            <c:errBarType val="both"/>
            <c:errValType val="cust"/>
            <c:noEndCap val="0"/>
            <c:plus>
              <c:numRef>
                <c:f>(Sheet1!$E$102,Sheet1!$E$109)</c:f>
                <c:numCache>
                  <c:formatCode>General</c:formatCode>
                  <c:ptCount val="2"/>
                  <c:pt idx="0">
                    <c:v>0.12474373731775083</c:v>
                  </c:pt>
                  <c:pt idx="1">
                    <c:v>1.2960495103711638</c:v>
                  </c:pt>
                </c:numCache>
              </c:numRef>
            </c:plus>
            <c:minus>
              <c:numRef>
                <c:f>(Sheet1!$E$102,Sheet1!$E$109)</c:f>
                <c:numCache>
                  <c:formatCode>General</c:formatCode>
                  <c:ptCount val="2"/>
                  <c:pt idx="0">
                    <c:v>0.12474373731775083</c:v>
                  </c:pt>
                  <c:pt idx="1">
                    <c:v>1.2960495103711638</c:v>
                  </c:pt>
                </c:numCache>
              </c:numRef>
            </c:minus>
          </c:errBars>
          <c:cat>
            <c:strRef>
              <c:f>(Sheet1!$F$115,Sheet1!$G$115)</c:f>
              <c:strCache>
                <c:ptCount val="2"/>
                <c:pt idx="0">
                  <c:v>Per Iteration Cost (Before)</c:v>
                </c:pt>
                <c:pt idx="1">
                  <c:v>Per Iteration Cost (After)</c:v>
                </c:pt>
              </c:strCache>
            </c:strRef>
          </c:cat>
          <c:val>
            <c:numRef>
              <c:f>(Sheet1!$D$102,Sheet1!$D$109)</c:f>
              <c:numCache>
                <c:formatCode>General</c:formatCode>
                <c:ptCount val="2"/>
                <c:pt idx="0">
                  <c:v>11.67</c:v>
                </c:pt>
                <c:pt idx="1">
                  <c:v>12.318333333333333</c:v>
                </c:pt>
              </c:numCache>
            </c:numRef>
          </c:val>
        </c:ser>
        <c:ser>
          <c:idx val="1"/>
          <c:order val="1"/>
          <c:tx>
            <c:v>Shuffle &amp; Reduce</c:v>
          </c:tx>
          <c:invertIfNegative val="0"/>
          <c:errBars>
            <c:errBarType val="both"/>
            <c:errValType val="cust"/>
            <c:noEndCap val="0"/>
            <c:plus>
              <c:numRef>
                <c:f>(Sheet1!$E$101,Sheet1!$E$108)</c:f>
                <c:numCache>
                  <c:formatCode>General</c:formatCode>
                  <c:ptCount val="2"/>
                  <c:pt idx="0">
                    <c:v>8.9830334149068953</c:v>
                  </c:pt>
                  <c:pt idx="1">
                    <c:v>3.0916785624209626</c:v>
                  </c:pt>
                </c:numCache>
              </c:numRef>
            </c:plus>
            <c:minus>
              <c:numRef>
                <c:f>(Sheet1!$E$101,Sheet1!$E$108)</c:f>
                <c:numCache>
                  <c:formatCode>General</c:formatCode>
                  <c:ptCount val="2"/>
                  <c:pt idx="0">
                    <c:v>8.9830334149068953</c:v>
                  </c:pt>
                  <c:pt idx="1">
                    <c:v>3.0916785624209626</c:v>
                  </c:pt>
                </c:numCache>
              </c:numRef>
            </c:minus>
          </c:errBars>
          <c:cat>
            <c:strRef>
              <c:f>(Sheet1!$F$115,Sheet1!$G$115)</c:f>
              <c:strCache>
                <c:ptCount val="2"/>
                <c:pt idx="0">
                  <c:v>Per Iteration Cost (Before)</c:v>
                </c:pt>
                <c:pt idx="1">
                  <c:v>Per Iteration Cost (After)</c:v>
                </c:pt>
              </c:strCache>
            </c:strRef>
          </c:cat>
          <c:val>
            <c:numRef>
              <c:f>(Sheet1!$D$101,Sheet1!$D$108)</c:f>
              <c:numCache>
                <c:formatCode>General</c:formatCode>
                <c:ptCount val="2"/>
                <c:pt idx="0">
                  <c:v>366.07866666666661</c:v>
                </c:pt>
                <c:pt idx="1">
                  <c:v>38.111333333333334</c:v>
                </c:pt>
              </c:numCache>
            </c:numRef>
          </c:val>
        </c:ser>
        <c:ser>
          <c:idx val="2"/>
          <c:order val="2"/>
          <c:tx>
            <c:v>Map </c:v>
          </c:tx>
          <c:invertIfNegative val="0"/>
          <c:errBars>
            <c:errBarType val="both"/>
            <c:errValType val="cust"/>
            <c:noEndCap val="0"/>
            <c:plus>
              <c:numRef>
                <c:f>(Sheet1!$E$100,Sheet1!$E$107)</c:f>
                <c:numCache>
                  <c:formatCode>General</c:formatCode>
                  <c:ptCount val="2"/>
                  <c:pt idx="0">
                    <c:v>2.2334113667959374</c:v>
                  </c:pt>
                  <c:pt idx="1">
                    <c:v>3.1301612312041271</c:v>
                  </c:pt>
                </c:numCache>
              </c:numRef>
            </c:plus>
            <c:minus>
              <c:numRef>
                <c:f>(Sheet1!$E$100,Sheet1!$E$107)</c:f>
                <c:numCache>
                  <c:formatCode>General</c:formatCode>
                  <c:ptCount val="2"/>
                  <c:pt idx="0">
                    <c:v>2.2334113667959374</c:v>
                  </c:pt>
                  <c:pt idx="1">
                    <c:v>3.1301612312041271</c:v>
                  </c:pt>
                </c:numCache>
              </c:numRef>
            </c:minus>
          </c:errBars>
          <c:cat>
            <c:strRef>
              <c:f>(Sheet1!$F$115,Sheet1!$G$115)</c:f>
              <c:strCache>
                <c:ptCount val="2"/>
                <c:pt idx="0">
                  <c:v>Per Iteration Cost (Before)</c:v>
                </c:pt>
                <c:pt idx="1">
                  <c:v>Per Iteration Cost (After)</c:v>
                </c:pt>
              </c:strCache>
            </c:strRef>
          </c:cat>
          <c:val>
            <c:numRef>
              <c:f>(Sheet1!$D$100,Sheet1!$D$107)</c:f>
              <c:numCache>
                <c:formatCode>General</c:formatCode>
                <c:ptCount val="2"/>
                <c:pt idx="0">
                  <c:v>14.138333333333334</c:v>
                </c:pt>
                <c:pt idx="1">
                  <c:v>19.205666666666669</c:v>
                </c:pt>
              </c:numCache>
            </c:numRef>
          </c:val>
        </c:ser>
        <c:ser>
          <c:idx val="3"/>
          <c:order val="3"/>
          <c:tx>
            <c:v>Broadcast</c:v>
          </c:tx>
          <c:invertIfNegative val="0"/>
          <c:errBars>
            <c:errBarType val="both"/>
            <c:errValType val="cust"/>
            <c:noEndCap val="0"/>
            <c:plus>
              <c:numRef>
                <c:f>(Sheet1!$E$99,Sheet1!$E$106)</c:f>
                <c:numCache>
                  <c:formatCode>General</c:formatCode>
                  <c:ptCount val="2"/>
                  <c:pt idx="0">
                    <c:v>6.0295368257713919</c:v>
                  </c:pt>
                  <c:pt idx="1">
                    <c:v>2.5568751110160437</c:v>
                  </c:pt>
                </c:numCache>
              </c:numRef>
            </c:plus>
            <c:minus>
              <c:numRef>
                <c:f>(Sheet1!$E$99,Sheet1!$E$106)</c:f>
                <c:numCache>
                  <c:formatCode>General</c:formatCode>
                  <c:ptCount val="2"/>
                  <c:pt idx="0">
                    <c:v>6.0295368257713919</c:v>
                  </c:pt>
                  <c:pt idx="1">
                    <c:v>2.5568751110160437</c:v>
                  </c:pt>
                </c:numCache>
              </c:numRef>
            </c:minus>
          </c:errBars>
          <c:cat>
            <c:strRef>
              <c:f>(Sheet1!$F$115,Sheet1!$G$115)</c:f>
              <c:strCache>
                <c:ptCount val="2"/>
                <c:pt idx="0">
                  <c:v>Per Iteration Cost (Before)</c:v>
                </c:pt>
                <c:pt idx="1">
                  <c:v>Per Iteration Cost (After)</c:v>
                </c:pt>
              </c:strCache>
            </c:strRef>
          </c:cat>
          <c:val>
            <c:numRef>
              <c:f>(Sheet1!$G$103,Sheet1!$G$110)</c:f>
              <c:numCache>
                <c:formatCode>General</c:formatCode>
                <c:ptCount val="2"/>
                <c:pt idx="0">
                  <c:v>30.955333333333332</c:v>
                </c:pt>
                <c:pt idx="1">
                  <c:v>14.023333333333333</c:v>
                </c:pt>
              </c:numCache>
            </c:numRef>
          </c:val>
        </c:ser>
        <c:dLbls>
          <c:showLegendKey val="0"/>
          <c:showVal val="0"/>
          <c:showCatName val="0"/>
          <c:showSerName val="0"/>
          <c:showPercent val="0"/>
          <c:showBubbleSize val="0"/>
        </c:dLbls>
        <c:gapWidth val="250"/>
        <c:overlap val="100"/>
        <c:axId val="94474624"/>
        <c:axId val="94476160"/>
      </c:barChart>
      <c:catAx>
        <c:axId val="94474624"/>
        <c:scaling>
          <c:orientation val="minMax"/>
        </c:scaling>
        <c:delete val="0"/>
        <c:axPos val="b"/>
        <c:numFmt formatCode="General" sourceLinked="1"/>
        <c:majorTickMark val="out"/>
        <c:minorTickMark val="none"/>
        <c:tickLblPos val="nextTo"/>
        <c:crossAx val="94476160"/>
        <c:crosses val="autoZero"/>
        <c:auto val="1"/>
        <c:lblAlgn val="ctr"/>
        <c:lblOffset val="100"/>
        <c:noMultiLvlLbl val="0"/>
      </c:catAx>
      <c:valAx>
        <c:axId val="94476160"/>
        <c:scaling>
          <c:orientation val="minMax"/>
        </c:scaling>
        <c:delete val="0"/>
        <c:axPos val="l"/>
        <c:majorGridlines/>
        <c:title>
          <c:tx>
            <c:rich>
              <a:bodyPr rot="-5400000" vert="horz"/>
              <a:lstStyle/>
              <a:p>
                <a:pPr>
                  <a:defRPr/>
                </a:pPr>
                <a:r>
                  <a:rPr lang="en-US"/>
                  <a:t>Time (Unit: Seconds)</a:t>
                </a:r>
              </a:p>
            </c:rich>
          </c:tx>
          <c:overlay val="0"/>
        </c:title>
        <c:numFmt formatCode="General" sourceLinked="1"/>
        <c:majorTickMark val="out"/>
        <c:minorTickMark val="none"/>
        <c:tickLblPos val="nextTo"/>
        <c:crossAx val="94474624"/>
        <c:crosses val="autoZero"/>
        <c:crossBetween val="between"/>
      </c:valAx>
    </c:plotArea>
    <c:legend>
      <c:legendPos val="b"/>
      <c:overlay val="0"/>
    </c:legend>
    <c:plotVisOnly val="1"/>
    <c:dispBlanksAs val="gap"/>
    <c:showDLblsOverMax val="0"/>
  </c:chart>
  <c:txPr>
    <a:bodyPr/>
    <a:lstStyle/>
    <a:p>
      <a:pPr>
        <a:defRPr sz="2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D83D6-BC8D-4DF2-B085-69437481D5ED}" type="datetimeFigureOut">
              <a:rPr lang="en-US" smtClean="0"/>
              <a:pPr/>
              <a:t>12/23/2012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E2EF6-2C29-45ED-84E7-564F5EB11090}" type="slidenum">
              <a:rPr lang="en-US" smtClean="0"/>
              <a:pPr/>
              <a:t>‹#›</a:t>
            </a:fld>
            <a:endParaRPr lang="en-US"/>
          </a:p>
        </p:txBody>
      </p:sp>
    </p:spTree>
    <p:extLst>
      <p:ext uri="{BB962C8B-B14F-4D97-AF65-F5344CB8AC3E}">
        <p14:creationId xmlns:p14="http://schemas.microsoft.com/office/powerpoint/2010/main" val="311357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26A48-FAFA-44C5-849D-076216A06894}" type="slidenum">
              <a:rPr lang="en-US" smtClean="0"/>
              <a:t>21</a:t>
            </a:fld>
            <a:endParaRPr lang="en-US"/>
          </a:p>
        </p:txBody>
      </p:sp>
    </p:spTree>
    <p:extLst>
      <p:ext uri="{BB962C8B-B14F-4D97-AF65-F5344CB8AC3E}">
        <p14:creationId xmlns:p14="http://schemas.microsoft.com/office/powerpoint/2010/main" val="1632101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218472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dirty="0" smtClean="0"/>
              <a:t>Most</a:t>
            </a:r>
            <a:r>
              <a:rPr lang="en-US" baseline="0" dirty="0" smtClean="0"/>
              <a:t> of these</a:t>
            </a:r>
            <a:r>
              <a:rPr lang="en-US" dirty="0" smtClean="0"/>
              <a:t> applications consists of iterative computation and communication steps</a:t>
            </a:r>
            <a:r>
              <a:rPr lang="en-US" baseline="0" dirty="0" smtClean="0"/>
              <a:t> where single iterations can easily be specified as  </a:t>
            </a:r>
            <a:r>
              <a:rPr lang="en-US" baseline="0" dirty="0" err="1" smtClean="0"/>
              <a:t>MapReduce</a:t>
            </a:r>
            <a:r>
              <a:rPr lang="en-US" baseline="0" dirty="0" smtClean="0"/>
              <a:t> computations.</a:t>
            </a:r>
            <a:endParaRPr lang="en-US" dirty="0" smtClean="0"/>
          </a:p>
          <a:p>
            <a:r>
              <a:rPr lang="en-US" dirty="0" smtClean="0"/>
              <a:t>Large input</a:t>
            </a:r>
            <a:r>
              <a:rPr lang="en-US" baseline="0" dirty="0" smtClean="0"/>
              <a:t> data sizes which are loop-invariant and can be reused across iterations.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Loop-variant results.. Orders of magnitude smaller…</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While these can be performed</a:t>
            </a:r>
            <a:r>
              <a:rPr lang="en-US" baseline="0" dirty="0" smtClean="0"/>
              <a:t> using traditional </a:t>
            </a:r>
            <a:r>
              <a:rPr lang="en-US" dirty="0" err="1" smtClean="0"/>
              <a:t>MapReduce</a:t>
            </a:r>
            <a:r>
              <a:rPr lang="en-US" dirty="0" smtClean="0"/>
              <a:t> frameworks, Traditional</a:t>
            </a:r>
            <a:r>
              <a:rPr lang="en-US" baseline="0" dirty="0" smtClean="0"/>
              <a:t> is not efficient for these types of computations. MR leaves lot of room for improvements in terms of iterative applications.</a:t>
            </a:r>
          </a:p>
          <a:p>
            <a:endParaRPr lang="en-US" dirty="0"/>
          </a:p>
        </p:txBody>
      </p:sp>
      <p:sp>
        <p:nvSpPr>
          <p:cNvPr id="4" name="Slide Number Placeholder 3"/>
          <p:cNvSpPr>
            <a:spLocks noGrp="1"/>
          </p:cNvSpPr>
          <p:nvPr>
            <p:ph type="sldNum" sz="quarter" idx="10"/>
          </p:nvPr>
        </p:nvSpPr>
        <p:spPr/>
        <p:txBody>
          <a:bodyPr/>
          <a:lstStyle/>
          <a:p>
            <a:fld id="{5C47A4A8-66EE-4213-8177-E27493F06808}" type="slidenum">
              <a:rPr lang="en-US" smtClean="0"/>
              <a:t>24</a:t>
            </a:fld>
            <a:endParaRPr lang="en-US"/>
          </a:p>
        </p:txBody>
      </p:sp>
    </p:spTree>
    <p:extLst>
      <p:ext uri="{BB962C8B-B14F-4D97-AF65-F5344CB8AC3E}">
        <p14:creationId xmlns:p14="http://schemas.microsoft.com/office/powerpoint/2010/main" val="3030550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653291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Java HPC Twister experiment was performed in a dedicated large-memory cluster of Intel(R) Xeon(R) CPU E5620 (2.4GHz) x 8 cores with 192GB memory per compute node and with Gigabit Ethernet on Linux. Java HPC Twister results do not include the initial data distribution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Azure large instances</a:t>
            </a:r>
            <a:r>
              <a:rPr lang="en-US" sz="1200" kern="1200" baseline="0" dirty="0" smtClean="0">
                <a:solidFill>
                  <a:schemeClr val="tx1"/>
                </a:solidFill>
                <a:effectLst/>
                <a:latin typeface="+mn-lt"/>
                <a:ea typeface="+mn-ea"/>
                <a:cs typeface="+mn-cs"/>
              </a:rPr>
              <a:t> with 4 workers per instances is used. M</a:t>
            </a:r>
            <a:r>
              <a:rPr lang="en-US" sz="1200" kern="1200" dirty="0" smtClean="0">
                <a:solidFill>
                  <a:schemeClr val="tx1"/>
                </a:solidFill>
                <a:effectLst/>
                <a:latin typeface="+mn-lt"/>
                <a:ea typeface="+mn-ea"/>
                <a:cs typeface="+mn-cs"/>
              </a:rPr>
              <a:t>emory</a:t>
            </a:r>
            <a:r>
              <a:rPr lang="en-US" sz="1200" kern="1200" baseline="0" dirty="0" smtClean="0">
                <a:solidFill>
                  <a:schemeClr val="tx1"/>
                </a:solidFill>
                <a:effectLst/>
                <a:latin typeface="+mn-lt"/>
                <a:ea typeface="+mn-ea"/>
                <a:cs typeface="+mn-cs"/>
              </a:rPr>
              <a:t> mapped based caching and </a:t>
            </a:r>
            <a:r>
              <a:rPr lang="en-US" sz="1200" kern="1200" baseline="0" dirty="0" err="1" smtClean="0">
                <a:solidFill>
                  <a:schemeClr val="tx1"/>
                </a:solidFill>
                <a:effectLst/>
                <a:latin typeface="+mn-lt"/>
                <a:ea typeface="+mn-ea"/>
                <a:cs typeface="+mn-cs"/>
              </a:rPr>
              <a:t>AllGather</a:t>
            </a:r>
            <a:r>
              <a:rPr lang="en-US" sz="1200" kern="1200" baseline="0" dirty="0" smtClean="0">
                <a:solidFill>
                  <a:schemeClr val="tx1"/>
                </a:solidFill>
                <a:effectLst/>
                <a:latin typeface="+mn-lt"/>
                <a:ea typeface="+mn-ea"/>
                <a:cs typeface="+mn-cs"/>
              </a:rPr>
              <a:t> primitive are used.</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Left: </a:t>
            </a:r>
            <a:r>
              <a:rPr lang="en-US" sz="1200" kern="1200" dirty="0" smtClean="0">
                <a:solidFill>
                  <a:schemeClr val="tx1"/>
                </a:solidFill>
                <a:effectLst/>
                <a:latin typeface="+mn-lt"/>
                <a:ea typeface="+mn-ea"/>
                <a:cs typeface="+mn-cs"/>
              </a:rPr>
              <a:t>Weak scaling where workload per core is ~constant. Ideal is a straight horizontal line. X axis is</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Right: </a:t>
            </a:r>
            <a:r>
              <a:rPr lang="en-US" sz="1200" kern="1200" dirty="0" smtClean="0">
                <a:solidFill>
                  <a:schemeClr val="tx1"/>
                </a:solidFill>
                <a:effectLst/>
                <a:latin typeface="+mn-lt"/>
                <a:ea typeface="+mn-ea"/>
                <a:cs typeface="+mn-cs"/>
              </a:rPr>
              <a:t>Data size scaling with 128 Azure small instances/cores, 20 iterations.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i="1" kern="1200" dirty="0" smtClean="0">
                <a:solidFill>
                  <a:schemeClr val="tx1"/>
                </a:solidFill>
                <a:effectLst/>
                <a:latin typeface="+mn-lt"/>
                <a:ea typeface="+mn-ea"/>
                <a:cs typeface="+mn-cs"/>
              </a:rPr>
              <a:t>Twister4Azure adjusted </a:t>
            </a:r>
            <a:r>
              <a:rPr lang="en-US" sz="1200" kern="1200" dirty="0" smtClean="0">
                <a:solidFill>
                  <a:schemeClr val="tx1"/>
                </a:solidFill>
                <a:effectLst/>
                <a:latin typeface="+mn-lt"/>
                <a:ea typeface="+mn-ea"/>
                <a:cs typeface="+mn-cs"/>
              </a:rPr>
              <a:t>(t</a:t>
            </a:r>
            <a:r>
              <a:rPr lang="en-US" sz="1200" kern="1200" baseline="-250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depicts the performance of Twister4Azure normalized according to the sequential MDS BC calculation and Stress calculation performance ratio between the Azure(</a:t>
            </a:r>
            <a:r>
              <a:rPr lang="en-US" sz="1200" kern="1200" dirty="0" err="1" smtClean="0">
                <a:solidFill>
                  <a:schemeClr val="tx1"/>
                </a:solidFill>
                <a:effectLst/>
                <a:latin typeface="+mn-lt"/>
                <a:ea typeface="+mn-ea"/>
                <a:cs typeface="+mn-cs"/>
              </a:rPr>
              <a:t>t</a:t>
            </a:r>
            <a:r>
              <a:rPr lang="en-US" sz="1200" kern="1200" baseline="-25000" dirty="0" err="1" smtClean="0">
                <a:solidFill>
                  <a:schemeClr val="tx1"/>
                </a:solidFill>
                <a:effectLst/>
                <a:latin typeface="+mn-lt"/>
                <a:ea typeface="+mn-ea"/>
                <a:cs typeface="+mn-cs"/>
              </a:rPr>
              <a:t>sa</a:t>
            </a:r>
            <a:r>
              <a:rPr lang="en-US" sz="1200" kern="1200" dirty="0" smtClean="0">
                <a:solidFill>
                  <a:schemeClr val="tx1"/>
                </a:solidFill>
                <a:effectLst/>
                <a:latin typeface="+mn-lt"/>
                <a:ea typeface="+mn-ea"/>
                <a:cs typeface="+mn-cs"/>
              </a:rPr>
              <a:t>) and Cluster(</a:t>
            </a:r>
            <a:r>
              <a:rPr lang="en-US" sz="1200" kern="1200" dirty="0" err="1" smtClean="0">
                <a:solidFill>
                  <a:schemeClr val="tx1"/>
                </a:solidFill>
                <a:effectLst/>
                <a:latin typeface="+mn-lt"/>
                <a:ea typeface="+mn-ea"/>
                <a:cs typeface="+mn-cs"/>
              </a:rPr>
              <a:t>t</a:t>
            </a:r>
            <a:r>
              <a:rPr lang="en-US" sz="1200" kern="1200" baseline="-25000" dirty="0" err="1" smtClean="0">
                <a:solidFill>
                  <a:schemeClr val="tx1"/>
                </a:solidFill>
                <a:effectLst/>
                <a:latin typeface="+mn-lt"/>
                <a:ea typeface="+mn-ea"/>
                <a:cs typeface="+mn-cs"/>
              </a:rPr>
              <a:t>sc</a:t>
            </a:r>
            <a:r>
              <a:rPr lang="en-US" sz="1200" kern="1200" dirty="0" smtClean="0">
                <a:solidFill>
                  <a:schemeClr val="tx1"/>
                </a:solidFill>
                <a:effectLst/>
                <a:latin typeface="+mn-lt"/>
                <a:ea typeface="+mn-ea"/>
                <a:cs typeface="+mn-cs"/>
              </a:rPr>
              <a:t>) environments used for Java HPC Twister. It is calculated using t</a:t>
            </a:r>
            <a:r>
              <a:rPr lang="en-US" sz="1200" kern="1200" baseline="-250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x (</a:t>
            </a:r>
            <a:r>
              <a:rPr lang="en-US" sz="1200" kern="1200" dirty="0" err="1" smtClean="0">
                <a:solidFill>
                  <a:schemeClr val="tx1"/>
                </a:solidFill>
                <a:effectLst/>
                <a:latin typeface="+mn-lt"/>
                <a:ea typeface="+mn-ea"/>
                <a:cs typeface="+mn-cs"/>
              </a:rPr>
              <a:t>t</a:t>
            </a:r>
            <a:r>
              <a:rPr lang="en-US" sz="1200" kern="1200" baseline="-25000" dirty="0" err="1" smtClean="0">
                <a:solidFill>
                  <a:schemeClr val="tx1"/>
                </a:solidFill>
                <a:effectLst/>
                <a:latin typeface="+mn-lt"/>
                <a:ea typeface="+mn-ea"/>
                <a:cs typeface="+mn-cs"/>
              </a:rPr>
              <a:t>sc</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t</a:t>
            </a:r>
            <a:r>
              <a:rPr lang="en-US" sz="1200" kern="1200" baseline="-25000" dirty="0" err="1" smtClean="0">
                <a:solidFill>
                  <a:schemeClr val="tx1"/>
                </a:solidFill>
                <a:effectLst/>
                <a:latin typeface="+mn-lt"/>
                <a:ea typeface="+mn-ea"/>
                <a:cs typeface="+mn-cs"/>
              </a:rPr>
              <a:t>sa</a:t>
            </a:r>
            <a:r>
              <a:rPr lang="en-US" sz="1200" kern="1200" dirty="0" smtClean="0">
                <a:solidFill>
                  <a:schemeClr val="tx1"/>
                </a:solidFill>
                <a:effectLst/>
                <a:latin typeface="+mn-lt"/>
                <a:ea typeface="+mn-ea"/>
                <a:cs typeface="+mn-cs"/>
              </a:rPr>
              <a:t>). This estimation however does not account for the overheads that remain constant irrespective of the computation time. Hence Twister4Azure seems to perform</a:t>
            </a:r>
            <a:r>
              <a:rPr lang="en-US" sz="1200" kern="1200" baseline="0" dirty="0" smtClean="0">
                <a:solidFill>
                  <a:schemeClr val="tx1"/>
                </a:solidFill>
                <a:effectLst/>
                <a:latin typeface="+mn-lt"/>
                <a:ea typeface="+mn-ea"/>
                <a:cs typeface="+mn-cs"/>
              </a:rPr>
              <a:t> better, but in reality when the task execution times become smaller, twister4Azure overheads will become relatively larger and the performance would not be as good as shown in the adjusted curve.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653291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33</a:t>
            </a:fld>
            <a:endParaRPr lang="en-US"/>
          </a:p>
        </p:txBody>
      </p:sp>
    </p:spTree>
    <p:extLst>
      <p:ext uri="{BB962C8B-B14F-4D97-AF65-F5344CB8AC3E}">
        <p14:creationId xmlns:p14="http://schemas.microsoft.com/office/powerpoint/2010/main" val="4176656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41</a:t>
            </a:fld>
            <a:endParaRPr lang="en-US"/>
          </a:p>
        </p:txBody>
      </p:sp>
    </p:spTree>
    <p:extLst>
      <p:ext uri="{BB962C8B-B14F-4D97-AF65-F5344CB8AC3E}">
        <p14:creationId xmlns:p14="http://schemas.microsoft.com/office/powerpoint/2010/main" val="39275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49</a:t>
            </a:fld>
            <a:endParaRPr lang="en-US"/>
          </a:p>
        </p:txBody>
      </p:sp>
    </p:spTree>
    <p:extLst>
      <p:ext uri="{BB962C8B-B14F-4D97-AF65-F5344CB8AC3E}">
        <p14:creationId xmlns:p14="http://schemas.microsoft.com/office/powerpoint/2010/main" val="3521869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53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54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pPr/>
              <a:t>2</a:t>
            </a:fld>
            <a:endParaRPr lang="en-US"/>
          </a:p>
        </p:txBody>
      </p:sp>
    </p:spTree>
    <p:extLst>
      <p:ext uri="{BB962C8B-B14F-4D97-AF65-F5344CB8AC3E}">
        <p14:creationId xmlns:p14="http://schemas.microsoft.com/office/powerpoint/2010/main" val="1552906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CB1FE7-8361-46B6-8807-0D0FEB56D0A1}" type="slidenum">
              <a:rPr lang="en-US" smtClean="0"/>
              <a:pPr/>
              <a:t>55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62</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D73186-C7E7-4D58-92F1-CA6E43EBF833}" type="slidenum">
              <a:rPr lang="en-US" smtClean="0">
                <a:solidFill>
                  <a:prstClr val="black"/>
                </a:solidFill>
              </a:rPr>
              <a:pPr/>
              <a:t>65</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68</a:t>
            </a:fld>
            <a:endParaRPr lang="en-US"/>
          </a:p>
        </p:txBody>
      </p:sp>
    </p:spTree>
    <p:extLst>
      <p:ext uri="{BB962C8B-B14F-4D97-AF65-F5344CB8AC3E}">
        <p14:creationId xmlns:p14="http://schemas.microsoft.com/office/powerpoint/2010/main" val="2620226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EC38D-76F9-4D02-B218-3C9CB0039E20}" type="slidenum">
              <a:rPr lang="en-US" smtClean="0"/>
              <a:pPr/>
              <a:t>4</a:t>
            </a:fld>
            <a:endParaRPr lang="en-US"/>
          </a:p>
        </p:txBody>
      </p:sp>
    </p:spTree>
    <p:extLst>
      <p:ext uri="{BB962C8B-B14F-4D97-AF65-F5344CB8AC3E}">
        <p14:creationId xmlns:p14="http://schemas.microsoft.com/office/powerpoint/2010/main" val="3445644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5</a:t>
            </a:fld>
            <a:endParaRPr lang="en-US"/>
          </a:p>
        </p:txBody>
      </p:sp>
    </p:spTree>
    <p:extLst>
      <p:ext uri="{BB962C8B-B14F-4D97-AF65-F5344CB8AC3E}">
        <p14:creationId xmlns:p14="http://schemas.microsoft.com/office/powerpoint/2010/main" val="2473710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372462-40BB-49EC-81D3-B2D2D6D8EF9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734315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12</a:t>
            </a:fld>
            <a:endParaRPr lang="en-US"/>
          </a:p>
        </p:txBody>
      </p:sp>
    </p:spTree>
    <p:extLst>
      <p:ext uri="{BB962C8B-B14F-4D97-AF65-F5344CB8AC3E}">
        <p14:creationId xmlns:p14="http://schemas.microsoft.com/office/powerpoint/2010/main" val="2620226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14</a:t>
            </a:fld>
            <a:endParaRPr lang="en-US"/>
          </a:p>
        </p:txBody>
      </p:sp>
    </p:spTree>
    <p:extLst>
      <p:ext uri="{BB962C8B-B14F-4D97-AF65-F5344CB8AC3E}">
        <p14:creationId xmlns:p14="http://schemas.microsoft.com/office/powerpoint/2010/main" val="872164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A0D83CE-30FB-428A-9F72-0E578CC68C21}" type="slidenum">
              <a:rPr lang="es-ES" smtClean="0">
                <a:solidFill>
                  <a:prstClr val="black"/>
                </a:solidFill>
              </a:rPr>
              <a:pPr/>
              <a:t>17</a:t>
            </a:fld>
            <a:endParaRPr lang="es-ES">
              <a:solidFill>
                <a:prstClr val="black"/>
              </a:solidFill>
            </a:endParaRPr>
          </a:p>
        </p:txBody>
      </p:sp>
    </p:spTree>
    <p:extLst>
      <p:ext uri="{BB962C8B-B14F-4D97-AF65-F5344CB8AC3E}">
        <p14:creationId xmlns:p14="http://schemas.microsoft.com/office/powerpoint/2010/main" val="4017735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12/23/2012</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24973486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12/23/2012</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24982890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12/23/2012</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13834979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12/23/2012</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19252049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12/23/2012</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6006362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12/23/2012</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35992402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12/23/2012</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19415108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fld id="{86B4C45B-9E41-41B8-B899-2DA4D020C7D6}" type="datetimeFigureOut">
              <a:rPr lang="en-US" smtClean="0">
                <a:solidFill>
                  <a:prstClr val="black"/>
                </a:solidFill>
              </a:rPr>
              <a:pPr defTabSz="914400"/>
              <a:t>12/23/2012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a:fld id="{EDC78909-F7D1-4E5F-A67A-05CA868FF2D7}" type="slidenum">
              <a:rPr lang="en-US" smtClean="0">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1577791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s://portal.futuregrid.or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12/23/2012</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p:nvPicPr>
        <p:blipFill>
          <a:blip r:embed="rId11"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2"/>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146455705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chart" Target="../charts/chart3.xml"/><Relationship Id="rId5" Type="http://schemas.openxmlformats.org/officeDocument/2006/relationships/image" Target="../media/image10.png"/><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hyperlink" Target="http://cra.org/ccc/docs/nitrdsymposium/pdfs/keyes.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png"/><Relationship Id="rId3" Type="http://schemas.openxmlformats.org/officeDocument/2006/relationships/image" Target="../media/image29.jpeg"/><Relationship Id="rId7" Type="http://schemas.openxmlformats.org/officeDocument/2006/relationships/image" Target="../media/image33.gif"/><Relationship Id="rId12" Type="http://schemas.openxmlformats.org/officeDocument/2006/relationships/image" Target="../media/image38.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5" Type="http://schemas.openxmlformats.org/officeDocument/2006/relationships/image" Target="../media/image41.gif"/><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mediafire.com/file/zzqna34282frr2f/koomeydatacenterelectuse2011finalversion.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95400"/>
            <a:ext cx="9144000" cy="1470025"/>
          </a:xfrm>
        </p:spPr>
        <p:txBody>
          <a:bodyPr>
            <a:noAutofit/>
          </a:bodyPr>
          <a:lstStyle/>
          <a:p>
            <a:r>
              <a:rPr lang="en-US" sz="4800" dirty="0" smtClean="0"/>
              <a:t>Data Analytics</a:t>
            </a:r>
            <a:r>
              <a:rPr lang="en-US" sz="4800" dirty="0"/>
              <a:t>: Clouds, Algorithms, </a:t>
            </a:r>
            <a:r>
              <a:rPr lang="en-US" sz="4800" dirty="0" smtClean="0"/>
              <a:t/>
            </a:r>
            <a:br>
              <a:rPr lang="en-US" sz="4800" dirty="0" smtClean="0"/>
            </a:br>
            <a:r>
              <a:rPr lang="en-US" sz="4800" dirty="0" smtClean="0"/>
              <a:t>and </a:t>
            </a:r>
            <a:r>
              <a:rPr lang="en-US" sz="4800" dirty="0"/>
              <a:t>Curricula</a:t>
            </a:r>
            <a:r>
              <a:rPr lang="en-US" sz="4800" b="0" dirty="0"/>
              <a:t> </a:t>
            </a:r>
            <a:r>
              <a:rPr lang="en-US" sz="4800" dirty="0"/>
              <a:t/>
            </a:r>
            <a:br>
              <a:rPr lang="en-US" sz="4800" dirty="0"/>
            </a:br>
            <a:endParaRPr lang="en-US" sz="4800" dirty="0"/>
          </a:p>
        </p:txBody>
      </p:sp>
      <p:sp>
        <p:nvSpPr>
          <p:cNvPr id="3" name="Subtitle 2"/>
          <p:cNvSpPr>
            <a:spLocks noGrp="1"/>
          </p:cNvSpPr>
          <p:nvPr>
            <p:ph type="subTitle" idx="1"/>
          </p:nvPr>
        </p:nvSpPr>
        <p:spPr>
          <a:xfrm>
            <a:off x="-9939" y="2590800"/>
            <a:ext cx="9144000" cy="838200"/>
          </a:xfrm>
        </p:spPr>
        <p:txBody>
          <a:bodyPr>
            <a:noAutofit/>
          </a:bodyPr>
          <a:lstStyle/>
          <a:p>
            <a:r>
              <a:rPr lang="en-US" sz="2000" b="1" dirty="0" smtClean="0"/>
              <a:t>CDAC Pune India</a:t>
            </a:r>
            <a:br>
              <a:rPr lang="en-US" sz="2000" b="1" dirty="0" smtClean="0"/>
            </a:br>
            <a:r>
              <a:rPr lang="it-IT" sz="2000" b="1" smtClean="0">
                <a:solidFill>
                  <a:schemeClr val="tx1"/>
                </a:solidFill>
              </a:rPr>
              <a:t>December </a:t>
            </a:r>
            <a:r>
              <a:rPr lang="it-IT" sz="2000" b="1" smtClean="0">
                <a:solidFill>
                  <a:schemeClr val="tx1"/>
                </a:solidFill>
              </a:rPr>
              <a:t>20 2012 (postponed from December 19)</a:t>
            </a:r>
            <a:endParaRPr lang="it-IT" sz="2000" b="1" dirty="0" smtClean="0">
              <a:solidFill>
                <a:schemeClr val="tx1"/>
              </a:solidFill>
            </a:endParaRPr>
          </a:p>
        </p:txBody>
      </p:sp>
      <p:sp>
        <p:nvSpPr>
          <p:cNvPr id="5" name="Subtitle 2"/>
          <p:cNvSpPr txBox="1">
            <a:spLocks/>
          </p:cNvSpPr>
          <p:nvPr/>
        </p:nvSpPr>
        <p:spPr>
          <a:xfrm>
            <a:off x="0" y="3657600"/>
            <a:ext cx="9144000" cy="2743200"/>
          </a:xfrm>
          <a:prstGeom prst="rect">
            <a:avLst/>
          </a:prstGeom>
        </p:spPr>
        <p:txBody>
          <a:bodyPr vert="horz" lIns="91440" tIns="45720" rIns="91440" bIns="45720" rtlCol="0">
            <a:normAutofit lnSpcReduction="10000"/>
          </a:bodyPr>
          <a:lstStyle/>
          <a:p>
            <a:pPr algn="ctr">
              <a:spcBef>
                <a:spcPct val="20000"/>
              </a:spcBef>
              <a:buFont typeface="Arial" pitchFamily="34" charset="0"/>
              <a:buNone/>
              <a:defRPr/>
            </a:pPr>
            <a:r>
              <a:rPr lang="en-US" sz="2400" b="1" dirty="0" smtClean="0">
                <a:solidFill>
                  <a:prstClr val="black"/>
                </a:solidFill>
                <a:cs typeface="Times New Roman" pitchFamily="18" charset="0"/>
              </a:rPr>
              <a:t>Geoffrey Fox</a:t>
            </a:r>
          </a:p>
          <a:p>
            <a:pPr algn="ctr">
              <a:spcBef>
                <a:spcPct val="20000"/>
              </a:spcBef>
              <a:defRPr/>
            </a:pPr>
            <a:r>
              <a:rPr lang="en-US" sz="2400" dirty="0" smtClean="0">
                <a:solidFill>
                  <a:prstClr val="black"/>
                </a:solidFill>
                <a:hlinkClick r:id="rId3"/>
              </a:rPr>
              <a:t>gcf@indiana.edu</a:t>
            </a:r>
            <a:r>
              <a:rPr lang="en-US" sz="2400" dirty="0" smtClean="0">
                <a:solidFill>
                  <a:prstClr val="black"/>
                </a:solidFill>
              </a:rPr>
              <a:t>            </a:t>
            </a:r>
          </a:p>
          <a:p>
            <a:pPr algn="ctr">
              <a:spcBef>
                <a:spcPct val="20000"/>
              </a:spcBef>
              <a:defRPr/>
            </a:pPr>
            <a:r>
              <a:rPr lang="en-US" sz="2400" dirty="0" smtClean="0">
                <a:solidFill>
                  <a:prstClr val="black"/>
                </a:solidFill>
              </a:rPr>
              <a:t> </a:t>
            </a:r>
            <a:r>
              <a:rPr lang="en-US" sz="2400" dirty="0" smtClean="0">
                <a:solidFill>
                  <a:prstClr val="black"/>
                </a:solidFill>
                <a:hlinkClick r:id="rId4"/>
              </a:rPr>
              <a:t>http://www.infomall.org</a:t>
            </a:r>
            <a:r>
              <a:rPr lang="en-US" sz="2400" dirty="0" smtClean="0">
                <a:solidFill>
                  <a:prstClr val="black"/>
                </a:solidFill>
              </a:rPr>
              <a:t>    </a:t>
            </a:r>
            <a:r>
              <a:rPr lang="en-US" sz="2400" dirty="0" smtClean="0">
                <a:solidFill>
                  <a:prstClr val="black"/>
                </a:solidFill>
                <a:hlinkClick r:id="rId5"/>
              </a:rPr>
              <a:t>http://www.futuregrid.org</a:t>
            </a:r>
            <a:r>
              <a:rPr lang="en-US" sz="2400" dirty="0" smtClean="0">
                <a:solidFill>
                  <a:prstClr val="black"/>
                </a:solidFill>
              </a:rPr>
              <a:t>  </a:t>
            </a:r>
          </a:p>
          <a:p>
            <a:pPr algn="ctr">
              <a:spcBef>
                <a:spcPct val="20000"/>
              </a:spcBef>
              <a:defRPr/>
            </a:pPr>
            <a:endParaRPr lang="en-US" sz="2000" dirty="0">
              <a:solidFill>
                <a:prstClr val="black"/>
              </a:solidFill>
            </a:endParaRPr>
          </a:p>
          <a:p>
            <a:pPr algn="ctr">
              <a:spcBef>
                <a:spcPct val="20000"/>
              </a:spcBef>
            </a:pPr>
            <a:r>
              <a:rPr lang="en-US" sz="2000" dirty="0" smtClean="0">
                <a:solidFill>
                  <a:prstClr val="black"/>
                </a:solidFill>
                <a:cs typeface="Times New Roman" pitchFamily="18" charset="0"/>
              </a:rPr>
              <a:t>School of Informatics and Computing</a:t>
            </a:r>
          </a:p>
          <a:p>
            <a:pPr algn="ctr">
              <a:spcBef>
                <a:spcPct val="20000"/>
              </a:spcBef>
            </a:pPr>
            <a:r>
              <a:rPr lang="en-US" sz="2000" dirty="0" smtClean="0">
                <a:solidFill>
                  <a:prstClr val="black"/>
                </a:solidFill>
                <a:cs typeface="Times New Roman" pitchFamily="18" charset="0"/>
              </a:rPr>
              <a:t>Digital Science Center</a:t>
            </a:r>
          </a:p>
          <a:p>
            <a:pPr algn="ctr">
              <a:spcBef>
                <a:spcPct val="20000"/>
              </a:spcBef>
            </a:pPr>
            <a:r>
              <a:rPr lang="en-US" sz="2000" dirty="0" smtClean="0">
                <a:solidFill>
                  <a:prstClr val="black"/>
                </a:solidFill>
                <a:cs typeface="Times New Roman" pitchFamily="18" charset="0"/>
              </a:rPr>
              <a:t>Indiana University Bloomington</a:t>
            </a:r>
            <a:endParaRPr lang="en-US" sz="2000" dirty="0" smtClean="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Clouds in Science</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10</a:t>
            </a:fld>
            <a:endParaRPr lang="en-US"/>
          </a:p>
        </p:txBody>
      </p:sp>
    </p:spTree>
    <p:extLst>
      <p:ext uri="{BB962C8B-B14F-4D97-AF65-F5344CB8AC3E}">
        <p14:creationId xmlns:p14="http://schemas.microsoft.com/office/powerpoint/2010/main" val="2757401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067800" cy="1143000"/>
          </a:xfrm>
        </p:spPr>
        <p:txBody>
          <a:bodyPr>
            <a:normAutofit/>
          </a:bodyPr>
          <a:lstStyle/>
          <a:p>
            <a:r>
              <a:rPr lang="en-US" sz="3200" b="1" dirty="0" smtClean="0"/>
              <a:t>2 Aspects of Cloud Computing: </a:t>
            </a:r>
            <a:br>
              <a:rPr lang="en-US" sz="3200" b="1" dirty="0" smtClean="0"/>
            </a:br>
            <a:r>
              <a:rPr lang="en-US" sz="3200" b="1" dirty="0" smtClean="0"/>
              <a:t>Infrastructure and Runtimes</a:t>
            </a:r>
            <a:endParaRPr lang="en-US" sz="3200" b="1" dirty="0"/>
          </a:p>
        </p:txBody>
      </p:sp>
      <p:sp>
        <p:nvSpPr>
          <p:cNvPr id="3" name="Content Placeholder 2"/>
          <p:cNvSpPr>
            <a:spLocks noGrp="1"/>
          </p:cNvSpPr>
          <p:nvPr>
            <p:ph idx="1"/>
          </p:nvPr>
        </p:nvSpPr>
        <p:spPr>
          <a:xfrm>
            <a:off x="0" y="1295400"/>
            <a:ext cx="8991600" cy="5562600"/>
          </a:xfrm>
        </p:spPr>
        <p:txBody>
          <a:bodyPr>
            <a:normAutofit/>
          </a:bodyPr>
          <a:lstStyle/>
          <a:p>
            <a:r>
              <a:rPr lang="en-US" sz="2400" b="1" dirty="0" smtClean="0">
                <a:solidFill>
                  <a:srgbClr val="FF0000"/>
                </a:solidFill>
              </a:rPr>
              <a:t>Cloud infrastructure: </a:t>
            </a:r>
            <a:r>
              <a:rPr lang="en-US" sz="2400" dirty="0" smtClean="0"/>
              <a:t>outsourcing of servers, computing, data, file space, utility computing, etc..</a:t>
            </a:r>
          </a:p>
          <a:p>
            <a:r>
              <a:rPr lang="en-US" sz="2400" b="1" dirty="0" smtClean="0">
                <a:solidFill>
                  <a:srgbClr val="FF0000"/>
                </a:solidFill>
              </a:rPr>
              <a:t>Cloud runtimes or Platform:</a:t>
            </a:r>
            <a:r>
              <a:rPr lang="en-US" sz="2400" b="1" dirty="0" smtClean="0">
                <a:solidFill>
                  <a:srgbClr val="DDF53D"/>
                </a:solidFill>
              </a:rPr>
              <a:t> </a:t>
            </a:r>
            <a:r>
              <a:rPr lang="en-US" sz="2400" dirty="0" smtClean="0"/>
              <a:t>tools to do data-parallel (and other) computations. Valid on Clouds and traditional clusters</a:t>
            </a:r>
          </a:p>
          <a:p>
            <a:pPr lvl="1"/>
            <a:r>
              <a:rPr lang="en-US" sz="2400" dirty="0" smtClean="0"/>
              <a:t>Apache </a:t>
            </a:r>
            <a:r>
              <a:rPr lang="en-US" sz="2400" dirty="0" err="1" smtClean="0"/>
              <a:t>Hadoop</a:t>
            </a:r>
            <a:r>
              <a:rPr lang="en-US" sz="2400" dirty="0" smtClean="0"/>
              <a:t>, Google </a:t>
            </a:r>
            <a:r>
              <a:rPr lang="en-US" sz="2400" b="1" dirty="0" smtClean="0"/>
              <a:t>MapReduce</a:t>
            </a:r>
            <a:r>
              <a:rPr lang="en-US" sz="2400" dirty="0" smtClean="0"/>
              <a:t>, Microsoft Dryad, </a:t>
            </a:r>
            <a:r>
              <a:rPr lang="en-US" sz="2400" dirty="0" err="1" smtClean="0"/>
              <a:t>Bigtable</a:t>
            </a:r>
            <a:r>
              <a:rPr lang="en-US" sz="2400" dirty="0" smtClean="0"/>
              <a:t>, Chubby and others </a:t>
            </a:r>
          </a:p>
          <a:p>
            <a:pPr lvl="1"/>
            <a:r>
              <a:rPr lang="en-US" sz="2400" dirty="0" smtClean="0"/>
              <a:t>MapReduce designed for information retrieval but is excellent for a wide range of </a:t>
            </a:r>
            <a:r>
              <a:rPr lang="en-US" sz="2400" dirty="0" smtClean="0">
                <a:solidFill>
                  <a:srgbClr val="FF0000"/>
                </a:solidFill>
              </a:rPr>
              <a:t>science data analysis applications</a:t>
            </a:r>
            <a:endParaRPr lang="en-US" sz="2400" dirty="0" smtClean="0"/>
          </a:p>
          <a:p>
            <a:pPr lvl="1"/>
            <a:r>
              <a:rPr lang="en-US" sz="2400" dirty="0" smtClean="0"/>
              <a:t>Can also do much traditional parallel computing for data-mining if extended to support </a:t>
            </a:r>
            <a:r>
              <a:rPr lang="en-US" sz="2400" dirty="0" smtClean="0">
                <a:solidFill>
                  <a:srgbClr val="FF0000"/>
                </a:solidFill>
              </a:rPr>
              <a:t>iterative</a:t>
            </a:r>
            <a:r>
              <a:rPr lang="en-US" sz="2400" dirty="0" smtClean="0"/>
              <a:t> operations</a:t>
            </a:r>
          </a:p>
          <a:p>
            <a:pPr lvl="1"/>
            <a:r>
              <a:rPr lang="en-US" sz="2400" b="1" dirty="0" smtClean="0"/>
              <a:t>Data Parallel File system </a:t>
            </a:r>
            <a:r>
              <a:rPr lang="en-US" sz="2400" dirty="0" smtClean="0"/>
              <a:t>as in HDFS and Bigtable</a:t>
            </a:r>
          </a:p>
        </p:txBody>
      </p:sp>
    </p:spTree>
    <p:extLst>
      <p:ext uri="{BB962C8B-B14F-4D97-AF65-F5344CB8AC3E}">
        <p14:creationId xmlns:p14="http://schemas.microsoft.com/office/powerpoint/2010/main" val="1089834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lstStyle/>
          <a:p>
            <a:r>
              <a:rPr lang="en-US" sz="3600" dirty="0"/>
              <a:t>Infrastructure, Platforms, Software as a </a:t>
            </a:r>
            <a:r>
              <a:rPr lang="en-US" sz="3600" dirty="0" smtClean="0"/>
              <a:t>Service</a:t>
            </a:r>
            <a:endParaRPr lang="en-US" sz="3600" dirty="0"/>
          </a:p>
        </p:txBody>
      </p:sp>
      <p:sp>
        <p:nvSpPr>
          <p:cNvPr id="4" name="Content Placeholder 3"/>
          <p:cNvSpPr>
            <a:spLocks noGrp="1"/>
          </p:cNvSpPr>
          <p:nvPr>
            <p:ph idx="1"/>
          </p:nvPr>
        </p:nvSpPr>
        <p:spPr>
          <a:xfrm>
            <a:off x="5486400" y="1039102"/>
            <a:ext cx="3429000" cy="4525963"/>
          </a:xfrm>
        </p:spPr>
        <p:txBody>
          <a:bodyPr/>
          <a:lstStyle/>
          <a:p>
            <a:r>
              <a:rPr lang="en-US" sz="2400" dirty="0" smtClean="0"/>
              <a:t>Software Services are building blocks of applications</a:t>
            </a:r>
            <a:br>
              <a:rPr lang="en-US" sz="2400" dirty="0" smtClean="0"/>
            </a:br>
            <a:endParaRPr lang="en-US" sz="2400" dirty="0" smtClean="0"/>
          </a:p>
          <a:p>
            <a:r>
              <a:rPr lang="en-US" sz="2400" dirty="0" smtClean="0"/>
              <a:t>The middleware or computing environment</a:t>
            </a:r>
            <a:br>
              <a:rPr lang="en-US" sz="2400" dirty="0" smtClean="0"/>
            </a:br>
            <a:r>
              <a:rPr lang="en-US" sz="2400" dirty="0" smtClean="0"/>
              <a:t/>
            </a:r>
            <a:br>
              <a:rPr lang="en-US" sz="2400" dirty="0" smtClean="0"/>
            </a:br>
            <a:endParaRPr lang="en-US" sz="2400" dirty="0"/>
          </a:p>
          <a:p>
            <a:r>
              <a:rPr lang="en-US" sz="2400" dirty="0"/>
              <a:t>Nimbus, Eucalyptus, </a:t>
            </a:r>
            <a:r>
              <a:rPr lang="en-US" sz="2400" dirty="0" smtClean="0"/>
              <a:t>OpenStack, OpenNebula</a:t>
            </a:r>
            <a:r>
              <a:rPr lang="en-US" sz="2400" dirty="0"/>
              <a:t/>
            </a:r>
            <a:br>
              <a:rPr lang="en-US" sz="2400" dirty="0"/>
            </a:br>
            <a:r>
              <a:rPr lang="en-US" sz="2400" dirty="0" err="1" smtClean="0"/>
              <a:t>CloudStack</a:t>
            </a:r>
            <a:endParaRPr lang="en-US" sz="2400" dirty="0" smtClean="0"/>
          </a:p>
          <a:p>
            <a:r>
              <a:rPr lang="en-US" sz="2400" dirty="0" smtClean="0"/>
              <a:t>OpenFlow</a:t>
            </a:r>
          </a:p>
        </p:txBody>
      </p:sp>
      <p:grpSp>
        <p:nvGrpSpPr>
          <p:cNvPr id="41" name="Group 40"/>
          <p:cNvGrpSpPr/>
          <p:nvPr/>
        </p:nvGrpSpPr>
        <p:grpSpPr>
          <a:xfrm>
            <a:off x="285814" y="4187679"/>
            <a:ext cx="4450644" cy="1323438"/>
            <a:chOff x="2133600" y="4844268"/>
            <a:chExt cx="4114800" cy="1317787"/>
          </a:xfrm>
          <a:solidFill>
            <a:schemeClr val="accent1">
              <a:lumMod val="40000"/>
              <a:lumOff val="60000"/>
            </a:schemeClr>
          </a:solidFill>
        </p:grpSpPr>
        <p:sp>
          <p:nvSpPr>
            <p:cNvPr id="42" name="Rounded Rectangle 41"/>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2181202" y="4844268"/>
              <a:ext cx="1447800" cy="1317787"/>
            </a:xfrm>
            <a:prstGeom prst="rect">
              <a:avLst/>
            </a:prstGeom>
            <a:noFill/>
          </p:spPr>
          <p:txBody>
            <a:bodyPr wrap="square" rtlCol="0">
              <a:spAutoFit/>
            </a:bodyPr>
            <a:lstStyle/>
            <a:p>
              <a:pPr algn="ctr"/>
              <a:r>
                <a:rPr lang="en-US" sz="2000" dirty="0" smtClean="0">
                  <a:latin typeface="Cooper Std Black" pitchFamily="18" charset="0"/>
                  <a:ea typeface="Adobe Gothic Std B" pitchFamily="34" charset="-128"/>
                </a:rPr>
                <a:t>Infra</a:t>
              </a:r>
            </a:p>
            <a:p>
              <a:pPr algn="ctr"/>
              <a:r>
                <a:rPr lang="en-US" sz="2000" dirty="0" smtClean="0">
                  <a:latin typeface="Cooper Std Black" pitchFamily="18" charset="0"/>
                  <a:ea typeface="Adobe Gothic Std B" pitchFamily="34" charset="-128"/>
                </a:rPr>
                <a:t>structure</a:t>
              </a:r>
            </a:p>
            <a:p>
              <a:r>
                <a:rPr lang="en-US" sz="4000" dirty="0" smtClean="0">
                  <a:latin typeface="Cooper Std Black" pitchFamily="18" charset="0"/>
                  <a:ea typeface="Adobe Gothic Std B" pitchFamily="34" charset="-128"/>
                </a:rPr>
                <a:t>IaaS</a:t>
              </a:r>
              <a:endParaRPr lang="en-US" sz="4000" dirty="0">
                <a:latin typeface="Cooper Std Black" pitchFamily="18" charset="0"/>
                <a:ea typeface="Adobe Gothic Std B" pitchFamily="34" charset="-128"/>
              </a:endParaRPr>
            </a:p>
          </p:txBody>
        </p:sp>
        <p:sp>
          <p:nvSpPr>
            <p:cNvPr id="44" name="TextBox 43"/>
            <p:cNvSpPr txBox="1"/>
            <p:nvPr/>
          </p:nvSpPr>
          <p:spPr>
            <a:xfrm>
              <a:off x="3336694" y="4876800"/>
              <a:ext cx="2911706" cy="1200329"/>
            </a:xfrm>
            <a:prstGeom prst="rect">
              <a:avLst/>
            </a:prstGeom>
            <a:noFill/>
          </p:spPr>
          <p:txBody>
            <a:bodyPr wrap="square" rtlCol="0">
              <a:spAutoFit/>
            </a:bodyPr>
            <a:lstStyle/>
            <a:p>
              <a:pPr marL="285750" indent="-285750">
                <a:buFont typeface="Wingdings" pitchFamily="2" charset="2"/>
                <a:buChar char="Ø"/>
              </a:pPr>
              <a:r>
                <a:rPr lang="en-US" b="1" dirty="0" smtClean="0"/>
                <a:t>Software Defined Computing (virtual Clusters)</a:t>
              </a:r>
            </a:p>
            <a:p>
              <a:pPr marL="285750" indent="-285750">
                <a:buFont typeface="Wingdings" pitchFamily="2" charset="2"/>
                <a:buChar char="Ø"/>
              </a:pPr>
              <a:r>
                <a:rPr lang="en-US" b="1" dirty="0" smtClean="0"/>
                <a:t>Hypervisor, Bare Metal</a:t>
              </a:r>
            </a:p>
            <a:p>
              <a:pPr marL="285750" indent="-285750">
                <a:buFont typeface="Wingdings" pitchFamily="2" charset="2"/>
                <a:buChar char="Ø"/>
              </a:pPr>
              <a:r>
                <a:rPr lang="en-US" b="1" dirty="0" smtClean="0"/>
                <a:t>Operating System</a:t>
              </a:r>
            </a:p>
          </p:txBody>
        </p:sp>
      </p:grpSp>
      <p:grpSp>
        <p:nvGrpSpPr>
          <p:cNvPr id="45" name="Group 44"/>
          <p:cNvGrpSpPr/>
          <p:nvPr/>
        </p:nvGrpSpPr>
        <p:grpSpPr>
          <a:xfrm>
            <a:off x="438214" y="2647973"/>
            <a:ext cx="4145844" cy="1524454"/>
            <a:chOff x="2133600" y="2133600"/>
            <a:chExt cx="4145844" cy="1229221"/>
          </a:xfrm>
          <a:solidFill>
            <a:schemeClr val="accent6">
              <a:lumMod val="40000"/>
              <a:lumOff val="60000"/>
            </a:schemeClr>
          </a:solidFill>
        </p:grpSpPr>
        <p:sp>
          <p:nvSpPr>
            <p:cNvPr id="46" name="Rounded Rectangle 45"/>
            <p:cNvSpPr/>
            <p:nvPr/>
          </p:nvSpPr>
          <p:spPr>
            <a:xfrm>
              <a:off x="2133600" y="21336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2133600" y="2381934"/>
              <a:ext cx="1600200" cy="822477"/>
            </a:xfrm>
            <a:prstGeom prst="rect">
              <a:avLst/>
            </a:prstGeom>
            <a:grpFill/>
          </p:spPr>
          <p:txBody>
            <a:bodyPr wrap="square" rtlCol="0">
              <a:spAutoFit/>
            </a:bodyPr>
            <a:lstStyle/>
            <a:p>
              <a:r>
                <a:rPr lang="en-US" sz="2000" dirty="0" smtClean="0">
                  <a:latin typeface="Cooper Std Black" pitchFamily="18" charset="0"/>
                  <a:ea typeface="Adobe Gothic Std B" pitchFamily="34" charset="-128"/>
                </a:rPr>
                <a:t>Platform</a:t>
              </a:r>
              <a:r>
                <a:rPr lang="en-US" sz="4000" dirty="0" smtClean="0">
                  <a:latin typeface="Cooper Std Black" pitchFamily="18" charset="0"/>
                  <a:ea typeface="Adobe Gothic Std B" pitchFamily="34" charset="-128"/>
                </a:rPr>
                <a:t/>
              </a:r>
              <a:br>
                <a:rPr lang="en-US" sz="4000" dirty="0" smtClean="0">
                  <a:latin typeface="Cooper Std Black" pitchFamily="18" charset="0"/>
                  <a:ea typeface="Adobe Gothic Std B" pitchFamily="34" charset="-128"/>
                </a:rPr>
              </a:br>
              <a:r>
                <a:rPr lang="en-US" sz="4000" dirty="0" smtClean="0">
                  <a:latin typeface="Cooper Std Black" pitchFamily="18" charset="0"/>
                  <a:ea typeface="Adobe Gothic Std B" pitchFamily="34" charset="-128"/>
                </a:rPr>
                <a:t>PaaS</a:t>
              </a:r>
              <a:endParaRPr lang="en-US" sz="4000" dirty="0">
                <a:latin typeface="Cooper Std Black" pitchFamily="18" charset="0"/>
                <a:ea typeface="Adobe Gothic Std B" pitchFamily="34" charset="-128"/>
              </a:endParaRPr>
            </a:p>
          </p:txBody>
        </p:sp>
        <p:sp>
          <p:nvSpPr>
            <p:cNvPr id="48" name="TextBox 47"/>
            <p:cNvSpPr txBox="1"/>
            <p:nvPr/>
          </p:nvSpPr>
          <p:spPr>
            <a:xfrm>
              <a:off x="3612444" y="2166490"/>
              <a:ext cx="2667000" cy="1196331"/>
            </a:xfrm>
            <a:prstGeom prst="rect">
              <a:avLst/>
            </a:prstGeom>
            <a:noFill/>
          </p:spPr>
          <p:txBody>
            <a:bodyPr wrap="square" rtlCol="0">
              <a:spAutoFit/>
            </a:bodyPr>
            <a:lstStyle/>
            <a:p>
              <a:pPr marL="285750" indent="-285750">
                <a:buFont typeface="Wingdings" pitchFamily="2" charset="2"/>
                <a:buChar char="Ø"/>
              </a:pPr>
              <a:r>
                <a:rPr lang="en-US" b="1" dirty="0" smtClean="0"/>
                <a:t>Cloud e.g. MapReduce</a:t>
              </a:r>
            </a:p>
            <a:p>
              <a:pPr marL="285750" indent="-285750">
                <a:buFont typeface="Wingdings" pitchFamily="2" charset="2"/>
                <a:buChar char="Ø"/>
              </a:pPr>
              <a:r>
                <a:rPr lang="en-US" b="1" dirty="0" smtClean="0"/>
                <a:t>HPC e.g. </a:t>
              </a:r>
              <a:r>
                <a:rPr lang="en-US" b="1" dirty="0" err="1" smtClean="0"/>
                <a:t>PETSc</a:t>
              </a:r>
              <a:r>
                <a:rPr lang="en-US" b="1" dirty="0" smtClean="0"/>
                <a:t>, SAGA</a:t>
              </a:r>
            </a:p>
            <a:p>
              <a:pPr marL="285750" indent="-285750">
                <a:buFont typeface="Wingdings" pitchFamily="2" charset="2"/>
                <a:buChar char="Ø"/>
              </a:pPr>
              <a:r>
                <a:rPr lang="en-US" b="1" dirty="0" smtClean="0"/>
                <a:t>Computer Science e.g. Compiler tools, Sensor nets, Monitors</a:t>
              </a:r>
              <a:endParaRPr lang="en-US" b="1" dirty="0"/>
            </a:p>
          </p:txBody>
        </p:sp>
      </p:grpSp>
      <p:grpSp>
        <p:nvGrpSpPr>
          <p:cNvPr id="49" name="Group 48"/>
          <p:cNvGrpSpPr/>
          <p:nvPr/>
        </p:nvGrpSpPr>
        <p:grpSpPr>
          <a:xfrm>
            <a:off x="285814" y="5473751"/>
            <a:ext cx="4450644" cy="1100460"/>
            <a:chOff x="2133600" y="4869606"/>
            <a:chExt cx="4114800" cy="1309799"/>
          </a:xfrm>
          <a:solidFill>
            <a:schemeClr val="bg1">
              <a:lumMod val="85000"/>
            </a:schemeClr>
          </a:solidFill>
        </p:grpSpPr>
        <p:sp>
          <p:nvSpPr>
            <p:cNvPr id="50" name="Rounded Rectangle 49"/>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2258822" y="4891772"/>
              <a:ext cx="1613969" cy="1287633"/>
            </a:xfrm>
            <a:prstGeom prst="rect">
              <a:avLst/>
            </a:prstGeom>
            <a:noFill/>
          </p:spPr>
          <p:txBody>
            <a:bodyPr wrap="square" rtlCol="0">
              <a:spAutoFit/>
            </a:bodyPr>
            <a:lstStyle/>
            <a:p>
              <a:r>
                <a:rPr lang="en-US" sz="2400" dirty="0" smtClean="0">
                  <a:latin typeface="Cooper Std Black" pitchFamily="18" charset="0"/>
                  <a:ea typeface="Adobe Gothic Std B" pitchFamily="34" charset="-128"/>
                </a:rPr>
                <a:t>Network</a:t>
              </a:r>
            </a:p>
            <a:p>
              <a:r>
                <a:rPr lang="en-US" sz="4000" dirty="0" err="1" smtClean="0">
                  <a:latin typeface="Cooper Std Black" pitchFamily="18" charset="0"/>
                  <a:ea typeface="Adobe Gothic Std B" pitchFamily="34" charset="-128"/>
                </a:rPr>
                <a:t>NaaS</a:t>
              </a:r>
              <a:endParaRPr lang="en-US" sz="4000" dirty="0">
                <a:latin typeface="Cooper Std Black" pitchFamily="18" charset="0"/>
                <a:ea typeface="Adobe Gothic Std B" pitchFamily="34" charset="-128"/>
              </a:endParaRPr>
            </a:p>
          </p:txBody>
        </p:sp>
        <p:sp>
          <p:nvSpPr>
            <p:cNvPr id="52" name="TextBox 51"/>
            <p:cNvSpPr txBox="1"/>
            <p:nvPr/>
          </p:nvSpPr>
          <p:spPr>
            <a:xfrm>
              <a:off x="3705098" y="4869606"/>
              <a:ext cx="2497532" cy="1103686"/>
            </a:xfrm>
            <a:prstGeom prst="rect">
              <a:avLst/>
            </a:prstGeom>
            <a:noFill/>
          </p:spPr>
          <p:txBody>
            <a:bodyPr wrap="square" rtlCol="0">
              <a:spAutoFit/>
            </a:bodyPr>
            <a:lstStyle/>
            <a:p>
              <a:pPr marL="285750" indent="-285750">
                <a:buFont typeface="Wingdings" pitchFamily="2" charset="2"/>
                <a:buChar char="Ø"/>
              </a:pPr>
              <a:r>
                <a:rPr lang="en-US" b="1" dirty="0" smtClean="0"/>
                <a:t>Software Defined Networks</a:t>
              </a:r>
            </a:p>
            <a:p>
              <a:pPr marL="285750" indent="-285750">
                <a:buFont typeface="Wingdings" pitchFamily="2" charset="2"/>
                <a:buChar char="Ø"/>
              </a:pPr>
              <a:r>
                <a:rPr lang="en-US" b="1" dirty="0" smtClean="0"/>
                <a:t>OpenFlow GENI</a:t>
              </a:r>
              <a:endParaRPr lang="en-US" b="1" dirty="0"/>
            </a:p>
          </p:txBody>
        </p:sp>
      </p:grpSp>
      <p:grpSp>
        <p:nvGrpSpPr>
          <p:cNvPr id="53" name="Group 52"/>
          <p:cNvGrpSpPr/>
          <p:nvPr/>
        </p:nvGrpSpPr>
        <p:grpSpPr>
          <a:xfrm>
            <a:off x="452004" y="856556"/>
            <a:ext cx="4132054" cy="1856825"/>
            <a:chOff x="734040" y="1295400"/>
            <a:chExt cx="4132054" cy="1848896"/>
          </a:xfrm>
        </p:grpSpPr>
        <p:grpSp>
          <p:nvGrpSpPr>
            <p:cNvPr id="54" name="Group 53"/>
            <p:cNvGrpSpPr/>
            <p:nvPr/>
          </p:nvGrpSpPr>
          <p:grpSpPr>
            <a:xfrm>
              <a:off x="734040" y="1295400"/>
              <a:ext cx="4118264" cy="1692195"/>
              <a:chOff x="2130136" y="2133600"/>
              <a:chExt cx="4118264" cy="1154636"/>
            </a:xfrm>
            <a:solidFill>
              <a:schemeClr val="accent6">
                <a:lumMod val="40000"/>
                <a:lumOff val="60000"/>
              </a:schemeClr>
            </a:solidFill>
          </p:grpSpPr>
          <p:sp>
            <p:nvSpPr>
              <p:cNvPr id="56" name="Rounded Rectangle 55"/>
              <p:cNvSpPr/>
              <p:nvPr/>
            </p:nvSpPr>
            <p:spPr>
              <a:xfrm>
                <a:off x="2133600" y="2133600"/>
                <a:ext cx="4114800" cy="11430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2130136" y="2242693"/>
                <a:ext cx="1600200" cy="1045543"/>
              </a:xfrm>
              <a:prstGeom prst="rect">
                <a:avLst/>
              </a:prstGeom>
              <a:noFill/>
            </p:spPr>
            <p:txBody>
              <a:bodyPr wrap="square" rtlCol="0">
                <a:spAutoFit/>
              </a:bodyPr>
              <a:lstStyle/>
              <a:p>
                <a:r>
                  <a:rPr lang="en-US" sz="2000" dirty="0" smtClean="0">
                    <a:latin typeface="Cooper Std Black" pitchFamily="18" charset="0"/>
                    <a:ea typeface="Adobe Gothic Std B" pitchFamily="34" charset="-128"/>
                  </a:rPr>
                  <a:t>Software</a:t>
                </a:r>
              </a:p>
              <a:p>
                <a:r>
                  <a:rPr lang="en-US" sz="1600" dirty="0" smtClean="0">
                    <a:latin typeface="Cooper Std Black" pitchFamily="18" charset="0"/>
                    <a:ea typeface="Adobe Gothic Std B" pitchFamily="34" charset="-128"/>
                  </a:rPr>
                  <a:t>(Application</a:t>
                </a:r>
              </a:p>
              <a:p>
                <a:r>
                  <a:rPr lang="en-US" sz="1600" dirty="0" smtClean="0">
                    <a:latin typeface="Cooper Std Black" pitchFamily="18" charset="0"/>
                    <a:ea typeface="Adobe Gothic Std B" pitchFamily="34" charset="-128"/>
                  </a:rPr>
                  <a:t>Or  Usage) </a:t>
                </a:r>
                <a:r>
                  <a:rPr lang="en-US" sz="4000" dirty="0" err="1" smtClean="0">
                    <a:latin typeface="Cooper Std Black" pitchFamily="18" charset="0"/>
                    <a:ea typeface="Adobe Gothic Std B" pitchFamily="34" charset="-128"/>
                  </a:rPr>
                  <a:t>SaaS</a:t>
                </a:r>
                <a:endParaRPr lang="en-US" sz="4000" dirty="0">
                  <a:latin typeface="Cooper Std Black" pitchFamily="18" charset="0"/>
                  <a:ea typeface="Adobe Gothic Std B" pitchFamily="34" charset="-128"/>
                </a:endParaRPr>
              </a:p>
            </p:txBody>
          </p:sp>
        </p:grpSp>
        <p:sp>
          <p:nvSpPr>
            <p:cNvPr id="55" name="TextBox 54"/>
            <p:cNvSpPr txBox="1"/>
            <p:nvPr/>
          </p:nvSpPr>
          <p:spPr>
            <a:xfrm>
              <a:off x="2199094" y="1397461"/>
              <a:ext cx="2667000" cy="1746835"/>
            </a:xfrm>
            <a:prstGeom prst="rect">
              <a:avLst/>
            </a:prstGeom>
            <a:noFill/>
          </p:spPr>
          <p:txBody>
            <a:bodyPr wrap="square" rtlCol="0">
              <a:spAutoFit/>
            </a:bodyPr>
            <a:lstStyle/>
            <a:p>
              <a:pPr marL="285750" indent="-285750">
                <a:buFont typeface="Wingdings" pitchFamily="2" charset="2"/>
                <a:buChar char="Ø"/>
              </a:pPr>
              <a:r>
                <a:rPr lang="en-US" b="1" dirty="0" smtClean="0"/>
                <a:t>Education</a:t>
              </a:r>
            </a:p>
            <a:p>
              <a:pPr marL="285750" indent="-285750">
                <a:buFont typeface="Wingdings" pitchFamily="2" charset="2"/>
                <a:buChar char="Ø"/>
              </a:pPr>
              <a:r>
                <a:rPr lang="en-US" b="1" dirty="0" smtClean="0"/>
                <a:t>Applications</a:t>
              </a:r>
            </a:p>
            <a:p>
              <a:pPr marL="285750" indent="-285750">
                <a:buFont typeface="Wingdings" pitchFamily="2" charset="2"/>
                <a:buChar char="Ø"/>
              </a:pPr>
              <a:r>
                <a:rPr lang="en-US" b="1" dirty="0"/>
                <a:t>CS Research Use e.g. test new compiler or storage model</a:t>
              </a:r>
            </a:p>
            <a:p>
              <a:pPr marL="285750" indent="-285750">
                <a:buFont typeface="Wingdings" pitchFamily="2" charset="2"/>
                <a:buChar char="Ø"/>
              </a:pPr>
              <a:endParaRPr lang="en-US" b="1" dirty="0" smtClean="0"/>
            </a:p>
          </p:txBody>
        </p:sp>
      </p:grpSp>
    </p:spTree>
    <p:extLst>
      <p:ext uri="{BB962C8B-B14F-4D97-AF65-F5344CB8AC3E}">
        <p14:creationId xmlns:p14="http://schemas.microsoft.com/office/powerpoint/2010/main" val="3320994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Science Computing Environments</a:t>
            </a:r>
            <a:endParaRPr lang="en-US" dirty="0"/>
          </a:p>
        </p:txBody>
      </p:sp>
      <p:sp>
        <p:nvSpPr>
          <p:cNvPr id="3" name="Content Placeholder 2"/>
          <p:cNvSpPr>
            <a:spLocks noGrp="1"/>
          </p:cNvSpPr>
          <p:nvPr>
            <p:ph idx="1"/>
          </p:nvPr>
        </p:nvSpPr>
        <p:spPr>
          <a:xfrm>
            <a:off x="-7856" y="762000"/>
            <a:ext cx="9151856" cy="4525963"/>
          </a:xfrm>
        </p:spPr>
        <p:txBody>
          <a:bodyPr/>
          <a:lstStyle/>
          <a:p>
            <a:r>
              <a:rPr lang="en-US" sz="2400" b="1" dirty="0" smtClean="0"/>
              <a:t>Large Scale Supercomputers </a:t>
            </a:r>
            <a:r>
              <a:rPr lang="en-US" sz="2400" dirty="0" smtClean="0"/>
              <a:t>– Multicore nodes linked by high performance low latency network</a:t>
            </a:r>
          </a:p>
          <a:p>
            <a:pPr lvl="1"/>
            <a:r>
              <a:rPr lang="en-US" sz="2400" dirty="0" smtClean="0"/>
              <a:t>Increasingly with GPU enhancement</a:t>
            </a:r>
          </a:p>
          <a:p>
            <a:pPr lvl="1"/>
            <a:r>
              <a:rPr lang="en-US" sz="2400" dirty="0" smtClean="0"/>
              <a:t>Suitable for highly parallel simulations</a:t>
            </a:r>
          </a:p>
          <a:p>
            <a:r>
              <a:rPr lang="en-US" sz="2400" b="1" dirty="0" smtClean="0"/>
              <a:t>High Throughput Systems </a:t>
            </a:r>
            <a:r>
              <a:rPr lang="en-US" sz="2400" dirty="0" smtClean="0"/>
              <a:t>such as European Grid Initiative EGI or Open Science Grid OSG typically aimed at pleasingly parallel jobs</a:t>
            </a:r>
          </a:p>
          <a:p>
            <a:pPr lvl="1"/>
            <a:r>
              <a:rPr lang="en-US" sz="2400" dirty="0" smtClean="0"/>
              <a:t>Can use “cycle stealing”</a:t>
            </a:r>
          </a:p>
          <a:p>
            <a:pPr lvl="1"/>
            <a:r>
              <a:rPr lang="en-US" sz="2400" dirty="0" smtClean="0"/>
              <a:t>Classic example is </a:t>
            </a:r>
            <a:r>
              <a:rPr lang="en-US" sz="2400" b="1" dirty="0" smtClean="0"/>
              <a:t>LHC data analysis </a:t>
            </a:r>
          </a:p>
          <a:p>
            <a:r>
              <a:rPr lang="en-US" sz="2400" b="1" dirty="0" smtClean="0"/>
              <a:t>Grids</a:t>
            </a:r>
            <a:r>
              <a:rPr lang="en-US" sz="2400" dirty="0" smtClean="0"/>
              <a:t> federate resources as in EGI/OSG or enable convenient access to multiple backend systems including supercomputers</a:t>
            </a:r>
          </a:p>
          <a:p>
            <a:pPr lvl="1"/>
            <a:r>
              <a:rPr lang="en-US" sz="2400" b="1" dirty="0" smtClean="0"/>
              <a:t>Portals</a:t>
            </a:r>
            <a:r>
              <a:rPr lang="en-US" sz="2400" dirty="0" smtClean="0"/>
              <a:t> make access convenient and </a:t>
            </a:r>
          </a:p>
          <a:p>
            <a:pPr lvl="1"/>
            <a:r>
              <a:rPr lang="en-US" sz="2400" b="1" dirty="0" smtClean="0"/>
              <a:t>Workflow</a:t>
            </a:r>
            <a:r>
              <a:rPr lang="en-US" sz="2400" dirty="0" smtClean="0"/>
              <a:t> integrates multiple processes into a single job</a:t>
            </a:r>
          </a:p>
          <a:p>
            <a:r>
              <a:rPr lang="en-US" sz="2400" dirty="0" smtClean="0"/>
              <a:t>Specialized </a:t>
            </a:r>
            <a:r>
              <a:rPr lang="en-US" sz="2400" b="1" dirty="0" smtClean="0"/>
              <a:t>visualization</a:t>
            </a:r>
            <a:r>
              <a:rPr lang="en-US" sz="2400" dirty="0" smtClean="0"/>
              <a:t>, </a:t>
            </a:r>
            <a:r>
              <a:rPr lang="en-US" sz="2400" b="1" dirty="0" smtClean="0"/>
              <a:t>shared memory parallelization </a:t>
            </a:r>
            <a:r>
              <a:rPr lang="en-US" sz="2400" dirty="0" smtClean="0"/>
              <a:t>etc. </a:t>
            </a:r>
            <a:r>
              <a:rPr lang="en-US" sz="2400" dirty="0"/>
              <a:t>machines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13</a:t>
            </a:fld>
            <a:endParaRPr lang="en-US" dirty="0"/>
          </a:p>
        </p:txBody>
      </p:sp>
    </p:spTree>
    <p:extLst>
      <p:ext uri="{BB962C8B-B14F-4D97-AF65-F5344CB8AC3E}">
        <p14:creationId xmlns:p14="http://schemas.microsoft.com/office/powerpoint/2010/main" val="740323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smtClean="0"/>
              <a:t>Clouds HPC and Grids</a:t>
            </a:r>
            <a:endParaRPr lang="en-US" b="1" dirty="0"/>
          </a:p>
        </p:txBody>
      </p:sp>
      <p:sp>
        <p:nvSpPr>
          <p:cNvPr id="3" name="Content Placeholder 2"/>
          <p:cNvSpPr>
            <a:spLocks noGrp="1"/>
          </p:cNvSpPr>
          <p:nvPr>
            <p:ph idx="1"/>
          </p:nvPr>
        </p:nvSpPr>
        <p:spPr>
          <a:xfrm>
            <a:off x="152400" y="838200"/>
            <a:ext cx="8991600" cy="5715000"/>
          </a:xfrm>
        </p:spPr>
        <p:txBody>
          <a:bodyPr>
            <a:noAutofit/>
          </a:bodyPr>
          <a:lstStyle/>
          <a:p>
            <a:pPr>
              <a:spcBef>
                <a:spcPts val="300"/>
              </a:spcBef>
            </a:pPr>
            <a:r>
              <a:rPr lang="en-US" sz="2400" dirty="0" smtClean="0"/>
              <a:t>Synchronization/communication Performance</a:t>
            </a:r>
            <a:br>
              <a:rPr lang="en-US" sz="2400" dirty="0" smtClean="0"/>
            </a:br>
            <a:r>
              <a:rPr lang="en-US" sz="2400" b="1" dirty="0" smtClean="0"/>
              <a:t>Grids &gt; Clouds &gt; Classic HPC Systems</a:t>
            </a:r>
          </a:p>
          <a:p>
            <a:pPr>
              <a:spcBef>
                <a:spcPts val="300"/>
              </a:spcBef>
            </a:pPr>
            <a:r>
              <a:rPr lang="en-US" sz="2400" b="1" dirty="0" smtClean="0"/>
              <a:t>Clouds </a:t>
            </a:r>
            <a:r>
              <a:rPr lang="en-US" sz="2400" dirty="0" smtClean="0"/>
              <a:t>naturally execute effectively </a:t>
            </a:r>
            <a:r>
              <a:rPr lang="en-US" sz="2400" b="1" dirty="0" smtClean="0"/>
              <a:t>Grid </a:t>
            </a:r>
            <a:r>
              <a:rPr lang="en-US" sz="2400" dirty="0" smtClean="0"/>
              <a:t>workloads but are less clear for closely coupled HPC applications</a:t>
            </a:r>
          </a:p>
          <a:p>
            <a:pPr>
              <a:spcBef>
                <a:spcPts val="300"/>
              </a:spcBef>
            </a:pPr>
            <a:r>
              <a:rPr lang="en-US" sz="2400" b="1" dirty="0" smtClean="0"/>
              <a:t>Classic </a:t>
            </a:r>
            <a:r>
              <a:rPr lang="en-US" sz="2400" b="1" dirty="0"/>
              <a:t>HPC machines </a:t>
            </a:r>
            <a:r>
              <a:rPr lang="en-US" sz="2400" dirty="0"/>
              <a:t>as MPI engines offer highest possible performance on closely coupled </a:t>
            </a:r>
            <a:r>
              <a:rPr lang="en-US" sz="2400" dirty="0" smtClean="0"/>
              <a:t>problems</a:t>
            </a:r>
          </a:p>
          <a:p>
            <a:pPr marL="742950" lvl="2" indent="-342900">
              <a:spcBef>
                <a:spcPts val="300"/>
              </a:spcBef>
            </a:pPr>
            <a:r>
              <a:rPr lang="en-US" sz="2000" dirty="0"/>
              <a:t>Likely to remain in spite of Amazon cluster </a:t>
            </a:r>
            <a:r>
              <a:rPr lang="en-US" sz="2000" dirty="0" smtClean="0"/>
              <a:t>offering</a:t>
            </a:r>
            <a:endParaRPr lang="en-US" sz="2800" dirty="0" smtClean="0"/>
          </a:p>
          <a:p>
            <a:pPr>
              <a:spcBef>
                <a:spcPts val="300"/>
              </a:spcBef>
            </a:pPr>
            <a:r>
              <a:rPr lang="en-US" sz="2400" b="1" dirty="0" smtClean="0"/>
              <a:t>Service Oriented Architectures portals </a:t>
            </a:r>
            <a:r>
              <a:rPr lang="en-US" sz="2400" dirty="0" smtClean="0"/>
              <a:t>and </a:t>
            </a:r>
            <a:r>
              <a:rPr lang="en-US" sz="2400" b="1" dirty="0" smtClean="0"/>
              <a:t>workflow </a:t>
            </a:r>
            <a:r>
              <a:rPr lang="en-US" sz="2400" dirty="0" smtClean="0"/>
              <a:t>appear to work similarly in both grids and clouds</a:t>
            </a:r>
          </a:p>
          <a:p>
            <a:pPr>
              <a:spcBef>
                <a:spcPts val="300"/>
              </a:spcBef>
            </a:pPr>
            <a:r>
              <a:rPr lang="en-US" sz="2400" dirty="0" smtClean="0"/>
              <a:t>May be for immediate future, science supported by a mixture of</a:t>
            </a:r>
          </a:p>
          <a:p>
            <a:pPr lvl="1">
              <a:spcBef>
                <a:spcPts val="300"/>
              </a:spcBef>
            </a:pPr>
            <a:r>
              <a:rPr lang="en-US" sz="2000" b="1" dirty="0" smtClean="0"/>
              <a:t>Clouds</a:t>
            </a:r>
            <a:r>
              <a:rPr lang="en-US" sz="2000" dirty="0" smtClean="0"/>
              <a:t> – some practical differences between private and public clouds – size and software</a:t>
            </a:r>
          </a:p>
          <a:p>
            <a:pPr lvl="1">
              <a:spcBef>
                <a:spcPts val="300"/>
              </a:spcBef>
            </a:pPr>
            <a:r>
              <a:rPr lang="en-US" sz="2000" b="1" dirty="0" smtClean="0"/>
              <a:t>High Throughput Systems </a:t>
            </a:r>
            <a:r>
              <a:rPr lang="en-US" sz="2000" dirty="0" smtClean="0"/>
              <a:t>(moving to clouds  as convenient)</a:t>
            </a:r>
          </a:p>
          <a:p>
            <a:pPr lvl="1">
              <a:spcBef>
                <a:spcPts val="300"/>
              </a:spcBef>
            </a:pPr>
            <a:r>
              <a:rPr lang="en-US" sz="2000" b="1" dirty="0" smtClean="0"/>
              <a:t>Grids</a:t>
            </a:r>
            <a:r>
              <a:rPr lang="en-US" sz="2000" dirty="0" smtClean="0"/>
              <a:t> for distributed data and access</a:t>
            </a:r>
          </a:p>
          <a:p>
            <a:pPr lvl="1">
              <a:spcBef>
                <a:spcPts val="300"/>
              </a:spcBef>
            </a:pPr>
            <a:r>
              <a:rPr lang="en-US" sz="2000" b="1" dirty="0" smtClean="0"/>
              <a:t>Supercomputers</a:t>
            </a:r>
            <a:r>
              <a:rPr lang="en-US" sz="2000" dirty="0" smtClean="0"/>
              <a:t> (“MPI Engines”) going to exascale</a:t>
            </a:r>
            <a:endParaRPr lang="en-US" sz="2000" dirty="0"/>
          </a:p>
        </p:txBody>
      </p:sp>
    </p:spTree>
    <p:extLst>
      <p:ext uri="{BB962C8B-B14F-4D97-AF65-F5344CB8AC3E}">
        <p14:creationId xmlns:p14="http://schemas.microsoft.com/office/powerpoint/2010/main" val="48495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Cloud Applications</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15</a:t>
            </a:fld>
            <a:endParaRPr lang="en-US"/>
          </a:p>
        </p:txBody>
      </p:sp>
    </p:spTree>
    <p:extLst>
      <p:ext uri="{BB962C8B-B14F-4D97-AF65-F5344CB8AC3E}">
        <p14:creationId xmlns:p14="http://schemas.microsoft.com/office/powerpoint/2010/main" val="3117349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What Applications work in Clouds</a:t>
            </a:r>
            <a:endParaRPr lang="en-US" dirty="0"/>
          </a:p>
        </p:txBody>
      </p:sp>
      <p:sp>
        <p:nvSpPr>
          <p:cNvPr id="3" name="Content Placeholder 2"/>
          <p:cNvSpPr>
            <a:spLocks noGrp="1"/>
          </p:cNvSpPr>
          <p:nvPr>
            <p:ph idx="1"/>
          </p:nvPr>
        </p:nvSpPr>
        <p:spPr>
          <a:xfrm>
            <a:off x="0" y="762000"/>
            <a:ext cx="9042991" cy="5715000"/>
          </a:xfrm>
        </p:spPr>
        <p:txBody>
          <a:bodyPr/>
          <a:lstStyle/>
          <a:p>
            <a:pPr>
              <a:spcBef>
                <a:spcPts val="200"/>
              </a:spcBef>
            </a:pPr>
            <a:r>
              <a:rPr lang="en-US" sz="2400" b="1" dirty="0" smtClean="0"/>
              <a:t>Pleasingly  (moving to modestly) parallel </a:t>
            </a:r>
            <a:r>
              <a:rPr lang="en-US" sz="2400" dirty="0" smtClean="0"/>
              <a:t>applications of all sorts with roughly independent data or spawning independent simulations</a:t>
            </a:r>
          </a:p>
          <a:p>
            <a:pPr lvl="1">
              <a:spcBef>
                <a:spcPts val="200"/>
              </a:spcBef>
            </a:pPr>
            <a:r>
              <a:rPr lang="en-US" sz="2400" b="1" dirty="0" smtClean="0"/>
              <a:t>Long tail </a:t>
            </a:r>
            <a:r>
              <a:rPr lang="en-US" sz="2400" dirty="0" smtClean="0"/>
              <a:t>of science and integration of distributed sensors</a:t>
            </a:r>
          </a:p>
          <a:p>
            <a:pPr>
              <a:spcBef>
                <a:spcPts val="200"/>
              </a:spcBef>
            </a:pPr>
            <a:r>
              <a:rPr lang="en-US" sz="2400" b="1" dirty="0" smtClean="0"/>
              <a:t>Commercial and Science Data analytics </a:t>
            </a:r>
            <a:r>
              <a:rPr lang="en-US" sz="2400" dirty="0" smtClean="0"/>
              <a:t>that can use MapReduce </a:t>
            </a:r>
            <a:r>
              <a:rPr lang="en-US" sz="2400" b="1" dirty="0" smtClean="0"/>
              <a:t>(</a:t>
            </a:r>
            <a:r>
              <a:rPr lang="en-US" sz="2400" dirty="0" smtClean="0"/>
              <a:t>some of such apps) or its</a:t>
            </a:r>
            <a:r>
              <a:rPr lang="en-US" sz="2400" b="1" dirty="0" smtClean="0"/>
              <a:t> iterative </a:t>
            </a:r>
            <a:r>
              <a:rPr lang="en-US" sz="2400" dirty="0" smtClean="0"/>
              <a:t>variants (most</a:t>
            </a:r>
            <a:r>
              <a:rPr lang="en-US" sz="2400" dirty="0"/>
              <a:t> </a:t>
            </a:r>
            <a:r>
              <a:rPr lang="en-US" sz="2400" dirty="0" smtClean="0"/>
              <a:t>other data analytics apps)</a:t>
            </a:r>
          </a:p>
          <a:p>
            <a:pPr>
              <a:spcBef>
                <a:spcPts val="200"/>
              </a:spcBef>
            </a:pPr>
            <a:r>
              <a:rPr lang="en-US" sz="2400" b="1" dirty="0" smtClean="0"/>
              <a:t>Which science applications are using clouds</a:t>
            </a:r>
            <a:r>
              <a:rPr lang="en-US" sz="2400" dirty="0" smtClean="0"/>
              <a:t>? </a:t>
            </a:r>
          </a:p>
          <a:p>
            <a:pPr lvl="1">
              <a:spcBef>
                <a:spcPts val="200"/>
              </a:spcBef>
            </a:pPr>
            <a:r>
              <a:rPr lang="en-US" sz="2300" b="1" dirty="0" smtClean="0"/>
              <a:t>Venus-C </a:t>
            </a:r>
            <a:r>
              <a:rPr lang="en-US" sz="2300" dirty="0" smtClean="0"/>
              <a:t>(Azure in Europe): 27 applications </a:t>
            </a:r>
            <a:r>
              <a:rPr lang="en-US" sz="2300" b="1" dirty="0" smtClean="0"/>
              <a:t>not using </a:t>
            </a:r>
            <a:r>
              <a:rPr lang="en-US" sz="2300" dirty="0" smtClean="0"/>
              <a:t>Scheduler, Workflow or MapReduce (except roll your own)</a:t>
            </a:r>
          </a:p>
          <a:p>
            <a:pPr lvl="1">
              <a:spcBef>
                <a:spcPts val="200"/>
              </a:spcBef>
            </a:pPr>
            <a:r>
              <a:rPr lang="en-US" sz="2300" dirty="0" smtClean="0"/>
              <a:t>50% of applications on</a:t>
            </a:r>
            <a:r>
              <a:rPr lang="en-US" sz="2300" b="1" dirty="0" smtClean="0"/>
              <a:t> FutureGrid </a:t>
            </a:r>
            <a:r>
              <a:rPr lang="en-US" sz="2300" dirty="0" smtClean="0"/>
              <a:t>are from Life Science </a:t>
            </a:r>
          </a:p>
          <a:p>
            <a:pPr lvl="1">
              <a:spcBef>
                <a:spcPts val="200"/>
              </a:spcBef>
            </a:pPr>
            <a:r>
              <a:rPr lang="en-US" sz="2300" dirty="0" smtClean="0"/>
              <a:t>Locally </a:t>
            </a:r>
            <a:r>
              <a:rPr lang="en-US" sz="2300" b="1" dirty="0" smtClean="0"/>
              <a:t>Lilly</a:t>
            </a:r>
            <a:r>
              <a:rPr lang="en-US" sz="2300" dirty="0" smtClean="0"/>
              <a:t> corporation is commercial cloud user (for drug discovery) but not IU </a:t>
            </a:r>
            <a:r>
              <a:rPr lang="en-US" sz="2300" dirty="0" err="1" smtClean="0"/>
              <a:t>Biolohy</a:t>
            </a:r>
            <a:endParaRPr lang="en-US" sz="2300" dirty="0" smtClean="0"/>
          </a:p>
          <a:p>
            <a:pPr>
              <a:spcBef>
                <a:spcPts val="200"/>
              </a:spcBef>
            </a:pPr>
            <a:r>
              <a:rPr lang="en-US" sz="2700" b="1" dirty="0" smtClean="0">
                <a:solidFill>
                  <a:srgbClr val="FF0000"/>
                </a:solidFill>
              </a:rPr>
              <a:t>But overall very little science use of clouds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16</a:t>
            </a:fld>
            <a:endParaRPr lang="en-US"/>
          </a:p>
        </p:txBody>
      </p:sp>
    </p:spTree>
    <p:extLst>
      <p:ext uri="{BB962C8B-B14F-4D97-AF65-F5344CB8AC3E}">
        <p14:creationId xmlns:p14="http://schemas.microsoft.com/office/powerpoint/2010/main" val="2968887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31944" y="76200"/>
            <a:ext cx="6944239" cy="1143000"/>
          </a:xfrm>
        </p:spPr>
        <p:txBody>
          <a:bodyPr>
            <a:noAutofit/>
          </a:bodyPr>
          <a:lstStyle/>
          <a:p>
            <a:r>
              <a:rPr lang="en-GB" b="1" dirty="0" smtClean="0"/>
              <a:t>27 Venus-C Azure Applications</a:t>
            </a:r>
            <a:endParaRPr lang="en-GB" b="1" dirty="0"/>
          </a:p>
        </p:txBody>
      </p:sp>
      <p:sp>
        <p:nvSpPr>
          <p:cNvPr id="4" name="3 Marcador de número de diapositiva"/>
          <p:cNvSpPr>
            <a:spLocks noGrp="1"/>
          </p:cNvSpPr>
          <p:nvPr>
            <p:ph type="sldNum" sz="quarter" idx="4294967295"/>
          </p:nvPr>
        </p:nvSpPr>
        <p:spPr>
          <a:xfrm>
            <a:off x="0" y="6492875"/>
            <a:ext cx="635000" cy="365125"/>
          </a:xfrm>
          <a:prstGeom prst="rect">
            <a:avLst/>
          </a:prstGeom>
        </p:spPr>
        <p:txBody>
          <a:bodyPr/>
          <a:lstStyle/>
          <a:p>
            <a:fld id="{5CAD0137-A6C9-432D-8888-8878A5138444}" type="slidenum">
              <a:rPr lang="en-GB" smtClean="0">
                <a:solidFill>
                  <a:prstClr val="white"/>
                </a:solidFill>
              </a:rPr>
              <a:pPr/>
              <a:t>17</a:t>
            </a:fld>
            <a:endParaRPr lang="en-GB">
              <a:solidFill>
                <a:prstClr val="white"/>
              </a:solidFill>
            </a:endParaRPr>
          </a:p>
        </p:txBody>
      </p:sp>
      <p:graphicFrame>
        <p:nvGraphicFramePr>
          <p:cNvPr id="21" name="20 Gráfico"/>
          <p:cNvGraphicFramePr/>
          <p:nvPr>
            <p:extLst>
              <p:ext uri="{D42A27DB-BD31-4B8C-83A1-F6EECF244321}">
                <p14:modId xmlns:p14="http://schemas.microsoft.com/office/powerpoint/2010/main" val="187548023"/>
              </p:ext>
            </p:extLst>
          </p:nvPr>
        </p:nvGraphicFramePr>
        <p:xfrm>
          <a:off x="1691680" y="2051448"/>
          <a:ext cx="5619969" cy="3727571"/>
        </p:xfrm>
        <a:graphic>
          <a:graphicData uri="http://schemas.openxmlformats.org/drawingml/2006/chart">
            <c:chart xmlns:c="http://schemas.openxmlformats.org/drawingml/2006/chart" xmlns:r="http://schemas.openxmlformats.org/officeDocument/2006/relationships" r:id="rId3"/>
          </a:graphicData>
        </a:graphic>
      </p:graphicFrame>
      <p:sp>
        <p:nvSpPr>
          <p:cNvPr id="22" name="1 Llamada con línea 1 (barra de énfasis)"/>
          <p:cNvSpPr/>
          <p:nvPr/>
        </p:nvSpPr>
        <p:spPr>
          <a:xfrm>
            <a:off x="5868144" y="1462788"/>
            <a:ext cx="1643761" cy="851564"/>
          </a:xfrm>
          <a:prstGeom prst="accentCallout1">
            <a:avLst>
              <a:gd name="adj1" fmla="val 17018"/>
              <a:gd name="adj2" fmla="val -2264"/>
              <a:gd name="adj3" fmla="val 147912"/>
              <a:gd name="adj4" fmla="val -40754"/>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smtClean="0">
                <a:solidFill>
                  <a:srgbClr val="215968"/>
                </a:solidFill>
              </a:rPr>
              <a:t>Chemistry (3)</a:t>
            </a:r>
            <a:endParaRPr lang="en-GB" b="1" dirty="0" smtClean="0">
              <a:solidFill>
                <a:srgbClr val="215968"/>
              </a:solidFill>
            </a:endParaRPr>
          </a:p>
          <a:p>
            <a:pPr marL="176213" indent="-176213"/>
            <a:r>
              <a:rPr lang="en-GB" dirty="0" smtClean="0">
                <a:solidFill>
                  <a:srgbClr val="215968"/>
                </a:solidFill>
              </a:rPr>
              <a:t>•	Lead Optimization in Drug Discovery</a:t>
            </a:r>
          </a:p>
          <a:p>
            <a:pPr marL="176213" indent="-176213"/>
            <a:r>
              <a:rPr lang="en-GB" dirty="0" smtClean="0">
                <a:solidFill>
                  <a:srgbClr val="215968"/>
                </a:solidFill>
              </a:rPr>
              <a:t>•	Molecular Docking</a:t>
            </a:r>
          </a:p>
          <a:p>
            <a:endParaRPr lang="en-GB" dirty="0">
              <a:solidFill>
                <a:srgbClr val="215968"/>
              </a:solidFill>
            </a:endParaRPr>
          </a:p>
        </p:txBody>
      </p:sp>
      <p:sp>
        <p:nvSpPr>
          <p:cNvPr id="23" name="1 Llamada con línea 1 (barra de énfasis)"/>
          <p:cNvSpPr/>
          <p:nvPr/>
        </p:nvSpPr>
        <p:spPr>
          <a:xfrm>
            <a:off x="6956284" y="2394536"/>
            <a:ext cx="2225558" cy="1080120"/>
          </a:xfrm>
          <a:prstGeom prst="accentCallout1">
            <a:avLst>
              <a:gd name="adj1" fmla="val 46059"/>
              <a:gd name="adj2" fmla="val -2264"/>
              <a:gd name="adj3" fmla="val 77000"/>
              <a:gd name="adj4" fmla="val -26952"/>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215968"/>
                </a:solidFill>
              </a:rPr>
              <a:t>Civil</a:t>
            </a:r>
            <a:r>
              <a:rPr lang="en-GB" dirty="0" smtClean="0">
                <a:solidFill>
                  <a:srgbClr val="215968"/>
                </a:solidFill>
              </a:rPr>
              <a:t> </a:t>
            </a:r>
            <a:r>
              <a:rPr lang="en-GB" sz="1400" b="1" dirty="0" smtClean="0">
                <a:solidFill>
                  <a:srgbClr val="215968"/>
                </a:solidFill>
              </a:rPr>
              <a:t>Eng. and Arch. (4)</a:t>
            </a:r>
          </a:p>
          <a:p>
            <a:pPr marL="176213" indent="-176213"/>
            <a:r>
              <a:rPr lang="en-GB" dirty="0" smtClean="0">
                <a:solidFill>
                  <a:srgbClr val="215968"/>
                </a:solidFill>
              </a:rPr>
              <a:t>•	Structural Analysis</a:t>
            </a:r>
          </a:p>
          <a:p>
            <a:pPr marL="176213" indent="-176213"/>
            <a:r>
              <a:rPr lang="en-GB" dirty="0" smtClean="0">
                <a:solidFill>
                  <a:srgbClr val="215968"/>
                </a:solidFill>
              </a:rPr>
              <a:t>•	Building information Management</a:t>
            </a:r>
          </a:p>
          <a:p>
            <a:pPr marL="176213" indent="-176213"/>
            <a:r>
              <a:rPr lang="en-GB" dirty="0" smtClean="0">
                <a:solidFill>
                  <a:srgbClr val="215968"/>
                </a:solidFill>
              </a:rPr>
              <a:t>•	Energy Efficiency in Buildings</a:t>
            </a:r>
          </a:p>
          <a:p>
            <a:pPr marL="176213" indent="-176213"/>
            <a:r>
              <a:rPr lang="en-GB" dirty="0" smtClean="0">
                <a:solidFill>
                  <a:srgbClr val="215968"/>
                </a:solidFill>
              </a:rPr>
              <a:t>•	Soil structure simulation</a:t>
            </a:r>
          </a:p>
          <a:p>
            <a:endParaRPr lang="en-GB" dirty="0" smtClean="0">
              <a:solidFill>
                <a:srgbClr val="215968"/>
              </a:solidFill>
            </a:endParaRPr>
          </a:p>
          <a:p>
            <a:endParaRPr lang="en-GB" dirty="0">
              <a:solidFill>
                <a:srgbClr val="215968"/>
              </a:solidFill>
            </a:endParaRPr>
          </a:p>
        </p:txBody>
      </p:sp>
      <p:sp>
        <p:nvSpPr>
          <p:cNvPr id="24" name="1 Llamada con línea 1 (barra de énfasis)"/>
          <p:cNvSpPr/>
          <p:nvPr/>
        </p:nvSpPr>
        <p:spPr>
          <a:xfrm>
            <a:off x="7392972" y="3548156"/>
            <a:ext cx="1683212" cy="540060"/>
          </a:xfrm>
          <a:prstGeom prst="accentCallout1">
            <a:avLst>
              <a:gd name="adj1" fmla="val 18750"/>
              <a:gd name="adj2" fmla="val -8333"/>
              <a:gd name="adj3" fmla="val 67540"/>
              <a:gd name="adj4" fmla="val -46469"/>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4BACC6">
                    <a:lumMod val="50000"/>
                  </a:srgbClr>
                </a:solidFill>
              </a:rPr>
              <a:t>Earth Sciences (1)</a:t>
            </a:r>
          </a:p>
          <a:p>
            <a:pPr marL="176213" indent="-176213"/>
            <a:r>
              <a:rPr lang="en-GB" dirty="0" smtClean="0">
                <a:solidFill>
                  <a:srgbClr val="4BACC6">
                    <a:lumMod val="50000"/>
                  </a:srgbClr>
                </a:solidFill>
              </a:rPr>
              <a:t>•	Seismic propagation</a:t>
            </a:r>
          </a:p>
          <a:p>
            <a:pPr marL="176213" indent="-176213"/>
            <a:endParaRPr lang="en-GB" dirty="0">
              <a:solidFill>
                <a:srgbClr val="4BACC6">
                  <a:lumMod val="50000"/>
                </a:srgbClr>
              </a:solidFill>
            </a:endParaRPr>
          </a:p>
        </p:txBody>
      </p:sp>
      <p:sp>
        <p:nvSpPr>
          <p:cNvPr id="25" name="1 Llamada con línea 1 (barra de énfasis)"/>
          <p:cNvSpPr/>
          <p:nvPr/>
        </p:nvSpPr>
        <p:spPr>
          <a:xfrm>
            <a:off x="7377350" y="4164712"/>
            <a:ext cx="1583344" cy="1080120"/>
          </a:xfrm>
          <a:prstGeom prst="accentCallout1">
            <a:avLst>
              <a:gd name="adj1" fmla="val 18750"/>
              <a:gd name="adj2" fmla="val -8333"/>
              <a:gd name="adj3" fmla="val 23065"/>
              <a:gd name="adj4" fmla="val -6120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err="1" smtClean="0">
                <a:solidFill>
                  <a:srgbClr val="4BACC6">
                    <a:lumMod val="50000"/>
                  </a:srgbClr>
                </a:solidFill>
              </a:rPr>
              <a:t>ICT</a:t>
            </a:r>
            <a:r>
              <a:rPr lang="en-GB" sz="1400" b="1" dirty="0" smtClean="0">
                <a:solidFill>
                  <a:srgbClr val="4BACC6">
                    <a:lumMod val="50000"/>
                  </a:srgbClr>
                </a:solidFill>
              </a:rPr>
              <a:t> (2)</a:t>
            </a:r>
          </a:p>
          <a:p>
            <a:pPr marL="176213" indent="-176213"/>
            <a:r>
              <a:rPr lang="en-GB" dirty="0" smtClean="0">
                <a:solidFill>
                  <a:srgbClr val="4BACC6">
                    <a:lumMod val="50000"/>
                  </a:srgbClr>
                </a:solidFill>
              </a:rPr>
              <a:t> •	Logistics and vehicle routing</a:t>
            </a:r>
          </a:p>
          <a:p>
            <a:pPr marL="176213" indent="-176213"/>
            <a:r>
              <a:rPr lang="en-GB" dirty="0" smtClean="0">
                <a:solidFill>
                  <a:srgbClr val="4BACC6">
                    <a:lumMod val="50000"/>
                  </a:srgbClr>
                </a:solidFill>
              </a:rPr>
              <a:t>•	Social networks analysis</a:t>
            </a:r>
          </a:p>
          <a:p>
            <a:endParaRPr lang="en-GB" dirty="0">
              <a:solidFill>
                <a:srgbClr val="4BACC6">
                  <a:lumMod val="50000"/>
                </a:srgbClr>
              </a:solidFill>
            </a:endParaRPr>
          </a:p>
        </p:txBody>
      </p:sp>
      <p:sp>
        <p:nvSpPr>
          <p:cNvPr id="26" name="1 Llamada con línea 1 (barra de énfasis)"/>
          <p:cNvSpPr/>
          <p:nvPr/>
        </p:nvSpPr>
        <p:spPr>
          <a:xfrm>
            <a:off x="6804248" y="5244832"/>
            <a:ext cx="1944216" cy="540060"/>
          </a:xfrm>
          <a:prstGeom prst="accentCallout1">
            <a:avLst>
              <a:gd name="adj1" fmla="val 18750"/>
              <a:gd name="adj2" fmla="val -8333"/>
              <a:gd name="adj3" fmla="val -96862"/>
              <a:gd name="adj4" fmla="val -54826"/>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smtClean="0">
                <a:solidFill>
                  <a:srgbClr val="4BACC6">
                    <a:lumMod val="50000"/>
                  </a:srgbClr>
                </a:solidFill>
              </a:rPr>
              <a:t>Mathematics (1)</a:t>
            </a:r>
          </a:p>
          <a:p>
            <a:pPr marL="176213" indent="-176213"/>
            <a:r>
              <a:rPr lang="en-GB" dirty="0" smtClean="0">
                <a:solidFill>
                  <a:srgbClr val="4BACC6">
                    <a:lumMod val="50000"/>
                  </a:srgbClr>
                </a:solidFill>
              </a:rPr>
              <a:t>•	Computational Algebra</a:t>
            </a:r>
            <a:endParaRPr lang="en-GB" dirty="0">
              <a:solidFill>
                <a:srgbClr val="4BACC6">
                  <a:lumMod val="50000"/>
                </a:srgbClr>
              </a:solidFill>
            </a:endParaRPr>
          </a:p>
        </p:txBody>
      </p:sp>
      <p:sp>
        <p:nvSpPr>
          <p:cNvPr id="27" name="1 Llamada con línea 1 (barra de énfasis)"/>
          <p:cNvSpPr/>
          <p:nvPr/>
        </p:nvSpPr>
        <p:spPr>
          <a:xfrm>
            <a:off x="1105459" y="5220242"/>
            <a:ext cx="2137718" cy="1104358"/>
          </a:xfrm>
          <a:prstGeom prst="accentCallout1">
            <a:avLst>
              <a:gd name="adj1" fmla="val 17385"/>
              <a:gd name="adj2" fmla="val 97868"/>
              <a:gd name="adj3" fmla="val -39255"/>
              <a:gd name="adj4" fmla="val 158592"/>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179388" indent="-177800"/>
            <a:r>
              <a:rPr lang="en-GB" sz="1400" b="1" dirty="0" smtClean="0">
                <a:solidFill>
                  <a:srgbClr val="215968"/>
                </a:solidFill>
              </a:rPr>
              <a:t>Medicine (3) </a:t>
            </a:r>
            <a:endParaRPr lang="en-GB" sz="1400" b="1" dirty="0">
              <a:solidFill>
                <a:srgbClr val="215968"/>
              </a:solidFill>
            </a:endParaRPr>
          </a:p>
          <a:p>
            <a:pPr marL="179388" indent="-177800"/>
            <a:r>
              <a:rPr lang="en-GB" sz="1400" b="1" dirty="0" smtClean="0">
                <a:solidFill>
                  <a:srgbClr val="215968"/>
                </a:solidFill>
              </a:rPr>
              <a:t>  </a:t>
            </a:r>
            <a:r>
              <a:rPr lang="en-GB" dirty="0" smtClean="0">
                <a:solidFill>
                  <a:srgbClr val="215968"/>
                </a:solidFill>
              </a:rPr>
              <a:t>• Intensive Care Units decision support.</a:t>
            </a:r>
          </a:p>
          <a:p>
            <a:pPr marL="265113" indent="-177800"/>
            <a:r>
              <a:rPr lang="en-GB" dirty="0" smtClean="0">
                <a:solidFill>
                  <a:srgbClr val="215968"/>
                </a:solidFill>
              </a:rPr>
              <a:t>•	IM Radiotherapy planning.</a:t>
            </a:r>
          </a:p>
          <a:p>
            <a:pPr marL="265113" indent="-177800"/>
            <a:r>
              <a:rPr lang="en-GB" dirty="0" smtClean="0">
                <a:solidFill>
                  <a:srgbClr val="215968"/>
                </a:solidFill>
              </a:rPr>
              <a:t>•	Brain Imaging</a:t>
            </a:r>
          </a:p>
          <a:p>
            <a:pPr marL="265113" indent="-177800"/>
            <a:endParaRPr lang="en-GB" dirty="0">
              <a:solidFill>
                <a:srgbClr val="215968"/>
              </a:solidFill>
            </a:endParaRPr>
          </a:p>
        </p:txBody>
      </p:sp>
      <p:sp>
        <p:nvSpPr>
          <p:cNvPr id="28" name="1 Llamada con línea 1 (barra de énfasis)"/>
          <p:cNvSpPr/>
          <p:nvPr/>
        </p:nvSpPr>
        <p:spPr>
          <a:xfrm>
            <a:off x="48979" y="3820443"/>
            <a:ext cx="2182761" cy="1080120"/>
          </a:xfrm>
          <a:prstGeom prst="accentCallout1">
            <a:avLst>
              <a:gd name="adj1" fmla="val 50156"/>
              <a:gd name="adj2" fmla="val 97868"/>
              <a:gd name="adj3" fmla="val 31939"/>
              <a:gd name="adj4" fmla="val 126075"/>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dirty="0" err="1" smtClean="0">
                <a:solidFill>
                  <a:srgbClr val="215968"/>
                </a:solidFill>
              </a:rPr>
              <a:t>Mol</a:t>
            </a:r>
            <a:r>
              <a:rPr lang="en-GB" sz="1400" b="1" dirty="0" smtClean="0">
                <a:solidFill>
                  <a:srgbClr val="215968"/>
                </a:solidFill>
              </a:rPr>
              <a:t>, Cell. &amp; Gen. Bio. (7)</a:t>
            </a:r>
          </a:p>
          <a:p>
            <a:pPr marL="265113" indent="-177800"/>
            <a:r>
              <a:rPr lang="en-GB" dirty="0" smtClean="0">
                <a:solidFill>
                  <a:srgbClr val="4BACC6">
                    <a:lumMod val="50000"/>
                  </a:srgbClr>
                </a:solidFill>
              </a:rPr>
              <a:t>•	Genomic sequence analysis</a:t>
            </a:r>
          </a:p>
          <a:p>
            <a:pPr marL="265113" indent="-177800"/>
            <a:r>
              <a:rPr lang="en-GB" dirty="0" smtClean="0">
                <a:solidFill>
                  <a:srgbClr val="4BACC6">
                    <a:lumMod val="50000"/>
                  </a:srgbClr>
                </a:solidFill>
              </a:rPr>
              <a:t>•	RNA prediction and analysis</a:t>
            </a:r>
          </a:p>
          <a:p>
            <a:pPr marL="265113" indent="-177800"/>
            <a:r>
              <a:rPr lang="en-GB" dirty="0" smtClean="0">
                <a:solidFill>
                  <a:srgbClr val="4BACC6">
                    <a:lumMod val="50000"/>
                  </a:srgbClr>
                </a:solidFill>
              </a:rPr>
              <a:t>•	System Biology</a:t>
            </a:r>
          </a:p>
          <a:p>
            <a:pPr marL="265113" indent="-177800"/>
            <a:r>
              <a:rPr lang="en-GB" dirty="0" smtClean="0">
                <a:solidFill>
                  <a:srgbClr val="4BACC6">
                    <a:lumMod val="50000"/>
                  </a:srgbClr>
                </a:solidFill>
              </a:rPr>
              <a:t>•	Loci Mapping</a:t>
            </a:r>
          </a:p>
          <a:p>
            <a:pPr marL="265113" indent="-177800"/>
            <a:r>
              <a:rPr lang="en-GB" dirty="0" smtClean="0">
                <a:solidFill>
                  <a:srgbClr val="4BACC6">
                    <a:lumMod val="50000"/>
                  </a:srgbClr>
                </a:solidFill>
              </a:rPr>
              <a:t>•	Micro-arrays quality.</a:t>
            </a:r>
          </a:p>
          <a:p>
            <a:pPr marL="265113" indent="-177800"/>
            <a:endParaRPr lang="en-GB" dirty="0">
              <a:solidFill>
                <a:srgbClr val="4BACC6">
                  <a:lumMod val="50000"/>
                </a:srgbClr>
              </a:solidFill>
            </a:endParaRPr>
          </a:p>
        </p:txBody>
      </p:sp>
      <p:sp>
        <p:nvSpPr>
          <p:cNvPr id="29" name="1 Llamada con línea 1 (barra de énfasis)"/>
          <p:cNvSpPr/>
          <p:nvPr/>
        </p:nvSpPr>
        <p:spPr>
          <a:xfrm>
            <a:off x="57820" y="2934596"/>
            <a:ext cx="1944216" cy="691574"/>
          </a:xfrm>
          <a:prstGeom prst="accentCallout1">
            <a:avLst>
              <a:gd name="adj1" fmla="val 33954"/>
              <a:gd name="adj2" fmla="val 97109"/>
              <a:gd name="adj3" fmla="val -6871"/>
              <a:gd name="adj4" fmla="val 163823"/>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dirty="0" smtClean="0">
                <a:solidFill>
                  <a:srgbClr val="4BACC6">
                    <a:lumMod val="50000"/>
                  </a:srgbClr>
                </a:solidFill>
              </a:rPr>
              <a:t>Physics (1)</a:t>
            </a:r>
          </a:p>
          <a:p>
            <a:pPr marL="265113" indent="-177800"/>
            <a:r>
              <a:rPr lang="en-GB" dirty="0" smtClean="0">
                <a:solidFill>
                  <a:srgbClr val="4BACC6">
                    <a:lumMod val="50000"/>
                  </a:srgbClr>
                </a:solidFill>
              </a:rPr>
              <a:t>•	Simulation of Galaxies configuration</a:t>
            </a:r>
            <a:endParaRPr lang="en-GB" dirty="0">
              <a:solidFill>
                <a:srgbClr val="4BACC6">
                  <a:lumMod val="50000"/>
                </a:srgbClr>
              </a:solidFill>
            </a:endParaRPr>
          </a:p>
        </p:txBody>
      </p:sp>
      <p:sp>
        <p:nvSpPr>
          <p:cNvPr id="30" name="1 Llamada con línea 1 (barra de énfasis)"/>
          <p:cNvSpPr/>
          <p:nvPr/>
        </p:nvSpPr>
        <p:spPr>
          <a:xfrm>
            <a:off x="395536" y="1897202"/>
            <a:ext cx="1944216" cy="701282"/>
          </a:xfrm>
          <a:prstGeom prst="accentCallout1">
            <a:avLst>
              <a:gd name="adj1" fmla="val 46839"/>
              <a:gd name="adj2" fmla="val 86489"/>
              <a:gd name="adj3" fmla="val 97368"/>
              <a:gd name="adj4" fmla="val 16460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1400" b="1" smtClean="0">
                <a:solidFill>
                  <a:srgbClr val="4BACC6">
                    <a:lumMod val="50000"/>
                  </a:srgbClr>
                </a:solidFill>
              </a:rPr>
              <a:t>Biodiversity &amp; </a:t>
            </a:r>
          </a:p>
          <a:p>
            <a:r>
              <a:rPr lang="en-GB" sz="1400" b="1" smtClean="0">
                <a:solidFill>
                  <a:srgbClr val="4BACC6">
                    <a:lumMod val="50000"/>
                  </a:srgbClr>
                </a:solidFill>
              </a:rPr>
              <a:t>Biology (2)</a:t>
            </a:r>
          </a:p>
          <a:p>
            <a:pPr marL="265113" indent="-177800"/>
            <a:r>
              <a:rPr lang="en-GB" smtClean="0">
                <a:solidFill>
                  <a:srgbClr val="4BACC6">
                    <a:lumMod val="50000"/>
                  </a:srgbClr>
                </a:solidFill>
              </a:rPr>
              <a:t>•	Biodiversity maps in marine species</a:t>
            </a:r>
          </a:p>
          <a:p>
            <a:pPr marL="265113" indent="-177800"/>
            <a:r>
              <a:rPr lang="en-GB" smtClean="0">
                <a:solidFill>
                  <a:srgbClr val="4BACC6">
                    <a:lumMod val="50000"/>
                  </a:srgbClr>
                </a:solidFill>
              </a:rPr>
              <a:t>•	Gait simulation</a:t>
            </a:r>
            <a:endParaRPr lang="en-GB">
              <a:solidFill>
                <a:srgbClr val="4BACC6">
                  <a:lumMod val="50000"/>
                </a:srgbClr>
              </a:solidFill>
            </a:endParaRPr>
          </a:p>
        </p:txBody>
      </p:sp>
      <p:sp>
        <p:nvSpPr>
          <p:cNvPr id="31" name="1 Llamada con línea 1 (barra de énfasis)"/>
          <p:cNvSpPr/>
          <p:nvPr/>
        </p:nvSpPr>
        <p:spPr>
          <a:xfrm>
            <a:off x="2339752" y="1611594"/>
            <a:ext cx="1944216" cy="665278"/>
          </a:xfrm>
          <a:prstGeom prst="accentCallout1">
            <a:avLst>
              <a:gd name="adj1" fmla="val 63810"/>
              <a:gd name="adj2" fmla="val 97868"/>
              <a:gd name="adj3" fmla="val 162314"/>
              <a:gd name="adj4" fmla="val 103234"/>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Aft>
                <a:spcPts val="400"/>
              </a:spcAft>
            </a:pPr>
            <a:r>
              <a:rPr lang="en-GB" sz="1400" b="1" smtClean="0">
                <a:solidFill>
                  <a:srgbClr val="215968"/>
                </a:solidFill>
              </a:rPr>
              <a:t>Civil Protection (1)</a:t>
            </a:r>
          </a:p>
          <a:p>
            <a:pPr marL="265113" indent="-177800"/>
            <a:r>
              <a:rPr lang="en-GB" smtClean="0">
                <a:solidFill>
                  <a:srgbClr val="4BACC6">
                    <a:lumMod val="50000"/>
                  </a:srgbClr>
                </a:solidFill>
              </a:rPr>
              <a:t>•	Fire Risk estimation and fire propagation</a:t>
            </a:r>
            <a:endParaRPr lang="en-GB">
              <a:solidFill>
                <a:srgbClr val="4BACC6">
                  <a:lumMod val="50000"/>
                </a:srgbClr>
              </a:solidFill>
            </a:endParaRPr>
          </a:p>
        </p:txBody>
      </p:sp>
      <p:sp>
        <p:nvSpPr>
          <p:cNvPr id="32" name="1 Llamada con línea 1 (barra de énfasis)"/>
          <p:cNvSpPr/>
          <p:nvPr/>
        </p:nvSpPr>
        <p:spPr>
          <a:xfrm>
            <a:off x="3995936" y="5784892"/>
            <a:ext cx="2520280" cy="757354"/>
          </a:xfrm>
          <a:prstGeom prst="accentCallout1">
            <a:avLst>
              <a:gd name="adj1" fmla="val 13719"/>
              <a:gd name="adj2" fmla="val 97782"/>
              <a:gd name="adj3" fmla="val -121118"/>
              <a:gd name="adj4" fmla="val 58730"/>
            </a:avLst>
          </a:prstGeom>
          <a:noFill/>
          <a:ln w="190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spcBef>
                <a:spcPts val="300"/>
              </a:spcBef>
            </a:pPr>
            <a:r>
              <a:rPr lang="en-GB" sz="1400" b="1" dirty="0" err="1" smtClean="0">
                <a:solidFill>
                  <a:srgbClr val="4BACC6">
                    <a:lumMod val="50000"/>
                  </a:srgbClr>
                </a:solidFill>
              </a:rPr>
              <a:t>Mech</a:t>
            </a:r>
            <a:r>
              <a:rPr lang="en-GB" sz="1400" b="1" dirty="0" smtClean="0">
                <a:solidFill>
                  <a:srgbClr val="4BACC6">
                    <a:lumMod val="50000"/>
                  </a:srgbClr>
                </a:solidFill>
              </a:rPr>
              <a:t>, Naval &amp; Aero. Eng. (2)</a:t>
            </a:r>
          </a:p>
          <a:p>
            <a:pPr marL="176213" indent="-176213"/>
            <a:r>
              <a:rPr lang="en-GB" dirty="0" smtClean="0">
                <a:solidFill>
                  <a:srgbClr val="4BACC6">
                    <a:lumMod val="50000"/>
                  </a:srgbClr>
                </a:solidFill>
              </a:rPr>
              <a:t>•	Vessels monitoring</a:t>
            </a:r>
          </a:p>
          <a:p>
            <a:pPr marL="176213" indent="-176213"/>
            <a:r>
              <a:rPr lang="en-GB" dirty="0" smtClean="0">
                <a:solidFill>
                  <a:srgbClr val="4BACC6">
                    <a:lumMod val="50000"/>
                  </a:srgbClr>
                </a:solidFill>
              </a:rPr>
              <a:t>•	Bevel gear manufacturing simulation</a:t>
            </a:r>
          </a:p>
          <a:p>
            <a:pPr marL="176213" indent="-176213"/>
            <a:r>
              <a:rPr lang="en-GB" dirty="0" smtClean="0">
                <a:solidFill>
                  <a:srgbClr val="4BACC6">
                    <a:lumMod val="50000"/>
                  </a:srgbClr>
                </a:solidFill>
              </a:rPr>
              <a:t> </a:t>
            </a:r>
            <a:endParaRPr lang="en-GB" dirty="0">
              <a:solidFill>
                <a:srgbClr val="4BACC6">
                  <a:lumMod val="50000"/>
                </a:srgbClr>
              </a:solidFill>
            </a:endParaRPr>
          </a:p>
        </p:txBody>
      </p:sp>
      <p:sp>
        <p:nvSpPr>
          <p:cNvPr id="6" name="5 Marcador de pie de página"/>
          <p:cNvSpPr>
            <a:spLocks noGrp="1"/>
          </p:cNvSpPr>
          <p:nvPr>
            <p:ph type="ftr" sz="quarter" idx="4294967295"/>
          </p:nvPr>
        </p:nvSpPr>
        <p:spPr>
          <a:xfrm>
            <a:off x="1371600" y="6597352"/>
            <a:ext cx="7772400" cy="189715"/>
          </a:xfrm>
          <a:prstGeom prst="rect">
            <a:avLst/>
          </a:prstGeom>
        </p:spPr>
        <p:txBody>
          <a:bodyPr/>
          <a:lstStyle/>
          <a:p>
            <a:r>
              <a:rPr lang="en-US" dirty="0" smtClean="0">
                <a:solidFill>
                  <a:prstClr val="white"/>
                </a:solidFill>
              </a:rPr>
              <a:t>VENUS-C Final Review: The User Perspective  11-12/7 </a:t>
            </a:r>
            <a:r>
              <a:rPr lang="en-US" dirty="0" err="1" smtClean="0">
                <a:solidFill>
                  <a:prstClr val="white"/>
                </a:solidFill>
              </a:rPr>
              <a:t>EBC</a:t>
            </a:r>
            <a:r>
              <a:rPr lang="en-US" dirty="0" smtClean="0">
                <a:solidFill>
                  <a:prstClr val="white"/>
                </a:solidFill>
              </a:rPr>
              <a:t> Brussels</a:t>
            </a:r>
            <a:endParaRPr lang="es-ES" dirty="0">
              <a:solidFill>
                <a:prstClr val="white"/>
              </a:solidFill>
            </a:endParaRPr>
          </a:p>
        </p:txBody>
      </p:sp>
    </p:spTree>
    <p:extLst>
      <p:ext uri="{BB962C8B-B14F-4D97-AF65-F5344CB8AC3E}">
        <p14:creationId xmlns:p14="http://schemas.microsoft.com/office/powerpoint/2010/main" val="85097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852"/>
            <a:ext cx="8229600" cy="884548"/>
          </a:xfrm>
        </p:spPr>
        <p:txBody>
          <a:bodyPr/>
          <a:lstStyle/>
          <a:p>
            <a:r>
              <a:rPr lang="en-US" dirty="0" smtClean="0"/>
              <a:t>Parallelism over Users and Usages</a:t>
            </a:r>
            <a:endParaRPr lang="en-US" dirty="0"/>
          </a:p>
        </p:txBody>
      </p:sp>
      <p:sp>
        <p:nvSpPr>
          <p:cNvPr id="3" name="Content Placeholder 2"/>
          <p:cNvSpPr>
            <a:spLocks noGrp="1"/>
          </p:cNvSpPr>
          <p:nvPr>
            <p:ph idx="1"/>
          </p:nvPr>
        </p:nvSpPr>
        <p:spPr>
          <a:xfrm>
            <a:off x="27494" y="762000"/>
            <a:ext cx="9116505" cy="4525963"/>
          </a:xfrm>
        </p:spPr>
        <p:txBody>
          <a:bodyPr/>
          <a:lstStyle/>
          <a:p>
            <a:r>
              <a:rPr lang="en-US" sz="2400" dirty="0" smtClean="0"/>
              <a:t>“</a:t>
            </a:r>
            <a:r>
              <a:rPr lang="en-US" sz="2400" b="1" dirty="0" smtClean="0"/>
              <a:t>Long </a:t>
            </a:r>
            <a:r>
              <a:rPr lang="en-US" sz="2400" b="1" dirty="0"/>
              <a:t>tail of science</a:t>
            </a:r>
            <a:r>
              <a:rPr lang="en-US" sz="2400" dirty="0"/>
              <a:t>” </a:t>
            </a:r>
            <a:r>
              <a:rPr lang="en-US" sz="2400" dirty="0" smtClean="0"/>
              <a:t>can be an important </a:t>
            </a:r>
            <a:r>
              <a:rPr lang="en-US" sz="2400" dirty="0"/>
              <a:t>usage mode of clouds. </a:t>
            </a:r>
            <a:endParaRPr lang="en-US" sz="2400" dirty="0" smtClean="0"/>
          </a:p>
          <a:p>
            <a:r>
              <a:rPr lang="en-US" sz="2400" dirty="0" smtClean="0"/>
              <a:t>In </a:t>
            </a:r>
            <a:r>
              <a:rPr lang="en-US" sz="2400" dirty="0"/>
              <a:t>some areas like particle physics and astronomy, i.e. “</a:t>
            </a:r>
            <a:r>
              <a:rPr lang="en-US" sz="2400" b="1" dirty="0"/>
              <a:t>big science</a:t>
            </a:r>
            <a:r>
              <a:rPr lang="en-US" sz="2400" dirty="0"/>
              <a:t>”, there are just a few major instruments generating now petascale data driving discovery in a coordinated fashion. </a:t>
            </a:r>
            <a:endParaRPr lang="en-US" sz="2400" dirty="0" smtClean="0"/>
          </a:p>
          <a:p>
            <a:r>
              <a:rPr lang="en-US" sz="2400" dirty="0" smtClean="0"/>
              <a:t>In </a:t>
            </a:r>
            <a:r>
              <a:rPr lang="en-US" sz="2400" dirty="0"/>
              <a:t>other areas such as genomics and environmental science, there are many </a:t>
            </a:r>
            <a:r>
              <a:rPr lang="en-US" sz="2400" b="1" dirty="0"/>
              <a:t>“individual” researchers </a:t>
            </a:r>
            <a:r>
              <a:rPr lang="en-US" sz="2400" dirty="0"/>
              <a:t>with distributed collection and analysis of data whose total data and processing needs can match the size of big science. </a:t>
            </a:r>
            <a:endParaRPr lang="en-US" sz="2400" dirty="0" smtClean="0"/>
          </a:p>
          <a:p>
            <a:r>
              <a:rPr lang="en-US" sz="2400" b="1" dirty="0" smtClean="0"/>
              <a:t>Clouds </a:t>
            </a:r>
            <a:r>
              <a:rPr lang="en-US" sz="2400" dirty="0"/>
              <a:t>can provide scaling </a:t>
            </a:r>
            <a:r>
              <a:rPr lang="en-US" sz="2400" dirty="0" smtClean="0"/>
              <a:t>convenient resources </a:t>
            </a:r>
            <a:r>
              <a:rPr lang="en-US" sz="2400" dirty="0"/>
              <a:t>for this important aspect of science</a:t>
            </a:r>
            <a:r>
              <a:rPr lang="en-US" sz="2400" dirty="0" smtClean="0"/>
              <a:t>.</a:t>
            </a:r>
          </a:p>
          <a:p>
            <a:r>
              <a:rPr lang="en-US" sz="2400" dirty="0" smtClean="0"/>
              <a:t>Can be </a:t>
            </a:r>
            <a:r>
              <a:rPr lang="en-US" sz="2400" b="1" dirty="0" smtClean="0"/>
              <a:t>map only </a:t>
            </a:r>
            <a:r>
              <a:rPr lang="en-US" sz="2400" dirty="0" smtClean="0"/>
              <a:t>use of MapReduce if different usages naturally linked e.g. exploring docking of multiple chemicals or alignment of multiple DNA sequences</a:t>
            </a:r>
          </a:p>
          <a:p>
            <a:pPr lvl="1"/>
            <a:r>
              <a:rPr lang="en-US" sz="2000" dirty="0" smtClean="0"/>
              <a:t>Collecting together or summarizing multiple “maps” is a </a:t>
            </a:r>
            <a:r>
              <a:rPr lang="en-US" sz="2000" b="1" dirty="0" smtClean="0"/>
              <a:t>simple Reduction</a:t>
            </a:r>
            <a:endParaRPr lang="en-US" sz="2000" b="1" dirty="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18</a:t>
            </a:fld>
            <a:endParaRPr lang="en-US"/>
          </a:p>
        </p:txBody>
      </p:sp>
    </p:spTree>
    <p:extLst>
      <p:ext uri="{BB962C8B-B14F-4D97-AF65-F5344CB8AC3E}">
        <p14:creationId xmlns:p14="http://schemas.microsoft.com/office/powerpoint/2010/main" val="694929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Internet of Things and the Cloud </a:t>
            </a:r>
            <a:endParaRPr lang="en-US" dirty="0"/>
          </a:p>
        </p:txBody>
      </p:sp>
      <p:sp>
        <p:nvSpPr>
          <p:cNvPr id="3" name="Content Placeholder 2"/>
          <p:cNvSpPr>
            <a:spLocks noGrp="1"/>
          </p:cNvSpPr>
          <p:nvPr>
            <p:ph idx="1"/>
          </p:nvPr>
        </p:nvSpPr>
        <p:spPr>
          <a:xfrm>
            <a:off x="58132" y="838200"/>
            <a:ext cx="9110221" cy="5105400"/>
          </a:xfrm>
        </p:spPr>
        <p:txBody>
          <a:bodyPr/>
          <a:lstStyle/>
          <a:p>
            <a:r>
              <a:rPr lang="en-US" sz="2400" dirty="0" smtClean="0"/>
              <a:t>It </a:t>
            </a:r>
            <a:r>
              <a:rPr lang="en-US" sz="2400" dirty="0"/>
              <a:t>is projected that there will </a:t>
            </a:r>
            <a:r>
              <a:rPr lang="en-US" sz="2400" dirty="0" smtClean="0"/>
              <a:t>be </a:t>
            </a:r>
            <a:r>
              <a:rPr lang="en-US" sz="2400" b="1" dirty="0" smtClean="0">
                <a:solidFill>
                  <a:srgbClr val="FF0000"/>
                </a:solidFill>
              </a:rPr>
              <a:t>24 </a:t>
            </a:r>
            <a:r>
              <a:rPr lang="en-US" sz="2400" b="1" dirty="0">
                <a:solidFill>
                  <a:srgbClr val="FF0000"/>
                </a:solidFill>
              </a:rPr>
              <a:t>billion devices </a:t>
            </a:r>
            <a:r>
              <a:rPr lang="en-US" sz="2400" dirty="0"/>
              <a:t>on the </a:t>
            </a:r>
            <a:r>
              <a:rPr lang="en-US" sz="2400" dirty="0" smtClean="0"/>
              <a:t>Internet by 2020.  </a:t>
            </a:r>
            <a:r>
              <a:rPr lang="en-US" sz="2400" dirty="0"/>
              <a:t>Most will be small sensors that send streams of information into the cloud where it will be processed and integrated with other streams and turned into knowledge that will help our lives in a </a:t>
            </a:r>
            <a:r>
              <a:rPr lang="en-US" sz="2400" dirty="0" smtClean="0"/>
              <a:t>multitude of </a:t>
            </a:r>
            <a:r>
              <a:rPr lang="en-US" sz="2400" dirty="0"/>
              <a:t>small and big ways.  </a:t>
            </a:r>
            <a:endParaRPr lang="en-US" sz="2400" dirty="0" smtClean="0"/>
          </a:p>
          <a:p>
            <a:r>
              <a:rPr lang="en-US" sz="2400" dirty="0" smtClean="0"/>
              <a:t>The</a:t>
            </a:r>
            <a:r>
              <a:rPr lang="en-US" sz="2400" b="1" dirty="0" smtClean="0"/>
              <a:t> </a:t>
            </a:r>
            <a:r>
              <a:rPr lang="en-US" sz="2400" b="1" dirty="0"/>
              <a:t>cloud </a:t>
            </a:r>
            <a:r>
              <a:rPr lang="en-US" sz="2400" dirty="0"/>
              <a:t>will become increasing important as a controller of and </a:t>
            </a:r>
            <a:r>
              <a:rPr lang="en-US" sz="2400" b="1" dirty="0"/>
              <a:t>resource provider for the Internet of Things. </a:t>
            </a:r>
            <a:endParaRPr lang="en-US" sz="2400" b="1" dirty="0" smtClean="0"/>
          </a:p>
          <a:p>
            <a:r>
              <a:rPr lang="en-US" sz="2400" dirty="0" smtClean="0"/>
              <a:t>As </a:t>
            </a:r>
            <a:r>
              <a:rPr lang="en-US" sz="2400" dirty="0"/>
              <a:t>well as today’s use for smart phone and gaming console support, </a:t>
            </a:r>
            <a:r>
              <a:rPr lang="en-US" sz="2400" dirty="0" smtClean="0"/>
              <a:t>“Intelligent River” “smart </a:t>
            </a:r>
            <a:r>
              <a:rPr lang="en-US" sz="2400" dirty="0"/>
              <a:t>homes” and “ubiquitous cities” build on this vision and we could expect a growth in cloud supported/controlled</a:t>
            </a:r>
            <a:r>
              <a:rPr lang="en-US" sz="2400" b="1" dirty="0"/>
              <a:t> robotics</a:t>
            </a:r>
            <a:r>
              <a:rPr lang="en-US" sz="2400" dirty="0" smtClean="0"/>
              <a:t>.</a:t>
            </a:r>
          </a:p>
          <a:p>
            <a:r>
              <a:rPr lang="en-US" sz="2400" dirty="0" smtClean="0"/>
              <a:t>Some of these “things” will be supporting science</a:t>
            </a:r>
          </a:p>
          <a:p>
            <a:r>
              <a:rPr lang="en-US" sz="2400" dirty="0" smtClean="0"/>
              <a:t>Natural parallelism over “things”</a:t>
            </a:r>
          </a:p>
          <a:p>
            <a:r>
              <a:rPr lang="en-US" sz="2400" dirty="0" smtClean="0"/>
              <a:t>“Things” are distributed and so form a Grid</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19</a:t>
            </a:fld>
            <a:endParaRPr lang="en-US"/>
          </a:p>
        </p:txBody>
      </p:sp>
    </p:spTree>
    <p:extLst>
      <p:ext uri="{BB962C8B-B14F-4D97-AF65-F5344CB8AC3E}">
        <p14:creationId xmlns:p14="http://schemas.microsoft.com/office/powerpoint/2010/main" val="757960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742950"/>
          </a:xfrm>
        </p:spPr>
        <p:txBody>
          <a:bodyPr/>
          <a:lstStyle/>
          <a:p>
            <a:r>
              <a:rPr lang="en-US" dirty="0" smtClean="0"/>
              <a:t>Abstract</a:t>
            </a:r>
            <a:endParaRPr lang="en-US" dirty="0"/>
          </a:p>
        </p:txBody>
      </p:sp>
      <p:sp>
        <p:nvSpPr>
          <p:cNvPr id="3" name="Content Placeholder 2"/>
          <p:cNvSpPr>
            <a:spLocks noGrp="1"/>
          </p:cNvSpPr>
          <p:nvPr>
            <p:ph idx="1"/>
          </p:nvPr>
        </p:nvSpPr>
        <p:spPr>
          <a:xfrm>
            <a:off x="0" y="685800"/>
            <a:ext cx="9144000" cy="4525963"/>
          </a:xfrm>
        </p:spPr>
        <p:txBody>
          <a:bodyPr/>
          <a:lstStyle/>
          <a:p>
            <a:r>
              <a:rPr lang="en-US" sz="1800" dirty="0"/>
              <a:t> We suggest that big data implies robust data-mining algorithms that must run in parallel to achieve needed performance. Further we need appropriate data science training to support the different X-Informatics fields that are emerging and expanding.</a:t>
            </a:r>
          </a:p>
          <a:p>
            <a:r>
              <a:rPr lang="en-US" sz="1800" dirty="0"/>
              <a:t>Further the ability to use Cloud computing allows us to tap cheap commercial resources and several important data and programming advances. Nevertheless we also need to exploit traditional HPC environments. </a:t>
            </a:r>
          </a:p>
          <a:p>
            <a:r>
              <a:rPr lang="en-US" sz="1800" dirty="0"/>
              <a:t>Both cloud computing and data science are expected to have many millions of new jobs for our students. </a:t>
            </a:r>
          </a:p>
          <a:p>
            <a:r>
              <a:rPr lang="en-US" sz="1800" dirty="0"/>
              <a:t>We discuss an approach to the technical challenges which involves Iterative MapReduce as an interoperable Cloud-HPC runtime. We stress that the communication structure of data analytics is very different from classic parallel algorithms as one uses large collective operations (reductions or broadcasts) rather than the many small messages familiar from parallel particle dynamics and partial differential equation solvers. </a:t>
            </a:r>
          </a:p>
          <a:p>
            <a:r>
              <a:rPr lang="en-US" sz="1800" dirty="0"/>
              <a:t>Data science needs different runtime optimizations from those familiar from simulations. We discuss sample algorithms for clustering and visualization by dimension reduction</a:t>
            </a:r>
          </a:p>
          <a:p>
            <a:r>
              <a:rPr lang="en-US" sz="1800" dirty="0"/>
              <a:t>We suggest that a coordinated effort is needed  to enable big data analytics across many fields. We need data science curricula, quality scalable robust data mining libraries and system architectures that support data intensive applications.</a:t>
            </a:r>
          </a:p>
          <a:p>
            <a:r>
              <a:rPr lang="en-US" sz="1800" dirty="0"/>
              <a:t>We mention FutureGrid and a software defined Computing Testbed as a </a:t>
            </a:r>
            <a:r>
              <a:rPr lang="en-US" sz="1800" dirty="0" smtClean="0"/>
              <a:t>Service</a:t>
            </a:r>
            <a:endParaRPr lang="en-US" sz="1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a:t>
            </a:fld>
            <a:endParaRPr lang="en-US"/>
          </a:p>
        </p:txBody>
      </p:sp>
    </p:spTree>
    <p:extLst>
      <p:ext uri="{BB962C8B-B14F-4D97-AF65-F5344CB8AC3E}">
        <p14:creationId xmlns:p14="http://schemas.microsoft.com/office/powerpoint/2010/main" val="2122514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Classic Parallel Computing</a:t>
            </a:r>
            <a:endParaRPr lang="en-US" dirty="0"/>
          </a:p>
        </p:txBody>
      </p:sp>
      <p:sp>
        <p:nvSpPr>
          <p:cNvPr id="3" name="Content Placeholder 2"/>
          <p:cNvSpPr>
            <a:spLocks noGrp="1"/>
          </p:cNvSpPr>
          <p:nvPr>
            <p:ph idx="1"/>
          </p:nvPr>
        </p:nvSpPr>
        <p:spPr>
          <a:xfrm>
            <a:off x="0" y="533400"/>
            <a:ext cx="9144000" cy="5410200"/>
          </a:xfrm>
        </p:spPr>
        <p:txBody>
          <a:bodyPr/>
          <a:lstStyle/>
          <a:p>
            <a:r>
              <a:rPr lang="en-US" sz="2400" b="1" dirty="0" smtClean="0">
                <a:solidFill>
                  <a:srgbClr val="FF0000"/>
                </a:solidFill>
              </a:rPr>
              <a:t>HPC: </a:t>
            </a:r>
            <a:r>
              <a:rPr lang="en-US" sz="2400" dirty="0" smtClean="0"/>
              <a:t>Typically SPMD (Single Program Multiple Data) “maps” typically processing particles or mesh points interspersed with multitude of low latency messages supported by specialized networks such as Infiniband and technologies like </a:t>
            </a:r>
            <a:r>
              <a:rPr lang="en-US" sz="2400" dirty="0" smtClean="0">
                <a:solidFill>
                  <a:srgbClr val="FF0000"/>
                </a:solidFill>
              </a:rPr>
              <a:t>MPI</a:t>
            </a:r>
          </a:p>
          <a:p>
            <a:pPr lvl="1"/>
            <a:r>
              <a:rPr lang="en-US" sz="2000" dirty="0" smtClean="0"/>
              <a:t>Often run large capability jobs with 100K (going to 1.5M) cores on same job</a:t>
            </a:r>
          </a:p>
          <a:p>
            <a:pPr lvl="1"/>
            <a:r>
              <a:rPr lang="en-US" sz="2000" dirty="0" smtClean="0"/>
              <a:t>National DoE/NSF/NASA facilities run 100% utilization</a:t>
            </a:r>
          </a:p>
          <a:p>
            <a:pPr lvl="1"/>
            <a:r>
              <a:rPr lang="en-US" sz="2000" dirty="0" smtClean="0"/>
              <a:t>Fault fragile and cannot tolerate “outlier maps” taking longer than others</a:t>
            </a:r>
          </a:p>
          <a:p>
            <a:r>
              <a:rPr lang="en-US" sz="2400" b="1" dirty="0" smtClean="0">
                <a:solidFill>
                  <a:srgbClr val="FF0000"/>
                </a:solidFill>
              </a:rPr>
              <a:t>Clouds: </a:t>
            </a:r>
            <a:r>
              <a:rPr lang="en-US" sz="2400" dirty="0" smtClean="0">
                <a:solidFill>
                  <a:srgbClr val="FF0000"/>
                </a:solidFill>
              </a:rPr>
              <a:t>MapReduce</a:t>
            </a:r>
            <a:r>
              <a:rPr lang="en-US" sz="2400" dirty="0" smtClean="0"/>
              <a:t> has asynchronous maps typically processing data points with results saved to disk. Final reduce phase integrates results from different maps</a:t>
            </a:r>
          </a:p>
          <a:p>
            <a:pPr lvl="1"/>
            <a:r>
              <a:rPr lang="en-US" sz="2000" dirty="0" smtClean="0"/>
              <a:t>Fault tolerant and does not require map synchronization</a:t>
            </a:r>
          </a:p>
          <a:p>
            <a:pPr lvl="1"/>
            <a:r>
              <a:rPr lang="en-US" sz="2000" b="1" dirty="0" smtClean="0"/>
              <a:t>Map only </a:t>
            </a:r>
            <a:r>
              <a:rPr lang="en-US" sz="2000" dirty="0" smtClean="0"/>
              <a:t>useful special case</a:t>
            </a:r>
          </a:p>
          <a:p>
            <a:r>
              <a:rPr lang="en-US" sz="2400" b="1" dirty="0" smtClean="0">
                <a:solidFill>
                  <a:srgbClr val="FF0000"/>
                </a:solidFill>
              </a:rPr>
              <a:t>HPC + Clouds</a:t>
            </a:r>
            <a:r>
              <a:rPr lang="en-US" sz="2400" b="1" dirty="0" smtClean="0"/>
              <a:t>: </a:t>
            </a:r>
            <a:r>
              <a:rPr lang="en-US" sz="2400" dirty="0" smtClean="0">
                <a:solidFill>
                  <a:srgbClr val="FF0000"/>
                </a:solidFill>
              </a:rPr>
              <a:t>Iterative MapReduce </a:t>
            </a:r>
            <a:r>
              <a:rPr lang="en-US" sz="2400" dirty="0" smtClean="0"/>
              <a:t>caches results between “MapReduce” steps and supports SPMD parallel computing with large messages as seen in parallel kernels (linear algebra) in clustering and other data mining</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20</a:t>
            </a:fld>
            <a:endParaRPr lang="en-US"/>
          </a:p>
        </p:txBody>
      </p:sp>
    </p:spTree>
    <p:extLst>
      <p:ext uri="{BB962C8B-B14F-4D97-AF65-F5344CB8AC3E}">
        <p14:creationId xmlns:p14="http://schemas.microsoft.com/office/powerpoint/2010/main" val="2998242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00" y="0"/>
            <a:ext cx="8229600" cy="1143000"/>
          </a:xfrm>
        </p:spPr>
        <p:txBody>
          <a:bodyPr/>
          <a:lstStyle/>
          <a:p>
            <a:r>
              <a:rPr lang="en-US" dirty="0" smtClean="0"/>
              <a:t>4 Forms of MapReduce</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21</a:t>
            </a:fld>
            <a:endParaRPr lang="en-US"/>
          </a:p>
        </p:txBody>
      </p:sp>
      <p:grpSp>
        <p:nvGrpSpPr>
          <p:cNvPr id="5" name="Canvas 17"/>
          <p:cNvGrpSpPr/>
          <p:nvPr/>
        </p:nvGrpSpPr>
        <p:grpSpPr>
          <a:xfrm>
            <a:off x="0" y="877755"/>
            <a:ext cx="9159814" cy="5105867"/>
            <a:chOff x="0" y="0"/>
            <a:chExt cx="6191250" cy="2872050"/>
          </a:xfrm>
          <a:effectLst>
            <a:outerShdw blurRad="50800" dist="38100" dir="2700000" algn="tl" rotWithShape="0">
              <a:prstClr val="black">
                <a:alpha val="40000"/>
              </a:prstClr>
            </a:outerShdw>
          </a:effectLst>
        </p:grpSpPr>
        <p:sp>
          <p:nvSpPr>
            <p:cNvPr id="6" name="Rectangle 5"/>
            <p:cNvSpPr/>
            <p:nvPr/>
          </p:nvSpPr>
          <p:spPr>
            <a:xfrm>
              <a:off x="4607862" y="543201"/>
              <a:ext cx="1383363"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7" name="Rectangle 6"/>
            <p:cNvSpPr/>
            <p:nvPr/>
          </p:nvSpPr>
          <p:spPr>
            <a:xfrm>
              <a:off x="0" y="0"/>
              <a:ext cx="6191250" cy="2872050"/>
            </a:xfrm>
            <a:prstGeom prst="rect">
              <a:avLst/>
            </a:prstGeom>
          </p:spPr>
          <p:style>
            <a:lnRef idx="1">
              <a:schemeClr val="dk1"/>
            </a:lnRef>
            <a:fillRef idx="2">
              <a:schemeClr val="dk1"/>
            </a:fillRef>
            <a:effectRef idx="1">
              <a:schemeClr val="dk1"/>
            </a:effectRef>
            <a:fontRef idx="minor">
              <a:schemeClr val="dk1"/>
            </a:fontRef>
          </p:style>
        </p:sp>
        <p:sp>
          <p:nvSpPr>
            <p:cNvPr id="8" name="Rectangle 7"/>
            <p:cNvSpPr/>
            <p:nvPr/>
          </p:nvSpPr>
          <p:spPr>
            <a:xfrm>
              <a:off x="90090" y="57151"/>
              <a:ext cx="1356156"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(a) Map Only</a:t>
              </a:r>
              <a:endParaRPr lang="en-US" sz="2400" b="1" dirty="0">
                <a:effectLst/>
                <a:ea typeface="Times New Roman"/>
                <a:cs typeface="Times New Roman"/>
              </a:endParaRPr>
            </a:p>
          </p:txBody>
        </p:sp>
        <p:sp>
          <p:nvSpPr>
            <p:cNvPr id="9" name="Rectangle 8"/>
            <p:cNvSpPr/>
            <p:nvPr/>
          </p:nvSpPr>
          <p:spPr>
            <a:xfrm>
              <a:off x="4607862" y="57151"/>
              <a:ext cx="1383363"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27432"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(d) Loosely Synchronous</a:t>
              </a:r>
              <a:endParaRPr lang="en-US" sz="2800" b="1" dirty="0">
                <a:effectLst/>
                <a:latin typeface="Times New Roman"/>
                <a:ea typeface="Times New Roman"/>
              </a:endParaRPr>
            </a:p>
          </p:txBody>
        </p:sp>
        <p:sp>
          <p:nvSpPr>
            <p:cNvPr id="10" name="Rectangle 9"/>
            <p:cNvSpPr/>
            <p:nvPr/>
          </p:nvSpPr>
          <p:spPr>
            <a:xfrm>
              <a:off x="2979435" y="57151"/>
              <a:ext cx="1628427"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(c) Iterative MapReduce</a:t>
              </a:r>
              <a:endParaRPr lang="en-US" sz="2800" b="1" dirty="0">
                <a:effectLst/>
                <a:latin typeface="Times New Roman"/>
                <a:ea typeface="Times New Roman"/>
              </a:endParaRPr>
            </a:p>
          </p:txBody>
        </p:sp>
        <p:sp>
          <p:nvSpPr>
            <p:cNvPr id="11" name="Rectangle 10"/>
            <p:cNvSpPr/>
            <p:nvPr/>
          </p:nvSpPr>
          <p:spPr>
            <a:xfrm>
              <a:off x="1446245" y="57150"/>
              <a:ext cx="1533193" cy="48775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a:solidFill>
                    <a:srgbClr val="000000"/>
                  </a:solidFill>
                  <a:effectLst/>
                  <a:latin typeface="Arial"/>
                  <a:ea typeface="Times New Roman"/>
                  <a:cs typeface="Times New Roman"/>
                </a:rPr>
                <a:t>(b) Classic MapReduce</a:t>
              </a:r>
              <a:endParaRPr lang="en-US" sz="2800" b="1">
                <a:effectLst/>
                <a:latin typeface="Times New Roman"/>
                <a:ea typeface="Times New Roman"/>
              </a:endParaRPr>
            </a:p>
          </p:txBody>
        </p:sp>
        <p:sp>
          <p:nvSpPr>
            <p:cNvPr id="12" name="Rectangle 11"/>
            <p:cNvSpPr/>
            <p:nvPr/>
          </p:nvSpPr>
          <p:spPr>
            <a:xfrm>
              <a:off x="90090" y="544901"/>
              <a:ext cx="1356155" cy="1359905"/>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13" name="Rectangle 12"/>
            <p:cNvSpPr/>
            <p:nvPr/>
          </p:nvSpPr>
          <p:spPr>
            <a:xfrm>
              <a:off x="1452542" y="546757"/>
              <a:ext cx="1533192"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4" name="Group 13"/>
            <p:cNvGrpSpPr/>
            <p:nvPr/>
          </p:nvGrpSpPr>
          <p:grpSpPr>
            <a:xfrm>
              <a:off x="1488648" y="592084"/>
              <a:ext cx="1621694" cy="1252943"/>
              <a:chOff x="4697170" y="1719596"/>
              <a:chExt cx="1622044" cy="1316378"/>
            </a:xfrm>
          </p:grpSpPr>
          <p:sp>
            <p:nvSpPr>
              <p:cNvPr id="78" name="TextBox 36"/>
              <p:cNvSpPr txBox="1"/>
              <p:nvPr/>
            </p:nvSpPr>
            <p:spPr>
              <a:xfrm>
                <a:off x="5197273" y="1719596"/>
                <a:ext cx="52635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79" name="Oval 78"/>
              <p:cNvSpPr/>
              <p:nvPr/>
            </p:nvSpPr>
            <p:spPr>
              <a:xfrm>
                <a:off x="5672629"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0" name="Straight Arrow Connector 79"/>
              <p:cNvCxnSpPr/>
              <p:nvPr/>
            </p:nvCxnSpPr>
            <p:spPr>
              <a:xfrm>
                <a:off x="5786879" y="1893768"/>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81" name="Group 80"/>
              <p:cNvGrpSpPr/>
              <p:nvPr/>
            </p:nvGrpSpPr>
            <p:grpSpPr>
              <a:xfrm>
                <a:off x="5358435" y="2227111"/>
                <a:ext cx="170613" cy="18288"/>
                <a:chOff x="661555" y="648462"/>
                <a:chExt cx="170688" cy="18288"/>
              </a:xfrm>
            </p:grpSpPr>
            <p:sp>
              <p:nvSpPr>
                <p:cNvPr id="101" name="Oval 100"/>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2" name="Oval 101"/>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82" name="TextBox 48"/>
              <p:cNvSpPr txBox="1"/>
              <p:nvPr/>
            </p:nvSpPr>
            <p:spPr>
              <a:xfrm>
                <a:off x="5834738" y="2005819"/>
                <a:ext cx="45383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83" name="Straight Arrow Connector 82"/>
              <p:cNvCxnSpPr>
                <a:stCxn id="79" idx="4"/>
                <a:endCxn id="91" idx="7"/>
              </p:cNvCxnSpPr>
              <p:nvPr/>
            </p:nvCxnSpPr>
            <p:spPr>
              <a:xfrm flipH="1">
                <a:off x="5723633" y="2349380"/>
                <a:ext cx="6324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4" name="Oval 83"/>
              <p:cNvSpPr/>
              <p:nvPr/>
            </p:nvSpPr>
            <p:spPr>
              <a:xfrm>
                <a:off x="4697170"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5" name="Straight Arrow Connector 84"/>
              <p:cNvCxnSpPr/>
              <p:nvPr/>
            </p:nvCxnSpPr>
            <p:spPr>
              <a:xfrm>
                <a:off x="4811421"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6" name="Straight Arrow Connector 85"/>
              <p:cNvCxnSpPr>
                <a:stCxn id="84" idx="4"/>
                <a:endCxn id="90" idx="1"/>
              </p:cNvCxnSpPr>
              <p:nvPr/>
            </p:nvCxnSpPr>
            <p:spPr>
              <a:xfrm>
                <a:off x="4811421" y="2349380"/>
                <a:ext cx="186638"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7" name="Oval 86"/>
              <p:cNvSpPr/>
              <p:nvPr/>
            </p:nvSpPr>
            <p:spPr>
              <a:xfrm>
                <a:off x="4966474"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8" name="Straight Arrow Connector 87"/>
              <p:cNvCxnSpPr/>
              <p:nvPr/>
            </p:nvCxnSpPr>
            <p:spPr>
              <a:xfrm>
                <a:off x="5080724"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9" name="Straight Arrow Connector 88"/>
              <p:cNvCxnSpPr>
                <a:stCxn id="87" idx="4"/>
                <a:endCxn id="90" idx="0"/>
              </p:cNvCxnSpPr>
              <p:nvPr/>
            </p:nvCxnSpPr>
            <p:spPr>
              <a:xfrm flipH="1">
                <a:off x="5078657" y="2349380"/>
                <a:ext cx="2068" cy="23778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0" name="Oval 89"/>
              <p:cNvSpPr/>
              <p:nvPr/>
            </p:nvSpPr>
            <p:spPr>
              <a:xfrm>
                <a:off x="4964674" y="258716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91" name="Oval 90"/>
              <p:cNvSpPr/>
              <p:nvPr/>
            </p:nvSpPr>
            <p:spPr>
              <a:xfrm>
                <a:off x="5529053" y="257861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92" name="Group 91"/>
              <p:cNvGrpSpPr/>
              <p:nvPr/>
            </p:nvGrpSpPr>
            <p:grpSpPr>
              <a:xfrm>
                <a:off x="5291814" y="2739565"/>
                <a:ext cx="170184" cy="17780"/>
                <a:chOff x="0" y="0"/>
                <a:chExt cx="170688" cy="18288"/>
              </a:xfrm>
            </p:grpSpPr>
            <p:sp>
              <p:nvSpPr>
                <p:cNvPr id="99" name="Oval 98"/>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0" name="Oval 99"/>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93" name="Straight Arrow Connector 92"/>
              <p:cNvCxnSpPr>
                <a:stCxn id="84" idx="4"/>
                <a:endCxn id="91" idx="1"/>
              </p:cNvCxnSpPr>
              <p:nvPr/>
            </p:nvCxnSpPr>
            <p:spPr>
              <a:xfrm>
                <a:off x="4811421" y="2349380"/>
                <a:ext cx="75101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4" name="Straight Arrow Connector 93"/>
              <p:cNvCxnSpPr>
                <a:stCxn id="87" idx="4"/>
                <a:endCxn id="91" idx="0"/>
              </p:cNvCxnSpPr>
              <p:nvPr/>
            </p:nvCxnSpPr>
            <p:spPr>
              <a:xfrm>
                <a:off x="5080725" y="2349380"/>
                <a:ext cx="562311" cy="22923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79" idx="4"/>
                <a:endCxn id="90" idx="7"/>
              </p:cNvCxnSpPr>
              <p:nvPr/>
            </p:nvCxnSpPr>
            <p:spPr>
              <a:xfrm flipH="1">
                <a:off x="5159254" y="2349380"/>
                <a:ext cx="627626"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6" name="TextBox 48"/>
              <p:cNvSpPr txBox="1"/>
              <p:nvPr/>
            </p:nvSpPr>
            <p:spPr>
              <a:xfrm>
                <a:off x="5732474" y="2578274"/>
                <a:ext cx="58674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97" name="Straight Arrow Connector 96"/>
              <p:cNvCxnSpPr>
                <a:stCxn id="90" idx="4"/>
              </p:cNvCxnSpPr>
              <p:nvPr/>
            </p:nvCxnSpPr>
            <p:spPr>
              <a:xfrm>
                <a:off x="5078657" y="2815764"/>
                <a:ext cx="2068" cy="22021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8" name="Straight Arrow Connector 97"/>
              <p:cNvCxnSpPr>
                <a:stCxn id="91" idx="4"/>
              </p:cNvCxnSpPr>
              <p:nvPr/>
            </p:nvCxnSpPr>
            <p:spPr>
              <a:xfrm flipH="1">
                <a:off x="5641120" y="2807214"/>
                <a:ext cx="1916" cy="22876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5" name="Rectangle 14"/>
            <p:cNvSpPr/>
            <p:nvPr/>
          </p:nvSpPr>
          <p:spPr>
            <a:xfrm>
              <a:off x="2979316" y="543201"/>
              <a:ext cx="1628546"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6" name="Group 15"/>
            <p:cNvGrpSpPr/>
            <p:nvPr/>
          </p:nvGrpSpPr>
          <p:grpSpPr>
            <a:xfrm>
              <a:off x="2967247" y="539684"/>
              <a:ext cx="1564537" cy="1366075"/>
              <a:chOff x="4658943" y="1765169"/>
              <a:chExt cx="1564875" cy="1435231"/>
            </a:xfrm>
          </p:grpSpPr>
          <p:sp>
            <p:nvSpPr>
              <p:cNvPr id="51" name="Arc 50"/>
              <p:cNvSpPr/>
              <p:nvPr/>
            </p:nvSpPr>
            <p:spPr>
              <a:xfrm rot="1016732">
                <a:off x="5498175" y="1860873"/>
                <a:ext cx="725643" cy="1339527"/>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52" name="TextBox 36"/>
              <p:cNvSpPr txBox="1"/>
              <p:nvPr/>
            </p:nvSpPr>
            <p:spPr>
              <a:xfrm>
                <a:off x="4843706" y="1765169"/>
                <a:ext cx="526326"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53" name="Oval 52"/>
              <p:cNvSpPr/>
              <p:nvPr/>
            </p:nvSpPr>
            <p:spPr>
              <a:xfrm>
                <a:off x="5785757"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4" name="Straight Arrow Connector 53"/>
              <p:cNvCxnSpPr/>
              <p:nvPr/>
            </p:nvCxnSpPr>
            <p:spPr>
              <a:xfrm>
                <a:off x="5900000" y="1986945"/>
                <a:ext cx="0" cy="226984"/>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55" name="Group 54"/>
              <p:cNvGrpSpPr/>
              <p:nvPr/>
            </p:nvGrpSpPr>
            <p:grpSpPr>
              <a:xfrm>
                <a:off x="5471591" y="2320247"/>
                <a:ext cx="170604" cy="18286"/>
                <a:chOff x="661269" y="507515"/>
                <a:chExt cx="170688" cy="18288"/>
              </a:xfrm>
            </p:grpSpPr>
            <p:sp>
              <p:nvSpPr>
                <p:cNvPr id="76" name="Oval 75"/>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7" name="Oval 76"/>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56" name="TextBox 48"/>
              <p:cNvSpPr txBox="1"/>
              <p:nvPr/>
            </p:nvSpPr>
            <p:spPr>
              <a:xfrm>
                <a:off x="5202023" y="2002630"/>
                <a:ext cx="473549" cy="3039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map</a:t>
                </a:r>
                <a:endParaRPr lang="en-US" sz="2000">
                  <a:effectLst/>
                  <a:latin typeface="Times New Roman"/>
                  <a:ea typeface="Times New Roman"/>
                </a:endParaRPr>
              </a:p>
            </p:txBody>
          </p:sp>
          <p:cxnSp>
            <p:nvCxnSpPr>
              <p:cNvPr id="57" name="Straight Arrow Connector 56"/>
              <p:cNvCxnSpPr/>
              <p:nvPr/>
            </p:nvCxnSpPr>
            <p:spPr>
              <a:xfrm flipH="1">
                <a:off x="5836758" y="2442501"/>
                <a:ext cx="63243"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8" name="Oval 57"/>
              <p:cNvSpPr/>
              <p:nvPr/>
            </p:nvSpPr>
            <p:spPr>
              <a:xfrm>
                <a:off x="4810359"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9" name="Straight Arrow Connector 58"/>
              <p:cNvCxnSpPr/>
              <p:nvPr/>
            </p:nvCxnSpPr>
            <p:spPr>
              <a:xfrm>
                <a:off x="4924603"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0" name="Straight Arrow Connector 59"/>
              <p:cNvCxnSpPr/>
              <p:nvPr/>
            </p:nvCxnSpPr>
            <p:spPr>
              <a:xfrm>
                <a:off x="4924603" y="2442501"/>
                <a:ext cx="186626"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1" name="Oval 60"/>
              <p:cNvSpPr/>
              <p:nvPr/>
            </p:nvSpPr>
            <p:spPr>
              <a:xfrm>
                <a:off x="5079646"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2" name="Straight Arrow Connector 61"/>
              <p:cNvCxnSpPr/>
              <p:nvPr/>
            </p:nvCxnSpPr>
            <p:spPr>
              <a:xfrm>
                <a:off x="5193889"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3" name="Straight Arrow Connector 62"/>
              <p:cNvCxnSpPr/>
              <p:nvPr/>
            </p:nvCxnSpPr>
            <p:spPr>
              <a:xfrm flipH="1">
                <a:off x="5191822" y="2442501"/>
                <a:ext cx="2068" cy="23775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5077846" y="2680256"/>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65" name="Oval 64"/>
              <p:cNvSpPr/>
              <p:nvPr/>
            </p:nvSpPr>
            <p:spPr>
              <a:xfrm>
                <a:off x="5642190" y="2671707"/>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66" name="Group 65"/>
              <p:cNvGrpSpPr/>
              <p:nvPr/>
            </p:nvGrpSpPr>
            <p:grpSpPr>
              <a:xfrm>
                <a:off x="5404973" y="2832638"/>
                <a:ext cx="170175" cy="17778"/>
                <a:chOff x="594644" y="1019969"/>
                <a:chExt cx="170688" cy="18288"/>
              </a:xfrm>
            </p:grpSpPr>
            <p:sp>
              <p:nvSpPr>
                <p:cNvPr id="74" name="Oval 73"/>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5" name="Oval 74"/>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67" name="Straight Arrow Connector 66"/>
              <p:cNvCxnSpPr/>
              <p:nvPr/>
            </p:nvCxnSpPr>
            <p:spPr>
              <a:xfrm>
                <a:off x="4924603" y="2442501"/>
                <a:ext cx="750970"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8" name="Straight Arrow Connector 67"/>
              <p:cNvCxnSpPr/>
              <p:nvPr/>
            </p:nvCxnSpPr>
            <p:spPr>
              <a:xfrm>
                <a:off x="5193890" y="2442501"/>
                <a:ext cx="562276" cy="229206"/>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flipH="1">
                <a:off x="5272414" y="2442501"/>
                <a:ext cx="627587"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0" name="TextBox 48"/>
              <p:cNvSpPr txBox="1"/>
              <p:nvPr/>
            </p:nvSpPr>
            <p:spPr>
              <a:xfrm>
                <a:off x="4658943" y="2789025"/>
                <a:ext cx="586704"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71" name="Straight Arrow Connector 70"/>
              <p:cNvCxnSpPr/>
              <p:nvPr/>
            </p:nvCxnSpPr>
            <p:spPr>
              <a:xfrm>
                <a:off x="5191822" y="2908828"/>
                <a:ext cx="2068" cy="22018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2" name="Straight Arrow Connector 71"/>
              <p:cNvCxnSpPr/>
              <p:nvPr/>
            </p:nvCxnSpPr>
            <p:spPr>
              <a:xfrm flipH="1">
                <a:off x="5754250" y="2900279"/>
                <a:ext cx="1916" cy="22873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3" name="TextBox 36"/>
              <p:cNvSpPr txBox="1"/>
              <p:nvPr/>
            </p:nvSpPr>
            <p:spPr>
              <a:xfrm>
                <a:off x="5318971" y="1778126"/>
                <a:ext cx="71437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Iterations</a:t>
                </a:r>
                <a:endParaRPr lang="en-US" sz="2000" dirty="0">
                  <a:effectLst/>
                  <a:latin typeface="Times New Roman"/>
                  <a:ea typeface="Times New Roman"/>
                </a:endParaRPr>
              </a:p>
            </p:txBody>
          </p:sp>
        </p:grpSp>
        <p:grpSp>
          <p:nvGrpSpPr>
            <p:cNvPr id="17" name="Group 16"/>
            <p:cNvGrpSpPr/>
            <p:nvPr/>
          </p:nvGrpSpPr>
          <p:grpSpPr>
            <a:xfrm>
              <a:off x="187860" y="632890"/>
              <a:ext cx="1204219" cy="1250507"/>
              <a:chOff x="5025142" y="1886585"/>
              <a:chExt cx="1204480" cy="1313815"/>
            </a:xfrm>
          </p:grpSpPr>
          <p:sp>
            <p:nvSpPr>
              <p:cNvPr id="36" name="TextBox 36"/>
              <p:cNvSpPr txBox="1"/>
              <p:nvPr/>
            </p:nvSpPr>
            <p:spPr>
              <a:xfrm>
                <a:off x="5372372" y="1886585"/>
                <a:ext cx="485013"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Input</a:t>
                </a:r>
                <a:endParaRPr lang="en-US" sz="2000" dirty="0">
                  <a:effectLst/>
                  <a:latin typeface="Times New Roman"/>
                  <a:ea typeface="Times New Roman"/>
                </a:endParaRPr>
              </a:p>
            </p:txBody>
          </p:sp>
          <p:sp>
            <p:nvSpPr>
              <p:cNvPr id="37" name="Oval 36"/>
              <p:cNvSpPr/>
              <p:nvPr/>
            </p:nvSpPr>
            <p:spPr>
              <a:xfrm>
                <a:off x="600102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38" name="Straight Arrow Connector 37"/>
              <p:cNvCxnSpPr>
                <a:endCxn id="37" idx="0"/>
              </p:cNvCxnSpPr>
              <p:nvPr/>
            </p:nvCxnSpPr>
            <p:spPr>
              <a:xfrm>
                <a:off x="6115322" y="2201704"/>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9" name="TextBox 45"/>
              <p:cNvSpPr txBox="1"/>
              <p:nvPr/>
            </p:nvSpPr>
            <p:spPr>
              <a:xfrm>
                <a:off x="5368042" y="2962910"/>
                <a:ext cx="56451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Output</a:t>
                </a:r>
                <a:endParaRPr lang="en-US" sz="2000">
                  <a:effectLst/>
                  <a:latin typeface="Times New Roman"/>
                  <a:ea typeface="Times New Roman"/>
                </a:endParaRPr>
              </a:p>
            </p:txBody>
          </p:sp>
          <p:grpSp>
            <p:nvGrpSpPr>
              <p:cNvPr id="40" name="Group 39"/>
              <p:cNvGrpSpPr/>
              <p:nvPr/>
            </p:nvGrpSpPr>
            <p:grpSpPr>
              <a:xfrm>
                <a:off x="5686697" y="2535047"/>
                <a:ext cx="170688" cy="18288"/>
                <a:chOff x="2753360" y="2094366"/>
                <a:chExt cx="170688" cy="18288"/>
              </a:xfrm>
            </p:grpSpPr>
            <p:sp>
              <p:nvSpPr>
                <p:cNvPr id="49" name="Oval 48"/>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50" name="Oval 49"/>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grpSp>
          <p:sp>
            <p:nvSpPr>
              <p:cNvPr id="41" name="TextBox 48"/>
              <p:cNvSpPr txBox="1"/>
              <p:nvPr/>
            </p:nvSpPr>
            <p:spPr>
              <a:xfrm>
                <a:off x="5572397" y="2200910"/>
                <a:ext cx="43053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42" name="Straight Arrow Connector 41"/>
              <p:cNvCxnSpPr>
                <a:stCxn id="37" idx="4"/>
              </p:cNvCxnSpPr>
              <p:nvPr/>
            </p:nvCxnSpPr>
            <p:spPr>
              <a:xfrm>
                <a:off x="6115322" y="2657316"/>
                <a:ext cx="0" cy="24005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3" name="Oval 42"/>
              <p:cNvSpPr/>
              <p:nvPr/>
            </p:nvSpPr>
            <p:spPr>
              <a:xfrm>
                <a:off x="502514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44" name="Straight Arrow Connector 43"/>
              <p:cNvCxnSpPr/>
              <p:nvPr/>
            </p:nvCxnSpPr>
            <p:spPr>
              <a:xfrm>
                <a:off x="513944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5" name="Straight Arrow Connector 44"/>
              <p:cNvCxnSpPr/>
              <p:nvPr/>
            </p:nvCxnSpPr>
            <p:spPr>
              <a:xfrm>
                <a:off x="513944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6" name="Oval 45"/>
              <p:cNvSpPr/>
              <p:nvPr/>
            </p:nvSpPr>
            <p:spPr>
              <a:xfrm>
                <a:off x="529456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dirty="0">
                    <a:effectLst/>
                    <a:latin typeface="Times New Roman"/>
                    <a:ea typeface="Times New Roman"/>
                  </a:rPr>
                  <a:t> </a:t>
                </a:r>
                <a:endParaRPr lang="en-US" sz="1200" dirty="0">
                  <a:effectLst/>
                  <a:latin typeface="Times New Roman"/>
                  <a:ea typeface="Times New Roman"/>
                </a:endParaRPr>
              </a:p>
            </p:txBody>
          </p:sp>
          <p:cxnSp>
            <p:nvCxnSpPr>
              <p:cNvPr id="47" name="Straight Arrow Connector 46"/>
              <p:cNvCxnSpPr/>
              <p:nvPr/>
            </p:nvCxnSpPr>
            <p:spPr>
              <a:xfrm>
                <a:off x="540886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8" name="Straight Arrow Connector 47"/>
              <p:cNvCxnSpPr/>
              <p:nvPr/>
            </p:nvCxnSpPr>
            <p:spPr>
              <a:xfrm>
                <a:off x="540886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8" name="Rectangle 17"/>
            <p:cNvSpPr/>
            <p:nvPr/>
          </p:nvSpPr>
          <p:spPr>
            <a:xfrm>
              <a:off x="4820094" y="696000"/>
              <a:ext cx="989087" cy="97576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19" name="Arc 18"/>
            <p:cNvSpPr/>
            <p:nvPr/>
          </p:nvSpPr>
          <p:spPr>
            <a:xfrm flipV="1">
              <a:off x="4772025" y="1094688"/>
              <a:ext cx="1123950" cy="435169"/>
            </a:xfrm>
            <a:prstGeom prst="arc">
              <a:avLst>
                <a:gd name="adj1" fmla="val 10327336"/>
                <a:gd name="adj2" fmla="val 598130"/>
              </a:avLst>
            </a:prstGeom>
            <a:no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0" name="Arc 19"/>
            <p:cNvSpPr/>
            <p:nvPr/>
          </p:nvSpPr>
          <p:spPr>
            <a:xfrm rot="16200000" flipV="1">
              <a:off x="4893613" y="958004"/>
              <a:ext cx="1107331" cy="457101"/>
            </a:xfrm>
            <a:prstGeom prst="arc">
              <a:avLst>
                <a:gd name="adj1" fmla="val 10327336"/>
                <a:gd name="adj2" fmla="val 598130"/>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21" name="Straight Connector 20"/>
            <p:cNvCxnSpPr/>
            <p:nvPr/>
          </p:nvCxnSpPr>
          <p:spPr>
            <a:xfrm>
              <a:off x="5199713" y="709945"/>
              <a:ext cx="0" cy="969137"/>
            </a:xfrm>
            <a:prstGeom prst="line">
              <a:avLst/>
            </a:prstGeom>
            <a:ln/>
          </p:spPr>
          <p:style>
            <a:lnRef idx="1">
              <a:schemeClr val="dk1"/>
            </a:lnRef>
            <a:fillRef idx="2">
              <a:schemeClr val="dk1"/>
            </a:fillRef>
            <a:effectRef idx="1">
              <a:schemeClr val="dk1"/>
            </a:effectRef>
            <a:fontRef idx="minor">
              <a:schemeClr val="dk1"/>
            </a:fontRef>
          </p:style>
        </p:cxnSp>
        <p:cxnSp>
          <p:nvCxnSpPr>
            <p:cNvPr id="22" name="Straight Connector 21"/>
            <p:cNvCxnSpPr/>
            <p:nvPr/>
          </p:nvCxnSpPr>
          <p:spPr>
            <a:xfrm>
              <a:off x="4820094" y="1055038"/>
              <a:ext cx="989087" cy="0"/>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4820094" y="1343640"/>
              <a:ext cx="989087" cy="0"/>
            </a:xfrm>
            <a:prstGeom prst="line">
              <a:avLst/>
            </a:prstGeom>
            <a:ln/>
          </p:spPr>
          <p:style>
            <a:lnRef idx="1">
              <a:schemeClr val="dk1"/>
            </a:lnRef>
            <a:fillRef idx="2">
              <a:schemeClr val="dk1"/>
            </a:fillRef>
            <a:effectRef idx="1">
              <a:schemeClr val="dk1"/>
            </a:effectRef>
            <a:fontRef idx="minor">
              <a:schemeClr val="dk1"/>
            </a:fontRef>
          </p:style>
        </p:cxnSp>
        <p:sp>
          <p:nvSpPr>
            <p:cNvPr id="24" name="TextBox 144"/>
            <p:cNvSpPr txBox="1"/>
            <p:nvPr/>
          </p:nvSpPr>
          <p:spPr>
            <a:xfrm>
              <a:off x="5170030" y="980998"/>
              <a:ext cx="369490" cy="406763"/>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800" kern="1200">
                  <a:solidFill>
                    <a:srgbClr val="000000"/>
                  </a:solidFill>
                  <a:effectLst/>
                  <a:latin typeface="Calibri"/>
                  <a:ea typeface="Times New Roman"/>
                  <a:cs typeface="Times New Roman"/>
                </a:rPr>
                <a:t>P</a:t>
              </a:r>
              <a:r>
                <a:rPr lang="en-US" sz="1800" kern="1200" baseline="-25000">
                  <a:solidFill>
                    <a:srgbClr val="000000"/>
                  </a:solidFill>
                  <a:effectLst/>
                  <a:latin typeface="Calibri"/>
                  <a:ea typeface="Times New Roman"/>
                  <a:cs typeface="Times New Roman"/>
                </a:rPr>
                <a:t>ij</a:t>
              </a:r>
              <a:endParaRPr lang="en-US" sz="1200">
                <a:effectLst/>
                <a:latin typeface="Times New Roman"/>
                <a:ea typeface="Times New Roman"/>
              </a:endParaRPr>
            </a:p>
          </p:txBody>
        </p:sp>
        <p:cxnSp>
          <p:nvCxnSpPr>
            <p:cNvPr id="25" name="Straight Arrow Connector 24"/>
            <p:cNvCxnSpPr/>
            <p:nvPr/>
          </p:nvCxnSpPr>
          <p:spPr>
            <a:xfrm rot="5400000" flipH="1" flipV="1">
              <a:off x="5273170" y="862346"/>
              <a:ext cx="217585"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 name="Straight Arrow Connector 25"/>
            <p:cNvCxnSpPr/>
            <p:nvPr/>
          </p:nvCxnSpPr>
          <p:spPr>
            <a:xfrm rot="10800000">
              <a:off x="4918111" y="1198583"/>
              <a:ext cx="228551" cy="1511"/>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7" name="Straight Connector 26"/>
            <p:cNvCxnSpPr/>
            <p:nvPr/>
          </p:nvCxnSpPr>
          <p:spPr>
            <a:xfrm>
              <a:off x="5503294" y="709017"/>
              <a:ext cx="0" cy="968856"/>
            </a:xfrm>
            <a:prstGeom prst="line">
              <a:avLst/>
            </a:prstGeom>
            <a:ln/>
          </p:spPr>
          <p:style>
            <a:lnRef idx="1">
              <a:schemeClr val="dk1"/>
            </a:lnRef>
            <a:fillRef idx="2">
              <a:schemeClr val="dk1"/>
            </a:fillRef>
            <a:effectRef idx="1">
              <a:schemeClr val="dk1"/>
            </a:effectRef>
            <a:fontRef idx="minor">
              <a:schemeClr val="dk1"/>
            </a:fontRef>
          </p:style>
        </p:cxnSp>
        <p:sp>
          <p:nvSpPr>
            <p:cNvPr id="28" name="Rectangle 27"/>
            <p:cNvSpPr/>
            <p:nvPr/>
          </p:nvSpPr>
          <p:spPr>
            <a:xfrm>
              <a:off x="90090" y="1904806"/>
              <a:ext cx="1360465" cy="586966"/>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BLAST Analysis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Parametric sweep</a:t>
              </a:r>
            </a:p>
            <a:p>
              <a:pPr marL="0" marR="0">
                <a:lnSpc>
                  <a:spcPct val="150000"/>
                </a:lnSpc>
                <a:spcBef>
                  <a:spcPts val="0"/>
                </a:spcBef>
                <a:spcAft>
                  <a:spcPts val="0"/>
                </a:spcAft>
              </a:pPr>
              <a:r>
                <a:rPr lang="en-US" sz="1400" dirty="0" smtClean="0">
                  <a:solidFill>
                    <a:srgbClr val="000000"/>
                  </a:solidFill>
                  <a:latin typeface="Arial" pitchFamily="34" charset="0"/>
                  <a:ea typeface="Times New Roman"/>
                  <a:cs typeface="Arial" pitchFamily="34" charset="0"/>
                </a:rPr>
                <a:t>Pleasingly Parallel</a:t>
              </a:r>
              <a:endParaRPr lang="en-US" sz="1400" dirty="0">
                <a:effectLst/>
                <a:latin typeface="Arial" pitchFamily="34" charset="0"/>
                <a:ea typeface="Times New Roman"/>
                <a:cs typeface="Arial" pitchFamily="34" charset="0"/>
              </a:endParaRPr>
            </a:p>
          </p:txBody>
        </p:sp>
        <p:sp>
          <p:nvSpPr>
            <p:cNvPr id="29" name="Rectangle 28"/>
            <p:cNvSpPr/>
            <p:nvPr/>
          </p:nvSpPr>
          <p:spPr>
            <a:xfrm>
              <a:off x="1446245" y="1906661"/>
              <a:ext cx="1533071" cy="58511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High Energy Physics (HEP) Histograms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Distributed search</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0" name="Rectangle 29"/>
            <p:cNvSpPr/>
            <p:nvPr/>
          </p:nvSpPr>
          <p:spPr>
            <a:xfrm>
              <a:off x="4607862" y="1900603"/>
              <a:ext cx="1383363" cy="594199"/>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Classic MPI</a:t>
              </a: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PDE Solvers and </a:t>
              </a:r>
              <a:r>
                <a:rPr lang="en-US" sz="1400" dirty="0">
                  <a:solidFill>
                    <a:srgbClr val="000000"/>
                  </a:solidFill>
                  <a:effectLst/>
                  <a:latin typeface="Arial" pitchFamily="34" charset="0"/>
                  <a:ea typeface="Times New Roman"/>
                  <a:cs typeface="Arial" pitchFamily="34" charset="0"/>
                </a:rPr>
                <a:t>particle dynamics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1" name="Rectangle 30"/>
            <p:cNvSpPr/>
            <p:nvPr/>
          </p:nvSpPr>
          <p:spPr>
            <a:xfrm>
              <a:off x="90090" y="2508846"/>
              <a:ext cx="4517773" cy="3632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600" b="1" dirty="0">
                  <a:solidFill>
                    <a:srgbClr val="000000"/>
                  </a:solidFill>
                  <a:effectLst/>
                  <a:latin typeface="Arial"/>
                  <a:ea typeface="Times New Roman"/>
                </a:rPr>
                <a:t>Domain of MapReduce and Iterative </a:t>
              </a:r>
              <a:r>
                <a:rPr lang="en-US" sz="1600" b="1" dirty="0" smtClean="0">
                  <a:solidFill>
                    <a:srgbClr val="000000"/>
                  </a:solidFill>
                  <a:effectLst/>
                  <a:latin typeface="Arial"/>
                  <a:ea typeface="Times New Roman"/>
                </a:rPr>
                <a:t>Extensions</a:t>
              </a:r>
            </a:p>
            <a:p>
              <a:pPr marL="0" marR="0" algn="ctr">
                <a:lnSpc>
                  <a:spcPct val="150000"/>
                </a:lnSpc>
                <a:spcBef>
                  <a:spcPts val="0"/>
                </a:spcBef>
                <a:spcAft>
                  <a:spcPts val="0"/>
                </a:spcAft>
              </a:pPr>
              <a:r>
                <a:rPr lang="en-US" sz="1600" b="1" dirty="0" smtClean="0">
                  <a:solidFill>
                    <a:srgbClr val="000000"/>
                  </a:solidFill>
                  <a:latin typeface="Arial"/>
                  <a:ea typeface="Times New Roman"/>
                </a:rPr>
                <a:t>Science Clouds</a:t>
              </a:r>
              <a:endParaRPr lang="en-US" b="1" dirty="0">
                <a:effectLst/>
                <a:latin typeface="Times New Roman"/>
                <a:ea typeface="Times New Roman"/>
              </a:endParaRPr>
            </a:p>
          </p:txBody>
        </p:sp>
        <p:sp>
          <p:nvSpPr>
            <p:cNvPr id="32" name="Rectangle 31"/>
            <p:cNvSpPr/>
            <p:nvPr/>
          </p:nvSpPr>
          <p:spPr>
            <a:xfrm>
              <a:off x="4607862" y="2507092"/>
              <a:ext cx="1383363" cy="364957"/>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400" b="1" smtClean="0">
                  <a:solidFill>
                    <a:srgbClr val="000000"/>
                  </a:solidFill>
                  <a:effectLst/>
                  <a:latin typeface="Arial"/>
                  <a:ea typeface="Times New Roman"/>
                </a:rPr>
                <a:t>MPI</a:t>
              </a:r>
              <a:endParaRPr lang="en-US" sz="1400" b="1" dirty="0" smtClean="0">
                <a:solidFill>
                  <a:srgbClr val="000000"/>
                </a:solidFill>
                <a:effectLst/>
                <a:latin typeface="Arial"/>
                <a:ea typeface="Times New Roman"/>
              </a:endParaRPr>
            </a:p>
            <a:p>
              <a:pPr marL="0" marR="0" algn="ctr">
                <a:lnSpc>
                  <a:spcPct val="150000"/>
                </a:lnSpc>
                <a:spcBef>
                  <a:spcPts val="0"/>
                </a:spcBef>
                <a:spcAft>
                  <a:spcPts val="0"/>
                </a:spcAft>
              </a:pPr>
              <a:r>
                <a:rPr lang="en-US" sz="1400" b="1" dirty="0">
                  <a:solidFill>
                    <a:srgbClr val="000000"/>
                  </a:solidFill>
                  <a:latin typeface="Arial"/>
                  <a:ea typeface="Times New Roman"/>
                </a:rPr>
                <a:t>E</a:t>
              </a:r>
              <a:r>
                <a:rPr lang="en-US" sz="1400" b="1" dirty="0" smtClean="0">
                  <a:solidFill>
                    <a:srgbClr val="000000"/>
                  </a:solidFill>
                  <a:latin typeface="Arial"/>
                  <a:ea typeface="Times New Roman"/>
                </a:rPr>
                <a:t>xascale</a:t>
              </a:r>
              <a:endParaRPr lang="en-US" sz="1400" b="1" dirty="0" smtClean="0">
                <a:solidFill>
                  <a:srgbClr val="000000"/>
                </a:solidFill>
                <a:effectLst/>
                <a:latin typeface="Arial"/>
                <a:ea typeface="Times New Roman"/>
              </a:endParaRPr>
            </a:p>
          </p:txBody>
        </p:sp>
        <p:cxnSp>
          <p:nvCxnSpPr>
            <p:cNvPr id="33" name="Straight Arrow Connector 32"/>
            <p:cNvCxnSpPr/>
            <p:nvPr/>
          </p:nvCxnSpPr>
          <p:spPr>
            <a:xfrm>
              <a:off x="4208035" y="2692336"/>
              <a:ext cx="29507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4" name="Straight Arrow Connector 33"/>
            <p:cNvCxnSpPr/>
            <p:nvPr/>
          </p:nvCxnSpPr>
          <p:spPr>
            <a:xfrm flipH="1">
              <a:off x="175816" y="2683268"/>
              <a:ext cx="28140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5" name="Rectangle 34"/>
            <p:cNvSpPr/>
            <p:nvPr/>
          </p:nvSpPr>
          <p:spPr>
            <a:xfrm>
              <a:off x="2979437" y="1906662"/>
              <a:ext cx="1628425" cy="58814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Expectation maximization </a:t>
              </a:r>
              <a:r>
                <a:rPr lang="en-US" sz="1400" dirty="0" smtClean="0">
                  <a:solidFill>
                    <a:srgbClr val="000000"/>
                  </a:solidFill>
                  <a:effectLst/>
                  <a:latin typeface="Arial" pitchFamily="34" charset="0"/>
                  <a:ea typeface="Times New Roman"/>
                  <a:cs typeface="Arial" pitchFamily="34" charset="0"/>
                </a:rPr>
                <a:t>Clustering </a:t>
              </a:r>
              <a:r>
                <a:rPr lang="en-US" sz="1400" dirty="0">
                  <a:solidFill>
                    <a:srgbClr val="000000"/>
                  </a:solidFill>
                  <a:effectLst/>
                  <a:latin typeface="Arial" pitchFamily="34" charset="0"/>
                  <a:ea typeface="Times New Roman"/>
                  <a:cs typeface="Arial" pitchFamily="34" charset="0"/>
                </a:rPr>
                <a:t>e.g. </a:t>
              </a:r>
              <a:r>
                <a:rPr lang="en-US" sz="1400" dirty="0" err="1">
                  <a:solidFill>
                    <a:srgbClr val="000000"/>
                  </a:solidFill>
                  <a:effectLst/>
                  <a:latin typeface="Arial" pitchFamily="34" charset="0"/>
                  <a:ea typeface="Times New Roman"/>
                  <a:cs typeface="Arial" pitchFamily="34" charset="0"/>
                </a:rPr>
                <a:t>Kmeans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Linear </a:t>
              </a:r>
              <a:r>
                <a:rPr lang="en-US" sz="1400" dirty="0" smtClean="0">
                  <a:solidFill>
                    <a:srgbClr val="000000"/>
                  </a:solidFill>
                  <a:effectLst/>
                  <a:latin typeface="Arial" pitchFamily="34" charset="0"/>
                  <a:ea typeface="Times New Roman"/>
                  <a:cs typeface="Arial" pitchFamily="34" charset="0"/>
                </a:rPr>
                <a:t>Algebra</a:t>
              </a:r>
              <a:r>
                <a:rPr lang="en-US" sz="1400" dirty="0" smtClean="0">
                  <a:latin typeface="Arial" pitchFamily="34" charset="0"/>
                  <a:ea typeface="Times New Roman"/>
                  <a:cs typeface="Arial" pitchFamily="34" charset="0"/>
                </a:rPr>
                <a:t>, </a:t>
              </a:r>
              <a:r>
                <a:rPr lang="en-US" sz="1400" dirty="0" smtClean="0">
                  <a:solidFill>
                    <a:srgbClr val="000000"/>
                  </a:solidFill>
                  <a:effectLst/>
                  <a:latin typeface="Arial" pitchFamily="34" charset="0"/>
                  <a:ea typeface="Times New Roman"/>
                  <a:cs typeface="Arial" pitchFamily="34" charset="0"/>
                </a:rPr>
                <a:t>Page </a:t>
              </a:r>
              <a:r>
                <a:rPr lang="en-US" sz="1400" dirty="0">
                  <a:solidFill>
                    <a:srgbClr val="000000"/>
                  </a:solidFill>
                  <a:effectLst/>
                  <a:latin typeface="Arial" pitchFamily="34" charset="0"/>
                  <a:ea typeface="Times New Roman"/>
                  <a:cs typeface="Arial" pitchFamily="34" charset="0"/>
                </a:rPr>
                <a:t>Rank</a:t>
              </a:r>
              <a:endParaRPr lang="en-US" sz="14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400" dirty="0">
                  <a:solidFill>
                    <a:srgbClr val="000000"/>
                  </a:solidFill>
                  <a:effectLst/>
                  <a:latin typeface="Arial" pitchFamily="34" charset="0"/>
                  <a:ea typeface="Times New Roman"/>
                  <a:cs typeface="Arial" pitchFamily="34" charset="0"/>
                </a:rPr>
                <a:t> </a:t>
              </a:r>
              <a:endParaRPr lang="en-US" sz="1400" dirty="0">
                <a:effectLst/>
                <a:latin typeface="Arial" pitchFamily="34" charset="0"/>
                <a:ea typeface="Times New Roman"/>
                <a:cs typeface="Arial" pitchFamily="34" charset="0"/>
              </a:endParaRPr>
            </a:p>
          </p:txBody>
        </p:sp>
      </p:grpSp>
      <p:sp>
        <p:nvSpPr>
          <p:cNvPr id="103" name="TextBox 102"/>
          <p:cNvSpPr txBox="1"/>
          <p:nvPr/>
        </p:nvSpPr>
        <p:spPr>
          <a:xfrm>
            <a:off x="0" y="6123955"/>
            <a:ext cx="8976240" cy="461665"/>
          </a:xfrm>
          <a:prstGeom prst="rect">
            <a:avLst/>
          </a:prstGeom>
          <a:solidFill>
            <a:schemeClr val="bg1"/>
          </a:solidFill>
        </p:spPr>
        <p:txBody>
          <a:bodyPr wrap="none" rtlCol="0">
            <a:spAutoFit/>
          </a:bodyPr>
          <a:lstStyle/>
          <a:p>
            <a:r>
              <a:rPr lang="en-US" sz="2400" b="1" dirty="0" smtClean="0"/>
              <a:t>MPI is Map followed by Point to Point Communication – as in style d)</a:t>
            </a:r>
            <a:endParaRPr lang="en-US" sz="2400" b="1" dirty="0"/>
          </a:p>
        </p:txBody>
      </p:sp>
    </p:spTree>
    <p:extLst>
      <p:ext uri="{BB962C8B-B14F-4D97-AF65-F5344CB8AC3E}">
        <p14:creationId xmlns:p14="http://schemas.microsoft.com/office/powerpoint/2010/main" val="4266823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Data Intensive Applications</a:t>
            </a:r>
            <a:endParaRPr lang="en-US" dirty="0"/>
          </a:p>
        </p:txBody>
      </p:sp>
      <p:sp>
        <p:nvSpPr>
          <p:cNvPr id="4" name="Content Placeholder 3"/>
          <p:cNvSpPr>
            <a:spLocks noGrp="1"/>
          </p:cNvSpPr>
          <p:nvPr>
            <p:ph idx="1"/>
          </p:nvPr>
        </p:nvSpPr>
        <p:spPr>
          <a:xfrm>
            <a:off x="0" y="685800"/>
            <a:ext cx="9144000" cy="4525963"/>
          </a:xfrm>
        </p:spPr>
        <p:txBody>
          <a:bodyPr/>
          <a:lstStyle/>
          <a:p>
            <a:r>
              <a:rPr lang="en-US" sz="2400" b="1" dirty="0" smtClean="0"/>
              <a:t>Applications</a:t>
            </a:r>
            <a:r>
              <a:rPr lang="en-US" sz="2400" dirty="0" smtClean="0"/>
              <a:t> tend to be </a:t>
            </a:r>
            <a:r>
              <a:rPr lang="en-US" sz="2400" b="1" dirty="0" smtClean="0"/>
              <a:t>new</a:t>
            </a:r>
            <a:r>
              <a:rPr lang="en-US" sz="2400" dirty="0" smtClean="0"/>
              <a:t> and so can consider </a:t>
            </a:r>
            <a:r>
              <a:rPr lang="en-US" sz="2400" b="1" dirty="0" smtClean="0"/>
              <a:t>emerging technologies</a:t>
            </a:r>
            <a:r>
              <a:rPr lang="en-US" sz="2400" dirty="0" smtClean="0"/>
              <a:t> such as clouds</a:t>
            </a:r>
          </a:p>
          <a:p>
            <a:r>
              <a:rPr lang="en-US" sz="2400" dirty="0" smtClean="0"/>
              <a:t>Do not have lots of small </a:t>
            </a:r>
            <a:r>
              <a:rPr lang="en-US" sz="2400" i="1" dirty="0" smtClean="0"/>
              <a:t>messages</a:t>
            </a:r>
            <a:r>
              <a:rPr lang="en-US" sz="2400" dirty="0" smtClean="0"/>
              <a:t> but rather </a:t>
            </a:r>
            <a:r>
              <a:rPr lang="en-US" sz="2400" b="1" dirty="0" smtClean="0"/>
              <a:t>large reduction</a:t>
            </a:r>
            <a:r>
              <a:rPr lang="en-US" sz="2400" dirty="0" smtClean="0"/>
              <a:t> (aka Collective) operations</a:t>
            </a:r>
          </a:p>
          <a:p>
            <a:pPr lvl="1"/>
            <a:r>
              <a:rPr lang="en-US" sz="2000" b="1" dirty="0" smtClean="0"/>
              <a:t>New optimizations </a:t>
            </a:r>
            <a:r>
              <a:rPr lang="en-US" sz="2000" dirty="0" smtClean="0"/>
              <a:t>e.g. for huge messages</a:t>
            </a:r>
          </a:p>
          <a:p>
            <a:r>
              <a:rPr lang="en-US" sz="2400" b="1" dirty="0" smtClean="0"/>
              <a:t>EM (expectation </a:t>
            </a:r>
            <a:r>
              <a:rPr lang="en-US" sz="2400" b="1" dirty="0"/>
              <a:t>maximization</a:t>
            </a:r>
            <a:r>
              <a:rPr lang="en-US" sz="2400" dirty="0"/>
              <a:t>) </a:t>
            </a:r>
            <a:r>
              <a:rPr lang="en-US" sz="2400" dirty="0" smtClean="0"/>
              <a:t>tends </a:t>
            </a:r>
            <a:r>
              <a:rPr lang="en-US" sz="2400" dirty="0"/>
              <a:t>to be </a:t>
            </a:r>
            <a:r>
              <a:rPr lang="en-US" sz="2400" b="1" dirty="0"/>
              <a:t>good</a:t>
            </a:r>
            <a:r>
              <a:rPr lang="en-US" sz="2400" dirty="0"/>
              <a:t> for </a:t>
            </a:r>
            <a:r>
              <a:rPr lang="en-US" sz="2400" b="1" dirty="0"/>
              <a:t>clouds</a:t>
            </a:r>
            <a:r>
              <a:rPr lang="en-US" sz="2400" dirty="0"/>
              <a:t> and </a:t>
            </a:r>
            <a:r>
              <a:rPr lang="en-US" sz="2400" b="1" dirty="0"/>
              <a:t>Iterative MapReduce</a:t>
            </a:r>
          </a:p>
          <a:p>
            <a:pPr lvl="1"/>
            <a:r>
              <a:rPr lang="en-US" sz="2000" dirty="0"/>
              <a:t>Quite </a:t>
            </a:r>
            <a:r>
              <a:rPr lang="en-US" sz="2000" b="1" dirty="0"/>
              <a:t>complicated computations </a:t>
            </a:r>
            <a:r>
              <a:rPr lang="en-US" sz="2000" dirty="0"/>
              <a:t>(so compute largish compared to communicate)</a:t>
            </a:r>
          </a:p>
          <a:p>
            <a:pPr lvl="1"/>
            <a:r>
              <a:rPr lang="en-US" sz="2000" dirty="0"/>
              <a:t>Communication is </a:t>
            </a:r>
            <a:r>
              <a:rPr lang="en-US" sz="2000" b="1" dirty="0"/>
              <a:t>Reduction</a:t>
            </a:r>
            <a:r>
              <a:rPr lang="en-US" sz="2000" dirty="0"/>
              <a:t> operations (global sums or linear algebra in our case</a:t>
            </a:r>
            <a:r>
              <a:rPr lang="en-US" sz="2000" dirty="0" smtClean="0"/>
              <a:t>)</a:t>
            </a:r>
          </a:p>
          <a:p>
            <a:r>
              <a:rPr lang="en-US" sz="2400" dirty="0" smtClean="0"/>
              <a:t>We looked at </a:t>
            </a:r>
            <a:r>
              <a:rPr lang="en-US" sz="2400" b="1" dirty="0" smtClean="0"/>
              <a:t>Clustering</a:t>
            </a:r>
            <a:r>
              <a:rPr lang="en-US" sz="2400" dirty="0" smtClean="0"/>
              <a:t> </a:t>
            </a:r>
            <a:r>
              <a:rPr lang="en-US" sz="2400" dirty="0"/>
              <a:t>and </a:t>
            </a:r>
            <a:r>
              <a:rPr lang="en-US" sz="2400" b="1" dirty="0"/>
              <a:t>Multidimensional Scaling </a:t>
            </a:r>
            <a:r>
              <a:rPr lang="en-US" sz="2400" b="1" dirty="0" smtClean="0"/>
              <a:t>using deterministic annealing </a:t>
            </a:r>
            <a:r>
              <a:rPr lang="en-US" sz="2400" dirty="0" smtClean="0"/>
              <a:t>which are </a:t>
            </a:r>
            <a:r>
              <a:rPr lang="en-US" sz="2400" dirty="0"/>
              <a:t>both EM </a:t>
            </a:r>
          </a:p>
          <a:p>
            <a:pPr lvl="1"/>
            <a:r>
              <a:rPr lang="en-US" sz="2000" dirty="0" smtClean="0"/>
              <a:t>See </a:t>
            </a:r>
            <a:r>
              <a:rPr lang="en-US" sz="2000" dirty="0"/>
              <a:t>also </a:t>
            </a:r>
            <a:r>
              <a:rPr lang="en-US" sz="2000" b="1" dirty="0"/>
              <a:t>Latent Dirichlet Allocation </a:t>
            </a:r>
            <a:r>
              <a:rPr lang="en-US" sz="2000" dirty="0"/>
              <a:t>and related Information Retrieval algorithms </a:t>
            </a:r>
            <a:r>
              <a:rPr lang="en-US" sz="2000" dirty="0" smtClean="0"/>
              <a:t>with similar </a:t>
            </a:r>
            <a:r>
              <a:rPr lang="en-US" sz="2000" dirty="0"/>
              <a:t>EM structure</a:t>
            </a:r>
          </a:p>
          <a:p>
            <a:endParaRPr lang="en-US" sz="2000" dirty="0" smtClean="0"/>
          </a:p>
        </p:txBody>
      </p:sp>
      <p:sp>
        <p:nvSpPr>
          <p:cNvPr id="3" name="Slide Number Placeholder 2"/>
          <p:cNvSpPr>
            <a:spLocks noGrp="1"/>
          </p:cNvSpPr>
          <p:nvPr>
            <p:ph type="sldNum" sz="quarter" idx="12"/>
          </p:nvPr>
        </p:nvSpPr>
        <p:spPr/>
        <p:txBody>
          <a:bodyPr/>
          <a:lstStyle/>
          <a:p>
            <a:fld id="{D8CFE096-9650-498C-990C-20F2420C253B}" type="slidenum">
              <a:rPr lang="en-US" smtClean="0"/>
              <a:pPr/>
              <a:t>22</a:t>
            </a:fld>
            <a:endParaRPr lang="en-US"/>
          </a:p>
        </p:txBody>
      </p:sp>
    </p:spTree>
    <p:extLst>
      <p:ext uri="{BB962C8B-B14F-4D97-AF65-F5344CB8AC3E}">
        <p14:creationId xmlns:p14="http://schemas.microsoft.com/office/powerpoint/2010/main" val="1611704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2"/>
            <a:ext cx="8229600" cy="974558"/>
          </a:xfrm>
        </p:spPr>
        <p:txBody>
          <a:bodyPr/>
          <a:lstStyle/>
          <a:p>
            <a:r>
              <a:rPr lang="en-US" dirty="0" smtClean="0"/>
              <a:t>Map Collective Model (Judy Qiu)</a:t>
            </a:r>
            <a:endParaRPr lang="en-US" dirty="0"/>
          </a:p>
        </p:txBody>
      </p:sp>
      <p:sp>
        <p:nvSpPr>
          <p:cNvPr id="3" name="Content Placeholder 2"/>
          <p:cNvSpPr>
            <a:spLocks noGrp="1"/>
          </p:cNvSpPr>
          <p:nvPr>
            <p:ph idx="1"/>
          </p:nvPr>
        </p:nvSpPr>
        <p:spPr>
          <a:xfrm>
            <a:off x="228600" y="762000"/>
            <a:ext cx="8229600" cy="685800"/>
          </a:xfrm>
        </p:spPr>
        <p:txBody>
          <a:bodyPr/>
          <a:lstStyle/>
          <a:p>
            <a:r>
              <a:rPr lang="en-US" dirty="0" smtClean="0"/>
              <a:t>Combine MPI and MapReduce ideas</a:t>
            </a:r>
          </a:p>
          <a:p>
            <a:r>
              <a:rPr lang="en-US" dirty="0" smtClean="0"/>
              <a:t>Implement collectives optimally on Infiniband, Azure, Amazon ……</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23</a:t>
            </a:fld>
            <a:endParaRPr lang="en-US"/>
          </a:p>
        </p:txBody>
      </p:sp>
      <p:grpSp>
        <p:nvGrpSpPr>
          <p:cNvPr id="43" name="Group 42"/>
          <p:cNvGrpSpPr/>
          <p:nvPr/>
        </p:nvGrpSpPr>
        <p:grpSpPr>
          <a:xfrm>
            <a:off x="1522659" y="1961650"/>
            <a:ext cx="4878141" cy="4439150"/>
            <a:chOff x="1190509" y="1691945"/>
            <a:chExt cx="4878141" cy="4439150"/>
          </a:xfrm>
        </p:grpSpPr>
        <p:sp>
          <p:nvSpPr>
            <p:cNvPr id="5" name="Arc 4"/>
            <p:cNvSpPr/>
            <p:nvPr/>
          </p:nvSpPr>
          <p:spPr>
            <a:xfrm rot="900000">
              <a:off x="4158248" y="1691945"/>
              <a:ext cx="1910402" cy="4439150"/>
            </a:xfrm>
            <a:prstGeom prst="arc">
              <a:avLst>
                <a:gd name="adj1" fmla="val 13843730"/>
                <a:gd name="adj2" fmla="val 6352167"/>
              </a:avLst>
            </a:prstGeom>
            <a:ln w="25400">
              <a:head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prstClr val="black"/>
                </a:solidFill>
              </a:endParaRPr>
            </a:p>
          </p:txBody>
        </p:sp>
        <p:sp>
          <p:nvSpPr>
            <p:cNvPr id="6" name="TextBox 92"/>
            <p:cNvSpPr txBox="1"/>
            <p:nvPr/>
          </p:nvSpPr>
          <p:spPr>
            <a:xfrm>
              <a:off x="3653705" y="2587679"/>
              <a:ext cx="68480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Input</a:t>
              </a:r>
              <a:endParaRPr lang="en-US" dirty="0">
                <a:solidFill>
                  <a:prstClr val="black"/>
                </a:solidFill>
              </a:endParaRPr>
            </a:p>
          </p:txBody>
        </p:sp>
        <p:cxnSp>
          <p:nvCxnSpPr>
            <p:cNvPr id="7" name="Straight Arrow Connector 6"/>
            <p:cNvCxnSpPr>
              <a:endCxn id="14" idx="0"/>
            </p:cNvCxnSpPr>
            <p:nvPr/>
          </p:nvCxnSpPr>
          <p:spPr>
            <a:xfrm flipH="1">
              <a:off x="3647478" y="2984605"/>
              <a:ext cx="7021" cy="227806"/>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650110" y="3493902"/>
              <a:ext cx="77997" cy="39229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15" idx="0"/>
            </p:cNvCxnSpPr>
            <p:nvPr/>
          </p:nvCxnSpPr>
          <p:spPr>
            <a:xfrm flipH="1">
              <a:off x="4028478" y="2984605"/>
              <a:ext cx="7021" cy="227806"/>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034705" y="3494671"/>
              <a:ext cx="1588" cy="391529"/>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16" idx="0"/>
            </p:cNvCxnSpPr>
            <p:nvPr/>
          </p:nvCxnSpPr>
          <p:spPr>
            <a:xfrm flipH="1">
              <a:off x="4866678" y="2983811"/>
              <a:ext cx="7021" cy="227806"/>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6" idx="4"/>
            </p:cNvCxnSpPr>
            <p:nvPr/>
          </p:nvCxnSpPr>
          <p:spPr>
            <a:xfrm flipH="1">
              <a:off x="4712353" y="3516417"/>
              <a:ext cx="154325" cy="369783"/>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495078" y="3211617"/>
              <a:ext cx="1524000" cy="305594"/>
              <a:chOff x="3501305" y="3211617"/>
              <a:chExt cx="1524000" cy="305594"/>
            </a:xfrm>
          </p:grpSpPr>
          <p:sp>
            <p:nvSpPr>
              <p:cNvPr id="14" name="Oval 13"/>
              <p:cNvSpPr/>
              <p:nvPr/>
            </p:nvSpPr>
            <p:spPr>
              <a:xfrm>
                <a:off x="3501305" y="3212411"/>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15" name="Oval 14"/>
              <p:cNvSpPr/>
              <p:nvPr/>
            </p:nvSpPr>
            <p:spPr>
              <a:xfrm>
                <a:off x="3882305" y="3212411"/>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16" name="Oval 15"/>
              <p:cNvSpPr/>
              <p:nvPr/>
            </p:nvSpPr>
            <p:spPr>
              <a:xfrm>
                <a:off x="4720505" y="3211617"/>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17" name="Oval 16"/>
              <p:cNvSpPr/>
              <p:nvPr/>
            </p:nvSpPr>
            <p:spPr>
              <a:xfrm>
                <a:off x="4339505" y="3364811"/>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18" name="Oval 17"/>
              <p:cNvSpPr/>
              <p:nvPr/>
            </p:nvSpPr>
            <p:spPr>
              <a:xfrm>
                <a:off x="4491905" y="3364811"/>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grpSp>
        <p:sp>
          <p:nvSpPr>
            <p:cNvPr id="19" name="TextBox 135"/>
            <p:cNvSpPr txBox="1"/>
            <p:nvPr/>
          </p:nvSpPr>
          <p:spPr>
            <a:xfrm>
              <a:off x="2500113" y="3225864"/>
              <a:ext cx="609462"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prstClr val="black"/>
                  </a:solidFill>
                </a:rPr>
                <a:t>map</a:t>
              </a:r>
              <a:endParaRPr lang="en-US" b="1" dirty="0">
                <a:solidFill>
                  <a:prstClr val="black"/>
                </a:solidFill>
              </a:endParaRPr>
            </a:p>
          </p:txBody>
        </p:sp>
        <p:sp>
          <p:nvSpPr>
            <p:cNvPr id="20" name="Oval 19"/>
            <p:cNvSpPr/>
            <p:nvPr/>
          </p:nvSpPr>
          <p:spPr>
            <a:xfrm>
              <a:off x="3733800" y="4495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sp>
          <p:nvSpPr>
            <p:cNvPr id="21" name="Oval 20"/>
            <p:cNvSpPr/>
            <p:nvPr/>
          </p:nvSpPr>
          <p:spPr>
            <a:xfrm>
              <a:off x="4343400" y="4495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solidFill>
                  <a:prstClr val="black"/>
                </a:solidFill>
              </a:endParaRPr>
            </a:p>
          </p:txBody>
        </p:sp>
        <p:cxnSp>
          <p:nvCxnSpPr>
            <p:cNvPr id="22" name="Straight Arrow Connector 21"/>
            <p:cNvCxnSpPr/>
            <p:nvPr/>
          </p:nvCxnSpPr>
          <p:spPr>
            <a:xfrm>
              <a:off x="4491904" y="4243957"/>
              <a:ext cx="1" cy="251843"/>
            </a:xfrm>
            <a:prstGeom prst="straightConnector1">
              <a:avLst/>
            </a:prstGeom>
            <a:ln w="25400" cap="flat">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3772694" y="4914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4382294" y="4914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4108098" y="4648200"/>
              <a:ext cx="198119" cy="45719"/>
              <a:chOff x="7696200" y="2743200"/>
              <a:chExt cx="198119" cy="45719"/>
            </a:xfrm>
          </p:grpSpPr>
          <p:sp>
            <p:nvSpPr>
              <p:cNvPr id="26" name="Oval 25"/>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p:nvSpPr>
              <p:cNvPr id="27" name="Oval 26"/>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grpSp>
        <p:sp>
          <p:nvSpPr>
            <p:cNvPr id="28" name="TextBox 150"/>
            <p:cNvSpPr txBox="1"/>
            <p:nvPr/>
          </p:nvSpPr>
          <p:spPr>
            <a:xfrm>
              <a:off x="1321043" y="4495800"/>
              <a:ext cx="2057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Generalized </a:t>
              </a:r>
              <a:r>
                <a:rPr lang="en-US" b="1" dirty="0" smtClean="0">
                  <a:solidFill>
                    <a:prstClr val="black"/>
                  </a:solidFill>
                </a:rPr>
                <a:t>Reduce</a:t>
              </a:r>
              <a:endParaRPr lang="en-US" b="1" dirty="0">
                <a:solidFill>
                  <a:prstClr val="black"/>
                </a:solidFill>
              </a:endParaRPr>
            </a:p>
          </p:txBody>
        </p:sp>
        <p:cxnSp>
          <p:nvCxnSpPr>
            <p:cNvPr id="29" name="Straight Arrow Connector 28"/>
            <p:cNvCxnSpPr/>
            <p:nvPr/>
          </p:nvCxnSpPr>
          <p:spPr>
            <a:xfrm>
              <a:off x="3887788" y="4243957"/>
              <a:ext cx="1" cy="251843"/>
            </a:xfrm>
            <a:prstGeom prst="straightConnector1">
              <a:avLst/>
            </a:prstGeom>
            <a:ln w="25400" cap="flat">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3498163" y="3962400"/>
              <a:ext cx="1517831" cy="260523"/>
              <a:chOff x="3511369" y="3962400"/>
              <a:chExt cx="1517831" cy="260523"/>
            </a:xfrm>
          </p:grpSpPr>
          <p:sp>
            <p:nvSpPr>
              <p:cNvPr id="31" name="Hexagon 30"/>
              <p:cNvSpPr/>
              <p:nvPr/>
            </p:nvSpPr>
            <p:spPr>
              <a:xfrm>
                <a:off x="3511369"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2" name="Hexagon 31"/>
              <p:cNvSpPr/>
              <p:nvPr/>
            </p:nvSpPr>
            <p:spPr>
              <a:xfrm>
                <a:off x="3916577"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Hexagon 32"/>
              <p:cNvSpPr/>
              <p:nvPr/>
            </p:nvSpPr>
            <p:spPr>
              <a:xfrm>
                <a:off x="4321785"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Hexagon 33"/>
              <p:cNvSpPr/>
              <p:nvPr/>
            </p:nvSpPr>
            <p:spPr>
              <a:xfrm>
                <a:off x="4726993"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5" name="TextBox 92"/>
            <p:cNvSpPr txBox="1"/>
            <p:nvPr/>
          </p:nvSpPr>
          <p:spPr>
            <a:xfrm>
              <a:off x="1321043" y="3907995"/>
              <a:ext cx="214520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Initial </a:t>
              </a:r>
              <a:r>
                <a:rPr lang="en-US" b="1" dirty="0" smtClean="0">
                  <a:solidFill>
                    <a:prstClr val="black"/>
                  </a:solidFill>
                </a:rPr>
                <a:t>Collective </a:t>
              </a:r>
              <a:r>
                <a:rPr lang="en-US" dirty="0" smtClean="0">
                  <a:solidFill>
                    <a:prstClr val="black"/>
                  </a:solidFill>
                </a:rPr>
                <a:t>Step</a:t>
              </a:r>
              <a:endParaRPr lang="en-US" dirty="0">
                <a:solidFill>
                  <a:prstClr val="black"/>
                </a:solidFill>
              </a:endParaRPr>
            </a:p>
          </p:txBody>
        </p:sp>
        <p:grpSp>
          <p:nvGrpSpPr>
            <p:cNvPr id="36" name="Group 35"/>
            <p:cNvGrpSpPr/>
            <p:nvPr/>
          </p:nvGrpSpPr>
          <p:grpSpPr>
            <a:xfrm>
              <a:off x="3498163" y="5105400"/>
              <a:ext cx="1517831" cy="260523"/>
              <a:chOff x="3511369" y="3962400"/>
              <a:chExt cx="1517831" cy="260523"/>
            </a:xfrm>
          </p:grpSpPr>
          <p:sp>
            <p:nvSpPr>
              <p:cNvPr id="37" name="Hexagon 36"/>
              <p:cNvSpPr/>
              <p:nvPr/>
            </p:nvSpPr>
            <p:spPr>
              <a:xfrm>
                <a:off x="3511369"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Hexagon 37"/>
              <p:cNvSpPr/>
              <p:nvPr/>
            </p:nvSpPr>
            <p:spPr>
              <a:xfrm>
                <a:off x="3916577"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 name="Hexagon 38"/>
              <p:cNvSpPr/>
              <p:nvPr/>
            </p:nvSpPr>
            <p:spPr>
              <a:xfrm>
                <a:off x="4321785"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Hexagon 39"/>
              <p:cNvSpPr/>
              <p:nvPr/>
            </p:nvSpPr>
            <p:spPr>
              <a:xfrm>
                <a:off x="4726993" y="3962400"/>
                <a:ext cx="302207" cy="26052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1" name="TextBox 92"/>
            <p:cNvSpPr txBox="1"/>
            <p:nvPr/>
          </p:nvSpPr>
          <p:spPr>
            <a:xfrm>
              <a:off x="1190509" y="5023499"/>
              <a:ext cx="206345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Final </a:t>
              </a:r>
              <a:r>
                <a:rPr lang="en-US" b="1" dirty="0" smtClean="0">
                  <a:solidFill>
                    <a:prstClr val="black"/>
                  </a:solidFill>
                </a:rPr>
                <a:t>Collective</a:t>
              </a:r>
              <a:r>
                <a:rPr lang="en-US" dirty="0" smtClean="0">
                  <a:solidFill>
                    <a:prstClr val="black"/>
                  </a:solidFill>
                </a:rPr>
                <a:t> Step</a:t>
              </a:r>
              <a:endParaRPr lang="en-US" dirty="0">
                <a:solidFill>
                  <a:prstClr val="black"/>
                </a:solidFill>
              </a:endParaRPr>
            </a:p>
          </p:txBody>
        </p:sp>
        <p:sp>
          <p:nvSpPr>
            <p:cNvPr id="42" name="TextBox 135"/>
            <p:cNvSpPr txBox="1"/>
            <p:nvPr/>
          </p:nvSpPr>
          <p:spPr>
            <a:xfrm>
              <a:off x="5015994" y="2042612"/>
              <a:ext cx="893321"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solidFill>
                    <a:prstClr val="black"/>
                  </a:solidFill>
                </a:rPr>
                <a:t>Iterate</a:t>
              </a:r>
              <a:endParaRPr lang="en-US" sz="2000" b="1" dirty="0">
                <a:solidFill>
                  <a:prstClr val="black"/>
                </a:solidFill>
              </a:endParaRPr>
            </a:p>
          </p:txBody>
        </p:sp>
      </p:grpSp>
    </p:spTree>
    <p:extLst>
      <p:ext uri="{BB962C8B-B14F-4D97-AF65-F5344CB8AC3E}">
        <p14:creationId xmlns:p14="http://schemas.microsoft.com/office/powerpoint/2010/main" val="32767894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
            <a:ext cx="6117375" cy="1143000"/>
          </a:xfrm>
        </p:spPr>
        <p:txBody>
          <a:bodyPr>
            <a:normAutofit fontScale="90000"/>
          </a:bodyPr>
          <a:lstStyle/>
          <a:p>
            <a:r>
              <a:rPr lang="en-US" sz="3600" dirty="0" smtClean="0"/>
              <a:t>Twister for Data Intensive </a:t>
            </a:r>
            <a:br>
              <a:rPr lang="en-US" sz="3600" dirty="0" smtClean="0"/>
            </a:br>
            <a:r>
              <a:rPr lang="en-US" sz="3600" dirty="0" smtClean="0"/>
              <a:t>Iterative Applications</a:t>
            </a:r>
            <a:endParaRPr lang="en-US" sz="3600" dirty="0"/>
          </a:p>
        </p:txBody>
      </p:sp>
      <p:sp>
        <p:nvSpPr>
          <p:cNvPr id="3" name="Content Placeholder 2"/>
          <p:cNvSpPr>
            <a:spLocks noGrp="1"/>
          </p:cNvSpPr>
          <p:nvPr>
            <p:ph idx="1"/>
          </p:nvPr>
        </p:nvSpPr>
        <p:spPr>
          <a:xfrm>
            <a:off x="152400" y="4800600"/>
            <a:ext cx="9067800" cy="1981200"/>
          </a:xfrm>
        </p:spPr>
        <p:txBody>
          <a:bodyPr>
            <a:normAutofit fontScale="85000" lnSpcReduction="20000"/>
          </a:bodyPr>
          <a:lstStyle/>
          <a:p>
            <a:r>
              <a:rPr lang="en-US" dirty="0"/>
              <a:t>(Iterative) MapReduce </a:t>
            </a:r>
            <a:r>
              <a:rPr lang="en-US" dirty="0" smtClean="0"/>
              <a:t>structure with Map-Collective is framework</a:t>
            </a:r>
          </a:p>
          <a:p>
            <a:r>
              <a:rPr lang="en-US" dirty="0" smtClean="0"/>
              <a:t>Twister runs on Linux or Azure</a:t>
            </a:r>
          </a:p>
          <a:p>
            <a:r>
              <a:rPr lang="en-US" dirty="0"/>
              <a:t>Twister4Azure is built on top of Azure </a:t>
            </a:r>
            <a:r>
              <a:rPr lang="en-US" b="1" dirty="0"/>
              <a:t>tables</a:t>
            </a:r>
            <a:r>
              <a:rPr lang="en-US" dirty="0"/>
              <a:t>, </a:t>
            </a:r>
            <a:r>
              <a:rPr lang="en-US" b="1" dirty="0"/>
              <a:t>queues</a:t>
            </a:r>
            <a:r>
              <a:rPr lang="en-US" dirty="0"/>
              <a:t>, </a:t>
            </a:r>
            <a:r>
              <a:rPr lang="en-US" b="1" dirty="0" smtClean="0"/>
              <a:t>storage</a:t>
            </a:r>
          </a:p>
        </p:txBody>
      </p:sp>
      <p:grpSp>
        <p:nvGrpSpPr>
          <p:cNvPr id="9" name="Group 8"/>
          <p:cNvGrpSpPr/>
          <p:nvPr/>
        </p:nvGrpSpPr>
        <p:grpSpPr>
          <a:xfrm>
            <a:off x="962467" y="1339324"/>
            <a:ext cx="6873897" cy="2610786"/>
            <a:chOff x="1448402" y="1343697"/>
            <a:chExt cx="6316144" cy="2200443"/>
          </a:xfrm>
        </p:grpSpPr>
        <p:sp>
          <p:nvSpPr>
            <p:cNvPr id="52" name="Rounded Rectangle 51"/>
            <p:cNvSpPr/>
            <p:nvPr/>
          </p:nvSpPr>
          <p:spPr>
            <a:xfrm>
              <a:off x="3160648" y="1705444"/>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ounded Rectangle 52"/>
            <p:cNvSpPr/>
            <p:nvPr/>
          </p:nvSpPr>
          <p:spPr>
            <a:xfrm>
              <a:off x="3160648" y="2155261"/>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ounded Rectangle 53"/>
            <p:cNvSpPr/>
            <p:nvPr/>
          </p:nvSpPr>
          <p:spPr>
            <a:xfrm>
              <a:off x="3160648" y="2983213"/>
              <a:ext cx="892229" cy="311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5989015" y="1933040"/>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5989015" y="2732318"/>
              <a:ext cx="687016" cy="378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p:nvPr/>
          </p:nvCxnSpPr>
          <p:spPr>
            <a:xfrm>
              <a:off x="3606764" y="2597910"/>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6332523" y="2387339"/>
              <a:ext cx="0" cy="323475"/>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52" idx="3"/>
            </p:cNvCxnSpPr>
            <p:nvPr/>
          </p:nvCxnSpPr>
          <p:spPr>
            <a:xfrm>
              <a:off x="4052878" y="1861357"/>
              <a:ext cx="1936138" cy="2939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3" idx="3"/>
            </p:cNvCxnSpPr>
            <p:nvPr/>
          </p:nvCxnSpPr>
          <p:spPr>
            <a:xfrm flipV="1">
              <a:off x="4052878" y="2275332"/>
              <a:ext cx="1936138" cy="358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54" idx="3"/>
            </p:cNvCxnSpPr>
            <p:nvPr/>
          </p:nvCxnSpPr>
          <p:spPr>
            <a:xfrm flipV="1">
              <a:off x="4052878" y="2324525"/>
              <a:ext cx="1936138" cy="8146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52" idx="3"/>
              <a:endCxn id="56" idx="1"/>
            </p:cNvCxnSpPr>
            <p:nvPr/>
          </p:nvCxnSpPr>
          <p:spPr>
            <a:xfrm>
              <a:off x="4052878" y="1861357"/>
              <a:ext cx="2036748" cy="9263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a:stCxn id="54" idx="3"/>
              <a:endCxn id="56" idx="2"/>
            </p:cNvCxnSpPr>
            <p:nvPr/>
          </p:nvCxnSpPr>
          <p:spPr>
            <a:xfrm flipV="1">
              <a:off x="4052878" y="2921385"/>
              <a:ext cx="1936138" cy="2177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961545" y="2467086"/>
              <a:ext cx="803001" cy="0"/>
            </a:xfrm>
            <a:prstGeom prst="line">
              <a:avLst/>
            </a:prstGeom>
            <a:ln w="57150">
              <a:solidFill>
                <a:schemeClr val="tx1"/>
              </a:solidFill>
              <a:headEnd type="none"/>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7764546"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a:off x="2125671" y="3544140"/>
              <a:ext cx="5638875"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2125670" y="2467086"/>
              <a:ext cx="0" cy="1077054"/>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2125670" y="2467086"/>
              <a:ext cx="856533" cy="0"/>
            </a:xfrm>
            <a:prstGeom prst="line">
              <a:avLst/>
            </a:prstGeom>
            <a:ln w="57150">
              <a:solidFill>
                <a:schemeClr val="tx1"/>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3118493" y="1343697"/>
              <a:ext cx="962828" cy="334948"/>
            </a:xfrm>
            <a:prstGeom prst="rect">
              <a:avLst/>
            </a:prstGeom>
            <a:noFill/>
          </p:spPr>
          <p:txBody>
            <a:bodyPr wrap="none" rtlCol="0">
              <a:spAutoFit/>
            </a:bodyPr>
            <a:lstStyle/>
            <a:p>
              <a:r>
                <a:rPr lang="en-US" sz="1600" b="1" dirty="0" smtClean="0"/>
                <a:t>Compute</a:t>
              </a:r>
              <a:endParaRPr lang="en-US" sz="1600" b="1" dirty="0"/>
            </a:p>
          </p:txBody>
        </p:sp>
        <p:sp>
          <p:nvSpPr>
            <p:cNvPr id="70" name="TextBox 69"/>
            <p:cNvSpPr txBox="1"/>
            <p:nvPr/>
          </p:nvSpPr>
          <p:spPr>
            <a:xfrm>
              <a:off x="4184436" y="1355446"/>
              <a:ext cx="1534459" cy="334948"/>
            </a:xfrm>
            <a:prstGeom prst="rect">
              <a:avLst/>
            </a:prstGeom>
            <a:noFill/>
          </p:spPr>
          <p:txBody>
            <a:bodyPr wrap="none" rtlCol="0">
              <a:spAutoFit/>
            </a:bodyPr>
            <a:lstStyle/>
            <a:p>
              <a:r>
                <a:rPr lang="en-US" sz="1600" b="1" dirty="0" smtClean="0"/>
                <a:t>Communication</a:t>
              </a:r>
              <a:endParaRPr lang="en-US" sz="1600" b="1" dirty="0"/>
            </a:p>
          </p:txBody>
        </p:sp>
        <p:sp>
          <p:nvSpPr>
            <p:cNvPr id="71" name="TextBox 70"/>
            <p:cNvSpPr txBox="1"/>
            <p:nvPr/>
          </p:nvSpPr>
          <p:spPr>
            <a:xfrm>
              <a:off x="5840251" y="1355446"/>
              <a:ext cx="1529778" cy="334948"/>
            </a:xfrm>
            <a:prstGeom prst="rect">
              <a:avLst/>
            </a:prstGeom>
            <a:noFill/>
          </p:spPr>
          <p:txBody>
            <a:bodyPr wrap="none" rtlCol="0">
              <a:spAutoFit/>
            </a:bodyPr>
            <a:lstStyle/>
            <a:p>
              <a:r>
                <a:rPr lang="en-US" sz="1600" b="1" dirty="0" smtClean="0"/>
                <a:t>Reduce/ barrier</a:t>
              </a:r>
              <a:endParaRPr lang="en-US" sz="1600" b="1" dirty="0"/>
            </a:p>
          </p:txBody>
        </p:sp>
        <p:sp>
          <p:nvSpPr>
            <p:cNvPr id="72" name="TextBox 71"/>
            <p:cNvSpPr txBox="1"/>
            <p:nvPr/>
          </p:nvSpPr>
          <p:spPr>
            <a:xfrm>
              <a:off x="1448402" y="2104229"/>
              <a:ext cx="1354538" cy="334948"/>
            </a:xfrm>
            <a:prstGeom prst="rect">
              <a:avLst/>
            </a:prstGeom>
            <a:noFill/>
          </p:spPr>
          <p:txBody>
            <a:bodyPr wrap="none" rtlCol="0">
              <a:spAutoFit/>
            </a:bodyPr>
            <a:lstStyle/>
            <a:p>
              <a:r>
                <a:rPr lang="en-US" sz="1600" b="1" dirty="0" smtClean="0"/>
                <a:t>New Iteration</a:t>
              </a:r>
              <a:endParaRPr lang="en-US" sz="1600" b="1" dirty="0"/>
            </a:p>
          </p:txBody>
        </p:sp>
        <p:sp>
          <p:nvSpPr>
            <p:cNvPr id="4" name="Flowchart: Magnetic Disk 3"/>
            <p:cNvSpPr/>
            <p:nvPr/>
          </p:nvSpPr>
          <p:spPr>
            <a:xfrm>
              <a:off x="3828742" y="181984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7" name="Flowchart: Magnetic Disk 26"/>
            <p:cNvSpPr/>
            <p:nvPr/>
          </p:nvSpPr>
          <p:spPr>
            <a:xfrm>
              <a:off x="3828741" y="2267789"/>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8" name="Flowchart: Magnetic Disk 27"/>
            <p:cNvSpPr/>
            <p:nvPr/>
          </p:nvSpPr>
          <p:spPr>
            <a:xfrm>
              <a:off x="3828740" y="3107013"/>
              <a:ext cx="224135" cy="188025"/>
            </a:xfrm>
            <a:prstGeom prst="flowChartMagneticDisk">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Folded Corner 4"/>
            <p:cNvSpPr/>
            <p:nvPr/>
          </p:nvSpPr>
          <p:spPr>
            <a:xfrm>
              <a:off x="7156039" y="2355304"/>
              <a:ext cx="181155" cy="223564"/>
            </a:xfrm>
            <a:prstGeom prst="foldedCorne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10" name="Oval Callout 9"/>
          <p:cNvSpPr/>
          <p:nvPr/>
        </p:nvSpPr>
        <p:spPr>
          <a:xfrm>
            <a:off x="3795347" y="3831771"/>
            <a:ext cx="2218192" cy="1045029"/>
          </a:xfrm>
          <a:prstGeom prst="wedgeEllipseCallout">
            <a:avLst>
              <a:gd name="adj1" fmla="val -45477"/>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Larger Loop-Invariant Data</a:t>
            </a:r>
            <a:endParaRPr lang="en-US" b="1" dirty="0"/>
          </a:p>
        </p:txBody>
      </p:sp>
      <p:sp>
        <p:nvSpPr>
          <p:cNvPr id="34" name="Oval Callout 33"/>
          <p:cNvSpPr/>
          <p:nvPr/>
        </p:nvSpPr>
        <p:spPr>
          <a:xfrm>
            <a:off x="6277885" y="152400"/>
            <a:ext cx="2108696" cy="1045029"/>
          </a:xfrm>
          <a:prstGeom prst="wedgeEllipseCallout">
            <a:avLst>
              <a:gd name="adj1" fmla="val -35341"/>
              <a:gd name="adj2" fmla="val 71784"/>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Generalize to arbitrary Collective </a:t>
            </a:r>
            <a:endParaRPr lang="en-US" b="1" dirty="0"/>
          </a:p>
        </p:txBody>
      </p:sp>
      <p:sp>
        <p:nvSpPr>
          <p:cNvPr id="14" name="Rounded Rectangular Callout 13"/>
          <p:cNvSpPr/>
          <p:nvPr/>
        </p:nvSpPr>
        <p:spPr>
          <a:xfrm>
            <a:off x="760022" y="1397493"/>
            <a:ext cx="1299414" cy="600254"/>
          </a:xfrm>
          <a:prstGeom prst="wedgeRoundRectCallout">
            <a:avLst>
              <a:gd name="adj1" fmla="val 100414"/>
              <a:gd name="adj2" fmla="val 143614"/>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Broadcast</a:t>
            </a:r>
            <a:endParaRPr lang="en-US" b="1" dirty="0"/>
          </a:p>
        </p:txBody>
      </p:sp>
      <p:sp>
        <p:nvSpPr>
          <p:cNvPr id="33" name="Oval Callout 32"/>
          <p:cNvSpPr/>
          <p:nvPr/>
        </p:nvSpPr>
        <p:spPr>
          <a:xfrm>
            <a:off x="6858001" y="3004083"/>
            <a:ext cx="2133600" cy="1350202"/>
          </a:xfrm>
          <a:prstGeom prst="wedgeEllipseCallout">
            <a:avLst>
              <a:gd name="adj1" fmla="val -28906"/>
              <a:gd name="adj2" fmla="val -71398"/>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Smaller Loop-Variant Data</a:t>
            </a:r>
          </a:p>
        </p:txBody>
      </p:sp>
      <p:sp>
        <p:nvSpPr>
          <p:cNvPr id="35" name="TextBox 34"/>
          <p:cNvSpPr txBox="1"/>
          <p:nvPr/>
        </p:nvSpPr>
        <p:spPr>
          <a:xfrm>
            <a:off x="7174122" y="6387890"/>
            <a:ext cx="1798441" cy="369332"/>
          </a:xfrm>
          <a:prstGeom prst="rect">
            <a:avLst/>
          </a:prstGeom>
          <a:noFill/>
          <a:ln>
            <a:solidFill>
              <a:schemeClr val="tx1"/>
            </a:solidFill>
          </a:ln>
        </p:spPr>
        <p:txBody>
          <a:bodyPr wrap="none" rtlCol="0">
            <a:spAutoFit/>
          </a:bodyPr>
          <a:lstStyle/>
          <a:p>
            <a:r>
              <a:rPr lang="en-US" dirty="0"/>
              <a:t>Qiu, </a:t>
            </a:r>
            <a:r>
              <a:rPr lang="en-US" dirty="0" err="1"/>
              <a:t>Gunarathne</a:t>
            </a:r>
            <a:r>
              <a:rPr lang="en-US" dirty="0"/>
              <a:t> </a:t>
            </a:r>
          </a:p>
        </p:txBody>
      </p:sp>
    </p:spTree>
    <p:extLst>
      <p:ext uri="{BB962C8B-B14F-4D97-AF65-F5344CB8AC3E}">
        <p14:creationId xmlns:p14="http://schemas.microsoft.com/office/powerpoint/2010/main" val="40935303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790757" cy="1143000"/>
          </a:xfrm>
          <a:ln>
            <a:noFill/>
          </a:ln>
        </p:spPr>
        <p:txBody>
          <a:bodyPr>
            <a:normAutofit fontScale="90000"/>
          </a:bodyPr>
          <a:lstStyle/>
          <a:p>
            <a:r>
              <a:rPr lang="en-US" sz="3600" dirty="0" smtClean="0">
                <a:effectLst>
                  <a:outerShdw blurRad="38100" dist="38100" dir="2700000" algn="tl">
                    <a:srgbClr val="000000">
                      <a:alpha val="43137"/>
                    </a:srgbClr>
                  </a:outerShdw>
                </a:effectLst>
              </a:rPr>
              <a:t>Pleasingly Parallel</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Performance </a:t>
            </a:r>
            <a:r>
              <a:rPr lang="en-US" sz="3600" dirty="0">
                <a:effectLst>
                  <a:outerShdw blurRad="38100" dist="38100" dir="2700000" algn="tl">
                    <a:srgbClr val="000000">
                      <a:alpha val="43137"/>
                    </a:srgbClr>
                  </a:outerShdw>
                </a:effectLst>
              </a:rPr>
              <a:t>Comparisons</a:t>
            </a:r>
          </a:p>
        </p:txBody>
      </p:sp>
      <p:grpSp>
        <p:nvGrpSpPr>
          <p:cNvPr id="3" name="Group 2"/>
          <p:cNvGrpSpPr/>
          <p:nvPr/>
        </p:nvGrpSpPr>
        <p:grpSpPr>
          <a:xfrm>
            <a:off x="700354" y="1002976"/>
            <a:ext cx="3429000" cy="2472154"/>
            <a:chOff x="2438400" y="1126175"/>
            <a:chExt cx="3429000" cy="2472154"/>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1464729"/>
              <a:ext cx="3429000" cy="2133600"/>
            </a:xfrm>
            <a:prstGeom prst="rect">
              <a:avLst/>
            </a:prstGeom>
            <a:ln w="3175">
              <a:solidFill>
                <a:schemeClr val="tx1"/>
              </a:solidFill>
            </a:ln>
            <a:effectLst/>
          </p:spPr>
        </p:pic>
        <p:sp>
          <p:nvSpPr>
            <p:cNvPr id="7" name="Rectangle 6"/>
            <p:cNvSpPr/>
            <p:nvPr/>
          </p:nvSpPr>
          <p:spPr>
            <a:xfrm>
              <a:off x="3061294" y="1126175"/>
              <a:ext cx="2194768" cy="338554"/>
            </a:xfrm>
            <a:prstGeom prst="rect">
              <a:avLst/>
            </a:prstGeom>
          </p:spPr>
          <p:txBody>
            <a:bodyPr wrap="none">
              <a:spAutoFit/>
            </a:bodyPr>
            <a:lstStyle/>
            <a:p>
              <a:r>
                <a:rPr lang="en-US" sz="1600" b="1" dirty="0">
                  <a:solidFill>
                    <a:prstClr val="black"/>
                  </a:solidFill>
                  <a:cs typeface="Arial" pitchFamily="34" charset="0"/>
                </a:rPr>
                <a:t>BLAST Sequence Search</a:t>
              </a:r>
              <a:endParaRPr lang="en-US" sz="1600" b="1" dirty="0">
                <a:solidFill>
                  <a:prstClr val="black"/>
                </a:solidFill>
              </a:endParaRPr>
            </a:p>
          </p:txBody>
        </p:sp>
      </p:grpSp>
      <p:grpSp>
        <p:nvGrpSpPr>
          <p:cNvPr id="13" name="Group 12"/>
          <p:cNvGrpSpPr/>
          <p:nvPr/>
        </p:nvGrpSpPr>
        <p:grpSpPr>
          <a:xfrm>
            <a:off x="228600" y="3657600"/>
            <a:ext cx="5307409" cy="2667000"/>
            <a:chOff x="407590" y="3810000"/>
            <a:chExt cx="5307409" cy="266700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590" y="4142228"/>
              <a:ext cx="5307409" cy="2334772"/>
            </a:xfrm>
            <a:prstGeom prst="rect">
              <a:avLst/>
            </a:prstGeom>
            <a:ln w="3175">
              <a:solidFill>
                <a:schemeClr val="tx1"/>
              </a:solidFill>
            </a:ln>
            <a:effectLst/>
          </p:spPr>
        </p:pic>
        <p:sp>
          <p:nvSpPr>
            <p:cNvPr id="8" name="Rectangle 7"/>
            <p:cNvSpPr/>
            <p:nvPr/>
          </p:nvSpPr>
          <p:spPr>
            <a:xfrm>
              <a:off x="1890140" y="3810000"/>
              <a:ext cx="2342308" cy="338554"/>
            </a:xfrm>
            <a:prstGeom prst="rect">
              <a:avLst/>
            </a:prstGeom>
          </p:spPr>
          <p:txBody>
            <a:bodyPr wrap="none">
              <a:spAutoFit/>
            </a:bodyPr>
            <a:lstStyle/>
            <a:p>
              <a:r>
                <a:rPr lang="en-US" sz="1600" b="1" dirty="0">
                  <a:solidFill>
                    <a:prstClr val="black"/>
                  </a:solidFill>
                  <a:cs typeface="Arial" pitchFamily="34" charset="0"/>
                </a:rPr>
                <a:t>Cap3 Sequence Assembly</a:t>
              </a:r>
              <a:endParaRPr lang="en-US" sz="1600" b="1" dirty="0">
                <a:solidFill>
                  <a:prstClr val="black"/>
                </a:solidFill>
              </a:endParaRPr>
            </a:p>
          </p:txBody>
        </p:sp>
      </p:grpSp>
      <p:sp>
        <p:nvSpPr>
          <p:cNvPr id="9" name="Rectangle 8"/>
          <p:cNvSpPr/>
          <p:nvPr/>
        </p:nvSpPr>
        <p:spPr>
          <a:xfrm>
            <a:off x="6675739" y="710612"/>
            <a:ext cx="1936327" cy="584727"/>
          </a:xfrm>
          <a:prstGeom prst="rect">
            <a:avLst/>
          </a:prstGeom>
        </p:spPr>
        <p:txBody>
          <a:bodyPr wrap="none" lIns="91390" tIns="45696" rIns="91390" bIns="45696">
            <a:spAutoFit/>
          </a:bodyPr>
          <a:lstStyle/>
          <a:p>
            <a:pPr algn="ctr"/>
            <a:r>
              <a:rPr lang="en-US" sz="1600" b="1" dirty="0">
                <a:solidFill>
                  <a:prstClr val="black"/>
                </a:solidFill>
                <a:cs typeface="Arial" pitchFamily="34" charset="0"/>
              </a:rPr>
              <a:t>Smith </a:t>
            </a:r>
            <a:r>
              <a:rPr lang="en-US" sz="1600" b="1" dirty="0" smtClean="0">
                <a:solidFill>
                  <a:prstClr val="black"/>
                </a:solidFill>
                <a:cs typeface="Arial" pitchFamily="34" charset="0"/>
              </a:rPr>
              <a:t>Waterman </a:t>
            </a:r>
            <a:endParaRPr lang="en-US" sz="1600" b="1" dirty="0">
              <a:solidFill>
                <a:prstClr val="black"/>
              </a:solidFill>
              <a:cs typeface="Arial" pitchFamily="34" charset="0"/>
            </a:endParaRPr>
          </a:p>
          <a:p>
            <a:pPr algn="ctr"/>
            <a:r>
              <a:rPr lang="en-US" sz="1600" b="1" dirty="0">
                <a:solidFill>
                  <a:prstClr val="black"/>
                </a:solidFill>
                <a:cs typeface="Arial" pitchFamily="34" charset="0"/>
              </a:rPr>
              <a:t>Sequence Alignment</a:t>
            </a:r>
            <a:endParaRPr lang="en-US" sz="1600" b="1" dirty="0">
              <a:solidFill>
                <a:prstClr val="black"/>
              </a:solidFill>
            </a:endParaRPr>
          </a:p>
        </p:txBody>
      </p:sp>
      <p:pic>
        <p:nvPicPr>
          <p:cNvPr id="10" name="Picture 9" descr="D:\academic\phd\Publications\CloudComp09\figures\cap3.png"/>
          <p:cNvPicPr>
            <a:picLocks noChangeAspect="1" noChangeArrowheads="1"/>
          </p:cNvPicPr>
          <p:nvPr/>
        </p:nvPicPr>
        <p:blipFill>
          <a:blip r:embed="rId5" cstate="print"/>
          <a:srcRect/>
          <a:stretch>
            <a:fillRect/>
          </a:stretch>
        </p:blipFill>
        <p:spPr bwMode="auto">
          <a:xfrm>
            <a:off x="6096000" y="4419600"/>
            <a:ext cx="1719648" cy="1905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1" y="1362887"/>
            <a:ext cx="3140075" cy="263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667689090"/>
      </p:ext>
    </p:extLst>
  </p:cSld>
  <p:clrMapOvr>
    <a:masterClrMapping/>
  </p:clrMapOvr>
  <mc:AlternateContent xmlns:mc="http://schemas.openxmlformats.org/markup-compatibility/2006" xmlns:p14="http://schemas.microsoft.com/office/powerpoint/2010/main">
    <mc:Choice Requires="p14">
      <p:transition spd="slow" p14:dur="2000" advTm="9174"/>
    </mc:Choice>
    <mc:Fallback xmlns="">
      <p:transition spd="slow" advTm="9174"/>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scene3d>
              <a:camera prst="orthographicFront"/>
              <a:lightRig rig="flat" dir="tl">
                <a:rot lat="0" lon="0" rev="6600000"/>
              </a:lightRig>
            </a:scene3d>
            <a:sp3d extrusionH="25400" contourW="8890">
              <a:contourClr>
                <a:schemeClr val="accent2">
                  <a:shade val="75000"/>
                </a:schemeClr>
              </a:contourClr>
            </a:sp3d>
          </a:bodyPr>
          <a:lstStyle/>
          <a:p>
            <a:r>
              <a:rPr 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Performance – </a:t>
            </a:r>
            <a:r>
              <a:rPr lang="en-US" sz="36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Kmeans</a:t>
            </a:r>
            <a:r>
              <a:rPr lang="en-US" sz="3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Century Gothic" pitchFamily="34" charset="0"/>
              </a:rPr>
              <a:t> Clustering</a:t>
            </a:r>
          </a:p>
        </p:txBody>
      </p:sp>
      <p:graphicFrame>
        <p:nvGraphicFramePr>
          <p:cNvPr id="25" name="Content Placeholder 3"/>
          <p:cNvGraphicFramePr>
            <a:graphicFrameLocks noGrp="1"/>
          </p:cNvGraphicFramePr>
          <p:nvPr>
            <p:ph idx="1"/>
            <p:extLst>
              <p:ext uri="{D42A27DB-BD31-4B8C-83A1-F6EECF244321}">
                <p14:modId xmlns:p14="http://schemas.microsoft.com/office/powerpoint/2010/main" val="23123185"/>
              </p:ext>
            </p:extLst>
          </p:nvPr>
        </p:nvGraphicFramePr>
        <p:xfrm>
          <a:off x="228600" y="3518615"/>
          <a:ext cx="4093038" cy="2605344"/>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p:cNvSpPr/>
          <p:nvPr/>
        </p:nvSpPr>
        <p:spPr>
          <a:xfrm>
            <a:off x="5257800" y="3138929"/>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Number of Executing Map Task Histogram</a:t>
            </a:r>
            <a:endParaRPr lang="en-US" sz="1400" b="1" dirty="0">
              <a:solidFill>
                <a:prstClr val="black"/>
              </a:solidFill>
            </a:endParaRPr>
          </a:p>
        </p:txBody>
      </p:sp>
      <p:sp>
        <p:nvSpPr>
          <p:cNvPr id="20" name="Rectangle 19"/>
          <p:cNvSpPr/>
          <p:nvPr/>
        </p:nvSpPr>
        <p:spPr>
          <a:xfrm>
            <a:off x="603183" y="6027630"/>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Strong Scaling with 128M Data Points</a:t>
            </a:r>
            <a:endParaRPr lang="en-US" sz="1400" b="1" dirty="0">
              <a:solidFill>
                <a:prstClr val="black"/>
              </a:solidFill>
            </a:endParaRPr>
          </a:p>
        </p:txBody>
      </p:sp>
      <p:sp>
        <p:nvSpPr>
          <p:cNvPr id="21" name="Rectangle 20"/>
          <p:cNvSpPr/>
          <p:nvPr/>
        </p:nvSpPr>
        <p:spPr>
          <a:xfrm>
            <a:off x="5143500" y="6199917"/>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Weak Scaling</a:t>
            </a:r>
            <a:endParaRPr lang="en-US" sz="1400" b="1" dirty="0">
              <a:solidFill>
                <a:prstClr val="black"/>
              </a:solidFill>
            </a:endParaRPr>
          </a:p>
        </p:txBody>
      </p:sp>
      <p:sp>
        <p:nvSpPr>
          <p:cNvPr id="22" name="Rectangle 21"/>
          <p:cNvSpPr/>
          <p:nvPr/>
        </p:nvSpPr>
        <p:spPr>
          <a:xfrm>
            <a:off x="990600" y="3130871"/>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Task Execution Time Histogram</a:t>
            </a:r>
            <a:endParaRPr lang="en-US" sz="1400" b="1" dirty="0">
              <a:solidFill>
                <a:prstClr val="black"/>
              </a:solidFill>
            </a:endParaRPr>
          </a:p>
        </p:txBody>
      </p:sp>
      <p:pic>
        <p:nvPicPr>
          <p:cNvPr id="9"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9600" y="1134669"/>
            <a:ext cx="8229600" cy="202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ular Callout 15"/>
          <p:cNvSpPr/>
          <p:nvPr/>
        </p:nvSpPr>
        <p:spPr>
          <a:xfrm>
            <a:off x="373084" y="914974"/>
            <a:ext cx="2895600" cy="439387"/>
          </a:xfrm>
          <a:prstGeom prst="wedgeRoundRectCallout">
            <a:avLst>
              <a:gd name="adj1" fmla="val -21252"/>
              <a:gd name="adj2" fmla="val 119256"/>
              <a:gd name="adj3" fmla="val 16667"/>
            </a:avLst>
          </a:prstGeom>
          <a:solidFill>
            <a:srgbClr val="FFFFCC"/>
          </a:solidFill>
        </p:spPr>
        <p:style>
          <a:lnRef idx="1">
            <a:schemeClr val="accent3"/>
          </a:lnRef>
          <a:fillRef idx="2">
            <a:schemeClr val="accent3"/>
          </a:fillRef>
          <a:effectRef idx="1">
            <a:schemeClr val="accent3"/>
          </a:effectRef>
          <a:fontRef idx="minor">
            <a:schemeClr val="dk1"/>
          </a:fontRef>
        </p:style>
        <p:txBody>
          <a:bodyPr lIns="91390" tIns="45696" rIns="91390" bIns="45696" rtlCol="0" anchor="ctr"/>
          <a:lstStyle/>
          <a:p>
            <a:pPr algn="ctr"/>
            <a:r>
              <a:rPr lang="en-US" sz="1600" b="1" dirty="0">
                <a:solidFill>
                  <a:prstClr val="black"/>
                </a:solidFill>
              </a:rPr>
              <a:t>First iteration performs the initial data fetch</a:t>
            </a:r>
          </a:p>
        </p:txBody>
      </p:sp>
      <p:sp>
        <p:nvSpPr>
          <p:cNvPr id="23" name="Rounded Rectangular Callout 22"/>
          <p:cNvSpPr/>
          <p:nvPr/>
        </p:nvSpPr>
        <p:spPr>
          <a:xfrm>
            <a:off x="5246826" y="695283"/>
            <a:ext cx="2895600" cy="439387"/>
          </a:xfrm>
          <a:prstGeom prst="wedgeRoundRectCallout">
            <a:avLst>
              <a:gd name="adj1" fmla="val -22482"/>
              <a:gd name="adj2" fmla="val 97635"/>
              <a:gd name="adj3" fmla="val 16667"/>
            </a:avLst>
          </a:prstGeom>
          <a:solidFill>
            <a:srgbClr val="FFFFCC"/>
          </a:solidFill>
        </p:spPr>
        <p:style>
          <a:lnRef idx="1">
            <a:schemeClr val="accent3"/>
          </a:lnRef>
          <a:fillRef idx="2">
            <a:schemeClr val="accent3"/>
          </a:fillRef>
          <a:effectRef idx="1">
            <a:schemeClr val="accent3"/>
          </a:effectRef>
          <a:fontRef idx="minor">
            <a:schemeClr val="dk1"/>
          </a:fontRef>
        </p:style>
        <p:txBody>
          <a:bodyPr lIns="91390" tIns="45696" rIns="91390" bIns="45696" rtlCol="0" anchor="ctr"/>
          <a:lstStyle/>
          <a:p>
            <a:pPr algn="ctr"/>
            <a:r>
              <a:rPr lang="en-US" sz="1600" b="1" dirty="0">
                <a:solidFill>
                  <a:prstClr val="black"/>
                </a:solidFill>
              </a:rPr>
              <a:t>Overhead between iterations</a:t>
            </a:r>
          </a:p>
        </p:txBody>
      </p:sp>
      <p:sp>
        <p:nvSpPr>
          <p:cNvPr id="24" name="Rounded Rectangular Callout 23"/>
          <p:cNvSpPr/>
          <p:nvPr/>
        </p:nvSpPr>
        <p:spPr>
          <a:xfrm>
            <a:off x="990600" y="4909482"/>
            <a:ext cx="3352800" cy="439387"/>
          </a:xfrm>
          <a:prstGeom prst="wedgeRoundRectCallout">
            <a:avLst>
              <a:gd name="adj1" fmla="val -22583"/>
              <a:gd name="adj2" fmla="val -169258"/>
              <a:gd name="adj3" fmla="val 16667"/>
            </a:avLst>
          </a:prstGeom>
        </p:spPr>
        <p:style>
          <a:lnRef idx="1">
            <a:schemeClr val="accent3"/>
          </a:lnRef>
          <a:fillRef idx="2">
            <a:schemeClr val="accent3"/>
          </a:fillRef>
          <a:effectRef idx="1">
            <a:schemeClr val="accent3"/>
          </a:effectRef>
          <a:fontRef idx="minor">
            <a:schemeClr val="dk1"/>
          </a:fontRef>
        </p:style>
        <p:txBody>
          <a:bodyPr lIns="91390" tIns="45696" rIns="91390" bIns="45696" rtlCol="0" anchor="ctr"/>
          <a:lstStyle/>
          <a:p>
            <a:pPr algn="ctr"/>
            <a:r>
              <a:rPr lang="en-US" sz="1600" b="1" dirty="0" smtClean="0">
                <a:solidFill>
                  <a:prstClr val="black"/>
                </a:solidFill>
              </a:rPr>
              <a:t>Hadoop </a:t>
            </a:r>
            <a:r>
              <a:rPr lang="en-US" sz="1600" b="1" dirty="0">
                <a:solidFill>
                  <a:prstClr val="black"/>
                </a:solidFill>
              </a:rPr>
              <a:t>on bare metal </a:t>
            </a:r>
            <a:r>
              <a:rPr lang="en-US" sz="1600" b="1" dirty="0" smtClean="0">
                <a:solidFill>
                  <a:prstClr val="black"/>
                </a:solidFill>
              </a:rPr>
              <a:t> scales worst</a:t>
            </a:r>
            <a:endParaRPr lang="en-US" sz="1600" b="1" dirty="0">
              <a:solidFill>
                <a:prstClr val="black"/>
              </a:solidFill>
            </a:endParaRPr>
          </a:p>
        </p:txBody>
      </p:sp>
      <p:graphicFrame>
        <p:nvGraphicFramePr>
          <p:cNvPr id="26" name="Chart 25"/>
          <p:cNvGraphicFramePr>
            <a:graphicFrameLocks/>
          </p:cNvGraphicFramePr>
          <p:nvPr>
            <p:extLst>
              <p:ext uri="{D42A27DB-BD31-4B8C-83A1-F6EECF244321}">
                <p14:modId xmlns:p14="http://schemas.microsoft.com/office/powerpoint/2010/main" val="3901351681"/>
              </p:ext>
            </p:extLst>
          </p:nvPr>
        </p:nvGraphicFramePr>
        <p:xfrm>
          <a:off x="4343400" y="3534712"/>
          <a:ext cx="4903671" cy="2743111"/>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14"/>
          <p:cNvSpPr txBox="1"/>
          <p:nvPr/>
        </p:nvSpPr>
        <p:spPr>
          <a:xfrm>
            <a:off x="7924800" y="3930134"/>
            <a:ext cx="938077" cy="369332"/>
          </a:xfrm>
          <a:prstGeom prst="rect">
            <a:avLst/>
          </a:prstGeom>
          <a:solidFill>
            <a:srgbClr val="C2E59B"/>
          </a:solidFill>
        </p:spPr>
        <p:txBody>
          <a:bodyPr wrap="none" rtlCol="0">
            <a:spAutoFit/>
          </a:bodyPr>
          <a:lstStyle/>
          <a:p>
            <a:r>
              <a:rPr lang="en-US" b="1" dirty="0" smtClean="0"/>
              <a:t>Hadoop</a:t>
            </a:r>
            <a:endParaRPr lang="en-US" b="1" dirty="0"/>
          </a:p>
        </p:txBody>
      </p:sp>
      <p:sp>
        <p:nvSpPr>
          <p:cNvPr id="27" name="TextBox 26"/>
          <p:cNvSpPr txBox="1"/>
          <p:nvPr/>
        </p:nvSpPr>
        <p:spPr>
          <a:xfrm>
            <a:off x="7870968" y="4579825"/>
            <a:ext cx="882678" cy="369332"/>
          </a:xfrm>
          <a:prstGeom prst="rect">
            <a:avLst/>
          </a:prstGeom>
          <a:solidFill>
            <a:srgbClr val="FF9797"/>
          </a:solidFill>
        </p:spPr>
        <p:txBody>
          <a:bodyPr wrap="none" rtlCol="0">
            <a:spAutoFit/>
          </a:bodyPr>
          <a:lstStyle/>
          <a:p>
            <a:r>
              <a:rPr lang="en-US" b="1" dirty="0" smtClean="0"/>
              <a:t>Twister</a:t>
            </a:r>
            <a:endParaRPr lang="en-US" b="1" dirty="0"/>
          </a:p>
        </p:txBody>
      </p:sp>
      <p:sp>
        <p:nvSpPr>
          <p:cNvPr id="28" name="TextBox 27"/>
          <p:cNvSpPr txBox="1"/>
          <p:nvPr/>
        </p:nvSpPr>
        <p:spPr>
          <a:xfrm>
            <a:off x="5508196" y="5288973"/>
            <a:ext cx="3635804" cy="369332"/>
          </a:xfrm>
          <a:prstGeom prst="rect">
            <a:avLst/>
          </a:prstGeom>
          <a:solidFill>
            <a:srgbClr val="6FC9F1"/>
          </a:solidFill>
        </p:spPr>
        <p:txBody>
          <a:bodyPr wrap="none" rtlCol="0">
            <a:spAutoFit/>
          </a:bodyPr>
          <a:lstStyle/>
          <a:p>
            <a:r>
              <a:rPr lang="en-US" b="1" dirty="0" smtClean="0"/>
              <a:t>Twister4Azure</a:t>
            </a:r>
            <a:r>
              <a:rPr lang="en-US" b="1" dirty="0"/>
              <a:t>(adjusted for C#/Java</a:t>
            </a:r>
            <a:r>
              <a:rPr lang="en-US" b="1" dirty="0" smtClean="0"/>
              <a:t>)</a:t>
            </a:r>
            <a:endParaRPr lang="en-US" b="1" dirty="0"/>
          </a:p>
        </p:txBody>
      </p:sp>
      <p:sp>
        <p:nvSpPr>
          <p:cNvPr id="29" name="TextBox 28"/>
          <p:cNvSpPr txBox="1"/>
          <p:nvPr/>
        </p:nvSpPr>
        <p:spPr>
          <a:xfrm>
            <a:off x="3645894" y="1539027"/>
            <a:ext cx="1547411" cy="369332"/>
          </a:xfrm>
          <a:prstGeom prst="rect">
            <a:avLst/>
          </a:prstGeom>
          <a:solidFill>
            <a:srgbClr val="FFFFCC"/>
          </a:solidFill>
          <a:ln w="38100">
            <a:solidFill>
              <a:schemeClr val="tx1"/>
            </a:solidFill>
          </a:ln>
        </p:spPr>
        <p:txBody>
          <a:bodyPr wrap="none" rtlCol="0">
            <a:spAutoFit/>
          </a:bodyPr>
          <a:lstStyle/>
          <a:p>
            <a:r>
              <a:rPr lang="en-US" b="1" dirty="0" smtClean="0"/>
              <a:t>Twister4Azure</a:t>
            </a:r>
            <a:endParaRPr lang="en-US" b="1" dirty="0"/>
          </a:p>
        </p:txBody>
      </p:sp>
      <p:sp>
        <p:nvSpPr>
          <p:cNvPr id="18" name="TextBox 17"/>
          <p:cNvSpPr txBox="1"/>
          <p:nvPr/>
        </p:nvSpPr>
        <p:spPr>
          <a:xfrm>
            <a:off x="290437" y="6387890"/>
            <a:ext cx="1798441" cy="369332"/>
          </a:xfrm>
          <a:prstGeom prst="rect">
            <a:avLst/>
          </a:prstGeom>
          <a:noFill/>
          <a:ln>
            <a:solidFill>
              <a:schemeClr val="tx1"/>
            </a:solidFill>
          </a:ln>
        </p:spPr>
        <p:txBody>
          <a:bodyPr wrap="none" rtlCol="0">
            <a:spAutoFit/>
          </a:bodyPr>
          <a:lstStyle/>
          <a:p>
            <a:r>
              <a:rPr lang="en-US" dirty="0"/>
              <a:t>Qiu, </a:t>
            </a:r>
            <a:r>
              <a:rPr lang="en-US" dirty="0" err="1"/>
              <a:t>Gunarathne</a:t>
            </a:r>
            <a:r>
              <a:rPr lang="en-US" dirty="0"/>
              <a:t> </a:t>
            </a:r>
          </a:p>
        </p:txBody>
      </p:sp>
    </p:spTree>
    <p:custDataLst>
      <p:tags r:id="rId1"/>
    </p:custDataLst>
    <p:extLst>
      <p:ext uri="{BB962C8B-B14F-4D97-AF65-F5344CB8AC3E}">
        <p14:creationId xmlns:p14="http://schemas.microsoft.com/office/powerpoint/2010/main" val="3784853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Recent results on 512 cores Azure</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27</a:t>
            </a:fld>
            <a:endParaRPr lang="en-US"/>
          </a:p>
        </p:txBody>
      </p:sp>
      <p:graphicFrame>
        <p:nvGraphicFramePr>
          <p:cNvPr id="5" name="Chart 4"/>
          <p:cNvGraphicFramePr>
            <a:graphicFrameLocks/>
          </p:cNvGraphicFramePr>
          <p:nvPr>
            <p:extLst>
              <p:ext uri="{D42A27DB-BD31-4B8C-83A1-F6EECF244321}">
                <p14:modId xmlns:p14="http://schemas.microsoft.com/office/powerpoint/2010/main" val="4230519335"/>
              </p:ext>
            </p:extLst>
          </p:nvPr>
        </p:nvGraphicFramePr>
        <p:xfrm>
          <a:off x="762000" y="1143000"/>
          <a:ext cx="67056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066800" y="5181600"/>
            <a:ext cx="4572000" cy="923330"/>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t>20</a:t>
            </a:r>
            <a:r>
              <a:rPr lang="en-US" b="1" baseline="0" dirty="0" smtClean="0"/>
              <a:t> Dimensions</a:t>
            </a:r>
          </a:p>
          <a:p>
            <a:r>
              <a:rPr lang="en-US" b="1" baseline="0" dirty="0" smtClean="0"/>
              <a:t>500 Centers</a:t>
            </a:r>
          </a:p>
          <a:p>
            <a:r>
              <a:rPr lang="en-US" b="1" baseline="0" dirty="0" smtClean="0"/>
              <a:t>Data sizes 128</a:t>
            </a:r>
            <a:r>
              <a:rPr lang="en-US" b="1" dirty="0" smtClean="0"/>
              <a:t> </a:t>
            </a:r>
            <a:r>
              <a:rPr lang="en-US" b="1" baseline="0" dirty="0" smtClean="0"/>
              <a:t>million</a:t>
            </a:r>
            <a:endParaRPr lang="en-US" b="1" dirty="0"/>
          </a:p>
        </p:txBody>
      </p:sp>
      <p:sp>
        <p:nvSpPr>
          <p:cNvPr id="7" name="TextBox 6"/>
          <p:cNvSpPr txBox="1"/>
          <p:nvPr/>
        </p:nvSpPr>
        <p:spPr>
          <a:xfrm>
            <a:off x="290437" y="6387890"/>
            <a:ext cx="1798441" cy="369332"/>
          </a:xfrm>
          <a:prstGeom prst="rect">
            <a:avLst/>
          </a:prstGeom>
          <a:noFill/>
          <a:ln>
            <a:solidFill>
              <a:schemeClr val="tx1"/>
            </a:solidFill>
          </a:ln>
        </p:spPr>
        <p:txBody>
          <a:bodyPr wrap="none" rtlCol="0">
            <a:spAutoFit/>
          </a:bodyPr>
          <a:lstStyle/>
          <a:p>
            <a:r>
              <a:rPr lang="en-US" dirty="0"/>
              <a:t>Qiu, </a:t>
            </a:r>
            <a:r>
              <a:rPr lang="en-US" dirty="0" err="1"/>
              <a:t>Gunarathne</a:t>
            </a:r>
            <a:r>
              <a:rPr lang="en-US" dirty="0"/>
              <a:t> </a:t>
            </a:r>
          </a:p>
        </p:txBody>
      </p:sp>
    </p:spTree>
    <p:extLst>
      <p:ext uri="{BB962C8B-B14F-4D97-AF65-F5344CB8AC3E}">
        <p14:creationId xmlns:p14="http://schemas.microsoft.com/office/powerpoint/2010/main" val="32133589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Intensive </a:t>
            </a:r>
            <a:r>
              <a:rPr lang="en-US" dirty="0" err="1" smtClean="0"/>
              <a:t>Kmeans</a:t>
            </a:r>
            <a:r>
              <a:rPr lang="en-US" dirty="0" smtClean="0"/>
              <a:t> Clustering</a:t>
            </a:r>
            <a:endParaRPr lang="en-US" dirty="0"/>
          </a:p>
        </p:txBody>
      </p:sp>
      <p:pic>
        <p:nvPicPr>
          <p:cNvPr id="5" name="Picture 2" descr="colosseum_teaser"/>
          <p:cNvPicPr>
            <a:picLocks noChangeAspect="1" noChangeArrowheads="1"/>
          </p:cNvPicPr>
          <p:nvPr/>
        </p:nvPicPr>
        <p:blipFill>
          <a:blip r:embed="rId2"/>
          <a:srcRect/>
          <a:stretch>
            <a:fillRect/>
          </a:stretch>
        </p:blipFill>
        <p:spPr bwMode="auto">
          <a:xfrm>
            <a:off x="573532" y="2822227"/>
            <a:ext cx="7898603" cy="2756121"/>
          </a:xfrm>
          <a:prstGeom prst="rect">
            <a:avLst/>
          </a:prstGeom>
          <a:noFill/>
          <a:ln w="9525">
            <a:noFill/>
            <a:miter lim="800000"/>
            <a:headEnd/>
            <a:tailEnd/>
          </a:ln>
        </p:spPr>
      </p:pic>
      <p:sp>
        <p:nvSpPr>
          <p:cNvPr id="3" name="TextBox 2"/>
          <p:cNvSpPr txBox="1"/>
          <p:nvPr/>
        </p:nvSpPr>
        <p:spPr>
          <a:xfrm>
            <a:off x="596755" y="1447800"/>
            <a:ext cx="7309758" cy="984885"/>
          </a:xfrm>
          <a:prstGeom prst="rect">
            <a:avLst/>
          </a:prstGeom>
          <a:noFill/>
        </p:spPr>
        <p:txBody>
          <a:bodyPr wrap="none" rtlCol="0">
            <a:spAutoFit/>
          </a:bodyPr>
          <a:lstStyle/>
          <a:p>
            <a:pPr marL="0" lvl="1"/>
            <a:r>
              <a:rPr lang="en-US" sz="2000" i="1" kern="0" dirty="0" smtClean="0">
                <a:latin typeface="Book Antiqua" pitchFamily="18" charset="0"/>
              </a:rPr>
              <a:t>─ Image Classification: </a:t>
            </a:r>
            <a:r>
              <a:rPr lang="en-US" sz="2000" b="1" i="1" kern="0" dirty="0" smtClean="0">
                <a:latin typeface="Book Antiqua" pitchFamily="18" charset="0"/>
              </a:rPr>
              <a:t>1.5 TB</a:t>
            </a:r>
            <a:r>
              <a:rPr lang="en-US" sz="2000" i="1" kern="0" dirty="0" smtClean="0">
                <a:latin typeface="Book Antiqua" pitchFamily="18" charset="0"/>
              </a:rPr>
              <a:t>; </a:t>
            </a:r>
            <a:r>
              <a:rPr lang="en-US" sz="2000" dirty="0" smtClean="0"/>
              <a:t>500 features per image;10k clusters</a:t>
            </a:r>
          </a:p>
          <a:p>
            <a:pPr marL="0" lvl="1"/>
            <a:r>
              <a:rPr lang="en-US" sz="2000" dirty="0" smtClean="0"/>
              <a:t> 1000 Map tasks; 1GB data transfer per Map task</a:t>
            </a:r>
            <a:endParaRPr lang="en-US" sz="2000" i="1" kern="0" dirty="0">
              <a:latin typeface="Book Antiqua" pitchFamily="18" charset="0"/>
            </a:endParaRPr>
          </a:p>
          <a:p>
            <a:endParaRPr lang="en-US" dirty="0"/>
          </a:p>
        </p:txBody>
      </p:sp>
      <p:sp>
        <p:nvSpPr>
          <p:cNvPr id="6" name="TextBox 5"/>
          <p:cNvSpPr txBox="1"/>
          <p:nvPr/>
        </p:nvSpPr>
        <p:spPr>
          <a:xfrm>
            <a:off x="457200" y="6019800"/>
            <a:ext cx="2345450" cy="369332"/>
          </a:xfrm>
          <a:prstGeom prst="rect">
            <a:avLst/>
          </a:prstGeom>
          <a:noFill/>
        </p:spPr>
        <p:txBody>
          <a:bodyPr wrap="none" rtlCol="0">
            <a:spAutoFit/>
          </a:bodyPr>
          <a:lstStyle/>
          <a:p>
            <a:r>
              <a:rPr lang="en-US" dirty="0" smtClean="0"/>
              <a:t>Work of Qiu and Zhang</a:t>
            </a:r>
            <a:endParaRPr lang="en-US" dirty="0"/>
          </a:p>
        </p:txBody>
      </p:sp>
    </p:spTree>
    <p:extLst>
      <p:ext uri="{BB962C8B-B14F-4D97-AF65-F5344CB8AC3E}">
        <p14:creationId xmlns:p14="http://schemas.microsoft.com/office/powerpoint/2010/main" val="2697081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half" idx="2"/>
          </p:nvPr>
        </p:nvSpPr>
        <p:spPr/>
        <p:txBody>
          <a:bodyPr>
            <a:noAutofit/>
          </a:bodyPr>
          <a:lstStyle/>
          <a:p>
            <a:pPr marL="285594" indent="-285594">
              <a:buFont typeface="Wingdings" pitchFamily="2" charset="2"/>
              <a:buChar char="Ø"/>
            </a:pPr>
            <a:r>
              <a:rPr lang="en-US" sz="1800" dirty="0"/>
              <a:t>Broadcasting </a:t>
            </a:r>
          </a:p>
          <a:p>
            <a:pPr marL="742545" lvl="1" indent="-285594">
              <a:buFont typeface="Wingdings" pitchFamily="2" charset="2"/>
              <a:buChar char="q"/>
            </a:pPr>
            <a:r>
              <a:rPr lang="en-US" sz="1600" dirty="0"/>
              <a:t>Data could be large</a:t>
            </a:r>
          </a:p>
          <a:p>
            <a:pPr marL="742545" lvl="1" indent="-285594">
              <a:buFont typeface="Wingdings" pitchFamily="2" charset="2"/>
              <a:buChar char="q"/>
            </a:pPr>
            <a:r>
              <a:rPr lang="en-US" sz="1600" dirty="0"/>
              <a:t>Chain &amp; MST</a:t>
            </a:r>
          </a:p>
          <a:p>
            <a:pPr marL="285594" indent="-285594">
              <a:buFont typeface="Wingdings" pitchFamily="2" charset="2"/>
              <a:buChar char="Ø"/>
            </a:pPr>
            <a:endParaRPr lang="en-US" sz="1800" dirty="0"/>
          </a:p>
          <a:p>
            <a:pPr marL="285594" indent="-285594">
              <a:buFont typeface="Wingdings" pitchFamily="2" charset="2"/>
              <a:buChar char="Ø"/>
            </a:pPr>
            <a:r>
              <a:rPr lang="en-US" sz="1800" dirty="0"/>
              <a:t>Map </a:t>
            </a:r>
            <a:r>
              <a:rPr lang="en-US" sz="1800" dirty="0" smtClean="0"/>
              <a:t>Collectives </a:t>
            </a:r>
            <a:endParaRPr lang="en-US" sz="1800" dirty="0"/>
          </a:p>
          <a:p>
            <a:pPr marL="742545" lvl="1" indent="-285594">
              <a:buFont typeface="Wingdings" pitchFamily="2" charset="2"/>
              <a:buChar char="q"/>
            </a:pPr>
            <a:r>
              <a:rPr lang="en-US" sz="1600" dirty="0"/>
              <a:t>Local merge</a:t>
            </a:r>
          </a:p>
          <a:p>
            <a:endParaRPr lang="en-US" sz="1800" dirty="0"/>
          </a:p>
          <a:p>
            <a:pPr marL="285594" indent="-285594">
              <a:buFont typeface="Wingdings" pitchFamily="2" charset="2"/>
              <a:buChar char="Ø"/>
            </a:pPr>
            <a:r>
              <a:rPr lang="en-US" sz="1800" dirty="0"/>
              <a:t>Reduce </a:t>
            </a:r>
            <a:r>
              <a:rPr lang="en-US" sz="1800" dirty="0" smtClean="0"/>
              <a:t>Collectives </a:t>
            </a:r>
            <a:endParaRPr lang="en-US" sz="1800" dirty="0"/>
          </a:p>
          <a:p>
            <a:pPr marL="742545" lvl="1" indent="-285594">
              <a:buFont typeface="Wingdings" pitchFamily="2" charset="2"/>
              <a:buChar char="q"/>
            </a:pPr>
            <a:r>
              <a:rPr lang="en-US" sz="1600" dirty="0"/>
              <a:t>Collect but no merge</a:t>
            </a:r>
          </a:p>
          <a:p>
            <a:pPr marL="285594" indent="-285594">
              <a:buFont typeface="Wingdings" pitchFamily="2" charset="2"/>
              <a:buChar char="Ø"/>
            </a:pPr>
            <a:endParaRPr lang="en-US" sz="1800" dirty="0"/>
          </a:p>
          <a:p>
            <a:pPr marL="285594" indent="-285594">
              <a:buFont typeface="Wingdings" pitchFamily="2" charset="2"/>
              <a:buChar char="Ø"/>
            </a:pPr>
            <a:r>
              <a:rPr lang="en-US" sz="1800" dirty="0"/>
              <a:t>Combine</a:t>
            </a:r>
          </a:p>
          <a:p>
            <a:pPr marL="742545" lvl="1" indent="-285594">
              <a:buFont typeface="Wingdings" pitchFamily="2" charset="2"/>
              <a:buChar char="q"/>
            </a:pPr>
            <a:r>
              <a:rPr lang="en-US" sz="1600" dirty="0"/>
              <a:t>Direct download or Gather</a:t>
            </a:r>
          </a:p>
          <a:p>
            <a:pPr marL="285594" indent="-285594">
              <a:buFont typeface="Wingdings" pitchFamily="2" charset="2"/>
              <a:buChar char="Ø"/>
            </a:pPr>
            <a:endParaRPr lang="en-US" sz="1600" dirty="0"/>
          </a:p>
          <a:p>
            <a:pPr marL="285594" indent="-285594" fontAlgn="t">
              <a:buFont typeface="Wingdings" pitchFamily="2" charset="2"/>
              <a:buChar char="Ø"/>
            </a:pPr>
            <a:endParaRPr lang="en-US" sz="1600" dirty="0"/>
          </a:p>
          <a:p>
            <a:pPr marL="285594" indent="-285594">
              <a:buFont typeface="Wingdings" pitchFamily="2" charset="2"/>
              <a:buChar char="Ø"/>
            </a:pPr>
            <a:endParaRPr lang="en-US" sz="1600" dirty="0"/>
          </a:p>
          <a:p>
            <a:pPr marL="285594" indent="-285594">
              <a:buFont typeface="Wingdings" pitchFamily="2" charset="2"/>
              <a:buChar char="Ø"/>
            </a:pPr>
            <a:endParaRPr lang="en-US" sz="1600" dirty="0"/>
          </a:p>
        </p:txBody>
      </p:sp>
      <p:grpSp>
        <p:nvGrpSpPr>
          <p:cNvPr id="69" name="Group 68"/>
          <p:cNvGrpSpPr/>
          <p:nvPr/>
        </p:nvGrpSpPr>
        <p:grpSpPr>
          <a:xfrm>
            <a:off x="3666940" y="558208"/>
            <a:ext cx="5096060" cy="5842592"/>
            <a:chOff x="1285045" y="228600"/>
            <a:chExt cx="6230159" cy="6477000"/>
          </a:xfrm>
        </p:grpSpPr>
        <p:sp>
          <p:nvSpPr>
            <p:cNvPr id="70" name="Rounded Rectangle 69"/>
            <p:cNvSpPr/>
            <p:nvPr/>
          </p:nvSpPr>
          <p:spPr>
            <a:xfrm>
              <a:off x="5493491" y="1043577"/>
              <a:ext cx="2021713" cy="49381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b="1" dirty="0">
                <a:solidFill>
                  <a:prstClr val="black"/>
                </a:solidFill>
              </a:endParaRPr>
            </a:p>
          </p:txBody>
        </p:sp>
        <p:sp>
          <p:nvSpPr>
            <p:cNvPr id="73" name="Rounded Rectangle 72"/>
            <p:cNvSpPr/>
            <p:nvPr/>
          </p:nvSpPr>
          <p:spPr>
            <a:xfrm>
              <a:off x="3395899" y="1043577"/>
              <a:ext cx="2021713" cy="49381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b="1" dirty="0">
                <a:solidFill>
                  <a:prstClr val="black"/>
                </a:solidFill>
              </a:endParaRPr>
            </a:p>
          </p:txBody>
        </p:sp>
        <p:sp>
          <p:nvSpPr>
            <p:cNvPr id="74" name="Rounded Rectangle 73"/>
            <p:cNvSpPr/>
            <p:nvPr/>
          </p:nvSpPr>
          <p:spPr>
            <a:xfrm>
              <a:off x="1285045" y="1043577"/>
              <a:ext cx="2021713" cy="49381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b="1" dirty="0">
                <a:solidFill>
                  <a:prstClr val="black"/>
                </a:solidFill>
              </a:endParaRPr>
            </a:p>
          </p:txBody>
        </p:sp>
        <p:sp>
          <p:nvSpPr>
            <p:cNvPr id="76" name="Rectangle 75"/>
            <p:cNvSpPr/>
            <p:nvPr/>
          </p:nvSpPr>
          <p:spPr>
            <a:xfrm>
              <a:off x="1435012" y="1371600"/>
              <a:ext cx="163349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Map Tasks</a:t>
              </a:r>
            </a:p>
          </p:txBody>
        </p:sp>
        <p:sp>
          <p:nvSpPr>
            <p:cNvPr id="77" name="Rectangle 76"/>
            <p:cNvSpPr/>
            <p:nvPr/>
          </p:nvSpPr>
          <p:spPr>
            <a:xfrm>
              <a:off x="3591759" y="1371600"/>
              <a:ext cx="1657747"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Map Tasks</a:t>
              </a:r>
            </a:p>
          </p:txBody>
        </p:sp>
        <p:sp>
          <p:nvSpPr>
            <p:cNvPr id="79" name="Rectangle 78"/>
            <p:cNvSpPr/>
            <p:nvPr/>
          </p:nvSpPr>
          <p:spPr>
            <a:xfrm>
              <a:off x="1435012" y="2743200"/>
              <a:ext cx="1661803"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Map </a:t>
              </a:r>
              <a:r>
                <a:rPr lang="en-US" sz="1400" dirty="0" smtClean="0">
                  <a:solidFill>
                    <a:prstClr val="white"/>
                  </a:solidFill>
                </a:rPr>
                <a:t>Collective</a:t>
              </a:r>
              <a:endParaRPr lang="en-US" sz="1400" dirty="0">
                <a:solidFill>
                  <a:prstClr val="white"/>
                </a:solidFill>
              </a:endParaRPr>
            </a:p>
          </p:txBody>
        </p:sp>
        <p:cxnSp>
          <p:nvCxnSpPr>
            <p:cNvPr id="80" name="Straight Arrow Connector 79"/>
            <p:cNvCxnSpPr/>
            <p:nvPr/>
          </p:nvCxnSpPr>
          <p:spPr>
            <a:xfrm>
              <a:off x="1790700" y="1810411"/>
              <a:ext cx="0" cy="91498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2013247" y="1836889"/>
              <a:ext cx="0" cy="8885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76" idx="2"/>
              <a:endCxn id="79" idx="0"/>
            </p:cNvCxnSpPr>
            <p:nvPr/>
          </p:nvCxnSpPr>
          <p:spPr>
            <a:xfrm>
              <a:off x="2251759" y="1828800"/>
              <a:ext cx="14155" cy="9144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514600" y="1853140"/>
              <a:ext cx="0" cy="87225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781300" y="1857998"/>
              <a:ext cx="0" cy="88520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79" idx="2"/>
              <a:endCxn id="104" idx="0"/>
            </p:cNvCxnSpPr>
            <p:nvPr/>
          </p:nvCxnSpPr>
          <p:spPr>
            <a:xfrm>
              <a:off x="2265914" y="3200400"/>
              <a:ext cx="2170187" cy="57485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98" idx="2"/>
              <a:endCxn id="88" idx="0"/>
            </p:cNvCxnSpPr>
            <p:nvPr/>
          </p:nvCxnSpPr>
          <p:spPr>
            <a:xfrm flipH="1">
              <a:off x="2295901" y="3182596"/>
              <a:ext cx="2140200" cy="57023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1435012" y="3752826"/>
              <a:ext cx="1721777"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Reduce Tasks</a:t>
              </a:r>
            </a:p>
          </p:txBody>
        </p:sp>
        <p:sp>
          <p:nvSpPr>
            <p:cNvPr id="89" name="Rectangle 88"/>
            <p:cNvSpPr/>
            <p:nvPr/>
          </p:nvSpPr>
          <p:spPr>
            <a:xfrm>
              <a:off x="1391995" y="5191570"/>
              <a:ext cx="180937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Reduce </a:t>
              </a:r>
              <a:r>
                <a:rPr lang="en-US" sz="1400" dirty="0" smtClean="0">
                  <a:solidFill>
                    <a:prstClr val="white"/>
                  </a:solidFill>
                </a:rPr>
                <a:t>Collective</a:t>
              </a:r>
              <a:endParaRPr lang="en-US" sz="1400" dirty="0">
                <a:solidFill>
                  <a:prstClr val="white"/>
                </a:solidFill>
              </a:endParaRPr>
            </a:p>
          </p:txBody>
        </p:sp>
        <p:cxnSp>
          <p:nvCxnSpPr>
            <p:cNvPr id="90" name="Straight Arrow Connector 89"/>
            <p:cNvCxnSpPr/>
            <p:nvPr/>
          </p:nvCxnSpPr>
          <p:spPr>
            <a:xfrm>
              <a:off x="1790700" y="4229100"/>
              <a:ext cx="0" cy="96247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2072355" y="4229100"/>
              <a:ext cx="0" cy="96247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88" idx="2"/>
              <a:endCxn id="89" idx="0"/>
            </p:cNvCxnSpPr>
            <p:nvPr/>
          </p:nvCxnSpPr>
          <p:spPr>
            <a:xfrm>
              <a:off x="2295901" y="4210026"/>
              <a:ext cx="781" cy="98154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2572640" y="4210026"/>
              <a:ext cx="0" cy="9715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2834355" y="4210026"/>
              <a:ext cx="0" cy="9715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89" idx="2"/>
              <a:endCxn id="96" idx="0"/>
            </p:cNvCxnSpPr>
            <p:nvPr/>
          </p:nvCxnSpPr>
          <p:spPr>
            <a:xfrm>
              <a:off x="2296682" y="5648770"/>
              <a:ext cx="2164658" cy="59963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3584347" y="6248400"/>
              <a:ext cx="175398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Gather</a:t>
              </a:r>
            </a:p>
          </p:txBody>
        </p:sp>
        <p:cxnSp>
          <p:nvCxnSpPr>
            <p:cNvPr id="97" name="Straight Arrow Connector 96"/>
            <p:cNvCxnSpPr>
              <a:stCxn id="119" idx="2"/>
              <a:endCxn id="96" idx="0"/>
            </p:cNvCxnSpPr>
            <p:nvPr/>
          </p:nvCxnSpPr>
          <p:spPr>
            <a:xfrm flipH="1">
              <a:off x="4461340" y="5664437"/>
              <a:ext cx="2043007" cy="5839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3599971" y="2725396"/>
              <a:ext cx="167225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Map </a:t>
              </a:r>
              <a:r>
                <a:rPr lang="en-US" sz="1400" dirty="0" smtClean="0">
                  <a:solidFill>
                    <a:prstClr val="white"/>
                  </a:solidFill>
                </a:rPr>
                <a:t>Collective</a:t>
              </a:r>
              <a:endParaRPr lang="en-US" sz="1400" dirty="0">
                <a:solidFill>
                  <a:prstClr val="white"/>
                </a:solidFill>
              </a:endParaRPr>
            </a:p>
          </p:txBody>
        </p:sp>
        <p:cxnSp>
          <p:nvCxnSpPr>
            <p:cNvPr id="99" name="Straight Arrow Connector 98"/>
            <p:cNvCxnSpPr/>
            <p:nvPr/>
          </p:nvCxnSpPr>
          <p:spPr>
            <a:xfrm>
              <a:off x="3810000" y="1827987"/>
              <a:ext cx="0" cy="89740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4114800" y="1857998"/>
              <a:ext cx="0" cy="87527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77" idx="2"/>
              <a:endCxn id="98" idx="0"/>
            </p:cNvCxnSpPr>
            <p:nvPr/>
          </p:nvCxnSpPr>
          <p:spPr>
            <a:xfrm>
              <a:off x="4420633" y="1828800"/>
              <a:ext cx="15468" cy="8965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4708733" y="1857998"/>
              <a:ext cx="0" cy="86739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4966531" y="1857998"/>
              <a:ext cx="0" cy="86739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3560668" y="3775259"/>
              <a:ext cx="175086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Reduce Tasks</a:t>
              </a:r>
            </a:p>
          </p:txBody>
        </p:sp>
        <p:sp>
          <p:nvSpPr>
            <p:cNvPr id="105" name="Rectangle 104"/>
            <p:cNvSpPr/>
            <p:nvPr/>
          </p:nvSpPr>
          <p:spPr>
            <a:xfrm>
              <a:off x="3554347" y="5207237"/>
              <a:ext cx="1763505"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Reduce </a:t>
              </a:r>
              <a:r>
                <a:rPr lang="en-US" sz="1400" dirty="0" smtClean="0">
                  <a:solidFill>
                    <a:prstClr val="white"/>
                  </a:solidFill>
                </a:rPr>
                <a:t>Collective</a:t>
              </a:r>
              <a:endParaRPr lang="en-US" sz="1400" dirty="0">
                <a:solidFill>
                  <a:prstClr val="white"/>
                </a:solidFill>
              </a:endParaRPr>
            </a:p>
          </p:txBody>
        </p:sp>
        <p:cxnSp>
          <p:nvCxnSpPr>
            <p:cNvPr id="106" name="Straight Arrow Connector 105"/>
            <p:cNvCxnSpPr/>
            <p:nvPr/>
          </p:nvCxnSpPr>
          <p:spPr>
            <a:xfrm>
              <a:off x="3886200" y="4258096"/>
              <a:ext cx="0" cy="9491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4114800" y="4229100"/>
              <a:ext cx="0" cy="9525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stCxn id="104" idx="2"/>
              <a:endCxn id="105" idx="0"/>
            </p:cNvCxnSpPr>
            <p:nvPr/>
          </p:nvCxnSpPr>
          <p:spPr>
            <a:xfrm flipH="1">
              <a:off x="4436100" y="4232459"/>
              <a:ext cx="1" cy="9747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5029200" y="4232459"/>
              <a:ext cx="0" cy="9747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4708733" y="4232459"/>
              <a:ext cx="4985" cy="9747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5650027" y="1373659"/>
              <a:ext cx="173024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Map Tasks</a:t>
              </a:r>
            </a:p>
          </p:txBody>
        </p:sp>
        <p:sp>
          <p:nvSpPr>
            <p:cNvPr id="112" name="Rectangle 111"/>
            <p:cNvSpPr/>
            <p:nvPr/>
          </p:nvSpPr>
          <p:spPr>
            <a:xfrm>
              <a:off x="5662899" y="2725396"/>
              <a:ext cx="1744666"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Map </a:t>
              </a:r>
              <a:r>
                <a:rPr lang="en-US" sz="1400" dirty="0" smtClean="0">
                  <a:solidFill>
                    <a:prstClr val="white"/>
                  </a:solidFill>
                </a:rPr>
                <a:t>Collective</a:t>
              </a:r>
              <a:endParaRPr lang="en-US" sz="1400" dirty="0">
                <a:solidFill>
                  <a:prstClr val="white"/>
                </a:solidFill>
              </a:endParaRPr>
            </a:p>
          </p:txBody>
        </p:sp>
        <p:cxnSp>
          <p:nvCxnSpPr>
            <p:cNvPr id="113" name="Straight Arrow Connector 112"/>
            <p:cNvCxnSpPr/>
            <p:nvPr/>
          </p:nvCxnSpPr>
          <p:spPr>
            <a:xfrm>
              <a:off x="5902432" y="1752600"/>
              <a:ext cx="0" cy="10067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a:off x="6161518" y="1828800"/>
              <a:ext cx="0" cy="8965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stCxn id="111" idx="2"/>
              <a:endCxn id="112" idx="0"/>
            </p:cNvCxnSpPr>
            <p:nvPr/>
          </p:nvCxnSpPr>
          <p:spPr>
            <a:xfrm>
              <a:off x="6515152" y="1830859"/>
              <a:ext cx="20080" cy="8945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6803176" y="1830859"/>
              <a:ext cx="0" cy="9123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7086600" y="1828800"/>
              <a:ext cx="0" cy="9305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a:off x="5629948" y="3771900"/>
              <a:ext cx="1748801"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Reduce Tasks</a:t>
              </a:r>
            </a:p>
          </p:txBody>
        </p:sp>
        <p:sp>
          <p:nvSpPr>
            <p:cNvPr id="119" name="Rectangle 118"/>
            <p:cNvSpPr/>
            <p:nvPr/>
          </p:nvSpPr>
          <p:spPr>
            <a:xfrm>
              <a:off x="5601996" y="5207237"/>
              <a:ext cx="1804701"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Reduce </a:t>
              </a:r>
              <a:r>
                <a:rPr lang="en-US" sz="1400" dirty="0" smtClean="0">
                  <a:solidFill>
                    <a:prstClr val="white"/>
                  </a:solidFill>
                </a:rPr>
                <a:t>Collective</a:t>
              </a:r>
              <a:endParaRPr lang="en-US" sz="1400" dirty="0">
                <a:solidFill>
                  <a:prstClr val="white"/>
                </a:solidFill>
              </a:endParaRPr>
            </a:p>
          </p:txBody>
        </p:sp>
        <p:cxnSp>
          <p:nvCxnSpPr>
            <p:cNvPr id="120" name="Straight Arrow Connector 119"/>
            <p:cNvCxnSpPr/>
            <p:nvPr/>
          </p:nvCxnSpPr>
          <p:spPr>
            <a:xfrm>
              <a:off x="5902432" y="4229100"/>
              <a:ext cx="0" cy="9525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6161518" y="4241361"/>
              <a:ext cx="0" cy="9402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18" idx="2"/>
              <a:endCxn id="119" idx="0"/>
            </p:cNvCxnSpPr>
            <p:nvPr/>
          </p:nvCxnSpPr>
          <p:spPr>
            <a:xfrm flipH="1">
              <a:off x="6504347" y="4229100"/>
              <a:ext cx="2" cy="9781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6783948" y="4241361"/>
              <a:ext cx="0" cy="96587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7080903" y="4251331"/>
              <a:ext cx="0" cy="94023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3688522" y="228600"/>
              <a:ext cx="1447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Broadcast</a:t>
              </a:r>
            </a:p>
          </p:txBody>
        </p:sp>
        <p:cxnSp>
          <p:nvCxnSpPr>
            <p:cNvPr id="126" name="Straight Arrow Connector 125"/>
            <p:cNvCxnSpPr>
              <a:stCxn id="125" idx="2"/>
              <a:endCxn id="76" idx="0"/>
            </p:cNvCxnSpPr>
            <p:nvPr/>
          </p:nvCxnSpPr>
          <p:spPr>
            <a:xfrm flipH="1">
              <a:off x="2251759" y="685800"/>
              <a:ext cx="2160663" cy="6858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25" idx="2"/>
              <a:endCxn id="77" idx="0"/>
            </p:cNvCxnSpPr>
            <p:nvPr/>
          </p:nvCxnSpPr>
          <p:spPr>
            <a:xfrm>
              <a:off x="4412422" y="685800"/>
              <a:ext cx="8211" cy="6858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125" idx="2"/>
              <a:endCxn id="111" idx="0"/>
            </p:cNvCxnSpPr>
            <p:nvPr/>
          </p:nvCxnSpPr>
          <p:spPr>
            <a:xfrm>
              <a:off x="4412422" y="685800"/>
              <a:ext cx="2102730" cy="68785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105" idx="2"/>
              <a:endCxn id="96" idx="0"/>
            </p:cNvCxnSpPr>
            <p:nvPr/>
          </p:nvCxnSpPr>
          <p:spPr>
            <a:xfrm>
              <a:off x="4436100" y="5664437"/>
              <a:ext cx="25240" cy="5839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stCxn id="79" idx="2"/>
              <a:endCxn id="118" idx="0"/>
            </p:cNvCxnSpPr>
            <p:nvPr/>
          </p:nvCxnSpPr>
          <p:spPr>
            <a:xfrm>
              <a:off x="2265914" y="3200400"/>
              <a:ext cx="4238435" cy="5715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98" idx="2"/>
              <a:endCxn id="118" idx="0"/>
            </p:cNvCxnSpPr>
            <p:nvPr/>
          </p:nvCxnSpPr>
          <p:spPr>
            <a:xfrm>
              <a:off x="4436101" y="3182596"/>
              <a:ext cx="2068248" cy="58930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12" idx="2"/>
              <a:endCxn id="88" idx="0"/>
            </p:cNvCxnSpPr>
            <p:nvPr/>
          </p:nvCxnSpPr>
          <p:spPr>
            <a:xfrm flipH="1">
              <a:off x="2295901" y="3182596"/>
              <a:ext cx="4239331" cy="57023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12" idx="2"/>
              <a:endCxn id="104" idx="0"/>
            </p:cNvCxnSpPr>
            <p:nvPr/>
          </p:nvCxnSpPr>
          <p:spPr>
            <a:xfrm flipH="1">
              <a:off x="4436101" y="3182596"/>
              <a:ext cx="2099131" cy="5926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201617" y="590795"/>
            <a:ext cx="3973588" cy="461665"/>
          </a:xfrm>
          <a:prstGeom prst="rect">
            <a:avLst/>
          </a:prstGeom>
          <a:noFill/>
        </p:spPr>
        <p:txBody>
          <a:bodyPr wrap="none" rtlCol="0">
            <a:spAutoFit/>
          </a:bodyPr>
          <a:lstStyle/>
          <a:p>
            <a:r>
              <a:rPr lang="en-US" sz="2400" b="1" dirty="0" smtClean="0"/>
              <a:t>Twister Communication Steps</a:t>
            </a:r>
            <a:endParaRPr lang="en-US" sz="2400" b="1" dirty="0"/>
          </a:p>
        </p:txBody>
      </p:sp>
      <p:sp>
        <p:nvSpPr>
          <p:cNvPr id="64" name="TextBox 63"/>
          <p:cNvSpPr txBox="1"/>
          <p:nvPr/>
        </p:nvSpPr>
        <p:spPr>
          <a:xfrm>
            <a:off x="457200" y="6019800"/>
            <a:ext cx="2345450" cy="369332"/>
          </a:xfrm>
          <a:prstGeom prst="rect">
            <a:avLst/>
          </a:prstGeom>
          <a:noFill/>
        </p:spPr>
        <p:txBody>
          <a:bodyPr wrap="none" rtlCol="0">
            <a:spAutoFit/>
          </a:bodyPr>
          <a:lstStyle/>
          <a:p>
            <a:r>
              <a:rPr lang="en-US" dirty="0" smtClean="0"/>
              <a:t>Work of Qiu and Zhang</a:t>
            </a:r>
            <a:endParaRPr lang="en-US" dirty="0"/>
          </a:p>
        </p:txBody>
      </p:sp>
    </p:spTree>
    <p:extLst>
      <p:ext uri="{BB962C8B-B14F-4D97-AF65-F5344CB8AC3E}">
        <p14:creationId xmlns:p14="http://schemas.microsoft.com/office/powerpoint/2010/main" val="1402530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Broad Overview: </a:t>
            </a:r>
            <a:r>
              <a:rPr lang="en-US" dirty="0" smtClean="0"/>
              <a:t/>
            </a:r>
            <a:br>
              <a:rPr lang="en-US" dirty="0" smtClean="0"/>
            </a:br>
            <a:r>
              <a:rPr lang="en-US" dirty="0" smtClean="0"/>
              <a:t>Data </a:t>
            </a:r>
            <a:r>
              <a:rPr lang="en-US" dirty="0"/>
              <a:t>Deluge to </a:t>
            </a:r>
            <a:r>
              <a:rPr lang="en-US" dirty="0" smtClean="0"/>
              <a:t>Clouds</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3</a:t>
            </a:fld>
            <a:endParaRPr lang="en-US"/>
          </a:p>
        </p:txBody>
      </p:sp>
    </p:spTree>
    <p:extLst>
      <p:ext uri="{BB962C8B-B14F-4D97-AF65-F5344CB8AC3E}">
        <p14:creationId xmlns:p14="http://schemas.microsoft.com/office/powerpoint/2010/main" val="24748184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noAutofit/>
          </a:bodyPr>
          <a:lstStyle/>
          <a:p>
            <a:r>
              <a:rPr lang="en-US" sz="3600" b="1" dirty="0" smtClean="0"/>
              <a:t>Polymorphic Scatter-</a:t>
            </a:r>
            <a:r>
              <a:rPr lang="en-US" sz="3600" b="1" dirty="0" err="1" smtClean="0"/>
              <a:t>Allgather</a:t>
            </a:r>
            <a:r>
              <a:rPr lang="en-US" sz="3600" b="1" dirty="0" smtClean="0"/>
              <a:t> in Twister</a:t>
            </a:r>
            <a:br>
              <a:rPr lang="en-US" sz="3600" b="1" dirty="0" smtClean="0"/>
            </a:br>
            <a:r>
              <a:rPr lang="en-US" sz="2400" dirty="0" smtClean="0"/>
              <a:t>i.e. have collective primitives and find optimal implementation on each system</a:t>
            </a:r>
            <a:endParaRPr lang="en-US" sz="2400" b="1" dirty="0"/>
          </a:p>
        </p:txBody>
      </p:sp>
      <p:graphicFrame>
        <p:nvGraphicFramePr>
          <p:cNvPr id="4" name="Chart 3"/>
          <p:cNvGraphicFramePr/>
          <p:nvPr>
            <p:extLst>
              <p:ext uri="{D42A27DB-BD31-4B8C-83A1-F6EECF244321}">
                <p14:modId xmlns:p14="http://schemas.microsoft.com/office/powerpoint/2010/main" val="404910300"/>
              </p:ext>
            </p:extLst>
          </p:nvPr>
        </p:nvGraphicFramePr>
        <p:xfrm>
          <a:off x="457200" y="1099066"/>
          <a:ext cx="80772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28600" y="6204466"/>
            <a:ext cx="2345450" cy="369332"/>
          </a:xfrm>
          <a:prstGeom prst="rect">
            <a:avLst/>
          </a:prstGeom>
          <a:noFill/>
        </p:spPr>
        <p:txBody>
          <a:bodyPr wrap="none" rtlCol="0">
            <a:spAutoFit/>
          </a:bodyPr>
          <a:lstStyle/>
          <a:p>
            <a:r>
              <a:rPr lang="en-US" dirty="0" smtClean="0"/>
              <a:t>Work of Qiu and Zhang</a:t>
            </a:r>
            <a:endParaRPr lang="en-US" dirty="0"/>
          </a:p>
        </p:txBody>
      </p:sp>
    </p:spTree>
    <p:extLst>
      <p:ext uri="{BB962C8B-B14F-4D97-AF65-F5344CB8AC3E}">
        <p14:creationId xmlns:p14="http://schemas.microsoft.com/office/powerpoint/2010/main" val="3183714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Twister Performance on </a:t>
            </a:r>
            <a:r>
              <a:rPr lang="en-US" sz="3600" b="1" dirty="0" err="1" smtClean="0"/>
              <a:t>Kmeans</a:t>
            </a:r>
            <a:r>
              <a:rPr lang="en-US" sz="3600" b="1" dirty="0" smtClean="0"/>
              <a:t> Clustering </a:t>
            </a:r>
            <a:endParaRPr lang="en-US" sz="3600" b="1" dirty="0"/>
          </a:p>
        </p:txBody>
      </p:sp>
      <p:graphicFrame>
        <p:nvGraphicFramePr>
          <p:cNvPr id="5" name="Chart 4"/>
          <p:cNvGraphicFramePr/>
          <p:nvPr>
            <p:extLst>
              <p:ext uri="{D42A27DB-BD31-4B8C-83A1-F6EECF244321}">
                <p14:modId xmlns:p14="http://schemas.microsoft.com/office/powerpoint/2010/main" val="1408606038"/>
              </p:ext>
            </p:extLst>
          </p:nvPr>
        </p:nvGraphicFramePr>
        <p:xfrm>
          <a:off x="609600" y="1447800"/>
          <a:ext cx="79248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57200" y="6019800"/>
            <a:ext cx="2345450" cy="369332"/>
          </a:xfrm>
          <a:prstGeom prst="rect">
            <a:avLst/>
          </a:prstGeom>
          <a:noFill/>
        </p:spPr>
        <p:txBody>
          <a:bodyPr wrap="none" rtlCol="0">
            <a:spAutoFit/>
          </a:bodyPr>
          <a:lstStyle/>
          <a:p>
            <a:r>
              <a:rPr lang="en-US" dirty="0" smtClean="0"/>
              <a:t>Work of Qiu and Zhang</a:t>
            </a:r>
            <a:endParaRPr lang="en-US" dirty="0"/>
          </a:p>
        </p:txBody>
      </p:sp>
    </p:spTree>
    <p:extLst>
      <p:ext uri="{BB962C8B-B14F-4D97-AF65-F5344CB8AC3E}">
        <p14:creationId xmlns:p14="http://schemas.microsoft.com/office/powerpoint/2010/main" val="1387042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23" y="2589149"/>
            <a:ext cx="4650903" cy="304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2527" y="2586275"/>
            <a:ext cx="4441475" cy="289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49911" y="-212737"/>
            <a:ext cx="8229600" cy="1143000"/>
          </a:xfrm>
        </p:spPr>
        <p:txBody>
          <a:bodyPr>
            <a:noAutofit/>
          </a:bodyPr>
          <a:lstStyle/>
          <a:p>
            <a:r>
              <a:rPr lang="en-US" sz="3200" dirty="0" smtClean="0">
                <a:ln w="11430"/>
                <a:effectLst>
                  <a:outerShdw blurRad="38100" dist="38100" dir="2700000" algn="tl">
                    <a:srgbClr val="000000">
                      <a:alpha val="43137"/>
                    </a:srgbClr>
                  </a:outerShdw>
                </a:effectLst>
                <a:latin typeface="Century Gothic" pitchFamily="34" charset="0"/>
              </a:rPr>
              <a:t>Multi </a:t>
            </a:r>
            <a:r>
              <a:rPr lang="en-US" sz="3200" dirty="0">
                <a:ln w="11430"/>
                <a:effectLst>
                  <a:outerShdw blurRad="38100" dist="38100" dir="2700000" algn="tl">
                    <a:srgbClr val="000000">
                      <a:alpha val="43137"/>
                    </a:srgbClr>
                  </a:outerShdw>
                </a:effectLst>
                <a:latin typeface="Century Gothic" pitchFamily="34" charset="0"/>
              </a:rPr>
              <a:t>Dimensional Scaling</a:t>
            </a:r>
          </a:p>
        </p:txBody>
      </p:sp>
      <p:sp>
        <p:nvSpPr>
          <p:cNvPr id="21" name="Rectangle 20"/>
          <p:cNvSpPr/>
          <p:nvPr/>
        </p:nvSpPr>
        <p:spPr>
          <a:xfrm>
            <a:off x="533400" y="5629537"/>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Weak Scaling</a:t>
            </a:r>
            <a:endParaRPr lang="en-US" sz="1400" b="1" dirty="0">
              <a:solidFill>
                <a:prstClr val="black"/>
              </a:solidFill>
            </a:endParaRPr>
          </a:p>
        </p:txBody>
      </p:sp>
      <p:sp>
        <p:nvSpPr>
          <p:cNvPr id="22" name="Rectangle 21"/>
          <p:cNvSpPr/>
          <p:nvPr/>
        </p:nvSpPr>
        <p:spPr>
          <a:xfrm>
            <a:off x="5343531" y="5577665"/>
            <a:ext cx="3429000" cy="307728"/>
          </a:xfrm>
          <a:prstGeom prst="rect">
            <a:avLst/>
          </a:prstGeom>
        </p:spPr>
        <p:txBody>
          <a:bodyPr wrap="square" lIns="91390" tIns="45696" rIns="91390" bIns="45696">
            <a:spAutoFit/>
          </a:bodyPr>
          <a:lstStyle/>
          <a:p>
            <a:pPr algn="ctr"/>
            <a:r>
              <a:rPr lang="en-US" sz="1400" b="1" dirty="0">
                <a:solidFill>
                  <a:prstClr val="black"/>
                </a:solidFill>
                <a:cs typeface="Arial" pitchFamily="34" charset="0"/>
              </a:rPr>
              <a:t>Data Size Scaling</a:t>
            </a:r>
            <a:endParaRPr lang="en-US" sz="1400" b="1" dirty="0">
              <a:solidFill>
                <a:prstClr val="black"/>
              </a:solidFill>
            </a:endParaRPr>
          </a:p>
        </p:txBody>
      </p:sp>
      <p:sp>
        <p:nvSpPr>
          <p:cNvPr id="27" name="Rounded Rectangular Callout 26"/>
          <p:cNvSpPr/>
          <p:nvPr/>
        </p:nvSpPr>
        <p:spPr>
          <a:xfrm>
            <a:off x="5160089" y="4343400"/>
            <a:ext cx="3493413" cy="439387"/>
          </a:xfrm>
          <a:prstGeom prst="wedgeRoundRectCallout">
            <a:avLst>
              <a:gd name="adj1" fmla="val -25674"/>
              <a:gd name="adj2" fmla="val -128239"/>
              <a:gd name="adj3" fmla="val 16667"/>
            </a:avLst>
          </a:prstGeom>
        </p:spPr>
        <p:style>
          <a:lnRef idx="1">
            <a:schemeClr val="accent3"/>
          </a:lnRef>
          <a:fillRef idx="2">
            <a:schemeClr val="accent3"/>
          </a:fillRef>
          <a:effectRef idx="1">
            <a:schemeClr val="accent3"/>
          </a:effectRef>
          <a:fontRef idx="minor">
            <a:schemeClr val="dk1"/>
          </a:fontRef>
        </p:style>
        <p:txBody>
          <a:bodyPr lIns="91390" tIns="45696" rIns="91390" bIns="45696" rtlCol="0" anchor="ctr"/>
          <a:lstStyle/>
          <a:p>
            <a:pPr algn="ctr"/>
            <a:r>
              <a:rPr lang="en-US" sz="1600" b="1" dirty="0">
                <a:solidFill>
                  <a:prstClr val="black"/>
                </a:solidFill>
              </a:rPr>
              <a:t>Performance adjusted for sequential performance difference</a:t>
            </a:r>
          </a:p>
        </p:txBody>
      </p:sp>
      <p:grpSp>
        <p:nvGrpSpPr>
          <p:cNvPr id="19" name="Group 18"/>
          <p:cNvGrpSpPr/>
          <p:nvPr/>
        </p:nvGrpSpPr>
        <p:grpSpPr>
          <a:xfrm>
            <a:off x="3483789" y="868479"/>
            <a:ext cx="2057400" cy="838200"/>
            <a:chOff x="1066800" y="4267200"/>
            <a:chExt cx="2057400" cy="838200"/>
          </a:xfrm>
        </p:grpSpPr>
        <p:sp>
          <p:nvSpPr>
            <p:cNvPr id="20" name="Rectangle 19"/>
            <p:cNvSpPr/>
            <p:nvPr/>
          </p:nvSpPr>
          <p:spPr>
            <a:xfrm>
              <a:off x="1066800" y="4267200"/>
              <a:ext cx="2057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rgbClr val="FF0000"/>
                  </a:solidFill>
                </a:rPr>
                <a:t>X: </a:t>
              </a:r>
              <a:r>
                <a:rPr lang="en-US" b="1" dirty="0" smtClean="0">
                  <a:solidFill>
                    <a:prstClr val="white"/>
                  </a:solidFill>
                </a:rPr>
                <a:t>Calculate </a:t>
              </a:r>
              <a:r>
                <a:rPr lang="en-US" b="1" dirty="0" err="1" smtClean="0">
                  <a:solidFill>
                    <a:prstClr val="white"/>
                  </a:solidFill>
                </a:rPr>
                <a:t>invV</a:t>
              </a:r>
              <a:r>
                <a:rPr lang="en-US" b="1" dirty="0" smtClean="0">
                  <a:solidFill>
                    <a:prstClr val="white"/>
                  </a:solidFill>
                </a:rPr>
                <a:t> (BX)</a:t>
              </a:r>
              <a:endParaRPr lang="en-US" b="1" dirty="0">
                <a:solidFill>
                  <a:prstClr val="white"/>
                </a:solidFill>
              </a:endParaRPr>
            </a:p>
          </p:txBody>
        </p:sp>
        <p:sp>
          <p:nvSpPr>
            <p:cNvPr id="23" name="Rectangle 22"/>
            <p:cNvSpPr/>
            <p:nvPr/>
          </p:nvSpPr>
          <p:spPr>
            <a:xfrm>
              <a:off x="1143000" y="4648200"/>
              <a:ext cx="5334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solidFill>
                    <a:prstClr val="black"/>
                  </a:solidFill>
                </a:rPr>
                <a:t>Map</a:t>
              </a:r>
              <a:endParaRPr lang="en-US" sz="1400" b="1" dirty="0">
                <a:solidFill>
                  <a:prstClr val="black"/>
                </a:solidFill>
              </a:endParaRPr>
            </a:p>
          </p:txBody>
        </p:sp>
        <p:sp>
          <p:nvSpPr>
            <p:cNvPr id="24" name="Rectangle 23"/>
            <p:cNvSpPr/>
            <p:nvPr/>
          </p:nvSpPr>
          <p:spPr>
            <a:xfrm>
              <a:off x="1807028" y="4648200"/>
              <a:ext cx="609600"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100" b="1" dirty="0">
                  <a:solidFill>
                    <a:prstClr val="black"/>
                  </a:solidFill>
                </a:rPr>
                <a:t>Reduce</a:t>
              </a:r>
              <a:endParaRPr lang="en-US" b="1" dirty="0">
                <a:solidFill>
                  <a:prstClr val="black"/>
                </a:solidFill>
              </a:endParaRPr>
            </a:p>
          </p:txBody>
        </p:sp>
        <p:sp>
          <p:nvSpPr>
            <p:cNvPr id="25" name="Rectangle 24"/>
            <p:cNvSpPr/>
            <p:nvPr/>
          </p:nvSpPr>
          <p:spPr>
            <a:xfrm>
              <a:off x="2514600" y="4648200"/>
              <a:ext cx="5334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1" dirty="0">
                  <a:solidFill>
                    <a:prstClr val="black"/>
                  </a:solidFill>
                </a:rPr>
                <a:t>Merge</a:t>
              </a:r>
              <a:endParaRPr lang="en-US" sz="1600" b="1" dirty="0">
                <a:solidFill>
                  <a:prstClr val="black"/>
                </a:solidFill>
              </a:endParaRPr>
            </a:p>
          </p:txBody>
        </p:sp>
        <p:sp>
          <p:nvSpPr>
            <p:cNvPr id="26" name="Right Arrow 25"/>
            <p:cNvSpPr/>
            <p:nvPr/>
          </p:nvSpPr>
          <p:spPr>
            <a:xfrm>
              <a:off x="1676400"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28" name="Right Arrow 27"/>
            <p:cNvSpPr/>
            <p:nvPr/>
          </p:nvSpPr>
          <p:spPr>
            <a:xfrm>
              <a:off x="2394857"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grpSp>
      <p:grpSp>
        <p:nvGrpSpPr>
          <p:cNvPr id="29" name="Group 28"/>
          <p:cNvGrpSpPr/>
          <p:nvPr/>
        </p:nvGrpSpPr>
        <p:grpSpPr>
          <a:xfrm>
            <a:off x="969189" y="868479"/>
            <a:ext cx="2057400" cy="838200"/>
            <a:chOff x="1066800" y="4267200"/>
            <a:chExt cx="2057400" cy="838200"/>
          </a:xfrm>
        </p:grpSpPr>
        <p:sp>
          <p:nvSpPr>
            <p:cNvPr id="30" name="Rectangle 29"/>
            <p:cNvSpPr/>
            <p:nvPr/>
          </p:nvSpPr>
          <p:spPr>
            <a:xfrm>
              <a:off x="1066800" y="4267200"/>
              <a:ext cx="2057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rgbClr val="FF0000"/>
                  </a:solidFill>
                </a:rPr>
                <a:t>BC: </a:t>
              </a:r>
              <a:r>
                <a:rPr lang="en-US" b="1" dirty="0" smtClean="0">
                  <a:solidFill>
                    <a:prstClr val="white"/>
                  </a:solidFill>
                </a:rPr>
                <a:t>Calculate BX </a:t>
              </a:r>
              <a:endParaRPr lang="en-US" b="1" dirty="0">
                <a:solidFill>
                  <a:prstClr val="white"/>
                </a:solidFill>
              </a:endParaRPr>
            </a:p>
          </p:txBody>
        </p:sp>
        <p:sp>
          <p:nvSpPr>
            <p:cNvPr id="31" name="Rectangle 30"/>
            <p:cNvSpPr/>
            <p:nvPr/>
          </p:nvSpPr>
          <p:spPr>
            <a:xfrm>
              <a:off x="1143000" y="4648200"/>
              <a:ext cx="5334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solidFill>
                    <a:prstClr val="black"/>
                  </a:solidFill>
                </a:rPr>
                <a:t>Map</a:t>
              </a:r>
              <a:endParaRPr lang="en-US" sz="1400" b="1" dirty="0">
                <a:solidFill>
                  <a:prstClr val="black"/>
                </a:solidFill>
              </a:endParaRPr>
            </a:p>
          </p:txBody>
        </p:sp>
        <p:sp>
          <p:nvSpPr>
            <p:cNvPr id="32" name="Rectangle 31"/>
            <p:cNvSpPr/>
            <p:nvPr/>
          </p:nvSpPr>
          <p:spPr>
            <a:xfrm>
              <a:off x="1807028" y="4648200"/>
              <a:ext cx="609600"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100" b="1" dirty="0">
                  <a:solidFill>
                    <a:prstClr val="black"/>
                  </a:solidFill>
                </a:rPr>
                <a:t>Reduce</a:t>
              </a:r>
              <a:endParaRPr lang="en-US" b="1" dirty="0">
                <a:solidFill>
                  <a:prstClr val="black"/>
                </a:solidFill>
              </a:endParaRPr>
            </a:p>
          </p:txBody>
        </p:sp>
        <p:sp>
          <p:nvSpPr>
            <p:cNvPr id="33" name="Rectangle 32"/>
            <p:cNvSpPr/>
            <p:nvPr/>
          </p:nvSpPr>
          <p:spPr>
            <a:xfrm>
              <a:off x="2514600" y="4648200"/>
              <a:ext cx="5334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1" dirty="0">
                  <a:solidFill>
                    <a:prstClr val="black"/>
                  </a:solidFill>
                </a:rPr>
                <a:t>Merge</a:t>
              </a:r>
              <a:endParaRPr lang="en-US" sz="1600" b="1" dirty="0">
                <a:solidFill>
                  <a:prstClr val="black"/>
                </a:solidFill>
              </a:endParaRPr>
            </a:p>
          </p:txBody>
        </p:sp>
        <p:sp>
          <p:nvSpPr>
            <p:cNvPr id="34" name="Right Arrow 33"/>
            <p:cNvSpPr/>
            <p:nvPr/>
          </p:nvSpPr>
          <p:spPr>
            <a:xfrm>
              <a:off x="1676400"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35" name="Right Arrow 34"/>
            <p:cNvSpPr/>
            <p:nvPr/>
          </p:nvSpPr>
          <p:spPr>
            <a:xfrm>
              <a:off x="2394857"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grpSp>
      <p:grpSp>
        <p:nvGrpSpPr>
          <p:cNvPr id="36" name="Group 35"/>
          <p:cNvGrpSpPr/>
          <p:nvPr/>
        </p:nvGrpSpPr>
        <p:grpSpPr>
          <a:xfrm>
            <a:off x="5998389" y="868479"/>
            <a:ext cx="2057400" cy="838200"/>
            <a:chOff x="1066800" y="4267200"/>
            <a:chExt cx="2057400" cy="838200"/>
          </a:xfrm>
        </p:grpSpPr>
        <p:sp>
          <p:nvSpPr>
            <p:cNvPr id="37" name="Rectangle 36"/>
            <p:cNvSpPr/>
            <p:nvPr/>
          </p:nvSpPr>
          <p:spPr>
            <a:xfrm>
              <a:off x="1066800" y="4267200"/>
              <a:ext cx="2057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prstClr val="white"/>
                  </a:solidFill>
                </a:rPr>
                <a:t>Calculate </a:t>
              </a:r>
              <a:r>
                <a:rPr lang="en-US" b="1" dirty="0" smtClean="0">
                  <a:solidFill>
                    <a:srgbClr val="FF0000"/>
                  </a:solidFill>
                </a:rPr>
                <a:t>Stress</a:t>
              </a:r>
              <a:endParaRPr lang="en-US" b="1" dirty="0">
                <a:solidFill>
                  <a:srgbClr val="FF0000"/>
                </a:solidFill>
              </a:endParaRPr>
            </a:p>
          </p:txBody>
        </p:sp>
        <p:sp>
          <p:nvSpPr>
            <p:cNvPr id="38" name="Rectangle 37"/>
            <p:cNvSpPr/>
            <p:nvPr/>
          </p:nvSpPr>
          <p:spPr>
            <a:xfrm>
              <a:off x="1143000" y="4648200"/>
              <a:ext cx="5334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solidFill>
                    <a:prstClr val="black"/>
                  </a:solidFill>
                </a:rPr>
                <a:t>Map</a:t>
              </a:r>
              <a:endParaRPr lang="en-US" sz="1400" b="1" dirty="0">
                <a:solidFill>
                  <a:prstClr val="black"/>
                </a:solidFill>
              </a:endParaRPr>
            </a:p>
          </p:txBody>
        </p:sp>
        <p:sp>
          <p:nvSpPr>
            <p:cNvPr id="39" name="Rectangle 38"/>
            <p:cNvSpPr/>
            <p:nvPr/>
          </p:nvSpPr>
          <p:spPr>
            <a:xfrm>
              <a:off x="1807028" y="4648200"/>
              <a:ext cx="609600" cy="304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100" b="1" dirty="0">
                  <a:solidFill>
                    <a:prstClr val="black"/>
                  </a:solidFill>
                </a:rPr>
                <a:t>Reduce</a:t>
              </a:r>
              <a:endParaRPr lang="en-US" b="1" dirty="0">
                <a:solidFill>
                  <a:prstClr val="black"/>
                </a:solidFill>
              </a:endParaRPr>
            </a:p>
          </p:txBody>
        </p:sp>
        <p:sp>
          <p:nvSpPr>
            <p:cNvPr id="40" name="Rectangle 39"/>
            <p:cNvSpPr/>
            <p:nvPr/>
          </p:nvSpPr>
          <p:spPr>
            <a:xfrm>
              <a:off x="2514600" y="4648200"/>
              <a:ext cx="5334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000" b="1" dirty="0">
                  <a:solidFill>
                    <a:prstClr val="black"/>
                  </a:solidFill>
                </a:rPr>
                <a:t>Merge</a:t>
              </a:r>
              <a:endParaRPr lang="en-US" sz="1600" b="1" dirty="0">
                <a:solidFill>
                  <a:prstClr val="black"/>
                </a:solidFill>
              </a:endParaRPr>
            </a:p>
          </p:txBody>
        </p:sp>
        <p:sp>
          <p:nvSpPr>
            <p:cNvPr id="41" name="Right Arrow 40"/>
            <p:cNvSpPr/>
            <p:nvPr/>
          </p:nvSpPr>
          <p:spPr>
            <a:xfrm>
              <a:off x="1676400"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sp>
          <p:nvSpPr>
            <p:cNvPr id="42" name="Right Arrow 41"/>
            <p:cNvSpPr/>
            <p:nvPr/>
          </p:nvSpPr>
          <p:spPr>
            <a:xfrm>
              <a:off x="2394857" y="4724400"/>
              <a:ext cx="1524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prstClr val="white"/>
                </a:solidFill>
              </a:endParaRPr>
            </a:p>
          </p:txBody>
        </p:sp>
      </p:grpSp>
      <p:sp>
        <p:nvSpPr>
          <p:cNvPr id="43" name="Right Arrow 42"/>
          <p:cNvSpPr/>
          <p:nvPr/>
        </p:nvSpPr>
        <p:spPr>
          <a:xfrm>
            <a:off x="2993934" y="1173279"/>
            <a:ext cx="566057"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lIns="91390" tIns="45696" rIns="91390" bIns="45696" rtlCol="0" anchor="ctr"/>
          <a:lstStyle/>
          <a:p>
            <a:pPr algn="ctr"/>
            <a:endParaRPr lang="en-US">
              <a:solidFill>
                <a:prstClr val="white"/>
              </a:solidFill>
            </a:endParaRPr>
          </a:p>
        </p:txBody>
      </p:sp>
      <p:sp>
        <p:nvSpPr>
          <p:cNvPr id="44" name="Right Arrow 43"/>
          <p:cNvSpPr/>
          <p:nvPr/>
        </p:nvSpPr>
        <p:spPr>
          <a:xfrm>
            <a:off x="5508534" y="1173279"/>
            <a:ext cx="566057"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lIns="91390" tIns="45696" rIns="91390" bIns="45696" rtlCol="0" anchor="ctr"/>
          <a:lstStyle/>
          <a:p>
            <a:pPr algn="ctr"/>
            <a:endParaRPr lang="en-US">
              <a:solidFill>
                <a:prstClr val="white"/>
              </a:solidFill>
            </a:endParaRPr>
          </a:p>
        </p:txBody>
      </p:sp>
      <p:cxnSp>
        <p:nvCxnSpPr>
          <p:cNvPr id="45" name="Elbow Connector 44"/>
          <p:cNvCxnSpPr>
            <a:stCxn id="37" idx="3"/>
            <a:endCxn id="30" idx="1"/>
          </p:cNvCxnSpPr>
          <p:nvPr/>
        </p:nvCxnSpPr>
        <p:spPr>
          <a:xfrm flipH="1">
            <a:off x="969189" y="1287579"/>
            <a:ext cx="7086600" cy="12700"/>
          </a:xfrm>
          <a:prstGeom prst="bentConnector5">
            <a:avLst>
              <a:gd name="adj1" fmla="val -7527"/>
              <a:gd name="adj2" fmla="val 8357142"/>
              <a:gd name="adj3" fmla="val 105530"/>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950307" y="2071055"/>
            <a:ext cx="1209782" cy="307728"/>
          </a:xfrm>
          <a:prstGeom prst="rect">
            <a:avLst/>
          </a:prstGeom>
          <a:noFill/>
        </p:spPr>
        <p:txBody>
          <a:bodyPr wrap="none" lIns="91390" tIns="45696" rIns="91390" bIns="45696" rtlCol="0">
            <a:spAutoFit/>
          </a:bodyPr>
          <a:lstStyle/>
          <a:p>
            <a:r>
              <a:rPr lang="en-US" sz="1400" b="1" dirty="0">
                <a:solidFill>
                  <a:prstClr val="black"/>
                </a:solidFill>
              </a:rPr>
              <a:t>New Iteration</a:t>
            </a:r>
          </a:p>
        </p:txBody>
      </p:sp>
      <p:sp>
        <p:nvSpPr>
          <p:cNvPr id="48" name="TextBox 47"/>
          <p:cNvSpPr txBox="1"/>
          <p:nvPr/>
        </p:nvSpPr>
        <p:spPr>
          <a:xfrm>
            <a:off x="-16821" y="5853333"/>
            <a:ext cx="8956104" cy="523172"/>
          </a:xfrm>
          <a:prstGeom prst="rect">
            <a:avLst/>
          </a:prstGeom>
          <a:noFill/>
        </p:spPr>
        <p:txBody>
          <a:bodyPr wrap="square" lIns="91390" tIns="45696" rIns="91390" bIns="45696" rtlCol="0">
            <a:spAutoFit/>
          </a:bodyPr>
          <a:lstStyle/>
          <a:p>
            <a:r>
              <a:rPr lang="en-US" sz="1400" dirty="0">
                <a:solidFill>
                  <a:prstClr val="black"/>
                </a:solidFill>
              </a:rPr>
              <a:t>Scalable Parallel Scientific Computing Using Twister4Azure. </a:t>
            </a:r>
            <a:r>
              <a:rPr lang="en-US" sz="1400" dirty="0" err="1">
                <a:solidFill>
                  <a:prstClr val="black"/>
                </a:solidFill>
              </a:rPr>
              <a:t>Thilina</a:t>
            </a:r>
            <a:r>
              <a:rPr lang="en-US" sz="1400" dirty="0">
                <a:solidFill>
                  <a:prstClr val="black"/>
                </a:solidFill>
              </a:rPr>
              <a:t> </a:t>
            </a:r>
            <a:r>
              <a:rPr lang="en-US" sz="1400" dirty="0" err="1">
                <a:solidFill>
                  <a:prstClr val="black"/>
                </a:solidFill>
              </a:rPr>
              <a:t>Gunarathne</a:t>
            </a:r>
            <a:r>
              <a:rPr lang="en-US" sz="1400" dirty="0">
                <a:solidFill>
                  <a:prstClr val="black"/>
                </a:solidFill>
              </a:rPr>
              <a:t>, </a:t>
            </a:r>
            <a:r>
              <a:rPr lang="en-US" sz="1400" dirty="0" err="1">
                <a:solidFill>
                  <a:prstClr val="black"/>
                </a:solidFill>
              </a:rPr>
              <a:t>BingJing</a:t>
            </a:r>
            <a:r>
              <a:rPr lang="en-US" sz="1400" dirty="0">
                <a:solidFill>
                  <a:prstClr val="black"/>
                </a:solidFill>
              </a:rPr>
              <a:t> </a:t>
            </a:r>
            <a:r>
              <a:rPr lang="en-US" sz="1400" dirty="0" err="1">
                <a:solidFill>
                  <a:prstClr val="black"/>
                </a:solidFill>
              </a:rPr>
              <a:t>Zang</a:t>
            </a:r>
            <a:r>
              <a:rPr lang="en-US" sz="1400" dirty="0">
                <a:solidFill>
                  <a:prstClr val="black"/>
                </a:solidFill>
              </a:rPr>
              <a:t>, </a:t>
            </a:r>
            <a:r>
              <a:rPr lang="en-US" sz="1400" dirty="0" err="1">
                <a:solidFill>
                  <a:prstClr val="black"/>
                </a:solidFill>
              </a:rPr>
              <a:t>Tak</a:t>
            </a:r>
            <a:r>
              <a:rPr lang="en-US" sz="1400" dirty="0">
                <a:solidFill>
                  <a:prstClr val="black"/>
                </a:solidFill>
              </a:rPr>
              <a:t>-Lon Wu and Judy </a:t>
            </a:r>
            <a:r>
              <a:rPr lang="en-US" sz="1400" dirty="0" err="1">
                <a:solidFill>
                  <a:prstClr val="black"/>
                </a:solidFill>
              </a:rPr>
              <a:t>Qiu</a:t>
            </a:r>
            <a:r>
              <a:rPr lang="en-US" sz="1400" dirty="0">
                <a:solidFill>
                  <a:prstClr val="black"/>
                </a:solidFill>
              </a:rPr>
              <a:t>. Submitted to Journal of Future Generation Computer Systems. (Invited as one of the best 6 papers of UCC 2011)</a:t>
            </a:r>
          </a:p>
        </p:txBody>
      </p:sp>
    </p:spTree>
    <p:custDataLst>
      <p:tags r:id="rId1"/>
    </p:custDataLst>
    <p:extLst>
      <p:ext uri="{BB962C8B-B14F-4D97-AF65-F5344CB8AC3E}">
        <p14:creationId xmlns:p14="http://schemas.microsoft.com/office/powerpoint/2010/main" val="2668928694"/>
      </p:ext>
    </p:extLst>
  </p:cSld>
  <p:clrMapOvr>
    <a:masterClrMapping/>
  </p:clrMapOvr>
  <mc:AlternateContent xmlns:mc="http://schemas.openxmlformats.org/markup-compatibility/2006" xmlns:p14="http://schemas.microsoft.com/office/powerpoint/2010/main">
    <mc:Choice Requires="p14">
      <p:transition spd="slow" p14:dur="2000" advTm="6859"/>
    </mc:Choice>
    <mc:Fallback xmlns="">
      <p:transition spd="slow" advTm="6859"/>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76200"/>
            <a:ext cx="8229600" cy="1143000"/>
          </a:xfrm>
        </p:spPr>
        <p:txBody>
          <a:bodyPr>
            <a:noAutofit/>
          </a:bodyPr>
          <a:lstStyle/>
          <a:p>
            <a:r>
              <a:rPr lang="en-US" sz="3200" dirty="0" smtClean="0">
                <a:ln w="11430"/>
                <a:effectLst>
                  <a:outerShdw blurRad="38100" dist="38100" dir="2700000" algn="tl">
                    <a:srgbClr val="000000">
                      <a:alpha val="43137"/>
                    </a:srgbClr>
                  </a:outerShdw>
                </a:effectLst>
                <a:latin typeface="Century Gothic" pitchFamily="34" charset="0"/>
              </a:rPr>
              <a:t>Multi </a:t>
            </a:r>
            <a:r>
              <a:rPr lang="en-US" sz="3200" dirty="0">
                <a:ln w="11430"/>
                <a:effectLst>
                  <a:outerShdw blurRad="38100" dist="38100" dir="2700000" algn="tl">
                    <a:srgbClr val="000000">
                      <a:alpha val="43137"/>
                    </a:srgbClr>
                  </a:outerShdw>
                </a:effectLst>
                <a:latin typeface="Century Gothic" pitchFamily="34" charset="0"/>
              </a:rPr>
              <a:t>Dimensional </a:t>
            </a:r>
            <a:r>
              <a:rPr lang="en-US" sz="3200" dirty="0" smtClean="0">
                <a:ln w="11430"/>
                <a:effectLst>
                  <a:outerShdw blurRad="38100" dist="38100" dir="2700000" algn="tl">
                    <a:srgbClr val="000000">
                      <a:alpha val="43137"/>
                    </a:srgbClr>
                  </a:outerShdw>
                </a:effectLst>
                <a:latin typeface="Century Gothic" pitchFamily="34" charset="0"/>
              </a:rPr>
              <a:t>Scaling on Azure</a:t>
            </a:r>
            <a:endParaRPr lang="en-US" sz="3200" dirty="0">
              <a:ln w="11430"/>
              <a:effectLst>
                <a:outerShdw blurRad="38100" dist="38100" dir="2700000" algn="tl">
                  <a:srgbClr val="000000">
                    <a:alpha val="43137"/>
                  </a:srgbClr>
                </a:outerShdw>
              </a:effectLst>
              <a:latin typeface="Century Gothic"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993775"/>
            <a:ext cx="7161213" cy="487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0437" y="6387890"/>
            <a:ext cx="1798441" cy="369332"/>
          </a:xfrm>
          <a:prstGeom prst="rect">
            <a:avLst/>
          </a:prstGeom>
          <a:noFill/>
          <a:ln>
            <a:solidFill>
              <a:schemeClr val="tx1"/>
            </a:solidFill>
          </a:ln>
        </p:spPr>
        <p:txBody>
          <a:bodyPr wrap="none" rtlCol="0">
            <a:spAutoFit/>
          </a:bodyPr>
          <a:lstStyle/>
          <a:p>
            <a:r>
              <a:rPr lang="en-US" dirty="0"/>
              <a:t>Qiu, </a:t>
            </a:r>
            <a:r>
              <a:rPr lang="en-US" dirty="0" err="1"/>
              <a:t>Gunarathne</a:t>
            </a:r>
            <a:r>
              <a:rPr lang="en-US" dirty="0"/>
              <a:t> </a:t>
            </a:r>
          </a:p>
        </p:txBody>
      </p:sp>
    </p:spTree>
    <p:extLst>
      <p:ext uri="{BB962C8B-B14F-4D97-AF65-F5344CB8AC3E}">
        <p14:creationId xmlns:p14="http://schemas.microsoft.com/office/powerpoint/2010/main" val="36540561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Data Analytics</a:t>
            </a:r>
            <a:r>
              <a:rPr lang="en-US" dirty="0"/>
              <a:t/>
            </a:r>
            <a:br>
              <a:rPr lang="en-US" dirty="0"/>
            </a:b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34</a:t>
            </a:fld>
            <a:endParaRPr lang="en-US"/>
          </a:p>
        </p:txBody>
      </p:sp>
    </p:spTree>
    <p:extLst>
      <p:ext uri="{BB962C8B-B14F-4D97-AF65-F5344CB8AC3E}">
        <p14:creationId xmlns:p14="http://schemas.microsoft.com/office/powerpoint/2010/main" val="14904457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762000"/>
          </a:xfrm>
        </p:spPr>
        <p:txBody>
          <a:bodyPr/>
          <a:lstStyle/>
          <a:p>
            <a:r>
              <a:rPr lang="en-US" dirty="0" smtClean="0"/>
              <a:t>General Remarks I</a:t>
            </a:r>
            <a:endParaRPr lang="en-US" dirty="0"/>
          </a:p>
        </p:txBody>
      </p:sp>
      <p:sp>
        <p:nvSpPr>
          <p:cNvPr id="4" name="Content Placeholder 3"/>
          <p:cNvSpPr>
            <a:spLocks noGrp="1"/>
          </p:cNvSpPr>
          <p:nvPr>
            <p:ph idx="1"/>
          </p:nvPr>
        </p:nvSpPr>
        <p:spPr>
          <a:xfrm>
            <a:off x="0" y="762000"/>
            <a:ext cx="9145712" cy="5410200"/>
          </a:xfrm>
        </p:spPr>
        <p:txBody>
          <a:bodyPr/>
          <a:lstStyle/>
          <a:p>
            <a:r>
              <a:rPr lang="en-US" sz="2400" b="1" dirty="0" smtClean="0"/>
              <a:t>An immature (exciting) field: </a:t>
            </a:r>
            <a:r>
              <a:rPr lang="en-US" sz="2400" dirty="0" smtClean="0"/>
              <a:t>No agreement as to what is data analytics and what tools/computers needed</a:t>
            </a:r>
          </a:p>
          <a:p>
            <a:pPr lvl="1"/>
            <a:r>
              <a:rPr lang="en-US" sz="2400" dirty="0" smtClean="0"/>
              <a:t>Databases or NOSQL?</a:t>
            </a:r>
          </a:p>
          <a:p>
            <a:pPr lvl="1"/>
            <a:r>
              <a:rPr lang="en-US" sz="2400" dirty="0" smtClean="0"/>
              <a:t>Shared repositories or bring computing to data</a:t>
            </a:r>
          </a:p>
          <a:p>
            <a:pPr lvl="1"/>
            <a:r>
              <a:rPr lang="en-US" sz="2400" dirty="0" smtClean="0"/>
              <a:t>What is repository architecture?</a:t>
            </a:r>
          </a:p>
          <a:p>
            <a:r>
              <a:rPr lang="en-US" sz="2400" b="1" dirty="0" smtClean="0"/>
              <a:t>Sources: </a:t>
            </a:r>
            <a:r>
              <a:rPr lang="en-US" sz="2400" dirty="0" smtClean="0"/>
              <a:t>Data from observation or simulation</a:t>
            </a:r>
          </a:p>
          <a:p>
            <a:r>
              <a:rPr lang="en-US" sz="2400" b="1" dirty="0" smtClean="0"/>
              <a:t>Different terms: </a:t>
            </a:r>
            <a:r>
              <a:rPr lang="en-US" sz="2400" dirty="0" smtClean="0"/>
              <a:t>Data analysis, Datamining, Data analytics., machine learning, Information visualization</a:t>
            </a:r>
          </a:p>
          <a:p>
            <a:r>
              <a:rPr lang="en-US" sz="2400" b="1" dirty="0" smtClean="0"/>
              <a:t>Fields: </a:t>
            </a:r>
            <a:r>
              <a:rPr lang="en-US" sz="2400" dirty="0" smtClean="0"/>
              <a:t>Computer Science, Informatics, Library and Information Science, Statistics, Application Fields including Business</a:t>
            </a:r>
          </a:p>
          <a:p>
            <a:r>
              <a:rPr lang="en-US" sz="2400" b="1" dirty="0" smtClean="0"/>
              <a:t>Approaches: </a:t>
            </a:r>
            <a:r>
              <a:rPr lang="en-US" sz="2400" dirty="0" smtClean="0"/>
              <a:t>Big data (cell phone interactions) v. Little data (Ethnography, surveys, interviews)</a:t>
            </a:r>
          </a:p>
          <a:p>
            <a:r>
              <a:rPr lang="en-US" sz="2400" b="1" dirty="0" smtClean="0"/>
              <a:t>Topics: </a:t>
            </a:r>
            <a:r>
              <a:rPr lang="en-US" sz="2400" dirty="0" smtClean="0"/>
              <a:t>Security, Provenance, Metadata, Data Management, Curation</a:t>
            </a:r>
          </a:p>
          <a:p>
            <a:endParaRPr lang="en-US" sz="2400"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35</a:t>
            </a:fld>
            <a:endParaRPr lang="en-US"/>
          </a:p>
        </p:txBody>
      </p:sp>
    </p:spTree>
    <p:extLst>
      <p:ext uri="{BB962C8B-B14F-4D97-AF65-F5344CB8AC3E}">
        <p14:creationId xmlns:p14="http://schemas.microsoft.com/office/powerpoint/2010/main" val="9456704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762000"/>
          </a:xfrm>
        </p:spPr>
        <p:txBody>
          <a:bodyPr/>
          <a:lstStyle/>
          <a:p>
            <a:r>
              <a:rPr lang="en-US" dirty="0" smtClean="0"/>
              <a:t>General Remarks II</a:t>
            </a:r>
            <a:endParaRPr lang="en-US" dirty="0"/>
          </a:p>
        </p:txBody>
      </p:sp>
      <p:sp>
        <p:nvSpPr>
          <p:cNvPr id="4" name="Content Placeholder 3"/>
          <p:cNvSpPr>
            <a:spLocks noGrp="1"/>
          </p:cNvSpPr>
          <p:nvPr>
            <p:ph idx="1"/>
          </p:nvPr>
        </p:nvSpPr>
        <p:spPr>
          <a:xfrm>
            <a:off x="0" y="609600"/>
            <a:ext cx="9144000" cy="4525963"/>
          </a:xfrm>
        </p:spPr>
        <p:txBody>
          <a:bodyPr/>
          <a:lstStyle/>
          <a:p>
            <a:r>
              <a:rPr lang="en-US" sz="2400" b="1" dirty="0" smtClean="0"/>
              <a:t>Tools: </a:t>
            </a:r>
            <a:r>
              <a:rPr lang="en-US" sz="2400" dirty="0" smtClean="0"/>
              <a:t>Regression analysis; biostatistics; neural nets; </a:t>
            </a:r>
            <a:r>
              <a:rPr lang="en-US" sz="2400" dirty="0" err="1" smtClean="0"/>
              <a:t>bayesian</a:t>
            </a:r>
            <a:r>
              <a:rPr lang="en-US" sz="2400" dirty="0" smtClean="0"/>
              <a:t> nets; support vector machines; classification; clustering; dimension reduction; artificial intelligence; semantic web</a:t>
            </a:r>
          </a:p>
          <a:p>
            <a:r>
              <a:rPr lang="en-US" sz="2400" b="1" dirty="0" smtClean="0"/>
              <a:t>One driving force: </a:t>
            </a:r>
            <a:r>
              <a:rPr lang="en-US" sz="2400" dirty="0" smtClean="0"/>
              <a:t>Patient records growing fast</a:t>
            </a:r>
          </a:p>
          <a:p>
            <a:r>
              <a:rPr lang="en-US" sz="2400" b="1" dirty="0" smtClean="0"/>
              <a:t>Another: </a:t>
            </a:r>
            <a:r>
              <a:rPr lang="en-US" sz="2400" dirty="0" smtClean="0"/>
              <a:t>Abstract graphs from net leads to community detection</a:t>
            </a:r>
          </a:p>
          <a:p>
            <a:r>
              <a:rPr lang="en-US" sz="2400" dirty="0" smtClean="0"/>
              <a:t>Some data in metric spaces; others very high dimension or none</a:t>
            </a:r>
          </a:p>
          <a:p>
            <a:r>
              <a:rPr lang="en-US" sz="2400" dirty="0" smtClean="0"/>
              <a:t>Large Hadron Collider analysis mainly histogramming – all can be done with MapReduce (larger use than MPI)</a:t>
            </a:r>
          </a:p>
          <a:p>
            <a:r>
              <a:rPr lang="en-US" sz="2400" b="1" dirty="0" smtClean="0"/>
              <a:t>Commercial: </a:t>
            </a:r>
            <a:r>
              <a:rPr lang="en-US" sz="2400" dirty="0" smtClean="0"/>
              <a:t>Google, Bing largest data analytics in world</a:t>
            </a:r>
          </a:p>
          <a:p>
            <a:r>
              <a:rPr lang="en-US" sz="2400" b="1" dirty="0" smtClean="0"/>
              <a:t>Time Series: </a:t>
            </a:r>
            <a:r>
              <a:rPr lang="en-US" sz="2400" dirty="0" smtClean="0"/>
              <a:t>Earthquakes, Tweets, Stock Market </a:t>
            </a:r>
            <a:r>
              <a:rPr lang="en-US" sz="2400" dirty="0"/>
              <a:t>(</a:t>
            </a:r>
            <a:r>
              <a:rPr lang="en-US" sz="2400" b="1" dirty="0"/>
              <a:t>Pattern Informatics</a:t>
            </a:r>
            <a:r>
              <a:rPr lang="en-US" sz="2400" dirty="0"/>
              <a:t>)</a:t>
            </a:r>
          </a:p>
          <a:p>
            <a:r>
              <a:rPr lang="en-US" sz="2400" b="1" dirty="0" smtClean="0"/>
              <a:t>Image Processing </a:t>
            </a:r>
            <a:r>
              <a:rPr lang="en-US" sz="2400" dirty="0" smtClean="0"/>
              <a:t>from climate simulations to NASA to </a:t>
            </a:r>
            <a:r>
              <a:rPr lang="en-US" sz="2400" dirty="0" err="1" smtClean="0"/>
              <a:t>DoD</a:t>
            </a:r>
            <a:r>
              <a:rPr lang="en-US" sz="2400" dirty="0" smtClean="0"/>
              <a:t> to Radiology (Radar and Pathology Informatics – same library)</a:t>
            </a:r>
          </a:p>
          <a:p>
            <a:r>
              <a:rPr lang="en-US" sz="2400" b="1" dirty="0" smtClean="0"/>
              <a:t>Financial decision support</a:t>
            </a:r>
            <a:r>
              <a:rPr lang="en-US" sz="2400" dirty="0" smtClean="0"/>
              <a:t>; marketing; fraud detection; automatic preference detection (map users to books, films)</a:t>
            </a:r>
          </a:p>
          <a:p>
            <a:endParaRPr lang="en-US" sz="2400" dirty="0" smtClean="0"/>
          </a:p>
          <a:p>
            <a:endParaRPr lang="en-US" sz="2400" dirty="0" smtClean="0"/>
          </a:p>
          <a:p>
            <a:endParaRPr lang="en-US" sz="2400"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36</a:t>
            </a:fld>
            <a:endParaRPr lang="en-US"/>
          </a:p>
        </p:txBody>
      </p:sp>
    </p:spTree>
    <p:extLst>
      <p:ext uri="{BB962C8B-B14F-4D97-AF65-F5344CB8AC3E}">
        <p14:creationId xmlns:p14="http://schemas.microsoft.com/office/powerpoint/2010/main" val="36859654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362200"/>
            <a:ext cx="8229600" cy="1143000"/>
          </a:xfrm>
        </p:spPr>
        <p:txBody>
          <a:bodyPr/>
          <a:lstStyle/>
          <a:p>
            <a:r>
              <a:rPr lang="en-US" dirty="0" smtClean="0"/>
              <a:t>Data Analytics and Algorithms</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37</a:t>
            </a:fld>
            <a:endParaRPr lang="en-US"/>
          </a:p>
        </p:txBody>
      </p:sp>
    </p:spTree>
    <p:extLst>
      <p:ext uri="{BB962C8B-B14F-4D97-AF65-F5344CB8AC3E}">
        <p14:creationId xmlns:p14="http://schemas.microsoft.com/office/powerpoint/2010/main" val="23492724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Algorithms for Data Analytics</a:t>
            </a:r>
            <a:endParaRPr lang="en-US" dirty="0"/>
          </a:p>
        </p:txBody>
      </p:sp>
      <p:sp>
        <p:nvSpPr>
          <p:cNvPr id="4" name="Content Placeholder 3"/>
          <p:cNvSpPr>
            <a:spLocks noGrp="1"/>
          </p:cNvSpPr>
          <p:nvPr>
            <p:ph idx="1"/>
          </p:nvPr>
        </p:nvSpPr>
        <p:spPr>
          <a:xfrm>
            <a:off x="-3243" y="685800"/>
            <a:ext cx="8991600" cy="4525963"/>
          </a:xfrm>
        </p:spPr>
        <p:txBody>
          <a:bodyPr/>
          <a:lstStyle/>
          <a:p>
            <a:r>
              <a:rPr lang="en-US" sz="2800" dirty="0" smtClean="0"/>
              <a:t>In simulation area, it is observed that equal contributions to improved performance come from increased computer power and </a:t>
            </a:r>
            <a:r>
              <a:rPr lang="en-US" sz="2800" dirty="0"/>
              <a:t>better algorithms</a:t>
            </a:r>
            <a:br>
              <a:rPr lang="en-US" sz="2800" dirty="0"/>
            </a:br>
            <a:r>
              <a:rPr lang="en-US" sz="2800" dirty="0">
                <a:hlinkClick r:id="rId2"/>
              </a:rPr>
              <a:t>http://</a:t>
            </a:r>
            <a:r>
              <a:rPr lang="en-US" sz="2800" dirty="0" smtClean="0">
                <a:hlinkClick r:id="rId2"/>
              </a:rPr>
              <a:t>cra.org/ccc/docs/nitrdsymposium/pdfs/keyes.pdf</a:t>
            </a:r>
            <a:r>
              <a:rPr lang="en-US" sz="2800" dirty="0" smtClean="0"/>
              <a:t>  </a:t>
            </a:r>
          </a:p>
          <a:p>
            <a:r>
              <a:rPr lang="en-US" sz="2800" dirty="0" smtClean="0"/>
              <a:t>In data intensive area, we haven’t seen this effect so clearly</a:t>
            </a:r>
          </a:p>
          <a:p>
            <a:pPr lvl="1"/>
            <a:r>
              <a:rPr lang="en-US" sz="2400" dirty="0" smtClean="0"/>
              <a:t>Information retrieval revolutionized but</a:t>
            </a:r>
          </a:p>
          <a:p>
            <a:pPr lvl="1"/>
            <a:r>
              <a:rPr lang="en-US" sz="2400" dirty="0" smtClean="0"/>
              <a:t>Still using Blast in Bioinformatics (although Smith Waterman etc. better)</a:t>
            </a:r>
          </a:p>
          <a:p>
            <a:pPr lvl="1"/>
            <a:r>
              <a:rPr lang="en-US" sz="2400" dirty="0" smtClean="0"/>
              <a:t>Still using R library which has many non optimal algorithms</a:t>
            </a:r>
          </a:p>
          <a:p>
            <a:pPr lvl="1"/>
            <a:r>
              <a:rPr lang="en-US" sz="2400" dirty="0" smtClean="0"/>
              <a:t>Parallelism and use of GPU’s often ignored</a:t>
            </a:r>
            <a:endParaRPr lang="en-US" sz="24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38</a:t>
            </a:fld>
            <a:endParaRPr lang="en-US"/>
          </a:p>
        </p:txBody>
      </p:sp>
    </p:spTree>
    <p:extLst>
      <p:ext uri="{BB962C8B-B14F-4D97-AF65-F5344CB8AC3E}">
        <p14:creationId xmlns:p14="http://schemas.microsoft.com/office/powerpoint/2010/main" val="4260045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8CFE096-9650-498C-990C-20F2420C253B}" type="slidenum">
              <a:rPr lang="en-US" smtClean="0"/>
              <a:pPr/>
              <a:t>39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8" y="16565"/>
            <a:ext cx="9144000" cy="6839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812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Some Trends</a:t>
            </a:r>
            <a:endParaRPr lang="en-US" dirty="0"/>
          </a:p>
        </p:txBody>
      </p:sp>
      <p:sp>
        <p:nvSpPr>
          <p:cNvPr id="3" name="Content Placeholder 2"/>
          <p:cNvSpPr>
            <a:spLocks noGrp="1"/>
          </p:cNvSpPr>
          <p:nvPr>
            <p:ph idx="1"/>
          </p:nvPr>
        </p:nvSpPr>
        <p:spPr>
          <a:xfrm>
            <a:off x="0" y="1066800"/>
            <a:ext cx="9144000" cy="5638800"/>
          </a:xfrm>
        </p:spPr>
        <p:txBody>
          <a:bodyPr/>
          <a:lstStyle/>
          <a:p>
            <a:pPr marL="742141" lvl="1" indent="-285438" defTabSz="913404" eaLnBrk="1" hangingPunct="1">
              <a:lnSpc>
                <a:spcPct val="80000"/>
              </a:lnSpc>
              <a:spcBef>
                <a:spcPts val="1200"/>
              </a:spcBef>
              <a:buBlip>
                <a:blip r:embed="rId3"/>
              </a:buBlip>
            </a:pPr>
            <a:r>
              <a:rPr lang="en-US" sz="2400" b="1" dirty="0">
                <a:solidFill>
                  <a:srgbClr val="FF0000"/>
                </a:solidFill>
                <a:latin typeface="Times New Roman" pitchFamily="18" charset="0"/>
                <a:ea typeface="+mn-ea"/>
                <a:cs typeface="Times New Roman" pitchFamily="18" charset="0"/>
              </a:rPr>
              <a:t>The Data Deluge</a:t>
            </a:r>
            <a:r>
              <a:rPr lang="en-US" sz="2400" dirty="0">
                <a:solidFill>
                  <a:srgbClr val="FF0000"/>
                </a:solidFill>
                <a:latin typeface="Times New Roman" pitchFamily="18" charset="0"/>
                <a:ea typeface="+mn-ea"/>
                <a:cs typeface="Times New Roman" pitchFamily="18" charset="0"/>
              </a:rPr>
              <a:t> </a:t>
            </a:r>
            <a:r>
              <a:rPr lang="en-US" sz="2400" dirty="0">
                <a:latin typeface="Times New Roman" pitchFamily="18" charset="0"/>
                <a:ea typeface="+mn-ea"/>
                <a:cs typeface="Times New Roman" pitchFamily="18" charset="0"/>
              </a:rPr>
              <a:t>is clear trend from Commercial (Amazon, e-commerce) , Community (Facebook, Search) and Scientific applications</a:t>
            </a:r>
          </a:p>
          <a:p>
            <a:pPr marL="742141" lvl="1" indent="-285438" defTabSz="913404" eaLnBrk="1" hangingPunct="1">
              <a:lnSpc>
                <a:spcPct val="80000"/>
              </a:lnSpc>
              <a:spcBef>
                <a:spcPts val="1200"/>
              </a:spcBef>
              <a:buBlip>
                <a:blip r:embed="rId3"/>
              </a:buBlip>
            </a:pPr>
            <a:r>
              <a:rPr lang="en-US" sz="2400" b="1" dirty="0">
                <a:latin typeface="Times New Roman" pitchFamily="18" charset="0"/>
                <a:ea typeface="+mn-ea"/>
                <a:cs typeface="Times New Roman" pitchFamily="18" charset="0"/>
              </a:rPr>
              <a:t>Light weight clients </a:t>
            </a:r>
            <a:r>
              <a:rPr lang="en-US" sz="2400" dirty="0">
                <a:latin typeface="Times New Roman" pitchFamily="18" charset="0"/>
                <a:ea typeface="+mn-ea"/>
                <a:cs typeface="Times New Roman" pitchFamily="18" charset="0"/>
              </a:rPr>
              <a:t>from smartphones, tablets to sensors</a:t>
            </a:r>
          </a:p>
          <a:p>
            <a:pPr marL="742141" lvl="1" indent="-285438" defTabSz="913404" eaLnBrk="1" hangingPunct="1">
              <a:lnSpc>
                <a:spcPct val="80000"/>
              </a:lnSpc>
              <a:spcBef>
                <a:spcPts val="1200"/>
              </a:spcBef>
              <a:buBlip>
                <a:blip r:embed="rId3"/>
              </a:buBlip>
            </a:pPr>
            <a:r>
              <a:rPr lang="en-US" sz="2400" b="1" dirty="0" smtClean="0">
                <a:latin typeface="Times New Roman" pitchFamily="18" charset="0"/>
                <a:ea typeface="+mn-ea"/>
                <a:cs typeface="Times New Roman" pitchFamily="18" charset="0"/>
              </a:rPr>
              <a:t>Multicore </a:t>
            </a:r>
            <a:r>
              <a:rPr lang="en-US" sz="2400" dirty="0" smtClean="0">
                <a:latin typeface="Times New Roman" pitchFamily="18" charset="0"/>
                <a:ea typeface="+mn-ea"/>
                <a:cs typeface="Times New Roman" pitchFamily="18" charset="0"/>
              </a:rPr>
              <a:t>reawakening parallel computing</a:t>
            </a:r>
          </a:p>
          <a:p>
            <a:pPr marL="742141" lvl="1" indent="-285438" defTabSz="913404" eaLnBrk="1" hangingPunct="1">
              <a:lnSpc>
                <a:spcPct val="80000"/>
              </a:lnSpc>
              <a:spcBef>
                <a:spcPts val="1200"/>
              </a:spcBef>
              <a:buBlip>
                <a:blip r:embed="rId3"/>
              </a:buBlip>
            </a:pPr>
            <a:r>
              <a:rPr lang="en-US" sz="2400" b="1" dirty="0" smtClean="0">
                <a:latin typeface="Times New Roman" pitchFamily="18" charset="0"/>
                <a:ea typeface="+mn-ea"/>
                <a:cs typeface="Times New Roman" pitchFamily="18" charset="0"/>
              </a:rPr>
              <a:t>Exascale </a:t>
            </a:r>
            <a:r>
              <a:rPr lang="en-US" sz="2400" b="1" dirty="0">
                <a:latin typeface="Times New Roman" pitchFamily="18" charset="0"/>
                <a:ea typeface="+mn-ea"/>
                <a:cs typeface="Times New Roman" pitchFamily="18" charset="0"/>
              </a:rPr>
              <a:t>initiatives </a:t>
            </a:r>
            <a:r>
              <a:rPr lang="en-US" sz="2400" dirty="0">
                <a:latin typeface="Times New Roman" pitchFamily="18" charset="0"/>
                <a:ea typeface="+mn-ea"/>
                <a:cs typeface="Times New Roman" pitchFamily="18" charset="0"/>
              </a:rPr>
              <a:t>will continue drive to high end with a simulation orientation</a:t>
            </a:r>
          </a:p>
          <a:p>
            <a:pPr marL="742141" lvl="1" indent="-285438" defTabSz="913404" eaLnBrk="1" hangingPunct="1">
              <a:lnSpc>
                <a:spcPct val="80000"/>
              </a:lnSpc>
              <a:spcBef>
                <a:spcPts val="1200"/>
              </a:spcBef>
              <a:buBlip>
                <a:blip r:embed="rId3"/>
              </a:buBlip>
            </a:pPr>
            <a:r>
              <a:rPr lang="en-US" sz="2400" b="1" dirty="0">
                <a:solidFill>
                  <a:srgbClr val="FF0000"/>
                </a:solidFill>
                <a:latin typeface="Times New Roman" pitchFamily="18" charset="0"/>
                <a:ea typeface="+mn-ea"/>
                <a:cs typeface="Times New Roman" pitchFamily="18" charset="0"/>
              </a:rPr>
              <a:t>Clouds </a:t>
            </a:r>
            <a:r>
              <a:rPr lang="en-US" sz="2400" b="1" dirty="0">
                <a:latin typeface="Times New Roman" pitchFamily="18" charset="0"/>
                <a:ea typeface="+mn-ea"/>
                <a:cs typeface="Times New Roman" pitchFamily="18" charset="0"/>
              </a:rPr>
              <a:t>with cheaper, greener, easier to use </a:t>
            </a:r>
            <a:r>
              <a:rPr lang="en-US" sz="2400" dirty="0">
                <a:latin typeface="Times New Roman" pitchFamily="18" charset="0"/>
                <a:ea typeface="+mn-ea"/>
                <a:cs typeface="Times New Roman" pitchFamily="18" charset="0"/>
              </a:rPr>
              <a:t>IT for (some) applications</a:t>
            </a:r>
          </a:p>
          <a:p>
            <a:pPr marL="742141" lvl="1" indent="-285438" defTabSz="913404" eaLnBrk="1" hangingPunct="1">
              <a:lnSpc>
                <a:spcPct val="80000"/>
              </a:lnSpc>
              <a:spcBef>
                <a:spcPts val="1200"/>
              </a:spcBef>
              <a:buBlip>
                <a:blip r:embed="rId3"/>
              </a:buBlip>
            </a:pPr>
            <a:r>
              <a:rPr lang="en-US" sz="2400" b="1" dirty="0">
                <a:latin typeface="Times New Roman" pitchFamily="18" charset="0"/>
                <a:ea typeface="+mn-ea"/>
                <a:cs typeface="Times New Roman" pitchFamily="18" charset="0"/>
              </a:rPr>
              <a:t>New jobs </a:t>
            </a:r>
            <a:r>
              <a:rPr lang="en-US" sz="2400" dirty="0">
                <a:latin typeface="Times New Roman" pitchFamily="18" charset="0"/>
                <a:ea typeface="+mn-ea"/>
                <a:cs typeface="Times New Roman" pitchFamily="18" charset="0"/>
              </a:rPr>
              <a:t>associated with new curricula</a:t>
            </a:r>
          </a:p>
          <a:p>
            <a:pPr marL="1142191" lvl="2" indent="-285438" defTabSz="913404" eaLnBrk="1" hangingPunct="1">
              <a:lnSpc>
                <a:spcPct val="80000"/>
              </a:lnSpc>
              <a:spcBef>
                <a:spcPts val="1200"/>
              </a:spcBef>
              <a:buBlip>
                <a:blip r:embed="rId3"/>
              </a:buBlip>
            </a:pPr>
            <a:r>
              <a:rPr lang="en-US" sz="2000" b="1" dirty="0">
                <a:latin typeface="Times New Roman" pitchFamily="18" charset="0"/>
                <a:ea typeface="+mn-ea"/>
                <a:cs typeface="Times New Roman" pitchFamily="18" charset="0"/>
              </a:rPr>
              <a:t>Clouds as a distributed system</a:t>
            </a:r>
            <a:r>
              <a:rPr lang="en-US" sz="2000" dirty="0">
                <a:latin typeface="Times New Roman" pitchFamily="18" charset="0"/>
                <a:ea typeface="+mn-ea"/>
                <a:cs typeface="Times New Roman" pitchFamily="18" charset="0"/>
              </a:rPr>
              <a:t> (classic CS courses)</a:t>
            </a:r>
          </a:p>
          <a:p>
            <a:pPr marL="1142191" lvl="2" indent="-285438" defTabSz="913404" eaLnBrk="1" hangingPunct="1">
              <a:lnSpc>
                <a:spcPct val="80000"/>
              </a:lnSpc>
              <a:spcBef>
                <a:spcPts val="1200"/>
              </a:spcBef>
              <a:buBlip>
                <a:blip r:embed="rId3"/>
              </a:buBlip>
            </a:pPr>
            <a:r>
              <a:rPr lang="en-US" sz="2000" b="1" dirty="0">
                <a:solidFill>
                  <a:srgbClr val="FF0000"/>
                </a:solidFill>
                <a:latin typeface="Times New Roman" pitchFamily="18" charset="0"/>
                <a:ea typeface="+mn-ea"/>
                <a:cs typeface="Times New Roman" pitchFamily="18" charset="0"/>
              </a:rPr>
              <a:t>Data </a:t>
            </a:r>
            <a:r>
              <a:rPr lang="en-US" sz="2000" b="1" dirty="0" smtClean="0">
                <a:solidFill>
                  <a:srgbClr val="FF0000"/>
                </a:solidFill>
                <a:latin typeface="Times New Roman" pitchFamily="18" charset="0"/>
                <a:ea typeface="+mn-ea"/>
                <a:cs typeface="Times New Roman" pitchFamily="18" charset="0"/>
              </a:rPr>
              <a:t>Analytics </a:t>
            </a:r>
            <a:r>
              <a:rPr lang="en-US" sz="2000" dirty="0" smtClean="0">
                <a:latin typeface="Times New Roman" pitchFamily="18" charset="0"/>
                <a:ea typeface="+mn-ea"/>
                <a:cs typeface="Times New Roman" pitchFamily="18" charset="0"/>
              </a:rPr>
              <a:t>(Important theme in academia and industry)</a:t>
            </a:r>
            <a:endParaRPr lang="en-US" sz="2000" dirty="0">
              <a:latin typeface="Times New Roman" pitchFamily="18" charset="0"/>
              <a:ea typeface="+mn-ea"/>
              <a:cs typeface="Times New Roman" pitchFamily="18" charset="0"/>
            </a:endParaRPr>
          </a:p>
          <a:p>
            <a:pPr marL="1142191" lvl="2" indent="-285438" defTabSz="913404" eaLnBrk="1" hangingPunct="1">
              <a:lnSpc>
                <a:spcPct val="80000"/>
              </a:lnSpc>
              <a:spcBef>
                <a:spcPts val="1200"/>
              </a:spcBef>
              <a:buBlip>
                <a:blip r:embed="rId3"/>
              </a:buBlip>
            </a:pPr>
            <a:r>
              <a:rPr lang="en-US" sz="2000" b="1" dirty="0">
                <a:latin typeface="Times New Roman" pitchFamily="18" charset="0"/>
                <a:ea typeface="+mn-ea"/>
                <a:cs typeface="Times New Roman" pitchFamily="18" charset="0"/>
              </a:rPr>
              <a:t>Network/Web </a:t>
            </a:r>
            <a:r>
              <a:rPr lang="en-US" sz="2000" b="1" dirty="0" smtClean="0">
                <a:latin typeface="Times New Roman" pitchFamily="18" charset="0"/>
                <a:ea typeface="+mn-ea"/>
                <a:cs typeface="Times New Roman" pitchFamily="18" charset="0"/>
              </a:rPr>
              <a:t>Science</a:t>
            </a:r>
            <a:endParaRPr lang="en-US" sz="2800" dirty="0" smtClean="0"/>
          </a:p>
          <a:p>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a:t>
            </a:fld>
            <a:endParaRPr lang="en-US"/>
          </a:p>
        </p:txBody>
      </p:sp>
    </p:spTree>
    <p:extLst>
      <p:ext uri="{BB962C8B-B14F-4D97-AF65-F5344CB8AC3E}">
        <p14:creationId xmlns:p14="http://schemas.microsoft.com/office/powerpoint/2010/main" val="9119704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685800"/>
          </a:xfrm>
        </p:spPr>
        <p:txBody>
          <a:bodyPr/>
          <a:lstStyle/>
          <a:p>
            <a:r>
              <a:rPr lang="en-US" dirty="0" smtClean="0"/>
              <a:t>Data Analytics Futures?</a:t>
            </a:r>
            <a:endParaRPr lang="en-US" dirty="0"/>
          </a:p>
        </p:txBody>
      </p:sp>
      <p:sp>
        <p:nvSpPr>
          <p:cNvPr id="3" name="Content Placeholder 2"/>
          <p:cNvSpPr>
            <a:spLocks noGrp="1"/>
          </p:cNvSpPr>
          <p:nvPr>
            <p:ph idx="1"/>
          </p:nvPr>
        </p:nvSpPr>
        <p:spPr>
          <a:xfrm>
            <a:off x="0" y="533400"/>
            <a:ext cx="9144000" cy="4525963"/>
          </a:xfrm>
        </p:spPr>
        <p:txBody>
          <a:bodyPr/>
          <a:lstStyle/>
          <a:p>
            <a:r>
              <a:rPr lang="en-US" sz="2400" b="1" dirty="0" err="1" smtClean="0"/>
              <a:t>PETSc</a:t>
            </a:r>
            <a:r>
              <a:rPr lang="en-US" sz="2400" b="1" dirty="0" smtClean="0"/>
              <a:t> </a:t>
            </a:r>
            <a:r>
              <a:rPr lang="en-US" sz="2400" dirty="0" smtClean="0"/>
              <a:t>and</a:t>
            </a:r>
            <a:r>
              <a:rPr lang="en-US" sz="2400" b="1" dirty="0" smtClean="0"/>
              <a:t> </a:t>
            </a:r>
            <a:r>
              <a:rPr lang="en-US" sz="2400" b="1" dirty="0" err="1" smtClean="0"/>
              <a:t>ScaLAPACK</a:t>
            </a:r>
            <a:r>
              <a:rPr lang="en-US" sz="2400" b="1" dirty="0" smtClean="0"/>
              <a:t> </a:t>
            </a:r>
            <a:r>
              <a:rPr lang="en-US" sz="2400" dirty="0" smtClean="0"/>
              <a:t>and similar libraries very important in supporting parallel simulations</a:t>
            </a:r>
          </a:p>
          <a:p>
            <a:r>
              <a:rPr lang="en-US" sz="2400" dirty="0" smtClean="0"/>
              <a:t>Need equivalent </a:t>
            </a:r>
            <a:r>
              <a:rPr lang="en-US" sz="2400" b="1" dirty="0" smtClean="0"/>
              <a:t>Data Analytics libraries</a:t>
            </a:r>
          </a:p>
          <a:p>
            <a:r>
              <a:rPr lang="en-US" sz="2400" dirty="0" smtClean="0"/>
              <a:t>Include</a:t>
            </a:r>
            <a:r>
              <a:rPr lang="en-US" sz="2400" b="1" dirty="0" smtClean="0"/>
              <a:t> datamining </a:t>
            </a:r>
            <a:r>
              <a:rPr lang="en-US" sz="2400" dirty="0" smtClean="0"/>
              <a:t>(Clustering, SVM, HMM, Bayesian Nets …), </a:t>
            </a:r>
            <a:r>
              <a:rPr lang="en-US" sz="2400" b="1" dirty="0" smtClean="0"/>
              <a:t>image processing</a:t>
            </a:r>
            <a:r>
              <a:rPr lang="en-US" sz="2400" dirty="0" smtClean="0"/>
              <a:t>, </a:t>
            </a:r>
            <a:r>
              <a:rPr lang="en-US" sz="2400" b="1" dirty="0" smtClean="0"/>
              <a:t>information retrieval </a:t>
            </a:r>
            <a:r>
              <a:rPr lang="en-US" sz="2400" dirty="0" smtClean="0"/>
              <a:t>including </a:t>
            </a:r>
            <a:r>
              <a:rPr lang="en-US" sz="2400" b="1" dirty="0" smtClean="0"/>
              <a:t>hidden factor </a:t>
            </a:r>
            <a:r>
              <a:rPr lang="en-US" sz="2400" dirty="0" smtClean="0"/>
              <a:t>analysis (LDA), </a:t>
            </a:r>
            <a:r>
              <a:rPr lang="en-US" sz="2400" b="1" dirty="0" smtClean="0"/>
              <a:t>global inference</a:t>
            </a:r>
            <a:r>
              <a:rPr lang="en-US" sz="2400" dirty="0" smtClean="0"/>
              <a:t>, </a:t>
            </a:r>
            <a:r>
              <a:rPr lang="en-US" sz="2400" b="1" dirty="0" smtClean="0"/>
              <a:t>dimension reduction</a:t>
            </a:r>
          </a:p>
          <a:p>
            <a:pPr lvl="1"/>
            <a:r>
              <a:rPr lang="en-US" sz="2000" dirty="0" smtClean="0"/>
              <a:t>Many libraries/toolkits (R, Matlab) and web sites (BLAST) but typically not aimed at scalable high performance algorithms</a:t>
            </a:r>
          </a:p>
          <a:p>
            <a:r>
              <a:rPr lang="en-US" sz="2400" dirty="0" smtClean="0"/>
              <a:t>Should support </a:t>
            </a:r>
            <a:r>
              <a:rPr lang="en-US" sz="2400" b="1" dirty="0" smtClean="0"/>
              <a:t>clouds and HPC; MPI </a:t>
            </a:r>
            <a:r>
              <a:rPr lang="en-US" sz="2400" dirty="0" smtClean="0"/>
              <a:t>and</a:t>
            </a:r>
            <a:r>
              <a:rPr lang="en-US" sz="2400" b="1" dirty="0" smtClean="0"/>
              <a:t> MapReduce</a:t>
            </a:r>
          </a:p>
          <a:p>
            <a:pPr lvl="1"/>
            <a:r>
              <a:rPr lang="en-US" sz="2000" dirty="0" smtClean="0"/>
              <a:t>Iterative MapReduce an interesting runtime; Hadoop has many limitations</a:t>
            </a:r>
          </a:p>
          <a:p>
            <a:r>
              <a:rPr lang="en-US" sz="2400" dirty="0" smtClean="0"/>
              <a:t>Need a </a:t>
            </a:r>
            <a:r>
              <a:rPr lang="en-US" sz="2400" b="1" dirty="0" smtClean="0"/>
              <a:t>coordinated </a:t>
            </a:r>
            <a:r>
              <a:rPr lang="en-US" sz="2400" b="1" dirty="0"/>
              <a:t>Academic Business Government Collaboration </a:t>
            </a:r>
            <a:r>
              <a:rPr lang="en-US" sz="2400" b="1" dirty="0" smtClean="0"/>
              <a:t>to build robust algorithms that scale well</a:t>
            </a:r>
            <a:endParaRPr lang="en-US" sz="2400" dirty="0" smtClean="0"/>
          </a:p>
          <a:p>
            <a:pPr lvl="1"/>
            <a:r>
              <a:rPr lang="en-US" sz="2000" dirty="0" smtClean="0"/>
              <a:t>Crosses Science, Business Network Science, Social Science</a:t>
            </a:r>
          </a:p>
          <a:p>
            <a:r>
              <a:rPr lang="en-US" sz="2400" dirty="0" smtClean="0"/>
              <a:t>Propose to build community to define &amp; implement</a:t>
            </a:r>
            <a:br>
              <a:rPr lang="en-US" sz="2400" dirty="0" smtClean="0"/>
            </a:br>
            <a:r>
              <a:rPr lang="en-US" sz="2400" b="1" dirty="0" smtClean="0"/>
              <a:t>SPIDAL </a:t>
            </a:r>
            <a:r>
              <a:rPr lang="en-US" sz="2400" dirty="0" smtClean="0"/>
              <a:t>or</a:t>
            </a:r>
            <a:r>
              <a:rPr lang="en-US" sz="2400" b="1" dirty="0" smtClean="0"/>
              <a:t> Scalable </a:t>
            </a:r>
            <a:r>
              <a:rPr lang="en-US" sz="2400" b="1" dirty="0"/>
              <a:t>Parallel Interoperable  Data Analytics Library</a:t>
            </a:r>
          </a:p>
        </p:txBody>
      </p:sp>
      <p:sp>
        <p:nvSpPr>
          <p:cNvPr id="4" name="Slide Number Placeholder 3"/>
          <p:cNvSpPr>
            <a:spLocks noGrp="1"/>
          </p:cNvSpPr>
          <p:nvPr>
            <p:ph type="sldNum" sz="quarter" idx="12"/>
          </p:nvPr>
        </p:nvSpPr>
        <p:spPr/>
        <p:txBody>
          <a:bodyPr/>
          <a:lstStyle/>
          <a:p>
            <a:fld id="{94CC141A-9CC6-41A7-A7D0-011D836CC6E2}" type="slidenum">
              <a:rPr lang="en-US" smtClean="0"/>
              <a:pPr/>
              <a:t>40</a:t>
            </a:fld>
            <a:endParaRPr lang="en-US"/>
          </a:p>
        </p:txBody>
      </p:sp>
    </p:spTree>
    <p:extLst>
      <p:ext uri="{BB962C8B-B14F-4D97-AF65-F5344CB8AC3E}">
        <p14:creationId xmlns:p14="http://schemas.microsoft.com/office/powerpoint/2010/main" val="34418858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Deterministic Annealing</a:t>
            </a:r>
            <a:endParaRPr lang="en-US" dirty="0"/>
          </a:p>
        </p:txBody>
      </p:sp>
      <p:sp>
        <p:nvSpPr>
          <p:cNvPr id="3" name="Content Placeholder 2"/>
          <p:cNvSpPr>
            <a:spLocks noGrp="1"/>
          </p:cNvSpPr>
          <p:nvPr>
            <p:ph idx="1"/>
          </p:nvPr>
        </p:nvSpPr>
        <p:spPr>
          <a:xfrm>
            <a:off x="3113" y="684661"/>
            <a:ext cx="9067800" cy="1828800"/>
          </a:xfrm>
        </p:spPr>
        <p:txBody>
          <a:bodyPr/>
          <a:lstStyle/>
          <a:p>
            <a:r>
              <a:rPr lang="en-US" sz="2400" dirty="0" smtClean="0"/>
              <a:t>Deterministic Annealing works in many areas including clustering, latent factor analysis, dimension reduction for both metric and non metric spaces</a:t>
            </a:r>
          </a:p>
          <a:p>
            <a:pPr lvl="1"/>
            <a:r>
              <a:rPr lang="en-US" sz="2000" dirty="0" smtClean="0"/>
              <a:t>~Always gets better answers than K-means and R?</a:t>
            </a:r>
          </a:p>
          <a:p>
            <a:pPr lvl="1"/>
            <a:r>
              <a:rPr lang="en-US" sz="2000" dirty="0" smtClean="0"/>
              <a:t>But can be parallelized and put on GPU</a:t>
            </a:r>
            <a:endParaRPr lang="en-US" sz="2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41</a:t>
            </a:fld>
            <a:endParaRPr lang="en-US"/>
          </a:p>
        </p:txBody>
      </p:sp>
      <p:pic>
        <p:nvPicPr>
          <p:cNvPr id="2051" name="Picture 3" descr="C:\Users\Geoffrey Fox\Desktop\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2679970"/>
            <a:ext cx="7191376" cy="412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122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DA is </a:t>
            </a:r>
            <a:r>
              <a:rPr lang="en-US" dirty="0" err="1" smtClean="0"/>
              <a:t>Multiscale</a:t>
            </a:r>
            <a:r>
              <a:rPr lang="en-US" dirty="0" smtClean="0"/>
              <a:t> and Parallel</a:t>
            </a:r>
            <a:endParaRPr lang="en-US" dirty="0"/>
          </a:p>
        </p:txBody>
      </p:sp>
      <p:sp>
        <p:nvSpPr>
          <p:cNvPr id="3" name="Content Placeholder 2"/>
          <p:cNvSpPr>
            <a:spLocks noGrp="1"/>
          </p:cNvSpPr>
          <p:nvPr>
            <p:ph idx="1"/>
          </p:nvPr>
        </p:nvSpPr>
        <p:spPr>
          <a:xfrm>
            <a:off x="30804" y="4953000"/>
            <a:ext cx="8913769" cy="1173163"/>
          </a:xfrm>
        </p:spPr>
        <p:txBody>
          <a:bodyPr/>
          <a:lstStyle/>
          <a:p>
            <a:r>
              <a:rPr lang="en-US" sz="2400" dirty="0" smtClean="0"/>
              <a:t>Start at high temperature with one cluster and keep splitting</a:t>
            </a:r>
          </a:p>
          <a:p>
            <a:r>
              <a:rPr lang="en-US" sz="2400" dirty="0" smtClean="0"/>
              <a:t>Parallelism over points (easy) and centers</a:t>
            </a:r>
          </a:p>
          <a:p>
            <a:r>
              <a:rPr lang="en-US" sz="2400" dirty="0" smtClean="0"/>
              <a:t>Improve using triangle inequality test in high dimensions</a:t>
            </a:r>
            <a:endParaRPr lang="en-US" sz="2400" dirty="0"/>
          </a:p>
        </p:txBody>
      </p:sp>
      <p:sp>
        <p:nvSpPr>
          <p:cNvPr id="4" name="Slide Number Placeholder 3"/>
          <p:cNvSpPr>
            <a:spLocks noGrp="1"/>
          </p:cNvSpPr>
          <p:nvPr>
            <p:ph type="sldNum" sz="quarter" idx="12"/>
          </p:nvPr>
        </p:nvSpPr>
        <p:spPr>
          <a:xfrm>
            <a:off x="6553200" y="4527550"/>
            <a:ext cx="2133600" cy="365125"/>
          </a:xfrm>
        </p:spPr>
        <p:txBody>
          <a:bodyPr/>
          <a:lstStyle/>
          <a:p>
            <a:fld id="{94CC141A-9CC6-41A7-A7D0-011D836CC6E2}" type="slidenum">
              <a:rPr lang="en-US" smtClean="0"/>
              <a:pPr/>
              <a:t>42</a:t>
            </a:fld>
            <a:endParaRPr lang="en-US"/>
          </a:p>
        </p:txBody>
      </p:sp>
      <p:pic>
        <p:nvPicPr>
          <p:cNvPr id="5" name="Picture 4" descr="C:\Users\Geoffrey Fox\Desktop\Untitled.bmp"/>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4724402" cy="4114800"/>
          </a:xfrm>
          <a:prstGeom prst="rect">
            <a:avLst/>
          </a:prstGeom>
          <a:noFill/>
          <a:ln>
            <a:noFill/>
          </a:ln>
        </p:spPr>
      </p:pic>
      <p:sp>
        <p:nvSpPr>
          <p:cNvPr id="6" name="TextBox 5"/>
          <p:cNvSpPr txBox="1"/>
          <p:nvPr/>
        </p:nvSpPr>
        <p:spPr>
          <a:xfrm>
            <a:off x="1447800" y="1034534"/>
            <a:ext cx="2283574" cy="369332"/>
          </a:xfrm>
          <a:prstGeom prst="rect">
            <a:avLst/>
          </a:prstGeom>
          <a:noFill/>
        </p:spPr>
        <p:txBody>
          <a:bodyPr wrap="none" rtlCol="0">
            <a:spAutoFit/>
          </a:bodyPr>
          <a:lstStyle/>
          <a:p>
            <a:r>
              <a:rPr lang="en-US" dirty="0" smtClean="0"/>
              <a:t>200K 74D 138 Clusters</a:t>
            </a:r>
            <a:endParaRPr lang="en-US" dirty="0"/>
          </a:p>
        </p:txBody>
      </p:sp>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7562"/>
          <a:stretch/>
        </p:blipFill>
        <p:spPr bwMode="auto">
          <a:xfrm>
            <a:off x="4803845" y="1487062"/>
            <a:ext cx="4186124" cy="354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374054" y="914400"/>
            <a:ext cx="3045706" cy="369332"/>
          </a:xfrm>
          <a:prstGeom prst="rect">
            <a:avLst/>
          </a:prstGeom>
          <a:noFill/>
        </p:spPr>
        <p:txBody>
          <a:bodyPr wrap="none" rtlCol="0">
            <a:spAutoFit/>
          </a:bodyPr>
          <a:lstStyle/>
          <a:p>
            <a:r>
              <a:rPr lang="en-US" dirty="0" smtClean="0"/>
              <a:t>241K 2D LC-MS 25000 Clusters</a:t>
            </a:r>
            <a:endParaRPr lang="en-US" dirty="0"/>
          </a:p>
        </p:txBody>
      </p:sp>
    </p:spTree>
    <p:extLst>
      <p:ext uri="{BB962C8B-B14F-4D97-AF65-F5344CB8AC3E}">
        <p14:creationId xmlns:p14="http://schemas.microsoft.com/office/powerpoint/2010/main" val="23102634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t>Dimension Reduction/MDS</a:t>
            </a:r>
            <a:endParaRPr lang="en-US" dirty="0"/>
          </a:p>
        </p:txBody>
      </p:sp>
      <p:sp>
        <p:nvSpPr>
          <p:cNvPr id="3" name="Content Placeholder 2"/>
          <p:cNvSpPr>
            <a:spLocks noGrp="1"/>
          </p:cNvSpPr>
          <p:nvPr>
            <p:ph idx="1"/>
          </p:nvPr>
        </p:nvSpPr>
        <p:spPr>
          <a:xfrm>
            <a:off x="0" y="685800"/>
            <a:ext cx="9144000" cy="1371600"/>
          </a:xfrm>
        </p:spPr>
        <p:txBody>
          <a:bodyPr/>
          <a:lstStyle/>
          <a:p>
            <a:r>
              <a:rPr lang="en-US" sz="2400" dirty="0" smtClean="0"/>
              <a:t>You can get answers but do you believe them!</a:t>
            </a:r>
          </a:p>
          <a:p>
            <a:r>
              <a:rPr lang="en-US" sz="2400" dirty="0" smtClean="0"/>
              <a:t>Need to visualize</a:t>
            </a:r>
          </a:p>
          <a:p>
            <a:r>
              <a:rPr lang="en-US" sz="2400" b="1" dirty="0"/>
              <a:t>H</a:t>
            </a:r>
            <a:r>
              <a:rPr lang="en-US" sz="2400" b="1" baseline="-25000" dirty="0"/>
              <a:t>MDS</a:t>
            </a:r>
            <a:r>
              <a:rPr lang="en-US" sz="2400" b="1" dirty="0"/>
              <a:t> = </a:t>
            </a:r>
            <a:r>
              <a:rPr lang="en-US" sz="2400" b="1" dirty="0">
                <a:sym typeface="Symbol"/>
              </a:rPr>
              <a:t></a:t>
            </a:r>
            <a:r>
              <a:rPr lang="en-US" sz="2400" b="1" i="1" baseline="-25000" dirty="0"/>
              <a:t>x&lt;y=</a:t>
            </a:r>
            <a:r>
              <a:rPr lang="en-US" sz="2400" b="1" baseline="-25000" dirty="0"/>
              <a:t>1</a:t>
            </a:r>
            <a:r>
              <a:rPr lang="en-US" sz="2400" b="1" i="1" baseline="30000" dirty="0"/>
              <a:t>N</a:t>
            </a:r>
            <a:r>
              <a:rPr lang="en-US" sz="2400" b="1" i="1" dirty="0"/>
              <a:t> </a:t>
            </a:r>
            <a:r>
              <a:rPr lang="en-US" sz="2400" b="1" dirty="0"/>
              <a:t>weight(</a:t>
            </a:r>
            <a:r>
              <a:rPr lang="en-US" sz="2400" b="1" i="1" dirty="0" err="1"/>
              <a:t>x,y</a:t>
            </a:r>
            <a:r>
              <a:rPr lang="en-US" sz="2400" b="1" i="1" dirty="0"/>
              <a:t>)</a:t>
            </a:r>
            <a:r>
              <a:rPr lang="en-US" sz="2400" b="1" dirty="0"/>
              <a:t> (</a:t>
            </a:r>
            <a:r>
              <a:rPr lang="en-US" sz="2400" b="1" dirty="0">
                <a:sym typeface="Symbol"/>
              </a:rPr>
              <a:t></a:t>
            </a:r>
            <a:r>
              <a:rPr lang="en-US" sz="2400" b="1" dirty="0"/>
              <a:t>(</a:t>
            </a:r>
            <a:r>
              <a:rPr lang="en-US" sz="2400" b="1" i="1" dirty="0"/>
              <a:t>x</a:t>
            </a:r>
            <a:r>
              <a:rPr lang="en-US" sz="2400" b="1" dirty="0"/>
              <a:t>, </a:t>
            </a:r>
            <a:r>
              <a:rPr lang="en-US" sz="2400" b="1" i="1" dirty="0"/>
              <a:t>y</a:t>
            </a:r>
            <a:r>
              <a:rPr lang="en-US" sz="2400" b="1" dirty="0"/>
              <a:t>) – d</a:t>
            </a:r>
            <a:r>
              <a:rPr lang="en-US" sz="2400" b="1" baseline="-25000" dirty="0"/>
              <a:t>3D</a:t>
            </a:r>
            <a:r>
              <a:rPr lang="en-US" sz="2400" b="1" dirty="0"/>
              <a:t>(</a:t>
            </a:r>
            <a:r>
              <a:rPr lang="en-US" sz="2400" b="1" i="1" dirty="0"/>
              <a:t>x</a:t>
            </a:r>
            <a:r>
              <a:rPr lang="en-US" sz="2400" b="1" dirty="0"/>
              <a:t>, </a:t>
            </a:r>
            <a:r>
              <a:rPr lang="en-US" sz="2400" b="1" i="1" dirty="0"/>
              <a:t>y</a:t>
            </a:r>
            <a:r>
              <a:rPr lang="en-US" sz="2400" b="1" dirty="0"/>
              <a:t>))</a:t>
            </a:r>
            <a:r>
              <a:rPr lang="en-US" sz="2400" b="1" baseline="30000" dirty="0"/>
              <a:t>2</a:t>
            </a:r>
            <a:r>
              <a:rPr lang="en-US" sz="2400" dirty="0"/>
              <a:t>	</a:t>
            </a:r>
          </a:p>
          <a:p>
            <a:r>
              <a:rPr lang="en-US" sz="2400" dirty="0"/>
              <a:t>Here </a:t>
            </a:r>
            <a:r>
              <a:rPr lang="en-US" sz="2400" i="1" dirty="0"/>
              <a:t>x</a:t>
            </a:r>
            <a:r>
              <a:rPr lang="en-US" sz="2400" dirty="0"/>
              <a:t> and </a:t>
            </a:r>
            <a:r>
              <a:rPr lang="en-US" sz="2400" i="1" dirty="0"/>
              <a:t>y</a:t>
            </a:r>
            <a:r>
              <a:rPr lang="en-US" sz="2400" dirty="0"/>
              <a:t> separately run over all points in the system, </a:t>
            </a:r>
            <a:r>
              <a:rPr lang="en-US" sz="2400" dirty="0">
                <a:sym typeface="Symbol"/>
              </a:rPr>
              <a:t></a:t>
            </a:r>
            <a:r>
              <a:rPr lang="en-US" sz="2400" dirty="0"/>
              <a:t>(</a:t>
            </a:r>
            <a:r>
              <a:rPr lang="en-US" sz="2400" i="1" dirty="0"/>
              <a:t>x</a:t>
            </a:r>
            <a:r>
              <a:rPr lang="en-US" sz="2400" dirty="0"/>
              <a:t>, </a:t>
            </a:r>
            <a:r>
              <a:rPr lang="en-US" sz="2400" i="1" dirty="0"/>
              <a:t>y</a:t>
            </a:r>
            <a:r>
              <a:rPr lang="en-US" sz="2400" dirty="0"/>
              <a:t>) is distance between </a:t>
            </a:r>
            <a:r>
              <a:rPr lang="en-US" sz="2400" i="1" dirty="0"/>
              <a:t>x</a:t>
            </a:r>
            <a:r>
              <a:rPr lang="en-US" sz="2400" dirty="0"/>
              <a:t> and </a:t>
            </a:r>
            <a:r>
              <a:rPr lang="en-US" sz="2400" i="1" dirty="0"/>
              <a:t>y</a:t>
            </a:r>
            <a:r>
              <a:rPr lang="en-US" sz="2400" dirty="0"/>
              <a:t> in original space while d</a:t>
            </a:r>
            <a:r>
              <a:rPr lang="en-US" sz="2400" baseline="-25000" dirty="0"/>
              <a:t>3D</a:t>
            </a:r>
            <a:r>
              <a:rPr lang="en-US" sz="2400" dirty="0"/>
              <a:t>(</a:t>
            </a:r>
            <a:r>
              <a:rPr lang="en-US" sz="2400" i="1" dirty="0"/>
              <a:t>x</a:t>
            </a:r>
            <a:r>
              <a:rPr lang="en-US" sz="2400" dirty="0"/>
              <a:t>, </a:t>
            </a:r>
            <a:r>
              <a:rPr lang="en-US" sz="2400" i="1" dirty="0"/>
              <a:t>y</a:t>
            </a:r>
            <a:r>
              <a:rPr lang="en-US" sz="2400" dirty="0"/>
              <a:t>) is distance between them after mapping to 3 dimensions. One needs to minimize H</a:t>
            </a:r>
            <a:r>
              <a:rPr lang="en-US" sz="2400" baseline="-25000" dirty="0"/>
              <a:t>MDS </a:t>
            </a:r>
            <a:r>
              <a:rPr lang="en-US" sz="2400" dirty="0"/>
              <a:t>for optimal choices of mapped positions </a:t>
            </a:r>
            <a:r>
              <a:rPr lang="en-US" sz="2400" u="sng" dirty="0"/>
              <a:t>X</a:t>
            </a:r>
            <a:r>
              <a:rPr lang="en-US" sz="2400" baseline="-25000" dirty="0"/>
              <a:t>3D</a:t>
            </a:r>
            <a:r>
              <a:rPr lang="en-US" sz="2400" dirty="0"/>
              <a:t>(</a:t>
            </a:r>
            <a:r>
              <a:rPr lang="en-US" sz="2400" i="1" dirty="0"/>
              <a:t>x</a:t>
            </a:r>
            <a:r>
              <a:rPr lang="en-US" sz="2400" dirty="0"/>
              <a:t>). </a:t>
            </a:r>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43</a:t>
            </a:fld>
            <a:endParaRPr lang="en-US"/>
          </a:p>
        </p:txBody>
      </p:sp>
      <p:pic>
        <p:nvPicPr>
          <p:cNvPr id="1026" name="Picture 2" descr="C:\Users\Geoffrey Fox\Desktop\Hui\Kmeans-cluster-Plot3D-M5-C5.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922" t="12876" r="19769" b="12275"/>
          <a:stretch/>
        </p:blipFill>
        <p:spPr bwMode="auto">
          <a:xfrm>
            <a:off x="-25940" y="3561211"/>
            <a:ext cx="3460774" cy="29020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7318" t="23667" r="11171" b="11588"/>
          <a:stretch/>
        </p:blipFill>
        <p:spPr bwMode="auto">
          <a:xfrm>
            <a:off x="3399166" y="3561211"/>
            <a:ext cx="3489109" cy="1899920"/>
          </a:xfrm>
          <a:prstGeom prst="rect">
            <a:avLst/>
          </a:prstGeom>
          <a:noFill/>
          <a:ln>
            <a:noFill/>
          </a:ln>
          <a:extLst>
            <a:ext uri="{53640926-AAD7-44D8-BBD7-CCE9431645EC}">
              <a14:shadowObscured xmlns:a14="http://schemas.microsoft.com/office/drawing/2010/main"/>
            </a:ext>
          </a:extLst>
        </p:spPr>
      </p:pic>
      <p:sp>
        <p:nvSpPr>
          <p:cNvPr id="16" name="TextBox 15"/>
          <p:cNvSpPr txBox="1"/>
          <p:nvPr/>
        </p:nvSpPr>
        <p:spPr>
          <a:xfrm>
            <a:off x="152400" y="6463295"/>
            <a:ext cx="1722908" cy="369332"/>
          </a:xfrm>
          <a:prstGeom prst="rect">
            <a:avLst/>
          </a:prstGeom>
          <a:noFill/>
        </p:spPr>
        <p:txBody>
          <a:bodyPr wrap="none" rtlCol="0">
            <a:spAutoFit/>
          </a:bodyPr>
          <a:lstStyle/>
          <a:p>
            <a:r>
              <a:rPr lang="en-US" dirty="0" smtClean="0"/>
              <a:t>Lymphocytes 4D</a:t>
            </a:r>
            <a:endParaRPr lang="en-US" dirty="0"/>
          </a:p>
        </p:txBody>
      </p:sp>
      <p:sp>
        <p:nvSpPr>
          <p:cNvPr id="17" name="TextBox 16"/>
          <p:cNvSpPr txBox="1"/>
          <p:nvPr/>
        </p:nvSpPr>
        <p:spPr>
          <a:xfrm>
            <a:off x="3484660" y="5562600"/>
            <a:ext cx="1089465" cy="369332"/>
          </a:xfrm>
          <a:prstGeom prst="rect">
            <a:avLst/>
          </a:prstGeom>
          <a:noFill/>
        </p:spPr>
        <p:txBody>
          <a:bodyPr wrap="none" rtlCol="0">
            <a:spAutoFit/>
          </a:bodyPr>
          <a:lstStyle/>
          <a:p>
            <a:r>
              <a:rPr lang="en-US" dirty="0" smtClean="0"/>
              <a:t>LC-MS 2D</a:t>
            </a:r>
            <a:endParaRPr lang="en-US" dirty="0"/>
          </a:p>
        </p:txBody>
      </p:sp>
      <p:pic>
        <p:nvPicPr>
          <p:cNvPr id="1027" name="Picture 3" descr="C:\gcf\aaaOctDec2012\Saltz\DAcluster-Plot3D-M8-C8_smacof.png"/>
          <p:cNvPicPr>
            <a:picLocks noChangeAspect="1" noChangeArrowheads="1"/>
          </p:cNvPicPr>
          <p:nvPr/>
        </p:nvPicPr>
        <p:blipFill rotWithShape="1">
          <a:blip r:embed="rId4">
            <a:extLst>
              <a:ext uri="{28A0092B-C50C-407E-A947-70E740481C1C}">
                <a14:useLocalDpi xmlns:a14="http://schemas.microsoft.com/office/drawing/2010/main" val="0"/>
              </a:ext>
            </a:extLst>
          </a:blip>
          <a:srcRect l="26306" t="11027" r="23276" b="23022"/>
          <a:stretch/>
        </p:blipFill>
        <p:spPr bwMode="auto">
          <a:xfrm>
            <a:off x="6888274" y="3561211"/>
            <a:ext cx="2255725" cy="267653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888274" y="6282543"/>
            <a:ext cx="1544975" cy="369332"/>
          </a:xfrm>
          <a:prstGeom prst="rect">
            <a:avLst/>
          </a:prstGeom>
          <a:noFill/>
        </p:spPr>
        <p:txBody>
          <a:bodyPr wrap="none" rtlCol="0">
            <a:spAutoFit/>
          </a:bodyPr>
          <a:lstStyle/>
          <a:p>
            <a:r>
              <a:rPr lang="en-US" dirty="0" smtClean="0"/>
              <a:t>Pathology 54D</a:t>
            </a:r>
            <a:endParaRPr lang="en-US" dirty="0"/>
          </a:p>
        </p:txBody>
      </p:sp>
    </p:spTree>
    <p:extLst>
      <p:ext uri="{BB962C8B-B14F-4D97-AF65-F5344CB8AC3E}">
        <p14:creationId xmlns:p14="http://schemas.microsoft.com/office/powerpoint/2010/main" val="6234505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MDS runs as well in Metric and non Metric Cases</a:t>
            </a:r>
            <a:endParaRPr lang="en-US" dirty="0"/>
          </a:p>
        </p:txBody>
      </p:sp>
      <p:sp>
        <p:nvSpPr>
          <p:cNvPr id="3" name="Content Placeholder 2"/>
          <p:cNvSpPr>
            <a:spLocks noGrp="1"/>
          </p:cNvSpPr>
          <p:nvPr>
            <p:ph idx="1"/>
          </p:nvPr>
        </p:nvSpPr>
        <p:spPr>
          <a:xfrm>
            <a:off x="152400" y="1447800"/>
            <a:ext cx="8229600" cy="909855"/>
          </a:xfrm>
        </p:spPr>
        <p:txBody>
          <a:bodyPr/>
          <a:lstStyle/>
          <a:p>
            <a:r>
              <a:rPr lang="en-US" dirty="0" smtClean="0"/>
              <a:t>DA Clustering also runs in non metric with rather different formalism</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44</a:t>
            </a:fld>
            <a:endParaRPr lang="en-US"/>
          </a:p>
        </p:txBody>
      </p:sp>
      <p:sp>
        <p:nvSpPr>
          <p:cNvPr id="6" name="TextBox 5"/>
          <p:cNvSpPr txBox="1"/>
          <p:nvPr/>
        </p:nvSpPr>
        <p:spPr>
          <a:xfrm>
            <a:off x="5697427" y="2465215"/>
            <a:ext cx="3135025" cy="369332"/>
          </a:xfrm>
          <a:prstGeom prst="rect">
            <a:avLst/>
          </a:prstGeom>
          <a:solidFill>
            <a:schemeClr val="bg1"/>
          </a:solidFill>
        </p:spPr>
        <p:txBody>
          <a:bodyPr wrap="none" rtlCol="0">
            <a:spAutoFit/>
          </a:bodyPr>
          <a:lstStyle/>
          <a:p>
            <a:r>
              <a:rPr lang="en-US" dirty="0" smtClean="0"/>
              <a:t>Metagenomics with DA clusters</a:t>
            </a:r>
            <a:endParaRPr lang="en-US"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73955"/>
            <a:ext cx="6018341" cy="394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Picture 4" descr="C:\Users\Geoffrey Fox\Downloads\divergent_0(23)_to_0(23)_zeroidx.png"/>
          <p:cNvPicPr/>
          <p:nvPr/>
        </p:nvPicPr>
        <p:blipFill rotWithShape="1">
          <a:blip r:embed="rId3">
            <a:extLst>
              <a:ext uri="{28A0092B-C50C-407E-A947-70E740481C1C}">
                <a14:useLocalDpi xmlns:a14="http://schemas.microsoft.com/office/drawing/2010/main" val="0"/>
              </a:ext>
            </a:extLst>
          </a:blip>
          <a:srcRect l="27644" t="9994" r="28219" b="8838"/>
          <a:stretch/>
        </p:blipFill>
        <p:spPr bwMode="auto">
          <a:xfrm>
            <a:off x="5359940" y="2848015"/>
            <a:ext cx="3810000" cy="3993772"/>
          </a:xfrm>
          <a:prstGeom prst="rect">
            <a:avLst/>
          </a:prstGeom>
          <a:noFill/>
          <a:extLst/>
        </p:spPr>
      </p:pic>
      <p:sp>
        <p:nvSpPr>
          <p:cNvPr id="8" name="TextBox 7"/>
          <p:cNvSpPr txBox="1"/>
          <p:nvPr/>
        </p:nvSpPr>
        <p:spPr>
          <a:xfrm>
            <a:off x="990599" y="2489444"/>
            <a:ext cx="3506088" cy="369332"/>
          </a:xfrm>
          <a:prstGeom prst="rect">
            <a:avLst/>
          </a:prstGeom>
          <a:solidFill>
            <a:schemeClr val="bg1"/>
          </a:solidFill>
        </p:spPr>
        <p:txBody>
          <a:bodyPr wrap="none" rtlCol="0">
            <a:spAutoFit/>
          </a:bodyPr>
          <a:lstStyle/>
          <a:p>
            <a:r>
              <a:rPr lang="en-US" dirty="0" smtClean="0"/>
              <a:t>COG Database with biology clusters</a:t>
            </a:r>
            <a:endParaRPr lang="en-US" dirty="0"/>
          </a:p>
        </p:txBody>
      </p:sp>
    </p:spTree>
    <p:extLst>
      <p:ext uri="{BB962C8B-B14F-4D97-AF65-F5344CB8AC3E}">
        <p14:creationId xmlns:p14="http://schemas.microsoft.com/office/powerpoint/2010/main" val="26000812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38200"/>
          </a:xfrm>
        </p:spPr>
        <p:txBody>
          <a:bodyPr/>
          <a:lstStyle/>
          <a:p>
            <a:r>
              <a:rPr lang="en-US" dirty="0" smtClean="0"/>
              <a:t>Phylogenetic tree using MDS</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45</a:t>
            </a:fld>
            <a:endParaRPr lang="en-US"/>
          </a:p>
        </p:txBody>
      </p:sp>
      <p:grpSp>
        <p:nvGrpSpPr>
          <p:cNvPr id="9" name="Group 8"/>
          <p:cNvGrpSpPr/>
          <p:nvPr/>
        </p:nvGrpSpPr>
        <p:grpSpPr>
          <a:xfrm>
            <a:off x="0" y="812303"/>
            <a:ext cx="9037345" cy="6045697"/>
            <a:chOff x="0" y="812303"/>
            <a:chExt cx="9037345" cy="6045697"/>
          </a:xfrm>
        </p:grpSpPr>
        <p:pic>
          <p:nvPicPr>
            <p:cNvPr id="2051" name="Picture 3" descr="C:\Users\Geoffrey Fox\Desktop\200_nj_10dto3d.png"/>
            <p:cNvPicPr>
              <a:picLocks noChangeAspect="1" noChangeArrowheads="1"/>
            </p:cNvPicPr>
            <p:nvPr/>
          </p:nvPicPr>
          <p:blipFill rotWithShape="1">
            <a:blip r:embed="rId2">
              <a:extLst>
                <a:ext uri="{28A0092B-C50C-407E-A947-70E740481C1C}">
                  <a14:useLocalDpi xmlns:a14="http://schemas.microsoft.com/office/drawing/2010/main" val="0"/>
                </a:ext>
              </a:extLst>
            </a:blip>
            <a:srcRect l="37047" t="10130"/>
            <a:stretch/>
          </p:blipFill>
          <p:spPr bwMode="auto">
            <a:xfrm>
              <a:off x="0" y="812303"/>
              <a:ext cx="6400800" cy="60456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00800" y="3995678"/>
              <a:ext cx="2636545" cy="2862322"/>
            </a:xfrm>
            <a:prstGeom prst="rect">
              <a:avLst/>
            </a:prstGeom>
            <a:noFill/>
          </p:spPr>
          <p:txBody>
            <a:bodyPr wrap="square" rtlCol="0">
              <a:spAutoFit/>
            </a:bodyPr>
            <a:lstStyle/>
            <a:p>
              <a:r>
                <a:rPr lang="en-US" dirty="0" smtClean="0"/>
                <a:t>200 Sequences</a:t>
              </a:r>
              <a:br>
                <a:rPr lang="en-US" dirty="0" smtClean="0"/>
              </a:br>
              <a:r>
                <a:rPr lang="en-US" dirty="0" smtClean="0"/>
                <a:t>(126 centers of clusters found from 446K)</a:t>
              </a:r>
            </a:p>
            <a:p>
              <a:endParaRPr lang="en-US" dirty="0"/>
            </a:p>
            <a:p>
              <a:r>
                <a:rPr lang="en-US" dirty="0" smtClean="0"/>
                <a:t>Tree found from mapping sequences to 10D using Neighbor Joining</a:t>
              </a:r>
            </a:p>
            <a:p>
              <a:endParaRPr lang="en-US" dirty="0"/>
            </a:p>
            <a:p>
              <a:r>
                <a:rPr lang="en-US" dirty="0" smtClean="0"/>
                <a:t>Whole collection mapped to 3D</a:t>
              </a:r>
              <a:endParaRPr lang="en-US" dirty="0"/>
            </a:p>
          </p:txBody>
        </p:sp>
      </p:grpSp>
      <p:grpSp>
        <p:nvGrpSpPr>
          <p:cNvPr id="8" name="Group 7"/>
          <p:cNvGrpSpPr/>
          <p:nvPr/>
        </p:nvGrpSpPr>
        <p:grpSpPr>
          <a:xfrm>
            <a:off x="0" y="0"/>
            <a:ext cx="9144000" cy="7750476"/>
            <a:chOff x="0" y="-61479"/>
            <a:chExt cx="9144000" cy="7750476"/>
          </a:xfrm>
        </p:grpSpPr>
        <p:pic>
          <p:nvPicPr>
            <p:cNvPr id="2050" name="Picture 2" descr="C:\Users\Geoffrey Fox\Desktop\2133_swg_pid_nj_sp.png"/>
            <p:cNvPicPr>
              <a:picLocks noChangeAspect="1" noChangeArrowheads="1"/>
            </p:cNvPicPr>
            <p:nvPr/>
          </p:nvPicPr>
          <p:blipFill rotWithShape="1">
            <a:blip r:embed="rId3">
              <a:extLst>
                <a:ext uri="{28A0092B-C50C-407E-A947-70E740481C1C}">
                  <a14:useLocalDpi xmlns:a14="http://schemas.microsoft.com/office/drawing/2010/main" val="0"/>
                </a:ext>
              </a:extLst>
            </a:blip>
            <a:srcRect l="13586" t="4637" r="16334"/>
            <a:stretch/>
          </p:blipFill>
          <p:spPr bwMode="auto">
            <a:xfrm>
              <a:off x="0" y="-61479"/>
              <a:ext cx="7678372" cy="69426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208545" y="3995678"/>
              <a:ext cx="1935455" cy="3693319"/>
            </a:xfrm>
            <a:prstGeom prst="rect">
              <a:avLst/>
            </a:prstGeom>
            <a:solidFill>
              <a:schemeClr val="bg1"/>
            </a:solidFill>
          </p:spPr>
          <p:txBody>
            <a:bodyPr wrap="square" rtlCol="0">
              <a:spAutoFit/>
            </a:bodyPr>
            <a:lstStyle/>
            <a:p>
              <a:r>
                <a:rPr lang="en-US" dirty="0" smtClean="0"/>
                <a:t>2133 Sequences</a:t>
              </a:r>
            </a:p>
            <a:p>
              <a:r>
                <a:rPr lang="en-US" dirty="0" smtClean="0"/>
                <a:t>Extended from set of 200</a:t>
              </a:r>
            </a:p>
            <a:p>
              <a:endParaRPr lang="en-US" dirty="0"/>
            </a:p>
            <a:p>
              <a:r>
                <a:rPr lang="en-US" dirty="0" smtClean="0"/>
                <a:t>Trees by Neighbor Joining in 3D map</a:t>
              </a:r>
            </a:p>
            <a:p>
              <a:endParaRPr lang="en-US" dirty="0"/>
            </a:p>
            <a:p>
              <a:r>
                <a:rPr lang="en-US" dirty="0" smtClean="0"/>
                <a:t>Silver Spheres Internal Nodes</a:t>
              </a:r>
            </a:p>
            <a:p>
              <a:endParaRPr lang="en-US" dirty="0"/>
            </a:p>
            <a:p>
              <a:endParaRPr lang="en-US" dirty="0" smtClean="0"/>
            </a:p>
            <a:p>
              <a:endParaRPr lang="en-US" dirty="0" smtClean="0"/>
            </a:p>
            <a:p>
              <a:endParaRPr lang="en-US" dirty="0"/>
            </a:p>
          </p:txBody>
        </p:sp>
      </p:grpSp>
    </p:spTree>
    <p:extLst>
      <p:ext uri="{BB962C8B-B14F-4D97-AF65-F5344CB8AC3E}">
        <p14:creationId xmlns:p14="http://schemas.microsoft.com/office/powerpoint/2010/main" val="62174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362200"/>
            <a:ext cx="8229600" cy="1143000"/>
          </a:xfrm>
        </p:spPr>
        <p:txBody>
          <a:bodyPr/>
          <a:lstStyle/>
          <a:p>
            <a:r>
              <a:rPr lang="en-US" dirty="0" smtClean="0"/>
              <a:t>Data Analytics (and Informatics) Field and its Education and Training</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46</a:t>
            </a:fld>
            <a:endParaRPr lang="en-US"/>
          </a:p>
        </p:txBody>
      </p:sp>
    </p:spTree>
    <p:extLst>
      <p:ext uri="{BB962C8B-B14F-4D97-AF65-F5344CB8AC3E}">
        <p14:creationId xmlns:p14="http://schemas.microsoft.com/office/powerpoint/2010/main" val="31601819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659" y="76200"/>
            <a:ext cx="8229600" cy="990600"/>
          </a:xfrm>
        </p:spPr>
        <p:txBody>
          <a:bodyPr/>
          <a:lstStyle/>
          <a:p>
            <a:r>
              <a:rPr lang="en-US" dirty="0" smtClean="0"/>
              <a:t>Jobs v. Countries</a:t>
            </a:r>
            <a:endParaRPr lang="en-US"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47</a:t>
            </a:fld>
            <a:endParaRPr lang="en-US"/>
          </a:p>
        </p:txBody>
      </p:sp>
      <p:pic>
        <p:nvPicPr>
          <p:cNvPr id="6146" name="Picture 2" descr="C:\Users\Geoffrey Fox\Downloads\03-05CloudJobs_lg.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1899"/>
          <a:stretch/>
        </p:blipFill>
        <p:spPr bwMode="auto">
          <a:xfrm>
            <a:off x="0" y="1219200"/>
            <a:ext cx="9234918" cy="4932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7149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09600"/>
          </a:xfrm>
        </p:spPr>
        <p:txBody>
          <a:bodyPr/>
          <a:lstStyle/>
          <a:p>
            <a:r>
              <a:rPr lang="en-US" dirty="0" smtClean="0"/>
              <a:t>McKinsey Institute on Big Data Jobs</a:t>
            </a:r>
            <a:endParaRPr lang="en-US" dirty="0"/>
          </a:p>
        </p:txBody>
      </p:sp>
      <p:sp>
        <p:nvSpPr>
          <p:cNvPr id="4" name="Content Placeholder 3"/>
          <p:cNvSpPr>
            <a:spLocks noGrp="1"/>
          </p:cNvSpPr>
          <p:nvPr>
            <p:ph idx="1"/>
          </p:nvPr>
        </p:nvSpPr>
        <p:spPr>
          <a:xfrm>
            <a:off x="0" y="4572000"/>
            <a:ext cx="9144000" cy="2163763"/>
          </a:xfrm>
        </p:spPr>
        <p:txBody>
          <a:bodyPr/>
          <a:lstStyle/>
          <a:p>
            <a:r>
              <a:rPr lang="en-US" sz="2200" dirty="0"/>
              <a:t>There will be a shortage of talent necessary for organizations to take advantage of big data. By 2018, the United States alone could face a shortage of 140,000 to 190,000 people with deep analytical skills as well as 1.5 million managers and analysts with the know-how to use the analysis of big data to make effective decisions.</a:t>
            </a:r>
          </a:p>
        </p:txBody>
      </p:sp>
      <p:sp>
        <p:nvSpPr>
          <p:cNvPr id="3" name="Slide Number Placeholder 2"/>
          <p:cNvSpPr>
            <a:spLocks noGrp="1"/>
          </p:cNvSpPr>
          <p:nvPr>
            <p:ph type="sldNum" sz="quarter" idx="12"/>
          </p:nvPr>
        </p:nvSpPr>
        <p:spPr/>
        <p:txBody>
          <a:bodyPr/>
          <a:lstStyle/>
          <a:p>
            <a:fld id="{D8CFE096-9650-498C-990C-20F2420C253B}" type="slidenum">
              <a:rPr lang="en-US" smtClean="0"/>
              <a:pPr/>
              <a:t>48</a:t>
            </a:fld>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260"/>
          <a:stretch/>
        </p:blipFill>
        <p:spPr bwMode="auto">
          <a:xfrm>
            <a:off x="762000" y="838200"/>
            <a:ext cx="7010400" cy="356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3632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7171"/>
            <a:ext cx="8229600" cy="1029629"/>
          </a:xfrm>
        </p:spPr>
        <p:txBody>
          <a:bodyPr/>
          <a:lstStyle/>
          <a:p>
            <a:r>
              <a:rPr lang="en-US" dirty="0" smtClean="0"/>
              <a:t>Data Analytics Education</a:t>
            </a:r>
            <a:endParaRPr lang="en-US" dirty="0"/>
          </a:p>
        </p:txBody>
      </p:sp>
      <p:sp>
        <p:nvSpPr>
          <p:cNvPr id="5" name="Content Placeholder 4"/>
          <p:cNvSpPr>
            <a:spLocks noGrp="1"/>
          </p:cNvSpPr>
          <p:nvPr>
            <p:ph idx="1"/>
          </p:nvPr>
        </p:nvSpPr>
        <p:spPr>
          <a:xfrm>
            <a:off x="-26020" y="914400"/>
            <a:ext cx="9052932" cy="4525963"/>
          </a:xfrm>
        </p:spPr>
        <p:txBody>
          <a:bodyPr/>
          <a:lstStyle/>
          <a:p>
            <a:r>
              <a:rPr lang="en-US" sz="2800" dirty="0" smtClean="0"/>
              <a:t>Broad Range of Topics from Policy to new algorithms</a:t>
            </a:r>
          </a:p>
          <a:p>
            <a:r>
              <a:rPr lang="en-US" sz="2800" dirty="0" smtClean="0"/>
              <a:t>Enables X-Informatics where several X’s defined especially in Life Sciences</a:t>
            </a:r>
          </a:p>
          <a:p>
            <a:pPr lvl="1"/>
            <a:r>
              <a:rPr lang="en-US" sz="2400" dirty="0" smtClean="0"/>
              <a:t>Medical, Bio, </a:t>
            </a:r>
            <a:r>
              <a:rPr lang="en-US" sz="2400" dirty="0" err="1" smtClean="0"/>
              <a:t>Chem</a:t>
            </a:r>
            <a:r>
              <a:rPr lang="en-US" sz="2400" dirty="0" smtClean="0"/>
              <a:t>, Health, Pathology, </a:t>
            </a:r>
            <a:r>
              <a:rPr lang="en-US" sz="2400" dirty="0" err="1" smtClean="0"/>
              <a:t>Astro</a:t>
            </a:r>
            <a:r>
              <a:rPr lang="en-US" sz="2400" dirty="0" smtClean="0"/>
              <a:t>, Social, Business, Security, </a:t>
            </a:r>
            <a:r>
              <a:rPr lang="en-US" sz="2400" smtClean="0"/>
              <a:t>Crisis, Intelligence  </a:t>
            </a:r>
            <a:r>
              <a:rPr lang="en-US" sz="2400" dirty="0" smtClean="0"/>
              <a:t>Informatics defined (more or less)</a:t>
            </a:r>
          </a:p>
          <a:p>
            <a:pPr lvl="1"/>
            <a:r>
              <a:rPr lang="en-US" sz="2400" dirty="0" smtClean="0"/>
              <a:t>Could invent Life Style (e.g. IT for Facebook), Radar …. Informatics</a:t>
            </a:r>
          </a:p>
          <a:p>
            <a:pPr lvl="1"/>
            <a:r>
              <a:rPr lang="en-US" sz="2400" dirty="0" smtClean="0"/>
              <a:t>Physics Informatics ought to exist but doesn’t</a:t>
            </a:r>
          </a:p>
          <a:p>
            <a:r>
              <a:rPr lang="en-US" sz="2800" dirty="0" smtClean="0"/>
              <a:t>Plenty of Jobs and broader range of possibilities than computational science but similar issues</a:t>
            </a:r>
          </a:p>
          <a:p>
            <a:pPr lvl="1"/>
            <a:r>
              <a:rPr lang="en-US" sz="2400" dirty="0" smtClean="0"/>
              <a:t>What type of degree (Certificate, track, “real” degree)</a:t>
            </a:r>
          </a:p>
          <a:p>
            <a:pPr lvl="1"/>
            <a:r>
              <a:rPr lang="en-US" sz="2400" dirty="0" smtClean="0"/>
              <a:t>What type of program (department, interdisciplinary group supporting education and research program)</a:t>
            </a:r>
          </a:p>
          <a:p>
            <a:endParaRPr lang="en-US" sz="28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49</a:t>
            </a:fld>
            <a:endParaRPr lang="en-US"/>
          </a:p>
        </p:txBody>
      </p:sp>
    </p:spTree>
    <p:extLst>
      <p:ext uri="{BB962C8B-B14F-4D97-AF65-F5344CB8AC3E}">
        <p14:creationId xmlns:p14="http://schemas.microsoft.com/office/powerpoint/2010/main" val="2217138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Some Data sizes</a:t>
            </a:r>
            <a:endParaRPr lang="en-US" dirty="0"/>
          </a:p>
        </p:txBody>
      </p:sp>
      <p:sp>
        <p:nvSpPr>
          <p:cNvPr id="3" name="Content Placeholder 2"/>
          <p:cNvSpPr>
            <a:spLocks noGrp="1"/>
          </p:cNvSpPr>
          <p:nvPr>
            <p:ph idx="1"/>
          </p:nvPr>
        </p:nvSpPr>
        <p:spPr>
          <a:xfrm>
            <a:off x="0" y="685800"/>
            <a:ext cx="9144000" cy="5486400"/>
          </a:xfrm>
        </p:spPr>
        <p:txBody>
          <a:bodyPr/>
          <a:lstStyle/>
          <a:p>
            <a:pPr marL="742141" lvl="1" indent="-285438" defTabSz="913404" eaLnBrk="1" hangingPunct="1">
              <a:lnSpc>
                <a:spcPct val="80000"/>
              </a:lnSpc>
              <a:spcBef>
                <a:spcPts val="1200"/>
              </a:spcBef>
              <a:buBlip>
                <a:blip r:embed="rId3"/>
              </a:buBlip>
            </a:pPr>
            <a:r>
              <a:rPr lang="en-US" sz="2600" dirty="0">
                <a:latin typeface="Times New Roman" pitchFamily="18" charset="0"/>
                <a:ea typeface="+mn-ea"/>
                <a:cs typeface="Times New Roman" pitchFamily="18" charset="0"/>
              </a:rPr>
              <a:t>~40 10</a:t>
            </a:r>
            <a:r>
              <a:rPr lang="en-US" sz="2600" baseline="30000" dirty="0">
                <a:latin typeface="Times New Roman" pitchFamily="18" charset="0"/>
                <a:ea typeface="+mn-ea"/>
                <a:cs typeface="Times New Roman" pitchFamily="18" charset="0"/>
              </a:rPr>
              <a:t>9 </a:t>
            </a:r>
            <a:r>
              <a:rPr lang="en-US" sz="2600" b="1" dirty="0">
                <a:latin typeface="Times New Roman" pitchFamily="18" charset="0"/>
                <a:ea typeface="+mn-ea"/>
                <a:cs typeface="Times New Roman" pitchFamily="18" charset="0"/>
              </a:rPr>
              <a:t>Web pages </a:t>
            </a:r>
            <a:r>
              <a:rPr lang="en-US" sz="2600" dirty="0">
                <a:latin typeface="Times New Roman" pitchFamily="18" charset="0"/>
                <a:ea typeface="+mn-ea"/>
                <a:cs typeface="Times New Roman" pitchFamily="18" charset="0"/>
              </a:rPr>
              <a:t>at ~300 kilobytes each = 10 Petabytes</a:t>
            </a:r>
          </a:p>
          <a:p>
            <a:pPr marL="742141" lvl="1" indent="-285438" defTabSz="913404" eaLnBrk="1" hangingPunct="1">
              <a:lnSpc>
                <a:spcPct val="80000"/>
              </a:lnSpc>
              <a:spcBef>
                <a:spcPts val="1200"/>
              </a:spcBef>
              <a:buBlip>
                <a:blip r:embed="rId3"/>
              </a:buBlip>
            </a:pPr>
            <a:r>
              <a:rPr lang="en-US" sz="2600" b="1" dirty="0" err="1">
                <a:latin typeface="Times New Roman" pitchFamily="18" charset="0"/>
                <a:ea typeface="+mn-ea"/>
                <a:cs typeface="Times New Roman" pitchFamily="18" charset="0"/>
              </a:rPr>
              <a:t>Youtube</a:t>
            </a:r>
            <a:r>
              <a:rPr lang="en-US" sz="2600" dirty="0">
                <a:latin typeface="Times New Roman" pitchFamily="18" charset="0"/>
                <a:ea typeface="+mn-ea"/>
                <a:cs typeface="Times New Roman" pitchFamily="18" charset="0"/>
              </a:rPr>
              <a:t> 48 hours video uploaded per minute; </a:t>
            </a:r>
          </a:p>
          <a:p>
            <a:pPr marL="1142191" lvl="2" indent="-285438" defTabSz="913404" eaLnBrk="1" hangingPunct="1">
              <a:lnSpc>
                <a:spcPct val="80000"/>
              </a:lnSpc>
              <a:spcBef>
                <a:spcPts val="1200"/>
              </a:spcBef>
              <a:buBlip>
                <a:blip r:embed="rId3"/>
              </a:buBlip>
            </a:pPr>
            <a:r>
              <a:rPr lang="en-US" dirty="0">
                <a:latin typeface="Times New Roman" pitchFamily="18" charset="0"/>
                <a:ea typeface="+mn-ea"/>
                <a:cs typeface="Times New Roman" pitchFamily="18" charset="0"/>
              </a:rPr>
              <a:t>in 2 months in 2010, uploaded  more than total NBC ABC CBS</a:t>
            </a:r>
          </a:p>
          <a:p>
            <a:pPr marL="1142191" lvl="2" indent="-285438" defTabSz="913404" eaLnBrk="1" hangingPunct="1">
              <a:lnSpc>
                <a:spcPct val="80000"/>
              </a:lnSpc>
              <a:spcBef>
                <a:spcPts val="1200"/>
              </a:spcBef>
              <a:buBlip>
                <a:blip r:embed="rId3"/>
              </a:buBlip>
            </a:pPr>
            <a:r>
              <a:rPr lang="en-US" dirty="0">
                <a:latin typeface="Times New Roman" pitchFamily="18" charset="0"/>
                <a:ea typeface="+mn-ea"/>
                <a:cs typeface="Times New Roman" pitchFamily="18" charset="0"/>
              </a:rPr>
              <a:t>~2.5 petabytes per year uploaded?</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LHC</a:t>
            </a:r>
            <a:r>
              <a:rPr lang="en-US" sz="2600" dirty="0">
                <a:latin typeface="Times New Roman" pitchFamily="18" charset="0"/>
                <a:ea typeface="+mn-ea"/>
                <a:cs typeface="Times New Roman" pitchFamily="18" charset="0"/>
              </a:rPr>
              <a:t> 15 petabytes per year</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Radiology</a:t>
            </a:r>
            <a:r>
              <a:rPr lang="en-US" sz="2600" dirty="0">
                <a:latin typeface="Times New Roman" pitchFamily="18" charset="0"/>
                <a:ea typeface="+mn-ea"/>
                <a:cs typeface="Times New Roman" pitchFamily="18" charset="0"/>
              </a:rPr>
              <a:t> 69 petabytes per year</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Square Kilometer Array Telescope </a:t>
            </a:r>
            <a:r>
              <a:rPr lang="en-US" sz="2600" dirty="0">
                <a:latin typeface="Times New Roman" pitchFamily="18" charset="0"/>
                <a:ea typeface="+mn-ea"/>
                <a:cs typeface="Times New Roman" pitchFamily="18" charset="0"/>
              </a:rPr>
              <a:t>will be 100 terabits/second</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Earth Observation </a:t>
            </a:r>
            <a:r>
              <a:rPr lang="en-US" sz="2600" dirty="0">
                <a:latin typeface="Times New Roman" pitchFamily="18" charset="0"/>
                <a:ea typeface="+mn-ea"/>
                <a:cs typeface="Times New Roman" pitchFamily="18" charset="0"/>
              </a:rPr>
              <a:t>becoming ~4 petabytes per year</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Earthquake Science </a:t>
            </a:r>
            <a:r>
              <a:rPr lang="en-US" sz="2600" dirty="0">
                <a:latin typeface="Times New Roman" pitchFamily="18" charset="0"/>
                <a:ea typeface="+mn-ea"/>
                <a:cs typeface="Times New Roman" pitchFamily="18" charset="0"/>
              </a:rPr>
              <a:t>– few terabytes </a:t>
            </a:r>
            <a:r>
              <a:rPr lang="en-US" sz="2600" b="1" dirty="0">
                <a:latin typeface="Times New Roman" pitchFamily="18" charset="0"/>
                <a:ea typeface="+mn-ea"/>
                <a:cs typeface="Times New Roman" pitchFamily="18" charset="0"/>
              </a:rPr>
              <a:t>total</a:t>
            </a:r>
            <a:r>
              <a:rPr lang="en-US" sz="2600" dirty="0">
                <a:latin typeface="Times New Roman" pitchFamily="18" charset="0"/>
                <a:ea typeface="+mn-ea"/>
                <a:cs typeface="Times New Roman" pitchFamily="18" charset="0"/>
              </a:rPr>
              <a:t> today</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PolarGrid</a:t>
            </a:r>
            <a:r>
              <a:rPr lang="en-US" sz="2600" dirty="0">
                <a:latin typeface="Times New Roman" pitchFamily="18" charset="0"/>
                <a:ea typeface="+mn-ea"/>
                <a:cs typeface="Times New Roman" pitchFamily="18" charset="0"/>
              </a:rPr>
              <a:t> – 100’s terabytes/year</a:t>
            </a:r>
          </a:p>
          <a:p>
            <a:pPr marL="742141" lvl="1" indent="-285438" defTabSz="913404" eaLnBrk="1" hangingPunct="1">
              <a:lnSpc>
                <a:spcPct val="80000"/>
              </a:lnSpc>
              <a:spcBef>
                <a:spcPts val="1200"/>
              </a:spcBef>
              <a:buBlip>
                <a:blip r:embed="rId3"/>
              </a:buBlip>
            </a:pPr>
            <a:r>
              <a:rPr lang="en-US" sz="2600" b="1" dirty="0">
                <a:latin typeface="Times New Roman" pitchFamily="18" charset="0"/>
                <a:ea typeface="+mn-ea"/>
                <a:cs typeface="Times New Roman" pitchFamily="18" charset="0"/>
              </a:rPr>
              <a:t>Exascale simulation </a:t>
            </a:r>
            <a:r>
              <a:rPr lang="en-US" sz="2600" dirty="0">
                <a:latin typeface="Times New Roman" pitchFamily="18" charset="0"/>
                <a:ea typeface="+mn-ea"/>
                <a:cs typeface="Times New Roman" pitchFamily="18" charset="0"/>
              </a:rPr>
              <a:t>data dumps – terabytes/second</a:t>
            </a:r>
          </a:p>
          <a:p>
            <a:pPr marL="0" indent="0">
              <a:buNone/>
            </a:pPr>
            <a:endParaRPr lang="en-US" sz="2600" dirty="0" smtClean="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94CC141A-9CC6-41A7-A7D0-011D836CC6E2}" type="slidenum">
              <a:rPr lang="en-US" smtClean="0"/>
              <a:pPr/>
              <a:t>5</a:t>
            </a:fld>
            <a:endParaRPr lang="en-US"/>
          </a:p>
        </p:txBody>
      </p:sp>
    </p:spTree>
    <p:extLst>
      <p:ext uri="{BB962C8B-B14F-4D97-AF65-F5344CB8AC3E}">
        <p14:creationId xmlns:p14="http://schemas.microsoft.com/office/powerpoint/2010/main" val="19671846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
            <a:ext cx="8229600" cy="838200"/>
          </a:xfrm>
        </p:spPr>
        <p:txBody>
          <a:bodyPr/>
          <a:lstStyle/>
          <a:p>
            <a:r>
              <a:rPr lang="en-US" dirty="0" smtClean="0"/>
              <a:t>Computational Science</a:t>
            </a:r>
            <a:endParaRPr lang="en-US" dirty="0"/>
          </a:p>
        </p:txBody>
      </p:sp>
      <p:sp>
        <p:nvSpPr>
          <p:cNvPr id="3" name="Content Placeholder 2"/>
          <p:cNvSpPr>
            <a:spLocks noGrp="1"/>
          </p:cNvSpPr>
          <p:nvPr>
            <p:ph idx="1"/>
          </p:nvPr>
        </p:nvSpPr>
        <p:spPr>
          <a:xfrm>
            <a:off x="0" y="609600"/>
            <a:ext cx="9144000" cy="5562600"/>
          </a:xfrm>
        </p:spPr>
        <p:txBody>
          <a:bodyPr/>
          <a:lstStyle/>
          <a:p>
            <a:r>
              <a:rPr lang="en-US" sz="2400" dirty="0" smtClean="0"/>
              <a:t>Interdisciplinary field between computer science and applications with primary focus on simulation areas</a:t>
            </a:r>
          </a:p>
          <a:p>
            <a:r>
              <a:rPr lang="en-US" sz="2400" dirty="0" smtClean="0"/>
              <a:t>Very successful as a research area</a:t>
            </a:r>
          </a:p>
          <a:p>
            <a:pPr lvl="1"/>
            <a:r>
              <a:rPr lang="en-US" sz="2000" dirty="0" smtClean="0"/>
              <a:t>XSEDE and Exascale systems enable</a:t>
            </a:r>
          </a:p>
          <a:p>
            <a:r>
              <a:rPr lang="en-US" sz="2400" dirty="0" smtClean="0"/>
              <a:t>Several academic programs but these have been less successful as</a:t>
            </a:r>
          </a:p>
          <a:p>
            <a:pPr lvl="1"/>
            <a:r>
              <a:rPr lang="en-US" sz="2000" dirty="0" smtClean="0"/>
              <a:t>No consensus as to curricula and jobs (don’t appoint faculty in computational science; do appoint to DoE labs)</a:t>
            </a:r>
          </a:p>
          <a:p>
            <a:pPr lvl="1"/>
            <a:r>
              <a:rPr lang="en-US" sz="2000" dirty="0" smtClean="0"/>
              <a:t>Field relatively small </a:t>
            </a:r>
          </a:p>
          <a:p>
            <a:r>
              <a:rPr lang="en-US" sz="2400" dirty="0" smtClean="0"/>
              <a:t>Started around 1990</a:t>
            </a:r>
          </a:p>
          <a:p>
            <a:r>
              <a:rPr lang="en-US" sz="2400" dirty="0" smtClean="0"/>
              <a:t>Note Computational Chemistry is typical part of Computational Science (and chemistry) whereas Cheminformatics is part of Informatics and data science</a:t>
            </a:r>
          </a:p>
          <a:p>
            <a:pPr lvl="1"/>
            <a:r>
              <a:rPr lang="en-US" sz="2000" dirty="0" smtClean="0"/>
              <a:t>Here Computational Chemistry much larger than Cheminformatics but</a:t>
            </a:r>
          </a:p>
          <a:p>
            <a:pPr lvl="1"/>
            <a:r>
              <a:rPr lang="en-US" sz="2000" dirty="0" smtClean="0"/>
              <a:t>Typically data side larger than simulations</a:t>
            </a:r>
            <a:endParaRPr lang="en-US" sz="2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50</a:t>
            </a:fld>
            <a:endParaRPr lang="en-US"/>
          </a:p>
        </p:txBody>
      </p:sp>
    </p:spTree>
    <p:extLst>
      <p:ext uri="{BB962C8B-B14F-4D97-AF65-F5344CB8AC3E}">
        <p14:creationId xmlns:p14="http://schemas.microsoft.com/office/powerpoint/2010/main" val="24551847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362200"/>
            <a:ext cx="8229600" cy="1143000"/>
          </a:xfrm>
        </p:spPr>
        <p:txBody>
          <a:bodyPr/>
          <a:lstStyle/>
          <a:p>
            <a:r>
              <a:rPr lang="en-US" dirty="0" smtClean="0"/>
              <a:t>Informatics at Indiana University</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51</a:t>
            </a:fld>
            <a:endParaRPr lang="en-US"/>
          </a:p>
        </p:txBody>
      </p:sp>
    </p:spTree>
    <p:extLst>
      <p:ext uri="{BB962C8B-B14F-4D97-AF65-F5344CB8AC3E}">
        <p14:creationId xmlns:p14="http://schemas.microsoft.com/office/powerpoint/2010/main" val="23213389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838200"/>
          </a:xfrm>
        </p:spPr>
        <p:txBody>
          <a:bodyPr/>
          <a:lstStyle/>
          <a:p>
            <a:r>
              <a:rPr lang="en-US" dirty="0" smtClean="0"/>
              <a:t>Informatics at Indiana University</a:t>
            </a:r>
            <a:endParaRPr lang="en-US" dirty="0"/>
          </a:p>
        </p:txBody>
      </p:sp>
      <p:sp>
        <p:nvSpPr>
          <p:cNvPr id="4" name="Content Placeholder 3"/>
          <p:cNvSpPr>
            <a:spLocks noGrp="1"/>
          </p:cNvSpPr>
          <p:nvPr>
            <p:ph idx="1"/>
          </p:nvPr>
        </p:nvSpPr>
        <p:spPr>
          <a:xfrm>
            <a:off x="0" y="609600"/>
            <a:ext cx="9144000" cy="4525963"/>
          </a:xfrm>
        </p:spPr>
        <p:txBody>
          <a:bodyPr/>
          <a:lstStyle/>
          <a:p>
            <a:pPr>
              <a:spcBef>
                <a:spcPts val="600"/>
              </a:spcBef>
            </a:pPr>
            <a:r>
              <a:rPr lang="en-US" dirty="0" smtClean="0"/>
              <a:t>School of Informatics and Computing</a:t>
            </a:r>
          </a:p>
          <a:p>
            <a:pPr lvl="1">
              <a:spcBef>
                <a:spcPts val="600"/>
              </a:spcBef>
            </a:pPr>
            <a:r>
              <a:rPr lang="en-US" dirty="0" smtClean="0"/>
              <a:t>Computer Science </a:t>
            </a:r>
          </a:p>
          <a:p>
            <a:pPr lvl="1">
              <a:spcBef>
                <a:spcPts val="600"/>
              </a:spcBef>
            </a:pPr>
            <a:r>
              <a:rPr lang="en-US" dirty="0" smtClean="0"/>
              <a:t>Informatics</a:t>
            </a:r>
          </a:p>
          <a:p>
            <a:pPr lvl="1">
              <a:spcBef>
                <a:spcPts val="600"/>
              </a:spcBef>
            </a:pPr>
            <a:r>
              <a:rPr lang="en-US" dirty="0" smtClean="0"/>
              <a:t>Information and Library Science (new DILS was SLIS)</a:t>
            </a:r>
          </a:p>
          <a:p>
            <a:pPr>
              <a:spcBef>
                <a:spcPts val="600"/>
              </a:spcBef>
            </a:pPr>
            <a:r>
              <a:rPr lang="en-US" dirty="0" smtClean="0"/>
              <a:t>Undergraduates: Informatics ~3x Computer Science</a:t>
            </a:r>
          </a:p>
          <a:p>
            <a:pPr lvl="1">
              <a:spcBef>
                <a:spcPts val="600"/>
              </a:spcBef>
            </a:pPr>
            <a:r>
              <a:rPr lang="en-US" dirty="0" smtClean="0"/>
              <a:t>Mean UG Hiring Salaries</a:t>
            </a:r>
          </a:p>
          <a:p>
            <a:pPr lvl="1">
              <a:spcBef>
                <a:spcPts val="600"/>
              </a:spcBef>
            </a:pPr>
            <a:r>
              <a:rPr lang="en-US" dirty="0" smtClean="0"/>
              <a:t>Informatics $54K; CS $56.25K</a:t>
            </a:r>
          </a:p>
          <a:p>
            <a:pPr lvl="1">
              <a:spcBef>
                <a:spcPts val="600"/>
              </a:spcBef>
            </a:pPr>
            <a:r>
              <a:rPr lang="en-US" dirty="0" smtClean="0"/>
              <a:t>Masters hiring $70K</a:t>
            </a:r>
          </a:p>
          <a:p>
            <a:pPr lvl="1">
              <a:spcBef>
                <a:spcPts val="600"/>
              </a:spcBef>
            </a:pPr>
            <a:r>
              <a:rPr lang="en-US" dirty="0" smtClean="0"/>
              <a:t>125 different employers 2011-2012</a:t>
            </a:r>
          </a:p>
          <a:p>
            <a:pPr>
              <a:spcBef>
                <a:spcPts val="600"/>
              </a:spcBef>
            </a:pPr>
            <a:r>
              <a:rPr lang="en-US" dirty="0" smtClean="0"/>
              <a:t>Graduates: CS ~2x Informatics</a:t>
            </a:r>
          </a:p>
          <a:p>
            <a:pPr>
              <a:spcBef>
                <a:spcPts val="600"/>
              </a:spcBef>
            </a:pPr>
            <a:r>
              <a:rPr lang="en-US" dirty="0" smtClean="0"/>
              <a:t>DILS Graduate only, MLS main degree</a:t>
            </a:r>
            <a:endParaRPr lang="en-US"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52</a:t>
            </a:fld>
            <a:endParaRPr lang="en-US"/>
          </a:p>
        </p:txBody>
      </p:sp>
    </p:spTree>
    <p:extLst>
      <p:ext uri="{BB962C8B-B14F-4D97-AF65-F5344CB8AC3E}">
        <p14:creationId xmlns:p14="http://schemas.microsoft.com/office/powerpoint/2010/main" val="33194429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Largely Informatics at IU</a:t>
            </a:r>
            <a:endParaRPr lang="en-US" b="1" dirty="0"/>
          </a:p>
        </p:txBody>
      </p:sp>
      <p:sp>
        <p:nvSpPr>
          <p:cNvPr id="3" name="Content Placeholder 2"/>
          <p:cNvSpPr>
            <a:spLocks noGrp="1"/>
          </p:cNvSpPr>
          <p:nvPr>
            <p:ph idx="1"/>
          </p:nvPr>
        </p:nvSpPr>
        <p:spPr>
          <a:xfrm>
            <a:off x="228600" y="1295400"/>
            <a:ext cx="8686800" cy="5257800"/>
          </a:xfrm>
        </p:spPr>
        <p:txBody>
          <a:bodyPr>
            <a:normAutofit fontScale="92500" lnSpcReduction="10000"/>
          </a:bodyPr>
          <a:lstStyle/>
          <a:p>
            <a:r>
              <a:rPr lang="en-US" dirty="0" smtClean="0"/>
              <a:t>Security </a:t>
            </a:r>
            <a:r>
              <a:rPr lang="en-US" dirty="0" smtClean="0">
                <a:solidFill>
                  <a:srgbClr val="C00000"/>
                </a:solidFill>
              </a:rPr>
              <a:t>largely</a:t>
            </a:r>
            <a:r>
              <a:rPr lang="en-US" dirty="0" smtClean="0"/>
              <a:t> </a:t>
            </a:r>
            <a:r>
              <a:rPr lang="en-US" dirty="0" smtClean="0">
                <a:solidFill>
                  <a:srgbClr val="C00000"/>
                </a:solidFill>
              </a:rPr>
              <a:t>moved to Computer Science</a:t>
            </a:r>
          </a:p>
          <a:p>
            <a:r>
              <a:rPr lang="en-US" dirty="0" smtClean="0"/>
              <a:t>Bioinformatics </a:t>
            </a:r>
            <a:r>
              <a:rPr lang="en-US" dirty="0" smtClean="0">
                <a:solidFill>
                  <a:srgbClr val="C00000"/>
                </a:solidFill>
              </a:rPr>
              <a:t>moved </a:t>
            </a:r>
            <a:r>
              <a:rPr lang="en-US" dirty="0">
                <a:solidFill>
                  <a:srgbClr val="C00000"/>
                </a:solidFill>
              </a:rPr>
              <a:t>to Computer </a:t>
            </a:r>
            <a:r>
              <a:rPr lang="en-US" dirty="0" smtClean="0">
                <a:solidFill>
                  <a:srgbClr val="C00000"/>
                </a:solidFill>
              </a:rPr>
              <a:t>Science</a:t>
            </a:r>
            <a:endParaRPr lang="en-US" dirty="0" smtClean="0"/>
          </a:p>
          <a:p>
            <a:r>
              <a:rPr lang="en-US" dirty="0" smtClean="0"/>
              <a:t>Cheminformatics</a:t>
            </a:r>
          </a:p>
          <a:p>
            <a:r>
              <a:rPr lang="en-US" dirty="0" smtClean="0"/>
              <a:t>Health Informatics</a:t>
            </a:r>
          </a:p>
          <a:p>
            <a:r>
              <a:rPr lang="en-US" dirty="0" smtClean="0"/>
              <a:t>Music Informatics </a:t>
            </a:r>
            <a:r>
              <a:rPr lang="en-US" dirty="0" smtClean="0">
                <a:solidFill>
                  <a:srgbClr val="C00000"/>
                </a:solidFill>
              </a:rPr>
              <a:t>moved </a:t>
            </a:r>
            <a:r>
              <a:rPr lang="en-US" dirty="0">
                <a:solidFill>
                  <a:srgbClr val="C00000"/>
                </a:solidFill>
              </a:rPr>
              <a:t>to Computer </a:t>
            </a:r>
            <a:r>
              <a:rPr lang="en-US" dirty="0" smtClean="0">
                <a:solidFill>
                  <a:srgbClr val="C00000"/>
                </a:solidFill>
              </a:rPr>
              <a:t>Science</a:t>
            </a:r>
            <a:endParaRPr lang="en-US" dirty="0" smtClean="0"/>
          </a:p>
          <a:p>
            <a:r>
              <a:rPr lang="en-US" dirty="0" smtClean="0"/>
              <a:t>Complex Networks and Systems</a:t>
            </a:r>
          </a:p>
          <a:p>
            <a:r>
              <a:rPr lang="en-US" dirty="0" smtClean="0"/>
              <a:t>Human Computer Interaction Design</a:t>
            </a:r>
            <a:endParaRPr lang="en-US" dirty="0">
              <a:solidFill>
                <a:srgbClr val="FF0000"/>
              </a:solidFill>
            </a:endParaRPr>
          </a:p>
          <a:p>
            <a:r>
              <a:rPr lang="en-US" dirty="0" smtClean="0"/>
              <a:t>Social Informatics</a:t>
            </a:r>
          </a:p>
          <a:p>
            <a:endParaRPr lang="en-US" dirty="0" smtClean="0">
              <a:solidFill>
                <a:srgbClr val="FF0000"/>
              </a:solidFill>
            </a:endParaRPr>
          </a:p>
          <a:p>
            <a:r>
              <a:rPr lang="en-US" dirty="0" smtClean="0"/>
              <a:t>Only last topic definitely not part of CS</a:t>
            </a:r>
          </a:p>
        </p:txBody>
      </p:sp>
    </p:spTree>
    <p:extLst>
      <p:ext uri="{BB962C8B-B14F-4D97-AF65-F5344CB8AC3E}">
        <p14:creationId xmlns:p14="http://schemas.microsoft.com/office/powerpoint/2010/main" val="1422171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Largely Applied Computer Science</a:t>
            </a:r>
            <a:endParaRPr lang="en-US" b="1" dirty="0"/>
          </a:p>
        </p:txBody>
      </p:sp>
      <p:sp>
        <p:nvSpPr>
          <p:cNvPr id="3" name="Content Placeholder 2"/>
          <p:cNvSpPr>
            <a:spLocks noGrp="1"/>
          </p:cNvSpPr>
          <p:nvPr>
            <p:ph idx="1"/>
          </p:nvPr>
        </p:nvSpPr>
        <p:spPr>
          <a:xfrm>
            <a:off x="228600" y="1143000"/>
            <a:ext cx="8686800" cy="5257800"/>
          </a:xfrm>
        </p:spPr>
        <p:txBody>
          <a:bodyPr>
            <a:normAutofit fontScale="92500" lnSpcReduction="10000"/>
          </a:bodyPr>
          <a:lstStyle/>
          <a:p>
            <a:r>
              <a:rPr lang="en-US" dirty="0" smtClean="0"/>
              <a:t>Cyberinfrastructure and High Performance Computing</a:t>
            </a:r>
            <a:r>
              <a:rPr lang="en-US" dirty="0" smtClean="0">
                <a:solidFill>
                  <a:srgbClr val="C00000"/>
                </a:solidFill>
              </a:rPr>
              <a:t> largely in Computer Science</a:t>
            </a:r>
          </a:p>
          <a:p>
            <a:r>
              <a:rPr lang="en-US" dirty="0" smtClean="0"/>
              <a:t>Data, Databases and Search </a:t>
            </a:r>
            <a:r>
              <a:rPr lang="en-US" dirty="0">
                <a:solidFill>
                  <a:srgbClr val="C00000"/>
                </a:solidFill>
              </a:rPr>
              <a:t>in Computer Science</a:t>
            </a:r>
          </a:p>
          <a:p>
            <a:r>
              <a:rPr lang="en-US" dirty="0" smtClean="0"/>
              <a:t>Image Processing/ Computer Vision </a:t>
            </a:r>
            <a:r>
              <a:rPr lang="en-US" dirty="0" smtClean="0">
                <a:solidFill>
                  <a:srgbClr val="C00000"/>
                </a:solidFill>
              </a:rPr>
              <a:t>in Informatics</a:t>
            </a:r>
          </a:p>
          <a:p>
            <a:r>
              <a:rPr lang="en-US" dirty="0" smtClean="0"/>
              <a:t>Ubiquitous Computing </a:t>
            </a:r>
            <a:r>
              <a:rPr lang="en-US" dirty="0" smtClean="0">
                <a:solidFill>
                  <a:srgbClr val="C00000"/>
                </a:solidFill>
              </a:rPr>
              <a:t>Need to add</a:t>
            </a:r>
          </a:p>
          <a:p>
            <a:r>
              <a:rPr lang="en-US" dirty="0" smtClean="0"/>
              <a:t>Robotics </a:t>
            </a:r>
            <a:r>
              <a:rPr lang="en-US" dirty="0">
                <a:solidFill>
                  <a:srgbClr val="C00000"/>
                </a:solidFill>
              </a:rPr>
              <a:t>in Informatics</a:t>
            </a:r>
            <a:endParaRPr lang="en-US" dirty="0" smtClean="0"/>
          </a:p>
          <a:p>
            <a:r>
              <a:rPr lang="en-US" dirty="0" smtClean="0"/>
              <a:t>Visualization and Computer Graphics </a:t>
            </a:r>
            <a:r>
              <a:rPr lang="en-US" dirty="0" smtClean="0">
                <a:solidFill>
                  <a:srgbClr val="C00000"/>
                </a:solidFill>
              </a:rPr>
              <a:t>Retired in CS</a:t>
            </a:r>
            <a:r>
              <a:rPr lang="en-US" dirty="0" smtClean="0"/>
              <a:t/>
            </a:r>
            <a:br>
              <a:rPr lang="en-US" dirty="0" smtClean="0"/>
            </a:br>
            <a:endParaRPr lang="en-US" dirty="0" smtClean="0"/>
          </a:p>
          <a:p>
            <a:r>
              <a:rPr lang="en-US" dirty="0" smtClean="0"/>
              <a:t>These are fields you will find in many computer science departments but are focused on using computers</a:t>
            </a:r>
            <a:endParaRPr lang="en-US" dirty="0"/>
          </a:p>
        </p:txBody>
      </p:sp>
    </p:spTree>
    <p:extLst>
      <p:ext uri="{BB962C8B-B14F-4D97-AF65-F5344CB8AC3E}">
        <p14:creationId xmlns:p14="http://schemas.microsoft.com/office/powerpoint/2010/main" val="27804680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t>Largely Core Computer Science</a:t>
            </a:r>
            <a:endParaRPr lang="en-US" b="1" dirty="0"/>
          </a:p>
        </p:txBody>
      </p:sp>
      <p:sp>
        <p:nvSpPr>
          <p:cNvPr id="3" name="Content Placeholder 2"/>
          <p:cNvSpPr>
            <a:spLocks noGrp="1"/>
          </p:cNvSpPr>
          <p:nvPr>
            <p:ph idx="1"/>
          </p:nvPr>
        </p:nvSpPr>
        <p:spPr>
          <a:xfrm>
            <a:off x="228600" y="1295400"/>
            <a:ext cx="8686800" cy="5105400"/>
          </a:xfrm>
        </p:spPr>
        <p:txBody>
          <a:bodyPr>
            <a:normAutofit fontScale="92500" lnSpcReduction="20000"/>
          </a:bodyPr>
          <a:lstStyle/>
          <a:p>
            <a:r>
              <a:rPr lang="en-US" dirty="0" smtClean="0"/>
              <a:t>Computer Architecture</a:t>
            </a:r>
          </a:p>
          <a:p>
            <a:r>
              <a:rPr lang="en-US" dirty="0" smtClean="0"/>
              <a:t>Computer Networking</a:t>
            </a:r>
          </a:p>
          <a:p>
            <a:r>
              <a:rPr lang="en-US" dirty="0" smtClean="0"/>
              <a:t>Programming Languages and Compilers </a:t>
            </a:r>
          </a:p>
          <a:p>
            <a:r>
              <a:rPr lang="en-US" dirty="0" smtClean="0"/>
              <a:t>Artificial Intelligence, Artificial Life and Cognitive Science </a:t>
            </a:r>
          </a:p>
          <a:p>
            <a:r>
              <a:rPr lang="en-US" dirty="0" smtClean="0"/>
              <a:t>Computation Theory and Logic </a:t>
            </a:r>
          </a:p>
          <a:p>
            <a:r>
              <a:rPr lang="en-US" dirty="0" smtClean="0"/>
              <a:t>Quantum Computing</a:t>
            </a:r>
            <a:br>
              <a:rPr lang="en-US" dirty="0" smtClean="0"/>
            </a:br>
            <a:endParaRPr lang="en-US" dirty="0" smtClean="0"/>
          </a:p>
          <a:p>
            <a:r>
              <a:rPr lang="en-US" dirty="0" smtClean="0"/>
              <a:t>These are traditional important fields of Computer Science providing ideas and tools used in Informatics and Applied </a:t>
            </a:r>
            <a:r>
              <a:rPr lang="en-US" smtClean="0"/>
              <a:t>Computer Science</a:t>
            </a:r>
            <a:endParaRPr lang="en-US" dirty="0"/>
          </a:p>
        </p:txBody>
      </p:sp>
    </p:spTree>
    <p:extLst>
      <p:ext uri="{BB962C8B-B14F-4D97-AF65-F5344CB8AC3E}">
        <p14:creationId xmlns:p14="http://schemas.microsoft.com/office/powerpoint/2010/main" val="35486467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362200"/>
            <a:ext cx="8229600" cy="1143000"/>
          </a:xfrm>
        </p:spPr>
        <p:txBody>
          <a:bodyPr/>
          <a:lstStyle/>
          <a:p>
            <a:r>
              <a:rPr lang="en-US" dirty="0" smtClean="0"/>
              <a:t>MOOC’s</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56</a:t>
            </a:fld>
            <a:endParaRPr lang="en-US"/>
          </a:p>
        </p:txBody>
      </p:sp>
    </p:spTree>
    <p:extLst>
      <p:ext uri="{BB962C8B-B14F-4D97-AF65-F5344CB8AC3E}">
        <p14:creationId xmlns:p14="http://schemas.microsoft.com/office/powerpoint/2010/main" val="26458084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990600"/>
          </a:xfrm>
        </p:spPr>
        <p:txBody>
          <a:bodyPr/>
          <a:lstStyle/>
          <a:p>
            <a:r>
              <a:rPr lang="en-US" dirty="0" smtClean="0"/>
              <a:t>Massive Open Online Courses</a:t>
            </a:r>
            <a:r>
              <a:rPr lang="en-US" b="0" dirty="0"/>
              <a:t> (</a:t>
            </a:r>
            <a:r>
              <a:rPr lang="en-US" dirty="0"/>
              <a:t>MOOC</a:t>
            </a:r>
            <a:r>
              <a:rPr lang="en-US" b="0" dirty="0"/>
              <a:t>)</a:t>
            </a:r>
            <a:endParaRPr lang="en-US" dirty="0"/>
          </a:p>
        </p:txBody>
      </p:sp>
      <p:sp>
        <p:nvSpPr>
          <p:cNvPr id="3" name="Content Placeholder 2"/>
          <p:cNvSpPr>
            <a:spLocks noGrp="1"/>
          </p:cNvSpPr>
          <p:nvPr>
            <p:ph idx="1"/>
          </p:nvPr>
        </p:nvSpPr>
        <p:spPr>
          <a:xfrm>
            <a:off x="0" y="838200"/>
            <a:ext cx="9144000" cy="4525963"/>
          </a:xfrm>
        </p:spPr>
        <p:txBody>
          <a:bodyPr/>
          <a:lstStyle/>
          <a:p>
            <a:r>
              <a:rPr lang="en-US" sz="2600" dirty="0" smtClean="0"/>
              <a:t>MOOC’s are very “hot” these days with </a:t>
            </a:r>
            <a:r>
              <a:rPr lang="en-US" sz="2600" dirty="0" err="1" smtClean="0"/>
              <a:t>Udacity</a:t>
            </a:r>
            <a:r>
              <a:rPr lang="en-US" sz="2600" dirty="0" smtClean="0"/>
              <a:t> and </a:t>
            </a:r>
            <a:r>
              <a:rPr lang="en-US" sz="2600" dirty="0" err="1" smtClean="0"/>
              <a:t>Coursera</a:t>
            </a:r>
            <a:r>
              <a:rPr lang="en-US" sz="2600" dirty="0" smtClean="0"/>
              <a:t> as start-ups</a:t>
            </a:r>
          </a:p>
          <a:p>
            <a:r>
              <a:rPr lang="en-US" sz="2600" dirty="0" smtClean="0"/>
              <a:t>Over 100,000 participants but concept valid at smaller sizes</a:t>
            </a:r>
          </a:p>
          <a:p>
            <a:r>
              <a:rPr lang="en-US" sz="2600" dirty="0" smtClean="0"/>
              <a:t>Relevant to </a:t>
            </a:r>
            <a:r>
              <a:rPr lang="en-US" sz="2600" b="1" dirty="0" smtClean="0"/>
              <a:t>Data Science as this is a new field with few courses </a:t>
            </a:r>
            <a:r>
              <a:rPr lang="en-US" sz="2600" dirty="0" smtClean="0"/>
              <a:t>at most universities</a:t>
            </a:r>
          </a:p>
          <a:p>
            <a:r>
              <a:rPr lang="en-US" sz="2600" dirty="0" smtClean="0"/>
              <a:t>Technology to make MOOC’s: Google Open Source Course Builder is lightweight LMS (learning management system) released September 12 2012</a:t>
            </a:r>
          </a:p>
          <a:p>
            <a:r>
              <a:rPr lang="en-US" sz="2600" dirty="0" smtClean="0"/>
              <a:t>Supports MOOC model as a collection of short prerecorded segments (talking head over PowerPoint) termed </a:t>
            </a:r>
            <a:r>
              <a:rPr lang="en-US" sz="2600" b="1" dirty="0" smtClean="0"/>
              <a:t>lessons</a:t>
            </a:r>
          </a:p>
          <a:p>
            <a:r>
              <a:rPr lang="en-US" sz="2600" dirty="0" smtClean="0"/>
              <a:t>Compose playlists of lessons into sessions, modules, courses</a:t>
            </a:r>
          </a:p>
          <a:p>
            <a:pPr lvl="1"/>
            <a:r>
              <a:rPr lang="en-US" sz="2600" dirty="0" smtClean="0"/>
              <a:t>Session is an “Album” and lessons are “songs” in an iTunes analogy</a:t>
            </a:r>
          </a:p>
          <a:p>
            <a:pPr lvl="1"/>
            <a:endParaRPr lang="en-US" sz="2600" dirty="0" smtClean="0"/>
          </a:p>
          <a:p>
            <a:endParaRPr lang="en-US" sz="26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57</a:t>
            </a:fld>
            <a:endParaRPr lang="en-US"/>
          </a:p>
        </p:txBody>
      </p:sp>
    </p:spTree>
    <p:extLst>
      <p:ext uri="{BB962C8B-B14F-4D97-AF65-F5344CB8AC3E}">
        <p14:creationId xmlns:p14="http://schemas.microsoft.com/office/powerpoint/2010/main" val="19731411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914400"/>
          </a:xfrm>
        </p:spPr>
        <p:txBody>
          <a:bodyPr/>
          <a:lstStyle/>
          <a:p>
            <a:r>
              <a:rPr lang="en-US" dirty="0" smtClean="0"/>
              <a:t>MOOC’s on a) Cloud b) X-Informatics</a:t>
            </a:r>
            <a:endParaRPr lang="en-US" dirty="0"/>
          </a:p>
        </p:txBody>
      </p:sp>
      <p:sp>
        <p:nvSpPr>
          <p:cNvPr id="3" name="Content Placeholder 2"/>
          <p:cNvSpPr>
            <a:spLocks noGrp="1"/>
          </p:cNvSpPr>
          <p:nvPr>
            <p:ph idx="1"/>
          </p:nvPr>
        </p:nvSpPr>
        <p:spPr>
          <a:xfrm>
            <a:off x="0" y="914400"/>
            <a:ext cx="9144000" cy="4525963"/>
          </a:xfrm>
        </p:spPr>
        <p:txBody>
          <a:bodyPr/>
          <a:lstStyle/>
          <a:p>
            <a:r>
              <a:rPr lang="en-US" sz="2400" dirty="0" smtClean="0"/>
              <a:t>Cloud MOOC based on one week Summer School on “Clouds for Science” held on FutureGrid end of July 2012</a:t>
            </a:r>
          </a:p>
          <a:p>
            <a:r>
              <a:rPr lang="en-US" sz="2400" dirty="0" smtClean="0"/>
              <a:t>X-Informatics class next semester is general overview of “use of IT” (data analysis) in “all fields” starting with data deluge and pipeline</a:t>
            </a:r>
          </a:p>
          <a:p>
            <a:r>
              <a:rPr lang="en-US" sz="2400" dirty="0" err="1"/>
              <a:t>Observation</a:t>
            </a:r>
            <a:r>
              <a:rPr lang="en-US" sz="2400" dirty="0" err="1">
                <a:sym typeface="Wingdings"/>
              </a:rPr>
              <a:t></a:t>
            </a:r>
            <a:r>
              <a:rPr lang="en-US" sz="2400" dirty="0" err="1"/>
              <a:t>Data</a:t>
            </a:r>
            <a:r>
              <a:rPr lang="en-US" sz="2400" dirty="0" err="1">
                <a:sym typeface="Wingdings"/>
              </a:rPr>
              <a:t></a:t>
            </a:r>
            <a:r>
              <a:rPr lang="en-US" sz="2400" dirty="0" err="1" smtClean="0"/>
              <a:t>Information</a:t>
            </a:r>
            <a:r>
              <a:rPr lang="en-US" sz="2400" dirty="0" err="1">
                <a:sym typeface="Wingdings"/>
              </a:rPr>
              <a:t></a:t>
            </a:r>
            <a:r>
              <a:rPr lang="en-US" sz="2400" dirty="0" err="1"/>
              <a:t>Knowledge</a:t>
            </a:r>
            <a:r>
              <a:rPr lang="en-US" sz="2400" dirty="0" err="1">
                <a:sym typeface="Wingdings"/>
              </a:rPr>
              <a:t></a:t>
            </a:r>
            <a:r>
              <a:rPr lang="en-US" sz="2400" dirty="0" err="1" smtClean="0"/>
              <a:t>Wisdom</a:t>
            </a:r>
            <a:endParaRPr lang="en-US" sz="2400" dirty="0" smtClean="0"/>
          </a:p>
          <a:p>
            <a:r>
              <a:rPr lang="en-US" sz="2400" dirty="0" smtClean="0"/>
              <a:t>Go through many applications from life/medical science to “finding Higgs” and business informatics</a:t>
            </a:r>
          </a:p>
          <a:p>
            <a:r>
              <a:rPr lang="en-US" sz="2400" dirty="0" smtClean="0"/>
              <a:t>Describe cyberinfrastructure needed with visualization, security, provenance, portals, services and workflow</a:t>
            </a:r>
          </a:p>
          <a:p>
            <a:r>
              <a:rPr lang="en-US" sz="2400" dirty="0" smtClean="0"/>
              <a:t>Lab sessions built on virtualized infrastructure (appliances)</a:t>
            </a:r>
          </a:p>
          <a:p>
            <a:r>
              <a:rPr lang="en-US" sz="2400" dirty="0" smtClean="0"/>
              <a:t>Describe and illustrate </a:t>
            </a:r>
            <a:r>
              <a:rPr lang="en-US" sz="2400" dirty="0"/>
              <a:t>key algorithms histograms, clustering, Support Vector Machines, Dimension Reduction, Hidden Markov Models and Image processing</a:t>
            </a:r>
          </a:p>
        </p:txBody>
      </p:sp>
      <p:sp>
        <p:nvSpPr>
          <p:cNvPr id="4" name="Slide Number Placeholder 3"/>
          <p:cNvSpPr>
            <a:spLocks noGrp="1"/>
          </p:cNvSpPr>
          <p:nvPr>
            <p:ph type="sldNum" sz="quarter" idx="12"/>
          </p:nvPr>
        </p:nvSpPr>
        <p:spPr/>
        <p:txBody>
          <a:bodyPr/>
          <a:lstStyle/>
          <a:p>
            <a:fld id="{94CC141A-9CC6-41A7-A7D0-011D836CC6E2}" type="slidenum">
              <a:rPr lang="en-US" smtClean="0"/>
              <a:pPr/>
              <a:t>58</a:t>
            </a:fld>
            <a:endParaRPr lang="en-US"/>
          </a:p>
        </p:txBody>
      </p:sp>
    </p:spTree>
    <p:extLst>
      <p:ext uri="{BB962C8B-B14F-4D97-AF65-F5344CB8AC3E}">
        <p14:creationId xmlns:p14="http://schemas.microsoft.com/office/powerpoint/2010/main" val="24014546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TYu0Mkim4DcVpxfKwerviKRw-lMRWDE86kHz_Z3BP0zLcBB8Y_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15009"/>
            <a:ext cx="24384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3.gstatic.com/images?q=tbn:ANd9GcQKWRzLWcgWKmplPTsPZrbpMWfhNU3OiItBec534aXSJgAaFWqMs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250" y="53109"/>
            <a:ext cx="3362325" cy="1362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Ru41sbEn2YbBq-Mv9FkyKsYWpHO6Zt4VIDyASWv3vM-ODAfQT0"/>
          <p:cNvPicPr>
            <a:picLocks noChangeAspect="1" noChangeArrowheads="1"/>
          </p:cNvPicPr>
          <p:nvPr/>
        </p:nvPicPr>
        <p:blipFill rotWithShape="1">
          <a:blip r:embed="rId4">
            <a:extLst>
              <a:ext uri="{28A0092B-C50C-407E-A947-70E740481C1C}">
                <a14:useLocalDpi xmlns:a14="http://schemas.microsoft.com/office/drawing/2010/main" val="0"/>
              </a:ext>
            </a:extLst>
          </a:blip>
          <a:srcRect l="7103"/>
          <a:stretch/>
        </p:blipFill>
        <p:spPr bwMode="auto">
          <a:xfrm>
            <a:off x="-31233" y="1257300"/>
            <a:ext cx="4450833"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3.gstatic.com/images?q=tbn:ANd9GcTGMcepVHT5PL8pI7KfoJejqsiOpQpZ2oz8n6yvE5LZO7LoSDE8m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4037" y="838200"/>
            <a:ext cx="1496211" cy="194507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0.gstatic.com/images?q=tbn:ANd9GcRNZpTZIKNsGnhPj4wOpjkeyPWyJQnyGO7gG0f29fB5vEKq33P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09" y="2209800"/>
            <a:ext cx="2257425" cy="202882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sciensus.com/uploads/images/venn_diagram.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2632" y="2209800"/>
            <a:ext cx="2498922" cy="23526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farm4.static.flickr.com/3643/3350940973_4333e99a8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5146" y="1328916"/>
            <a:ext cx="2125982" cy="212173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encrypted-tbn3.gstatic.com/images?q=tbn:ANd9GcQ91z38gA1rZrp2TlS-mwhVKOHVL2IXpKHxjmtY9vNchpkhDXLJo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12273" y="1300883"/>
            <a:ext cx="1162050" cy="177165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www.morebooks.de/assets/product_images/9786201595/big/7801609/business-informatics.jpg?locale=gb"/>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50000"/>
          <a:stretch/>
        </p:blipFill>
        <p:spPr bwMode="auto">
          <a:xfrm>
            <a:off x="3820599" y="4561694"/>
            <a:ext cx="1590664" cy="23343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encrypted-tbn0.gstatic.com/images?q=tbn:ANd9GcSqq2ZcAVDeKPT-t171dLNI0VBR3f2tkWNYWF_u4L4KnEAiPu6W"/>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66109" y="-16126"/>
            <a:ext cx="3004152" cy="108729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encrypted-tbn2.gstatic.com/images?q=tbn:ANd9GcT61WeZTigeUDaul3WYcWq4NIjm1evG2U__w3bcBDQ7IVM7ueWdX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0921" y="2044103"/>
            <a:ext cx="1651118" cy="235372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p:cNvPicPr>
            <a:picLocks noChangeAspect="1" noChangeArrowheads="1"/>
          </p:cNvPicPr>
          <p:nvPr/>
        </p:nvPicPr>
        <p:blipFill rotWithShape="1">
          <a:blip r:embed="rId13">
            <a:extLst>
              <a:ext uri="{28A0092B-C50C-407E-A947-70E740481C1C}">
                <a14:useLocalDpi xmlns:a14="http://schemas.microsoft.com/office/drawing/2010/main" val="0"/>
              </a:ext>
            </a:extLst>
          </a:blip>
          <a:srcRect l="26132" t="35603" r="11324" b="34435"/>
          <a:stretch/>
        </p:blipFill>
        <p:spPr bwMode="auto">
          <a:xfrm>
            <a:off x="5764474" y="5295090"/>
            <a:ext cx="3379526" cy="1584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9603" t="17925" r="10845" b="34127"/>
          <a:stretch/>
        </p:blipFill>
        <p:spPr bwMode="auto">
          <a:xfrm>
            <a:off x="6282844" y="3662150"/>
            <a:ext cx="2864700" cy="1607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4" descr="http://ucspace.canberra.edu.au/download/attachments/59113623/Triangle+diagram+of+Social+Informatics.GIF?version=1&amp;modificationDate=128210213964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4333980"/>
            <a:ext cx="3635470" cy="258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106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gcf\aaaJanMarch2011\cost_per_megaba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775"/>
            <a:ext cx="9067800" cy="68008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41400" y="2518258"/>
            <a:ext cx="4292600" cy="1692771"/>
          </a:xfrm>
          <a:prstGeom prst="rect">
            <a:avLst/>
          </a:prstGeom>
          <a:solidFill>
            <a:schemeClr val="bg1"/>
          </a:solidFill>
        </p:spPr>
        <p:txBody>
          <a:bodyPr wrap="square" rtlCol="0">
            <a:spAutoFit/>
          </a:bodyPr>
          <a:lstStyle/>
          <a:p>
            <a:r>
              <a:rPr lang="en-US" sz="2800" dirty="0" smtClean="0"/>
              <a:t>Why need cost effective </a:t>
            </a:r>
          </a:p>
          <a:p>
            <a:r>
              <a:rPr lang="en-US" sz="2800" dirty="0" smtClean="0"/>
              <a:t>Computing!</a:t>
            </a:r>
          </a:p>
          <a:p>
            <a:r>
              <a:rPr lang="en-US" sz="2400" dirty="0" smtClean="0"/>
              <a:t>Full Personal Genomics: 3 petabytes per day</a:t>
            </a:r>
            <a:endParaRPr lang="en-US" sz="2400" dirty="0"/>
          </a:p>
        </p:txBody>
      </p:sp>
    </p:spTree>
    <p:extLst>
      <p:ext uri="{BB962C8B-B14F-4D97-AF65-F5344CB8AC3E}">
        <p14:creationId xmlns:p14="http://schemas.microsoft.com/office/powerpoint/2010/main" val="9133542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FutureGrid</a:t>
            </a: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60</a:t>
            </a:fld>
            <a:endParaRPr lang="en-US"/>
          </a:p>
        </p:txBody>
      </p:sp>
    </p:spTree>
    <p:extLst>
      <p:ext uri="{BB962C8B-B14F-4D97-AF65-F5344CB8AC3E}">
        <p14:creationId xmlns:p14="http://schemas.microsoft.com/office/powerpoint/2010/main" val="34948371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Some Existing Testbeds</a:t>
            </a:r>
            <a:endParaRPr lang="en-US" dirty="0"/>
          </a:p>
        </p:txBody>
      </p:sp>
      <p:sp>
        <p:nvSpPr>
          <p:cNvPr id="3" name="Content Placeholder 2"/>
          <p:cNvSpPr>
            <a:spLocks noGrp="1"/>
          </p:cNvSpPr>
          <p:nvPr>
            <p:ph idx="1"/>
          </p:nvPr>
        </p:nvSpPr>
        <p:spPr>
          <a:xfrm>
            <a:off x="0" y="838200"/>
            <a:ext cx="8991600" cy="4525963"/>
          </a:xfrm>
        </p:spPr>
        <p:txBody>
          <a:bodyPr/>
          <a:lstStyle/>
          <a:p>
            <a:r>
              <a:rPr lang="en-US" sz="2800" dirty="0" smtClean="0"/>
              <a:t>Grid5000</a:t>
            </a:r>
          </a:p>
          <a:p>
            <a:r>
              <a:rPr lang="en-US" sz="2800" dirty="0" err="1" smtClean="0"/>
              <a:t>Emulab</a:t>
            </a:r>
            <a:r>
              <a:rPr lang="en-US" sz="2800" dirty="0" smtClean="0"/>
              <a:t> </a:t>
            </a:r>
            <a:r>
              <a:rPr lang="en-US" sz="2800" dirty="0"/>
              <a:t>(and </a:t>
            </a:r>
            <a:r>
              <a:rPr lang="en-US" sz="2800" dirty="0" err="1"/>
              <a:t>PRObE</a:t>
            </a:r>
            <a:r>
              <a:rPr lang="en-US" sz="2800" dirty="0"/>
              <a:t> Parallel Reconfigurable Observational </a:t>
            </a:r>
            <a:r>
              <a:rPr lang="en-US" sz="2800" dirty="0" smtClean="0"/>
              <a:t>Environment)</a:t>
            </a:r>
          </a:p>
          <a:p>
            <a:r>
              <a:rPr lang="en-US" sz="2800" dirty="0" err="1" smtClean="0"/>
              <a:t>OpenCirrus</a:t>
            </a:r>
            <a:endParaRPr lang="en-US" sz="2800" dirty="0" smtClean="0"/>
          </a:p>
          <a:p>
            <a:r>
              <a:rPr lang="en-US" sz="2800" dirty="0" err="1" smtClean="0"/>
              <a:t>Planetlab</a:t>
            </a:r>
            <a:endParaRPr lang="en-US" sz="2800" dirty="0"/>
          </a:p>
          <a:p>
            <a:r>
              <a:rPr lang="en-US" sz="2800" dirty="0" err="1" smtClean="0"/>
              <a:t>ExoGENI</a:t>
            </a:r>
            <a:r>
              <a:rPr lang="en-US" sz="2800" dirty="0" smtClean="0"/>
              <a:t> </a:t>
            </a:r>
            <a:r>
              <a:rPr lang="en-US" sz="2800" dirty="0"/>
              <a:t>and </a:t>
            </a:r>
            <a:r>
              <a:rPr lang="en-US" sz="2800" dirty="0" err="1"/>
              <a:t>ProtoGENI</a:t>
            </a:r>
            <a:r>
              <a:rPr lang="en-US" sz="2800" dirty="0"/>
              <a:t> </a:t>
            </a:r>
            <a:endParaRPr lang="en-US" sz="2800" dirty="0" smtClean="0"/>
          </a:p>
          <a:p>
            <a:r>
              <a:rPr lang="en-US" sz="2800" dirty="0" smtClean="0"/>
              <a:t>FutureGrid</a:t>
            </a:r>
          </a:p>
          <a:p>
            <a:r>
              <a:rPr lang="en-US" sz="2800" dirty="0" smtClean="0"/>
              <a:t>Production systems used in testing mode!</a:t>
            </a:r>
          </a:p>
          <a:p>
            <a:pPr lvl="1"/>
            <a:r>
              <a:rPr lang="en-US" sz="2400" dirty="0" smtClean="0"/>
              <a:t>Production emphasizes stability; long jobs</a:t>
            </a:r>
          </a:p>
          <a:p>
            <a:pPr lvl="1"/>
            <a:r>
              <a:rPr lang="en-US" sz="2400" dirty="0" smtClean="0"/>
              <a:t>Testbeds emphasize flexibility, interactivity and short(</a:t>
            </a:r>
            <a:r>
              <a:rPr lang="en-US" sz="2400" dirty="0" err="1" smtClean="0"/>
              <a:t>er</a:t>
            </a:r>
            <a:r>
              <a:rPr lang="en-US" sz="2400" dirty="0" smtClean="0"/>
              <a:t>) jobs</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61</a:t>
            </a:fld>
            <a:endParaRPr lang="en-US"/>
          </a:p>
        </p:txBody>
      </p:sp>
    </p:spTree>
    <p:extLst>
      <p:ext uri="{BB962C8B-B14F-4D97-AF65-F5344CB8AC3E}">
        <p14:creationId xmlns:p14="http://schemas.microsoft.com/office/powerpoint/2010/main" val="386141655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5867400" cy="914400"/>
          </a:xfrm>
        </p:spPr>
        <p:txBody>
          <a:bodyPr>
            <a:normAutofit fontScale="90000"/>
          </a:bodyPr>
          <a:lstStyle/>
          <a:p>
            <a:r>
              <a:rPr lang="en-US" b="1" dirty="0" smtClean="0"/>
              <a:t>FutureGrid key Concepts</a:t>
            </a:r>
            <a:endParaRPr lang="en-US" b="1" dirty="0"/>
          </a:p>
        </p:txBody>
      </p:sp>
      <p:sp>
        <p:nvSpPr>
          <p:cNvPr id="3" name="Content Placeholder 2"/>
          <p:cNvSpPr>
            <a:spLocks noGrp="1"/>
          </p:cNvSpPr>
          <p:nvPr>
            <p:ph idx="1"/>
          </p:nvPr>
        </p:nvSpPr>
        <p:spPr>
          <a:xfrm>
            <a:off x="0" y="685800"/>
            <a:ext cx="9144000" cy="4525963"/>
          </a:xfrm>
        </p:spPr>
        <p:txBody>
          <a:bodyPr>
            <a:noAutofit/>
          </a:bodyPr>
          <a:lstStyle/>
          <a:p>
            <a:r>
              <a:rPr lang="en-US" sz="2400" dirty="0" smtClean="0">
                <a:cs typeface="Times New Roman" pitchFamily="18" charset="0"/>
              </a:rPr>
              <a:t>FutureGrid is an </a:t>
            </a:r>
            <a:r>
              <a:rPr lang="en-US" sz="2400" dirty="0" smtClean="0">
                <a:solidFill>
                  <a:srgbClr val="FF0000"/>
                </a:solidFill>
                <a:cs typeface="Times New Roman" pitchFamily="18" charset="0"/>
              </a:rPr>
              <a:t>international testbed </a:t>
            </a:r>
            <a:r>
              <a:rPr lang="en-US" sz="2400" dirty="0" smtClean="0">
                <a:cs typeface="Times New Roman" pitchFamily="18" charset="0"/>
              </a:rPr>
              <a:t>modeled on Grid5000</a:t>
            </a:r>
          </a:p>
          <a:p>
            <a:r>
              <a:rPr lang="en-US" sz="2400" dirty="0" smtClean="0"/>
              <a:t>Supporting international </a:t>
            </a:r>
            <a:r>
              <a:rPr lang="en-US" sz="2400" dirty="0" smtClean="0">
                <a:solidFill>
                  <a:srgbClr val="FF0000"/>
                </a:solidFill>
              </a:rPr>
              <a:t>Computer Science </a:t>
            </a:r>
            <a:r>
              <a:rPr lang="en-US" sz="2400" dirty="0" smtClean="0"/>
              <a:t>and </a:t>
            </a:r>
            <a:r>
              <a:rPr lang="en-US" sz="2400" dirty="0" smtClean="0">
                <a:solidFill>
                  <a:srgbClr val="FF0000"/>
                </a:solidFill>
              </a:rPr>
              <a:t>Computational Science </a:t>
            </a:r>
            <a:r>
              <a:rPr lang="en-US" sz="2400" dirty="0" smtClean="0"/>
              <a:t>research in cloud, grid and parallel computing (HPC)</a:t>
            </a:r>
            <a:endParaRPr lang="en-US" sz="2400" dirty="0" smtClean="0">
              <a:solidFill>
                <a:srgbClr val="FF0000"/>
              </a:solidFill>
            </a:endParaRPr>
          </a:p>
          <a:p>
            <a:r>
              <a:rPr lang="en-US" sz="2400" dirty="0" smtClean="0">
                <a:cs typeface="Times New Roman" pitchFamily="18" charset="0"/>
              </a:rPr>
              <a:t>The FutureGrid testbed provides to its users:</a:t>
            </a:r>
          </a:p>
          <a:p>
            <a:pPr lvl="1"/>
            <a:r>
              <a:rPr lang="en-US" sz="2400" dirty="0" smtClean="0">
                <a:cs typeface="Times New Roman" pitchFamily="18" charset="0"/>
              </a:rPr>
              <a:t>A flexible development and testing platform for middleware and application users looking at </a:t>
            </a:r>
            <a:r>
              <a:rPr lang="en-US" sz="2400" dirty="0" smtClean="0">
                <a:solidFill>
                  <a:srgbClr val="FF0000"/>
                </a:solidFill>
                <a:cs typeface="Times New Roman" pitchFamily="18" charset="0"/>
              </a:rPr>
              <a:t>interoperability</a:t>
            </a:r>
            <a:r>
              <a:rPr lang="en-US" sz="2400" dirty="0" smtClean="0">
                <a:cs typeface="Times New Roman" pitchFamily="18" charset="0"/>
              </a:rPr>
              <a:t>, </a:t>
            </a:r>
            <a:r>
              <a:rPr lang="en-US" sz="2400" dirty="0" smtClean="0">
                <a:solidFill>
                  <a:srgbClr val="FF0000"/>
                </a:solidFill>
                <a:cs typeface="Times New Roman" pitchFamily="18" charset="0"/>
              </a:rPr>
              <a:t>functionality</a:t>
            </a:r>
            <a:r>
              <a:rPr lang="en-US" sz="2400" dirty="0" smtClean="0">
                <a:cs typeface="Times New Roman" pitchFamily="18" charset="0"/>
              </a:rPr>
              <a:t>, </a:t>
            </a:r>
            <a:r>
              <a:rPr lang="en-US" sz="2400" dirty="0" smtClean="0">
                <a:solidFill>
                  <a:srgbClr val="FF0000"/>
                </a:solidFill>
                <a:cs typeface="Times New Roman" pitchFamily="18" charset="0"/>
              </a:rPr>
              <a:t>performance</a:t>
            </a:r>
            <a:r>
              <a:rPr lang="en-US" sz="2400" dirty="0" smtClean="0">
                <a:cs typeface="Times New Roman" pitchFamily="18" charset="0"/>
              </a:rPr>
              <a:t> or </a:t>
            </a:r>
            <a:r>
              <a:rPr lang="en-US" sz="2400" dirty="0" smtClean="0">
                <a:solidFill>
                  <a:srgbClr val="FF0000"/>
                </a:solidFill>
                <a:cs typeface="Times New Roman" pitchFamily="18" charset="0"/>
              </a:rPr>
              <a:t>evaluation</a:t>
            </a:r>
          </a:p>
          <a:p>
            <a:pPr lvl="1"/>
            <a:r>
              <a:rPr lang="en-US" sz="2400" dirty="0">
                <a:cs typeface="Times New Roman" pitchFamily="18" charset="0"/>
              </a:rPr>
              <a:t>FutureGrid is </a:t>
            </a:r>
            <a:r>
              <a:rPr lang="en-US" sz="2400" dirty="0">
                <a:solidFill>
                  <a:srgbClr val="FF0000"/>
                </a:solidFill>
                <a:cs typeface="Times New Roman" pitchFamily="18" charset="0"/>
              </a:rPr>
              <a:t>user-customizable</a:t>
            </a:r>
            <a:r>
              <a:rPr lang="en-US" sz="2400" dirty="0">
                <a:cs typeface="Times New Roman" pitchFamily="18" charset="0"/>
              </a:rPr>
              <a:t>, </a:t>
            </a:r>
            <a:r>
              <a:rPr lang="en-US" sz="2400" dirty="0">
                <a:solidFill>
                  <a:srgbClr val="FF0000"/>
                </a:solidFill>
                <a:cs typeface="Times New Roman" pitchFamily="18" charset="0"/>
              </a:rPr>
              <a:t>accessed interactively </a:t>
            </a:r>
            <a:r>
              <a:rPr lang="en-US" sz="2400" dirty="0">
                <a:cs typeface="Times New Roman" pitchFamily="18" charset="0"/>
              </a:rPr>
              <a:t>and supports </a:t>
            </a:r>
            <a:r>
              <a:rPr lang="en-US" sz="2400" dirty="0">
                <a:solidFill>
                  <a:srgbClr val="FF0000"/>
                </a:solidFill>
                <a:cs typeface="Times New Roman" pitchFamily="18" charset="0"/>
              </a:rPr>
              <a:t>Grid</a:t>
            </a:r>
            <a:r>
              <a:rPr lang="en-US" sz="2400" dirty="0">
                <a:cs typeface="Times New Roman" pitchFamily="18" charset="0"/>
              </a:rPr>
              <a:t>, </a:t>
            </a:r>
            <a:r>
              <a:rPr lang="en-US" sz="2400" dirty="0">
                <a:solidFill>
                  <a:srgbClr val="FF0000"/>
                </a:solidFill>
                <a:cs typeface="Times New Roman" pitchFamily="18" charset="0"/>
              </a:rPr>
              <a:t>Cloud</a:t>
            </a:r>
            <a:r>
              <a:rPr lang="en-US" sz="2400" dirty="0">
                <a:cs typeface="Times New Roman" pitchFamily="18" charset="0"/>
              </a:rPr>
              <a:t> and </a:t>
            </a:r>
            <a:r>
              <a:rPr lang="en-US" sz="2400" dirty="0">
                <a:solidFill>
                  <a:srgbClr val="FF0000"/>
                </a:solidFill>
                <a:cs typeface="Times New Roman" pitchFamily="18" charset="0"/>
              </a:rPr>
              <a:t>HPC </a:t>
            </a:r>
            <a:r>
              <a:rPr lang="en-US" sz="2400" dirty="0">
                <a:cs typeface="Times New Roman" pitchFamily="18" charset="0"/>
              </a:rPr>
              <a:t>software with and </a:t>
            </a:r>
            <a:r>
              <a:rPr lang="en-US" sz="2400" dirty="0" smtClean="0">
                <a:cs typeface="Times New Roman" pitchFamily="18" charset="0"/>
              </a:rPr>
              <a:t>without VM’s</a:t>
            </a:r>
            <a:endParaRPr lang="en-US" sz="2400" dirty="0">
              <a:cs typeface="Times New Roman" pitchFamily="18" charset="0"/>
            </a:endParaRPr>
          </a:p>
          <a:p>
            <a:pPr lvl="1"/>
            <a:r>
              <a:rPr lang="en-US" sz="2400" dirty="0" smtClean="0">
                <a:cs typeface="Times New Roman" pitchFamily="18" charset="0"/>
              </a:rPr>
              <a:t>A rich </a:t>
            </a:r>
            <a:r>
              <a:rPr lang="en-US" sz="2400" dirty="0" smtClean="0">
                <a:solidFill>
                  <a:srgbClr val="FF0000"/>
                </a:solidFill>
                <a:cs typeface="Times New Roman" pitchFamily="18" charset="0"/>
              </a:rPr>
              <a:t>education and teaching </a:t>
            </a:r>
            <a:r>
              <a:rPr lang="en-US" sz="2400" dirty="0" smtClean="0">
                <a:cs typeface="Times New Roman" pitchFamily="18" charset="0"/>
              </a:rPr>
              <a:t>platform for classes</a:t>
            </a:r>
          </a:p>
          <a:p>
            <a:r>
              <a:rPr lang="en-US" sz="2400" dirty="0" smtClean="0"/>
              <a:t>See G. Fox, </a:t>
            </a:r>
            <a:r>
              <a:rPr lang="en-US" sz="2400" dirty="0"/>
              <a:t>G. von Laszewski, J. Diaz, K. </a:t>
            </a:r>
            <a:r>
              <a:rPr lang="en-US" sz="2400" dirty="0" err="1"/>
              <a:t>Keahey</a:t>
            </a:r>
            <a:r>
              <a:rPr lang="en-US" sz="2400" dirty="0"/>
              <a:t>, J. Fortes, R. </a:t>
            </a:r>
            <a:r>
              <a:rPr lang="en-US" sz="2400" dirty="0" err="1"/>
              <a:t>Figueiredo</a:t>
            </a:r>
            <a:r>
              <a:rPr lang="en-US" sz="2400" dirty="0"/>
              <a:t>, S. </a:t>
            </a:r>
            <a:r>
              <a:rPr lang="en-US" sz="2400" dirty="0" err="1"/>
              <a:t>Smallen</a:t>
            </a:r>
            <a:r>
              <a:rPr lang="en-US" sz="2400" dirty="0"/>
              <a:t>, W. Smith, A. </a:t>
            </a:r>
            <a:r>
              <a:rPr lang="en-US" sz="2400" dirty="0" err="1"/>
              <a:t>Grimshaw</a:t>
            </a:r>
            <a:r>
              <a:rPr lang="en-US" sz="2400" dirty="0"/>
              <a:t>, </a:t>
            </a:r>
            <a:r>
              <a:rPr lang="en-US" sz="2400" b="1" dirty="0">
                <a:solidFill>
                  <a:srgbClr val="FF0000"/>
                </a:solidFill>
              </a:rPr>
              <a:t>FutureGrid - a reconfigurable testbed for Cloud, HPC and Grid Computing</a:t>
            </a:r>
            <a:r>
              <a:rPr lang="en-US" sz="2400" dirty="0"/>
              <a:t>, </a:t>
            </a:r>
            <a:r>
              <a:rPr lang="en-US" sz="2400" dirty="0" err="1"/>
              <a:t>Bookchapter</a:t>
            </a:r>
            <a:r>
              <a:rPr lang="en-US" sz="2400" dirty="0"/>
              <a:t> – draft</a:t>
            </a:r>
            <a:endParaRPr lang="en-US" sz="2400" dirty="0" smtClean="0">
              <a:cs typeface="Times New Roman" pitchFamily="18" charset="0"/>
            </a:endParaRPr>
          </a:p>
          <a:p>
            <a:pPr lvl="1"/>
            <a:endParaRPr lang="en-US" sz="2400" dirty="0" smtClean="0"/>
          </a:p>
          <a:p>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6511513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smtClean="0"/>
              <a:t>FutureGrid Offers</a:t>
            </a:r>
            <a:endParaRPr lang="en-US" dirty="0"/>
          </a:p>
        </p:txBody>
      </p:sp>
      <p:sp>
        <p:nvSpPr>
          <p:cNvPr id="3" name="Content Placeholder 2"/>
          <p:cNvSpPr>
            <a:spLocks noGrp="1"/>
          </p:cNvSpPr>
          <p:nvPr>
            <p:ph idx="1"/>
          </p:nvPr>
        </p:nvSpPr>
        <p:spPr>
          <a:xfrm>
            <a:off x="0" y="914400"/>
            <a:ext cx="9144000" cy="5638800"/>
          </a:xfrm>
        </p:spPr>
        <p:txBody>
          <a:bodyPr>
            <a:normAutofit fontScale="92500" lnSpcReduction="20000"/>
          </a:bodyPr>
          <a:lstStyle/>
          <a:p>
            <a:r>
              <a:rPr lang="en-US" dirty="0" smtClean="0"/>
              <a:t>Common Clouds: </a:t>
            </a:r>
          </a:p>
          <a:p>
            <a:pPr lvl="1"/>
            <a:r>
              <a:rPr lang="en-US" dirty="0" smtClean="0"/>
              <a:t>OpenStack, Eucalyptus, Nimbus, (OpenNebula)</a:t>
            </a:r>
          </a:p>
          <a:p>
            <a:r>
              <a:rPr lang="en-US" dirty="0" smtClean="0"/>
              <a:t>HPC</a:t>
            </a:r>
          </a:p>
          <a:p>
            <a:pPr lvl="1"/>
            <a:r>
              <a:rPr lang="en-US" dirty="0" smtClean="0"/>
              <a:t>MPI, …</a:t>
            </a:r>
          </a:p>
          <a:p>
            <a:r>
              <a:rPr lang="en-US" dirty="0" smtClean="0"/>
              <a:t>Dynamic Provisioning</a:t>
            </a:r>
          </a:p>
          <a:p>
            <a:pPr lvl="1"/>
            <a:r>
              <a:rPr lang="en-US" dirty="0" smtClean="0"/>
              <a:t>Replace OS on a Node</a:t>
            </a:r>
          </a:p>
          <a:p>
            <a:r>
              <a:rPr lang="en-US" dirty="0" smtClean="0"/>
              <a:t>RAIN </a:t>
            </a:r>
          </a:p>
          <a:p>
            <a:pPr lvl="1"/>
            <a:r>
              <a:rPr lang="en-US" dirty="0" smtClean="0"/>
              <a:t>Place Templated Images on HPC, Eucalyptus, and OpenStack</a:t>
            </a:r>
          </a:p>
          <a:p>
            <a:pPr lvl="1"/>
            <a:r>
              <a:rPr lang="en-US" dirty="0" smtClean="0"/>
              <a:t>Demonstrated </a:t>
            </a:r>
            <a:r>
              <a:rPr lang="en-US" dirty="0"/>
              <a:t>Feasibility and Usefulness of </a:t>
            </a:r>
            <a:br>
              <a:rPr lang="en-US" dirty="0"/>
            </a:br>
            <a:r>
              <a:rPr lang="en-US" b="1" dirty="0"/>
              <a:t>Cloud-shifting</a:t>
            </a:r>
          </a:p>
          <a:p>
            <a:pPr lvl="1"/>
            <a:r>
              <a:rPr lang="en-US" dirty="0" smtClean="0"/>
              <a:t>e.g</a:t>
            </a:r>
            <a:r>
              <a:rPr lang="en-US" dirty="0"/>
              <a:t>. Assign resources (</a:t>
            </a:r>
            <a:r>
              <a:rPr lang="en-US" dirty="0" smtClean="0"/>
              <a:t>servers) </a:t>
            </a:r>
            <a:r>
              <a:rPr lang="en-US" dirty="0"/>
              <a:t>to a cloud on demand</a:t>
            </a:r>
          </a:p>
          <a:p>
            <a:pPr lvl="1"/>
            <a:r>
              <a:rPr lang="en-US" dirty="0"/>
              <a:t>Demonstrated during the Cloud Summer </a:t>
            </a:r>
            <a:r>
              <a:rPr lang="en-US"/>
              <a:t>School </a:t>
            </a:r>
            <a:r>
              <a:rPr lang="en-US" smtClean="0"/>
              <a:t>July 2012 at </a:t>
            </a:r>
            <a:r>
              <a:rPr lang="en-US" dirty="0"/>
              <a:t>Indiana University on the cluster </a:t>
            </a:r>
            <a:r>
              <a:rPr lang="en-US" dirty="0" smtClean="0"/>
              <a:t>India</a:t>
            </a:r>
          </a:p>
          <a:p>
            <a:pPr lvl="1"/>
            <a:endParaRPr lang="en-US" dirty="0"/>
          </a:p>
        </p:txBody>
      </p:sp>
    </p:spTree>
    <p:extLst>
      <p:ext uri="{BB962C8B-B14F-4D97-AF65-F5344CB8AC3E}">
        <p14:creationId xmlns:p14="http://schemas.microsoft.com/office/powerpoint/2010/main" val="274937576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100560"/>
            <a:ext cx="9071419" cy="1556421"/>
          </a:xfrm>
        </p:spPr>
        <p:txBody>
          <a:bodyPr/>
          <a:lstStyle/>
          <a:p>
            <a:r>
              <a:rPr lang="en-US" sz="4000" dirty="0"/>
              <a:t>FutureGrid </a:t>
            </a:r>
            <a:r>
              <a:rPr lang="en-US" sz="4000" dirty="0" smtClean="0"/>
              <a:t>Grid supports Cloud Grid HPC Computing Testbed as </a:t>
            </a:r>
            <a:r>
              <a:rPr lang="en-US" sz="4000" dirty="0"/>
              <a:t>a </a:t>
            </a:r>
            <a:r>
              <a:rPr lang="en-US" sz="4000" dirty="0" smtClean="0"/>
              <a:t>Service (</a:t>
            </a:r>
            <a:r>
              <a:rPr lang="en-US" sz="4000" dirty="0" err="1" smtClean="0"/>
              <a:t>aaS</a:t>
            </a:r>
            <a:r>
              <a:rPr lang="en-US" sz="4000" dirty="0" smtClean="0"/>
              <a:t>)</a:t>
            </a:r>
            <a:endParaRPr lang="en-US" sz="4000" dirty="0"/>
          </a:p>
        </p:txBody>
      </p:sp>
      <p:sp>
        <p:nvSpPr>
          <p:cNvPr id="3" name="Slide Number Placeholder 2"/>
          <p:cNvSpPr>
            <a:spLocks noGrp="1"/>
          </p:cNvSpPr>
          <p:nvPr>
            <p:ph type="sldNum" sz="quarter" idx="12"/>
          </p:nvPr>
        </p:nvSpPr>
        <p:spPr/>
        <p:txBody>
          <a:bodyPr/>
          <a:lstStyle/>
          <a:p>
            <a:fld id="{D8CFE096-9650-498C-990C-20F2420C253B}" type="slidenum">
              <a:rPr lang="en-US" smtClean="0"/>
              <a:pPr/>
              <a:t>64</a:t>
            </a:fld>
            <a:endParaRPr lang="en-US"/>
          </a:p>
        </p:txBody>
      </p:sp>
      <p:grpSp>
        <p:nvGrpSpPr>
          <p:cNvPr id="38" name="Group 37"/>
          <p:cNvGrpSpPr/>
          <p:nvPr/>
        </p:nvGrpSpPr>
        <p:grpSpPr>
          <a:xfrm>
            <a:off x="117579" y="1656981"/>
            <a:ext cx="9100728" cy="4684865"/>
            <a:chOff x="21636" y="1334935"/>
            <a:chExt cx="9100728" cy="4684865"/>
          </a:xfrm>
        </p:grpSpPr>
        <p:grpSp>
          <p:nvGrpSpPr>
            <p:cNvPr id="39" name="Group 38"/>
            <p:cNvGrpSpPr/>
            <p:nvPr/>
          </p:nvGrpSpPr>
          <p:grpSpPr>
            <a:xfrm>
              <a:off x="227427" y="5029200"/>
              <a:ext cx="8518273" cy="990600"/>
              <a:chOff x="227427" y="4495800"/>
              <a:chExt cx="8518273" cy="990600"/>
            </a:xfrm>
          </p:grpSpPr>
          <p:grpSp>
            <p:nvGrpSpPr>
              <p:cNvPr id="43" name="Group 11"/>
              <p:cNvGrpSpPr/>
              <p:nvPr/>
            </p:nvGrpSpPr>
            <p:grpSpPr>
              <a:xfrm>
                <a:off x="227427" y="4860341"/>
                <a:ext cx="2820573" cy="626059"/>
                <a:chOff x="152400" y="6172200"/>
                <a:chExt cx="2820573" cy="646331"/>
              </a:xfrm>
            </p:grpSpPr>
            <p:sp>
              <p:nvSpPr>
                <p:cNvPr id="45" name="TextBox 44"/>
                <p:cNvSpPr txBox="1"/>
                <p:nvPr/>
              </p:nvSpPr>
              <p:spPr>
                <a:xfrm>
                  <a:off x="838200" y="6172200"/>
                  <a:ext cx="835485" cy="646331"/>
                </a:xfrm>
                <a:prstGeom prst="rect">
                  <a:avLst/>
                </a:prstGeom>
                <a:noFill/>
              </p:spPr>
              <p:txBody>
                <a:bodyPr wrap="none" rtlCol="0">
                  <a:spAutoFit/>
                </a:bodyPr>
                <a:lstStyle/>
                <a:p>
                  <a:pPr defTabSz="457200"/>
                  <a:r>
                    <a:rPr lang="en-US" dirty="0">
                      <a:solidFill>
                        <a:prstClr val="black"/>
                      </a:solidFill>
                    </a:rPr>
                    <a:t>Private</a:t>
                  </a:r>
                  <a:br>
                    <a:rPr lang="en-US" dirty="0">
                      <a:solidFill>
                        <a:prstClr val="black"/>
                      </a:solidFill>
                    </a:rPr>
                  </a:br>
                  <a:r>
                    <a:rPr lang="en-US" dirty="0">
                      <a:solidFill>
                        <a:prstClr val="black"/>
                      </a:solidFill>
                    </a:rPr>
                    <a:t>Public</a:t>
                  </a:r>
                </a:p>
              </p:txBody>
            </p:sp>
            <p:cxnSp>
              <p:nvCxnSpPr>
                <p:cNvPr id="46" name="Straight Connector 45"/>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676400" y="6324600"/>
                  <a:ext cx="1296573" cy="369332"/>
                </a:xfrm>
                <a:prstGeom prst="rect">
                  <a:avLst/>
                </a:prstGeom>
                <a:noFill/>
              </p:spPr>
              <p:txBody>
                <a:bodyPr wrap="none" rtlCol="0">
                  <a:spAutoFit/>
                </a:bodyPr>
                <a:lstStyle/>
                <a:p>
                  <a:pPr defTabSz="457200"/>
                  <a:r>
                    <a:rPr lang="en-US" dirty="0">
                      <a:solidFill>
                        <a:prstClr val="black"/>
                      </a:solidFill>
                    </a:rPr>
                    <a:t>FG Network</a:t>
                  </a:r>
                </a:p>
              </p:txBody>
            </p:sp>
          </p:grpSp>
          <p:sp>
            <p:nvSpPr>
              <p:cNvPr id="44" name="TextBox 43"/>
              <p:cNvSpPr txBox="1"/>
              <p:nvPr/>
            </p:nvSpPr>
            <p:spPr>
              <a:xfrm>
                <a:off x="6934200" y="4495800"/>
                <a:ext cx="1811500" cy="536622"/>
              </a:xfrm>
              <a:prstGeom prst="rect">
                <a:avLst/>
              </a:prstGeom>
              <a:noFill/>
            </p:spPr>
            <p:txBody>
              <a:bodyPr wrap="square" rtlCol="0">
                <a:spAutoFit/>
              </a:bodyPr>
              <a:lstStyle/>
              <a:p>
                <a:pPr defTabSz="457200"/>
                <a:r>
                  <a:rPr lang="en-US" sz="1600" b="1" dirty="0">
                    <a:solidFill>
                      <a:prstClr val="black"/>
                    </a:solidFill>
                  </a:rPr>
                  <a:t>NID</a:t>
                </a:r>
                <a:r>
                  <a:rPr lang="en-US" sz="1400" dirty="0">
                    <a:solidFill>
                      <a:prstClr val="black"/>
                    </a:solidFill>
                  </a:rPr>
                  <a:t>: Network Impairment Device</a:t>
                </a:r>
              </a:p>
            </p:txBody>
          </p:sp>
        </p:grpSp>
        <p:grpSp>
          <p:nvGrpSpPr>
            <p:cNvPr id="40" name="Group 39"/>
            <p:cNvGrpSpPr/>
            <p:nvPr/>
          </p:nvGrpSpPr>
          <p:grpSpPr>
            <a:xfrm>
              <a:off x="21636" y="1334935"/>
              <a:ext cx="9100728" cy="4564174"/>
              <a:chOff x="21636" y="1146913"/>
              <a:chExt cx="9100728" cy="4564174"/>
            </a:xfrm>
          </p:grpSpPr>
          <p:pic>
            <p:nvPicPr>
              <p:cNvPr id="41" name="Picture 40" descr="gtb network v15.png"/>
              <p:cNvPicPr>
                <a:picLocks noChangeAspect="1"/>
              </p:cNvPicPr>
              <p:nvPr/>
            </p:nvPicPr>
            <p:blipFill>
              <a:blip r:embed="rId2" cstate="print"/>
              <a:stretch>
                <a:fillRect/>
              </a:stretch>
            </p:blipFill>
            <p:spPr>
              <a:xfrm>
                <a:off x="21636" y="1146913"/>
                <a:ext cx="9100728" cy="4564174"/>
              </a:xfrm>
              <a:prstGeom prst="rect">
                <a:avLst/>
              </a:prstGeom>
            </p:spPr>
          </p:pic>
          <p:sp>
            <p:nvSpPr>
              <p:cNvPr id="42" name="TextBox 41"/>
              <p:cNvSpPr txBox="1"/>
              <p:nvPr/>
            </p:nvSpPr>
            <p:spPr>
              <a:xfrm>
                <a:off x="6955407" y="3733799"/>
                <a:ext cx="2142638" cy="276999"/>
              </a:xfrm>
              <a:prstGeom prst="rect">
                <a:avLst/>
              </a:prstGeom>
              <a:solidFill>
                <a:schemeClr val="bg1"/>
              </a:solidFill>
            </p:spPr>
            <p:txBody>
              <a:bodyPr wrap="none" rtlCol="0">
                <a:spAutoFit/>
              </a:bodyPr>
              <a:lstStyle/>
              <a:p>
                <a:r>
                  <a:rPr lang="en-US" sz="1200" b="1" dirty="0">
                    <a:solidFill>
                      <a:prstClr val="black"/>
                    </a:solidFill>
                  </a:rPr>
                  <a:t>12TF Disk rich + GPU 512 cores</a:t>
                </a:r>
              </a:p>
            </p:txBody>
          </p:sp>
        </p:grpSp>
      </p:grpSp>
      <p:sp>
        <p:nvSpPr>
          <p:cNvPr id="49" name="Slide Number Placeholder 2"/>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Calibr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CFE096-9650-498C-990C-20F2420C253B}" type="slidenum">
              <a:rPr lang="en-US" smtClean="0"/>
              <a:pPr/>
              <a:t>64</a:t>
            </a:fld>
            <a:endParaRPr lang="en-US"/>
          </a:p>
        </p:txBody>
      </p:sp>
    </p:spTree>
    <p:extLst>
      <p:ext uri="{BB962C8B-B14F-4D97-AF65-F5344CB8AC3E}">
        <p14:creationId xmlns:p14="http://schemas.microsoft.com/office/powerpoint/2010/main" val="302149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smtClean="0"/>
              <a:t>4 Use Types for FutureGrid </a:t>
            </a:r>
            <a:r>
              <a:rPr lang="en-US" dirty="0" err="1" smtClean="0"/>
              <a:t>TestbedaaS</a:t>
            </a:r>
            <a:endParaRPr lang="en-US" dirty="0"/>
          </a:p>
        </p:txBody>
      </p:sp>
      <p:sp>
        <p:nvSpPr>
          <p:cNvPr id="3" name="Content Placeholder 2"/>
          <p:cNvSpPr>
            <a:spLocks noGrp="1"/>
          </p:cNvSpPr>
          <p:nvPr>
            <p:ph idx="1"/>
          </p:nvPr>
        </p:nvSpPr>
        <p:spPr>
          <a:xfrm>
            <a:off x="76200" y="990600"/>
            <a:ext cx="9144000" cy="5715000"/>
          </a:xfrm>
          <a:noFill/>
        </p:spPr>
        <p:txBody>
          <a:bodyPr/>
          <a:lstStyle/>
          <a:p>
            <a:pPr>
              <a:spcBef>
                <a:spcPts val="0"/>
              </a:spcBef>
            </a:pPr>
            <a:r>
              <a:rPr lang="en-US" sz="2800" b="1" dirty="0" smtClean="0"/>
              <a:t>275 </a:t>
            </a:r>
            <a:r>
              <a:rPr lang="en-US" sz="2800" dirty="0" smtClean="0"/>
              <a:t>approved projects (1400 users) November 13 2012</a:t>
            </a:r>
          </a:p>
          <a:p>
            <a:pPr lvl="1">
              <a:spcBef>
                <a:spcPts val="0"/>
              </a:spcBef>
            </a:pPr>
            <a:r>
              <a:rPr lang="en-US" sz="2400" dirty="0" smtClean="0"/>
              <a:t>USA, China, India, Pakistan, lots of European countries</a:t>
            </a:r>
          </a:p>
          <a:p>
            <a:pPr lvl="1">
              <a:spcBef>
                <a:spcPts val="0"/>
              </a:spcBef>
            </a:pPr>
            <a:r>
              <a:rPr lang="en-US" sz="2400" dirty="0" smtClean="0"/>
              <a:t>Industry, Government, Academia</a:t>
            </a:r>
            <a:endParaRPr lang="en-US" sz="2000" dirty="0" smtClean="0"/>
          </a:p>
          <a:p>
            <a:pPr>
              <a:spcBef>
                <a:spcPts val="0"/>
              </a:spcBef>
            </a:pPr>
            <a:r>
              <a:rPr lang="en-US" sz="2800" b="1" dirty="0" smtClean="0"/>
              <a:t>Training Education and Outreach (</a:t>
            </a:r>
            <a:r>
              <a:rPr lang="en-US" sz="2800" b="1" dirty="0" smtClean="0">
                <a:solidFill>
                  <a:srgbClr val="FF0000"/>
                </a:solidFill>
              </a:rPr>
              <a:t>10%</a:t>
            </a:r>
            <a:r>
              <a:rPr lang="en-US" sz="2800" b="1" dirty="0" smtClean="0"/>
              <a:t>)</a:t>
            </a:r>
          </a:p>
          <a:p>
            <a:pPr lvl="1">
              <a:spcBef>
                <a:spcPts val="0"/>
              </a:spcBef>
            </a:pPr>
            <a:r>
              <a:rPr lang="en-US" sz="2400" dirty="0" smtClean="0"/>
              <a:t>Semester and short events; interesting outreach to HBCU</a:t>
            </a:r>
          </a:p>
          <a:p>
            <a:pPr>
              <a:spcBef>
                <a:spcPts val="0"/>
              </a:spcBef>
            </a:pPr>
            <a:r>
              <a:rPr lang="en-US" sz="2800" b="1" dirty="0" smtClean="0"/>
              <a:t>Computer science and Middleware (</a:t>
            </a:r>
            <a:r>
              <a:rPr lang="en-US" sz="2800" b="1" dirty="0" smtClean="0">
                <a:solidFill>
                  <a:srgbClr val="FF0000"/>
                </a:solidFill>
              </a:rPr>
              <a:t>59%</a:t>
            </a:r>
            <a:r>
              <a:rPr lang="en-US" sz="2800" b="1" dirty="0" smtClean="0"/>
              <a:t>)</a:t>
            </a:r>
          </a:p>
          <a:p>
            <a:pPr lvl="1">
              <a:spcBef>
                <a:spcPts val="0"/>
              </a:spcBef>
            </a:pPr>
            <a:r>
              <a:rPr lang="en-US" sz="2400" dirty="0" smtClean="0"/>
              <a:t>Core CS </a:t>
            </a:r>
            <a:r>
              <a:rPr lang="en-US" sz="2400" dirty="0"/>
              <a:t>and Cyberinfrastructure; </a:t>
            </a:r>
            <a:r>
              <a:rPr lang="en-US" sz="2400" dirty="0" smtClean="0"/>
              <a:t>Interoperability (</a:t>
            </a:r>
            <a:r>
              <a:rPr lang="en-US" sz="2400" dirty="0"/>
              <a:t>2</a:t>
            </a:r>
            <a:r>
              <a:rPr lang="en-US" sz="2400" dirty="0" smtClean="0"/>
              <a:t>%) for Grids </a:t>
            </a:r>
            <a:r>
              <a:rPr lang="en-US" sz="2400" dirty="0"/>
              <a:t>and Clouds; Open Grid Forum OGF </a:t>
            </a:r>
            <a:r>
              <a:rPr lang="en-US" sz="2400" dirty="0" smtClean="0"/>
              <a:t>Standards</a:t>
            </a:r>
          </a:p>
          <a:p>
            <a:pPr>
              <a:spcBef>
                <a:spcPts val="0"/>
              </a:spcBef>
            </a:pPr>
            <a:r>
              <a:rPr lang="en-US" sz="2800" b="1" dirty="0" smtClean="0"/>
              <a:t>Computer Systems Evaluation (</a:t>
            </a:r>
            <a:r>
              <a:rPr lang="en-US" sz="2800" b="1" dirty="0" smtClean="0">
                <a:solidFill>
                  <a:srgbClr val="FF0000"/>
                </a:solidFill>
              </a:rPr>
              <a:t>29%</a:t>
            </a:r>
            <a:r>
              <a:rPr lang="en-US" sz="2800" b="1" dirty="0" smtClean="0"/>
              <a:t>)</a:t>
            </a:r>
          </a:p>
          <a:p>
            <a:pPr lvl="1">
              <a:spcBef>
                <a:spcPts val="0"/>
              </a:spcBef>
            </a:pPr>
            <a:r>
              <a:rPr lang="en-US" sz="2400" dirty="0" smtClean="0"/>
              <a:t>XSEDE (TIS, TAS), OSG, EGI; Campuses</a:t>
            </a:r>
          </a:p>
          <a:p>
            <a:pPr>
              <a:spcBef>
                <a:spcPts val="0"/>
              </a:spcBef>
            </a:pPr>
            <a:r>
              <a:rPr lang="en-US" sz="2800" b="1" dirty="0" smtClean="0"/>
              <a:t>New Domain Science applications (</a:t>
            </a:r>
            <a:r>
              <a:rPr lang="en-US" sz="2800" b="1" dirty="0" smtClean="0">
                <a:solidFill>
                  <a:srgbClr val="FF0000"/>
                </a:solidFill>
              </a:rPr>
              <a:t>26%)</a:t>
            </a:r>
          </a:p>
          <a:p>
            <a:pPr lvl="1">
              <a:spcBef>
                <a:spcPts val="0"/>
              </a:spcBef>
            </a:pPr>
            <a:r>
              <a:rPr lang="en-US" sz="2400" dirty="0" smtClean="0"/>
              <a:t>Life </a:t>
            </a:r>
            <a:r>
              <a:rPr lang="en-US" sz="2400" dirty="0"/>
              <a:t>science highlighted (</a:t>
            </a:r>
            <a:r>
              <a:rPr lang="en-US" sz="2400" dirty="0">
                <a:solidFill>
                  <a:srgbClr val="FF0000"/>
                </a:solidFill>
              </a:rPr>
              <a:t>14%</a:t>
            </a:r>
            <a:r>
              <a:rPr lang="en-US" sz="2400" dirty="0"/>
              <a:t>), Non Life Science (</a:t>
            </a:r>
            <a:r>
              <a:rPr lang="en-US" sz="2400" dirty="0">
                <a:solidFill>
                  <a:srgbClr val="FF0000"/>
                </a:solidFill>
              </a:rPr>
              <a:t>12</a:t>
            </a:r>
            <a:r>
              <a:rPr lang="en-US" sz="2400" dirty="0" smtClean="0">
                <a:solidFill>
                  <a:srgbClr val="FF0000"/>
                </a:solidFill>
              </a:rPr>
              <a:t>%</a:t>
            </a:r>
            <a:r>
              <a:rPr lang="en-US" sz="2400" dirty="0" smtClean="0"/>
              <a:t>)</a:t>
            </a:r>
          </a:p>
          <a:p>
            <a:pPr lvl="1">
              <a:spcBef>
                <a:spcPts val="0"/>
              </a:spcBef>
            </a:pPr>
            <a:r>
              <a:rPr lang="en-US" sz="2400" dirty="0" smtClean="0"/>
              <a:t>Generalize to building </a:t>
            </a:r>
            <a:r>
              <a:rPr lang="en-US" sz="2400" b="1" dirty="0" smtClean="0"/>
              <a:t>Research Computing-</a:t>
            </a:r>
            <a:r>
              <a:rPr lang="en-US" sz="2400" b="1" dirty="0" err="1" smtClean="0"/>
              <a:t>aaS</a:t>
            </a:r>
            <a:endParaRPr lang="en-US" sz="24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65</a:t>
            </a:fld>
            <a:endParaRPr lang="en-US"/>
          </a:p>
        </p:txBody>
      </p:sp>
      <p:sp>
        <p:nvSpPr>
          <p:cNvPr id="5" name="TextBox 4"/>
          <p:cNvSpPr txBox="1"/>
          <p:nvPr/>
        </p:nvSpPr>
        <p:spPr>
          <a:xfrm>
            <a:off x="6781800" y="3905071"/>
            <a:ext cx="2221730" cy="1200329"/>
          </a:xfrm>
          <a:prstGeom prst="rect">
            <a:avLst/>
          </a:prstGeom>
          <a:noFill/>
          <a:ln w="38100">
            <a:solidFill>
              <a:schemeClr val="tx1"/>
            </a:solidFill>
          </a:ln>
        </p:spPr>
        <p:txBody>
          <a:bodyPr wrap="square" rtlCol="0">
            <a:spAutoFit/>
          </a:bodyPr>
          <a:lstStyle/>
          <a:p>
            <a:r>
              <a:rPr lang="en-US" sz="2400" dirty="0">
                <a:solidFill>
                  <a:prstClr val="black"/>
                </a:solidFill>
              </a:rPr>
              <a:t>Fractions are as of July 15 2012 add to &gt; 100%</a:t>
            </a:r>
          </a:p>
        </p:txBody>
      </p:sp>
    </p:spTree>
    <p:extLst>
      <p:ext uri="{BB962C8B-B14F-4D97-AF65-F5344CB8AC3E}">
        <p14:creationId xmlns:p14="http://schemas.microsoft.com/office/powerpoint/2010/main" val="32323544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38000" b="-38000"/>
          <a:stretch>
            <a:fillRect/>
          </a:stretch>
        </p:blipFill>
        <p:spPr>
          <a:xfrm>
            <a:off x="457200" y="-685800"/>
            <a:ext cx="9642764" cy="8435340"/>
          </a:xfrm>
        </p:spPr>
      </p:pic>
      <p:sp>
        <p:nvSpPr>
          <p:cNvPr id="2" name="Title 1"/>
          <p:cNvSpPr>
            <a:spLocks noGrp="1"/>
          </p:cNvSpPr>
          <p:nvPr>
            <p:ph type="title"/>
          </p:nvPr>
        </p:nvSpPr>
        <p:spPr/>
        <p:txBody>
          <a:bodyPr/>
          <a:lstStyle/>
          <a:p>
            <a:r>
              <a:rPr lang="en-US" dirty="0" smtClean="0"/>
              <a:t>What Users want on FutureGrid</a:t>
            </a:r>
            <a:endParaRPr lang="en-US" dirty="0"/>
          </a:p>
        </p:txBody>
      </p:sp>
      <p:sp>
        <p:nvSpPr>
          <p:cNvPr id="5" name="TextBox 4"/>
          <p:cNvSpPr txBox="1"/>
          <p:nvPr/>
        </p:nvSpPr>
        <p:spPr>
          <a:xfrm>
            <a:off x="6560820" y="1234440"/>
            <a:ext cx="1170064" cy="360099"/>
          </a:xfrm>
          <a:prstGeom prst="rect">
            <a:avLst/>
          </a:prstGeom>
          <a:noFill/>
        </p:spPr>
        <p:txBody>
          <a:bodyPr wrap="none" lIns="82296" tIns="41148" rIns="82296" bIns="41148" rtlCol="0">
            <a:spAutoFit/>
          </a:bodyPr>
          <a:lstStyle/>
          <a:p>
            <a:r>
              <a:rPr lang="en-US" dirty="0" smtClean="0"/>
              <a:t>OpenStack</a:t>
            </a:r>
            <a:endParaRPr lang="en-US" dirty="0"/>
          </a:p>
        </p:txBody>
      </p:sp>
      <p:cxnSp>
        <p:nvCxnSpPr>
          <p:cNvPr id="7" name="Straight Arrow Connector 6"/>
          <p:cNvCxnSpPr/>
          <p:nvPr/>
        </p:nvCxnSpPr>
        <p:spPr>
          <a:xfrm flipH="1">
            <a:off x="7452360" y="3429000"/>
            <a:ext cx="411480" cy="4800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32541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Recent Trends</a:t>
            </a:r>
            <a:endParaRPr lang="en-US" dirty="0"/>
          </a:p>
        </p:txBody>
      </p:sp>
      <p:sp>
        <p:nvSpPr>
          <p:cNvPr id="5" name="Content Placeholder 4"/>
          <p:cNvSpPr>
            <a:spLocks noGrp="1"/>
          </p:cNvSpPr>
          <p:nvPr>
            <p:ph sz="half" idx="1"/>
          </p:nvPr>
        </p:nvSpPr>
        <p:spPr>
          <a:xfrm>
            <a:off x="152400" y="1600200"/>
            <a:ext cx="4572000" cy="4525963"/>
          </a:xfrm>
        </p:spPr>
        <p:txBody>
          <a:bodyPr/>
          <a:lstStyle/>
          <a:p>
            <a:r>
              <a:rPr lang="en-US" dirty="0" smtClean="0"/>
              <a:t>FutureGrid(Project Trends)</a:t>
            </a:r>
          </a:p>
          <a:p>
            <a:pPr lvl="1"/>
            <a:r>
              <a:rPr lang="en-US" dirty="0" smtClean="0"/>
              <a:t>All IaaS same interest volume</a:t>
            </a:r>
          </a:p>
          <a:p>
            <a:pPr lvl="1"/>
            <a:endParaRPr lang="en-US" dirty="0"/>
          </a:p>
          <a:p>
            <a:pPr lvl="1"/>
            <a:r>
              <a:rPr lang="en-US" dirty="0" smtClean="0"/>
              <a:t>OpenStack </a:t>
            </a:r>
            <a:r>
              <a:rPr lang="en-US" dirty="0" smtClean="0">
                <a:latin typeface="Wingdings"/>
                <a:ea typeface="Wingdings"/>
                <a:cs typeface="Wingdings"/>
                <a:sym typeface="Wingdings"/>
              </a:rPr>
              <a:t></a:t>
            </a:r>
            <a:r>
              <a:rPr lang="en-US" dirty="0">
                <a:latin typeface="Wingdings"/>
                <a:ea typeface="Wingdings"/>
                <a:cs typeface="Wingdings"/>
                <a:sym typeface="Wingdings"/>
              </a:rPr>
              <a:t></a:t>
            </a:r>
            <a:endParaRPr lang="en-US" dirty="0" smtClean="0"/>
          </a:p>
          <a:p>
            <a:pPr lvl="1"/>
            <a:r>
              <a:rPr lang="en-US" dirty="0" smtClean="0"/>
              <a:t>OpenNebula </a:t>
            </a:r>
            <a:r>
              <a:rPr lang="en-US" dirty="0" smtClean="0">
                <a:latin typeface="Wingdings"/>
                <a:ea typeface="Wingdings"/>
                <a:cs typeface="Wingdings"/>
                <a:sym typeface="Wingdings"/>
              </a:rPr>
              <a:t></a:t>
            </a:r>
          </a:p>
          <a:p>
            <a:pPr lvl="1"/>
            <a:endParaRPr lang="en-US" dirty="0">
              <a:latin typeface="Wingdings"/>
              <a:ea typeface="Wingdings"/>
              <a:cs typeface="Wingdings"/>
              <a:sym typeface="Wingdings"/>
            </a:endParaRPr>
          </a:p>
          <a:p>
            <a:pPr lvl="1"/>
            <a:r>
              <a:rPr lang="en-US" dirty="0" smtClean="0">
                <a:latin typeface="+mn-lt"/>
                <a:ea typeface="Wingdings"/>
                <a:cs typeface="Wingdings"/>
                <a:sym typeface="Wingdings"/>
              </a:rPr>
              <a:t>Nimbus      </a:t>
            </a:r>
            <a:r>
              <a:rPr lang="en-US" dirty="0" smtClean="0">
                <a:latin typeface="Wingdings"/>
                <a:ea typeface="Wingdings"/>
                <a:cs typeface="Wingdings"/>
                <a:sym typeface="Wingdings"/>
              </a:rPr>
              <a:t> </a:t>
            </a:r>
          </a:p>
          <a:p>
            <a:pPr lvl="1"/>
            <a:r>
              <a:rPr lang="en-US" dirty="0" smtClean="0">
                <a:latin typeface="+mn-lt"/>
                <a:ea typeface="Wingdings"/>
                <a:cs typeface="Wingdings"/>
                <a:sym typeface="Wingdings"/>
              </a:rPr>
              <a:t>Eucalyptus </a:t>
            </a:r>
            <a:r>
              <a:rPr lang="en-US" dirty="0" smtClean="0">
                <a:latin typeface="Wingdings"/>
                <a:ea typeface="Wingdings"/>
                <a:cs typeface="Wingdings"/>
                <a:sym typeface="Wingdings"/>
              </a:rPr>
              <a:t> </a:t>
            </a:r>
          </a:p>
          <a:p>
            <a:pPr lvl="1"/>
            <a:r>
              <a:rPr lang="en-US" dirty="0" smtClean="0">
                <a:ea typeface="Wingdings"/>
                <a:cs typeface="Wingdings"/>
                <a:sym typeface="Wingdings"/>
              </a:rPr>
              <a:t>Eucalyptus (Class) </a:t>
            </a:r>
            <a:r>
              <a:rPr lang="en-US" dirty="0" smtClean="0">
                <a:latin typeface="Wingdings"/>
                <a:ea typeface="Wingdings"/>
                <a:cs typeface="Wingdings"/>
                <a:sym typeface="Wingdings"/>
              </a:rPr>
              <a:t> </a:t>
            </a:r>
            <a:endParaRPr lang="en-US" dirty="0">
              <a:latin typeface="Wingdings"/>
              <a:ea typeface="Wingdings"/>
              <a:cs typeface="Wingdings"/>
              <a:sym typeface="Wingdings"/>
            </a:endParaRPr>
          </a:p>
        </p:txBody>
      </p:sp>
      <p:sp>
        <p:nvSpPr>
          <p:cNvPr id="6" name="Content Placeholder 5"/>
          <p:cNvSpPr>
            <a:spLocks noGrp="1"/>
          </p:cNvSpPr>
          <p:nvPr>
            <p:ph sz="half" idx="2"/>
          </p:nvPr>
        </p:nvSpPr>
        <p:spPr/>
        <p:txBody>
          <a:bodyPr/>
          <a:lstStyle/>
          <a:p>
            <a:r>
              <a:rPr lang="en-US" dirty="0" smtClean="0"/>
              <a:t>Google (User Trends)</a:t>
            </a:r>
          </a:p>
          <a:p>
            <a:pPr lvl="1"/>
            <a:r>
              <a:rPr lang="en-US" dirty="0" smtClean="0"/>
              <a:t>OpenStack </a:t>
            </a:r>
            <a:r>
              <a:rPr lang="en-US" dirty="0">
                <a:latin typeface="Wingdings"/>
                <a:ea typeface="Wingdings"/>
                <a:cs typeface="Wingdings"/>
                <a:sym typeface="Wingdings"/>
              </a:rPr>
              <a:t></a:t>
            </a:r>
            <a:r>
              <a:rPr lang="en-US" dirty="0" smtClean="0">
                <a:latin typeface="Wingdings"/>
                <a:ea typeface="Wingdings"/>
                <a:cs typeface="Wingdings"/>
                <a:sym typeface="Wingdings"/>
              </a:rPr>
              <a:t></a:t>
            </a:r>
            <a:endParaRPr lang="en-US" dirty="0" smtClean="0"/>
          </a:p>
          <a:p>
            <a:pPr lvl="1"/>
            <a:r>
              <a:rPr lang="en-US" dirty="0" err="1" smtClean="0"/>
              <a:t>CloudStack</a:t>
            </a:r>
            <a:r>
              <a:rPr lang="en-US" dirty="0" smtClean="0"/>
              <a:t> </a:t>
            </a:r>
            <a:r>
              <a:rPr lang="en-US" dirty="0">
                <a:latin typeface="Wingdings"/>
                <a:ea typeface="Wingdings"/>
                <a:cs typeface="Wingdings"/>
                <a:sym typeface="Wingdings"/>
              </a:rPr>
              <a:t></a:t>
            </a:r>
            <a:endParaRPr lang="en-US" dirty="0" smtClean="0"/>
          </a:p>
          <a:p>
            <a:pPr marL="457200" lvl="1" indent="0">
              <a:buNone/>
            </a:pPr>
            <a:endParaRPr lang="en-US" dirty="0"/>
          </a:p>
          <a:p>
            <a:pPr lvl="1"/>
            <a:r>
              <a:rPr lang="en-US" dirty="0" smtClean="0"/>
              <a:t>Eucalyptus </a:t>
            </a:r>
            <a:r>
              <a:rPr lang="en-US" dirty="0" smtClean="0">
                <a:latin typeface="Wingdings"/>
                <a:ea typeface="Wingdings"/>
                <a:cs typeface="Wingdings"/>
                <a:sym typeface="Wingdings"/>
              </a:rPr>
              <a:t></a:t>
            </a:r>
            <a:endParaRPr lang="en-US" dirty="0"/>
          </a:p>
          <a:p>
            <a:pPr lvl="1"/>
            <a:r>
              <a:rPr lang="en-US" dirty="0" smtClean="0"/>
              <a:t>Nimbus      </a:t>
            </a:r>
            <a:r>
              <a:rPr lang="en-US" b="1" dirty="0" smtClean="0">
                <a:latin typeface="Webdings"/>
                <a:ea typeface="Webdings"/>
                <a:cs typeface="Webdings"/>
                <a:sym typeface="Webdings"/>
              </a:rPr>
              <a:t></a:t>
            </a:r>
            <a:endParaRPr lang="en-US" b="1" dirty="0" smtClean="0"/>
          </a:p>
          <a:p>
            <a:pPr lvl="1"/>
            <a:endParaRPr lang="en-US" dirty="0"/>
          </a:p>
        </p:txBody>
      </p:sp>
    </p:spTree>
    <p:extLst>
      <p:ext uri="{BB962C8B-B14F-4D97-AF65-F5344CB8AC3E}">
        <p14:creationId xmlns:p14="http://schemas.microsoft.com/office/powerpoint/2010/main" val="36439389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44746" y="4471468"/>
            <a:ext cx="4450644" cy="1323438"/>
            <a:chOff x="2133600" y="4844268"/>
            <a:chExt cx="4114800" cy="1317787"/>
          </a:xfrm>
          <a:solidFill>
            <a:schemeClr val="accent1">
              <a:lumMod val="40000"/>
              <a:lumOff val="60000"/>
            </a:schemeClr>
          </a:solidFill>
        </p:grpSpPr>
        <p:sp>
          <p:nvSpPr>
            <p:cNvPr id="4" name="Rounded Rectangle 3"/>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181202" y="4844268"/>
              <a:ext cx="1447800" cy="1317787"/>
            </a:xfrm>
            <a:prstGeom prst="rect">
              <a:avLst/>
            </a:prstGeom>
            <a:noFill/>
          </p:spPr>
          <p:txBody>
            <a:bodyPr wrap="square" rtlCol="0">
              <a:spAutoFit/>
            </a:bodyPr>
            <a:lstStyle/>
            <a:p>
              <a:pPr algn="ctr"/>
              <a:r>
                <a:rPr lang="en-US" sz="2000" dirty="0" smtClean="0">
                  <a:latin typeface="Cooper Std Black" pitchFamily="18" charset="0"/>
                  <a:ea typeface="Adobe Gothic Std B" pitchFamily="34" charset="-128"/>
                </a:rPr>
                <a:t>Infra</a:t>
              </a:r>
            </a:p>
            <a:p>
              <a:pPr algn="ctr"/>
              <a:r>
                <a:rPr lang="en-US" sz="2000" dirty="0" smtClean="0">
                  <a:latin typeface="Cooper Std Black" pitchFamily="18" charset="0"/>
                  <a:ea typeface="Adobe Gothic Std B" pitchFamily="34" charset="-128"/>
                </a:rPr>
                <a:t>structure</a:t>
              </a:r>
            </a:p>
            <a:p>
              <a:r>
                <a:rPr lang="en-US" sz="4000" dirty="0" smtClean="0">
                  <a:latin typeface="Cooper Std Black" pitchFamily="18" charset="0"/>
                  <a:ea typeface="Adobe Gothic Std B" pitchFamily="34" charset="-128"/>
                </a:rPr>
                <a:t>IaaS</a:t>
              </a:r>
              <a:endParaRPr lang="en-US" sz="4000" dirty="0">
                <a:latin typeface="Cooper Std Black" pitchFamily="18" charset="0"/>
                <a:ea typeface="Adobe Gothic Std B" pitchFamily="34" charset="-128"/>
              </a:endParaRPr>
            </a:p>
          </p:txBody>
        </p:sp>
        <p:sp>
          <p:nvSpPr>
            <p:cNvPr id="6" name="TextBox 5"/>
            <p:cNvSpPr txBox="1"/>
            <p:nvPr/>
          </p:nvSpPr>
          <p:spPr>
            <a:xfrm>
              <a:off x="3336694" y="4876800"/>
              <a:ext cx="2911706" cy="1200329"/>
            </a:xfrm>
            <a:prstGeom prst="rect">
              <a:avLst/>
            </a:prstGeom>
            <a:noFill/>
          </p:spPr>
          <p:txBody>
            <a:bodyPr wrap="square" rtlCol="0">
              <a:spAutoFit/>
            </a:bodyPr>
            <a:lstStyle/>
            <a:p>
              <a:pPr marL="285750" indent="-285750">
                <a:buFont typeface="Wingdings" pitchFamily="2" charset="2"/>
                <a:buChar char="Ø"/>
              </a:pPr>
              <a:r>
                <a:rPr lang="en-US" b="1" dirty="0" smtClean="0"/>
                <a:t>Software Defined Computing (virtual Clusters)</a:t>
              </a:r>
            </a:p>
            <a:p>
              <a:pPr marL="285750" indent="-285750">
                <a:buFont typeface="Wingdings" pitchFamily="2" charset="2"/>
                <a:buChar char="Ø"/>
              </a:pPr>
              <a:r>
                <a:rPr lang="en-US" b="1" dirty="0" smtClean="0"/>
                <a:t>Hypervisor, Bare Metal</a:t>
              </a:r>
            </a:p>
            <a:p>
              <a:pPr marL="285750" indent="-285750">
                <a:buFont typeface="Wingdings" pitchFamily="2" charset="2"/>
                <a:buChar char="Ø"/>
              </a:pPr>
              <a:r>
                <a:rPr lang="en-US" b="1" dirty="0" smtClean="0"/>
                <a:t>Operating System</a:t>
              </a:r>
            </a:p>
          </p:txBody>
        </p:sp>
      </p:grpSp>
      <p:grpSp>
        <p:nvGrpSpPr>
          <p:cNvPr id="14" name="Group 13"/>
          <p:cNvGrpSpPr/>
          <p:nvPr/>
        </p:nvGrpSpPr>
        <p:grpSpPr>
          <a:xfrm>
            <a:off x="897146" y="2931762"/>
            <a:ext cx="4145844" cy="1524454"/>
            <a:chOff x="2133600" y="2133600"/>
            <a:chExt cx="4145844" cy="1229221"/>
          </a:xfrm>
          <a:solidFill>
            <a:schemeClr val="accent6">
              <a:lumMod val="40000"/>
              <a:lumOff val="60000"/>
            </a:schemeClr>
          </a:solidFill>
        </p:grpSpPr>
        <p:sp>
          <p:nvSpPr>
            <p:cNvPr id="10" name="Rounded Rectangle 9"/>
            <p:cNvSpPr/>
            <p:nvPr/>
          </p:nvSpPr>
          <p:spPr>
            <a:xfrm>
              <a:off x="2133600" y="21336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133600" y="2381934"/>
              <a:ext cx="1600200" cy="822477"/>
            </a:xfrm>
            <a:prstGeom prst="rect">
              <a:avLst/>
            </a:prstGeom>
            <a:grpFill/>
          </p:spPr>
          <p:txBody>
            <a:bodyPr wrap="square" rtlCol="0">
              <a:spAutoFit/>
            </a:bodyPr>
            <a:lstStyle/>
            <a:p>
              <a:r>
                <a:rPr lang="en-US" sz="2000" dirty="0" smtClean="0">
                  <a:latin typeface="Cooper Std Black" pitchFamily="18" charset="0"/>
                  <a:ea typeface="Adobe Gothic Std B" pitchFamily="34" charset="-128"/>
                </a:rPr>
                <a:t>Platform</a:t>
              </a:r>
              <a:r>
                <a:rPr lang="en-US" sz="4000" dirty="0" smtClean="0">
                  <a:latin typeface="Cooper Std Black" pitchFamily="18" charset="0"/>
                  <a:ea typeface="Adobe Gothic Std B" pitchFamily="34" charset="-128"/>
                </a:rPr>
                <a:t/>
              </a:r>
              <a:br>
                <a:rPr lang="en-US" sz="4000" dirty="0" smtClean="0">
                  <a:latin typeface="Cooper Std Black" pitchFamily="18" charset="0"/>
                  <a:ea typeface="Adobe Gothic Std B" pitchFamily="34" charset="-128"/>
                </a:rPr>
              </a:br>
              <a:r>
                <a:rPr lang="en-US" sz="4000" dirty="0" smtClean="0">
                  <a:latin typeface="Cooper Std Black" pitchFamily="18" charset="0"/>
                  <a:ea typeface="Adobe Gothic Std B" pitchFamily="34" charset="-128"/>
                </a:rPr>
                <a:t>PaaS</a:t>
              </a:r>
              <a:endParaRPr lang="en-US" sz="4000" dirty="0">
                <a:latin typeface="Cooper Std Black" pitchFamily="18" charset="0"/>
                <a:ea typeface="Adobe Gothic Std B" pitchFamily="34" charset="-128"/>
              </a:endParaRPr>
            </a:p>
          </p:txBody>
        </p:sp>
        <p:sp>
          <p:nvSpPr>
            <p:cNvPr id="12" name="TextBox 11"/>
            <p:cNvSpPr txBox="1"/>
            <p:nvPr/>
          </p:nvSpPr>
          <p:spPr>
            <a:xfrm>
              <a:off x="3612444" y="2166490"/>
              <a:ext cx="2667000" cy="1196331"/>
            </a:xfrm>
            <a:prstGeom prst="rect">
              <a:avLst/>
            </a:prstGeom>
            <a:noFill/>
          </p:spPr>
          <p:txBody>
            <a:bodyPr wrap="square" rtlCol="0">
              <a:spAutoFit/>
            </a:bodyPr>
            <a:lstStyle/>
            <a:p>
              <a:pPr marL="285750" indent="-285750">
                <a:buFont typeface="Wingdings" pitchFamily="2" charset="2"/>
                <a:buChar char="Ø"/>
              </a:pPr>
              <a:r>
                <a:rPr lang="en-US" b="1" dirty="0" smtClean="0"/>
                <a:t>Cloud e.g. MapReduce</a:t>
              </a:r>
            </a:p>
            <a:p>
              <a:pPr marL="285750" indent="-285750">
                <a:buFont typeface="Wingdings" pitchFamily="2" charset="2"/>
                <a:buChar char="Ø"/>
              </a:pPr>
              <a:r>
                <a:rPr lang="en-US" b="1" dirty="0" smtClean="0"/>
                <a:t>HPC e.g. </a:t>
              </a:r>
              <a:r>
                <a:rPr lang="en-US" b="1" dirty="0" err="1" smtClean="0"/>
                <a:t>PETSc</a:t>
              </a:r>
              <a:r>
                <a:rPr lang="en-US" b="1" dirty="0" smtClean="0"/>
                <a:t>, SAGA</a:t>
              </a:r>
            </a:p>
            <a:p>
              <a:pPr marL="285750" indent="-285750">
                <a:buFont typeface="Wingdings" pitchFamily="2" charset="2"/>
                <a:buChar char="Ø"/>
              </a:pPr>
              <a:r>
                <a:rPr lang="en-US" b="1" dirty="0" smtClean="0"/>
                <a:t>Computer Science e.g. Compiler tools, Sensor nets, Monitors</a:t>
              </a:r>
              <a:endParaRPr lang="en-US" b="1" dirty="0"/>
            </a:p>
          </p:txBody>
        </p:sp>
      </p:grpSp>
      <p:sp>
        <p:nvSpPr>
          <p:cNvPr id="27" name="TextBox 26"/>
          <p:cNvSpPr txBox="1"/>
          <p:nvPr/>
        </p:nvSpPr>
        <p:spPr>
          <a:xfrm>
            <a:off x="532477" y="115867"/>
            <a:ext cx="4875181" cy="954107"/>
          </a:xfrm>
          <a:prstGeom prst="rect">
            <a:avLst/>
          </a:prstGeom>
          <a:noFill/>
        </p:spPr>
        <p:txBody>
          <a:bodyPr wrap="none" rtlCol="0">
            <a:spAutoFit/>
          </a:bodyPr>
          <a:lstStyle/>
          <a:p>
            <a:pPr algn="ctr"/>
            <a:r>
              <a:rPr lang="en-US" sz="2800" b="1" dirty="0"/>
              <a:t>FutureGrid offers</a:t>
            </a:r>
          </a:p>
          <a:p>
            <a:pPr algn="ctr"/>
            <a:r>
              <a:rPr lang="en-US" sz="2800" b="1" dirty="0"/>
              <a:t>Computing Testbed as a Service</a:t>
            </a:r>
          </a:p>
        </p:txBody>
      </p:sp>
      <p:grpSp>
        <p:nvGrpSpPr>
          <p:cNvPr id="28" name="Group 27"/>
          <p:cNvGrpSpPr/>
          <p:nvPr/>
        </p:nvGrpSpPr>
        <p:grpSpPr>
          <a:xfrm>
            <a:off x="744746" y="5757540"/>
            <a:ext cx="4450644" cy="1100460"/>
            <a:chOff x="2133600" y="4869606"/>
            <a:chExt cx="4114800" cy="1309799"/>
          </a:xfrm>
          <a:solidFill>
            <a:schemeClr val="bg1">
              <a:lumMod val="85000"/>
            </a:schemeClr>
          </a:solidFill>
        </p:grpSpPr>
        <p:sp>
          <p:nvSpPr>
            <p:cNvPr id="30" name="Rounded Rectangle 29"/>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2258822" y="4891772"/>
              <a:ext cx="1613969" cy="1287633"/>
            </a:xfrm>
            <a:prstGeom prst="rect">
              <a:avLst/>
            </a:prstGeom>
            <a:noFill/>
          </p:spPr>
          <p:txBody>
            <a:bodyPr wrap="square" rtlCol="0">
              <a:spAutoFit/>
            </a:bodyPr>
            <a:lstStyle/>
            <a:p>
              <a:r>
                <a:rPr lang="en-US" sz="2400" dirty="0" smtClean="0">
                  <a:latin typeface="Cooper Std Black" pitchFamily="18" charset="0"/>
                  <a:ea typeface="Adobe Gothic Std B" pitchFamily="34" charset="-128"/>
                </a:rPr>
                <a:t>Network</a:t>
              </a:r>
            </a:p>
            <a:p>
              <a:r>
                <a:rPr lang="en-US" sz="4000" dirty="0" err="1" smtClean="0">
                  <a:latin typeface="Cooper Std Black" pitchFamily="18" charset="0"/>
                  <a:ea typeface="Adobe Gothic Std B" pitchFamily="34" charset="-128"/>
                </a:rPr>
                <a:t>NaaS</a:t>
              </a:r>
              <a:endParaRPr lang="en-US" sz="4000" dirty="0">
                <a:latin typeface="Cooper Std Black" pitchFamily="18" charset="0"/>
                <a:ea typeface="Adobe Gothic Std B" pitchFamily="34" charset="-128"/>
              </a:endParaRPr>
            </a:p>
          </p:txBody>
        </p:sp>
        <p:sp>
          <p:nvSpPr>
            <p:cNvPr id="34" name="TextBox 33"/>
            <p:cNvSpPr txBox="1"/>
            <p:nvPr/>
          </p:nvSpPr>
          <p:spPr>
            <a:xfrm>
              <a:off x="3705098" y="4869606"/>
              <a:ext cx="2497532" cy="1103686"/>
            </a:xfrm>
            <a:prstGeom prst="rect">
              <a:avLst/>
            </a:prstGeom>
            <a:noFill/>
          </p:spPr>
          <p:txBody>
            <a:bodyPr wrap="square" rtlCol="0">
              <a:spAutoFit/>
            </a:bodyPr>
            <a:lstStyle/>
            <a:p>
              <a:pPr marL="285750" indent="-285750">
                <a:buFont typeface="Wingdings" pitchFamily="2" charset="2"/>
                <a:buChar char="Ø"/>
              </a:pPr>
              <a:r>
                <a:rPr lang="en-US" b="1" dirty="0" smtClean="0"/>
                <a:t>Software Defined Networks</a:t>
              </a:r>
            </a:p>
            <a:p>
              <a:pPr marL="285750" indent="-285750">
                <a:buFont typeface="Wingdings" pitchFamily="2" charset="2"/>
                <a:buChar char="Ø"/>
              </a:pPr>
              <a:r>
                <a:rPr lang="en-US" b="1" dirty="0" smtClean="0"/>
                <a:t>OpenFlow GENI</a:t>
              </a:r>
              <a:endParaRPr lang="en-US" b="1" dirty="0"/>
            </a:p>
          </p:txBody>
        </p:sp>
      </p:grpSp>
      <p:grpSp>
        <p:nvGrpSpPr>
          <p:cNvPr id="23" name="Group 22"/>
          <p:cNvGrpSpPr/>
          <p:nvPr/>
        </p:nvGrpSpPr>
        <p:grpSpPr>
          <a:xfrm>
            <a:off x="910936" y="1121989"/>
            <a:ext cx="4118264" cy="1754326"/>
            <a:chOff x="734040" y="1277123"/>
            <a:chExt cx="4118264" cy="1746835"/>
          </a:xfrm>
        </p:grpSpPr>
        <p:grpSp>
          <p:nvGrpSpPr>
            <p:cNvPr id="19" name="Group 18"/>
            <p:cNvGrpSpPr/>
            <p:nvPr/>
          </p:nvGrpSpPr>
          <p:grpSpPr>
            <a:xfrm>
              <a:off x="734040" y="1295400"/>
              <a:ext cx="4118264" cy="1692195"/>
              <a:chOff x="2130136" y="2133600"/>
              <a:chExt cx="4118264" cy="1154636"/>
            </a:xfrm>
            <a:solidFill>
              <a:schemeClr val="accent6">
                <a:lumMod val="40000"/>
                <a:lumOff val="60000"/>
              </a:schemeClr>
            </a:solidFill>
          </p:grpSpPr>
          <p:sp>
            <p:nvSpPr>
              <p:cNvPr id="20" name="Rounded Rectangle 19"/>
              <p:cNvSpPr/>
              <p:nvPr/>
            </p:nvSpPr>
            <p:spPr>
              <a:xfrm>
                <a:off x="2133600" y="2133600"/>
                <a:ext cx="4114800" cy="11430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2130136" y="2242693"/>
                <a:ext cx="1600200" cy="1045543"/>
              </a:xfrm>
              <a:prstGeom prst="rect">
                <a:avLst/>
              </a:prstGeom>
              <a:noFill/>
            </p:spPr>
            <p:txBody>
              <a:bodyPr wrap="square" rtlCol="0">
                <a:spAutoFit/>
              </a:bodyPr>
              <a:lstStyle/>
              <a:p>
                <a:r>
                  <a:rPr lang="en-US" sz="2000" dirty="0" smtClean="0">
                    <a:latin typeface="Cooper Std Black" pitchFamily="18" charset="0"/>
                    <a:ea typeface="Adobe Gothic Std B" pitchFamily="34" charset="-128"/>
                  </a:rPr>
                  <a:t>Software</a:t>
                </a:r>
              </a:p>
              <a:p>
                <a:r>
                  <a:rPr lang="en-US" sz="1600" dirty="0" smtClean="0">
                    <a:latin typeface="Cooper Std Black" pitchFamily="18" charset="0"/>
                    <a:ea typeface="Adobe Gothic Std B" pitchFamily="34" charset="-128"/>
                  </a:rPr>
                  <a:t>(Application</a:t>
                </a:r>
              </a:p>
              <a:p>
                <a:r>
                  <a:rPr lang="en-US" sz="1600" dirty="0" smtClean="0">
                    <a:latin typeface="Cooper Std Black" pitchFamily="18" charset="0"/>
                    <a:ea typeface="Adobe Gothic Std B" pitchFamily="34" charset="-128"/>
                  </a:rPr>
                  <a:t>Or  Usage) </a:t>
                </a:r>
                <a:r>
                  <a:rPr lang="en-US" sz="4000" dirty="0" err="1" smtClean="0">
                    <a:latin typeface="Cooper Std Black" pitchFamily="18" charset="0"/>
                    <a:ea typeface="Adobe Gothic Std B" pitchFamily="34" charset="-128"/>
                  </a:rPr>
                  <a:t>SaaS</a:t>
                </a:r>
                <a:endParaRPr lang="en-US" sz="4000" dirty="0">
                  <a:latin typeface="Cooper Std Black" pitchFamily="18" charset="0"/>
                  <a:ea typeface="Adobe Gothic Std B" pitchFamily="34" charset="-128"/>
                </a:endParaRPr>
              </a:p>
            </p:txBody>
          </p:sp>
        </p:grpSp>
        <p:sp>
          <p:nvSpPr>
            <p:cNvPr id="35" name="TextBox 34"/>
            <p:cNvSpPr txBox="1"/>
            <p:nvPr/>
          </p:nvSpPr>
          <p:spPr>
            <a:xfrm>
              <a:off x="2185304" y="1277123"/>
              <a:ext cx="2667000" cy="1746835"/>
            </a:xfrm>
            <a:prstGeom prst="rect">
              <a:avLst/>
            </a:prstGeom>
            <a:noFill/>
          </p:spPr>
          <p:txBody>
            <a:bodyPr wrap="square" rtlCol="0">
              <a:spAutoFit/>
            </a:bodyPr>
            <a:lstStyle/>
            <a:p>
              <a:pPr marL="285750" indent="-285750">
                <a:buFont typeface="Wingdings" pitchFamily="2" charset="2"/>
                <a:buChar char="Ø"/>
              </a:pPr>
              <a:r>
                <a:rPr lang="en-US" b="1" dirty="0" smtClean="0"/>
                <a:t>CS Research </a:t>
              </a:r>
              <a:r>
                <a:rPr lang="en-US" b="1" dirty="0"/>
                <a:t>Use e.g. test new compiler or storage model</a:t>
              </a:r>
            </a:p>
            <a:p>
              <a:pPr marL="285750" indent="-285750">
                <a:buFont typeface="Wingdings" pitchFamily="2" charset="2"/>
                <a:buChar char="Ø"/>
              </a:pPr>
              <a:r>
                <a:rPr lang="en-US" b="1" dirty="0" smtClean="0"/>
                <a:t>Class Usages e.g. run GPU  &amp; multicore</a:t>
              </a:r>
            </a:p>
            <a:p>
              <a:pPr marL="285750" indent="-285750">
                <a:buFont typeface="Wingdings" pitchFamily="2" charset="2"/>
                <a:buChar char="Ø"/>
              </a:pPr>
              <a:r>
                <a:rPr lang="en-US" b="1" dirty="0" smtClean="0"/>
                <a:t>Applications</a:t>
              </a:r>
            </a:p>
          </p:txBody>
        </p:sp>
      </p:grpSp>
      <p:sp>
        <p:nvSpPr>
          <p:cNvPr id="36" name="Trapezoid 35"/>
          <p:cNvSpPr/>
          <p:nvPr/>
        </p:nvSpPr>
        <p:spPr>
          <a:xfrm>
            <a:off x="76200" y="1114054"/>
            <a:ext cx="5791200" cy="5662981"/>
          </a:xfrm>
          <a:prstGeom prst="trapezoid">
            <a:avLst>
              <a:gd name="adj" fmla="val 11343"/>
            </a:avLst>
          </a:prstGeom>
          <a:solidFill>
            <a:schemeClr val="bg1">
              <a:lumMod val="65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Content Placeholder 29"/>
          <p:cNvSpPr>
            <a:spLocks noGrp="1"/>
          </p:cNvSpPr>
          <p:nvPr>
            <p:ph idx="1"/>
          </p:nvPr>
        </p:nvSpPr>
        <p:spPr>
          <a:xfrm>
            <a:off x="5867400" y="2915617"/>
            <a:ext cx="3276600" cy="3613093"/>
          </a:xfrm>
        </p:spPr>
        <p:txBody>
          <a:bodyPr>
            <a:normAutofit lnSpcReduction="10000"/>
          </a:bodyPr>
          <a:lstStyle/>
          <a:p>
            <a:pPr marL="0" indent="0" algn="ctr">
              <a:buNone/>
            </a:pPr>
            <a:r>
              <a:rPr lang="en-US" sz="2400" b="1" dirty="0" smtClean="0"/>
              <a:t>FutureGrid Usages</a:t>
            </a:r>
          </a:p>
          <a:p>
            <a:r>
              <a:rPr lang="en-US" sz="2400" b="1" dirty="0" smtClean="0"/>
              <a:t>Computer Science</a:t>
            </a:r>
          </a:p>
          <a:p>
            <a:r>
              <a:rPr lang="en-US" sz="2400" b="1" dirty="0" smtClean="0"/>
              <a:t>Applications</a:t>
            </a:r>
            <a:r>
              <a:rPr lang="en-US" sz="2400" dirty="0" smtClean="0"/>
              <a:t> and understanding </a:t>
            </a:r>
            <a:r>
              <a:rPr lang="en-US" sz="2400" b="1" dirty="0" smtClean="0"/>
              <a:t>Science Clouds</a:t>
            </a:r>
          </a:p>
          <a:p>
            <a:r>
              <a:rPr lang="en-US" sz="2400" b="1" dirty="0" smtClean="0"/>
              <a:t>Technology Evaluation </a:t>
            </a:r>
            <a:r>
              <a:rPr lang="en-US" sz="2400" dirty="0" smtClean="0"/>
              <a:t>including XSEDE testing</a:t>
            </a:r>
          </a:p>
          <a:p>
            <a:r>
              <a:rPr lang="en-US" sz="2400" b="1" dirty="0" smtClean="0"/>
              <a:t>Education &amp; Training</a:t>
            </a:r>
            <a:endParaRPr lang="en-US" sz="2400" b="1" dirty="0"/>
          </a:p>
        </p:txBody>
      </p:sp>
      <p:sp>
        <p:nvSpPr>
          <p:cNvPr id="29" name="Rounded Rectangle 28"/>
          <p:cNvSpPr/>
          <p:nvPr/>
        </p:nvSpPr>
        <p:spPr>
          <a:xfrm>
            <a:off x="5791200" y="200971"/>
            <a:ext cx="3352800" cy="2458714"/>
          </a:xfrm>
          <a:prstGeom prst="roundRect">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Cooper Std Black" pitchFamily="18" charset="0"/>
                <a:cs typeface="Aharoni" pitchFamily="2" charset="-79"/>
              </a:rPr>
              <a:t>FutureGrid Uses</a:t>
            </a:r>
          </a:p>
          <a:p>
            <a:pPr algn="ctr"/>
            <a:r>
              <a:rPr lang="en-US" dirty="0" smtClean="0">
                <a:solidFill>
                  <a:schemeClr val="tx1"/>
                </a:solidFill>
                <a:latin typeface="Cooper Std Black" pitchFamily="18" charset="0"/>
                <a:cs typeface="Aharoni" pitchFamily="2" charset="-79"/>
              </a:rPr>
              <a:t>Testbed-</a:t>
            </a:r>
            <a:r>
              <a:rPr lang="en-US" dirty="0" err="1" smtClean="0">
                <a:solidFill>
                  <a:schemeClr val="tx1"/>
                </a:solidFill>
                <a:latin typeface="Cooper Std Black" pitchFamily="18" charset="0"/>
                <a:cs typeface="Aharoni" pitchFamily="2" charset="-79"/>
              </a:rPr>
              <a:t>aaS</a:t>
            </a:r>
            <a:r>
              <a:rPr lang="en-US" dirty="0" smtClean="0">
                <a:solidFill>
                  <a:schemeClr val="tx1"/>
                </a:solidFill>
                <a:latin typeface="Cooper Std Black" pitchFamily="18" charset="0"/>
                <a:cs typeface="Aharoni" pitchFamily="2" charset="-79"/>
              </a:rPr>
              <a:t> Tools</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Provisioning</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Image Management</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IaaS Interoperability</a:t>
            </a:r>
          </a:p>
          <a:p>
            <a:pPr marL="285750" indent="-285750">
              <a:buFont typeface="Wingdings" pitchFamily="2" charset="2"/>
              <a:buChar char="Ø"/>
            </a:pPr>
            <a:r>
              <a:rPr lang="en-US" dirty="0" err="1" smtClean="0">
                <a:solidFill>
                  <a:schemeClr val="tx1"/>
                </a:solidFill>
                <a:latin typeface="Cooper Std Black" pitchFamily="18" charset="0"/>
                <a:cs typeface="Aharoni" pitchFamily="2" charset="-79"/>
              </a:rPr>
              <a:t>NaaS</a:t>
            </a:r>
            <a:r>
              <a:rPr lang="en-US" dirty="0" smtClean="0">
                <a:solidFill>
                  <a:schemeClr val="tx1"/>
                </a:solidFill>
                <a:latin typeface="Cooper Std Black" pitchFamily="18" charset="0"/>
                <a:cs typeface="Aharoni" pitchFamily="2" charset="-79"/>
              </a:rPr>
              <a:t>, IaaS tools</a:t>
            </a:r>
          </a:p>
          <a:p>
            <a:pPr marL="285750" indent="-285750">
              <a:buFont typeface="Wingdings" pitchFamily="2" charset="2"/>
              <a:buChar char="Ø"/>
            </a:pPr>
            <a:r>
              <a:rPr lang="en-US" dirty="0" err="1" smtClean="0">
                <a:solidFill>
                  <a:schemeClr val="tx1"/>
                </a:solidFill>
                <a:latin typeface="Cooper Std Black" pitchFamily="18" charset="0"/>
                <a:cs typeface="Aharoni" pitchFamily="2" charset="-79"/>
              </a:rPr>
              <a:t>Expt</a:t>
            </a:r>
            <a:r>
              <a:rPr lang="en-US" dirty="0" smtClean="0">
                <a:solidFill>
                  <a:schemeClr val="tx1"/>
                </a:solidFill>
                <a:latin typeface="Cooper Std Black" pitchFamily="18" charset="0"/>
                <a:cs typeface="Aharoni" pitchFamily="2" charset="-79"/>
              </a:rPr>
              <a:t> management</a:t>
            </a:r>
          </a:p>
          <a:p>
            <a:pPr marL="285750" indent="-285750">
              <a:buFont typeface="Wingdings" pitchFamily="2" charset="2"/>
              <a:buChar char="Ø"/>
            </a:pPr>
            <a:r>
              <a:rPr lang="en-US" dirty="0" smtClean="0">
                <a:solidFill>
                  <a:schemeClr val="tx1"/>
                </a:solidFill>
                <a:latin typeface="Cooper Std Black" pitchFamily="18" charset="0"/>
                <a:cs typeface="Aharoni" pitchFamily="2" charset="-79"/>
              </a:rPr>
              <a:t>Dynamic IaaS </a:t>
            </a:r>
            <a:r>
              <a:rPr lang="en-US" dirty="0" err="1" smtClean="0">
                <a:solidFill>
                  <a:schemeClr val="tx1"/>
                </a:solidFill>
                <a:latin typeface="Cooper Std Black" pitchFamily="18" charset="0"/>
                <a:cs typeface="Aharoni" pitchFamily="2" charset="-79"/>
              </a:rPr>
              <a:t>NaaS</a:t>
            </a:r>
            <a:r>
              <a:rPr lang="en-US" dirty="0" smtClean="0">
                <a:solidFill>
                  <a:schemeClr val="tx1"/>
                </a:solidFill>
                <a:latin typeface="Cooper Std Black" pitchFamily="18" charset="0"/>
                <a:cs typeface="Aharoni" pitchFamily="2" charset="-79"/>
              </a:rPr>
              <a:t> </a:t>
            </a:r>
          </a:p>
          <a:p>
            <a:pPr marL="285750" indent="-285750">
              <a:buFont typeface="Wingdings" pitchFamily="2" charset="2"/>
              <a:buChar char="Ø"/>
            </a:pPr>
            <a:r>
              <a:rPr lang="en-US" dirty="0" err="1" smtClean="0">
                <a:solidFill>
                  <a:schemeClr val="tx1"/>
                </a:solidFill>
                <a:latin typeface="Cooper Std Black" pitchFamily="18" charset="0"/>
                <a:cs typeface="Aharoni" pitchFamily="2" charset="-79"/>
              </a:rPr>
              <a:t>Devops</a:t>
            </a:r>
            <a:r>
              <a:rPr lang="en-US" dirty="0" smtClean="0">
                <a:solidFill>
                  <a:schemeClr val="tx1"/>
                </a:solidFill>
                <a:latin typeface="Cooper Std Black" pitchFamily="18" charset="0"/>
                <a:cs typeface="Aharoni" pitchFamily="2" charset="-79"/>
              </a:rPr>
              <a:t> </a:t>
            </a:r>
            <a:endParaRPr lang="en-US" dirty="0">
              <a:solidFill>
                <a:schemeClr val="tx1"/>
              </a:solidFill>
              <a:latin typeface="Cooper Std Black" pitchFamily="18" charset="0"/>
              <a:cs typeface="Aharoni" pitchFamily="2" charset="-79"/>
            </a:endParaRPr>
          </a:p>
        </p:txBody>
      </p:sp>
    </p:spTree>
    <p:extLst>
      <p:ext uri="{BB962C8B-B14F-4D97-AF65-F5344CB8AC3E}">
        <p14:creationId xmlns:p14="http://schemas.microsoft.com/office/powerpoint/2010/main" val="5436751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t>Learning from FutureGrid</a:t>
            </a:r>
            <a:endParaRPr lang="en-US" dirty="0"/>
          </a:p>
        </p:txBody>
      </p:sp>
      <p:sp>
        <p:nvSpPr>
          <p:cNvPr id="3" name="Content Placeholder 2"/>
          <p:cNvSpPr>
            <a:spLocks noGrp="1"/>
          </p:cNvSpPr>
          <p:nvPr>
            <p:ph idx="1"/>
          </p:nvPr>
        </p:nvSpPr>
        <p:spPr>
          <a:xfrm>
            <a:off x="0" y="762000"/>
            <a:ext cx="8915400" cy="4525963"/>
          </a:xfrm>
        </p:spPr>
        <p:txBody>
          <a:bodyPr/>
          <a:lstStyle/>
          <a:p>
            <a:r>
              <a:rPr lang="en-US" sz="2800" dirty="0" smtClean="0"/>
              <a:t>Architecture of </a:t>
            </a:r>
            <a:r>
              <a:rPr lang="en-US" sz="2800" dirty="0" err="1" smtClean="0"/>
              <a:t>TestbedaaS</a:t>
            </a:r>
            <a:endParaRPr lang="en-US" sz="2800" dirty="0" smtClean="0"/>
          </a:p>
          <a:p>
            <a:r>
              <a:rPr lang="en-US" sz="2800" dirty="0" smtClean="0"/>
              <a:t>Extend current IaaS dynamic provisioning to </a:t>
            </a:r>
            <a:r>
              <a:rPr lang="en-US" sz="2800" dirty="0" err="1" smtClean="0"/>
              <a:t>IaaS+NaaS</a:t>
            </a:r>
            <a:endParaRPr lang="en-US" sz="2800" dirty="0" smtClean="0"/>
          </a:p>
          <a:p>
            <a:r>
              <a:rPr lang="en-US" sz="2800" dirty="0" smtClean="0"/>
              <a:t>Generate a cross-continent distributed system on demand with</a:t>
            </a:r>
          </a:p>
          <a:p>
            <a:pPr lvl="1"/>
            <a:r>
              <a:rPr lang="en-US" sz="2400" dirty="0" smtClean="0"/>
              <a:t>Desired O/S, hypervisor or not</a:t>
            </a:r>
          </a:p>
          <a:p>
            <a:pPr lvl="1"/>
            <a:r>
              <a:rPr lang="en-US" sz="2400" dirty="0" smtClean="0"/>
              <a:t>Optimized networking</a:t>
            </a:r>
          </a:p>
          <a:p>
            <a:pPr lvl="1"/>
            <a:r>
              <a:rPr lang="en-US" sz="2400" dirty="0" smtClean="0"/>
              <a:t>All software defined without systems admins</a:t>
            </a:r>
          </a:p>
          <a:p>
            <a:pPr lvl="1"/>
            <a:r>
              <a:rPr lang="en-US" sz="2400" b="1" dirty="0" smtClean="0">
                <a:solidFill>
                  <a:srgbClr val="FF0000"/>
                </a:solidFill>
              </a:rPr>
              <a:t>Form a group of interested researchers/developers</a:t>
            </a:r>
          </a:p>
          <a:p>
            <a:r>
              <a:rPr lang="en-US" sz="2800" dirty="0" smtClean="0"/>
              <a:t>Need broader choice in hardware</a:t>
            </a:r>
          </a:p>
          <a:p>
            <a:pPr lvl="1"/>
            <a:r>
              <a:rPr lang="en-US" sz="2400" b="1" dirty="0" smtClean="0">
                <a:solidFill>
                  <a:srgbClr val="FF0000"/>
                </a:solidFill>
              </a:rPr>
              <a:t>Form an international collaboration</a:t>
            </a:r>
          </a:p>
          <a:p>
            <a:r>
              <a:rPr lang="en-US" sz="2800" dirty="0" smtClean="0"/>
              <a:t>Use most appropriate solution</a:t>
            </a:r>
          </a:p>
          <a:p>
            <a:pPr lvl="1"/>
            <a:r>
              <a:rPr lang="en-US" sz="2400" b="1" dirty="0" smtClean="0">
                <a:solidFill>
                  <a:srgbClr val="FF0000"/>
                </a:solidFill>
              </a:rPr>
              <a:t>Commercial clouds </a:t>
            </a:r>
            <a:r>
              <a:rPr lang="en-US" sz="2400" dirty="0" smtClean="0"/>
              <a:t>could be best solution for some users </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69</a:t>
            </a:fld>
            <a:endParaRPr lang="en-US"/>
          </a:p>
        </p:txBody>
      </p:sp>
    </p:spTree>
    <p:extLst>
      <p:ext uri="{BB962C8B-B14F-4D97-AF65-F5344CB8AC3E}">
        <p14:creationId xmlns:p14="http://schemas.microsoft.com/office/powerpoint/2010/main" val="3078124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84" y="152400"/>
            <a:ext cx="9144000" cy="1143000"/>
          </a:xfrm>
        </p:spPr>
        <p:txBody>
          <a:bodyPr/>
          <a:lstStyle/>
          <a:p>
            <a:r>
              <a:rPr lang="en-US" dirty="0" smtClean="0"/>
              <a:t>Clouds Offer </a:t>
            </a:r>
            <a:r>
              <a:rPr lang="en-US" sz="3600" b="0" dirty="0"/>
              <a:t>From different points of view</a:t>
            </a:r>
            <a:br>
              <a:rPr lang="en-US" sz="3600" b="0" dirty="0"/>
            </a:br>
            <a:endParaRPr lang="en-US" b="0" dirty="0"/>
          </a:p>
        </p:txBody>
      </p:sp>
      <p:sp>
        <p:nvSpPr>
          <p:cNvPr id="4" name="Content Placeholder 3"/>
          <p:cNvSpPr>
            <a:spLocks noGrp="1"/>
          </p:cNvSpPr>
          <p:nvPr>
            <p:ph idx="1"/>
          </p:nvPr>
        </p:nvSpPr>
        <p:spPr>
          <a:xfrm>
            <a:off x="152400" y="1143000"/>
            <a:ext cx="8839200" cy="4572000"/>
          </a:xfrm>
        </p:spPr>
        <p:txBody>
          <a:bodyPr/>
          <a:lstStyle/>
          <a:p>
            <a:r>
              <a:rPr lang="en-US" sz="2400" b="1" dirty="0" smtClean="0"/>
              <a:t>Features from NIST</a:t>
            </a:r>
            <a:r>
              <a:rPr lang="en-US" sz="2400" b="1" dirty="0"/>
              <a:t>: </a:t>
            </a:r>
            <a:endParaRPr lang="en-US" sz="2400" b="1" dirty="0" smtClean="0"/>
          </a:p>
          <a:p>
            <a:pPr lvl="1">
              <a:lnSpc>
                <a:spcPts val="2500"/>
              </a:lnSpc>
            </a:pPr>
            <a:r>
              <a:rPr lang="en-US" sz="2400" dirty="0" smtClean="0"/>
              <a:t>On-demand </a:t>
            </a:r>
            <a:r>
              <a:rPr lang="en-US" sz="2400" dirty="0"/>
              <a:t>service (elastic); </a:t>
            </a:r>
            <a:endParaRPr lang="en-US" sz="2400" dirty="0" smtClean="0"/>
          </a:p>
          <a:p>
            <a:pPr lvl="1">
              <a:lnSpc>
                <a:spcPts val="2500"/>
              </a:lnSpc>
            </a:pPr>
            <a:r>
              <a:rPr lang="en-US" sz="2400" dirty="0" smtClean="0"/>
              <a:t>Broad </a:t>
            </a:r>
            <a:r>
              <a:rPr lang="en-US" sz="2400" dirty="0"/>
              <a:t>network access; </a:t>
            </a:r>
            <a:endParaRPr lang="en-US" sz="2400" dirty="0" smtClean="0"/>
          </a:p>
          <a:p>
            <a:pPr lvl="1">
              <a:lnSpc>
                <a:spcPts val="2500"/>
              </a:lnSpc>
            </a:pPr>
            <a:r>
              <a:rPr lang="en-US" sz="2400" dirty="0" smtClean="0"/>
              <a:t>Resource </a:t>
            </a:r>
            <a:r>
              <a:rPr lang="en-US" sz="2400" dirty="0"/>
              <a:t>pooling; </a:t>
            </a:r>
            <a:endParaRPr lang="en-US" sz="2400" dirty="0" smtClean="0"/>
          </a:p>
          <a:p>
            <a:pPr lvl="1">
              <a:lnSpc>
                <a:spcPts val="2500"/>
              </a:lnSpc>
            </a:pPr>
            <a:r>
              <a:rPr lang="en-US" sz="2400" dirty="0" smtClean="0"/>
              <a:t>Flexible </a:t>
            </a:r>
            <a:r>
              <a:rPr lang="en-US" sz="2400" dirty="0"/>
              <a:t>resource allocation; </a:t>
            </a:r>
            <a:endParaRPr lang="en-US" sz="2400" dirty="0" smtClean="0"/>
          </a:p>
          <a:p>
            <a:pPr lvl="1">
              <a:lnSpc>
                <a:spcPts val="2500"/>
              </a:lnSpc>
            </a:pPr>
            <a:r>
              <a:rPr lang="en-US" sz="2400" dirty="0" smtClean="0"/>
              <a:t>Measured </a:t>
            </a:r>
            <a:r>
              <a:rPr lang="en-US" sz="2400" dirty="0"/>
              <a:t>service</a:t>
            </a:r>
          </a:p>
          <a:p>
            <a:r>
              <a:rPr lang="en-US" sz="2400" b="1" dirty="0"/>
              <a:t>Economies of </a:t>
            </a:r>
            <a:r>
              <a:rPr lang="en-US" sz="2400" b="1" dirty="0" smtClean="0"/>
              <a:t>scale </a:t>
            </a:r>
            <a:r>
              <a:rPr lang="en-US" sz="2400" dirty="0" smtClean="0"/>
              <a:t>in performance and electrical power </a:t>
            </a:r>
            <a:r>
              <a:rPr lang="en-US" sz="2400" b="1" dirty="0" smtClean="0"/>
              <a:t>(Green IT)</a:t>
            </a:r>
            <a:endParaRPr lang="en-US" sz="2400" b="1" dirty="0"/>
          </a:p>
          <a:p>
            <a:r>
              <a:rPr lang="en-US" sz="2400" dirty="0"/>
              <a:t>Powerful new </a:t>
            </a:r>
            <a:r>
              <a:rPr lang="en-US" sz="2400" b="1" dirty="0"/>
              <a:t>software </a:t>
            </a:r>
            <a:r>
              <a:rPr lang="en-US" sz="2400" b="1" dirty="0" smtClean="0"/>
              <a:t>models </a:t>
            </a:r>
          </a:p>
          <a:p>
            <a:pPr lvl="1"/>
            <a:r>
              <a:rPr lang="en-US" sz="2400" b="1" dirty="0" smtClean="0"/>
              <a:t>Platform as a Service </a:t>
            </a:r>
            <a:r>
              <a:rPr lang="en-US" sz="2400" dirty="0" smtClean="0"/>
              <a:t>is not an alternative to </a:t>
            </a:r>
            <a:r>
              <a:rPr lang="en-US" sz="2400" b="1" dirty="0" smtClean="0"/>
              <a:t>Infrastructure as a Service – </a:t>
            </a:r>
            <a:r>
              <a:rPr lang="en-US" sz="2400" dirty="0" smtClean="0"/>
              <a:t>it is instead an incredible valued added</a:t>
            </a:r>
          </a:p>
          <a:p>
            <a:pPr lvl="1"/>
            <a:r>
              <a:rPr lang="en-US" sz="2400" dirty="0" smtClean="0"/>
              <a:t>Amazon is as much </a:t>
            </a:r>
            <a:r>
              <a:rPr lang="en-US" sz="2400" dirty="0" err="1" smtClean="0"/>
              <a:t>PaaS</a:t>
            </a:r>
            <a:r>
              <a:rPr lang="en-US" sz="2400" dirty="0" smtClean="0"/>
              <a:t> as Azure </a:t>
            </a:r>
            <a:endParaRPr lang="en-US" sz="2400" dirty="0"/>
          </a:p>
          <a:p>
            <a:endParaRPr lang="en-US" dirty="0"/>
          </a:p>
        </p:txBody>
      </p:sp>
      <p:sp>
        <p:nvSpPr>
          <p:cNvPr id="2" name="Slide Number Placeholder 1"/>
          <p:cNvSpPr>
            <a:spLocks noGrp="1"/>
          </p:cNvSpPr>
          <p:nvPr>
            <p:ph type="sldNum" sz="quarter" idx="12"/>
          </p:nvPr>
        </p:nvSpPr>
        <p:spPr/>
        <p:txBody>
          <a:bodyPr/>
          <a:lstStyle/>
          <a:p>
            <a:fld id="{37046A98-E713-4B22-96A8-FD47EC0F5D67}" type="slidenum">
              <a:rPr lang="en-US" smtClean="0"/>
              <a:pPr/>
              <a:t>7</a:t>
            </a:fld>
            <a:endParaRPr lang="en-US"/>
          </a:p>
        </p:txBody>
      </p:sp>
    </p:spTree>
    <p:extLst>
      <p:ext uri="{BB962C8B-B14F-4D97-AF65-F5344CB8AC3E}">
        <p14:creationId xmlns:p14="http://schemas.microsoft.com/office/powerpoint/2010/main" val="39349375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067800" cy="960438"/>
          </a:xfrm>
        </p:spPr>
        <p:txBody>
          <a:bodyPr/>
          <a:lstStyle/>
          <a:p>
            <a:r>
              <a:rPr lang="en-US" dirty="0" smtClean="0"/>
              <a:t>Technical Architecture  of </a:t>
            </a:r>
            <a:r>
              <a:rPr lang="en-US" dirty="0" err="1" smtClean="0"/>
              <a:t>TestbedaaS</a:t>
            </a:r>
            <a:endParaRPr lang="en-US" dirty="0"/>
          </a:p>
        </p:txBody>
      </p:sp>
      <p:pic>
        <p:nvPicPr>
          <p:cNvPr id="4" name="Content Placeholder 3" descr="C:\Users\Geoffrey Fox\Desktop\FG2\vcluster-3.png"/>
          <p:cNvPicPr>
            <a:picLocks noGrp="1" noChangeAspect="1"/>
          </p:cNvPicPr>
          <p:nvPr>
            <p:ph idx="1"/>
          </p:nvPr>
        </p:nvPicPr>
        <p:blipFill>
          <a:blip r:embed="rId2">
            <a:extLst>
              <a:ext uri="{28A0092B-C50C-407E-A947-70E740481C1C}">
                <a14:useLocalDpi xmlns:a14="http://schemas.microsoft.com/office/drawing/2010/main" val="0"/>
              </a:ext>
            </a:extLst>
          </a:blip>
          <a:srcRect l="-12484" r="-12484"/>
          <a:stretch>
            <a:fillRect/>
          </a:stretch>
        </p:blipFill>
        <p:spPr bwMode="auto">
          <a:xfrm>
            <a:off x="-746066" y="1165860"/>
            <a:ext cx="10598727" cy="5829300"/>
          </a:xfrm>
          <a:prstGeom prst="rect">
            <a:avLst/>
          </a:prstGeom>
          <a:noFill/>
          <a:ln>
            <a:noFill/>
          </a:ln>
        </p:spPr>
      </p:pic>
    </p:spTree>
    <p:extLst>
      <p:ext uri="{BB962C8B-B14F-4D97-AF65-F5344CB8AC3E}">
        <p14:creationId xmlns:p14="http://schemas.microsoft.com/office/powerpoint/2010/main" val="2266853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Conclusions</a:t>
            </a:r>
            <a:r>
              <a:rPr lang="en-US" dirty="0"/>
              <a:t/>
            </a:r>
            <a:br>
              <a:rPr lang="en-US" dirty="0"/>
            </a:br>
            <a:endParaRPr lang="en-US"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71</a:t>
            </a:fld>
            <a:endParaRPr lang="en-US"/>
          </a:p>
        </p:txBody>
      </p:sp>
    </p:spTree>
    <p:extLst>
      <p:ext uri="{BB962C8B-B14F-4D97-AF65-F5344CB8AC3E}">
        <p14:creationId xmlns:p14="http://schemas.microsoft.com/office/powerpoint/2010/main" val="4468267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838200"/>
          </a:xfrm>
        </p:spPr>
        <p:txBody>
          <a:bodyPr/>
          <a:lstStyle/>
          <a:p>
            <a:r>
              <a:rPr lang="en-US" dirty="0" smtClean="0"/>
              <a:t>Conclusions</a:t>
            </a:r>
            <a:endParaRPr lang="en-US" dirty="0"/>
          </a:p>
        </p:txBody>
      </p:sp>
      <p:sp>
        <p:nvSpPr>
          <p:cNvPr id="3" name="Content Placeholder 2"/>
          <p:cNvSpPr>
            <a:spLocks noGrp="1"/>
          </p:cNvSpPr>
          <p:nvPr>
            <p:ph idx="1"/>
          </p:nvPr>
        </p:nvSpPr>
        <p:spPr>
          <a:xfrm>
            <a:off x="0" y="685800"/>
            <a:ext cx="9144000" cy="4525963"/>
          </a:xfrm>
        </p:spPr>
        <p:txBody>
          <a:bodyPr/>
          <a:lstStyle/>
          <a:p>
            <a:r>
              <a:rPr lang="en-US" sz="2400" dirty="0" smtClean="0"/>
              <a:t>Clouds and HPC are here to stay and one should plan on using </a:t>
            </a:r>
            <a:r>
              <a:rPr lang="en-US" sz="2400" b="1" dirty="0" smtClean="0"/>
              <a:t>both</a:t>
            </a:r>
          </a:p>
          <a:p>
            <a:r>
              <a:rPr lang="en-US" sz="2400" b="1" dirty="0" smtClean="0"/>
              <a:t>Data Intensive </a:t>
            </a:r>
            <a:r>
              <a:rPr lang="en-US" sz="2400" dirty="0" smtClean="0"/>
              <a:t>programs are not like simulations as they have</a:t>
            </a:r>
            <a:r>
              <a:rPr lang="en-US" sz="2400" b="1" dirty="0" smtClean="0"/>
              <a:t> large “reductions” (“collectives”)</a:t>
            </a:r>
            <a:r>
              <a:rPr lang="en-US" sz="2400" dirty="0" smtClean="0"/>
              <a:t> and do not have many small messages</a:t>
            </a:r>
          </a:p>
          <a:p>
            <a:r>
              <a:rPr lang="en-US" sz="2400" b="1" dirty="0" smtClean="0"/>
              <a:t>Iterative MapReduce </a:t>
            </a:r>
            <a:r>
              <a:rPr lang="en-US" sz="2400" dirty="0" smtClean="0"/>
              <a:t>an interesting approach; need to optimize collectives for new applications (Data analytics) and resources (clouds, GPU’s …)</a:t>
            </a:r>
          </a:p>
          <a:p>
            <a:r>
              <a:rPr lang="en-US" sz="2400" dirty="0" smtClean="0"/>
              <a:t>Need an initiative to build </a:t>
            </a:r>
            <a:r>
              <a:rPr lang="en-US" sz="2400" b="1" dirty="0" smtClean="0"/>
              <a:t>scalable high performance data analytics library</a:t>
            </a:r>
            <a:r>
              <a:rPr lang="en-US" sz="2400" dirty="0" smtClean="0"/>
              <a:t> on top of</a:t>
            </a:r>
            <a:r>
              <a:rPr lang="en-US" sz="2400" b="1" dirty="0" smtClean="0"/>
              <a:t> interoperable cloud-HPC platform</a:t>
            </a:r>
          </a:p>
          <a:p>
            <a:pPr lvl="1"/>
            <a:r>
              <a:rPr lang="en-US" sz="2400" b="1" dirty="0" smtClean="0"/>
              <a:t>Consortium </a:t>
            </a:r>
            <a:r>
              <a:rPr lang="en-US" sz="2400" dirty="0" smtClean="0"/>
              <a:t>from Physical/Biological/Social/Network Science, Image Processing, Business</a:t>
            </a:r>
          </a:p>
          <a:p>
            <a:r>
              <a:rPr lang="en-US" sz="2400" dirty="0" smtClean="0"/>
              <a:t>Many promising algorithms such as </a:t>
            </a:r>
            <a:r>
              <a:rPr lang="en-US" sz="2400" b="1" dirty="0" smtClean="0"/>
              <a:t>deterministic annealing </a:t>
            </a:r>
            <a:r>
              <a:rPr lang="en-US" sz="2400" dirty="0" smtClean="0"/>
              <a:t>not used as implementations not available in R/Matlab etc.</a:t>
            </a:r>
          </a:p>
          <a:p>
            <a:pPr lvl="1"/>
            <a:r>
              <a:rPr lang="en-US" sz="2400" dirty="0" smtClean="0"/>
              <a:t>More sophisticated software and runs longer but can be </a:t>
            </a:r>
            <a:r>
              <a:rPr lang="en-US" sz="2400" b="1" dirty="0" smtClean="0"/>
              <a:t>efficiently parallelized </a:t>
            </a:r>
            <a:r>
              <a:rPr lang="en-US" sz="2400" dirty="0" smtClean="0"/>
              <a:t>so runtime not a big issue</a:t>
            </a:r>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72</a:t>
            </a:fld>
            <a:endParaRPr lang="en-US"/>
          </a:p>
        </p:txBody>
      </p:sp>
    </p:spTree>
    <p:extLst>
      <p:ext uri="{BB962C8B-B14F-4D97-AF65-F5344CB8AC3E}">
        <p14:creationId xmlns:p14="http://schemas.microsoft.com/office/powerpoint/2010/main" val="21237366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426"/>
            <a:ext cx="8229600" cy="881974"/>
          </a:xfrm>
        </p:spPr>
        <p:txBody>
          <a:bodyPr/>
          <a:lstStyle/>
          <a:p>
            <a:r>
              <a:rPr lang="en-US" dirty="0" smtClean="0"/>
              <a:t>Conclusions II</a:t>
            </a:r>
            <a:endParaRPr lang="en-US" dirty="0"/>
          </a:p>
        </p:txBody>
      </p:sp>
      <p:sp>
        <p:nvSpPr>
          <p:cNvPr id="3" name="Content Placeholder 2"/>
          <p:cNvSpPr>
            <a:spLocks noGrp="1"/>
          </p:cNvSpPr>
          <p:nvPr>
            <p:ph idx="1"/>
          </p:nvPr>
        </p:nvSpPr>
        <p:spPr>
          <a:xfrm>
            <a:off x="304800" y="1143000"/>
            <a:ext cx="8229600" cy="4525963"/>
          </a:xfrm>
        </p:spPr>
        <p:txBody>
          <a:bodyPr/>
          <a:lstStyle/>
          <a:p>
            <a:r>
              <a:rPr lang="en-US" sz="2400" b="1" dirty="0"/>
              <a:t>CTaaS</a:t>
            </a:r>
            <a:r>
              <a:rPr lang="en-US" sz="2400" dirty="0"/>
              <a:t> (Computing Testbed as a Service) and </a:t>
            </a:r>
            <a:r>
              <a:rPr lang="en-US" sz="2400" dirty="0" smtClean="0"/>
              <a:t>software defined computing</a:t>
            </a:r>
            <a:endParaRPr lang="en-US" sz="2400" dirty="0"/>
          </a:p>
          <a:p>
            <a:r>
              <a:rPr lang="en-US" sz="2400" dirty="0"/>
              <a:t>More </a:t>
            </a:r>
            <a:r>
              <a:rPr lang="en-US" sz="2400" b="1" dirty="0"/>
              <a:t>employment opportunities </a:t>
            </a:r>
            <a:r>
              <a:rPr lang="en-US" sz="2400" dirty="0"/>
              <a:t>in clouds than HPC and Grids and in data than simulation; so cloud and data related activities popular with students</a:t>
            </a:r>
          </a:p>
          <a:p>
            <a:r>
              <a:rPr lang="en-US" sz="2400" dirty="0"/>
              <a:t>International activity to discuss </a:t>
            </a:r>
            <a:r>
              <a:rPr lang="en-US" sz="2400" b="1" dirty="0"/>
              <a:t>data science education</a:t>
            </a:r>
          </a:p>
          <a:p>
            <a:pPr lvl="1">
              <a:spcBef>
                <a:spcPts val="0"/>
              </a:spcBef>
            </a:pPr>
            <a:r>
              <a:rPr lang="en-US" sz="2400" dirty="0"/>
              <a:t>Agree on curricula; is such a degree attractive</a:t>
            </a:r>
            <a:r>
              <a:rPr lang="en-US" sz="2400" dirty="0" smtClean="0"/>
              <a:t>?</a:t>
            </a:r>
          </a:p>
          <a:p>
            <a:pPr>
              <a:spcBef>
                <a:spcPts val="0"/>
              </a:spcBef>
            </a:pPr>
            <a:r>
              <a:rPr lang="en-US" sz="2400" dirty="0"/>
              <a:t>Role of </a:t>
            </a:r>
            <a:r>
              <a:rPr lang="en-US" sz="2400" dirty="0" smtClean="0"/>
              <a:t>MOOC’s as either</a:t>
            </a:r>
          </a:p>
          <a:p>
            <a:pPr lvl="1">
              <a:spcBef>
                <a:spcPts val="0"/>
              </a:spcBef>
            </a:pPr>
            <a:r>
              <a:rPr lang="en-US" sz="2400" dirty="0" smtClean="0"/>
              <a:t>Disseminating new curricula </a:t>
            </a:r>
          </a:p>
          <a:p>
            <a:pPr lvl="1">
              <a:spcBef>
                <a:spcPts val="0"/>
              </a:spcBef>
            </a:pPr>
            <a:r>
              <a:rPr lang="en-US" sz="2400" dirty="0" smtClean="0"/>
              <a:t>Managing course fragments that can be assembled into custom courses for particular interdisciplinary students</a:t>
            </a:r>
            <a:endParaRPr lang="en-US" sz="2400" dirty="0"/>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73</a:t>
            </a:fld>
            <a:endParaRPr lang="en-US"/>
          </a:p>
        </p:txBody>
      </p:sp>
    </p:spTree>
    <p:extLst>
      <p:ext uri="{BB962C8B-B14F-4D97-AF65-F5344CB8AC3E}">
        <p14:creationId xmlns:p14="http://schemas.microsoft.com/office/powerpoint/2010/main" val="3672899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dirty="0" smtClean="0"/>
              <a:t>Some Sizes in 2010</a:t>
            </a:r>
            <a:endParaRPr lang="en-US" dirty="0"/>
          </a:p>
        </p:txBody>
      </p:sp>
      <p:sp>
        <p:nvSpPr>
          <p:cNvPr id="3" name="Content Placeholder 2"/>
          <p:cNvSpPr>
            <a:spLocks noGrp="1"/>
          </p:cNvSpPr>
          <p:nvPr>
            <p:ph idx="1"/>
          </p:nvPr>
        </p:nvSpPr>
        <p:spPr>
          <a:xfrm>
            <a:off x="0" y="838200"/>
            <a:ext cx="9144000" cy="5257800"/>
          </a:xfrm>
        </p:spPr>
        <p:txBody>
          <a:bodyPr/>
          <a:lstStyle/>
          <a:p>
            <a:r>
              <a:rPr lang="en-US" dirty="0" smtClean="0">
                <a:hlinkClick r:id="rId2"/>
              </a:rPr>
              <a:t>http</a:t>
            </a:r>
            <a:r>
              <a:rPr lang="en-US" dirty="0">
                <a:hlinkClick r:id="rId2"/>
              </a:rPr>
              <a:t>://</a:t>
            </a:r>
            <a:r>
              <a:rPr lang="en-US" dirty="0" smtClean="0">
                <a:hlinkClick r:id="rId2"/>
              </a:rPr>
              <a:t>www.mediafire.com/file/zzqna34282frr2f/koomeydatacenterelectuse2011finalversion.pdf</a:t>
            </a:r>
            <a:r>
              <a:rPr lang="en-US" dirty="0" smtClean="0"/>
              <a:t> </a:t>
            </a:r>
          </a:p>
          <a:p>
            <a:r>
              <a:rPr lang="en-US" dirty="0" smtClean="0"/>
              <a:t>30 million servers worldwide</a:t>
            </a:r>
          </a:p>
          <a:p>
            <a:r>
              <a:rPr lang="en-US" dirty="0" smtClean="0"/>
              <a:t>Google had 900,000 servers (3% total world wide)</a:t>
            </a:r>
          </a:p>
          <a:p>
            <a:r>
              <a:rPr lang="en-US" dirty="0" smtClean="0"/>
              <a:t>Google total power ~200 Megawatts</a:t>
            </a:r>
          </a:p>
          <a:p>
            <a:pPr lvl="1"/>
            <a:r>
              <a:rPr lang="en-US" dirty="0" smtClean="0"/>
              <a:t>&lt; 1% of total power used in data centers (Google more efficient than average – </a:t>
            </a:r>
            <a:r>
              <a:rPr lang="en-US" b="1" dirty="0" smtClean="0"/>
              <a:t>Clouds are Green</a:t>
            </a:r>
            <a:r>
              <a:rPr lang="en-US" dirty="0" smtClean="0"/>
              <a:t>!)</a:t>
            </a:r>
          </a:p>
          <a:p>
            <a:pPr lvl="1"/>
            <a:r>
              <a:rPr lang="en-US" dirty="0" smtClean="0"/>
              <a:t>~ 0.01% of total power used on anything world wide</a:t>
            </a:r>
          </a:p>
          <a:p>
            <a:r>
              <a:rPr lang="en-US" dirty="0" smtClean="0"/>
              <a:t>Maybe total clouds are 20% total world server count (a growing fraction)</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8</a:t>
            </a:fld>
            <a:endParaRPr lang="en-US"/>
          </a:p>
        </p:txBody>
      </p:sp>
    </p:spTree>
    <p:extLst>
      <p:ext uri="{BB962C8B-B14F-4D97-AF65-F5344CB8AC3E}">
        <p14:creationId xmlns:p14="http://schemas.microsoft.com/office/powerpoint/2010/main" val="2471977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838200"/>
          </a:xfrm>
        </p:spPr>
        <p:txBody>
          <a:bodyPr/>
          <a:lstStyle/>
          <a:p>
            <a:r>
              <a:rPr lang="en-US" dirty="0" smtClean="0"/>
              <a:t>Some Sizes Cloud v HPC</a:t>
            </a:r>
            <a:endParaRPr lang="en-US" dirty="0"/>
          </a:p>
        </p:txBody>
      </p:sp>
      <p:sp>
        <p:nvSpPr>
          <p:cNvPr id="3" name="Content Placeholder 2"/>
          <p:cNvSpPr>
            <a:spLocks noGrp="1"/>
          </p:cNvSpPr>
          <p:nvPr>
            <p:ph idx="1"/>
          </p:nvPr>
        </p:nvSpPr>
        <p:spPr>
          <a:xfrm>
            <a:off x="0" y="685800"/>
            <a:ext cx="9144000" cy="4525963"/>
          </a:xfrm>
        </p:spPr>
        <p:txBody>
          <a:bodyPr/>
          <a:lstStyle/>
          <a:p>
            <a:r>
              <a:rPr lang="en-US" b="1" dirty="0" smtClean="0"/>
              <a:t>Top Supercomputer </a:t>
            </a:r>
            <a:r>
              <a:rPr lang="en-US" dirty="0" smtClean="0"/>
              <a:t>Sequoia Blue Gene Q at LLNL</a:t>
            </a:r>
          </a:p>
          <a:p>
            <a:pPr lvl="1"/>
            <a:r>
              <a:rPr lang="en-US" dirty="0"/>
              <a:t>16.32 </a:t>
            </a:r>
            <a:r>
              <a:rPr lang="en-US" dirty="0" err="1" smtClean="0"/>
              <a:t>Petaflop</a:t>
            </a:r>
            <a:r>
              <a:rPr lang="en-US" dirty="0" smtClean="0"/>
              <a:t>/s </a:t>
            </a:r>
            <a:r>
              <a:rPr lang="en-US" dirty="0"/>
              <a:t>on the </a:t>
            </a:r>
            <a:r>
              <a:rPr lang="en-US" dirty="0" err="1"/>
              <a:t>Linpack</a:t>
            </a:r>
            <a:r>
              <a:rPr lang="en-US" dirty="0"/>
              <a:t> benchmark using  98,304 </a:t>
            </a:r>
            <a:r>
              <a:rPr lang="en-US" dirty="0" smtClean="0"/>
              <a:t>CPU compute chips with </a:t>
            </a:r>
            <a:r>
              <a:rPr lang="en-US" dirty="0"/>
              <a:t>1.6 million processor cores and </a:t>
            </a:r>
            <a:r>
              <a:rPr lang="en-US" dirty="0" smtClean="0"/>
              <a:t>1.6 Petabyte</a:t>
            </a:r>
            <a:r>
              <a:rPr lang="en-US" dirty="0"/>
              <a:t> of memory in 96 racks covering an area of about 3,000 square </a:t>
            </a:r>
            <a:r>
              <a:rPr lang="en-US" dirty="0" smtClean="0"/>
              <a:t>feet</a:t>
            </a:r>
          </a:p>
          <a:p>
            <a:pPr lvl="1"/>
            <a:r>
              <a:rPr lang="en-US" dirty="0" smtClean="0"/>
              <a:t>7.9 Megawatts power</a:t>
            </a:r>
          </a:p>
          <a:p>
            <a:r>
              <a:rPr lang="en-US" b="1" dirty="0" smtClean="0"/>
              <a:t>Largest (cloud)</a:t>
            </a:r>
            <a:r>
              <a:rPr lang="en-US" dirty="0" smtClean="0"/>
              <a:t> computing data centers</a:t>
            </a:r>
          </a:p>
          <a:p>
            <a:pPr lvl="1"/>
            <a:r>
              <a:rPr lang="en-US" dirty="0"/>
              <a:t>100,000 </a:t>
            </a:r>
            <a:r>
              <a:rPr lang="en-US" dirty="0" smtClean="0"/>
              <a:t>servers at ~200 watts per CPU chip</a:t>
            </a:r>
            <a:endParaRPr lang="en-US" dirty="0"/>
          </a:p>
          <a:p>
            <a:pPr lvl="1"/>
            <a:r>
              <a:rPr lang="en-US" dirty="0" smtClean="0"/>
              <a:t>Up to 30 Megawatts power</a:t>
            </a:r>
          </a:p>
          <a:p>
            <a:r>
              <a:rPr lang="en-US" sz="2800" dirty="0" smtClean="0"/>
              <a:t>So </a:t>
            </a:r>
            <a:r>
              <a:rPr lang="en-US" sz="2800" b="1" dirty="0"/>
              <a:t>largest supercomputer </a:t>
            </a:r>
            <a:r>
              <a:rPr lang="en-US" sz="2800" dirty="0"/>
              <a:t>is around </a:t>
            </a:r>
            <a:r>
              <a:rPr lang="en-US" sz="2800" b="1" dirty="0"/>
              <a:t>1-2% </a:t>
            </a:r>
            <a:r>
              <a:rPr lang="en-US" sz="2800" b="1" dirty="0" smtClean="0"/>
              <a:t>performance  </a:t>
            </a:r>
            <a:r>
              <a:rPr lang="en-US" sz="2800" b="1" dirty="0"/>
              <a:t>of total cloud computing systems</a:t>
            </a:r>
            <a:r>
              <a:rPr lang="en-US" sz="2800" dirty="0"/>
              <a:t> </a:t>
            </a:r>
            <a:r>
              <a:rPr lang="en-US" sz="2800" dirty="0" smtClean="0"/>
              <a:t>with Google ~20% total</a:t>
            </a:r>
          </a:p>
          <a:p>
            <a:pPr lvl="1"/>
            <a:endParaRPr lang="en-US" dirty="0" smtClean="0"/>
          </a:p>
          <a:p>
            <a:endParaRPr lang="en-US" dirty="0" smtClean="0"/>
          </a:p>
        </p:txBody>
      </p:sp>
      <p:sp>
        <p:nvSpPr>
          <p:cNvPr id="4" name="Slide Number Placeholder 3"/>
          <p:cNvSpPr>
            <a:spLocks noGrp="1"/>
          </p:cNvSpPr>
          <p:nvPr>
            <p:ph type="sldNum" sz="quarter" idx="12"/>
          </p:nvPr>
        </p:nvSpPr>
        <p:spPr/>
        <p:txBody>
          <a:bodyPr/>
          <a:lstStyle/>
          <a:p>
            <a:fld id="{94CC141A-9CC6-41A7-A7D0-011D836CC6E2}" type="slidenum">
              <a:rPr lang="en-US" smtClean="0"/>
              <a:pPr/>
              <a:t>9</a:t>
            </a:fld>
            <a:endParaRPr lang="en-US"/>
          </a:p>
        </p:txBody>
      </p:sp>
    </p:spTree>
    <p:extLst>
      <p:ext uri="{BB962C8B-B14F-4D97-AF65-F5344CB8AC3E}">
        <p14:creationId xmlns:p14="http://schemas.microsoft.com/office/powerpoint/2010/main" val="15578106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2.1|1|0.7|0.7"/>
</p:tagLst>
</file>

<file path=ppt/tags/tag2.xml><?xml version="1.0" encoding="utf-8"?>
<p:tagLst xmlns:a="http://schemas.openxmlformats.org/drawingml/2006/main" xmlns:r="http://schemas.openxmlformats.org/officeDocument/2006/relationships" xmlns:p="http://schemas.openxmlformats.org/presentationml/2006/main">
  <p:tag name="TIMING" val="|0.7|1|0.8"/>
</p:tagLst>
</file>

<file path=ppt/tags/tag3.xml><?xml version="1.0" encoding="utf-8"?>
<p:tagLst xmlns:a="http://schemas.openxmlformats.org/drawingml/2006/main" xmlns:r="http://schemas.openxmlformats.org/officeDocument/2006/relationships" xmlns:p="http://schemas.openxmlformats.org/presentationml/2006/main">
  <p:tag name="TIMING" val="|0.7|1|0.8"/>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16513</TotalTime>
  <Words>4397</Words>
  <Application>Microsoft Office PowerPoint</Application>
  <PresentationFormat>On-screen Show (4:3)</PresentationFormat>
  <Paragraphs>762</Paragraphs>
  <Slides>73</Slides>
  <Notes>23</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3_Office Theme</vt:lpstr>
      <vt:lpstr>Data Analytics: Clouds, Algorithms,  and Curricula  </vt:lpstr>
      <vt:lpstr>Abstract</vt:lpstr>
      <vt:lpstr>Broad Overview:  Data Deluge to Clouds</vt:lpstr>
      <vt:lpstr>Some Trends</vt:lpstr>
      <vt:lpstr>Some Data sizes</vt:lpstr>
      <vt:lpstr>PowerPoint Presentation</vt:lpstr>
      <vt:lpstr>Clouds Offer From different points of view </vt:lpstr>
      <vt:lpstr>Some Sizes in 2010</vt:lpstr>
      <vt:lpstr>Some Sizes Cloud v HPC</vt:lpstr>
      <vt:lpstr>Clouds in Science</vt:lpstr>
      <vt:lpstr>2 Aspects of Cloud Computing:  Infrastructure and Runtimes</vt:lpstr>
      <vt:lpstr>Infrastructure, Platforms, Software as a Service</vt:lpstr>
      <vt:lpstr>Science Computing Environments</vt:lpstr>
      <vt:lpstr>Clouds HPC and Grids</vt:lpstr>
      <vt:lpstr>Cloud Applications</vt:lpstr>
      <vt:lpstr>What Applications work in Clouds</vt:lpstr>
      <vt:lpstr>27 Venus-C Azure Applications</vt:lpstr>
      <vt:lpstr>Parallelism over Users and Usages</vt:lpstr>
      <vt:lpstr>Internet of Things and the Cloud </vt:lpstr>
      <vt:lpstr>Classic Parallel Computing</vt:lpstr>
      <vt:lpstr>4 Forms of MapReduce</vt:lpstr>
      <vt:lpstr>Data Intensive Applications</vt:lpstr>
      <vt:lpstr>Map Collective Model (Judy Qiu)</vt:lpstr>
      <vt:lpstr>Twister for Data Intensive  Iterative Applications</vt:lpstr>
      <vt:lpstr>Pleasingly Parallel Performance Comparisons</vt:lpstr>
      <vt:lpstr>Performance – Kmeans Clustering</vt:lpstr>
      <vt:lpstr>Recent results on 512 cores Azure</vt:lpstr>
      <vt:lpstr>Data Intensive Kmeans Clustering</vt:lpstr>
      <vt:lpstr>PowerPoint Presentation</vt:lpstr>
      <vt:lpstr>Polymorphic Scatter-Allgather in Twister i.e. have collective primitives and find optimal implementation on each system</vt:lpstr>
      <vt:lpstr>Twister Performance on Kmeans Clustering </vt:lpstr>
      <vt:lpstr>Multi Dimensional Scaling</vt:lpstr>
      <vt:lpstr>Multi Dimensional Scaling on Azure</vt:lpstr>
      <vt:lpstr>Data Analytics </vt:lpstr>
      <vt:lpstr>General Remarks I</vt:lpstr>
      <vt:lpstr>General Remarks II</vt:lpstr>
      <vt:lpstr>Data Analytics and Algorithms</vt:lpstr>
      <vt:lpstr>Algorithms for Data Analytics</vt:lpstr>
      <vt:lpstr>PowerPoint Presentation</vt:lpstr>
      <vt:lpstr>Data Analytics Futures?</vt:lpstr>
      <vt:lpstr>Deterministic Annealing</vt:lpstr>
      <vt:lpstr>DA is Multiscale and Parallel</vt:lpstr>
      <vt:lpstr>Dimension Reduction/MDS</vt:lpstr>
      <vt:lpstr>MDS runs as well in Metric and non Metric Cases</vt:lpstr>
      <vt:lpstr>Phylogenetic tree using MDS</vt:lpstr>
      <vt:lpstr>Data Analytics (and Informatics) Field and its Education and Training</vt:lpstr>
      <vt:lpstr>Jobs v. Countries</vt:lpstr>
      <vt:lpstr>McKinsey Institute on Big Data Jobs</vt:lpstr>
      <vt:lpstr>Data Analytics Education</vt:lpstr>
      <vt:lpstr>Computational Science</vt:lpstr>
      <vt:lpstr>Informatics at Indiana University</vt:lpstr>
      <vt:lpstr>Informatics at Indiana University</vt:lpstr>
      <vt:lpstr>Largely Informatics at IU</vt:lpstr>
      <vt:lpstr>Largely Applied Computer Science</vt:lpstr>
      <vt:lpstr>Largely Core Computer Science</vt:lpstr>
      <vt:lpstr>MOOC’s</vt:lpstr>
      <vt:lpstr>Massive Open Online Courses (MOOC)</vt:lpstr>
      <vt:lpstr>MOOC’s on a) Cloud b) X-Informatics</vt:lpstr>
      <vt:lpstr>PowerPoint Presentation</vt:lpstr>
      <vt:lpstr>FutureGrid</vt:lpstr>
      <vt:lpstr>Some Existing Testbeds</vt:lpstr>
      <vt:lpstr>FutureGrid key Concepts</vt:lpstr>
      <vt:lpstr>FutureGrid Offers</vt:lpstr>
      <vt:lpstr>FutureGrid Grid supports Cloud Grid HPC Computing Testbed as a Service (aaS)</vt:lpstr>
      <vt:lpstr>4 Use Types for FutureGrid TestbedaaS</vt:lpstr>
      <vt:lpstr>What Users want on FutureGrid</vt:lpstr>
      <vt:lpstr>Recent Trends</vt:lpstr>
      <vt:lpstr>PowerPoint Presentation</vt:lpstr>
      <vt:lpstr>Learning from FutureGrid</vt:lpstr>
      <vt:lpstr>Technical Architecture  of TestbedaaS</vt:lpstr>
      <vt:lpstr>Conclusions </vt:lpstr>
      <vt:lpstr>Conclusions</vt:lpstr>
      <vt:lpstr>Conclusions II</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Geoffrey Fox</dc:creator>
  <cp:lastModifiedBy>Geoffrey Fox</cp:lastModifiedBy>
  <cp:revision>491</cp:revision>
  <dcterms:created xsi:type="dcterms:W3CDTF">2010-05-04T01:29:55Z</dcterms:created>
  <dcterms:modified xsi:type="dcterms:W3CDTF">2012-12-23T23:31:00Z</dcterms:modified>
</cp:coreProperties>
</file>