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39"/>
  </p:notesMasterIdLst>
  <p:sldIdLst>
    <p:sldId id="267" r:id="rId3"/>
    <p:sldId id="290" r:id="rId4"/>
    <p:sldId id="292" r:id="rId5"/>
    <p:sldId id="293" r:id="rId6"/>
    <p:sldId id="295" r:id="rId7"/>
    <p:sldId id="297" r:id="rId8"/>
    <p:sldId id="333" r:id="rId9"/>
    <p:sldId id="328" r:id="rId10"/>
    <p:sldId id="296" r:id="rId11"/>
    <p:sldId id="338" r:id="rId12"/>
    <p:sldId id="332" r:id="rId13"/>
    <p:sldId id="340" r:id="rId14"/>
    <p:sldId id="341" r:id="rId15"/>
    <p:sldId id="342" r:id="rId16"/>
    <p:sldId id="331" r:id="rId17"/>
    <p:sldId id="334" r:id="rId18"/>
    <p:sldId id="339" r:id="rId19"/>
    <p:sldId id="299" r:id="rId20"/>
    <p:sldId id="275" r:id="rId21"/>
    <p:sldId id="276" r:id="rId22"/>
    <p:sldId id="313" r:id="rId23"/>
    <p:sldId id="315" r:id="rId24"/>
    <p:sldId id="288" r:id="rId25"/>
    <p:sldId id="278" r:id="rId26"/>
    <p:sldId id="280" r:id="rId27"/>
    <p:sldId id="277" r:id="rId28"/>
    <p:sldId id="321" r:id="rId29"/>
    <p:sldId id="325" r:id="rId30"/>
    <p:sldId id="326" r:id="rId31"/>
    <p:sldId id="301" r:id="rId32"/>
    <p:sldId id="302" r:id="rId33"/>
    <p:sldId id="303" r:id="rId34"/>
    <p:sldId id="304" r:id="rId35"/>
    <p:sldId id="329" r:id="rId36"/>
    <p:sldId id="330" r:id="rId37"/>
    <p:sldId id="32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50" autoAdjust="0"/>
  </p:normalViewPr>
  <p:slideViewPr>
    <p:cSldViewPr>
      <p:cViewPr varScale="1">
        <p:scale>
          <a:sx n="120" d="100"/>
          <a:sy n="120" d="100"/>
        </p:scale>
        <p:origin x="-6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kanaya\AppData\Local\Microsoft\Windows\Temporary%20Internet%20Files\Content.Outlook\Q647AGDQ\TwisterVsHadoopOnPageRank%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cademic\phd\Thesis\Benchmarks\po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259854732569741"/>
          <c:y val="0.17891688191334867"/>
          <c:w val="0.7670091871955671"/>
          <c:h val="0.61376701035198789"/>
        </c:manualLayout>
      </c:layout>
      <c:scatterChart>
        <c:scatterStyle val="smoothMarker"/>
        <c:ser>
          <c:idx val="0"/>
          <c:order val="0"/>
          <c:tx>
            <c:v>Twister</c:v>
          </c:tx>
          <c:xVal>
            <c:numRef>
              <c:f>Sheet1!$J$20:$N$20</c:f>
              <c:numCache>
                <c:formatCode>General</c:formatCode>
                <c:ptCount val="5"/>
                <c:pt idx="0">
                  <c:v>1.4024710299999998</c:v>
                </c:pt>
                <c:pt idx="1">
                  <c:v>1.1174764469999998</c:v>
                </c:pt>
                <c:pt idx="2">
                  <c:v>0.83858694600000006</c:v>
                </c:pt>
                <c:pt idx="3">
                  <c:v>0.55665777400000005</c:v>
                </c:pt>
                <c:pt idx="4">
                  <c:v>0.27097908100000045</c:v>
                </c:pt>
              </c:numCache>
            </c:numRef>
          </c:xVal>
          <c:yVal>
            <c:numRef>
              <c:f>Sheet1!$J$16:$N$16</c:f>
              <c:numCache>
                <c:formatCode>General</c:formatCode>
                <c:ptCount val="5"/>
                <c:pt idx="0">
                  <c:v>363.7</c:v>
                </c:pt>
                <c:pt idx="1">
                  <c:v>323.7</c:v>
                </c:pt>
                <c:pt idx="2">
                  <c:v>266.63</c:v>
                </c:pt>
                <c:pt idx="3">
                  <c:v>189.7</c:v>
                </c:pt>
                <c:pt idx="4">
                  <c:v>108.3</c:v>
                </c:pt>
              </c:numCache>
            </c:numRef>
          </c:yVal>
          <c:smooth val="1"/>
        </c:ser>
        <c:ser>
          <c:idx val="1"/>
          <c:order val="1"/>
          <c:tx>
            <c:v>Hadoop</c:v>
          </c:tx>
          <c:xVal>
            <c:numRef>
              <c:f>Sheet1!$J$20:$N$20</c:f>
              <c:numCache>
                <c:formatCode>General</c:formatCode>
                <c:ptCount val="5"/>
                <c:pt idx="0">
                  <c:v>1.4024710299999998</c:v>
                </c:pt>
                <c:pt idx="1">
                  <c:v>1.1174764469999998</c:v>
                </c:pt>
                <c:pt idx="2">
                  <c:v>0.83858694600000006</c:v>
                </c:pt>
                <c:pt idx="3">
                  <c:v>0.55665777400000005</c:v>
                </c:pt>
                <c:pt idx="4">
                  <c:v>0.27097908100000045</c:v>
                </c:pt>
              </c:numCache>
            </c:numRef>
          </c:xVal>
          <c:yVal>
            <c:numRef>
              <c:f>Sheet1!$J$17:$N$17</c:f>
              <c:numCache>
                <c:formatCode>General</c:formatCode>
                <c:ptCount val="5"/>
                <c:pt idx="0">
                  <c:v>6517.3</c:v>
                </c:pt>
                <c:pt idx="1">
                  <c:v>5419</c:v>
                </c:pt>
                <c:pt idx="2">
                  <c:v>4331.9000000000005</c:v>
                </c:pt>
                <c:pt idx="3">
                  <c:v>3048.1</c:v>
                </c:pt>
                <c:pt idx="4">
                  <c:v>1902</c:v>
                </c:pt>
              </c:numCache>
            </c:numRef>
          </c:yVal>
          <c:smooth val="1"/>
        </c:ser>
        <c:axId val="87533056"/>
        <c:axId val="87534976"/>
      </c:scatterChart>
      <c:valAx>
        <c:axId val="87533056"/>
        <c:scaling>
          <c:orientation val="minMax"/>
          <c:max val="1.6"/>
          <c:min val="0.2"/>
        </c:scaling>
        <c:axPos val="b"/>
        <c:majorGridlines/>
        <c:title>
          <c:tx>
            <c:rich>
              <a:bodyPr/>
              <a:lstStyle/>
              <a:p>
                <a:pPr>
                  <a:defRPr sz="1600"/>
                </a:pPr>
                <a:r>
                  <a:rPr lang="en-US" sz="1600"/>
                  <a:t>Number of URLs (Billions)</a:t>
                </a:r>
              </a:p>
            </c:rich>
          </c:tx>
          <c:layout/>
        </c:title>
        <c:numFmt formatCode="General" sourceLinked="1"/>
        <c:majorTickMark val="none"/>
        <c:tickLblPos val="nextTo"/>
        <c:txPr>
          <a:bodyPr/>
          <a:lstStyle/>
          <a:p>
            <a:pPr>
              <a:defRPr sz="1800"/>
            </a:pPr>
            <a:endParaRPr lang="en-US"/>
          </a:p>
        </c:txPr>
        <c:crossAx val="87534976"/>
        <c:crosses val="autoZero"/>
        <c:crossBetween val="midCat"/>
        <c:majorUnit val="0.2"/>
      </c:valAx>
      <c:valAx>
        <c:axId val="87534976"/>
        <c:scaling>
          <c:orientation val="minMax"/>
        </c:scaling>
        <c:axPos val="l"/>
        <c:majorGridlines/>
        <c:title>
          <c:tx>
            <c:rich>
              <a:bodyPr/>
              <a:lstStyle/>
              <a:p>
                <a:pPr>
                  <a:defRPr sz="1600"/>
                </a:pPr>
                <a:r>
                  <a:rPr lang="en-US" sz="1600"/>
                  <a:t>Elapsed Time (Seconds)</a:t>
                </a:r>
              </a:p>
            </c:rich>
          </c:tx>
          <c:layout/>
        </c:title>
        <c:numFmt formatCode="General" sourceLinked="1"/>
        <c:majorTickMark val="none"/>
        <c:tickLblPos val="nextTo"/>
        <c:txPr>
          <a:bodyPr/>
          <a:lstStyle/>
          <a:p>
            <a:pPr>
              <a:defRPr sz="1800"/>
            </a:pPr>
            <a:endParaRPr lang="en-US"/>
          </a:p>
        </c:txPr>
        <c:crossAx val="87533056"/>
        <c:crosses val="autoZero"/>
        <c:crossBetween val="midCat"/>
      </c:valAx>
    </c:plotArea>
    <c:legend>
      <c:legendPos val="r"/>
      <c:layout>
        <c:manualLayout>
          <c:xMode val="edge"/>
          <c:yMode val="edge"/>
          <c:x val="0.16558515460599577"/>
          <c:y val="0.21092396653927348"/>
          <c:w val="0.17606658078077342"/>
          <c:h val="0.15943056979373424"/>
        </c:manualLayout>
      </c:layout>
      <c:spPr>
        <a:solidFill>
          <a:schemeClr val="bg1"/>
        </a:solidFill>
        <a:ln>
          <a:solidFill>
            <a:schemeClr val="tx1"/>
          </a:solidFill>
        </a:ln>
      </c:spPr>
      <c:txPr>
        <a:bodyPr/>
        <a:lstStyle/>
        <a:p>
          <a:pPr>
            <a:defRPr sz="1600"/>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MPI.NET </a:t>
            </a:r>
            <a:r>
              <a:rPr lang="en-US" dirty="0" err="1"/>
              <a:t>vs</a:t>
            </a:r>
            <a:r>
              <a:rPr lang="en-US" dirty="0"/>
              <a:t> </a:t>
            </a:r>
            <a:r>
              <a:rPr lang="en-US" dirty="0" err="1"/>
              <a:t>OpenMPI</a:t>
            </a:r>
            <a:r>
              <a:rPr lang="en-US" baseline="0" dirty="0"/>
              <a:t> </a:t>
            </a:r>
            <a:r>
              <a:rPr lang="en-US" baseline="0" dirty="0" err="1" smtClean="0"/>
              <a:t>vs</a:t>
            </a:r>
            <a:r>
              <a:rPr lang="en-US" baseline="0" dirty="0" smtClean="0"/>
              <a:t> Twister </a:t>
            </a:r>
            <a:br>
              <a:rPr lang="en-US" baseline="0" dirty="0" smtClean="0"/>
            </a:br>
            <a:r>
              <a:rPr lang="en-US" baseline="0" dirty="0" smtClean="0"/>
              <a:t>(Improved method for Matrix </a:t>
            </a:r>
            <a:r>
              <a:rPr lang="en-US" baseline="0" dirty="0"/>
              <a:t>Multiplication</a:t>
            </a:r>
            <a:r>
              <a:rPr lang="en-US" baseline="0" dirty="0" smtClean="0"/>
              <a:t>)  </a:t>
            </a:r>
          </a:p>
          <a:p>
            <a:pPr>
              <a:defRPr/>
            </a:pPr>
            <a:r>
              <a:rPr lang="en-US" baseline="0" dirty="0" smtClean="0"/>
              <a:t>Using 256 CPU cores of Tempest</a:t>
            </a:r>
            <a:endParaRPr lang="en-US" dirty="0"/>
          </a:p>
        </c:rich>
      </c:tx>
      <c:layout>
        <c:manualLayout>
          <c:xMode val="edge"/>
          <c:yMode val="edge"/>
          <c:x val="0.24206095331833521"/>
          <c:y val="0"/>
        </c:manualLayout>
      </c:layout>
    </c:title>
    <c:plotArea>
      <c:layout>
        <c:manualLayout>
          <c:layoutTarget val="inner"/>
          <c:xMode val="edge"/>
          <c:yMode val="edge"/>
          <c:x val="0.12805188413948271"/>
          <c:y val="0.13742191601049888"/>
          <c:w val="0.77400543682039913"/>
          <c:h val="0.69455544619422571"/>
        </c:manualLayout>
      </c:layout>
      <c:scatterChart>
        <c:scatterStyle val="smoothMarker"/>
        <c:ser>
          <c:idx val="1"/>
          <c:order val="0"/>
          <c:tx>
            <c:v>Twister</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CorrectResultsTempest!$U$66:$U$72</c:f>
              <c:numCache>
                <c:formatCode>General</c:formatCode>
                <c:ptCount val="7"/>
                <c:pt idx="0">
                  <c:v>5.085</c:v>
                </c:pt>
                <c:pt idx="1">
                  <c:v>8.6070000000000011</c:v>
                </c:pt>
                <c:pt idx="2">
                  <c:v>18.919</c:v>
                </c:pt>
                <c:pt idx="3">
                  <c:v>40.546000000000006</c:v>
                </c:pt>
                <c:pt idx="4">
                  <c:v>72.071999999999989</c:v>
                </c:pt>
                <c:pt idx="5">
                  <c:v>117.79900000000002</c:v>
                </c:pt>
                <c:pt idx="6">
                  <c:v>184.74099999999999</c:v>
                </c:pt>
              </c:numCache>
            </c:numRef>
          </c:yVal>
          <c:smooth val="1"/>
        </c:ser>
        <c:ser>
          <c:idx val="2"/>
          <c:order val="1"/>
          <c:tx>
            <c:v>OpenMPI</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CorrectResultsTempest!$S$66:$S$72</c:f>
              <c:numCache>
                <c:formatCode>0.000</c:formatCode>
                <c:ptCount val="7"/>
                <c:pt idx="0">
                  <c:v>3.3824739999999971</c:v>
                </c:pt>
                <c:pt idx="1">
                  <c:v>5.4324539999999999</c:v>
                </c:pt>
                <c:pt idx="2">
                  <c:v>16.680299999999971</c:v>
                </c:pt>
                <c:pt idx="3">
                  <c:v>22.68054499999997</c:v>
                </c:pt>
                <c:pt idx="4">
                  <c:v>47.069048000000002</c:v>
                </c:pt>
                <c:pt idx="5">
                  <c:v>72.368099999999998</c:v>
                </c:pt>
                <c:pt idx="6">
                  <c:v>167.72844500000019</c:v>
                </c:pt>
              </c:numCache>
            </c:numRef>
          </c:yVal>
          <c:smooth val="1"/>
        </c:ser>
        <c:ser>
          <c:idx val="3"/>
          <c:order val="2"/>
          <c:tx>
            <c:v>MPI.NET</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CorrectResultsTempest!$T$66:$T$72</c:f>
              <c:numCache>
                <c:formatCode>General</c:formatCode>
                <c:ptCount val="7"/>
                <c:pt idx="0">
                  <c:v>0.33072000000000046</c:v>
                </c:pt>
                <c:pt idx="1">
                  <c:v>1.3977599999999999</c:v>
                </c:pt>
                <c:pt idx="2">
                  <c:v>8.217979999999999</c:v>
                </c:pt>
                <c:pt idx="3">
                  <c:v>27.19509</c:v>
                </c:pt>
                <c:pt idx="4">
                  <c:v>72.98254</c:v>
                </c:pt>
                <c:pt idx="5">
                  <c:v>167.95430000000007</c:v>
                </c:pt>
                <c:pt idx="6">
                  <c:v>600</c:v>
                </c:pt>
              </c:numCache>
            </c:numRef>
          </c:yVal>
          <c:smooth val="1"/>
        </c:ser>
        <c:axId val="87766144"/>
        <c:axId val="87768064"/>
      </c:scatterChart>
      <c:valAx>
        <c:axId val="87766144"/>
        <c:scaling>
          <c:orientation val="minMax"/>
        </c:scaling>
        <c:axPos val="b"/>
        <c:majorGridlines/>
        <c:title>
          <c:tx>
            <c:rich>
              <a:bodyPr/>
              <a:lstStyle/>
              <a:p>
                <a:pPr>
                  <a:defRPr sz="1800"/>
                </a:pPr>
                <a:r>
                  <a:rPr lang="en-US" sz="1800"/>
                  <a:t>Dimension</a:t>
                </a:r>
                <a:r>
                  <a:rPr lang="en-US" sz="1800" baseline="0"/>
                  <a:t> of a matrix</a:t>
                </a:r>
                <a:endParaRPr lang="en-US" sz="1800"/>
              </a:p>
            </c:rich>
          </c:tx>
          <c:layout/>
        </c:title>
        <c:numFmt formatCode="General" sourceLinked="1"/>
        <c:majorTickMark val="none"/>
        <c:tickLblPos val="nextTo"/>
        <c:txPr>
          <a:bodyPr/>
          <a:lstStyle/>
          <a:p>
            <a:pPr>
              <a:defRPr sz="1800"/>
            </a:pPr>
            <a:endParaRPr lang="en-US"/>
          </a:p>
        </c:txPr>
        <c:crossAx val="87768064"/>
        <c:crosses val="autoZero"/>
        <c:crossBetween val="midCat"/>
      </c:valAx>
      <c:valAx>
        <c:axId val="87768064"/>
        <c:scaling>
          <c:orientation val="minMax"/>
        </c:scaling>
        <c:axPos val="l"/>
        <c:majorGridlines/>
        <c:title>
          <c:tx>
            <c:rich>
              <a:bodyPr/>
              <a:lstStyle/>
              <a:p>
                <a:pPr>
                  <a:defRPr sz="1800"/>
                </a:pPr>
                <a:r>
                  <a:rPr lang="en-US" sz="1800"/>
                  <a:t>Elapsed</a:t>
                </a:r>
                <a:r>
                  <a:rPr lang="en-US" sz="1800" baseline="0"/>
                  <a:t> Time (Seconds)</a:t>
                </a:r>
                <a:endParaRPr lang="en-US" sz="1800"/>
              </a:p>
            </c:rich>
          </c:tx>
          <c:layout/>
        </c:title>
        <c:numFmt formatCode="General" sourceLinked="1"/>
        <c:majorTickMark val="none"/>
        <c:tickLblPos val="nextTo"/>
        <c:txPr>
          <a:bodyPr/>
          <a:lstStyle/>
          <a:p>
            <a:pPr>
              <a:defRPr sz="1800"/>
            </a:pPr>
            <a:endParaRPr lang="en-US"/>
          </a:p>
        </c:txPr>
        <c:crossAx val="87766144"/>
        <c:crosses val="autoZero"/>
        <c:crossBetween val="midCat"/>
      </c:valAx>
    </c:plotArea>
    <c:legend>
      <c:legendPos val="r"/>
      <c:layout>
        <c:manualLayout>
          <c:xMode val="edge"/>
          <c:yMode val="edge"/>
          <c:x val="0.14086309523809523"/>
          <c:y val="0.16117322834645667"/>
          <c:w val="0.21479166666666671"/>
          <c:h val="0.19843487532808388"/>
        </c:manualLayout>
      </c:layout>
      <c:spPr>
        <a:solidFill>
          <a:schemeClr val="bg1"/>
        </a:solidFill>
        <a:ln>
          <a:solidFill>
            <a:schemeClr val="tx1"/>
          </a:solidFill>
        </a:ln>
      </c:spPr>
      <c:txPr>
        <a:bodyPr/>
        <a:lstStyle/>
        <a:p>
          <a:pPr>
            <a:defRPr sz="1800"/>
          </a:pPr>
          <a:endParaRPr lang="en-US"/>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0.09121</cdr:x>
      <cdr:y>0</cdr:y>
    </cdr:from>
    <cdr:to>
      <cdr:x>0.90879</cdr:x>
      <cdr:y>0.20892</cdr:y>
    </cdr:to>
    <cdr:sp macro="" textlink="">
      <cdr:nvSpPr>
        <cdr:cNvPr id="2" name="TextBox 1"/>
        <cdr:cNvSpPr txBox="1"/>
      </cdr:nvSpPr>
      <cdr:spPr>
        <a:xfrm xmlns:a="http://schemas.openxmlformats.org/drawingml/2006/main">
          <a:off x="834053" y="0"/>
          <a:ext cx="7475893" cy="1384995"/>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ctr" rtl="0"/>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a:t>
          </a:r>
          <a:r>
            <a:rPr lang="en-US" sz="2400" b="1" baseline="0" dirty="0" smtClean="0">
              <a:latin typeface="Arial" pitchFamily="34" charset="0"/>
              <a:cs typeface="Arial" pitchFamily="34" charset="0"/>
            </a:rPr>
            <a:t> </a:t>
          </a:r>
          <a:br>
            <a:rPr lang="en-US" sz="2400" b="1" baseline="0" dirty="0" smtClean="0">
              <a:latin typeface="Arial" pitchFamily="34" charset="0"/>
              <a:cs typeface="Arial" pitchFamily="34" charset="0"/>
            </a:rPr>
          </a:br>
          <a:r>
            <a:rPr lang="en-US" sz="2400" b="1" baseline="0" dirty="0" err="1" smtClean="0">
              <a:latin typeface="Arial" pitchFamily="34" charset="0"/>
              <a:cs typeface="Arial" pitchFamily="34" charset="0"/>
            </a:rPr>
            <a:t>ClueWeb</a:t>
          </a:r>
          <a:r>
            <a:rPr lang="en-US" sz="2400" b="1" baseline="0" dirty="0" smtClean="0">
              <a:latin typeface="Arial" pitchFamily="34" charset="0"/>
              <a:cs typeface="Arial" pitchFamily="34" charset="0"/>
            </a:rPr>
            <a:t> Data (Time for 20 iterations)</a:t>
          </a:r>
          <a:r>
            <a:rPr lang="en-US" sz="1800" baseline="0" dirty="0" smtClean="0">
              <a:latin typeface="Arial" pitchFamily="34" charset="0"/>
              <a:cs typeface="Arial" pitchFamily="34" charset="0"/>
            </a:rPr>
            <a:t> </a:t>
          </a:r>
          <a:br>
            <a:rPr lang="en-US" sz="1800" baseline="0" dirty="0" smtClean="0">
              <a:latin typeface="Arial" pitchFamily="34" charset="0"/>
              <a:cs typeface="Arial" pitchFamily="34" charset="0"/>
            </a:rPr>
          </a:br>
          <a:r>
            <a:rPr lang="en-US" sz="1800" baseline="0" dirty="0" smtClean="0">
              <a:latin typeface="Arial" pitchFamily="34" charset="0"/>
              <a:cs typeface="Arial" pitchFamily="34" charset="0"/>
            </a:rPr>
            <a:t>using </a:t>
          </a:r>
          <a:r>
            <a:rPr lang="fr-FR" sz="1800" baseline="0" dirty="0" smtClean="0">
              <a:latin typeface="Arial" pitchFamily="34" charset="0"/>
              <a:cs typeface="Arial" pitchFamily="34" charset="0"/>
            </a:rPr>
            <a:t>32 </a:t>
          </a:r>
          <a:r>
            <a:rPr lang="fr-FR" sz="1800" baseline="0" dirty="0" err="1" smtClean="0">
              <a:latin typeface="Arial" pitchFamily="34" charset="0"/>
              <a:cs typeface="Arial" pitchFamily="34" charset="0"/>
            </a:rPr>
            <a:t>nodes</a:t>
          </a:r>
          <a:r>
            <a:rPr lang="fr-FR" sz="1800" baseline="0" dirty="0" smtClean="0">
              <a:latin typeface="Arial" pitchFamily="34" charset="0"/>
              <a:cs typeface="Arial" pitchFamily="34" charset="0"/>
            </a:rPr>
            <a:t> (256 CPU </a:t>
          </a:r>
          <a:r>
            <a:rPr lang="fr-FR" sz="1800" baseline="0" dirty="0" err="1" smtClean="0">
              <a:latin typeface="Arial" pitchFamily="34" charset="0"/>
              <a:cs typeface="Arial" pitchFamily="34" charset="0"/>
            </a:rPr>
            <a:t>cores</a:t>
          </a:r>
          <a:r>
            <a:rPr lang="fr-FR" sz="1800" baseline="0" dirty="0" smtClean="0">
              <a:latin typeface="Arial" pitchFamily="34" charset="0"/>
              <a:cs typeface="Arial" pitchFamily="34" charset="0"/>
            </a:rPr>
            <a:t>) of Crevasse</a:t>
          </a:r>
          <a:endParaRPr lang="en-US" sz="1800" dirty="0" smtClean="0">
            <a:latin typeface="Arial" pitchFamily="34" charset="0"/>
            <a:cs typeface="Arial" pitchFamily="34" charset="0"/>
          </a:endParaRPr>
        </a:p>
        <a:p xmlns:a="http://schemas.openxmlformats.org/drawingml/2006/main">
          <a:endParaRPr lang="en-US" sz="18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5/20/2010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a:t>
            </a:r>
            <a:r>
              <a:rPr lang="en-US" dirty="0" err="1" smtClean="0"/>
              <a:t>Professor,Yes</a:t>
            </a:r>
            <a:r>
              <a:rPr lang="en-US" dirty="0" smtClean="0"/>
              <a:t>. More * are better. This table was done mainly to compare EC2 &amp; Azure with the Dryad &amp; </a:t>
            </a:r>
            <a:r>
              <a:rPr lang="en-US" dirty="0" err="1" smtClean="0"/>
              <a:t>Hadoop</a:t>
            </a:r>
            <a:r>
              <a:rPr lang="en-US" dirty="0" smtClean="0"/>
              <a:t> based on a reviewer comment and it's bit subjective. </a:t>
            </a:r>
          </a:p>
          <a:p>
            <a:r>
              <a:rPr lang="en-US" dirty="0" smtClean="0"/>
              <a:t/>
            </a:r>
            <a:br>
              <a:rPr lang="en-US" dirty="0" smtClean="0"/>
            </a:br>
            <a:endParaRPr lang="en-US" dirty="0" smtClean="0"/>
          </a:p>
          <a:p>
            <a:r>
              <a:rPr lang="en-US" dirty="0" smtClean="0"/>
              <a:t>I gave similar ratings for the ease of programming of </a:t>
            </a:r>
            <a:r>
              <a:rPr lang="en-US" dirty="0" err="1" smtClean="0"/>
              <a:t>DryadLINQ</a:t>
            </a:r>
            <a:r>
              <a:rPr lang="en-US" dirty="0" smtClean="0"/>
              <a:t> &amp; </a:t>
            </a:r>
            <a:r>
              <a:rPr lang="en-US" dirty="0" err="1" smtClean="0"/>
              <a:t>Hadoop</a:t>
            </a:r>
            <a:r>
              <a:rPr lang="en-US" dirty="0" smtClean="0"/>
              <a:t>. There is a jumpstart cost in learning </a:t>
            </a:r>
            <a:r>
              <a:rPr lang="en-US" dirty="0" err="1" smtClean="0"/>
              <a:t>DryadLINQ</a:t>
            </a:r>
            <a:r>
              <a:rPr lang="en-US" dirty="0" smtClean="0"/>
              <a:t> if somebody is not familiar with LINQ. But when he knows </a:t>
            </a:r>
            <a:r>
              <a:rPr lang="en-US" dirty="0" err="1" smtClean="0"/>
              <a:t>DryadLINQ</a:t>
            </a:r>
            <a:r>
              <a:rPr lang="en-US" dirty="0" smtClean="0"/>
              <a:t>, it's easier to program.</a:t>
            </a:r>
          </a:p>
          <a:p>
            <a:r>
              <a:rPr lang="en-US" dirty="0" smtClean="0"/>
              <a:t/>
            </a:r>
            <a:br>
              <a:rPr lang="en-US" dirty="0" smtClean="0"/>
            </a:br>
            <a:endParaRPr lang="en-US" dirty="0" smtClean="0"/>
          </a:p>
          <a:p>
            <a:r>
              <a:rPr lang="en-US" dirty="0" smtClean="0"/>
              <a:t>I also mention </a:t>
            </a:r>
            <a:r>
              <a:rPr lang="en-US" dirty="0" err="1" smtClean="0"/>
              <a:t>DryadLINQ</a:t>
            </a:r>
            <a:r>
              <a:rPr lang="en-US" dirty="0" smtClean="0"/>
              <a:t> is easier to use than </a:t>
            </a:r>
            <a:r>
              <a:rPr lang="en-US" dirty="0" err="1" smtClean="0"/>
              <a:t>Hadoop</a:t>
            </a:r>
            <a:r>
              <a:rPr lang="en-US" dirty="0" smtClean="0"/>
              <a:t>. What I meant by "ease of use" is the level of difficulty in managing the framework and to run the tasks. Given the availability of a Windows HPCS cluster, it's easier to install and run </a:t>
            </a:r>
            <a:r>
              <a:rPr lang="en-US" dirty="0" err="1" smtClean="0"/>
              <a:t>DryadLINQ</a:t>
            </a:r>
            <a:r>
              <a:rPr lang="en-US" dirty="0" smtClean="0"/>
              <a:t> than setting up a </a:t>
            </a:r>
            <a:r>
              <a:rPr lang="en-US" dirty="0" err="1" smtClean="0"/>
              <a:t>Hadoop</a:t>
            </a:r>
            <a:r>
              <a:rPr lang="en-US" dirty="0" smtClean="0"/>
              <a:t> cluster. But on the other hand with </a:t>
            </a:r>
            <a:r>
              <a:rPr lang="en-US" dirty="0" err="1" smtClean="0"/>
              <a:t>DryadLINQ</a:t>
            </a:r>
            <a:r>
              <a:rPr lang="en-US" dirty="0" smtClean="0"/>
              <a:t> users have to do the data distribution manually or through </a:t>
            </a:r>
            <a:r>
              <a:rPr lang="en-US" dirty="0" err="1" smtClean="0"/>
              <a:t>programatically</a:t>
            </a:r>
            <a:r>
              <a:rPr lang="en-US" dirty="0" smtClean="0"/>
              <a:t>, I don't think I'm capturing that in my rating.</a:t>
            </a: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4</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5/20/2010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hyperlink" Target="../../CGL+SC09/DataforPlotviz/BIOLOGY_Metagenomics.bat" TargetMode="Externa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hyperlink" Target="http://salsahpc.indiana.edu/content/cloud-materi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i="1" dirty="0" smtClean="0"/>
              <a:t>Clouds Cyberinfrastructure </a:t>
            </a:r>
            <a:r>
              <a:rPr lang="en-US" sz="4000" b="1" i="1" dirty="0" smtClean="0"/>
              <a:t/>
            </a:r>
            <a:br>
              <a:rPr lang="en-US" sz="4000" b="1" i="1" dirty="0" smtClean="0"/>
            </a:br>
            <a:r>
              <a:rPr lang="en-US" sz="4000" b="1" i="1" dirty="0" smtClean="0"/>
              <a:t>and </a:t>
            </a:r>
            <a:r>
              <a:rPr lang="en-US" sz="4000" b="1" i="1" dirty="0" smtClean="0"/>
              <a:t>Collaboration</a:t>
            </a:r>
            <a:endParaRPr lang="en-US" sz="4000" dirty="0"/>
          </a:p>
        </p:txBody>
      </p:sp>
      <p:sp>
        <p:nvSpPr>
          <p:cNvPr id="3" name="Subtitle 2"/>
          <p:cNvSpPr>
            <a:spLocks noGrp="1"/>
          </p:cNvSpPr>
          <p:nvPr>
            <p:ph type="subTitle" idx="1"/>
          </p:nvPr>
        </p:nvSpPr>
        <p:spPr>
          <a:xfrm>
            <a:off x="228600" y="1905000"/>
            <a:ext cx="8686800" cy="1447800"/>
          </a:xfrm>
        </p:spPr>
        <p:txBody>
          <a:bodyPr>
            <a:noAutofit/>
          </a:bodyPr>
          <a:lstStyle/>
          <a:p>
            <a:r>
              <a:rPr lang="en-US" sz="2800" b="1" i="1" dirty="0" smtClean="0"/>
              <a:t>CTS2010  Chicago IL</a:t>
            </a:r>
          </a:p>
          <a:p>
            <a:r>
              <a:rPr lang="en-US" sz="2800" b="1" i="1" dirty="0" smtClean="0"/>
              <a:t>May 20 2010</a:t>
            </a:r>
            <a:br>
              <a:rPr lang="en-US" sz="2800" b="1" i="1" dirty="0" smtClean="0"/>
            </a:br>
            <a:r>
              <a:rPr lang="en-US" sz="2800" b="1" i="1" dirty="0" smtClean="0"/>
              <a:t> http://cisedu.us/cis/cts/10/main/callForPapers.jsp</a:t>
            </a:r>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381000" y="1143000"/>
            <a:ext cx="8610600" cy="5715000"/>
          </a:xfrm>
        </p:spPr>
        <p:txBody>
          <a:bodyPr>
            <a:normAutofit fontScale="92500" lnSpcReduction="1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r>
              <a:rPr lang="en-US" sz="2400" dirty="0" smtClean="0"/>
              <a:t>)</a:t>
            </a:r>
          </a:p>
          <a:p>
            <a:pPr lvl="1"/>
            <a:r>
              <a:rPr lang="en-US" sz="2400" dirty="0" smtClean="0"/>
              <a:t>Many </a:t>
            </a:r>
            <a:r>
              <a:rPr lang="en-US" sz="2400" dirty="0" smtClean="0">
                <a:solidFill>
                  <a:srgbClr val="FF0000"/>
                </a:solidFill>
              </a:rPr>
              <a:t>government clouds</a:t>
            </a:r>
            <a:endParaRPr lang="en-US" sz="2400" dirty="0" smtClean="0">
              <a:solidFill>
                <a:srgbClr val="FF0000"/>
              </a:solidFill>
            </a:endParaRP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r>
              <a:rPr lang="en-US" sz="2800" dirty="0" smtClean="0">
                <a:solidFill>
                  <a:srgbClr val="FF0000"/>
                </a:solidFill>
              </a:rPr>
              <a:t>Services</a:t>
            </a:r>
            <a:r>
              <a:rPr lang="en-US" sz="2800" dirty="0" smtClean="0"/>
              <a:t> still are correct architecture with either REST (Web 2.0) or Web  </a:t>
            </a:r>
            <a:r>
              <a:rPr lang="en-US" sz="2800" dirty="0" smtClean="0"/>
              <a:t>Services</a:t>
            </a: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90600"/>
          </a:xfrm>
        </p:spPr>
        <p:txBody>
          <a:bodyPr/>
          <a:lstStyle/>
          <a:p>
            <a:r>
              <a:rPr lang="en-US" dirty="0" smtClean="0"/>
              <a:t>Collaboration as a Service</a:t>
            </a:r>
            <a:endParaRPr lang="en-US" dirty="0"/>
          </a:p>
        </p:txBody>
      </p:sp>
      <p:sp>
        <p:nvSpPr>
          <p:cNvPr id="3" name="Content Placeholder 2"/>
          <p:cNvSpPr>
            <a:spLocks noGrp="1"/>
          </p:cNvSpPr>
          <p:nvPr>
            <p:ph idx="1"/>
          </p:nvPr>
        </p:nvSpPr>
        <p:spPr>
          <a:xfrm>
            <a:off x="0" y="1295400"/>
            <a:ext cx="9144000" cy="5257800"/>
          </a:xfrm>
        </p:spPr>
        <p:txBody>
          <a:bodyPr>
            <a:normAutofit fontScale="92500"/>
          </a:bodyPr>
          <a:lstStyle/>
          <a:p>
            <a:r>
              <a:rPr lang="en-US" dirty="0" smtClean="0"/>
              <a:t>Describes use of clouds to </a:t>
            </a:r>
            <a:r>
              <a:rPr lang="en-US" dirty="0" smtClean="0">
                <a:solidFill>
                  <a:srgbClr val="FF0000"/>
                </a:solidFill>
              </a:rPr>
              <a:t>host the various services </a:t>
            </a:r>
            <a:r>
              <a:rPr lang="en-US" dirty="0" smtClean="0"/>
              <a:t>needed for collaboration, crisis management, command and control etc.</a:t>
            </a:r>
          </a:p>
          <a:p>
            <a:pPr lvl="1"/>
            <a:r>
              <a:rPr lang="en-US" dirty="0" smtClean="0"/>
              <a:t>Manage exchange of information between collaborating people and sensors</a:t>
            </a:r>
          </a:p>
          <a:p>
            <a:pPr lvl="1"/>
            <a:r>
              <a:rPr lang="en-US" dirty="0" smtClean="0"/>
              <a:t>Support the shared databases and information processing defining common knowledge</a:t>
            </a:r>
          </a:p>
          <a:p>
            <a:pPr lvl="1"/>
            <a:r>
              <a:rPr lang="en-US" dirty="0" smtClean="0"/>
              <a:t>Support filtering of information from sensors and databases</a:t>
            </a:r>
          </a:p>
          <a:p>
            <a:pPr lvl="1"/>
            <a:r>
              <a:rPr lang="en-US" dirty="0" smtClean="0"/>
              <a:t>Simulations might be managed from clouds but run on “MPI engines” outside Clouds if needed parallel implementation</a:t>
            </a:r>
          </a:p>
          <a:p>
            <a:r>
              <a:rPr lang="en-US" dirty="0" smtClean="0"/>
              <a:t>Data sources, users and simulations outside cloud</a:t>
            </a:r>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05800" cy="1143000"/>
          </a:xfrm>
        </p:spPr>
        <p:txBody>
          <a:bodyPr>
            <a:normAutofit fontScale="90000"/>
          </a:bodyPr>
          <a:lstStyle/>
          <a:p>
            <a:r>
              <a:rPr lang="en-US" dirty="0" smtClean="0"/>
              <a:t>Cyberinfrastructure and Collaboration I</a:t>
            </a:r>
            <a:endParaRPr lang="en-US" dirty="0"/>
          </a:p>
        </p:txBody>
      </p:sp>
      <p:sp>
        <p:nvSpPr>
          <p:cNvPr id="3" name="Content Placeholder 2"/>
          <p:cNvSpPr>
            <a:spLocks noGrp="1"/>
          </p:cNvSpPr>
          <p:nvPr>
            <p:ph idx="1"/>
          </p:nvPr>
        </p:nvSpPr>
        <p:spPr>
          <a:xfrm>
            <a:off x="304800" y="1371600"/>
            <a:ext cx="8839200" cy="4525963"/>
          </a:xfrm>
        </p:spPr>
        <p:txBody>
          <a:bodyPr>
            <a:normAutofit fontScale="85000" lnSpcReduction="10000"/>
          </a:bodyPr>
          <a:lstStyle/>
          <a:p>
            <a:r>
              <a:rPr lang="en-US" dirty="0" smtClean="0"/>
              <a:t>Grids support </a:t>
            </a:r>
            <a:r>
              <a:rPr lang="en-US" dirty="0" smtClean="0">
                <a:solidFill>
                  <a:srgbClr val="FF0000"/>
                </a:solidFill>
              </a:rPr>
              <a:t>Virtual Organizations </a:t>
            </a:r>
            <a:r>
              <a:rPr lang="en-US" dirty="0" smtClean="0"/>
              <a:t>VO’s which are the groups of scientists involved in </a:t>
            </a:r>
            <a:r>
              <a:rPr lang="en-US" dirty="0" smtClean="0"/>
              <a:t>a </a:t>
            </a:r>
            <a:r>
              <a:rPr lang="en-US" dirty="0" smtClean="0"/>
              <a:t>particular eScience (distributed global science research) project</a:t>
            </a:r>
          </a:p>
          <a:p>
            <a:r>
              <a:rPr lang="en-US" dirty="0" smtClean="0"/>
              <a:t>These grids involve a distributed set of compute, data and instruments with an expected tendency towards use of clouds</a:t>
            </a:r>
          </a:p>
          <a:p>
            <a:r>
              <a:rPr lang="en-US" dirty="0" smtClean="0"/>
              <a:t>VO’s allow the teams of scientists a common authentication and authorization framework to link to resources on grids</a:t>
            </a:r>
          </a:p>
          <a:p>
            <a:r>
              <a:rPr lang="en-US" dirty="0" smtClean="0"/>
              <a:t>Support of such heterogeneous systems likely to grow in importance but currently not well integrated with Web 2.0 / Commercial systems</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82000" cy="1143000"/>
          </a:xfrm>
        </p:spPr>
        <p:txBody>
          <a:bodyPr>
            <a:normAutofit fontScale="90000"/>
          </a:bodyPr>
          <a:lstStyle/>
          <a:p>
            <a:r>
              <a:rPr lang="en-US" dirty="0" smtClean="0"/>
              <a:t>Cyberinfrastructure and Collaboration II</a:t>
            </a:r>
            <a:endParaRPr lang="en-US" dirty="0"/>
          </a:p>
        </p:txBody>
      </p:sp>
      <p:sp>
        <p:nvSpPr>
          <p:cNvPr id="3" name="Content Placeholder 2"/>
          <p:cNvSpPr>
            <a:spLocks noGrp="1"/>
          </p:cNvSpPr>
          <p:nvPr>
            <p:ph idx="1"/>
          </p:nvPr>
        </p:nvSpPr>
        <p:spPr>
          <a:xfrm>
            <a:off x="0" y="1371600"/>
            <a:ext cx="9144000" cy="5334000"/>
          </a:xfrm>
        </p:spPr>
        <p:txBody>
          <a:bodyPr>
            <a:normAutofit fontScale="85000" lnSpcReduction="20000"/>
          </a:bodyPr>
          <a:lstStyle/>
          <a:p>
            <a:r>
              <a:rPr lang="en-US" dirty="0" smtClean="0"/>
              <a:t>Grids are front-ended by </a:t>
            </a:r>
            <a:r>
              <a:rPr lang="en-US" dirty="0" smtClean="0">
                <a:solidFill>
                  <a:srgbClr val="FF0000"/>
                </a:solidFill>
              </a:rPr>
              <a:t>Portals</a:t>
            </a:r>
            <a:r>
              <a:rPr lang="en-US" dirty="0" smtClean="0"/>
              <a:t> which are important for Collaboration</a:t>
            </a:r>
          </a:p>
          <a:p>
            <a:r>
              <a:rPr lang="en-US" dirty="0" smtClean="0">
                <a:solidFill>
                  <a:srgbClr val="FF0000"/>
                </a:solidFill>
              </a:rPr>
              <a:t>HUBzero</a:t>
            </a:r>
            <a:r>
              <a:rPr lang="en-US" dirty="0" smtClean="0"/>
              <a:t> (initially developed for nanotechnology as </a:t>
            </a:r>
            <a:r>
              <a:rPr lang="en-US" dirty="0" err="1" smtClean="0"/>
              <a:t>nanoHUB</a:t>
            </a:r>
            <a:r>
              <a:rPr lang="en-US" dirty="0" smtClean="0"/>
              <a:t>) from Purdue is best known portal environment but one can use any container for </a:t>
            </a:r>
            <a:r>
              <a:rPr lang="en-US" dirty="0" smtClean="0">
                <a:solidFill>
                  <a:srgbClr val="FF0000"/>
                </a:solidFill>
              </a:rPr>
              <a:t>Gadgets</a:t>
            </a:r>
            <a:r>
              <a:rPr lang="en-US" dirty="0" smtClean="0"/>
              <a:t> or </a:t>
            </a:r>
            <a:r>
              <a:rPr lang="en-US" dirty="0" err="1" smtClean="0"/>
              <a:t>Portlets</a:t>
            </a:r>
            <a:r>
              <a:rPr lang="en-US" dirty="0" smtClean="0"/>
              <a:t> which are modular user interface components to user-facing services</a:t>
            </a:r>
          </a:p>
          <a:p>
            <a:r>
              <a:rPr lang="en-US" dirty="0" smtClean="0"/>
              <a:t>In 2009, </a:t>
            </a:r>
            <a:r>
              <a:rPr lang="en-US" dirty="0" err="1" smtClean="0">
                <a:solidFill>
                  <a:srgbClr val="FF0000"/>
                </a:solidFill>
              </a:rPr>
              <a:t>nanoHUB</a:t>
            </a:r>
            <a:r>
              <a:rPr lang="en-US" dirty="0" smtClean="0"/>
              <a:t> served 274,000 visitors from 172 countries worldwide.  Of these, a core audience of more than 100,000 users watched seminars, downloaded podcasts and other educational materials, and accessed more than 160 nanotechnology simulation tools.  While accessing the tools, users launched a total of 369,000 simulation runs via their web browser and spent 7,286 days collectively interacting with tools and plotting results.  </a:t>
            </a:r>
          </a:p>
          <a:p>
            <a:r>
              <a:rPr lang="en-US" dirty="0" err="1" smtClean="0"/>
              <a:t>nanoHUB</a:t>
            </a:r>
            <a:r>
              <a:rPr lang="en-US" dirty="0" smtClean="0"/>
              <a:t> essentially back-ended by a Cloud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b="1" dirty="0" smtClean="0"/>
              <a:t>Cyberlearning</a:t>
            </a:r>
            <a:endParaRPr lang="en-US" b="1" dirty="0"/>
          </a:p>
        </p:txBody>
      </p:sp>
      <p:sp>
        <p:nvSpPr>
          <p:cNvPr id="3" name="Content Placeholder 2"/>
          <p:cNvSpPr>
            <a:spLocks noGrp="1"/>
          </p:cNvSpPr>
          <p:nvPr>
            <p:ph idx="1"/>
          </p:nvPr>
        </p:nvSpPr>
        <p:spPr>
          <a:xfrm>
            <a:off x="0" y="1219200"/>
            <a:ext cx="9144000" cy="1676400"/>
          </a:xfrm>
        </p:spPr>
        <p:txBody>
          <a:bodyPr>
            <a:normAutofit fontScale="85000" lnSpcReduction="10000"/>
          </a:bodyPr>
          <a:lstStyle/>
          <a:p>
            <a:r>
              <a:rPr lang="en-US" dirty="0" smtClean="0"/>
              <a:t>The use of </a:t>
            </a:r>
            <a:r>
              <a:rPr lang="en-US" dirty="0" smtClean="0">
                <a:solidFill>
                  <a:srgbClr val="FF0000"/>
                </a:solidFill>
              </a:rPr>
              <a:t>Cyberinfrastructure to support (collaborative) education </a:t>
            </a:r>
            <a:r>
              <a:rPr lang="en-US" dirty="0" smtClean="0"/>
              <a:t>is (by definition) Cyberlearning and is top request in using Cyberinfrastructure by small colleges in US</a:t>
            </a:r>
          </a:p>
          <a:p>
            <a:r>
              <a:rPr lang="en-US" dirty="0" smtClean="0"/>
              <a:t>Major new NSF Initiative CTE</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191000" y="3143250"/>
            <a:ext cx="4953000" cy="3714750"/>
          </a:xfrm>
          <a:prstGeom prst="rect">
            <a:avLst/>
          </a:prstGeom>
          <a:noFill/>
          <a:ln w="9525">
            <a:noFill/>
            <a:miter lim="800000"/>
            <a:headEnd/>
            <a:tailEnd/>
          </a:ln>
        </p:spPr>
      </p:pic>
      <p:sp>
        <p:nvSpPr>
          <p:cNvPr id="6" name="TextBox 5"/>
          <p:cNvSpPr txBox="1"/>
          <p:nvPr/>
        </p:nvSpPr>
        <p:spPr>
          <a:xfrm>
            <a:off x="152400" y="3048000"/>
            <a:ext cx="3657600" cy="3477875"/>
          </a:xfrm>
          <a:prstGeom prst="rect">
            <a:avLst/>
          </a:prstGeom>
          <a:noFill/>
        </p:spPr>
        <p:txBody>
          <a:bodyPr wrap="square" rtlCol="0">
            <a:spAutoFit/>
          </a:bodyPr>
          <a:lstStyle/>
          <a:p>
            <a:pPr>
              <a:buFont typeface="Wingdings" pitchFamily="2" charset="2"/>
              <a:buChar char="§"/>
            </a:pPr>
            <a:r>
              <a:rPr lang="en-US" sz="2000" dirty="0" smtClean="0"/>
              <a:t> </a:t>
            </a:r>
            <a:r>
              <a:rPr lang="en-US" sz="2000" dirty="0" smtClean="0">
                <a:solidFill>
                  <a:srgbClr val="FF0000"/>
                </a:solidFill>
              </a:rPr>
              <a:t>Appliances</a:t>
            </a:r>
            <a:r>
              <a:rPr lang="en-US" sz="2000" dirty="0" smtClean="0"/>
              <a:t> are an important development supporting online interactive learning</a:t>
            </a:r>
          </a:p>
          <a:p>
            <a:pPr>
              <a:buFont typeface="Wingdings" pitchFamily="2" charset="2"/>
              <a:buChar char="§"/>
            </a:pPr>
            <a:r>
              <a:rPr lang="en-US" sz="2000" dirty="0" smtClean="0"/>
              <a:t> Appliances are complete image of a computing environment that can be instantiated on a virtual machine and bring up</a:t>
            </a:r>
          </a:p>
          <a:p>
            <a:pPr lvl="1">
              <a:buFont typeface="Wingdings" pitchFamily="2" charset="2"/>
              <a:buChar char="§"/>
            </a:pPr>
            <a:r>
              <a:rPr lang="en-US" sz="2000" dirty="0" smtClean="0"/>
              <a:t> Grids</a:t>
            </a:r>
          </a:p>
          <a:p>
            <a:pPr lvl="1">
              <a:buFont typeface="Wingdings" pitchFamily="2" charset="2"/>
              <a:buChar char="§"/>
            </a:pPr>
            <a:r>
              <a:rPr lang="en-US" sz="2000" dirty="0" smtClean="0"/>
              <a:t> Parallel MPI</a:t>
            </a:r>
          </a:p>
          <a:p>
            <a:pPr lvl="1">
              <a:buFont typeface="Wingdings" pitchFamily="2" charset="2"/>
              <a:buChar char="§"/>
            </a:pPr>
            <a:r>
              <a:rPr lang="en-US" sz="2000" dirty="0" smtClean="0"/>
              <a:t> MapReduce</a:t>
            </a:r>
            <a:br>
              <a:rPr lang="en-US" sz="2000" dirty="0" smtClean="0"/>
            </a:br>
            <a:r>
              <a:rPr lang="en-US" sz="2000" dirty="0" smtClean="0"/>
              <a:t>environments for students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r>
              <a:rPr lang="en-US" dirty="0" smtClean="0"/>
              <a:t>Broad Architecture Components</a:t>
            </a:r>
            <a:endParaRPr lang="en-US" dirty="0"/>
          </a:p>
        </p:txBody>
      </p:sp>
      <p:sp>
        <p:nvSpPr>
          <p:cNvPr id="3" name="Content Placeholder 2"/>
          <p:cNvSpPr>
            <a:spLocks noGrp="1"/>
          </p:cNvSpPr>
          <p:nvPr>
            <p:ph idx="1"/>
          </p:nvPr>
        </p:nvSpPr>
        <p:spPr>
          <a:xfrm>
            <a:off x="152400" y="1066800"/>
            <a:ext cx="8991600" cy="5791200"/>
          </a:xfrm>
        </p:spPr>
        <p:txBody>
          <a:bodyPr>
            <a:noAutofit/>
          </a:bodyPr>
          <a:lstStyle/>
          <a:p>
            <a:r>
              <a:rPr lang="en-US" sz="2400" dirty="0" smtClean="0"/>
              <a:t>Traditional </a:t>
            </a:r>
            <a:r>
              <a:rPr lang="en-US" sz="2400" dirty="0" smtClean="0">
                <a:solidFill>
                  <a:srgbClr val="FF0000"/>
                </a:solidFill>
              </a:rPr>
              <a:t>Supercomputers</a:t>
            </a:r>
            <a:r>
              <a:rPr lang="en-US" sz="2400" dirty="0" smtClean="0"/>
              <a:t> (TeraGrid and DEISA) for large scale parallel computing – mainly simulations</a:t>
            </a:r>
          </a:p>
          <a:p>
            <a:pPr lvl="1"/>
            <a:r>
              <a:rPr lang="en-US" sz="2400" dirty="0" smtClean="0"/>
              <a:t>Likely to offer major GPU enhanced systems</a:t>
            </a:r>
          </a:p>
          <a:p>
            <a:r>
              <a:rPr lang="en-US" sz="2400" dirty="0" smtClean="0"/>
              <a:t>Traditional </a:t>
            </a:r>
            <a:r>
              <a:rPr lang="en-US" sz="2400" dirty="0" smtClean="0">
                <a:solidFill>
                  <a:srgbClr val="FF0000"/>
                </a:solidFill>
              </a:rPr>
              <a:t>Grids</a:t>
            </a:r>
            <a:r>
              <a:rPr lang="en-US" sz="2400" dirty="0" smtClean="0"/>
              <a:t> for handling distributed data – especially </a:t>
            </a:r>
            <a:r>
              <a:rPr lang="en-US" sz="2400" dirty="0" smtClean="0">
                <a:solidFill>
                  <a:srgbClr val="FF0000"/>
                </a:solidFill>
              </a:rPr>
              <a:t>instruments and sensors</a:t>
            </a:r>
          </a:p>
          <a:p>
            <a:r>
              <a:rPr lang="en-US" sz="2400" dirty="0" smtClean="0"/>
              <a:t>Clouds for </a:t>
            </a:r>
            <a:r>
              <a:rPr lang="en-US" sz="2400" dirty="0" smtClean="0">
                <a:solidFill>
                  <a:srgbClr val="FF0000"/>
                </a:solidFill>
              </a:rPr>
              <a:t>multitude of modest activities </a:t>
            </a:r>
            <a:r>
              <a:rPr lang="en-US" sz="2400" dirty="0" smtClean="0"/>
              <a:t>such as services hosting sensors </a:t>
            </a:r>
          </a:p>
          <a:p>
            <a:pPr lvl="1"/>
            <a:r>
              <a:rPr lang="en-US" sz="2000" dirty="0" smtClean="0"/>
              <a:t>Especially where “elastic” on-demand processing needed as in crises</a:t>
            </a:r>
          </a:p>
          <a:p>
            <a:r>
              <a:rPr lang="en-US" sz="2400" dirty="0" smtClean="0"/>
              <a:t>Clouds for “</a:t>
            </a:r>
            <a:r>
              <a:rPr lang="en-US" sz="2400" dirty="0" smtClean="0">
                <a:solidFill>
                  <a:srgbClr val="FF0000"/>
                </a:solidFill>
              </a:rPr>
              <a:t>high throughput computing</a:t>
            </a:r>
            <a:r>
              <a:rPr lang="en-US" sz="2400" dirty="0" smtClean="0"/>
              <a:t>” including much data analysis using loosely coupled parallel computations</a:t>
            </a:r>
          </a:p>
          <a:p>
            <a:pPr lvl="1"/>
            <a:r>
              <a:rPr lang="en-US" sz="2000" dirty="0" smtClean="0"/>
              <a:t>e.g. for large activities that can be broken up into many loosely coupled processes such as those involved in information retrieval</a:t>
            </a:r>
          </a:p>
          <a:p>
            <a:pPr lvl="1"/>
            <a:r>
              <a:rPr lang="en-US" sz="2000" dirty="0" smtClean="0"/>
              <a:t>e.g. for large “parameter searches” – running same application with different defining parameters</a:t>
            </a:r>
          </a:p>
          <a:p>
            <a:r>
              <a:rPr lang="en-US" sz="2400" dirty="0" smtClean="0">
                <a:solidFill>
                  <a:srgbClr val="FF0000"/>
                </a:solidFill>
              </a:rPr>
              <a:t>MapReduce</a:t>
            </a:r>
            <a:r>
              <a:rPr lang="en-US" sz="2400" dirty="0" smtClean="0"/>
              <a:t> important data processing technology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lstStyle/>
          <a:p>
            <a:r>
              <a:rPr lang="en-US" dirty="0" smtClean="0"/>
              <a:t>Cloud Issues</a:t>
            </a:r>
            <a:endParaRPr lang="en-US" dirty="0"/>
          </a:p>
        </p:txBody>
      </p:sp>
      <p:sp>
        <p:nvSpPr>
          <p:cNvPr id="3" name="Content Placeholder 2"/>
          <p:cNvSpPr>
            <a:spLocks noGrp="1"/>
          </p:cNvSpPr>
          <p:nvPr>
            <p:ph idx="1"/>
          </p:nvPr>
        </p:nvSpPr>
        <p:spPr>
          <a:xfrm>
            <a:off x="304800" y="1295400"/>
            <a:ext cx="8686800" cy="5257800"/>
          </a:xfrm>
        </p:spPr>
        <p:txBody>
          <a:bodyPr>
            <a:normAutofit fontScale="92500" lnSpcReduction="10000"/>
          </a:bodyPr>
          <a:lstStyle/>
          <a:p>
            <a:r>
              <a:rPr lang="en-US" dirty="0" smtClean="0">
                <a:solidFill>
                  <a:srgbClr val="FF0000"/>
                </a:solidFill>
              </a:rPr>
              <a:t>Security</a:t>
            </a:r>
            <a:r>
              <a:rPr lang="en-US" dirty="0" smtClean="0"/>
              <a:t>, Privacy</a:t>
            </a:r>
          </a:p>
          <a:p>
            <a:pPr lvl="1"/>
            <a:r>
              <a:rPr lang="en-US" dirty="0" smtClean="0"/>
              <a:t>Private clouds can address but cannot offer same degree of “elasticity” as smaller</a:t>
            </a:r>
          </a:p>
          <a:p>
            <a:r>
              <a:rPr lang="en-US" dirty="0" smtClean="0">
                <a:solidFill>
                  <a:srgbClr val="FF0000"/>
                </a:solidFill>
              </a:rPr>
              <a:t>Performance</a:t>
            </a:r>
          </a:p>
          <a:p>
            <a:pPr lvl="1"/>
            <a:r>
              <a:rPr lang="en-US" dirty="0" smtClean="0"/>
              <a:t>Software network interfaces</a:t>
            </a:r>
          </a:p>
          <a:p>
            <a:pPr lvl="1"/>
            <a:r>
              <a:rPr lang="en-US" dirty="0" smtClean="0"/>
              <a:t>Virtualization hurts locality (compute node to compute node for parallel computing; compute node to data for data analysis)</a:t>
            </a:r>
          </a:p>
          <a:p>
            <a:pPr lvl="1"/>
            <a:r>
              <a:rPr lang="en-US" dirty="0" smtClean="0"/>
              <a:t>Poor and costly transfer of data into cloud</a:t>
            </a:r>
          </a:p>
          <a:p>
            <a:r>
              <a:rPr lang="en-US" dirty="0" smtClean="0">
                <a:solidFill>
                  <a:srgbClr val="FF0000"/>
                </a:solidFill>
              </a:rPr>
              <a:t>Confusion in field </a:t>
            </a:r>
            <a:r>
              <a:rPr lang="en-US" dirty="0" smtClean="0"/>
              <a:t>with 3 different major offerings – Amazon, Google, Microsoft and </a:t>
            </a:r>
            <a:r>
              <a:rPr lang="en-US" b="1" dirty="0" smtClean="0"/>
              <a:t>no</a:t>
            </a:r>
            <a:r>
              <a:rPr lang="en-US" dirty="0" smtClean="0"/>
              <a:t> academic (private) software stacks with a rich feature set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a:t>
            </a:r>
            <a:r>
              <a:rPr lang="en-US" sz="2400" dirty="0" smtClean="0">
                <a:solidFill>
                  <a:srgbClr val="DDF53D"/>
                </a:solidFill>
              </a:rPr>
              <a:t> </a:t>
            </a:r>
            <a:r>
              <a:rPr lang="en-US" sz="2400" dirty="0" smtClean="0"/>
              <a:t>tools (for using clouds) to do data-parallel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Not usually on Virtual Machines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Trends</a:t>
            </a:r>
            <a:endParaRPr lang="en-US" dirty="0"/>
          </a:p>
        </p:txBody>
      </p:sp>
      <p:sp>
        <p:nvSpPr>
          <p:cNvPr id="3" name="Content Placeholder 2"/>
          <p:cNvSpPr>
            <a:spLocks noGrp="1"/>
          </p:cNvSpPr>
          <p:nvPr>
            <p:ph idx="1"/>
          </p:nvPr>
        </p:nvSpPr>
        <p:spPr>
          <a:xfrm>
            <a:off x="0" y="1447800"/>
            <a:ext cx="8991600" cy="4953000"/>
          </a:xfrm>
        </p:spPr>
        <p:txBody>
          <a:bodyPr>
            <a:normAutofit/>
          </a:bodyPr>
          <a:lstStyle/>
          <a:p>
            <a:r>
              <a:rPr lang="en-US" dirty="0" smtClean="0">
                <a:solidFill>
                  <a:srgbClr val="FF0000"/>
                </a:solidFill>
              </a:rPr>
              <a:t>Data Deluge </a:t>
            </a:r>
            <a:r>
              <a:rPr lang="en-US" dirty="0" smtClean="0"/>
              <a:t>in all fields of science</a:t>
            </a:r>
          </a:p>
          <a:p>
            <a:pPr lvl="1"/>
            <a:r>
              <a:rPr lang="en-US" dirty="0" smtClean="0"/>
              <a:t>Also throughout life e.g. web!</a:t>
            </a:r>
          </a:p>
          <a:p>
            <a:r>
              <a:rPr lang="en-US" dirty="0" smtClean="0">
                <a:solidFill>
                  <a:srgbClr val="FF0000"/>
                </a:solidFill>
              </a:rPr>
              <a:t>Multicore</a:t>
            </a:r>
            <a:r>
              <a:rPr lang="en-US" dirty="0" smtClean="0"/>
              <a:t> implies parallel computing important again</a:t>
            </a:r>
          </a:p>
          <a:p>
            <a:pPr lvl="1"/>
            <a:r>
              <a:rPr lang="en-US" dirty="0" smtClean="0"/>
              <a:t>Performance from extra cores – not extra clock speed</a:t>
            </a:r>
          </a:p>
          <a:p>
            <a:r>
              <a:rPr lang="en-US" dirty="0" smtClean="0">
                <a:solidFill>
                  <a:srgbClr val="FF0000"/>
                </a:solidFill>
              </a:rPr>
              <a:t>Clouds</a:t>
            </a:r>
            <a:r>
              <a:rPr lang="en-US" dirty="0" smtClean="0"/>
              <a:t> – new commercially supported data center model replacing compute </a:t>
            </a:r>
            <a:r>
              <a:rPr lang="en-US" dirty="0" smtClean="0"/>
              <a:t>grids</a:t>
            </a:r>
          </a:p>
          <a:p>
            <a:r>
              <a:rPr lang="en-US" dirty="0" smtClean="0">
                <a:solidFill>
                  <a:srgbClr val="FF0000"/>
                </a:solidFill>
              </a:rPr>
              <a:t>Smartphones</a:t>
            </a:r>
            <a:r>
              <a:rPr lang="en-US" dirty="0" smtClean="0"/>
              <a:t> and </a:t>
            </a:r>
            <a:r>
              <a:rPr lang="en-US" dirty="0" smtClean="0">
                <a:solidFill>
                  <a:srgbClr val="FF0000"/>
                </a:solidFill>
              </a:rPr>
              <a:t>Tablets</a:t>
            </a:r>
            <a:r>
              <a:rPr lang="en-US" dirty="0" smtClean="0"/>
              <a:t> increasingly important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Hadoop &amp; Dryad</a:t>
            </a:r>
            <a:endParaRPr lang="en-US" dirty="0">
              <a:solidFill>
                <a:srgbClr val="002060"/>
              </a:solidFill>
            </a:endParaRPr>
          </a:p>
        </p:txBody>
      </p:sp>
      <p:sp>
        <p:nvSpPr>
          <p:cNvPr id="4" name="Content Placeholder 3"/>
          <p:cNvSpPr>
            <a:spLocks noGrp="1"/>
          </p:cNvSpPr>
          <p:nvPr>
            <p:ph sz="half" idx="1"/>
          </p:nvPr>
        </p:nvSpPr>
        <p:spPr>
          <a:xfrm>
            <a:off x="228600" y="3962400"/>
            <a:ext cx="4419600" cy="2895600"/>
          </a:xfrm>
        </p:spPr>
        <p:txBody>
          <a:bodyPr>
            <a:normAutofit fontScale="62500" lnSpcReduction="20000"/>
          </a:bodyPr>
          <a:lstStyle/>
          <a:p>
            <a:endParaRPr lang="en-US" dirty="0" smtClean="0"/>
          </a:p>
          <a:p>
            <a:r>
              <a:rPr lang="en-US" sz="2500" dirty="0" smtClean="0">
                <a:solidFill>
                  <a:srgbClr val="002060"/>
                </a:solidFill>
              </a:rPr>
              <a:t>Apache Implementation of Google’s MapReduce</a:t>
            </a:r>
          </a:p>
          <a:p>
            <a:r>
              <a:rPr lang="en-US" sz="2500" dirty="0" smtClean="0">
                <a:solidFill>
                  <a:srgbClr val="002060"/>
                </a:solidFill>
              </a:rPr>
              <a:t>Uses Hadoop Distributed File System (HDFS) manage data</a:t>
            </a:r>
          </a:p>
          <a:p>
            <a:r>
              <a:rPr lang="en-US" sz="2500" dirty="0" smtClean="0">
                <a:solidFill>
                  <a:srgbClr val="002060"/>
                </a:solidFill>
              </a:rPr>
              <a:t>Map/Reduce tasks are scheduled based on data locality in HDFS</a:t>
            </a:r>
          </a:p>
          <a:p>
            <a:r>
              <a:rPr lang="en-US" sz="2500" dirty="0" smtClean="0">
                <a:solidFill>
                  <a:srgbClr val="002060"/>
                </a:solidFill>
              </a:rPr>
              <a:t>Hadoop handles:	</a:t>
            </a:r>
          </a:p>
          <a:p>
            <a:pPr lvl="1"/>
            <a:r>
              <a:rPr lang="en-US" sz="2500" dirty="0" smtClean="0">
                <a:solidFill>
                  <a:srgbClr val="002060"/>
                </a:solidFill>
              </a:rPr>
              <a:t>Job Creation </a:t>
            </a:r>
          </a:p>
          <a:p>
            <a:pPr lvl="1"/>
            <a:r>
              <a:rPr lang="en-US" sz="2500" dirty="0" smtClean="0">
                <a:solidFill>
                  <a:srgbClr val="002060"/>
                </a:solidFill>
              </a:rPr>
              <a:t>Resource management</a:t>
            </a:r>
          </a:p>
          <a:p>
            <a:pPr lvl="1"/>
            <a:r>
              <a:rPr lang="en-US" sz="2500" dirty="0" smtClean="0">
                <a:solidFill>
                  <a:srgbClr val="002060"/>
                </a:solidFill>
              </a:rPr>
              <a:t>Fault tolerance &amp; re-execution of  failed map/reduce tasks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2438400"/>
          </a:xfrm>
        </p:spPr>
        <p:txBody>
          <a:bodyPr>
            <a:noAutofit/>
          </a:bodyPr>
          <a:lstStyle/>
          <a:p>
            <a:r>
              <a:rPr lang="en-US" sz="1400" dirty="0" smtClean="0">
                <a:solidFill>
                  <a:srgbClr val="002060"/>
                </a:solidFill>
              </a:rPr>
              <a:t>The computation is structured as a directed acyclic graph (DAG)</a:t>
            </a:r>
          </a:p>
          <a:p>
            <a:pPr lvl="1"/>
            <a:r>
              <a:rPr lang="en-US" sz="1400" dirty="0" smtClean="0">
                <a:solidFill>
                  <a:srgbClr val="002060"/>
                </a:solidFill>
              </a:rPr>
              <a:t>Superset of MapReduce</a:t>
            </a:r>
          </a:p>
          <a:p>
            <a:r>
              <a:rPr lang="en-US" sz="1400" dirty="0" smtClean="0">
                <a:solidFill>
                  <a:srgbClr val="002060"/>
                </a:solidFill>
              </a:rPr>
              <a:t>Vertices – computation tasks</a:t>
            </a:r>
          </a:p>
          <a:p>
            <a:r>
              <a:rPr lang="en-US" sz="1400" dirty="0" smtClean="0">
                <a:solidFill>
                  <a:srgbClr val="002060"/>
                </a:solidFill>
              </a:rPr>
              <a:t>Edges – Communication channels</a:t>
            </a:r>
          </a:p>
          <a:p>
            <a:r>
              <a:rPr lang="en-US" sz="1400" dirty="0" smtClean="0">
                <a:solidFill>
                  <a:srgbClr val="002060"/>
                </a:solidFill>
              </a:rPr>
              <a:t>Dryad process the DAG executing vertices on compute clusters</a:t>
            </a:r>
          </a:p>
          <a:p>
            <a:r>
              <a:rPr lang="en-US" sz="1400" dirty="0" smtClean="0">
                <a:solidFill>
                  <a:srgbClr val="002060"/>
                </a:solidFill>
              </a:rPr>
              <a:t>Dryad handles:</a:t>
            </a:r>
          </a:p>
          <a:p>
            <a:pPr lvl="1"/>
            <a:r>
              <a:rPr lang="en-US" sz="1400" dirty="0" smtClean="0">
                <a:solidFill>
                  <a:srgbClr val="002060"/>
                </a:solidFill>
              </a:rPr>
              <a:t>Job creation, Resource management</a:t>
            </a:r>
          </a:p>
          <a:p>
            <a:pPr lvl="1"/>
            <a:r>
              <a:rPr lang="en-US" sz="1400" dirty="0" smtClean="0">
                <a:solidFill>
                  <a:srgbClr val="002060"/>
                </a:solidFill>
              </a:rPr>
              <a:t>Fault tolerance &amp; re-execution of vertices</a:t>
            </a:r>
            <a:endParaRPr lang="en-US" sz="1400"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53000" y="1447800"/>
            <a:ext cx="3733800" cy="2581573"/>
          </a:xfrm>
          <a:prstGeom prst="rect">
            <a:avLst/>
          </a:prstGeom>
          <a:noFill/>
          <a:ln w="9525">
            <a:noFill/>
            <a:miter lim="800000"/>
            <a:headEnd/>
            <a:tailEnd/>
          </a:ln>
          <a:effectLst/>
        </p:spPr>
      </p:pic>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Job</a:t>
              </a:r>
            </a:p>
            <a:p>
              <a:pPr algn="ctr"/>
              <a:r>
                <a:rPr lang="en-US" dirty="0" smtClean="0">
                  <a:solidFill>
                    <a:prstClr val="black"/>
                  </a:solidFill>
                </a:rPr>
                <a:t>Tracker</a:t>
              </a:r>
              <a:endParaRPr lang="en-US" dirty="0">
                <a:solidFill>
                  <a:prstClr val="black"/>
                </a:solidFill>
              </a:endParaRPr>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Name</a:t>
              </a:r>
            </a:p>
            <a:p>
              <a:pPr algn="ctr"/>
              <a:r>
                <a:rPr lang="en-US" dirty="0" smtClean="0">
                  <a:solidFill>
                    <a:prstClr val="black"/>
                  </a:solidFill>
                </a:rPr>
                <a:t>Node</a:t>
              </a:r>
              <a:endParaRPr lang="en-US" dirty="0">
                <a:solidFill>
                  <a:prstClr val="black"/>
                </a:solidFill>
              </a:endParaRPr>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1</a:t>
              </a:r>
              <a:endParaRPr lang="en-US" dirty="0">
                <a:solidFill>
                  <a:prstClr val="white"/>
                </a:solidFill>
              </a:endParaRPr>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30" name="Rectangle 29"/>
            <p:cNvSpPr/>
            <p:nvPr/>
          </p:nvSpPr>
          <p:spPr>
            <a:xfrm>
              <a:off x="38100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1219200" y="3048000"/>
              <a:ext cx="679930" cy="369332"/>
            </a:xfrm>
            <a:prstGeom prst="rect">
              <a:avLst/>
            </a:prstGeom>
            <a:noFill/>
          </p:spPr>
          <p:txBody>
            <a:bodyPr wrap="none" rtlCol="0">
              <a:spAutoFit/>
            </a:bodyPr>
            <a:lstStyle/>
            <a:p>
              <a:r>
                <a:rPr lang="en-US" dirty="0" smtClean="0">
                  <a:solidFill>
                    <a:prstClr val="black"/>
                  </a:solidFill>
                </a:rPr>
                <a:t>HDFS</a:t>
              </a:r>
              <a:endParaRPr lang="en-US" dirty="0">
                <a:solidFill>
                  <a:prstClr val="black"/>
                </a:solidFill>
              </a:endParaRPr>
            </a:p>
          </p:txBody>
        </p:sp>
        <p:sp>
          <p:nvSpPr>
            <p:cNvPr id="59" name="TextBox 58"/>
            <p:cNvSpPr txBox="1"/>
            <p:nvPr/>
          </p:nvSpPr>
          <p:spPr>
            <a:xfrm>
              <a:off x="2438400" y="2362200"/>
              <a:ext cx="1138517" cy="338554"/>
            </a:xfrm>
            <a:prstGeom prst="rect">
              <a:avLst/>
            </a:prstGeom>
            <a:noFill/>
          </p:spPr>
          <p:txBody>
            <a:bodyPr wrap="none" rtlCol="0">
              <a:spAutoFit/>
            </a:bodyPr>
            <a:lstStyle/>
            <a:p>
              <a:r>
                <a:rPr lang="en-US" sz="1600" dirty="0" smtClean="0">
                  <a:solidFill>
                    <a:prstClr val="black"/>
                  </a:solidFill>
                </a:rPr>
                <a:t>Data blocks</a:t>
              </a:r>
              <a:endParaRPr lang="en-US" sz="1600" dirty="0">
                <a:solidFill>
                  <a:prstClr val="black"/>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solidFill>
                    <a:prstClr val="black"/>
                  </a:solidFill>
                </a:rPr>
                <a:t>Data/Compute Nodes</a:t>
              </a:r>
              <a:endParaRPr lang="en-US" sz="1600" dirty="0">
                <a:solidFill>
                  <a:prstClr val="black"/>
                </a:solidFill>
              </a:endParaRPr>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solidFill>
                    <a:prstClr val="black"/>
                  </a:solidFill>
                </a:rPr>
                <a:t>Master Node</a:t>
              </a:r>
              <a:endParaRPr lang="en-US" sz="1600" dirty="0">
                <a:solidFill>
                  <a:prstClr val="black"/>
                </a:solidFill>
              </a:endParaRPr>
            </a:p>
          </p:txBody>
        </p:sp>
      </p:grpSp>
      <p:sp>
        <p:nvSpPr>
          <p:cNvPr id="63" name="TextBox 62"/>
          <p:cNvSpPr txBox="1"/>
          <p:nvPr/>
        </p:nvSpPr>
        <p:spPr>
          <a:xfrm>
            <a:off x="1219200" y="106680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029200" y="990600"/>
            <a:ext cx="1910010" cy="400110"/>
          </a:xfrm>
          <a:prstGeom prst="rect">
            <a:avLst/>
          </a:prstGeom>
          <a:noFill/>
        </p:spPr>
        <p:txBody>
          <a:bodyPr wrap="none" rtlCol="0">
            <a:spAutoFit/>
          </a:bodyPr>
          <a:lstStyle/>
          <a:p>
            <a:r>
              <a:rPr lang="en-US" sz="2000" b="1" dirty="0" smtClean="0">
                <a:solidFill>
                  <a:srgbClr val="00B0F0"/>
                </a:solidFill>
              </a:rPr>
              <a:t>Microsoft Dryad</a:t>
            </a:r>
            <a:endParaRPr lang="en-US" sz="2000" b="1"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t>Modern Commercial Gene Sequencers</a:t>
              </a:r>
              <a:endParaRPr lang="en-US" sz="16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228600"/>
          <a:ext cx="9144000" cy="662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152400"/>
          <a:ext cx="8534400"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8229600" cy="1143000"/>
          </a:xfrm>
        </p:spPr>
        <p:txBody>
          <a:bodyPr/>
          <a:lstStyle/>
          <a:p>
            <a:r>
              <a:rPr lang="en-US" dirty="0" smtClean="0"/>
              <a:t>Fault Tolerance and MapReduce</a:t>
            </a:r>
            <a:endParaRPr lang="en-US" dirty="0"/>
          </a:p>
        </p:txBody>
      </p:sp>
      <p:sp>
        <p:nvSpPr>
          <p:cNvPr id="6" name="Content Placeholder 5"/>
          <p:cNvSpPr>
            <a:spLocks noGrp="1"/>
          </p:cNvSpPr>
          <p:nvPr>
            <p:ph idx="1"/>
          </p:nvPr>
        </p:nvSpPr>
        <p:spPr>
          <a:xfrm>
            <a:off x="304800" y="1371600"/>
            <a:ext cx="8686800" cy="4525963"/>
          </a:xfrm>
        </p:spPr>
        <p:txBody>
          <a:bodyPr>
            <a:normAutofit fontScale="92500" lnSpcReduction="20000"/>
          </a:bodyPr>
          <a:lstStyle/>
          <a:p>
            <a:r>
              <a:rPr lang="en-US" dirty="0" smtClean="0"/>
              <a:t>MPI does “maps” followed by “communication” including “reduce” but does this iteratively</a:t>
            </a:r>
          </a:p>
          <a:p>
            <a:r>
              <a:rPr lang="en-US" dirty="0" smtClean="0"/>
              <a:t>There must (for most communication patterns of interest) be a strict synchronization at end of each communication phase</a:t>
            </a:r>
          </a:p>
          <a:p>
            <a:pPr lvl="1"/>
            <a:r>
              <a:rPr lang="en-US" dirty="0" smtClean="0"/>
              <a:t>Thus if a process fails then everything grinds to a halt</a:t>
            </a:r>
          </a:p>
          <a:p>
            <a:r>
              <a:rPr lang="en-US" dirty="0" smtClean="0"/>
              <a:t>In MapReduce, all Map processes and all reduce processes are independent and stateless and read and write to disks</a:t>
            </a:r>
          </a:p>
          <a:p>
            <a:r>
              <a:rPr lang="en-US" dirty="0" smtClean="0"/>
              <a:t>Thus failures can easily be recovered by rerunning process without other jobs hanging around waiting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599" cy="6216212"/>
        </p:xfrm>
        <a:graphic>
          <a:graphicData uri="http://schemas.openxmlformats.org/drawingml/2006/table">
            <a:tbl>
              <a:tblPr>
                <a:tableStyleId>{3C2FFA5D-87B4-456A-9821-1D502468CF0F}</a:tableStyleId>
              </a:tblPr>
              <a:tblGrid>
                <a:gridCol w="1600200"/>
                <a:gridCol w="2286000"/>
                <a:gridCol w="2209800"/>
                <a:gridCol w="2133599"/>
              </a:tblGrid>
              <a:tr h="381000">
                <a:tc>
                  <a:txBody>
                    <a:bodyPr/>
                    <a:lstStyle/>
                    <a:p>
                      <a:pPr marL="0" marR="0" algn="just">
                        <a:spcBef>
                          <a:spcPts val="0"/>
                        </a:spcBef>
                        <a:spcAft>
                          <a:spcPts val="400"/>
                        </a:spcAft>
                      </a:pP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2000" b="1" dirty="0"/>
                        <a:t>AWS/ Azure</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Hadoop</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DryadLINQ</a:t>
                      </a:r>
                      <a:endParaRPr lang="en-US" sz="2000" b="1" dirty="0">
                        <a:latin typeface="+mn-lt"/>
                        <a:ea typeface="Times New Roman"/>
                      </a:endParaRPr>
                    </a:p>
                  </a:txBody>
                  <a:tcPr marL="18214" marR="18214" marT="0" marB="0"/>
                </a:tc>
              </a:tr>
              <a:tr h="914400">
                <a:tc>
                  <a:txBody>
                    <a:bodyPr/>
                    <a:lstStyle/>
                    <a:p>
                      <a:pPr marL="0" marR="0" algn="l">
                        <a:spcBef>
                          <a:spcPts val="0"/>
                        </a:spcBef>
                        <a:spcAft>
                          <a:spcPts val="400"/>
                        </a:spcAft>
                      </a:pPr>
                      <a:r>
                        <a:rPr lang="en-US" sz="1800" b="1" dirty="0"/>
                        <a:t>Programming patterns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Independent job </a:t>
                      </a:r>
                      <a:r>
                        <a:rPr lang="en-US" sz="1800" dirty="0" smtClean="0"/>
                        <a:t>execution</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err="1" smtClean="0"/>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DAG execution, </a:t>
                      </a:r>
                      <a:r>
                        <a:rPr lang="en-US" sz="1800" dirty="0" err="1" smtClean="0"/>
                        <a:t>MapReduce</a:t>
                      </a:r>
                      <a:r>
                        <a:rPr lang="en-US" sz="1800" dirty="0" smtClean="0"/>
                        <a:t> </a:t>
                      </a:r>
                      <a:r>
                        <a:rPr lang="en-US" sz="1800" baseline="0" dirty="0" smtClean="0"/>
                        <a:t> + Other patterns</a:t>
                      </a:r>
                      <a:endParaRPr lang="en-US" sz="1800" dirty="0">
                        <a:latin typeface="+mn-lt"/>
                        <a:ea typeface="Times New Roman"/>
                      </a:endParaRPr>
                    </a:p>
                  </a:txBody>
                  <a:tcPr marL="18214" marR="18214" marT="0" marB="0"/>
                </a:tc>
              </a:tr>
              <a:tr h="609600">
                <a:tc>
                  <a:txBody>
                    <a:bodyPr/>
                    <a:lstStyle/>
                    <a:p>
                      <a:pPr marL="0" marR="0" algn="l">
                        <a:spcBef>
                          <a:spcPts val="0"/>
                        </a:spcBef>
                        <a:spcAft>
                          <a:spcPts val="400"/>
                        </a:spcAft>
                      </a:pPr>
                      <a:r>
                        <a:rPr lang="en-US" sz="1800" b="1" dirty="0"/>
                        <a:t>Fault Tolerance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Task re-execution based on a time out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Re-execution of failed and slow tasks.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Re-execution of failed and slow tasks.</a:t>
                      </a:r>
                      <a:endParaRPr lang="en-US" sz="1800">
                        <a:latin typeface="+mn-lt"/>
                        <a:ea typeface="Times New Roman"/>
                      </a:endParaRPr>
                    </a:p>
                  </a:txBody>
                  <a:tcPr marL="18214" marR="18214" marT="0" marB="0"/>
                </a:tc>
              </a:tr>
              <a:tr h="609600">
                <a:tc>
                  <a:txBody>
                    <a:bodyPr/>
                    <a:lstStyle/>
                    <a:p>
                      <a:pPr marL="0" marR="0" algn="l">
                        <a:spcBef>
                          <a:spcPts val="0"/>
                        </a:spcBef>
                        <a:spcAft>
                          <a:spcPts val="400"/>
                        </a:spcAft>
                      </a:pPr>
                      <a:r>
                        <a:rPr lang="en-US" sz="1800" b="1" dirty="0"/>
                        <a:t>Data </a:t>
                      </a:r>
                      <a:r>
                        <a:rPr lang="en-US" sz="1800" b="1" dirty="0" smtClean="0"/>
                        <a:t>Storage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S3/Azure Storage.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HDFS parallel file system.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Local files </a:t>
                      </a:r>
                      <a:endParaRPr lang="en-US" sz="1800">
                        <a:latin typeface="+mn-lt"/>
                        <a:ea typeface="Times New Roman"/>
                      </a:endParaRPr>
                    </a:p>
                  </a:txBody>
                  <a:tcPr marL="18214" marR="18214" marT="0" marB="0"/>
                </a:tc>
              </a:tr>
              <a:tr h="838200">
                <a:tc>
                  <a:txBody>
                    <a:bodyPr/>
                    <a:lstStyle/>
                    <a:p>
                      <a:pPr marL="0" marR="0" algn="l">
                        <a:spcBef>
                          <a:spcPts val="0"/>
                        </a:spcBef>
                        <a:spcAft>
                          <a:spcPts val="400"/>
                        </a:spcAft>
                      </a:pPr>
                      <a:r>
                        <a:rPr lang="en-US" sz="1800" b="1" dirty="0" smtClean="0"/>
                        <a:t>Environments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smtClean="0"/>
                        <a:t>EC2/Azure, </a:t>
                      </a:r>
                      <a:r>
                        <a:rPr lang="en-US" sz="1800" dirty="0"/>
                        <a:t>local compute resources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Linux cluster, Amazon Elastic </a:t>
                      </a:r>
                      <a:r>
                        <a:rPr lang="en-US" sz="1800" dirty="0" err="1"/>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Windows HPCS cluster</a:t>
                      </a:r>
                      <a:endParaRPr lang="en-US" sz="1800" dirty="0">
                        <a:latin typeface="+mn-lt"/>
                        <a:ea typeface="Times New Roman"/>
                      </a:endParaRPr>
                    </a:p>
                  </a:txBody>
                  <a:tcPr marL="18214" marR="18214" marT="0" marB="0"/>
                </a:tc>
              </a:tr>
              <a:tr h="608746">
                <a:tc>
                  <a:txBody>
                    <a:bodyPr/>
                    <a:lstStyle/>
                    <a:p>
                      <a:pPr marL="0" marR="0" algn="l">
                        <a:spcBef>
                          <a:spcPts val="0"/>
                        </a:spcBef>
                        <a:spcAft>
                          <a:spcPts val="400"/>
                        </a:spcAft>
                      </a:pPr>
                      <a:r>
                        <a:rPr lang="en-US" sz="1800" b="1" dirty="0"/>
                        <a:t>Ease of Programming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608746">
                <a:tc>
                  <a:txBody>
                    <a:bodyPr/>
                    <a:lstStyle/>
                    <a:p>
                      <a:pPr marL="0" marR="0" algn="l">
                        <a:spcBef>
                          <a:spcPts val="0"/>
                        </a:spcBef>
                        <a:spcAft>
                          <a:spcPts val="400"/>
                        </a:spcAft>
                      </a:pPr>
                      <a:r>
                        <a:rPr lang="en-US" sz="1800" b="1" dirty="0"/>
                        <a:t>Ease of use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1556530">
                <a:tc>
                  <a:txBody>
                    <a:bodyPr/>
                    <a:lstStyle/>
                    <a:p>
                      <a:pPr marL="0" marR="0" algn="l">
                        <a:spcBef>
                          <a:spcPts val="0"/>
                        </a:spcBef>
                        <a:spcAft>
                          <a:spcPts val="400"/>
                        </a:spcAft>
                      </a:pPr>
                      <a:r>
                        <a:rPr lang="en-US" sz="1800" b="1" dirty="0"/>
                        <a:t>Scheduling &amp; Load Balancing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Dynamic scheduling through a global queue, </a:t>
                      </a:r>
                      <a:r>
                        <a:rPr lang="en-US" sz="1800" dirty="0" smtClean="0"/>
                        <a:t>Good</a:t>
                      </a:r>
                      <a:r>
                        <a:rPr lang="en-US" sz="1800" baseline="0" dirty="0" smtClean="0"/>
                        <a:t> </a:t>
                      </a:r>
                      <a:r>
                        <a:rPr lang="en-US" sz="1800" dirty="0" smtClean="0"/>
                        <a:t>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rack aware dynamic task scheduling through a global </a:t>
                      </a:r>
                      <a:r>
                        <a:rPr lang="en-US" sz="1800" dirty="0" smtClean="0"/>
                        <a:t>queue, Good</a:t>
                      </a:r>
                      <a:r>
                        <a:rPr lang="en-US" sz="1800" baseline="0" dirty="0" smtClean="0"/>
                        <a:t> </a:t>
                      </a:r>
                      <a:r>
                        <a:rPr lang="en-US" sz="1800" dirty="0" smtClean="0"/>
                        <a:t> 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network topology aware scheduling. Static task partitions at the node level, suboptimal load balancing</a:t>
                      </a:r>
                      <a:endParaRPr lang="en-US" sz="1800" dirty="0">
                        <a:latin typeface="+mn-lt"/>
                        <a:ea typeface="Times New Roman"/>
                      </a:endParaRPr>
                    </a:p>
                  </a:txBody>
                  <a:tcPr marL="18214" marR="18214"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8229600" cy="1143000"/>
          </a:xfrm>
        </p:spPr>
        <p:txBody>
          <a:bodyPr/>
          <a:lstStyle/>
          <a:p>
            <a:r>
              <a:rPr lang="en-US" dirty="0" smtClean="0"/>
              <a:t>Sequence Assembly in the Clouds</a:t>
            </a:r>
            <a:endParaRPr lang="en-US"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Per core per file (458 reads in each file) time to process sequences</a:t>
            </a:r>
          </a:p>
          <a:p>
            <a:pPr>
              <a:buNone/>
            </a:pPr>
            <a:endParaRPr lang="en-US" dirty="0"/>
          </a:p>
        </p:txBody>
      </p:sp>
      <p:pic>
        <p:nvPicPr>
          <p:cNvPr id="8" name="Picture 7" descr="cap3_tempest_eff.png"/>
          <p:cNvPicPr/>
          <p:nvPr/>
        </p:nvPicPr>
        <p:blipFill>
          <a:blip r:embed="rId3" cstate="print"/>
          <a:stretch>
            <a:fillRect/>
          </a:stretch>
        </p:blipFill>
        <p:spPr>
          <a:xfrm>
            <a:off x="152400" y="1600200"/>
            <a:ext cx="4419600" cy="3657600"/>
          </a:xfrm>
          <a:prstGeom prst="rect">
            <a:avLst/>
          </a:prstGeom>
        </p:spPr>
      </p:pic>
      <p:pic>
        <p:nvPicPr>
          <p:cNvPr id="11" name="Picture 10" descr="fig4.png"/>
          <p:cNvPicPr/>
          <p:nvPr/>
        </p:nvPicPr>
        <p:blipFill>
          <a:blip r:embed="rId4" cstate="print"/>
          <a:srcRect l="3226" r="3226"/>
          <a:stretch>
            <a:fillRect/>
          </a:stretch>
        </p:blipFill>
        <p:spPr>
          <a:xfrm>
            <a:off x="4724400" y="1371600"/>
            <a:ext cx="4419600" cy="3886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to assemble </a:t>
            </a:r>
            <a:r>
              <a:rPr lang="en-US" dirty="0">
                <a:ea typeface="SimSun"/>
                <a:cs typeface="Times New Roman"/>
              </a:rPr>
              <a:t>to process 4096 FASTA files</a:t>
            </a:r>
            <a:endParaRPr lang="en-US" dirty="0"/>
          </a:p>
        </p:txBody>
      </p:sp>
      <p:sp>
        <p:nvSpPr>
          <p:cNvPr id="5" name="Content Placeholder 4"/>
          <p:cNvSpPr>
            <a:spLocks noGrp="1"/>
          </p:cNvSpPr>
          <p:nvPr>
            <p:ph idx="1"/>
          </p:nvPr>
        </p:nvSpPr>
        <p:spPr>
          <a:xfrm>
            <a:off x="457200" y="1600200"/>
            <a:ext cx="8229600" cy="5029200"/>
          </a:xfrm>
        </p:spPr>
        <p:txBody>
          <a:bodyPr>
            <a:normAutofit fontScale="77500" lnSpcReduction="20000"/>
          </a:bodyPr>
          <a:lstStyle/>
          <a:p>
            <a:r>
              <a:rPr lang="en-US" dirty="0" smtClean="0"/>
              <a:t>~ 1 GB / 1875968 reads (458 readsX4096)</a:t>
            </a:r>
          </a:p>
          <a:p>
            <a:pPr algn="just"/>
            <a:r>
              <a:rPr lang="en-US" b="1" baseline="0" dirty="0" smtClean="0">
                <a:solidFill>
                  <a:srgbClr val="000000"/>
                </a:solidFill>
              </a:rPr>
              <a:t>Amazon AWS total :</a:t>
            </a:r>
            <a:r>
              <a:rPr lang="en-US" b="1" baseline="0" dirty="0" smtClean="0"/>
              <a:t>11.19 $</a:t>
            </a:r>
            <a:endParaRPr lang="en-US" b="1" baseline="0" dirty="0" smtClean="0">
              <a:solidFill>
                <a:srgbClr val="000000"/>
              </a:solidFill>
            </a:endParaRPr>
          </a:p>
          <a:p>
            <a:pPr lvl="2" algn="just">
              <a:buNone/>
            </a:pPr>
            <a:r>
              <a:rPr lang="en-US" i="1" baseline="0" dirty="0" smtClean="0">
                <a:solidFill>
                  <a:srgbClr val="000000"/>
                </a:solidFill>
                <a:latin typeface="Times New Roman" pitchFamily="18" charset="0"/>
                <a:cs typeface="Times New Roman" pitchFamily="18" charset="0"/>
              </a:rPr>
              <a:t>Compute 1 hour X 16 HCXL (0.68$ * 16)	= 10.88 $</a:t>
            </a:r>
          </a:p>
          <a:p>
            <a:pPr lvl="2" algn="just">
              <a:buNone/>
            </a:pPr>
            <a:r>
              <a:rPr lang="en-US" i="1" baseline="0" dirty="0" smtClean="0">
                <a:solidFill>
                  <a:srgbClr val="000000"/>
                </a:solidFill>
                <a:latin typeface="Times New Roman" pitchFamily="18" charset="0"/>
                <a:cs typeface="Times New Roman" pitchFamily="18" charset="0"/>
              </a:rPr>
              <a:t>10000 SQS messages		 	= 0.01 $</a:t>
            </a:r>
          </a:p>
          <a:p>
            <a:pPr lvl="2" algn="just">
              <a:buNone/>
            </a:pPr>
            <a:r>
              <a:rPr lang="it-IT" i="1" baseline="0" dirty="0" smtClean="0">
                <a:solidFill>
                  <a:srgbClr val="000000"/>
                </a:solidFill>
                <a:latin typeface="Times New Roman" pitchFamily="18" charset="0"/>
                <a:cs typeface="Times New Roman" pitchFamily="18" charset="0"/>
              </a:rPr>
              <a:t>Storage per 1GB per month 		 	= 0.15 $</a:t>
            </a:r>
          </a:p>
          <a:p>
            <a:pPr lvl="2" algn="just">
              <a:buNone/>
            </a:pPr>
            <a:r>
              <a:rPr lang="en-US" i="1" baseline="0" dirty="0" smtClean="0">
                <a:solidFill>
                  <a:srgbClr val="000000"/>
                </a:solidFill>
                <a:latin typeface="Times New Roman" pitchFamily="18" charset="0"/>
                <a:cs typeface="Times New Roman" pitchFamily="18" charset="0"/>
              </a:rPr>
              <a:t>Data transfer out per 1 GB 			= 0.15 $</a:t>
            </a:r>
          </a:p>
          <a:p>
            <a:pPr algn="just"/>
            <a:r>
              <a:rPr lang="en-US" b="1" dirty="0" smtClean="0">
                <a:solidFill>
                  <a:srgbClr val="000000"/>
                </a:solidFill>
              </a:rPr>
              <a:t>Azure total : </a:t>
            </a:r>
            <a:r>
              <a:rPr lang="en-US" b="1" dirty="0" smtClean="0"/>
              <a:t>15.77 $</a:t>
            </a:r>
          </a:p>
          <a:p>
            <a:pPr lvl="2">
              <a:buNone/>
            </a:pPr>
            <a:r>
              <a:rPr lang="en-US" i="1" dirty="0">
                <a:latin typeface="Times New Roman" pitchFamily="18" charset="0"/>
                <a:cs typeface="Times New Roman" pitchFamily="18" charset="0"/>
              </a:rPr>
              <a:t>Compute 1 hour X 128 </a:t>
            </a:r>
            <a:r>
              <a:rPr lang="en-US" i="1" dirty="0" smtClean="0">
                <a:latin typeface="Times New Roman" pitchFamily="18" charset="0"/>
                <a:cs typeface="Times New Roman" pitchFamily="18" charset="0"/>
              </a:rPr>
              <a:t>small (0.12 </a:t>
            </a:r>
            <a:r>
              <a:rPr lang="en-US" i="1" dirty="0">
                <a:latin typeface="Times New Roman" pitchFamily="18" charset="0"/>
                <a:cs typeface="Times New Roman" pitchFamily="18" charset="0"/>
              </a:rPr>
              <a:t>$ * </a:t>
            </a:r>
            <a:r>
              <a:rPr lang="en-US" i="1" dirty="0" smtClean="0">
                <a:latin typeface="Times New Roman" pitchFamily="18" charset="0"/>
                <a:cs typeface="Times New Roman" pitchFamily="18" charset="0"/>
              </a:rPr>
              <a:t>128) 	= </a:t>
            </a:r>
            <a:r>
              <a:rPr lang="en-US" i="1" dirty="0">
                <a:latin typeface="Times New Roman" pitchFamily="18" charset="0"/>
                <a:cs typeface="Times New Roman" pitchFamily="18" charset="0"/>
              </a:rPr>
              <a:t>15.36 $</a:t>
            </a:r>
          </a:p>
          <a:p>
            <a:pPr lvl="2">
              <a:buNone/>
            </a:pPr>
            <a:r>
              <a:rPr lang="en-US" i="1" dirty="0">
                <a:latin typeface="Times New Roman" pitchFamily="18" charset="0"/>
                <a:cs typeface="Times New Roman" pitchFamily="18" charset="0"/>
              </a:rPr>
              <a:t>10000 Queue  messages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0.01 $</a:t>
            </a:r>
          </a:p>
          <a:p>
            <a:pPr lvl="2">
              <a:buNone/>
            </a:pPr>
            <a:r>
              <a:rPr lang="en-US" i="1" dirty="0">
                <a:latin typeface="Times New Roman" pitchFamily="18" charset="0"/>
                <a:cs typeface="Times New Roman" pitchFamily="18" charset="0"/>
              </a:rPr>
              <a:t>Storage per 1GB per month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0.15 $</a:t>
            </a:r>
          </a:p>
          <a:p>
            <a:pPr lvl="2">
              <a:buNone/>
            </a:pPr>
            <a:r>
              <a:rPr lang="en-US" i="1" dirty="0">
                <a:latin typeface="Times New Roman" pitchFamily="18" charset="0"/>
                <a:cs typeface="Times New Roman" pitchFamily="18" charset="0"/>
              </a:rPr>
              <a:t>Data transfer in/out per 1 GB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0.10 $ + 0.15 </a:t>
            </a:r>
            <a:r>
              <a:rPr lang="en-US" i="1" dirty="0" smtClean="0">
                <a:latin typeface="Times New Roman" pitchFamily="18" charset="0"/>
                <a:cs typeface="Times New Roman" pitchFamily="18" charset="0"/>
              </a:rPr>
              <a:t>$</a:t>
            </a:r>
          </a:p>
          <a:p>
            <a:r>
              <a:rPr lang="en-US" b="1" dirty="0" smtClean="0"/>
              <a:t>Tempest (amortized)  : 9.43 $</a:t>
            </a:r>
          </a:p>
          <a:p>
            <a:pPr lvl="1"/>
            <a:r>
              <a:rPr lang="en-US" dirty="0" smtClean="0"/>
              <a:t>24 core X 32 nodes, 48 GB per node</a:t>
            </a:r>
          </a:p>
          <a:p>
            <a:pPr lvl="1"/>
            <a:r>
              <a:rPr lang="en-US" dirty="0" smtClean="0"/>
              <a:t>Assumptions : 70% utilization, write off over 3 years, include support</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t>Gartner 2009 Hype Curve</a:t>
            </a:r>
          </a:p>
          <a:p>
            <a:r>
              <a:rPr lang="en-US" dirty="0" smtClean="0">
                <a:solidFill>
                  <a:srgbClr val="FF0000"/>
                </a:solidFill>
              </a:rPr>
              <a:t>Clouds, </a:t>
            </a:r>
            <a:r>
              <a:rPr lang="en-US" dirty="0" smtClean="0">
                <a:solidFill>
                  <a:srgbClr val="FF0000"/>
                </a:solidFill>
              </a:rPr>
              <a:t>Web2.0, Tablet PC</a:t>
            </a:r>
            <a:endParaRPr lang="en-US" dirty="0" smtClean="0">
              <a:solidFill>
                <a:srgbClr val="FF0000"/>
              </a:solidFill>
            </a:endParaRP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943600" y="3962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715000" y="4343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FutureGrid Concepts</a:t>
            </a:r>
            <a:endParaRPr lang="en-US" dirty="0"/>
          </a:p>
        </p:txBody>
      </p:sp>
      <p:sp>
        <p:nvSpPr>
          <p:cNvPr id="3" name="Content Placeholder 2"/>
          <p:cNvSpPr>
            <a:spLocks noGrp="1"/>
          </p:cNvSpPr>
          <p:nvPr>
            <p:ph idx="1"/>
          </p:nvPr>
        </p:nvSpPr>
        <p:spPr>
          <a:xfrm>
            <a:off x="0" y="838200"/>
            <a:ext cx="9144000" cy="6019800"/>
          </a:xfrm>
        </p:spPr>
        <p:txBody>
          <a:bodyPr>
            <a:normAutofit fontScale="92500"/>
          </a:bodyPr>
          <a:lstStyle/>
          <a:p>
            <a:r>
              <a:rPr lang="en-US" sz="2800" dirty="0" smtClean="0"/>
              <a:t>       Support development of new applications and new middleware using Cloud, Grid and Parallel computing (Nimbus, Eucalyptus, </a:t>
            </a:r>
            <a:r>
              <a:rPr lang="en-US" sz="2800" dirty="0" err="1" smtClean="0"/>
              <a:t>Hadoop</a:t>
            </a:r>
            <a:r>
              <a:rPr lang="en-US" sz="2800" dirty="0" smtClean="0"/>
              <a:t>, </a:t>
            </a:r>
            <a:r>
              <a:rPr lang="en-US" sz="2800" dirty="0" err="1" smtClean="0"/>
              <a:t>Globus</a:t>
            </a:r>
            <a:r>
              <a:rPr lang="en-US" sz="2800" dirty="0" smtClean="0"/>
              <a:t>, Unicore, MPI, </a:t>
            </a:r>
            <a:r>
              <a:rPr lang="en-US" sz="2800" dirty="0" err="1" smtClean="0"/>
              <a:t>OpenMP</a:t>
            </a:r>
            <a:r>
              <a:rPr lang="en-US" sz="2800" dirty="0" smtClean="0"/>
              <a:t>. Linux, Windows …) looking at functionality, interoperability, performance </a:t>
            </a:r>
          </a:p>
          <a:p>
            <a:r>
              <a:rPr lang="en-US" sz="2800" dirty="0" smtClean="0"/>
              <a:t>Put the “science” back in the computer science of grid computing by enabling replicable experiments</a:t>
            </a:r>
          </a:p>
          <a:p>
            <a:r>
              <a:rPr lang="en-US" sz="2800" dirty="0" smtClean="0"/>
              <a:t>Open source software built around Moab/</a:t>
            </a:r>
            <a:r>
              <a:rPr lang="en-US" sz="2800" dirty="0" err="1" smtClean="0"/>
              <a:t>xCAT</a:t>
            </a:r>
            <a:r>
              <a:rPr lang="en-US" sz="2800" dirty="0" smtClean="0"/>
              <a:t> to support dynamic provisioning from Cloud to HPC environment, Linux to Windows ….. with monitoring, benchmarks and support of important existing middleware</a:t>
            </a:r>
          </a:p>
          <a:p>
            <a:r>
              <a:rPr lang="en-US" sz="2800" b="1" dirty="0" smtClean="0"/>
              <a:t>June 2010 </a:t>
            </a:r>
            <a:r>
              <a:rPr lang="en-US" sz="2800" dirty="0" smtClean="0"/>
              <a:t>Initial users; </a:t>
            </a:r>
            <a:r>
              <a:rPr lang="en-US" sz="2800" b="1" dirty="0" smtClean="0"/>
              <a:t>September 2010 </a:t>
            </a:r>
            <a:r>
              <a:rPr lang="en-US" sz="2800" dirty="0" smtClean="0"/>
              <a:t>All hardware (except IU shared memory system) accepted and major use starts; </a:t>
            </a:r>
            <a:r>
              <a:rPr lang="en-US" sz="2800" b="1" dirty="0" smtClean="0"/>
              <a:t>October 2011</a:t>
            </a:r>
            <a:r>
              <a:rPr lang="en-US" sz="28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FutureGrid: a Grid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completes ~ May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completes ~ May 27; </a:t>
            </a:r>
            <a:r>
              <a:rPr lang="en-US" sz="2400" b="1" dirty="0" smtClean="0"/>
              <a:t>TACC</a:t>
            </a:r>
            <a:r>
              <a:rPr lang="en-US" sz="2400" dirty="0" smtClean="0"/>
              <a:t> Dell awaiting delivery of components</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t>NID</a:t>
            </a:r>
            <a:r>
              <a:rPr lang="en-US" sz="1400" dirty="0" smtClean="0"/>
              <a:t>: Network Impairment Device</a:t>
            </a:r>
            <a:endParaRPr lang="en-US" sz="1400" dirty="0"/>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t>Private</a:t>
              </a:r>
              <a:br>
                <a:rPr lang="en-US" dirty="0" smtClean="0"/>
              </a:br>
              <a:r>
                <a:rPr lang="en-US" dirty="0" smtClean="0"/>
                <a:t>Public</a:t>
              </a:r>
              <a:endParaRPr lang="en-US" dirty="0"/>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t>FG Network</a:t>
              </a:r>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7500" lnSpcReduction="20000"/>
          </a:bodyPr>
          <a:lstStyle/>
          <a:p>
            <a:r>
              <a:rPr lang="en-US" dirty="0" smtClean="0">
                <a:solidFill>
                  <a:srgbClr val="00B0F0"/>
                </a:solidFill>
              </a:rPr>
              <a:t>       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a:t>
            </a:r>
            <a:r>
              <a:rPr lang="en-US" dirty="0" err="1" smtClean="0"/>
              <a:t>FutureGrid</a:t>
            </a:r>
            <a:r>
              <a:rPr lang="en-US" dirty="0" smtClean="0"/>
              <a:t>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32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33</a:t>
            </a:fld>
            <a:endParaRPr lang="en-US">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762000" y="77788"/>
            <a:ext cx="7516813" cy="678021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685800"/>
          </a:xfrm>
        </p:spPr>
        <p:txBody>
          <a:bodyPr>
            <a:normAutofit fontScale="90000"/>
          </a:bodyPr>
          <a:lstStyle/>
          <a:p>
            <a:r>
              <a:rPr lang="en-US" dirty="0" smtClean="0"/>
              <a:t>Clouds and Collaboration I</a:t>
            </a:r>
            <a:endParaRPr lang="en-US"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pPr lvl="0"/>
            <a:r>
              <a:rPr lang="en-US" dirty="0" smtClean="0"/>
              <a:t>Clouds are the </a:t>
            </a:r>
            <a:r>
              <a:rPr lang="en-US" dirty="0" smtClean="0">
                <a:solidFill>
                  <a:srgbClr val="FF0000"/>
                </a:solidFill>
              </a:rPr>
              <a:t>largest scale computer centers </a:t>
            </a:r>
            <a:r>
              <a:rPr lang="en-US" dirty="0" smtClean="0"/>
              <a:t>ever</a:t>
            </a:r>
            <a:r>
              <a:rPr lang="en-US" dirty="0" smtClean="0">
                <a:solidFill>
                  <a:srgbClr val="FF0000"/>
                </a:solidFill>
              </a:rPr>
              <a:t> </a:t>
            </a:r>
            <a:r>
              <a:rPr lang="en-US" dirty="0" smtClean="0"/>
              <a:t>constructed and so they have the capacity to be important to large scale collaboration problems as well as those at small scale.</a:t>
            </a:r>
          </a:p>
          <a:p>
            <a:pPr lvl="0"/>
            <a:r>
              <a:rPr lang="en-US" dirty="0" smtClean="0"/>
              <a:t>Commercial clouds were born from computer systems to support Web 2.0 (collaboration) systems – Search, </a:t>
            </a:r>
            <a:r>
              <a:rPr lang="en-US" dirty="0" err="1" smtClean="0"/>
              <a:t>Youtube</a:t>
            </a:r>
            <a:r>
              <a:rPr lang="en-US" dirty="0" smtClean="0"/>
              <a:t>, </a:t>
            </a:r>
            <a:r>
              <a:rPr lang="en-US" dirty="0" err="1" smtClean="0"/>
              <a:t>Flickr</a:t>
            </a:r>
            <a:r>
              <a:rPr lang="en-US" dirty="0" smtClean="0"/>
              <a:t> ….</a:t>
            </a:r>
          </a:p>
          <a:p>
            <a:pPr lvl="0"/>
            <a:r>
              <a:rPr lang="en-US" dirty="0" smtClean="0"/>
              <a:t>Clouds exploit the economies of this scale and so can be expected to be a cost effective approach to computing. Their architecture explicitly addresses the important </a:t>
            </a:r>
            <a:r>
              <a:rPr lang="en-US" dirty="0" smtClean="0">
                <a:solidFill>
                  <a:srgbClr val="FF0000"/>
                </a:solidFill>
              </a:rPr>
              <a:t>fault tolerance </a:t>
            </a:r>
            <a:r>
              <a:rPr lang="en-US" dirty="0" smtClean="0"/>
              <a:t>issue.</a:t>
            </a:r>
          </a:p>
          <a:p>
            <a:pPr lvl="0"/>
            <a:r>
              <a:rPr lang="en-US" dirty="0" smtClean="0"/>
              <a:t>Clouds are </a:t>
            </a:r>
            <a:r>
              <a:rPr lang="en-US" dirty="0" smtClean="0">
                <a:solidFill>
                  <a:srgbClr val="FF0000"/>
                </a:solidFill>
              </a:rPr>
              <a:t>commercially supported </a:t>
            </a:r>
            <a:r>
              <a:rPr lang="en-US" dirty="0" smtClean="0"/>
              <a:t>and so one can expect reasonably robust software without the sustainability difficulties seen from the academic software systems critical to much current Cyberinfrastructure.</a:t>
            </a:r>
          </a:p>
          <a:p>
            <a:pPr lvl="0"/>
            <a:r>
              <a:rPr lang="en-US" dirty="0" smtClean="0"/>
              <a:t>There are </a:t>
            </a:r>
            <a:r>
              <a:rPr lang="en-US" dirty="0" smtClean="0">
                <a:solidFill>
                  <a:srgbClr val="FF0000"/>
                </a:solidFill>
              </a:rPr>
              <a:t>3 major vendors </a:t>
            </a:r>
            <a:r>
              <a:rPr lang="en-US" dirty="0" smtClean="0"/>
              <a:t>of clouds (Amazon, Google, Microsoft) and many other infrastructure and software cloud technology vendors. This competition should ensure that clouds should develop in a healthy innovative fashion. </a:t>
            </a:r>
          </a:p>
          <a:p>
            <a:pPr lvl="0"/>
            <a:r>
              <a:rPr lang="en-US" dirty="0" smtClean="0"/>
              <a:t>Further attention is already being given to </a:t>
            </a:r>
            <a:r>
              <a:rPr lang="en-US" dirty="0" smtClean="0">
                <a:solidFill>
                  <a:srgbClr val="FF0000"/>
                </a:solidFill>
              </a:rPr>
              <a:t>cloud standards</a:t>
            </a:r>
          </a:p>
          <a:p>
            <a:pPr lvl="0"/>
            <a:r>
              <a:rPr lang="en-US" dirty="0" smtClean="0"/>
              <a:t>There are many </a:t>
            </a:r>
            <a:r>
              <a:rPr lang="en-US" dirty="0" smtClean="0">
                <a:solidFill>
                  <a:srgbClr val="FF0000"/>
                </a:solidFill>
              </a:rPr>
              <a:t>Cloud research projects, conferences </a:t>
            </a:r>
            <a:r>
              <a:rPr lang="en-US" dirty="0" smtClean="0"/>
              <a:t>(Indianapolis December 2010) and other activities with research cloud infrastructure efforts including Nimbus, </a:t>
            </a:r>
            <a:r>
              <a:rPr lang="en-US" dirty="0" err="1" smtClean="0"/>
              <a:t>OpenNebula</a:t>
            </a:r>
            <a:r>
              <a:rPr lang="en-US" dirty="0" smtClean="0"/>
              <a:t>, Sector/Sphere and Eucalyptus.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685800"/>
          </a:xfrm>
        </p:spPr>
        <p:txBody>
          <a:bodyPr>
            <a:normAutofit fontScale="90000"/>
          </a:bodyPr>
          <a:lstStyle/>
          <a:p>
            <a:r>
              <a:rPr lang="en-US" dirty="0" smtClean="0"/>
              <a:t>Clouds and Collaboration II</a:t>
            </a:r>
            <a:endParaRPr lang="en-US" dirty="0"/>
          </a:p>
        </p:txBody>
      </p:sp>
      <p:sp>
        <p:nvSpPr>
          <p:cNvPr id="3" name="Content Placeholder 2"/>
          <p:cNvSpPr>
            <a:spLocks noGrp="1"/>
          </p:cNvSpPr>
          <p:nvPr>
            <p:ph idx="1"/>
          </p:nvPr>
        </p:nvSpPr>
        <p:spPr>
          <a:xfrm>
            <a:off x="0" y="914400"/>
            <a:ext cx="9144000" cy="5943600"/>
          </a:xfrm>
        </p:spPr>
        <p:txBody>
          <a:bodyPr>
            <a:normAutofit fontScale="62500" lnSpcReduction="20000"/>
          </a:bodyPr>
          <a:lstStyle/>
          <a:p>
            <a:pPr lvl="0"/>
            <a:r>
              <a:rPr lang="en-US" dirty="0" smtClean="0"/>
              <a:t>        There are a growing number of academic /research cloud systems supporting users through NSF Programs for Google/IBM and Microsoft Azure systems. In NSF, </a:t>
            </a:r>
            <a:r>
              <a:rPr lang="en-US" dirty="0" smtClean="0">
                <a:solidFill>
                  <a:srgbClr val="FF0000"/>
                </a:solidFill>
              </a:rPr>
              <a:t>FutureGrid</a:t>
            </a:r>
            <a:r>
              <a:rPr lang="en-US" dirty="0" smtClean="0"/>
              <a:t> will offer a Cloud testbed and Magellan is a major DoE experimental cloud system. The EU framework 7 project VENUS-C is just starting.</a:t>
            </a:r>
          </a:p>
          <a:p>
            <a:pPr lvl="0"/>
            <a:r>
              <a:rPr lang="en-US" dirty="0" smtClean="0"/>
              <a:t>Clouds offer "</a:t>
            </a:r>
            <a:r>
              <a:rPr lang="en-US" dirty="0" smtClean="0">
                <a:solidFill>
                  <a:srgbClr val="FF0000"/>
                </a:solidFill>
              </a:rPr>
              <a:t>on-demand</a:t>
            </a:r>
            <a:r>
              <a:rPr lang="en-US" dirty="0" smtClean="0"/>
              <a:t>" and interactive computing that is more  attractive than batch systems to many users.</a:t>
            </a:r>
          </a:p>
          <a:p>
            <a:pPr lvl="0"/>
            <a:r>
              <a:rPr lang="en-US" dirty="0" smtClean="0">
                <a:solidFill>
                  <a:srgbClr val="FF0000"/>
                </a:solidFill>
              </a:rPr>
              <a:t>MapReduce attractive computing </a:t>
            </a:r>
            <a:r>
              <a:rPr lang="en-US" dirty="0" smtClean="0"/>
              <a:t>model supporting data intensive applications</a:t>
            </a:r>
          </a:p>
          <a:p>
            <a:pPr lvl="0"/>
            <a:r>
              <a:rPr lang="en-US" dirty="0" smtClean="0">
                <a:solidFill>
                  <a:srgbClr val="FF0000"/>
                </a:solidFill>
              </a:rPr>
              <a:t>Cyberinfrastructure </a:t>
            </a:r>
            <a:r>
              <a:rPr lang="en-US" dirty="0" smtClean="0"/>
              <a:t>and </a:t>
            </a:r>
            <a:r>
              <a:rPr lang="en-US" dirty="0" smtClean="0">
                <a:solidFill>
                  <a:srgbClr val="FF0000"/>
                </a:solidFill>
              </a:rPr>
              <a:t>Grids</a:t>
            </a:r>
            <a:r>
              <a:rPr lang="en-US" dirty="0" smtClean="0"/>
              <a:t> builds systems including clouds</a:t>
            </a:r>
            <a:br>
              <a:rPr lang="en-US" dirty="0" smtClean="0"/>
            </a:br>
            <a:r>
              <a:rPr lang="en-US" dirty="0" smtClean="0"/>
              <a:t>				BUT</a:t>
            </a:r>
          </a:p>
          <a:p>
            <a:pPr lvl="0"/>
            <a:r>
              <a:rPr lang="en-US" dirty="0" smtClean="0"/>
              <a:t>The centralized computing model for clouds runs counter to the concept of "</a:t>
            </a:r>
            <a:r>
              <a:rPr lang="en-US" dirty="0" smtClean="0">
                <a:solidFill>
                  <a:srgbClr val="FF0000"/>
                </a:solidFill>
              </a:rPr>
              <a:t>bringing the computing to the data</a:t>
            </a:r>
            <a:r>
              <a:rPr lang="en-US" dirty="0" smtClean="0"/>
              <a:t>" and bringing the "data to a commercial cloud facility" may be slow and expensive.</a:t>
            </a:r>
          </a:p>
          <a:p>
            <a:pPr lvl="0"/>
            <a:r>
              <a:rPr lang="en-US" dirty="0" smtClean="0"/>
              <a:t>There are many </a:t>
            </a:r>
            <a:r>
              <a:rPr lang="en-US" dirty="0" smtClean="0">
                <a:solidFill>
                  <a:srgbClr val="FF0000"/>
                </a:solidFill>
              </a:rPr>
              <a:t>security, legal and privacy </a:t>
            </a:r>
            <a:r>
              <a:rPr lang="en-US" dirty="0" smtClean="0"/>
              <a:t>issues that often mimic those  Internet which are especially problematic in areas such health informatics and where proprietary information could be exposed.</a:t>
            </a:r>
          </a:p>
          <a:p>
            <a:pPr lvl="0"/>
            <a:r>
              <a:rPr lang="en-US" dirty="0" smtClean="0"/>
              <a:t>The virtualized networking currently used in the virtual machines in today’s commercial clouds and jitter from complex operating system functions increases synchronization/communication costs. </a:t>
            </a:r>
          </a:p>
          <a:p>
            <a:pPr lvl="1"/>
            <a:r>
              <a:rPr lang="en-US" sz="3200" dirty="0" smtClean="0"/>
              <a:t>This is especially serious in large scale parallel computing and  leads to </a:t>
            </a:r>
            <a:r>
              <a:rPr lang="en-US" sz="3200" dirty="0" smtClean="0">
                <a:solidFill>
                  <a:srgbClr val="FF0000"/>
                </a:solidFill>
              </a:rPr>
              <a:t>significant overheads in many MPI applications</a:t>
            </a:r>
            <a:r>
              <a:rPr lang="en-US" sz="3200" dirty="0" smtClean="0"/>
              <a:t>. Indeed the usual (and attractive) fault tolerance model for clouds runs counter to the tight synchronization needed in most MPI applications</a:t>
            </a:r>
            <a:r>
              <a:rPr lang="en-US" sz="3200"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4267200" cy="1064907"/>
          </a:xfrm>
          <a:prstGeom prst="rect">
            <a:avLst/>
          </a:prstGeom>
        </p:spPr>
        <p:txBody>
          <a:bodyPr wrap="square">
            <a:spAutoFit/>
          </a:bodyPr>
          <a:lstStyle/>
          <a:p>
            <a:pPr marL="342883" lvl="0" indent="-342883" algn="ctr" defTabSz="914354">
              <a:spcBef>
                <a:spcPct val="20000"/>
              </a:spcBef>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  Group</a:t>
            </a:r>
          </a:p>
          <a:p>
            <a:pPr marL="342883" lvl="0" indent="-342883" algn="ctr" defTabSz="914354">
              <a:spcBef>
                <a:spcPct val="20000"/>
              </a:spcBef>
              <a:defRPr/>
            </a:pPr>
            <a:r>
              <a:rPr lang="en-US" dirty="0" smtClean="0">
                <a:hlinkClick r:id="rId3"/>
              </a:rPr>
              <a:t>http://salsahpc.indiana.edu</a:t>
            </a:r>
            <a:endParaRPr lang="en-US" dirty="0" smtClean="0"/>
          </a:p>
          <a:p>
            <a:pPr marL="342883" lvl="0" indent="-342883" algn="ctr" defTabSz="914354">
              <a:spcBef>
                <a:spcPct val="20000"/>
              </a:spcBef>
              <a:defRPr/>
            </a:pPr>
            <a:endParaRPr lang="en-US" dirty="0" smtClean="0"/>
          </a:p>
        </p:txBody>
      </p:sp>
      <p:sp>
        <p:nvSpPr>
          <p:cNvPr id="4" name="TextBox 3"/>
          <p:cNvSpPr txBox="1"/>
          <p:nvPr/>
        </p:nvSpPr>
        <p:spPr>
          <a:xfrm>
            <a:off x="1524000" y="1066800"/>
            <a:ext cx="6553200" cy="646331"/>
          </a:xfrm>
          <a:prstGeom prst="rect">
            <a:avLst/>
          </a:prstGeom>
          <a:noFill/>
        </p:spPr>
        <p:txBody>
          <a:bodyPr wrap="square" rtlCol="0">
            <a:spAutoFit/>
          </a:bodyPr>
          <a:lstStyle/>
          <a:p>
            <a:pPr marL="228600" indent="-228600"/>
            <a:r>
              <a:rPr lang="en-US" dirty="0" smtClean="0"/>
              <a:t>The term SALSA or </a:t>
            </a:r>
            <a:r>
              <a:rPr lang="en-US" i="1" dirty="0" smtClean="0"/>
              <a:t>Service Aggregated Linked Sequential Activities</a:t>
            </a:r>
            <a:r>
              <a:rPr lang="en-US" dirty="0" smtClean="0"/>
              <a:t>, is derived from Hoare’s Concurrent Sequential Processes  (CSP)</a:t>
            </a:r>
            <a:endParaRPr lang="en-US" dirty="0"/>
          </a:p>
        </p:txBody>
      </p:sp>
      <p:sp>
        <p:nvSpPr>
          <p:cNvPr id="5" name="TextBox 4"/>
          <p:cNvSpPr txBox="1"/>
          <p:nvPr/>
        </p:nvSpPr>
        <p:spPr>
          <a:xfrm>
            <a:off x="228600" y="2895600"/>
            <a:ext cx="8610600" cy="3034677"/>
          </a:xfrm>
          <a:prstGeom prst="rect">
            <a:avLst/>
          </a:prstGeom>
          <a:noFill/>
        </p:spPr>
        <p:txBody>
          <a:bodyPr wrap="square" rtlCol="0">
            <a:spAutoFit/>
          </a:bodyPr>
          <a:lstStyle/>
          <a:p>
            <a:pPr marL="342883" lvl="0" indent="-342883" algn="ctr" defTabSz="914354">
              <a:spcBef>
                <a:spcPct val="20000"/>
              </a:spcBef>
              <a:defRPr/>
            </a:pPr>
            <a:r>
              <a:rPr lang="en-US" sz="1200" dirty="0" smtClean="0">
                <a:latin typeface="Times New Roman" pitchFamily="18" charset="0"/>
                <a:cs typeface="Times New Roman" pitchFamily="18" charset="0"/>
              </a:rPr>
              <a:t>Group Leader: </a:t>
            </a:r>
            <a:r>
              <a:rPr lang="en-US" sz="1600" dirty="0" smtClean="0"/>
              <a:t>Judy </a:t>
            </a:r>
            <a:r>
              <a:rPr lang="en-US" sz="1600" dirty="0" err="1" smtClean="0"/>
              <a:t>Qiu</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Staff : </a:t>
            </a:r>
            <a:r>
              <a:rPr lang="en-US" sz="1600" dirty="0" smtClean="0"/>
              <a:t>Adam Hughes</a:t>
            </a:r>
          </a:p>
          <a:p>
            <a:pPr marL="342883" lvl="0" indent="-342883" algn="ctr" defTabSz="914354">
              <a:spcBef>
                <a:spcPct val="20000"/>
              </a:spcBef>
              <a:defRPr/>
            </a:pPr>
            <a:r>
              <a:rPr lang="en-US" sz="1200" dirty="0" smtClean="0">
                <a:latin typeface="Times New Roman" pitchFamily="18" charset="0"/>
                <a:cs typeface="Times New Roman" pitchFamily="18" charset="0"/>
              </a:rPr>
              <a:t>CS PhD: </a:t>
            </a:r>
            <a:r>
              <a:rPr lang="en-US" sz="1600" dirty="0" err="1" smtClean="0"/>
              <a:t>Jaliya</a:t>
            </a:r>
            <a:r>
              <a:rPr lang="en-US" sz="1600" dirty="0" smtClean="0"/>
              <a:t> </a:t>
            </a:r>
            <a:r>
              <a:rPr lang="en-US" sz="1600" dirty="0" err="1" smtClean="0"/>
              <a:t>Ekanayake</a:t>
            </a:r>
            <a:r>
              <a:rPr lang="en-US" sz="1600" dirty="0" smtClean="0"/>
              <a:t>, </a:t>
            </a:r>
            <a:r>
              <a:rPr lang="en-US" sz="1600" dirty="0" err="1" smtClean="0"/>
              <a:t>Thilina</a:t>
            </a:r>
            <a:r>
              <a:rPr lang="en-US" sz="1600" dirty="0" smtClean="0"/>
              <a:t> </a:t>
            </a:r>
            <a:r>
              <a:rPr lang="en-US" sz="1600" dirty="0" err="1" smtClean="0"/>
              <a:t>Gunarathne</a:t>
            </a:r>
            <a:r>
              <a:rPr lang="en-US" sz="1600" dirty="0" smtClean="0"/>
              <a:t>, </a:t>
            </a:r>
            <a:r>
              <a:rPr lang="en-US" sz="1600" dirty="0" err="1" smtClean="0"/>
              <a:t>Jong</a:t>
            </a:r>
            <a:r>
              <a:rPr lang="en-US" sz="1600" dirty="0" smtClean="0"/>
              <a:t> </a:t>
            </a:r>
            <a:r>
              <a:rPr lang="en-US" sz="1600" dirty="0" err="1" smtClean="0"/>
              <a:t>Youl</a:t>
            </a:r>
            <a:r>
              <a:rPr lang="en-US" sz="1600" dirty="0" smtClean="0"/>
              <a:t> </a:t>
            </a:r>
            <a:r>
              <a:rPr lang="en-US" sz="1600" dirty="0" err="1" smtClean="0"/>
              <a:t>Choi</a:t>
            </a:r>
            <a:r>
              <a:rPr lang="en-US" sz="1600" dirty="0" smtClean="0"/>
              <a:t>, </a:t>
            </a:r>
            <a:r>
              <a:rPr lang="en-US" sz="1600" dirty="0" err="1" smtClean="0"/>
              <a:t>Seung-Hee</a:t>
            </a:r>
            <a:r>
              <a:rPr lang="en-US" sz="1600" dirty="0" smtClean="0"/>
              <a:t> </a:t>
            </a:r>
            <a:r>
              <a:rPr lang="en-US" sz="1600" dirty="0" err="1" smtClean="0"/>
              <a:t>Bae</a:t>
            </a:r>
            <a:r>
              <a:rPr lang="en-US" sz="1600" dirty="0" smtClean="0"/>
              <a:t>,  </a:t>
            </a:r>
          </a:p>
          <a:p>
            <a:pPr marL="342883" lvl="0" indent="-342883" algn="ctr" defTabSz="914354">
              <a:spcBef>
                <a:spcPct val="20000"/>
              </a:spcBef>
              <a:defRPr/>
            </a:pPr>
            <a:r>
              <a:rPr lang="en-US" sz="1600" dirty="0" smtClean="0"/>
              <a:t>Yang </a:t>
            </a:r>
            <a:r>
              <a:rPr lang="en-US" sz="1600" dirty="0" err="1" smtClean="0"/>
              <a:t>Ruan</a:t>
            </a:r>
            <a:r>
              <a:rPr lang="en-US" sz="1600" dirty="0" smtClean="0"/>
              <a:t>, </a:t>
            </a:r>
            <a:r>
              <a:rPr lang="en-US" sz="1600" dirty="0" err="1" smtClean="0"/>
              <a:t>Hui</a:t>
            </a:r>
            <a:r>
              <a:rPr lang="en-US" sz="1600" dirty="0" smtClean="0"/>
              <a:t> Li, </a:t>
            </a:r>
            <a:r>
              <a:rPr lang="en-US" sz="1600" dirty="0" err="1" smtClean="0"/>
              <a:t>Bingjing</a:t>
            </a:r>
            <a:r>
              <a:rPr lang="en-US" sz="1600" dirty="0" smtClean="0"/>
              <a:t> Zhang, </a:t>
            </a:r>
            <a:r>
              <a:rPr lang="en-US" sz="1600" dirty="0" err="1" smtClean="0"/>
              <a:t>Saliya</a:t>
            </a:r>
            <a:r>
              <a:rPr lang="en-US" sz="1600" dirty="0" smtClean="0"/>
              <a:t> </a:t>
            </a:r>
            <a:r>
              <a:rPr lang="en-US" sz="1600" dirty="0" err="1" smtClean="0"/>
              <a:t>Ekanayake</a:t>
            </a:r>
            <a:r>
              <a:rPr lang="en-US" sz="1600" dirty="0" smtClean="0"/>
              <a:t>,</a:t>
            </a:r>
          </a:p>
          <a:p>
            <a:pPr marL="342883" lvl="0" indent="-342883" algn="ctr" defTabSz="914354">
              <a:spcBef>
                <a:spcPct val="20000"/>
              </a:spcBef>
              <a:defRPr/>
            </a:pPr>
            <a:r>
              <a:rPr lang="en-US" sz="1200" dirty="0" smtClean="0">
                <a:latin typeface="Times New Roman" pitchFamily="18" charset="0"/>
                <a:cs typeface="Times New Roman" pitchFamily="18" charset="0"/>
              </a:rPr>
              <a:t>CS Masters: </a:t>
            </a:r>
            <a:r>
              <a:rPr lang="en-US" sz="1600" dirty="0" smtClean="0"/>
              <a:t>Stephen Wu </a:t>
            </a:r>
          </a:p>
          <a:p>
            <a:pPr marL="342883" indent="-342883" algn="ctr" defTabSz="914354">
              <a:spcBef>
                <a:spcPct val="20000"/>
              </a:spcBef>
              <a:defRPr/>
            </a:pPr>
            <a:r>
              <a:rPr lang="en-US" sz="1200" dirty="0" smtClean="0">
                <a:latin typeface="Times New Roman" pitchFamily="18" charset="0"/>
                <a:cs typeface="Times New Roman" pitchFamily="18" charset="0"/>
              </a:rPr>
              <a:t>Undergraduates: </a:t>
            </a:r>
            <a:r>
              <a:rPr lang="en-US" sz="1600" dirty="0" smtClean="0"/>
              <a:t>Zachary </a:t>
            </a:r>
            <a:r>
              <a:rPr lang="en-US" sz="1600" dirty="0" err="1" smtClean="0"/>
              <a:t>Adda</a:t>
            </a:r>
            <a:r>
              <a:rPr lang="en-US" sz="1600" dirty="0" smtClean="0"/>
              <a:t>, Jeremy </a:t>
            </a:r>
            <a:r>
              <a:rPr lang="en-US" sz="1600" dirty="0" err="1" smtClean="0"/>
              <a:t>Kasting</a:t>
            </a:r>
            <a:r>
              <a:rPr lang="en-US" sz="1600" dirty="0" smtClean="0"/>
              <a:t>, William Bowman </a:t>
            </a:r>
          </a:p>
          <a:p>
            <a:pPr marL="342883" indent="-342883" algn="ctr" defTabSz="914354">
              <a:spcBef>
                <a:spcPct val="20000"/>
              </a:spcBef>
              <a:defRPr/>
            </a:pPr>
            <a:endParaRPr lang="en-US" sz="1600" dirty="0" smtClean="0"/>
          </a:p>
          <a:p>
            <a:pPr marL="342883" indent="-342883" algn="ctr" defTabSz="914354">
              <a:spcBef>
                <a:spcPct val="20000"/>
              </a:spcBef>
              <a:defRPr/>
            </a:pPr>
            <a:endParaRPr lang="en-US" sz="1600" dirty="0" smtClean="0"/>
          </a:p>
          <a:p>
            <a:pPr marL="342883" indent="-342883" algn="ctr" defTabSz="914354">
              <a:spcBef>
                <a:spcPct val="20000"/>
              </a:spcBef>
              <a:defRPr/>
            </a:pPr>
            <a:r>
              <a:rPr lang="en-US" sz="1600" dirty="0" smtClean="0">
                <a:hlinkClick r:id="rId4"/>
              </a:rPr>
              <a:t>http://salsahpc.indiana.edu/content/cloud-materials</a:t>
            </a:r>
            <a:r>
              <a:rPr lang="en-US" sz="1600" dirty="0" smtClean="0"/>
              <a:t> Cloud Tutorial Material</a:t>
            </a:r>
          </a:p>
          <a:p>
            <a:pPr marL="342883" indent="-342883" defTabSz="914354">
              <a:spcBef>
                <a:spcPct val="20000"/>
              </a:spcBef>
              <a:defRPr/>
            </a:pPr>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4</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457200"/>
            <a:ext cx="8991600" cy="2590800"/>
          </a:xfrm>
        </p:spPr>
        <p:txBody>
          <a:bodyPr>
            <a:normAutofit lnSpcReduction="10000"/>
          </a:bodyPr>
          <a:lstStyle/>
          <a:p>
            <a:r>
              <a:rPr lang="en-US" sz="2400" dirty="0" smtClean="0"/>
              <a:t>             Builds giant data centers with 100,000’s of computers; ~ 200</a:t>
            </a:r>
            <a:br>
              <a:rPr lang="en-US" sz="2400" dirty="0" smtClean="0"/>
            </a:br>
            <a:r>
              <a:rPr lang="en-US" sz="2400" dirty="0" smtClean="0"/>
              <a:t>        -1000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 Center Landscape</a:t>
            </a:r>
            <a:endParaRPr lang="en-US" dirty="0"/>
          </a:p>
        </p:txBody>
      </p:sp>
      <p:sp>
        <p:nvSpPr>
          <p:cNvPr id="3" name="Text Placeholder 2"/>
          <p:cNvSpPr>
            <a:spLocks noGrp="1"/>
          </p:cNvSpPr>
          <p:nvPr>
            <p:ph type="body" sz="quarter" idx="10"/>
          </p:nvPr>
        </p:nvSpPr>
        <p:spPr>
          <a:xfrm>
            <a:off x="76200" y="1371600"/>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17917" t="22000" r="32083" b="40667"/>
          <a:stretch>
            <a:fillRect/>
          </a:stretch>
        </p:blipFill>
        <p:spPr bwMode="auto">
          <a:xfrm>
            <a:off x="0" y="1371600"/>
            <a:ext cx="9144000" cy="4267200"/>
          </a:xfrm>
          <a:prstGeom prst="rect">
            <a:avLst/>
          </a:prstGeom>
          <a:noFill/>
          <a:ln w="9525">
            <a:noFill/>
            <a:miter lim="800000"/>
            <a:headEnd/>
            <a:tailEnd/>
          </a:ln>
        </p:spPr>
      </p:pic>
      <p:sp>
        <p:nvSpPr>
          <p:cNvPr id="12" name="Title 1"/>
          <p:cNvSpPr txBox="1">
            <a:spLocks/>
          </p:cNvSpPr>
          <p:nvPr/>
        </p:nvSpPr>
        <p:spPr>
          <a:xfrm>
            <a:off x="1447800" y="381000"/>
            <a:ext cx="6629400" cy="731838"/>
          </a:xfrm>
          <a:prstGeom prst="rect">
            <a:avLst/>
          </a:prstGeom>
        </p:spPr>
        <p:txBody>
          <a:bodyPr/>
          <a:lstStyle/>
          <a:p>
            <a:pPr algn="ctr">
              <a:spcBef>
                <a:spcPct val="0"/>
              </a:spcBef>
              <a:defRPr/>
            </a:pPr>
            <a:r>
              <a:rPr lang="en-US" sz="4400" dirty="0" smtClean="0">
                <a:solidFill>
                  <a:prstClr val="black"/>
                </a:solidFill>
              </a:rPr>
              <a:t>Commercial </a:t>
            </a:r>
            <a:r>
              <a:rPr lang="en-US" sz="4400" dirty="0" smtClean="0">
                <a:solidFill>
                  <a:prstClr val="black"/>
                </a:solidFill>
              </a:rPr>
              <a:t>Cloud Systems</a:t>
            </a:r>
            <a:endParaRPr lang="en-US" sz="4400" dirty="0">
              <a:solidFill>
                <a:prstClr val="black"/>
              </a:solidFill>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solidFill>
                  <a:prstClr val="black"/>
                </a:solidFill>
              </a:rPr>
              <a:t>Software</a:t>
            </a:r>
            <a:endParaRPr lang="en-US" sz="1400" dirty="0">
              <a:solidFill>
                <a:prstClr val="black"/>
              </a:solidFill>
            </a:endParaRPr>
          </a:p>
        </p:txBody>
      </p:sp>
      <p:grpSp>
        <p:nvGrpSpPr>
          <p:cNvPr id="19" name="Group 18"/>
          <p:cNvGrpSpPr/>
          <p:nvPr/>
        </p:nvGrpSpPr>
        <p:grpSpPr>
          <a:xfrm>
            <a:off x="76200" y="1371600"/>
            <a:ext cx="9144000" cy="5334000"/>
            <a:chOff x="1066800" y="1371600"/>
            <a:chExt cx="9144000" cy="5334000"/>
          </a:xfrm>
        </p:grpSpPr>
        <p:grpSp>
          <p:nvGrpSpPr>
            <p:cNvPr id="17" name="Group 16"/>
            <p:cNvGrpSpPr/>
            <p:nvPr/>
          </p:nvGrpSpPr>
          <p:grpSpPr>
            <a:xfrm>
              <a:off x="1066800" y="1371600"/>
              <a:ext cx="9144000" cy="5334000"/>
              <a:chOff x="1066800" y="1371600"/>
              <a:chExt cx="9144000" cy="5334000"/>
            </a:xfrm>
          </p:grpSpPr>
          <p:grpSp>
            <p:nvGrpSpPr>
              <p:cNvPr id="2" name="Group 12"/>
              <p:cNvGrpSpPr/>
              <p:nvPr/>
            </p:nvGrpSpPr>
            <p:grpSpPr>
              <a:xfrm>
                <a:off x="1066800" y="1371600"/>
                <a:ext cx="9144000" cy="5334000"/>
                <a:chOff x="1066800" y="1295400"/>
                <a:chExt cx="9144000" cy="5181600"/>
              </a:xfrm>
            </p:grpSpPr>
            <p:pic>
              <p:nvPicPr>
                <p:cNvPr id="11" name="Picture 10" descr="clouds-0001.jpg"/>
                <p:cNvPicPr>
                  <a:picLocks noChangeAspect="1"/>
                </p:cNvPicPr>
                <p:nvPr/>
              </p:nvPicPr>
              <p:blipFill>
                <a:blip r:embed="rId4" cstate="print"/>
                <a:stretch>
                  <a:fillRect/>
                </a:stretch>
              </p:blipFill>
              <p:spPr>
                <a:xfrm>
                  <a:off x="106680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76600" y="2923903"/>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257800" y="1591491"/>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1219200" y="1443446"/>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pic>
            <p:nvPicPr>
              <p:cNvPr id="1028" name="Picture 4"/>
              <p:cNvPicPr>
                <a:picLocks noChangeAspect="1" noChangeArrowheads="1"/>
              </p:cNvPicPr>
              <p:nvPr/>
            </p:nvPicPr>
            <p:blipFill>
              <a:blip r:embed="rId12" cstate="print"/>
              <a:srcRect/>
              <a:stretch>
                <a:fillRect/>
              </a:stretch>
            </p:blipFill>
            <p:spPr bwMode="auto">
              <a:xfrm>
                <a:off x="6858000" y="2667000"/>
                <a:ext cx="1352550" cy="1038225"/>
              </a:xfrm>
              <a:prstGeom prst="rect">
                <a:avLst/>
              </a:prstGeom>
              <a:noFill/>
              <a:ln w="9525">
                <a:noFill/>
                <a:miter lim="800000"/>
                <a:headEnd/>
                <a:tailEnd/>
              </a:ln>
            </p:spPr>
          </p:pic>
        </p:grpSp>
        <p:sp>
          <p:nvSpPr>
            <p:cNvPr id="18" name="TextBox 17"/>
            <p:cNvSpPr txBox="1"/>
            <p:nvPr/>
          </p:nvSpPr>
          <p:spPr>
            <a:xfrm>
              <a:off x="6705600" y="3733800"/>
              <a:ext cx="1981200" cy="369332"/>
            </a:xfrm>
            <a:prstGeom prst="rect">
              <a:avLst/>
            </a:prstGeom>
            <a:noFill/>
          </p:spPr>
          <p:txBody>
            <a:bodyPr wrap="square" rtlCol="0">
              <a:spAutoFit/>
            </a:bodyPr>
            <a:lstStyle/>
            <a:p>
              <a:r>
                <a:rPr lang="en-US" dirty="0" smtClean="0"/>
                <a:t>Google App Engine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371600"/>
          </a:xfrm>
        </p:spPr>
        <p:txBody>
          <a:bodyPr>
            <a:normAutofit fontScale="90000"/>
          </a:bodyPr>
          <a:lstStyle/>
          <a:p>
            <a:r>
              <a:rPr lang="en-US" dirty="0" smtClean="0"/>
              <a:t>Sensors as a </a:t>
            </a:r>
            <a:r>
              <a:rPr lang="en-US" dirty="0" smtClean="0"/>
              <a:t>Service</a:t>
            </a:r>
            <a:br>
              <a:rPr lang="en-US" dirty="0" smtClean="0"/>
            </a:br>
            <a:r>
              <a:rPr lang="en-US" sz="3100" dirty="0" smtClean="0"/>
              <a:t>Cell phones are important </a:t>
            </a:r>
            <a:br>
              <a:rPr lang="en-US" sz="3100" dirty="0" smtClean="0"/>
            </a:br>
            <a:r>
              <a:rPr lang="en-US" sz="3100" dirty="0" smtClean="0"/>
              <a:t>sensor/Collaborative device</a:t>
            </a:r>
            <a:endParaRPr lang="en-US" sz="3600" dirty="0"/>
          </a:p>
        </p:txBody>
      </p:sp>
      <p:pic>
        <p:nvPicPr>
          <p:cNvPr id="4" name="Picture 3" descr="clouds-0001.jpg"/>
          <p:cNvPicPr>
            <a:picLocks noChangeAspect="1"/>
          </p:cNvPicPr>
          <p:nvPr/>
        </p:nvPicPr>
        <p:blipFill>
          <a:blip r:embed="rId3" cstate="print"/>
          <a:stretch>
            <a:fillRect/>
          </a:stretch>
        </p:blipFill>
        <p:spPr>
          <a:xfrm>
            <a:off x="3886200" y="3486150"/>
            <a:ext cx="5257799" cy="3067050"/>
          </a:xfrm>
          <a:prstGeom prst="rect">
            <a:avLst/>
          </a:prstGeom>
        </p:spPr>
      </p:pic>
      <p:pic>
        <p:nvPicPr>
          <p:cNvPr id="1026" name="Picture 2"/>
          <p:cNvPicPr>
            <a:picLocks noChangeAspect="1" noChangeArrowheads="1"/>
          </p:cNvPicPr>
          <p:nvPr/>
        </p:nvPicPr>
        <p:blipFill>
          <a:blip r:embed="rId4" cstate="print"/>
          <a:srcRect b="5128"/>
          <a:stretch>
            <a:fillRect/>
          </a:stretch>
        </p:blipFill>
        <p:spPr bwMode="auto">
          <a:xfrm>
            <a:off x="1981200" y="5562600"/>
            <a:ext cx="819150" cy="8082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0" y="2362200"/>
            <a:ext cx="1104900" cy="8953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52600" y="3581400"/>
            <a:ext cx="1000125" cy="124777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81800" y="20574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362200" y="1524000"/>
            <a:ext cx="1266825" cy="8477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9436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Sensor Processing as a Service (MapReduce)</a:t>
            </a:r>
            <a:endParaRPr lang="en-US" sz="2000" b="1" dirty="0"/>
          </a:p>
        </p:txBody>
      </p:sp>
      <p:sp>
        <p:nvSpPr>
          <p:cNvPr id="33" name="Up-Down Arrow 32"/>
          <p:cNvSpPr/>
          <p:nvPr/>
        </p:nvSpPr>
        <p:spPr>
          <a:xfrm>
            <a:off x="6172200" y="4876800"/>
            <a:ext cx="484632" cy="76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a:xfrm>
            <a:off x="6400800" y="6356350"/>
            <a:ext cx="2286000" cy="522649"/>
          </a:xfrm>
        </p:spPr>
        <p:txBody>
          <a:bodyPr/>
          <a:lstStyle/>
          <a:p>
            <a:pPr fontAlgn="base">
              <a:spcBef>
                <a:spcPct val="0"/>
              </a:spcBef>
              <a:spcAft>
                <a:spcPct val="0"/>
              </a:spcAft>
              <a:defRPr/>
            </a:pPr>
            <a:fld id="{91464232-CAAE-48C8-B8B7-230EFFAF9A01}" type="slidenum">
              <a:rPr lang="en-US" sz="105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9</a:t>
            </a:fld>
            <a:endParaRPr lang="en-US" sz="1050" dirty="0">
              <a:solidFill>
                <a:srgbClr val="FFFFFF"/>
              </a:solidFill>
              <a:effectLst>
                <a:outerShdw blurRad="38100" dist="38100" dir="2700000" algn="tl">
                  <a:srgbClr val="000000"/>
                </a:outerShdw>
              </a:effectLst>
              <a:latin typeface="Verdana" pitchFamily="34" charset="0"/>
            </a:endParaRPr>
          </a:p>
        </p:txBody>
      </p:sp>
      <p:sp>
        <p:nvSpPr>
          <p:cNvPr id="11" name="Freeform 10"/>
          <p:cNvSpPr/>
          <p:nvPr/>
        </p:nvSpPr>
        <p:spPr>
          <a:xfrm>
            <a:off x="1752600" y="2209800"/>
            <a:ext cx="4898573" cy="1289578"/>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algn="ctr" defTabSz="1289050">
              <a:lnSpc>
                <a:spcPct val="90000"/>
              </a:lnSpc>
              <a:spcBef>
                <a:spcPct val="0"/>
              </a:spcBef>
              <a:spcAft>
                <a:spcPct val="35000"/>
              </a:spcAft>
            </a:pPr>
            <a:r>
              <a:rPr lang="en-US" sz="2400" dirty="0" err="1" smtClean="0">
                <a:solidFill>
                  <a:srgbClr val="0000FF"/>
                </a:solidFill>
              </a:rPr>
              <a:t>SaaS</a:t>
            </a:r>
            <a:r>
              <a:rPr lang="en-US" sz="2400" dirty="0" smtClean="0">
                <a:solidFill>
                  <a:prstClr val="black"/>
                </a:solidFill>
              </a:rPr>
              <a:t>: Software as a Service</a:t>
            </a:r>
          </a:p>
          <a:p>
            <a:pPr algn="ctr" defTabSz="1289050">
              <a:lnSpc>
                <a:spcPct val="90000"/>
              </a:lnSpc>
              <a:spcBef>
                <a:spcPct val="0"/>
              </a:spcBef>
              <a:spcAft>
                <a:spcPct val="35000"/>
              </a:spcAft>
            </a:pPr>
            <a:r>
              <a:rPr lang="en-US" dirty="0" smtClean="0">
                <a:solidFill>
                  <a:prstClr val="black"/>
                </a:solidFill>
              </a:rPr>
              <a:t>(e.g. CFD or Search documents/web are services)</a:t>
            </a:r>
            <a:endParaRPr lang="en-US" dirty="0">
              <a:solidFill>
                <a:prstClr val="black"/>
              </a:solidFill>
            </a:endParaRPr>
          </a:p>
        </p:txBody>
      </p:sp>
      <p:sp>
        <p:nvSpPr>
          <p:cNvPr id="12" name="Freeform 11"/>
          <p:cNvSpPr/>
          <p:nvPr/>
        </p:nvSpPr>
        <p:spPr>
          <a:xfrm>
            <a:off x="381000" y="4329906"/>
            <a:ext cx="7391400" cy="1613694"/>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400" dirty="0" err="1" smtClean="0">
                <a:solidFill>
                  <a:srgbClr val="0000FF"/>
                </a:solidFill>
              </a:rPr>
              <a:t>IaaS</a:t>
            </a:r>
            <a:r>
              <a:rPr lang="en-US" dirty="0" smtClean="0">
                <a:solidFill>
                  <a:srgbClr val="0000FF"/>
                </a:solidFill>
              </a:rPr>
              <a:t> </a:t>
            </a:r>
            <a:r>
              <a:rPr lang="en-US" dirty="0" smtClean="0">
                <a:solidFill>
                  <a:prstClr val="black"/>
                </a:solidFill>
              </a:rPr>
              <a:t>(</a:t>
            </a:r>
            <a:r>
              <a:rPr lang="en-US" sz="2400" dirty="0" err="1" smtClean="0">
                <a:solidFill>
                  <a:srgbClr val="0000FF"/>
                </a:solidFill>
              </a:rPr>
              <a:t>HaaS</a:t>
            </a:r>
            <a:r>
              <a:rPr lang="en-US" dirty="0" smtClean="0">
                <a:solidFill>
                  <a:prstClr val="black"/>
                </a:solidFill>
              </a:rPr>
              <a:t>): Infrastructure as a Service </a:t>
            </a:r>
          </a:p>
          <a:p>
            <a:pPr algn="ctr" defTabSz="711200">
              <a:lnSpc>
                <a:spcPct val="90000"/>
              </a:lnSpc>
              <a:spcBef>
                <a:spcPct val="0"/>
              </a:spcBef>
              <a:spcAft>
                <a:spcPct val="35000"/>
              </a:spcAft>
            </a:pPr>
            <a:r>
              <a:rPr lang="en-US" dirty="0" smtClean="0">
                <a:solidFill>
                  <a:prstClr val="black"/>
                </a:solidFill>
              </a:rPr>
              <a:t>(get computer time with a credit card and with a Web interface like EC2)</a:t>
            </a:r>
            <a:endParaRPr lang="en-US" dirty="0">
              <a:solidFill>
                <a:prstClr val="black"/>
              </a:solidFill>
            </a:endParaRPr>
          </a:p>
        </p:txBody>
      </p:sp>
      <p:sp>
        <p:nvSpPr>
          <p:cNvPr id="13" name="Freeform 12"/>
          <p:cNvSpPr/>
          <p:nvPr/>
        </p:nvSpPr>
        <p:spPr>
          <a:xfrm>
            <a:off x="1219200" y="3263105"/>
            <a:ext cx="5943600" cy="1398653"/>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400" dirty="0" err="1" smtClean="0">
                <a:solidFill>
                  <a:srgbClr val="0000FF"/>
                </a:solidFill>
              </a:rPr>
              <a:t>PaaS</a:t>
            </a:r>
            <a:r>
              <a:rPr lang="en-US" dirty="0" smtClean="0">
                <a:solidFill>
                  <a:prstClr val="black"/>
                </a:solidFill>
              </a:rPr>
              <a:t>: Platform as a Service</a:t>
            </a:r>
          </a:p>
          <a:p>
            <a:pPr algn="ctr" defTabSz="711200">
              <a:lnSpc>
                <a:spcPct val="90000"/>
              </a:lnSpc>
              <a:spcBef>
                <a:spcPct val="0"/>
              </a:spcBef>
              <a:spcAft>
                <a:spcPct val="35000"/>
              </a:spcAft>
            </a:pPr>
            <a:r>
              <a:rPr lang="en-US" dirty="0" err="1" smtClean="0">
                <a:solidFill>
                  <a:prstClr val="black"/>
                </a:solidFill>
              </a:rPr>
              <a:t>IaaS</a:t>
            </a:r>
            <a:r>
              <a:rPr lang="en-US" dirty="0" smtClean="0">
                <a:solidFill>
                  <a:prstClr val="black"/>
                </a:solidFill>
              </a:rPr>
              <a:t> plus core software capabilities on which you build  </a:t>
            </a:r>
            <a:r>
              <a:rPr lang="en-US" dirty="0" err="1" smtClean="0">
                <a:solidFill>
                  <a:prstClr val="black"/>
                </a:solidFill>
              </a:rPr>
              <a:t>SaaS</a:t>
            </a:r>
            <a:endParaRPr lang="en-US" dirty="0" smtClean="0">
              <a:solidFill>
                <a:prstClr val="black"/>
              </a:solidFill>
            </a:endParaRPr>
          </a:p>
          <a:p>
            <a:pPr algn="ctr" defTabSz="711200">
              <a:lnSpc>
                <a:spcPct val="90000"/>
              </a:lnSpc>
              <a:spcBef>
                <a:spcPct val="0"/>
              </a:spcBef>
              <a:spcAft>
                <a:spcPct val="35000"/>
              </a:spcAft>
            </a:pPr>
            <a:r>
              <a:rPr lang="en-US" dirty="0" smtClean="0">
                <a:solidFill>
                  <a:prstClr val="black"/>
                </a:solidFill>
              </a:rPr>
              <a:t>(e.g. Azure is a </a:t>
            </a:r>
            <a:r>
              <a:rPr lang="en-US" dirty="0" err="1" smtClean="0">
                <a:solidFill>
                  <a:prstClr val="black"/>
                </a:solidFill>
              </a:rPr>
              <a:t>PaaS</a:t>
            </a:r>
            <a:r>
              <a:rPr lang="en-US" dirty="0" smtClean="0">
                <a:solidFill>
                  <a:prstClr val="black"/>
                </a:solidFill>
              </a:rPr>
              <a:t>; MapReduce is a Platform)</a:t>
            </a:r>
            <a:r>
              <a:rPr lang="en-US" dirty="0" smtClean="0">
                <a:solidFill>
                  <a:srgbClr val="FF0000"/>
                </a:solidFill>
              </a:rPr>
              <a:t> </a:t>
            </a:r>
            <a:endParaRPr lang="en-US" dirty="0">
              <a:solidFill>
                <a:prstClr val="black"/>
              </a:solidFill>
            </a:endParaRPr>
          </a:p>
        </p:txBody>
      </p:sp>
      <p:sp>
        <p:nvSpPr>
          <p:cNvPr id="15" name="Freeform 14"/>
          <p:cNvSpPr/>
          <p:nvPr/>
        </p:nvSpPr>
        <p:spPr>
          <a:xfrm>
            <a:off x="2231573" y="1219200"/>
            <a:ext cx="3918857" cy="1180504"/>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400" dirty="0" err="1" smtClean="0">
                <a:solidFill>
                  <a:srgbClr val="0000FF"/>
                </a:solidFill>
              </a:rPr>
              <a:t>Cyberinfrastructure</a:t>
            </a:r>
            <a:r>
              <a:rPr lang="en-US" dirty="0" smtClean="0">
                <a:solidFill>
                  <a:srgbClr val="FFFF00"/>
                </a:solidFill>
              </a:rPr>
              <a:t> </a:t>
            </a:r>
          </a:p>
          <a:p>
            <a:pPr algn="ctr"/>
            <a:r>
              <a:rPr lang="en-US" dirty="0" smtClean="0">
                <a:solidFill>
                  <a:prstClr val="black"/>
                </a:solidFill>
              </a:rPr>
              <a:t>Is “Research as a Service”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TotalTime>
  <Words>2691</Words>
  <Application>Microsoft Office PowerPoint</Application>
  <PresentationFormat>On-screen Show (4:3)</PresentationFormat>
  <Paragraphs>437</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3_Office Theme</vt:lpstr>
      <vt:lpstr>4_Office Theme</vt:lpstr>
      <vt:lpstr>Clouds Cyberinfrastructure  and Collaboration</vt:lpstr>
      <vt:lpstr>Important Trends</vt:lpstr>
      <vt:lpstr>Slide 3</vt:lpstr>
      <vt:lpstr>Clouds as Cost Effective Data Centers</vt:lpstr>
      <vt:lpstr>The Data Center Landscape</vt:lpstr>
      <vt:lpstr>Slide 6</vt:lpstr>
      <vt:lpstr>Sensors as a Service Cell phones are important  sensor/Collaborative device</vt:lpstr>
      <vt:lpstr>Slide 8</vt:lpstr>
      <vt:lpstr>Clouds hide Complexity</vt:lpstr>
      <vt:lpstr>Philosophy of Clouds and Grids</vt:lpstr>
      <vt:lpstr>Collaboration as a Service</vt:lpstr>
      <vt:lpstr>Cyberinfrastructure and Collaboration I</vt:lpstr>
      <vt:lpstr>Cyberinfrastructure and Collaboration II</vt:lpstr>
      <vt:lpstr>Cyberlearning</vt:lpstr>
      <vt:lpstr>Broad Architecture Components</vt:lpstr>
      <vt:lpstr>Cloud Issues</vt:lpstr>
      <vt:lpstr>Cloud Computing: Infrastructure and Runtimes</vt:lpstr>
      <vt:lpstr>MapReduce “File/Data Repository” Parallelism</vt:lpstr>
      <vt:lpstr>MapReduce</vt:lpstr>
      <vt:lpstr>Hadoop &amp; Dryad</vt:lpstr>
      <vt:lpstr>DNA Sequencing Pipeline</vt:lpstr>
      <vt:lpstr>Biology MDS and Clustering Results</vt:lpstr>
      <vt:lpstr>Twister(MapReduce++)</vt:lpstr>
      <vt:lpstr>Slide 24</vt:lpstr>
      <vt:lpstr>Slide 25</vt:lpstr>
      <vt:lpstr>Fault Tolerance and MapReduce</vt:lpstr>
      <vt:lpstr>Slide 27</vt:lpstr>
      <vt:lpstr>Sequence Assembly in the Clouds</vt:lpstr>
      <vt:lpstr>Cost to assemble to process 4096 FASTA files</vt:lpstr>
      <vt:lpstr>FutureGrid Concepts</vt:lpstr>
      <vt:lpstr>FutureGrid: a Grid Testbed</vt:lpstr>
      <vt:lpstr>FutureGrid Partners</vt:lpstr>
      <vt:lpstr>Dynamic Provisioning</vt:lpstr>
      <vt:lpstr>Clouds and Collaboration I</vt:lpstr>
      <vt:lpstr>Clouds and Collaboration II</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122</cp:revision>
  <dcterms:created xsi:type="dcterms:W3CDTF">2010-05-04T01:29:55Z</dcterms:created>
  <dcterms:modified xsi:type="dcterms:W3CDTF">2010-05-20T20:20:21Z</dcterms:modified>
</cp:coreProperties>
</file>