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Override2.xml" ContentType="application/vnd.openxmlformats-officedocument.themeOverride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notesSlides/notesSlide3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09" r:id="rId5"/>
    <p:sldMasterId id="2147483911" r:id="rId6"/>
    <p:sldMasterId id="2147483912" r:id="rId7"/>
    <p:sldMasterId id="2147483913" r:id="rId8"/>
    <p:sldMasterId id="2147483915" r:id="rId9"/>
    <p:sldMasterId id="2147483921" r:id="rId10"/>
    <p:sldMasterId id="2147483923" r:id="rId11"/>
    <p:sldMasterId id="2147484094" r:id="rId12"/>
    <p:sldMasterId id="2147484116" r:id="rId13"/>
    <p:sldMasterId id="2147484128" r:id="rId14"/>
    <p:sldMasterId id="2147484140" r:id="rId15"/>
    <p:sldMasterId id="2147484152" r:id="rId16"/>
    <p:sldMasterId id="2147484164" r:id="rId17"/>
    <p:sldMasterId id="2147484174" r:id="rId18"/>
    <p:sldMasterId id="2147484186" r:id="rId19"/>
    <p:sldMasterId id="2147484198" r:id="rId20"/>
    <p:sldMasterId id="2147484210" r:id="rId21"/>
    <p:sldMasterId id="2147484222" r:id="rId22"/>
    <p:sldMasterId id="2147484234" r:id="rId23"/>
  </p:sldMasterIdLst>
  <p:notesMasterIdLst>
    <p:notesMasterId r:id="rId74"/>
  </p:notesMasterIdLst>
  <p:sldIdLst>
    <p:sldId id="1503" r:id="rId24"/>
    <p:sldId id="1605" r:id="rId25"/>
    <p:sldId id="1606" r:id="rId26"/>
    <p:sldId id="1607" r:id="rId27"/>
    <p:sldId id="1624" r:id="rId28"/>
    <p:sldId id="1608" r:id="rId29"/>
    <p:sldId id="1610" r:id="rId30"/>
    <p:sldId id="1590" r:id="rId31"/>
    <p:sldId id="1594" r:id="rId32"/>
    <p:sldId id="1625" r:id="rId33"/>
    <p:sldId id="1626" r:id="rId34"/>
    <p:sldId id="1468" r:id="rId35"/>
    <p:sldId id="1612" r:id="rId36"/>
    <p:sldId id="1613" r:id="rId37"/>
    <p:sldId id="1596" r:id="rId38"/>
    <p:sldId id="1595" r:id="rId39"/>
    <p:sldId id="1615" r:id="rId40"/>
    <p:sldId id="1582" r:id="rId41"/>
    <p:sldId id="1617" r:id="rId42"/>
    <p:sldId id="1618" r:id="rId43"/>
    <p:sldId id="1619" r:id="rId44"/>
    <p:sldId id="1620" r:id="rId45"/>
    <p:sldId id="1621" r:id="rId46"/>
    <p:sldId id="1592" r:id="rId47"/>
    <p:sldId id="1593" r:id="rId48"/>
    <p:sldId id="1591" r:id="rId49"/>
    <p:sldId id="1623" r:id="rId50"/>
    <p:sldId id="1474" r:id="rId51"/>
    <p:sldId id="1632" r:id="rId52"/>
    <p:sldId id="1633" r:id="rId53"/>
    <p:sldId id="1579" r:id="rId54"/>
    <p:sldId id="1598" r:id="rId55"/>
    <p:sldId id="1581" r:id="rId56"/>
    <p:sldId id="1478" r:id="rId57"/>
    <p:sldId id="1479" r:id="rId58"/>
    <p:sldId id="1634" r:id="rId59"/>
    <p:sldId id="1482" r:id="rId60"/>
    <p:sldId id="1601" r:id="rId61"/>
    <p:sldId id="1628" r:id="rId62"/>
    <p:sldId id="1631" r:id="rId63"/>
    <p:sldId id="1629" r:id="rId64"/>
    <p:sldId id="1630" r:id="rId65"/>
    <p:sldId id="1635" r:id="rId66"/>
    <p:sldId id="1636" r:id="rId67"/>
    <p:sldId id="1637" r:id="rId68"/>
    <p:sldId id="1638" r:id="rId69"/>
    <p:sldId id="1639" r:id="rId70"/>
    <p:sldId id="1627" r:id="rId71"/>
    <p:sldId id="1602" r:id="rId72"/>
    <p:sldId id="1603" r:id="rId73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FF00"/>
    <a:srgbClr val="0033CC"/>
    <a:srgbClr val="000066"/>
    <a:srgbClr val="FF0000"/>
    <a:srgbClr val="008000"/>
    <a:srgbClr val="0066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9" autoAdjust="0"/>
    <p:restoredTop sz="99511" autoAdjust="0"/>
  </p:normalViewPr>
  <p:slideViewPr>
    <p:cSldViewPr>
      <p:cViewPr>
        <p:scale>
          <a:sx n="90" d="100"/>
          <a:sy n="90" d="100"/>
        </p:scale>
        <p:origin x="-509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92D37-3548-48C4-9E6A-35D7742BA6B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92D37-3548-48C4-9E6A-35D7742BA6B0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CC32C41-29EB-4EE1-B0FC-A75A6850BFB6}" type="slidenum">
              <a:rPr lang="en-US" sz="1200" b="0"/>
              <a:pPr algn="r" eaLnBrk="0" hangingPunct="0"/>
              <a:t>2</a:t>
            </a:fld>
            <a:endParaRPr lang="en-US" sz="1200" b="0"/>
          </a:p>
        </p:txBody>
      </p:sp>
      <p:sp>
        <p:nvSpPr>
          <p:cNvPr id="820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1650"/>
            <a:ext cx="5029200" cy="408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5C72FBA-349A-47F0-82B9-E9E840BAC830}" type="slidenum">
              <a:rPr lang="en-US" sz="1200" b="0"/>
              <a:pPr algn="r" eaLnBrk="0" hangingPunct="0"/>
              <a:t>28</a:t>
            </a:fld>
            <a:endParaRPr lang="en-US" sz="1200" b="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EA1142-0F7D-48E2-B873-2E7C8A4A496D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542722" name="Rectangle 7"/>
          <p:cNvSpPr txBox="1">
            <a:spLocks noGrp="1" noChangeArrowheads="1"/>
          </p:cNvSpPr>
          <p:nvPr/>
        </p:nvSpPr>
        <p:spPr bwMode="auto">
          <a:xfrm>
            <a:off x="3884613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48C9BC-4DCE-4D5E-893D-0979DA5D5C8C}" type="slidenum">
              <a:rPr lang="en-US" sz="1200">
                <a:latin typeface="Times New Roman" pitchFamily="18" charset="0"/>
              </a:rPr>
              <a:pPr algn="r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427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40778-CB1B-491A-8E59-958F9CF939D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B8E05-378A-411E-8EFB-F2F6FEE23C76}" type="slidenum">
              <a:rPr lang="en-US"/>
              <a:pPr/>
              <a:t>32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5488" cy="34004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154"/>
            <a:ext cx="5029200" cy="408479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DBAA2F-51EE-4669-B9D0-731DC7AF570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52962" name="Rectangle 7"/>
          <p:cNvSpPr txBox="1">
            <a:spLocks noGrp="1" noChangeArrowheads="1"/>
          </p:cNvSpPr>
          <p:nvPr/>
        </p:nvSpPr>
        <p:spPr bwMode="auto">
          <a:xfrm>
            <a:off x="3884613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4FD43F-61B3-4573-82D1-00FFCAD31CF8}" type="slidenum">
              <a:rPr lang="en-US" sz="1200">
                <a:latin typeface="Times New Roman" pitchFamily="18" charset="0"/>
              </a:rPr>
              <a:pPr algn="r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529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CBF1A7B-B9AA-4DB8-AEB6-560A5CDA75EA}" type="slidenum">
              <a:rPr lang="en-US" sz="1200" b="0"/>
              <a:pPr algn="r" eaLnBrk="0" hangingPunct="0"/>
              <a:t>37</a:t>
            </a:fld>
            <a:endParaRPr lang="en-US" sz="1200" b="0" dirty="0"/>
          </a:p>
        </p:txBody>
      </p:sp>
      <p:sp>
        <p:nvSpPr>
          <p:cNvPr id="72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3062D51-C30B-406E-9D65-59BF62BA42F8}" type="slidenum">
              <a:rPr lang="en-US" sz="1200" b="0"/>
              <a:pPr algn="r" eaLnBrk="0" hangingPunct="0"/>
              <a:t>38</a:t>
            </a:fld>
            <a:endParaRPr lang="en-US" sz="1200" b="0"/>
          </a:p>
        </p:txBody>
      </p:sp>
      <p:sp>
        <p:nvSpPr>
          <p:cNvPr id="71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53816-7B6E-4806-95FB-2B10ADCD60B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F32CB1-290C-4008-88F3-4AE024BB0BFC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0436" name="Slide Number Placeholder 3"/>
          <p:cNvSpPr txBox="1">
            <a:spLocks noGrp="1"/>
          </p:cNvSpPr>
          <p:nvPr/>
        </p:nvSpPr>
        <p:spPr bwMode="auto">
          <a:xfrm>
            <a:off x="3884613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B95815-90CD-4429-BADB-AC2500B0D74C}" type="slidenum">
              <a:rPr lang="en-US" sz="1200"/>
              <a:pPr algn="r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B9F96-6C7B-4B60-AC94-9D34A7769B6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4CAF9C-090C-422F-AF3E-09960C22D9DA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8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147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2193925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2193925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EF817A7-EC20-4844-9448-D7DBD7E8B5B0}" type="slidenum">
              <a:rPr lang="en-US" sz="1200" b="0"/>
              <a:pPr algn="r" eaLnBrk="0" hangingPunct="0"/>
              <a:t>46</a:t>
            </a:fld>
            <a:endParaRPr lang="en-US" sz="1200" b="0"/>
          </a:p>
        </p:txBody>
      </p:sp>
      <p:sp>
        <p:nvSpPr>
          <p:cNvPr id="10414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60463" y="682625"/>
            <a:ext cx="4537075" cy="3402013"/>
          </a:xfrm>
          <a:ln/>
        </p:spPr>
      </p:sp>
      <p:sp>
        <p:nvSpPr>
          <p:cNvPr id="1041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0063"/>
            <a:ext cx="5486400" cy="408463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1650"/>
            <a:ext cx="5029200" cy="408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448B63-8AC8-40FC-A2A9-88D4375B879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1650"/>
            <a:ext cx="5029200" cy="408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41CCAB7-C7EF-4765-AD7C-D6FABDAF0D5A}" type="slidenum">
              <a:rPr lang="en-US" sz="1200" b="0"/>
              <a:pPr algn="r" eaLnBrk="0" hangingPunct="0"/>
              <a:t>6</a:t>
            </a:fld>
            <a:endParaRPr lang="en-US" sz="1200" b="0"/>
          </a:p>
        </p:txBody>
      </p:sp>
      <p:sp>
        <p:nvSpPr>
          <p:cNvPr id="68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6C4A2-3DD9-49F0-B085-033B37761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01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701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7015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19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44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C3AAF073-2D2A-46FA-9578-398F07B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840E7F-FE3F-4682-8E39-1A2875676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9249D-16C6-40D4-A6EC-0D0166B70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B47BBE-CD3A-4021-AE3A-23B389FDA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0331-8BDC-407B-8042-BCFF6251C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6D1D4B-7BDD-4770-A6D9-3E0429BB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3D03F7-E355-4E24-8A39-D08BCE231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71B461-1CDF-4C11-8759-1D137E3C7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329643-44A5-4F34-A11F-02315DC8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9C4E-50D1-453F-B24F-2E62B84C43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5A7614-2225-4571-A0C3-F3FA98EB3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8332DC-11DA-4EDB-923B-A283A0BE4342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8BC29-3255-4E99-9BB2-F6A4ED8F1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F2B85-8065-4425-A53D-E8BEBB4DDFE0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11787F-7413-432C-A28B-A4CB23BEAA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71BD02-B760-4F48-82D1-BD119C048064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720A77-4336-4DEF-B0F5-F0C61DB081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B576AA-E554-485B-811E-1EE07E1A56C4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5DC1BD-2172-448A-840A-36D9963FB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F0F26F-09EF-4D05-B494-8C426F10D0AB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D09ED-584F-4C3B-8211-39B0B28EC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9C124-AB4A-4E36-8D83-46538B4B53BB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00BB00-4213-4ED1-977F-ACA2FAB53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B393B-BED0-484B-B337-4C1B3489A020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19FB5-0842-4D07-80D6-168294291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7DE3CA-A89A-41C0-B352-31CF562D73CA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32B7-016A-47D1-887D-608AB8E96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8B3E0-7827-4D95-9F37-77C4A44016F5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FC226E-5074-416A-89FE-1A9249298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ECBEE1-DFE7-4676-847C-2853DB3D5D23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562901-8031-47CC-BA65-B7928D1616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4066A6-AAB6-4219-B265-BAF169D6399C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2F760F-A1D8-42D6-B3D2-5DA38E671B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3595F-B933-49AC-A7EE-19C89986B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242D3-1339-46DB-BDB4-8F9ADF54B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E3ED-868E-447C-969F-F0B9CF983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709D9-7D3E-41BB-B948-EC79A9B48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0C3D-126A-43CD-AA2E-D5F275F70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82ACC-8C77-4C36-9F3B-8B2C0E8A1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1016-004A-4A1B-87EC-8AE4F2681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C1F4-F895-44F0-A756-8EF6D60E2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00F3-2D57-4FAB-BC9A-89B84FA6B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2C780-7B04-4905-8215-00BAF8708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C0B3-148C-4C9B-BBCF-C9626287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741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41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41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741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2A785BD-FAAA-418E-A097-2B8E4EAC5062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741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41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0D2B8F8-4C72-4585-AEC8-3AA2FE4D13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E689D6-3967-46DD-8E27-6E5A83F04A6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CF494-3C17-4B9A-8800-C8F5BD47F6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97446-7F22-4715-812B-5C10157EB3EF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79C80-8306-4BFC-B5C4-E98088A2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2C352-447C-4F10-B147-970829AE61C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28AC-30D9-42CD-9EDB-5CCD1CBB1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C5E0CA-5921-41F4-A935-607C8F9E2F1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23EC4-29FE-47B6-B6E3-2B339D4A6A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05B0A2-CF72-4F02-B415-3D5E5843364E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8F496-2345-4065-AC92-9A3E354D1F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2F7A7-E2C6-46D1-BE1A-890BD177EE2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04B2-E97E-45A6-B768-D1E189CECD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60DC1D-D9DC-47AB-A8BC-5A4957159B77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21588-0574-4ECC-87D9-1C63C65E26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25E1C-CE34-459C-B459-1B5DE8FFA24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6C5E8-2EFB-49F9-AF8F-8986E5E9BD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CEF986-399D-40A7-AFF1-06950695C8F3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81F1B-0909-4E7B-A896-FE60A4D77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FD54F5-ADEE-4EC2-9627-DD3D4889185C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0F444-E17D-4563-BEED-571541B099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02708B-414E-4E17-AF6E-06D17C4B3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3FC6-242E-4BB0-8F30-97D950B12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2D477-030B-4B7B-915E-5631B8B09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F1133-BD34-4C11-B6AB-1B97EF2A6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C93A0-1C04-4446-ABEB-7BB3C261A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F445-1E8F-40AA-B7E9-5EE9F72A8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461B-5C58-4512-B088-9C4C4F828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8A267-7D47-4116-8376-1E1FF7F1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550E7-FFEE-4711-85BF-FC36D0869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613F-963C-4E2F-B446-0B8B5591E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ADDA8-2E18-4FA6-92D5-A2579D22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73F83-4547-4EC3-B358-9D1EF588E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0CD24-57BF-4535-8E6A-849A0381A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C9B5C-42D7-4245-B185-EE4B7DF76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F60E-C8F1-4354-9E87-ADEE321DA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AE686-5EA4-4BBE-88DC-EE25CF4FD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7466-022E-48D8-84DE-AF9D1713D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54CC1-3EDC-4790-939A-FE3F50198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CD212-EAD0-451C-8CD0-EE9F3BA00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17933-4DDE-43BF-84DA-56F505715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16837-5D3C-4A7A-BE51-E55156F8F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B238C-C3AB-46AE-9233-0EE269B49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CC46B6-9456-40AB-BB66-86C79A33CB8F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F2E05-534E-4641-938B-E9B9895301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27782C-FA34-4449-8AD1-D1420A5B40C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D760B-97FA-46A2-A549-2EC05A40E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296CD2-E286-4A8F-8987-BFD16E78D9E0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A7F4B-8904-4347-A544-B602B79337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598277-DF88-4F72-9EA3-81EB27FD8845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2D54C-DEE5-45BD-81A8-E85CD9E0B8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BC2BE-F2B6-49BF-AD93-2B1BF53DE31E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3F260-00FF-4AFD-B7BE-8C14CF386D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7B8B68-76FA-43CE-8FC8-E08AA7577665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5B10D-4843-4680-A62B-518991B04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673156-C4CA-47D6-85FF-138CEFB428E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CCAF-DEF0-499F-AE13-8084409EDD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FD95BB-4049-44DD-86F5-AED44715B0D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B72A8-BB14-470D-92B7-72FE918E5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0E278-8FB4-4F3E-9840-46EF62D85F7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CDB1A-0DA4-48A6-8F89-67703A67C0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E4B61-1946-44E3-B681-1AD30FCD84ED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CD3EC-BE36-454C-86F5-A687301E48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90663-EC75-4C97-A96D-189AF87F29CE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CBF79-E82B-4B04-AD3E-5535D59199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ound4Inn_Gateway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325" y="6167438"/>
            <a:ext cx="8321675" cy="668337"/>
          </a:xfrm>
          <a:prstGeom prst="rect">
            <a:avLst/>
          </a:prstGeom>
          <a:noFill/>
        </p:spPr>
      </p:pic>
      <p:pic>
        <p:nvPicPr>
          <p:cNvPr id="5" name="Picture 21" descr="IUwordmark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8" y="6492875"/>
            <a:ext cx="1828800" cy="280988"/>
          </a:xfrm>
          <a:prstGeom prst="rect">
            <a:avLst/>
          </a:prstGeom>
          <a:noFill/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6240463" y="6535738"/>
            <a:ext cx="762000" cy="266700"/>
          </a:xfrm>
          <a:noFill/>
          <a:ln/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fld id="{ADF3A946-15EA-4659-A16A-5DB1CC4BEAC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C5C93-79CA-4E70-BA58-4FE13CB899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 userDrawn="1"/>
        </p:nvGrpSpPr>
        <p:grpSpPr bwMode="auto">
          <a:xfrm>
            <a:off x="109538" y="6189663"/>
            <a:ext cx="9034462" cy="668337"/>
            <a:chOff x="69" y="3899"/>
            <a:chExt cx="5691" cy="421"/>
          </a:xfrm>
        </p:grpSpPr>
        <p:pic>
          <p:nvPicPr>
            <p:cNvPr id="11" name="Picture 17" descr="Found4Inn_Gateways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" y="3899"/>
              <a:ext cx="5242" cy="421"/>
            </a:xfrm>
            <a:prstGeom prst="rect">
              <a:avLst/>
            </a:prstGeom>
            <a:noFill/>
          </p:spPr>
        </p:pic>
        <p:pic>
          <p:nvPicPr>
            <p:cNvPr id="12" name="Picture 18" descr="IUwordmark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" y="4104"/>
              <a:ext cx="1152" cy="177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203950" y="6492875"/>
            <a:ext cx="762000" cy="365125"/>
          </a:xfrm>
          <a:noFill/>
          <a:ln/>
        </p:spPr>
        <p:txBody>
          <a:bodyPr/>
          <a:lstStyle>
            <a:lvl1pPr>
              <a:defRPr/>
            </a:lvl1pPr>
          </a:lstStyle>
          <a:p>
            <a:fld id="{965A1E9D-51E1-4547-A11A-F88DDB6A4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 userDrawn="1"/>
        </p:nvGrpSpPr>
        <p:grpSpPr bwMode="auto">
          <a:xfrm>
            <a:off x="109538" y="6189663"/>
            <a:ext cx="9034462" cy="668337"/>
            <a:chOff x="69" y="3899"/>
            <a:chExt cx="5691" cy="421"/>
          </a:xfrm>
        </p:grpSpPr>
        <p:pic>
          <p:nvPicPr>
            <p:cNvPr id="3" name="Picture 17" descr="Found4Inn_Gateways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" y="3899"/>
              <a:ext cx="5242" cy="421"/>
            </a:xfrm>
            <a:prstGeom prst="rect">
              <a:avLst/>
            </a:prstGeom>
            <a:noFill/>
          </p:spPr>
        </p:pic>
        <p:pic>
          <p:nvPicPr>
            <p:cNvPr id="4" name="Picture 18" descr="IUwordmark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" y="4104"/>
              <a:ext cx="1152" cy="177"/>
            </a:xfrm>
            <a:prstGeom prst="rect">
              <a:avLst/>
            </a:prstGeom>
            <a:noFill/>
          </p:spPr>
        </p:pic>
      </p:grpSp>
      <p:sp>
        <p:nvSpPr>
          <p:cNvPr id="5" name="Freeform 4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61100" y="6492875"/>
            <a:ext cx="762000" cy="365125"/>
          </a:xfrm>
          <a:noFill/>
          <a:ln/>
        </p:spPr>
        <p:txBody>
          <a:bodyPr/>
          <a:lstStyle>
            <a:lvl1pPr>
              <a:defRPr/>
            </a:lvl1pPr>
          </a:lstStyle>
          <a:p>
            <a:fld id="{D014B989-A5D8-40C6-8671-A59E9B0D32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291263" y="6586538"/>
            <a:ext cx="665162" cy="271462"/>
          </a:xfrm>
        </p:spPr>
        <p:txBody>
          <a:bodyPr/>
          <a:lstStyle>
            <a:lvl1pPr>
              <a:defRPr/>
            </a:lvl1pPr>
          </a:lstStyle>
          <a:p>
            <a:fld id="{96D2D52E-58BB-4980-B72A-CA94EADDF5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291263" y="6586538"/>
            <a:ext cx="665162" cy="271462"/>
          </a:xfrm>
        </p:spPr>
        <p:txBody>
          <a:bodyPr/>
          <a:lstStyle>
            <a:lvl1pPr>
              <a:defRPr/>
            </a:lvl1pPr>
          </a:lstStyle>
          <a:p>
            <a:fld id="{6A0C544E-74A4-4CBD-BD04-9B4485B21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91263" y="6586538"/>
            <a:ext cx="665162" cy="271462"/>
          </a:xfrm>
        </p:spPr>
        <p:txBody>
          <a:bodyPr/>
          <a:lstStyle>
            <a:lvl1pPr>
              <a:defRPr/>
            </a:lvl1pPr>
          </a:lstStyle>
          <a:p>
            <a:fld id="{F5113959-10DB-4BAC-8628-5757E0293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291263" y="6586538"/>
            <a:ext cx="665162" cy="271462"/>
          </a:xfrm>
        </p:spPr>
        <p:txBody>
          <a:bodyPr/>
          <a:lstStyle>
            <a:lvl1pPr>
              <a:defRPr/>
            </a:lvl1pPr>
          </a:lstStyle>
          <a:p>
            <a:fld id="{AA9E73E1-3B99-4A70-B8EB-AAA079DFC9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291263" y="6586538"/>
            <a:ext cx="665162" cy="271462"/>
          </a:xfrm>
        </p:spPr>
        <p:txBody>
          <a:bodyPr/>
          <a:lstStyle>
            <a:lvl1pPr>
              <a:defRPr/>
            </a:lvl1pPr>
          </a:lstStyle>
          <a:p>
            <a:fld id="{7F9B0E25-B88F-4268-84F8-122A497AE8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086A3B-265B-4D55-B348-FFC29163CC5C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D345-2C1B-4B2E-B71C-2239523B79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A89658-81F1-4D45-811A-BD49B6D64C7D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5842F-C057-4CC3-910F-DA0E8395D2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24BAB0-D466-4110-9668-CAAB65FEE974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47138-F05A-4EC3-9368-11111EAA5C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9E5705-58CD-4B1F-B637-9217D876E8B4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1D1BF-D9BF-498B-A3A9-4C7D9887D3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91CE33-4B9A-45D0-8409-101114517E8B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5B13B-A163-490A-9D5B-C2E085FB6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A10B0-7A43-42B5-8C8E-16ACCF82D583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3C88F-0685-4780-8D73-33CF1FCFBD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2C81B1-1D40-402E-80C5-A68292B6E0DD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704-6937-4AA4-9079-8FA662B640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8FDB22-2234-40C3-BF0D-E8335336D313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A7245-0CE1-4610-A924-4E488CC6F1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B6906-A08F-4622-A4C5-400177B5B906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30C98-F025-4522-AA6E-B2BC645657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4A90E-26F7-4A02-8AFE-D93F33041722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63475-AF42-4716-8F66-328B8955A4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06753-D347-44AD-B8A9-57A079F467D2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24EF2-53D7-43FE-8B8F-FF66087090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F284B9-5035-4101-9A77-F1561D25A8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0640DB-44F4-4B28-BF77-81D8686C6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C76848-DCFD-448C-8668-C5CD658D4F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EE85EA-FD27-42D5-8822-E9B7691414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284AD8-F30E-44BC-8941-F55580FF3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6DB91D-F300-4E1A-807B-54C8BCA68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BC8F19-E7F4-4954-8C36-F9C9A47CFA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1063BF-46A0-463A-B565-0D50FF10C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AF11FA-9453-469B-86BD-115D672F4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A2FCCA-BD6E-49ED-82D9-49697CE11B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17E6D1-980C-4AA2-A434-572254EAB3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518189" name="Rectangle 45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6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518191" name="Picture 47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518192" name="Picture 48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81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8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81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81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81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81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81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81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18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818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8187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51B24BA8-450E-4C3A-AB1F-E8CD242AB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9A2C35-38E8-4B05-B015-DFEA87377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063BD-BDC0-4235-AAFB-7E0A6ACF4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D43223-982D-4481-B2F6-AE2CFCA55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BC6E4-5928-4673-B72B-A17F7AEF8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7E52F9-41F9-4EF3-9C21-271C20009F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5FDDBC-4036-4973-B326-C4A4AB53E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1B9C0D-8267-45BE-A3D6-2B3A896F3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921947-F707-48D5-A0DB-8AD15306DD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56E4B1-D4BF-4446-B047-DB4366A64C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7C60B4-8690-4889-ACBD-F42D9DD74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3550DB-1A26-4776-B5A5-505E6D9B5E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C01E1D-4933-481A-AA15-6F56BEC94A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E15F5E-26A3-4671-B4FD-F1E9B8EEF0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F29049-A8BD-4617-BD6B-306DC058D3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387993-C8EA-4EED-92A7-50F2C90C49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5AAA30-4430-460B-8D27-BCC347A22C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E7B5CD-B734-48C5-916A-E419E12B72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16C780-E1FF-4FAB-823A-D184B43B7D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6CB3F1-99C5-4665-85B0-1BC5313F77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ECBC83-7725-4312-88AA-078DEB1559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292DA1-80E5-42D1-951F-912673E563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1207FF-691E-4EC3-9408-D47A6655C90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3B62A-3573-47E8-A0B7-B1FBA4FCD8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435D5-73E1-42AF-91D6-FBBC2E76E32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755E4-5C1F-4B1C-A03B-538A18752A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199799-9D83-4990-909F-C9A43492F184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B0A83-C660-4AC4-A62D-24879D6BDB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82763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782763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C8EFAA-5F01-4F80-B210-FF2A2E80E0B2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99B31-7CE6-40B1-BDA9-98AC9C532D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D0CE0B-EC95-4F9C-92AE-DB4C756CF92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E69E3-D932-4AB2-ADCA-2D07C989D3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924C44-2A8B-4FB3-8A87-E482888CFA99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F91F0-5C38-4E65-AC57-F959CD38C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CD1F3-0124-442B-9426-CA1328CB1603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87FB3-CB51-4FAF-B245-DAD3F474DC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09822-A828-4979-AA78-9F58BEEEA5B6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F4588-000C-4D48-A902-434C2BAA6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96A4F6-1E3F-4FF8-A772-7FD30ABA7F4D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5B5CC-0DC5-4CDB-824F-09C9CCD67F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E38C1F-8B74-46CA-A320-3D4270ABF32D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2D1A2-B3EB-465D-8918-E1779E629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12763"/>
            <a:ext cx="1943100" cy="584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2763"/>
            <a:ext cx="5676900" cy="584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735A68-3579-4777-80F6-1CD668BBD80E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EC630-71A8-45FC-9982-ABE0745F2E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DF863-3813-482A-8074-FAB48421FFBB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4AE5-B496-4107-BBB8-BA72BA5DD4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2C4833-77B7-43F3-9A21-842E85834307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53F61-4CAD-471C-86B7-14C32AE9D5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E65167-3074-4836-96A8-2C4C2F960EF6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7B57B-2B6C-43FA-9945-E6E7B8BD63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02DD1-D0C4-44DD-9DF1-49DC7E52A7C7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2F11C-B741-4613-80B0-A12D896A0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F3B7F7-C873-4E43-8EFD-7E15DB3BC22C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E5F1-EED3-4CB2-8E88-8E19F34528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08AF0-1376-4DEE-982F-666463BBB42C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D17EC-16B6-4AEA-BE1E-3B869FC519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0897D-FE68-4E26-833C-9B5B56DDCEE1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B0920-43AD-448B-BEF2-EB13A252B5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D19C99-D484-43AE-8943-9E9CFEDDC1F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5097-D2E6-46CA-83B2-1F6607404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5E6E4B-BF0B-4E6C-9E49-326E73BA7E6F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CCC10-00CF-44D5-B442-AD9F3D7941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5C3263-ECBD-4946-9D90-47AD7EBB2A36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FC03B-BB60-434C-80DD-62A1A5B3AE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B69A9-2837-421B-B791-4DB84442F572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D97E5-A2AE-45F7-AD15-ED882BA78D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AD12A25-457A-4756-AB9C-CD5BCBE5F4FC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5A09C0DB-4E3F-4C54-B19F-F244B9C26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11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741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411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41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414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41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741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520A642-0D5F-475C-9508-2244DD32D46B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741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41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5B6561-A510-4017-9AF9-DEF02E9A5B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5E64D-A96C-4368-95C6-7DF72C68C0F0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9AF03-EACB-4549-9FBB-5442B6D59D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657251-3923-4849-B231-A7FB0E551A35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9C91A-446B-45A0-A875-D61CD74C0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E19C29-6D11-4E9F-BBCA-C0FD567023E8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C0506-FEBE-4BAB-A21F-F55F0E54F0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02FCD9-91CB-41BD-AF57-64A9EF3A3F0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6C0F1-F094-4397-A5BF-63E10FA36A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DFBAF-35FD-4BC7-A86F-09CB7B7A7B14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66A96-DEFC-49B2-858F-2AB179FE3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98353-87E0-44B8-A20C-1D536147195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E7DA7-2FB9-4DCD-8774-474A91474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E7849-1AC3-47FF-B760-DE047546E3D4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CC487-6414-4D5A-8147-75761B79B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217AD-00FE-4D3C-9C7D-6AD74E5522E0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F3538-8B70-4FDD-B438-5FD862CF2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7895C-8935-4318-A22F-5197DE4EC6BE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689FB-04C8-425A-BCB3-0F6327F6CB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5922F6-8CBB-4E86-8CC0-C9C9A4F417D5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3F584-D0D1-4972-BE30-05932B0F5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A042-7258-41F0-83E8-12BB4C275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F0D7-5185-49B6-A9B0-36D4B118B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D5380-7943-4370-B67E-BA7D7624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D67F-B25D-4E80-8661-6EAA7AC4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0CF6-C005-4896-B5BB-6F7DCCF8E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C321-6F23-4777-A081-7C80F5FA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02A8-13A9-41D0-91E3-9F44E7C22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E985-0D72-418B-B243-28787CF71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7387-ED76-4B47-8551-245305A5E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55C3-46E2-4DB1-8F8F-9DD4D0F75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52F78-9A56-4B40-8A2A-A6F04897C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8013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6800"/>
            <a:ext cx="4419600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4413" cy="6323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3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1D7AB-9A6D-4B50-8FAE-F38DBA706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7047-597C-4B72-8831-43EF303EA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3BFB-E98B-4C3F-BD82-178D537B7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206B-B73F-4EB0-B4E1-F0616975D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536E-5A31-4BE5-A373-5D3791B3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881FE-1983-424A-B00C-3FEC678A9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F04D-AB2C-4659-B1B1-07CF2BD1E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EA66-E3E5-4A61-A598-D7175D8E9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BDF1B-6763-418E-B4E9-4615EB615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CB33-51A7-456D-8996-11D496EB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82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image" Target="../media/image8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image" Target="../media/image8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986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5988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59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99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602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fld id="{7DB1300F-F3ED-4689-BC70-40DB35F89F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6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5EDA4-A223-4BCB-8E3D-513D322AD70F}" type="datetimeFigureOut">
              <a:rPr lang="en-US"/>
              <a:pPr>
                <a:defRPr/>
              </a:pPr>
              <a:t>5/19/2008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FB2C63-6667-4E86-ADAD-3925FE5DC7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53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854BC08C-91DF-4A3A-BF4F-6D571029F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5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31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DAAAC234-7FAC-4F34-AC01-1BA9294C8BBA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33A3DB3B-8B91-4E9A-9F47-4DB36B87BF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731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2F509876-5AE9-45C2-B8B2-103BA9A50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506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0632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" name="Rectangle 4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" name="Rectangle 4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" name="Rectangle 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2F7934DE-D1DC-4721-94A1-BBE303A10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fld id="{12C93DAB-C04A-43F7-B2A2-78867CD5A084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1031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1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53536172-FDAA-4045-A4FF-2A651B38FC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+mn-lt"/>
              <a:ea typeface="+mn-ea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latin typeface="Arial" charset="0"/>
                <a:ea typeface="ＭＳ Ｐゴシック" pitchFamily="48" charset="-128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 userDrawn="1"/>
        </p:nvGrpSpPr>
        <p:grpSpPr bwMode="auto">
          <a:xfrm>
            <a:off x="109538" y="6189663"/>
            <a:ext cx="9034462" cy="668337"/>
            <a:chOff x="69" y="3899"/>
            <a:chExt cx="5691" cy="421"/>
          </a:xfrm>
        </p:grpSpPr>
        <p:pic>
          <p:nvPicPr>
            <p:cNvPr id="4111" name="Picture 15" descr="Found4Inn_Gateways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8" y="3899"/>
              <a:ext cx="5242" cy="421"/>
            </a:xfrm>
            <a:prstGeom prst="rect">
              <a:avLst/>
            </a:prstGeom>
            <a:noFill/>
          </p:spPr>
        </p:pic>
        <p:pic>
          <p:nvPicPr>
            <p:cNvPr id="4112" name="Picture 16" descr="IUwordmark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" y="4104"/>
              <a:ext cx="1152" cy="177"/>
            </a:xfrm>
            <a:prstGeom prst="rect">
              <a:avLst/>
            </a:prstGeom>
            <a:noFill/>
          </p:spPr>
        </p:pic>
      </p:grpSp>
      <p:sp>
        <p:nvSpPr>
          <p:cNvPr id="4116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263" y="6586538"/>
            <a:ext cx="665162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BA5BCB-282B-4241-AE76-D66F9CC9B4E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1E51882-BF11-4A99-BFC0-817343515AA1}" type="datetime1">
              <a:rPr lang="en-US"/>
              <a:pPr/>
              <a:t>5/19/2008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1477024-5CE6-4206-A48F-E8CB290FB04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512045" name="Rectangle 45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6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512047" name="Picture 47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512048" name="Picture 48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51203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9585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9486FA24-6868-4123-A2FC-CE466332E9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0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517165" name="Rectangle 45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6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517167" name="Picture 47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517168" name="Picture 48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17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7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7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7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7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7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7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2A05DFE1-D9DC-4A7E-B8F0-EF382F07C0A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7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503855" name="Rectangle 47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503853" name="Picture 4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503854" name="Picture 4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7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8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</p:grpSp>
        <p:sp>
          <p:nvSpPr>
            <p:cNvPr id="4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600" b="1">
                  <a:latin typeface="Times New Roman" pitchFamily="18" charset="0"/>
                  <a:ea typeface="+mn-ea"/>
                </a:endParaRPr>
              </a:p>
            </p:txBody>
          </p:sp>
        </p:grpSp>
        <p:sp>
          <p:nvSpPr>
            <p:cNvPr id="6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600" b="1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50384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3848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" name="Rectangle 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5213" y="6530975"/>
            <a:ext cx="2133600" cy="327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CC"/>
                </a:solidFill>
                <a:latin typeface="Verdana" pitchFamily="34" charset="0"/>
              </a:defRPr>
            </a:lvl1pPr>
          </a:lstStyle>
          <a:p>
            <a:fld id="{58473937-8D4C-411E-8B11-D0FA12156E9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1616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2698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1" name="Rectangle 40"/>
          <p:cNvSpPr>
            <a:spLocks noChangeArrowheads="1"/>
          </p:cNvSpPr>
          <p:nvPr/>
        </p:nvSpPr>
        <p:spPr bwMode="auto">
          <a:xfrm>
            <a:off x="250825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255588" y="5048250"/>
            <a:ext cx="73025" cy="1690688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6" name="Rectangle 64"/>
          <p:cNvSpPr>
            <a:spLocks noChangeArrowheads="1"/>
          </p:cNvSpPr>
          <p:nvPr/>
        </p:nvSpPr>
        <p:spPr bwMode="auto">
          <a:xfrm>
            <a:off x="255588" y="4797425"/>
            <a:ext cx="73025" cy="227013"/>
          </a:xfrm>
          <a:prstGeom prst="rect">
            <a:avLst/>
          </a:prstGeom>
          <a:solidFill>
            <a:srgbClr val="969696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7" name="Rectangle 65"/>
          <p:cNvSpPr>
            <a:spLocks noChangeArrowheads="1"/>
          </p:cNvSpPr>
          <p:nvPr/>
        </p:nvSpPr>
        <p:spPr bwMode="auto"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8" name="Rectangle 66"/>
          <p:cNvSpPr>
            <a:spLocks noChangeArrowheads="1"/>
          </p:cNvSpPr>
          <p:nvPr/>
        </p:nvSpPr>
        <p:spPr bwMode="auto">
          <a:xfrm>
            <a:off x="255588" y="4541838"/>
            <a:ext cx="73025" cy="74612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512763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7588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2763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Date Placeholder 27"/>
          <p:cNvSpPr>
            <a:spLocks noGrp="1"/>
          </p:cNvSpPr>
          <p:nvPr>
            <p:ph type="dt" sz="half" idx="2"/>
          </p:nvPr>
        </p:nvSpPr>
        <p:spPr bwMode="auto">
          <a:xfrm>
            <a:off x="6477000" y="6416675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712A7A49-1FD3-4CF2-BC11-5F146A9FF51F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0" name="Footer Placeholder 16"/>
          <p:cNvSpPr>
            <a:spLocks noGrp="1"/>
          </p:cNvSpPr>
          <p:nvPr>
            <p:ph type="ftr" sz="quarter" idx="3"/>
          </p:nvPr>
        </p:nvSpPr>
        <p:spPr bwMode="auto">
          <a:xfrm>
            <a:off x="914400" y="6416675"/>
            <a:ext cx="5562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1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416675"/>
            <a:ext cx="4572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fld id="{4D220801-4499-4EB3-BFF1-86D83A93485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+mj-lt"/>
          <a:ea typeface="+mj-ea"/>
          <a:cs typeface="+mj-cs"/>
        </a:defRPr>
      </a:lvl1pPr>
      <a:lvl2pPr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2pPr>
      <a:lvl3pPr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3pPr>
      <a:lvl4pPr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4pPr>
      <a:lvl5pPr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5pPr>
      <a:lvl6pPr marL="457200"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6pPr>
      <a:lvl7pPr marL="914400"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7pPr>
      <a:lvl8pPr marL="1371600"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8pPr>
      <a:lvl9pPr marL="1828800" algn="l" defTabSz="381000" rtl="0" fontAlgn="base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onsolas" pitchFamily="49" charset="0"/>
        </a:defRPr>
      </a:lvl9pPr>
    </p:titleStyle>
    <p:bodyStyle>
      <a:lvl1pPr marL="411163" indent="-342900" algn="l" defTabSz="381000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defTabSz="381000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>
          <a:solidFill>
            <a:schemeClr val="tx1"/>
          </a:solidFill>
          <a:latin typeface="+mn-lt"/>
        </a:defRPr>
      </a:lvl2pPr>
      <a:lvl3pPr marL="995363" indent="-227013" algn="l" defTabSz="38100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>
          <a:solidFill>
            <a:schemeClr val="tx1"/>
          </a:solidFill>
          <a:latin typeface="+mn-lt"/>
        </a:defRPr>
      </a:lvl3pPr>
      <a:lvl4pPr marL="1260475" indent="-227013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3" pitchFamily="18" charset="2"/>
        <a:buChar char=""/>
        <a:defRPr sz="2200">
          <a:solidFill>
            <a:schemeClr val="tx1"/>
          </a:solidFill>
          <a:latin typeface="+mn-lt"/>
        </a:defRPr>
      </a:lvl4pPr>
      <a:lvl5pPr marL="1481138" indent="-209550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938338" indent="-209550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395538" indent="-209550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852738" indent="-209550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309938" indent="-209550" algn="l" defTabSz="381000" rtl="0" fontAlgn="base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94000">
              <a:srgbClr val="000000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850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fld id="{6114D7F0-F30D-4A50-BE86-1B8837762B66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fld id="{733FE66C-22F1-4807-8CC3-D5BDAF34F76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EAEAEA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09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31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F10928DA-E582-418A-ACCF-F7763726C95B}" type="datetimeFigureOut">
              <a:rPr lang="en-US"/>
              <a:pPr/>
              <a:t>5/19/2008</a:t>
            </a:fld>
            <a:endParaRPr lang="en-US"/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AE785085-9981-4740-A4AC-A7E7F2C223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731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531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534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53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979070F0-9645-4038-BB1B-C9A22EBB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5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74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50" name="Group 2"/>
          <p:cNvGrpSpPr>
            <a:grpSpLocks/>
          </p:cNvGrpSpPr>
          <p:nvPr/>
        </p:nvGrpSpPr>
        <p:grpSpPr bwMode="auto">
          <a:xfrm>
            <a:off x="1588" y="0"/>
            <a:ext cx="9147175" cy="6850063"/>
            <a:chOff x="1" y="0"/>
            <a:chExt cx="5762" cy="4315"/>
          </a:xfrm>
        </p:grpSpPr>
        <p:sp>
          <p:nvSpPr>
            <p:cNvPr id="3802115" name="Freeform 3"/>
            <p:cNvSpPr>
              <a:spLocks noChangeArrowheads="1"/>
            </p:cNvSpPr>
            <p:nvPr/>
          </p:nvSpPr>
          <p:spPr bwMode="auto">
            <a:xfrm>
              <a:off x="5045" y="2626"/>
              <a:ext cx="720" cy="1690"/>
            </a:xfrm>
            <a:custGeom>
              <a:avLst/>
              <a:gdLst/>
              <a:ahLst/>
              <a:cxnLst>
                <a:cxn ang="0">
                  <a:pos x="3172" y="317"/>
                </a:cxn>
                <a:cxn ang="0">
                  <a:pos x="3172" y="0"/>
                </a:cxn>
                <a:cxn ang="0">
                  <a:pos x="3092" y="445"/>
                </a:cxn>
                <a:cxn ang="0">
                  <a:pos x="2986" y="921"/>
                </a:cxn>
                <a:cxn ang="0">
                  <a:pos x="2773" y="1715"/>
                </a:cxn>
                <a:cxn ang="0">
                  <a:pos x="2539" y="2509"/>
                </a:cxn>
                <a:cxn ang="0">
                  <a:pos x="2220" y="3303"/>
                </a:cxn>
                <a:cxn ang="0">
                  <a:pos x="1875" y="4123"/>
                </a:cxn>
                <a:cxn ang="0">
                  <a:pos x="1477" y="4943"/>
                </a:cxn>
                <a:cxn ang="0">
                  <a:pos x="1030" y="5785"/>
                </a:cxn>
                <a:cxn ang="0">
                  <a:pos x="552" y="6606"/>
                </a:cxn>
                <a:cxn ang="0">
                  <a:pos x="0" y="7453"/>
                </a:cxn>
                <a:cxn ang="0">
                  <a:pos x="48" y="7453"/>
                </a:cxn>
                <a:cxn ang="0">
                  <a:pos x="606" y="6606"/>
                </a:cxn>
                <a:cxn ang="0">
                  <a:pos x="1083" y="5785"/>
                </a:cxn>
                <a:cxn ang="0">
                  <a:pos x="1530" y="4943"/>
                </a:cxn>
                <a:cxn ang="0">
                  <a:pos x="1928" y="4123"/>
                </a:cxn>
                <a:cxn ang="0">
                  <a:pos x="2273" y="3303"/>
                </a:cxn>
                <a:cxn ang="0">
                  <a:pos x="2588" y="2509"/>
                </a:cxn>
                <a:cxn ang="0">
                  <a:pos x="2826" y="1715"/>
                </a:cxn>
                <a:cxn ang="0">
                  <a:pos x="3039" y="921"/>
                </a:cxn>
                <a:cxn ang="0">
                  <a:pos x="3118" y="630"/>
                </a:cxn>
                <a:cxn ang="0">
                  <a:pos x="3172" y="317"/>
                </a:cxn>
                <a:cxn ang="0">
                  <a:pos x="3172" y="317"/>
                </a:cxn>
                <a:cxn ang="0">
                  <a:pos x="3172" y="317"/>
                </a:cxn>
              </a:cxnLst>
              <a:rect l="0" t="0" r="r" b="b"/>
              <a:pathLst>
                <a:path w="3173" h="7454">
                  <a:moveTo>
                    <a:pt x="3172" y="317"/>
                  </a:moveTo>
                  <a:lnTo>
                    <a:pt x="3172" y="0"/>
                  </a:lnTo>
                  <a:lnTo>
                    <a:pt x="3092" y="445"/>
                  </a:lnTo>
                  <a:lnTo>
                    <a:pt x="2986" y="921"/>
                  </a:lnTo>
                  <a:lnTo>
                    <a:pt x="2773" y="1715"/>
                  </a:lnTo>
                  <a:lnTo>
                    <a:pt x="2539" y="2509"/>
                  </a:lnTo>
                  <a:lnTo>
                    <a:pt x="2220" y="3303"/>
                  </a:lnTo>
                  <a:lnTo>
                    <a:pt x="1875" y="4123"/>
                  </a:lnTo>
                  <a:lnTo>
                    <a:pt x="1477" y="4943"/>
                  </a:lnTo>
                  <a:lnTo>
                    <a:pt x="1030" y="5785"/>
                  </a:lnTo>
                  <a:lnTo>
                    <a:pt x="552" y="6606"/>
                  </a:lnTo>
                  <a:lnTo>
                    <a:pt x="0" y="7453"/>
                  </a:lnTo>
                  <a:lnTo>
                    <a:pt x="48" y="7453"/>
                  </a:lnTo>
                  <a:lnTo>
                    <a:pt x="606" y="6606"/>
                  </a:lnTo>
                  <a:lnTo>
                    <a:pt x="1083" y="5785"/>
                  </a:lnTo>
                  <a:lnTo>
                    <a:pt x="1530" y="4943"/>
                  </a:lnTo>
                  <a:lnTo>
                    <a:pt x="1928" y="4123"/>
                  </a:lnTo>
                  <a:lnTo>
                    <a:pt x="2273" y="3303"/>
                  </a:lnTo>
                  <a:lnTo>
                    <a:pt x="2588" y="2509"/>
                  </a:lnTo>
                  <a:lnTo>
                    <a:pt x="2826" y="1715"/>
                  </a:lnTo>
                  <a:lnTo>
                    <a:pt x="3039" y="921"/>
                  </a:lnTo>
                  <a:lnTo>
                    <a:pt x="3118" y="630"/>
                  </a:lnTo>
                  <a:lnTo>
                    <a:pt x="3172" y="317"/>
                  </a:lnTo>
                  <a:lnTo>
                    <a:pt x="3172" y="317"/>
                  </a:lnTo>
                  <a:lnTo>
                    <a:pt x="3172" y="317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16" name="Freeform 4"/>
            <p:cNvSpPr>
              <a:spLocks noChangeArrowheads="1"/>
            </p:cNvSpPr>
            <p:nvPr/>
          </p:nvSpPr>
          <p:spPr bwMode="auto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1667" y="0"/>
                </a:cxn>
                <a:cxn ang="0">
                  <a:pos x="1296" y="582"/>
                </a:cxn>
                <a:cxn ang="0">
                  <a:pos x="902" y="1164"/>
                </a:cxn>
                <a:cxn ang="0">
                  <a:pos x="451" y="1747"/>
                </a:cxn>
                <a:cxn ang="0">
                  <a:pos x="0" y="2303"/>
                </a:cxn>
                <a:cxn ang="0">
                  <a:pos x="53" y="2303"/>
                </a:cxn>
                <a:cxn ang="0">
                  <a:pos x="504" y="1773"/>
                </a:cxn>
                <a:cxn ang="0">
                  <a:pos x="902" y="1244"/>
                </a:cxn>
                <a:cxn ang="0">
                  <a:pos x="1667" y="105"/>
                </a:cxn>
                <a:cxn ang="0">
                  <a:pos x="1667" y="0"/>
                </a:cxn>
                <a:cxn ang="0">
                  <a:pos x="1667" y="0"/>
                </a:cxn>
                <a:cxn ang="0">
                  <a:pos x="1667" y="0"/>
                </a:cxn>
              </a:cxnLst>
              <a:rect l="0" t="0" r="r" b="b"/>
              <a:pathLst>
                <a:path w="1668" h="2304">
                  <a:moveTo>
                    <a:pt x="1667" y="0"/>
                  </a:moveTo>
                  <a:lnTo>
                    <a:pt x="1296" y="582"/>
                  </a:lnTo>
                  <a:lnTo>
                    <a:pt x="902" y="1164"/>
                  </a:lnTo>
                  <a:lnTo>
                    <a:pt x="451" y="1747"/>
                  </a:lnTo>
                  <a:lnTo>
                    <a:pt x="0" y="2303"/>
                  </a:lnTo>
                  <a:lnTo>
                    <a:pt x="53" y="2303"/>
                  </a:lnTo>
                  <a:lnTo>
                    <a:pt x="504" y="1773"/>
                  </a:lnTo>
                  <a:lnTo>
                    <a:pt x="902" y="1244"/>
                  </a:lnTo>
                  <a:lnTo>
                    <a:pt x="1667" y="105"/>
                  </a:lnTo>
                  <a:lnTo>
                    <a:pt x="1667" y="0"/>
                  </a:lnTo>
                  <a:lnTo>
                    <a:pt x="1667" y="0"/>
                  </a:lnTo>
                  <a:lnTo>
                    <a:pt x="1667" y="0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17" name="Freeform 5"/>
            <p:cNvSpPr>
              <a:spLocks noChangeArrowheads="1"/>
            </p:cNvSpPr>
            <p:nvPr/>
          </p:nvSpPr>
          <p:spPr bwMode="auto">
            <a:xfrm>
              <a:off x="5680" y="4214"/>
              <a:ext cx="85" cy="102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79" y="450"/>
                </a:cxn>
                <a:cxn ang="0">
                  <a:pos x="212" y="264"/>
                </a:cxn>
                <a:cxn ang="0">
                  <a:pos x="372" y="105"/>
                </a:cxn>
                <a:cxn ang="0">
                  <a:pos x="372" y="0"/>
                </a:cxn>
                <a:cxn ang="0">
                  <a:pos x="186" y="238"/>
                </a:cxn>
                <a:cxn ang="0">
                  <a:pos x="0" y="450"/>
                </a:cxn>
                <a:cxn ang="0">
                  <a:pos x="0" y="450"/>
                </a:cxn>
                <a:cxn ang="0">
                  <a:pos x="0" y="450"/>
                </a:cxn>
              </a:cxnLst>
              <a:rect l="0" t="0" r="r" b="b"/>
              <a:pathLst>
                <a:path w="373" h="451">
                  <a:moveTo>
                    <a:pt x="0" y="450"/>
                  </a:moveTo>
                  <a:lnTo>
                    <a:pt x="79" y="450"/>
                  </a:lnTo>
                  <a:lnTo>
                    <a:pt x="212" y="264"/>
                  </a:lnTo>
                  <a:lnTo>
                    <a:pt x="372" y="105"/>
                  </a:lnTo>
                  <a:lnTo>
                    <a:pt x="372" y="0"/>
                  </a:lnTo>
                  <a:lnTo>
                    <a:pt x="186" y="238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50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18854" name="Group 6"/>
            <p:cNvGrpSpPr>
              <a:grpSpLocks/>
            </p:cNvGrpSpPr>
            <p:nvPr/>
          </p:nvGrpSpPr>
          <p:grpSpPr bwMode="auto">
            <a:xfrm>
              <a:off x="288" y="0"/>
              <a:ext cx="5097" cy="4315"/>
              <a:chOff x="288" y="0"/>
              <a:chExt cx="5097" cy="4315"/>
            </a:xfrm>
          </p:grpSpPr>
          <p:sp>
            <p:nvSpPr>
              <p:cNvPr id="3802119" name="Freeform 7"/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" y="19031"/>
                  </a:cxn>
                  <a:cxn ang="0">
                    <a:pos x="317" y="19031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18" h="19032">
                    <a:moveTo>
                      <a:pt x="0" y="0"/>
                    </a:moveTo>
                    <a:lnTo>
                      <a:pt x="264" y="19031"/>
                    </a:lnTo>
                    <a:lnTo>
                      <a:pt x="317" y="19031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0" name="Freeform 8"/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105" y="0"/>
                  </a:cxn>
                  <a:cxn ang="0">
                    <a:pos x="52" y="0"/>
                  </a:cxn>
                  <a:cxn ang="0">
                    <a:pos x="185" y="952"/>
                  </a:cxn>
                  <a:cxn ang="0">
                    <a:pos x="317" y="1957"/>
                  </a:cxn>
                  <a:cxn ang="0">
                    <a:pos x="423" y="3038"/>
                  </a:cxn>
                  <a:cxn ang="0">
                    <a:pos x="529" y="4176"/>
                  </a:cxn>
                  <a:cxn ang="0">
                    <a:pos x="582" y="5340"/>
                  </a:cxn>
                  <a:cxn ang="0">
                    <a:pos x="662" y="6557"/>
                  </a:cxn>
                  <a:cxn ang="0">
                    <a:pos x="688" y="7796"/>
                  </a:cxn>
                  <a:cxn ang="0">
                    <a:pos x="715" y="9093"/>
                  </a:cxn>
                  <a:cxn ang="0">
                    <a:pos x="688" y="11657"/>
                  </a:cxn>
                  <a:cxn ang="0">
                    <a:pos x="556" y="14219"/>
                  </a:cxn>
                  <a:cxn ang="0">
                    <a:pos x="476" y="15463"/>
                  </a:cxn>
                  <a:cxn ang="0">
                    <a:pos x="344" y="16702"/>
                  </a:cxn>
                  <a:cxn ang="0">
                    <a:pos x="185" y="17893"/>
                  </a:cxn>
                  <a:cxn ang="0">
                    <a:pos x="0" y="19031"/>
                  </a:cxn>
                  <a:cxn ang="0">
                    <a:pos x="52" y="19031"/>
                  </a:cxn>
                  <a:cxn ang="0">
                    <a:pos x="238" y="17893"/>
                  </a:cxn>
                  <a:cxn ang="0">
                    <a:pos x="397" y="16676"/>
                  </a:cxn>
                  <a:cxn ang="0">
                    <a:pos x="529" y="15463"/>
                  </a:cxn>
                  <a:cxn ang="0">
                    <a:pos x="609" y="14193"/>
                  </a:cxn>
                  <a:cxn ang="0">
                    <a:pos x="741" y="11631"/>
                  </a:cxn>
                  <a:cxn ang="0">
                    <a:pos x="768" y="9066"/>
                  </a:cxn>
                  <a:cxn ang="0">
                    <a:pos x="741" y="7796"/>
                  </a:cxn>
                  <a:cxn ang="0">
                    <a:pos x="715" y="6557"/>
                  </a:cxn>
                  <a:cxn ang="0">
                    <a:pos x="635" y="5340"/>
                  </a:cxn>
                  <a:cxn ang="0">
                    <a:pos x="582" y="4149"/>
                  </a:cxn>
                  <a:cxn ang="0">
                    <a:pos x="476" y="3038"/>
                  </a:cxn>
                  <a:cxn ang="0">
                    <a:pos x="370" y="1957"/>
                  </a:cxn>
                  <a:cxn ang="0">
                    <a:pos x="238" y="952"/>
                  </a:cxn>
                  <a:cxn ang="0">
                    <a:pos x="105" y="0"/>
                  </a:cxn>
                  <a:cxn ang="0">
                    <a:pos x="105" y="0"/>
                  </a:cxn>
                  <a:cxn ang="0">
                    <a:pos x="105" y="0"/>
                  </a:cxn>
                </a:cxnLst>
                <a:rect l="0" t="0" r="r" b="b"/>
                <a:pathLst>
                  <a:path w="769" h="19032">
                    <a:moveTo>
                      <a:pt x="105" y="0"/>
                    </a:moveTo>
                    <a:lnTo>
                      <a:pt x="52" y="0"/>
                    </a:lnTo>
                    <a:lnTo>
                      <a:pt x="185" y="952"/>
                    </a:lnTo>
                    <a:lnTo>
                      <a:pt x="317" y="1957"/>
                    </a:lnTo>
                    <a:lnTo>
                      <a:pt x="423" y="3038"/>
                    </a:lnTo>
                    <a:lnTo>
                      <a:pt x="529" y="4176"/>
                    </a:lnTo>
                    <a:lnTo>
                      <a:pt x="582" y="5340"/>
                    </a:lnTo>
                    <a:lnTo>
                      <a:pt x="662" y="6557"/>
                    </a:lnTo>
                    <a:lnTo>
                      <a:pt x="688" y="7796"/>
                    </a:lnTo>
                    <a:lnTo>
                      <a:pt x="715" y="9093"/>
                    </a:lnTo>
                    <a:lnTo>
                      <a:pt x="688" y="11657"/>
                    </a:lnTo>
                    <a:lnTo>
                      <a:pt x="556" y="14219"/>
                    </a:lnTo>
                    <a:lnTo>
                      <a:pt x="476" y="15463"/>
                    </a:lnTo>
                    <a:lnTo>
                      <a:pt x="344" y="16702"/>
                    </a:lnTo>
                    <a:lnTo>
                      <a:pt x="185" y="17893"/>
                    </a:lnTo>
                    <a:lnTo>
                      <a:pt x="0" y="19031"/>
                    </a:lnTo>
                    <a:lnTo>
                      <a:pt x="52" y="19031"/>
                    </a:lnTo>
                    <a:lnTo>
                      <a:pt x="238" y="17893"/>
                    </a:lnTo>
                    <a:lnTo>
                      <a:pt x="397" y="16676"/>
                    </a:lnTo>
                    <a:lnTo>
                      <a:pt x="529" y="15463"/>
                    </a:lnTo>
                    <a:lnTo>
                      <a:pt x="609" y="14193"/>
                    </a:lnTo>
                    <a:lnTo>
                      <a:pt x="741" y="11631"/>
                    </a:lnTo>
                    <a:lnTo>
                      <a:pt x="768" y="9066"/>
                    </a:lnTo>
                    <a:lnTo>
                      <a:pt x="741" y="7796"/>
                    </a:lnTo>
                    <a:lnTo>
                      <a:pt x="715" y="6557"/>
                    </a:lnTo>
                    <a:lnTo>
                      <a:pt x="635" y="5340"/>
                    </a:lnTo>
                    <a:lnTo>
                      <a:pt x="582" y="4149"/>
                    </a:lnTo>
                    <a:lnTo>
                      <a:pt x="476" y="3038"/>
                    </a:lnTo>
                    <a:lnTo>
                      <a:pt x="370" y="1957"/>
                    </a:lnTo>
                    <a:lnTo>
                      <a:pt x="238" y="952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5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1" name="Freeform 9"/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1460" y="8881"/>
                  </a:cxn>
                  <a:cxn ang="0">
                    <a:pos x="1407" y="7611"/>
                  </a:cxn>
                  <a:cxn ang="0">
                    <a:pos x="1300" y="6372"/>
                  </a:cxn>
                  <a:cxn ang="0">
                    <a:pos x="1167" y="5181"/>
                  </a:cxn>
                  <a:cxn ang="0">
                    <a:pos x="1012" y="4043"/>
                  </a:cxn>
                  <a:cxn ang="0">
                    <a:pos x="825" y="2932"/>
                  </a:cxn>
                  <a:cxn ang="0">
                    <a:pos x="585" y="1905"/>
                  </a:cxn>
                  <a:cxn ang="0">
                    <a:pos x="346" y="899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292" y="899"/>
                  </a:cxn>
                  <a:cxn ang="0">
                    <a:pos x="532" y="1905"/>
                  </a:cxn>
                  <a:cxn ang="0">
                    <a:pos x="772" y="2932"/>
                  </a:cxn>
                  <a:cxn ang="0">
                    <a:pos x="958" y="4043"/>
                  </a:cxn>
                  <a:cxn ang="0">
                    <a:pos x="1114" y="5181"/>
                  </a:cxn>
                  <a:cxn ang="0">
                    <a:pos x="1247" y="6372"/>
                  </a:cxn>
                  <a:cxn ang="0">
                    <a:pos x="1353" y="7611"/>
                  </a:cxn>
                  <a:cxn ang="0">
                    <a:pos x="1407" y="8881"/>
                  </a:cxn>
                  <a:cxn ang="0">
                    <a:pos x="1433" y="10202"/>
                  </a:cxn>
                  <a:cxn ang="0">
                    <a:pos x="1407" y="11498"/>
                  </a:cxn>
                  <a:cxn ang="0">
                    <a:pos x="1353" y="12817"/>
                  </a:cxn>
                  <a:cxn ang="0">
                    <a:pos x="1247" y="14113"/>
                  </a:cxn>
                  <a:cxn ang="0">
                    <a:pos x="1140" y="15384"/>
                  </a:cxn>
                  <a:cxn ang="0">
                    <a:pos x="958" y="16654"/>
                  </a:cxn>
                  <a:cxn ang="0">
                    <a:pos x="772" y="17866"/>
                  </a:cxn>
                  <a:cxn ang="0">
                    <a:pos x="532" y="19031"/>
                  </a:cxn>
                  <a:cxn ang="0">
                    <a:pos x="585" y="19031"/>
                  </a:cxn>
                  <a:cxn ang="0">
                    <a:pos x="825" y="17866"/>
                  </a:cxn>
                  <a:cxn ang="0">
                    <a:pos x="1012" y="16654"/>
                  </a:cxn>
                  <a:cxn ang="0">
                    <a:pos x="1194" y="15384"/>
                  </a:cxn>
                  <a:cxn ang="0">
                    <a:pos x="1300" y="14113"/>
                  </a:cxn>
                  <a:cxn ang="0">
                    <a:pos x="1407" y="12817"/>
                  </a:cxn>
                  <a:cxn ang="0">
                    <a:pos x="1460" y="11498"/>
                  </a:cxn>
                  <a:cxn ang="0">
                    <a:pos x="1487" y="10202"/>
                  </a:cxn>
                  <a:cxn ang="0">
                    <a:pos x="1460" y="8881"/>
                  </a:cxn>
                  <a:cxn ang="0">
                    <a:pos x="1460" y="8881"/>
                  </a:cxn>
                  <a:cxn ang="0">
                    <a:pos x="1460" y="8881"/>
                  </a:cxn>
                </a:cxnLst>
                <a:rect l="0" t="0" r="r" b="b"/>
                <a:pathLst>
                  <a:path w="1488" h="19032">
                    <a:moveTo>
                      <a:pt x="1460" y="8881"/>
                    </a:moveTo>
                    <a:lnTo>
                      <a:pt x="1407" y="7611"/>
                    </a:lnTo>
                    <a:lnTo>
                      <a:pt x="1300" y="6372"/>
                    </a:lnTo>
                    <a:lnTo>
                      <a:pt x="1167" y="5181"/>
                    </a:lnTo>
                    <a:lnTo>
                      <a:pt x="1012" y="4043"/>
                    </a:lnTo>
                    <a:lnTo>
                      <a:pt x="825" y="2932"/>
                    </a:lnTo>
                    <a:lnTo>
                      <a:pt x="585" y="1905"/>
                    </a:lnTo>
                    <a:lnTo>
                      <a:pt x="346" y="89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292" y="899"/>
                    </a:lnTo>
                    <a:lnTo>
                      <a:pt x="532" y="1905"/>
                    </a:lnTo>
                    <a:lnTo>
                      <a:pt x="772" y="2932"/>
                    </a:lnTo>
                    <a:lnTo>
                      <a:pt x="958" y="4043"/>
                    </a:lnTo>
                    <a:lnTo>
                      <a:pt x="1114" y="5181"/>
                    </a:lnTo>
                    <a:lnTo>
                      <a:pt x="1247" y="6372"/>
                    </a:lnTo>
                    <a:lnTo>
                      <a:pt x="1353" y="7611"/>
                    </a:lnTo>
                    <a:lnTo>
                      <a:pt x="1407" y="8881"/>
                    </a:lnTo>
                    <a:lnTo>
                      <a:pt x="1433" y="10202"/>
                    </a:lnTo>
                    <a:lnTo>
                      <a:pt x="1407" y="11498"/>
                    </a:lnTo>
                    <a:lnTo>
                      <a:pt x="1353" y="12817"/>
                    </a:lnTo>
                    <a:lnTo>
                      <a:pt x="1247" y="14113"/>
                    </a:lnTo>
                    <a:lnTo>
                      <a:pt x="1140" y="15384"/>
                    </a:lnTo>
                    <a:lnTo>
                      <a:pt x="958" y="16654"/>
                    </a:lnTo>
                    <a:lnTo>
                      <a:pt x="772" y="17866"/>
                    </a:lnTo>
                    <a:lnTo>
                      <a:pt x="532" y="19031"/>
                    </a:lnTo>
                    <a:lnTo>
                      <a:pt x="585" y="19031"/>
                    </a:lnTo>
                    <a:lnTo>
                      <a:pt x="825" y="17866"/>
                    </a:lnTo>
                    <a:lnTo>
                      <a:pt x="1012" y="16654"/>
                    </a:lnTo>
                    <a:lnTo>
                      <a:pt x="1194" y="15384"/>
                    </a:lnTo>
                    <a:lnTo>
                      <a:pt x="1300" y="14113"/>
                    </a:lnTo>
                    <a:lnTo>
                      <a:pt x="1407" y="12817"/>
                    </a:lnTo>
                    <a:lnTo>
                      <a:pt x="1460" y="11498"/>
                    </a:lnTo>
                    <a:lnTo>
                      <a:pt x="1487" y="10202"/>
                    </a:lnTo>
                    <a:lnTo>
                      <a:pt x="1460" y="8881"/>
                    </a:lnTo>
                    <a:lnTo>
                      <a:pt x="1460" y="8881"/>
                    </a:lnTo>
                    <a:lnTo>
                      <a:pt x="1460" y="8881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2" name="Freeform 10"/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1830" y="8484"/>
                  </a:cxn>
                  <a:cxn ang="0">
                    <a:pos x="1751" y="7452"/>
                  </a:cxn>
                  <a:cxn ang="0">
                    <a:pos x="1618" y="6425"/>
                  </a:cxn>
                  <a:cxn ang="0">
                    <a:pos x="1458" y="5419"/>
                  </a:cxn>
                  <a:cxn ang="0">
                    <a:pos x="1245" y="4414"/>
                  </a:cxn>
                  <a:cxn ang="0">
                    <a:pos x="1006" y="3355"/>
                  </a:cxn>
                  <a:cxn ang="0">
                    <a:pos x="718" y="2301"/>
                  </a:cxn>
                  <a:cxn ang="0">
                    <a:pos x="398" y="1190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372" y="1190"/>
                  </a:cxn>
                  <a:cxn ang="0">
                    <a:pos x="691" y="2301"/>
                  </a:cxn>
                  <a:cxn ang="0">
                    <a:pos x="957" y="3382"/>
                  </a:cxn>
                  <a:cxn ang="0">
                    <a:pos x="1219" y="4414"/>
                  </a:cxn>
                  <a:cxn ang="0">
                    <a:pos x="1405" y="5446"/>
                  </a:cxn>
                  <a:cxn ang="0">
                    <a:pos x="1564" y="6451"/>
                  </a:cxn>
                  <a:cxn ang="0">
                    <a:pos x="1697" y="7452"/>
                  </a:cxn>
                  <a:cxn ang="0">
                    <a:pos x="1777" y="8484"/>
                  </a:cxn>
                  <a:cxn ang="0">
                    <a:pos x="1830" y="9646"/>
                  </a:cxn>
                  <a:cxn ang="0">
                    <a:pos x="1804" y="10837"/>
                  </a:cxn>
                  <a:cxn ang="0">
                    <a:pos x="1751" y="12050"/>
                  </a:cxn>
                  <a:cxn ang="0">
                    <a:pos x="1618" y="13320"/>
                  </a:cxn>
                  <a:cxn ang="0">
                    <a:pos x="1458" y="14643"/>
                  </a:cxn>
                  <a:cxn ang="0">
                    <a:pos x="1219" y="16045"/>
                  </a:cxn>
                  <a:cxn ang="0">
                    <a:pos x="904" y="17496"/>
                  </a:cxn>
                  <a:cxn ang="0">
                    <a:pos x="558" y="19031"/>
                  </a:cxn>
                  <a:cxn ang="0">
                    <a:pos x="611" y="19031"/>
                  </a:cxn>
                  <a:cxn ang="0">
                    <a:pos x="957" y="17496"/>
                  </a:cxn>
                  <a:cxn ang="0">
                    <a:pos x="1272" y="16045"/>
                  </a:cxn>
                  <a:cxn ang="0">
                    <a:pos x="1511" y="14643"/>
                  </a:cxn>
                  <a:cxn ang="0">
                    <a:pos x="1671" y="13320"/>
                  </a:cxn>
                  <a:cxn ang="0">
                    <a:pos x="1804" y="12050"/>
                  </a:cxn>
                  <a:cxn ang="0">
                    <a:pos x="1857" y="10837"/>
                  </a:cxn>
                  <a:cxn ang="0">
                    <a:pos x="1883" y="9646"/>
                  </a:cxn>
                  <a:cxn ang="0">
                    <a:pos x="1830" y="8484"/>
                  </a:cxn>
                  <a:cxn ang="0">
                    <a:pos x="1830" y="8484"/>
                  </a:cxn>
                  <a:cxn ang="0">
                    <a:pos x="1830" y="8484"/>
                  </a:cxn>
                </a:cxnLst>
                <a:rect l="0" t="0" r="r" b="b"/>
                <a:pathLst>
                  <a:path w="1884" h="19032">
                    <a:moveTo>
                      <a:pt x="1830" y="8484"/>
                    </a:moveTo>
                    <a:lnTo>
                      <a:pt x="1751" y="7452"/>
                    </a:lnTo>
                    <a:lnTo>
                      <a:pt x="1618" y="6425"/>
                    </a:lnTo>
                    <a:lnTo>
                      <a:pt x="1458" y="5419"/>
                    </a:lnTo>
                    <a:lnTo>
                      <a:pt x="1245" y="4414"/>
                    </a:lnTo>
                    <a:lnTo>
                      <a:pt x="1006" y="3355"/>
                    </a:lnTo>
                    <a:lnTo>
                      <a:pt x="718" y="2301"/>
                    </a:lnTo>
                    <a:lnTo>
                      <a:pt x="398" y="1190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372" y="1190"/>
                    </a:lnTo>
                    <a:lnTo>
                      <a:pt x="691" y="2301"/>
                    </a:lnTo>
                    <a:lnTo>
                      <a:pt x="957" y="3382"/>
                    </a:lnTo>
                    <a:lnTo>
                      <a:pt x="1219" y="4414"/>
                    </a:lnTo>
                    <a:lnTo>
                      <a:pt x="1405" y="5446"/>
                    </a:lnTo>
                    <a:lnTo>
                      <a:pt x="1564" y="6451"/>
                    </a:lnTo>
                    <a:lnTo>
                      <a:pt x="1697" y="7452"/>
                    </a:lnTo>
                    <a:lnTo>
                      <a:pt x="1777" y="8484"/>
                    </a:lnTo>
                    <a:lnTo>
                      <a:pt x="1830" y="9646"/>
                    </a:lnTo>
                    <a:lnTo>
                      <a:pt x="1804" y="10837"/>
                    </a:lnTo>
                    <a:lnTo>
                      <a:pt x="1751" y="12050"/>
                    </a:lnTo>
                    <a:lnTo>
                      <a:pt x="1618" y="13320"/>
                    </a:lnTo>
                    <a:lnTo>
                      <a:pt x="1458" y="14643"/>
                    </a:lnTo>
                    <a:lnTo>
                      <a:pt x="1219" y="16045"/>
                    </a:lnTo>
                    <a:lnTo>
                      <a:pt x="904" y="17496"/>
                    </a:lnTo>
                    <a:lnTo>
                      <a:pt x="558" y="19031"/>
                    </a:lnTo>
                    <a:lnTo>
                      <a:pt x="611" y="19031"/>
                    </a:lnTo>
                    <a:lnTo>
                      <a:pt x="957" y="17496"/>
                    </a:lnTo>
                    <a:lnTo>
                      <a:pt x="1272" y="16045"/>
                    </a:lnTo>
                    <a:lnTo>
                      <a:pt x="1511" y="14643"/>
                    </a:lnTo>
                    <a:lnTo>
                      <a:pt x="1671" y="13320"/>
                    </a:lnTo>
                    <a:lnTo>
                      <a:pt x="1804" y="12050"/>
                    </a:lnTo>
                    <a:lnTo>
                      <a:pt x="1857" y="10837"/>
                    </a:lnTo>
                    <a:lnTo>
                      <a:pt x="1883" y="9646"/>
                    </a:lnTo>
                    <a:lnTo>
                      <a:pt x="1830" y="8484"/>
                    </a:lnTo>
                    <a:lnTo>
                      <a:pt x="1830" y="8484"/>
                    </a:lnTo>
                    <a:lnTo>
                      <a:pt x="1830" y="8484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3" name="Freeform 11"/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2461" y="8907"/>
                  </a:cxn>
                  <a:cxn ang="0">
                    <a:pos x="2381" y="7637"/>
                  </a:cxn>
                  <a:cxn ang="0">
                    <a:pos x="2226" y="6372"/>
                  </a:cxn>
                  <a:cxn ang="0">
                    <a:pos x="2013" y="5181"/>
                  </a:cxn>
                  <a:cxn ang="0">
                    <a:pos x="1748" y="4017"/>
                  </a:cxn>
                  <a:cxn ang="0">
                    <a:pos x="1403" y="2906"/>
                  </a:cxn>
                  <a:cxn ang="0">
                    <a:pos x="1009" y="1878"/>
                  </a:cxn>
                  <a:cxn ang="0">
                    <a:pos x="557" y="899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504" y="899"/>
                  </a:cxn>
                  <a:cxn ang="0">
                    <a:pos x="956" y="1878"/>
                  </a:cxn>
                  <a:cxn ang="0">
                    <a:pos x="1350" y="2906"/>
                  </a:cxn>
                  <a:cxn ang="0">
                    <a:pos x="1695" y="4017"/>
                  </a:cxn>
                  <a:cxn ang="0">
                    <a:pos x="1960" y="5181"/>
                  </a:cxn>
                  <a:cxn ang="0">
                    <a:pos x="2173" y="6372"/>
                  </a:cxn>
                  <a:cxn ang="0">
                    <a:pos x="2328" y="7637"/>
                  </a:cxn>
                  <a:cxn ang="0">
                    <a:pos x="2407" y="8907"/>
                  </a:cxn>
                  <a:cxn ang="0">
                    <a:pos x="2407" y="10255"/>
                  </a:cxn>
                  <a:cxn ang="0">
                    <a:pos x="2354" y="11604"/>
                  </a:cxn>
                  <a:cxn ang="0">
                    <a:pos x="2226" y="12923"/>
                  </a:cxn>
                  <a:cxn ang="0">
                    <a:pos x="2013" y="14219"/>
                  </a:cxn>
                  <a:cxn ang="0">
                    <a:pos x="1721" y="15489"/>
                  </a:cxn>
                  <a:cxn ang="0">
                    <a:pos x="1376" y="16702"/>
                  </a:cxn>
                  <a:cxn ang="0">
                    <a:pos x="956" y="17893"/>
                  </a:cxn>
                  <a:cxn ang="0">
                    <a:pos x="451" y="19031"/>
                  </a:cxn>
                  <a:cxn ang="0">
                    <a:pos x="504" y="19031"/>
                  </a:cxn>
                  <a:cxn ang="0">
                    <a:pos x="1009" y="17893"/>
                  </a:cxn>
                  <a:cxn ang="0">
                    <a:pos x="1429" y="16702"/>
                  </a:cxn>
                  <a:cxn ang="0">
                    <a:pos x="1774" y="15489"/>
                  </a:cxn>
                  <a:cxn ang="0">
                    <a:pos x="2067" y="14219"/>
                  </a:cxn>
                  <a:cxn ang="0">
                    <a:pos x="2279" y="12923"/>
                  </a:cxn>
                  <a:cxn ang="0">
                    <a:pos x="2407" y="11604"/>
                  </a:cxn>
                  <a:cxn ang="0">
                    <a:pos x="2461" y="10255"/>
                  </a:cxn>
                  <a:cxn ang="0">
                    <a:pos x="2461" y="8907"/>
                  </a:cxn>
                  <a:cxn ang="0">
                    <a:pos x="2461" y="8907"/>
                  </a:cxn>
                  <a:cxn ang="0">
                    <a:pos x="2461" y="8907"/>
                  </a:cxn>
                </a:cxnLst>
                <a:rect l="0" t="0" r="r" b="b"/>
                <a:pathLst>
                  <a:path w="2462" h="19032">
                    <a:moveTo>
                      <a:pt x="2461" y="8907"/>
                    </a:moveTo>
                    <a:lnTo>
                      <a:pt x="2381" y="7637"/>
                    </a:lnTo>
                    <a:lnTo>
                      <a:pt x="2226" y="6372"/>
                    </a:lnTo>
                    <a:lnTo>
                      <a:pt x="2013" y="5181"/>
                    </a:lnTo>
                    <a:lnTo>
                      <a:pt x="1748" y="4017"/>
                    </a:lnTo>
                    <a:lnTo>
                      <a:pt x="1403" y="2906"/>
                    </a:lnTo>
                    <a:lnTo>
                      <a:pt x="1009" y="1878"/>
                    </a:lnTo>
                    <a:lnTo>
                      <a:pt x="557" y="89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504" y="899"/>
                    </a:lnTo>
                    <a:lnTo>
                      <a:pt x="956" y="1878"/>
                    </a:lnTo>
                    <a:lnTo>
                      <a:pt x="1350" y="2906"/>
                    </a:lnTo>
                    <a:lnTo>
                      <a:pt x="1695" y="4017"/>
                    </a:lnTo>
                    <a:lnTo>
                      <a:pt x="1960" y="5181"/>
                    </a:lnTo>
                    <a:lnTo>
                      <a:pt x="2173" y="6372"/>
                    </a:lnTo>
                    <a:lnTo>
                      <a:pt x="2328" y="7637"/>
                    </a:lnTo>
                    <a:lnTo>
                      <a:pt x="2407" y="8907"/>
                    </a:lnTo>
                    <a:lnTo>
                      <a:pt x="2407" y="10255"/>
                    </a:lnTo>
                    <a:lnTo>
                      <a:pt x="2354" y="11604"/>
                    </a:lnTo>
                    <a:lnTo>
                      <a:pt x="2226" y="12923"/>
                    </a:lnTo>
                    <a:lnTo>
                      <a:pt x="2013" y="14219"/>
                    </a:lnTo>
                    <a:lnTo>
                      <a:pt x="1721" y="15489"/>
                    </a:lnTo>
                    <a:lnTo>
                      <a:pt x="1376" y="16702"/>
                    </a:lnTo>
                    <a:lnTo>
                      <a:pt x="956" y="17893"/>
                    </a:lnTo>
                    <a:lnTo>
                      <a:pt x="451" y="19031"/>
                    </a:lnTo>
                    <a:lnTo>
                      <a:pt x="504" y="19031"/>
                    </a:lnTo>
                    <a:lnTo>
                      <a:pt x="1009" y="17893"/>
                    </a:lnTo>
                    <a:lnTo>
                      <a:pt x="1429" y="16702"/>
                    </a:lnTo>
                    <a:lnTo>
                      <a:pt x="1774" y="15489"/>
                    </a:lnTo>
                    <a:lnTo>
                      <a:pt x="2067" y="14219"/>
                    </a:lnTo>
                    <a:lnTo>
                      <a:pt x="2279" y="12923"/>
                    </a:lnTo>
                    <a:lnTo>
                      <a:pt x="2407" y="11604"/>
                    </a:lnTo>
                    <a:lnTo>
                      <a:pt x="2461" y="10255"/>
                    </a:lnTo>
                    <a:lnTo>
                      <a:pt x="2461" y="8907"/>
                    </a:lnTo>
                    <a:lnTo>
                      <a:pt x="2461" y="8907"/>
                    </a:lnTo>
                    <a:lnTo>
                      <a:pt x="2461" y="8907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4" name="Freeform 12"/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3043" y="9198"/>
                  </a:cxn>
                  <a:cxn ang="0">
                    <a:pos x="2963" y="7981"/>
                  </a:cxn>
                  <a:cxn ang="0">
                    <a:pos x="2804" y="6795"/>
                  </a:cxn>
                  <a:cxn ang="0">
                    <a:pos x="2538" y="5604"/>
                  </a:cxn>
                  <a:cxn ang="0">
                    <a:pos x="2198" y="4440"/>
                  </a:cxn>
                  <a:cxn ang="0">
                    <a:pos x="1773" y="3302"/>
                  </a:cxn>
                  <a:cxn ang="0">
                    <a:pos x="1295" y="2169"/>
                  </a:cxn>
                  <a:cxn ang="0">
                    <a:pos x="716" y="1058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663" y="1058"/>
                  </a:cxn>
                  <a:cxn ang="0">
                    <a:pos x="1242" y="2169"/>
                  </a:cxn>
                  <a:cxn ang="0">
                    <a:pos x="1720" y="3302"/>
                  </a:cxn>
                  <a:cxn ang="0">
                    <a:pos x="2145" y="4440"/>
                  </a:cxn>
                  <a:cxn ang="0">
                    <a:pos x="2485" y="5604"/>
                  </a:cxn>
                  <a:cxn ang="0">
                    <a:pos x="2751" y="6795"/>
                  </a:cxn>
                  <a:cxn ang="0">
                    <a:pos x="2910" y="7981"/>
                  </a:cxn>
                  <a:cxn ang="0">
                    <a:pos x="2989" y="9198"/>
                  </a:cxn>
                  <a:cxn ang="0">
                    <a:pos x="2989" y="10440"/>
                  </a:cxn>
                  <a:cxn ang="0">
                    <a:pos x="2910" y="11684"/>
                  </a:cxn>
                  <a:cxn ang="0">
                    <a:pos x="2724" y="12923"/>
                  </a:cxn>
                  <a:cxn ang="0">
                    <a:pos x="2459" y="14166"/>
                  </a:cxn>
                  <a:cxn ang="0">
                    <a:pos x="2092" y="15410"/>
                  </a:cxn>
                  <a:cxn ang="0">
                    <a:pos x="1640" y="16654"/>
                  </a:cxn>
                  <a:cxn ang="0">
                    <a:pos x="1110" y="17840"/>
                  </a:cxn>
                  <a:cxn ang="0">
                    <a:pos x="504" y="19031"/>
                  </a:cxn>
                  <a:cxn ang="0">
                    <a:pos x="557" y="19031"/>
                  </a:cxn>
                  <a:cxn ang="0">
                    <a:pos x="1163" y="17840"/>
                  </a:cxn>
                  <a:cxn ang="0">
                    <a:pos x="1693" y="16654"/>
                  </a:cxn>
                  <a:cxn ang="0">
                    <a:pos x="2145" y="15410"/>
                  </a:cxn>
                  <a:cxn ang="0">
                    <a:pos x="2512" y="14193"/>
                  </a:cxn>
                  <a:cxn ang="0">
                    <a:pos x="2777" y="12949"/>
                  </a:cxn>
                  <a:cxn ang="0">
                    <a:pos x="2963" y="11710"/>
                  </a:cxn>
                  <a:cxn ang="0">
                    <a:pos x="3043" y="10440"/>
                  </a:cxn>
                  <a:cxn ang="0">
                    <a:pos x="3043" y="9198"/>
                  </a:cxn>
                  <a:cxn ang="0">
                    <a:pos x="3043" y="9198"/>
                  </a:cxn>
                  <a:cxn ang="0">
                    <a:pos x="3043" y="9198"/>
                  </a:cxn>
                </a:cxnLst>
                <a:rect l="0" t="0" r="r" b="b"/>
                <a:pathLst>
                  <a:path w="3044" h="19032">
                    <a:moveTo>
                      <a:pt x="3043" y="9198"/>
                    </a:moveTo>
                    <a:lnTo>
                      <a:pt x="2963" y="7981"/>
                    </a:lnTo>
                    <a:lnTo>
                      <a:pt x="2804" y="6795"/>
                    </a:lnTo>
                    <a:lnTo>
                      <a:pt x="2538" y="5604"/>
                    </a:lnTo>
                    <a:lnTo>
                      <a:pt x="2198" y="4440"/>
                    </a:lnTo>
                    <a:lnTo>
                      <a:pt x="1773" y="3302"/>
                    </a:lnTo>
                    <a:lnTo>
                      <a:pt x="1295" y="2169"/>
                    </a:lnTo>
                    <a:lnTo>
                      <a:pt x="716" y="1058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663" y="1058"/>
                    </a:lnTo>
                    <a:lnTo>
                      <a:pt x="1242" y="2169"/>
                    </a:lnTo>
                    <a:lnTo>
                      <a:pt x="1720" y="3302"/>
                    </a:lnTo>
                    <a:lnTo>
                      <a:pt x="2145" y="4440"/>
                    </a:lnTo>
                    <a:lnTo>
                      <a:pt x="2485" y="5604"/>
                    </a:lnTo>
                    <a:lnTo>
                      <a:pt x="2751" y="6795"/>
                    </a:lnTo>
                    <a:lnTo>
                      <a:pt x="2910" y="7981"/>
                    </a:lnTo>
                    <a:lnTo>
                      <a:pt x="2989" y="9198"/>
                    </a:lnTo>
                    <a:lnTo>
                      <a:pt x="2989" y="10440"/>
                    </a:lnTo>
                    <a:lnTo>
                      <a:pt x="2910" y="11684"/>
                    </a:lnTo>
                    <a:lnTo>
                      <a:pt x="2724" y="12923"/>
                    </a:lnTo>
                    <a:lnTo>
                      <a:pt x="2459" y="14166"/>
                    </a:lnTo>
                    <a:lnTo>
                      <a:pt x="2092" y="15410"/>
                    </a:lnTo>
                    <a:lnTo>
                      <a:pt x="1640" y="16654"/>
                    </a:lnTo>
                    <a:lnTo>
                      <a:pt x="1110" y="17840"/>
                    </a:lnTo>
                    <a:lnTo>
                      <a:pt x="504" y="19031"/>
                    </a:lnTo>
                    <a:lnTo>
                      <a:pt x="557" y="19031"/>
                    </a:lnTo>
                    <a:lnTo>
                      <a:pt x="1163" y="17840"/>
                    </a:lnTo>
                    <a:lnTo>
                      <a:pt x="1693" y="16654"/>
                    </a:lnTo>
                    <a:lnTo>
                      <a:pt x="2145" y="15410"/>
                    </a:lnTo>
                    <a:lnTo>
                      <a:pt x="2512" y="14193"/>
                    </a:lnTo>
                    <a:lnTo>
                      <a:pt x="2777" y="12949"/>
                    </a:lnTo>
                    <a:lnTo>
                      <a:pt x="2963" y="11710"/>
                    </a:lnTo>
                    <a:lnTo>
                      <a:pt x="3043" y="10440"/>
                    </a:lnTo>
                    <a:lnTo>
                      <a:pt x="3043" y="9198"/>
                    </a:lnTo>
                    <a:lnTo>
                      <a:pt x="3043" y="9198"/>
                    </a:lnTo>
                    <a:lnTo>
                      <a:pt x="3043" y="9198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5" name="Freeform 13"/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3784" y="9384"/>
                  </a:cxn>
                  <a:cxn ang="0">
                    <a:pos x="3678" y="8087"/>
                  </a:cxn>
                  <a:cxn ang="0">
                    <a:pos x="3576" y="7426"/>
                  </a:cxn>
                  <a:cxn ang="0">
                    <a:pos x="3470" y="6795"/>
                  </a:cxn>
                  <a:cxn ang="0">
                    <a:pos x="3310" y="6160"/>
                  </a:cxn>
                  <a:cxn ang="0">
                    <a:pos x="3151" y="5525"/>
                  </a:cxn>
                  <a:cxn ang="0">
                    <a:pos x="2939" y="4917"/>
                  </a:cxn>
                  <a:cxn ang="0">
                    <a:pos x="2700" y="4308"/>
                  </a:cxn>
                  <a:cxn ang="0">
                    <a:pos x="2173" y="3170"/>
                  </a:cxn>
                  <a:cxn ang="0">
                    <a:pos x="1562" y="2063"/>
                  </a:cxn>
                  <a:cxn ang="0">
                    <a:pos x="849" y="1005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796" y="1005"/>
                  </a:cxn>
                  <a:cxn ang="0">
                    <a:pos x="1509" y="2063"/>
                  </a:cxn>
                  <a:cxn ang="0">
                    <a:pos x="2120" y="3170"/>
                  </a:cxn>
                  <a:cxn ang="0">
                    <a:pos x="2646" y="4334"/>
                  </a:cxn>
                  <a:cxn ang="0">
                    <a:pos x="2885" y="4943"/>
                  </a:cxn>
                  <a:cxn ang="0">
                    <a:pos x="3098" y="5552"/>
                  </a:cxn>
                  <a:cxn ang="0">
                    <a:pos x="3257" y="6187"/>
                  </a:cxn>
                  <a:cxn ang="0">
                    <a:pos x="3417" y="6822"/>
                  </a:cxn>
                  <a:cxn ang="0">
                    <a:pos x="3549" y="7452"/>
                  </a:cxn>
                  <a:cxn ang="0">
                    <a:pos x="3625" y="8087"/>
                  </a:cxn>
                  <a:cxn ang="0">
                    <a:pos x="3704" y="8749"/>
                  </a:cxn>
                  <a:cxn ang="0">
                    <a:pos x="3731" y="9384"/>
                  </a:cxn>
                  <a:cxn ang="0">
                    <a:pos x="3757" y="10043"/>
                  </a:cxn>
                  <a:cxn ang="0">
                    <a:pos x="3731" y="10705"/>
                  </a:cxn>
                  <a:cxn ang="0">
                    <a:pos x="3678" y="11340"/>
                  </a:cxn>
                  <a:cxn ang="0">
                    <a:pos x="3625" y="11997"/>
                  </a:cxn>
                  <a:cxn ang="0">
                    <a:pos x="3523" y="12632"/>
                  </a:cxn>
                  <a:cxn ang="0">
                    <a:pos x="3390" y="13293"/>
                  </a:cxn>
                  <a:cxn ang="0">
                    <a:pos x="3204" y="13928"/>
                  </a:cxn>
                  <a:cxn ang="0">
                    <a:pos x="3018" y="14563"/>
                  </a:cxn>
                  <a:cxn ang="0">
                    <a:pos x="2593" y="15728"/>
                  </a:cxn>
                  <a:cxn ang="0">
                    <a:pos x="2093" y="16861"/>
                  </a:cxn>
                  <a:cxn ang="0">
                    <a:pos x="1482" y="17972"/>
                  </a:cxn>
                  <a:cxn ang="0">
                    <a:pos x="796" y="19031"/>
                  </a:cxn>
                  <a:cxn ang="0">
                    <a:pos x="849" y="19031"/>
                  </a:cxn>
                  <a:cxn ang="0">
                    <a:pos x="1535" y="17972"/>
                  </a:cxn>
                  <a:cxn ang="0">
                    <a:pos x="2146" y="16861"/>
                  </a:cxn>
                  <a:cxn ang="0">
                    <a:pos x="2646" y="15754"/>
                  </a:cxn>
                  <a:cxn ang="0">
                    <a:pos x="3071" y="14590"/>
                  </a:cxn>
                  <a:cxn ang="0">
                    <a:pos x="3257" y="13955"/>
                  </a:cxn>
                  <a:cxn ang="0">
                    <a:pos x="3443" y="13320"/>
                  </a:cxn>
                  <a:cxn ang="0">
                    <a:pos x="3576" y="12658"/>
                  </a:cxn>
                  <a:cxn ang="0">
                    <a:pos x="3678" y="12023"/>
                  </a:cxn>
                  <a:cxn ang="0">
                    <a:pos x="3731" y="11366"/>
                  </a:cxn>
                  <a:cxn ang="0">
                    <a:pos x="3784" y="10705"/>
                  </a:cxn>
                  <a:cxn ang="0">
                    <a:pos x="3811" y="10043"/>
                  </a:cxn>
                  <a:cxn ang="0">
                    <a:pos x="3784" y="9384"/>
                  </a:cxn>
                  <a:cxn ang="0">
                    <a:pos x="3784" y="9384"/>
                  </a:cxn>
                  <a:cxn ang="0">
                    <a:pos x="3784" y="9384"/>
                  </a:cxn>
                </a:cxnLst>
                <a:rect l="0" t="0" r="r" b="b"/>
                <a:pathLst>
                  <a:path w="3812" h="19032">
                    <a:moveTo>
                      <a:pt x="3784" y="9384"/>
                    </a:moveTo>
                    <a:lnTo>
                      <a:pt x="3678" y="8087"/>
                    </a:lnTo>
                    <a:lnTo>
                      <a:pt x="3576" y="7426"/>
                    </a:lnTo>
                    <a:lnTo>
                      <a:pt x="3470" y="6795"/>
                    </a:lnTo>
                    <a:lnTo>
                      <a:pt x="3310" y="6160"/>
                    </a:lnTo>
                    <a:lnTo>
                      <a:pt x="3151" y="5525"/>
                    </a:lnTo>
                    <a:lnTo>
                      <a:pt x="2939" y="4917"/>
                    </a:lnTo>
                    <a:lnTo>
                      <a:pt x="2700" y="4308"/>
                    </a:lnTo>
                    <a:lnTo>
                      <a:pt x="2173" y="3170"/>
                    </a:lnTo>
                    <a:lnTo>
                      <a:pt x="1562" y="2063"/>
                    </a:lnTo>
                    <a:lnTo>
                      <a:pt x="849" y="1005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796" y="1005"/>
                    </a:lnTo>
                    <a:lnTo>
                      <a:pt x="1509" y="2063"/>
                    </a:lnTo>
                    <a:lnTo>
                      <a:pt x="2120" y="3170"/>
                    </a:lnTo>
                    <a:lnTo>
                      <a:pt x="2646" y="4334"/>
                    </a:lnTo>
                    <a:lnTo>
                      <a:pt x="2885" y="4943"/>
                    </a:lnTo>
                    <a:lnTo>
                      <a:pt x="3098" y="5552"/>
                    </a:lnTo>
                    <a:lnTo>
                      <a:pt x="3257" y="6187"/>
                    </a:lnTo>
                    <a:lnTo>
                      <a:pt x="3417" y="6822"/>
                    </a:lnTo>
                    <a:lnTo>
                      <a:pt x="3549" y="7452"/>
                    </a:lnTo>
                    <a:lnTo>
                      <a:pt x="3625" y="8087"/>
                    </a:lnTo>
                    <a:lnTo>
                      <a:pt x="3704" y="8749"/>
                    </a:lnTo>
                    <a:lnTo>
                      <a:pt x="3731" y="9384"/>
                    </a:lnTo>
                    <a:lnTo>
                      <a:pt x="3757" y="10043"/>
                    </a:lnTo>
                    <a:lnTo>
                      <a:pt x="3731" y="10705"/>
                    </a:lnTo>
                    <a:lnTo>
                      <a:pt x="3678" y="11340"/>
                    </a:lnTo>
                    <a:lnTo>
                      <a:pt x="3625" y="11997"/>
                    </a:lnTo>
                    <a:lnTo>
                      <a:pt x="3523" y="12632"/>
                    </a:lnTo>
                    <a:lnTo>
                      <a:pt x="3390" y="13293"/>
                    </a:lnTo>
                    <a:lnTo>
                      <a:pt x="3204" y="13928"/>
                    </a:lnTo>
                    <a:lnTo>
                      <a:pt x="3018" y="14563"/>
                    </a:lnTo>
                    <a:lnTo>
                      <a:pt x="2593" y="15728"/>
                    </a:lnTo>
                    <a:lnTo>
                      <a:pt x="2093" y="16861"/>
                    </a:lnTo>
                    <a:lnTo>
                      <a:pt x="1482" y="17972"/>
                    </a:lnTo>
                    <a:lnTo>
                      <a:pt x="796" y="19031"/>
                    </a:lnTo>
                    <a:lnTo>
                      <a:pt x="849" y="19031"/>
                    </a:lnTo>
                    <a:lnTo>
                      <a:pt x="1535" y="17972"/>
                    </a:lnTo>
                    <a:lnTo>
                      <a:pt x="2146" y="16861"/>
                    </a:lnTo>
                    <a:lnTo>
                      <a:pt x="2646" y="15754"/>
                    </a:lnTo>
                    <a:lnTo>
                      <a:pt x="3071" y="14590"/>
                    </a:lnTo>
                    <a:lnTo>
                      <a:pt x="3257" y="13955"/>
                    </a:lnTo>
                    <a:lnTo>
                      <a:pt x="3443" y="13320"/>
                    </a:lnTo>
                    <a:lnTo>
                      <a:pt x="3576" y="12658"/>
                    </a:lnTo>
                    <a:lnTo>
                      <a:pt x="3678" y="12023"/>
                    </a:lnTo>
                    <a:lnTo>
                      <a:pt x="3731" y="11366"/>
                    </a:lnTo>
                    <a:lnTo>
                      <a:pt x="3784" y="10705"/>
                    </a:lnTo>
                    <a:lnTo>
                      <a:pt x="3811" y="10043"/>
                    </a:lnTo>
                    <a:lnTo>
                      <a:pt x="3784" y="9384"/>
                    </a:lnTo>
                    <a:lnTo>
                      <a:pt x="3784" y="9384"/>
                    </a:lnTo>
                    <a:lnTo>
                      <a:pt x="3784" y="9384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6" name="Freeform 14"/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79" y="8563"/>
                  </a:cxn>
                  <a:cxn ang="0">
                    <a:pos x="133" y="7188"/>
                  </a:cxn>
                  <a:cxn ang="0">
                    <a:pos x="186" y="5869"/>
                  </a:cxn>
                  <a:cxn ang="0">
                    <a:pos x="262" y="4652"/>
                  </a:cxn>
                  <a:cxn ang="0">
                    <a:pos x="342" y="3488"/>
                  </a:cxn>
                  <a:cxn ang="0">
                    <a:pos x="368" y="2959"/>
                  </a:cxn>
                  <a:cxn ang="0">
                    <a:pos x="422" y="2456"/>
                  </a:cxn>
                  <a:cxn ang="0">
                    <a:pos x="475" y="1957"/>
                  </a:cxn>
                  <a:cxn ang="0">
                    <a:pos x="502" y="1508"/>
                  </a:cxn>
                  <a:cxn ang="0">
                    <a:pos x="555" y="1084"/>
                  </a:cxn>
                  <a:cxn ang="0">
                    <a:pos x="582" y="687"/>
                  </a:cxn>
                  <a:cxn ang="0">
                    <a:pos x="635" y="317"/>
                  </a:cxn>
                  <a:cxn ang="0">
                    <a:pos x="661" y="0"/>
                  </a:cxn>
                  <a:cxn ang="0">
                    <a:pos x="608" y="0"/>
                  </a:cxn>
                  <a:cxn ang="0">
                    <a:pos x="582" y="317"/>
                  </a:cxn>
                  <a:cxn ang="0">
                    <a:pos x="528" y="687"/>
                  </a:cxn>
                  <a:cxn ang="0">
                    <a:pos x="502" y="1084"/>
                  </a:cxn>
                  <a:cxn ang="0">
                    <a:pos x="448" y="1508"/>
                  </a:cxn>
                  <a:cxn ang="0">
                    <a:pos x="422" y="1957"/>
                  </a:cxn>
                  <a:cxn ang="0">
                    <a:pos x="368" y="2456"/>
                  </a:cxn>
                  <a:cxn ang="0">
                    <a:pos x="315" y="2959"/>
                  </a:cxn>
                  <a:cxn ang="0">
                    <a:pos x="288" y="3488"/>
                  </a:cxn>
                  <a:cxn ang="0">
                    <a:pos x="213" y="4652"/>
                  </a:cxn>
                  <a:cxn ang="0">
                    <a:pos x="133" y="5869"/>
                  </a:cxn>
                  <a:cxn ang="0">
                    <a:pos x="79" y="7188"/>
                  </a:cxn>
                  <a:cxn ang="0">
                    <a:pos x="26" y="8563"/>
                  </a:cxn>
                  <a:cxn ang="0">
                    <a:pos x="0" y="10043"/>
                  </a:cxn>
                  <a:cxn ang="0">
                    <a:pos x="26" y="11472"/>
                  </a:cxn>
                  <a:cxn ang="0">
                    <a:pos x="53" y="12870"/>
                  </a:cxn>
                  <a:cxn ang="0">
                    <a:pos x="106" y="14193"/>
                  </a:cxn>
                  <a:cxn ang="0">
                    <a:pos x="159" y="15489"/>
                  </a:cxn>
                  <a:cxn ang="0">
                    <a:pos x="262" y="16729"/>
                  </a:cxn>
                  <a:cxn ang="0">
                    <a:pos x="395" y="17893"/>
                  </a:cxn>
                  <a:cxn ang="0">
                    <a:pos x="555" y="19031"/>
                  </a:cxn>
                  <a:cxn ang="0">
                    <a:pos x="608" y="19031"/>
                  </a:cxn>
                  <a:cxn ang="0">
                    <a:pos x="448" y="17893"/>
                  </a:cxn>
                  <a:cxn ang="0">
                    <a:pos x="315" y="16729"/>
                  </a:cxn>
                  <a:cxn ang="0">
                    <a:pos x="213" y="15489"/>
                  </a:cxn>
                  <a:cxn ang="0">
                    <a:pos x="159" y="14219"/>
                  </a:cxn>
                  <a:cxn ang="0">
                    <a:pos x="106" y="12870"/>
                  </a:cxn>
                  <a:cxn ang="0">
                    <a:pos x="79" y="11498"/>
                  </a:cxn>
                  <a:cxn ang="0">
                    <a:pos x="53" y="10043"/>
                  </a:cxn>
                  <a:cxn ang="0">
                    <a:pos x="79" y="8563"/>
                  </a:cxn>
                  <a:cxn ang="0">
                    <a:pos x="79" y="8563"/>
                  </a:cxn>
                  <a:cxn ang="0">
                    <a:pos x="79" y="8563"/>
                  </a:cxn>
                </a:cxnLst>
                <a:rect l="0" t="0" r="r" b="b"/>
                <a:pathLst>
                  <a:path w="662" h="19032">
                    <a:moveTo>
                      <a:pt x="79" y="8563"/>
                    </a:moveTo>
                    <a:lnTo>
                      <a:pt x="133" y="7188"/>
                    </a:lnTo>
                    <a:lnTo>
                      <a:pt x="186" y="5869"/>
                    </a:lnTo>
                    <a:lnTo>
                      <a:pt x="262" y="4652"/>
                    </a:lnTo>
                    <a:lnTo>
                      <a:pt x="342" y="3488"/>
                    </a:lnTo>
                    <a:lnTo>
                      <a:pt x="368" y="2959"/>
                    </a:lnTo>
                    <a:lnTo>
                      <a:pt x="422" y="2456"/>
                    </a:lnTo>
                    <a:lnTo>
                      <a:pt x="475" y="1957"/>
                    </a:lnTo>
                    <a:lnTo>
                      <a:pt x="502" y="1508"/>
                    </a:lnTo>
                    <a:lnTo>
                      <a:pt x="555" y="1084"/>
                    </a:lnTo>
                    <a:lnTo>
                      <a:pt x="582" y="687"/>
                    </a:lnTo>
                    <a:lnTo>
                      <a:pt x="635" y="317"/>
                    </a:lnTo>
                    <a:lnTo>
                      <a:pt x="661" y="0"/>
                    </a:lnTo>
                    <a:lnTo>
                      <a:pt x="608" y="0"/>
                    </a:lnTo>
                    <a:lnTo>
                      <a:pt x="582" y="317"/>
                    </a:lnTo>
                    <a:lnTo>
                      <a:pt x="528" y="687"/>
                    </a:lnTo>
                    <a:lnTo>
                      <a:pt x="502" y="1084"/>
                    </a:lnTo>
                    <a:lnTo>
                      <a:pt x="448" y="1508"/>
                    </a:lnTo>
                    <a:lnTo>
                      <a:pt x="422" y="1957"/>
                    </a:lnTo>
                    <a:lnTo>
                      <a:pt x="368" y="2456"/>
                    </a:lnTo>
                    <a:lnTo>
                      <a:pt x="315" y="2959"/>
                    </a:lnTo>
                    <a:lnTo>
                      <a:pt x="288" y="3488"/>
                    </a:lnTo>
                    <a:lnTo>
                      <a:pt x="213" y="4652"/>
                    </a:lnTo>
                    <a:lnTo>
                      <a:pt x="133" y="5869"/>
                    </a:lnTo>
                    <a:lnTo>
                      <a:pt x="79" y="7188"/>
                    </a:lnTo>
                    <a:lnTo>
                      <a:pt x="26" y="8563"/>
                    </a:lnTo>
                    <a:lnTo>
                      <a:pt x="0" y="10043"/>
                    </a:lnTo>
                    <a:lnTo>
                      <a:pt x="26" y="11472"/>
                    </a:lnTo>
                    <a:lnTo>
                      <a:pt x="53" y="12870"/>
                    </a:lnTo>
                    <a:lnTo>
                      <a:pt x="106" y="14193"/>
                    </a:lnTo>
                    <a:lnTo>
                      <a:pt x="159" y="15489"/>
                    </a:lnTo>
                    <a:lnTo>
                      <a:pt x="262" y="16729"/>
                    </a:lnTo>
                    <a:lnTo>
                      <a:pt x="395" y="17893"/>
                    </a:lnTo>
                    <a:lnTo>
                      <a:pt x="555" y="19031"/>
                    </a:lnTo>
                    <a:lnTo>
                      <a:pt x="608" y="19031"/>
                    </a:lnTo>
                    <a:lnTo>
                      <a:pt x="448" y="17893"/>
                    </a:lnTo>
                    <a:lnTo>
                      <a:pt x="315" y="16729"/>
                    </a:lnTo>
                    <a:lnTo>
                      <a:pt x="213" y="15489"/>
                    </a:lnTo>
                    <a:lnTo>
                      <a:pt x="159" y="14219"/>
                    </a:lnTo>
                    <a:lnTo>
                      <a:pt x="106" y="12870"/>
                    </a:lnTo>
                    <a:lnTo>
                      <a:pt x="79" y="11498"/>
                    </a:lnTo>
                    <a:lnTo>
                      <a:pt x="53" y="10043"/>
                    </a:lnTo>
                    <a:lnTo>
                      <a:pt x="79" y="8563"/>
                    </a:lnTo>
                    <a:lnTo>
                      <a:pt x="79" y="8563"/>
                    </a:lnTo>
                    <a:lnTo>
                      <a:pt x="79" y="856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7" name="Freeform 15"/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79" y="9093"/>
                  </a:cxn>
                  <a:cxn ang="0">
                    <a:pos x="132" y="7717"/>
                  </a:cxn>
                  <a:cxn ang="0">
                    <a:pos x="239" y="6398"/>
                  </a:cxn>
                  <a:cxn ang="0">
                    <a:pos x="371" y="5155"/>
                  </a:cxn>
                  <a:cxn ang="0">
                    <a:pos x="557" y="3964"/>
                  </a:cxn>
                  <a:cxn ang="0">
                    <a:pos x="717" y="2826"/>
                  </a:cxn>
                  <a:cxn ang="0">
                    <a:pos x="925" y="1799"/>
                  </a:cxn>
                  <a:cxn ang="0">
                    <a:pos x="1111" y="846"/>
                  </a:cxn>
                  <a:cxn ang="0">
                    <a:pos x="1324" y="0"/>
                  </a:cxn>
                  <a:cxn ang="0">
                    <a:pos x="1270" y="0"/>
                  </a:cxn>
                  <a:cxn ang="0">
                    <a:pos x="1058" y="846"/>
                  </a:cxn>
                  <a:cxn ang="0">
                    <a:pos x="876" y="1799"/>
                  </a:cxn>
                  <a:cxn ang="0">
                    <a:pos x="690" y="2826"/>
                  </a:cxn>
                  <a:cxn ang="0">
                    <a:pos x="504" y="3964"/>
                  </a:cxn>
                  <a:cxn ang="0">
                    <a:pos x="345" y="5155"/>
                  </a:cxn>
                  <a:cxn ang="0">
                    <a:pos x="212" y="6398"/>
                  </a:cxn>
                  <a:cxn ang="0">
                    <a:pos x="106" y="7717"/>
                  </a:cxn>
                  <a:cxn ang="0">
                    <a:pos x="26" y="9093"/>
                  </a:cxn>
                  <a:cxn ang="0">
                    <a:pos x="0" y="10467"/>
                  </a:cxn>
                  <a:cxn ang="0">
                    <a:pos x="53" y="11789"/>
                  </a:cxn>
                  <a:cxn ang="0">
                    <a:pos x="132" y="13108"/>
                  </a:cxn>
                  <a:cxn ang="0">
                    <a:pos x="239" y="14352"/>
                  </a:cxn>
                  <a:cxn ang="0">
                    <a:pos x="425" y="15595"/>
                  </a:cxn>
                  <a:cxn ang="0">
                    <a:pos x="637" y="16781"/>
                  </a:cxn>
                  <a:cxn ang="0">
                    <a:pos x="898" y="17919"/>
                  </a:cxn>
                  <a:cxn ang="0">
                    <a:pos x="1217" y="19031"/>
                  </a:cxn>
                  <a:cxn ang="0">
                    <a:pos x="1270" y="19031"/>
                  </a:cxn>
                  <a:cxn ang="0">
                    <a:pos x="952" y="17919"/>
                  </a:cxn>
                  <a:cxn ang="0">
                    <a:pos x="690" y="16781"/>
                  </a:cxn>
                  <a:cxn ang="0">
                    <a:pos x="478" y="15595"/>
                  </a:cxn>
                  <a:cxn ang="0">
                    <a:pos x="292" y="14378"/>
                  </a:cxn>
                  <a:cxn ang="0">
                    <a:pos x="185" y="13108"/>
                  </a:cxn>
                  <a:cxn ang="0">
                    <a:pos x="106" y="11816"/>
                  </a:cxn>
                  <a:cxn ang="0">
                    <a:pos x="53" y="10467"/>
                  </a:cxn>
                  <a:cxn ang="0">
                    <a:pos x="79" y="9093"/>
                  </a:cxn>
                  <a:cxn ang="0">
                    <a:pos x="79" y="9093"/>
                  </a:cxn>
                  <a:cxn ang="0">
                    <a:pos x="79" y="9093"/>
                  </a:cxn>
                </a:cxnLst>
                <a:rect l="0" t="0" r="r" b="b"/>
                <a:pathLst>
                  <a:path w="1325" h="19032">
                    <a:moveTo>
                      <a:pt x="79" y="9093"/>
                    </a:moveTo>
                    <a:lnTo>
                      <a:pt x="132" y="7717"/>
                    </a:lnTo>
                    <a:lnTo>
                      <a:pt x="239" y="6398"/>
                    </a:lnTo>
                    <a:lnTo>
                      <a:pt x="371" y="5155"/>
                    </a:lnTo>
                    <a:lnTo>
                      <a:pt x="557" y="3964"/>
                    </a:lnTo>
                    <a:lnTo>
                      <a:pt x="717" y="2826"/>
                    </a:lnTo>
                    <a:lnTo>
                      <a:pt x="925" y="1799"/>
                    </a:lnTo>
                    <a:lnTo>
                      <a:pt x="1111" y="846"/>
                    </a:lnTo>
                    <a:lnTo>
                      <a:pt x="1324" y="0"/>
                    </a:lnTo>
                    <a:lnTo>
                      <a:pt x="1270" y="0"/>
                    </a:lnTo>
                    <a:lnTo>
                      <a:pt x="1058" y="846"/>
                    </a:lnTo>
                    <a:lnTo>
                      <a:pt x="876" y="1799"/>
                    </a:lnTo>
                    <a:lnTo>
                      <a:pt x="690" y="2826"/>
                    </a:lnTo>
                    <a:lnTo>
                      <a:pt x="504" y="3964"/>
                    </a:lnTo>
                    <a:lnTo>
                      <a:pt x="345" y="5155"/>
                    </a:lnTo>
                    <a:lnTo>
                      <a:pt x="212" y="6398"/>
                    </a:lnTo>
                    <a:lnTo>
                      <a:pt x="106" y="7717"/>
                    </a:lnTo>
                    <a:lnTo>
                      <a:pt x="26" y="9093"/>
                    </a:lnTo>
                    <a:lnTo>
                      <a:pt x="0" y="10467"/>
                    </a:lnTo>
                    <a:lnTo>
                      <a:pt x="53" y="11789"/>
                    </a:lnTo>
                    <a:lnTo>
                      <a:pt x="132" y="13108"/>
                    </a:lnTo>
                    <a:lnTo>
                      <a:pt x="239" y="14352"/>
                    </a:lnTo>
                    <a:lnTo>
                      <a:pt x="425" y="15595"/>
                    </a:lnTo>
                    <a:lnTo>
                      <a:pt x="637" y="16781"/>
                    </a:lnTo>
                    <a:lnTo>
                      <a:pt x="898" y="17919"/>
                    </a:lnTo>
                    <a:lnTo>
                      <a:pt x="1217" y="19031"/>
                    </a:lnTo>
                    <a:lnTo>
                      <a:pt x="1270" y="19031"/>
                    </a:lnTo>
                    <a:lnTo>
                      <a:pt x="952" y="17919"/>
                    </a:lnTo>
                    <a:lnTo>
                      <a:pt x="690" y="16781"/>
                    </a:lnTo>
                    <a:lnTo>
                      <a:pt x="478" y="15595"/>
                    </a:lnTo>
                    <a:lnTo>
                      <a:pt x="292" y="14378"/>
                    </a:lnTo>
                    <a:lnTo>
                      <a:pt x="185" y="13108"/>
                    </a:lnTo>
                    <a:lnTo>
                      <a:pt x="106" y="11816"/>
                    </a:lnTo>
                    <a:lnTo>
                      <a:pt x="53" y="10467"/>
                    </a:lnTo>
                    <a:lnTo>
                      <a:pt x="79" y="9093"/>
                    </a:lnTo>
                    <a:lnTo>
                      <a:pt x="79" y="9093"/>
                    </a:lnTo>
                    <a:lnTo>
                      <a:pt x="79" y="909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8" name="Freeform 16"/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1875" y="0"/>
                  </a:cxn>
                  <a:cxn ang="0">
                    <a:pos x="1821" y="0"/>
                  </a:cxn>
                  <a:cxn ang="0">
                    <a:pos x="1397" y="978"/>
                  </a:cxn>
                  <a:cxn ang="0">
                    <a:pos x="1056" y="2037"/>
                  </a:cxn>
                  <a:cxn ang="0">
                    <a:pos x="738" y="3117"/>
                  </a:cxn>
                  <a:cxn ang="0">
                    <a:pos x="473" y="4281"/>
                  </a:cxn>
                  <a:cxn ang="0">
                    <a:pos x="287" y="5499"/>
                  </a:cxn>
                  <a:cxn ang="0">
                    <a:pos x="128" y="6742"/>
                  </a:cxn>
                  <a:cxn ang="0">
                    <a:pos x="26" y="8034"/>
                  </a:cxn>
                  <a:cxn ang="0">
                    <a:pos x="0" y="9357"/>
                  </a:cxn>
                  <a:cxn ang="0">
                    <a:pos x="26" y="10599"/>
                  </a:cxn>
                  <a:cxn ang="0">
                    <a:pos x="106" y="11842"/>
                  </a:cxn>
                  <a:cxn ang="0">
                    <a:pos x="207" y="13055"/>
                  </a:cxn>
                  <a:cxn ang="0">
                    <a:pos x="393" y="14299"/>
                  </a:cxn>
                  <a:cxn ang="0">
                    <a:pos x="605" y="15516"/>
                  </a:cxn>
                  <a:cxn ang="0">
                    <a:pos x="871" y="16702"/>
                  </a:cxn>
                  <a:cxn ang="0">
                    <a:pos x="1189" y="17893"/>
                  </a:cxn>
                  <a:cxn ang="0">
                    <a:pos x="1530" y="19031"/>
                  </a:cxn>
                  <a:cxn ang="0">
                    <a:pos x="1583" y="19031"/>
                  </a:cxn>
                  <a:cxn ang="0">
                    <a:pos x="1242" y="17893"/>
                  </a:cxn>
                  <a:cxn ang="0">
                    <a:pos x="924" y="16702"/>
                  </a:cxn>
                  <a:cxn ang="0">
                    <a:pos x="658" y="15516"/>
                  </a:cxn>
                  <a:cxn ang="0">
                    <a:pos x="446" y="14299"/>
                  </a:cxn>
                  <a:cxn ang="0">
                    <a:pos x="260" y="13055"/>
                  </a:cxn>
                  <a:cxn ang="0">
                    <a:pos x="154" y="11842"/>
                  </a:cxn>
                  <a:cxn ang="0">
                    <a:pos x="79" y="10599"/>
                  </a:cxn>
                  <a:cxn ang="0">
                    <a:pos x="53" y="9357"/>
                  </a:cxn>
                  <a:cxn ang="0">
                    <a:pos x="79" y="8034"/>
                  </a:cxn>
                  <a:cxn ang="0">
                    <a:pos x="181" y="6742"/>
                  </a:cxn>
                  <a:cxn ang="0">
                    <a:pos x="313" y="5499"/>
                  </a:cxn>
                  <a:cxn ang="0">
                    <a:pos x="526" y="4281"/>
                  </a:cxn>
                  <a:cxn ang="0">
                    <a:pos x="791" y="3117"/>
                  </a:cxn>
                  <a:cxn ang="0">
                    <a:pos x="1083" y="2037"/>
                  </a:cxn>
                  <a:cxn ang="0">
                    <a:pos x="1450" y="978"/>
                  </a:cxn>
                  <a:cxn ang="0">
                    <a:pos x="1875" y="0"/>
                  </a:cxn>
                  <a:cxn ang="0">
                    <a:pos x="1875" y="0"/>
                  </a:cxn>
                  <a:cxn ang="0">
                    <a:pos x="1875" y="0"/>
                  </a:cxn>
                </a:cxnLst>
                <a:rect l="0" t="0" r="r" b="b"/>
                <a:pathLst>
                  <a:path w="1876" h="19032">
                    <a:moveTo>
                      <a:pt x="1875" y="0"/>
                    </a:moveTo>
                    <a:lnTo>
                      <a:pt x="1821" y="0"/>
                    </a:lnTo>
                    <a:lnTo>
                      <a:pt x="1397" y="978"/>
                    </a:lnTo>
                    <a:lnTo>
                      <a:pt x="1056" y="2037"/>
                    </a:lnTo>
                    <a:lnTo>
                      <a:pt x="738" y="3117"/>
                    </a:lnTo>
                    <a:lnTo>
                      <a:pt x="473" y="4281"/>
                    </a:lnTo>
                    <a:lnTo>
                      <a:pt x="287" y="5499"/>
                    </a:lnTo>
                    <a:lnTo>
                      <a:pt x="128" y="6742"/>
                    </a:lnTo>
                    <a:lnTo>
                      <a:pt x="26" y="8034"/>
                    </a:lnTo>
                    <a:lnTo>
                      <a:pt x="0" y="9357"/>
                    </a:lnTo>
                    <a:lnTo>
                      <a:pt x="26" y="10599"/>
                    </a:lnTo>
                    <a:lnTo>
                      <a:pt x="106" y="11842"/>
                    </a:lnTo>
                    <a:lnTo>
                      <a:pt x="207" y="13055"/>
                    </a:lnTo>
                    <a:lnTo>
                      <a:pt x="393" y="14299"/>
                    </a:lnTo>
                    <a:lnTo>
                      <a:pt x="605" y="15516"/>
                    </a:lnTo>
                    <a:lnTo>
                      <a:pt x="871" y="16702"/>
                    </a:lnTo>
                    <a:lnTo>
                      <a:pt x="1189" y="17893"/>
                    </a:lnTo>
                    <a:lnTo>
                      <a:pt x="1530" y="19031"/>
                    </a:lnTo>
                    <a:lnTo>
                      <a:pt x="1583" y="19031"/>
                    </a:lnTo>
                    <a:lnTo>
                      <a:pt x="1242" y="17893"/>
                    </a:lnTo>
                    <a:lnTo>
                      <a:pt x="924" y="16702"/>
                    </a:lnTo>
                    <a:lnTo>
                      <a:pt x="658" y="15516"/>
                    </a:lnTo>
                    <a:lnTo>
                      <a:pt x="446" y="14299"/>
                    </a:lnTo>
                    <a:lnTo>
                      <a:pt x="260" y="13055"/>
                    </a:lnTo>
                    <a:lnTo>
                      <a:pt x="154" y="11842"/>
                    </a:lnTo>
                    <a:lnTo>
                      <a:pt x="79" y="10599"/>
                    </a:lnTo>
                    <a:lnTo>
                      <a:pt x="53" y="9357"/>
                    </a:lnTo>
                    <a:lnTo>
                      <a:pt x="79" y="8034"/>
                    </a:lnTo>
                    <a:lnTo>
                      <a:pt x="181" y="6742"/>
                    </a:lnTo>
                    <a:lnTo>
                      <a:pt x="313" y="5499"/>
                    </a:lnTo>
                    <a:lnTo>
                      <a:pt x="526" y="4281"/>
                    </a:lnTo>
                    <a:lnTo>
                      <a:pt x="791" y="3117"/>
                    </a:lnTo>
                    <a:lnTo>
                      <a:pt x="1083" y="2037"/>
                    </a:lnTo>
                    <a:lnTo>
                      <a:pt x="1450" y="978"/>
                    </a:lnTo>
                    <a:lnTo>
                      <a:pt x="1875" y="0"/>
                    </a:lnTo>
                    <a:lnTo>
                      <a:pt x="1875" y="0"/>
                    </a:lnTo>
                    <a:lnTo>
                      <a:pt x="1875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9" name="Freeform 17"/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6" cy="4316"/>
              </a:xfrm>
              <a:custGeom>
                <a:avLst/>
                <a:gdLst/>
                <a:ahLst/>
                <a:cxnLst>
                  <a:cxn ang="0">
                    <a:pos x="53" y="9463"/>
                  </a:cxn>
                  <a:cxn ang="0">
                    <a:pos x="106" y="8140"/>
                  </a:cxn>
                  <a:cxn ang="0">
                    <a:pos x="238" y="6874"/>
                  </a:cxn>
                  <a:cxn ang="0">
                    <a:pos x="424" y="5631"/>
                  </a:cxn>
                  <a:cxn ang="0">
                    <a:pos x="716" y="4414"/>
                  </a:cxn>
                  <a:cxn ang="0">
                    <a:pos x="1056" y="3223"/>
                  </a:cxn>
                  <a:cxn ang="0">
                    <a:pos x="1480" y="2116"/>
                  </a:cxn>
                  <a:cxn ang="0">
                    <a:pos x="1984" y="1031"/>
                  </a:cxn>
                  <a:cxn ang="0">
                    <a:pos x="2537" y="0"/>
                  </a:cxn>
                  <a:cxn ang="0">
                    <a:pos x="2483" y="0"/>
                  </a:cxn>
                  <a:cxn ang="0">
                    <a:pos x="1931" y="1031"/>
                  </a:cxn>
                  <a:cxn ang="0">
                    <a:pos x="1427" y="2116"/>
                  </a:cxn>
                  <a:cxn ang="0">
                    <a:pos x="1003" y="3250"/>
                  </a:cxn>
                  <a:cxn ang="0">
                    <a:pos x="662" y="4414"/>
                  </a:cxn>
                  <a:cxn ang="0">
                    <a:pos x="371" y="5631"/>
                  </a:cxn>
                  <a:cxn ang="0">
                    <a:pos x="185" y="6874"/>
                  </a:cxn>
                  <a:cxn ang="0">
                    <a:pos x="53" y="8167"/>
                  </a:cxn>
                  <a:cxn ang="0">
                    <a:pos x="0" y="9463"/>
                  </a:cxn>
                  <a:cxn ang="0">
                    <a:pos x="26" y="10731"/>
                  </a:cxn>
                  <a:cxn ang="0">
                    <a:pos x="132" y="11970"/>
                  </a:cxn>
                  <a:cxn ang="0">
                    <a:pos x="291" y="13214"/>
                  </a:cxn>
                  <a:cxn ang="0">
                    <a:pos x="530" y="14431"/>
                  </a:cxn>
                  <a:cxn ang="0">
                    <a:pos x="844" y="15648"/>
                  </a:cxn>
                  <a:cxn ang="0">
                    <a:pos x="1215" y="16808"/>
                  </a:cxn>
                  <a:cxn ang="0">
                    <a:pos x="1639" y="17946"/>
                  </a:cxn>
                  <a:cxn ang="0">
                    <a:pos x="2139" y="19031"/>
                  </a:cxn>
                  <a:cxn ang="0">
                    <a:pos x="2192" y="19031"/>
                  </a:cxn>
                  <a:cxn ang="0">
                    <a:pos x="1692" y="17946"/>
                  </a:cxn>
                  <a:cxn ang="0">
                    <a:pos x="1268" y="16808"/>
                  </a:cxn>
                  <a:cxn ang="0">
                    <a:pos x="897" y="15648"/>
                  </a:cxn>
                  <a:cxn ang="0">
                    <a:pos x="583" y="14431"/>
                  </a:cxn>
                  <a:cxn ang="0">
                    <a:pos x="344" y="13214"/>
                  </a:cxn>
                  <a:cxn ang="0">
                    <a:pos x="185" y="11970"/>
                  </a:cxn>
                  <a:cxn ang="0">
                    <a:pos x="79" y="10731"/>
                  </a:cxn>
                  <a:cxn ang="0">
                    <a:pos x="53" y="9463"/>
                  </a:cxn>
                  <a:cxn ang="0">
                    <a:pos x="53" y="9463"/>
                  </a:cxn>
                  <a:cxn ang="0">
                    <a:pos x="53" y="9463"/>
                  </a:cxn>
                </a:cxnLst>
                <a:rect l="0" t="0" r="r" b="b"/>
                <a:pathLst>
                  <a:path w="2538" h="19032">
                    <a:moveTo>
                      <a:pt x="53" y="9463"/>
                    </a:moveTo>
                    <a:lnTo>
                      <a:pt x="106" y="8140"/>
                    </a:lnTo>
                    <a:lnTo>
                      <a:pt x="238" y="6874"/>
                    </a:lnTo>
                    <a:lnTo>
                      <a:pt x="424" y="5631"/>
                    </a:lnTo>
                    <a:lnTo>
                      <a:pt x="716" y="4414"/>
                    </a:lnTo>
                    <a:lnTo>
                      <a:pt x="1056" y="3223"/>
                    </a:lnTo>
                    <a:lnTo>
                      <a:pt x="1480" y="2116"/>
                    </a:lnTo>
                    <a:lnTo>
                      <a:pt x="1984" y="1031"/>
                    </a:lnTo>
                    <a:lnTo>
                      <a:pt x="2537" y="0"/>
                    </a:lnTo>
                    <a:lnTo>
                      <a:pt x="2483" y="0"/>
                    </a:lnTo>
                    <a:lnTo>
                      <a:pt x="1931" y="1031"/>
                    </a:lnTo>
                    <a:lnTo>
                      <a:pt x="1427" y="2116"/>
                    </a:lnTo>
                    <a:lnTo>
                      <a:pt x="1003" y="3250"/>
                    </a:lnTo>
                    <a:lnTo>
                      <a:pt x="662" y="4414"/>
                    </a:lnTo>
                    <a:lnTo>
                      <a:pt x="371" y="5631"/>
                    </a:lnTo>
                    <a:lnTo>
                      <a:pt x="185" y="6874"/>
                    </a:lnTo>
                    <a:lnTo>
                      <a:pt x="53" y="8167"/>
                    </a:lnTo>
                    <a:lnTo>
                      <a:pt x="0" y="9463"/>
                    </a:lnTo>
                    <a:lnTo>
                      <a:pt x="26" y="10731"/>
                    </a:lnTo>
                    <a:lnTo>
                      <a:pt x="132" y="11970"/>
                    </a:lnTo>
                    <a:lnTo>
                      <a:pt x="291" y="13214"/>
                    </a:lnTo>
                    <a:lnTo>
                      <a:pt x="530" y="14431"/>
                    </a:lnTo>
                    <a:lnTo>
                      <a:pt x="844" y="15648"/>
                    </a:lnTo>
                    <a:lnTo>
                      <a:pt x="1215" y="16808"/>
                    </a:lnTo>
                    <a:lnTo>
                      <a:pt x="1639" y="17946"/>
                    </a:lnTo>
                    <a:lnTo>
                      <a:pt x="2139" y="19031"/>
                    </a:lnTo>
                    <a:lnTo>
                      <a:pt x="2192" y="19031"/>
                    </a:lnTo>
                    <a:lnTo>
                      <a:pt x="1692" y="17946"/>
                    </a:lnTo>
                    <a:lnTo>
                      <a:pt x="1268" y="16808"/>
                    </a:lnTo>
                    <a:lnTo>
                      <a:pt x="897" y="15648"/>
                    </a:lnTo>
                    <a:lnTo>
                      <a:pt x="583" y="14431"/>
                    </a:lnTo>
                    <a:lnTo>
                      <a:pt x="344" y="13214"/>
                    </a:lnTo>
                    <a:lnTo>
                      <a:pt x="185" y="11970"/>
                    </a:lnTo>
                    <a:lnTo>
                      <a:pt x="79" y="10731"/>
                    </a:lnTo>
                    <a:lnTo>
                      <a:pt x="53" y="9463"/>
                    </a:lnTo>
                    <a:lnTo>
                      <a:pt x="53" y="9463"/>
                    </a:lnTo>
                    <a:lnTo>
                      <a:pt x="53" y="946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30" name="Freeform 18"/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53" y="9251"/>
                  </a:cxn>
                  <a:cxn ang="0">
                    <a:pos x="128" y="7928"/>
                  </a:cxn>
                  <a:cxn ang="0">
                    <a:pos x="314" y="6636"/>
                  </a:cxn>
                  <a:cxn ang="0">
                    <a:pos x="579" y="5393"/>
                  </a:cxn>
                  <a:cxn ang="0">
                    <a:pos x="950" y="4149"/>
                  </a:cxn>
                  <a:cxn ang="0">
                    <a:pos x="1397" y="3038"/>
                  </a:cxn>
                  <a:cxn ang="0">
                    <a:pos x="1955" y="1957"/>
                  </a:cxn>
                  <a:cxn ang="0">
                    <a:pos x="2565" y="952"/>
                  </a:cxn>
                  <a:cxn ang="0">
                    <a:pos x="3251" y="0"/>
                  </a:cxn>
                  <a:cxn ang="0">
                    <a:pos x="3197" y="0"/>
                  </a:cxn>
                  <a:cxn ang="0">
                    <a:pos x="2512" y="926"/>
                  </a:cxn>
                  <a:cxn ang="0">
                    <a:pos x="1901" y="1931"/>
                  </a:cxn>
                  <a:cxn ang="0">
                    <a:pos x="1375" y="3011"/>
                  </a:cxn>
                  <a:cxn ang="0">
                    <a:pos x="924" y="4149"/>
                  </a:cxn>
                  <a:cxn ang="0">
                    <a:pos x="552" y="5366"/>
                  </a:cxn>
                  <a:cxn ang="0">
                    <a:pos x="260" y="6636"/>
                  </a:cxn>
                  <a:cxn ang="0">
                    <a:pos x="79" y="7928"/>
                  </a:cxn>
                  <a:cxn ang="0">
                    <a:pos x="0" y="9251"/>
                  </a:cxn>
                  <a:cxn ang="0">
                    <a:pos x="26" y="10599"/>
                  </a:cxn>
                  <a:cxn ang="0">
                    <a:pos x="128" y="11944"/>
                  </a:cxn>
                  <a:cxn ang="0">
                    <a:pos x="340" y="13293"/>
                  </a:cxn>
                  <a:cxn ang="0">
                    <a:pos x="659" y="14616"/>
                  </a:cxn>
                  <a:cxn ang="0">
                    <a:pos x="1004" y="15754"/>
                  </a:cxn>
                  <a:cxn ang="0">
                    <a:pos x="1397" y="16861"/>
                  </a:cxn>
                  <a:cxn ang="0">
                    <a:pos x="1875" y="17972"/>
                  </a:cxn>
                  <a:cxn ang="0">
                    <a:pos x="2406" y="19031"/>
                  </a:cxn>
                  <a:cxn ang="0">
                    <a:pos x="2459" y="19031"/>
                  </a:cxn>
                  <a:cxn ang="0">
                    <a:pos x="1928" y="17972"/>
                  </a:cxn>
                  <a:cxn ang="0">
                    <a:pos x="1450" y="16861"/>
                  </a:cxn>
                  <a:cxn ang="0">
                    <a:pos x="1057" y="15754"/>
                  </a:cxn>
                  <a:cxn ang="0">
                    <a:pos x="712" y="14616"/>
                  </a:cxn>
                  <a:cxn ang="0">
                    <a:pos x="393" y="13293"/>
                  </a:cxn>
                  <a:cxn ang="0">
                    <a:pos x="181" y="11944"/>
                  </a:cxn>
                  <a:cxn ang="0">
                    <a:pos x="79" y="10599"/>
                  </a:cxn>
                  <a:cxn ang="0">
                    <a:pos x="53" y="9251"/>
                  </a:cxn>
                  <a:cxn ang="0">
                    <a:pos x="53" y="9251"/>
                  </a:cxn>
                  <a:cxn ang="0">
                    <a:pos x="53" y="9251"/>
                  </a:cxn>
                </a:cxnLst>
                <a:rect l="0" t="0" r="r" b="b"/>
                <a:pathLst>
                  <a:path w="3252" h="19032">
                    <a:moveTo>
                      <a:pt x="53" y="9251"/>
                    </a:moveTo>
                    <a:lnTo>
                      <a:pt x="128" y="7928"/>
                    </a:lnTo>
                    <a:lnTo>
                      <a:pt x="314" y="6636"/>
                    </a:lnTo>
                    <a:lnTo>
                      <a:pt x="579" y="5393"/>
                    </a:lnTo>
                    <a:lnTo>
                      <a:pt x="950" y="4149"/>
                    </a:lnTo>
                    <a:lnTo>
                      <a:pt x="1397" y="3038"/>
                    </a:lnTo>
                    <a:lnTo>
                      <a:pt x="1955" y="1957"/>
                    </a:lnTo>
                    <a:lnTo>
                      <a:pt x="2565" y="952"/>
                    </a:lnTo>
                    <a:lnTo>
                      <a:pt x="3251" y="0"/>
                    </a:lnTo>
                    <a:lnTo>
                      <a:pt x="3197" y="0"/>
                    </a:lnTo>
                    <a:lnTo>
                      <a:pt x="2512" y="926"/>
                    </a:lnTo>
                    <a:lnTo>
                      <a:pt x="1901" y="1931"/>
                    </a:lnTo>
                    <a:lnTo>
                      <a:pt x="1375" y="3011"/>
                    </a:lnTo>
                    <a:lnTo>
                      <a:pt x="924" y="4149"/>
                    </a:lnTo>
                    <a:lnTo>
                      <a:pt x="552" y="5366"/>
                    </a:lnTo>
                    <a:lnTo>
                      <a:pt x="260" y="6636"/>
                    </a:lnTo>
                    <a:lnTo>
                      <a:pt x="79" y="7928"/>
                    </a:lnTo>
                    <a:lnTo>
                      <a:pt x="0" y="9251"/>
                    </a:lnTo>
                    <a:lnTo>
                      <a:pt x="26" y="10599"/>
                    </a:lnTo>
                    <a:lnTo>
                      <a:pt x="128" y="11944"/>
                    </a:lnTo>
                    <a:lnTo>
                      <a:pt x="340" y="13293"/>
                    </a:lnTo>
                    <a:lnTo>
                      <a:pt x="659" y="14616"/>
                    </a:lnTo>
                    <a:lnTo>
                      <a:pt x="1004" y="15754"/>
                    </a:lnTo>
                    <a:lnTo>
                      <a:pt x="1397" y="16861"/>
                    </a:lnTo>
                    <a:lnTo>
                      <a:pt x="1875" y="17972"/>
                    </a:lnTo>
                    <a:lnTo>
                      <a:pt x="2406" y="19031"/>
                    </a:lnTo>
                    <a:lnTo>
                      <a:pt x="2459" y="19031"/>
                    </a:lnTo>
                    <a:lnTo>
                      <a:pt x="1928" y="17972"/>
                    </a:lnTo>
                    <a:lnTo>
                      <a:pt x="1450" y="16861"/>
                    </a:lnTo>
                    <a:lnTo>
                      <a:pt x="1057" y="15754"/>
                    </a:lnTo>
                    <a:lnTo>
                      <a:pt x="712" y="14616"/>
                    </a:lnTo>
                    <a:lnTo>
                      <a:pt x="393" y="13293"/>
                    </a:lnTo>
                    <a:lnTo>
                      <a:pt x="181" y="11944"/>
                    </a:lnTo>
                    <a:lnTo>
                      <a:pt x="79" y="10599"/>
                    </a:lnTo>
                    <a:lnTo>
                      <a:pt x="53" y="9251"/>
                    </a:lnTo>
                    <a:lnTo>
                      <a:pt x="53" y="9251"/>
                    </a:lnTo>
                    <a:lnTo>
                      <a:pt x="53" y="9251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31" name="Freeform 19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79" y="8590"/>
                  </a:cxn>
                  <a:cxn ang="0">
                    <a:pos x="212" y="7532"/>
                  </a:cxn>
                  <a:cxn ang="0">
                    <a:pos x="424" y="6504"/>
                  </a:cxn>
                  <a:cxn ang="0">
                    <a:pos x="712" y="5446"/>
                  </a:cxn>
                  <a:cxn ang="0">
                    <a:pos x="1111" y="4387"/>
                  </a:cxn>
                  <a:cxn ang="0">
                    <a:pos x="1615" y="3329"/>
                  </a:cxn>
                  <a:cxn ang="0">
                    <a:pos x="2195" y="2249"/>
                  </a:cxn>
                  <a:cxn ang="0">
                    <a:pos x="2912" y="1137"/>
                  </a:cxn>
                  <a:cxn ang="0">
                    <a:pos x="3280" y="582"/>
                  </a:cxn>
                  <a:cxn ang="0">
                    <a:pos x="3705" y="0"/>
                  </a:cxn>
                  <a:cxn ang="0">
                    <a:pos x="3651" y="0"/>
                  </a:cxn>
                  <a:cxn ang="0">
                    <a:pos x="3226" y="582"/>
                  </a:cxn>
                  <a:cxn ang="0">
                    <a:pos x="2832" y="1137"/>
                  </a:cxn>
                  <a:cxn ang="0">
                    <a:pos x="2487" y="1693"/>
                  </a:cxn>
                  <a:cxn ang="0">
                    <a:pos x="2142" y="2249"/>
                  </a:cxn>
                  <a:cxn ang="0">
                    <a:pos x="1562" y="3329"/>
                  </a:cxn>
                  <a:cxn ang="0">
                    <a:pos x="1057" y="4387"/>
                  </a:cxn>
                  <a:cxn ang="0">
                    <a:pos x="663" y="5446"/>
                  </a:cxn>
                  <a:cxn ang="0">
                    <a:pos x="371" y="6478"/>
                  </a:cxn>
                  <a:cxn ang="0">
                    <a:pos x="159" y="7505"/>
                  </a:cxn>
                  <a:cxn ang="0">
                    <a:pos x="26" y="8563"/>
                  </a:cxn>
                  <a:cxn ang="0">
                    <a:pos x="0" y="9699"/>
                  </a:cxn>
                  <a:cxn ang="0">
                    <a:pos x="53" y="10890"/>
                  </a:cxn>
                  <a:cxn ang="0">
                    <a:pos x="212" y="12076"/>
                  </a:cxn>
                  <a:cxn ang="0">
                    <a:pos x="504" y="13346"/>
                  </a:cxn>
                  <a:cxn ang="0">
                    <a:pos x="663" y="13981"/>
                  </a:cxn>
                  <a:cxn ang="0">
                    <a:pos x="872" y="14643"/>
                  </a:cxn>
                  <a:cxn ang="0">
                    <a:pos x="1084" y="15331"/>
                  </a:cxn>
                  <a:cxn ang="0">
                    <a:pos x="1350" y="16045"/>
                  </a:cxn>
                  <a:cxn ang="0">
                    <a:pos x="1615" y="16755"/>
                  </a:cxn>
                  <a:cxn ang="0">
                    <a:pos x="1934" y="17496"/>
                  </a:cxn>
                  <a:cxn ang="0">
                    <a:pos x="2248" y="18237"/>
                  </a:cxn>
                  <a:cxn ang="0">
                    <a:pos x="2620" y="19031"/>
                  </a:cxn>
                  <a:cxn ang="0">
                    <a:pos x="2673" y="19031"/>
                  </a:cxn>
                  <a:cxn ang="0">
                    <a:pos x="2301" y="18237"/>
                  </a:cxn>
                  <a:cxn ang="0">
                    <a:pos x="1983" y="17496"/>
                  </a:cxn>
                  <a:cxn ang="0">
                    <a:pos x="1668" y="16755"/>
                  </a:cxn>
                  <a:cxn ang="0">
                    <a:pos x="1403" y="16045"/>
                  </a:cxn>
                  <a:cxn ang="0">
                    <a:pos x="1137" y="15331"/>
                  </a:cxn>
                  <a:cxn ang="0">
                    <a:pos x="925" y="14669"/>
                  </a:cxn>
                  <a:cxn ang="0">
                    <a:pos x="712" y="13981"/>
                  </a:cxn>
                  <a:cxn ang="0">
                    <a:pos x="557" y="13346"/>
                  </a:cxn>
                  <a:cxn ang="0">
                    <a:pos x="265" y="12076"/>
                  </a:cxn>
                  <a:cxn ang="0">
                    <a:pos x="106" y="10890"/>
                  </a:cxn>
                  <a:cxn ang="0">
                    <a:pos x="53" y="9726"/>
                  </a:cxn>
                  <a:cxn ang="0">
                    <a:pos x="79" y="8590"/>
                  </a:cxn>
                  <a:cxn ang="0">
                    <a:pos x="79" y="8590"/>
                  </a:cxn>
                  <a:cxn ang="0">
                    <a:pos x="79" y="8590"/>
                  </a:cxn>
                </a:cxnLst>
                <a:rect l="0" t="0" r="r" b="b"/>
                <a:pathLst>
                  <a:path w="3706" h="19032">
                    <a:moveTo>
                      <a:pt x="79" y="8590"/>
                    </a:moveTo>
                    <a:lnTo>
                      <a:pt x="212" y="7532"/>
                    </a:lnTo>
                    <a:lnTo>
                      <a:pt x="424" y="6504"/>
                    </a:lnTo>
                    <a:lnTo>
                      <a:pt x="712" y="5446"/>
                    </a:lnTo>
                    <a:lnTo>
                      <a:pt x="1111" y="4387"/>
                    </a:lnTo>
                    <a:lnTo>
                      <a:pt x="1615" y="3329"/>
                    </a:lnTo>
                    <a:lnTo>
                      <a:pt x="2195" y="2249"/>
                    </a:lnTo>
                    <a:lnTo>
                      <a:pt x="2912" y="1137"/>
                    </a:lnTo>
                    <a:lnTo>
                      <a:pt x="3280" y="582"/>
                    </a:lnTo>
                    <a:lnTo>
                      <a:pt x="3705" y="0"/>
                    </a:lnTo>
                    <a:lnTo>
                      <a:pt x="3651" y="0"/>
                    </a:lnTo>
                    <a:lnTo>
                      <a:pt x="3226" y="582"/>
                    </a:lnTo>
                    <a:lnTo>
                      <a:pt x="2832" y="1137"/>
                    </a:lnTo>
                    <a:lnTo>
                      <a:pt x="2487" y="1693"/>
                    </a:lnTo>
                    <a:lnTo>
                      <a:pt x="2142" y="2249"/>
                    </a:lnTo>
                    <a:lnTo>
                      <a:pt x="1562" y="3329"/>
                    </a:lnTo>
                    <a:lnTo>
                      <a:pt x="1057" y="4387"/>
                    </a:lnTo>
                    <a:lnTo>
                      <a:pt x="663" y="5446"/>
                    </a:lnTo>
                    <a:lnTo>
                      <a:pt x="371" y="6478"/>
                    </a:lnTo>
                    <a:lnTo>
                      <a:pt x="159" y="7505"/>
                    </a:lnTo>
                    <a:lnTo>
                      <a:pt x="26" y="8563"/>
                    </a:lnTo>
                    <a:lnTo>
                      <a:pt x="0" y="9699"/>
                    </a:lnTo>
                    <a:lnTo>
                      <a:pt x="53" y="10890"/>
                    </a:lnTo>
                    <a:lnTo>
                      <a:pt x="212" y="12076"/>
                    </a:lnTo>
                    <a:lnTo>
                      <a:pt x="504" y="13346"/>
                    </a:lnTo>
                    <a:lnTo>
                      <a:pt x="663" y="13981"/>
                    </a:lnTo>
                    <a:lnTo>
                      <a:pt x="872" y="14643"/>
                    </a:lnTo>
                    <a:lnTo>
                      <a:pt x="1084" y="15331"/>
                    </a:lnTo>
                    <a:lnTo>
                      <a:pt x="1350" y="16045"/>
                    </a:lnTo>
                    <a:lnTo>
                      <a:pt x="1615" y="16755"/>
                    </a:lnTo>
                    <a:lnTo>
                      <a:pt x="1934" y="17496"/>
                    </a:lnTo>
                    <a:lnTo>
                      <a:pt x="2248" y="18237"/>
                    </a:lnTo>
                    <a:lnTo>
                      <a:pt x="2620" y="19031"/>
                    </a:lnTo>
                    <a:lnTo>
                      <a:pt x="2673" y="19031"/>
                    </a:lnTo>
                    <a:lnTo>
                      <a:pt x="2301" y="18237"/>
                    </a:lnTo>
                    <a:lnTo>
                      <a:pt x="1983" y="17496"/>
                    </a:lnTo>
                    <a:lnTo>
                      <a:pt x="1668" y="16755"/>
                    </a:lnTo>
                    <a:lnTo>
                      <a:pt x="1403" y="16045"/>
                    </a:lnTo>
                    <a:lnTo>
                      <a:pt x="1137" y="15331"/>
                    </a:lnTo>
                    <a:lnTo>
                      <a:pt x="925" y="14669"/>
                    </a:lnTo>
                    <a:lnTo>
                      <a:pt x="712" y="13981"/>
                    </a:lnTo>
                    <a:lnTo>
                      <a:pt x="557" y="13346"/>
                    </a:lnTo>
                    <a:lnTo>
                      <a:pt x="265" y="12076"/>
                    </a:lnTo>
                    <a:lnTo>
                      <a:pt x="106" y="10890"/>
                    </a:lnTo>
                    <a:lnTo>
                      <a:pt x="53" y="9726"/>
                    </a:lnTo>
                    <a:lnTo>
                      <a:pt x="79" y="8590"/>
                    </a:lnTo>
                    <a:lnTo>
                      <a:pt x="79" y="8590"/>
                    </a:lnTo>
                    <a:lnTo>
                      <a:pt x="79" y="859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802132" name="Freeform 20"/>
            <p:cNvSpPr>
              <a:spLocks noChangeArrowheads="1"/>
            </p:cNvSpPr>
            <p:nvPr/>
          </p:nvSpPr>
          <p:spPr bwMode="auto">
            <a:xfrm>
              <a:off x="6" y="2901"/>
              <a:ext cx="607" cy="141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85" y="1005"/>
                </a:cxn>
                <a:cxn ang="0">
                  <a:pos x="425" y="1772"/>
                </a:cxn>
                <a:cxn ang="0">
                  <a:pos x="712" y="2540"/>
                </a:cxn>
                <a:cxn ang="0">
                  <a:pos x="1004" y="3280"/>
                </a:cxn>
                <a:cxn ang="0">
                  <a:pos x="1350" y="4043"/>
                </a:cxn>
                <a:cxn ang="0">
                  <a:pos x="1722" y="4784"/>
                </a:cxn>
                <a:cxn ang="0">
                  <a:pos x="2142" y="5525"/>
                </a:cxn>
                <a:cxn ang="0">
                  <a:pos x="2594" y="6240"/>
                </a:cxn>
                <a:cxn ang="0">
                  <a:pos x="2674" y="6240"/>
                </a:cxn>
                <a:cxn ang="0">
                  <a:pos x="2195" y="5499"/>
                </a:cxn>
                <a:cxn ang="0">
                  <a:pos x="1775" y="4731"/>
                </a:cxn>
                <a:cxn ang="0">
                  <a:pos x="1376" y="3964"/>
                </a:cxn>
                <a:cxn ang="0">
                  <a:pos x="1031" y="3175"/>
                </a:cxn>
                <a:cxn ang="0">
                  <a:pos x="712" y="2407"/>
                </a:cxn>
                <a:cxn ang="0">
                  <a:pos x="451" y="1614"/>
                </a:cxn>
                <a:cxn ang="0">
                  <a:pos x="212" y="793"/>
                </a:cxn>
                <a:cxn ang="0">
                  <a:pos x="0" y="0"/>
                </a:cxn>
                <a:cxn ang="0">
                  <a:pos x="0" y="238"/>
                </a:cxn>
                <a:cxn ang="0">
                  <a:pos x="0" y="238"/>
                </a:cxn>
                <a:cxn ang="0">
                  <a:pos x="0" y="238"/>
                </a:cxn>
              </a:cxnLst>
              <a:rect l="0" t="0" r="r" b="b"/>
              <a:pathLst>
                <a:path w="2675" h="6241">
                  <a:moveTo>
                    <a:pt x="0" y="238"/>
                  </a:moveTo>
                  <a:lnTo>
                    <a:pt x="185" y="1005"/>
                  </a:lnTo>
                  <a:lnTo>
                    <a:pt x="425" y="1772"/>
                  </a:lnTo>
                  <a:lnTo>
                    <a:pt x="712" y="2540"/>
                  </a:lnTo>
                  <a:lnTo>
                    <a:pt x="1004" y="3280"/>
                  </a:lnTo>
                  <a:lnTo>
                    <a:pt x="1350" y="4043"/>
                  </a:lnTo>
                  <a:lnTo>
                    <a:pt x="1722" y="4784"/>
                  </a:lnTo>
                  <a:lnTo>
                    <a:pt x="2142" y="5525"/>
                  </a:lnTo>
                  <a:lnTo>
                    <a:pt x="2594" y="6240"/>
                  </a:lnTo>
                  <a:lnTo>
                    <a:pt x="2674" y="6240"/>
                  </a:lnTo>
                  <a:lnTo>
                    <a:pt x="2195" y="5499"/>
                  </a:lnTo>
                  <a:lnTo>
                    <a:pt x="1775" y="4731"/>
                  </a:lnTo>
                  <a:lnTo>
                    <a:pt x="1376" y="3964"/>
                  </a:lnTo>
                  <a:lnTo>
                    <a:pt x="1031" y="3175"/>
                  </a:lnTo>
                  <a:lnTo>
                    <a:pt x="712" y="2407"/>
                  </a:lnTo>
                  <a:lnTo>
                    <a:pt x="451" y="1614"/>
                  </a:lnTo>
                  <a:lnTo>
                    <a:pt x="212" y="793"/>
                  </a:lnTo>
                  <a:lnTo>
                    <a:pt x="0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38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3" name="Freeform 21"/>
            <p:cNvSpPr>
              <a:spLocks noChangeArrowheads="1"/>
            </p:cNvSpPr>
            <p:nvPr/>
          </p:nvSpPr>
          <p:spPr bwMode="auto">
            <a:xfrm>
              <a:off x="6" y="3890"/>
              <a:ext cx="229" cy="426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479" y="1058"/>
                </a:cxn>
                <a:cxn ang="0">
                  <a:pos x="953" y="1879"/>
                </a:cxn>
                <a:cxn ang="0">
                  <a:pos x="1007" y="1879"/>
                </a:cxn>
                <a:cxn ang="0">
                  <a:pos x="740" y="1455"/>
                </a:cxn>
                <a:cxn ang="0">
                  <a:pos x="505" y="979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2"/>
                </a:cxn>
              </a:cxnLst>
              <a:rect l="0" t="0" r="r" b="b"/>
              <a:pathLst>
                <a:path w="1008" h="1880">
                  <a:moveTo>
                    <a:pt x="0" y="132"/>
                  </a:moveTo>
                  <a:lnTo>
                    <a:pt x="479" y="1058"/>
                  </a:lnTo>
                  <a:lnTo>
                    <a:pt x="953" y="1879"/>
                  </a:lnTo>
                  <a:lnTo>
                    <a:pt x="1007" y="1879"/>
                  </a:lnTo>
                  <a:lnTo>
                    <a:pt x="740" y="1455"/>
                  </a:lnTo>
                  <a:lnTo>
                    <a:pt x="505" y="979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4" name="Freeform 22"/>
            <p:cNvSpPr>
              <a:spLocks noChangeArrowheads="1"/>
            </p:cNvSpPr>
            <p:nvPr/>
          </p:nvSpPr>
          <p:spPr bwMode="auto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4340" y="7876"/>
                </a:cxn>
                <a:cxn ang="0">
                  <a:pos x="4340" y="7585"/>
                </a:cxn>
                <a:cxn ang="0">
                  <a:pos x="4286" y="7347"/>
                </a:cxn>
                <a:cxn ang="0">
                  <a:pos x="4233" y="7113"/>
                </a:cxn>
                <a:cxn ang="0">
                  <a:pos x="4074" y="6558"/>
                </a:cxn>
                <a:cxn ang="0">
                  <a:pos x="3915" y="6002"/>
                </a:cxn>
                <a:cxn ang="0">
                  <a:pos x="3521" y="4944"/>
                </a:cxn>
                <a:cxn ang="0">
                  <a:pos x="3017" y="3964"/>
                </a:cxn>
                <a:cxn ang="0">
                  <a:pos x="2486" y="3038"/>
                </a:cxn>
                <a:cxn ang="0">
                  <a:pos x="1906" y="2196"/>
                </a:cxn>
                <a:cxn ang="0">
                  <a:pos x="1296" y="1402"/>
                </a:cxn>
                <a:cxn ang="0">
                  <a:pos x="663" y="661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610" y="661"/>
                </a:cxn>
                <a:cxn ang="0">
                  <a:pos x="1216" y="1402"/>
                </a:cxn>
                <a:cxn ang="0">
                  <a:pos x="1827" y="2196"/>
                </a:cxn>
                <a:cxn ang="0">
                  <a:pos x="2411" y="3038"/>
                </a:cxn>
                <a:cxn ang="0">
                  <a:pos x="2964" y="3964"/>
                </a:cxn>
                <a:cxn ang="0">
                  <a:pos x="3441" y="4944"/>
                </a:cxn>
                <a:cxn ang="0">
                  <a:pos x="3862" y="6002"/>
                </a:cxn>
                <a:cxn ang="0">
                  <a:pos x="4021" y="6558"/>
                </a:cxn>
                <a:cxn ang="0">
                  <a:pos x="4180" y="7140"/>
                </a:cxn>
                <a:cxn ang="0">
                  <a:pos x="4260" y="7506"/>
                </a:cxn>
                <a:cxn ang="0">
                  <a:pos x="4340" y="7876"/>
                </a:cxn>
                <a:cxn ang="0">
                  <a:pos x="4340" y="7876"/>
                </a:cxn>
                <a:cxn ang="0">
                  <a:pos x="4340" y="7876"/>
                </a:cxn>
              </a:cxnLst>
              <a:rect l="0" t="0" r="r" b="b"/>
              <a:pathLst>
                <a:path w="4341" h="7877">
                  <a:moveTo>
                    <a:pt x="4340" y="7876"/>
                  </a:moveTo>
                  <a:lnTo>
                    <a:pt x="4340" y="7585"/>
                  </a:lnTo>
                  <a:lnTo>
                    <a:pt x="4286" y="7347"/>
                  </a:lnTo>
                  <a:lnTo>
                    <a:pt x="4233" y="7113"/>
                  </a:lnTo>
                  <a:lnTo>
                    <a:pt x="4074" y="6558"/>
                  </a:lnTo>
                  <a:lnTo>
                    <a:pt x="3915" y="6002"/>
                  </a:lnTo>
                  <a:lnTo>
                    <a:pt x="3521" y="4944"/>
                  </a:lnTo>
                  <a:lnTo>
                    <a:pt x="3017" y="3964"/>
                  </a:lnTo>
                  <a:lnTo>
                    <a:pt x="2486" y="3038"/>
                  </a:lnTo>
                  <a:lnTo>
                    <a:pt x="1906" y="2196"/>
                  </a:lnTo>
                  <a:lnTo>
                    <a:pt x="1296" y="1402"/>
                  </a:lnTo>
                  <a:lnTo>
                    <a:pt x="663" y="661"/>
                  </a:lnTo>
                  <a:lnTo>
                    <a:pt x="53" y="0"/>
                  </a:lnTo>
                  <a:lnTo>
                    <a:pt x="0" y="0"/>
                  </a:lnTo>
                  <a:lnTo>
                    <a:pt x="610" y="661"/>
                  </a:lnTo>
                  <a:lnTo>
                    <a:pt x="1216" y="1402"/>
                  </a:lnTo>
                  <a:lnTo>
                    <a:pt x="1827" y="2196"/>
                  </a:lnTo>
                  <a:lnTo>
                    <a:pt x="2411" y="3038"/>
                  </a:lnTo>
                  <a:lnTo>
                    <a:pt x="2964" y="3964"/>
                  </a:lnTo>
                  <a:lnTo>
                    <a:pt x="3441" y="4944"/>
                  </a:lnTo>
                  <a:lnTo>
                    <a:pt x="3862" y="6002"/>
                  </a:lnTo>
                  <a:lnTo>
                    <a:pt x="4021" y="6558"/>
                  </a:lnTo>
                  <a:lnTo>
                    <a:pt x="4180" y="7140"/>
                  </a:lnTo>
                  <a:lnTo>
                    <a:pt x="4260" y="7506"/>
                  </a:lnTo>
                  <a:lnTo>
                    <a:pt x="4340" y="7876"/>
                  </a:lnTo>
                  <a:lnTo>
                    <a:pt x="4340" y="7876"/>
                  </a:lnTo>
                  <a:lnTo>
                    <a:pt x="4340" y="7876"/>
                  </a:lnTo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5" name="Freeform 23"/>
            <p:cNvSpPr>
              <a:spLocks noChangeArrowheads="1"/>
            </p:cNvSpPr>
            <p:nvPr/>
          </p:nvSpPr>
          <p:spPr bwMode="auto">
            <a:xfrm>
              <a:off x="5041" y="0"/>
              <a:ext cx="720" cy="845"/>
            </a:xfrm>
            <a:custGeom>
              <a:avLst/>
              <a:gdLst/>
              <a:ahLst/>
              <a:cxnLst>
                <a:cxn ang="0">
                  <a:pos x="3172" y="3726"/>
                </a:cxn>
                <a:cxn ang="0">
                  <a:pos x="3172" y="3621"/>
                </a:cxn>
                <a:cxn ang="0">
                  <a:pos x="2539" y="2668"/>
                </a:cxn>
                <a:cxn ang="0">
                  <a:pos x="1796" y="1746"/>
                </a:cxn>
                <a:cxn ang="0">
                  <a:pos x="977" y="846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924" y="873"/>
                </a:cxn>
                <a:cxn ang="0">
                  <a:pos x="1769" y="1799"/>
                </a:cxn>
                <a:cxn ang="0">
                  <a:pos x="2512" y="2747"/>
                </a:cxn>
                <a:cxn ang="0">
                  <a:pos x="3172" y="3726"/>
                </a:cxn>
                <a:cxn ang="0">
                  <a:pos x="3172" y="3726"/>
                </a:cxn>
                <a:cxn ang="0">
                  <a:pos x="3172" y="3726"/>
                </a:cxn>
              </a:cxnLst>
              <a:rect l="0" t="0" r="r" b="b"/>
              <a:pathLst>
                <a:path w="3173" h="3727">
                  <a:moveTo>
                    <a:pt x="3172" y="3726"/>
                  </a:moveTo>
                  <a:lnTo>
                    <a:pt x="3172" y="3621"/>
                  </a:lnTo>
                  <a:lnTo>
                    <a:pt x="2539" y="2668"/>
                  </a:lnTo>
                  <a:lnTo>
                    <a:pt x="1796" y="1746"/>
                  </a:lnTo>
                  <a:lnTo>
                    <a:pt x="977" y="846"/>
                  </a:lnTo>
                  <a:lnTo>
                    <a:pt x="75" y="0"/>
                  </a:lnTo>
                  <a:lnTo>
                    <a:pt x="0" y="0"/>
                  </a:lnTo>
                  <a:lnTo>
                    <a:pt x="924" y="873"/>
                  </a:lnTo>
                  <a:lnTo>
                    <a:pt x="1769" y="1799"/>
                  </a:lnTo>
                  <a:lnTo>
                    <a:pt x="2512" y="2747"/>
                  </a:lnTo>
                  <a:lnTo>
                    <a:pt x="3172" y="3726"/>
                  </a:lnTo>
                  <a:lnTo>
                    <a:pt x="3172" y="3726"/>
                  </a:lnTo>
                  <a:lnTo>
                    <a:pt x="3172" y="3726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6" name="Freeform 24"/>
            <p:cNvSpPr>
              <a:spLocks noChangeArrowheads="1"/>
            </p:cNvSpPr>
            <p:nvPr/>
          </p:nvSpPr>
          <p:spPr bwMode="auto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1800" y="1826"/>
                </a:cxn>
                <a:cxn ang="0">
                  <a:pos x="1800" y="1747"/>
                </a:cxn>
                <a:cxn ang="0">
                  <a:pos x="981" y="847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477" y="450"/>
                </a:cxn>
                <a:cxn ang="0">
                  <a:pos x="955" y="900"/>
                </a:cxn>
                <a:cxn ang="0">
                  <a:pos x="1800" y="1826"/>
                </a:cxn>
                <a:cxn ang="0">
                  <a:pos x="1800" y="1826"/>
                </a:cxn>
                <a:cxn ang="0">
                  <a:pos x="1800" y="1826"/>
                </a:cxn>
              </a:cxnLst>
              <a:rect l="0" t="0" r="r" b="b"/>
              <a:pathLst>
                <a:path w="1801" h="1827">
                  <a:moveTo>
                    <a:pt x="1800" y="1826"/>
                  </a:moveTo>
                  <a:lnTo>
                    <a:pt x="1800" y="1747"/>
                  </a:lnTo>
                  <a:lnTo>
                    <a:pt x="981" y="847"/>
                  </a:lnTo>
                  <a:lnTo>
                    <a:pt x="53" y="0"/>
                  </a:lnTo>
                  <a:lnTo>
                    <a:pt x="0" y="0"/>
                  </a:lnTo>
                  <a:lnTo>
                    <a:pt x="477" y="450"/>
                  </a:lnTo>
                  <a:lnTo>
                    <a:pt x="955" y="900"/>
                  </a:lnTo>
                  <a:lnTo>
                    <a:pt x="1800" y="1826"/>
                  </a:lnTo>
                  <a:lnTo>
                    <a:pt x="1800" y="1826"/>
                  </a:lnTo>
                  <a:lnTo>
                    <a:pt x="1800" y="1826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7" name="Freeform 25"/>
            <p:cNvSpPr>
              <a:spLocks noChangeArrowheads="1"/>
            </p:cNvSpPr>
            <p:nvPr/>
          </p:nvSpPr>
          <p:spPr bwMode="auto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6002"/>
                </a:cxn>
                <a:cxn ang="0">
                  <a:pos x="0" y="6214"/>
                </a:cxn>
                <a:cxn ang="0">
                  <a:pos x="239" y="5340"/>
                </a:cxn>
                <a:cxn ang="0">
                  <a:pos x="557" y="4467"/>
                </a:cxn>
                <a:cxn ang="0">
                  <a:pos x="951" y="3647"/>
                </a:cxn>
                <a:cxn ang="0">
                  <a:pos x="1376" y="2853"/>
                </a:cxn>
                <a:cxn ang="0">
                  <a:pos x="1907" y="2090"/>
                </a:cxn>
                <a:cxn ang="0">
                  <a:pos x="2461" y="1375"/>
                </a:cxn>
                <a:cxn ang="0">
                  <a:pos x="3098" y="661"/>
                </a:cxn>
                <a:cxn ang="0">
                  <a:pos x="3784" y="0"/>
                </a:cxn>
                <a:cxn ang="0">
                  <a:pos x="3705" y="0"/>
                </a:cxn>
                <a:cxn ang="0">
                  <a:pos x="3045" y="635"/>
                </a:cxn>
                <a:cxn ang="0">
                  <a:pos x="2434" y="1323"/>
                </a:cxn>
                <a:cxn ang="0">
                  <a:pos x="1881" y="2037"/>
                </a:cxn>
                <a:cxn ang="0">
                  <a:pos x="1376" y="2774"/>
                </a:cxn>
                <a:cxn ang="0">
                  <a:pos x="951" y="3541"/>
                </a:cxn>
                <a:cxn ang="0">
                  <a:pos x="584" y="4335"/>
                </a:cxn>
                <a:cxn ang="0">
                  <a:pos x="265" y="5155"/>
                </a:cxn>
                <a:cxn ang="0">
                  <a:pos x="0" y="6002"/>
                </a:cxn>
                <a:cxn ang="0">
                  <a:pos x="0" y="6002"/>
                </a:cxn>
                <a:cxn ang="0">
                  <a:pos x="0" y="6002"/>
                </a:cxn>
              </a:cxnLst>
              <a:rect l="0" t="0" r="r" b="b"/>
              <a:pathLst>
                <a:path w="3785" h="6215">
                  <a:moveTo>
                    <a:pt x="0" y="6002"/>
                  </a:moveTo>
                  <a:lnTo>
                    <a:pt x="0" y="6214"/>
                  </a:lnTo>
                  <a:lnTo>
                    <a:pt x="239" y="5340"/>
                  </a:lnTo>
                  <a:lnTo>
                    <a:pt x="557" y="4467"/>
                  </a:lnTo>
                  <a:lnTo>
                    <a:pt x="951" y="3647"/>
                  </a:lnTo>
                  <a:lnTo>
                    <a:pt x="1376" y="2853"/>
                  </a:lnTo>
                  <a:lnTo>
                    <a:pt x="1907" y="2090"/>
                  </a:lnTo>
                  <a:lnTo>
                    <a:pt x="2461" y="1375"/>
                  </a:lnTo>
                  <a:lnTo>
                    <a:pt x="3098" y="661"/>
                  </a:lnTo>
                  <a:lnTo>
                    <a:pt x="3784" y="0"/>
                  </a:lnTo>
                  <a:lnTo>
                    <a:pt x="3705" y="0"/>
                  </a:lnTo>
                  <a:lnTo>
                    <a:pt x="3045" y="635"/>
                  </a:lnTo>
                  <a:lnTo>
                    <a:pt x="2434" y="1323"/>
                  </a:lnTo>
                  <a:lnTo>
                    <a:pt x="1881" y="2037"/>
                  </a:lnTo>
                  <a:lnTo>
                    <a:pt x="1376" y="2774"/>
                  </a:lnTo>
                  <a:lnTo>
                    <a:pt x="951" y="3541"/>
                  </a:lnTo>
                  <a:lnTo>
                    <a:pt x="584" y="4335"/>
                  </a:lnTo>
                  <a:lnTo>
                    <a:pt x="265" y="5155"/>
                  </a:lnTo>
                  <a:lnTo>
                    <a:pt x="0" y="6002"/>
                  </a:lnTo>
                  <a:lnTo>
                    <a:pt x="0" y="6002"/>
                  </a:lnTo>
                  <a:lnTo>
                    <a:pt x="0" y="6002"/>
                  </a:lnTo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8" name="Freeform 26"/>
            <p:cNvSpPr>
              <a:spLocks noChangeArrowheads="1"/>
            </p:cNvSpPr>
            <p:nvPr/>
          </p:nvSpPr>
          <p:spPr bwMode="auto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2594" y="0"/>
                </a:cxn>
                <a:cxn ang="0">
                  <a:pos x="2514" y="0"/>
                </a:cxn>
                <a:cxn ang="0">
                  <a:pos x="1801" y="582"/>
                </a:cxn>
                <a:cxn ang="0">
                  <a:pos x="1137" y="1190"/>
                </a:cxn>
                <a:cxn ang="0">
                  <a:pos x="531" y="1852"/>
                </a:cxn>
                <a:cxn ang="0">
                  <a:pos x="0" y="2536"/>
                </a:cxn>
                <a:cxn ang="0">
                  <a:pos x="0" y="2642"/>
                </a:cxn>
                <a:cxn ang="0">
                  <a:pos x="531" y="1905"/>
                </a:cxn>
                <a:cxn ang="0">
                  <a:pos x="1137" y="1243"/>
                </a:cxn>
                <a:cxn ang="0">
                  <a:pos x="1828" y="608"/>
                </a:cxn>
                <a:cxn ang="0">
                  <a:pos x="2594" y="0"/>
                </a:cxn>
                <a:cxn ang="0">
                  <a:pos x="2594" y="0"/>
                </a:cxn>
                <a:cxn ang="0">
                  <a:pos x="2594" y="0"/>
                </a:cxn>
              </a:cxnLst>
              <a:rect l="0" t="0" r="r" b="b"/>
              <a:pathLst>
                <a:path w="2595" h="2643">
                  <a:moveTo>
                    <a:pt x="2594" y="0"/>
                  </a:moveTo>
                  <a:lnTo>
                    <a:pt x="2514" y="0"/>
                  </a:lnTo>
                  <a:lnTo>
                    <a:pt x="1801" y="582"/>
                  </a:lnTo>
                  <a:lnTo>
                    <a:pt x="1137" y="1190"/>
                  </a:lnTo>
                  <a:lnTo>
                    <a:pt x="531" y="1852"/>
                  </a:lnTo>
                  <a:lnTo>
                    <a:pt x="0" y="2536"/>
                  </a:lnTo>
                  <a:lnTo>
                    <a:pt x="0" y="2642"/>
                  </a:lnTo>
                  <a:lnTo>
                    <a:pt x="531" y="1905"/>
                  </a:lnTo>
                  <a:lnTo>
                    <a:pt x="1137" y="1243"/>
                  </a:lnTo>
                  <a:lnTo>
                    <a:pt x="1828" y="608"/>
                  </a:lnTo>
                  <a:lnTo>
                    <a:pt x="2594" y="0"/>
                  </a:lnTo>
                  <a:lnTo>
                    <a:pt x="2594" y="0"/>
                  </a:lnTo>
                  <a:lnTo>
                    <a:pt x="2594" y="0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9" name="Freeform 27"/>
            <p:cNvSpPr>
              <a:spLocks noChangeArrowheads="1"/>
            </p:cNvSpPr>
            <p:nvPr/>
          </p:nvSpPr>
          <p:spPr bwMode="auto">
            <a:xfrm>
              <a:off x="6" y="0"/>
              <a:ext cx="271" cy="252"/>
            </a:xfrm>
            <a:custGeom>
              <a:avLst/>
              <a:gdLst/>
              <a:ahLst/>
              <a:cxnLst>
                <a:cxn ang="0">
                  <a:pos x="1192" y="0"/>
                </a:cxn>
                <a:cxn ang="0">
                  <a:pos x="1112" y="0"/>
                </a:cxn>
                <a:cxn ang="0">
                  <a:pos x="531" y="503"/>
                </a:cxn>
                <a:cxn ang="0">
                  <a:pos x="265" y="767"/>
                </a:cxn>
                <a:cxn ang="0">
                  <a:pos x="0" y="1032"/>
                </a:cxn>
                <a:cxn ang="0">
                  <a:pos x="0" y="1112"/>
                </a:cxn>
                <a:cxn ang="0">
                  <a:pos x="558" y="529"/>
                </a:cxn>
                <a:cxn ang="0">
                  <a:pos x="1192" y="0"/>
                </a:cxn>
                <a:cxn ang="0">
                  <a:pos x="1192" y="0"/>
                </a:cxn>
                <a:cxn ang="0">
                  <a:pos x="1192" y="0"/>
                </a:cxn>
              </a:cxnLst>
              <a:rect l="0" t="0" r="r" b="b"/>
              <a:pathLst>
                <a:path w="1193" h="1113">
                  <a:moveTo>
                    <a:pt x="1192" y="0"/>
                  </a:moveTo>
                  <a:lnTo>
                    <a:pt x="1112" y="0"/>
                  </a:lnTo>
                  <a:lnTo>
                    <a:pt x="531" y="503"/>
                  </a:lnTo>
                  <a:lnTo>
                    <a:pt x="265" y="767"/>
                  </a:lnTo>
                  <a:lnTo>
                    <a:pt x="0" y="1032"/>
                  </a:lnTo>
                  <a:lnTo>
                    <a:pt x="0" y="1112"/>
                  </a:lnTo>
                  <a:lnTo>
                    <a:pt x="558" y="529"/>
                  </a:lnTo>
                  <a:lnTo>
                    <a:pt x="1192" y="0"/>
                  </a:lnTo>
                  <a:lnTo>
                    <a:pt x="1192" y="0"/>
                  </a:lnTo>
                  <a:lnTo>
                    <a:pt x="1192" y="0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0" name="Line 28"/>
            <p:cNvSpPr>
              <a:spLocks noChangeShapeType="1"/>
            </p:cNvSpPr>
            <p:nvPr/>
          </p:nvSpPr>
          <p:spPr bwMode="auto">
            <a:xfrm>
              <a:off x="1" y="2749"/>
              <a:ext cx="5758" cy="1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1" name="Line 29"/>
            <p:cNvSpPr>
              <a:spLocks noChangeShapeType="1"/>
            </p:cNvSpPr>
            <p:nvPr/>
          </p:nvSpPr>
          <p:spPr bwMode="auto">
            <a:xfrm>
              <a:off x="1" y="2356"/>
              <a:ext cx="5758" cy="1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2" name="Line 30"/>
            <p:cNvSpPr>
              <a:spLocks noChangeShapeType="1"/>
            </p:cNvSpPr>
            <p:nvPr/>
          </p:nvSpPr>
          <p:spPr bwMode="auto">
            <a:xfrm>
              <a:off x="1" y="3142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18879" name="Group 31"/>
            <p:cNvGrpSpPr>
              <a:grpSpLocks/>
            </p:cNvGrpSpPr>
            <p:nvPr/>
          </p:nvGrpSpPr>
          <p:grpSpPr bwMode="auto">
            <a:xfrm>
              <a:off x="1" y="392"/>
              <a:ext cx="5757" cy="1570"/>
              <a:chOff x="1" y="392"/>
              <a:chExt cx="5757" cy="1570"/>
            </a:xfrm>
          </p:grpSpPr>
          <p:sp>
            <p:nvSpPr>
              <p:cNvPr id="3802144" name="Line 32"/>
              <p:cNvSpPr>
                <a:spLocks noChangeShapeType="1"/>
              </p:cNvSpPr>
              <p:nvPr/>
            </p:nvSpPr>
            <p:spPr bwMode="auto">
              <a:xfrm>
                <a:off x="1" y="784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5" name="Line 33"/>
              <p:cNvSpPr>
                <a:spLocks noChangeShapeType="1"/>
              </p:cNvSpPr>
              <p:nvPr/>
            </p:nvSpPr>
            <p:spPr bwMode="auto">
              <a:xfrm>
                <a:off x="1" y="1963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6" name="Line 34"/>
              <p:cNvSpPr>
                <a:spLocks noChangeShapeType="1"/>
              </p:cNvSpPr>
              <p:nvPr/>
            </p:nvSpPr>
            <p:spPr bwMode="auto">
              <a:xfrm>
                <a:off x="1" y="1570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7" name="Line 35"/>
              <p:cNvSpPr>
                <a:spLocks noChangeShapeType="1"/>
              </p:cNvSpPr>
              <p:nvPr/>
            </p:nvSpPr>
            <p:spPr bwMode="auto">
              <a:xfrm>
                <a:off x="1" y="1177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8" name="Line 36"/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802149" name="Line 37"/>
            <p:cNvSpPr>
              <a:spLocks noChangeShapeType="1"/>
            </p:cNvSpPr>
            <p:nvPr/>
          </p:nvSpPr>
          <p:spPr bwMode="auto">
            <a:xfrm>
              <a:off x="1" y="3928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50" name="Line 38"/>
            <p:cNvSpPr>
              <a:spLocks noChangeShapeType="1"/>
            </p:cNvSpPr>
            <p:nvPr/>
          </p:nvSpPr>
          <p:spPr bwMode="auto">
            <a:xfrm>
              <a:off x="1" y="3535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02151" name="Text Box 39"/>
          <p:cNvSpPr txBox="1">
            <a:spLocks noChangeArrowheads="1"/>
          </p:cNvSpPr>
          <p:nvPr/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02152" name="Text Box 40"/>
          <p:cNvSpPr txBox="1">
            <a:spLocks noChangeArrowheads="1"/>
          </p:cNvSpPr>
          <p:nvPr/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8889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24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8890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0013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FFFFCC"/>
        </a:buClr>
        <a:buSzPct val="60000"/>
        <a:buFont typeface="Wingdings" pitchFamily="2" charset="2"/>
        <a:buChar char=""/>
        <a:defRPr sz="2800" b="1">
          <a:solidFill>
            <a:srgbClr val="FFFFFF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66C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100000"/>
        <a:buFont typeface="Times New Roman" pitchFamily="18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59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5059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5062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506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0632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" name="Rectangle 4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" name="Rectangle 4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" name="Rectangle 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FC7DD87A-686C-4B46-9ECF-FBD2CAE4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all.org/multico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fomall.org/" TargetMode="External"/><Relationship Id="rId4" Type="http://schemas.openxmlformats.org/officeDocument/2006/relationships/hyperlink" Target="mailto:gcf@indiana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wmf"/><Relationship Id="rId3" Type="http://schemas.openxmlformats.org/officeDocument/2006/relationships/image" Target="../media/image34.wmf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37.wmf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ngeelabs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heroku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blogs.zdnet.com/Hinchcliffe/?p=166" TargetMode="External"/><Relationship Id="rId3" Type="http://schemas.openxmlformats.org/officeDocument/2006/relationships/hyperlink" Target="http://en.wikipedia.org/wiki/Cloud_computing" TargetMode="External"/><Relationship Id="rId7" Type="http://schemas.openxmlformats.org/officeDocument/2006/relationships/hyperlink" Target="http://ianfoster.typepad.com/blog/2008/01/theres-grid-in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.org/ccc/home.article.bigdata.html" TargetMode="External"/><Relationship Id="rId5" Type="http://schemas.openxmlformats.org/officeDocument/2006/relationships/hyperlink" Target="http://uc.princeton.edu/main/index.php?option=com_content&amp;task=view&amp;id=2589&amp;Itemid=1" TargetMode="External"/><Relationship Id="rId10" Type="http://schemas.openxmlformats.org/officeDocument/2006/relationships/hyperlink" Target="http://www.readwriteweb.com/archives/windows_collapsing_2011_tipping_point.php" TargetMode="External"/><Relationship Id="rId4" Type="http://schemas.openxmlformats.org/officeDocument/2006/relationships/hyperlink" Target="http://en.wikipedia.org/wiki/Amazon_Elastic_Compute_Cloud" TargetMode="External"/><Relationship Id="rId9" Type="http://schemas.openxmlformats.org/officeDocument/2006/relationships/hyperlink" Target="http://www.productionscale.com/home/2008/4/24/cloud-computing-get-your-head-in-the-clouds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zdnet.com/Hinchcliffe/?p=63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4.png"/><Relationship Id="rId4" Type="http://schemas.openxmlformats.org/officeDocument/2006/relationships/hyperlink" Target="http://grids.ucs.indiana.edu/ptliupages/publications/Workflow-overview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labs.google.com/papers/mapreduce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ammableweb.com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notea.org/user/crmc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hyperlink" Target="http://web2.wsj2.com/" TargetMode="Externa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hyperlink" Target="http://www.seomoz.org/web2.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620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sz="5400" dirty="0" smtClean="0"/>
              <a:t>Clouds and Web2.0</a:t>
            </a:r>
            <a:br>
              <a:rPr lang="en-US" sz="5400" dirty="0" smtClean="0"/>
            </a:br>
            <a:r>
              <a:rPr lang="en-US" sz="5400" dirty="0" smtClean="0"/>
              <a:t>Introduction </a:t>
            </a:r>
            <a:endParaRPr lang="en-US" sz="60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CTS08 Tutorial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Hyatt Regency Irvine California</a:t>
            </a: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May </a:t>
            </a: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19 </a:t>
            </a: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2008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Fox, Marlon Pierce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http://www.infomall.org/multicore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5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85800"/>
            <a:ext cx="21336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ea typeface="ＭＳ Ｐゴシック" pitchFamily="-112" charset="-128"/>
              </a:rPr>
              <a:t>Browser +</a:t>
            </a:r>
          </a:p>
          <a:p>
            <a:pPr algn="ctr"/>
            <a:r>
              <a:rPr lang="en-US">
                <a:solidFill>
                  <a:srgbClr val="FFFFFF"/>
                </a:solidFill>
                <a:ea typeface="ＭＳ Ｐゴシック" pitchFamily="-112" charset="-128"/>
              </a:rPr>
              <a:t>JavaScript Libraries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05200" y="685800"/>
            <a:ext cx="21336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ea typeface="ＭＳ Ｐゴシック" pitchFamily="-112" charset="-128"/>
              </a:rPr>
              <a:t>Browser + JavaScript Libraries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05600" y="685800"/>
            <a:ext cx="21336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ea typeface="ＭＳ Ｐゴシック" pitchFamily="-112" charset="-128"/>
              </a:rPr>
              <a:t>Browser +</a:t>
            </a:r>
          </a:p>
          <a:p>
            <a:pPr algn="ctr"/>
            <a:r>
              <a:rPr lang="en-US">
                <a:solidFill>
                  <a:srgbClr val="FFFFFF"/>
                </a:solidFill>
                <a:ea typeface="ＭＳ Ｐゴシック" pitchFamily="-112" charset="-128"/>
              </a:rPr>
              <a:t>JavaScript Libraries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5105400"/>
            <a:ext cx="2133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Blogs, Calendars, Docs, etc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05600" y="5105400"/>
            <a:ext cx="2133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Social Gadget </a:t>
            </a:r>
          </a:p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Containers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5600" y="2895600"/>
            <a:ext cx="21336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Gadgets, Gadget Aggregators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05200" y="5105400"/>
            <a:ext cx="2133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Facebook</a:t>
            </a: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05200" y="2895600"/>
            <a:ext cx="21336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Facebook Apps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2895600"/>
            <a:ext cx="21336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Server-Side</a:t>
            </a:r>
          </a:p>
          <a:p>
            <a:pPr algn="ctr"/>
            <a:r>
              <a:rPr lang="en-US" sz="2000">
                <a:solidFill>
                  <a:srgbClr val="FFFFFF"/>
                </a:solidFill>
                <a:ea typeface="ＭＳ Ｐゴシック" pitchFamily="-112" charset="-128"/>
              </a:rPr>
              <a:t>Gdata Apps </a:t>
            </a:r>
          </a:p>
        </p:txBody>
      </p:sp>
      <p:sp>
        <p:nvSpPr>
          <p:cNvPr id="14347" name="TextBox 15"/>
          <p:cNvSpPr txBox="1">
            <a:spLocks noChangeArrowheads="1"/>
          </p:cNvSpPr>
          <p:nvPr/>
        </p:nvSpPr>
        <p:spPr bwMode="auto">
          <a:xfrm>
            <a:off x="6781800" y="228600"/>
            <a:ext cx="20179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User Interface </a:t>
            </a:r>
            <a:r>
              <a:rPr lang="en-US" dirty="0"/>
              <a:t>Layer</a:t>
            </a:r>
          </a:p>
        </p:txBody>
      </p:sp>
      <p:sp>
        <p:nvSpPr>
          <p:cNvPr id="14348" name="TextBox 17"/>
          <p:cNvSpPr txBox="1">
            <a:spLocks noChangeArrowheads="1"/>
          </p:cNvSpPr>
          <p:nvPr/>
        </p:nvSpPr>
        <p:spPr bwMode="auto">
          <a:xfrm>
            <a:off x="6172200" y="4648200"/>
            <a:ext cx="2478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System </a:t>
            </a:r>
            <a:r>
              <a:rPr lang="en-US" dirty="0" smtClean="0"/>
              <a:t>Cloud  </a:t>
            </a:r>
            <a:r>
              <a:rPr lang="en-US" dirty="0"/>
              <a:t>Layer</a:t>
            </a:r>
          </a:p>
        </p:txBody>
      </p:sp>
      <p:cxnSp>
        <p:nvCxnSpPr>
          <p:cNvPr id="20" name="Straight Arrow Connector 19"/>
          <p:cNvCxnSpPr>
            <a:cxnSpLocks noChangeShapeType="1"/>
            <a:stCxn id="4" idx="2"/>
            <a:endCxn id="15" idx="0"/>
          </p:cNvCxnSpPr>
          <p:nvPr/>
        </p:nvCxnSpPr>
        <p:spPr bwMode="auto">
          <a:xfrm rot="5400000">
            <a:off x="571501" y="2171700"/>
            <a:ext cx="1447800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Straight Arrow Connector 21"/>
          <p:cNvCxnSpPr>
            <a:cxnSpLocks noChangeShapeType="1"/>
            <a:stCxn id="5" idx="2"/>
            <a:endCxn id="14" idx="0"/>
          </p:cNvCxnSpPr>
          <p:nvPr/>
        </p:nvCxnSpPr>
        <p:spPr bwMode="auto">
          <a:xfrm rot="5400000">
            <a:off x="3848101" y="2171700"/>
            <a:ext cx="1447800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4" name="Straight Arrow Connector 23"/>
          <p:cNvCxnSpPr>
            <a:cxnSpLocks noChangeShapeType="1"/>
            <a:stCxn id="6" idx="2"/>
            <a:endCxn id="12" idx="0"/>
          </p:cNvCxnSpPr>
          <p:nvPr/>
        </p:nvCxnSpPr>
        <p:spPr bwMode="auto">
          <a:xfrm rot="5400000">
            <a:off x="7048501" y="2171700"/>
            <a:ext cx="1447800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5400000">
            <a:off x="7050882" y="4380706"/>
            <a:ext cx="14478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5400000">
            <a:off x="3850482" y="4380706"/>
            <a:ext cx="14478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rot="5400000">
            <a:off x="573882" y="4380706"/>
            <a:ext cx="14478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" name="TextBox 29"/>
          <p:cNvSpPr txBox="1"/>
          <p:nvPr/>
        </p:nvSpPr>
        <p:spPr>
          <a:xfrm>
            <a:off x="2857500" y="1900238"/>
            <a:ext cx="339090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ea typeface="ＭＳ Ｐゴシック" pitchFamily="-112" charset="-128"/>
              </a:rPr>
              <a:t>AJAX, JSON, REST, RSS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89275" y="4191000"/>
            <a:ext cx="2970213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ea typeface="ＭＳ Ｐゴシック" pitchFamily="-112" charset="-128"/>
              </a:rPr>
              <a:t>SOAP, REST, RSS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6324600" y="2438400"/>
            <a:ext cx="2478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User Cloud  </a:t>
            </a:r>
            <a:r>
              <a:rPr lang="en-US" dirty="0"/>
              <a:t>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200" smtClean="0"/>
              <a:t>Red blocks represent browsers and things that run in them (JavaScript).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This is the “user” level.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Client side mashups</a:t>
            </a:r>
          </a:p>
          <a:p>
            <a:pPr>
              <a:lnSpc>
                <a:spcPct val="70000"/>
              </a:lnSpc>
            </a:pPr>
            <a:r>
              <a:rPr lang="en-US" sz="2200" smtClean="0"/>
              <a:t>Green blocks represent Web servers and their applications.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This is the “developer” level.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Server-side mashups.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These can run on any hosting environment: your web server, Amazon EC2, Google GAE, etc. </a:t>
            </a:r>
          </a:p>
          <a:p>
            <a:pPr>
              <a:lnSpc>
                <a:spcPct val="70000"/>
              </a:lnSpc>
            </a:pPr>
            <a:r>
              <a:rPr lang="en-US" sz="2200" smtClean="0"/>
              <a:t>Blue blocks represent third party services.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This is the “system cloud” layer.</a:t>
            </a:r>
          </a:p>
          <a:p>
            <a:pPr>
              <a:lnSpc>
                <a:spcPct val="70000"/>
              </a:lnSpc>
            </a:pPr>
            <a:r>
              <a:rPr lang="en-US" sz="2200" smtClean="0"/>
              <a:t>Arrows represent network communications.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Everything goes over HTTP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REST, AJAX: communication patterns. </a:t>
            </a:r>
          </a:p>
          <a:p>
            <a:pPr lvl="1">
              <a:lnSpc>
                <a:spcPct val="70000"/>
              </a:lnSpc>
            </a:pPr>
            <a:r>
              <a:rPr lang="en-US" sz="2000" smtClean="0"/>
              <a:t>RSS, ATOM, JSON, SOAP: message format.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Web 2.0 and Web Services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91600" cy="6096000"/>
          </a:xfrm>
        </p:spPr>
        <p:txBody>
          <a:bodyPr/>
          <a:lstStyle/>
          <a:p>
            <a:r>
              <a:rPr lang="en-US" sz="2400" dirty="0"/>
              <a:t>I once thought </a:t>
            </a:r>
            <a:r>
              <a:rPr lang="en-US" sz="2400" dirty="0">
                <a:solidFill>
                  <a:srgbClr val="FFFF00"/>
                </a:solidFill>
              </a:rPr>
              <a:t>Web Services were inevitable</a:t>
            </a:r>
            <a:r>
              <a:rPr lang="en-US" sz="2400" dirty="0"/>
              <a:t> but this is no longer clear to </a:t>
            </a:r>
            <a:r>
              <a:rPr lang="en-US" sz="2400" dirty="0" smtClean="0"/>
              <a:t>me</a:t>
            </a:r>
          </a:p>
          <a:p>
            <a:r>
              <a:rPr lang="en-US" sz="2400" dirty="0" smtClean="0"/>
              <a:t>They achieved interoperability by exposing everything )in SOAP headers)</a:t>
            </a:r>
          </a:p>
          <a:p>
            <a:pPr lvl="1"/>
            <a:r>
              <a:rPr lang="en-US" sz="2000" dirty="0" smtClean="0"/>
              <a:t>Alternative (REST) exposes the minimum needed</a:t>
            </a:r>
            <a:endParaRPr lang="en-US" sz="2000" dirty="0"/>
          </a:p>
          <a:p>
            <a:r>
              <a:rPr lang="en-US" sz="2400" dirty="0"/>
              <a:t>Web services are </a:t>
            </a:r>
            <a:r>
              <a:rPr lang="en-US" sz="2400" dirty="0">
                <a:solidFill>
                  <a:srgbClr val="FFFF00"/>
                </a:solidFill>
              </a:rPr>
              <a:t>complicated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slow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FF00"/>
                </a:solidFill>
              </a:rPr>
              <a:t>non functional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WS-Security</a:t>
            </a:r>
            <a:r>
              <a:rPr lang="en-US" dirty="0"/>
              <a:t> is unnecessarily slow and pedantic (canonicalization of XML)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WS-RM </a:t>
            </a:r>
            <a:r>
              <a:rPr lang="en-US" dirty="0"/>
              <a:t>(Reliable Messaging) seems to have poor adoption and doesn’t work well in collaboration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WSDM</a:t>
            </a:r>
            <a:r>
              <a:rPr lang="en-US" dirty="0"/>
              <a:t> (distributed management) specifies a lot</a:t>
            </a:r>
          </a:p>
          <a:p>
            <a:r>
              <a:rPr lang="en-US" sz="2400" dirty="0"/>
              <a:t>There are</a:t>
            </a:r>
            <a:r>
              <a:rPr lang="en-US" sz="2400" dirty="0">
                <a:solidFill>
                  <a:srgbClr val="FFFF00"/>
                </a:solidFill>
              </a:rPr>
              <a:t> de facto Web 2.0 standards</a:t>
            </a:r>
            <a:r>
              <a:rPr lang="en-US" sz="2400" dirty="0"/>
              <a:t> like </a:t>
            </a:r>
            <a:r>
              <a:rPr lang="en-US" sz="2400" dirty="0">
                <a:solidFill>
                  <a:srgbClr val="FFFF00"/>
                </a:solidFill>
              </a:rPr>
              <a:t>Google Maps</a:t>
            </a:r>
            <a:r>
              <a:rPr lang="en-US" sz="2400" dirty="0"/>
              <a:t> and powerful suppliers like Google/Microsoft which “define the </a:t>
            </a:r>
            <a:r>
              <a:rPr lang="en-US" sz="2400" dirty="0" smtClean="0"/>
              <a:t>architectures/interfaces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/>
              <a:t>Distribution of APIs and Mashups per Protocol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011238"/>
            <a:ext cx="9144000" cy="5922962"/>
            <a:chOff x="0" y="432"/>
            <a:chExt cx="5760" cy="3731"/>
          </a:xfrm>
        </p:grpSpPr>
        <p:sp>
          <p:nvSpPr>
            <p:cNvPr id="614404" name="Rectangle 4"/>
            <p:cNvSpPr>
              <a:spLocks noChangeArrowheads="1"/>
            </p:cNvSpPr>
            <p:nvPr/>
          </p:nvSpPr>
          <p:spPr bwMode="auto">
            <a:xfrm>
              <a:off x="0" y="432"/>
              <a:ext cx="5760" cy="37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405" name="Picture 5"/>
            <p:cNvPicPr>
              <a:picLocks noChangeAspect="1" noChangeArrowheads="1"/>
            </p:cNvPicPr>
            <p:nvPr/>
          </p:nvPicPr>
          <p:blipFill>
            <a:blip r:embed="rId3"/>
            <a:srcRect l="28749" t="27344" r="41251" b="38181"/>
            <a:stretch>
              <a:fillRect/>
            </a:stretch>
          </p:blipFill>
          <p:spPr bwMode="auto">
            <a:xfrm>
              <a:off x="0" y="489"/>
              <a:ext cx="5760" cy="3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4406" name="Text Box 6"/>
            <p:cNvSpPr txBox="1">
              <a:spLocks noChangeArrowheads="1"/>
            </p:cNvSpPr>
            <p:nvPr/>
          </p:nvSpPr>
          <p:spPr bwMode="auto">
            <a:xfrm>
              <a:off x="646" y="3711"/>
              <a:ext cx="4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>
                  <a:latin typeface="Arial" pitchFamily="34" charset="0"/>
                </a:rPr>
                <a:t>REST</a:t>
              </a:r>
            </a:p>
          </p:txBody>
        </p:sp>
        <p:sp>
          <p:nvSpPr>
            <p:cNvPr id="614407" name="Text Box 7"/>
            <p:cNvSpPr txBox="1">
              <a:spLocks noChangeArrowheads="1"/>
            </p:cNvSpPr>
            <p:nvPr/>
          </p:nvSpPr>
          <p:spPr bwMode="auto">
            <a:xfrm>
              <a:off x="1292" y="3711"/>
              <a:ext cx="4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>
                  <a:latin typeface="Arial" pitchFamily="34" charset="0"/>
                </a:rPr>
                <a:t>SOAP</a:t>
              </a:r>
            </a:p>
          </p:txBody>
        </p:sp>
        <p:sp>
          <p:nvSpPr>
            <p:cNvPr id="614408" name="Text Box 8"/>
            <p:cNvSpPr txBox="1">
              <a:spLocks noChangeArrowheads="1"/>
            </p:cNvSpPr>
            <p:nvPr/>
          </p:nvSpPr>
          <p:spPr bwMode="auto">
            <a:xfrm>
              <a:off x="1884" y="3711"/>
              <a:ext cx="5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>
                  <a:latin typeface="Arial" pitchFamily="34" charset="0"/>
                </a:rPr>
                <a:t>XML-RPC</a:t>
              </a:r>
            </a:p>
          </p:txBody>
        </p:sp>
        <p:sp>
          <p:nvSpPr>
            <p:cNvPr id="614409" name="Text Box 9"/>
            <p:cNvSpPr txBox="1">
              <a:spLocks noChangeArrowheads="1"/>
            </p:cNvSpPr>
            <p:nvPr/>
          </p:nvSpPr>
          <p:spPr bwMode="auto">
            <a:xfrm>
              <a:off x="2530" y="3711"/>
              <a:ext cx="53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>
                  <a:latin typeface="Arial" pitchFamily="34" charset="0"/>
                </a:rPr>
                <a:t>REST,</a:t>
              </a:r>
            </a:p>
            <a:p>
              <a:r>
                <a:rPr lang="en-US" sz="1000" b="0">
                  <a:latin typeface="Arial" pitchFamily="34" charset="0"/>
                </a:rPr>
                <a:t>XML-RPC</a:t>
              </a:r>
            </a:p>
            <a:p>
              <a:endParaRPr lang="en-US" sz="1000" b="0">
                <a:latin typeface="Arial" pitchFamily="34" charset="0"/>
              </a:endParaRPr>
            </a:p>
          </p:txBody>
        </p:sp>
        <p:sp>
          <p:nvSpPr>
            <p:cNvPr id="614410" name="Text Box 10"/>
            <p:cNvSpPr txBox="1">
              <a:spLocks noChangeArrowheads="1"/>
            </p:cNvSpPr>
            <p:nvPr/>
          </p:nvSpPr>
          <p:spPr bwMode="auto">
            <a:xfrm>
              <a:off x="3068" y="3711"/>
              <a:ext cx="646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>
                  <a:latin typeface="Arial" pitchFamily="34" charset="0"/>
                </a:rPr>
                <a:t>REST,</a:t>
              </a:r>
            </a:p>
            <a:p>
              <a:r>
                <a:rPr lang="en-US" sz="1000" b="0">
                  <a:latin typeface="Arial" pitchFamily="34" charset="0"/>
                </a:rPr>
                <a:t>XML-RPC, SOAP</a:t>
              </a:r>
            </a:p>
            <a:p>
              <a:endParaRPr lang="en-US" sz="1000" b="0">
                <a:latin typeface="Arial" pitchFamily="34" charset="0"/>
              </a:endParaRPr>
            </a:p>
          </p:txBody>
        </p:sp>
        <p:sp>
          <p:nvSpPr>
            <p:cNvPr id="614411" name="Rectangle 11"/>
            <p:cNvSpPr>
              <a:spLocks noChangeArrowheads="1"/>
            </p:cNvSpPr>
            <p:nvPr/>
          </p:nvSpPr>
          <p:spPr bwMode="auto">
            <a:xfrm>
              <a:off x="3661" y="3711"/>
              <a:ext cx="68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>
                  <a:latin typeface="Arial" pitchFamily="34" charset="0"/>
                </a:rPr>
                <a:t>REST,</a:t>
              </a:r>
            </a:p>
            <a:p>
              <a:r>
                <a:rPr lang="en-US" sz="1000" b="0">
                  <a:latin typeface="Arial" pitchFamily="34" charset="0"/>
                </a:rPr>
                <a:t>SOAP</a:t>
              </a:r>
            </a:p>
          </p:txBody>
        </p:sp>
        <p:sp>
          <p:nvSpPr>
            <p:cNvPr id="614412" name="Rectangle 12"/>
            <p:cNvSpPr>
              <a:spLocks noChangeArrowheads="1"/>
            </p:cNvSpPr>
            <p:nvPr/>
          </p:nvSpPr>
          <p:spPr bwMode="auto">
            <a:xfrm>
              <a:off x="4522" y="3711"/>
              <a:ext cx="20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000" b="0">
                  <a:latin typeface="Arial" pitchFamily="34" charset="0"/>
                </a:rPr>
                <a:t>JS</a:t>
              </a:r>
            </a:p>
          </p:txBody>
        </p:sp>
        <p:sp>
          <p:nvSpPr>
            <p:cNvPr id="614413" name="Rectangle 13"/>
            <p:cNvSpPr>
              <a:spLocks noChangeArrowheads="1"/>
            </p:cNvSpPr>
            <p:nvPr/>
          </p:nvSpPr>
          <p:spPr bwMode="auto">
            <a:xfrm>
              <a:off x="5114" y="3711"/>
              <a:ext cx="31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000" b="0">
                  <a:latin typeface="Arial" pitchFamily="34" charset="0"/>
                </a:rPr>
                <a:t>Other</a:t>
              </a:r>
            </a:p>
          </p:txBody>
        </p:sp>
        <p:sp>
          <p:nvSpPr>
            <p:cNvPr id="614414" name="Text Box 14"/>
            <p:cNvSpPr txBox="1">
              <a:spLocks noChangeArrowheads="1"/>
            </p:cNvSpPr>
            <p:nvPr/>
          </p:nvSpPr>
          <p:spPr bwMode="auto">
            <a:xfrm>
              <a:off x="4091" y="602"/>
              <a:ext cx="123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google maps</a:t>
              </a:r>
            </a:p>
          </p:txBody>
        </p:sp>
        <p:sp>
          <p:nvSpPr>
            <p:cNvPr id="614415" name="Text Box 15"/>
            <p:cNvSpPr txBox="1">
              <a:spLocks noChangeArrowheads="1"/>
            </p:cNvSpPr>
            <p:nvPr/>
          </p:nvSpPr>
          <p:spPr bwMode="auto">
            <a:xfrm>
              <a:off x="4468" y="2524"/>
              <a:ext cx="5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netvibes</a:t>
              </a:r>
            </a:p>
          </p:txBody>
        </p:sp>
        <p:sp>
          <p:nvSpPr>
            <p:cNvPr id="614416" name="Text Box 16"/>
            <p:cNvSpPr txBox="1">
              <a:spLocks noChangeArrowheads="1"/>
            </p:cNvSpPr>
            <p:nvPr/>
          </p:nvSpPr>
          <p:spPr bwMode="auto">
            <a:xfrm>
              <a:off x="4360" y="2919"/>
              <a:ext cx="80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live.com</a:t>
              </a:r>
            </a:p>
          </p:txBody>
        </p:sp>
        <p:sp>
          <p:nvSpPr>
            <p:cNvPr id="614417" name="Text Box 17"/>
            <p:cNvSpPr txBox="1">
              <a:spLocks noChangeArrowheads="1"/>
            </p:cNvSpPr>
            <p:nvPr/>
          </p:nvSpPr>
          <p:spPr bwMode="auto">
            <a:xfrm>
              <a:off x="4360" y="1902"/>
              <a:ext cx="70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virtual earth</a:t>
              </a:r>
            </a:p>
          </p:txBody>
        </p:sp>
        <p:sp>
          <p:nvSpPr>
            <p:cNvPr id="614418" name="Text Box 18"/>
            <p:cNvSpPr txBox="1">
              <a:spLocks noChangeArrowheads="1"/>
            </p:cNvSpPr>
            <p:nvPr/>
          </p:nvSpPr>
          <p:spPr bwMode="auto">
            <a:xfrm>
              <a:off x="1238" y="2976"/>
              <a:ext cx="75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google search</a:t>
              </a:r>
            </a:p>
          </p:txBody>
        </p:sp>
        <p:sp>
          <p:nvSpPr>
            <p:cNvPr id="614419" name="Text Box 19"/>
            <p:cNvSpPr txBox="1">
              <a:spLocks noChangeArrowheads="1"/>
            </p:cNvSpPr>
            <p:nvPr/>
          </p:nvSpPr>
          <p:spPr bwMode="auto">
            <a:xfrm>
              <a:off x="1292" y="3428"/>
              <a:ext cx="75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amazon S3</a:t>
              </a:r>
            </a:p>
          </p:txBody>
        </p:sp>
        <p:sp>
          <p:nvSpPr>
            <p:cNvPr id="614420" name="Text Box 20"/>
            <p:cNvSpPr txBox="1">
              <a:spLocks noChangeArrowheads="1"/>
            </p:cNvSpPr>
            <p:nvPr/>
          </p:nvSpPr>
          <p:spPr bwMode="auto">
            <a:xfrm>
              <a:off x="3714" y="2750"/>
              <a:ext cx="7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amazon ECS</a:t>
              </a:r>
            </a:p>
          </p:txBody>
        </p:sp>
        <p:sp>
          <p:nvSpPr>
            <p:cNvPr id="614421" name="Text Box 21"/>
            <p:cNvSpPr txBox="1">
              <a:spLocks noChangeArrowheads="1"/>
            </p:cNvSpPr>
            <p:nvPr/>
          </p:nvSpPr>
          <p:spPr bwMode="auto">
            <a:xfrm>
              <a:off x="3122" y="3089"/>
              <a:ext cx="75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flickr</a:t>
              </a:r>
            </a:p>
          </p:txBody>
        </p:sp>
        <p:sp>
          <p:nvSpPr>
            <p:cNvPr id="614422" name="Text Box 22"/>
            <p:cNvSpPr txBox="1">
              <a:spLocks noChangeArrowheads="1"/>
            </p:cNvSpPr>
            <p:nvPr/>
          </p:nvSpPr>
          <p:spPr bwMode="auto">
            <a:xfrm>
              <a:off x="3714" y="3259"/>
              <a:ext cx="75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ebay</a:t>
              </a:r>
            </a:p>
          </p:txBody>
        </p:sp>
        <p:sp>
          <p:nvSpPr>
            <p:cNvPr id="614423" name="Rectangle 23"/>
            <p:cNvSpPr>
              <a:spLocks noChangeArrowheads="1"/>
            </p:cNvSpPr>
            <p:nvPr/>
          </p:nvSpPr>
          <p:spPr bwMode="auto">
            <a:xfrm>
              <a:off x="2526" y="3326"/>
              <a:ext cx="67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youtube</a:t>
              </a:r>
            </a:p>
          </p:txBody>
        </p:sp>
        <p:sp>
          <p:nvSpPr>
            <p:cNvPr id="614424" name="Text Box 24"/>
            <p:cNvSpPr txBox="1">
              <a:spLocks noChangeArrowheads="1"/>
            </p:cNvSpPr>
            <p:nvPr/>
          </p:nvSpPr>
          <p:spPr bwMode="auto">
            <a:xfrm>
              <a:off x="431" y="1958"/>
              <a:ext cx="69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411sync</a:t>
              </a:r>
            </a:p>
          </p:txBody>
        </p:sp>
        <p:sp>
          <p:nvSpPr>
            <p:cNvPr id="614425" name="Text Box 25"/>
            <p:cNvSpPr txBox="1">
              <a:spLocks noChangeArrowheads="1"/>
            </p:cNvSpPr>
            <p:nvPr/>
          </p:nvSpPr>
          <p:spPr bwMode="auto">
            <a:xfrm>
              <a:off x="915" y="1845"/>
              <a:ext cx="80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del.icio.us</a:t>
              </a:r>
            </a:p>
          </p:txBody>
        </p:sp>
        <p:sp>
          <p:nvSpPr>
            <p:cNvPr id="614426" name="Text Box 26"/>
            <p:cNvSpPr txBox="1">
              <a:spLocks noChangeArrowheads="1"/>
            </p:cNvSpPr>
            <p:nvPr/>
          </p:nvSpPr>
          <p:spPr bwMode="auto">
            <a:xfrm>
              <a:off x="700" y="2071"/>
              <a:ext cx="139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search</a:t>
              </a:r>
            </a:p>
          </p:txBody>
        </p:sp>
        <p:sp>
          <p:nvSpPr>
            <p:cNvPr id="614427" name="Text Box 27"/>
            <p:cNvSpPr txBox="1">
              <a:spLocks noChangeArrowheads="1"/>
            </p:cNvSpPr>
            <p:nvPr/>
          </p:nvSpPr>
          <p:spPr bwMode="auto">
            <a:xfrm>
              <a:off x="215" y="2184"/>
              <a:ext cx="140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geocoding</a:t>
              </a:r>
            </a:p>
          </p:txBody>
        </p:sp>
        <p:sp>
          <p:nvSpPr>
            <p:cNvPr id="614428" name="Text Box 28"/>
            <p:cNvSpPr txBox="1">
              <a:spLocks noChangeArrowheads="1"/>
            </p:cNvSpPr>
            <p:nvPr/>
          </p:nvSpPr>
          <p:spPr bwMode="auto">
            <a:xfrm>
              <a:off x="323" y="2421"/>
              <a:ext cx="14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technorati</a:t>
              </a:r>
            </a:p>
          </p:txBody>
        </p:sp>
        <p:sp>
          <p:nvSpPr>
            <p:cNvPr id="614429" name="Text Box 29"/>
            <p:cNvSpPr txBox="1">
              <a:spLocks noChangeArrowheads="1"/>
            </p:cNvSpPr>
            <p:nvPr/>
          </p:nvSpPr>
          <p:spPr bwMode="auto">
            <a:xfrm>
              <a:off x="377" y="2637"/>
              <a:ext cx="13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images</a:t>
              </a:r>
            </a:p>
          </p:txBody>
        </p:sp>
        <p:sp>
          <p:nvSpPr>
            <p:cNvPr id="614430" name="Text Box 30"/>
            <p:cNvSpPr txBox="1">
              <a:spLocks noChangeArrowheads="1"/>
            </p:cNvSpPr>
            <p:nvPr/>
          </p:nvSpPr>
          <p:spPr bwMode="auto">
            <a:xfrm>
              <a:off x="161" y="2750"/>
              <a:ext cx="14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trynt</a:t>
              </a:r>
            </a:p>
          </p:txBody>
        </p:sp>
        <p:sp>
          <p:nvSpPr>
            <p:cNvPr id="614431" name="Text Box 31"/>
            <p:cNvSpPr txBox="1">
              <a:spLocks noChangeArrowheads="1"/>
            </p:cNvSpPr>
            <p:nvPr/>
          </p:nvSpPr>
          <p:spPr bwMode="auto">
            <a:xfrm>
              <a:off x="484" y="2863"/>
              <a:ext cx="14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local</a:t>
              </a:r>
            </a:p>
          </p:txBody>
        </p:sp>
      </p:grpSp>
      <p:sp>
        <p:nvSpPr>
          <p:cNvPr id="614432" name="Text Box 32"/>
          <p:cNvSpPr txBox="1">
            <a:spLocks noChangeArrowheads="1"/>
          </p:cNvSpPr>
          <p:nvPr/>
        </p:nvSpPr>
        <p:spPr bwMode="auto">
          <a:xfrm>
            <a:off x="1447800" y="2286000"/>
            <a:ext cx="11271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800080"/>
                </a:solidFill>
              </a:rPr>
              <a:t>Number of</a:t>
            </a:r>
          </a:p>
          <a:p>
            <a:pPr algn="l"/>
            <a:r>
              <a:rPr lang="en-US">
                <a:solidFill>
                  <a:srgbClr val="800080"/>
                </a:solidFill>
              </a:rPr>
              <a:t>Mashups</a:t>
            </a:r>
          </a:p>
        </p:txBody>
      </p:sp>
      <p:sp>
        <p:nvSpPr>
          <p:cNvPr id="614433" name="Text Box 33"/>
          <p:cNvSpPr txBox="1">
            <a:spLocks noChangeArrowheads="1"/>
          </p:cNvSpPr>
          <p:nvPr/>
        </p:nvSpPr>
        <p:spPr bwMode="auto">
          <a:xfrm>
            <a:off x="990600" y="1676400"/>
            <a:ext cx="11271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Number of</a:t>
            </a:r>
          </a:p>
          <a:p>
            <a:pPr algn="l"/>
            <a:r>
              <a:rPr lang="en-US">
                <a:solidFill>
                  <a:srgbClr val="000000"/>
                </a:solidFill>
              </a:rPr>
              <a:t>APIs</a:t>
            </a:r>
          </a:p>
        </p:txBody>
      </p:sp>
      <p:sp>
        <p:nvSpPr>
          <p:cNvPr id="614434" name="Line 34"/>
          <p:cNvSpPr>
            <a:spLocks noChangeShapeType="1"/>
          </p:cNvSpPr>
          <p:nvPr/>
        </p:nvSpPr>
        <p:spPr bwMode="auto">
          <a:xfrm>
            <a:off x="1219200" y="2286000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35" name="Line 35"/>
          <p:cNvSpPr>
            <a:spLocks noChangeShapeType="1"/>
          </p:cNvSpPr>
          <p:nvPr/>
        </p:nvSpPr>
        <p:spPr bwMode="auto">
          <a:xfrm>
            <a:off x="1600200" y="2819400"/>
            <a:ext cx="0" cy="381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36" name="Line 36"/>
          <p:cNvSpPr>
            <a:spLocks noChangeShapeType="1"/>
          </p:cNvSpPr>
          <p:nvPr/>
        </p:nvSpPr>
        <p:spPr bwMode="auto">
          <a:xfrm flipV="1">
            <a:off x="2971800" y="3733800"/>
            <a:ext cx="1447800" cy="1600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arrow" w="med" len="med"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37" name="Line 37"/>
          <p:cNvSpPr>
            <a:spLocks noChangeShapeType="1"/>
          </p:cNvSpPr>
          <p:nvPr/>
        </p:nvSpPr>
        <p:spPr bwMode="auto">
          <a:xfrm flipH="1" flipV="1">
            <a:off x="4648200" y="3733800"/>
            <a:ext cx="1600200" cy="1371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arrow" w="med" len="med"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38" name="Text Box 38"/>
          <p:cNvSpPr txBox="1">
            <a:spLocks noChangeArrowheads="1"/>
          </p:cNvSpPr>
          <p:nvPr/>
        </p:nvSpPr>
        <p:spPr bwMode="auto">
          <a:xfrm>
            <a:off x="3124200" y="3276600"/>
            <a:ext cx="28146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SOAP is quite a small fraction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Too much Computing?</a:t>
            </a:r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8991600" cy="58674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500"/>
              <a:t>Historically both grids and parallel computing have tried to </a:t>
            </a:r>
            <a:r>
              <a:rPr lang="en-US" sz="2500">
                <a:solidFill>
                  <a:srgbClr val="FFFF00"/>
                </a:solidFill>
              </a:rPr>
              <a:t>increase computing capabilities</a:t>
            </a:r>
            <a:r>
              <a:rPr lang="en-US" sz="2500"/>
              <a:t> by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Optimizing performance</a:t>
            </a:r>
            <a:r>
              <a:rPr lang="en-US" sz="2500"/>
              <a:t> of codes at </a:t>
            </a:r>
            <a:r>
              <a:rPr lang="en-US" sz="2500">
                <a:solidFill>
                  <a:srgbClr val="FFFF00"/>
                </a:solidFill>
              </a:rPr>
              <a:t>cost</a:t>
            </a:r>
            <a:r>
              <a:rPr lang="en-US" sz="2500"/>
              <a:t> of </a:t>
            </a:r>
            <a:r>
              <a:rPr lang="en-US" sz="2500">
                <a:solidFill>
                  <a:srgbClr val="FFFF00"/>
                </a:solidFill>
              </a:rPr>
              <a:t>re-usability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500"/>
              <a:t>Exploiting all possible CPU’s such as Graphics co-processors and “</a:t>
            </a:r>
            <a:r>
              <a:rPr lang="en-US" sz="2500">
                <a:solidFill>
                  <a:srgbClr val="FFFF00"/>
                </a:solidFill>
              </a:rPr>
              <a:t>idle cycles</a:t>
            </a:r>
            <a:r>
              <a:rPr lang="en-US" sz="2500"/>
              <a:t>” (across administrative domains)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500"/>
              <a:t>Linking central computers together such as NSF/DoE/DoD supercomputer networks </a:t>
            </a:r>
            <a:r>
              <a:rPr lang="en-US" sz="2500">
                <a:solidFill>
                  <a:srgbClr val="FFFF00"/>
                </a:solidFill>
              </a:rPr>
              <a:t>without clear user requirements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500"/>
              <a:t>Next </a:t>
            </a:r>
            <a:r>
              <a:rPr lang="en-US" sz="2500">
                <a:solidFill>
                  <a:srgbClr val="FFFF00"/>
                </a:solidFill>
              </a:rPr>
              <a:t>Crisis in technology area</a:t>
            </a:r>
            <a:r>
              <a:rPr lang="en-US" sz="2500"/>
              <a:t> will be the </a:t>
            </a:r>
            <a:r>
              <a:rPr lang="en-US" sz="2500">
                <a:solidFill>
                  <a:srgbClr val="FFFF00"/>
                </a:solidFill>
              </a:rPr>
              <a:t>opposite problem</a:t>
            </a:r>
            <a:r>
              <a:rPr lang="en-US" sz="2500"/>
              <a:t> – commodity chips will be </a:t>
            </a:r>
            <a:r>
              <a:rPr lang="en-US" sz="2500">
                <a:solidFill>
                  <a:srgbClr val="FFFF00"/>
                </a:solidFill>
              </a:rPr>
              <a:t>32-128way parallel</a:t>
            </a:r>
            <a:r>
              <a:rPr lang="en-US" sz="2500"/>
              <a:t> in 5 years time and we currently have </a:t>
            </a:r>
            <a:r>
              <a:rPr lang="en-US" sz="2500">
                <a:solidFill>
                  <a:srgbClr val="FFFF00"/>
                </a:solidFill>
              </a:rPr>
              <a:t>no idea how to use them</a:t>
            </a:r>
            <a:r>
              <a:rPr lang="en-US" sz="2500"/>
              <a:t> on commodity systems – especially on clients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500"/>
              <a:t>Only 2 releases of standard software (e.g. Office) in this time span so need solutions that can be implemented in next 3-5 years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Intel RMS</a:t>
            </a:r>
            <a:r>
              <a:rPr lang="en-US" sz="2500"/>
              <a:t> analysis</a:t>
            </a:r>
            <a:r>
              <a:rPr lang="en-US" sz="2500">
                <a:solidFill>
                  <a:srgbClr val="FFFF00"/>
                </a:solidFill>
              </a:rPr>
              <a:t>: Gaming </a:t>
            </a:r>
            <a:r>
              <a:rPr lang="en-US" sz="2500"/>
              <a:t>and </a:t>
            </a:r>
            <a:r>
              <a:rPr lang="en-US" sz="2500">
                <a:solidFill>
                  <a:srgbClr val="FFFF00"/>
                </a:solidFill>
              </a:rPr>
              <a:t>Generalized decision support</a:t>
            </a:r>
            <a:r>
              <a:rPr lang="en-US" sz="2500"/>
              <a:t> (data mining) are ways of using these 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/>
              <a:t>Intel’s Projection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4112" t="20338" r="4587" b="14125"/>
          <a:stretch>
            <a:fillRect/>
          </a:stretch>
        </p:blipFill>
        <p:spPr bwMode="auto">
          <a:xfrm>
            <a:off x="76200" y="990600"/>
            <a:ext cx="8991600" cy="5565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Too much Data to the Rescue?</a:t>
            </a:r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Multicore servers</a:t>
            </a:r>
            <a:r>
              <a:rPr lang="en-US" sz="2500"/>
              <a:t> have clear “universal parallelism” as many users can access and use machines simultaneously</a:t>
            </a:r>
          </a:p>
          <a:p>
            <a:pPr>
              <a:spcBef>
                <a:spcPct val="15000"/>
              </a:spcBef>
            </a:pPr>
            <a:r>
              <a:rPr lang="en-US" sz="2500"/>
              <a:t>Maybe also need </a:t>
            </a:r>
            <a:r>
              <a:rPr lang="en-US" sz="2500">
                <a:solidFill>
                  <a:srgbClr val="FFFF00"/>
                </a:solidFill>
              </a:rPr>
              <a:t>application parallelism</a:t>
            </a:r>
            <a:r>
              <a:rPr lang="en-US" sz="2500"/>
              <a:t> (e.g. datamining) as needed on client machines</a:t>
            </a:r>
          </a:p>
          <a:p>
            <a:pPr>
              <a:spcBef>
                <a:spcPct val="15000"/>
              </a:spcBef>
            </a:pPr>
            <a:r>
              <a:rPr lang="en-US" sz="2500"/>
              <a:t> Over next years, we will be submerged of course in </a:t>
            </a:r>
            <a:r>
              <a:rPr lang="en-US" sz="2500">
                <a:solidFill>
                  <a:srgbClr val="FFFF00"/>
                </a:solidFill>
              </a:rPr>
              <a:t>data deluge</a:t>
            </a:r>
          </a:p>
          <a:p>
            <a:pPr lvl="1">
              <a:spcBef>
                <a:spcPct val="15000"/>
              </a:spcBef>
            </a:pPr>
            <a:r>
              <a:rPr lang="en-US" sz="2500"/>
              <a:t>Scientific observations for e-Science</a:t>
            </a:r>
          </a:p>
          <a:p>
            <a:pPr lvl="1">
              <a:spcBef>
                <a:spcPct val="15000"/>
              </a:spcBef>
            </a:pPr>
            <a:r>
              <a:rPr lang="en-US" sz="2500"/>
              <a:t>Local (video, environmental) sensors</a:t>
            </a:r>
          </a:p>
          <a:p>
            <a:pPr lvl="1">
              <a:spcBef>
                <a:spcPct val="15000"/>
              </a:spcBef>
            </a:pPr>
            <a:r>
              <a:rPr lang="en-US" sz="2500"/>
              <a:t>Data fetched from Internet defining users interests</a:t>
            </a:r>
          </a:p>
          <a:p>
            <a:pPr>
              <a:spcBef>
                <a:spcPct val="15000"/>
              </a:spcBef>
            </a:pPr>
            <a:r>
              <a:rPr lang="en-US" sz="2500"/>
              <a:t>Maybe </a:t>
            </a:r>
            <a:r>
              <a:rPr lang="en-US" sz="2500">
                <a:solidFill>
                  <a:srgbClr val="FFFF00"/>
                </a:solidFill>
              </a:rPr>
              <a:t>data-mining </a:t>
            </a:r>
            <a:r>
              <a:rPr lang="en-US" sz="2500"/>
              <a:t>of this</a:t>
            </a:r>
            <a:r>
              <a:rPr lang="en-US" sz="2500">
                <a:solidFill>
                  <a:srgbClr val="FFFF00"/>
                </a:solidFill>
              </a:rPr>
              <a:t> “too much data”</a:t>
            </a:r>
            <a:r>
              <a:rPr lang="en-US" sz="2500"/>
              <a:t> will use up the </a:t>
            </a:r>
            <a:r>
              <a:rPr lang="en-US" sz="2500">
                <a:solidFill>
                  <a:srgbClr val="FFFF00"/>
                </a:solidFill>
              </a:rPr>
              <a:t>“too much computing”</a:t>
            </a:r>
            <a:r>
              <a:rPr lang="en-US" sz="2500"/>
              <a:t> both for science and commodity PC’s</a:t>
            </a:r>
          </a:p>
          <a:p>
            <a:pPr lvl="1">
              <a:spcBef>
                <a:spcPct val="15000"/>
              </a:spcBef>
            </a:pPr>
            <a:r>
              <a:rPr lang="en-US" sz="2500"/>
              <a:t>PC will use this data(-mining) to be </a:t>
            </a:r>
            <a:r>
              <a:rPr lang="en-US" sz="2500">
                <a:solidFill>
                  <a:srgbClr val="FFFF00"/>
                </a:solidFill>
              </a:rPr>
              <a:t>intelligent user assistant</a:t>
            </a:r>
            <a:r>
              <a:rPr lang="en-US" sz="2500"/>
              <a:t>?</a:t>
            </a:r>
          </a:p>
          <a:p>
            <a:pPr lvl="1">
              <a:spcBef>
                <a:spcPct val="15000"/>
              </a:spcBef>
            </a:pPr>
            <a:r>
              <a:rPr lang="en-US" sz="2500"/>
              <a:t>Must have highly parallel algorithms</a:t>
            </a:r>
          </a:p>
          <a:p>
            <a:pPr lvl="1">
              <a:spcBef>
                <a:spcPct val="15000"/>
              </a:spcBef>
            </a:pP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What are Clouds?</a:t>
            </a:r>
            <a:endParaRPr lang="en-US" dirty="0"/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are “</a:t>
            </a:r>
            <a:r>
              <a:rPr lang="en-US" dirty="0" smtClean="0">
                <a:solidFill>
                  <a:srgbClr val="FFFF00"/>
                </a:solidFill>
              </a:rPr>
              <a:t>Virtual Clusters</a:t>
            </a:r>
            <a:r>
              <a:rPr lang="en-US" dirty="0" smtClean="0"/>
              <a:t>” (maybe “Virtual Grids”) of usually “</a:t>
            </a:r>
            <a:r>
              <a:rPr lang="en-US" dirty="0" smtClean="0">
                <a:solidFill>
                  <a:srgbClr val="FFFF00"/>
                </a:solidFill>
              </a:rPr>
              <a:t>Virtual Machines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They may cross administrative domains or may “just be a single cluster”; the </a:t>
            </a:r>
            <a:r>
              <a:rPr lang="en-US" dirty="0" smtClean="0">
                <a:solidFill>
                  <a:srgbClr val="FFFF00"/>
                </a:solidFill>
              </a:rPr>
              <a:t>user cannot and does not want to know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VMware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Xen</a:t>
            </a:r>
            <a:r>
              <a:rPr lang="en-US" dirty="0" smtClean="0"/>
              <a:t> .. virtualize a </a:t>
            </a:r>
            <a:r>
              <a:rPr lang="en-US" dirty="0" smtClean="0">
                <a:solidFill>
                  <a:srgbClr val="FFFF00"/>
                </a:solidFill>
              </a:rPr>
              <a:t>single</a:t>
            </a:r>
            <a:r>
              <a:rPr lang="en-US" dirty="0" smtClean="0"/>
              <a:t> machine and service (</a:t>
            </a:r>
            <a:r>
              <a:rPr lang="en-US" dirty="0" smtClean="0">
                <a:solidFill>
                  <a:srgbClr val="FFFF00"/>
                </a:solidFill>
              </a:rPr>
              <a:t>grid</a:t>
            </a:r>
            <a:r>
              <a:rPr lang="en-US" dirty="0" smtClean="0"/>
              <a:t>) architectures virtualize </a:t>
            </a:r>
            <a:r>
              <a:rPr lang="en-US" dirty="0" smtClean="0">
                <a:solidFill>
                  <a:srgbClr val="FFFF00"/>
                </a:solidFill>
              </a:rPr>
              <a:t>across </a:t>
            </a:r>
            <a:r>
              <a:rPr lang="en-US" dirty="0" smtClean="0"/>
              <a:t>machines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support </a:t>
            </a:r>
            <a:r>
              <a:rPr lang="en-US" dirty="0" smtClean="0">
                <a:solidFill>
                  <a:srgbClr val="FFFF00"/>
                </a:solidFill>
              </a:rPr>
              <a:t>access </a:t>
            </a:r>
            <a:r>
              <a:rPr lang="en-US" dirty="0" smtClean="0"/>
              <a:t>to (</a:t>
            </a:r>
            <a:r>
              <a:rPr lang="en-US" dirty="0" smtClean="0">
                <a:solidFill>
                  <a:srgbClr val="FFFF00"/>
                </a:solidFill>
              </a:rPr>
              <a:t>lease</a:t>
            </a:r>
            <a:r>
              <a:rPr lang="en-US" dirty="0" smtClean="0"/>
              <a:t> of) </a:t>
            </a:r>
            <a:r>
              <a:rPr lang="en-US" dirty="0" smtClean="0">
                <a:solidFill>
                  <a:srgbClr val="FFFF00"/>
                </a:solidFill>
              </a:rPr>
              <a:t>computer instances</a:t>
            </a:r>
          </a:p>
          <a:p>
            <a:pPr lvl="1"/>
            <a:r>
              <a:rPr lang="en-US" dirty="0" smtClean="0"/>
              <a:t>Instances accept data and job descriptions (code) and return results that are data and status flags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can be built from </a:t>
            </a:r>
            <a:r>
              <a:rPr lang="en-US" dirty="0" smtClean="0">
                <a:solidFill>
                  <a:srgbClr val="FFFF00"/>
                </a:solidFill>
              </a:rPr>
              <a:t>Grids</a:t>
            </a:r>
            <a:r>
              <a:rPr lang="en-US" dirty="0" smtClean="0"/>
              <a:t> but will hide this from user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designed to build </a:t>
            </a:r>
            <a:r>
              <a:rPr lang="en-US" dirty="0" smtClean="0">
                <a:solidFill>
                  <a:srgbClr val="FFFF00"/>
                </a:solidFill>
              </a:rPr>
              <a:t>100 times larger </a:t>
            </a:r>
            <a:r>
              <a:rPr lang="en-US" dirty="0" smtClean="0"/>
              <a:t>data centers</a:t>
            </a:r>
          </a:p>
          <a:p>
            <a:r>
              <a:rPr lang="en-US" dirty="0" smtClean="0"/>
              <a:t>Clouds support </a:t>
            </a:r>
            <a:r>
              <a:rPr lang="en-US" dirty="0" smtClean="0">
                <a:solidFill>
                  <a:srgbClr val="FFFF00"/>
                </a:solidFill>
              </a:rPr>
              <a:t>green computing</a:t>
            </a:r>
            <a:r>
              <a:rPr lang="en-US" dirty="0" smtClean="0"/>
              <a:t> by supporting remote location where operations including power cheaper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Line 2"/>
          <p:cNvSpPr>
            <a:spLocks noChangeShapeType="1"/>
          </p:cNvSpPr>
          <p:nvPr/>
        </p:nvSpPr>
        <p:spPr bwMode="auto">
          <a:xfrm flipV="1">
            <a:off x="6934200" y="2667000"/>
            <a:ext cx="3810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195" name="Line 3"/>
          <p:cNvSpPr>
            <a:spLocks noChangeShapeType="1"/>
          </p:cNvSpPr>
          <p:nvPr/>
        </p:nvSpPr>
        <p:spPr bwMode="auto">
          <a:xfrm flipV="1">
            <a:off x="1143000" y="190500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196" name="Line 4"/>
          <p:cNvSpPr>
            <a:spLocks noChangeShapeType="1"/>
          </p:cNvSpPr>
          <p:nvPr/>
        </p:nvSpPr>
        <p:spPr bwMode="auto">
          <a:xfrm flipV="1">
            <a:off x="1295400" y="2133600"/>
            <a:ext cx="5638800" cy="3124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3219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71600" y="533400"/>
            <a:ext cx="838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32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6088"/>
            <a:ext cx="914400" cy="646112"/>
          </a:xfrm>
          <a:prstGeom prst="rect">
            <a:avLst/>
          </a:prstGeom>
          <a:noFill/>
        </p:spPr>
      </p:pic>
      <p:pic>
        <p:nvPicPr>
          <p:cNvPr id="1032199" name="Picture 7" descr="chapte13ii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6127750"/>
            <a:ext cx="476250" cy="730250"/>
          </a:xfrm>
          <a:prstGeom prst="rect">
            <a:avLst/>
          </a:prstGeom>
          <a:noFill/>
        </p:spPr>
      </p:pic>
      <p:pic>
        <p:nvPicPr>
          <p:cNvPr id="10322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6170613"/>
            <a:ext cx="838200" cy="687387"/>
          </a:xfrm>
          <a:prstGeom prst="rect">
            <a:avLst/>
          </a:prstGeom>
          <a:noFill/>
        </p:spPr>
      </p:pic>
      <p:pic>
        <p:nvPicPr>
          <p:cNvPr id="1032201" name="Picture 9"/>
          <p:cNvPicPr>
            <a:picLocks noChangeAspect="1" noChangeArrowheads="1"/>
          </p:cNvPicPr>
          <p:nvPr/>
        </p:nvPicPr>
        <p:blipFill>
          <a:blip r:embed="rId7" cstate="print"/>
          <a:srcRect l="29417" t="-19330" r="28354" b="-2440"/>
          <a:stretch>
            <a:fillRect/>
          </a:stretch>
        </p:blipFill>
        <p:spPr bwMode="auto">
          <a:xfrm>
            <a:off x="0" y="4495800"/>
            <a:ext cx="838200" cy="533400"/>
          </a:xfrm>
          <a:prstGeom prst="rect">
            <a:avLst/>
          </a:prstGeom>
          <a:noFill/>
        </p:spPr>
      </p:pic>
      <p:pic>
        <p:nvPicPr>
          <p:cNvPr id="103220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57200"/>
            <a:ext cx="60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6248400"/>
            <a:ext cx="1143000" cy="609600"/>
            <a:chOff x="506" y="717"/>
            <a:chExt cx="790" cy="445"/>
          </a:xfrm>
        </p:grpSpPr>
        <p:sp>
          <p:nvSpPr>
            <p:cNvPr id="1032204" name="Oval 12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05" name="Line 13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06" name="Line 14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07" name="Line 15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08" name="Rectangle 16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09" name="Rectangle 17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0" name="Rectangle 18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1" name="Rectangle 19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2" name="Rectangle 20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3" name="Rectangle 21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4" name="Rectangle 22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5" name="Rectangle 23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6" name="Oval 24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7" name="Line 25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18" name="Text Box 26"/>
            <p:cNvSpPr txBox="1">
              <a:spLocks noChangeArrowheads="1"/>
            </p:cNvSpPr>
            <p:nvPr/>
          </p:nvSpPr>
          <p:spPr bwMode="auto">
            <a:xfrm>
              <a:off x="506" y="873"/>
              <a:ext cx="7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/>
              <a:r>
                <a:rPr kumimoji="1" lang="en-US" sz="1800"/>
                <a:t>Database</a:t>
              </a:r>
              <a:endParaRPr kumimoji="1"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946900" y="6096000"/>
            <a:ext cx="685800" cy="762000"/>
            <a:chOff x="1968" y="576"/>
            <a:chExt cx="475" cy="528"/>
          </a:xfrm>
        </p:grpSpPr>
        <p:sp>
          <p:nvSpPr>
            <p:cNvPr id="1032220" name="Oval 28"/>
            <p:cNvSpPr>
              <a:spLocks noChangeArrowheads="1"/>
            </p:cNvSpPr>
            <p:nvPr/>
          </p:nvSpPr>
          <p:spPr bwMode="auto">
            <a:xfrm>
              <a:off x="1968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1" name="Oval 29"/>
            <p:cNvSpPr>
              <a:spLocks noChangeArrowheads="1"/>
            </p:cNvSpPr>
            <p:nvPr/>
          </p:nvSpPr>
          <p:spPr bwMode="auto">
            <a:xfrm>
              <a:off x="2093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2" name="Oval 30"/>
            <p:cNvSpPr>
              <a:spLocks noChangeArrowheads="1"/>
            </p:cNvSpPr>
            <p:nvPr/>
          </p:nvSpPr>
          <p:spPr bwMode="auto">
            <a:xfrm>
              <a:off x="2219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3" name="Oval 31"/>
            <p:cNvSpPr>
              <a:spLocks noChangeArrowheads="1"/>
            </p:cNvSpPr>
            <p:nvPr/>
          </p:nvSpPr>
          <p:spPr bwMode="auto">
            <a:xfrm>
              <a:off x="2344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4" name="Oval 32"/>
            <p:cNvSpPr>
              <a:spLocks noChangeArrowheads="1"/>
            </p:cNvSpPr>
            <p:nvPr/>
          </p:nvSpPr>
          <p:spPr bwMode="auto">
            <a:xfrm>
              <a:off x="1968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5" name="Oval 33"/>
            <p:cNvSpPr>
              <a:spLocks noChangeArrowheads="1"/>
            </p:cNvSpPr>
            <p:nvPr/>
          </p:nvSpPr>
          <p:spPr bwMode="auto">
            <a:xfrm>
              <a:off x="2093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6" name="Oval 34"/>
            <p:cNvSpPr>
              <a:spLocks noChangeArrowheads="1"/>
            </p:cNvSpPr>
            <p:nvPr/>
          </p:nvSpPr>
          <p:spPr bwMode="auto">
            <a:xfrm>
              <a:off x="2219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7" name="Oval 35"/>
            <p:cNvSpPr>
              <a:spLocks noChangeArrowheads="1"/>
            </p:cNvSpPr>
            <p:nvPr/>
          </p:nvSpPr>
          <p:spPr bwMode="auto">
            <a:xfrm>
              <a:off x="2344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8" name="Oval 36"/>
            <p:cNvSpPr>
              <a:spLocks noChangeArrowheads="1"/>
            </p:cNvSpPr>
            <p:nvPr/>
          </p:nvSpPr>
          <p:spPr bwMode="auto">
            <a:xfrm>
              <a:off x="1968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29" name="Oval 37"/>
            <p:cNvSpPr>
              <a:spLocks noChangeArrowheads="1"/>
            </p:cNvSpPr>
            <p:nvPr/>
          </p:nvSpPr>
          <p:spPr bwMode="auto">
            <a:xfrm>
              <a:off x="2093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0" name="Oval 38"/>
            <p:cNvSpPr>
              <a:spLocks noChangeArrowheads="1"/>
            </p:cNvSpPr>
            <p:nvPr/>
          </p:nvSpPr>
          <p:spPr bwMode="auto">
            <a:xfrm>
              <a:off x="2219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1" name="Oval 39"/>
            <p:cNvSpPr>
              <a:spLocks noChangeArrowheads="1"/>
            </p:cNvSpPr>
            <p:nvPr/>
          </p:nvSpPr>
          <p:spPr bwMode="auto">
            <a:xfrm>
              <a:off x="2344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2" name="Oval 40"/>
            <p:cNvSpPr>
              <a:spLocks noChangeArrowheads="1"/>
            </p:cNvSpPr>
            <p:nvPr/>
          </p:nvSpPr>
          <p:spPr bwMode="auto">
            <a:xfrm>
              <a:off x="1968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3" name="Oval 41"/>
            <p:cNvSpPr>
              <a:spLocks noChangeArrowheads="1"/>
            </p:cNvSpPr>
            <p:nvPr/>
          </p:nvSpPr>
          <p:spPr bwMode="auto">
            <a:xfrm>
              <a:off x="2093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4" name="Oval 42"/>
            <p:cNvSpPr>
              <a:spLocks noChangeArrowheads="1"/>
            </p:cNvSpPr>
            <p:nvPr/>
          </p:nvSpPr>
          <p:spPr bwMode="auto">
            <a:xfrm>
              <a:off x="2219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5" name="Oval 43"/>
            <p:cNvSpPr>
              <a:spLocks noChangeArrowheads="1"/>
            </p:cNvSpPr>
            <p:nvPr/>
          </p:nvSpPr>
          <p:spPr bwMode="auto">
            <a:xfrm>
              <a:off x="2344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1032236" name="Line 44"/>
            <p:cNvSpPr>
              <a:spLocks noChangeShapeType="1"/>
            </p:cNvSpPr>
            <p:nvPr/>
          </p:nvSpPr>
          <p:spPr bwMode="auto">
            <a:xfrm>
              <a:off x="2021" y="1055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37" name="Line 45"/>
            <p:cNvSpPr>
              <a:spLocks noChangeShapeType="1"/>
            </p:cNvSpPr>
            <p:nvPr/>
          </p:nvSpPr>
          <p:spPr bwMode="auto">
            <a:xfrm>
              <a:off x="2021" y="90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38" name="Line 46"/>
            <p:cNvSpPr>
              <a:spLocks noChangeShapeType="1"/>
            </p:cNvSpPr>
            <p:nvPr/>
          </p:nvSpPr>
          <p:spPr bwMode="auto">
            <a:xfrm>
              <a:off x="2021" y="764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39" name="Line 47"/>
            <p:cNvSpPr>
              <a:spLocks noChangeShapeType="1"/>
            </p:cNvSpPr>
            <p:nvPr/>
          </p:nvSpPr>
          <p:spPr bwMode="auto">
            <a:xfrm>
              <a:off x="2021" y="61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40" name="Line 48"/>
            <p:cNvSpPr>
              <a:spLocks noChangeShapeType="1"/>
            </p:cNvSpPr>
            <p:nvPr/>
          </p:nvSpPr>
          <p:spPr bwMode="auto">
            <a:xfrm flipV="1">
              <a:off x="2390" y="619"/>
              <a:ext cx="0" cy="449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41" name="Line 49"/>
            <p:cNvSpPr>
              <a:spLocks noChangeShapeType="1"/>
            </p:cNvSpPr>
            <p:nvPr/>
          </p:nvSpPr>
          <p:spPr bwMode="auto">
            <a:xfrm flipV="1">
              <a:off x="2267" y="624"/>
              <a:ext cx="0" cy="444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42" name="Line 50"/>
            <p:cNvSpPr>
              <a:spLocks noChangeShapeType="1"/>
            </p:cNvSpPr>
            <p:nvPr/>
          </p:nvSpPr>
          <p:spPr bwMode="auto">
            <a:xfrm flipV="1">
              <a:off x="2144" y="624"/>
              <a:ext cx="0" cy="432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243" name="Line 51"/>
            <p:cNvSpPr>
              <a:spLocks noChangeShapeType="1"/>
            </p:cNvSpPr>
            <p:nvPr/>
          </p:nvSpPr>
          <p:spPr bwMode="auto">
            <a:xfrm flipV="1">
              <a:off x="2021" y="619"/>
              <a:ext cx="0" cy="437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22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"/>
            <a:ext cx="6858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245" name="Picture 5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62400"/>
            <a:ext cx="590550" cy="609600"/>
          </a:xfrm>
          <a:prstGeom prst="rect">
            <a:avLst/>
          </a:prstGeom>
          <a:noFill/>
        </p:spPr>
      </p:pic>
      <p:pic>
        <p:nvPicPr>
          <p:cNvPr id="1032246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6172200"/>
            <a:ext cx="60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247" name="Picture 5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7620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248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6172200"/>
            <a:ext cx="4413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3224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6172200"/>
            <a:ext cx="5302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32250" name="Picture 5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133600"/>
            <a:ext cx="766763" cy="50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32251" name="AutoShape 59"/>
          <p:cNvSpPr>
            <a:spLocks noChangeArrowheads="1"/>
          </p:cNvSpPr>
          <p:nvPr/>
        </p:nvSpPr>
        <p:spPr bwMode="auto">
          <a:xfrm rot="-2866024">
            <a:off x="975519" y="5796756"/>
            <a:ext cx="390525" cy="360363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2" name="AutoShape 60"/>
          <p:cNvSpPr>
            <a:spLocks noChangeArrowheads="1"/>
          </p:cNvSpPr>
          <p:nvPr/>
        </p:nvSpPr>
        <p:spPr bwMode="auto">
          <a:xfrm rot="16200000">
            <a:off x="1450182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3" name="AutoShape 61"/>
          <p:cNvSpPr>
            <a:spLocks noChangeArrowheads="1"/>
          </p:cNvSpPr>
          <p:nvPr/>
        </p:nvSpPr>
        <p:spPr bwMode="auto">
          <a:xfrm rot="16200000">
            <a:off x="2023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4" name="AutoShape 62"/>
          <p:cNvSpPr>
            <a:spLocks noChangeArrowheads="1"/>
          </p:cNvSpPr>
          <p:nvPr/>
        </p:nvSpPr>
        <p:spPr bwMode="auto">
          <a:xfrm rot="16200000">
            <a:off x="3852069" y="5596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5" name="AutoShape 63"/>
          <p:cNvSpPr>
            <a:spLocks noChangeArrowheads="1"/>
          </p:cNvSpPr>
          <p:nvPr/>
        </p:nvSpPr>
        <p:spPr bwMode="auto">
          <a:xfrm rot="16200000">
            <a:off x="4309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6" name="AutoShape 64"/>
          <p:cNvSpPr>
            <a:spLocks noChangeArrowheads="1"/>
          </p:cNvSpPr>
          <p:nvPr/>
        </p:nvSpPr>
        <p:spPr bwMode="auto">
          <a:xfrm rot="16200000">
            <a:off x="5071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57" name="AutoShape 65"/>
          <p:cNvSpPr>
            <a:spLocks noChangeArrowheads="1"/>
          </p:cNvSpPr>
          <p:nvPr/>
        </p:nvSpPr>
        <p:spPr bwMode="auto">
          <a:xfrm rot="16200000">
            <a:off x="7074694" y="56586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pic>
        <p:nvPicPr>
          <p:cNvPr id="1032258" name="Picture 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352800"/>
            <a:ext cx="838200" cy="56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32259" name="Picture 67" descr="via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924733">
            <a:off x="7835106" y="1080294"/>
            <a:ext cx="484188" cy="609600"/>
          </a:xfrm>
          <a:prstGeom prst="rect">
            <a:avLst/>
          </a:prstGeom>
          <a:noFill/>
        </p:spPr>
      </p:pic>
      <p:pic>
        <p:nvPicPr>
          <p:cNvPr id="1032260" name="Picture 68" descr="B_OEQ1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30464">
            <a:off x="8396288" y="1738312"/>
            <a:ext cx="528638" cy="557213"/>
          </a:xfrm>
          <a:prstGeom prst="rect">
            <a:avLst/>
          </a:prstGeom>
          <a:noFill/>
        </p:spPr>
      </p:pic>
      <p:pic>
        <p:nvPicPr>
          <p:cNvPr id="1032261" name="Picture 69" descr="rocketeboo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2188" y="914400"/>
            <a:ext cx="5318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262" name="Oval 70"/>
          <p:cNvSpPr>
            <a:spLocks noChangeArrowheads="1"/>
          </p:cNvSpPr>
          <p:nvPr/>
        </p:nvSpPr>
        <p:spPr bwMode="auto">
          <a:xfrm rot="2650181">
            <a:off x="6629400" y="1828800"/>
            <a:ext cx="2514600" cy="617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/>
              <a:t>Portal</a:t>
            </a:r>
          </a:p>
        </p:txBody>
      </p:sp>
      <p:sp>
        <p:nvSpPr>
          <p:cNvPr id="1032263" name="Text Box 71"/>
          <p:cNvSpPr txBox="1">
            <a:spLocks noChangeArrowheads="1"/>
          </p:cNvSpPr>
          <p:nvPr/>
        </p:nvSpPr>
        <p:spPr bwMode="auto">
          <a:xfrm>
            <a:off x="7499350" y="5486400"/>
            <a:ext cx="16446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Sensor or Data</a:t>
            </a:r>
          </a:p>
          <a:p>
            <a:r>
              <a:rPr lang="en-US" sz="1800"/>
              <a:t>Interchange</a:t>
            </a:r>
          </a:p>
          <a:p>
            <a:r>
              <a:rPr lang="en-US" sz="1800"/>
              <a:t>Service</a:t>
            </a:r>
          </a:p>
        </p:txBody>
      </p:sp>
      <p:sp>
        <p:nvSpPr>
          <p:cNvPr id="1032264" name="Rectangle 72"/>
          <p:cNvSpPr>
            <a:spLocks noChangeArrowheads="1"/>
          </p:cNvSpPr>
          <p:nvPr/>
        </p:nvSpPr>
        <p:spPr bwMode="auto">
          <a:xfrm>
            <a:off x="0" y="5029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Another</a:t>
            </a:r>
            <a:br>
              <a:rPr lang="en-US"/>
            </a:br>
            <a:r>
              <a:rPr lang="en-US"/>
              <a:t>Grid</a:t>
            </a:r>
          </a:p>
        </p:txBody>
      </p:sp>
      <p:sp>
        <p:nvSpPr>
          <p:cNvPr id="1032265" name="Text Box 73"/>
          <p:cNvSpPr txBox="1">
            <a:spLocks noChangeArrowheads="1"/>
          </p:cNvSpPr>
          <p:nvPr/>
        </p:nvSpPr>
        <p:spPr bwMode="auto">
          <a:xfrm>
            <a:off x="179388" y="115888"/>
            <a:ext cx="8859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pitchFamily="34" charset="0"/>
              </a:rPr>
              <a:t>Raw Data </a:t>
            </a:r>
            <a:r>
              <a:rPr lang="en-US" sz="1800">
                <a:latin typeface="Arial" pitchFamily="34" charset="0"/>
                <a:sym typeface="Wingdings" pitchFamily="2" charset="2"/>
              </a:rPr>
              <a:t>     Data    Information     Knowledge      Wisdom    </a:t>
            </a:r>
            <a:r>
              <a:rPr lang="en-US" sz="1800">
                <a:latin typeface="Arial" pitchFamily="34" charset="0"/>
              </a:rPr>
              <a:t>Decisions</a:t>
            </a:r>
          </a:p>
        </p:txBody>
      </p:sp>
      <p:sp>
        <p:nvSpPr>
          <p:cNvPr id="1032266" name="AutoShape 74"/>
          <p:cNvSpPr>
            <a:spLocks noChangeArrowheads="1"/>
          </p:cNvSpPr>
          <p:nvPr/>
        </p:nvSpPr>
        <p:spPr bwMode="auto">
          <a:xfrm rot="5400000">
            <a:off x="25566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67" name="AutoShape 75"/>
          <p:cNvSpPr>
            <a:spLocks noChangeArrowheads="1"/>
          </p:cNvSpPr>
          <p:nvPr/>
        </p:nvSpPr>
        <p:spPr bwMode="auto">
          <a:xfrm rot="5400000">
            <a:off x="1566069" y="1024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68" name="Rectangle 76"/>
          <p:cNvSpPr>
            <a:spLocks noChangeArrowheads="1"/>
          </p:cNvSpPr>
          <p:nvPr/>
        </p:nvSpPr>
        <p:spPr bwMode="auto">
          <a:xfrm>
            <a:off x="0" y="2743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Another</a:t>
            </a:r>
            <a:br>
              <a:rPr lang="en-US"/>
            </a:br>
            <a:r>
              <a:rPr lang="en-US"/>
              <a:t>Service</a:t>
            </a:r>
          </a:p>
        </p:txBody>
      </p:sp>
      <p:sp>
        <p:nvSpPr>
          <p:cNvPr id="1032269" name="AutoShape 77"/>
          <p:cNvSpPr>
            <a:spLocks noChangeArrowheads="1"/>
          </p:cNvSpPr>
          <p:nvPr/>
        </p:nvSpPr>
        <p:spPr bwMode="auto">
          <a:xfrm rot="5400000">
            <a:off x="35472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70" name="Rectangle 78"/>
          <p:cNvSpPr>
            <a:spLocks noChangeArrowheads="1"/>
          </p:cNvSpPr>
          <p:nvPr/>
        </p:nvSpPr>
        <p:spPr bwMode="auto">
          <a:xfrm>
            <a:off x="0" y="838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Another</a:t>
            </a:r>
            <a:br>
              <a:rPr lang="en-US"/>
            </a:br>
            <a:r>
              <a:rPr lang="en-US"/>
              <a:t>Grid</a:t>
            </a:r>
          </a:p>
        </p:txBody>
      </p:sp>
      <p:sp>
        <p:nvSpPr>
          <p:cNvPr id="1032271" name="AutoShape 79"/>
          <p:cNvSpPr>
            <a:spLocks noChangeArrowheads="1"/>
          </p:cNvSpPr>
          <p:nvPr/>
        </p:nvSpPr>
        <p:spPr bwMode="auto">
          <a:xfrm rot="5400000">
            <a:off x="4842669" y="11501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1200"/>
              <a:t>SS</a:t>
            </a:r>
          </a:p>
        </p:txBody>
      </p:sp>
      <p:sp>
        <p:nvSpPr>
          <p:cNvPr id="1032272" name="Rectangle 80"/>
          <p:cNvSpPr>
            <a:spLocks noChangeArrowheads="1"/>
          </p:cNvSpPr>
          <p:nvPr/>
        </p:nvSpPr>
        <p:spPr bwMode="auto">
          <a:xfrm>
            <a:off x="4495800" y="457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Another</a:t>
            </a:r>
            <a:br>
              <a:rPr lang="en-US"/>
            </a:br>
            <a:r>
              <a:rPr lang="en-US"/>
              <a:t>Grid</a:t>
            </a: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90600" y="1198563"/>
            <a:ext cx="533400" cy="4537075"/>
            <a:chOff x="624" y="755"/>
            <a:chExt cx="336" cy="2858"/>
          </a:xfrm>
        </p:grpSpPr>
        <p:sp>
          <p:nvSpPr>
            <p:cNvPr id="1032274" name="AutoShape 82"/>
            <p:cNvSpPr>
              <a:spLocks noChangeArrowheads="1"/>
            </p:cNvSpPr>
            <p:nvPr/>
          </p:nvSpPr>
          <p:spPr bwMode="auto">
            <a:xfrm rot="2360223">
              <a:off x="693" y="755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75" name="AutoShape 83"/>
            <p:cNvSpPr>
              <a:spLocks noChangeArrowheads="1"/>
            </p:cNvSpPr>
            <p:nvPr/>
          </p:nvSpPr>
          <p:spPr bwMode="auto">
            <a:xfrm>
              <a:off x="624" y="1109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76" name="AutoShape 84"/>
            <p:cNvSpPr>
              <a:spLocks noChangeArrowheads="1"/>
            </p:cNvSpPr>
            <p:nvPr/>
          </p:nvSpPr>
          <p:spPr bwMode="auto">
            <a:xfrm>
              <a:off x="624" y="148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77" name="AutoShape 85"/>
            <p:cNvSpPr>
              <a:spLocks noChangeArrowheads="1"/>
            </p:cNvSpPr>
            <p:nvPr/>
          </p:nvSpPr>
          <p:spPr bwMode="auto">
            <a:xfrm>
              <a:off x="624" y="185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78" name="AutoShape 86"/>
            <p:cNvSpPr>
              <a:spLocks noChangeArrowheads="1"/>
            </p:cNvSpPr>
            <p:nvPr/>
          </p:nvSpPr>
          <p:spPr bwMode="auto">
            <a:xfrm>
              <a:off x="624" y="223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79" name="AutoShape 87"/>
            <p:cNvSpPr>
              <a:spLocks noChangeArrowheads="1"/>
            </p:cNvSpPr>
            <p:nvPr/>
          </p:nvSpPr>
          <p:spPr bwMode="auto">
            <a:xfrm>
              <a:off x="624" y="260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80" name="AutoShape 88"/>
            <p:cNvSpPr>
              <a:spLocks noChangeArrowheads="1"/>
            </p:cNvSpPr>
            <p:nvPr/>
          </p:nvSpPr>
          <p:spPr bwMode="auto">
            <a:xfrm>
              <a:off x="624" y="2984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  <p:sp>
          <p:nvSpPr>
            <p:cNvPr id="1032281" name="AutoShape 89"/>
            <p:cNvSpPr>
              <a:spLocks noChangeArrowheads="1"/>
            </p:cNvSpPr>
            <p:nvPr/>
          </p:nvSpPr>
          <p:spPr bwMode="auto">
            <a:xfrm>
              <a:off x="624" y="3360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400"/>
                <a:t>SS</a:t>
              </a:r>
            </a:p>
          </p:txBody>
        </p:sp>
      </p:grpSp>
      <p:sp>
        <p:nvSpPr>
          <p:cNvPr id="1032282" name="Text Box 90"/>
          <p:cNvSpPr txBox="1">
            <a:spLocks noChangeArrowheads="1"/>
          </p:cNvSpPr>
          <p:nvPr/>
        </p:nvSpPr>
        <p:spPr bwMode="auto">
          <a:xfrm rot="2671048">
            <a:off x="6248400" y="22860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pitchFamily="34" charset="0"/>
              </a:rPr>
              <a:t>Inter-Service Messages</a:t>
            </a:r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715000" y="6091238"/>
            <a:ext cx="1143000" cy="766762"/>
            <a:chOff x="2256" y="2641"/>
            <a:chExt cx="720" cy="483"/>
          </a:xfrm>
        </p:grpSpPr>
        <p:sp>
          <p:nvSpPr>
            <p:cNvPr id="103228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285" name="Text Box 93"/>
            <p:cNvSpPr txBox="1">
              <a:spLocks noChangeArrowheads="1"/>
            </p:cNvSpPr>
            <p:nvPr/>
          </p:nvSpPr>
          <p:spPr bwMode="auto">
            <a:xfrm>
              <a:off x="2389" y="2688"/>
              <a:ext cx="48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Storage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2514600" y="6019800"/>
            <a:ext cx="1143000" cy="766763"/>
            <a:chOff x="2256" y="2641"/>
            <a:chExt cx="720" cy="483"/>
          </a:xfrm>
        </p:grpSpPr>
        <p:sp>
          <p:nvSpPr>
            <p:cNvPr id="1032287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288" name="Text Box 96"/>
            <p:cNvSpPr txBox="1">
              <a:spLocks noChangeArrowheads="1"/>
            </p:cNvSpPr>
            <p:nvPr/>
          </p:nvSpPr>
          <p:spPr bwMode="auto">
            <a:xfrm>
              <a:off x="2352" y="2688"/>
              <a:ext cx="557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Compute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2590800" y="5257800"/>
            <a:ext cx="339725" cy="762000"/>
            <a:chOff x="1632" y="3312"/>
            <a:chExt cx="214" cy="480"/>
          </a:xfrm>
        </p:grpSpPr>
        <p:sp>
          <p:nvSpPr>
            <p:cNvPr id="1032290" name="Line 98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32291" name="AutoShape 99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r>
                <a:rPr lang="en-US" sz="1200"/>
                <a:t>SS</a:t>
              </a:r>
            </a:p>
          </p:txBody>
        </p: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5638800" y="5334000"/>
            <a:ext cx="339725" cy="762000"/>
            <a:chOff x="1632" y="3312"/>
            <a:chExt cx="214" cy="480"/>
          </a:xfrm>
        </p:grpSpPr>
        <p:sp>
          <p:nvSpPr>
            <p:cNvPr id="1032293" name="Line 101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32294" name="AutoShape 102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r>
                <a:rPr lang="en-US" sz="1200"/>
                <a:t>SS</a:t>
              </a:r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3352800" y="5181600"/>
            <a:ext cx="339725" cy="762000"/>
            <a:chOff x="2208" y="3312"/>
            <a:chExt cx="214" cy="480"/>
          </a:xfrm>
        </p:grpSpPr>
        <p:sp>
          <p:nvSpPr>
            <p:cNvPr id="1032296" name="Line 104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32297" name="AutoShape 105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r>
                <a:rPr lang="en-US" sz="1200"/>
                <a:t>SS</a:t>
              </a:r>
            </a:p>
          </p:txBody>
        </p:sp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6477000" y="5257800"/>
            <a:ext cx="339725" cy="762000"/>
            <a:chOff x="2208" y="3312"/>
            <a:chExt cx="214" cy="480"/>
          </a:xfrm>
        </p:grpSpPr>
        <p:sp>
          <p:nvSpPr>
            <p:cNvPr id="1032299" name="Line 107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32300" name="AutoShape 108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r>
                <a:rPr lang="en-US" sz="1200"/>
                <a:t>SS</a:t>
              </a:r>
            </a:p>
          </p:txBody>
        </p:sp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795963" y="2241550"/>
            <a:ext cx="827087" cy="766763"/>
            <a:chOff x="2256" y="2641"/>
            <a:chExt cx="720" cy="483"/>
          </a:xfrm>
        </p:grpSpPr>
        <p:sp>
          <p:nvSpPr>
            <p:cNvPr id="103230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03" name="Text Box 11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4824413" y="4437063"/>
            <a:ext cx="827087" cy="766762"/>
            <a:chOff x="2256" y="2641"/>
            <a:chExt cx="720" cy="483"/>
          </a:xfrm>
        </p:grpSpPr>
        <p:sp>
          <p:nvSpPr>
            <p:cNvPr id="103230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06" name="Text Box 11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584325" y="1952625"/>
            <a:ext cx="827088" cy="766763"/>
            <a:chOff x="2256" y="2641"/>
            <a:chExt cx="720" cy="483"/>
          </a:xfrm>
        </p:grpSpPr>
        <p:sp>
          <p:nvSpPr>
            <p:cNvPr id="1032308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09" name="Text Box 117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4" name="Group 118"/>
          <p:cNvGrpSpPr>
            <a:grpSpLocks/>
          </p:cNvGrpSpPr>
          <p:nvPr/>
        </p:nvGrpSpPr>
        <p:grpSpPr bwMode="auto">
          <a:xfrm>
            <a:off x="4859338" y="1592263"/>
            <a:ext cx="981075" cy="647700"/>
            <a:chOff x="2256" y="2641"/>
            <a:chExt cx="720" cy="483"/>
          </a:xfrm>
        </p:grpSpPr>
        <p:sp>
          <p:nvSpPr>
            <p:cNvPr id="1032311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12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Discovery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7315200" y="3429000"/>
            <a:ext cx="981075" cy="647700"/>
            <a:chOff x="2256" y="2641"/>
            <a:chExt cx="720" cy="483"/>
          </a:xfrm>
        </p:grpSpPr>
        <p:sp>
          <p:nvSpPr>
            <p:cNvPr id="103231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15" name="Text Box 123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Discovery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663825" y="1628775"/>
            <a:ext cx="2052638" cy="1079500"/>
            <a:chOff x="1156" y="1253"/>
            <a:chExt cx="1293" cy="68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1032319" name="Oval 127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Filter </a:t>
                  </a:r>
                </a:p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Service</a:t>
                  </a:r>
                </a:p>
              </p:txBody>
            </p:sp>
            <p:sp>
              <p:nvSpPr>
                <p:cNvPr id="1032320" name="Oval 128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  <p:sp>
              <p:nvSpPr>
                <p:cNvPr id="1032321" name="Oval 129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</p:grpSp>
          <p:grpSp>
            <p:nvGrpSpPr>
              <p:cNvPr id="19" name="Group 130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2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  <p:grpSp>
              <p:nvGrpSpPr>
                <p:cNvPr id="21" name="Group 134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2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2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1032329" name="AutoShape 137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1619250" y="2852738"/>
            <a:ext cx="2052638" cy="1079500"/>
            <a:chOff x="1156" y="1253"/>
            <a:chExt cx="1293" cy="680"/>
          </a:xfrm>
        </p:grpSpPr>
        <p:grpSp>
          <p:nvGrpSpPr>
            <p:cNvPr id="23" name="Group 139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1032333" name="Oval 141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Filter </a:t>
                  </a:r>
                </a:p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Service</a:t>
                  </a:r>
                </a:p>
              </p:txBody>
            </p:sp>
            <p:sp>
              <p:nvSpPr>
                <p:cNvPr id="1032334" name="Oval 142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  <p:sp>
              <p:nvSpPr>
                <p:cNvPr id="1032335" name="Oval 143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6" name="Group 145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3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3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  <p:grpSp>
              <p:nvGrpSpPr>
                <p:cNvPr id="27" name="Group 148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4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4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1032343" name="AutoShape 151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52"/>
          <p:cNvGrpSpPr>
            <a:grpSpLocks/>
          </p:cNvGrpSpPr>
          <p:nvPr/>
        </p:nvGrpSpPr>
        <p:grpSpPr bwMode="auto">
          <a:xfrm>
            <a:off x="2590800" y="4038600"/>
            <a:ext cx="2052638" cy="1079500"/>
            <a:chOff x="1156" y="1253"/>
            <a:chExt cx="1293" cy="680"/>
          </a:xfrm>
        </p:grpSpPr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30" name="Group 154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1032347" name="Oval 155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Filter </a:t>
                  </a:r>
                </a:p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Service</a:t>
                  </a:r>
                </a:p>
              </p:txBody>
            </p:sp>
            <p:sp>
              <p:nvSpPr>
                <p:cNvPr id="1032348" name="Oval 156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  <p:sp>
              <p:nvSpPr>
                <p:cNvPr id="1032349" name="Oval 157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</p:grpSp>
          <p:grpSp>
            <p:nvGrpSpPr>
              <p:cNvPr id="31" name="Group 158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1032192" name="Group 159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5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5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  <p:grpSp>
              <p:nvGrpSpPr>
                <p:cNvPr id="1032193" name="Group 162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5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5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1032357" name="AutoShape 165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203" name="Group 166"/>
          <p:cNvGrpSpPr>
            <a:grpSpLocks/>
          </p:cNvGrpSpPr>
          <p:nvPr/>
        </p:nvGrpSpPr>
        <p:grpSpPr bwMode="auto">
          <a:xfrm>
            <a:off x="6335713" y="4473575"/>
            <a:ext cx="827087" cy="766763"/>
            <a:chOff x="2256" y="2641"/>
            <a:chExt cx="720" cy="483"/>
          </a:xfrm>
        </p:grpSpPr>
        <p:sp>
          <p:nvSpPr>
            <p:cNvPr id="1032359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60" name="Text Box 168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032219" name="Group 169"/>
          <p:cNvGrpSpPr>
            <a:grpSpLocks/>
          </p:cNvGrpSpPr>
          <p:nvPr/>
        </p:nvGrpSpPr>
        <p:grpSpPr bwMode="auto">
          <a:xfrm>
            <a:off x="3816350" y="2889250"/>
            <a:ext cx="827088" cy="766763"/>
            <a:chOff x="2256" y="2641"/>
            <a:chExt cx="720" cy="483"/>
          </a:xfrm>
        </p:grpSpPr>
        <p:sp>
          <p:nvSpPr>
            <p:cNvPr id="103236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63" name="Text Box 17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032273" name="Group 172"/>
          <p:cNvGrpSpPr>
            <a:grpSpLocks/>
          </p:cNvGrpSpPr>
          <p:nvPr/>
        </p:nvGrpSpPr>
        <p:grpSpPr bwMode="auto">
          <a:xfrm>
            <a:off x="1584325" y="4292600"/>
            <a:ext cx="827088" cy="766763"/>
            <a:chOff x="2256" y="2641"/>
            <a:chExt cx="720" cy="483"/>
          </a:xfrm>
        </p:grpSpPr>
        <p:sp>
          <p:nvSpPr>
            <p:cNvPr id="103236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66" name="Text Box 17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Filter</a:t>
              </a:r>
              <a:br>
                <a:rPr lang="en-US" sz="1400"/>
              </a:br>
              <a:r>
                <a:rPr lang="en-US" sz="1400"/>
                <a:t>Cloud</a:t>
              </a:r>
            </a:p>
          </p:txBody>
        </p:sp>
      </p:grpSp>
      <p:grpSp>
        <p:nvGrpSpPr>
          <p:cNvPr id="1032283" name="Group 175"/>
          <p:cNvGrpSpPr>
            <a:grpSpLocks/>
          </p:cNvGrpSpPr>
          <p:nvPr/>
        </p:nvGrpSpPr>
        <p:grpSpPr bwMode="auto">
          <a:xfrm>
            <a:off x="4824413" y="3249613"/>
            <a:ext cx="2052637" cy="1079500"/>
            <a:chOff x="1156" y="1253"/>
            <a:chExt cx="1293" cy="680"/>
          </a:xfrm>
        </p:grpSpPr>
        <p:grpSp>
          <p:nvGrpSpPr>
            <p:cNvPr id="1032286" name="Group 176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032289" name="Group 177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1032370" name="Oval 178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Filter </a:t>
                  </a:r>
                </a:p>
                <a:p>
                  <a:r>
                    <a:rPr lang="en-US" sz="1000">
                      <a:solidFill>
                        <a:srgbClr val="FF0000"/>
                      </a:solidFill>
                      <a:latin typeface="Arial" pitchFamily="34" charset="0"/>
                    </a:rPr>
                    <a:t>Service</a:t>
                  </a:r>
                </a:p>
              </p:txBody>
            </p:sp>
            <p:sp>
              <p:nvSpPr>
                <p:cNvPr id="1032371" name="Oval 179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  <p:sp>
              <p:nvSpPr>
                <p:cNvPr id="1032372" name="Oval 180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1200" b="0">
                      <a:solidFill>
                        <a:srgbClr val="FF0000"/>
                      </a:solidFill>
                      <a:latin typeface="Arial Black" pitchFamily="34" charset="0"/>
                    </a:rPr>
                    <a:t>fs</a:t>
                  </a:r>
                </a:p>
              </p:txBody>
            </p:sp>
          </p:grpSp>
          <p:grpSp>
            <p:nvGrpSpPr>
              <p:cNvPr id="1032292" name="Group 181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1032295" name="Group 182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7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7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  <p:grpSp>
              <p:nvGrpSpPr>
                <p:cNvPr id="1032298" name="Group 185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103237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  <p:sp>
                <p:nvSpPr>
                  <p:cNvPr id="10323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en-US" sz="1200" b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1032380" name="AutoShape 188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2381" name="Rectangle 1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4000" b="1">
                <a:solidFill>
                  <a:schemeClr val="tx1"/>
                </a:solidFill>
              </a:rPr>
              <a:t>Information and Cyberinfrastructure</a:t>
            </a:r>
          </a:p>
        </p:txBody>
      </p:sp>
      <p:sp>
        <p:nvSpPr>
          <p:cNvPr id="1032382" name="Text Box 190"/>
          <p:cNvSpPr txBox="1">
            <a:spLocks noChangeArrowheads="1"/>
          </p:cNvSpPr>
          <p:nvPr/>
        </p:nvSpPr>
        <p:spPr bwMode="auto">
          <a:xfrm>
            <a:off x="7467600" y="4267200"/>
            <a:ext cx="16764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0">
                <a:solidFill>
                  <a:srgbClr val="FF0000"/>
                </a:solidFill>
              </a:rPr>
              <a:t>Traditional Grid with exposed services</a:t>
            </a:r>
          </a:p>
        </p:txBody>
      </p:sp>
      <p:sp>
        <p:nvSpPr>
          <p:cNvPr id="1032383" name="Line 191"/>
          <p:cNvSpPr>
            <a:spLocks noChangeShapeType="1"/>
          </p:cNvSpPr>
          <p:nvPr/>
        </p:nvSpPr>
        <p:spPr bwMode="auto">
          <a:xfrm flipH="1" flipV="1">
            <a:off x="6705600" y="4114800"/>
            <a:ext cx="838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03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3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3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01976C7-2822-4BFA-A89C-2E192E124A88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2</a:t>
            </a:fld>
            <a:endParaRPr lang="en-US" sz="1000" b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819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600"/>
              <a:t>e-moreorlessanything</a:t>
            </a:r>
          </a:p>
        </p:txBody>
      </p:sp>
      <p:sp>
        <p:nvSpPr>
          <p:cNvPr id="8192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6019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‘</a:t>
            </a:r>
            <a:r>
              <a:rPr lang="en-US" sz="2400" dirty="0">
                <a:solidFill>
                  <a:srgbClr val="FFFF00"/>
                </a:solidFill>
              </a:rPr>
              <a:t>e-Science</a:t>
            </a:r>
            <a:r>
              <a:rPr lang="en-US" sz="2400" dirty="0"/>
              <a:t> is about global collaboration in key areas of science, and the next generation of infrastructure that will enable it.’ from its inventor </a:t>
            </a:r>
            <a:r>
              <a:rPr lang="en-US" sz="2400" dirty="0">
                <a:solidFill>
                  <a:srgbClr val="FFFF00"/>
                </a:solidFill>
              </a:rPr>
              <a:t>John Taylor</a:t>
            </a:r>
            <a:r>
              <a:rPr lang="en-US" sz="2400" dirty="0"/>
              <a:t> Director General of Research Councils UK, Office of Science and Technology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e-Science</a:t>
            </a:r>
            <a:r>
              <a:rPr lang="en-US" sz="2400" dirty="0"/>
              <a:t> is about developing tools and technologies that allow scientists to do ‘faster, better or different’ research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Similarly</a:t>
            </a:r>
            <a:r>
              <a:rPr lang="en-US" sz="2400" dirty="0">
                <a:solidFill>
                  <a:srgbClr val="FFFF00"/>
                </a:solidFill>
              </a:rPr>
              <a:t> e-Business</a:t>
            </a:r>
            <a:r>
              <a:rPr lang="en-US" sz="2400" dirty="0"/>
              <a:t> captures an emerging view of corporations as dynamic </a:t>
            </a:r>
            <a:r>
              <a:rPr lang="en-US" sz="2400" dirty="0">
                <a:solidFill>
                  <a:srgbClr val="FFFF00"/>
                </a:solidFill>
              </a:rPr>
              <a:t>virtual organizations</a:t>
            </a:r>
            <a:r>
              <a:rPr lang="en-US" sz="2400" dirty="0"/>
              <a:t> linking employees, customers and stakeholders across the world.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This generalizes to </a:t>
            </a:r>
            <a:r>
              <a:rPr lang="en-US" sz="2400" dirty="0">
                <a:solidFill>
                  <a:srgbClr val="FFFF00"/>
                </a:solidFill>
              </a:rPr>
              <a:t>e-moreorlessanything </a:t>
            </a:r>
            <a:r>
              <a:rPr lang="en-US" sz="2400" dirty="0"/>
              <a:t>including presumably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e-Collaboration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e-</a:t>
            </a:r>
            <a:r>
              <a:rPr lang="en-US" sz="2400" dirty="0" err="1" smtClean="0">
                <a:solidFill>
                  <a:srgbClr val="FFFF00"/>
                </a:solidFill>
              </a:rPr>
              <a:t>DefenseSystems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FFFF00"/>
                </a:solidFill>
              </a:rPr>
              <a:t>….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FF00"/>
                </a:solidFill>
              </a:rPr>
              <a:t>deluge of data</a:t>
            </a:r>
            <a:r>
              <a:rPr lang="en-US" sz="2400" dirty="0"/>
              <a:t> of unprecedented and inevitable size must be managed and understood.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People </a:t>
            </a:r>
            <a:r>
              <a:rPr lang="en-US" sz="2400" dirty="0"/>
              <a:t>(see</a:t>
            </a:r>
            <a:r>
              <a:rPr lang="en-US" sz="2400" dirty="0">
                <a:solidFill>
                  <a:srgbClr val="FFFF00"/>
                </a:solidFill>
              </a:rPr>
              <a:t> Web 2.0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FFFF00"/>
                </a:solidFill>
              </a:rPr>
              <a:t>computers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data</a:t>
            </a:r>
            <a:r>
              <a:rPr lang="en-US" sz="2400" dirty="0"/>
              <a:t> (including </a:t>
            </a:r>
            <a:r>
              <a:rPr lang="en-US" sz="2400" dirty="0">
                <a:solidFill>
                  <a:srgbClr val="FFFF00"/>
                </a:solidFill>
              </a:rPr>
              <a:t>sensors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instruments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must be linked.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On demand</a:t>
            </a:r>
            <a:r>
              <a:rPr lang="en-US" sz="2400" dirty="0"/>
              <a:t> assignment of experts, computers, networks and storage resources must be supported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Clouds and Grids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Clouds </a:t>
            </a:r>
            <a:r>
              <a:rPr lang="en-US" sz="2400"/>
              <a:t>are meant to </a:t>
            </a:r>
            <a:r>
              <a:rPr lang="en-US" sz="2400">
                <a:solidFill>
                  <a:srgbClr val="FFFF00"/>
                </a:solidFill>
              </a:rPr>
              <a:t>help user</a:t>
            </a:r>
            <a:r>
              <a:rPr lang="en-US" sz="2400"/>
              <a:t> by simplifying interface to computing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Clouds</a:t>
            </a:r>
            <a:r>
              <a:rPr lang="en-US" sz="2400"/>
              <a:t> are meant to help </a:t>
            </a:r>
            <a:r>
              <a:rPr lang="en-US" sz="2400">
                <a:solidFill>
                  <a:srgbClr val="FFFF00"/>
                </a:solidFill>
              </a:rPr>
              <a:t>CIO and CFO</a:t>
            </a:r>
            <a:r>
              <a:rPr lang="en-US" sz="2400"/>
              <a:t> by simplifying system architecture enabling </a:t>
            </a:r>
            <a:r>
              <a:rPr lang="en-US" sz="2400">
                <a:solidFill>
                  <a:srgbClr val="FFFF00"/>
                </a:solidFill>
              </a:rPr>
              <a:t>larger</a:t>
            </a:r>
            <a:r>
              <a:rPr lang="en-US" sz="2400"/>
              <a:t> (factor of </a:t>
            </a:r>
            <a:r>
              <a:rPr lang="en-US" sz="2400">
                <a:solidFill>
                  <a:srgbClr val="FFFF00"/>
                </a:solidFill>
              </a:rPr>
              <a:t>100</a:t>
            </a:r>
            <a:r>
              <a:rPr lang="en-US" sz="2400"/>
              <a:t>) more </a:t>
            </a:r>
            <a:r>
              <a:rPr lang="en-US" sz="2400">
                <a:solidFill>
                  <a:srgbClr val="FFFF00"/>
                </a:solidFill>
              </a:rPr>
              <a:t>cost effective data centers</a:t>
            </a:r>
          </a:p>
          <a:p>
            <a:pPr>
              <a:lnSpc>
                <a:spcPct val="90000"/>
              </a:lnSpc>
            </a:pPr>
            <a:r>
              <a:rPr lang="en-US" sz="2400"/>
              <a:t>Clouds support </a:t>
            </a:r>
            <a:r>
              <a:rPr lang="en-US" sz="2400">
                <a:solidFill>
                  <a:srgbClr val="FFFF00"/>
                </a:solidFill>
              </a:rPr>
              <a:t>green computing</a:t>
            </a:r>
            <a:r>
              <a:rPr lang="en-US" sz="2400"/>
              <a:t> by supporting remote location where operations including power cheaper</a:t>
            </a:r>
          </a:p>
          <a:p>
            <a:pPr>
              <a:lnSpc>
                <a:spcPct val="90000"/>
              </a:lnSpc>
            </a:pPr>
            <a:r>
              <a:rPr lang="en-US" sz="2400"/>
              <a:t>Clouds are like Grids in many ways but a cloud is built as a “ab initio” system whereas </a:t>
            </a:r>
            <a:r>
              <a:rPr lang="en-US" sz="2400">
                <a:solidFill>
                  <a:srgbClr val="FFFF00"/>
                </a:solidFill>
              </a:rPr>
              <a:t>Grids</a:t>
            </a:r>
            <a:r>
              <a:rPr lang="en-US" sz="2400"/>
              <a:t> are built from </a:t>
            </a:r>
            <a:r>
              <a:rPr lang="en-US" sz="2400">
                <a:solidFill>
                  <a:srgbClr val="FFFF00"/>
                </a:solidFill>
              </a:rPr>
              <a:t>existing heterogeneous systems </a:t>
            </a:r>
            <a:r>
              <a:rPr lang="en-US" sz="2400"/>
              <a:t>(with heterogeneity exposed)</a:t>
            </a:r>
          </a:p>
          <a:p>
            <a:pPr>
              <a:lnSpc>
                <a:spcPct val="90000"/>
              </a:lnSpc>
            </a:pPr>
            <a:r>
              <a:rPr lang="en-US" sz="2400"/>
              <a:t>The low level interoperability architecture of services has failed – the </a:t>
            </a:r>
            <a:r>
              <a:rPr lang="en-US" sz="2400">
                <a:solidFill>
                  <a:srgbClr val="FFFF00"/>
                </a:solidFill>
              </a:rPr>
              <a:t>WS-* do not work</a:t>
            </a:r>
            <a:r>
              <a:rPr lang="en-US" sz="2400"/>
              <a:t>. However only need these if linking heterogeneous systems. </a:t>
            </a:r>
            <a:r>
              <a:rPr lang="en-US" sz="2400">
                <a:solidFill>
                  <a:srgbClr val="FFFF00"/>
                </a:solidFill>
              </a:rPr>
              <a:t>Clouds </a:t>
            </a:r>
            <a:r>
              <a:rPr lang="en-US" sz="2400"/>
              <a:t>do not need low level interoperability but rather </a:t>
            </a:r>
            <a:r>
              <a:rPr lang="en-US" sz="2400">
                <a:solidFill>
                  <a:srgbClr val="FFFF00"/>
                </a:solidFill>
              </a:rPr>
              <a:t>expose high level interfaces</a:t>
            </a:r>
          </a:p>
          <a:p>
            <a:pPr>
              <a:lnSpc>
                <a:spcPct val="90000"/>
              </a:lnSpc>
            </a:pPr>
            <a:r>
              <a:rPr lang="en-US" sz="2400"/>
              <a:t>Clouds very very loosely coupled; services loosely coupled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4000"/>
              <a:t>Technical Questions about Clouds I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36050" cy="6096000"/>
          </a:xfrm>
        </p:spPr>
        <p:txBody>
          <a:bodyPr/>
          <a:lstStyle/>
          <a:p>
            <a:r>
              <a:rPr lang="en-US"/>
              <a:t>What is </a:t>
            </a:r>
            <a:r>
              <a:rPr lang="en-US">
                <a:solidFill>
                  <a:srgbClr val="FFFF00"/>
                </a:solidFill>
              </a:rPr>
              <a:t>performance overhead</a:t>
            </a:r>
            <a:r>
              <a:rPr lang="en-US"/>
              <a:t>?</a:t>
            </a:r>
          </a:p>
          <a:p>
            <a:pPr lvl="1"/>
            <a:r>
              <a:rPr lang="en-US" sz="2800"/>
              <a:t>On </a:t>
            </a:r>
            <a:r>
              <a:rPr lang="en-US" sz="2800">
                <a:solidFill>
                  <a:srgbClr val="FFFF00"/>
                </a:solidFill>
              </a:rPr>
              <a:t>individual</a:t>
            </a:r>
            <a:r>
              <a:rPr lang="en-US" sz="2800"/>
              <a:t> CPU</a:t>
            </a:r>
          </a:p>
          <a:p>
            <a:pPr lvl="1"/>
            <a:r>
              <a:rPr lang="en-US" sz="2800"/>
              <a:t>On </a:t>
            </a:r>
            <a:r>
              <a:rPr lang="en-US" sz="2800">
                <a:solidFill>
                  <a:srgbClr val="FFFF00"/>
                </a:solidFill>
              </a:rPr>
              <a:t>system </a:t>
            </a:r>
            <a:r>
              <a:rPr lang="en-US" sz="2800"/>
              <a:t>including data and program transfer</a:t>
            </a:r>
          </a:p>
          <a:p>
            <a:r>
              <a:rPr lang="en-US"/>
              <a:t>What is cost gain</a:t>
            </a:r>
          </a:p>
          <a:p>
            <a:pPr lvl="1"/>
            <a:r>
              <a:rPr lang="en-US" sz="2800"/>
              <a:t>From </a:t>
            </a:r>
            <a:r>
              <a:rPr lang="en-US" sz="2800">
                <a:solidFill>
                  <a:srgbClr val="FFFF00"/>
                </a:solidFill>
              </a:rPr>
              <a:t>size efficiency</a:t>
            </a:r>
            <a:r>
              <a:rPr lang="en-US" sz="2800"/>
              <a:t>; “</a:t>
            </a:r>
            <a:r>
              <a:rPr lang="en-US" sz="2800">
                <a:solidFill>
                  <a:srgbClr val="FFFF00"/>
                </a:solidFill>
              </a:rPr>
              <a:t>green</a:t>
            </a:r>
            <a:r>
              <a:rPr lang="en-US" sz="2800"/>
              <a:t>” location </a:t>
            </a:r>
          </a:p>
          <a:p>
            <a:r>
              <a:rPr lang="en-US" sz="3200"/>
              <a:t>Is Cloud Security adequate: can </a:t>
            </a:r>
            <a:r>
              <a:rPr lang="en-US" sz="3200">
                <a:solidFill>
                  <a:srgbClr val="FFFF00"/>
                </a:solidFill>
              </a:rPr>
              <a:t>clouds be trusted</a:t>
            </a:r>
            <a:r>
              <a:rPr lang="en-US" sz="3200"/>
              <a:t>?</a:t>
            </a:r>
          </a:p>
          <a:p>
            <a:r>
              <a:rPr lang="en-US"/>
              <a:t>Can one can do </a:t>
            </a:r>
            <a:r>
              <a:rPr lang="en-US">
                <a:solidFill>
                  <a:srgbClr val="FFFF00"/>
                </a:solidFill>
              </a:rPr>
              <a:t>parallel computing</a:t>
            </a:r>
            <a:r>
              <a:rPr lang="en-US"/>
              <a:t> on clouds?</a:t>
            </a:r>
          </a:p>
          <a:p>
            <a:pPr lvl="1"/>
            <a:r>
              <a:rPr lang="en-US" sz="2800"/>
              <a:t>Looking at “</a:t>
            </a:r>
            <a:r>
              <a:rPr lang="en-US" sz="2800">
                <a:solidFill>
                  <a:srgbClr val="FFFF00"/>
                </a:solidFill>
              </a:rPr>
              <a:t>capacity</a:t>
            </a:r>
            <a:r>
              <a:rPr lang="en-US" sz="2800"/>
              <a:t>” not “</a:t>
            </a:r>
            <a:r>
              <a:rPr lang="en-US" sz="2800">
                <a:solidFill>
                  <a:srgbClr val="FFFF00"/>
                </a:solidFill>
              </a:rPr>
              <a:t>capability</a:t>
            </a:r>
            <a:r>
              <a:rPr lang="en-US" sz="2800"/>
              <a:t>” i.e. lots of modest sized jobs</a:t>
            </a:r>
          </a:p>
          <a:p>
            <a:pPr lvl="1"/>
            <a:r>
              <a:rPr lang="en-US" sz="2800"/>
              <a:t>Marine corps will use Petaflop machines – they just need ssh and a.out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sz="4000"/>
              <a:t>Technical Questions about Clouds II</a:t>
            </a:r>
          </a:p>
        </p:txBody>
      </p:sp>
      <p:sp>
        <p:nvSpPr>
          <p:cNvPr id="111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36050" cy="6096000"/>
          </a:xfrm>
        </p:spPr>
        <p:txBody>
          <a:bodyPr/>
          <a:lstStyle/>
          <a:p>
            <a:r>
              <a:rPr lang="en-US"/>
              <a:t>How is </a:t>
            </a:r>
            <a:r>
              <a:rPr lang="en-US">
                <a:solidFill>
                  <a:srgbClr val="FFFF00"/>
                </a:solidFill>
              </a:rPr>
              <a:t>data-compute affinity</a:t>
            </a:r>
            <a:r>
              <a:rPr lang="en-US"/>
              <a:t> tackled in clouds?</a:t>
            </a:r>
          </a:p>
          <a:p>
            <a:pPr lvl="1"/>
            <a:r>
              <a:rPr lang="en-US"/>
              <a:t>Co-locate data and compute clouds?</a:t>
            </a:r>
          </a:p>
          <a:p>
            <a:pPr lvl="1"/>
            <a:r>
              <a:rPr lang="en-US"/>
              <a:t>Lots of optical fiber i.e. “just” move the data? </a:t>
            </a:r>
          </a:p>
          <a:p>
            <a:r>
              <a:rPr lang="en-US"/>
              <a:t>What happens in clouds when demand for resources exceeds capacity – is there a </a:t>
            </a:r>
            <a:r>
              <a:rPr lang="en-US">
                <a:solidFill>
                  <a:srgbClr val="FFFF00"/>
                </a:solidFill>
              </a:rPr>
              <a:t>multi-day job input queue</a:t>
            </a:r>
            <a:r>
              <a:rPr lang="en-US"/>
              <a:t>?</a:t>
            </a:r>
          </a:p>
          <a:p>
            <a:pPr lvl="1"/>
            <a:r>
              <a:rPr lang="en-US"/>
              <a:t>Are there novel cloud scheduling issues?</a:t>
            </a:r>
          </a:p>
          <a:p>
            <a:r>
              <a:rPr lang="en-US"/>
              <a:t>Do we want to </a:t>
            </a:r>
            <a:r>
              <a:rPr lang="en-US">
                <a:solidFill>
                  <a:srgbClr val="FFFF00"/>
                </a:solidFill>
              </a:rPr>
              <a:t>link clouds</a:t>
            </a:r>
            <a:r>
              <a:rPr lang="en-US"/>
              <a:t> (or </a:t>
            </a:r>
            <a:r>
              <a:rPr lang="en-US">
                <a:solidFill>
                  <a:srgbClr val="FFFF00"/>
                </a:solidFill>
              </a:rPr>
              <a:t>ensembles defined as atomic clouds</a:t>
            </a:r>
            <a:r>
              <a:rPr lang="en-US"/>
              <a:t>); if so how and with what protocols </a:t>
            </a:r>
          </a:p>
          <a:p>
            <a:r>
              <a:rPr lang="en-US"/>
              <a:t>Is there an intranet cloud e.g. “</a:t>
            </a:r>
            <a:r>
              <a:rPr lang="en-US">
                <a:solidFill>
                  <a:srgbClr val="FFFF00"/>
                </a:solidFill>
              </a:rPr>
              <a:t>cloud in a box</a:t>
            </a:r>
            <a:r>
              <a:rPr lang="en-US"/>
              <a:t>” software to manage personal (cores on my future 128 core laptop) department or enterprise cloud?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MSI Challenge Problem</a:t>
            </a:r>
          </a:p>
        </p:txBody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There are &gt; </a:t>
            </a:r>
            <a:r>
              <a:rPr lang="en-US" sz="2400">
                <a:solidFill>
                  <a:srgbClr val="FFFF00"/>
                </a:solidFill>
              </a:rPr>
              <a:t>330</a:t>
            </a:r>
            <a:r>
              <a:rPr lang="en-US" sz="2400"/>
              <a:t> MSI’s – </a:t>
            </a:r>
            <a:r>
              <a:rPr lang="en-US" sz="2400">
                <a:solidFill>
                  <a:srgbClr val="FFFF00"/>
                </a:solidFill>
              </a:rPr>
              <a:t>Minority Serving Institutions</a:t>
            </a:r>
          </a:p>
          <a:p>
            <a:pPr lvl="1">
              <a:lnSpc>
                <a:spcPct val="80000"/>
              </a:lnSpc>
            </a:pPr>
            <a:r>
              <a:rPr lang="en-US"/>
              <a:t>2 examples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</a:rPr>
              <a:t>ECSU</a:t>
            </a:r>
            <a:r>
              <a:rPr lang="en-US" sz="2400"/>
              <a:t> (Elizabeth City State University) is a small state university in North Carolina</a:t>
            </a:r>
          </a:p>
          <a:p>
            <a:pPr lvl="1">
              <a:lnSpc>
                <a:spcPct val="80000"/>
              </a:lnSpc>
            </a:pPr>
            <a:r>
              <a:rPr lang="en-US"/>
              <a:t>HBCU with 4000 students</a:t>
            </a:r>
          </a:p>
          <a:p>
            <a:pPr lvl="1">
              <a:lnSpc>
                <a:spcPct val="80000"/>
              </a:lnSpc>
            </a:pPr>
            <a:r>
              <a:rPr lang="en-US"/>
              <a:t>Working on </a:t>
            </a:r>
            <a:r>
              <a:rPr lang="en-US">
                <a:solidFill>
                  <a:srgbClr val="FFFF00"/>
                </a:solidFill>
              </a:rPr>
              <a:t>PolarGrid</a:t>
            </a:r>
            <a:r>
              <a:rPr lang="en-US"/>
              <a:t> (Sensors in Arctic/Antarctic linked to “TeraGrid”)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</a:rPr>
              <a:t>Navajo Tech</a:t>
            </a:r>
            <a:r>
              <a:rPr lang="en-US" sz="2400"/>
              <a:t> in Crown Point NM is community college with technology leadership for Navajo Nation</a:t>
            </a:r>
          </a:p>
          <a:p>
            <a:pPr lvl="1">
              <a:lnSpc>
                <a:spcPct val="80000"/>
              </a:lnSpc>
            </a:pPr>
            <a:r>
              <a:rPr lang="en-US"/>
              <a:t>“Internet to the Hogan and Dine Grid” links </a:t>
            </a:r>
            <a:r>
              <a:rPr lang="en-US">
                <a:solidFill>
                  <a:srgbClr val="FFFF00"/>
                </a:solidFill>
              </a:rPr>
              <a:t>Navajo communities by wireless</a:t>
            </a:r>
          </a:p>
          <a:p>
            <a:pPr lvl="1">
              <a:lnSpc>
                <a:spcPct val="80000"/>
              </a:lnSpc>
            </a:pPr>
            <a:r>
              <a:rPr lang="en-US"/>
              <a:t>Wish to integrate </a:t>
            </a:r>
            <a:r>
              <a:rPr lang="en-US">
                <a:solidFill>
                  <a:srgbClr val="FFFF00"/>
                </a:solidFill>
              </a:rPr>
              <a:t>TeraGrid science </a:t>
            </a:r>
            <a:r>
              <a:rPr lang="en-US"/>
              <a:t>into</a:t>
            </a:r>
            <a:r>
              <a:rPr lang="en-US">
                <a:solidFill>
                  <a:srgbClr val="FFFF00"/>
                </a:solidFill>
              </a:rPr>
              <a:t> Navajo Nation education curriculum</a:t>
            </a:r>
          </a:p>
          <a:p>
            <a:pPr>
              <a:lnSpc>
                <a:spcPct val="80000"/>
              </a:lnSpc>
            </a:pPr>
            <a:r>
              <a:rPr lang="en-US" sz="2400"/>
              <a:t>Current </a:t>
            </a:r>
            <a:r>
              <a:rPr lang="en-US" sz="2400">
                <a:solidFill>
                  <a:srgbClr val="FFFF00"/>
                </a:solidFill>
              </a:rPr>
              <a:t>Grid </a:t>
            </a:r>
            <a:r>
              <a:rPr lang="en-US" sz="2400"/>
              <a:t>technology too complicated; especially  if you are not an </a:t>
            </a:r>
            <a:r>
              <a:rPr lang="en-US" sz="2400">
                <a:solidFill>
                  <a:srgbClr val="FFFF00"/>
                </a:solidFill>
              </a:rPr>
              <a:t>R1 institution</a:t>
            </a:r>
          </a:p>
          <a:p>
            <a:pPr>
              <a:lnSpc>
                <a:spcPct val="80000"/>
              </a:lnSpc>
            </a:pPr>
            <a:r>
              <a:rPr lang="en-US" sz="2400"/>
              <a:t>Hard to deploy </a:t>
            </a:r>
            <a:r>
              <a:rPr lang="en-US" sz="2400">
                <a:solidFill>
                  <a:srgbClr val="FFFF00"/>
                </a:solidFill>
              </a:rPr>
              <a:t>campus grids</a:t>
            </a:r>
            <a:r>
              <a:rPr lang="en-US" sz="2400"/>
              <a:t> broadly into MSI’s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</a:rPr>
              <a:t>Clouds </a:t>
            </a:r>
            <a:r>
              <a:rPr lang="en-US" sz="2400"/>
              <a:t>could provide </a:t>
            </a:r>
            <a:r>
              <a:rPr lang="en-US" sz="2400">
                <a:solidFill>
                  <a:srgbClr val="FFFF00"/>
                </a:solidFill>
              </a:rPr>
              <a:t>virtual</a:t>
            </a:r>
            <a:r>
              <a:rPr lang="en-US" sz="2400"/>
              <a:t> </a:t>
            </a:r>
            <a:r>
              <a:rPr lang="en-US" sz="2400">
                <a:solidFill>
                  <a:srgbClr val="FFFF00"/>
                </a:solidFill>
              </a:rPr>
              <a:t>campus resources</a:t>
            </a:r>
            <a:r>
              <a:rPr lang="en-US" sz="240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Small Cloud Companies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F0D7-5185-49B6-A9B0-36D4B118B1C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5240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http://www.bungeelabs.com/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http://heroku.com/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t="23944" b="5634"/>
          <a:stretch>
            <a:fillRect/>
          </a:stretch>
        </p:blipFill>
        <p:spPr bwMode="auto">
          <a:xfrm>
            <a:off x="457200" y="1676400"/>
            <a:ext cx="715732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655980" y="3259723"/>
            <a:ext cx="1832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http://heroku.com/</a:t>
            </a:r>
            <a:endParaRPr lang="en-US" dirty="0"/>
          </a:p>
        </p:txBody>
      </p:sp>
      <p:pic>
        <p:nvPicPr>
          <p:cNvPr id="1125379" name="Picture 3"/>
          <p:cNvPicPr>
            <a:picLocks noChangeAspect="1" noChangeArrowheads="1"/>
          </p:cNvPicPr>
          <p:nvPr/>
        </p:nvPicPr>
        <p:blipFill>
          <a:blip r:embed="rId6"/>
          <a:srcRect t="25577" b="12551"/>
          <a:stretch>
            <a:fillRect/>
          </a:stretch>
        </p:blipFill>
        <p:spPr bwMode="auto">
          <a:xfrm>
            <a:off x="457200" y="1752600"/>
            <a:ext cx="7983454" cy="3733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95600" cy="838200"/>
          </a:xfrm>
        </p:spPr>
        <p:txBody>
          <a:bodyPr/>
          <a:lstStyle/>
          <a:p>
            <a:r>
              <a:rPr lang="en-US" dirty="0" smtClean="0"/>
              <a:t>The Big Players!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28194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Amazon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Google</a:t>
            </a:r>
          </a:p>
          <a:p>
            <a:r>
              <a:rPr lang="en-US" dirty="0" smtClean="0"/>
              <a:t>IBM, Dell, Microsoft, Sun ….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are not far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1F0D7-5185-49B6-A9B0-36D4B118B1C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26402" name="Picture 2" descr="C:\Documents and Settings\Geoffrey Fox\Desktop\comparingpa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0177" y="0"/>
            <a:ext cx="6193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Cloud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hlinkClick r:id="rId3"/>
              </a:rPr>
              <a:t>http://en.wikipedia.org/wiki/Cloud_computing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Includes references to Amazon, Apple, Dell, </a:t>
            </a:r>
            <a:r>
              <a:rPr lang="en-US" sz="2000" dirty="0" err="1" smtClean="0"/>
              <a:t>Enomalism</a:t>
            </a:r>
            <a:r>
              <a:rPr lang="en-US" sz="2000" dirty="0" smtClean="0"/>
              <a:t>, </a:t>
            </a:r>
            <a:r>
              <a:rPr lang="en-US" sz="2000" dirty="0" err="1" smtClean="0"/>
              <a:t>Globus</a:t>
            </a:r>
            <a:r>
              <a:rPr lang="en-US" sz="2000" dirty="0" smtClean="0"/>
              <a:t>, Google, IBM, </a:t>
            </a:r>
            <a:r>
              <a:rPr lang="en-US" sz="2000" dirty="0" err="1" smtClean="0"/>
              <a:t>KnowledgeTreeLive</a:t>
            </a:r>
            <a:r>
              <a:rPr lang="en-US" sz="2000" dirty="0" smtClean="0"/>
              <a:t>, Nature, New York Times, </a:t>
            </a:r>
            <a:r>
              <a:rPr lang="en-US" sz="2000" dirty="0" err="1" smtClean="0"/>
              <a:t>Zimdesk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Others like Microsoft Windows Live </a:t>
            </a:r>
            <a:r>
              <a:rPr lang="en-US" sz="2000" dirty="0" err="1" smtClean="0"/>
              <a:t>Skydrive</a:t>
            </a:r>
            <a:r>
              <a:rPr lang="en-US" sz="2000" dirty="0" smtClean="0"/>
              <a:t> important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4"/>
              </a:rPr>
              <a:t>http://en.wikipedia.org/wiki/Amazon_Elastic_Compute_Cloud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5"/>
              </a:rPr>
              <a:t>http://uc.princeton.edu/main/index.php?option=com_content&amp;task=view&amp;id=2589&amp;Itemid=1</a:t>
            </a:r>
            <a:r>
              <a:rPr lang="en-US" sz="2400" dirty="0" smtClean="0"/>
              <a:t> Policy Issues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6"/>
              </a:rPr>
              <a:t>http://www.cra.org/ccc/home.article.bigdata.html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Hadoop</a:t>
            </a:r>
            <a:r>
              <a:rPr lang="en-US" sz="2000" dirty="0" smtClean="0"/>
              <a:t> (MapReduce) and “Data Intensive Computing”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7"/>
              </a:rPr>
              <a:t>http://ianfoster.typepad.com/blog/2008/01/theres-grid-in.html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Dion </a:t>
            </a:r>
            <a:r>
              <a:rPr lang="en-US" sz="2400" dirty="0" err="1" smtClean="0">
                <a:solidFill>
                  <a:srgbClr val="FFFF00"/>
                </a:solidFill>
              </a:rPr>
              <a:t>Hinchcliffe</a:t>
            </a:r>
            <a:r>
              <a:rPr lang="en-US" sz="2400" dirty="0" smtClean="0">
                <a:solidFill>
                  <a:srgbClr val="FFFF00"/>
                </a:solidFill>
              </a:rPr>
              <a:t>    </a:t>
            </a:r>
            <a:r>
              <a:rPr lang="en-US" sz="2400" dirty="0" smtClean="0">
                <a:hlinkClick r:id="rId8"/>
              </a:rPr>
              <a:t>http://blogs.zdnet.com/Hinchcliffe/?p=166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9"/>
              </a:rPr>
              <a:t>http://www.productionscale.com/home/2008/4/24/cloud-computing-get-your-head-in-the-clouds.html</a:t>
            </a:r>
            <a:r>
              <a:rPr lang="en-US" sz="2400" dirty="0" smtClean="0"/>
              <a:t>   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10"/>
              </a:rPr>
              <a:t>http://www.readwriteweb.com/archives/</a:t>
            </a:r>
            <a:r>
              <a:rPr lang="en-US" sz="2400" dirty="0" smtClean="0">
                <a:solidFill>
                  <a:srgbClr val="FFFF00"/>
                </a:solidFill>
                <a:hlinkClick r:id="rId10"/>
              </a:rPr>
              <a:t>windows_collapsing_2011_tipping_point</a:t>
            </a:r>
            <a:r>
              <a:rPr lang="en-US" sz="2400" dirty="0" smtClean="0">
                <a:hlinkClick r:id="rId10"/>
              </a:rPr>
              <a:t>.php</a:t>
            </a:r>
            <a:r>
              <a:rPr lang="en-US" sz="2400" dirty="0" smtClean="0"/>
              <a:t> 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470025"/>
          </a:xfrm>
        </p:spPr>
        <p:txBody>
          <a:bodyPr/>
          <a:lstStyle/>
          <a:p>
            <a:r>
              <a:rPr lang="en-US" sz="4000"/>
              <a:t>Superior (from broad usage) technologies of Web 2.0</a:t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>
                <a:solidFill>
                  <a:schemeClr val="tx1"/>
                </a:solidFill>
              </a:rPr>
              <a:t>Mash-ups can replace Workflow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/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Gadgets can replace Portlets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/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UDDI replaced by user generated registries</a:t>
            </a:r>
          </a:p>
        </p:txBody>
      </p:sp>
      <p:sp>
        <p:nvSpPr>
          <p:cNvPr id="7823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321FC6C-2D8A-4E29-9AEA-5F8C012B3326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28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dirty="0"/>
              <a:t>Mashups v Workflow?</a:t>
            </a:r>
          </a:p>
        </p:txBody>
      </p:sp>
      <p:sp>
        <p:nvSpPr>
          <p:cNvPr id="7024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609600"/>
            <a:ext cx="9067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Mashup Tools are reviewed at </a:t>
            </a:r>
            <a:r>
              <a:rPr lang="en-US" sz="2400" dirty="0">
                <a:hlinkClick r:id="rId3"/>
              </a:rPr>
              <a:t>http://blogs.zdnet.com/Hinchcliffe/?p=63</a:t>
            </a:r>
            <a:r>
              <a:rPr lang="en-US" sz="2400" dirty="0"/>
              <a:t> 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Workflow Tools are reviewed by Gannon and Fox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http://grids.ucs.indiana.edu/ptliupages/publications/Workflow-overview.pdf</a:t>
            </a:r>
            <a:endParaRPr lang="en-US" sz="2000" dirty="0"/>
          </a:p>
        </p:txBody>
      </p:sp>
      <p:sp>
        <p:nvSpPr>
          <p:cNvPr id="70246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905000"/>
            <a:ext cx="3581400" cy="46482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Both include </a:t>
            </a:r>
            <a:r>
              <a:rPr lang="en-US" sz="2400" dirty="0">
                <a:solidFill>
                  <a:srgbClr val="FFFF00"/>
                </a:solidFill>
              </a:rPr>
              <a:t>scripting</a:t>
            </a:r>
            <a:r>
              <a:rPr lang="en-US" sz="2400" dirty="0"/>
              <a:t> in PHP, Python, </a:t>
            </a:r>
            <a:r>
              <a:rPr lang="en-US" sz="2400" dirty="0" smtClean="0"/>
              <a:t>ssh </a:t>
            </a:r>
            <a:r>
              <a:rPr lang="en-US" sz="2400" dirty="0"/>
              <a:t>etc. as both implement distributed programming at level of services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Mashups</a:t>
            </a:r>
            <a:r>
              <a:rPr lang="en-US" sz="2400" dirty="0"/>
              <a:t> use all types of service interfaces and perhaps do not have the potential </a:t>
            </a:r>
            <a:r>
              <a:rPr lang="en-US" sz="2400" dirty="0">
                <a:solidFill>
                  <a:srgbClr val="FFFF00"/>
                </a:solidFill>
              </a:rPr>
              <a:t>robustness</a:t>
            </a:r>
            <a:r>
              <a:rPr lang="en-US" sz="2400" dirty="0"/>
              <a:t> (security) of Grid service approach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Mashups typically “pure” HTTP (</a:t>
            </a:r>
            <a:r>
              <a:rPr lang="en-US" sz="2400" dirty="0">
                <a:solidFill>
                  <a:srgbClr val="FFFF00"/>
                </a:solidFill>
              </a:rPr>
              <a:t>REST</a:t>
            </a:r>
            <a:r>
              <a:rPr lang="en-US" sz="2400" dirty="0"/>
              <a:t>)</a:t>
            </a:r>
          </a:p>
        </p:txBody>
      </p:sp>
      <p:pic>
        <p:nvPicPr>
          <p:cNvPr id="7024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905000"/>
            <a:ext cx="54864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884A2-E257-453D-9CEA-D0889D1D2DFE}" type="slidenum">
              <a:rPr lang="en-US"/>
              <a:pPr/>
              <a:t>29</a:t>
            </a:fld>
            <a:endParaRPr lang="en-US"/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5EE915AE-212D-44A9-816E-DC9681C9485C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pPr algn="r" eaLnBrk="1" hangingPunct="1">
                <a:defRPr/>
              </a:pPr>
              <a:t>29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541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38438" y="0"/>
            <a:ext cx="6461125" cy="492125"/>
          </a:xfrm>
        </p:spPr>
        <p:txBody>
          <a:bodyPr/>
          <a:lstStyle/>
          <a:p>
            <a:r>
              <a:rPr lang="en-US" sz="2400"/>
              <a:t>Grid Workflow Datamining in Earth Science</a:t>
            </a:r>
          </a:p>
        </p:txBody>
      </p:sp>
      <p:sp>
        <p:nvSpPr>
          <p:cNvPr id="541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95600" y="423863"/>
            <a:ext cx="62484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Work with</a:t>
            </a:r>
            <a:r>
              <a:rPr lang="en-US" sz="1800">
                <a:solidFill>
                  <a:srgbClr val="FFFF00"/>
                </a:solidFill>
              </a:rPr>
              <a:t> Scripps Institute</a:t>
            </a:r>
          </a:p>
          <a:p>
            <a:pPr>
              <a:lnSpc>
                <a:spcPct val="80000"/>
              </a:lnSpc>
            </a:pPr>
            <a:r>
              <a:rPr lang="en-US" sz="1800">
                <a:solidFill>
                  <a:srgbClr val="FFFF00"/>
                </a:solidFill>
              </a:rPr>
              <a:t>Grid services</a:t>
            </a:r>
            <a:r>
              <a:rPr lang="en-US" sz="1800"/>
              <a:t> controlled by scripting </a:t>
            </a:r>
            <a:r>
              <a:rPr lang="en-US" sz="1800">
                <a:solidFill>
                  <a:srgbClr val="FFFF00"/>
                </a:solidFill>
              </a:rPr>
              <a:t>workflow</a:t>
            </a:r>
            <a:r>
              <a:rPr lang="en-US" sz="1800"/>
              <a:t> process real time data from ~70 GPS Sensors in Southern California 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257175"/>
            <a:ext cx="3505200" cy="5886450"/>
            <a:chOff x="0" y="162"/>
            <a:chExt cx="2208" cy="3708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162"/>
              <a:ext cx="1776" cy="3708"/>
              <a:chOff x="0" y="162"/>
              <a:chExt cx="1776" cy="370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0" y="162"/>
                <a:ext cx="1776" cy="3708"/>
                <a:chOff x="144" y="480"/>
                <a:chExt cx="1776" cy="3708"/>
              </a:xfrm>
            </p:grpSpPr>
            <p:pic>
              <p:nvPicPr>
                <p:cNvPr id="541702" name="Picture 5" descr="gps-filters1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55421" b="46240"/>
                <a:stretch>
                  <a:fillRect/>
                </a:stretch>
              </p:blipFill>
              <p:spPr bwMode="auto">
                <a:xfrm>
                  <a:off x="144" y="480"/>
                  <a:ext cx="1776" cy="10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41703" name="Line 6"/>
                <p:cNvSpPr>
                  <a:spLocks noChangeShapeType="1"/>
                </p:cNvSpPr>
                <p:nvPr/>
              </p:nvSpPr>
              <p:spPr bwMode="auto">
                <a:xfrm>
                  <a:off x="1032" y="1536"/>
                  <a:ext cx="0" cy="235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1704" name="Oval 7"/>
                <p:cNvSpPr>
                  <a:spLocks noChangeArrowheads="1"/>
                </p:cNvSpPr>
                <p:nvPr/>
              </p:nvSpPr>
              <p:spPr bwMode="auto">
                <a:xfrm>
                  <a:off x="240" y="1671"/>
                  <a:ext cx="1584" cy="518"/>
                </a:xfrm>
                <a:prstGeom prst="ellipse">
                  <a:avLst/>
                </a:prstGeom>
                <a:solidFill>
                  <a:srgbClr val="0033CC"/>
                </a:solidFill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Streaming Data</a:t>
                  </a:r>
                </a:p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Support</a:t>
                  </a:r>
                </a:p>
              </p:txBody>
            </p:sp>
            <p:sp>
              <p:nvSpPr>
                <p:cNvPr id="541705" name="Oval 8"/>
                <p:cNvSpPr>
                  <a:spLocks noChangeArrowheads="1"/>
                </p:cNvSpPr>
                <p:nvPr/>
              </p:nvSpPr>
              <p:spPr bwMode="auto">
                <a:xfrm>
                  <a:off x="240" y="2352"/>
                  <a:ext cx="1584" cy="518"/>
                </a:xfrm>
                <a:prstGeom prst="ellipse">
                  <a:avLst/>
                </a:prstGeom>
                <a:solidFill>
                  <a:srgbClr val="0033CC"/>
                </a:solidFill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Transformations</a:t>
                  </a:r>
                </a:p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Data Checking</a:t>
                  </a:r>
                </a:p>
              </p:txBody>
            </p:sp>
            <p:sp>
              <p:nvSpPr>
                <p:cNvPr id="541706" name="Oval 9"/>
                <p:cNvSpPr>
                  <a:spLocks noChangeArrowheads="1"/>
                </p:cNvSpPr>
                <p:nvPr/>
              </p:nvSpPr>
              <p:spPr bwMode="auto">
                <a:xfrm>
                  <a:off x="240" y="3120"/>
                  <a:ext cx="1584" cy="518"/>
                </a:xfrm>
                <a:prstGeom prst="ellipse">
                  <a:avLst/>
                </a:prstGeom>
                <a:solidFill>
                  <a:srgbClr val="0033CC"/>
                </a:solidFill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Hidden Markov</a:t>
                  </a:r>
                  <a:b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</a:br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Datamining (JPL)</a:t>
                  </a:r>
                </a:p>
              </p:txBody>
            </p:sp>
            <p:sp>
              <p:nvSpPr>
                <p:cNvPr id="541707" name="Oval 10"/>
                <p:cNvSpPr>
                  <a:spLocks noChangeArrowheads="1"/>
                </p:cNvSpPr>
                <p:nvPr/>
              </p:nvSpPr>
              <p:spPr bwMode="auto">
                <a:xfrm>
                  <a:off x="240" y="3888"/>
                  <a:ext cx="1584" cy="300"/>
                </a:xfrm>
                <a:prstGeom prst="ellipse">
                  <a:avLst/>
                </a:prstGeom>
                <a:solidFill>
                  <a:srgbClr val="0033CC"/>
                </a:solidFill>
                <a:ln w="381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eaLnBrk="1" hangingPunct="1"/>
                  <a:r>
                    <a:rPr lang="en-US" sz="1600" b="1">
                      <a:solidFill>
                        <a:srgbClr val="FFFF00"/>
                      </a:solidFill>
                      <a:latin typeface="Times New Roman" pitchFamily="18" charset="0"/>
                    </a:rPr>
                    <a:t>Display (GIS)</a:t>
                  </a:r>
                </a:p>
              </p:txBody>
            </p:sp>
          </p:grpSp>
          <p:sp>
            <p:nvSpPr>
              <p:cNvPr id="541708" name="Text Box 11"/>
              <p:cNvSpPr txBox="1">
                <a:spLocks noChangeArrowheads="1"/>
              </p:cNvSpPr>
              <p:nvPr/>
            </p:nvSpPr>
            <p:spPr bwMode="auto">
              <a:xfrm>
                <a:off x="784" y="166"/>
                <a:ext cx="744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600" b="1">
                    <a:solidFill>
                      <a:schemeClr val="bg2"/>
                    </a:solidFill>
                    <a:latin typeface="Times New Roman" pitchFamily="18" charset="0"/>
                  </a:rPr>
                  <a:t>NASA GPS</a:t>
                </a:r>
              </a:p>
            </p:txBody>
          </p:sp>
        </p:grpSp>
        <p:cxnSp>
          <p:nvCxnSpPr>
            <p:cNvPr id="541709" name="AutoShape 14"/>
            <p:cNvCxnSpPr>
              <a:cxnSpLocks noChangeShapeType="1"/>
            </p:cNvCxnSpPr>
            <p:nvPr/>
          </p:nvCxnSpPr>
          <p:spPr bwMode="auto">
            <a:xfrm flipV="1">
              <a:off x="1728" y="2989"/>
              <a:ext cx="480" cy="72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541710" name="AutoShape 15"/>
            <p:cNvCxnSpPr>
              <a:cxnSpLocks noChangeShapeType="1"/>
              <a:stCxn id="541706" idx="6"/>
            </p:cNvCxnSpPr>
            <p:nvPr/>
          </p:nvCxnSpPr>
          <p:spPr bwMode="auto">
            <a:xfrm flipV="1">
              <a:off x="1692" y="1321"/>
              <a:ext cx="420" cy="1740"/>
            </a:xfrm>
            <a:prstGeom prst="bentConnector3">
              <a:avLst>
                <a:gd name="adj1" fmla="val 4856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541711" name="Text Box 16"/>
          <p:cNvSpPr txBox="1">
            <a:spLocks noChangeArrowheads="1"/>
          </p:cNvSpPr>
          <p:nvPr/>
        </p:nvSpPr>
        <p:spPr bwMode="auto">
          <a:xfrm>
            <a:off x="3886200" y="1905000"/>
            <a:ext cx="12223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>
                <a:solidFill>
                  <a:schemeClr val="bg2"/>
                </a:solidFill>
                <a:latin typeface="Times New Roman" pitchFamily="18" charset="0"/>
              </a:rPr>
              <a:t>Earthquake</a:t>
            </a:r>
          </a:p>
        </p:txBody>
      </p:sp>
      <p:sp>
        <p:nvSpPr>
          <p:cNvPr id="5417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810000" y="1676400"/>
            <a:ext cx="4927600" cy="4546600"/>
            <a:chOff x="2112" y="1152"/>
            <a:chExt cx="3360" cy="3168"/>
          </a:xfrm>
        </p:grpSpPr>
        <p:pic>
          <p:nvPicPr>
            <p:cNvPr id="541714" name="Picture 12"/>
            <p:cNvPicPr>
              <a:picLocks noChangeAspect="1" noChangeArrowheads="1"/>
            </p:cNvPicPr>
            <p:nvPr/>
          </p:nvPicPr>
          <p:blipFill>
            <a:blip r:embed="rId4"/>
            <a:srcRect l="665" t="24306" r="48795" b="26476"/>
            <a:stretch>
              <a:fillRect/>
            </a:stretch>
          </p:blipFill>
          <p:spPr bwMode="auto">
            <a:xfrm>
              <a:off x="2160" y="2544"/>
              <a:ext cx="331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1715" name="Picture 13"/>
            <p:cNvPicPr>
              <a:picLocks noChangeAspect="1" noChangeArrowheads="1"/>
            </p:cNvPicPr>
            <p:nvPr/>
          </p:nvPicPr>
          <p:blipFill>
            <a:blip r:embed="rId5"/>
            <a:srcRect l="4649" t="33530" r="5859"/>
            <a:stretch>
              <a:fillRect/>
            </a:stretch>
          </p:blipFill>
          <p:spPr bwMode="auto">
            <a:xfrm>
              <a:off x="2112" y="1152"/>
              <a:ext cx="3024" cy="1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16" name="Text Box 18"/>
            <p:cNvSpPr txBox="1">
              <a:spLocks noChangeArrowheads="1"/>
            </p:cNvSpPr>
            <p:nvPr/>
          </p:nvSpPr>
          <p:spPr bwMode="auto">
            <a:xfrm>
              <a:off x="4676" y="3600"/>
              <a:ext cx="739" cy="234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latin typeface="Times New Roman" pitchFamily="18" charset="0"/>
                </a:rPr>
                <a:t>Real Time</a:t>
              </a:r>
            </a:p>
          </p:txBody>
        </p:sp>
        <p:sp>
          <p:nvSpPr>
            <p:cNvPr id="541717" name="Text Box 19"/>
            <p:cNvSpPr txBox="1">
              <a:spLocks noChangeArrowheads="1"/>
            </p:cNvSpPr>
            <p:nvPr/>
          </p:nvSpPr>
          <p:spPr bwMode="auto">
            <a:xfrm>
              <a:off x="4488" y="2160"/>
              <a:ext cx="642" cy="234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latin typeface="Times New Roman" pitchFamily="18" charset="0"/>
                </a:rPr>
                <a:t>Archival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en-US" sz="4000" smtClean="0"/>
              <a:t>Applications, Infrastructure, Technologies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en-US" sz="2400" dirty="0" smtClean="0"/>
              <a:t>This field is confused by inconsistent use of terminology; I define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Web Services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Grids</a:t>
            </a:r>
            <a:r>
              <a:rPr lang="en-US" sz="2400" dirty="0" smtClean="0"/>
              <a:t> and (aspects of) </a:t>
            </a:r>
            <a:r>
              <a:rPr lang="en-US" sz="2400" dirty="0" smtClean="0">
                <a:solidFill>
                  <a:srgbClr val="FFFF00"/>
                </a:solidFill>
              </a:rPr>
              <a:t>Web 2.0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FFFF00"/>
                </a:solidFill>
              </a:rPr>
              <a:t>Enterprise 2.0</a:t>
            </a:r>
            <a:r>
              <a:rPr lang="en-US" sz="2400" dirty="0" smtClean="0"/>
              <a:t>) are </a:t>
            </a:r>
            <a:r>
              <a:rPr lang="en-US" sz="2400" dirty="0" smtClean="0">
                <a:solidFill>
                  <a:srgbClr val="FFFF00"/>
                </a:solidFill>
              </a:rPr>
              <a:t>technologies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Grids</a:t>
            </a:r>
            <a:r>
              <a:rPr lang="en-US" sz="2400" dirty="0" smtClean="0"/>
              <a:t> could be everything (</a:t>
            </a:r>
            <a:r>
              <a:rPr lang="en-US" sz="2400" dirty="0" smtClean="0">
                <a:solidFill>
                  <a:srgbClr val="FFFF00"/>
                </a:solidFill>
              </a:rPr>
              <a:t>Broad Grids </a:t>
            </a:r>
            <a:r>
              <a:rPr lang="en-US" sz="2400" dirty="0" smtClean="0"/>
              <a:t>implementing some sort of</a:t>
            </a:r>
            <a:r>
              <a:rPr lang="en-US" sz="2400" dirty="0" smtClean="0">
                <a:solidFill>
                  <a:srgbClr val="FFFF00"/>
                </a:solidFill>
              </a:rPr>
              <a:t> managed web</a:t>
            </a:r>
            <a:r>
              <a:rPr lang="en-US" sz="2400" dirty="0" smtClean="0"/>
              <a:t>) or reserved for specific architectures like OGSA or Web Services (</a:t>
            </a:r>
            <a:r>
              <a:rPr lang="en-US" sz="2400" dirty="0" smtClean="0">
                <a:solidFill>
                  <a:srgbClr val="FFFF00"/>
                </a:solidFill>
              </a:rPr>
              <a:t>Narrow Grids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These technologies combine and compete to build </a:t>
            </a:r>
            <a:r>
              <a:rPr lang="en-US" sz="2400" dirty="0" smtClean="0">
                <a:solidFill>
                  <a:srgbClr val="FFFF00"/>
                </a:solidFill>
              </a:rPr>
              <a:t>electronic infrastructures</a:t>
            </a:r>
            <a:r>
              <a:rPr lang="en-US" sz="2400" dirty="0" smtClean="0"/>
              <a:t> termed </a:t>
            </a:r>
            <a:r>
              <a:rPr lang="en-US" sz="2400" dirty="0" smtClean="0">
                <a:solidFill>
                  <a:srgbClr val="FFFF00"/>
                </a:solidFill>
              </a:rPr>
              <a:t>e-infrastructure</a:t>
            </a:r>
            <a:r>
              <a:rPr lang="en-US" sz="2400" dirty="0" smtClean="0"/>
              <a:t> or </a:t>
            </a:r>
            <a:r>
              <a:rPr lang="en-US" sz="2400" dirty="0" smtClean="0">
                <a:solidFill>
                  <a:srgbClr val="FFFF00"/>
                </a:solidFill>
              </a:rPr>
              <a:t>Cyberinfrastructure </a:t>
            </a:r>
            <a:r>
              <a:rPr lang="en-US" sz="2400" dirty="0" smtClean="0"/>
              <a:t>and possibly implemented as </a:t>
            </a:r>
            <a:r>
              <a:rPr lang="en-US" sz="2400" dirty="0" smtClean="0">
                <a:solidFill>
                  <a:srgbClr val="FFFF00"/>
                </a:solidFill>
              </a:rPr>
              <a:t>Clouds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e-moreorlessanything</a:t>
            </a:r>
            <a:r>
              <a:rPr lang="en-US" sz="2400" dirty="0" smtClean="0"/>
              <a:t> is an emerging application area of broad importance that is hosted on the infrastructures </a:t>
            </a:r>
            <a:r>
              <a:rPr lang="en-US" sz="2400" dirty="0" smtClean="0">
                <a:solidFill>
                  <a:srgbClr val="FFFF00"/>
                </a:solidFill>
              </a:rPr>
              <a:t>e-infrastructure</a:t>
            </a:r>
            <a:r>
              <a:rPr lang="en-US" sz="2400" dirty="0" smtClean="0"/>
              <a:t> or </a:t>
            </a:r>
            <a:r>
              <a:rPr lang="en-US" sz="2400" dirty="0" smtClean="0">
                <a:solidFill>
                  <a:srgbClr val="FFFF00"/>
                </a:solidFill>
              </a:rPr>
              <a:t>Cyberinfrastructure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e-Science </a:t>
            </a:r>
            <a:r>
              <a:rPr lang="en-US" sz="2400" dirty="0" smtClean="0"/>
              <a:t>or perhaps</a:t>
            </a:r>
            <a:r>
              <a:rPr lang="en-US" sz="2400" dirty="0" smtClean="0">
                <a:solidFill>
                  <a:srgbClr val="FFFF00"/>
                </a:solidFill>
              </a:rPr>
              <a:t> better e-Research </a:t>
            </a:r>
            <a:r>
              <a:rPr lang="en-US" sz="2400" dirty="0" smtClean="0"/>
              <a:t>is a special case of </a:t>
            </a:r>
            <a:r>
              <a:rPr lang="en-US" sz="2400" dirty="0" smtClean="0">
                <a:solidFill>
                  <a:srgbClr val="FFFF00"/>
                </a:solidFill>
              </a:rPr>
              <a:t>e-moreorlessanything</a:t>
            </a: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79626-99AA-4ADF-B07F-57D2ED49F232}" type="slidenum">
              <a:rPr lang="en-US"/>
              <a:pPr/>
              <a:t>30</a:t>
            </a:fld>
            <a:endParaRPr lang="en-US"/>
          </a:p>
        </p:txBody>
      </p:sp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 l="17134"/>
          <a:stretch>
            <a:fillRect/>
          </a:stretch>
        </p:blipFill>
        <p:spPr bwMode="auto">
          <a:xfrm>
            <a:off x="0" y="12954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37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/>
              <a:t>Grid Workflow Data Assimilation in Earth Science</a:t>
            </a:r>
          </a:p>
        </p:txBody>
      </p:sp>
      <p:sp>
        <p:nvSpPr>
          <p:cNvPr id="543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00"/>
                </a:solidFill>
              </a:rPr>
              <a:t>Grid services</a:t>
            </a:r>
            <a:r>
              <a:rPr lang="en-US" sz="1800"/>
              <a:t> triggered by abnormal events and controlled by </a:t>
            </a:r>
            <a:r>
              <a:rPr lang="en-US" sz="1800">
                <a:solidFill>
                  <a:srgbClr val="FFFF00"/>
                </a:solidFill>
              </a:rPr>
              <a:t>workflow</a:t>
            </a:r>
            <a:r>
              <a:rPr lang="en-US" sz="1800"/>
              <a:t> process real time data from radar and high resolution simulations for tornado forecasts</a:t>
            </a:r>
          </a:p>
        </p:txBody>
      </p:sp>
      <p:pic>
        <p:nvPicPr>
          <p:cNvPr id="543749" name="Picture 5" descr="adas-w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308100"/>
            <a:ext cx="70866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3750" name="Picture 6" descr="Melbourne, FL Short Range Base Reflectiv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24400"/>
            <a:ext cx="1981200" cy="2133600"/>
          </a:xfrm>
          <a:prstGeom prst="rect">
            <a:avLst/>
          </a:prstGeom>
          <a:noFill/>
        </p:spPr>
      </p:pic>
      <p:sp>
        <p:nvSpPr>
          <p:cNvPr id="543751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160020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chemeClr val="tx2"/>
                </a:solidFill>
                <a:latin typeface="Times New Roman" pitchFamily="18" charset="0"/>
              </a:rPr>
              <a:t>Typical graphical interface to service composition</a:t>
            </a:r>
          </a:p>
        </p:txBody>
      </p:sp>
      <p:sp>
        <p:nvSpPr>
          <p:cNvPr id="543752" name="Text Box 8"/>
          <p:cNvSpPr txBox="1">
            <a:spLocks noChangeArrowheads="1"/>
          </p:cNvSpPr>
          <p:nvPr/>
        </p:nvSpPr>
        <p:spPr bwMode="auto">
          <a:xfrm>
            <a:off x="2133600" y="1371600"/>
            <a:ext cx="7010400" cy="1311275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latin typeface="Times New Roman" pitchFamily="18" charset="0"/>
              </a:rPr>
              <a:t>Taverna another well known Grid/Web Service workflow tool</a:t>
            </a:r>
          </a:p>
          <a:p>
            <a:pPr eaLnBrk="1" hangingPunct="1"/>
            <a:endParaRPr lang="en-US" sz="2000" b="1">
              <a:latin typeface="Times New Roman" pitchFamily="18" charset="0"/>
            </a:endParaRPr>
          </a:p>
          <a:p>
            <a:pPr eaLnBrk="1" hangingPunct="1"/>
            <a:r>
              <a:rPr lang="en-US" sz="2000" b="1">
                <a:latin typeface="Times New Roman" pitchFamily="18" charset="0"/>
              </a:rPr>
              <a:t>Recent Web 2.0 visual Mashup tools include Yahoo Pipes and Microsoft Popfly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5486400" cy="383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6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/>
              <a:t>Major Companies entering mashup  area</a:t>
            </a:r>
          </a:p>
        </p:txBody>
      </p:sp>
      <p:sp>
        <p:nvSpPr>
          <p:cNvPr id="1068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Web 2.0 Mashups</a:t>
            </a:r>
            <a:r>
              <a:rPr lang="en-US" sz="2400" dirty="0"/>
              <a:t> (by definition the largest market) are likely to drive </a:t>
            </a:r>
            <a:r>
              <a:rPr lang="en-US" sz="2400" dirty="0">
                <a:solidFill>
                  <a:srgbClr val="FFFF00"/>
                </a:solidFill>
              </a:rPr>
              <a:t>composition tools</a:t>
            </a:r>
            <a:r>
              <a:rPr lang="en-US" sz="2400" dirty="0"/>
              <a:t> for Grid and web</a:t>
            </a:r>
          </a:p>
          <a:p>
            <a:r>
              <a:rPr lang="en-US" sz="2400" dirty="0"/>
              <a:t>Recently we see Mashup tools like </a:t>
            </a:r>
            <a:r>
              <a:rPr lang="en-US" sz="2400" dirty="0">
                <a:solidFill>
                  <a:srgbClr val="FFFF00"/>
                </a:solidFill>
              </a:rPr>
              <a:t>Yahoo</a:t>
            </a:r>
            <a:r>
              <a:rPr lang="en-US" sz="2400" dirty="0"/>
              <a:t> Pipes and </a:t>
            </a:r>
            <a:r>
              <a:rPr lang="en-US" sz="2400" dirty="0">
                <a:solidFill>
                  <a:srgbClr val="FFFF00"/>
                </a:solidFill>
              </a:rPr>
              <a:t>Microsoft</a:t>
            </a:r>
            <a:r>
              <a:rPr lang="en-US" sz="2400" dirty="0"/>
              <a:t> Popfly which have familiar graphical interfaces</a:t>
            </a:r>
          </a:p>
          <a:p>
            <a:r>
              <a:rPr lang="en-US" sz="2400" dirty="0"/>
              <a:t>Currently only simple examples but tools could become powerful</a:t>
            </a:r>
          </a:p>
        </p:txBody>
      </p:sp>
      <p:grpSp>
        <p:nvGrpSpPr>
          <p:cNvPr id="1068037" name="Group 5"/>
          <p:cNvGrpSpPr>
            <a:grpSpLocks/>
          </p:cNvGrpSpPr>
          <p:nvPr/>
        </p:nvGrpSpPr>
        <p:grpSpPr bwMode="auto">
          <a:xfrm>
            <a:off x="3352800" y="2990850"/>
            <a:ext cx="5791200" cy="3867150"/>
            <a:chOff x="624" y="480"/>
            <a:chExt cx="3648" cy="2436"/>
          </a:xfrm>
        </p:grpSpPr>
        <p:pic>
          <p:nvPicPr>
            <p:cNvPr id="1068038" name="Picture 6"/>
            <p:cNvPicPr>
              <a:picLocks noChangeAspect="1" noChangeArrowheads="1"/>
            </p:cNvPicPr>
            <p:nvPr/>
          </p:nvPicPr>
          <p:blipFill>
            <a:blip r:embed="rId4"/>
            <a:srcRect l="35866" t="38422" r="17934" b="26758"/>
            <a:stretch>
              <a:fillRect/>
            </a:stretch>
          </p:blipFill>
          <p:spPr bwMode="auto">
            <a:xfrm>
              <a:off x="624" y="480"/>
              <a:ext cx="3648" cy="2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68039" name="Text Box 7"/>
            <p:cNvSpPr txBox="1">
              <a:spLocks noChangeArrowheads="1"/>
            </p:cNvSpPr>
            <p:nvPr/>
          </p:nvSpPr>
          <p:spPr bwMode="auto">
            <a:xfrm>
              <a:off x="710" y="2433"/>
              <a:ext cx="9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Yahoo Pipes</a:t>
              </a:r>
            </a:p>
          </p:txBody>
        </p:sp>
      </p:grpSp>
      <p:pic>
        <p:nvPicPr>
          <p:cNvPr id="1068040" name="Picture 8"/>
          <p:cNvPicPr>
            <a:picLocks noChangeAspect="1" noChangeArrowheads="1"/>
          </p:cNvPicPr>
          <p:nvPr/>
        </p:nvPicPr>
        <p:blipFill>
          <a:blip r:embed="rId5"/>
          <a:srcRect t="10730" r="9363" b="4778"/>
          <a:stretch>
            <a:fillRect/>
          </a:stretch>
        </p:blipFill>
        <p:spPr bwMode="auto">
          <a:xfrm>
            <a:off x="1524000" y="0"/>
            <a:ext cx="7620000" cy="666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Google MapReduce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/>
              <a:t>Simplified Data Processing on </a:t>
            </a:r>
            <a:r>
              <a:rPr lang="en-US" sz="2800" dirty="0" smtClean="0"/>
              <a:t>Clusters/Clouds</a:t>
            </a:r>
            <a:endParaRPr lang="en-US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>
                <a:hlinkClick r:id="rId3"/>
              </a:rPr>
              <a:t>http://labs.google.com/papers/mapreduce.html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This is a </a:t>
            </a:r>
            <a:r>
              <a:rPr lang="en-US" sz="2000" dirty="0">
                <a:solidFill>
                  <a:srgbClr val="FFFF00"/>
                </a:solidFill>
              </a:rPr>
              <a:t>dataflow</a:t>
            </a:r>
            <a:r>
              <a:rPr lang="en-US" sz="2000" dirty="0"/>
              <a:t> model between services where </a:t>
            </a:r>
            <a:r>
              <a:rPr lang="en-US" sz="2000" dirty="0">
                <a:solidFill>
                  <a:srgbClr val="FFFF00"/>
                </a:solidFill>
              </a:rPr>
              <a:t>services </a:t>
            </a:r>
            <a:r>
              <a:rPr lang="en-US" sz="2000" dirty="0"/>
              <a:t>can do useful </a:t>
            </a:r>
            <a:r>
              <a:rPr lang="en-US" sz="2000" dirty="0">
                <a:solidFill>
                  <a:srgbClr val="FFFF00"/>
                </a:solidFill>
              </a:rPr>
              <a:t>document oriented data parallel </a:t>
            </a:r>
            <a:r>
              <a:rPr lang="en-US" sz="2000" dirty="0"/>
              <a:t>applications including </a:t>
            </a:r>
            <a:r>
              <a:rPr lang="en-US" sz="2000" dirty="0">
                <a:solidFill>
                  <a:srgbClr val="FFFF00"/>
                </a:solidFill>
              </a:rPr>
              <a:t>reductions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FF00"/>
                </a:solidFill>
              </a:rPr>
              <a:t>decomposition of services </a:t>
            </a:r>
            <a:r>
              <a:rPr lang="en-US" sz="2000" dirty="0"/>
              <a:t>onto cluster engines (clouds) is automated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FF00"/>
                </a:solidFill>
              </a:rPr>
              <a:t>large I/O </a:t>
            </a:r>
            <a:r>
              <a:rPr lang="en-US" sz="2000" dirty="0"/>
              <a:t>requirements of datasets changes efficiency analysis in favor of dataflow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Services (count words in example) can obviously be extended to  </a:t>
            </a:r>
            <a:r>
              <a:rPr lang="en-US" sz="2000" dirty="0">
                <a:solidFill>
                  <a:srgbClr val="FFFF00"/>
                </a:solidFill>
              </a:rPr>
              <a:t>general parallel applications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There are many </a:t>
            </a:r>
            <a:r>
              <a:rPr lang="en-US" sz="2000" dirty="0">
                <a:solidFill>
                  <a:srgbClr val="FFFF00"/>
                </a:solidFill>
              </a:rPr>
              <a:t>alternatives to language </a:t>
            </a:r>
            <a:r>
              <a:rPr lang="en-US" sz="2000" dirty="0"/>
              <a:t>expressing either </a:t>
            </a:r>
            <a:r>
              <a:rPr lang="en-US" sz="2000" dirty="0">
                <a:solidFill>
                  <a:srgbClr val="FFFF00"/>
                </a:solidFill>
              </a:rPr>
              <a:t>dataflow</a:t>
            </a:r>
            <a:r>
              <a:rPr lang="en-US" sz="2000" dirty="0"/>
              <a:t> and/or </a:t>
            </a:r>
            <a:r>
              <a:rPr lang="en-US" sz="2000" dirty="0">
                <a:solidFill>
                  <a:srgbClr val="FFFF00"/>
                </a:solidFill>
              </a:rPr>
              <a:t>parallel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operations and/or </a:t>
            </a:r>
            <a:r>
              <a:rPr lang="en-US" sz="2000" dirty="0">
                <a:solidFill>
                  <a:srgbClr val="FFFF00"/>
                </a:solidFill>
              </a:rPr>
              <a:t>workflow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50EAE3D-15C3-4F6F-965B-E153FEFB2764}" type="slidenum">
              <a:rPr lang="en-US" altLang="ja-JP"/>
              <a:pPr/>
              <a:t>32</a:t>
            </a:fld>
            <a:endParaRPr lang="en-US" altLang="ja-JP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956050"/>
            <a:ext cx="9144000" cy="2901950"/>
            <a:chOff x="0" y="2492"/>
            <a:chExt cx="5760" cy="1828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4"/>
            <a:srcRect l="4933" t="18327" r="14714" b="17526"/>
            <a:stretch>
              <a:fillRect/>
            </a:stretch>
          </p:blipFill>
          <p:spPr bwMode="auto">
            <a:xfrm>
              <a:off x="0" y="2492"/>
              <a:ext cx="2976" cy="18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5"/>
            <a:srcRect l="4933" t="18327" r="33745" b="34021"/>
            <a:stretch>
              <a:fillRect/>
            </a:stretch>
          </p:blipFill>
          <p:spPr bwMode="auto">
            <a:xfrm>
              <a:off x="2976" y="2513"/>
              <a:ext cx="2784" cy="18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250" name="Picture 3"/>
          <p:cNvPicPr>
            <a:picLocks noChangeAspect="1" noChangeArrowheads="1"/>
          </p:cNvPicPr>
          <p:nvPr/>
        </p:nvPicPr>
        <p:blipFill>
          <a:blip r:embed="rId3"/>
          <a:srcRect l="11423" t="3761" r="12769" b="5338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810000" cy="609600"/>
          </a:xfrm>
        </p:spPr>
        <p:txBody>
          <a:bodyPr/>
          <a:lstStyle/>
          <a:p>
            <a:r>
              <a:rPr lang="en-US" sz="3200" b="0" dirty="0"/>
              <a:t>Web 2.0 Mashups and APIs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3962400" cy="5562600"/>
          </a:xfrm>
        </p:spPr>
        <p:txBody>
          <a:bodyPr/>
          <a:lstStyle/>
          <a:p>
            <a:r>
              <a:rPr lang="en-US" sz="1600" dirty="0">
                <a:hlinkClick r:id="rId3"/>
              </a:rPr>
              <a:t>http://www.programmableweb.com/</a:t>
            </a:r>
            <a:r>
              <a:rPr lang="en-US" dirty="0"/>
              <a:t> has </a:t>
            </a:r>
            <a:r>
              <a:rPr lang="en-US" dirty="0" smtClean="0"/>
              <a:t>(May 14 2008</a:t>
            </a:r>
            <a:r>
              <a:rPr lang="en-US" dirty="0"/>
              <a:t>) </a:t>
            </a:r>
            <a:r>
              <a:rPr lang="en-US" dirty="0" smtClean="0"/>
              <a:t>3030 </a:t>
            </a:r>
            <a:r>
              <a:rPr lang="en-US" dirty="0">
                <a:solidFill>
                  <a:srgbClr val="FFFF00"/>
                </a:solidFill>
              </a:rPr>
              <a:t>Mashups</a:t>
            </a:r>
            <a:r>
              <a:rPr lang="en-US" dirty="0"/>
              <a:t> and </a:t>
            </a:r>
            <a:r>
              <a:rPr lang="en-US" dirty="0" smtClean="0"/>
              <a:t>748 </a:t>
            </a:r>
            <a:r>
              <a:rPr lang="en-US" dirty="0">
                <a:solidFill>
                  <a:srgbClr val="FFFF00"/>
                </a:solidFill>
              </a:rPr>
              <a:t>Web 2.0 APIs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with GoogleMaps the most often used in Mashups</a:t>
            </a:r>
          </a:p>
          <a:p>
            <a:r>
              <a:rPr lang="en-US" dirty="0"/>
              <a:t>This is the</a:t>
            </a:r>
            <a:r>
              <a:rPr lang="en-US" dirty="0">
                <a:solidFill>
                  <a:srgbClr val="FFFF00"/>
                </a:solidFill>
              </a:rPr>
              <a:t> Web 2.0 UDDI </a:t>
            </a:r>
            <a:r>
              <a:rPr lang="en-US" sz="2400" dirty="0">
                <a:solidFill>
                  <a:srgbClr val="FFFF00"/>
                </a:solidFill>
              </a:rPr>
              <a:t>(service registry)</a:t>
            </a:r>
            <a:r>
              <a:rPr lang="en-US" sz="2400" dirty="0"/>
              <a:t> </a:t>
            </a:r>
          </a:p>
        </p:txBody>
      </p:sp>
      <p:pic>
        <p:nvPicPr>
          <p:cNvPr id="710667" name="Picture 11"/>
          <p:cNvPicPr>
            <a:picLocks noChangeAspect="1" noChangeArrowheads="1"/>
          </p:cNvPicPr>
          <p:nvPr/>
        </p:nvPicPr>
        <p:blipFill>
          <a:blip r:embed="rId4"/>
          <a:srcRect t="16983" b="3416"/>
          <a:stretch>
            <a:fillRect/>
          </a:stretch>
        </p:blipFill>
        <p:spPr bwMode="auto">
          <a:xfrm>
            <a:off x="4800600" y="21016"/>
            <a:ext cx="4343400" cy="683698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8" name="Picture 12"/>
          <p:cNvPicPr>
            <a:picLocks noChangeAspect="1" noChangeArrowheads="1"/>
          </p:cNvPicPr>
          <p:nvPr/>
        </p:nvPicPr>
        <p:blipFill>
          <a:blip r:embed="rId5"/>
          <a:srcRect t="16983" r="5333" b="4459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6" name="Picture 10"/>
          <p:cNvPicPr>
            <a:picLocks noChangeAspect="1" noChangeArrowheads="1"/>
          </p:cNvPicPr>
          <p:nvPr/>
        </p:nvPicPr>
        <p:blipFill>
          <a:blip r:embed="rId6"/>
          <a:srcRect l="2542" t="46646" r="7627" b="11425"/>
          <a:stretch>
            <a:fillRect/>
          </a:stretch>
        </p:blipFill>
        <p:spPr bwMode="auto">
          <a:xfrm>
            <a:off x="0" y="4953000"/>
            <a:ext cx="4038600" cy="190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9" name="Picture 13"/>
          <p:cNvPicPr>
            <a:picLocks noChangeAspect="1" noChangeArrowheads="1"/>
          </p:cNvPicPr>
          <p:nvPr/>
        </p:nvPicPr>
        <p:blipFill>
          <a:blip r:embed="rId7"/>
          <a:srcRect t="21000" r="8739" b="7000"/>
          <a:stretch>
            <a:fillRect/>
          </a:stretch>
        </p:blipFill>
        <p:spPr bwMode="auto">
          <a:xfrm>
            <a:off x="4087812" y="0"/>
            <a:ext cx="5056188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95800" cy="685800"/>
          </a:xfrm>
        </p:spPr>
        <p:txBody>
          <a:bodyPr/>
          <a:lstStyle/>
          <a:p>
            <a:r>
              <a:rPr lang="en-US" sz="2800" dirty="0"/>
              <a:t>The List of Web 2.0 API’s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4196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Each site has </a:t>
            </a:r>
            <a:r>
              <a:rPr lang="en-US" dirty="0">
                <a:solidFill>
                  <a:srgbClr val="FFFF00"/>
                </a:solidFill>
              </a:rPr>
              <a:t>API</a:t>
            </a:r>
            <a:r>
              <a:rPr lang="en-US" dirty="0"/>
              <a:t> and its features</a:t>
            </a:r>
          </a:p>
          <a:p>
            <a:pPr>
              <a:lnSpc>
                <a:spcPct val="90000"/>
              </a:lnSpc>
            </a:pPr>
            <a:r>
              <a:rPr lang="en-US" dirty="0"/>
              <a:t>Divided into broad categories</a:t>
            </a:r>
          </a:p>
          <a:p>
            <a:pPr>
              <a:lnSpc>
                <a:spcPct val="90000"/>
              </a:lnSpc>
            </a:pPr>
            <a:r>
              <a:rPr lang="en-US" dirty="0"/>
              <a:t>Only a few used a lot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64 API’s</a:t>
            </a:r>
            <a:r>
              <a:rPr lang="en-US" dirty="0" smtClean="0"/>
              <a:t> </a:t>
            </a:r>
            <a:r>
              <a:rPr lang="en-US" dirty="0"/>
              <a:t>used in </a:t>
            </a:r>
            <a:r>
              <a:rPr lang="en-US" dirty="0">
                <a:solidFill>
                  <a:srgbClr val="FFFF00"/>
                </a:solidFill>
              </a:rPr>
              <a:t>10 </a:t>
            </a:r>
            <a:r>
              <a:rPr lang="en-US" dirty="0"/>
              <a:t>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mashups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RSS feed of new APIs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Google maps </a:t>
            </a:r>
            <a:r>
              <a:rPr lang="en-US" dirty="0"/>
              <a:t>dominates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>
                <a:solidFill>
                  <a:srgbClr val="FFFF00"/>
                </a:solidFill>
              </a:rPr>
              <a:t>Amazon EC2/S3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growing </a:t>
            </a:r>
            <a:r>
              <a:rPr lang="en-US" dirty="0"/>
              <a:t>in popularity</a:t>
            </a:r>
          </a:p>
          <a:p>
            <a:pPr>
              <a:lnSpc>
                <a:spcPct val="90000"/>
              </a:lnSpc>
            </a:pPr>
            <a:r>
              <a:rPr lang="en-US" dirty="0"/>
              <a:t>Interesting that </a:t>
            </a:r>
            <a:r>
              <a:rPr lang="en-US" dirty="0">
                <a:solidFill>
                  <a:srgbClr val="FFFF00"/>
                </a:solidFill>
              </a:rPr>
              <a:t>no such eScience site</a:t>
            </a:r>
            <a:r>
              <a:rPr lang="en-US" dirty="0"/>
              <a:t>; we are not building interoperable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(re-usable) </a:t>
            </a:r>
            <a:r>
              <a:rPr lang="en-US" dirty="0"/>
              <a:t>services?</a:t>
            </a:r>
          </a:p>
        </p:txBody>
      </p:sp>
      <p:pic>
        <p:nvPicPr>
          <p:cNvPr id="712710" name="Picture 6"/>
          <p:cNvPicPr>
            <a:picLocks noChangeAspect="1" noChangeArrowheads="1"/>
          </p:cNvPicPr>
          <p:nvPr/>
        </p:nvPicPr>
        <p:blipFill>
          <a:blip r:embed="rId3"/>
          <a:srcRect t="17000" r="4904" b="4611"/>
          <a:stretch>
            <a:fillRect/>
          </a:stretch>
        </p:blipFill>
        <p:spPr bwMode="auto">
          <a:xfrm>
            <a:off x="4450328" y="0"/>
            <a:ext cx="4693672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0B9EE-EF1F-4C2B-BEAB-F42B1E918438}" type="slidenum">
              <a:rPr lang="en-US"/>
              <a:pPr/>
              <a:t>36</a:t>
            </a:fld>
            <a:endParaRPr lang="en-US"/>
          </a:p>
        </p:txBody>
      </p:sp>
      <p:sp>
        <p:nvSpPr>
          <p:cNvPr id="10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77852BE9-CA2E-40AA-8790-9D5BE2D2652B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pPr algn="r" eaLnBrk="1" hangingPunct="1">
                <a:defRPr/>
              </a:pPr>
              <a:t>36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5519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/>
              <a:t>Grid-style portal as used in Earthquake Grid</a:t>
            </a:r>
          </a:p>
        </p:txBody>
      </p:sp>
      <p:pic>
        <p:nvPicPr>
          <p:cNvPr id="5519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6775"/>
            <a:ext cx="61722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4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0" y="762000"/>
            <a:ext cx="3810000" cy="2667000"/>
          </a:xfrm>
          <a:solidFill>
            <a:schemeClr val="bg2"/>
          </a:solidFill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/>
              <a:t>The Portal is built from portlets – providing user interface fragments for each service that are composed into the full interface – uses OGCE technology as does planetary science VLAB portal with University of Minnesota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3850245" name="Picture 5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641350"/>
            <a:ext cx="67056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2770188"/>
            <a:ext cx="40386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47" name="Picture 7"/>
          <p:cNvPicPr>
            <a:picLocks noChangeAspect="1" noChangeArrowheads="1"/>
          </p:cNvPicPr>
          <p:nvPr/>
        </p:nvPicPr>
        <p:blipFill>
          <a:blip r:embed="rId6"/>
          <a:srcRect t="16962" r="2803" b="236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0" y="2271713"/>
            <a:ext cx="8712200" cy="1190625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>
                <a:latin typeface="Times New Roman" pitchFamily="18" charset="0"/>
              </a:rPr>
              <a:t>QuakeSim has a typical Grid technology portal</a:t>
            </a:r>
          </a:p>
          <a:p>
            <a:pPr eaLnBrk="1" hangingPunct="1"/>
            <a:endParaRPr lang="en-US" b="1">
              <a:latin typeface="Times New Roman" pitchFamily="18" charset="0"/>
            </a:endParaRPr>
          </a:p>
          <a:p>
            <a:pPr eaLnBrk="1" hangingPunct="1"/>
            <a:r>
              <a:rPr lang="en-US" b="1">
                <a:latin typeface="Times New Roman" pitchFamily="18" charset="0"/>
              </a:rPr>
              <a:t>Such Server side Portlet-based approaches to portals are being challenged by client side gadgets from Web 2.0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5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5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5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5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5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5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2413" cy="685800"/>
          </a:xfrm>
        </p:spPr>
        <p:txBody>
          <a:bodyPr/>
          <a:lstStyle/>
          <a:p>
            <a:pPr eaLnBrk="1" hangingPunct="1"/>
            <a:r>
              <a:rPr lang="en-US" sz="4000" b="1" dirty="0"/>
              <a:t>Typical Google Gadget Structure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715000"/>
            <a:ext cx="8990013" cy="912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… Lots of HTML and JavaScript &lt;/Content&gt; &lt;/Module&gt;</a:t>
            </a:r>
          </a:p>
        </p:txBody>
      </p:sp>
      <p:pic>
        <p:nvPicPr>
          <p:cNvPr id="719876" name="Picture 6"/>
          <p:cNvPicPr>
            <a:picLocks noChangeAspect="1" noChangeArrowheads="1"/>
          </p:cNvPicPr>
          <p:nvPr/>
        </p:nvPicPr>
        <p:blipFill>
          <a:blip r:embed="rId3"/>
          <a:srcRect t="26439" r="2885" b="17271"/>
          <a:stretch>
            <a:fillRect/>
          </a:stretch>
        </p:blipFill>
        <p:spPr bwMode="auto">
          <a:xfrm>
            <a:off x="0" y="685800"/>
            <a:ext cx="9144000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6200" y="685800"/>
            <a:ext cx="9067800" cy="5410200"/>
            <a:chOff x="48" y="384"/>
            <a:chExt cx="5712" cy="3408"/>
          </a:xfrm>
        </p:grpSpPr>
        <p:pic>
          <p:nvPicPr>
            <p:cNvPr id="719879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62" y="384"/>
              <a:ext cx="2898" cy="34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19880" name="Text Box 11"/>
            <p:cNvSpPr txBox="1">
              <a:spLocks noChangeArrowheads="1"/>
            </p:cNvSpPr>
            <p:nvPr/>
          </p:nvSpPr>
          <p:spPr bwMode="auto">
            <a:xfrm>
              <a:off x="48" y="384"/>
              <a:ext cx="2832" cy="826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Google Gadgets are an example of </a:t>
              </a:r>
            </a:p>
            <a:p>
              <a:pPr algn="l"/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Start Page (Web 2.0 term for portals) technology</a:t>
              </a:r>
              <a:b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See </a:t>
              </a:r>
              <a:r>
                <a:rPr lang="en-US" sz="18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http://blogs.zdnet.com/Hinchcliffe/?p=8</a:t>
              </a:r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</a:p>
          </p:txBody>
        </p:sp>
      </p:grpSp>
      <p:sp>
        <p:nvSpPr>
          <p:cNvPr id="719877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8145463" cy="581025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>
                <a:ea typeface="Arial Unicode MS" pitchFamily="34" charset="-128"/>
                <a:cs typeface="Arial Unicode MS" pitchFamily="34" charset="-128"/>
              </a:rPr>
              <a:t>Portlets build User Interfaces by combining fragments in a standalone Java Server</a:t>
            </a:r>
          </a:p>
          <a:p>
            <a:pPr algn="l"/>
            <a:r>
              <a:rPr lang="en-US" dirty="0">
                <a:ea typeface="Arial Unicode MS" pitchFamily="34" charset="-128"/>
                <a:cs typeface="Arial Unicode MS" pitchFamily="34" charset="-128"/>
              </a:rPr>
              <a:t>Google Gadgets build User Interfaces by combining fragments with JavaScript on the client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D270F60-E205-472B-BF1F-31AFB2277493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38</a:t>
            </a:fld>
            <a:endParaRPr lang="en-US" sz="1000" b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168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Portlets v. Google Gadgets</a:t>
            </a:r>
          </a:p>
        </p:txBody>
      </p:sp>
      <p:sp>
        <p:nvSpPr>
          <p:cNvPr id="71680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Portals for Grid Systems are built using portlets with software like GridSphere integrating these on the server-side into a single web-page</a:t>
            </a:r>
          </a:p>
          <a:p>
            <a:r>
              <a:rPr lang="en-US"/>
              <a:t>Google (at least) offers the Google sidebar and Google home page which support Web 2.0 services and do not use a server side aggregator</a:t>
            </a:r>
          </a:p>
          <a:p>
            <a:r>
              <a:rPr lang="en-US"/>
              <a:t>Google is more user friendly!</a:t>
            </a:r>
          </a:p>
          <a:p>
            <a:r>
              <a:rPr lang="en-US"/>
              <a:t>The many Web 2.0 competitions is an interesting model for promoting development in the world-wide distributed collection of Web 2.0 developers</a:t>
            </a:r>
          </a:p>
          <a:p>
            <a:r>
              <a:rPr lang="en-US"/>
              <a:t>I guess Web 2.0 model will win!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71680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 l="22577" t="14258" r="6749" b="6535"/>
              <a:stretch>
                <a:fillRect/>
              </a:stretch>
            </p:blipFill>
            <p:spPr bwMode="auto">
              <a:xfrm>
                <a:off x="0" y="0"/>
                <a:ext cx="2928" cy="43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716808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 l="26852" t="12341" r="7133" b="24501"/>
              <a:stretch>
                <a:fillRect/>
              </a:stretch>
            </p:blipFill>
            <p:spPr bwMode="auto">
              <a:xfrm>
                <a:off x="2928" y="0"/>
                <a:ext cx="2832" cy="43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sp>
          <p:nvSpPr>
            <p:cNvPr id="716809" name="Text Box 8"/>
            <p:cNvSpPr txBox="1">
              <a:spLocks noChangeArrowheads="1"/>
            </p:cNvSpPr>
            <p:nvPr/>
          </p:nvSpPr>
          <p:spPr bwMode="auto">
            <a:xfrm>
              <a:off x="0" y="0"/>
              <a:ext cx="2700" cy="366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</a:rPr>
                <a:t>Note the many competitions powering Web 2.0 </a:t>
              </a:r>
              <a:br>
                <a:rPr lang="en-US">
                  <a:solidFill>
                    <a:srgbClr val="000000"/>
                  </a:solidFill>
                </a:rPr>
              </a:br>
              <a:r>
                <a:rPr lang="en-US">
                  <a:solidFill>
                    <a:srgbClr val="000000"/>
                  </a:solidFill>
                </a:rPr>
                <a:t>Mashup and Gadget Development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E0F31-E227-4B94-B856-F47BA3B2A3DE}" type="slidenum">
              <a:rPr lang="en-US"/>
              <a:pPr/>
              <a:t>39</a:t>
            </a:fld>
            <a:endParaRPr lang="en-US"/>
          </a:p>
        </p:txBody>
      </p:sp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/>
              <a:t>Some Web 2.0 Activities at IU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630863"/>
          </a:xfrm>
        </p:spPr>
        <p:txBody>
          <a:bodyPr/>
          <a:lstStyle/>
          <a:p>
            <a:r>
              <a:rPr lang="en-US" sz="2500" dirty="0"/>
              <a:t>Use of </a:t>
            </a:r>
            <a:r>
              <a:rPr lang="en-US" sz="2500" dirty="0">
                <a:solidFill>
                  <a:srgbClr val="FFFF00"/>
                </a:solidFill>
              </a:rPr>
              <a:t>Blogs</a:t>
            </a:r>
            <a:r>
              <a:rPr lang="en-US" sz="2500" dirty="0"/>
              <a:t>, RSS feeds, Wikis etc.</a:t>
            </a:r>
          </a:p>
          <a:p>
            <a:r>
              <a:rPr lang="en-US" sz="2500" dirty="0"/>
              <a:t>Use of </a:t>
            </a:r>
            <a:r>
              <a:rPr lang="en-US" sz="2500" dirty="0">
                <a:solidFill>
                  <a:srgbClr val="FFFF00"/>
                </a:solidFill>
              </a:rPr>
              <a:t>Mashups</a:t>
            </a:r>
            <a:r>
              <a:rPr lang="en-US" sz="2500" dirty="0"/>
              <a:t> for Cheminformatics Grid workflows</a:t>
            </a:r>
          </a:p>
          <a:p>
            <a:r>
              <a:rPr lang="en-US" sz="2500" dirty="0"/>
              <a:t>Moving from </a:t>
            </a:r>
            <a:r>
              <a:rPr lang="en-US" sz="2500" dirty="0">
                <a:solidFill>
                  <a:srgbClr val="FFFF00"/>
                </a:solidFill>
              </a:rPr>
              <a:t>Portlets</a:t>
            </a:r>
            <a:r>
              <a:rPr lang="en-US" sz="2500" dirty="0"/>
              <a:t> to </a:t>
            </a:r>
            <a:r>
              <a:rPr lang="en-US" sz="2500" dirty="0">
                <a:solidFill>
                  <a:srgbClr val="FFFF00"/>
                </a:solidFill>
              </a:rPr>
              <a:t>Gadgets</a:t>
            </a:r>
            <a:r>
              <a:rPr lang="en-US" sz="2500" dirty="0"/>
              <a:t> in portals (or at least supporting both)</a:t>
            </a:r>
          </a:p>
          <a:p>
            <a:r>
              <a:rPr lang="en-US" sz="2500" dirty="0"/>
              <a:t>Use of </a:t>
            </a:r>
            <a:r>
              <a:rPr lang="en-US" sz="2500" dirty="0" err="1">
                <a:solidFill>
                  <a:srgbClr val="FFFF00"/>
                </a:solidFill>
              </a:rPr>
              <a:t>Connotea</a:t>
            </a:r>
            <a:r>
              <a:rPr lang="en-US" sz="2500" dirty="0"/>
              <a:t> to produce tagged document collections such as </a:t>
            </a:r>
            <a:r>
              <a:rPr lang="en-US" sz="2500" dirty="0">
                <a:hlinkClick r:id="rId3"/>
              </a:rPr>
              <a:t>http://www.connotea.org/user/crmc</a:t>
            </a:r>
            <a:r>
              <a:rPr lang="en-US" sz="2500" dirty="0"/>
              <a:t> for parallel </a:t>
            </a:r>
            <a:r>
              <a:rPr lang="en-US" sz="2500" dirty="0" smtClean="0"/>
              <a:t>computing </a:t>
            </a:r>
            <a:endParaRPr lang="en-US" sz="2500" dirty="0"/>
          </a:p>
          <a:p>
            <a:r>
              <a:rPr lang="en-US" sz="2500" dirty="0" smtClean="0">
                <a:solidFill>
                  <a:srgbClr val="FFFF00"/>
                </a:solidFill>
              </a:rPr>
              <a:t>IDIOM </a:t>
            </a:r>
            <a:r>
              <a:rPr lang="en-US" sz="2500" dirty="0" smtClean="0"/>
              <a:t>integrates </a:t>
            </a:r>
            <a:r>
              <a:rPr lang="en-US" sz="2500" dirty="0"/>
              <a:t>multiple tagging and search systems and copes with overlapping inconsistent </a:t>
            </a:r>
            <a:r>
              <a:rPr lang="en-US" sz="2500" dirty="0" smtClean="0"/>
              <a:t>annotations (</a:t>
            </a:r>
            <a:r>
              <a:rPr lang="en-US" sz="2500" dirty="0" smtClean="0">
                <a:solidFill>
                  <a:srgbClr val="FFFF00"/>
                </a:solidFill>
              </a:rPr>
              <a:t>Talk</a:t>
            </a:r>
            <a:r>
              <a:rPr lang="en-US" sz="2500" dirty="0" smtClean="0"/>
              <a:t>-</a:t>
            </a:r>
            <a:r>
              <a:rPr lang="en-US" sz="2500" dirty="0" err="1" smtClean="0"/>
              <a:t>Fatih</a:t>
            </a:r>
            <a:r>
              <a:rPr lang="en-US" sz="2500" dirty="0" smtClean="0"/>
              <a:t>)</a:t>
            </a:r>
            <a:endParaRPr lang="en-US" sz="2500" dirty="0"/>
          </a:p>
          <a:p>
            <a:r>
              <a:rPr lang="en-US" sz="2500" dirty="0">
                <a:solidFill>
                  <a:srgbClr val="FFFF00"/>
                </a:solidFill>
              </a:rPr>
              <a:t>MSI-CIEC portal</a:t>
            </a:r>
            <a:r>
              <a:rPr lang="en-US" sz="2500" dirty="0"/>
              <a:t> augments </a:t>
            </a:r>
            <a:r>
              <a:rPr lang="en-US" sz="2500" dirty="0" err="1"/>
              <a:t>Connotea</a:t>
            </a:r>
            <a:r>
              <a:rPr lang="en-US" sz="2500" dirty="0"/>
              <a:t> to tag </a:t>
            </a:r>
            <a:r>
              <a:rPr lang="en-US" sz="2500" dirty="0" smtClean="0"/>
              <a:t>both URL </a:t>
            </a:r>
            <a:r>
              <a:rPr lang="en-US" sz="2500" dirty="0"/>
              <a:t>and URI’s e.g. </a:t>
            </a:r>
            <a:r>
              <a:rPr lang="en-US" sz="2500" dirty="0" smtClean="0"/>
              <a:t>TeraGrid </a:t>
            </a:r>
            <a:r>
              <a:rPr lang="en-US" sz="2500" dirty="0"/>
              <a:t>use, PI’s and </a:t>
            </a:r>
            <a:r>
              <a:rPr lang="en-US" sz="2500" dirty="0" smtClean="0"/>
              <a:t>Proposals (</a:t>
            </a:r>
            <a:r>
              <a:rPr lang="en-US" sz="2500" dirty="0" smtClean="0">
                <a:solidFill>
                  <a:srgbClr val="FFFF00"/>
                </a:solidFill>
              </a:rPr>
              <a:t>Talk</a:t>
            </a:r>
            <a:r>
              <a:rPr lang="en-US" sz="2500" dirty="0" smtClean="0"/>
              <a:t>-Marlon)</a:t>
            </a:r>
            <a:endParaRPr lang="en-US" sz="2500" dirty="0"/>
          </a:p>
          <a:p>
            <a:r>
              <a:rPr lang="en-US" sz="2500" dirty="0" smtClean="0"/>
              <a:t>Use of </a:t>
            </a:r>
            <a:r>
              <a:rPr lang="en-US" sz="2500" dirty="0" smtClean="0">
                <a:solidFill>
                  <a:srgbClr val="FFFF00"/>
                </a:solidFill>
              </a:rPr>
              <a:t>MapReduce </a:t>
            </a:r>
            <a:r>
              <a:rPr lang="en-US" sz="2500" dirty="0" smtClean="0"/>
              <a:t>style system for collaborative data analysis (</a:t>
            </a:r>
            <a:r>
              <a:rPr lang="en-US" sz="2500" dirty="0" smtClean="0">
                <a:solidFill>
                  <a:srgbClr val="FFFF00"/>
                </a:solidFill>
              </a:rPr>
              <a:t>Talk </a:t>
            </a:r>
            <a:r>
              <a:rPr lang="en-US" sz="2500" dirty="0" smtClean="0"/>
              <a:t>by </a:t>
            </a:r>
            <a:r>
              <a:rPr lang="en-US" sz="2500" dirty="0" err="1" smtClean="0"/>
              <a:t>Jaliya</a:t>
            </a:r>
            <a:r>
              <a:rPr lang="en-US" sz="2500" dirty="0" smtClean="0"/>
              <a:t>)</a:t>
            </a:r>
          </a:p>
          <a:p>
            <a:r>
              <a:rPr lang="en-US" sz="2500" dirty="0" smtClean="0">
                <a:solidFill>
                  <a:srgbClr val="FFFF00"/>
                </a:solidFill>
              </a:rPr>
              <a:t>Multicore </a:t>
            </a:r>
            <a:r>
              <a:rPr lang="en-US" sz="2500" dirty="0">
                <a:solidFill>
                  <a:srgbClr val="FFFF00"/>
                </a:solidFill>
              </a:rPr>
              <a:t>SALSA</a:t>
            </a:r>
            <a:r>
              <a:rPr lang="en-US" sz="2500" dirty="0"/>
              <a:t> project using for </a:t>
            </a:r>
            <a:r>
              <a:rPr lang="en-US" sz="2500" dirty="0">
                <a:solidFill>
                  <a:srgbClr val="FFFF00"/>
                </a:solidFill>
              </a:rPr>
              <a:t>Parallel Programming 2.0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Relevance of Web 2.0</a:t>
            </a: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91600" cy="5867400"/>
          </a:xfrm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Web 2.0</a:t>
            </a:r>
            <a:r>
              <a:rPr lang="en-US" sz="2400" dirty="0" smtClean="0"/>
              <a:t> can </a:t>
            </a:r>
            <a:r>
              <a:rPr lang="en-US" sz="2400" dirty="0" smtClean="0">
                <a:solidFill>
                  <a:srgbClr val="FFFF00"/>
                </a:solidFill>
              </a:rPr>
              <a:t>help </a:t>
            </a:r>
            <a:r>
              <a:rPr lang="en-US" sz="2400" dirty="0" smtClean="0">
                <a:solidFill>
                  <a:srgbClr val="FFFF00"/>
                </a:solidFill>
              </a:rPr>
              <a:t>e-moreorlessanything</a:t>
            </a:r>
            <a:r>
              <a:rPr lang="en-US" sz="2400" dirty="0" smtClean="0"/>
              <a:t> </a:t>
            </a:r>
            <a:r>
              <a:rPr lang="en-US" sz="2400" dirty="0" smtClean="0"/>
              <a:t>in many ways</a:t>
            </a:r>
          </a:p>
          <a:p>
            <a:pPr>
              <a:spcBef>
                <a:spcPct val="15000"/>
              </a:spcBef>
            </a:pPr>
            <a:r>
              <a:rPr lang="en-US" sz="2400" dirty="0" smtClean="0"/>
              <a:t>Its tools (web sites) can enhance </a:t>
            </a:r>
            <a:r>
              <a:rPr lang="en-US" sz="2400" dirty="0" smtClean="0"/>
              <a:t>collaboration</a:t>
            </a:r>
            <a:r>
              <a:rPr lang="en-US" sz="2400" dirty="0" smtClean="0"/>
              <a:t>, i.e. effectively </a:t>
            </a:r>
            <a:r>
              <a:rPr lang="en-US" sz="2400" dirty="0" smtClean="0">
                <a:solidFill>
                  <a:srgbClr val="FFFF00"/>
                </a:solidFill>
              </a:rPr>
              <a:t>support virtual organizations</a:t>
            </a:r>
            <a:r>
              <a:rPr lang="en-US" sz="2400" dirty="0" smtClean="0"/>
              <a:t>, in different ways from </a:t>
            </a:r>
            <a:r>
              <a:rPr lang="en-US" sz="2400" dirty="0" smtClean="0"/>
              <a:t>grids (See </a:t>
            </a:r>
            <a:r>
              <a:rPr lang="en-US" sz="2400" dirty="0" err="1" smtClean="0"/>
              <a:t>VOaaS</a:t>
            </a:r>
            <a:r>
              <a:rPr lang="en-US" sz="2400" dirty="0" smtClean="0"/>
              <a:t> later)</a:t>
            </a:r>
            <a:endParaRPr lang="en-US" sz="2400" dirty="0" smtClean="0"/>
          </a:p>
          <a:p>
            <a:pPr>
              <a:spcBef>
                <a:spcPct val="15000"/>
              </a:spcBef>
            </a:pPr>
            <a:r>
              <a:rPr lang="en-US" sz="2400" dirty="0" smtClean="0"/>
              <a:t>The popularity of Web 2.0 can provide </a:t>
            </a:r>
            <a:r>
              <a:rPr lang="en-US" sz="2400" dirty="0" smtClean="0">
                <a:solidFill>
                  <a:srgbClr val="FFFF00"/>
                </a:solidFill>
              </a:rPr>
              <a:t>high quality technologies and software</a:t>
            </a:r>
            <a:r>
              <a:rPr lang="en-US" sz="2400" dirty="0" smtClean="0"/>
              <a:t> that (due to large commercial investment) can be very useful in </a:t>
            </a:r>
            <a:r>
              <a:rPr lang="en-US" sz="2400" dirty="0" smtClean="0"/>
              <a:t>e-moreorlessanything </a:t>
            </a:r>
            <a:r>
              <a:rPr lang="en-US" sz="2400" dirty="0" smtClean="0"/>
              <a:t>and preferable to Grid or Web Service solutions</a:t>
            </a:r>
          </a:p>
          <a:p>
            <a:pPr>
              <a:spcBef>
                <a:spcPct val="15000"/>
              </a:spcBef>
            </a:pPr>
            <a:r>
              <a:rPr lang="en-US" sz="2400" dirty="0" smtClean="0"/>
              <a:t>Web 2.0 through Clouds is bringing largest most scalable </a:t>
            </a:r>
            <a:r>
              <a:rPr lang="en-US" sz="2400" dirty="0" smtClean="0">
                <a:solidFill>
                  <a:srgbClr val="FFFF00"/>
                </a:solidFill>
              </a:rPr>
              <a:t>infrastructure</a:t>
            </a:r>
            <a:r>
              <a:rPr lang="en-US" sz="2400" dirty="0" smtClean="0"/>
              <a:t> (IaaS, HaaS)</a:t>
            </a:r>
          </a:p>
          <a:p>
            <a:pPr>
              <a:spcBef>
                <a:spcPct val="15000"/>
              </a:spcBef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usability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FF00"/>
                </a:solidFill>
              </a:rPr>
              <a:t>participatory</a:t>
            </a:r>
            <a:r>
              <a:rPr lang="en-US" sz="2400" dirty="0" smtClean="0"/>
              <a:t> nature of Web 2.0 can bring science and its informatics to a </a:t>
            </a:r>
            <a:r>
              <a:rPr lang="en-US" sz="2400" dirty="0" smtClean="0">
                <a:solidFill>
                  <a:srgbClr val="FFFF00"/>
                </a:solidFill>
              </a:rPr>
              <a:t>broader audience</a:t>
            </a:r>
          </a:p>
          <a:p>
            <a:pPr>
              <a:spcBef>
                <a:spcPct val="15000"/>
              </a:spcBef>
            </a:pPr>
            <a:r>
              <a:rPr lang="en-US" sz="2400" dirty="0" smtClean="0"/>
              <a:t>Web 2.0 can even help the emerging challenge of using </a:t>
            </a:r>
            <a:r>
              <a:rPr lang="en-US" sz="2400" dirty="0" smtClean="0">
                <a:solidFill>
                  <a:srgbClr val="FFFF00"/>
                </a:solidFill>
              </a:rPr>
              <a:t>multicore</a:t>
            </a:r>
            <a:r>
              <a:rPr lang="en-US" sz="2400" dirty="0" smtClean="0"/>
              <a:t> chips i.e. in improving </a:t>
            </a:r>
            <a:r>
              <a:rPr lang="en-US" sz="2400" dirty="0" smtClean="0">
                <a:solidFill>
                  <a:srgbClr val="FFFF00"/>
                </a:solidFill>
              </a:rPr>
              <a:t>parallel computing</a:t>
            </a:r>
            <a:r>
              <a:rPr lang="en-US" sz="2400" dirty="0" smtClean="0"/>
              <a:t> programming and runtime </a:t>
            </a:r>
            <a:r>
              <a:rPr lang="en-US" sz="2400" dirty="0" smtClean="0">
                <a:solidFill>
                  <a:srgbClr val="FFFF00"/>
                </a:solidFill>
              </a:rPr>
              <a:t>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/>
              <a:t>MSI-CIEC Web 2.0 Research Matching Portal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52578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Portal supporting tagging and linkage of Cyberinfrastructure Resources</a:t>
            </a:r>
          </a:p>
          <a:p>
            <a:pPr>
              <a:lnSpc>
                <a:spcPct val="90000"/>
              </a:lnSpc>
            </a:pPr>
            <a:r>
              <a:rPr lang="en-US" sz="2400"/>
              <a:t>NSF (and other agencies via grants.gov) Solicitations and Awards</a:t>
            </a:r>
          </a:p>
          <a:p>
            <a:pPr>
              <a:lnSpc>
                <a:spcPct val="90000"/>
              </a:lnSpc>
            </a:pPr>
            <a:r>
              <a:rPr lang="en-US" sz="2400"/>
              <a:t>MSI-CIEC Portal Homepage</a:t>
            </a:r>
          </a:p>
          <a:p>
            <a:pPr>
              <a:lnSpc>
                <a:spcPct val="90000"/>
              </a:lnSpc>
            </a:pPr>
            <a:r>
              <a:rPr lang="en-US" sz="2400"/>
              <a:t>Feeds such as SciVee and NSF</a:t>
            </a:r>
          </a:p>
          <a:p>
            <a:pPr>
              <a:lnSpc>
                <a:spcPct val="90000"/>
              </a:lnSpc>
            </a:pPr>
            <a:r>
              <a:rPr lang="en-US" sz="2400"/>
              <a:t>Researchers on NSF Awards</a:t>
            </a:r>
          </a:p>
          <a:p>
            <a:pPr>
              <a:lnSpc>
                <a:spcPct val="90000"/>
              </a:lnSpc>
            </a:pPr>
            <a:r>
              <a:rPr lang="en-US" sz="2400"/>
              <a:t>User and Friends</a:t>
            </a:r>
          </a:p>
          <a:p>
            <a:pPr>
              <a:lnSpc>
                <a:spcPct val="90000"/>
              </a:lnSpc>
            </a:pPr>
            <a:r>
              <a:rPr lang="en-US" sz="2400"/>
              <a:t>TeraGrid Allocations</a:t>
            </a:r>
          </a:p>
          <a:p>
            <a:pPr>
              <a:lnSpc>
                <a:spcPct val="90000"/>
              </a:lnSpc>
            </a:pPr>
            <a:r>
              <a:rPr lang="en-US" sz="2400"/>
              <a:t>Search Results</a:t>
            </a:r>
          </a:p>
          <a:p>
            <a:pPr>
              <a:lnSpc>
                <a:spcPct val="90000"/>
              </a:lnSpc>
            </a:pPr>
            <a:r>
              <a:rPr lang="en-US" sz="2400"/>
              <a:t>Search for linked people, grants etc.</a:t>
            </a:r>
          </a:p>
          <a:p>
            <a:pPr>
              <a:lnSpc>
                <a:spcPct val="90000"/>
              </a:lnSpc>
            </a:pPr>
            <a:r>
              <a:rPr lang="en-US" sz="2400"/>
              <a:t>Could also be used to support matching of students and faculty for REUs etc.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685800"/>
            <a:ext cx="4648200" cy="3581400"/>
            <a:chOff x="5210" y="6433"/>
            <a:chExt cx="5278" cy="388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10" y="6433"/>
              <a:ext cx="5278" cy="3886"/>
              <a:chOff x="1692" y="1442"/>
              <a:chExt cx="5472" cy="3670"/>
            </a:xfrm>
          </p:grpSpPr>
          <p:pic>
            <p:nvPicPr>
              <p:cNvPr id="107418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92" y="1442"/>
                <a:ext cx="5472" cy="367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74183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r="79001" b="29538"/>
              <a:stretch>
                <a:fillRect/>
              </a:stretch>
            </p:blipFill>
            <p:spPr bwMode="auto">
              <a:xfrm>
                <a:off x="1694" y="2086"/>
                <a:ext cx="1150" cy="190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074184" name="Text Box 8"/>
            <p:cNvSpPr txBox="1">
              <a:spLocks noChangeArrowheads="1"/>
            </p:cNvSpPr>
            <p:nvPr/>
          </p:nvSpPr>
          <p:spPr bwMode="auto">
            <a:xfrm>
              <a:off x="6370" y="6474"/>
              <a:ext cx="3275" cy="42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just"/>
              <a:r>
                <a:rPr lang="en-US" altLang="ja-JP" sz="1200">
                  <a:solidFill>
                    <a:srgbClr val="FFFFFF"/>
                  </a:solidFill>
                  <a:ea typeface="MS Mincho" pitchFamily="49" charset="-128"/>
                </a:rPr>
                <a:t>MSI-CIEC Portal Homepage</a:t>
              </a:r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562600" y="4267200"/>
            <a:ext cx="3581400" cy="2590800"/>
            <a:chOff x="3504" y="3137"/>
            <a:chExt cx="1385" cy="1183"/>
          </a:xfrm>
        </p:grpSpPr>
        <p:pic>
          <p:nvPicPr>
            <p:cNvPr id="1074186" name="Picture 2"/>
            <p:cNvPicPr>
              <a:picLocks noChangeAspect="1" noChangeArrowheads="1"/>
            </p:cNvPicPr>
            <p:nvPr/>
          </p:nvPicPr>
          <p:blipFill>
            <a:blip r:embed="rId5"/>
            <a:srcRect b="21994"/>
            <a:stretch>
              <a:fillRect/>
            </a:stretch>
          </p:blipFill>
          <p:spPr bwMode="auto">
            <a:xfrm>
              <a:off x="3504" y="3137"/>
              <a:ext cx="1385" cy="1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4187" name="Text Box 11"/>
            <p:cNvSpPr txBox="1">
              <a:spLocks noChangeArrowheads="1"/>
            </p:cNvSpPr>
            <p:nvPr/>
          </p:nvSpPr>
          <p:spPr bwMode="auto">
            <a:xfrm>
              <a:off x="4235" y="3178"/>
              <a:ext cx="638" cy="13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ja-JP" sz="1000">
                  <a:solidFill>
                    <a:srgbClr val="FFFFFF"/>
                  </a:solidFill>
                  <a:ea typeface="MS Mincho" pitchFamily="49" charset="-128"/>
                </a:rPr>
                <a:t>Search Results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5581A-C0E4-447B-9F71-BD1E9BF96D5F}" type="slidenum">
              <a:rPr lang="en-US"/>
              <a:pPr/>
              <a:t>41</a:t>
            </a:fld>
            <a:endParaRPr lang="en-US"/>
          </a:p>
        </p:txBody>
      </p:sp>
      <p:pic>
        <p:nvPicPr>
          <p:cNvPr id="529410" name="Picture 4"/>
          <p:cNvPicPr>
            <a:picLocks noChangeAspect="1" noChangeArrowheads="1"/>
          </p:cNvPicPr>
          <p:nvPr/>
        </p:nvPicPr>
        <p:blipFill>
          <a:blip r:embed="rId3"/>
          <a:srcRect r="15900"/>
          <a:stretch>
            <a:fillRect/>
          </a:stretch>
        </p:blipFill>
        <p:spPr bwMode="auto">
          <a:xfrm>
            <a:off x="0" y="0"/>
            <a:ext cx="6096000" cy="55705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9411" name="Picture 5"/>
          <p:cNvPicPr>
            <a:picLocks noChangeAspect="1" noChangeArrowheads="1"/>
          </p:cNvPicPr>
          <p:nvPr/>
        </p:nvPicPr>
        <p:blipFill>
          <a:blip r:embed="rId4"/>
          <a:srcRect r="39326"/>
          <a:stretch>
            <a:fillRect/>
          </a:stretch>
        </p:blipFill>
        <p:spPr bwMode="auto">
          <a:xfrm>
            <a:off x="5029200" y="1016000"/>
            <a:ext cx="4114800" cy="52133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9412" name="TextBox 7"/>
          <p:cNvSpPr txBox="1">
            <a:spLocks noChangeArrowheads="1"/>
          </p:cNvSpPr>
          <p:nvPr/>
        </p:nvSpPr>
        <p:spPr bwMode="auto">
          <a:xfrm>
            <a:off x="6384925" y="0"/>
            <a:ext cx="2209800" cy="8286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Use blog to create posts. </a:t>
            </a:r>
          </a:p>
        </p:txBody>
      </p:sp>
      <p:sp>
        <p:nvSpPr>
          <p:cNvPr id="529413" name="TextBox 8"/>
          <p:cNvSpPr txBox="1">
            <a:spLocks noChangeArrowheads="1"/>
          </p:cNvSpPr>
          <p:nvPr/>
        </p:nvSpPr>
        <p:spPr bwMode="auto">
          <a:xfrm>
            <a:off x="1955800" y="5410200"/>
            <a:ext cx="2895600" cy="828675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Display blog RSS feed in MediaWiki.</a:t>
            </a:r>
          </a:p>
        </p:txBody>
      </p:sp>
      <p:sp>
        <p:nvSpPr>
          <p:cNvPr id="529414" name="Down Arrow 10"/>
          <p:cNvSpPr>
            <a:spLocks noChangeArrowheads="1"/>
          </p:cNvSpPr>
          <p:nvPr/>
        </p:nvSpPr>
        <p:spPr bwMode="auto">
          <a:xfrm>
            <a:off x="7391400" y="873125"/>
            <a:ext cx="304800" cy="1524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529415" name="Down Arrow 11"/>
          <p:cNvSpPr>
            <a:spLocks noChangeArrowheads="1"/>
          </p:cNvSpPr>
          <p:nvPr/>
        </p:nvSpPr>
        <p:spPr bwMode="auto">
          <a:xfrm rot="10057198">
            <a:off x="3182938" y="4505325"/>
            <a:ext cx="304800" cy="99060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4D94C-5DFF-447C-8823-ED3F4A53E383}" type="slidenum">
              <a:rPr lang="en-US"/>
              <a:pPr/>
              <a:t>42</a:t>
            </a:fld>
            <a:endParaRPr lang="en-US"/>
          </a:p>
        </p:txBody>
      </p:sp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anchor="b" anchorCtr="0"/>
          <a:lstStyle/>
          <a:p>
            <a:r>
              <a:rPr lang="en-US" sz="3200"/>
              <a:t>Semantic Research Grid (SRG)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4988"/>
            <a:ext cx="8991600" cy="594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Integrates </a:t>
            </a:r>
            <a:r>
              <a:rPr lang="en-US" sz="2400" dirty="0">
                <a:solidFill>
                  <a:srgbClr val="FFFF00"/>
                </a:solidFill>
              </a:rPr>
              <a:t>tagging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search</a:t>
            </a:r>
            <a:r>
              <a:rPr lang="en-US" sz="2400" dirty="0"/>
              <a:t> system that allows users to </a:t>
            </a:r>
            <a:r>
              <a:rPr lang="en-US" sz="2400" dirty="0">
                <a:solidFill>
                  <a:srgbClr val="FFFF00"/>
                </a:solidFill>
              </a:rPr>
              <a:t>use multiple sites</a:t>
            </a:r>
            <a:r>
              <a:rPr lang="en-US" sz="2400" dirty="0"/>
              <a:t> and consistently </a:t>
            </a:r>
            <a:r>
              <a:rPr lang="en-US" sz="2400" dirty="0">
                <a:solidFill>
                  <a:srgbClr val="FFFF00"/>
                </a:solidFill>
              </a:rPr>
              <a:t>integrate</a:t>
            </a:r>
            <a:r>
              <a:rPr lang="en-US" sz="2400" dirty="0"/>
              <a:t> them with </a:t>
            </a:r>
            <a:r>
              <a:rPr lang="en-US" sz="2400" dirty="0">
                <a:solidFill>
                  <a:srgbClr val="FFFF00"/>
                </a:solidFill>
              </a:rPr>
              <a:t>traditional citation databases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built a </a:t>
            </a:r>
            <a:r>
              <a:rPr lang="en-US" sz="2400" dirty="0">
                <a:solidFill>
                  <a:srgbClr val="FFFF00"/>
                </a:solidFill>
              </a:rPr>
              <a:t>mashup</a:t>
            </a:r>
            <a:r>
              <a:rPr lang="en-US" sz="2400" dirty="0"/>
              <a:t> linking to </a:t>
            </a:r>
            <a:r>
              <a:rPr lang="en-US" sz="2400" dirty="0">
                <a:solidFill>
                  <a:srgbClr val="FFFF00"/>
                </a:solidFill>
              </a:rPr>
              <a:t>del.icio.us</a:t>
            </a:r>
            <a:r>
              <a:rPr lang="en-US" sz="2400" dirty="0"/>
              <a:t>, </a:t>
            </a:r>
            <a:r>
              <a:rPr lang="en-US" sz="2400" dirty="0" err="1">
                <a:solidFill>
                  <a:srgbClr val="FFFF00"/>
                </a:solidFill>
              </a:rPr>
              <a:t>CiteULike</a:t>
            </a:r>
            <a:r>
              <a:rPr lang="en-US" sz="2400" dirty="0"/>
              <a:t>, </a:t>
            </a:r>
            <a:r>
              <a:rPr lang="en-US" sz="2400" dirty="0" err="1">
                <a:solidFill>
                  <a:srgbClr val="FFFF00"/>
                </a:solidFill>
              </a:rPr>
              <a:t>Connotea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allowing exchange of tags between sites and between local repositories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Repositories also link to local sources (</a:t>
            </a:r>
            <a:r>
              <a:rPr lang="en-US" sz="2400" dirty="0" err="1">
                <a:solidFill>
                  <a:srgbClr val="FFFF00"/>
                </a:solidFill>
              </a:rPr>
              <a:t>PubsOnline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FFFF00"/>
                </a:solidFill>
              </a:rPr>
              <a:t>Google Scholar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FF00"/>
                </a:solidFill>
              </a:rPr>
              <a:t>GS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FFFF00"/>
                </a:solidFill>
              </a:rPr>
              <a:t>Windows Academic Live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FFFF00"/>
                </a:solidFill>
              </a:rPr>
              <a:t>WLA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</a:rPr>
              <a:t>GS </a:t>
            </a:r>
            <a:r>
              <a:rPr lang="en-US" sz="2000" dirty="0"/>
              <a:t>has number of cited publications.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</a:rPr>
              <a:t>WLA</a:t>
            </a:r>
            <a:r>
              <a:rPr lang="en-US" sz="2000" dirty="0"/>
              <a:t> has Digital Object Identifier (DOI)</a:t>
            </a: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We implement a rather more powerful </a:t>
            </a:r>
            <a:r>
              <a:rPr lang="en-US" sz="2400" dirty="0">
                <a:solidFill>
                  <a:srgbClr val="FFFF00"/>
                </a:solidFill>
              </a:rPr>
              <a:t>access control</a:t>
            </a:r>
            <a:r>
              <a:rPr lang="en-US" sz="2400" dirty="0"/>
              <a:t> mechanism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build </a:t>
            </a:r>
            <a:r>
              <a:rPr lang="en-US" sz="2400" dirty="0">
                <a:solidFill>
                  <a:srgbClr val="FFFF00"/>
                </a:solidFill>
              </a:rPr>
              <a:t>heuristic tools</a:t>
            </a:r>
            <a:r>
              <a:rPr lang="en-US" sz="2400" dirty="0"/>
              <a:t> to mine “web lists” for citations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have an “</a:t>
            </a:r>
            <a:r>
              <a:rPr lang="en-US" sz="2400" dirty="0">
                <a:solidFill>
                  <a:srgbClr val="FFFF00"/>
                </a:solidFill>
              </a:rPr>
              <a:t>event</a:t>
            </a:r>
            <a:r>
              <a:rPr lang="en-US" sz="2400" dirty="0"/>
              <a:t>” based architecture (consistency model) allowing </a:t>
            </a:r>
            <a:r>
              <a:rPr lang="en-US" sz="2400" dirty="0">
                <a:solidFill>
                  <a:srgbClr val="FFFF00"/>
                </a:solidFill>
              </a:rPr>
              <a:t>change actions</a:t>
            </a:r>
            <a:r>
              <a:rPr lang="en-US" sz="2400" dirty="0"/>
              <a:t> to be preserved and selectively changed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Supports integrating </a:t>
            </a:r>
            <a:r>
              <a:rPr lang="en-US" sz="2000" dirty="0">
                <a:solidFill>
                  <a:srgbClr val="FFFF00"/>
                </a:solidFill>
              </a:rPr>
              <a:t>different inconsistent views</a:t>
            </a:r>
            <a:r>
              <a:rPr lang="en-US" sz="2000" dirty="0"/>
              <a:t> of a given document and its updates on different tagging systems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31460" name="Date Placeholder 3"/>
          <p:cNvSpPr txBox="1">
            <a:spLocks noGrp="1"/>
          </p:cNvSpPr>
          <p:nvPr/>
        </p:nvSpPr>
        <p:spPr bwMode="auto">
          <a:xfrm>
            <a:off x="4572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fld id="{8F17865D-5893-4114-84F6-28FE0874A65E}" type="datetime1">
              <a:rPr lang="en-US" sz="1000"/>
              <a:pPr eaLnBrk="1" hangingPunct="1"/>
              <a:t>5/19/2008</a:t>
            </a:fld>
            <a:endParaRPr lang="en-US" sz="1000"/>
          </a:p>
        </p:txBody>
      </p:sp>
      <p:sp>
        <p:nvSpPr>
          <p:cNvPr id="531461" name="Slide Number Placeholder 5"/>
          <p:cNvSpPr txBox="1">
            <a:spLocks noGrp="1"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681FA14-2115-4806-9898-B0F082C1DECE}" type="slidenum">
              <a:rPr lang="en-US" sz="1000"/>
              <a:pPr algn="r" eaLnBrk="1" hangingPunct="1"/>
              <a:t>42</a:t>
            </a:fld>
            <a:endParaRPr lang="en-US" sz="1000"/>
          </a:p>
        </p:txBody>
      </p:sp>
      <p:pic>
        <p:nvPicPr>
          <p:cNvPr id="531462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248400"/>
          </a:xfrm>
          <a:noFill/>
        </p:spPr>
      </p:pic>
      <p:sp>
        <p:nvSpPr>
          <p:cNvPr id="8" name="TextBox 7"/>
          <p:cNvSpPr txBox="1"/>
          <p:nvPr/>
        </p:nvSpPr>
        <p:spPr>
          <a:xfrm>
            <a:off x="4343400" y="6324600"/>
            <a:ext cx="846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IDIOM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6A9E5-0AFD-481C-8675-6CB6EBEC71DE}" type="slidenum">
              <a:rPr lang="en-US"/>
              <a:pPr/>
              <a:t>43</a:t>
            </a:fld>
            <a:endParaRPr lang="en-US"/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/>
              <a:t>Parallel Programming 2.0</a:t>
            </a:r>
          </a:p>
        </p:txBody>
      </p:sp>
      <p:sp>
        <p:nvSpPr>
          <p:cNvPr id="687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Web 2.0 Mashups</a:t>
            </a:r>
            <a:r>
              <a:rPr lang="en-US" dirty="0"/>
              <a:t> (by definition the largest market) will drive </a:t>
            </a:r>
            <a:r>
              <a:rPr lang="en-US" dirty="0">
                <a:solidFill>
                  <a:srgbClr val="FFFF00"/>
                </a:solidFill>
              </a:rPr>
              <a:t>composition tools</a:t>
            </a:r>
            <a:r>
              <a:rPr lang="en-US" dirty="0"/>
              <a:t> for Grid, web and </a:t>
            </a:r>
            <a:r>
              <a:rPr lang="en-US" dirty="0">
                <a:solidFill>
                  <a:srgbClr val="FFFF00"/>
                </a:solidFill>
              </a:rPr>
              <a:t>parallel programming</a:t>
            </a:r>
          </a:p>
          <a:p>
            <a:r>
              <a:rPr lang="en-US" sz="2600" dirty="0">
                <a:solidFill>
                  <a:srgbClr val="FFFF00"/>
                </a:solidFill>
              </a:rPr>
              <a:t>Parallel Programming 2.0</a:t>
            </a:r>
            <a:r>
              <a:rPr lang="en-US" sz="2600" dirty="0"/>
              <a:t> can build on </a:t>
            </a:r>
            <a:r>
              <a:rPr lang="en-US" sz="2600" dirty="0" smtClean="0"/>
              <a:t>same Mashup </a:t>
            </a:r>
            <a:r>
              <a:rPr lang="en-US" sz="2600" dirty="0"/>
              <a:t>tools like Yahoo Pipes and Microsoft </a:t>
            </a:r>
            <a:r>
              <a:rPr lang="en-US" sz="2600" dirty="0" smtClean="0"/>
              <a:t>Popfly for workflow.</a:t>
            </a:r>
          </a:p>
          <a:p>
            <a:r>
              <a:rPr lang="en-US" dirty="0" smtClean="0"/>
              <a:t>Alternatively can use “cloud” tools like </a:t>
            </a:r>
            <a:r>
              <a:rPr lang="en-US" dirty="0" smtClean="0">
                <a:solidFill>
                  <a:srgbClr val="FFFF00"/>
                </a:solidFill>
              </a:rPr>
              <a:t>MapReduce</a:t>
            </a:r>
          </a:p>
          <a:p>
            <a:r>
              <a:rPr lang="en-US" dirty="0" smtClean="0"/>
              <a:t>We are using workflow technology </a:t>
            </a:r>
            <a:r>
              <a:rPr lang="en-US" dirty="0" smtClean="0">
                <a:solidFill>
                  <a:srgbClr val="FFFF00"/>
                </a:solidFill>
              </a:rPr>
              <a:t>DSS</a:t>
            </a:r>
            <a:r>
              <a:rPr lang="en-US" dirty="0" smtClean="0"/>
              <a:t> developed by Microsoft for Robotics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Classic parallel programming </a:t>
            </a:r>
            <a:r>
              <a:rPr lang="en-US" dirty="0" smtClean="0"/>
              <a:t>for core image and sensor programming</a:t>
            </a:r>
          </a:p>
          <a:p>
            <a:r>
              <a:rPr lang="en-US" dirty="0" smtClean="0"/>
              <a:t>MapReduce/”DSS” </a:t>
            </a:r>
            <a:r>
              <a:rPr lang="en-US" dirty="0" smtClean="0">
                <a:solidFill>
                  <a:srgbClr val="FFFF00"/>
                </a:solidFill>
              </a:rPr>
              <a:t>integrates</a:t>
            </a:r>
            <a:r>
              <a:rPr lang="en-US" dirty="0" smtClean="0"/>
              <a:t> data processing/decision support together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4"/>
          <p:cNvPicPr>
            <a:picLocks noChangeAspect="1" noChangeArrowheads="1"/>
          </p:cNvPicPr>
          <p:nvPr/>
        </p:nvPicPr>
        <p:blipFill>
          <a:blip r:embed="rId3"/>
          <a:srcRect l="17819" t="18919" r="3017" b="12163"/>
          <a:stretch>
            <a:fillRect/>
          </a:stretch>
        </p:blipFill>
        <p:spPr bwMode="auto">
          <a:xfrm>
            <a:off x="381000" y="0"/>
            <a:ext cx="8255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4" name="Rectangle 14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341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kern="1200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Services v. micro-parallelism</a:t>
            </a:r>
          </a:p>
        </p:txBody>
      </p:sp>
      <p:sp>
        <p:nvSpPr>
          <p:cNvPr id="89090" name="Rectangle 15"/>
          <p:cNvSpPr>
            <a:spLocks noGrp="1"/>
          </p:cNvSpPr>
          <p:nvPr>
            <p:ph idx="4294967295"/>
          </p:nvPr>
        </p:nvSpPr>
        <p:spPr>
          <a:xfrm>
            <a:off x="838200" y="1524000"/>
            <a:ext cx="8001000" cy="4419600"/>
          </a:xfrm>
        </p:spPr>
        <p:txBody>
          <a:bodyPr>
            <a:normAutofit lnSpcReduction="10000"/>
          </a:bodyPr>
          <a:lstStyle/>
          <a:p>
            <a:r>
              <a:rPr lang="en-US" sz="2600"/>
              <a:t>Micro-parallelism uses </a:t>
            </a:r>
            <a:r>
              <a:rPr lang="en-US" sz="2600">
                <a:solidFill>
                  <a:srgbClr val="18A221"/>
                </a:solidFill>
              </a:rPr>
              <a:t>low latency CCR </a:t>
            </a:r>
            <a:r>
              <a:rPr lang="en-US" sz="2600"/>
              <a:t>threads or MPI processes</a:t>
            </a:r>
          </a:p>
          <a:p>
            <a:r>
              <a:rPr lang="en-US" sz="2600"/>
              <a:t>Services can be used where </a:t>
            </a:r>
            <a:r>
              <a:rPr lang="en-US" sz="2600">
                <a:solidFill>
                  <a:srgbClr val="18A221"/>
                </a:solidFill>
              </a:rPr>
              <a:t>loose coupling </a:t>
            </a:r>
            <a:r>
              <a:rPr lang="en-US" sz="2600"/>
              <a:t>natural</a:t>
            </a:r>
          </a:p>
          <a:p>
            <a:pPr lvl="1"/>
            <a:r>
              <a:rPr lang="en-US" sz="2200">
                <a:solidFill>
                  <a:srgbClr val="18A221"/>
                </a:solidFill>
              </a:rPr>
              <a:t>Input data</a:t>
            </a:r>
          </a:p>
          <a:p>
            <a:pPr lvl="1"/>
            <a:r>
              <a:rPr lang="en-US" sz="2200">
                <a:solidFill>
                  <a:srgbClr val="18A221"/>
                </a:solidFill>
              </a:rPr>
              <a:t>Algorithms</a:t>
            </a:r>
          </a:p>
          <a:p>
            <a:pPr lvl="2"/>
            <a:r>
              <a:rPr lang="en-US" sz="2000"/>
              <a:t>PCA</a:t>
            </a:r>
          </a:p>
          <a:p>
            <a:pPr lvl="2"/>
            <a:r>
              <a:rPr lang="en-US" sz="2000"/>
              <a:t>DAC GTM GM DAGM DAGTM – both for complete algorithm and for each iteration</a:t>
            </a:r>
          </a:p>
          <a:p>
            <a:pPr lvl="2"/>
            <a:r>
              <a:rPr lang="en-US" sz="2000"/>
              <a:t>Linear Algebra used inside or outside above</a:t>
            </a:r>
          </a:p>
          <a:p>
            <a:pPr lvl="2"/>
            <a:r>
              <a:rPr lang="en-US" sz="2000"/>
              <a:t>Metric embedding MDS, Bourgain, Quadratic Programming ….</a:t>
            </a:r>
          </a:p>
          <a:p>
            <a:pPr lvl="2"/>
            <a:r>
              <a:rPr lang="en-US" sz="2000"/>
              <a:t>HMM, SVM ….</a:t>
            </a:r>
          </a:p>
          <a:p>
            <a:pPr lvl="1"/>
            <a:r>
              <a:rPr lang="en-US" sz="2200">
                <a:solidFill>
                  <a:srgbClr val="18A221"/>
                </a:solidFill>
              </a:rPr>
              <a:t>User interface: </a:t>
            </a:r>
            <a:r>
              <a:rPr lang="en-US" sz="2200"/>
              <a:t>GIS (Web map Service) or equivalent</a:t>
            </a:r>
          </a:p>
        </p:txBody>
      </p:sp>
      <p:sp>
        <p:nvSpPr>
          <p:cNvPr id="1004548" name="Rectangle 9"/>
          <p:cNvSpPr>
            <a:spLocks noChangeArrowheads="1"/>
          </p:cNvSpPr>
          <p:nvPr/>
        </p:nvSpPr>
        <p:spPr bwMode="auto">
          <a:xfrm>
            <a:off x="8305800" y="6507163"/>
            <a:ext cx="76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/>
            <a:r>
              <a:rPr lang="en-US" sz="1800" i="1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sz="1800" i="1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sz="1800" i="1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sz="1800" i="1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sz="1800" i="1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sz="1800" b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D9F9126-9666-4EAC-94EC-468C5F018FB5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46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040387" name="Picture 2"/>
          <p:cNvPicPr>
            <a:picLocks noChangeAspect="1" noChangeArrowheads="1"/>
          </p:cNvPicPr>
          <p:nvPr/>
        </p:nvPicPr>
        <p:blipFill>
          <a:blip r:embed="rId3"/>
          <a:srcRect l="2101" t="11995" r="15593" b="8926"/>
          <a:stretch>
            <a:fillRect/>
          </a:stretch>
        </p:blipFill>
        <p:spPr bwMode="auto">
          <a:xfrm>
            <a:off x="0" y="0"/>
            <a:ext cx="91440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388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23825" y="5286375"/>
            <a:ext cx="9144000" cy="838200"/>
          </a:xfrm>
          <a:noFill/>
        </p:spPr>
        <p:txBody>
          <a:bodyPr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r>
              <a:rPr lang="en-US" sz="1800" b="0" i="1"/>
              <a:t>Timing of HP Opteron Multicore as a function of number of simultaneous two-way service messages processed (November 2006 DSS Release)</a:t>
            </a:r>
          </a:p>
        </p:txBody>
      </p:sp>
      <p:sp>
        <p:nvSpPr>
          <p:cNvPr id="104038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10275"/>
            <a:ext cx="8229600" cy="298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Measurements of Axis 2 shows about 500 microseconds – DSS is 10 times better</a:t>
            </a:r>
          </a:p>
        </p:txBody>
      </p:sp>
      <p:sp>
        <p:nvSpPr>
          <p:cNvPr id="1040390" name="Text Box 5"/>
          <p:cNvSpPr txBox="1">
            <a:spLocks noChangeArrowheads="1"/>
          </p:cNvSpPr>
          <p:nvPr/>
        </p:nvSpPr>
        <p:spPr bwMode="auto">
          <a:xfrm>
            <a:off x="2706688" y="428625"/>
            <a:ext cx="4656137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DSS Service 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434" name="Picture 2" descr="ScreenSnapShot_DSS_ConsoleOutput_for_DSScluste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3338"/>
            <a:ext cx="7272338" cy="682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600"/>
              <a:t>Where did Narrow Grids and Web Services go wrong?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8950"/>
            <a:ext cx="9144000" cy="6324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Interoperability Interfaces</a:t>
            </a:r>
            <a:r>
              <a:rPr lang="en-US" sz="2500"/>
              <a:t> will be for </a:t>
            </a:r>
            <a:r>
              <a:rPr lang="en-US" sz="2500">
                <a:solidFill>
                  <a:srgbClr val="FFFF00"/>
                </a:solidFill>
              </a:rPr>
              <a:t>data</a:t>
            </a:r>
            <a:r>
              <a:rPr lang="en-US" sz="2500"/>
              <a:t> </a:t>
            </a:r>
            <a:r>
              <a:rPr lang="en-US" sz="2500">
                <a:solidFill>
                  <a:srgbClr val="FFFF00"/>
                </a:solidFill>
              </a:rPr>
              <a:t>not </a:t>
            </a:r>
            <a:r>
              <a:rPr lang="en-US" sz="2500"/>
              <a:t>for </a:t>
            </a:r>
            <a:r>
              <a:rPr lang="en-US" sz="2500">
                <a:solidFill>
                  <a:srgbClr val="FFFF00"/>
                </a:solidFill>
              </a:rPr>
              <a:t>infrastructure</a:t>
            </a:r>
          </a:p>
          <a:p>
            <a:pPr lvl="1">
              <a:lnSpc>
                <a:spcPct val="90000"/>
              </a:lnSpc>
              <a:spcBef>
                <a:spcPct val="15000"/>
              </a:spcBef>
            </a:pPr>
            <a:r>
              <a:rPr lang="en-US" sz="2500"/>
              <a:t>Google, Amazon, TeraGrid, European Grids will not </a:t>
            </a:r>
            <a:r>
              <a:rPr lang="en-US" sz="2500">
                <a:solidFill>
                  <a:srgbClr val="FFFF00"/>
                </a:solidFill>
              </a:rPr>
              <a:t>interoperate at the resource or compute (processing) level</a:t>
            </a:r>
            <a:r>
              <a:rPr lang="en-US" sz="2500"/>
              <a:t> but rather at the </a:t>
            </a:r>
            <a:r>
              <a:rPr lang="en-US" sz="2500">
                <a:solidFill>
                  <a:srgbClr val="FFFF00"/>
                </a:solidFill>
              </a:rPr>
              <a:t>data streams</a:t>
            </a:r>
            <a:r>
              <a:rPr lang="en-US" sz="2500"/>
              <a:t> flowing in and out of </a:t>
            </a:r>
            <a:r>
              <a:rPr lang="en-US" sz="2500">
                <a:solidFill>
                  <a:srgbClr val="FFFF00"/>
                </a:solidFill>
              </a:rPr>
              <a:t>independent Grid clouds</a:t>
            </a:r>
          </a:p>
          <a:p>
            <a:pPr lvl="1">
              <a:lnSpc>
                <a:spcPct val="90000"/>
              </a:lnSpc>
              <a:spcBef>
                <a:spcPct val="15000"/>
              </a:spcBef>
            </a:pPr>
            <a:r>
              <a:rPr lang="en-US" sz="2500"/>
              <a:t>Data focus is consistent with </a:t>
            </a:r>
            <a:r>
              <a:rPr lang="en-US" sz="2500">
                <a:solidFill>
                  <a:srgbClr val="FFFF00"/>
                </a:solidFill>
              </a:rPr>
              <a:t>Semantic Grid/Web </a:t>
            </a:r>
            <a:r>
              <a:rPr lang="en-US" sz="2500"/>
              <a:t>but not clear if latter has learnt the</a:t>
            </a:r>
            <a:r>
              <a:rPr lang="en-US" sz="2500">
                <a:solidFill>
                  <a:srgbClr val="FFFF00"/>
                </a:solidFill>
              </a:rPr>
              <a:t> usability message of Web 2.0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500"/>
              <a:t>Lack of detailed standards in Web 2.0 preferable to industry who can get </a:t>
            </a:r>
            <a:r>
              <a:rPr lang="en-US" sz="2500">
                <a:solidFill>
                  <a:srgbClr val="FFFF00"/>
                </a:solidFill>
              </a:rPr>
              <a:t>proprietary advantage</a:t>
            </a:r>
            <a:r>
              <a:rPr lang="en-US" sz="2500"/>
              <a:t> inside their clouds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500"/>
              <a:t>One needs to share computing, data, people in e-moreorlessanything, </a:t>
            </a:r>
            <a:r>
              <a:rPr lang="en-US" sz="2500">
                <a:solidFill>
                  <a:srgbClr val="FFFF00"/>
                </a:solidFill>
              </a:rPr>
              <a:t>Grids </a:t>
            </a:r>
            <a:r>
              <a:rPr lang="en-US" sz="2500"/>
              <a:t>initially focused on </a:t>
            </a:r>
            <a:r>
              <a:rPr lang="en-US" sz="2500">
                <a:solidFill>
                  <a:srgbClr val="FFFF00"/>
                </a:solidFill>
              </a:rPr>
              <a:t>computing</a:t>
            </a:r>
            <a:r>
              <a:rPr lang="en-US" sz="2500"/>
              <a:t> but </a:t>
            </a:r>
            <a:r>
              <a:rPr lang="en-US" sz="2500">
                <a:solidFill>
                  <a:srgbClr val="FFFF00"/>
                </a:solidFill>
              </a:rPr>
              <a:t>data and people</a:t>
            </a:r>
            <a:r>
              <a:rPr lang="en-US" sz="2500"/>
              <a:t> are more </a:t>
            </a:r>
            <a:r>
              <a:rPr lang="en-US" sz="2500">
                <a:solidFill>
                  <a:srgbClr val="FFFF00"/>
                </a:solidFill>
              </a:rPr>
              <a:t>important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eScience is healthy </a:t>
            </a:r>
            <a:r>
              <a:rPr lang="en-US" sz="2500"/>
              <a:t>as is</a:t>
            </a:r>
            <a:r>
              <a:rPr lang="en-US" sz="2500">
                <a:solidFill>
                  <a:srgbClr val="FFFF00"/>
                </a:solidFill>
              </a:rPr>
              <a:t> e-moreorlessanything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500">
                <a:solidFill>
                  <a:srgbClr val="FFFF00"/>
                </a:solidFill>
              </a:rPr>
              <a:t>Most Grids are solving wrong problem at wrong point in stack with a complexity that makes friendly usability difficult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b="0"/>
              <a:t>The Ten areas covered by the 60 core WS-* Specifications</a:t>
            </a:r>
            <a:r>
              <a:rPr lang="en-US" sz="2800"/>
              <a:t> </a:t>
            </a:r>
          </a:p>
        </p:txBody>
      </p:sp>
      <p:graphicFrame>
        <p:nvGraphicFramePr>
          <p:cNvPr id="941059" name="Group 3"/>
          <p:cNvGraphicFramePr>
            <a:graphicFrameLocks noGrp="1"/>
          </p:cNvGraphicFramePr>
          <p:nvPr/>
        </p:nvGraphicFramePr>
        <p:xfrm>
          <a:off x="0" y="914400"/>
          <a:ext cx="9144000" cy="5501008"/>
        </p:xfrm>
        <a:graphic>
          <a:graphicData uri="http://schemas.openxmlformats.org/drawingml/2006/table">
            <a:tbl>
              <a:tblPr/>
              <a:tblGrid>
                <a:gridCol w="3468688"/>
                <a:gridCol w="567531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WS-* Specification Area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Typical Grid/Web Service Examples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 Core Service Model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XML, WSDL, SOAP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2: Service Internet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WS-Addressing, WS-MessageDelivery; Reliable Messaging WSRM; Efficient Messaging MOTM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3: Notification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WS-Notification, WS-Eventing (Publish-Subscribe)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 Workflow and Transactions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BPEL, WS-Choreography, WS-Coordination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5: Security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WS-Security, WS-Trust, WS-Federation, SAML, 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WS-SecureConversation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6: Service Discovery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UDDI, WS-Discovery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7: System Metadata and State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WSRF, WS-MetadataExchange, WS-Context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8: Management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WSDM, WS-Management, WS-Transfer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9: Policy and Agreements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WS-Policy, WS-Agreement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10: Portals and User Interfaces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WSRP (Remote Portlets)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7FE4-F9AD-42C6-881E-8848F21499CC}" type="slidenum">
              <a:rPr lang="en-US"/>
              <a:pPr/>
              <a:t>5</a:t>
            </a:fld>
            <a:endParaRPr lang="en-US"/>
          </a:p>
        </p:txBody>
      </p:sp>
      <p:pic>
        <p:nvPicPr>
          <p:cNvPr id="712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2708" name="Rectangle 4"/>
          <p:cNvSpPr>
            <a:spLocks noGrp="1"/>
          </p:cNvSpPr>
          <p:nvPr>
            <p:ph type="title"/>
          </p:nvPr>
        </p:nvSpPr>
        <p:spPr>
          <a:xfrm>
            <a:off x="5138738" y="857250"/>
            <a:ext cx="4005262" cy="1143000"/>
          </a:xfrm>
        </p:spPr>
        <p:txBody>
          <a:bodyPr/>
          <a:lstStyle/>
          <a:p>
            <a:r>
              <a:rPr lang="en-US" sz="4600" smtClean="0"/>
              <a:t>Gartner 2006 Technology Hype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z="2800" b="0"/>
              <a:t>WS-* Areas and Web 2.0</a:t>
            </a:r>
            <a:r>
              <a:rPr lang="en-US" sz="2800"/>
              <a:t> </a:t>
            </a:r>
          </a:p>
        </p:txBody>
      </p:sp>
      <p:graphicFrame>
        <p:nvGraphicFramePr>
          <p:cNvPr id="943107" name="Group 3"/>
          <p:cNvGraphicFramePr>
            <a:graphicFrameLocks noGrp="1"/>
          </p:cNvGraphicFramePr>
          <p:nvPr/>
        </p:nvGraphicFramePr>
        <p:xfrm>
          <a:off x="0" y="395288"/>
          <a:ext cx="9144000" cy="6391276"/>
        </p:xfrm>
        <a:graphic>
          <a:graphicData uri="http://schemas.openxmlformats.org/drawingml/2006/table">
            <a:tbl>
              <a:tblPr/>
              <a:tblGrid>
                <a:gridCol w="3352800"/>
                <a:gridCol w="5791200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WS-* Specification Area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Web 2.0 Approach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 Core Service Model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XML becomes optional but still useful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SOAP becomes JSON RSS ATOM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WSDL becomes REST with API as GET PUT etc.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Axis becomes XmlHttpRequest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2: Service Internet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special QoS. Use JMS or equivalent?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3: Notification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Hard with HTTP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without polling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JMS perhaps?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 Workflow and Transactions (no Transactions in Web 2.0)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Mashups, Google MapReduce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Scripting with PHP JavaScript ….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5: Security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SSL, HTTP Authentication/Authorization,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OpenID is Web 2.0 Single Sign 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6: Service Discovery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http://www.programmableweb.com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7: System Metadata and State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Processed by application – no system state – Microformats are a universal metadata approach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8: Management==Interaction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WS-Transfer style Protocols GET PUT etc.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9: Policy and Agreements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Service dependent. Processed by application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10: Portals and User Interfaces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Start Pages, AJAX and Widgets(Netvibes) Gadgets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D482D45-2B43-4735-B01A-0F06511588F1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6</a:t>
            </a:fld>
            <a:endParaRPr lang="en-US" sz="1000" b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8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“Best Web 2.0 Sites” -- 2006</a:t>
            </a:r>
          </a:p>
        </p:txBody>
      </p:sp>
      <p:sp>
        <p:nvSpPr>
          <p:cNvPr id="6840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8991600" cy="5791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Extracted from </a:t>
            </a:r>
            <a:r>
              <a:rPr lang="en-US" sz="2400">
                <a:hlinkClick r:id="rId3"/>
              </a:rPr>
              <a:t>http://web2.wsj2.com/</a:t>
            </a:r>
            <a:r>
              <a:rPr lang="en-US" sz="2400"/>
              <a:t> 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>
                <a:solidFill>
                  <a:srgbClr val="FFFF00"/>
                </a:solidFill>
              </a:rPr>
              <a:t>All important capabilities for e-Science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Social Networking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Start Pages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Social Bookmarking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Peer Production News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Social Media Sharing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sz="2400"/>
              <a:t>Online Storage </a:t>
            </a:r>
            <a:br>
              <a:rPr lang="en-US" sz="2400"/>
            </a:br>
            <a:r>
              <a:rPr lang="en-US" sz="2400"/>
              <a:t>(Computing)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05200" y="1435100"/>
            <a:ext cx="5257800" cy="622300"/>
            <a:chOff x="2256" y="672"/>
            <a:chExt cx="3312" cy="392"/>
          </a:xfrm>
        </p:grpSpPr>
        <p:pic>
          <p:nvPicPr>
            <p:cNvPr id="68403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6" y="739"/>
              <a:ext cx="1230" cy="2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3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" y="733"/>
              <a:ext cx="960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40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43" y="672"/>
              <a:ext cx="1008" cy="3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14600" y="2247900"/>
            <a:ext cx="6210300" cy="495300"/>
            <a:chOff x="1584" y="1296"/>
            <a:chExt cx="3912" cy="312"/>
          </a:xfrm>
        </p:grpSpPr>
        <p:pic>
          <p:nvPicPr>
            <p:cNvPr id="684042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84" y="1296"/>
              <a:ext cx="1494" cy="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43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44" y="1296"/>
              <a:ext cx="1206" cy="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44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16" y="1296"/>
              <a:ext cx="1080" cy="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581400" y="2971800"/>
            <a:ext cx="5562600" cy="704850"/>
            <a:chOff x="2256" y="1896"/>
            <a:chExt cx="3504" cy="444"/>
          </a:xfrm>
        </p:grpSpPr>
        <p:pic>
          <p:nvPicPr>
            <p:cNvPr id="684046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56" y="1953"/>
              <a:ext cx="168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47" name="Picture 1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038" y="1983"/>
              <a:ext cx="942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48" name="Picture 1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076" y="1896"/>
              <a:ext cx="684" cy="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962400" y="3962400"/>
            <a:ext cx="4867275" cy="514350"/>
            <a:chOff x="2592" y="2496"/>
            <a:chExt cx="3066" cy="324"/>
          </a:xfrm>
        </p:grpSpPr>
        <p:pic>
          <p:nvPicPr>
            <p:cNvPr id="684050" name="Picture 17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92" y="2520"/>
              <a:ext cx="1092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51" name="Picture 1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777" y="2496"/>
              <a:ext cx="594" cy="3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52" name="Picture 1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64" y="2517"/>
              <a:ext cx="1194" cy="2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886200" y="4953000"/>
            <a:ext cx="5257800" cy="666750"/>
            <a:chOff x="2448" y="3120"/>
            <a:chExt cx="3312" cy="420"/>
          </a:xfrm>
        </p:grpSpPr>
        <p:pic>
          <p:nvPicPr>
            <p:cNvPr id="684054" name="Picture 2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48" y="3120"/>
              <a:ext cx="816" cy="4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55" name="Picture 22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360" y="3176"/>
              <a:ext cx="1104" cy="3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56" name="Picture 23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560" y="3143"/>
              <a:ext cx="1200" cy="3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895600" y="5791200"/>
            <a:ext cx="6248400" cy="893763"/>
            <a:chOff x="1824" y="3648"/>
            <a:chExt cx="3936" cy="563"/>
          </a:xfrm>
        </p:grpSpPr>
        <p:pic>
          <p:nvPicPr>
            <p:cNvPr id="684058" name="Picture 2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824" y="3723"/>
              <a:ext cx="1386" cy="4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59" name="Picture 26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27" y="3785"/>
              <a:ext cx="1440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84060" name="Picture 2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884" y="3648"/>
              <a:ext cx="876" cy="5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684061" name="Text Box 29"/>
          <p:cNvSpPr txBox="1">
            <a:spLocks noChangeArrowheads="1"/>
          </p:cNvSpPr>
          <p:nvPr/>
        </p:nvSpPr>
        <p:spPr bwMode="auto">
          <a:xfrm>
            <a:off x="0" y="685800"/>
            <a:ext cx="7108825" cy="4572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See </a:t>
            </a:r>
            <a:r>
              <a:rPr lang="en-US" sz="2400">
                <a:hlinkClick r:id="rId22"/>
              </a:rPr>
              <a:t>http://www.seomoz.org/web2.0</a:t>
            </a:r>
            <a:r>
              <a:rPr lang="en-US" sz="2400"/>
              <a:t> for May 2007 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300"/>
              <a:t>Web 2.0 Systems like Grids have Portals, Services, Resources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1143000"/>
          </a:xfrm>
        </p:spPr>
        <p:txBody>
          <a:bodyPr/>
          <a:lstStyle/>
          <a:p>
            <a:r>
              <a:rPr lang="en-US"/>
              <a:t>Captures the incredible development of interactive Web sites enabling people to create and collaborate </a:t>
            </a:r>
          </a:p>
        </p:txBody>
      </p:sp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44638"/>
            <a:ext cx="7848600" cy="531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Web 2.0 and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4102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Grids</a:t>
            </a:r>
            <a:r>
              <a:rPr lang="en-US" sz="2400" dirty="0" smtClean="0"/>
              <a:t> are </a:t>
            </a:r>
            <a:r>
              <a:rPr lang="en-US" sz="2400" dirty="0" smtClean="0"/>
              <a:t>less popular </a:t>
            </a:r>
            <a:r>
              <a:rPr lang="en-US" sz="2400" dirty="0" smtClean="0"/>
              <a:t>but </a:t>
            </a:r>
            <a:r>
              <a:rPr lang="en-US" sz="2400" dirty="0" smtClean="0"/>
              <a:t>most of what we did is reusable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are </a:t>
            </a:r>
            <a:r>
              <a:rPr lang="en-US" dirty="0" smtClean="0">
                <a:solidFill>
                  <a:srgbClr val="FFFF00"/>
                </a:solidFill>
              </a:rPr>
              <a:t>designed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heterogeneous</a:t>
            </a:r>
            <a:r>
              <a:rPr lang="en-US" dirty="0" smtClean="0"/>
              <a:t> (for functionality) scalable distributed systems whereas </a:t>
            </a:r>
            <a:r>
              <a:rPr lang="en-US" dirty="0" smtClean="0">
                <a:solidFill>
                  <a:srgbClr val="FFFF00"/>
                </a:solidFill>
              </a:rPr>
              <a:t>Grids</a:t>
            </a:r>
            <a:r>
              <a:rPr lang="en-US" dirty="0" smtClean="0"/>
              <a:t> integrate </a:t>
            </a:r>
            <a:r>
              <a:rPr lang="en-US" dirty="0" smtClean="0">
                <a:solidFill>
                  <a:srgbClr val="FFFF00"/>
                </a:solidFill>
              </a:rPr>
              <a:t>a priori heterogeneous</a:t>
            </a:r>
            <a:r>
              <a:rPr lang="en-US" dirty="0" smtClean="0"/>
              <a:t> (for politics) systems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Clouds</a:t>
            </a:r>
            <a:r>
              <a:rPr lang="en-US" sz="2200" dirty="0" smtClean="0"/>
              <a:t> should be </a:t>
            </a:r>
            <a:r>
              <a:rPr lang="en-US" sz="2200" dirty="0" smtClean="0">
                <a:solidFill>
                  <a:srgbClr val="FFFF00"/>
                </a:solidFill>
              </a:rPr>
              <a:t>easier to use</a:t>
            </a:r>
            <a:r>
              <a:rPr lang="en-US" sz="2200" dirty="0" smtClean="0"/>
              <a:t>, </a:t>
            </a:r>
            <a:br>
              <a:rPr lang="en-US" sz="2200" dirty="0" smtClean="0"/>
            </a:br>
            <a:r>
              <a:rPr lang="en-US" sz="2200" dirty="0" smtClean="0"/>
              <a:t>cheaper, faster and scale to larger</a:t>
            </a:r>
            <a:br>
              <a:rPr lang="en-US" sz="2200" dirty="0" smtClean="0"/>
            </a:br>
            <a:r>
              <a:rPr lang="en-US" sz="2200" dirty="0" smtClean="0"/>
              <a:t> sizes than Grids 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Grids</a:t>
            </a:r>
            <a:r>
              <a:rPr lang="en-US" sz="2200" dirty="0" smtClean="0"/>
              <a:t> assume you can’t design </a:t>
            </a:r>
            <a:br>
              <a:rPr lang="en-US" sz="2200" dirty="0" smtClean="0"/>
            </a:br>
            <a:r>
              <a:rPr lang="en-US" sz="2200" dirty="0" smtClean="0"/>
              <a:t>system but rather must accept </a:t>
            </a:r>
            <a:br>
              <a:rPr lang="en-US" sz="2200" dirty="0" smtClean="0"/>
            </a:br>
            <a:r>
              <a:rPr lang="en-US" sz="2200" dirty="0" smtClean="0"/>
              <a:t>results of N </a:t>
            </a:r>
            <a:r>
              <a:rPr lang="en-US" sz="2200" dirty="0" smtClean="0">
                <a:solidFill>
                  <a:srgbClr val="FFFF00"/>
                </a:solidFill>
              </a:rPr>
              <a:t>independent </a:t>
            </a:r>
            <a:br>
              <a:rPr lang="en-US" sz="2200" dirty="0" smtClean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rgbClr val="FFFF00"/>
                </a:solidFill>
              </a:rPr>
              <a:t>supercomputer funding calls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SaaS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Software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IaaS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Infrastructure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or </a:t>
            </a:r>
            <a:r>
              <a:rPr lang="en-US" sz="2200" dirty="0" smtClean="0">
                <a:solidFill>
                  <a:srgbClr val="FFFF00"/>
                </a:solidFill>
              </a:rPr>
              <a:t>HaaS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Hardware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PaaS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Platform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delivers </a:t>
            </a:r>
            <a:r>
              <a:rPr lang="en-US" sz="2200" dirty="0" smtClean="0">
                <a:solidFill>
                  <a:srgbClr val="FFFF00"/>
                </a:solidFill>
              </a:rPr>
              <a:t>SaaS on IaaS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24354" name="Picture 2" descr="C:\Documents and Settings\Geoffrey Fox\Desktop\cloudcomputinggraphic.jpeg"/>
          <p:cNvPicPr>
            <a:picLocks noChangeAspect="1" noChangeArrowheads="1"/>
          </p:cNvPicPr>
          <p:nvPr/>
        </p:nvPicPr>
        <p:blipFill>
          <a:blip r:embed="rId3"/>
          <a:srcRect b="14118"/>
          <a:stretch>
            <a:fillRect/>
          </a:stretch>
        </p:blipFill>
        <p:spPr bwMode="auto">
          <a:xfrm>
            <a:off x="4581525" y="2686050"/>
            <a:ext cx="456247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more detail Web2.0 </a:t>
            </a:r>
            <a:r>
              <a:rPr lang="en-US" dirty="0" smtClean="0"/>
              <a:t>Offers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4102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Technologies</a:t>
            </a:r>
            <a:r>
              <a:rPr lang="en-US" dirty="0" smtClean="0"/>
              <a:t> such as Mashups, Gadgets, JSON, Ajax, RSS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S/P/H/IaaS</a:t>
            </a:r>
            <a:r>
              <a:rPr lang="en-US" dirty="0" smtClean="0"/>
              <a:t> “as a Service” deployment </a:t>
            </a:r>
          </a:p>
          <a:p>
            <a:r>
              <a:rPr lang="en-US" dirty="0" smtClean="0"/>
              <a:t>Some special services implementing </a:t>
            </a:r>
            <a:r>
              <a:rPr lang="en-US" dirty="0" err="1" smtClean="0">
                <a:solidFill>
                  <a:srgbClr val="FFFF00"/>
                </a:solidFill>
              </a:rPr>
              <a:t>VOaaS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Virtual Organizations as a Service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Tagging </a:t>
            </a:r>
            <a:r>
              <a:rPr lang="en-US" dirty="0" smtClean="0"/>
              <a:t>user generated comments/labels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Facebook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LinkedIn</a:t>
            </a:r>
            <a:r>
              <a:rPr lang="en-US" dirty="0" smtClean="0"/>
              <a:t> …..implementing collegiality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Shared files </a:t>
            </a:r>
            <a:r>
              <a:rPr lang="en-US" dirty="0" smtClean="0"/>
              <a:t>(electronic resources) by P2P or Flickr/YouTube approach  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OaaS</a:t>
            </a:r>
            <a:r>
              <a:rPr lang="en-US" dirty="0" smtClean="0"/>
              <a:t> (Office as a Service) as in Google documents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Blogs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Wikis </a:t>
            </a:r>
            <a:r>
              <a:rPr lang="en-US" dirty="0" smtClean="0"/>
              <a:t>including </a:t>
            </a:r>
            <a:r>
              <a:rPr lang="en-US" dirty="0" smtClean="0">
                <a:solidFill>
                  <a:srgbClr val="FFFF00"/>
                </a:solidFill>
              </a:rPr>
              <a:t>Wikipedia</a:t>
            </a:r>
            <a:r>
              <a:rPr lang="en-US" dirty="0" smtClean="0"/>
              <a:t> itself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SciVee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FF00"/>
                </a:solidFill>
              </a:rPr>
              <a:t>myExperiment</a:t>
            </a:r>
            <a:r>
              <a:rPr lang="en-US" dirty="0" smtClean="0"/>
              <a:t> are some eScience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Globe">
  <a:themeElements>
    <a:clrScheme name="6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6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1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Globe">
  <a:themeElements>
    <a:clrScheme name="2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2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Metro">
  <a:themeElements>
    <a:clrScheme name="Metro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AAAAAA"/>
      </a:accent3>
      <a:accent4>
        <a:srgbClr val="DADADA"/>
      </a:accent4>
      <a:accent5>
        <a:srgbClr val="EBEBEB"/>
      </a:accent5>
      <a:accent6>
        <a:srgbClr val="A1A1A1"/>
      </a:accent6>
      <a:hlink>
        <a:srgbClr val="5F5F5F"/>
      </a:hlink>
      <a:folHlink>
        <a:srgbClr val="919191"/>
      </a:folHlink>
    </a:clrScheme>
    <a:fontScheme name="Metro">
      <a:majorFont>
        <a:latin typeface="Consolas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tro 1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DDDDDD"/>
        </a:accent1>
        <a:accent2>
          <a:srgbClr val="B2B2B2"/>
        </a:accent2>
        <a:accent3>
          <a:srgbClr val="AAAAAA"/>
        </a:accent3>
        <a:accent4>
          <a:srgbClr val="DADADA"/>
        </a:accent4>
        <a:accent5>
          <a:srgbClr val="EBEBEB"/>
        </a:accent5>
        <a:accent6>
          <a:srgbClr val="A1A1A1"/>
        </a:accent6>
        <a:hlink>
          <a:srgbClr val="5F5F5F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Apex">
  <a:themeElements>
    <a:clrScheme name="Apex 1">
      <a:dk1>
        <a:srgbClr val="000000"/>
      </a:dk1>
      <a:lt1>
        <a:srgbClr val="EFEFEF"/>
      </a:lt1>
      <a:dk2>
        <a:srgbClr val="000000"/>
      </a:dk2>
      <a:lt2>
        <a:srgbClr val="F5F5F5"/>
      </a:lt2>
      <a:accent1>
        <a:srgbClr val="DDDDDD"/>
      </a:accent1>
      <a:accent2>
        <a:srgbClr val="B2B2B2"/>
      </a:accent2>
      <a:accent3>
        <a:srgbClr val="AAAAAA"/>
      </a:accent3>
      <a:accent4>
        <a:srgbClr val="CCCCCC"/>
      </a:accent4>
      <a:accent5>
        <a:srgbClr val="EBEBEB"/>
      </a:accent5>
      <a:accent6>
        <a:srgbClr val="A1A1A1"/>
      </a:accent6>
      <a:hlink>
        <a:srgbClr val="0066CC"/>
      </a:hlink>
      <a:folHlink>
        <a:srgbClr val="919191"/>
      </a:folHlink>
    </a:clrScheme>
    <a:fontScheme name="Apex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ex 1">
        <a:dk1>
          <a:srgbClr val="000000"/>
        </a:dk1>
        <a:lt1>
          <a:srgbClr val="EFEFEF"/>
        </a:lt1>
        <a:dk2>
          <a:srgbClr val="000000"/>
        </a:dk2>
        <a:lt2>
          <a:srgbClr val="F5F5F5"/>
        </a:lt2>
        <a:accent1>
          <a:srgbClr val="DDDDDD"/>
        </a:accent1>
        <a:accent2>
          <a:srgbClr val="B2B2B2"/>
        </a:accent2>
        <a:accent3>
          <a:srgbClr val="AAAAAA"/>
        </a:accent3>
        <a:accent4>
          <a:srgbClr val="CCCCCC"/>
        </a:accent4>
        <a:accent5>
          <a:srgbClr val="EBEBEB"/>
        </a:accent5>
        <a:accent6>
          <a:srgbClr val="A1A1A1"/>
        </a:accent6>
        <a:hlink>
          <a:srgbClr val="0066CC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Globe">
  <a:themeElements>
    <a:clrScheme name="6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6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31710</TotalTime>
  <Words>3530</Words>
  <Application>Microsoft PowerPoint</Application>
  <PresentationFormat>On-screen Show (4:3)</PresentationFormat>
  <Paragraphs>546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Globe</vt:lpstr>
      <vt:lpstr>Blue_HP_Light</vt:lpstr>
      <vt:lpstr>1_NPACI/SDSC (logo) template</vt:lpstr>
      <vt:lpstr>DataStream</vt:lpstr>
      <vt:lpstr>4_Globe</vt:lpstr>
      <vt:lpstr>2_DataStream</vt:lpstr>
      <vt:lpstr>5_Globe</vt:lpstr>
      <vt:lpstr>8_Default Design</vt:lpstr>
      <vt:lpstr>6_Globe</vt:lpstr>
      <vt:lpstr>7_Globe</vt:lpstr>
      <vt:lpstr>Office Theme</vt:lpstr>
      <vt:lpstr>8_Globe</vt:lpstr>
      <vt:lpstr>9_Globe</vt:lpstr>
      <vt:lpstr>1_Globe</vt:lpstr>
      <vt:lpstr>10_Globe</vt:lpstr>
      <vt:lpstr>6_Default Design</vt:lpstr>
      <vt:lpstr>Flow</vt:lpstr>
      <vt:lpstr>1_Office Theme</vt:lpstr>
      <vt:lpstr>11_Globe</vt:lpstr>
      <vt:lpstr>12_Globe</vt:lpstr>
      <vt:lpstr>2_Globe</vt:lpstr>
      <vt:lpstr>Metro</vt:lpstr>
      <vt:lpstr>Apex</vt:lpstr>
      <vt:lpstr>Clouds and Web2.0 Introduction </vt:lpstr>
      <vt:lpstr>e-moreorlessanything</vt:lpstr>
      <vt:lpstr>Applications, Infrastructure, Technologies</vt:lpstr>
      <vt:lpstr>Relevance of Web 2.0</vt:lpstr>
      <vt:lpstr>Gartner 2006 Technology Hype Curve</vt:lpstr>
      <vt:lpstr>“Best Web 2.0 Sites” -- 2006</vt:lpstr>
      <vt:lpstr>Web 2.0 Systems like Grids have Portals, Services, Resources</vt:lpstr>
      <vt:lpstr>Web 2.0 and Clouds</vt:lpstr>
      <vt:lpstr>In more detail Web2.0 Offers</vt:lpstr>
      <vt:lpstr>Slide 10</vt:lpstr>
      <vt:lpstr>Map Key</vt:lpstr>
      <vt:lpstr>Web 2.0 and Web Services</vt:lpstr>
      <vt:lpstr>Distribution of APIs and Mashups per Protocol</vt:lpstr>
      <vt:lpstr>Too much Computing?</vt:lpstr>
      <vt:lpstr>Intel’s Projection</vt:lpstr>
      <vt:lpstr>Intel’s Application Stack</vt:lpstr>
      <vt:lpstr>Too much Data to the Rescue?</vt:lpstr>
      <vt:lpstr>What are Clouds?</vt:lpstr>
      <vt:lpstr>Information and Cyberinfrastructure</vt:lpstr>
      <vt:lpstr>Clouds and Grids</vt:lpstr>
      <vt:lpstr>Technical Questions about Clouds I</vt:lpstr>
      <vt:lpstr>Technical Questions about Clouds II</vt:lpstr>
      <vt:lpstr>MSI Challenge Problem</vt:lpstr>
      <vt:lpstr>Some Small Cloud Companies</vt:lpstr>
      <vt:lpstr>The Big Players!</vt:lpstr>
      <vt:lpstr>Cloud References</vt:lpstr>
      <vt:lpstr>Superior (from broad usage) technologies of Web 2.0  Mash-ups can replace Workflow  Gadgets can replace Portlets  UDDI replaced by user generated registries</vt:lpstr>
      <vt:lpstr>Mashups v Workflow?</vt:lpstr>
      <vt:lpstr>Grid Workflow Datamining in Earth Science</vt:lpstr>
      <vt:lpstr>Grid Workflow Data Assimilation in Earth Science</vt:lpstr>
      <vt:lpstr>Major Companies entering mashup  area</vt:lpstr>
      <vt:lpstr>Google MapReduce Simplified Data Processing on Clusters/Clouds</vt:lpstr>
      <vt:lpstr>Slide 33</vt:lpstr>
      <vt:lpstr>Web 2.0 Mashups and APIs</vt:lpstr>
      <vt:lpstr>The List of Web 2.0 API’s</vt:lpstr>
      <vt:lpstr>Grid-style portal as used in Earthquake Grid</vt:lpstr>
      <vt:lpstr>Typical Google Gadget Structure</vt:lpstr>
      <vt:lpstr>Portlets v. Google Gadgets</vt:lpstr>
      <vt:lpstr>Some Web 2.0 Activities at IU</vt:lpstr>
      <vt:lpstr>MSI-CIEC Web 2.0 Research Matching Portal</vt:lpstr>
      <vt:lpstr>Slide 41</vt:lpstr>
      <vt:lpstr>Semantic Research Grid (SRG)</vt:lpstr>
      <vt:lpstr>Parallel Programming 2.0</vt:lpstr>
      <vt:lpstr>Slide 44</vt:lpstr>
      <vt:lpstr>Services v. micro-parallelism</vt:lpstr>
      <vt:lpstr>Timing of HP Opteron Multicore as a function of number of simultaneous two-way service messages processed (November 2006 DSS Release)</vt:lpstr>
      <vt:lpstr>Slide 47</vt:lpstr>
      <vt:lpstr>Where did Narrow Grids and Web Services go wrong?</vt:lpstr>
      <vt:lpstr>The Ten areas covered by the 60 core WS-* Specifications </vt:lpstr>
      <vt:lpstr>WS-* Areas and Web 2.0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472</cp:revision>
  <dcterms:created xsi:type="dcterms:W3CDTF">1601-01-01T00:00:00Z</dcterms:created>
  <dcterms:modified xsi:type="dcterms:W3CDTF">2008-05-19T19:51:04Z</dcterms:modified>
</cp:coreProperties>
</file>