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35"/>
  </p:notesMasterIdLst>
  <p:sldIdLst>
    <p:sldId id="297" r:id="rId2"/>
    <p:sldId id="298" r:id="rId3"/>
    <p:sldId id="299" r:id="rId4"/>
    <p:sldId id="339" r:id="rId5"/>
    <p:sldId id="300" r:id="rId6"/>
    <p:sldId id="301" r:id="rId7"/>
    <p:sldId id="302" r:id="rId8"/>
    <p:sldId id="303" r:id="rId9"/>
    <p:sldId id="331" r:id="rId10"/>
    <p:sldId id="338" r:id="rId11"/>
    <p:sldId id="305" r:id="rId12"/>
    <p:sldId id="306" r:id="rId13"/>
    <p:sldId id="336" r:id="rId14"/>
    <p:sldId id="326" r:id="rId15"/>
    <p:sldId id="340" r:id="rId16"/>
    <p:sldId id="328" r:id="rId17"/>
    <p:sldId id="327" r:id="rId18"/>
    <p:sldId id="309" r:id="rId19"/>
    <p:sldId id="329" r:id="rId20"/>
    <p:sldId id="330" r:id="rId21"/>
    <p:sldId id="310" r:id="rId22"/>
    <p:sldId id="311" r:id="rId23"/>
    <p:sldId id="312" r:id="rId24"/>
    <p:sldId id="313" r:id="rId25"/>
    <p:sldId id="314" r:id="rId26"/>
    <p:sldId id="315" r:id="rId27"/>
    <p:sldId id="337" r:id="rId28"/>
    <p:sldId id="335" r:id="rId29"/>
    <p:sldId id="316" r:id="rId30"/>
    <p:sldId id="317" r:id="rId31"/>
    <p:sldId id="332" r:id="rId32"/>
    <p:sldId id="333" r:id="rId33"/>
    <p:sldId id="33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9" autoAdjust="0"/>
    <p:restoredTop sz="83228" autoAdjust="0"/>
  </p:normalViewPr>
  <p:slideViewPr>
    <p:cSldViewPr>
      <p:cViewPr varScale="1">
        <p:scale>
          <a:sx n="92" d="100"/>
          <a:sy n="92" d="100"/>
        </p:scale>
        <p:origin x="-816" y="-90"/>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Twister4AzureEScience\twister4azure_7_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8839895013123"/>
          <c:y val="5.1400554097404488E-2"/>
          <c:w val="0.73287055724532624"/>
          <c:h val="0.70543348070444367"/>
        </c:manualLayout>
      </c:layout>
      <c:lineChart>
        <c:grouping val="standard"/>
        <c:varyColors val="0"/>
        <c:ser>
          <c:idx val="0"/>
          <c:order val="0"/>
          <c:tx>
            <c:v>Twister4Azure</c:v>
          </c:tx>
          <c:cat>
            <c:strRef>
              <c:f>'MDS (2)'!$F$5:$F$8</c:f>
              <c:strCache>
                <c:ptCount val="4"/>
                <c:pt idx="0">
                  <c:v>32 X 102400</c:v>
                </c:pt>
                <c:pt idx="1">
                  <c:v>64  X 144384</c:v>
                </c:pt>
                <c:pt idx="2">
                  <c:v>96  X 176640</c:v>
                </c:pt>
                <c:pt idx="3">
                  <c:v>128 X 204800</c:v>
                </c:pt>
              </c:strCache>
            </c:strRef>
          </c:cat>
          <c:val>
            <c:numRef>
              <c:f>'MDS (2)'!$G$5:$G$8</c:f>
              <c:numCache>
                <c:formatCode>General</c:formatCode>
                <c:ptCount val="4"/>
                <c:pt idx="0">
                  <c:v>1533</c:v>
                </c:pt>
                <c:pt idx="1">
                  <c:v>1578</c:v>
                </c:pt>
                <c:pt idx="2">
                  <c:v>1659</c:v>
                </c:pt>
                <c:pt idx="3">
                  <c:v>1735</c:v>
                </c:pt>
              </c:numCache>
            </c:numRef>
          </c:val>
          <c:smooth val="0"/>
        </c:ser>
        <c:ser>
          <c:idx val="1"/>
          <c:order val="1"/>
          <c:tx>
            <c:v>Twister</c:v>
          </c:tx>
          <c:val>
            <c:numRef>
              <c:f>'MDS (2)'!$H$5:$H$8</c:f>
              <c:numCache>
                <c:formatCode>General</c:formatCode>
                <c:ptCount val="4"/>
                <c:pt idx="0">
                  <c:v>808.05399999999997</c:v>
                </c:pt>
                <c:pt idx="1">
                  <c:v>844.45849999999996</c:v>
                </c:pt>
                <c:pt idx="2">
                  <c:v>874.96249999999998</c:v>
                </c:pt>
                <c:pt idx="3">
                  <c:v>904.23</c:v>
                </c:pt>
              </c:numCache>
            </c:numRef>
          </c:val>
          <c:smooth val="0"/>
        </c:ser>
        <c:ser>
          <c:idx val="2"/>
          <c:order val="2"/>
          <c:tx>
            <c:v>Twister4Azure Adjusted</c:v>
          </c:tx>
          <c:val>
            <c:numRef>
              <c:f>'MDS (2)'!$I$5:$I$8</c:f>
              <c:numCache>
                <c:formatCode>General</c:formatCode>
                <c:ptCount val="4"/>
                <c:pt idx="0">
                  <c:v>697.04541746372547</c:v>
                </c:pt>
                <c:pt idx="1">
                  <c:v>717.5066332405471</c:v>
                </c:pt>
                <c:pt idx="2">
                  <c:v>754.33682163882622</c:v>
                </c:pt>
                <c:pt idx="3">
                  <c:v>788.89354161745837</c:v>
                </c:pt>
              </c:numCache>
            </c:numRef>
          </c:val>
          <c:smooth val="0"/>
        </c:ser>
        <c:dLbls>
          <c:showLegendKey val="0"/>
          <c:showVal val="0"/>
          <c:showCatName val="0"/>
          <c:showSerName val="0"/>
          <c:showPercent val="0"/>
          <c:showBubbleSize val="0"/>
        </c:dLbls>
        <c:marker val="1"/>
        <c:smooth val="0"/>
        <c:axId val="60483840"/>
        <c:axId val="76491392"/>
      </c:lineChart>
      <c:catAx>
        <c:axId val="60483840"/>
        <c:scaling>
          <c:orientation val="minMax"/>
        </c:scaling>
        <c:delete val="0"/>
        <c:axPos val="b"/>
        <c:title>
          <c:tx>
            <c:rich>
              <a:bodyPr/>
              <a:lstStyle/>
              <a:p>
                <a:pPr>
                  <a:defRPr/>
                </a:pPr>
                <a:r>
                  <a:rPr lang="en-US" dirty="0" err="1"/>
                  <a:t>Num</a:t>
                </a:r>
                <a:r>
                  <a:rPr lang="en-US" dirty="0"/>
                  <a:t> </a:t>
                </a:r>
                <a:r>
                  <a:rPr lang="en-US" dirty="0" smtClean="0"/>
                  <a:t>Cores </a:t>
                </a:r>
                <a:r>
                  <a:rPr lang="en-US" dirty="0"/>
                  <a:t>X </a:t>
                </a:r>
                <a:r>
                  <a:rPr lang="en-US" dirty="0" err="1"/>
                  <a:t>Num</a:t>
                </a:r>
                <a:r>
                  <a:rPr lang="en-US" dirty="0"/>
                  <a:t> Data Points</a:t>
                </a:r>
              </a:p>
            </c:rich>
          </c:tx>
          <c:layout/>
          <c:overlay val="0"/>
        </c:title>
        <c:numFmt formatCode="General" sourceLinked="1"/>
        <c:majorTickMark val="out"/>
        <c:minorTickMark val="none"/>
        <c:tickLblPos val="nextTo"/>
        <c:txPr>
          <a:bodyPr rot="1440000"/>
          <a:lstStyle/>
          <a:p>
            <a:pPr>
              <a:defRPr/>
            </a:pPr>
            <a:endParaRPr lang="en-US"/>
          </a:p>
        </c:txPr>
        <c:crossAx val="76491392"/>
        <c:crosses val="autoZero"/>
        <c:auto val="1"/>
        <c:lblAlgn val="ctr"/>
        <c:lblOffset val="100"/>
        <c:noMultiLvlLbl val="0"/>
      </c:catAx>
      <c:valAx>
        <c:axId val="76491392"/>
        <c:scaling>
          <c:orientation val="minMax"/>
        </c:scaling>
        <c:delete val="0"/>
        <c:axPos val="l"/>
        <c:majorGridlines/>
        <c:title>
          <c:tx>
            <c:rich>
              <a:bodyPr rot="-5400000" vert="horz"/>
              <a:lstStyle/>
              <a:p>
                <a:pPr>
                  <a:defRPr/>
                </a:pPr>
                <a:r>
                  <a:rPr lang="en-US"/>
                  <a:t>Execution Time (s)</a:t>
                </a:r>
              </a:p>
            </c:rich>
          </c:tx>
          <c:layout/>
          <c:overlay val="0"/>
        </c:title>
        <c:numFmt formatCode="General" sourceLinked="1"/>
        <c:majorTickMark val="out"/>
        <c:minorTickMark val="none"/>
        <c:tickLblPos val="nextTo"/>
        <c:crossAx val="60483840"/>
        <c:crosses val="autoZero"/>
        <c:crossBetween val="midCat"/>
        <c:majorUnit val="400"/>
      </c:valAx>
    </c:plotArea>
    <c:legend>
      <c:legendPos val="r"/>
      <c:layout>
        <c:manualLayout>
          <c:xMode val="edge"/>
          <c:yMode val="edge"/>
          <c:x val="0.64760434729052374"/>
          <c:y val="0.55809998090540436"/>
          <c:w val="0.33795521949647994"/>
          <c:h val="0.19453954651002867"/>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3840769903762"/>
          <c:y val="5.1400554097404488E-2"/>
          <c:w val="0.83834492563429563"/>
          <c:h val="0.73444808982210552"/>
        </c:manualLayout>
      </c:layout>
      <c:lineChart>
        <c:grouping val="standard"/>
        <c:varyColors val="0"/>
        <c:ser>
          <c:idx val="0"/>
          <c:order val="0"/>
          <c:tx>
            <c:v>Twister4Azure</c:v>
          </c:tx>
          <c:cat>
            <c:numRef>
              <c:f>'MDS (2)'!$F$44:$F$47</c:f>
              <c:numCache>
                <c:formatCode>General</c:formatCode>
                <c:ptCount val="4"/>
                <c:pt idx="0">
                  <c:v>102400</c:v>
                </c:pt>
                <c:pt idx="1">
                  <c:v>144384</c:v>
                </c:pt>
                <c:pt idx="2">
                  <c:v>176640</c:v>
                </c:pt>
                <c:pt idx="3">
                  <c:v>204800</c:v>
                </c:pt>
              </c:numCache>
            </c:numRef>
          </c:cat>
          <c:val>
            <c:numRef>
              <c:f>'MDS (2)'!$L$44:$L$47</c:f>
              <c:numCache>
                <c:formatCode>General</c:formatCode>
                <c:ptCount val="4"/>
                <c:pt idx="0">
                  <c:v>262</c:v>
                </c:pt>
                <c:pt idx="1">
                  <c:v>250</c:v>
                </c:pt>
                <c:pt idx="2">
                  <c:v>214.16666666666666</c:v>
                </c:pt>
                <c:pt idx="3">
                  <c:v>216.875</c:v>
                </c:pt>
              </c:numCache>
            </c:numRef>
          </c:val>
          <c:smooth val="0"/>
        </c:ser>
        <c:ser>
          <c:idx val="1"/>
          <c:order val="1"/>
          <c:tx>
            <c:v>Twister</c:v>
          </c:tx>
          <c:cat>
            <c:numRef>
              <c:f>'MDS (2)'!$F$44:$F$47</c:f>
              <c:numCache>
                <c:formatCode>General</c:formatCode>
                <c:ptCount val="4"/>
                <c:pt idx="0">
                  <c:v>102400</c:v>
                </c:pt>
                <c:pt idx="1">
                  <c:v>144384</c:v>
                </c:pt>
                <c:pt idx="2">
                  <c:v>176640</c:v>
                </c:pt>
                <c:pt idx="3">
                  <c:v>204800</c:v>
                </c:pt>
              </c:numCache>
            </c:numRef>
          </c:cat>
          <c:val>
            <c:numRef>
              <c:f>'MDS (2)'!$M$44:$M$47</c:f>
              <c:numCache>
                <c:formatCode>General</c:formatCode>
                <c:ptCount val="4"/>
                <c:pt idx="0">
                  <c:v>120.327</c:v>
                </c:pt>
                <c:pt idx="1">
                  <c:v>117.67425</c:v>
                </c:pt>
                <c:pt idx="2">
                  <c:v>108.4055</c:v>
                </c:pt>
                <c:pt idx="3">
                  <c:v>102.61475</c:v>
                </c:pt>
              </c:numCache>
            </c:numRef>
          </c:val>
          <c:smooth val="0"/>
        </c:ser>
        <c:ser>
          <c:idx val="2"/>
          <c:order val="2"/>
          <c:tx>
            <c:v>Twister4Azure Adjusted</c:v>
          </c:tx>
          <c:cat>
            <c:numRef>
              <c:f>'MDS (2)'!$F$44:$F$47</c:f>
              <c:numCache>
                <c:formatCode>General</c:formatCode>
                <c:ptCount val="4"/>
                <c:pt idx="0">
                  <c:v>102400</c:v>
                </c:pt>
                <c:pt idx="1">
                  <c:v>144384</c:v>
                </c:pt>
                <c:pt idx="2">
                  <c:v>176640</c:v>
                </c:pt>
                <c:pt idx="3">
                  <c:v>204800</c:v>
                </c:pt>
              </c:numCache>
            </c:numRef>
          </c:cat>
          <c:val>
            <c:numRef>
              <c:f>'MDS (2)'!$N$44:$N$47</c:f>
              <c:numCache>
                <c:formatCode>General</c:formatCode>
                <c:ptCount val="4"/>
                <c:pt idx="0">
                  <c:v>119.12974518949515</c:v>
                </c:pt>
                <c:pt idx="1">
                  <c:v>113.67342098234271</c:v>
                </c:pt>
                <c:pt idx="2">
                  <c:v>97.380230641540265</c:v>
                </c:pt>
                <c:pt idx="3">
                  <c:v>98.611692702182296</c:v>
                </c:pt>
              </c:numCache>
            </c:numRef>
          </c:val>
          <c:smooth val="0"/>
        </c:ser>
        <c:dLbls>
          <c:showLegendKey val="0"/>
          <c:showVal val="0"/>
          <c:showCatName val="0"/>
          <c:showSerName val="0"/>
          <c:showPercent val="0"/>
          <c:showBubbleSize val="0"/>
        </c:dLbls>
        <c:marker val="1"/>
        <c:smooth val="0"/>
        <c:axId val="38622336"/>
        <c:axId val="38624256"/>
      </c:lineChart>
      <c:catAx>
        <c:axId val="38622336"/>
        <c:scaling>
          <c:orientation val="minMax"/>
        </c:scaling>
        <c:delete val="0"/>
        <c:axPos val="b"/>
        <c:title>
          <c:tx>
            <c:rich>
              <a:bodyPr/>
              <a:lstStyle/>
              <a:p>
                <a:pPr>
                  <a:defRPr/>
                </a:pPr>
                <a:r>
                  <a:rPr lang="en-US"/>
                  <a:t>Number of Data Points</a:t>
                </a:r>
              </a:p>
            </c:rich>
          </c:tx>
          <c:layout/>
          <c:overlay val="0"/>
        </c:title>
        <c:numFmt formatCode="General" sourceLinked="1"/>
        <c:majorTickMark val="out"/>
        <c:minorTickMark val="none"/>
        <c:tickLblPos val="nextTo"/>
        <c:crossAx val="38624256"/>
        <c:crosses val="autoZero"/>
        <c:auto val="1"/>
        <c:lblAlgn val="ctr"/>
        <c:lblOffset val="100"/>
        <c:noMultiLvlLbl val="0"/>
      </c:catAx>
      <c:valAx>
        <c:axId val="38624256"/>
        <c:scaling>
          <c:orientation val="minMax"/>
        </c:scaling>
        <c:delete val="0"/>
        <c:axPos val="l"/>
        <c:majorGridlines/>
        <c:title>
          <c:tx>
            <c:rich>
              <a:bodyPr rot="-5400000" vert="horz"/>
              <a:lstStyle/>
              <a:p>
                <a:pPr>
                  <a:defRPr/>
                </a:pPr>
                <a:r>
                  <a:rPr lang="en-US"/>
                  <a:t>Execution Time Per Block</a:t>
                </a:r>
              </a:p>
            </c:rich>
          </c:tx>
          <c:layout/>
          <c:overlay val="0"/>
        </c:title>
        <c:numFmt formatCode="General" sourceLinked="1"/>
        <c:majorTickMark val="out"/>
        <c:minorTickMark val="none"/>
        <c:tickLblPos val="nextTo"/>
        <c:crossAx val="38622336"/>
        <c:crosses val="autoZero"/>
        <c:crossBetween val="midCat"/>
      </c:valAx>
    </c:plotArea>
    <c:legend>
      <c:legendPos val="r"/>
      <c:layout>
        <c:manualLayout>
          <c:xMode val="edge"/>
          <c:yMode val="edge"/>
          <c:x val="0.10981918926800817"/>
          <c:y val="0.66551509186351709"/>
          <c:w val="0.85208557263675355"/>
          <c:h val="9.9525371828521461E-2"/>
        </c:manualLayout>
      </c:layout>
      <c:overlay val="0"/>
    </c:legend>
    <c:plotVisOnly val="1"/>
    <c:dispBlanksAs val="gap"/>
    <c:showDLblsOverMax val="0"/>
  </c:chart>
  <c:txPr>
    <a:bodyPr/>
    <a:lstStyle/>
    <a:p>
      <a:pPr>
        <a:defRPr lang="en-US"/>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6/25/2012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3</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5</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12</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142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18</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21</a:t>
            </a:fld>
            <a:endParaRPr lang="en-US"/>
          </a:p>
        </p:txBody>
      </p:sp>
    </p:spTree>
    <p:extLst>
      <p:ext uri="{BB962C8B-B14F-4D97-AF65-F5344CB8AC3E}">
        <p14:creationId xmlns:p14="http://schemas.microsoft.com/office/powerpoint/2010/main" val="312395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6/25/2012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6/25/2012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6/25/2012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6/25/2012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6/25/2012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6/25/2012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6/25/2012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6/25/2012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9.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hyperlink" Target="https://sites.google.com/site/opensourceiotclou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42" y="685800"/>
            <a:ext cx="8763000" cy="1905000"/>
          </a:xfrm>
        </p:spPr>
        <p:txBody>
          <a:bodyPr>
            <a:noAutofit/>
          </a:bodyPr>
          <a:lstStyle/>
          <a:p>
            <a:r>
              <a:rPr lang="en-GB" sz="4800" dirty="0"/>
              <a:t>Scientific Computing Supported by Clouds, Grids and </a:t>
            </a:r>
            <a:r>
              <a:rPr lang="en-GB" sz="4800" dirty="0" smtClean="0"/>
              <a:t>HPC(Exascale) </a:t>
            </a:r>
            <a:r>
              <a:rPr lang="en-GB" sz="4800" dirty="0"/>
              <a:t>Systems</a:t>
            </a:r>
            <a:endParaRPr lang="en-US" sz="4800" b="1" dirty="0"/>
          </a:p>
        </p:txBody>
      </p:sp>
      <p:sp>
        <p:nvSpPr>
          <p:cNvPr id="3" name="Subtitle 2"/>
          <p:cNvSpPr>
            <a:spLocks noGrp="1"/>
          </p:cNvSpPr>
          <p:nvPr>
            <p:ph type="subTitle" idx="1"/>
          </p:nvPr>
        </p:nvSpPr>
        <p:spPr>
          <a:xfrm>
            <a:off x="0" y="2899528"/>
            <a:ext cx="9144000" cy="986672"/>
          </a:xfrm>
        </p:spPr>
        <p:txBody>
          <a:bodyPr>
            <a:noAutofit/>
          </a:bodyPr>
          <a:lstStyle/>
          <a:p>
            <a:r>
              <a:rPr lang="en-US" sz="2400" b="1" dirty="0" smtClean="0">
                <a:solidFill>
                  <a:schemeClr val="tx1"/>
                </a:solidFill>
              </a:rPr>
              <a:t>June 24 2012</a:t>
            </a:r>
          </a:p>
          <a:p>
            <a:r>
              <a:rPr lang="en-US" sz="2400" dirty="0" smtClean="0"/>
              <a:t>HPC </a:t>
            </a:r>
            <a:r>
              <a:rPr lang="en-US" sz="2400" dirty="0" smtClean="0"/>
              <a:t>2012  </a:t>
            </a:r>
            <a:r>
              <a:rPr lang="en-US" sz="2400" dirty="0" err="1" smtClean="0"/>
              <a:t>Cetraro</a:t>
            </a:r>
            <a:r>
              <a:rPr lang="en-US" sz="2400" dirty="0" smtClean="0"/>
              <a:t>, Italy</a:t>
            </a:r>
          </a:p>
          <a:p>
            <a:endParaRPr lang="it-IT" sz="2400" b="1" dirty="0" smtClean="0">
              <a:solidFill>
                <a:schemeClr val="tx1"/>
              </a:solidFill>
            </a:endParaRPr>
          </a:p>
        </p:txBody>
      </p:sp>
      <p:sp>
        <p:nvSpPr>
          <p:cNvPr id="5" name="Subtitle 2"/>
          <p:cNvSpPr txBox="1">
            <a:spLocks/>
          </p:cNvSpPr>
          <p:nvPr/>
        </p:nvSpPr>
        <p:spPr>
          <a:xfrm>
            <a:off x="0" y="3962400"/>
            <a:ext cx="9144000" cy="229307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Informatics, Computing and Physics</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9144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2895604"/>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932878"/>
            <a:ext cx="1162050" cy="981076"/>
          </a:xfrm>
          <a:prstGeom prst="rect">
            <a:avLst/>
          </a:prstGeom>
          <a:noFill/>
          <a:ln w="9525">
            <a:noFill/>
            <a:miter lim="800000"/>
            <a:headEnd/>
            <a:tailEnd/>
          </a:ln>
        </p:spPr>
      </p:pic>
      <p:sp>
        <p:nvSpPr>
          <p:cNvPr id="12" name="Oval 11"/>
          <p:cNvSpPr/>
          <p:nvPr/>
        </p:nvSpPr>
        <p:spPr>
          <a:xfrm flipV="1">
            <a:off x="4419600" y="4343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3340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200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358140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1905001"/>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3581401"/>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133601"/>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5410201"/>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133601"/>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2537460"/>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3810001"/>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259911"/>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2895601"/>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4876801"/>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276728"/>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1423416"/>
            <a:ext cx="1343027" cy="1343024"/>
          </a:xfrm>
          <a:prstGeom prst="rect">
            <a:avLst/>
          </a:prstGeom>
          <a:noFill/>
          <a:ln w="9525">
            <a:noFill/>
            <a:miter lim="800000"/>
            <a:headEnd/>
            <a:tailEnd/>
          </a:ln>
        </p:spPr>
      </p:pic>
      <p:sp>
        <p:nvSpPr>
          <p:cNvPr id="3" name="TextBox 2"/>
          <p:cNvSpPr txBox="1"/>
          <p:nvPr/>
        </p:nvSpPr>
        <p:spPr>
          <a:xfrm>
            <a:off x="161544" y="4429129"/>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859536"/>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859536"/>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838200"/>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488725021"/>
              </p:ext>
            </p:extLst>
          </p:nvPr>
        </p:nvGraphicFramePr>
        <p:xfrm>
          <a:off x="5791194" y="859536"/>
          <a:ext cx="1620629" cy="1367765"/>
        </p:xfrm>
        <a:graphic>
          <a:graphicData uri="http://schemas.openxmlformats.org/presentationml/2006/ole">
            <mc:AlternateContent xmlns:mc="http://schemas.openxmlformats.org/markup-compatibility/2006">
              <mc:Choice xmlns:v="urn:schemas-microsoft-com:vml" Requires="v">
                <p:oleObj spid="_x0000_s4107"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859536"/>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348991"/>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286001"/>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86591" y="6362339"/>
            <a:ext cx="9034461" cy="400110"/>
          </a:xfrm>
          <a:prstGeom prst="rect">
            <a:avLst/>
          </a:prstGeom>
          <a:solidFill>
            <a:schemeClr val="bg1"/>
          </a:solidFill>
        </p:spPr>
        <p:txBody>
          <a:bodyPr wrap="none" rtlCol="0">
            <a:spAutoFit/>
          </a:bodyPr>
          <a:lstStyle/>
          <a:p>
            <a:r>
              <a:rPr lang="en-US" sz="2000" b="1" u="sng" dirty="0">
                <a:hlinkClick r:id="rId14"/>
              </a:rPr>
              <a:t>https://sites.google.com/site/opensourceiotcloud</a:t>
            </a:r>
            <a:r>
              <a:rPr lang="en-US" sz="2000" b="1" u="sng" dirty="0" smtClean="0">
                <a:hlinkClick r:id="rId14"/>
              </a:rPr>
              <a:t>/</a:t>
            </a:r>
            <a:r>
              <a:rPr lang="en-US" sz="2000" b="1" dirty="0" smtClean="0"/>
              <a:t> Open Source Sensor </a:t>
            </a:r>
            <a:r>
              <a:rPr lang="en-US" sz="2000" b="1" dirty="0" smtClean="0"/>
              <a:t>(</a:t>
            </a:r>
            <a:r>
              <a:rPr lang="en-US" sz="2000" b="1" dirty="0" err="1" smtClean="0"/>
              <a:t>IoT</a:t>
            </a:r>
            <a:r>
              <a:rPr lang="en-US" sz="2000" b="1" dirty="0" smtClean="0"/>
              <a:t>) Cloud</a:t>
            </a:r>
            <a:endParaRPr lang="en-US" sz="2000" b="1" dirty="0"/>
          </a:p>
        </p:txBody>
      </p:sp>
    </p:spTree>
    <p:extLst>
      <p:ext uri="{BB962C8B-B14F-4D97-AF65-F5344CB8AC3E}">
        <p14:creationId xmlns:p14="http://schemas.microsoft.com/office/powerpoint/2010/main" val="800871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a:t>
            </a:r>
            <a:r>
              <a:rPr lang="en-US" sz="2000" dirty="0" smtClean="0"/>
              <a:t>(going to 1.5M) cores </a:t>
            </a:r>
            <a:r>
              <a:rPr lang="en-US" sz="2000" dirty="0" smtClean="0"/>
              <a:t>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Tree>
    <p:extLst>
      <p:ext uri="{BB962C8B-B14F-4D97-AF65-F5344CB8AC3E}">
        <p14:creationId xmlns:p14="http://schemas.microsoft.com/office/powerpoint/2010/main" val="2325212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12</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Extensions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a:solidFill>
                    <a:srgbClr val="000000"/>
                  </a:solidFill>
                  <a:effectLst/>
                  <a:latin typeface="Arial"/>
                  <a:ea typeface="Times New Roman"/>
                </a:rPr>
                <a:t>MPI</a:t>
              </a:r>
              <a:endParaRPr lang="en-US" sz="1600" b="1" dirty="0">
                <a:effectLst/>
                <a:latin typeface="Times New Roman"/>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826178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0" y="914400"/>
            <a:ext cx="91440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t>Classic MapReduce is suitable </a:t>
            </a:r>
            <a:r>
              <a:rPr lang="en-US" dirty="0" smtClean="0"/>
              <a:t>(although Page Rank component of search is parallel linear algebra) </a:t>
            </a:r>
          </a:p>
          <a:p>
            <a:r>
              <a:rPr lang="en-US" b="1" dirty="0" smtClean="0"/>
              <a:t>Data Intensive</a:t>
            </a:r>
          </a:p>
          <a:p>
            <a:r>
              <a:rPr lang="en-US" dirty="0" smtClean="0"/>
              <a:t>Do not need microsecond messaging latency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a:p>
        </p:txBody>
      </p:sp>
    </p:spTree>
    <p:extLst>
      <p:ext uri="{BB962C8B-B14F-4D97-AF65-F5344CB8AC3E}">
        <p14:creationId xmlns:p14="http://schemas.microsoft.com/office/powerpoint/2010/main" val="1252996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762000"/>
            <a:ext cx="9144000" cy="4525963"/>
          </a:xfrm>
        </p:spPr>
        <p:txBody>
          <a:bodyPr/>
          <a:lstStyle/>
          <a:p>
            <a:r>
              <a:rPr lang="en-US" sz="2400" b="1" dirty="0" smtClean="0"/>
              <a:t>Applications</a:t>
            </a:r>
            <a:r>
              <a:rPr lang="en-US" sz="2400" dirty="0" smtClean="0"/>
              <a:t> tend </a:t>
            </a:r>
            <a:r>
              <a:rPr lang="en-US" sz="2400" dirty="0" smtClean="0"/>
              <a:t>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a:t>
            </a:r>
            <a:r>
              <a:rPr lang="en-US" sz="2400" dirty="0" smtClean="0"/>
              <a:t>operations</a:t>
            </a:r>
          </a:p>
          <a:p>
            <a:pPr lvl="1"/>
            <a:r>
              <a:rPr lang="en-US" sz="2000" b="1" dirty="0" smtClean="0"/>
              <a:t>New optimizations </a:t>
            </a:r>
            <a:r>
              <a:rPr lang="en-US" sz="2000" dirty="0" smtClean="0"/>
              <a:t>e.g. for huge messages</a:t>
            </a:r>
            <a:endParaRPr lang="en-US" sz="2000" dirty="0" smtClean="0"/>
          </a:p>
          <a:p>
            <a:pPr lvl="1"/>
            <a:r>
              <a:rPr lang="en-US" sz="2000" dirty="0" smtClean="0"/>
              <a:t>e.g. </a:t>
            </a:r>
            <a:r>
              <a:rPr lang="en-US" sz="2000" b="1" dirty="0" smtClean="0"/>
              <a:t>Expectation Maximization </a:t>
            </a:r>
            <a:r>
              <a:rPr lang="en-US" sz="2000" b="1" dirty="0" smtClean="0"/>
              <a:t>(EM) </a:t>
            </a:r>
            <a:r>
              <a:rPr lang="en-US" sz="2000" dirty="0" smtClean="0"/>
              <a:t>has </a:t>
            </a:r>
            <a:r>
              <a:rPr lang="en-US" sz="2000" dirty="0" smtClean="0"/>
              <a:t>a few broadcasts but dominated by reductions</a:t>
            </a:r>
          </a:p>
          <a:p>
            <a:r>
              <a:rPr lang="en-US" sz="2400" dirty="0" smtClean="0"/>
              <a:t>Not clearly a single exascale job but rather </a:t>
            </a:r>
            <a:r>
              <a:rPr lang="en-US" sz="2400" b="1" dirty="0" smtClean="0"/>
              <a:t>many smaller </a:t>
            </a:r>
            <a:r>
              <a:rPr lang="en-US" sz="2400" dirty="0" smtClean="0"/>
              <a:t>(but not sequential) jobs e.g. to analyze groups of sequences</a:t>
            </a:r>
          </a:p>
          <a:p>
            <a:r>
              <a:rPr lang="en-US" sz="2400" dirty="0" smtClean="0"/>
              <a:t>Algorithms not clearly robust enough to analyze lots of data</a:t>
            </a:r>
          </a:p>
          <a:p>
            <a:pPr lvl="1"/>
            <a:r>
              <a:rPr lang="en-US" sz="2000" dirty="0" smtClean="0"/>
              <a:t>Current standard </a:t>
            </a:r>
            <a:r>
              <a:rPr lang="en-US" sz="2000" b="1" dirty="0" smtClean="0"/>
              <a:t>algorithms</a:t>
            </a:r>
            <a:r>
              <a:rPr lang="en-US" sz="2000" dirty="0" smtClean="0"/>
              <a:t> such as R </a:t>
            </a:r>
            <a:r>
              <a:rPr lang="en-US" sz="2000" b="1" dirty="0" smtClean="0"/>
              <a:t>not designed for big data</a:t>
            </a:r>
          </a:p>
          <a:p>
            <a:r>
              <a:rPr lang="en-US" sz="2400" dirty="0" smtClean="0"/>
              <a:t>Multidimensional Scaling MDS is iterative </a:t>
            </a:r>
            <a:r>
              <a:rPr lang="en-US" sz="2400" b="1" dirty="0" smtClean="0"/>
              <a:t>rectangular matrix-matrix </a:t>
            </a:r>
            <a:r>
              <a:rPr lang="en-US" sz="2400" b="1" dirty="0" smtClean="0"/>
              <a:t>multiplication </a:t>
            </a:r>
            <a:r>
              <a:rPr lang="en-US" sz="2400" dirty="0" smtClean="0"/>
              <a:t>controlled by EM</a:t>
            </a:r>
          </a:p>
          <a:p>
            <a:r>
              <a:rPr lang="en-US" sz="2400" dirty="0" smtClean="0"/>
              <a:t>Look in detail at </a:t>
            </a:r>
            <a:r>
              <a:rPr lang="en-US" sz="2400" b="1" dirty="0" smtClean="0"/>
              <a:t>Deterministically Annealed Pairwise Clustering </a:t>
            </a:r>
            <a:r>
              <a:rPr lang="en-US" sz="2400" dirty="0" smtClean="0"/>
              <a:t>as an EM example</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14</a:t>
            </a:fld>
            <a:endParaRPr lang="en-US"/>
          </a:p>
        </p:txBody>
      </p:sp>
    </p:spTree>
    <p:extLst>
      <p:ext uri="{BB962C8B-B14F-4D97-AF65-F5344CB8AC3E}">
        <p14:creationId xmlns:p14="http://schemas.microsoft.com/office/powerpoint/2010/main" val="3645615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830997"/>
          </a:xfrm>
          <a:prstGeom prst="rect">
            <a:avLst/>
          </a:prstGeom>
          <a:solidFill>
            <a:schemeClr val="bg1"/>
          </a:solidFill>
        </p:spPr>
        <p:txBody>
          <a:bodyPr wrap="square" rtlCol="0">
            <a:spAutoFit/>
          </a:bodyPr>
          <a:lstStyle/>
          <a:p>
            <a:r>
              <a:rPr lang="en-US" sz="2400" dirty="0" smtClean="0"/>
              <a:t>Full </a:t>
            </a:r>
            <a:r>
              <a:rPr lang="en-US" sz="2400" dirty="0" smtClean="0"/>
              <a:t>Personal Genomics: 3 petabytes per day</a:t>
            </a:r>
            <a:endParaRPr lang="en-US" sz="2400" dirty="0"/>
          </a:p>
        </p:txBody>
      </p:sp>
    </p:spTree>
    <p:extLst>
      <p:ext uri="{BB962C8B-B14F-4D97-AF65-F5344CB8AC3E}">
        <p14:creationId xmlns:p14="http://schemas.microsoft.com/office/powerpoint/2010/main" val="3180430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1752600"/>
            <a:ext cx="3505201" cy="1323439"/>
          </a:xfrm>
          <a:prstGeom prst="rect">
            <a:avLst/>
          </a:prstGeom>
          <a:noFill/>
        </p:spPr>
        <p:txBody>
          <a:bodyPr wrap="square" rtlCol="0">
            <a:spAutoFit/>
          </a:bodyPr>
          <a:lstStyle/>
          <a:p>
            <a:r>
              <a:rPr lang="en-US" sz="2000" dirty="0" smtClean="0">
                <a:solidFill>
                  <a:schemeClr val="bg1"/>
                </a:solidFill>
              </a:rPr>
              <a:t>Intermediate step in DA-PWC</a:t>
            </a:r>
          </a:p>
          <a:p>
            <a:r>
              <a:rPr lang="en-US" sz="2000" dirty="0" smtClean="0">
                <a:solidFill>
                  <a:schemeClr val="bg1"/>
                </a:solidFill>
              </a:rPr>
              <a:t>With 6 clusters</a:t>
            </a:r>
          </a:p>
          <a:p>
            <a:r>
              <a:rPr lang="en-US" sz="2000" dirty="0" smtClean="0">
                <a:solidFill>
                  <a:schemeClr val="bg1"/>
                </a:solidFill>
              </a:rPr>
              <a:t>MDS used to project from high dimensional to 3D space</a:t>
            </a:r>
            <a:endParaRPr lang="en-US" sz="2000" dirty="0">
              <a:solidFill>
                <a:schemeClr val="bg1"/>
              </a:solidFill>
            </a:endParaRPr>
          </a:p>
        </p:txBody>
      </p:sp>
      <p:sp>
        <p:nvSpPr>
          <p:cNvPr id="5" name="TextBox 4"/>
          <p:cNvSpPr txBox="1"/>
          <p:nvPr/>
        </p:nvSpPr>
        <p:spPr>
          <a:xfrm>
            <a:off x="214745" y="4419600"/>
            <a:ext cx="3733800" cy="1323439"/>
          </a:xfrm>
          <a:prstGeom prst="rect">
            <a:avLst/>
          </a:prstGeom>
          <a:noFill/>
        </p:spPr>
        <p:txBody>
          <a:bodyPr wrap="square" rtlCol="0">
            <a:spAutoFit/>
          </a:bodyPr>
          <a:lstStyle/>
          <a:p>
            <a:r>
              <a:rPr lang="en-US" sz="2000" dirty="0" smtClean="0">
                <a:solidFill>
                  <a:schemeClr val="bg1"/>
                </a:solidFill>
              </a:rPr>
              <a:t>Each of 100K points is a sequence. Clusters are Fungi families. 140 Clusters at end of iteration</a:t>
            </a:r>
          </a:p>
          <a:p>
            <a:r>
              <a:rPr lang="en-US" sz="2000" dirty="0" smtClean="0">
                <a:solidFill>
                  <a:schemeClr val="bg1"/>
                </a:solidFill>
              </a:rPr>
              <a:t>N=100K </a:t>
            </a:r>
            <a:r>
              <a:rPr lang="en-US" sz="2000" dirty="0" smtClean="0">
                <a:solidFill>
                  <a:schemeClr val="bg1"/>
                </a:solidFill>
              </a:rPr>
              <a:t>points is 10^5 core hours</a:t>
            </a:r>
            <a:endParaRPr lang="en-US" sz="2000" dirty="0">
              <a:solidFill>
                <a:schemeClr val="bg1"/>
              </a:solidFill>
            </a:endParaRPr>
          </a:p>
        </p:txBody>
      </p:sp>
      <p:sp>
        <p:nvSpPr>
          <p:cNvPr id="6" name="TextBox 5"/>
          <p:cNvSpPr txBox="1"/>
          <p:nvPr/>
        </p:nvSpPr>
        <p:spPr>
          <a:xfrm>
            <a:off x="1143000" y="6257778"/>
            <a:ext cx="3733800" cy="400110"/>
          </a:xfrm>
          <a:prstGeom prst="rect">
            <a:avLst/>
          </a:prstGeom>
          <a:noFill/>
        </p:spPr>
        <p:txBody>
          <a:bodyPr wrap="square" rtlCol="0">
            <a:spAutoFit/>
          </a:bodyPr>
          <a:lstStyle/>
          <a:p>
            <a:r>
              <a:rPr lang="en-US" sz="2000" dirty="0" smtClean="0">
                <a:solidFill>
                  <a:schemeClr val="bg1"/>
                </a:solidFill>
              </a:rPr>
              <a:t>Scales between O(N) and O(N</a:t>
            </a:r>
            <a:r>
              <a:rPr lang="en-US" sz="2000" baseline="30000" dirty="0" smtClean="0">
                <a:solidFill>
                  <a:schemeClr val="bg1"/>
                </a:solidFill>
              </a:rPr>
              <a:t>2</a:t>
            </a:r>
            <a:r>
              <a:rPr lang="en-US" sz="2000" dirty="0" smtClean="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497031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81200"/>
            <a:ext cx="9122229" cy="2971800"/>
          </a:xfrm>
        </p:spPr>
        <p:txBody>
          <a:bodyPr/>
          <a:lstStyle/>
          <a:p>
            <a:pPr marL="514350" indent="-514350">
              <a:buFont typeface="+mj-lt"/>
              <a:buAutoNum type="arabicParenR"/>
            </a:pPr>
            <a:r>
              <a:rPr lang="en-US" sz="3000" b="1" dirty="0" smtClean="0">
                <a:solidFill>
                  <a:srgbClr val="FF0000"/>
                </a:solidFill>
              </a:rPr>
              <a:t>A(k</a:t>
            </a:r>
            <a:r>
              <a:rPr lang="en-US" sz="3000" b="1" dirty="0">
                <a:solidFill>
                  <a:srgbClr val="FF0000"/>
                </a:solidFill>
              </a:rPr>
              <a:t>) = - 0.5 </a:t>
            </a:r>
            <a:r>
              <a:rPr lang="en-US" sz="3000" b="1" dirty="0">
                <a:solidFill>
                  <a:srgbClr val="FF0000"/>
                </a:solidFill>
                <a:sym typeface="Symbol"/>
              </a:rPr>
              <a:t></a:t>
            </a:r>
            <a:r>
              <a:rPr lang="en-US" sz="3000" b="1" i="1" baseline="-25000" dirty="0">
                <a:solidFill>
                  <a:srgbClr val="FF0000"/>
                </a:solidFill>
              </a:rPr>
              <a:t>i</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a:solidFill>
                  <a:srgbClr val="FF0000"/>
                </a:solidFill>
                <a:sym typeface="Symbol"/>
              </a:rPr>
              <a:t></a:t>
            </a:r>
            <a:r>
              <a:rPr lang="en-US" sz="3000" b="1" i="1" baseline="-25000" dirty="0">
                <a:solidFill>
                  <a:srgbClr val="FF0000"/>
                </a:solidFill>
              </a:rPr>
              <a:t>j</a:t>
            </a:r>
            <a:r>
              <a:rPr lang="en-US" sz="3000" b="1" baseline="-25000" dirty="0">
                <a:solidFill>
                  <a:srgbClr val="FF0000"/>
                </a:solidFill>
              </a:rPr>
              <a:t>=1</a:t>
            </a:r>
            <a:r>
              <a:rPr lang="en-US" sz="3000" b="1" baseline="30000" dirty="0">
                <a:solidFill>
                  <a:srgbClr val="FF0000"/>
                </a:solidFill>
              </a:rPr>
              <a:t>N</a:t>
            </a:r>
            <a:r>
              <a:rPr lang="en-US" sz="3000" b="1" dirty="0">
                <a:solidFill>
                  <a:srgbClr val="FF0000"/>
                </a:solidFill>
              </a:rPr>
              <a:t> </a:t>
            </a:r>
            <a:r>
              <a:rPr lang="en-US" sz="3000" b="1" dirty="0" smtClean="0">
                <a:solidFill>
                  <a:srgbClr val="FF0000"/>
                </a:solidFill>
                <a:sym typeface="Symbol"/>
              </a:rPr>
              <a:t></a:t>
            </a:r>
            <a:r>
              <a:rPr lang="en-US" sz="3000" b="1" dirty="0" smtClean="0">
                <a:solidFill>
                  <a:srgbClr val="FF0000"/>
                </a:solidFill>
              </a:rPr>
              <a:t>(</a:t>
            </a:r>
            <a:r>
              <a:rPr lang="en-US" sz="3000" b="1" i="1" dirty="0">
                <a:solidFill>
                  <a:srgbClr val="FF0000"/>
                </a:solidFill>
              </a:rPr>
              <a:t>i</a:t>
            </a:r>
            <a:r>
              <a:rPr lang="en-US" sz="3000" b="1" dirty="0">
                <a:solidFill>
                  <a:srgbClr val="FF0000"/>
                </a:solidFill>
              </a:rPr>
              <a:t>, </a:t>
            </a:r>
            <a:r>
              <a:rPr lang="en-US" sz="3000" b="1" i="1" dirty="0">
                <a:solidFill>
                  <a:srgbClr val="FF0000"/>
                </a:solidFill>
              </a:rPr>
              <a:t>j</a:t>
            </a:r>
            <a:r>
              <a:rPr lang="en-US" sz="3000" b="1" dirty="0">
                <a:solidFill>
                  <a:srgbClr val="FF0000"/>
                </a:solidFill>
              </a:rPr>
              <a:t>) &lt;</a:t>
            </a:r>
            <a:r>
              <a:rPr lang="en-US" sz="3000" b="1" dirty="0" err="1">
                <a:solidFill>
                  <a:srgbClr val="FF0000"/>
                </a:solidFill>
              </a:rPr>
              <a:t>M</a:t>
            </a:r>
            <a:r>
              <a:rPr lang="en-US" sz="3000" b="1" i="1" baseline="-25000" dirty="0" err="1">
                <a:solidFill>
                  <a:srgbClr val="FF0000"/>
                </a:solidFill>
              </a:rPr>
              <a:t>i</a:t>
            </a:r>
            <a:r>
              <a:rPr lang="en-US" sz="3000" b="1" dirty="0">
                <a:solidFill>
                  <a:srgbClr val="FF0000"/>
                </a:solidFill>
              </a:rPr>
              <a:t>(</a:t>
            </a:r>
            <a:r>
              <a:rPr lang="en-US" sz="3000" b="1" i="1" dirty="0">
                <a:solidFill>
                  <a:srgbClr val="FF0000"/>
                </a:solidFill>
              </a:rPr>
              <a:t>k</a:t>
            </a:r>
            <a:r>
              <a:rPr lang="en-US" sz="3000" b="1" dirty="0">
                <a:solidFill>
                  <a:srgbClr val="FF0000"/>
                </a:solidFill>
              </a:rPr>
              <a:t>)&gt; &lt;</a:t>
            </a:r>
            <a:r>
              <a:rPr lang="en-US" sz="3000" b="1" dirty="0" err="1">
                <a:solidFill>
                  <a:srgbClr val="FF0000"/>
                </a:solidFill>
              </a:rPr>
              <a:t>M</a:t>
            </a:r>
            <a:r>
              <a:rPr lang="en-US" sz="3000" b="1" i="1" baseline="-25000" dirty="0" err="1">
                <a:solidFill>
                  <a:srgbClr val="FF0000"/>
                </a:solidFill>
              </a:rPr>
              <a:t>j</a:t>
            </a:r>
            <a:r>
              <a:rPr lang="en-US" sz="3000" b="1" dirty="0">
                <a:solidFill>
                  <a:srgbClr val="FF0000"/>
                </a:solidFill>
              </a:rPr>
              <a:t>(</a:t>
            </a:r>
            <a:r>
              <a:rPr lang="en-US" sz="3000" b="1" i="1" dirty="0">
                <a:solidFill>
                  <a:srgbClr val="FF0000"/>
                </a:solidFill>
              </a:rPr>
              <a:t>k</a:t>
            </a:r>
            <a:r>
              <a:rPr lang="en-US" sz="3000" b="1" dirty="0">
                <a:solidFill>
                  <a:srgbClr val="FF0000"/>
                </a:solidFill>
              </a:rPr>
              <a:t>)&gt; / &lt;C(k)&gt;</a:t>
            </a:r>
            <a:r>
              <a:rPr lang="en-US" sz="3000" b="1" baseline="30000" dirty="0" smtClean="0">
                <a:solidFill>
                  <a:srgbClr val="FF0000"/>
                </a:solidFill>
              </a:rPr>
              <a:t>2</a:t>
            </a:r>
            <a:endParaRPr lang="en-US" b="1" baseline="30000" dirty="0">
              <a:solidFill>
                <a:srgbClr val="FF0000"/>
              </a:solidFill>
            </a:endParaRPr>
          </a:p>
          <a:p>
            <a:pPr marL="514350" indent="-514350">
              <a:buFont typeface="+mj-lt"/>
              <a:buAutoNum type="arabicParenR"/>
            </a:pP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t>
            </a:r>
            <a:r>
              <a:rPr lang="en-US" b="1" dirty="0" smtClean="0">
                <a:solidFill>
                  <a:srgbClr val="FF0000"/>
                </a:solidFill>
                <a:sym typeface="Symbol"/>
              </a:rPr>
              <a:t></a:t>
            </a:r>
            <a:r>
              <a:rPr lang="en-US" b="1" i="1" baseline="-25000" dirty="0" smtClean="0">
                <a:solidFill>
                  <a:srgbClr val="FF0000"/>
                </a:solidFill>
              </a:rPr>
              <a:t>j</a:t>
            </a:r>
            <a:r>
              <a:rPr lang="en-US" b="1" baseline="-25000" dirty="0" smtClean="0">
                <a:solidFill>
                  <a:srgbClr val="FF0000"/>
                </a:solidFill>
              </a:rPr>
              <a:t>=1</a:t>
            </a:r>
            <a:r>
              <a:rPr lang="en-US" b="1" baseline="30000" dirty="0" smtClean="0">
                <a:solidFill>
                  <a:srgbClr val="FF0000"/>
                </a:solidFill>
              </a:rPr>
              <a:t>N</a:t>
            </a:r>
            <a:r>
              <a:rPr lang="en-US" b="1" dirty="0" smtClean="0">
                <a:solidFill>
                  <a:srgbClr val="FF0000"/>
                </a:solidFill>
              </a:rPr>
              <a:t> </a:t>
            </a:r>
            <a:r>
              <a:rPr lang="en-US" b="1" dirty="0" smtClean="0">
                <a:solidFill>
                  <a:srgbClr val="FF0000"/>
                </a:solidFill>
                <a:sym typeface="Symbol"/>
              </a:rPr>
              <a:t></a:t>
            </a:r>
            <a:r>
              <a:rPr lang="en-US" b="1" dirty="0" smtClean="0">
                <a:solidFill>
                  <a:srgbClr val="FF0000"/>
                </a:solidFill>
              </a:rPr>
              <a:t>(</a:t>
            </a:r>
            <a:r>
              <a:rPr lang="en-US" b="1" i="1" dirty="0">
                <a:solidFill>
                  <a:srgbClr val="FF0000"/>
                </a:solidFill>
              </a:rPr>
              <a:t>i</a:t>
            </a:r>
            <a:r>
              <a:rPr lang="en-US" b="1" dirty="0">
                <a:solidFill>
                  <a:srgbClr val="FF0000"/>
                </a:solidFill>
              </a:rPr>
              <a:t>, </a:t>
            </a:r>
            <a:r>
              <a:rPr lang="en-US" b="1" i="1" dirty="0" smtClean="0">
                <a:solidFill>
                  <a:srgbClr val="FF0000"/>
                </a:solidFill>
                <a:sym typeface="Symbol"/>
              </a:rPr>
              <a:t>j</a:t>
            </a:r>
            <a:r>
              <a:rPr lang="en-US" b="1" dirty="0" smtClean="0">
                <a:solidFill>
                  <a:srgbClr val="FF0000"/>
                </a:solidFill>
              </a:rPr>
              <a:t>) </a:t>
            </a:r>
            <a:r>
              <a:rPr lang="en-US" b="1" dirty="0">
                <a:solidFill>
                  <a:srgbClr val="FF0000"/>
                </a:solidFill>
              </a:rPr>
              <a:t>&lt;</a:t>
            </a:r>
            <a:r>
              <a:rPr lang="en-US" b="1" dirty="0" err="1" smtClean="0">
                <a:solidFill>
                  <a:srgbClr val="FF0000"/>
                </a:solidFill>
              </a:rPr>
              <a:t>M</a:t>
            </a:r>
            <a:r>
              <a:rPr lang="en-US" b="1" i="1" baseline="-25000" dirty="0" err="1" smtClean="0">
                <a:solidFill>
                  <a:srgbClr val="FF0000"/>
                </a:solidFill>
              </a:rPr>
              <a:t>j</a:t>
            </a:r>
            <a:r>
              <a:rPr lang="en-US" b="1" dirty="0" smtClean="0">
                <a:solidFill>
                  <a:srgbClr val="FF0000"/>
                </a:solidFill>
              </a:rPr>
              <a:t>(</a:t>
            </a:r>
            <a:r>
              <a:rPr lang="en-US" b="1" i="1" dirty="0" smtClean="0">
                <a:solidFill>
                  <a:srgbClr val="FF0000"/>
                </a:solidFill>
              </a:rPr>
              <a:t>k</a:t>
            </a:r>
            <a:r>
              <a:rPr lang="en-US" b="1" dirty="0">
                <a:solidFill>
                  <a:srgbClr val="FF0000"/>
                </a:solidFill>
              </a:rPr>
              <a:t>)&gt; / &lt;C(k)&gt;	</a:t>
            </a:r>
            <a:endParaRPr lang="en-US" b="1" dirty="0" smtClean="0">
              <a:solidFill>
                <a:srgbClr val="FF0000"/>
              </a:solidFill>
            </a:endParaRPr>
          </a:p>
          <a:p>
            <a:pPr marL="514350" indent="-514350">
              <a:buFont typeface="+mj-lt"/>
              <a:buAutoNum type="arabicParenR"/>
            </a:pPr>
            <a:r>
              <a:rPr lang="en-US" b="1" dirty="0" smtClean="0">
                <a:solidFill>
                  <a:srgbClr val="FF0000"/>
                </a:solidFill>
                <a:sym typeface="Symbol"/>
              </a:rPr>
              <a:t></a:t>
            </a:r>
            <a:r>
              <a:rPr lang="en-US" b="1" baseline="-25000" dirty="0" smtClean="0">
                <a:solidFill>
                  <a:srgbClr val="FF0000"/>
                </a:solidFill>
                <a:sym typeface="Symbol"/>
              </a:rPr>
              <a:t>i</a:t>
            </a:r>
            <a:r>
              <a:rPr lang="en-US" b="1" dirty="0" smtClean="0">
                <a:solidFill>
                  <a:srgbClr val="FF0000"/>
                </a:solidFill>
              </a:rPr>
              <a:t>(</a:t>
            </a:r>
            <a:r>
              <a:rPr lang="en-US" b="1" i="1" dirty="0" smtClean="0">
                <a:solidFill>
                  <a:srgbClr val="FF0000"/>
                </a:solidFill>
              </a:rPr>
              <a:t>k</a:t>
            </a:r>
            <a:r>
              <a:rPr lang="en-US" b="1" dirty="0">
                <a:solidFill>
                  <a:srgbClr val="FF0000"/>
                </a:solidFill>
              </a:rPr>
              <a:t>) = (</a:t>
            </a:r>
            <a:r>
              <a:rPr lang="en-US" b="1" dirty="0" smtClean="0">
                <a:solidFill>
                  <a:srgbClr val="FF0000"/>
                </a:solidFill>
              </a:rPr>
              <a:t>B</a:t>
            </a:r>
            <a:r>
              <a:rPr lang="en-US" b="1" baseline="-25000" dirty="0" smtClean="0">
                <a:solidFill>
                  <a:srgbClr val="FF0000"/>
                </a:solidFill>
                <a:sym typeface="Symbol"/>
              </a:rPr>
              <a:t>i</a:t>
            </a:r>
            <a:r>
              <a:rPr lang="en-US" b="1" dirty="0" smtClean="0">
                <a:solidFill>
                  <a:srgbClr val="FF0000"/>
                </a:solidFill>
              </a:rPr>
              <a:t>(k</a:t>
            </a:r>
            <a:r>
              <a:rPr lang="en-US" b="1" dirty="0">
                <a:solidFill>
                  <a:srgbClr val="FF0000"/>
                </a:solidFill>
              </a:rPr>
              <a:t>) + A(k))</a:t>
            </a:r>
            <a:r>
              <a:rPr lang="en-US" b="1" dirty="0"/>
              <a:t>			</a:t>
            </a:r>
            <a:endParaRPr lang="en-US" b="1" dirty="0" smtClean="0"/>
          </a:p>
          <a:p>
            <a:pPr marL="514350" indent="-514350">
              <a:buFont typeface="+mj-lt"/>
              <a:buAutoNum type="arabicParenR"/>
            </a:pPr>
            <a:r>
              <a:rPr lang="en-US" sz="3100" b="1" dirty="0" smtClean="0"/>
              <a:t>&lt;</a:t>
            </a:r>
            <a:r>
              <a:rPr lang="en-US" sz="3100" b="1" dirty="0" err="1" smtClean="0"/>
              <a:t>M</a:t>
            </a:r>
            <a:r>
              <a:rPr lang="en-US" sz="3100" b="1" i="1" baseline="-25000" dirty="0" err="1" smtClean="0"/>
              <a:t>i</a:t>
            </a:r>
            <a:r>
              <a:rPr lang="en-US" sz="3100" b="1" dirty="0" smtClean="0"/>
              <a:t>(</a:t>
            </a:r>
            <a:r>
              <a:rPr lang="en-US" sz="3100" b="1" i="1" dirty="0" smtClean="0"/>
              <a:t>k</a:t>
            </a:r>
            <a:r>
              <a:rPr lang="en-US" sz="3100" b="1" dirty="0" smtClean="0"/>
              <a:t>)&gt; </a:t>
            </a:r>
            <a:r>
              <a:rPr lang="en-US" sz="3100" b="1" dirty="0"/>
              <a:t>= </a:t>
            </a:r>
            <a:r>
              <a:rPr lang="en-US" sz="3100" b="1" dirty="0" err="1" smtClean="0"/>
              <a:t>exp</a:t>
            </a:r>
            <a:r>
              <a:rPr lang="en-US" sz="3100" b="1" dirty="0"/>
              <a:t>( -</a:t>
            </a:r>
            <a:r>
              <a:rPr lang="en-US" sz="3100" b="1" dirty="0">
                <a:sym typeface="Symbol"/>
              </a:rPr>
              <a:t></a:t>
            </a:r>
            <a:r>
              <a:rPr lang="en-US" sz="3100" b="1" i="1" baseline="-25000" dirty="0"/>
              <a:t>i</a:t>
            </a:r>
            <a:r>
              <a:rPr lang="en-US" sz="3100" b="1" dirty="0"/>
              <a:t>(</a:t>
            </a:r>
            <a:r>
              <a:rPr lang="en-US" sz="3100" b="1" i="1" dirty="0"/>
              <a:t>k</a:t>
            </a:r>
            <a:r>
              <a:rPr lang="en-US" sz="3100" b="1" dirty="0"/>
              <a:t>)/T </a:t>
            </a:r>
            <a:r>
              <a:rPr lang="en-US" sz="3100" b="1" dirty="0" smtClean="0"/>
              <a:t>)/</a:t>
            </a:r>
            <a:r>
              <a:rPr lang="en-US" sz="3100" b="1" dirty="0">
                <a:sym typeface="Symbol"/>
              </a:rPr>
              <a:t></a:t>
            </a:r>
            <a:r>
              <a:rPr lang="en-US" sz="3100" b="1" baseline="-25000" dirty="0"/>
              <a:t>k=1</a:t>
            </a:r>
            <a:r>
              <a:rPr lang="en-US" sz="3100" b="1" baseline="30000" dirty="0"/>
              <a:t>K</a:t>
            </a:r>
            <a:r>
              <a:rPr lang="en-US" sz="3100" b="1" dirty="0"/>
              <a:t> </a:t>
            </a:r>
            <a:r>
              <a:rPr lang="en-US" sz="3100" b="1" dirty="0" err="1" smtClean="0"/>
              <a:t>exp</a:t>
            </a:r>
            <a:r>
              <a:rPr lang="en-US" sz="3100" b="1" dirty="0" smtClean="0"/>
              <a:t>(-</a:t>
            </a:r>
            <a:r>
              <a:rPr lang="en-US" sz="3100" b="1" dirty="0">
                <a:sym typeface="Symbol"/>
              </a:rPr>
              <a:t></a:t>
            </a:r>
            <a:r>
              <a:rPr lang="en-US" sz="3100" b="1" i="1" baseline="-25000" dirty="0"/>
              <a:t>i</a:t>
            </a:r>
            <a:r>
              <a:rPr lang="en-US" sz="3100" b="1" dirty="0"/>
              <a:t>(</a:t>
            </a:r>
            <a:r>
              <a:rPr lang="en-US" sz="3100" b="1" i="1" dirty="0"/>
              <a:t>k</a:t>
            </a:r>
            <a:r>
              <a:rPr lang="en-US" sz="3100" b="1" dirty="0"/>
              <a:t>)/</a:t>
            </a:r>
            <a:r>
              <a:rPr lang="en-US" sz="3100" b="1" dirty="0" smtClean="0"/>
              <a:t>T)</a:t>
            </a:r>
          </a:p>
          <a:p>
            <a:pPr marL="514350" indent="-514350">
              <a:buFont typeface="+mj-lt"/>
              <a:buAutoNum type="arabicParenR"/>
            </a:pPr>
            <a:r>
              <a:rPr lang="en-US" b="1" dirty="0" smtClean="0"/>
              <a:t>C(k</a:t>
            </a:r>
            <a:r>
              <a:rPr lang="en-US" b="1" dirty="0"/>
              <a:t>) = </a:t>
            </a:r>
            <a:r>
              <a:rPr lang="en-US" b="1" dirty="0">
                <a:sym typeface="Symbol"/>
              </a:rPr>
              <a:t></a:t>
            </a:r>
            <a:r>
              <a:rPr lang="en-US" b="1" i="1" baseline="-25000" dirty="0"/>
              <a:t>i</a:t>
            </a:r>
            <a:r>
              <a:rPr lang="en-US" b="1" baseline="-25000" dirty="0"/>
              <a:t>=1</a:t>
            </a:r>
            <a:r>
              <a:rPr lang="en-US" b="1" baseline="30000" dirty="0"/>
              <a:t>N</a:t>
            </a:r>
            <a:r>
              <a:rPr lang="en-US" b="1" dirty="0"/>
              <a:t> </a:t>
            </a:r>
            <a:r>
              <a:rPr lang="en-US" b="1" dirty="0" smtClean="0"/>
              <a:t>&lt;</a:t>
            </a:r>
            <a:r>
              <a:rPr lang="en-US" b="1" dirty="0" err="1" smtClean="0"/>
              <a:t>M</a:t>
            </a:r>
            <a:r>
              <a:rPr lang="en-US" b="1" i="1" baseline="-25000" dirty="0" err="1" smtClean="0"/>
              <a:t>i</a:t>
            </a:r>
            <a:r>
              <a:rPr lang="en-US" b="1" dirty="0" smtClean="0"/>
              <a:t>(</a:t>
            </a:r>
            <a:r>
              <a:rPr lang="en-US" b="1" i="1" dirty="0" smtClean="0"/>
              <a:t>k</a:t>
            </a:r>
            <a:r>
              <a:rPr lang="en-US" b="1" dirty="0" smtClean="0"/>
              <a:t>)&gt;</a:t>
            </a:r>
            <a:r>
              <a:rPr lang="en-US" b="1" dirty="0"/>
              <a:t>	</a:t>
            </a:r>
          </a:p>
        </p:txBody>
      </p:sp>
      <p:sp>
        <p:nvSpPr>
          <p:cNvPr id="2" name="Title 1"/>
          <p:cNvSpPr>
            <a:spLocks noGrp="1"/>
          </p:cNvSpPr>
          <p:nvPr>
            <p:ph type="title"/>
          </p:nvPr>
        </p:nvSpPr>
        <p:spPr>
          <a:xfrm>
            <a:off x="0" y="381000"/>
            <a:ext cx="9144000" cy="1143000"/>
          </a:xfrm>
        </p:spPr>
        <p:txBody>
          <a:bodyPr/>
          <a:lstStyle/>
          <a:p>
            <a:r>
              <a:rPr lang="en-US" dirty="0" smtClean="0"/>
              <a:t>DA-PWC EM Steps (</a:t>
            </a:r>
            <a:r>
              <a:rPr lang="en-US" dirty="0" smtClean="0">
                <a:solidFill>
                  <a:srgbClr val="FF0000"/>
                </a:solidFill>
              </a:rPr>
              <a:t>Expectation</a:t>
            </a:r>
            <a:r>
              <a:rPr lang="en-US" dirty="0" smtClean="0"/>
              <a:t> </a:t>
            </a:r>
            <a:r>
              <a:rPr lang="en-US" dirty="0" smtClean="0">
                <a:solidFill>
                  <a:srgbClr val="FF0000"/>
                </a:solidFill>
              </a:rPr>
              <a:t>E is red</a:t>
            </a:r>
            <a:r>
              <a:rPr lang="en-US" dirty="0" smtClean="0"/>
              <a:t>, Maximization M Black)</a:t>
            </a:r>
            <a:br>
              <a:rPr lang="en-US" dirty="0" smtClean="0"/>
            </a:br>
            <a:r>
              <a:rPr lang="en-US" dirty="0" smtClean="0"/>
              <a:t>k runs over clusters; </a:t>
            </a:r>
            <a:r>
              <a:rPr lang="en-US" i="1" dirty="0" err="1" smtClean="0"/>
              <a:t>i,j</a:t>
            </a:r>
            <a:r>
              <a:rPr lang="en-US" dirty="0" smtClean="0"/>
              <a:t> points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17</a:t>
            </a:fld>
            <a:endParaRPr lang="en-US"/>
          </a:p>
        </p:txBody>
      </p:sp>
      <p:sp>
        <p:nvSpPr>
          <p:cNvPr id="5" name="TextBox 4"/>
          <p:cNvSpPr txBox="1"/>
          <p:nvPr/>
        </p:nvSpPr>
        <p:spPr>
          <a:xfrm>
            <a:off x="117784" y="4876800"/>
            <a:ext cx="8950015" cy="1569660"/>
          </a:xfrm>
          <a:prstGeom prst="rect">
            <a:avLst/>
          </a:prstGeom>
          <a:noFill/>
          <a:ln w="12700">
            <a:solidFill>
              <a:schemeClr val="tx1"/>
            </a:solidFill>
          </a:ln>
        </p:spPr>
        <p:txBody>
          <a:bodyPr wrap="square" rtlCol="0">
            <a:spAutoFit/>
          </a:bodyPr>
          <a:lstStyle/>
          <a:p>
            <a:pPr marL="342900" indent="-342900">
              <a:buFont typeface="Arial" pitchFamily="34" charset="0"/>
              <a:buChar char="•"/>
            </a:pPr>
            <a:r>
              <a:rPr lang="en-US" sz="2400" b="1" dirty="0" smtClean="0">
                <a:solidFill>
                  <a:prstClr val="black"/>
                </a:solidFill>
              </a:rPr>
              <a:t>Parallelize by distributing points </a:t>
            </a:r>
            <a:r>
              <a:rPr lang="en-US" sz="2400" b="1" dirty="0" err="1" smtClean="0">
                <a:solidFill>
                  <a:prstClr val="black"/>
                </a:solidFill>
              </a:rPr>
              <a:t>i</a:t>
            </a:r>
            <a:r>
              <a:rPr lang="en-US" sz="2400" b="1" dirty="0" smtClean="0">
                <a:solidFill>
                  <a:prstClr val="black"/>
                </a:solidFill>
              </a:rPr>
              <a:t> across processes</a:t>
            </a:r>
          </a:p>
          <a:p>
            <a:pPr marL="342900" indent="-342900">
              <a:buFont typeface="Arial" pitchFamily="34" charset="0"/>
              <a:buChar char="•"/>
            </a:pPr>
            <a:r>
              <a:rPr lang="en-US" sz="2400" b="1" dirty="0" smtClean="0">
                <a:solidFill>
                  <a:prstClr val="black"/>
                </a:solidFill>
              </a:rPr>
              <a:t>Clusters k in simplest case are parameters held by all tasks – fails when k reaches ~10,000. Real challenge to automatic </a:t>
            </a:r>
            <a:r>
              <a:rPr lang="en-US" sz="2400" b="1" dirty="0" err="1" smtClean="0">
                <a:solidFill>
                  <a:prstClr val="black"/>
                </a:solidFill>
              </a:rPr>
              <a:t>parallelizer</a:t>
            </a:r>
            <a:r>
              <a:rPr lang="en-US" sz="2400" b="1" dirty="0" smtClean="0">
                <a:solidFill>
                  <a:prstClr val="black"/>
                </a:solidFill>
              </a:rPr>
              <a:t>!</a:t>
            </a:r>
          </a:p>
          <a:p>
            <a:pPr marL="342900" indent="-342900">
              <a:buFont typeface="Arial" pitchFamily="34" charset="0"/>
              <a:buChar char="•"/>
            </a:pPr>
            <a:r>
              <a:rPr lang="en-US" sz="2400" b="1" dirty="0" smtClean="0">
                <a:solidFill>
                  <a:prstClr val="black"/>
                </a:solidFill>
              </a:rPr>
              <a:t>Either Broadcasts of </a:t>
            </a:r>
            <a:r>
              <a:rPr lang="en-US" sz="2400" b="1" dirty="0"/>
              <a:t>&lt;</a:t>
            </a:r>
            <a:r>
              <a:rPr lang="en-US" sz="2400" b="1" dirty="0" err="1"/>
              <a:t>M</a:t>
            </a:r>
            <a:r>
              <a:rPr lang="en-US" sz="2400" b="1" i="1" baseline="-25000" dirty="0" err="1"/>
              <a:t>i</a:t>
            </a:r>
            <a:r>
              <a:rPr lang="en-US" sz="2400" b="1" dirty="0"/>
              <a:t>(</a:t>
            </a:r>
            <a:r>
              <a:rPr lang="en-US" sz="2400" b="1" i="1" dirty="0"/>
              <a:t>k</a:t>
            </a:r>
            <a:r>
              <a:rPr lang="en-US" sz="2400" b="1" dirty="0"/>
              <a:t>)&gt; </a:t>
            </a:r>
            <a:r>
              <a:rPr lang="en-US" sz="2400" b="1" dirty="0" smtClean="0"/>
              <a:t> and/or reductions</a:t>
            </a:r>
            <a:endParaRPr lang="en-US" sz="2400" b="1" dirty="0" smtClean="0">
              <a:solidFill>
                <a:prstClr val="black"/>
              </a:solidFill>
            </a:endParaRPr>
          </a:p>
        </p:txBody>
      </p:sp>
      <p:sp>
        <p:nvSpPr>
          <p:cNvPr id="7" name="TextBox 6"/>
          <p:cNvSpPr txBox="1"/>
          <p:nvPr/>
        </p:nvSpPr>
        <p:spPr>
          <a:xfrm>
            <a:off x="6934200" y="2590800"/>
            <a:ext cx="1981200" cy="1200329"/>
          </a:xfrm>
          <a:prstGeom prst="rect">
            <a:avLst/>
          </a:prstGeom>
          <a:noFill/>
          <a:ln w="38100">
            <a:solidFill>
              <a:schemeClr val="tx1"/>
            </a:solidFill>
          </a:ln>
        </p:spPr>
        <p:txBody>
          <a:bodyPr wrap="square" rtlCol="0">
            <a:spAutoFit/>
          </a:bodyPr>
          <a:lstStyle/>
          <a:p>
            <a:r>
              <a:rPr lang="en-US" sz="2400" b="1" dirty="0">
                <a:sym typeface="Symbol"/>
              </a:rPr>
              <a:t></a:t>
            </a:r>
            <a:r>
              <a:rPr lang="en-US" sz="2400" b="1" dirty="0"/>
              <a:t>(</a:t>
            </a:r>
            <a:r>
              <a:rPr lang="en-US" sz="2400" b="1" i="1" dirty="0" err="1"/>
              <a:t>i</a:t>
            </a:r>
            <a:r>
              <a:rPr lang="en-US" sz="2400" b="1" dirty="0"/>
              <a:t>, </a:t>
            </a:r>
            <a:r>
              <a:rPr lang="en-US" sz="2400" b="1" i="1" dirty="0"/>
              <a:t>j</a:t>
            </a:r>
            <a:r>
              <a:rPr lang="en-US" sz="2400" b="1" dirty="0" smtClean="0"/>
              <a:t>) distance between </a:t>
            </a:r>
            <a:r>
              <a:rPr lang="en-US" sz="2400" b="1" dirty="0"/>
              <a:t>points </a:t>
            </a:r>
            <a:r>
              <a:rPr lang="en-US" sz="2400" b="1" i="1" dirty="0" smtClean="0"/>
              <a:t>I </a:t>
            </a:r>
            <a:r>
              <a:rPr lang="en-US" sz="2400" b="1" dirty="0" smtClean="0"/>
              <a:t>and</a:t>
            </a:r>
            <a:r>
              <a:rPr lang="en-US" sz="2400" b="1" i="1" dirty="0" smtClean="0"/>
              <a:t> j</a:t>
            </a:r>
            <a:endParaRPr lang="en-US" sz="2400" i="1" dirty="0"/>
          </a:p>
        </p:txBody>
      </p:sp>
    </p:spTree>
    <p:extLst>
      <p:ext uri="{BB962C8B-B14F-4D97-AF65-F5344CB8AC3E}">
        <p14:creationId xmlns:p14="http://schemas.microsoft.com/office/powerpoint/2010/main" val="1353619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76200" y="4876800"/>
            <a:ext cx="9067800" cy="1828800"/>
          </a:xfrm>
        </p:spPr>
        <p:txBody>
          <a:bodyPr>
            <a:normAutofit fontScale="775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a:p>
            <a:r>
              <a:rPr lang="en-US" b="1" dirty="0" smtClean="0"/>
              <a:t>Judy Qiu IU will talk Thursday</a:t>
            </a:r>
            <a:endParaRPr lang="en-US" b="1" dirty="0"/>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Tree>
    <p:extLst>
      <p:ext uri="{BB962C8B-B14F-4D97-AF65-F5344CB8AC3E}">
        <p14:creationId xmlns:p14="http://schemas.microsoft.com/office/powerpoint/2010/main" val="1924277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91200" y="274638"/>
            <a:ext cx="2895600" cy="1143000"/>
          </a:xfrm>
        </p:spPr>
        <p:txBody>
          <a:bodyPr/>
          <a:lstStyle/>
          <a:p>
            <a:r>
              <a:rPr lang="en-US" dirty="0" smtClean="0"/>
              <a:t>MDS</a:t>
            </a:r>
            <a:r>
              <a:rPr lang="en-US" dirty="0"/>
              <a:t> </a:t>
            </a:r>
            <a:r>
              <a:rPr lang="en-US" dirty="0" smtClean="0"/>
              <a:t>Azure 128 cores</a:t>
            </a:r>
            <a:endParaRPr lang="en-US" dirty="0"/>
          </a:p>
        </p:txBody>
      </p:sp>
      <p:sp>
        <p:nvSpPr>
          <p:cNvPr id="14" name="Content Placeholder 13"/>
          <p:cNvSpPr>
            <a:spLocks noGrp="1"/>
          </p:cNvSpPr>
          <p:nvPr>
            <p:ph idx="1"/>
          </p:nvPr>
        </p:nvSpPr>
        <p:spPr>
          <a:xfrm>
            <a:off x="5791200" y="1600200"/>
            <a:ext cx="3352800" cy="4525963"/>
          </a:xfrm>
        </p:spPr>
        <p:txBody>
          <a:bodyPr/>
          <a:lstStyle/>
          <a:p>
            <a:r>
              <a:rPr lang="en-US" dirty="0" smtClean="0"/>
              <a:t>Note fluctuations limit performance</a:t>
            </a:r>
          </a:p>
          <a:p>
            <a:r>
              <a:rPr lang="en-US" dirty="0" smtClean="0"/>
              <a:t>Each step is two (blue followed by red) rectangular matrix multiplications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5561013" cy="639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473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dirty="0"/>
          </a:p>
        </p:txBody>
      </p:sp>
    </p:spTree>
    <p:extLst>
      <p:ext uri="{BB962C8B-B14F-4D97-AF65-F5344CB8AC3E}">
        <p14:creationId xmlns:p14="http://schemas.microsoft.com/office/powerpoint/2010/main" val="307861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791200" y="274638"/>
            <a:ext cx="2895600" cy="1143000"/>
          </a:xfrm>
        </p:spPr>
        <p:txBody>
          <a:bodyPr/>
          <a:lstStyle/>
          <a:p>
            <a:r>
              <a:rPr lang="en-US" dirty="0" smtClean="0"/>
              <a:t>MDS</a:t>
            </a:r>
            <a:r>
              <a:rPr lang="en-US" dirty="0"/>
              <a:t> </a:t>
            </a:r>
            <a:r>
              <a:rPr lang="en-US" dirty="0" smtClean="0"/>
              <a:t>Azure 128 cores</a:t>
            </a:r>
            <a:endParaRPr lang="en-US" dirty="0"/>
          </a:p>
        </p:txBody>
      </p:sp>
      <p:sp>
        <p:nvSpPr>
          <p:cNvPr id="14" name="Content Placeholder 13"/>
          <p:cNvSpPr>
            <a:spLocks noGrp="1"/>
          </p:cNvSpPr>
          <p:nvPr>
            <p:ph idx="1"/>
          </p:nvPr>
        </p:nvSpPr>
        <p:spPr>
          <a:xfrm>
            <a:off x="5562600" y="1524000"/>
            <a:ext cx="3581400" cy="4525963"/>
          </a:xfrm>
        </p:spPr>
        <p:txBody>
          <a:bodyPr/>
          <a:lstStyle/>
          <a:p>
            <a:r>
              <a:rPr lang="en-US" dirty="0" smtClean="0"/>
              <a:t>Top is weak scaling</a:t>
            </a:r>
          </a:p>
          <a:p>
            <a:r>
              <a:rPr lang="en-US" dirty="0" smtClean="0"/>
              <a:t>Bottom 128 cores, vary data size</a:t>
            </a:r>
          </a:p>
          <a:p>
            <a:r>
              <a:rPr lang="en-US" dirty="0" smtClean="0"/>
              <a:t>Twister is on non virtualized Linux</a:t>
            </a:r>
          </a:p>
          <a:p>
            <a:r>
              <a:rPr lang="en-US" dirty="0" smtClean="0"/>
              <a:t>“Adjusted” takes out sequential performance difference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grpSp>
        <p:nvGrpSpPr>
          <p:cNvPr id="8" name="Group 7"/>
          <p:cNvGrpSpPr/>
          <p:nvPr/>
        </p:nvGrpSpPr>
        <p:grpSpPr>
          <a:xfrm>
            <a:off x="76200" y="76200"/>
            <a:ext cx="5562600" cy="6019800"/>
            <a:chOff x="1828800" y="609600"/>
            <a:chExt cx="5276850" cy="5791200"/>
          </a:xfrm>
        </p:grpSpPr>
        <p:graphicFrame>
          <p:nvGraphicFramePr>
            <p:cNvPr id="9" name="Chart 8"/>
            <p:cNvGraphicFramePr>
              <a:graphicFrameLocks/>
            </p:cNvGraphicFramePr>
            <p:nvPr>
              <p:extLst>
                <p:ext uri="{D42A27DB-BD31-4B8C-83A1-F6EECF244321}">
                  <p14:modId xmlns:p14="http://schemas.microsoft.com/office/powerpoint/2010/main" val="120688747"/>
                </p:ext>
              </p:extLst>
            </p:nvPr>
          </p:nvGraphicFramePr>
          <p:xfrm>
            <a:off x="1828800" y="609600"/>
            <a:ext cx="5276850" cy="2995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2062541038"/>
                </p:ext>
              </p:extLst>
            </p:nvPr>
          </p:nvGraphicFramePr>
          <p:xfrm>
            <a:off x="2066925" y="3657600"/>
            <a:ext cx="4800600" cy="27432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946981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 Cloud </a:t>
            </a:r>
            <a:r>
              <a:rPr lang="en-US" dirty="0" err="1" smtClean="0"/>
              <a:t>PaaS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r>
              <a:rPr lang="en-US" sz="2800" b="1" dirty="0" smtClean="0"/>
              <a:t>Data Parallel Languages </a:t>
            </a:r>
            <a:r>
              <a:rPr lang="en-US" sz="2800" dirty="0" smtClean="0"/>
              <a:t>like Pig; more successful than HPF?</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spTree>
    <p:extLst>
      <p:ext uri="{BB962C8B-B14F-4D97-AF65-F5344CB8AC3E}">
        <p14:creationId xmlns:p14="http://schemas.microsoft.com/office/powerpoint/2010/main" val="911975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04800"/>
            <a:ext cx="8991600" cy="914400"/>
          </a:xfrm>
        </p:spPr>
        <p:txBody>
          <a:bodyPr/>
          <a:lstStyle/>
          <a:p>
            <a:r>
              <a:rPr lang="en-US" sz="3600" dirty="0" smtClean="0"/>
              <a:t>What to use in Grids and Supercomputers?</a:t>
            </a:r>
            <a:br>
              <a:rPr lang="en-US" sz="3600" dirty="0" smtClean="0"/>
            </a:br>
            <a:r>
              <a:rPr lang="en-US" sz="3600" dirty="0" smtClean="0"/>
              <a:t>HPC </a:t>
            </a:r>
            <a:r>
              <a:rPr lang="en-US" sz="3600" dirty="0" err="1" smtClean="0"/>
              <a:t>PaaS</a:t>
            </a:r>
            <a:endParaRPr lang="en-US" sz="3600" dirty="0"/>
          </a:p>
        </p:txBody>
      </p:sp>
      <p:sp>
        <p:nvSpPr>
          <p:cNvPr id="3" name="Content Placeholder 2"/>
          <p:cNvSpPr>
            <a:spLocks noGrp="1"/>
          </p:cNvSpPr>
          <p:nvPr>
            <p:ph idx="1"/>
          </p:nvPr>
        </p:nvSpPr>
        <p:spPr>
          <a:xfrm>
            <a:off x="0" y="1219200"/>
            <a:ext cx="9144000" cy="4525963"/>
          </a:xfrm>
        </p:spPr>
        <p:txBody>
          <a:bodyPr/>
          <a:lstStyle/>
          <a:p>
            <a:r>
              <a:rPr lang="en-US" sz="2800" b="1" dirty="0" smtClean="0"/>
              <a:t>Services Portals</a:t>
            </a:r>
            <a:r>
              <a:rPr lang="en-US" sz="2800" dirty="0" smtClean="0"/>
              <a:t> and </a:t>
            </a:r>
            <a:r>
              <a:rPr lang="en-US" sz="2800" b="1" dirty="0" smtClean="0"/>
              <a:t>Workflow</a:t>
            </a:r>
            <a:r>
              <a:rPr lang="en-US" sz="2800" dirty="0" smtClean="0"/>
              <a:t> as in clouds</a:t>
            </a:r>
          </a:p>
          <a:p>
            <a:r>
              <a:rPr lang="en-US" sz="2800" b="1" dirty="0" smtClean="0"/>
              <a:t>MPI </a:t>
            </a:r>
            <a:r>
              <a:rPr lang="en-US" sz="2800" dirty="0" smtClean="0"/>
              <a:t>and </a:t>
            </a:r>
            <a:r>
              <a:rPr lang="en-US" sz="2800" b="1" dirty="0" smtClean="0"/>
              <a:t>GPU/multicore threaded</a:t>
            </a:r>
            <a:r>
              <a:rPr lang="en-US" sz="2800" dirty="0" smtClean="0"/>
              <a:t> parallelism</a:t>
            </a:r>
          </a:p>
          <a:p>
            <a:r>
              <a:rPr lang="en-US" sz="2800" b="1" dirty="0" smtClean="0"/>
              <a:t>GridFTP </a:t>
            </a:r>
            <a:r>
              <a:rPr lang="en-US" sz="2800" dirty="0" smtClean="0"/>
              <a:t>and high speed networking</a:t>
            </a:r>
          </a:p>
          <a:p>
            <a:r>
              <a:rPr lang="en-US" sz="2800" b="1" dirty="0" smtClean="0"/>
              <a:t>Wonderful libraries </a:t>
            </a:r>
            <a:r>
              <a:rPr lang="en-US" sz="2800" dirty="0" smtClean="0"/>
              <a:t>supporting parallel linear algebra, particle evolution, partial differential equation solution</a:t>
            </a:r>
          </a:p>
          <a:p>
            <a:r>
              <a:rPr lang="en-US" sz="2800" b="1" dirty="0" smtClean="0"/>
              <a:t>Globus, Condor, SAGA, Unicore, Genesis </a:t>
            </a:r>
            <a:r>
              <a:rPr lang="en-US" sz="2800" dirty="0" smtClean="0"/>
              <a:t>for Grids</a:t>
            </a:r>
          </a:p>
          <a:p>
            <a:r>
              <a:rPr lang="en-US" sz="2800" b="1" dirty="0" smtClean="0"/>
              <a:t>Parallel I/O </a:t>
            </a:r>
            <a:r>
              <a:rPr lang="en-US" sz="2800" dirty="0" smtClean="0"/>
              <a:t>for high performance in an application</a:t>
            </a:r>
          </a:p>
          <a:p>
            <a:r>
              <a:rPr lang="en-US" sz="2800" b="1" dirty="0" smtClean="0"/>
              <a:t>Wide area File System </a:t>
            </a:r>
            <a:r>
              <a:rPr lang="en-US" sz="2800" dirty="0" smtClean="0"/>
              <a:t>(e.g. Lustre) supporting file sharing</a:t>
            </a:r>
          </a:p>
          <a:p>
            <a:r>
              <a:rPr lang="en-US" sz="2800" dirty="0" smtClean="0"/>
              <a:t>This is a rather different style of </a:t>
            </a:r>
            <a:r>
              <a:rPr lang="en-US" sz="2800" b="1" dirty="0" err="1" smtClean="0"/>
              <a:t>PaaS</a:t>
            </a:r>
            <a:r>
              <a:rPr lang="en-US" sz="2800" dirty="0" smtClean="0"/>
              <a:t> from clouds – </a:t>
            </a:r>
            <a:br>
              <a:rPr lang="en-US" sz="2800" dirty="0" smtClean="0"/>
            </a:br>
            <a:r>
              <a:rPr lang="en-US" sz="2800" b="1" dirty="0" smtClean="0"/>
              <a:t>should we unify</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spTree>
    <p:extLst>
      <p:ext uri="{BB962C8B-B14F-4D97-AF65-F5344CB8AC3E}">
        <p14:creationId xmlns:p14="http://schemas.microsoft.com/office/powerpoint/2010/main" val="1717100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Is </a:t>
            </a:r>
            <a:r>
              <a:rPr lang="en-US" dirty="0" err="1" smtClean="0"/>
              <a:t>PaaS</a:t>
            </a:r>
            <a:r>
              <a:rPr lang="en-US" dirty="0" smtClean="0"/>
              <a:t> a good idea?</a:t>
            </a:r>
            <a:endParaRPr lang="en-US" dirty="0"/>
          </a:p>
        </p:txBody>
      </p:sp>
      <p:sp>
        <p:nvSpPr>
          <p:cNvPr id="3" name="Content Placeholder 2"/>
          <p:cNvSpPr>
            <a:spLocks noGrp="1"/>
          </p:cNvSpPr>
          <p:nvPr>
            <p:ph idx="1"/>
          </p:nvPr>
        </p:nvSpPr>
        <p:spPr>
          <a:xfrm>
            <a:off x="-17318" y="685800"/>
            <a:ext cx="9144000" cy="4525963"/>
          </a:xfrm>
        </p:spPr>
        <p:txBody>
          <a:bodyPr/>
          <a:lstStyle/>
          <a:p>
            <a:r>
              <a:rPr lang="en-US" sz="2800" dirty="0" smtClean="0"/>
              <a:t>If you have </a:t>
            </a:r>
            <a:r>
              <a:rPr lang="en-US" sz="2800" b="1" dirty="0" smtClean="0"/>
              <a:t>existing code</a:t>
            </a:r>
            <a:r>
              <a:rPr lang="en-US" sz="2800" dirty="0" smtClean="0"/>
              <a:t>, </a:t>
            </a:r>
            <a:r>
              <a:rPr lang="en-US" sz="2800" dirty="0" err="1" smtClean="0"/>
              <a:t>PaaS</a:t>
            </a:r>
            <a:r>
              <a:rPr lang="en-US" sz="2800" dirty="0" smtClean="0"/>
              <a:t> may not be very relevant immediately</a:t>
            </a:r>
          </a:p>
          <a:p>
            <a:pPr lvl="1"/>
            <a:r>
              <a:rPr lang="en-US" sz="2400" dirty="0" smtClean="0"/>
              <a:t>Just need </a:t>
            </a:r>
            <a:r>
              <a:rPr lang="en-US" sz="2400" b="1" dirty="0" smtClean="0"/>
              <a:t>IaaS</a:t>
            </a:r>
            <a:r>
              <a:rPr lang="en-US" sz="2400" dirty="0" smtClean="0"/>
              <a:t> to put code on clouds</a:t>
            </a:r>
          </a:p>
          <a:p>
            <a:r>
              <a:rPr lang="en-US" sz="2800" dirty="0" smtClean="0"/>
              <a:t>But surely it must be good to offer </a:t>
            </a:r>
            <a:r>
              <a:rPr lang="en-US" sz="2800" b="1" dirty="0" smtClean="0"/>
              <a:t>high level tools</a:t>
            </a:r>
            <a:r>
              <a:rPr lang="en-US" sz="2800" dirty="0" smtClean="0"/>
              <a:t>?</a:t>
            </a:r>
          </a:p>
          <a:p>
            <a:r>
              <a:rPr lang="en-US" sz="2800" dirty="0" smtClean="0"/>
              <a:t>For  example, Twister4Azure is built on top of Azure </a:t>
            </a:r>
            <a:r>
              <a:rPr lang="en-US" sz="2800" b="1" dirty="0" smtClean="0"/>
              <a:t>tables</a:t>
            </a:r>
            <a:r>
              <a:rPr lang="en-US" sz="2800" dirty="0" smtClean="0"/>
              <a:t>, </a:t>
            </a:r>
            <a:r>
              <a:rPr lang="en-US" sz="2800" b="1" dirty="0" smtClean="0"/>
              <a:t>queues</a:t>
            </a:r>
            <a:r>
              <a:rPr lang="en-US" sz="2800" dirty="0" smtClean="0"/>
              <a:t>, </a:t>
            </a:r>
            <a:r>
              <a:rPr lang="en-US" sz="2800" b="1" dirty="0" smtClean="0"/>
              <a:t>storage</a:t>
            </a:r>
          </a:p>
          <a:p>
            <a:r>
              <a:rPr lang="en-US" sz="2800" dirty="0" smtClean="0"/>
              <a:t>Historically </a:t>
            </a:r>
            <a:r>
              <a:rPr lang="en-US" sz="2800" b="1" dirty="0" smtClean="0"/>
              <a:t>HPCC</a:t>
            </a:r>
            <a:r>
              <a:rPr lang="en-US" sz="2800" dirty="0" smtClean="0"/>
              <a:t> 1990-2000 built MPI, libraries, (parallel) compilers ..</a:t>
            </a:r>
          </a:p>
          <a:p>
            <a:r>
              <a:rPr lang="en-US" sz="2800" b="1" dirty="0" smtClean="0"/>
              <a:t>Grids</a:t>
            </a:r>
            <a:r>
              <a:rPr lang="en-US" sz="2800" dirty="0" smtClean="0"/>
              <a:t> 2000-2010 built federation, scheduling, portals and workflow</a:t>
            </a:r>
          </a:p>
          <a:p>
            <a:r>
              <a:rPr lang="en-US" sz="2800" b="1" dirty="0" smtClean="0"/>
              <a:t>Clouds </a:t>
            </a:r>
            <a:r>
              <a:rPr lang="en-US" sz="2800" dirty="0" smtClean="0"/>
              <a:t>2010-…. have a fresh interest in powerful programming models </a:t>
            </a:r>
          </a:p>
          <a:p>
            <a:endParaRPr lang="en-US" sz="2800" dirty="0" smtClean="0"/>
          </a:p>
          <a:p>
            <a:pPr lvl="1"/>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4250731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423"/>
            <a:ext cx="8229600" cy="882977"/>
          </a:xfrm>
        </p:spPr>
        <p:txBody>
          <a:bodyPr/>
          <a:lstStyle/>
          <a:p>
            <a:r>
              <a:rPr lang="en-US" dirty="0" smtClean="0"/>
              <a:t>How to use Clouds I</a:t>
            </a:r>
            <a:endParaRPr lang="en-US" dirty="0"/>
          </a:p>
        </p:txBody>
      </p:sp>
      <p:sp>
        <p:nvSpPr>
          <p:cNvPr id="3" name="Content Placeholder 2"/>
          <p:cNvSpPr>
            <a:spLocks noGrp="1"/>
          </p:cNvSpPr>
          <p:nvPr>
            <p:ph idx="1"/>
          </p:nvPr>
        </p:nvSpPr>
        <p:spPr>
          <a:xfrm>
            <a:off x="228600" y="762000"/>
            <a:ext cx="8763000" cy="4525963"/>
          </a:xfrm>
        </p:spPr>
        <p:txBody>
          <a:bodyPr/>
          <a:lstStyle/>
          <a:p>
            <a:pPr marL="457200" indent="-457200">
              <a:buFont typeface="+mj-lt"/>
              <a:buAutoNum type="arabicParenR"/>
            </a:pPr>
            <a:r>
              <a:rPr lang="en-US" sz="2400" b="1" dirty="0" smtClean="0"/>
              <a:t>Build </a:t>
            </a:r>
            <a:r>
              <a:rPr lang="en-US" sz="2400" b="1" dirty="0"/>
              <a:t>the application as a service.</a:t>
            </a:r>
            <a:r>
              <a:rPr lang="en-US" sz="2400" dirty="0"/>
              <a:t>   Because you are deploying one or more full virtual machines and because clouds are designed to host web services, you want your application to support multiple users or, at least, a sequence of multiple executions.   </a:t>
            </a:r>
            <a:endParaRPr lang="en-US" sz="2400" dirty="0" smtClean="0"/>
          </a:p>
          <a:p>
            <a:pPr lvl="1">
              <a:buFont typeface="Arial" pitchFamily="34" charset="0"/>
              <a:buChar char="•"/>
            </a:pPr>
            <a:r>
              <a:rPr lang="en-US" sz="2000" dirty="0" smtClean="0"/>
              <a:t>If </a:t>
            </a:r>
            <a:r>
              <a:rPr lang="en-US" sz="2000" dirty="0"/>
              <a:t>you are not using the application, scale down the number of servers and scale up with demand.  </a:t>
            </a:r>
            <a:endParaRPr lang="en-US" sz="2000" dirty="0" smtClean="0"/>
          </a:p>
          <a:p>
            <a:pPr lvl="1">
              <a:buFont typeface="Arial" pitchFamily="34" charset="0"/>
              <a:buChar char="•"/>
            </a:pPr>
            <a:r>
              <a:rPr lang="en-US" sz="2000" dirty="0" smtClean="0"/>
              <a:t>Attempting </a:t>
            </a:r>
            <a:r>
              <a:rPr lang="en-US" sz="2000" dirty="0"/>
              <a:t>to deploy 100 VMs to run a program that executes for 10 minutes is a waste of resources because the deployment may take more than 10 minutes.  </a:t>
            </a:r>
            <a:endParaRPr lang="en-US" sz="2000" dirty="0" smtClean="0"/>
          </a:p>
          <a:p>
            <a:pPr lvl="1">
              <a:buFont typeface="Arial" pitchFamily="34" charset="0"/>
              <a:buChar char="•"/>
            </a:pPr>
            <a:r>
              <a:rPr lang="en-US" sz="2000" dirty="0" smtClean="0"/>
              <a:t>To </a:t>
            </a:r>
            <a:r>
              <a:rPr lang="en-US" sz="2000" dirty="0"/>
              <a:t>minimize start up time one needs to have services running continuously ready to process the incoming demand.</a:t>
            </a:r>
          </a:p>
          <a:p>
            <a:pPr marL="457200" indent="-457200">
              <a:buFont typeface="+mj-lt"/>
              <a:buAutoNum type="arabicParenR"/>
            </a:pPr>
            <a:r>
              <a:rPr lang="en-US" sz="2400" b="1" dirty="0" smtClean="0"/>
              <a:t>Build </a:t>
            </a:r>
            <a:r>
              <a:rPr lang="en-US" sz="2400" b="1" dirty="0"/>
              <a:t>on existing cloud deployments.</a:t>
            </a:r>
            <a:r>
              <a:rPr lang="en-US" sz="2400" dirty="0"/>
              <a:t>   </a:t>
            </a:r>
            <a:r>
              <a:rPr lang="en-US" sz="2400" dirty="0" smtClean="0"/>
              <a:t>For example </a:t>
            </a:r>
            <a:r>
              <a:rPr lang="en-US" sz="2400" dirty="0"/>
              <a:t>use an existing </a:t>
            </a:r>
            <a:r>
              <a:rPr lang="en-US" sz="2400" dirty="0" smtClean="0"/>
              <a:t>MapReduce </a:t>
            </a:r>
            <a:r>
              <a:rPr lang="en-US" sz="2400" dirty="0"/>
              <a:t>deployment such as Hadoop </a:t>
            </a:r>
            <a:r>
              <a:rPr lang="en-US" sz="2400" dirty="0" smtClean="0"/>
              <a:t>or existing Roles and Appliances (Images)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spTree>
    <p:extLst>
      <p:ext uri="{BB962C8B-B14F-4D97-AF65-F5344CB8AC3E}">
        <p14:creationId xmlns:p14="http://schemas.microsoft.com/office/powerpoint/2010/main" val="194806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r>
              <a:rPr lang="en-US" dirty="0"/>
              <a:t>How to use Clouds </a:t>
            </a:r>
            <a:r>
              <a:rPr lang="en-US" dirty="0" smtClean="0"/>
              <a:t>II</a:t>
            </a:r>
            <a:endParaRPr lang="en-US" dirty="0"/>
          </a:p>
        </p:txBody>
      </p:sp>
      <p:sp>
        <p:nvSpPr>
          <p:cNvPr id="3" name="Content Placeholder 2"/>
          <p:cNvSpPr>
            <a:spLocks noGrp="1"/>
          </p:cNvSpPr>
          <p:nvPr>
            <p:ph idx="1"/>
          </p:nvPr>
        </p:nvSpPr>
        <p:spPr>
          <a:xfrm>
            <a:off x="76200" y="762000"/>
            <a:ext cx="9067800" cy="4525963"/>
          </a:xfrm>
        </p:spPr>
        <p:txBody>
          <a:bodyPr/>
          <a:lstStyle/>
          <a:p>
            <a:pPr marL="457200" indent="-457200">
              <a:buFont typeface="+mj-lt"/>
              <a:buAutoNum type="arabicParenR" startAt="3"/>
            </a:pPr>
            <a:r>
              <a:rPr lang="en-US" sz="2400" b="1" dirty="0" smtClean="0"/>
              <a:t>Use </a:t>
            </a:r>
            <a:r>
              <a:rPr lang="en-US" sz="2400" b="1" dirty="0" err="1"/>
              <a:t>PaaS</a:t>
            </a:r>
            <a:r>
              <a:rPr lang="en-US" sz="2400" b="1" dirty="0"/>
              <a:t> if possible.  </a:t>
            </a:r>
            <a:r>
              <a:rPr lang="en-US" sz="2400" dirty="0"/>
              <a:t>For platform-as-a-service clouds like Azure use the tools that are provided such as queues, web and worker roles and blob, table and SQL storage.  </a:t>
            </a:r>
            <a:endParaRPr lang="en-US" sz="2400" dirty="0" smtClean="0"/>
          </a:p>
          <a:p>
            <a:pPr marL="857250" lvl="1" indent="-457200">
              <a:buFont typeface="+mj-lt"/>
              <a:buAutoNum type="arabicParenR" startAt="3"/>
            </a:pPr>
            <a:r>
              <a:rPr lang="en-US" sz="2000" dirty="0" smtClean="0"/>
              <a:t>Note HPC systems don’t offer much in </a:t>
            </a:r>
            <a:r>
              <a:rPr lang="en-US" sz="2000" dirty="0" err="1" smtClean="0"/>
              <a:t>PaaS</a:t>
            </a:r>
            <a:r>
              <a:rPr lang="en-US" sz="2000" dirty="0" smtClean="0"/>
              <a:t> area</a:t>
            </a:r>
            <a:endParaRPr lang="en-US" sz="2000" dirty="0"/>
          </a:p>
          <a:p>
            <a:pPr marL="457200" indent="-457200">
              <a:buFont typeface="+mj-lt"/>
              <a:buAutoNum type="arabicParenR" startAt="3"/>
            </a:pPr>
            <a:r>
              <a:rPr lang="en-US" sz="2400" b="1" dirty="0" smtClean="0"/>
              <a:t>Design </a:t>
            </a:r>
            <a:r>
              <a:rPr lang="en-US" sz="2400" b="1" dirty="0"/>
              <a:t>for failure.</a:t>
            </a:r>
            <a:r>
              <a:rPr lang="en-US" sz="2400" dirty="0"/>
              <a:t>   Applications that are services that run forever will experience failures.   The cloud has mechanisms that automatically recover lost resources, but the application needs to be designed to be fault tolerant. </a:t>
            </a:r>
            <a:endParaRPr lang="en-US" sz="2400" dirty="0" smtClean="0"/>
          </a:p>
          <a:p>
            <a:pPr marL="857250" lvl="1" indent="-457200">
              <a:buFont typeface="Arial" pitchFamily="34" charset="0"/>
              <a:buChar char="•"/>
            </a:pPr>
            <a:r>
              <a:rPr lang="en-US" sz="2000" dirty="0" smtClean="0"/>
              <a:t>In </a:t>
            </a:r>
            <a:r>
              <a:rPr lang="en-US" sz="2000" dirty="0"/>
              <a:t>particular, environments like MapReduce (Hadoop, Daytona, Twister4Azure) will automatically recover many explicit failures and adopt scheduling strategies that recover performance "failures" from for example delayed tasks. </a:t>
            </a:r>
            <a:endParaRPr lang="en-US" sz="2000" dirty="0" smtClean="0"/>
          </a:p>
          <a:p>
            <a:pPr marL="857250" lvl="1" indent="-457200">
              <a:buFont typeface="Arial" pitchFamily="34" charset="0"/>
              <a:buChar char="•"/>
            </a:pPr>
            <a:r>
              <a:rPr lang="en-US" sz="2000" dirty="0" smtClean="0"/>
              <a:t>One </a:t>
            </a:r>
            <a:r>
              <a:rPr lang="en-US" sz="2000" dirty="0"/>
              <a:t>expects an increasing number of such Platform features to be offered by clouds and users will still need to program in  a fashion that allows task failures but be rewarded by environments that transparently cope with these failures</a:t>
            </a:r>
            <a:r>
              <a:rPr lang="en-US" sz="2000" dirty="0" smtClean="0"/>
              <a:t>. (Need to build more such robust environments)</a:t>
            </a:r>
            <a:endParaRPr lang="en-US" sz="2000" dirty="0"/>
          </a:p>
          <a:p>
            <a:pPr marL="514350" indent="-514350">
              <a:buFont typeface="+mj-lt"/>
              <a:buAutoNum type="arabicParenR" startAt="3"/>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25</a:t>
            </a:fld>
            <a:endParaRPr lang="en-US"/>
          </a:p>
        </p:txBody>
      </p:sp>
    </p:spTree>
    <p:extLst>
      <p:ext uri="{BB962C8B-B14F-4D97-AF65-F5344CB8AC3E}">
        <p14:creationId xmlns:p14="http://schemas.microsoft.com/office/powerpoint/2010/main" val="513077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762000"/>
          </a:xfrm>
        </p:spPr>
        <p:txBody>
          <a:bodyPr/>
          <a:lstStyle/>
          <a:p>
            <a:r>
              <a:rPr lang="en-US" dirty="0"/>
              <a:t>How to use Clouds </a:t>
            </a:r>
            <a:r>
              <a:rPr lang="en-US" dirty="0" smtClean="0"/>
              <a:t>III</a:t>
            </a:r>
            <a:endParaRPr lang="en-US" dirty="0"/>
          </a:p>
        </p:txBody>
      </p:sp>
      <p:sp>
        <p:nvSpPr>
          <p:cNvPr id="3" name="Content Placeholder 2"/>
          <p:cNvSpPr>
            <a:spLocks noGrp="1"/>
          </p:cNvSpPr>
          <p:nvPr>
            <p:ph idx="1"/>
          </p:nvPr>
        </p:nvSpPr>
        <p:spPr>
          <a:xfrm>
            <a:off x="22781" y="685800"/>
            <a:ext cx="8229600" cy="5181600"/>
          </a:xfrm>
        </p:spPr>
        <p:txBody>
          <a:bodyPr/>
          <a:lstStyle/>
          <a:p>
            <a:pPr marL="457200" indent="-457200">
              <a:buFont typeface="+mj-lt"/>
              <a:buAutoNum type="arabicParenR" startAt="5"/>
            </a:pPr>
            <a:r>
              <a:rPr lang="en-US" sz="2400" b="1" dirty="0" smtClean="0"/>
              <a:t>Use </a:t>
            </a:r>
            <a:r>
              <a:rPr lang="en-US" sz="2400" b="1" dirty="0"/>
              <a:t>as a Service where possible.</a:t>
            </a:r>
            <a:r>
              <a:rPr lang="en-US" sz="2400" dirty="0"/>
              <a:t> Capabilities such as </a:t>
            </a:r>
            <a:r>
              <a:rPr lang="en-US" sz="2400" dirty="0" err="1"/>
              <a:t>SQLaaS</a:t>
            </a:r>
            <a:r>
              <a:rPr lang="en-US" sz="2400" dirty="0"/>
              <a:t> (database as a service or a database appliance) provide a friendlier approach than the traditional non-cloud approach exemplified by installing MySQL on the local disk. </a:t>
            </a:r>
          </a:p>
          <a:p>
            <a:pPr lvl="1">
              <a:buFont typeface="Arial" pitchFamily="34" charset="0"/>
              <a:buChar char="•"/>
            </a:pPr>
            <a:r>
              <a:rPr lang="en-US" sz="2000" dirty="0"/>
              <a:t>Suggest that  many prepackaged </a:t>
            </a:r>
            <a:r>
              <a:rPr lang="en-US" sz="2000" dirty="0" err="1"/>
              <a:t>aaS</a:t>
            </a:r>
            <a:r>
              <a:rPr lang="en-US" sz="2000" dirty="0"/>
              <a:t> capabilities such as </a:t>
            </a:r>
            <a:r>
              <a:rPr lang="en-US" sz="2000" dirty="0">
                <a:solidFill>
                  <a:srgbClr val="FF0000"/>
                </a:solidFill>
              </a:rPr>
              <a:t>Workflow as a Service </a:t>
            </a:r>
            <a:r>
              <a:rPr lang="en-US" sz="2000" dirty="0"/>
              <a:t>for eScience will be developed and simplify the development of sophisticated applications.</a:t>
            </a:r>
          </a:p>
          <a:p>
            <a:pPr marL="457200" indent="-457200">
              <a:buFont typeface="+mj-lt"/>
              <a:buAutoNum type="arabicParenR" startAt="5"/>
            </a:pPr>
            <a:r>
              <a:rPr lang="en-US" sz="2400" b="1" dirty="0" smtClean="0"/>
              <a:t>Moving </a:t>
            </a:r>
            <a:r>
              <a:rPr lang="en-US" sz="2400" b="1" dirty="0"/>
              <a:t>Data is a challenge.</a:t>
            </a:r>
            <a:r>
              <a:rPr lang="en-US" sz="2400" dirty="0"/>
              <a:t>   The general rule is that one should move computation to the data, but if the only computational resource available is a the cloud, you are stuck if the data is not also there. </a:t>
            </a:r>
            <a:endParaRPr lang="en-US" sz="2400" dirty="0" smtClean="0"/>
          </a:p>
          <a:p>
            <a:pPr marL="857250" lvl="1" indent="-457200">
              <a:buFont typeface="Arial" pitchFamily="34" charset="0"/>
              <a:buChar char="•"/>
            </a:pPr>
            <a:r>
              <a:rPr lang="en-US" sz="2000" dirty="0" smtClean="0"/>
              <a:t>Persuade Cloud Vendor to host your data free in cloud</a:t>
            </a:r>
          </a:p>
          <a:p>
            <a:pPr marL="857250" lvl="1" indent="-457200">
              <a:buFont typeface="Arial" pitchFamily="34" charset="0"/>
              <a:buChar char="•"/>
            </a:pPr>
            <a:r>
              <a:rPr lang="en-US" sz="2000" dirty="0" smtClean="0"/>
              <a:t>Persuade Internet2 to provide good link to Cloud</a:t>
            </a:r>
          </a:p>
          <a:p>
            <a:pPr marL="857250" lvl="1" indent="-457200">
              <a:buFont typeface="Arial" pitchFamily="34" charset="0"/>
              <a:buChar char="•"/>
            </a:pPr>
            <a:r>
              <a:rPr lang="en-US" sz="2000" dirty="0" smtClean="0"/>
              <a:t>Decide on Object Store v. HDFS style (or v. Lustre WAFS on HPC)</a:t>
            </a:r>
            <a:endParaRPr lang="en-US" sz="2000" dirty="0"/>
          </a:p>
          <a:p>
            <a:pPr marL="514350" indent="-514350">
              <a:buFont typeface="+mj-lt"/>
              <a:buAutoNum type="arabicParenR" startAt="5"/>
            </a:pP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2967698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aaS</a:t>
            </a:r>
            <a:r>
              <a:rPr lang="en-US" dirty="0" smtClean="0"/>
              <a:t> versus Roles/Appliances</a:t>
            </a:r>
            <a:endParaRPr lang="en-US" dirty="0"/>
          </a:p>
        </p:txBody>
      </p:sp>
      <p:sp>
        <p:nvSpPr>
          <p:cNvPr id="3" name="Content Placeholder 2"/>
          <p:cNvSpPr>
            <a:spLocks noGrp="1"/>
          </p:cNvSpPr>
          <p:nvPr>
            <p:ph idx="1"/>
          </p:nvPr>
        </p:nvSpPr>
        <p:spPr>
          <a:xfrm>
            <a:off x="0" y="990600"/>
            <a:ext cx="9067800" cy="4525963"/>
          </a:xfrm>
        </p:spPr>
        <p:txBody>
          <a:bodyPr/>
          <a:lstStyle/>
          <a:p>
            <a:r>
              <a:rPr lang="en-US" sz="2800" dirty="0" smtClean="0"/>
              <a:t>If you package a capability X as </a:t>
            </a:r>
            <a:r>
              <a:rPr lang="en-US" sz="2800" b="1" dirty="0" err="1" smtClean="0"/>
              <a:t>XaaS</a:t>
            </a:r>
            <a:r>
              <a:rPr lang="en-US" sz="2800" dirty="0" smtClean="0"/>
              <a:t>, it runs on a separate VM and you interact with messages</a:t>
            </a:r>
          </a:p>
          <a:p>
            <a:pPr lvl="1"/>
            <a:r>
              <a:rPr lang="en-US" sz="2400" b="1" dirty="0" err="1"/>
              <a:t>SQLaaS</a:t>
            </a:r>
            <a:r>
              <a:rPr lang="en-US" sz="2400" dirty="0"/>
              <a:t> offers databases via messages similar to old JDBC </a:t>
            </a:r>
            <a:r>
              <a:rPr lang="en-US" sz="2400" dirty="0" smtClean="0"/>
              <a:t>model</a:t>
            </a:r>
          </a:p>
          <a:p>
            <a:r>
              <a:rPr lang="en-US" sz="2800" dirty="0" smtClean="0"/>
              <a:t>If you build a </a:t>
            </a:r>
            <a:r>
              <a:rPr lang="en-US" sz="2800" b="1" dirty="0" smtClean="0"/>
              <a:t>role</a:t>
            </a:r>
            <a:r>
              <a:rPr lang="en-US" sz="2800" dirty="0" smtClean="0"/>
              <a:t> or </a:t>
            </a:r>
            <a:r>
              <a:rPr lang="en-US" sz="2800" b="1" dirty="0" smtClean="0"/>
              <a:t>appliance</a:t>
            </a:r>
            <a:r>
              <a:rPr lang="en-US" sz="2800" dirty="0" smtClean="0"/>
              <a:t> with X, then X built into VM and you just need to add your own code and run</a:t>
            </a:r>
          </a:p>
          <a:p>
            <a:pPr lvl="1"/>
            <a:r>
              <a:rPr lang="en-US" sz="2400" b="1" dirty="0" smtClean="0"/>
              <a:t>Generalized worker role </a:t>
            </a:r>
            <a:r>
              <a:rPr lang="en-US" sz="2400" dirty="0" smtClean="0"/>
              <a:t>builds in I/O and scheduling</a:t>
            </a:r>
          </a:p>
          <a:p>
            <a:r>
              <a:rPr lang="en-US" sz="2800" dirty="0" smtClean="0"/>
              <a:t>Lets take all capabilities – MPI, MapReduce, Workflow .. – and offer as </a:t>
            </a:r>
            <a:r>
              <a:rPr lang="en-US" sz="2800" b="1" dirty="0" smtClean="0"/>
              <a:t>roles</a:t>
            </a:r>
            <a:r>
              <a:rPr lang="en-US" sz="2800" dirty="0" smtClean="0"/>
              <a:t> or </a:t>
            </a:r>
            <a:r>
              <a:rPr lang="en-US" sz="2800" b="1" dirty="0" err="1" smtClean="0"/>
              <a:t>aaS</a:t>
            </a:r>
            <a:r>
              <a:rPr lang="en-US" sz="2800" b="1" dirty="0" smtClean="0"/>
              <a:t> </a:t>
            </a:r>
            <a:r>
              <a:rPr lang="en-US" sz="2800" dirty="0" smtClean="0"/>
              <a:t>(or both)</a:t>
            </a:r>
          </a:p>
          <a:p>
            <a:r>
              <a:rPr lang="en-US" sz="2800" dirty="0" smtClean="0"/>
              <a:t>Perhaps workflow has a controller  </a:t>
            </a:r>
            <a:r>
              <a:rPr lang="en-US" sz="2800" dirty="0" err="1" smtClean="0"/>
              <a:t>aaS</a:t>
            </a:r>
            <a:r>
              <a:rPr lang="en-US" sz="2800" dirty="0" smtClean="0"/>
              <a:t> with graphical design tool while runtime packaged in a role?</a:t>
            </a:r>
          </a:p>
          <a:p>
            <a:r>
              <a:rPr lang="en-US" sz="2800" dirty="0" smtClean="0"/>
              <a:t>Need to think through packaging of parallelism</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spTree>
    <p:extLst>
      <p:ext uri="{BB962C8B-B14F-4D97-AF65-F5344CB8AC3E}">
        <p14:creationId xmlns:p14="http://schemas.microsoft.com/office/powerpoint/2010/main" val="704664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lstStyle/>
          <a:p>
            <a:r>
              <a:rPr lang="en-US" dirty="0" smtClean="0"/>
              <a:t>Private Clouds</a:t>
            </a:r>
            <a:endParaRPr lang="en-US" dirty="0"/>
          </a:p>
        </p:txBody>
      </p:sp>
      <p:sp>
        <p:nvSpPr>
          <p:cNvPr id="3" name="Content Placeholder 2"/>
          <p:cNvSpPr>
            <a:spLocks noGrp="1"/>
          </p:cNvSpPr>
          <p:nvPr>
            <p:ph idx="1"/>
          </p:nvPr>
        </p:nvSpPr>
        <p:spPr>
          <a:xfrm>
            <a:off x="0" y="685800"/>
            <a:ext cx="8839200" cy="5410200"/>
          </a:xfrm>
        </p:spPr>
        <p:txBody>
          <a:bodyPr/>
          <a:lstStyle/>
          <a:p>
            <a:r>
              <a:rPr lang="en-US" sz="2400" dirty="0" smtClean="0"/>
              <a:t>Define as non commercial cloud used to support science</a:t>
            </a:r>
          </a:p>
          <a:p>
            <a:r>
              <a:rPr lang="en-US" sz="2400" b="1" dirty="0" smtClean="0"/>
              <a:t>What does it take to make </a:t>
            </a:r>
            <a:r>
              <a:rPr lang="en-US" sz="2400" b="1" dirty="0"/>
              <a:t>private cloud platforms competitive with commercial </a:t>
            </a:r>
            <a:r>
              <a:rPr lang="en-US" sz="2400" b="1" dirty="0" smtClean="0"/>
              <a:t>systems?</a:t>
            </a:r>
            <a:endParaRPr lang="en-US" sz="2400" b="1" dirty="0"/>
          </a:p>
          <a:p>
            <a:r>
              <a:rPr lang="en-US" sz="2400" dirty="0"/>
              <a:t>Plenty of work at </a:t>
            </a:r>
            <a:r>
              <a:rPr lang="en-US" sz="2400" b="1" dirty="0"/>
              <a:t>VM management level </a:t>
            </a:r>
            <a:r>
              <a:rPr lang="en-US" sz="2400" dirty="0"/>
              <a:t>with Eucalyptus, Nimbus, OpenNebula, OpenStack </a:t>
            </a:r>
            <a:endParaRPr lang="en-US" sz="2400" dirty="0" smtClean="0"/>
          </a:p>
          <a:p>
            <a:pPr lvl="1"/>
            <a:r>
              <a:rPr lang="en-US" sz="2000" dirty="0" smtClean="0"/>
              <a:t>Only now maturing</a:t>
            </a:r>
          </a:p>
          <a:p>
            <a:pPr lvl="1"/>
            <a:r>
              <a:rPr lang="en-US" sz="2000" dirty="0" smtClean="0"/>
              <a:t>Nimbus and OpenNebula pretty solid but not widely adopted in USA</a:t>
            </a:r>
          </a:p>
          <a:p>
            <a:pPr lvl="1"/>
            <a:r>
              <a:rPr lang="en-US" sz="2000" dirty="0" smtClean="0"/>
              <a:t>OpenStack and Eucalyptus recent major improvements</a:t>
            </a:r>
            <a:endParaRPr lang="en-US" sz="2000" dirty="0"/>
          </a:p>
          <a:p>
            <a:r>
              <a:rPr lang="en-US" sz="2400" b="1" dirty="0"/>
              <a:t>O</a:t>
            </a:r>
            <a:r>
              <a:rPr lang="en-US" sz="2400" b="1" dirty="0" smtClean="0"/>
              <a:t>pen </a:t>
            </a:r>
            <a:r>
              <a:rPr lang="en-US" sz="2400" b="1" dirty="0"/>
              <a:t>source </a:t>
            </a:r>
            <a:r>
              <a:rPr lang="en-US" sz="2400" b="1" dirty="0" err="1" smtClean="0"/>
              <a:t>PaaS</a:t>
            </a:r>
            <a:r>
              <a:rPr lang="en-US" sz="2400" b="1" dirty="0" smtClean="0"/>
              <a:t> </a:t>
            </a:r>
            <a:r>
              <a:rPr lang="en-US" sz="2400" dirty="0" smtClean="0"/>
              <a:t>tools </a:t>
            </a:r>
            <a:r>
              <a:rPr lang="en-US" sz="2400" dirty="0"/>
              <a:t>like Hadoop, </a:t>
            </a:r>
            <a:r>
              <a:rPr lang="en-US" sz="2400" dirty="0" err="1"/>
              <a:t>Hbase</a:t>
            </a:r>
            <a:r>
              <a:rPr lang="en-US" sz="2400" dirty="0"/>
              <a:t>, Cassandra, Zookeeper </a:t>
            </a:r>
            <a:r>
              <a:rPr lang="en-US" sz="2400" dirty="0" smtClean="0"/>
              <a:t>but not integrated into platform </a:t>
            </a:r>
          </a:p>
          <a:p>
            <a:r>
              <a:rPr lang="en-US" sz="2400" b="1" dirty="0" smtClean="0"/>
              <a:t>Need dynamic </a:t>
            </a:r>
            <a:r>
              <a:rPr lang="en-US" sz="2400" b="1" dirty="0"/>
              <a:t>resource </a:t>
            </a:r>
            <a:r>
              <a:rPr lang="en-US" sz="2400" dirty="0" smtClean="0"/>
              <a:t>management in a “not really elastic” environment as limited size</a:t>
            </a:r>
          </a:p>
          <a:p>
            <a:r>
              <a:rPr lang="en-US" sz="2400" b="1" dirty="0" smtClean="0"/>
              <a:t>Federation</a:t>
            </a:r>
            <a:r>
              <a:rPr lang="en-US" sz="2400" dirty="0" smtClean="0"/>
              <a:t> of distributed components (as in grids) to make a decent size system</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spTree>
    <p:extLst>
      <p:ext uri="{BB962C8B-B14F-4D97-AF65-F5344CB8AC3E}">
        <p14:creationId xmlns:p14="http://schemas.microsoft.com/office/powerpoint/2010/main" val="22926937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668"/>
            <a:ext cx="8229600" cy="806532"/>
          </a:xfrm>
        </p:spPr>
        <p:txBody>
          <a:bodyPr/>
          <a:lstStyle/>
          <a:p>
            <a:r>
              <a:rPr lang="en-US" dirty="0" smtClean="0"/>
              <a:t>Architecture of Data Repositories?</a:t>
            </a:r>
            <a:endParaRPr lang="en-US" dirty="0"/>
          </a:p>
        </p:txBody>
      </p:sp>
      <p:sp>
        <p:nvSpPr>
          <p:cNvPr id="4" name="Content Placeholder 3"/>
          <p:cNvSpPr>
            <a:spLocks noGrp="1"/>
          </p:cNvSpPr>
          <p:nvPr>
            <p:ph idx="1"/>
          </p:nvPr>
        </p:nvSpPr>
        <p:spPr>
          <a:xfrm>
            <a:off x="152400" y="762000"/>
            <a:ext cx="8991600" cy="4525963"/>
          </a:xfrm>
        </p:spPr>
        <p:txBody>
          <a:bodyPr/>
          <a:lstStyle/>
          <a:p>
            <a:r>
              <a:rPr lang="en-US" dirty="0" smtClean="0"/>
              <a:t>Traditionally governments set up repositories for data associated with particular missions</a:t>
            </a:r>
          </a:p>
          <a:p>
            <a:pPr lvl="1"/>
            <a:r>
              <a:rPr lang="en-US" dirty="0" smtClean="0"/>
              <a:t>For example </a:t>
            </a:r>
            <a:r>
              <a:rPr lang="en-US" dirty="0"/>
              <a:t>EOSDIS (Earth </a:t>
            </a:r>
            <a:r>
              <a:rPr lang="en-US" dirty="0" smtClean="0"/>
              <a:t>Observation), </a:t>
            </a:r>
            <a:r>
              <a:rPr lang="en-US" dirty="0" err="1" smtClean="0"/>
              <a:t>GenBank</a:t>
            </a:r>
            <a:r>
              <a:rPr lang="en-US" dirty="0" smtClean="0"/>
              <a:t> (Genomics), NSIDC (Polar science), IPAC (Infrared astronomy)</a:t>
            </a:r>
          </a:p>
          <a:p>
            <a:pPr lvl="1"/>
            <a:r>
              <a:rPr lang="en-US" dirty="0" smtClean="0"/>
              <a:t>LHC/OSG computing grids for particle physics</a:t>
            </a:r>
          </a:p>
          <a:p>
            <a:r>
              <a:rPr lang="en-US" dirty="0" smtClean="0"/>
              <a:t>This is complicated by volume of data deluge, distributed instruments as in gene sequencers (maybe centralize?) and need for intense computing like Blast</a:t>
            </a:r>
          </a:p>
          <a:p>
            <a:pPr lvl="1"/>
            <a:r>
              <a:rPr lang="en-US" dirty="0" smtClean="0"/>
              <a:t>i.e. </a:t>
            </a:r>
            <a:r>
              <a:rPr lang="en-US" b="1" dirty="0" smtClean="0"/>
              <a:t>repositories need lots of computing</a:t>
            </a:r>
            <a:r>
              <a:rPr lang="en-US" dirty="0" smtClean="0"/>
              <a:t>?</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29</a:t>
            </a:fld>
            <a:endParaRPr lang="en-US"/>
          </a:p>
        </p:txBody>
      </p:sp>
    </p:spTree>
    <p:extLst>
      <p:ext uri="{BB962C8B-B14F-4D97-AF65-F5344CB8AC3E}">
        <p14:creationId xmlns:p14="http://schemas.microsoft.com/office/powerpoint/2010/main" val="1952040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Observations</a:t>
            </a:r>
            <a:endParaRPr lang="en-US" dirty="0"/>
          </a:p>
        </p:txBody>
      </p:sp>
      <p:sp>
        <p:nvSpPr>
          <p:cNvPr id="3" name="Content Placeholder 2"/>
          <p:cNvSpPr>
            <a:spLocks noGrp="1"/>
          </p:cNvSpPr>
          <p:nvPr>
            <p:ph idx="1"/>
          </p:nvPr>
        </p:nvSpPr>
        <p:spPr>
          <a:xfrm>
            <a:off x="152400" y="838200"/>
            <a:ext cx="8839200" cy="5562600"/>
          </a:xfrm>
        </p:spPr>
        <p:txBody>
          <a:bodyPr/>
          <a:lstStyle/>
          <a:p>
            <a:pPr marL="274320">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674370" lvl="1">
              <a:spcBef>
                <a:spcPts val="300"/>
              </a:spcBef>
            </a:pPr>
            <a:r>
              <a:rPr lang="en-US" sz="2000" dirty="0" smtClean="0"/>
              <a:t>Not going to change </a:t>
            </a:r>
            <a:r>
              <a:rPr lang="en-US" sz="2000" dirty="0" smtClean="0"/>
              <a:t>soon (maybe delivered by Amazon)</a:t>
            </a:r>
            <a:endParaRPr lang="en-US" sz="2000" dirty="0"/>
          </a:p>
          <a:p>
            <a:pPr marL="274320">
              <a:spcBef>
                <a:spcPts val="300"/>
              </a:spcBef>
            </a:pPr>
            <a:r>
              <a:rPr lang="en-US" sz="2400" b="1" dirty="0" smtClean="0"/>
              <a:t>Clouds</a:t>
            </a:r>
            <a:r>
              <a:rPr lang="en-US" sz="2400" dirty="0" smtClean="0"/>
              <a:t> offer from different points of view</a:t>
            </a:r>
          </a:p>
          <a:p>
            <a:pPr marL="674370" lvl="2">
              <a:spcBef>
                <a:spcPts val="300"/>
              </a:spcBef>
            </a:pPr>
            <a:r>
              <a:rPr lang="en-US" sz="2000" dirty="0" smtClean="0"/>
              <a:t>On-demand service (</a:t>
            </a:r>
            <a:r>
              <a:rPr lang="en-US" sz="2000" b="1" dirty="0" smtClean="0"/>
              <a:t>elastic</a:t>
            </a:r>
            <a:r>
              <a:rPr lang="en-US" sz="2000" dirty="0" smtClean="0"/>
              <a:t>)</a:t>
            </a:r>
          </a:p>
          <a:p>
            <a:pPr marL="674370" lvl="2">
              <a:spcBef>
                <a:spcPts val="300"/>
              </a:spcBef>
            </a:pPr>
            <a:r>
              <a:rPr lang="en-US" sz="2000" b="1" dirty="0" smtClean="0"/>
              <a:t>Economies of scale from sharing</a:t>
            </a:r>
          </a:p>
          <a:p>
            <a:pPr marL="674370" lvl="2">
              <a:spcBef>
                <a:spcPts val="300"/>
              </a:spcBef>
            </a:pPr>
            <a:r>
              <a:rPr lang="en-US" sz="2000" dirty="0" smtClean="0"/>
              <a:t>Powerful new </a:t>
            </a:r>
            <a:r>
              <a:rPr lang="en-US" sz="2000" b="1" dirty="0" smtClean="0"/>
              <a:t>software models </a:t>
            </a:r>
            <a:r>
              <a:rPr lang="en-US" sz="2000" dirty="0" smtClean="0"/>
              <a:t>such as </a:t>
            </a:r>
            <a:r>
              <a:rPr lang="en-US" sz="2000" b="1" dirty="0" smtClean="0"/>
              <a:t>MapReduce, </a:t>
            </a:r>
            <a:r>
              <a:rPr lang="en-US" sz="2000" dirty="0" smtClean="0"/>
              <a:t>which have </a:t>
            </a:r>
            <a:r>
              <a:rPr lang="en-US" sz="2000" b="1" dirty="0" smtClean="0"/>
              <a:t>advantages over classic HPC environments</a:t>
            </a:r>
          </a:p>
          <a:p>
            <a:pPr marL="674370" lvl="2">
              <a:spcBef>
                <a:spcPts val="300"/>
              </a:spcBef>
            </a:pPr>
            <a:r>
              <a:rPr lang="en-US" sz="2000" b="1" dirty="0" smtClean="0"/>
              <a:t>Plenty of jobs </a:t>
            </a:r>
            <a:r>
              <a:rPr lang="en-US" sz="2000" dirty="0" smtClean="0"/>
              <a:t>making it attractive for students &amp; curricula</a:t>
            </a:r>
          </a:p>
          <a:p>
            <a:pPr marL="674370" lvl="2">
              <a:spcBef>
                <a:spcPts val="300"/>
              </a:spcBef>
            </a:pPr>
            <a:r>
              <a:rPr lang="en-US" sz="2000" b="1" dirty="0" smtClean="0"/>
              <a:t>Security</a:t>
            </a:r>
            <a:r>
              <a:rPr lang="en-US" sz="2000" dirty="0" smtClean="0"/>
              <a:t> challenges</a:t>
            </a:r>
          </a:p>
          <a:p>
            <a:pPr marL="274320">
              <a:spcBef>
                <a:spcPts val="300"/>
              </a:spcBef>
            </a:pPr>
            <a:r>
              <a:rPr lang="en-US" sz="2400" b="1" dirty="0" smtClean="0"/>
              <a:t>HPC problems </a:t>
            </a:r>
            <a:r>
              <a:rPr lang="en-US" sz="2400" dirty="0" smtClean="0"/>
              <a:t>running well on clouds have above  advantages</a:t>
            </a:r>
          </a:p>
          <a:p>
            <a:pPr marL="274320">
              <a:spcBef>
                <a:spcPts val="300"/>
              </a:spcBef>
            </a:pPr>
            <a:r>
              <a:rPr lang="en-US" sz="2400" dirty="0" smtClean="0">
                <a:cs typeface="ＭＳ Ｐゴシック" charset="0"/>
              </a:rPr>
              <a:t>Note </a:t>
            </a:r>
            <a:r>
              <a:rPr lang="en-US" sz="2400" dirty="0">
                <a:cs typeface="ＭＳ Ｐゴシック" charset="0"/>
              </a:rPr>
              <a:t>100% utilization of Supercomputers makes elasticity moot for capability (very large) jobs and makes capacity (many modest) use </a:t>
            </a:r>
            <a:r>
              <a:rPr lang="en-US" sz="2400" dirty="0" smtClean="0">
                <a:cs typeface="ＭＳ Ｐゴシック" charset="0"/>
              </a:rPr>
              <a:t>not be on-demand</a:t>
            </a:r>
          </a:p>
          <a:p>
            <a:pPr marL="274320">
              <a:spcBef>
                <a:spcPts val="300"/>
              </a:spcBef>
            </a:pPr>
            <a:r>
              <a:rPr lang="en-US" sz="2400" dirty="0" smtClean="0"/>
              <a:t>Need </a:t>
            </a:r>
            <a:r>
              <a:rPr lang="en-US" sz="2400" b="1" dirty="0" smtClean="0"/>
              <a:t>Cloud-HPC Interoperability</a:t>
            </a:r>
            <a:endParaRPr lang="en-US" sz="2400" b="1" dirty="0"/>
          </a:p>
          <a:p>
            <a:pPr marL="274320">
              <a:spcBef>
                <a:spcPts val="3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919011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4" y="152400"/>
            <a:ext cx="9144000" cy="609600"/>
          </a:xfrm>
        </p:spPr>
        <p:txBody>
          <a:bodyPr/>
          <a:lstStyle/>
          <a:p>
            <a:r>
              <a:rPr lang="en-US" sz="4000" dirty="0" smtClean="0"/>
              <a:t>Clouds as Support for Data Repositories?</a:t>
            </a:r>
            <a:endParaRPr lang="en-US" sz="4000" dirty="0"/>
          </a:p>
        </p:txBody>
      </p:sp>
      <p:sp>
        <p:nvSpPr>
          <p:cNvPr id="3" name="Content Placeholder 2"/>
          <p:cNvSpPr>
            <a:spLocks noGrp="1"/>
          </p:cNvSpPr>
          <p:nvPr>
            <p:ph idx="1"/>
          </p:nvPr>
        </p:nvSpPr>
        <p:spPr>
          <a:xfrm>
            <a:off x="76200" y="685800"/>
            <a:ext cx="9067800" cy="4525963"/>
          </a:xfrm>
        </p:spPr>
        <p:txBody>
          <a:bodyPr/>
          <a:lstStyle/>
          <a:p>
            <a:r>
              <a:rPr lang="en-US" sz="2400" dirty="0" smtClean="0"/>
              <a:t>The </a:t>
            </a:r>
            <a:r>
              <a:rPr lang="en-US" sz="2400" b="1" dirty="0" smtClean="0"/>
              <a:t>data deluge </a:t>
            </a:r>
            <a:r>
              <a:rPr lang="en-US" sz="2400" dirty="0" smtClean="0"/>
              <a:t>needs cost effective computing</a:t>
            </a:r>
          </a:p>
          <a:p>
            <a:pPr lvl="1"/>
            <a:r>
              <a:rPr lang="en-US" sz="2400" dirty="0" smtClean="0"/>
              <a:t>Clouds are by definition cheapest</a:t>
            </a:r>
          </a:p>
          <a:p>
            <a:pPr lvl="1"/>
            <a:r>
              <a:rPr lang="en-US" sz="2400" dirty="0" smtClean="0"/>
              <a:t>Need data and computing co-located</a:t>
            </a:r>
          </a:p>
          <a:p>
            <a:r>
              <a:rPr lang="en-US" sz="2400" b="1" dirty="0" smtClean="0"/>
              <a:t>Shared resources </a:t>
            </a:r>
            <a:r>
              <a:rPr lang="en-US" sz="2400" dirty="0" smtClean="0"/>
              <a:t>essential (to be cost effective and large)</a:t>
            </a:r>
          </a:p>
          <a:p>
            <a:pPr lvl="1"/>
            <a:r>
              <a:rPr lang="en-US" sz="2400" dirty="0" smtClean="0"/>
              <a:t>Can’t have every scientists downloading petabytes to personal cluster</a:t>
            </a:r>
          </a:p>
          <a:p>
            <a:r>
              <a:rPr lang="en-US" sz="2400" dirty="0" smtClean="0"/>
              <a:t>Need to reconcile </a:t>
            </a:r>
            <a:r>
              <a:rPr lang="en-US" sz="2400" b="1" dirty="0" smtClean="0"/>
              <a:t>distributed</a:t>
            </a:r>
            <a:r>
              <a:rPr lang="en-US" sz="2400" dirty="0" smtClean="0"/>
              <a:t> (initial source of )</a:t>
            </a:r>
            <a:r>
              <a:rPr lang="en-US" sz="2400" b="1" dirty="0" smtClean="0"/>
              <a:t> data </a:t>
            </a:r>
            <a:r>
              <a:rPr lang="en-US" sz="2400" dirty="0" smtClean="0"/>
              <a:t>with shared  analysis</a:t>
            </a:r>
          </a:p>
          <a:p>
            <a:pPr lvl="1"/>
            <a:r>
              <a:rPr lang="en-US" sz="2400" dirty="0" smtClean="0"/>
              <a:t>Can move data to (discipline specific) clouds</a:t>
            </a:r>
          </a:p>
          <a:p>
            <a:pPr lvl="1"/>
            <a:r>
              <a:rPr lang="en-US" sz="2400" dirty="0" smtClean="0"/>
              <a:t>How do you deal with multi-disciplinary studies</a:t>
            </a:r>
          </a:p>
          <a:p>
            <a:r>
              <a:rPr lang="en-US" sz="2400" b="1" dirty="0" smtClean="0"/>
              <a:t>Data repositories of future will have cheap data and elastic cloud analysis support?</a:t>
            </a:r>
          </a:p>
          <a:p>
            <a:pPr lvl="1"/>
            <a:r>
              <a:rPr lang="en-US" sz="2400" dirty="0" smtClean="0"/>
              <a:t>Hosted free if data can be used commercially?</a:t>
            </a:r>
          </a:p>
          <a:p>
            <a:endParaRPr lang="en-US" sz="2400" b="1"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spTree>
    <p:extLst>
      <p:ext uri="{BB962C8B-B14F-4D97-AF65-F5344CB8AC3E}">
        <p14:creationId xmlns:p14="http://schemas.microsoft.com/office/powerpoint/2010/main" val="17300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Science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Object Stores, Queues ..)</a:t>
            </a:r>
          </a:p>
          <a:p>
            <a:r>
              <a:rPr lang="en-US" sz="2400" dirty="0" smtClean="0"/>
              <a:t>Use </a:t>
            </a:r>
            <a:r>
              <a:rPr lang="en-US" sz="2400" b="1" dirty="0" smtClean="0"/>
              <a:t>worker roles</a:t>
            </a:r>
            <a:r>
              <a:rPr lang="en-US" sz="2400" dirty="0" smtClean="0"/>
              <a:t>,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spTree>
    <p:extLst>
      <p:ext uri="{BB962C8B-B14F-4D97-AF65-F5344CB8AC3E}">
        <p14:creationId xmlns:p14="http://schemas.microsoft.com/office/powerpoint/2010/main" val="104259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a:t>
            </a:r>
            <a:endParaRPr lang="en-US" dirty="0"/>
          </a:p>
        </p:txBody>
      </p:sp>
      <p:sp>
        <p:nvSpPr>
          <p:cNvPr id="3" name="Content Placeholder 2"/>
          <p:cNvSpPr>
            <a:spLocks noGrp="1"/>
          </p:cNvSpPr>
          <p:nvPr>
            <p:ph idx="1"/>
          </p:nvPr>
        </p:nvSpPr>
        <p:spPr>
          <a:xfrm>
            <a:off x="-10886" y="762000"/>
            <a:ext cx="9154886" cy="5410200"/>
          </a:xfrm>
        </p:spPr>
        <p:txBody>
          <a:bodyPr/>
          <a:lstStyle/>
          <a:p>
            <a:r>
              <a:rPr lang="en-US" sz="2400" dirty="0"/>
              <a:t>Does </a:t>
            </a:r>
            <a:r>
              <a:rPr lang="en-US" sz="2400" b="1" dirty="0"/>
              <a:t>Cloud + MPI Engine </a:t>
            </a:r>
            <a:r>
              <a:rPr lang="en-US" sz="2400" dirty="0" smtClean="0"/>
              <a:t>for computing + </a:t>
            </a:r>
            <a:r>
              <a:rPr lang="en-US" sz="2400" b="1" dirty="0" smtClean="0"/>
              <a:t>grids</a:t>
            </a:r>
            <a:r>
              <a:rPr lang="en-US" sz="2400" dirty="0" smtClean="0"/>
              <a:t> for data cover all?</a:t>
            </a:r>
            <a:endParaRPr lang="en-US" sz="2400" dirty="0"/>
          </a:p>
          <a:p>
            <a:pPr lvl="1"/>
            <a:r>
              <a:rPr lang="en-US" sz="2400" dirty="0"/>
              <a:t>Will current </a:t>
            </a:r>
            <a:r>
              <a:rPr lang="en-US" sz="2400" b="1" dirty="0" smtClean="0"/>
              <a:t>high </a:t>
            </a:r>
            <a:r>
              <a:rPr lang="en-US" sz="2400" b="1" dirty="0"/>
              <a:t>throughput computing </a:t>
            </a:r>
            <a:r>
              <a:rPr lang="en-US" sz="2400" dirty="0"/>
              <a:t>and </a:t>
            </a:r>
            <a:r>
              <a:rPr lang="en-US" sz="2400" b="1" dirty="0"/>
              <a:t>cloud</a:t>
            </a:r>
            <a:r>
              <a:rPr lang="en-US" sz="2400" dirty="0"/>
              <a:t> concepts merge?</a:t>
            </a:r>
          </a:p>
          <a:p>
            <a:r>
              <a:rPr lang="en-US" sz="2400" dirty="0"/>
              <a:t>Need </a:t>
            </a:r>
            <a:r>
              <a:rPr lang="en-US" sz="2400" b="1" dirty="0" smtClean="0"/>
              <a:t>interoperable data </a:t>
            </a:r>
            <a:r>
              <a:rPr lang="en-US" sz="2400" b="1" dirty="0"/>
              <a:t>analytics libraries </a:t>
            </a:r>
            <a:r>
              <a:rPr lang="en-US" sz="2400" dirty="0"/>
              <a:t>for HPC and Clouds</a:t>
            </a:r>
          </a:p>
          <a:p>
            <a:r>
              <a:rPr lang="en-US" sz="2400" dirty="0" smtClean="0"/>
              <a:t>Can we </a:t>
            </a:r>
            <a:r>
              <a:rPr lang="en-US" sz="2400" b="1" dirty="0" smtClean="0"/>
              <a:t>characterize data analytics applications</a:t>
            </a:r>
            <a:r>
              <a:rPr lang="en-US" sz="2400" dirty="0" smtClean="0"/>
              <a:t>?</a:t>
            </a:r>
          </a:p>
          <a:p>
            <a:pPr lvl="1"/>
            <a:r>
              <a:rPr lang="en-US" sz="2400" dirty="0" smtClean="0"/>
              <a:t>I said modest size and kernels need reduction operations and are often full matrix  linear algebra (true?)</a:t>
            </a:r>
          </a:p>
          <a:p>
            <a:r>
              <a:rPr lang="en-US" sz="2400" dirty="0" smtClean="0"/>
              <a:t>Does a “modest-size </a:t>
            </a:r>
            <a:r>
              <a:rPr lang="en-US" sz="2400" b="1" dirty="0" smtClean="0"/>
              <a:t>private science cloud</a:t>
            </a:r>
            <a:r>
              <a:rPr lang="en-US" sz="2400" dirty="0" smtClean="0"/>
              <a:t>” make sense </a:t>
            </a:r>
          </a:p>
          <a:p>
            <a:pPr lvl="1"/>
            <a:r>
              <a:rPr lang="en-US" sz="2400" dirty="0" smtClean="0"/>
              <a:t>Too small to be elastic?</a:t>
            </a:r>
          </a:p>
          <a:p>
            <a:r>
              <a:rPr lang="en-US" sz="2400" dirty="0" smtClean="0"/>
              <a:t>Should </a:t>
            </a:r>
            <a:r>
              <a:rPr lang="en-US" sz="2400" b="1" dirty="0" smtClean="0"/>
              <a:t>governments fund use of commercial clouds </a:t>
            </a:r>
            <a:r>
              <a:rPr lang="en-US" sz="2400" dirty="0" smtClean="0"/>
              <a:t>(or build their own)</a:t>
            </a:r>
          </a:p>
          <a:p>
            <a:pPr lvl="1"/>
            <a:r>
              <a:rPr lang="en-US" sz="2400" dirty="0" smtClean="0"/>
              <a:t>Most science doesn’t have privacy issues motivating private clouds</a:t>
            </a:r>
          </a:p>
          <a:p>
            <a:r>
              <a:rPr lang="en-US" sz="2400" dirty="0" smtClean="0"/>
              <a:t>Most interest in clouds from “new” applications such as </a:t>
            </a:r>
            <a:r>
              <a:rPr lang="en-US" sz="2400" b="1" dirty="0" smtClean="0"/>
              <a:t>life sciences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spTree>
    <p:extLst>
      <p:ext uri="{BB962C8B-B14F-4D97-AF65-F5344CB8AC3E}">
        <p14:creationId xmlns:p14="http://schemas.microsoft.com/office/powerpoint/2010/main" val="18622747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lstStyle/>
          <a:p>
            <a:r>
              <a:rPr lang="en-US" dirty="0" smtClean="0"/>
              <a:t>Cosmic Comments II</a:t>
            </a:r>
            <a:endParaRPr lang="en-US" dirty="0"/>
          </a:p>
        </p:txBody>
      </p:sp>
      <p:sp>
        <p:nvSpPr>
          <p:cNvPr id="3" name="Content Placeholder 2"/>
          <p:cNvSpPr>
            <a:spLocks noGrp="1"/>
          </p:cNvSpPr>
          <p:nvPr>
            <p:ph idx="1"/>
          </p:nvPr>
        </p:nvSpPr>
        <p:spPr>
          <a:xfrm>
            <a:off x="-10886" y="838200"/>
            <a:ext cx="9154886" cy="5410200"/>
          </a:xfrm>
        </p:spPr>
        <p:txBody>
          <a:bodyPr/>
          <a:lstStyle/>
          <a:p>
            <a:r>
              <a:rPr lang="en-US" sz="2400" dirty="0" smtClean="0"/>
              <a:t>Recent </a:t>
            </a:r>
            <a:r>
              <a:rPr lang="en-US" sz="2400" b="1" dirty="0" smtClean="0"/>
              <a:t>private </a:t>
            </a:r>
            <a:r>
              <a:rPr lang="en-US" sz="2400" b="1" dirty="0"/>
              <a:t>cloud infrastructure </a:t>
            </a:r>
            <a:r>
              <a:rPr lang="en-US" sz="2400" dirty="0"/>
              <a:t>(Eucalyptus 3, OpenStack </a:t>
            </a:r>
            <a:r>
              <a:rPr lang="en-US" sz="2400" dirty="0" smtClean="0"/>
              <a:t>Essex in USA) </a:t>
            </a:r>
            <a:r>
              <a:rPr lang="en-US" sz="2400" dirty="0"/>
              <a:t>much </a:t>
            </a:r>
            <a:r>
              <a:rPr lang="en-US" sz="2400" dirty="0" smtClean="0"/>
              <a:t>improved</a:t>
            </a:r>
          </a:p>
          <a:p>
            <a:pPr lvl="1"/>
            <a:r>
              <a:rPr lang="en-US" sz="2400" dirty="0" smtClean="0"/>
              <a:t>Nimbus, OpenNebula still good</a:t>
            </a:r>
            <a:endParaRPr lang="en-US" sz="2400" dirty="0" smtClean="0"/>
          </a:p>
          <a:p>
            <a:r>
              <a:rPr lang="en-US" sz="2400" dirty="0" smtClean="0"/>
              <a:t>But are they really competitive with </a:t>
            </a:r>
            <a:r>
              <a:rPr lang="en-US" sz="2400" b="1" dirty="0" smtClean="0"/>
              <a:t>commercial cloud fabric runtime</a:t>
            </a:r>
            <a:r>
              <a:rPr lang="en-US" sz="2400" dirty="0" smtClean="0"/>
              <a:t>?</a:t>
            </a:r>
          </a:p>
          <a:p>
            <a:r>
              <a:rPr lang="en-US" sz="2400" dirty="0" smtClean="0"/>
              <a:t>Should we </a:t>
            </a:r>
            <a:r>
              <a:rPr lang="en-US" sz="2400" b="1" dirty="0" smtClean="0"/>
              <a:t>integrate HPC and Cloud Platforms</a:t>
            </a:r>
            <a:r>
              <a:rPr lang="en-US" sz="2400" dirty="0" smtClean="0"/>
              <a:t>?</a:t>
            </a:r>
            <a:endParaRPr lang="en-US" sz="2400" dirty="0"/>
          </a:p>
          <a:p>
            <a:r>
              <a:rPr lang="en-US" sz="2400" dirty="0"/>
              <a:t>More </a:t>
            </a:r>
            <a:r>
              <a:rPr lang="en-US" sz="2400" b="1" dirty="0"/>
              <a:t>employment opportunities </a:t>
            </a:r>
            <a:r>
              <a:rPr lang="en-US" sz="2400" dirty="0"/>
              <a:t>in clouds than HPC and Grids; so cloud related activities popular with students</a:t>
            </a:r>
          </a:p>
          <a:p>
            <a:r>
              <a:rPr lang="en-US" sz="2400" dirty="0" smtClean="0"/>
              <a:t>Science </a:t>
            </a:r>
            <a:r>
              <a:rPr lang="en-US" sz="2400" dirty="0"/>
              <a:t>Cloud Summer School July 30-August </a:t>
            </a:r>
            <a:r>
              <a:rPr lang="en-US" sz="2400" dirty="0" smtClean="0"/>
              <a:t>3  </a:t>
            </a:r>
            <a:endParaRPr lang="en-US" sz="2400" dirty="0"/>
          </a:p>
          <a:p>
            <a:pPr lvl="1"/>
            <a:r>
              <a:rPr lang="en-US" sz="2400" dirty="0"/>
              <a:t>Part of virtual summer school in computational science and engineering and expect over 200 participants spread over 9 sites</a:t>
            </a:r>
          </a:p>
          <a:p>
            <a:r>
              <a:rPr lang="en-US" sz="2400" dirty="0"/>
              <a:t>Science Cloud and MapReduce XSEDE Community groups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33</a:t>
            </a:fld>
            <a:endParaRPr lang="en-US"/>
          </a:p>
        </p:txBody>
      </p:sp>
    </p:spTree>
    <p:extLst>
      <p:ext uri="{BB962C8B-B14F-4D97-AF65-F5344CB8AC3E}">
        <p14:creationId xmlns:p14="http://schemas.microsoft.com/office/powerpoint/2010/main" val="2409093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4</a:t>
            </a:fld>
            <a:endParaRPr lang="en-US"/>
          </a:p>
        </p:txBody>
      </p:sp>
      <p:pic>
        <p:nvPicPr>
          <p:cNvPr id="7170"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33796"/>
          <a:stretch/>
        </p:blipFill>
        <p:spPr bwMode="auto">
          <a:xfrm>
            <a:off x="-24063" y="120316"/>
            <a:ext cx="9165478" cy="67376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7400" y="6312932"/>
            <a:ext cx="3319114" cy="400110"/>
          </a:xfrm>
          <a:prstGeom prst="rect">
            <a:avLst/>
          </a:prstGeom>
          <a:noFill/>
        </p:spPr>
        <p:txBody>
          <a:bodyPr wrap="none" rtlCol="0">
            <a:spAutoFit/>
          </a:bodyPr>
          <a:lstStyle/>
          <a:p>
            <a:r>
              <a:rPr lang="en-US" sz="2000" b="1" dirty="0" smtClean="0"/>
              <a:t>14 million Cloud Jobs by 2015</a:t>
            </a:r>
            <a:endParaRPr lang="en-US" sz="2000" b="1" dirty="0"/>
          </a:p>
        </p:txBody>
      </p:sp>
    </p:spTree>
    <p:extLst>
      <p:ext uri="{BB962C8B-B14F-4D97-AF65-F5344CB8AC3E}">
        <p14:creationId xmlns:p14="http://schemas.microsoft.com/office/powerpoint/2010/main" val="105107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portals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and 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3696815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pPr>
              <a:spcBef>
                <a:spcPts val="200"/>
              </a:spcBef>
            </a:pPr>
            <a:r>
              <a:rPr lang="en-US" sz="2800" b="1" dirty="0" smtClean="0"/>
              <a:t>Pleasingly parallel </a:t>
            </a:r>
            <a:r>
              <a:rPr lang="en-US" sz="28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800" b="1" dirty="0" smtClean="0"/>
              <a:t>Commercial and Science Data analytics </a:t>
            </a:r>
            <a:r>
              <a:rPr lang="en-US" sz="2800" dirty="0" smtClean="0"/>
              <a:t>that can use MapReduce </a:t>
            </a:r>
            <a:r>
              <a:rPr lang="en-US" sz="2800" b="1" dirty="0" smtClean="0"/>
              <a:t>(</a:t>
            </a:r>
            <a:r>
              <a:rPr lang="en-US" sz="2800" dirty="0" smtClean="0"/>
              <a:t>some of such apps) or its</a:t>
            </a:r>
            <a:r>
              <a:rPr lang="en-US" sz="2800" b="1" dirty="0" smtClean="0"/>
              <a:t> iterative </a:t>
            </a:r>
            <a:r>
              <a:rPr lang="en-US" sz="2800" dirty="0" smtClean="0"/>
              <a:t>variants (most</a:t>
            </a:r>
            <a:r>
              <a:rPr lang="en-US" sz="2800" dirty="0"/>
              <a:t> </a:t>
            </a:r>
            <a:r>
              <a:rPr lang="en-US" sz="2800" dirty="0" smtClean="0"/>
              <a:t>other data analytics apps)</a:t>
            </a:r>
          </a:p>
          <a:p>
            <a:pPr>
              <a:spcBef>
                <a:spcPts val="200"/>
              </a:spcBef>
            </a:pPr>
            <a:r>
              <a:rPr lang="en-US" sz="2800" b="1" dirty="0" smtClean="0"/>
              <a:t>Which science applications are using clouds</a:t>
            </a:r>
            <a:r>
              <a:rPr lang="en-US" sz="2800" dirty="0" smtClean="0"/>
              <a:t>? </a:t>
            </a:r>
          </a:p>
          <a:p>
            <a:pPr lvl="1">
              <a:spcBef>
                <a:spcPts val="200"/>
              </a:spcBef>
            </a:pPr>
            <a:r>
              <a:rPr lang="en-US" sz="2400" dirty="0" smtClean="0"/>
              <a:t>Many demonstrations –Conferences, OOI, HEP ….</a:t>
            </a:r>
          </a:p>
          <a:p>
            <a:pPr lvl="1">
              <a:spcBef>
                <a:spcPts val="200"/>
              </a:spcBef>
            </a:pPr>
            <a:r>
              <a:rPr lang="en-US" sz="2400" b="1" dirty="0" smtClean="0"/>
              <a:t>Venus-C </a:t>
            </a:r>
            <a:r>
              <a:rPr lang="en-US" sz="2400" dirty="0" smtClean="0"/>
              <a:t>(Azure in Europe): 27 applications </a:t>
            </a:r>
            <a:r>
              <a:rPr lang="en-US" sz="2400" b="1" dirty="0" smtClean="0"/>
              <a:t>not using </a:t>
            </a:r>
            <a:r>
              <a:rPr lang="en-US" sz="2400" dirty="0" smtClean="0"/>
              <a:t>Scheduler, Workflow or MapReduce (except roll your own)</a:t>
            </a:r>
          </a:p>
          <a:p>
            <a:pPr lvl="1">
              <a:spcBef>
                <a:spcPts val="200"/>
              </a:spcBef>
            </a:pPr>
            <a:r>
              <a:rPr lang="en-US" sz="2400" dirty="0" smtClean="0"/>
              <a:t>50% of applications on</a:t>
            </a:r>
            <a:r>
              <a:rPr lang="en-US" sz="2400" b="1" dirty="0" smtClean="0"/>
              <a:t> FutureGrid </a:t>
            </a:r>
            <a:r>
              <a:rPr lang="en-US" sz="2400" dirty="0" smtClean="0"/>
              <a:t>are from Life Science but there is more computer science than total applications </a:t>
            </a:r>
          </a:p>
          <a:p>
            <a:pPr lvl="1">
              <a:spcBef>
                <a:spcPts val="200"/>
              </a:spcBef>
            </a:pPr>
            <a:r>
              <a:rPr lang="en-US" sz="2400" dirty="0" smtClean="0"/>
              <a:t>Locally </a:t>
            </a:r>
            <a:r>
              <a:rPr lang="en-US" sz="2400" b="1" dirty="0" smtClean="0"/>
              <a:t>Lilly</a:t>
            </a:r>
            <a:r>
              <a:rPr lang="en-US" sz="2400" dirty="0" smtClean="0"/>
              <a:t>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2143469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582233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24 </a:t>
            </a:r>
            <a:r>
              <a:rPr lang="en-US" sz="2400" dirty="0"/>
              <a:t>billion devices 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dirty="0" smtClean="0"/>
              <a:t>Natural parallelism over “things”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4994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1143000"/>
          </a:xfrm>
        </p:spPr>
        <p:txBody>
          <a:bodyPr/>
          <a:lstStyle/>
          <a:p>
            <a:r>
              <a:rPr lang="en-US" sz="4000" dirty="0"/>
              <a:t>Internet of Things: Sensor Grids</a:t>
            </a:r>
            <a:br>
              <a:rPr lang="en-US" sz="4000" dirty="0"/>
            </a:br>
            <a:r>
              <a:rPr lang="en-US" sz="4000" dirty="0"/>
              <a:t>A pleasingly parallel example on Clouds</a:t>
            </a:r>
          </a:p>
        </p:txBody>
      </p:sp>
      <p:sp>
        <p:nvSpPr>
          <p:cNvPr id="3" name="Content Placeholder 2"/>
          <p:cNvSpPr>
            <a:spLocks noGrp="1"/>
          </p:cNvSpPr>
          <p:nvPr>
            <p:ph idx="1"/>
          </p:nvPr>
        </p:nvSpPr>
        <p:spPr>
          <a:xfrm>
            <a:off x="0" y="1295400"/>
            <a:ext cx="9144000" cy="5638800"/>
          </a:xfrm>
        </p:spPr>
        <p:txBody>
          <a:bodyPr/>
          <a:lstStyle/>
          <a:p>
            <a:r>
              <a:rPr lang="en-US" sz="2400" b="1" dirty="0"/>
              <a:t>A sensor (“Thing”) </a:t>
            </a:r>
            <a:r>
              <a:rPr lang="en-US" sz="2400" dirty="0"/>
              <a:t>is any source or sink of time series</a:t>
            </a:r>
          </a:p>
          <a:p>
            <a:pPr lvl="1"/>
            <a:r>
              <a:rPr lang="en-US" sz="2200" dirty="0"/>
              <a:t>In the thin client era, smart phones, Kindles, tablets, Kinects, web-cams are sensors</a:t>
            </a:r>
          </a:p>
          <a:p>
            <a:pPr lvl="1"/>
            <a:r>
              <a:rPr lang="en-US" sz="2200" dirty="0"/>
              <a:t>Robots, distributed instruments such as environmental measures are sensors</a:t>
            </a:r>
          </a:p>
          <a:p>
            <a:pPr lvl="1"/>
            <a:r>
              <a:rPr lang="en-US" sz="2200" dirty="0"/>
              <a:t>Web pages, </a:t>
            </a:r>
            <a:r>
              <a:rPr lang="en-US" sz="2200" dirty="0" err="1"/>
              <a:t>Googledocs</a:t>
            </a:r>
            <a:r>
              <a:rPr lang="en-US" sz="2200" dirty="0"/>
              <a:t>, Office 365, WebEx are sensors</a:t>
            </a:r>
          </a:p>
          <a:p>
            <a:pPr lvl="1"/>
            <a:r>
              <a:rPr lang="en-US" sz="2200" dirty="0"/>
              <a:t>Ubiquitous Cities/Homes are full of sensors</a:t>
            </a:r>
          </a:p>
          <a:p>
            <a:r>
              <a:rPr lang="en-US" sz="2400" dirty="0"/>
              <a:t>They have IP address on Internet</a:t>
            </a:r>
          </a:p>
          <a:p>
            <a:r>
              <a:rPr lang="en-US" sz="2400" dirty="0"/>
              <a:t>Sensors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1080646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15802</TotalTime>
  <Words>3046</Words>
  <Application>Microsoft Office PowerPoint</Application>
  <PresentationFormat>On-screen Show (4:3)</PresentationFormat>
  <Paragraphs>367</Paragraphs>
  <Slides>33</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3_Office Theme</vt:lpstr>
      <vt:lpstr>PhotoImpact</vt:lpstr>
      <vt:lpstr>Scientific Computing Supported by Clouds, Grids and HPC(Exascale) Systems</vt:lpstr>
      <vt:lpstr>Science Computing Environments</vt:lpstr>
      <vt:lpstr>Some Observations</vt:lpstr>
      <vt:lpstr>PowerPoint Presentation</vt:lpstr>
      <vt:lpstr>Clouds and Grids/HPC</vt:lpstr>
      <vt:lpstr>What Applications work in Clouds</vt:lpstr>
      <vt:lpstr>Parallelism over Users and Usages</vt:lpstr>
      <vt:lpstr>Internet of Things and the Cloud </vt:lpstr>
      <vt:lpstr>Internet of Things: Sensor Grids A pleasingly parallel example on Clouds</vt:lpstr>
      <vt:lpstr>Sensors as a Service</vt:lpstr>
      <vt:lpstr>Classic Parallel Computing</vt:lpstr>
      <vt:lpstr>4 Forms of MapReduce</vt:lpstr>
      <vt:lpstr>Commercial “Web 2.0” Cloud Applications</vt:lpstr>
      <vt:lpstr>Data Intensive Applications</vt:lpstr>
      <vt:lpstr>PowerPoint Presentation</vt:lpstr>
      <vt:lpstr>PowerPoint Presentation</vt:lpstr>
      <vt:lpstr>DA-PWC EM Steps (Expectation E is red, Maximization M Black) k runs over clusters; i,j points</vt:lpstr>
      <vt:lpstr>Twister for Data Intensive  Iterative Applications</vt:lpstr>
      <vt:lpstr>MDS Azure 128 cores</vt:lpstr>
      <vt:lpstr>MDS Azure 128 cores</vt:lpstr>
      <vt:lpstr>What to use in Clouds: Cloud PaaS</vt:lpstr>
      <vt:lpstr>What to use in Grids and Supercomputers? HPC PaaS</vt:lpstr>
      <vt:lpstr>Is PaaS a good idea?</vt:lpstr>
      <vt:lpstr>How to use Clouds I</vt:lpstr>
      <vt:lpstr>How to use Clouds II</vt:lpstr>
      <vt:lpstr>How to use Clouds III</vt:lpstr>
      <vt:lpstr>aaS versus Roles/Appliances</vt:lpstr>
      <vt:lpstr>Private Clouds</vt:lpstr>
      <vt:lpstr>Architecture of Data Repositories?</vt:lpstr>
      <vt:lpstr>Clouds as Support for Data Repositories?</vt:lpstr>
      <vt:lpstr>Using Science Clouds in a Nutshell</vt:lpstr>
      <vt:lpstr>Cosmic Comments I</vt:lpstr>
      <vt:lpstr>Cosmic Comments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778</cp:revision>
  <dcterms:created xsi:type="dcterms:W3CDTF">2010-11-02T19:01:47Z</dcterms:created>
  <dcterms:modified xsi:type="dcterms:W3CDTF">2012-06-25T07:44:15Z</dcterms:modified>
</cp:coreProperties>
</file>