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 id="2147483710" r:id="rId2"/>
    <p:sldMasterId id="2147483738" r:id="rId3"/>
    <p:sldMasterId id="2147483768" r:id="rId4"/>
    <p:sldMasterId id="2147483825" r:id="rId5"/>
    <p:sldMasterId id="2147483838" r:id="rId6"/>
    <p:sldMasterId id="2147483851" r:id="rId7"/>
    <p:sldMasterId id="2147483870" r:id="rId8"/>
    <p:sldMasterId id="2147483882" r:id="rId9"/>
    <p:sldMasterId id="2147483920" r:id="rId10"/>
    <p:sldMasterId id="2147483959" r:id="rId11"/>
    <p:sldMasterId id="2147483972" r:id="rId12"/>
  </p:sldMasterIdLst>
  <p:notesMasterIdLst>
    <p:notesMasterId r:id="rId72"/>
  </p:notesMasterIdLst>
  <p:sldIdLst>
    <p:sldId id="256" r:id="rId13"/>
    <p:sldId id="737" r:id="rId14"/>
    <p:sldId id="566" r:id="rId15"/>
    <p:sldId id="565" r:id="rId16"/>
    <p:sldId id="695" r:id="rId17"/>
    <p:sldId id="751" r:id="rId18"/>
    <p:sldId id="639" r:id="rId19"/>
    <p:sldId id="745" r:id="rId20"/>
    <p:sldId id="746" r:id="rId21"/>
    <p:sldId id="747" r:id="rId22"/>
    <p:sldId id="748" r:id="rId23"/>
    <p:sldId id="749" r:id="rId24"/>
    <p:sldId id="750" r:id="rId25"/>
    <p:sldId id="738" r:id="rId26"/>
    <p:sldId id="739" r:id="rId27"/>
    <p:sldId id="740" r:id="rId28"/>
    <p:sldId id="741" r:id="rId29"/>
    <p:sldId id="696" r:id="rId30"/>
    <p:sldId id="704" r:id="rId31"/>
    <p:sldId id="705" r:id="rId32"/>
    <p:sldId id="706" r:id="rId33"/>
    <p:sldId id="707" r:id="rId34"/>
    <p:sldId id="709" r:id="rId35"/>
    <p:sldId id="742" r:id="rId36"/>
    <p:sldId id="621" r:id="rId37"/>
    <p:sldId id="622" r:id="rId38"/>
    <p:sldId id="719" r:id="rId39"/>
    <p:sldId id="720" r:id="rId40"/>
    <p:sldId id="692" r:id="rId41"/>
    <p:sldId id="693" r:id="rId42"/>
    <p:sldId id="743" r:id="rId43"/>
    <p:sldId id="710" r:id="rId44"/>
    <p:sldId id="627" r:id="rId45"/>
    <p:sldId id="711" r:id="rId46"/>
    <p:sldId id="657" r:id="rId47"/>
    <p:sldId id="714" r:id="rId48"/>
    <p:sldId id="715" r:id="rId49"/>
    <p:sldId id="721" r:id="rId50"/>
    <p:sldId id="716" r:id="rId51"/>
    <p:sldId id="717" r:id="rId52"/>
    <p:sldId id="718" r:id="rId53"/>
    <p:sldId id="700" r:id="rId54"/>
    <p:sldId id="733" r:id="rId55"/>
    <p:sldId id="728" r:id="rId56"/>
    <p:sldId id="729" r:id="rId57"/>
    <p:sldId id="730" r:id="rId58"/>
    <p:sldId id="731" r:id="rId59"/>
    <p:sldId id="727" r:id="rId60"/>
    <p:sldId id="726" r:id="rId61"/>
    <p:sldId id="734" r:id="rId62"/>
    <p:sldId id="735" r:id="rId63"/>
    <p:sldId id="736" r:id="rId64"/>
    <p:sldId id="725" r:id="rId65"/>
    <p:sldId id="675" r:id="rId66"/>
    <p:sldId id="676" r:id="rId67"/>
    <p:sldId id="677" r:id="rId68"/>
    <p:sldId id="690" r:id="rId69"/>
    <p:sldId id="661" r:id="rId70"/>
    <p:sldId id="744" r:id="rId71"/>
  </p:sldIdLst>
  <p:sldSz cx="9144000" cy="6858000" type="screen4x3"/>
  <p:notesSz cx="6858000" cy="9144000"/>
  <p:custDataLst>
    <p:tags r:id="rId7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DEE7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5" autoAdjust="0"/>
    <p:restoredTop sz="95754" autoAdjust="0"/>
  </p:normalViewPr>
  <p:slideViewPr>
    <p:cSldViewPr>
      <p:cViewPr varScale="1">
        <p:scale>
          <a:sx n="80" d="100"/>
          <a:sy n="80" d="100"/>
        </p:scale>
        <p:origin x="102" y="4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9.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61" Type="http://schemas.openxmlformats.org/officeDocument/2006/relationships/slide" Target="slides/slide49.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2C4FAC-5D83-482A-9809-B34FBC9884EF}" type="datetimeFigureOut">
              <a:rPr lang="en-US" smtClean="0"/>
              <a:pPr/>
              <a:t>4/14/2013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D4677B-C5CE-4183-A13D-EB29CCD21300}" type="slidenum">
              <a:rPr lang="en-US" smtClean="0"/>
              <a:pPr/>
              <a:t>‹#›</a:t>
            </a:fld>
            <a:endParaRPr lang="en-US"/>
          </a:p>
        </p:txBody>
      </p:sp>
    </p:spTree>
    <p:extLst>
      <p:ext uri="{BB962C8B-B14F-4D97-AF65-F5344CB8AC3E}">
        <p14:creationId xmlns:p14="http://schemas.microsoft.com/office/powerpoint/2010/main" val="3870314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SALSA is </a:t>
            </a:r>
          </a:p>
          <a:p>
            <a:r>
              <a:rPr lang="en-US" smtClean="0"/>
              <a:t>Service Aggregated Linked Sequential Activities</a:t>
            </a:r>
          </a:p>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pPr/>
              <a:t>1</a:t>
            </a:fld>
            <a:endParaRPr lang="en-US" dirty="0"/>
          </a:p>
        </p:txBody>
      </p:sp>
    </p:spTree>
    <p:extLst>
      <p:ext uri="{BB962C8B-B14F-4D97-AF65-F5344CB8AC3E}">
        <p14:creationId xmlns:p14="http://schemas.microsoft.com/office/powerpoint/2010/main" val="2764381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A767AEA-5539-42FD-BE3A-E18C4743CE3C}" type="slidenum">
              <a:rPr lang="en-US" smtClean="0">
                <a:solidFill>
                  <a:prstClr val="black"/>
                </a:solidFill>
              </a:rPr>
              <a:pPr>
                <a:defRPr/>
              </a:pPr>
              <a:t>29</a:t>
            </a:fld>
            <a:endParaRPr lang="en-US">
              <a:solidFill>
                <a:prstClr val="black"/>
              </a:solidFill>
            </a:endParaRPr>
          </a:p>
        </p:txBody>
      </p:sp>
    </p:spTree>
    <p:extLst>
      <p:ext uri="{BB962C8B-B14F-4D97-AF65-F5344CB8AC3E}">
        <p14:creationId xmlns:p14="http://schemas.microsoft.com/office/powerpoint/2010/main" val="2540012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t>
            </a:r>
            <a:r>
              <a:rPr lang="en-US" dirty="0" err="1" smtClean="0"/>
              <a:t>StarGate</a:t>
            </a:r>
            <a:r>
              <a:rPr lang="en-US" baseline="0" dirty="0" smtClean="0"/>
              <a:t> demo at SC09 combined steps 5 and 6, using 10 </a:t>
            </a:r>
            <a:r>
              <a:rPr lang="en-US" baseline="0" dirty="0" err="1" smtClean="0"/>
              <a:t>Gbps</a:t>
            </a:r>
            <a:r>
              <a:rPr lang="en-US" baseline="0" dirty="0" smtClean="0"/>
              <a:t> </a:t>
            </a:r>
            <a:r>
              <a:rPr lang="en-US" baseline="0" dirty="0" err="1" smtClean="0"/>
              <a:t>ESnet</a:t>
            </a:r>
            <a:r>
              <a:rPr lang="en-US" baseline="0" dirty="0" smtClean="0"/>
              <a:t> connection and 10 </a:t>
            </a:r>
            <a:r>
              <a:rPr lang="en-US" baseline="0" dirty="0" err="1" smtClean="0"/>
              <a:t>Gbps</a:t>
            </a:r>
            <a:r>
              <a:rPr lang="en-US" baseline="0" dirty="0" smtClean="0"/>
              <a:t> Dynamic Circuit Network (DCN) – 150 TB was moved from NICS to ANL for rendering on GPU cluster, results were streamed to </a:t>
            </a:r>
            <a:r>
              <a:rPr lang="en-US" baseline="0" dirty="0" err="1" smtClean="0"/>
              <a:t>OptiPortal</a:t>
            </a:r>
            <a:r>
              <a:rPr lang="en-US" baseline="0" dirty="0" smtClean="0"/>
              <a:t> at SC – our network tradeoffs include similar options.</a:t>
            </a:r>
          </a:p>
          <a:p>
            <a:endParaRPr lang="en-US" baseline="0" dirty="0" smtClean="0"/>
          </a:p>
          <a:p>
            <a:r>
              <a:rPr lang="en-US" baseline="0" dirty="0" smtClean="0"/>
              <a:t>The full simulation takes 3 months real time at NICS, moving data to ANL takes 3 nights – moving the data is practical, if it can be made simple and reliable.</a:t>
            </a:r>
          </a:p>
          <a:p>
            <a:r>
              <a:rPr lang="en-US" smtClean="0"/>
              <a:t>http://www.lbl.gov/cs/Archive/news112009.html</a:t>
            </a:r>
          </a:p>
          <a:p>
            <a:endParaRPr lang="en-US" dirty="0"/>
          </a:p>
        </p:txBody>
      </p:sp>
    </p:spTree>
    <p:extLst>
      <p:ext uri="{BB962C8B-B14F-4D97-AF65-F5344CB8AC3E}">
        <p14:creationId xmlns:p14="http://schemas.microsoft.com/office/powerpoint/2010/main" val="3000125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372462-40BB-49EC-81D3-B2D2D6D8EF9E}"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713156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491604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B1E75A1A-6F8B-4F5E-91DB-686FBE50DAC1}" type="slidenum">
              <a:rPr lang="en-US" b="1" smtClean="0">
                <a:solidFill>
                  <a:srgbClr val="000000"/>
                </a:solidFill>
              </a:rPr>
              <a:pPr/>
              <a:t>35</a:t>
            </a:fld>
            <a:endParaRPr lang="en-US" b="1" smtClean="0">
              <a:solidFill>
                <a:srgbClr val="000000"/>
              </a:solidFill>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585572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1FE2EF6-2C29-45ED-84E7-564F5EB11090}"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2361908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73157A-BD35-40E5-B22B-0F07E0B9A47C}"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3049551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0412"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A387BFC-7041-4634-9E26-7C9D7A5F60C5}"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4747703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7FBB5D7-BE9A-4871-A14A-2945E3B069D1}"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2864560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54</a:t>
            </a:fld>
            <a:endParaRPr lang="en-US"/>
          </a:p>
        </p:txBody>
      </p:sp>
    </p:spTree>
    <p:extLst>
      <p:ext uri="{BB962C8B-B14F-4D97-AF65-F5344CB8AC3E}">
        <p14:creationId xmlns:p14="http://schemas.microsoft.com/office/powerpoint/2010/main" val="2948926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2EC38D-76F9-4D02-B218-3C9CB0039E20}" type="slidenum">
              <a:rPr lang="en-US" smtClean="0"/>
              <a:pPr/>
              <a:t>2</a:t>
            </a:fld>
            <a:endParaRPr lang="en-US"/>
          </a:p>
        </p:txBody>
      </p:sp>
    </p:spTree>
    <p:extLst>
      <p:ext uri="{BB962C8B-B14F-4D97-AF65-F5344CB8AC3E}">
        <p14:creationId xmlns:p14="http://schemas.microsoft.com/office/powerpoint/2010/main" val="2916201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C4 Continuous Collaborative Computational Cloud</a:t>
            </a:r>
            <a:endParaRPr lang="en-US" dirty="0"/>
          </a:p>
        </p:txBody>
      </p:sp>
      <p:sp>
        <p:nvSpPr>
          <p:cNvPr id="4" name="Slide Number Placeholder 3"/>
          <p:cNvSpPr>
            <a:spLocks noGrp="1"/>
          </p:cNvSpPr>
          <p:nvPr>
            <p:ph type="sldNum" sz="quarter" idx="10"/>
          </p:nvPr>
        </p:nvSpPr>
        <p:spPr/>
        <p:txBody>
          <a:bodyPr/>
          <a:lstStyle/>
          <a:p>
            <a:fld id="{3A903641-60CB-4076-A333-28251A8A7731}" type="slidenum">
              <a:rPr lang="en-US" smtClean="0"/>
              <a:pPr/>
              <a:t>55</a:t>
            </a:fld>
            <a:endParaRPr lang="en-US"/>
          </a:p>
        </p:txBody>
      </p:sp>
    </p:spTree>
    <p:extLst>
      <p:ext uri="{BB962C8B-B14F-4D97-AF65-F5344CB8AC3E}">
        <p14:creationId xmlns:p14="http://schemas.microsoft.com/office/powerpoint/2010/main" val="4075381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A903641-60CB-4076-A333-28251A8A7731}" type="slidenum">
              <a:rPr lang="en-US" smtClean="0"/>
              <a:pPr/>
              <a:t>56</a:t>
            </a:fld>
            <a:endParaRPr lang="en-US"/>
          </a:p>
        </p:txBody>
      </p:sp>
    </p:spTree>
    <p:extLst>
      <p:ext uri="{BB962C8B-B14F-4D97-AF65-F5344CB8AC3E}">
        <p14:creationId xmlns:p14="http://schemas.microsoft.com/office/powerpoint/2010/main" val="7395807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57</a:t>
            </a:fld>
            <a:endParaRPr lang="en-US"/>
          </a:p>
        </p:txBody>
      </p:sp>
    </p:spTree>
    <p:extLst>
      <p:ext uri="{BB962C8B-B14F-4D97-AF65-F5344CB8AC3E}">
        <p14:creationId xmlns:p14="http://schemas.microsoft.com/office/powerpoint/2010/main" val="2203998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p:cNvSpPr>
            <a:spLocks noGrp="1" noRot="1" noChangeAspect="1"/>
          </p:cNvSpPr>
          <p:nvPr>
            <p:ph type="sldImg"/>
          </p:nvPr>
        </p:nvSpPr>
        <p:spPr>
          <a:ln/>
        </p:spPr>
      </p:sp>
      <p:sp>
        <p:nvSpPr>
          <p:cNvPr id="71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
        <p:nvSpPr>
          <p:cNvPr id="71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BF1A5867-E282-4670-8DDB-32BF3D5B56BF}" type="slidenum">
              <a:rPr lang="en-US" sz="1200">
                <a:solidFill>
                  <a:prstClr val="black"/>
                </a:solidFill>
              </a:rPr>
              <a:pPr eaLnBrk="1" hangingPunct="1"/>
              <a:t>58</a:t>
            </a:fld>
            <a:endParaRPr lang="en-US" sz="1200">
              <a:solidFill>
                <a:prstClr val="black"/>
              </a:solidFill>
            </a:endParaRPr>
          </a:p>
        </p:txBody>
      </p:sp>
    </p:spTree>
    <p:extLst>
      <p:ext uri="{BB962C8B-B14F-4D97-AF65-F5344CB8AC3E}">
        <p14:creationId xmlns:p14="http://schemas.microsoft.com/office/powerpoint/2010/main" val="10879882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111204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E3DCAA1A-C362-4BF3-A61A-2A85217BB912}" type="slidenum">
              <a:rPr lang="en-US">
                <a:solidFill>
                  <a:prstClr val="black"/>
                </a:solidFill>
              </a:rPr>
              <a:pPr/>
              <a:t>3</a:t>
            </a:fld>
            <a:endParaRPr lang="en-US">
              <a:solidFill>
                <a:prstClr val="black"/>
              </a:solidFill>
            </a:endParaRPr>
          </a:p>
        </p:txBody>
      </p:sp>
      <p:sp>
        <p:nvSpPr>
          <p:cNvPr id="57347" name="Rectangle 7"/>
          <p:cNvSpPr txBox="1">
            <a:spLocks noGrp="1" noChangeArrowheads="1"/>
          </p:cNvSpPr>
          <p:nvPr/>
        </p:nvSpPr>
        <p:spPr bwMode="auto">
          <a:xfrm>
            <a:off x="3884613" y="8685042"/>
            <a:ext cx="2971800" cy="457360"/>
          </a:xfrm>
          <a:prstGeom prst="rect">
            <a:avLst/>
          </a:prstGeom>
          <a:noFill/>
          <a:ln w="9525">
            <a:noFill/>
            <a:miter lim="800000"/>
            <a:headEnd/>
            <a:tailEnd/>
          </a:ln>
        </p:spPr>
        <p:txBody>
          <a:bodyPr anchor="b"/>
          <a:lstStyle/>
          <a:p>
            <a:pPr algn="r" eaLnBrk="0" fontAlgn="base" hangingPunct="0">
              <a:spcBef>
                <a:spcPct val="0"/>
              </a:spcBef>
              <a:spcAft>
                <a:spcPct val="0"/>
              </a:spcAft>
            </a:pPr>
            <a:fld id="{2E6B0939-D785-48BF-A7DF-C5E898742F86}" type="slidenum">
              <a:rPr lang="en-US" sz="1200">
                <a:solidFill>
                  <a:prstClr val="black"/>
                </a:solidFill>
                <a:latin typeface="Times New Roman" pitchFamily="18" charset="0"/>
              </a:rPr>
              <a:pPr algn="r" eaLnBrk="0" fontAlgn="base" hangingPunct="0">
                <a:spcBef>
                  <a:spcPct val="0"/>
                </a:spcBef>
                <a:spcAft>
                  <a:spcPct val="0"/>
                </a:spcAft>
              </a:pPr>
              <a:t>3</a:t>
            </a:fld>
            <a:endParaRPr lang="en-US" sz="1200">
              <a:solidFill>
                <a:prstClr val="black"/>
              </a:solidFill>
              <a:latin typeface="Times New Roman" pitchFamily="18" charset="0"/>
            </a:endParaRPr>
          </a:p>
        </p:txBody>
      </p:sp>
      <p:sp>
        <p:nvSpPr>
          <p:cNvPr id="57348" name="Rectangle 2"/>
          <p:cNvSpPr>
            <a:spLocks noGrp="1" noRot="1" noChangeAspect="1" noChangeArrowheads="1" noTextEdit="1"/>
          </p:cNvSpPr>
          <p:nvPr>
            <p:ph type="sldImg"/>
          </p:nvPr>
        </p:nvSpPr>
        <p:spPr>
          <a:ln/>
        </p:spPr>
      </p:sp>
      <p:sp>
        <p:nvSpPr>
          <p:cNvPr id="57349"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048074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988A37D9-66D0-4F15-AD0C-AFF5B2B529C4}" type="slidenum">
              <a:rPr lang="en-US">
                <a:solidFill>
                  <a:prstClr val="black"/>
                </a:solidFill>
              </a:rPr>
              <a:pPr/>
              <a:t>4</a:t>
            </a:fld>
            <a:endParaRPr lang="en-US">
              <a:solidFill>
                <a:prstClr val="black"/>
              </a:solidFill>
            </a:endParaRPr>
          </a:p>
        </p:txBody>
      </p:sp>
      <p:sp>
        <p:nvSpPr>
          <p:cNvPr id="56323" name="Rectangle 7"/>
          <p:cNvSpPr txBox="1">
            <a:spLocks noGrp="1" noChangeArrowheads="1"/>
          </p:cNvSpPr>
          <p:nvPr/>
        </p:nvSpPr>
        <p:spPr bwMode="auto">
          <a:xfrm>
            <a:off x="3884613" y="8685042"/>
            <a:ext cx="2971800" cy="457360"/>
          </a:xfrm>
          <a:prstGeom prst="rect">
            <a:avLst/>
          </a:prstGeom>
          <a:noFill/>
          <a:ln w="9525">
            <a:noFill/>
            <a:miter lim="800000"/>
            <a:headEnd/>
            <a:tailEnd/>
          </a:ln>
        </p:spPr>
        <p:txBody>
          <a:bodyPr anchor="b"/>
          <a:lstStyle/>
          <a:p>
            <a:pPr algn="r" eaLnBrk="0" fontAlgn="base" hangingPunct="0">
              <a:spcBef>
                <a:spcPct val="0"/>
              </a:spcBef>
              <a:spcAft>
                <a:spcPct val="0"/>
              </a:spcAft>
            </a:pPr>
            <a:fld id="{24DD2618-11A5-46B2-B0D1-BF0E192D878B}" type="slidenum">
              <a:rPr lang="en-US" sz="1200">
                <a:solidFill>
                  <a:prstClr val="black"/>
                </a:solidFill>
                <a:latin typeface="Times New Roman" pitchFamily="18" charset="0"/>
              </a:rPr>
              <a:pPr algn="r" eaLnBrk="0" fontAlgn="base" hangingPunct="0">
                <a:spcBef>
                  <a:spcPct val="0"/>
                </a:spcBef>
                <a:spcAft>
                  <a:spcPct val="0"/>
                </a:spcAft>
              </a:pPr>
              <a:t>4</a:t>
            </a:fld>
            <a:endParaRPr lang="en-US" sz="1200">
              <a:solidFill>
                <a:prstClr val="black"/>
              </a:solidFill>
              <a:latin typeface="Times New Roman" pitchFamily="18" charset="0"/>
            </a:endParaRPr>
          </a:p>
        </p:txBody>
      </p:sp>
      <p:sp>
        <p:nvSpPr>
          <p:cNvPr id="56324" name="Rectangle 2"/>
          <p:cNvSpPr>
            <a:spLocks noGrp="1" noRot="1" noChangeAspect="1" noChangeArrowheads="1" noTextEdit="1"/>
          </p:cNvSpPr>
          <p:nvPr>
            <p:ph type="sldImg"/>
          </p:nvPr>
        </p:nvSpPr>
        <p:spPr>
          <a:ln/>
        </p:spPr>
      </p:sp>
      <p:sp>
        <p:nvSpPr>
          <p:cNvPr id="56325"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928041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864EA0-24F3-4422-8146-BED3895E0698}" type="slidenum">
              <a:rPr lang="en-US" smtClean="0"/>
              <a:t>6</a:t>
            </a:fld>
            <a:endParaRPr lang="en-US"/>
          </a:p>
        </p:txBody>
      </p:sp>
    </p:spTree>
    <p:extLst>
      <p:ext uri="{BB962C8B-B14F-4D97-AF65-F5344CB8AC3E}">
        <p14:creationId xmlns:p14="http://schemas.microsoft.com/office/powerpoint/2010/main" val="3872253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7</a:t>
            </a:fld>
            <a:endParaRPr lang="en-US"/>
          </a:p>
        </p:txBody>
      </p:sp>
    </p:spTree>
    <p:extLst>
      <p:ext uri="{BB962C8B-B14F-4D97-AF65-F5344CB8AC3E}">
        <p14:creationId xmlns:p14="http://schemas.microsoft.com/office/powerpoint/2010/main" val="1769917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2EC38D-76F9-4D02-B218-3C9CB0039E20}"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897627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F24E02-0EF6-43D8-8FD0-B9CA8C55491D}" type="slidenum">
              <a:rPr lang="en-US">
                <a:solidFill>
                  <a:prstClr val="black"/>
                </a:solidFill>
              </a:rPr>
              <a:pPr/>
              <a:t>25</a:t>
            </a:fld>
            <a:endParaRPr lang="en-US">
              <a:solidFill>
                <a:prstClr val="black"/>
              </a:solidFill>
            </a:endParaRPr>
          </a:p>
        </p:txBody>
      </p:sp>
      <p:sp>
        <p:nvSpPr>
          <p:cNvPr id="2493442" name="Rectangle 2"/>
          <p:cNvSpPr>
            <a:spLocks noGrp="1" noRot="1" noChangeAspect="1" noChangeArrowheads="1" noTextEdit="1"/>
          </p:cNvSpPr>
          <p:nvPr>
            <p:ph type="sldImg"/>
          </p:nvPr>
        </p:nvSpPr>
        <p:spPr>
          <a:ln/>
        </p:spPr>
      </p:sp>
      <p:sp>
        <p:nvSpPr>
          <p:cNvPr id="2493443" name="Rectangle 3"/>
          <p:cNvSpPr>
            <a:spLocks noGrp="1" noChangeArrowheads="1"/>
          </p:cNvSpPr>
          <p:nvPr>
            <p:ph type="body" idx="1"/>
          </p:nvPr>
        </p:nvSpPr>
        <p:spPr>
          <a:xfrm>
            <a:off x="914400" y="4341722"/>
            <a:ext cx="5029200" cy="4116239"/>
          </a:xfrm>
        </p:spPr>
        <p:txBody>
          <a:bodyPr/>
          <a:lstStyle/>
          <a:p>
            <a:endParaRPr lang="en-US"/>
          </a:p>
        </p:txBody>
      </p:sp>
    </p:spTree>
    <p:extLst>
      <p:ext uri="{BB962C8B-B14F-4D97-AF65-F5344CB8AC3E}">
        <p14:creationId xmlns:p14="http://schemas.microsoft.com/office/powerpoint/2010/main" val="2020996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6A7EAB-2799-42F2-BAB9-281FD94E21A4}" type="slidenum">
              <a:rPr lang="en-US">
                <a:solidFill>
                  <a:prstClr val="black"/>
                </a:solidFill>
              </a:rPr>
              <a:pPr/>
              <a:t>26</a:t>
            </a:fld>
            <a:endParaRPr lang="en-US">
              <a:solidFill>
                <a:prstClr val="black"/>
              </a:solidFill>
            </a:endParaRPr>
          </a:p>
        </p:txBody>
      </p:sp>
      <p:sp>
        <p:nvSpPr>
          <p:cNvPr id="2496514" name="Rectangle 2"/>
          <p:cNvSpPr>
            <a:spLocks noGrp="1" noRot="1" noChangeAspect="1" noChangeArrowheads="1" noTextEdit="1"/>
          </p:cNvSpPr>
          <p:nvPr>
            <p:ph type="sldImg"/>
          </p:nvPr>
        </p:nvSpPr>
        <p:spPr>
          <a:ln/>
        </p:spPr>
      </p:sp>
      <p:sp>
        <p:nvSpPr>
          <p:cNvPr id="24965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022136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jpeg"/><Relationship Id="rId1" Type="http://schemas.openxmlformats.org/officeDocument/2006/relationships/slideMaster" Target="../slideMasters/slideMaster7.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350px-Zuoshangjiao.jpg"/>
          <p:cNvPicPr>
            <a:picLocks noChangeAspect="1"/>
          </p:cNvPicPr>
          <p:nvPr userDrawn="1"/>
        </p:nvPicPr>
        <p:blipFill>
          <a:blip r:embed="rId2" cstate="print"/>
          <a:stretch>
            <a:fillRect/>
          </a:stretch>
        </p:blipFill>
        <p:spPr>
          <a:xfrm>
            <a:off x="0" y="0"/>
            <a:ext cx="1600200" cy="1540764"/>
          </a:xfrm>
          <a:prstGeom prst="rect">
            <a:avLst/>
          </a:prstGeom>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pPr/>
              <a:t>4/14/2013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pPr/>
              <a:t>4/14/2013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4/14/2013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32735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7500" y="120650"/>
            <a:ext cx="8637588" cy="641351"/>
          </a:xfr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304800" y="1141938"/>
            <a:ext cx="8382000" cy="2210863"/>
          </a:xfrm>
        </p:spPr>
        <p:txBody>
          <a:bodyPr/>
          <a:lstStyle>
            <a:lvl1pPr>
              <a:lnSpc>
                <a:spcPct val="90000"/>
              </a:lnSpc>
              <a:defRPr>
                <a:solidFill>
                  <a:schemeClr val="tx1"/>
                </a:solidFill>
                <a:effectLst/>
              </a:defRPr>
            </a:lvl1pPr>
            <a:lvl2pPr>
              <a:lnSpc>
                <a:spcPct val="90000"/>
              </a:lnSpc>
              <a:defRPr>
                <a:solidFill>
                  <a:schemeClr val="tx1"/>
                </a:solidFill>
                <a:effectLst/>
              </a:defRPr>
            </a:lvl2pPr>
            <a:lvl3pPr>
              <a:lnSpc>
                <a:spcPct val="90000"/>
              </a:lnSpc>
              <a:defRPr sz="2800">
                <a:solidFill>
                  <a:schemeClr val="tx1"/>
                </a:solidFill>
                <a:effectLst/>
              </a:defRPr>
            </a:lvl3pPr>
            <a:lvl4pPr>
              <a:lnSpc>
                <a:spcPct val="90000"/>
              </a:lnSpc>
              <a:defRPr>
                <a:solidFill>
                  <a:schemeClr val="tx1"/>
                </a:solidFill>
                <a:effectLst/>
              </a:defRPr>
            </a:lvl4pPr>
            <a:lvl5pPr>
              <a:lnSpc>
                <a:spcPct val="90000"/>
              </a:lnSpc>
              <a:defRPr>
                <a:solidFill>
                  <a:schemeClr val="tx1"/>
                </a:solidFill>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3688284"/>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4/14/2013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44237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4/14/2013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321744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4/14/2013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484508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4/14/2013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144702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1A8F5D-09CF-4B12-BCB2-FCB998BDD8B8}" type="datetimeFigureOut">
              <a:rPr lang="en-US" smtClean="0">
                <a:solidFill>
                  <a:prstClr val="black">
                    <a:tint val="75000"/>
                  </a:prstClr>
                </a:solidFill>
              </a:rPr>
              <a:pPr/>
              <a:t>4/14/2013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77421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1A8F5D-09CF-4B12-BCB2-FCB998BDD8B8}" type="datetimeFigureOut">
              <a:rPr lang="en-US" smtClean="0">
                <a:solidFill>
                  <a:prstClr val="black">
                    <a:tint val="75000"/>
                  </a:prstClr>
                </a:solidFill>
              </a:rPr>
              <a:pPr/>
              <a:t>4/14/2013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75662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1A8F5D-09CF-4B12-BCB2-FCB998BDD8B8}" type="datetimeFigureOut">
              <a:rPr lang="en-US" smtClean="0">
                <a:solidFill>
                  <a:prstClr val="black">
                    <a:tint val="75000"/>
                  </a:prstClr>
                </a:solidFill>
              </a:rPr>
              <a:pPr/>
              <a:t>4/14/2013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746185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4/14/2013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0259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pPr/>
              <a:t>4/14/2013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4/14/2013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407465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4/14/2013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4366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4/14/2013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824914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7500" y="120650"/>
            <a:ext cx="8637588" cy="641351"/>
          </a:xfr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304800" y="1141938"/>
            <a:ext cx="8382000" cy="2210863"/>
          </a:xfrm>
        </p:spPr>
        <p:txBody>
          <a:bodyPr/>
          <a:lstStyle>
            <a:lvl1pPr>
              <a:lnSpc>
                <a:spcPct val="90000"/>
              </a:lnSpc>
              <a:defRPr>
                <a:solidFill>
                  <a:schemeClr val="tx1"/>
                </a:solidFill>
                <a:effectLst/>
              </a:defRPr>
            </a:lvl1pPr>
            <a:lvl2pPr>
              <a:lnSpc>
                <a:spcPct val="90000"/>
              </a:lnSpc>
              <a:defRPr>
                <a:solidFill>
                  <a:schemeClr val="tx1"/>
                </a:solidFill>
                <a:effectLst/>
              </a:defRPr>
            </a:lvl2pPr>
            <a:lvl3pPr>
              <a:lnSpc>
                <a:spcPct val="90000"/>
              </a:lnSpc>
              <a:defRPr sz="2800">
                <a:solidFill>
                  <a:schemeClr val="tx1"/>
                </a:solidFill>
                <a:effectLst/>
              </a:defRPr>
            </a:lvl3pPr>
            <a:lvl4pPr>
              <a:lnSpc>
                <a:spcPct val="90000"/>
              </a:lnSpc>
              <a:defRPr>
                <a:solidFill>
                  <a:schemeClr val="tx1"/>
                </a:solidFill>
                <a:effectLst/>
              </a:defRPr>
            </a:lvl4pPr>
            <a:lvl5pPr>
              <a:lnSpc>
                <a:spcPct val="90000"/>
              </a:lnSpc>
              <a:defRPr>
                <a:solidFill>
                  <a:schemeClr val="tx1"/>
                </a:solidFill>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9878118"/>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9" descr="350px-Zuoshangjiao.jpg"/>
          <p:cNvPicPr>
            <a:picLocks noChangeAspect="1"/>
          </p:cNvPicPr>
          <p:nvPr userDrawn="1"/>
        </p:nvPicPr>
        <p:blipFill>
          <a:blip r:embed="rId2" cstate="print"/>
          <a:srcRect/>
          <a:stretch>
            <a:fillRect/>
          </a:stretch>
        </p:blipFill>
        <p:spPr bwMode="auto">
          <a:xfrm>
            <a:off x="0" y="0"/>
            <a:ext cx="1600200" cy="1541463"/>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Date Placeholder 3"/>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D6BC0EE2-DAF8-4342-9223-ED079340C684}" type="datetimeFigureOut">
              <a:rPr lang="en-US"/>
              <a:pPr>
                <a:defRPr/>
              </a:pPr>
              <a:t>4/14/2013</a:t>
            </a:fld>
            <a:endParaRPr lang="en-US"/>
          </a:p>
        </p:txBody>
      </p:sp>
      <p:sp>
        <p:nvSpPr>
          <p:cNvPr id="7" name="Footer Placeholder 4"/>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8" name="Slide Number Placeholder 5"/>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6DE2A6DC-FC13-467F-BF49-80B3C71BA0D5}" type="slidenum">
              <a:rPr lang="en-US"/>
              <a:pPr>
                <a:defRPr/>
              </a:pPr>
              <a:t>‹#›</a:t>
            </a:fld>
            <a:endParaRPr lang="en-US"/>
          </a:p>
        </p:txBody>
      </p:sp>
    </p:spTree>
    <p:extLst>
      <p:ext uri="{BB962C8B-B14F-4D97-AF65-F5344CB8AC3E}">
        <p14:creationId xmlns:p14="http://schemas.microsoft.com/office/powerpoint/2010/main" val="1146595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BC7137AC-B625-4A6C-98F5-309E3787FD9D}" type="datetimeFigureOut">
              <a:rPr lang="en-US"/>
              <a:pPr>
                <a:defRPr/>
              </a:pPr>
              <a:t>4/14/2013</a:t>
            </a:fld>
            <a:endParaRPr lang="en-US"/>
          </a:p>
        </p:txBody>
      </p:sp>
      <p:sp>
        <p:nvSpPr>
          <p:cNvPr id="5" name="Footer Placeholder 4"/>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6B00162D-8E02-4130-B82F-611926626364}" type="slidenum">
              <a:rPr lang="en-US"/>
              <a:pPr>
                <a:defRPr/>
              </a:pPr>
              <a:t>‹#›</a:t>
            </a:fld>
            <a:endParaRPr lang="en-US"/>
          </a:p>
        </p:txBody>
      </p:sp>
    </p:spTree>
    <p:extLst>
      <p:ext uri="{BB962C8B-B14F-4D97-AF65-F5344CB8AC3E}">
        <p14:creationId xmlns:p14="http://schemas.microsoft.com/office/powerpoint/2010/main" val="191434548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A9E328BF-0B24-4E73-AB37-EF8927C02686}" type="datetimeFigureOut">
              <a:rPr lang="en-US"/>
              <a:pPr>
                <a:defRPr/>
              </a:pPr>
              <a:t>4/14/2013</a:t>
            </a:fld>
            <a:endParaRPr lang="en-US"/>
          </a:p>
        </p:txBody>
      </p:sp>
      <p:sp>
        <p:nvSpPr>
          <p:cNvPr id="5" name="Footer Placeholder 4"/>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F110A638-39F8-45C6-887F-6D1E693506F6}" type="slidenum">
              <a:rPr lang="en-US"/>
              <a:pPr>
                <a:defRPr/>
              </a:pPr>
              <a:t>‹#›</a:t>
            </a:fld>
            <a:endParaRPr lang="en-US"/>
          </a:p>
        </p:txBody>
      </p:sp>
    </p:spTree>
    <p:extLst>
      <p:ext uri="{BB962C8B-B14F-4D97-AF65-F5344CB8AC3E}">
        <p14:creationId xmlns:p14="http://schemas.microsoft.com/office/powerpoint/2010/main" val="151011429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40DFADD5-0630-440E-9367-A15E1C2942A5}" type="datetimeFigureOut">
              <a:rPr lang="en-US"/>
              <a:pPr>
                <a:defRPr/>
              </a:pPr>
              <a:t>4/14/2013</a:t>
            </a:fld>
            <a:endParaRPr lang="en-US"/>
          </a:p>
        </p:txBody>
      </p:sp>
      <p:sp>
        <p:nvSpPr>
          <p:cNvPr id="6" name="Footer Placeholder 5"/>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D5B59801-53C0-4981-8783-4A81BD296442}" type="slidenum">
              <a:rPr lang="en-US"/>
              <a:pPr>
                <a:defRPr/>
              </a:pPr>
              <a:t>‹#›</a:t>
            </a:fld>
            <a:endParaRPr lang="en-US"/>
          </a:p>
        </p:txBody>
      </p:sp>
    </p:spTree>
    <p:extLst>
      <p:ext uri="{BB962C8B-B14F-4D97-AF65-F5344CB8AC3E}">
        <p14:creationId xmlns:p14="http://schemas.microsoft.com/office/powerpoint/2010/main" val="39309417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897F63F9-A379-49F0-85BB-F73D4A259F59}" type="datetimeFigureOut">
              <a:rPr lang="en-US"/>
              <a:pPr>
                <a:defRPr/>
              </a:pPr>
              <a:t>4/14/2013</a:t>
            </a:fld>
            <a:endParaRPr lang="en-US"/>
          </a:p>
        </p:txBody>
      </p:sp>
      <p:sp>
        <p:nvSpPr>
          <p:cNvPr id="8" name="Footer Placeholder 7"/>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9" name="Slide Number Placeholder 8"/>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8193712A-52A6-4BAB-B06E-238B5E43B47F}" type="slidenum">
              <a:rPr lang="en-US"/>
              <a:pPr>
                <a:defRPr/>
              </a:pPr>
              <a:t>‹#›</a:t>
            </a:fld>
            <a:endParaRPr lang="en-US"/>
          </a:p>
        </p:txBody>
      </p:sp>
    </p:spTree>
    <p:extLst>
      <p:ext uri="{BB962C8B-B14F-4D97-AF65-F5344CB8AC3E}">
        <p14:creationId xmlns:p14="http://schemas.microsoft.com/office/powerpoint/2010/main" val="211756016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D7401935-8BA3-4F7F-A87C-FB115F7123E8}" type="datetimeFigureOut">
              <a:rPr lang="en-US"/>
              <a:pPr>
                <a:defRPr/>
              </a:pPr>
              <a:t>4/14/2013</a:t>
            </a:fld>
            <a:endParaRPr lang="en-US"/>
          </a:p>
        </p:txBody>
      </p:sp>
      <p:sp>
        <p:nvSpPr>
          <p:cNvPr id="4" name="Footer Placeholder 3"/>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5" name="Slide Number Placeholder 4"/>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160C9DB3-B9BF-458A-916A-29A9EF934A75}" type="slidenum">
              <a:rPr lang="en-US"/>
              <a:pPr>
                <a:defRPr/>
              </a:pPr>
              <a:t>‹#›</a:t>
            </a:fld>
            <a:endParaRPr lang="en-US"/>
          </a:p>
        </p:txBody>
      </p:sp>
    </p:spTree>
    <p:extLst>
      <p:ext uri="{BB962C8B-B14F-4D97-AF65-F5344CB8AC3E}">
        <p14:creationId xmlns:p14="http://schemas.microsoft.com/office/powerpoint/2010/main" val="30638607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grpSp>
          <p:nvGrpSpPr>
            <p:cNvPr id="3"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12"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13"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15"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16"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grpSp>
          <p:nvGrpSpPr>
            <p:cNvPr id="4"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grpSp>
      <p:sp>
        <p:nvSpPr>
          <p:cNvPr id="448551" name="Rectangle 39"/>
          <p:cNvSpPr>
            <a:spLocks noGrp="1" noChangeArrowheads="1"/>
          </p:cNvSpPr>
          <p:nvPr>
            <p:ph type="ctrTitle" sz="quarter"/>
          </p:nvPr>
        </p:nvSpPr>
        <p:spPr>
          <a:xfrm>
            <a:off x="685800" y="1692275"/>
            <a:ext cx="7772400" cy="1736725"/>
          </a:xfrm>
        </p:spPr>
        <p:txBody>
          <a:bodyPr anchor="b"/>
          <a:lstStyle>
            <a:lvl1pPr>
              <a:defRPr sz="5400" b="0"/>
            </a:lvl1pPr>
          </a:lstStyle>
          <a:p>
            <a:r>
              <a:rPr lang="en-US"/>
              <a:t>Click to edit Master title style</a:t>
            </a:r>
          </a:p>
        </p:txBody>
      </p:sp>
      <p:sp>
        <p:nvSpPr>
          <p:cNvPr id="448552"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2400" b="0">
                <a:solidFill>
                  <a:srgbClr val="FFFF00"/>
                </a:solidFill>
              </a:defRPr>
            </a:lvl1pPr>
          </a:lstStyle>
          <a:p>
            <a:r>
              <a:rPr lang="en-US"/>
              <a:t>Click to edit Master subtitle style</a:t>
            </a:r>
          </a:p>
        </p:txBody>
      </p:sp>
      <p:sp>
        <p:nvSpPr>
          <p:cNvPr id="41" name="Rectangle 41"/>
          <p:cNvSpPr>
            <a:spLocks noGrp="1" noChangeArrowheads="1"/>
          </p:cNvSpPr>
          <p:nvPr>
            <p:ph type="dt" sz="quarter" idx="10"/>
          </p:nvPr>
        </p:nvSpPr>
        <p:spPr>
          <a:xfrm>
            <a:off x="457200" y="6243638"/>
            <a:ext cx="2133600" cy="457200"/>
          </a:xfrm>
        </p:spPr>
        <p:txBody>
          <a:bodyPr/>
          <a:lstStyle>
            <a:lvl1pPr>
              <a:defRPr smtClean="0"/>
            </a:lvl1pPr>
          </a:lstStyle>
          <a:p>
            <a:pPr>
              <a:defRPr/>
            </a:pPr>
            <a:endParaRPr lang="en-US">
              <a:solidFill>
                <a:srgbClr val="FFFFFF"/>
              </a:solidFill>
            </a:endParaRPr>
          </a:p>
        </p:txBody>
      </p:sp>
      <p:sp>
        <p:nvSpPr>
          <p:cNvPr id="42" name="Rectangle 42"/>
          <p:cNvSpPr>
            <a:spLocks noGrp="1" noChangeArrowheads="1"/>
          </p:cNvSpPr>
          <p:nvPr>
            <p:ph type="ftr" sz="quarter" idx="11"/>
          </p:nvPr>
        </p:nvSpPr>
        <p:spPr>
          <a:xfrm>
            <a:off x="3124200" y="6248400"/>
            <a:ext cx="2895600" cy="457200"/>
          </a:xfrm>
        </p:spPr>
        <p:txBody>
          <a:bodyPr/>
          <a:lstStyle>
            <a:lvl1pPr>
              <a:defRPr smtClean="0"/>
            </a:lvl1pPr>
          </a:lstStyle>
          <a:p>
            <a:pPr>
              <a:defRPr/>
            </a:pPr>
            <a:endParaRPr lang="en-US">
              <a:solidFill>
                <a:srgbClr val="FFFFFF"/>
              </a:solidFill>
            </a:endParaRPr>
          </a:p>
        </p:txBody>
      </p:sp>
      <p:sp>
        <p:nvSpPr>
          <p:cNvPr id="43" name="Rectangle 43"/>
          <p:cNvSpPr>
            <a:spLocks noGrp="1" noChangeArrowheads="1"/>
          </p:cNvSpPr>
          <p:nvPr>
            <p:ph type="sldNum" sz="quarter" idx="12"/>
          </p:nvPr>
        </p:nvSpPr>
        <p:spPr>
          <a:xfrm>
            <a:off x="6553200" y="6243638"/>
            <a:ext cx="2133600" cy="457200"/>
          </a:xfrm>
        </p:spPr>
        <p:txBody>
          <a:bodyPr/>
          <a:lstStyle>
            <a:lvl1pPr>
              <a:defRPr smtClean="0"/>
            </a:lvl1pPr>
          </a:lstStyle>
          <a:p>
            <a:pPr>
              <a:defRPr/>
            </a:pPr>
            <a:fld id="{765D2C3D-D1D5-42E6-9FE9-72FDC5F73D3D}"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53463E6F-E911-4387-920C-54D16410E55A}" type="datetimeFigureOut">
              <a:rPr lang="en-US"/>
              <a:pPr>
                <a:defRPr/>
              </a:pPr>
              <a:t>4/14/2013</a:t>
            </a:fld>
            <a:endParaRPr lang="en-US"/>
          </a:p>
        </p:txBody>
      </p:sp>
      <p:sp>
        <p:nvSpPr>
          <p:cNvPr id="3" name="Footer Placeholder 2"/>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4" name="Slide Number Placeholder 3"/>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FF5BE075-5559-4BF9-9DF6-66473A00C23B}" type="slidenum">
              <a:rPr lang="en-US"/>
              <a:pPr>
                <a:defRPr/>
              </a:pPr>
              <a:t>‹#›</a:t>
            </a:fld>
            <a:endParaRPr lang="en-US"/>
          </a:p>
        </p:txBody>
      </p:sp>
    </p:spTree>
    <p:extLst>
      <p:ext uri="{BB962C8B-B14F-4D97-AF65-F5344CB8AC3E}">
        <p14:creationId xmlns:p14="http://schemas.microsoft.com/office/powerpoint/2010/main" val="184331657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6350D0C0-A935-49C6-8080-DA73E74AC13C}" type="datetimeFigureOut">
              <a:rPr lang="en-US"/>
              <a:pPr>
                <a:defRPr/>
              </a:pPr>
              <a:t>4/14/2013</a:t>
            </a:fld>
            <a:endParaRPr lang="en-US"/>
          </a:p>
        </p:txBody>
      </p:sp>
      <p:sp>
        <p:nvSpPr>
          <p:cNvPr id="6" name="Footer Placeholder 5"/>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1CB623BB-BEB2-4E3B-932B-B802059BDD66}" type="slidenum">
              <a:rPr lang="en-US"/>
              <a:pPr>
                <a:defRPr/>
              </a:pPr>
              <a:t>‹#›</a:t>
            </a:fld>
            <a:endParaRPr lang="en-US"/>
          </a:p>
        </p:txBody>
      </p:sp>
    </p:spTree>
    <p:extLst>
      <p:ext uri="{BB962C8B-B14F-4D97-AF65-F5344CB8AC3E}">
        <p14:creationId xmlns:p14="http://schemas.microsoft.com/office/powerpoint/2010/main" val="235974737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8677FCBC-8D43-4058-9E16-B041DF0B49AD}" type="datetimeFigureOut">
              <a:rPr lang="en-US"/>
              <a:pPr>
                <a:defRPr/>
              </a:pPr>
              <a:t>4/14/2013</a:t>
            </a:fld>
            <a:endParaRPr lang="en-US"/>
          </a:p>
        </p:txBody>
      </p:sp>
      <p:sp>
        <p:nvSpPr>
          <p:cNvPr id="6" name="Footer Placeholder 5"/>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5F2B1EB8-B61E-4B4E-985C-45E95C48859A}" type="slidenum">
              <a:rPr lang="en-US"/>
              <a:pPr>
                <a:defRPr/>
              </a:pPr>
              <a:t>‹#›</a:t>
            </a:fld>
            <a:endParaRPr lang="en-US"/>
          </a:p>
        </p:txBody>
      </p:sp>
    </p:spTree>
    <p:extLst>
      <p:ext uri="{BB962C8B-B14F-4D97-AF65-F5344CB8AC3E}">
        <p14:creationId xmlns:p14="http://schemas.microsoft.com/office/powerpoint/2010/main" val="294814091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32D9B638-28D1-4392-A6FD-08C0F966463E}" type="datetimeFigureOut">
              <a:rPr lang="en-US"/>
              <a:pPr>
                <a:defRPr/>
              </a:pPr>
              <a:t>4/14/2013</a:t>
            </a:fld>
            <a:endParaRPr lang="en-US"/>
          </a:p>
        </p:txBody>
      </p:sp>
      <p:sp>
        <p:nvSpPr>
          <p:cNvPr id="5" name="Footer Placeholder 4"/>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969401AE-163D-48B5-B599-998FC48E63FB}" type="slidenum">
              <a:rPr lang="en-US"/>
              <a:pPr>
                <a:defRPr/>
              </a:pPr>
              <a:t>‹#›</a:t>
            </a:fld>
            <a:endParaRPr lang="en-US"/>
          </a:p>
        </p:txBody>
      </p:sp>
    </p:spTree>
    <p:extLst>
      <p:ext uri="{BB962C8B-B14F-4D97-AF65-F5344CB8AC3E}">
        <p14:creationId xmlns:p14="http://schemas.microsoft.com/office/powerpoint/2010/main" val="388514189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99D969FB-9B78-4FC5-9D2F-4DB9B3E42493}" type="datetimeFigureOut">
              <a:rPr lang="en-US"/>
              <a:pPr>
                <a:defRPr/>
              </a:pPr>
              <a:t>4/14/2013</a:t>
            </a:fld>
            <a:endParaRPr lang="en-US"/>
          </a:p>
        </p:txBody>
      </p:sp>
      <p:sp>
        <p:nvSpPr>
          <p:cNvPr id="5" name="Footer Placeholder 4"/>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BD74D3A8-1F0E-4918-B5F9-9554BDC31192}" type="slidenum">
              <a:rPr lang="en-US"/>
              <a:pPr>
                <a:defRPr/>
              </a:pPr>
              <a:t>‹#›</a:t>
            </a:fld>
            <a:endParaRPr lang="en-US"/>
          </a:p>
        </p:txBody>
      </p:sp>
    </p:spTree>
    <p:extLst>
      <p:ext uri="{BB962C8B-B14F-4D97-AF65-F5344CB8AC3E}">
        <p14:creationId xmlns:p14="http://schemas.microsoft.com/office/powerpoint/2010/main" val="9213604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F80EFB8F-595E-496D-B06D-07E4A398C9FA}"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E298A3B6-651E-4483-A963-1B7D1FD06B1B}"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3BB38671-5383-4EDB-92B1-D8B3882238A2}"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2"/>
          <p:cNvSpPr>
            <a:spLocks noGrp="1" noChangeArrowheads="1"/>
          </p:cNvSpPr>
          <p:nvPr>
            <p:ph type="sldNum" sz="quarter" idx="12"/>
          </p:nvPr>
        </p:nvSpPr>
        <p:spPr>
          <a:ln/>
        </p:spPr>
        <p:txBody>
          <a:bodyPr/>
          <a:lstStyle>
            <a:lvl1pPr>
              <a:defRPr/>
            </a:lvl1pPr>
          </a:lstStyle>
          <a:p>
            <a:pPr>
              <a:defRPr/>
            </a:pPr>
            <a:fld id="{AC6544FE-5ED7-4CF7-841D-6FD23E39F6A7}"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2"/>
          <p:cNvSpPr>
            <a:spLocks noGrp="1" noChangeArrowheads="1"/>
          </p:cNvSpPr>
          <p:nvPr>
            <p:ph type="sldNum" sz="quarter" idx="12"/>
          </p:nvPr>
        </p:nvSpPr>
        <p:spPr>
          <a:ln/>
        </p:spPr>
        <p:txBody>
          <a:bodyPr/>
          <a:lstStyle>
            <a:lvl1pPr>
              <a:defRPr/>
            </a:lvl1pPr>
          </a:lstStyle>
          <a:p>
            <a:pPr>
              <a:defRPr/>
            </a:pPr>
            <a:fld id="{CE631168-6EB1-469B-AAB1-B7082FA4E667}"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2"/>
          <p:cNvSpPr>
            <a:spLocks noGrp="1" noChangeArrowheads="1"/>
          </p:cNvSpPr>
          <p:nvPr>
            <p:ph type="sldNum" sz="quarter" idx="12"/>
          </p:nvPr>
        </p:nvSpPr>
        <p:spPr>
          <a:ln/>
        </p:spPr>
        <p:txBody>
          <a:bodyPr/>
          <a:lstStyle>
            <a:lvl1pPr>
              <a:defRPr/>
            </a:lvl1pPr>
          </a:lstStyle>
          <a:p>
            <a:pPr>
              <a:defRPr/>
            </a:pPr>
            <a:fld id="{E5C96448-8B7C-462E-A414-AC99D60D1205}"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B3F5D209-5A77-47E9-95BE-2C8254772BA1}"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pPr/>
              <a:t>4/14/2013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CB79001B-63F2-4811-B7FD-B071D7A92383}"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B11CE7BD-EECC-4BE2-8A7F-C61F87CABB6C}"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228600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52400"/>
            <a:ext cx="67056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443E9337-181C-4694-9487-BE62963F76CC}"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152400"/>
            <a:ext cx="9144000" cy="838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76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76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2"/>
          <p:cNvSpPr>
            <a:spLocks noGrp="1" noChangeArrowheads="1"/>
          </p:cNvSpPr>
          <p:nvPr>
            <p:ph type="sldNum" sz="quarter" idx="12"/>
          </p:nvPr>
        </p:nvSpPr>
        <p:spPr>
          <a:ln/>
        </p:spPr>
        <p:txBody>
          <a:bodyPr/>
          <a:lstStyle>
            <a:lvl1pPr>
              <a:defRPr/>
            </a:lvl1pPr>
          </a:lstStyle>
          <a:p>
            <a:pPr>
              <a:defRPr/>
            </a:pPr>
            <a:fld id="{1822D686-4602-41F7-A04C-34BBF912C6E2}"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 y="1066800"/>
            <a:ext cx="44196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2"/>
          <p:cNvSpPr>
            <a:spLocks noGrp="1" noChangeArrowheads="1"/>
          </p:cNvSpPr>
          <p:nvPr>
            <p:ph type="sldNum" sz="quarter" idx="12"/>
          </p:nvPr>
        </p:nvSpPr>
        <p:spPr>
          <a:ln/>
        </p:spPr>
        <p:txBody>
          <a:bodyPr/>
          <a:lstStyle>
            <a:lvl1pPr>
              <a:defRPr/>
            </a:lvl1pPr>
          </a:lstStyle>
          <a:p>
            <a:pPr>
              <a:defRPr/>
            </a:pPr>
            <a:fld id="{C63F4BEF-3367-4670-8B3E-CD44620C9098}"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5400"/>
            <a:ext cx="8229600" cy="1016000"/>
          </a:xfrm>
        </p:spPr>
        <p:txBody>
          <a:bodyPr/>
          <a:lstStyle>
            <a:lvl1pPr>
              <a:defRPr>
                <a:solidFill>
                  <a:schemeClr val="tx2"/>
                </a:solidFill>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457200" y="1092200"/>
            <a:ext cx="8229600" cy="5283200"/>
          </a:xfrm>
        </p:spPr>
        <p:txBody>
          <a:bodyPr/>
          <a:lstStyle>
            <a:lvl1pPr>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9"/>
            <a:ext cx="8382000" cy="609399"/>
          </a:xfrm>
        </p:spPr>
        <p:txBody>
          <a:bodyPr/>
          <a:lstStyle>
            <a:lvl1pPr>
              <a:defRPr sz="4400"/>
            </a:lvl1pPr>
          </a:lstStyle>
          <a:p>
            <a:r>
              <a:rPr lang="en-US" dirty="0" smtClean="0"/>
              <a:t>Click to edit Master title style</a:t>
            </a:r>
            <a:endParaRPr lang="en-US" dirty="0"/>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350px-Zuoshangjiao.jpg"/>
          <p:cNvPicPr>
            <a:picLocks noChangeAspect="1"/>
          </p:cNvPicPr>
          <p:nvPr userDrawn="1"/>
        </p:nvPicPr>
        <p:blipFill>
          <a:blip r:embed="rId2" cstate="print"/>
          <a:stretch>
            <a:fillRect/>
          </a:stretch>
        </p:blipFill>
        <p:spPr>
          <a:xfrm>
            <a:off x="0" y="0"/>
            <a:ext cx="1600200" cy="1540764"/>
          </a:xfrm>
          <a:prstGeom prst="rect">
            <a:avLst/>
          </a:prstGeom>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4/14/2013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68435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4/14/2013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5422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015A1C-A950-4BF7-9F1F-2CA7C903A8EE}" type="datetimeFigureOut">
              <a:rPr lang="en-US" smtClean="0"/>
              <a:pPr/>
              <a:t>4/14/2013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4/14/2013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19936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4/14/2013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80836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015A1C-A950-4BF7-9F1F-2CA7C903A8EE}" type="datetimeFigureOut">
              <a:rPr lang="en-US" smtClean="0">
                <a:solidFill>
                  <a:prstClr val="black">
                    <a:tint val="75000"/>
                  </a:prstClr>
                </a:solidFill>
              </a:rPr>
              <a:pPr/>
              <a:t>4/14/2013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12097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015A1C-A950-4BF7-9F1F-2CA7C903A8EE}" type="datetimeFigureOut">
              <a:rPr lang="en-US" smtClean="0">
                <a:solidFill>
                  <a:prstClr val="black">
                    <a:tint val="75000"/>
                  </a:prstClr>
                </a:solidFill>
              </a:rPr>
              <a:pPr/>
              <a:t>4/14/2013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24575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015A1C-A950-4BF7-9F1F-2CA7C903A8EE}" type="datetimeFigureOut">
              <a:rPr lang="en-US" smtClean="0">
                <a:solidFill>
                  <a:prstClr val="black">
                    <a:tint val="75000"/>
                  </a:prstClr>
                </a:solidFill>
              </a:rPr>
              <a:pPr/>
              <a:t>4/14/2013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02975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4/14/2013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48560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4/14/2013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87966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4/14/2013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30867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4/14/2013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5995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4480804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015A1C-A950-4BF7-9F1F-2CA7C903A8EE}" type="datetimeFigureOut">
              <a:rPr lang="en-US" smtClean="0"/>
              <a:pPr/>
              <a:t>4/14/2013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782562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2432849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600200"/>
            <a:ext cx="43434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3434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27061656"/>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646255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10510007"/>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0325918"/>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3705520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88466043"/>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7439741"/>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04800"/>
            <a:ext cx="22098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304800"/>
            <a:ext cx="64770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8343332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015A1C-A950-4BF7-9F1F-2CA7C903A8EE}" type="datetimeFigureOut">
              <a:rPr lang="en-US" smtClean="0"/>
              <a:pPr/>
              <a:t>4/14/2013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839200" cy="1041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2400" y="1600200"/>
            <a:ext cx="43434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3434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6242489"/>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8F323D-D80A-4F67-ADC7-AB9DEECD47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20902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FE3333-7ECE-4004-8E40-D67A11C5D8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36731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6431F3A-7341-43D5-9CC1-5C4D40FAC8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10743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CFCC483-A147-4BE1-9D0A-173683C4316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580503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436BB186-EB1D-4553-B351-EE972C7211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21906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BC12BDB-E1E8-405A-8D49-9232673C7FF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40810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AA5815D-5ECF-4628-B005-D591B554D2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78053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B34966F-370C-4260-9CF9-2EC2FD706E5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40936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766E5B5-948A-4988-907E-914267AA59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9129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015A1C-A950-4BF7-9F1F-2CA7C903A8EE}" type="datetimeFigureOut">
              <a:rPr lang="en-US" smtClean="0"/>
              <a:pPr/>
              <a:t>4/14/2013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948683F-CD5C-4AF6-B1E0-7263B4EC01C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57727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909681E-613E-40C2-91C8-CAFB9E1446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74182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6553200" y="6248400"/>
            <a:ext cx="1905000" cy="457200"/>
          </a:xfrm>
        </p:spPr>
        <p:txBody>
          <a:bodyPr/>
          <a:lstStyle>
            <a:lvl1pPr>
              <a:defRPr/>
            </a:lvl1pPr>
          </a:lstStyle>
          <a:p>
            <a:fld id="{F7558FCB-F9E4-46B7-8840-286F4A9A41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17716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7500" y="120650"/>
            <a:ext cx="8637588" cy="641351"/>
          </a:xfr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304800" y="1141938"/>
            <a:ext cx="8382000" cy="2210863"/>
          </a:xfrm>
        </p:spPr>
        <p:txBody>
          <a:bodyPr/>
          <a:lstStyle>
            <a:lvl1pPr>
              <a:lnSpc>
                <a:spcPct val="90000"/>
              </a:lnSpc>
              <a:defRPr>
                <a:solidFill>
                  <a:schemeClr val="tx1"/>
                </a:solidFill>
                <a:effectLst/>
              </a:defRPr>
            </a:lvl1pPr>
            <a:lvl2pPr>
              <a:lnSpc>
                <a:spcPct val="90000"/>
              </a:lnSpc>
              <a:defRPr>
                <a:solidFill>
                  <a:schemeClr val="tx1"/>
                </a:solidFill>
                <a:effectLst/>
              </a:defRPr>
            </a:lvl2pPr>
            <a:lvl3pPr>
              <a:lnSpc>
                <a:spcPct val="90000"/>
              </a:lnSpc>
              <a:defRPr sz="2800">
                <a:solidFill>
                  <a:schemeClr val="tx1"/>
                </a:solidFill>
                <a:effectLst/>
              </a:defRPr>
            </a:lvl3pPr>
            <a:lvl4pPr>
              <a:lnSpc>
                <a:spcPct val="90000"/>
              </a:lnSpc>
              <a:defRPr>
                <a:solidFill>
                  <a:schemeClr val="tx1"/>
                </a:solidFill>
                <a:effectLst/>
              </a:defRPr>
            </a:lvl4pPr>
            <a:lvl5pPr>
              <a:lnSpc>
                <a:spcPct val="90000"/>
              </a:lnSpc>
              <a:defRPr>
                <a:solidFill>
                  <a:schemeClr val="tx1"/>
                </a:solidFill>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62761977"/>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685800"/>
            <a:ext cx="1447800" cy="5794375"/>
          </a:xfrm>
          <a:prstGeom prst="rect">
            <a:avLst/>
          </a:prstGeom>
          <a:noFill/>
          <a:ln w="9525">
            <a:noFill/>
            <a:miter lim="800000"/>
            <a:headEnd/>
            <a:tailEnd/>
          </a:ln>
        </p:spPr>
      </p:pic>
      <p:sp>
        <p:nvSpPr>
          <p:cNvPr id="5" name="Text Box 2"/>
          <p:cNvSpPr txBox="1">
            <a:spLocks noChangeArrowheads="1"/>
          </p:cNvSpPr>
          <p:nvPr/>
        </p:nvSpPr>
        <p:spPr bwMode="auto">
          <a:xfrm>
            <a:off x="0" y="6308725"/>
            <a:ext cx="9144000" cy="549275"/>
          </a:xfrm>
          <a:prstGeom prst="rect">
            <a:avLst/>
          </a:prstGeom>
          <a:solidFill>
            <a:srgbClr val="0067B1"/>
          </a:solidFill>
          <a:ln w="9525">
            <a:noFill/>
            <a:round/>
            <a:headEnd/>
            <a:tailEnd/>
          </a:ln>
          <a:effectLst/>
        </p:spPr>
        <p:txBody>
          <a:bodyPr wrap="none" anchor="ctr"/>
          <a:lstStyle/>
          <a:p>
            <a:pPr>
              <a:defRPr/>
            </a:pPr>
            <a:endParaRPr lang="en-US">
              <a:solidFill>
                <a:prstClr val="black"/>
              </a:solidFill>
              <a:cs typeface="Arial" pitchFamily="34" charset="0"/>
            </a:endParaRPr>
          </a:p>
        </p:txBody>
      </p:sp>
      <p:grpSp>
        <p:nvGrpSpPr>
          <p:cNvPr id="6" name="Group 21"/>
          <p:cNvGrpSpPr>
            <a:grpSpLocks/>
          </p:cNvGrpSpPr>
          <p:nvPr/>
        </p:nvGrpSpPr>
        <p:grpSpPr bwMode="auto">
          <a:xfrm>
            <a:off x="0" y="0"/>
            <a:ext cx="9215438" cy="1081088"/>
            <a:chOff x="-1" y="0"/>
            <a:chExt cx="9215439" cy="1081088"/>
          </a:xfrm>
        </p:grpSpPr>
        <p:sp>
          <p:nvSpPr>
            <p:cNvPr id="7" name="Rectangle 4"/>
            <p:cNvSpPr>
              <a:spLocks noChangeArrowheads="1"/>
            </p:cNvSpPr>
            <p:nvPr userDrawn="1"/>
          </p:nvSpPr>
          <p:spPr bwMode="auto">
            <a:xfrm>
              <a:off x="-1" y="0"/>
              <a:ext cx="9144001" cy="1044575"/>
            </a:xfrm>
            <a:prstGeom prst="rect">
              <a:avLst/>
            </a:prstGeom>
            <a:solidFill>
              <a:srgbClr val="0067B1"/>
            </a:solidFill>
            <a:ln w="9360">
              <a:solidFill>
                <a:srgbClr val="0067B1"/>
              </a:solidFill>
              <a:round/>
              <a:headEnd/>
              <a:tailEnd/>
            </a:ln>
            <a:effectLst/>
          </p:spPr>
          <p:txBody>
            <a:bodyPr wrap="none" anchor="ctr"/>
            <a:lstStyle/>
            <a:p>
              <a:pPr>
                <a:defRPr/>
              </a:pPr>
              <a:endParaRPr lang="en-US">
                <a:solidFill>
                  <a:prstClr val="black"/>
                </a:solidFill>
                <a:cs typeface="Arial" pitchFamily="34" charset="0"/>
              </a:endParaRPr>
            </a:p>
          </p:txBody>
        </p:sp>
        <p:pic>
          <p:nvPicPr>
            <p:cNvPr id="8" name="Picture 5"/>
            <p:cNvPicPr>
              <a:picLocks noChangeAspect="1" noChangeArrowheads="1"/>
            </p:cNvPicPr>
            <p:nvPr userDrawn="1"/>
          </p:nvPicPr>
          <p:blipFill>
            <a:blip r:embed="rId3" cstate="print"/>
            <a:srcRect/>
            <a:stretch>
              <a:fillRect/>
            </a:stretch>
          </p:blipFill>
          <p:spPr bwMode="auto">
            <a:xfrm>
              <a:off x="0" y="0"/>
              <a:ext cx="1735138" cy="979488"/>
            </a:xfrm>
            <a:prstGeom prst="rect">
              <a:avLst/>
            </a:prstGeom>
            <a:noFill/>
            <a:ln w="9525">
              <a:noFill/>
              <a:miter lim="800000"/>
              <a:headEnd/>
              <a:tailEnd/>
            </a:ln>
          </p:spPr>
        </p:pic>
        <p:sp>
          <p:nvSpPr>
            <p:cNvPr id="9" name="Rectangle 6"/>
            <p:cNvSpPr>
              <a:spLocks noChangeArrowheads="1"/>
            </p:cNvSpPr>
            <p:nvPr/>
          </p:nvSpPr>
          <p:spPr bwMode="auto">
            <a:xfrm>
              <a:off x="1619249" y="0"/>
              <a:ext cx="1800225" cy="979488"/>
            </a:xfrm>
            <a:prstGeom prst="rect">
              <a:avLst/>
            </a:prstGeom>
            <a:solidFill>
              <a:srgbClr val="FFFFFF"/>
            </a:solidFill>
            <a:ln w="9360">
              <a:solidFill>
                <a:srgbClr val="FFFFFF"/>
              </a:solidFill>
              <a:round/>
              <a:headEnd/>
              <a:tailEnd/>
            </a:ln>
            <a:effectLst/>
          </p:spPr>
          <p:txBody>
            <a:bodyPr wrap="none" anchor="ctr"/>
            <a:lstStyle/>
            <a:p>
              <a:pPr>
                <a:defRPr/>
              </a:pPr>
              <a:endParaRPr lang="en-US">
                <a:solidFill>
                  <a:prstClr val="black"/>
                </a:solidFill>
                <a:cs typeface="Arial" pitchFamily="34" charset="0"/>
              </a:endParaRPr>
            </a:p>
          </p:txBody>
        </p:sp>
        <p:sp>
          <p:nvSpPr>
            <p:cNvPr id="10" name="Freeform 7"/>
            <p:cNvSpPr>
              <a:spLocks noChangeArrowheads="1"/>
            </p:cNvSpPr>
            <p:nvPr/>
          </p:nvSpPr>
          <p:spPr bwMode="auto">
            <a:xfrm>
              <a:off x="1619249" y="0"/>
              <a:ext cx="1800225" cy="979488"/>
            </a:xfrm>
            <a:custGeom>
              <a:avLst/>
              <a:gdLst/>
              <a:ahLst/>
              <a:cxnLst>
                <a:cxn ang="0">
                  <a:pos x="5000" y="0"/>
                </a:cxn>
                <a:cxn ang="0">
                  <a:pos x="5000" y="2720"/>
                </a:cxn>
                <a:cxn ang="0">
                  <a:pos x="0" y="2720"/>
                </a:cxn>
                <a:cxn ang="0">
                  <a:pos x="2000" y="0"/>
                </a:cxn>
                <a:cxn ang="0">
                  <a:pos x="5000" y="0"/>
                </a:cxn>
              </a:cxnLst>
              <a:rect l="0" t="0" r="r" b="b"/>
              <a:pathLst>
                <a:path w="5001" h="2721">
                  <a:moveTo>
                    <a:pt x="5000" y="0"/>
                  </a:moveTo>
                  <a:lnTo>
                    <a:pt x="5000" y="2720"/>
                  </a:lnTo>
                  <a:lnTo>
                    <a:pt x="0" y="2720"/>
                  </a:lnTo>
                  <a:cubicBezTo>
                    <a:pt x="2000" y="2720"/>
                    <a:pt x="0" y="0"/>
                    <a:pt x="2000" y="0"/>
                  </a:cubicBezTo>
                  <a:cubicBezTo>
                    <a:pt x="2667" y="0"/>
                    <a:pt x="4333" y="0"/>
                    <a:pt x="5000" y="0"/>
                  </a:cubicBezTo>
                </a:path>
              </a:pathLst>
            </a:custGeom>
            <a:solidFill>
              <a:srgbClr val="0067B1"/>
            </a:solidFill>
            <a:ln w="9360">
              <a:solidFill>
                <a:srgbClr val="0067B1"/>
              </a:solidFill>
              <a:round/>
              <a:headEnd/>
              <a:tailEnd/>
            </a:ln>
            <a:effectLst/>
          </p:spPr>
          <p:txBody>
            <a:bodyPr wrap="none" anchor="ctr"/>
            <a:lstStyle/>
            <a:p>
              <a:pPr>
                <a:defRPr/>
              </a:pPr>
              <a:endParaRPr lang="en-US">
                <a:solidFill>
                  <a:prstClr val="black"/>
                </a:solidFill>
                <a:cs typeface="Arial" pitchFamily="34" charset="0"/>
              </a:endParaRPr>
            </a:p>
          </p:txBody>
        </p:sp>
        <p:sp>
          <p:nvSpPr>
            <p:cNvPr id="11" name="Text Box 12"/>
            <p:cNvSpPr txBox="1">
              <a:spLocks noChangeArrowheads="1"/>
            </p:cNvSpPr>
            <p:nvPr userDrawn="1"/>
          </p:nvSpPr>
          <p:spPr bwMode="auto">
            <a:xfrm>
              <a:off x="6551613" y="503238"/>
              <a:ext cx="2663825" cy="577850"/>
            </a:xfrm>
            <a:prstGeom prst="rect">
              <a:avLst/>
            </a:prstGeom>
            <a:noFill/>
            <a:ln w="9525">
              <a:noFill/>
              <a:round/>
              <a:headEnd/>
              <a:tailEnd/>
            </a:ln>
            <a:effectLst/>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3200" b="1" dirty="0">
                  <a:solidFill>
                    <a:srgbClr val="FFFFFF"/>
                  </a:solidFill>
                  <a:latin typeface="Arial" pitchFamily="34" charset="0"/>
                  <a:ea typeface="SimSun" charset="0"/>
                  <a:cs typeface="Arial" pitchFamily="34" charset="0"/>
                </a:rPr>
                <a:t>EGI-</a:t>
              </a:r>
              <a:r>
                <a:rPr lang="en-GB" sz="3200" b="1" dirty="0" err="1">
                  <a:solidFill>
                    <a:srgbClr val="FFFFFF"/>
                  </a:solidFill>
                  <a:latin typeface="Arial" pitchFamily="34" charset="0"/>
                  <a:ea typeface="SimSun" charset="0"/>
                  <a:cs typeface="Arial" pitchFamily="34" charset="0"/>
                </a:rPr>
                <a:t>InSPIRE</a:t>
              </a:r>
              <a:endParaRPr lang="en-GB" sz="3200" b="1" dirty="0">
                <a:solidFill>
                  <a:srgbClr val="FFFFFF"/>
                </a:solidFill>
                <a:latin typeface="Arial" pitchFamily="34" charset="0"/>
                <a:ea typeface="SimSun" charset="0"/>
                <a:cs typeface="Arial" pitchFamily="34" charset="0"/>
              </a:endParaRPr>
            </a:p>
          </p:txBody>
        </p:sp>
      </p:grpSp>
      <p:pic>
        <p:nvPicPr>
          <p:cNvPr id="12" name="Picture 3"/>
          <p:cNvPicPr>
            <a:picLocks noChangeAspect="1" noChangeArrowheads="1"/>
          </p:cNvPicPr>
          <p:nvPr/>
        </p:nvPicPr>
        <p:blipFill>
          <a:blip r:embed="rId4" cstate="print"/>
          <a:srcRect/>
          <a:stretch>
            <a:fillRect/>
          </a:stretch>
        </p:blipFill>
        <p:spPr bwMode="auto">
          <a:xfrm>
            <a:off x="8243888" y="5713413"/>
            <a:ext cx="781050" cy="523875"/>
          </a:xfrm>
          <a:prstGeom prst="rect">
            <a:avLst/>
          </a:prstGeom>
          <a:noFill/>
          <a:ln w="9525">
            <a:noFill/>
            <a:miter lim="800000"/>
            <a:headEnd/>
            <a:tailEnd/>
          </a:ln>
        </p:spPr>
      </p:pic>
      <p:pic>
        <p:nvPicPr>
          <p:cNvPr id="13" name="Picture 4"/>
          <p:cNvPicPr>
            <a:picLocks noChangeAspect="1" noChangeArrowheads="1"/>
          </p:cNvPicPr>
          <p:nvPr/>
        </p:nvPicPr>
        <p:blipFill>
          <a:blip r:embed="rId5" cstate="print"/>
          <a:srcRect/>
          <a:stretch>
            <a:fillRect/>
          </a:stretch>
        </p:blipFill>
        <p:spPr bwMode="auto">
          <a:xfrm>
            <a:off x="6516688" y="5640388"/>
            <a:ext cx="1447800" cy="588962"/>
          </a:xfrm>
          <a:prstGeom prst="rect">
            <a:avLst/>
          </a:prstGeom>
          <a:noFill/>
          <a:ln w="9525">
            <a:noFill/>
            <a:miter lim="800000"/>
            <a:headEnd/>
            <a:tailEnd/>
          </a:ln>
        </p:spPr>
      </p:pic>
      <p:sp>
        <p:nvSpPr>
          <p:cNvPr id="14" name="Rectangle 17"/>
          <p:cNvSpPr>
            <a:spLocks noChangeArrowheads="1"/>
          </p:cNvSpPr>
          <p:nvPr/>
        </p:nvSpPr>
        <p:spPr bwMode="auto">
          <a:xfrm>
            <a:off x="7667625" y="6586538"/>
            <a:ext cx="1447800" cy="279400"/>
          </a:xfrm>
          <a:prstGeom prst="rect">
            <a:avLst/>
          </a:prstGeom>
          <a:noFill/>
          <a:ln w="9525">
            <a:noFill/>
            <a:round/>
            <a:headEnd/>
            <a:tailEnd/>
          </a:ln>
          <a:effectLst/>
        </p:spPr>
        <p:txBody>
          <a:bodyPr lIns="90000" tIns="46800" rIns="90000" bIns="46800">
            <a:spAutoFit/>
          </a:bodyPr>
          <a:lstStyle/>
          <a:p>
            <a:pPr algn="r">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200" dirty="0">
                <a:solidFill>
                  <a:srgbClr val="FFFFFF"/>
                </a:solidFill>
                <a:latin typeface="Arial" pitchFamily="34" charset="0"/>
                <a:ea typeface="SimSun" charset="0"/>
                <a:cs typeface="Arial" pitchFamily="34" charset="0"/>
              </a:rPr>
              <a:t>www.egi.eu</a:t>
            </a:r>
          </a:p>
        </p:txBody>
      </p:sp>
      <p:sp>
        <p:nvSpPr>
          <p:cNvPr id="15" name="Rectangle 18"/>
          <p:cNvSpPr>
            <a:spLocks noChangeArrowheads="1"/>
          </p:cNvSpPr>
          <p:nvPr/>
        </p:nvSpPr>
        <p:spPr bwMode="auto">
          <a:xfrm>
            <a:off x="53975" y="6605588"/>
            <a:ext cx="2286000" cy="279400"/>
          </a:xfrm>
          <a:prstGeom prst="rect">
            <a:avLst/>
          </a:prstGeom>
          <a:noFill/>
          <a:ln w="9525">
            <a:noFill/>
            <a:round/>
            <a:headEnd/>
            <a:tailEnd/>
          </a:ln>
          <a:effectLst/>
        </p:spPr>
        <p:txBody>
          <a:bodyPr lIns="90000" tIns="46800" rIns="90000" bIns="46800">
            <a:spAutoFit/>
          </a:bodyPr>
          <a:lstStyle/>
          <a:p>
            <a:pPr>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200" dirty="0">
                <a:solidFill>
                  <a:srgbClr val="FFFFFF"/>
                </a:solidFill>
                <a:latin typeface="Arial" pitchFamily="34" charset="0"/>
                <a:ea typeface="SimSun" charset="0"/>
                <a:cs typeface="Arial" pitchFamily="34" charset="0"/>
              </a:rPr>
              <a:t>EGI-</a:t>
            </a:r>
            <a:r>
              <a:rPr lang="en-US" sz="1200" dirty="0" err="1">
                <a:solidFill>
                  <a:srgbClr val="FFFFFF"/>
                </a:solidFill>
                <a:latin typeface="Arial" pitchFamily="34" charset="0"/>
                <a:ea typeface="SimSun" charset="0"/>
                <a:cs typeface="Arial" pitchFamily="34" charset="0"/>
              </a:rPr>
              <a:t>InSPIRE</a:t>
            </a:r>
            <a:r>
              <a:rPr lang="en-US" sz="1200" dirty="0">
                <a:solidFill>
                  <a:srgbClr val="FFFFFF"/>
                </a:solidFill>
                <a:latin typeface="Arial" pitchFamily="34" charset="0"/>
                <a:ea typeface="SimSun" charset="0"/>
                <a:cs typeface="Arial" pitchFamily="34" charset="0"/>
              </a:rPr>
              <a:t> RI-261323</a:t>
            </a:r>
          </a:p>
        </p:txBody>
      </p:sp>
      <p:pic>
        <p:nvPicPr>
          <p:cNvPr id="16" name="Picture 1"/>
          <p:cNvPicPr>
            <a:picLocks noChangeAspect="1" noChangeArrowheads="1"/>
          </p:cNvPicPr>
          <p:nvPr userDrawn="1"/>
        </p:nvPicPr>
        <p:blipFill>
          <a:blip r:embed="rId2" cstate="print"/>
          <a:srcRect/>
          <a:stretch>
            <a:fillRect/>
          </a:stretch>
        </p:blipFill>
        <p:spPr bwMode="auto">
          <a:xfrm>
            <a:off x="0" y="685800"/>
            <a:ext cx="1447800" cy="5794375"/>
          </a:xfrm>
          <a:prstGeom prst="rect">
            <a:avLst/>
          </a:prstGeom>
          <a:noFill/>
          <a:ln w="9525">
            <a:noFill/>
            <a:miter lim="800000"/>
            <a:headEnd/>
            <a:tailEnd/>
          </a:ln>
        </p:spPr>
      </p:pic>
      <p:sp>
        <p:nvSpPr>
          <p:cNvPr id="17" name="Text Box 2"/>
          <p:cNvSpPr txBox="1">
            <a:spLocks noChangeArrowheads="1"/>
          </p:cNvSpPr>
          <p:nvPr userDrawn="1"/>
        </p:nvSpPr>
        <p:spPr bwMode="auto">
          <a:xfrm>
            <a:off x="0" y="6308725"/>
            <a:ext cx="9144000" cy="549275"/>
          </a:xfrm>
          <a:prstGeom prst="rect">
            <a:avLst/>
          </a:prstGeom>
          <a:solidFill>
            <a:srgbClr val="0067B1"/>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endParaRPr lang="en-US">
              <a:solidFill>
                <a:prstClr val="black"/>
              </a:solidFill>
              <a:latin typeface="Calibri" pitchFamily="34" charset="0"/>
              <a:cs typeface="Arial" pitchFamily="34" charset="0"/>
            </a:endParaRPr>
          </a:p>
        </p:txBody>
      </p:sp>
      <p:grpSp>
        <p:nvGrpSpPr>
          <p:cNvPr id="18" name="Group 21"/>
          <p:cNvGrpSpPr>
            <a:grpSpLocks/>
          </p:cNvGrpSpPr>
          <p:nvPr userDrawn="1"/>
        </p:nvGrpSpPr>
        <p:grpSpPr bwMode="auto">
          <a:xfrm>
            <a:off x="0" y="0"/>
            <a:ext cx="9215438" cy="1081088"/>
            <a:chOff x="-1" y="0"/>
            <a:chExt cx="9215439" cy="1081088"/>
          </a:xfrm>
        </p:grpSpPr>
        <p:sp>
          <p:nvSpPr>
            <p:cNvPr id="19" name="Rectangle 4"/>
            <p:cNvSpPr>
              <a:spLocks noChangeArrowheads="1"/>
            </p:cNvSpPr>
            <p:nvPr userDrawn="1"/>
          </p:nvSpPr>
          <p:spPr bwMode="auto">
            <a:xfrm>
              <a:off x="-1" y="0"/>
              <a:ext cx="9144001" cy="1044575"/>
            </a:xfrm>
            <a:prstGeom prst="rect">
              <a:avLst/>
            </a:prstGeom>
            <a:solidFill>
              <a:srgbClr val="0067B1"/>
            </a:solidFill>
            <a:ln w="9360">
              <a:solidFill>
                <a:srgbClr val="0067B1"/>
              </a:solidFill>
              <a:round/>
              <a:headEnd/>
              <a:tailEnd/>
            </a:ln>
          </p:spPr>
          <p:txBody>
            <a:bodyPr wrap="none" anchor="ctr"/>
            <a:lstStyle/>
            <a:p>
              <a:pPr fontAlgn="base">
                <a:spcBef>
                  <a:spcPct val="0"/>
                </a:spcBef>
                <a:spcAft>
                  <a:spcPct val="0"/>
                </a:spcAft>
                <a:defRPr/>
              </a:pPr>
              <a:endParaRPr lang="en-US">
                <a:solidFill>
                  <a:prstClr val="black"/>
                </a:solidFill>
                <a:cs typeface="Arial" pitchFamily="34" charset="0"/>
              </a:endParaRPr>
            </a:p>
          </p:txBody>
        </p:sp>
        <p:pic>
          <p:nvPicPr>
            <p:cNvPr id="20" name="Picture 5"/>
            <p:cNvPicPr>
              <a:picLocks noChangeAspect="1" noChangeArrowheads="1"/>
            </p:cNvPicPr>
            <p:nvPr userDrawn="1"/>
          </p:nvPicPr>
          <p:blipFill>
            <a:blip r:embed="rId3" cstate="print"/>
            <a:srcRect/>
            <a:stretch>
              <a:fillRect/>
            </a:stretch>
          </p:blipFill>
          <p:spPr bwMode="auto">
            <a:xfrm>
              <a:off x="0" y="0"/>
              <a:ext cx="1735138" cy="979488"/>
            </a:xfrm>
            <a:prstGeom prst="rect">
              <a:avLst/>
            </a:prstGeom>
            <a:noFill/>
            <a:ln w="9525">
              <a:noFill/>
              <a:miter lim="800000"/>
              <a:headEnd/>
              <a:tailEnd/>
            </a:ln>
          </p:spPr>
        </p:pic>
        <p:sp>
          <p:nvSpPr>
            <p:cNvPr id="21" name="Rectangle 6"/>
            <p:cNvSpPr>
              <a:spLocks noChangeArrowheads="1"/>
            </p:cNvSpPr>
            <p:nvPr/>
          </p:nvSpPr>
          <p:spPr bwMode="auto">
            <a:xfrm>
              <a:off x="1619249" y="0"/>
              <a:ext cx="1800225" cy="979488"/>
            </a:xfrm>
            <a:prstGeom prst="rect">
              <a:avLst/>
            </a:prstGeom>
            <a:solidFill>
              <a:srgbClr val="FFFFFF"/>
            </a:solidFill>
            <a:ln w="9360">
              <a:solidFill>
                <a:srgbClr val="FFFFFF"/>
              </a:solidFill>
              <a:round/>
              <a:headEnd/>
              <a:tailEnd/>
            </a:ln>
          </p:spPr>
          <p:txBody>
            <a:bodyPr wrap="none" anchor="ctr"/>
            <a:lstStyle/>
            <a:p>
              <a:pPr fontAlgn="base">
                <a:spcBef>
                  <a:spcPct val="0"/>
                </a:spcBef>
                <a:spcAft>
                  <a:spcPct val="0"/>
                </a:spcAft>
                <a:defRPr/>
              </a:pPr>
              <a:endParaRPr lang="en-US">
                <a:solidFill>
                  <a:prstClr val="black"/>
                </a:solidFill>
                <a:cs typeface="Arial" pitchFamily="34" charset="0"/>
              </a:endParaRPr>
            </a:p>
          </p:txBody>
        </p:sp>
        <p:sp>
          <p:nvSpPr>
            <p:cNvPr id="22" name="Freeform 7"/>
            <p:cNvSpPr>
              <a:spLocks noChangeArrowheads="1"/>
            </p:cNvSpPr>
            <p:nvPr/>
          </p:nvSpPr>
          <p:spPr bwMode="auto">
            <a:xfrm>
              <a:off x="1619249" y="0"/>
              <a:ext cx="1800225" cy="979488"/>
            </a:xfrm>
            <a:custGeom>
              <a:avLst/>
              <a:gdLst>
                <a:gd name="T0" fmla="*/ 5000 w 5001"/>
                <a:gd name="T1" fmla="*/ 0 h 2721"/>
                <a:gd name="T2" fmla="*/ 5000 w 5001"/>
                <a:gd name="T3" fmla="*/ 2720 h 2721"/>
                <a:gd name="T4" fmla="*/ 0 w 5001"/>
                <a:gd name="T5" fmla="*/ 2720 h 2721"/>
                <a:gd name="T6" fmla="*/ 2000 w 5001"/>
                <a:gd name="T7" fmla="*/ 0 h 2721"/>
                <a:gd name="T8" fmla="*/ 5000 w 5001"/>
                <a:gd name="T9" fmla="*/ 0 h 27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01" h="2721">
                  <a:moveTo>
                    <a:pt x="5000" y="0"/>
                  </a:moveTo>
                  <a:lnTo>
                    <a:pt x="5000" y="2720"/>
                  </a:lnTo>
                  <a:lnTo>
                    <a:pt x="0" y="2720"/>
                  </a:lnTo>
                  <a:cubicBezTo>
                    <a:pt x="2000" y="2720"/>
                    <a:pt x="0" y="0"/>
                    <a:pt x="2000" y="0"/>
                  </a:cubicBezTo>
                  <a:cubicBezTo>
                    <a:pt x="2667" y="0"/>
                    <a:pt x="4333" y="0"/>
                    <a:pt x="5000" y="0"/>
                  </a:cubicBezTo>
                </a:path>
              </a:pathLst>
            </a:custGeom>
            <a:solidFill>
              <a:srgbClr val="0067B1"/>
            </a:solidFill>
            <a:ln w="9360">
              <a:solidFill>
                <a:srgbClr val="0067B1"/>
              </a:solidFill>
              <a:round/>
              <a:headEnd/>
              <a:tailEnd/>
            </a:ln>
          </p:spPr>
          <p:txBody>
            <a:bodyPr wrap="none" anchor="ctr"/>
            <a:lstStyle/>
            <a:p>
              <a:pPr fontAlgn="base">
                <a:spcBef>
                  <a:spcPct val="0"/>
                </a:spcBef>
                <a:spcAft>
                  <a:spcPct val="0"/>
                </a:spcAft>
                <a:defRPr/>
              </a:pPr>
              <a:endParaRPr lang="en-GB">
                <a:solidFill>
                  <a:prstClr val="black"/>
                </a:solidFill>
                <a:latin typeface="Arial" pitchFamily="34" charset="0"/>
                <a:cs typeface="Arial" pitchFamily="34" charset="0"/>
              </a:endParaRPr>
            </a:p>
          </p:txBody>
        </p:sp>
        <p:sp>
          <p:nvSpPr>
            <p:cNvPr id="23" name="Text Box 12"/>
            <p:cNvSpPr txBox="1">
              <a:spLocks noChangeArrowheads="1"/>
            </p:cNvSpPr>
            <p:nvPr userDrawn="1"/>
          </p:nvSpPr>
          <p:spPr bwMode="auto">
            <a:xfrm>
              <a:off x="6551613" y="503238"/>
              <a:ext cx="2663825" cy="577850"/>
            </a:xfrm>
            <a:prstGeom prst="rect">
              <a:avLst/>
            </a:prstGeom>
            <a:noFill/>
            <a:ln>
              <a:noFill/>
            </a:ln>
            <a:extLst/>
          </p:spPr>
          <p:txBody>
            <a:bodyPr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9pPr>
            </a:lstStyle>
            <a:p>
              <a:pPr eaLnBrk="1" fontAlgn="base" hangingPunct="1">
                <a:spcBef>
                  <a:spcPct val="0"/>
                </a:spcBef>
                <a:spcAft>
                  <a:spcPct val="0"/>
                </a:spcAft>
                <a:defRPr/>
              </a:pPr>
              <a:r>
                <a:rPr lang="en-GB" sz="3200" b="1">
                  <a:solidFill>
                    <a:srgbClr val="FFFFFF"/>
                  </a:solidFill>
                  <a:ea typeface="SimSun" pitchFamily="2" charset="-122"/>
                  <a:cs typeface="Arial" pitchFamily="34" charset="0"/>
                </a:rPr>
                <a:t>EGI-InSPIRE</a:t>
              </a:r>
            </a:p>
          </p:txBody>
        </p:sp>
      </p:grpSp>
      <p:pic>
        <p:nvPicPr>
          <p:cNvPr id="24" name="Picture 3"/>
          <p:cNvPicPr>
            <a:picLocks noChangeAspect="1" noChangeArrowheads="1"/>
          </p:cNvPicPr>
          <p:nvPr userDrawn="1"/>
        </p:nvPicPr>
        <p:blipFill>
          <a:blip r:embed="rId4" cstate="print"/>
          <a:srcRect/>
          <a:stretch>
            <a:fillRect/>
          </a:stretch>
        </p:blipFill>
        <p:spPr bwMode="auto">
          <a:xfrm>
            <a:off x="8243888" y="5713413"/>
            <a:ext cx="781050" cy="523875"/>
          </a:xfrm>
          <a:prstGeom prst="rect">
            <a:avLst/>
          </a:prstGeom>
          <a:noFill/>
          <a:ln w="9525">
            <a:noFill/>
            <a:miter lim="800000"/>
            <a:headEnd/>
            <a:tailEnd/>
          </a:ln>
        </p:spPr>
      </p:pic>
      <p:pic>
        <p:nvPicPr>
          <p:cNvPr id="25" name="Picture 4"/>
          <p:cNvPicPr>
            <a:picLocks noChangeAspect="1" noChangeArrowheads="1"/>
          </p:cNvPicPr>
          <p:nvPr userDrawn="1"/>
        </p:nvPicPr>
        <p:blipFill>
          <a:blip r:embed="rId5" cstate="print"/>
          <a:srcRect/>
          <a:stretch>
            <a:fillRect/>
          </a:stretch>
        </p:blipFill>
        <p:spPr bwMode="auto">
          <a:xfrm>
            <a:off x="6516688" y="5640388"/>
            <a:ext cx="1447800" cy="588962"/>
          </a:xfrm>
          <a:prstGeom prst="rect">
            <a:avLst/>
          </a:prstGeom>
          <a:noFill/>
          <a:ln w="9525">
            <a:noFill/>
            <a:miter lim="800000"/>
            <a:headEnd/>
            <a:tailEnd/>
          </a:ln>
        </p:spPr>
      </p:pic>
      <p:sp>
        <p:nvSpPr>
          <p:cNvPr id="26" name="Rectangle 17"/>
          <p:cNvSpPr>
            <a:spLocks noChangeArrowheads="1"/>
          </p:cNvSpPr>
          <p:nvPr userDrawn="1"/>
        </p:nvSpPr>
        <p:spPr bwMode="auto">
          <a:xfrm>
            <a:off x="7667625" y="6586538"/>
            <a:ext cx="1447800" cy="279400"/>
          </a:xfrm>
          <a:prstGeom prst="rect">
            <a:avLst/>
          </a:prstGeom>
          <a:noFill/>
          <a:ln>
            <a:noFill/>
          </a:ln>
          <a:extLst/>
        </p:spPr>
        <p:txBody>
          <a:bodyPr lIns="90000" tIns="46800" rIns="90000" bIns="46800">
            <a:spAutoFit/>
          </a:bodyPr>
          <a:lstStyle/>
          <a:p>
            <a:pPr algn="r" fontAlgn="base">
              <a:spcBef>
                <a:spcPts val="875"/>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200">
                <a:solidFill>
                  <a:srgbClr val="FFFFFF"/>
                </a:solidFill>
                <a:latin typeface="Arial" pitchFamily="34" charset="0"/>
                <a:ea typeface="SimSun" pitchFamily="2" charset="-122"/>
                <a:cs typeface="Arial" pitchFamily="34" charset="0"/>
              </a:rPr>
              <a:t>www.egi.eu</a:t>
            </a:r>
          </a:p>
        </p:txBody>
      </p:sp>
      <p:sp>
        <p:nvSpPr>
          <p:cNvPr id="27" name="Rectangle 18"/>
          <p:cNvSpPr>
            <a:spLocks noChangeArrowheads="1"/>
          </p:cNvSpPr>
          <p:nvPr userDrawn="1"/>
        </p:nvSpPr>
        <p:spPr bwMode="auto">
          <a:xfrm>
            <a:off x="53975" y="6605588"/>
            <a:ext cx="2286000" cy="279400"/>
          </a:xfrm>
          <a:prstGeom prst="rect">
            <a:avLst/>
          </a:prstGeom>
          <a:noFill/>
          <a:ln>
            <a:noFill/>
          </a:ln>
          <a:extLst/>
        </p:spPr>
        <p:txBody>
          <a:bodyPr lIns="90000" tIns="46800" rIns="90000" bIns="46800">
            <a:spAutoFit/>
          </a:bodyPr>
          <a:lstStyle/>
          <a:p>
            <a:pPr fontAlgn="base">
              <a:spcBef>
                <a:spcPts val="875"/>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200">
                <a:solidFill>
                  <a:srgbClr val="FFFFFF"/>
                </a:solidFill>
                <a:latin typeface="Arial" pitchFamily="34" charset="0"/>
                <a:ea typeface="SimSun" pitchFamily="2" charset="-122"/>
                <a:cs typeface="Arial" pitchFamily="34" charset="0"/>
              </a:rPr>
              <a:t>EGI-InSPIRE RI-261323</a:t>
            </a:r>
          </a:p>
        </p:txBody>
      </p:sp>
      <p:sp>
        <p:nvSpPr>
          <p:cNvPr id="2" name="Title 1"/>
          <p:cNvSpPr>
            <a:spLocks noGrp="1"/>
          </p:cNvSpPr>
          <p:nvPr>
            <p:ph type="ctrTitle"/>
          </p:nvPr>
        </p:nvSpPr>
        <p:spPr>
          <a:xfrm>
            <a:off x="1619672" y="2130425"/>
            <a:ext cx="7200800" cy="1470025"/>
          </a:xfrm>
        </p:spPr>
        <p:txBody>
          <a:bodyPr/>
          <a:lstStyle>
            <a:lvl1pPr>
              <a:defRPr>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2267744" y="3886200"/>
            <a:ext cx="5832648" cy="1343000"/>
          </a:xfrm>
        </p:spPr>
        <p:txBody>
          <a:bodyPr/>
          <a:lstStyle>
            <a:lvl1pPr marL="0" indent="0" algn="ctr">
              <a:buNone/>
              <a:defRPr>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8" name="Date Placeholder 3"/>
          <p:cNvSpPr>
            <a:spLocks noGrp="1"/>
          </p:cNvSpPr>
          <p:nvPr>
            <p:ph type="dt" sz="half" idx="10"/>
          </p:nvPr>
        </p:nvSpPr>
        <p:spPr/>
        <p:txBody>
          <a:bodyPr/>
          <a:lstStyle>
            <a:lvl1pPr>
              <a:defRPr smtClean="0">
                <a:solidFill>
                  <a:schemeClr val="bg1"/>
                </a:solidFill>
                <a:latin typeface="Arial" pitchFamily="34" charset="0"/>
                <a:cs typeface="Arial" pitchFamily="34" charset="0"/>
              </a:defRPr>
            </a:lvl1pPr>
          </a:lstStyle>
          <a:p>
            <a:pPr>
              <a:defRPr/>
            </a:pPr>
            <a:r>
              <a:rPr lang="en-US">
                <a:solidFill>
                  <a:prstClr val="white"/>
                </a:solidFill>
              </a:rPr>
              <a:t>1/10/2010</a:t>
            </a:r>
            <a:endParaRPr lang="en-US" dirty="0">
              <a:solidFill>
                <a:prstClr val="white"/>
              </a:solidFill>
            </a:endParaRPr>
          </a:p>
        </p:txBody>
      </p:sp>
      <p:sp>
        <p:nvSpPr>
          <p:cNvPr id="29" name="Footer Placeholder 4"/>
          <p:cNvSpPr>
            <a:spLocks noGrp="1"/>
          </p:cNvSpPr>
          <p:nvPr>
            <p:ph type="ftr" sz="quarter" idx="11"/>
          </p:nvPr>
        </p:nvSpPr>
        <p:spPr/>
        <p:txBody>
          <a:bodyPr/>
          <a:lstStyle>
            <a:lvl1pPr>
              <a:defRPr smtClean="0">
                <a:solidFill>
                  <a:schemeClr val="bg1"/>
                </a:solidFill>
                <a:latin typeface="Arial" pitchFamily="34" charset="0"/>
                <a:cs typeface="Arial" pitchFamily="34" charset="0"/>
              </a:defRPr>
            </a:lvl1pPr>
          </a:lstStyle>
          <a:p>
            <a:pPr>
              <a:defRPr/>
            </a:pPr>
            <a:r>
              <a:rPr lang="en-US">
                <a:solidFill>
                  <a:prstClr val="white"/>
                </a:solidFill>
              </a:rPr>
              <a:t>NSF &amp; EC - Rome 2010</a:t>
            </a:r>
          </a:p>
        </p:txBody>
      </p:sp>
      <p:sp>
        <p:nvSpPr>
          <p:cNvPr id="30" name="Slide Number Placeholder 5"/>
          <p:cNvSpPr>
            <a:spLocks noGrp="1"/>
          </p:cNvSpPr>
          <p:nvPr>
            <p:ph type="sldNum" sz="quarter" idx="12"/>
          </p:nvPr>
        </p:nvSpPr>
        <p:spPr>
          <a:xfrm>
            <a:off x="6975475" y="6356350"/>
            <a:ext cx="2133600" cy="365125"/>
          </a:xfrm>
        </p:spPr>
        <p:txBody>
          <a:bodyPr/>
          <a:lstStyle>
            <a:lvl1pPr>
              <a:defRPr smtClean="0">
                <a:solidFill>
                  <a:schemeClr val="bg1"/>
                </a:solidFill>
                <a:latin typeface="Arial" pitchFamily="34" charset="0"/>
                <a:cs typeface="Arial" pitchFamily="34" charset="0"/>
              </a:defRPr>
            </a:lvl1pPr>
          </a:lstStyle>
          <a:p>
            <a:pPr>
              <a:defRPr/>
            </a:pPr>
            <a:fld id="{76101FC0-D9D0-49EF-9321-3A26CFA3071E}"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40125512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11188" y="1412776"/>
            <a:ext cx="8075612" cy="452596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r>
              <a:rPr lang="en-US">
                <a:solidFill>
                  <a:prstClr val="white"/>
                </a:solidFill>
              </a:rPr>
              <a:t>1/10/2010</a:t>
            </a:r>
          </a:p>
        </p:txBody>
      </p:sp>
      <p:sp>
        <p:nvSpPr>
          <p:cNvPr id="5" name="Footer Placeholder 4"/>
          <p:cNvSpPr>
            <a:spLocks noGrp="1"/>
          </p:cNvSpPr>
          <p:nvPr>
            <p:ph type="ftr" sz="quarter" idx="11"/>
          </p:nvPr>
        </p:nvSpPr>
        <p:spPr/>
        <p:txBody>
          <a:bodyPr/>
          <a:lstStyle>
            <a:lvl1pPr>
              <a:defRPr/>
            </a:lvl1pPr>
          </a:lstStyle>
          <a:p>
            <a:pPr>
              <a:defRPr/>
            </a:pPr>
            <a:r>
              <a:rPr lang="en-US">
                <a:solidFill>
                  <a:prstClr val="white"/>
                </a:solidFill>
              </a:rPr>
              <a:t>NSF &amp; EC - Rome 2010</a:t>
            </a:r>
          </a:p>
        </p:txBody>
      </p:sp>
      <p:sp>
        <p:nvSpPr>
          <p:cNvPr id="6" name="Slide Number Placeholder 5"/>
          <p:cNvSpPr>
            <a:spLocks noGrp="1"/>
          </p:cNvSpPr>
          <p:nvPr>
            <p:ph type="sldNum" sz="quarter" idx="12"/>
          </p:nvPr>
        </p:nvSpPr>
        <p:spPr/>
        <p:txBody>
          <a:bodyPr/>
          <a:lstStyle>
            <a:lvl1pPr>
              <a:defRPr/>
            </a:lvl1pPr>
          </a:lstStyle>
          <a:p>
            <a:pPr>
              <a:defRPr/>
            </a:pPr>
            <a:fld id="{B766B822-0537-47F4-AF44-3AAE4040AAE4}"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2993671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r>
              <a:rPr lang="en-US">
                <a:solidFill>
                  <a:prstClr val="white"/>
                </a:solidFill>
              </a:rPr>
              <a:t>1/10/2010</a:t>
            </a:r>
          </a:p>
        </p:txBody>
      </p:sp>
      <p:sp>
        <p:nvSpPr>
          <p:cNvPr id="4" name="Footer Placeholder 4"/>
          <p:cNvSpPr>
            <a:spLocks noGrp="1"/>
          </p:cNvSpPr>
          <p:nvPr>
            <p:ph type="ftr" sz="quarter" idx="11"/>
          </p:nvPr>
        </p:nvSpPr>
        <p:spPr/>
        <p:txBody>
          <a:bodyPr/>
          <a:lstStyle>
            <a:lvl1pPr>
              <a:defRPr/>
            </a:lvl1pPr>
          </a:lstStyle>
          <a:p>
            <a:pPr>
              <a:defRPr/>
            </a:pPr>
            <a:r>
              <a:rPr lang="en-US">
                <a:solidFill>
                  <a:prstClr val="white"/>
                </a:solidFill>
              </a:rPr>
              <a:t>NSF &amp; EC - Rome 2010</a:t>
            </a:r>
          </a:p>
        </p:txBody>
      </p:sp>
      <p:sp>
        <p:nvSpPr>
          <p:cNvPr id="5" name="Slide Number Placeholder 5"/>
          <p:cNvSpPr>
            <a:spLocks noGrp="1"/>
          </p:cNvSpPr>
          <p:nvPr>
            <p:ph type="sldNum" sz="quarter" idx="12"/>
          </p:nvPr>
        </p:nvSpPr>
        <p:spPr/>
        <p:txBody>
          <a:bodyPr/>
          <a:lstStyle>
            <a:lvl1pPr>
              <a:defRPr/>
            </a:lvl1pPr>
          </a:lstStyle>
          <a:p>
            <a:pPr>
              <a:defRPr/>
            </a:pPr>
            <a:fld id="{D9526476-F840-40C0-8DB5-D37D96D74524}"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18218983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pPr>
              <a:defRPr/>
            </a:pPr>
            <a:r>
              <a:rPr lang="en-US">
                <a:solidFill>
                  <a:prstClr val="white"/>
                </a:solidFill>
              </a:rPr>
              <a:t>1/10/2010</a:t>
            </a:r>
            <a:endParaRPr lang="en-GB">
              <a:solidFill>
                <a:prstClr val="white"/>
              </a:solidFill>
            </a:endParaRPr>
          </a:p>
        </p:txBody>
      </p:sp>
      <p:sp>
        <p:nvSpPr>
          <p:cNvPr id="4" name="Footer Placeholder 3"/>
          <p:cNvSpPr>
            <a:spLocks noGrp="1"/>
          </p:cNvSpPr>
          <p:nvPr>
            <p:ph type="ftr" sz="quarter" idx="11"/>
          </p:nvPr>
        </p:nvSpPr>
        <p:spPr/>
        <p:txBody>
          <a:bodyPr/>
          <a:lstStyle>
            <a:lvl1pPr>
              <a:defRPr/>
            </a:lvl1pPr>
          </a:lstStyle>
          <a:p>
            <a:pPr>
              <a:defRPr/>
            </a:pPr>
            <a:r>
              <a:rPr lang="en-GB">
                <a:solidFill>
                  <a:prstClr val="white"/>
                </a:solidFill>
              </a:rPr>
              <a:t>NSF &amp; EC - Rome 2010</a:t>
            </a:r>
          </a:p>
        </p:txBody>
      </p:sp>
      <p:sp>
        <p:nvSpPr>
          <p:cNvPr id="5" name="Slide Number Placeholder 4"/>
          <p:cNvSpPr>
            <a:spLocks noGrp="1"/>
          </p:cNvSpPr>
          <p:nvPr>
            <p:ph type="sldNum" sz="quarter" idx="12"/>
          </p:nvPr>
        </p:nvSpPr>
        <p:spPr/>
        <p:txBody>
          <a:bodyPr/>
          <a:lstStyle>
            <a:lvl1pPr>
              <a:defRPr/>
            </a:lvl1pPr>
          </a:lstStyle>
          <a:p>
            <a:pPr>
              <a:defRPr/>
            </a:pPr>
            <a:fld id="{977D435D-5BF8-4B6E-B3BC-5C9FD3D93EA4}" type="slidenum">
              <a:rPr lang="en-GB">
                <a:solidFill>
                  <a:prstClr val="white"/>
                </a:solidFill>
              </a:rPr>
              <a:pPr>
                <a:defRPr/>
              </a:pPr>
              <a:t>‹#›</a:t>
            </a:fld>
            <a:endParaRPr lang="en-GB">
              <a:solidFill>
                <a:prstClr val="white"/>
              </a:solidFill>
            </a:endParaRPr>
          </a:p>
        </p:txBody>
      </p:sp>
    </p:spTree>
    <p:extLst>
      <p:ext uri="{BB962C8B-B14F-4D97-AF65-F5344CB8AC3E}">
        <p14:creationId xmlns:p14="http://schemas.microsoft.com/office/powerpoint/2010/main" val="41149577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789136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83735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015A1C-A950-4BF7-9F1F-2CA7C903A8EE}" type="datetimeFigureOut">
              <a:rPr lang="en-US" smtClean="0"/>
              <a:pPr/>
              <a:t>4/14/2013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250979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905000"/>
            <a:ext cx="4343400" cy="2895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343400" cy="2895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1760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40925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219442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8739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86177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978616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613632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685800"/>
            <a:ext cx="2209800" cy="4114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685800"/>
            <a:ext cx="6477000" cy="4114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48996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25A92F-140A-42E3-9B8E-B0B21C0A82AB}" type="datetimeFigureOut">
              <a:rPr lang="en-US" smtClean="0">
                <a:solidFill>
                  <a:prstClr val="black">
                    <a:tint val="75000"/>
                  </a:prstClr>
                </a:solidFill>
              </a:rPr>
              <a:pPr/>
              <a:t>4/14/2013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005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pPr/>
              <a:t>4/14/2013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25A92F-140A-42E3-9B8E-B0B21C0A82AB}" type="datetimeFigureOut">
              <a:rPr lang="en-US" smtClean="0">
                <a:solidFill>
                  <a:prstClr val="black">
                    <a:tint val="75000"/>
                  </a:prstClr>
                </a:solidFill>
              </a:rPr>
              <a:pPr/>
              <a:t>4/14/2013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27097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25A92F-140A-42E3-9B8E-B0B21C0A82AB}" type="datetimeFigureOut">
              <a:rPr lang="en-US" smtClean="0">
                <a:solidFill>
                  <a:prstClr val="black">
                    <a:tint val="75000"/>
                  </a:prstClr>
                </a:solidFill>
              </a:rPr>
              <a:pPr/>
              <a:t>4/14/2013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57999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25A92F-140A-42E3-9B8E-B0B21C0A82AB}" type="datetimeFigureOut">
              <a:rPr lang="en-US" smtClean="0">
                <a:solidFill>
                  <a:prstClr val="black">
                    <a:tint val="75000"/>
                  </a:prstClr>
                </a:solidFill>
              </a:rPr>
              <a:pPr/>
              <a:t>4/14/2013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46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25A92F-140A-42E3-9B8E-B0B21C0A82AB}" type="datetimeFigureOut">
              <a:rPr lang="en-US" smtClean="0">
                <a:solidFill>
                  <a:prstClr val="black">
                    <a:tint val="75000"/>
                  </a:prstClr>
                </a:solidFill>
              </a:rPr>
              <a:pPr/>
              <a:t>4/14/2013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11373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25A92F-140A-42E3-9B8E-B0B21C0A82AB}" type="datetimeFigureOut">
              <a:rPr lang="en-US" smtClean="0">
                <a:solidFill>
                  <a:prstClr val="black">
                    <a:tint val="75000"/>
                  </a:prstClr>
                </a:solidFill>
              </a:rPr>
              <a:pPr/>
              <a:t>4/14/2013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25166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25A92F-140A-42E3-9B8E-B0B21C0A82AB}" type="datetimeFigureOut">
              <a:rPr lang="en-US" smtClean="0">
                <a:solidFill>
                  <a:prstClr val="black">
                    <a:tint val="75000"/>
                  </a:prstClr>
                </a:solidFill>
              </a:rPr>
              <a:pPr/>
              <a:t>4/14/2013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66757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25A92F-140A-42E3-9B8E-B0B21C0A82AB}" type="datetimeFigureOut">
              <a:rPr lang="en-US" smtClean="0">
                <a:solidFill>
                  <a:prstClr val="black">
                    <a:tint val="75000"/>
                  </a:prstClr>
                </a:solidFill>
              </a:rPr>
              <a:pPr/>
              <a:t>4/14/2013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98242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25A92F-140A-42E3-9B8E-B0B21C0A82AB}" type="datetimeFigureOut">
              <a:rPr lang="en-US" smtClean="0">
                <a:solidFill>
                  <a:prstClr val="black">
                    <a:tint val="75000"/>
                  </a:prstClr>
                </a:solidFill>
              </a:rPr>
              <a:pPr/>
              <a:t>4/14/2013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4675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25A92F-140A-42E3-9B8E-B0B21C0A82AB}" type="datetimeFigureOut">
              <a:rPr lang="en-US" smtClean="0">
                <a:solidFill>
                  <a:prstClr val="black">
                    <a:tint val="75000"/>
                  </a:prstClr>
                </a:solidFill>
              </a:rPr>
              <a:pPr/>
              <a:t>4/14/2013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60847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25A92F-140A-42E3-9B8E-B0B21C0A82AB}" type="datetimeFigureOut">
              <a:rPr lang="en-US" smtClean="0">
                <a:solidFill>
                  <a:prstClr val="black">
                    <a:tint val="75000"/>
                  </a:prstClr>
                </a:solidFill>
              </a:rPr>
              <a:pPr/>
              <a:t>4/14/2013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0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pPr/>
              <a:t>4/14/2013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4/14/2013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01294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4/14/2013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4926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4/14/2013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64449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4/14/2013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09938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1A8F5D-09CF-4B12-BCB2-FCB998BDD8B8}" type="datetimeFigureOut">
              <a:rPr lang="en-US" smtClean="0">
                <a:solidFill>
                  <a:prstClr val="black">
                    <a:tint val="75000"/>
                  </a:prstClr>
                </a:solidFill>
              </a:rPr>
              <a:pPr/>
              <a:t>4/14/2013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91891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1A8F5D-09CF-4B12-BCB2-FCB998BDD8B8}" type="datetimeFigureOut">
              <a:rPr lang="en-US" smtClean="0">
                <a:solidFill>
                  <a:prstClr val="black">
                    <a:tint val="75000"/>
                  </a:prstClr>
                </a:solidFill>
              </a:rPr>
              <a:pPr/>
              <a:t>4/14/2013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2918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1A8F5D-09CF-4B12-BCB2-FCB998BDD8B8}" type="datetimeFigureOut">
              <a:rPr lang="en-US" smtClean="0">
                <a:solidFill>
                  <a:prstClr val="black">
                    <a:tint val="75000"/>
                  </a:prstClr>
                </a:solidFill>
              </a:rPr>
              <a:pPr/>
              <a:t>4/14/2013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69044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4/14/2013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053703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4/14/2013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04494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4/14/2013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702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heme" Target="../theme/theme10.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theme" Target="../theme/theme11.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jpe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27.xml"/><Relationship Id="rId7" Type="http://schemas.openxmlformats.org/officeDocument/2006/relationships/image" Target="../media/image4.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3.jpeg"/><Relationship Id="rId5" Type="http://schemas.openxmlformats.org/officeDocument/2006/relationships/image" Target="../media/image2.gif"/><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5.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8.pn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7.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image" Target="../media/image9.jpeg"/><Relationship Id="rId5" Type="http://schemas.openxmlformats.org/officeDocument/2006/relationships/theme" Target="../theme/theme7.xml"/><Relationship Id="rId4"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3.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9.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EE7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015A1C-A950-4BF7-9F1F-2CA7C903A8EE}" type="datetimeFigureOut">
              <a:rPr lang="en-US" smtClean="0"/>
              <a:pPr/>
              <a:t>4/14/2013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EFFF6C-AE4E-4FE6-A064-67A5E3D5DC7A}" type="slidenum">
              <a:rPr lang="en-US" smtClean="0"/>
              <a:pPr/>
              <a:t>‹#›</a:t>
            </a:fld>
            <a:endParaRPr lang="en-US"/>
          </a:p>
        </p:txBody>
      </p:sp>
      <p:pic>
        <p:nvPicPr>
          <p:cNvPr id="7" name="Picture 6" descr="350px-Zuoshangjiao.jpg"/>
          <p:cNvPicPr>
            <a:picLocks noChangeAspect="1"/>
          </p:cNvPicPr>
          <p:nvPr userDrawn="1"/>
        </p:nvPicPr>
        <p:blipFill>
          <a:blip r:embed="rId13" cstate="print"/>
          <a:stretch>
            <a:fillRect/>
          </a:stretch>
        </p:blipFill>
        <p:spPr>
          <a:xfrm>
            <a:off x="0" y="0"/>
            <a:ext cx="1600200" cy="154076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1A8F5D-09CF-4B12-BCB2-FCB998BDD8B8}" type="datetimeFigureOut">
              <a:rPr lang="en-US" smtClean="0">
                <a:solidFill>
                  <a:prstClr val="black">
                    <a:tint val="75000"/>
                  </a:prstClr>
                </a:solidFill>
              </a:rPr>
              <a:pPr/>
              <a:t>4/14/2013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6490287"/>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1A8F5D-09CF-4B12-BCB2-FCB998BDD8B8}" type="datetimeFigureOut">
              <a:rPr lang="en-US" smtClean="0">
                <a:solidFill>
                  <a:prstClr val="black">
                    <a:tint val="75000"/>
                  </a:prstClr>
                </a:solidFill>
              </a:rPr>
              <a:pPr/>
              <a:t>4/14/2013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4861681"/>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DEE7F8"/>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defTabSz="457200" fontAlgn="base">
              <a:spcBef>
                <a:spcPct val="0"/>
              </a:spcBef>
              <a:spcAft>
                <a:spcPct val="0"/>
              </a:spcAft>
              <a:defRPr/>
            </a:pPr>
            <a:fld id="{F15D185D-804C-4415-953B-BCE67A486A33}" type="datetimeFigureOut">
              <a:rPr lang="en-US"/>
              <a:pPr defTabSz="457200" fontAlgn="base">
                <a:spcBef>
                  <a:spcPct val="0"/>
                </a:spcBef>
                <a:spcAft>
                  <a:spcPct val="0"/>
                </a:spcAft>
                <a:defRPr/>
              </a:pPr>
              <a:t>4/14/2013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defTabSz="457200"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defTabSz="457200" fontAlgn="base">
              <a:spcBef>
                <a:spcPct val="0"/>
              </a:spcBef>
              <a:spcAft>
                <a:spcPct val="0"/>
              </a:spcAft>
              <a:defRPr/>
            </a:pPr>
            <a:fld id="{8F33A4B3-C082-4247-8324-46C7C51AF2AF}" type="slidenum">
              <a:rPr lang="en-US"/>
              <a:pPr defTabSz="457200" fontAlgn="base">
                <a:spcBef>
                  <a:spcPct val="0"/>
                </a:spcBef>
                <a:spcAft>
                  <a:spcPct val="0"/>
                </a:spcAft>
                <a:defRPr/>
              </a:pPr>
              <a:t>‹#›</a:t>
            </a:fld>
            <a:endParaRPr lang="en-US"/>
          </a:p>
        </p:txBody>
      </p:sp>
      <p:pic>
        <p:nvPicPr>
          <p:cNvPr id="5127" name="Picture 6" descr="350px-Zuoshangjiao.jpg"/>
          <p:cNvPicPr>
            <a:picLocks noChangeAspect="1"/>
          </p:cNvPicPr>
          <p:nvPr userDrawn="1"/>
        </p:nvPicPr>
        <p:blipFill>
          <a:blip r:embed="rId13" cstate="print"/>
          <a:srcRect/>
          <a:stretch>
            <a:fillRect/>
          </a:stretch>
        </p:blipFill>
        <p:spPr bwMode="auto">
          <a:xfrm>
            <a:off x="0" y="0"/>
            <a:ext cx="1600200" cy="1541463"/>
          </a:xfrm>
          <a:prstGeom prst="rect">
            <a:avLst/>
          </a:prstGeom>
          <a:noFill/>
          <a:ln w="9525">
            <a:noFill/>
            <a:miter lim="800000"/>
            <a:headEnd/>
            <a:tailEnd/>
          </a:ln>
        </p:spPr>
      </p:pic>
    </p:spTree>
    <p:extLst>
      <p:ext uri="{BB962C8B-B14F-4D97-AF65-F5344CB8AC3E}">
        <p14:creationId xmlns:p14="http://schemas.microsoft.com/office/powerpoint/2010/main" val="2743002944"/>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588" y="0"/>
            <a:ext cx="9148762" cy="6851650"/>
            <a:chOff x="1" y="0"/>
            <a:chExt cx="5763" cy="4316"/>
          </a:xfrm>
        </p:grpSpPr>
        <p:sp>
          <p:nvSpPr>
            <p:cNvPr id="447491"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492"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493"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grpSp>
          <p:nvGrpSpPr>
            <p:cNvPr id="3" name="Group 6"/>
            <p:cNvGrpSpPr>
              <a:grpSpLocks/>
            </p:cNvGrpSpPr>
            <p:nvPr/>
          </p:nvGrpSpPr>
          <p:grpSpPr bwMode="auto">
            <a:xfrm>
              <a:off x="288" y="0"/>
              <a:ext cx="5098" cy="4316"/>
              <a:chOff x="288" y="0"/>
              <a:chExt cx="5098" cy="4316"/>
            </a:xfrm>
          </p:grpSpPr>
          <p:sp>
            <p:nvSpPr>
              <p:cNvPr id="447495"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496"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497"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498"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499"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00"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01"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02"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03"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04"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05"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06"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07"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grpSp>
        <p:sp>
          <p:nvSpPr>
            <p:cNvPr id="447508"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09"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10"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11"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12"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13"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14"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15"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16"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447517"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447518"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grpSp>
          <p:nvGrpSpPr>
            <p:cNvPr id="4" name="Group 31"/>
            <p:cNvGrpSpPr>
              <a:grpSpLocks/>
            </p:cNvGrpSpPr>
            <p:nvPr/>
          </p:nvGrpSpPr>
          <p:grpSpPr bwMode="auto">
            <a:xfrm>
              <a:off x="1" y="392"/>
              <a:ext cx="5758" cy="1571"/>
              <a:chOff x="1" y="392"/>
              <a:chExt cx="5758" cy="1571"/>
            </a:xfrm>
          </p:grpSpPr>
          <p:sp>
            <p:nvSpPr>
              <p:cNvPr id="447520"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447521"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447522"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447523"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447524"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grpSp>
        <p:sp>
          <p:nvSpPr>
            <p:cNvPr id="447525"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447526"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grpSp>
      <p:sp>
        <p:nvSpPr>
          <p:cNvPr id="3075" name="Rectangle 39"/>
          <p:cNvSpPr>
            <a:spLocks noGrp="1" noChangeArrowheads="1"/>
          </p:cNvSpPr>
          <p:nvPr>
            <p:ph type="title"/>
          </p:nvPr>
        </p:nvSpPr>
        <p:spPr bwMode="auto">
          <a:xfrm>
            <a:off x="0" y="152400"/>
            <a:ext cx="9144000" cy="838200"/>
          </a:xfrm>
          <a:prstGeom prst="rect">
            <a:avLst/>
          </a:prstGeom>
          <a:noFill/>
          <a:ln w="9525">
            <a:noFill/>
            <a:miter lim="800000"/>
            <a:headEnd/>
            <a:tailEnd/>
          </a:ln>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447528" name="Rectangle 40"/>
          <p:cNvSpPr>
            <a:spLocks noGrp="1" noChangeArrowheads="1"/>
          </p:cNvSpPr>
          <p:nvPr>
            <p:ph type="dt" sz="half" idx="2"/>
          </p:nvPr>
        </p:nvSpPr>
        <p:spPr bwMode="auto">
          <a:xfrm>
            <a:off x="0" y="6553200"/>
            <a:ext cx="1371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b="0" smtClean="0">
                <a:effectLst>
                  <a:outerShdw blurRad="38100" dist="38100" dir="2700000" algn="tl">
                    <a:srgbClr val="000000"/>
                  </a:outerShdw>
                </a:effectLst>
                <a:latin typeface="Verdana" pitchFamily="34" charset="0"/>
              </a:defRPr>
            </a:lvl1pPr>
          </a:lstStyle>
          <a:p>
            <a:pPr fontAlgn="base">
              <a:spcBef>
                <a:spcPct val="0"/>
              </a:spcBef>
              <a:spcAft>
                <a:spcPct val="0"/>
              </a:spcAft>
              <a:defRPr/>
            </a:pPr>
            <a:endParaRPr lang="en-US">
              <a:solidFill>
                <a:srgbClr val="FFFFFF"/>
              </a:solidFill>
            </a:endParaRPr>
          </a:p>
        </p:txBody>
      </p:sp>
      <p:sp>
        <p:nvSpPr>
          <p:cNvPr id="447529" name="Rectangle 41"/>
          <p:cNvSpPr>
            <a:spLocks noGrp="1" noChangeArrowheads="1"/>
          </p:cNvSpPr>
          <p:nvPr>
            <p:ph type="ftr" sz="quarter" idx="3"/>
          </p:nvPr>
        </p:nvSpPr>
        <p:spPr bwMode="auto">
          <a:xfrm>
            <a:off x="914400" y="6553200"/>
            <a:ext cx="7620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smtClean="0">
                <a:effectLst>
                  <a:outerShdw blurRad="38100" dist="38100" dir="2700000" algn="tl">
                    <a:srgbClr val="000000"/>
                  </a:outerShdw>
                </a:effectLst>
                <a:latin typeface="Verdana" pitchFamily="34" charset="0"/>
              </a:defRPr>
            </a:lvl1pPr>
          </a:lstStyle>
          <a:p>
            <a:pPr algn="ctr" fontAlgn="base">
              <a:spcBef>
                <a:spcPct val="0"/>
              </a:spcBef>
              <a:spcAft>
                <a:spcPct val="0"/>
              </a:spcAft>
              <a:defRPr/>
            </a:pPr>
            <a:endParaRPr lang="en-US">
              <a:solidFill>
                <a:srgbClr val="FFFFFF"/>
              </a:solidFill>
            </a:endParaRPr>
          </a:p>
        </p:txBody>
      </p:sp>
      <p:sp>
        <p:nvSpPr>
          <p:cNvPr id="447530" name="Rectangle 42"/>
          <p:cNvSpPr>
            <a:spLocks noGrp="1" noChangeArrowheads="1"/>
          </p:cNvSpPr>
          <p:nvPr>
            <p:ph type="sldNum" sz="quarter" idx="4"/>
          </p:nvPr>
        </p:nvSpPr>
        <p:spPr bwMode="auto">
          <a:xfrm>
            <a:off x="68580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smtClean="0">
                <a:effectLst>
                  <a:outerShdw blurRad="38100" dist="38100" dir="2700000" algn="tl">
                    <a:srgbClr val="000000"/>
                  </a:outerShdw>
                </a:effectLst>
                <a:latin typeface="Verdana" pitchFamily="34" charset="0"/>
              </a:defRPr>
            </a:lvl1pPr>
          </a:lstStyle>
          <a:p>
            <a:pPr fontAlgn="base">
              <a:spcBef>
                <a:spcPct val="0"/>
              </a:spcBef>
              <a:spcAft>
                <a:spcPct val="0"/>
              </a:spcAft>
              <a:defRPr/>
            </a:pPr>
            <a:fld id="{2688BCCC-442B-4808-888D-0C3C14EC5DB0}"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3079" name="Rectangle 43"/>
          <p:cNvSpPr>
            <a:spLocks noGrp="1" noChangeArrowheads="1"/>
          </p:cNvSpPr>
          <p:nvPr>
            <p:ph type="body" idx="1"/>
          </p:nvPr>
        </p:nvSpPr>
        <p:spPr bwMode="auto">
          <a:xfrm>
            <a:off x="76200" y="1066800"/>
            <a:ext cx="89916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b="1">
          <a:solidFill>
            <a:srgbClr val="FFFF00"/>
          </a:solidFill>
          <a:latin typeface="+mj-lt"/>
          <a:ea typeface="+mj-ea"/>
          <a:cs typeface="+mj-cs"/>
        </a:defRPr>
      </a:lvl1pPr>
      <a:lvl2pPr algn="ctr" rtl="0" eaLnBrk="0" fontAlgn="base" hangingPunct="0">
        <a:spcBef>
          <a:spcPct val="0"/>
        </a:spcBef>
        <a:spcAft>
          <a:spcPct val="0"/>
        </a:spcAft>
        <a:defRPr sz="4400" b="1">
          <a:solidFill>
            <a:srgbClr val="FFFF00"/>
          </a:solidFill>
          <a:latin typeface="Arial" charset="0"/>
        </a:defRPr>
      </a:lvl2pPr>
      <a:lvl3pPr algn="ctr" rtl="0" eaLnBrk="0" fontAlgn="base" hangingPunct="0">
        <a:spcBef>
          <a:spcPct val="0"/>
        </a:spcBef>
        <a:spcAft>
          <a:spcPct val="0"/>
        </a:spcAft>
        <a:defRPr sz="4400" b="1">
          <a:solidFill>
            <a:srgbClr val="FFFF00"/>
          </a:solidFill>
          <a:latin typeface="Arial" charset="0"/>
        </a:defRPr>
      </a:lvl3pPr>
      <a:lvl4pPr algn="ctr" rtl="0" eaLnBrk="0" fontAlgn="base" hangingPunct="0">
        <a:spcBef>
          <a:spcPct val="0"/>
        </a:spcBef>
        <a:spcAft>
          <a:spcPct val="0"/>
        </a:spcAft>
        <a:defRPr sz="4400" b="1">
          <a:solidFill>
            <a:srgbClr val="FFFF00"/>
          </a:solidFill>
          <a:latin typeface="Arial" charset="0"/>
        </a:defRPr>
      </a:lvl4pPr>
      <a:lvl5pPr algn="ctr" rtl="0" eaLnBrk="0" fontAlgn="base" hangingPunct="0">
        <a:spcBef>
          <a:spcPct val="0"/>
        </a:spcBef>
        <a:spcAft>
          <a:spcPct val="0"/>
        </a:spcAft>
        <a:defRPr sz="4400" b="1">
          <a:solidFill>
            <a:srgbClr val="FFFF00"/>
          </a:solidFill>
          <a:latin typeface="Arial" charset="0"/>
        </a:defRPr>
      </a:lvl5pPr>
      <a:lvl6pPr marL="457200" algn="ctr" rtl="0" fontAlgn="base">
        <a:spcBef>
          <a:spcPct val="0"/>
        </a:spcBef>
        <a:spcAft>
          <a:spcPct val="0"/>
        </a:spcAft>
        <a:defRPr sz="4400" b="1">
          <a:solidFill>
            <a:srgbClr val="FFFF00"/>
          </a:solidFill>
          <a:latin typeface="Arial" charset="0"/>
        </a:defRPr>
      </a:lvl6pPr>
      <a:lvl7pPr marL="914400" algn="ctr" rtl="0" fontAlgn="base">
        <a:spcBef>
          <a:spcPct val="0"/>
        </a:spcBef>
        <a:spcAft>
          <a:spcPct val="0"/>
        </a:spcAft>
        <a:defRPr sz="4400" b="1">
          <a:solidFill>
            <a:srgbClr val="FFFF00"/>
          </a:solidFill>
          <a:latin typeface="Arial" charset="0"/>
        </a:defRPr>
      </a:lvl7pPr>
      <a:lvl8pPr marL="1371600" algn="ctr" rtl="0" fontAlgn="base">
        <a:spcBef>
          <a:spcPct val="0"/>
        </a:spcBef>
        <a:spcAft>
          <a:spcPct val="0"/>
        </a:spcAft>
        <a:defRPr sz="4400" b="1">
          <a:solidFill>
            <a:srgbClr val="FFFF00"/>
          </a:solidFill>
          <a:latin typeface="Arial" charset="0"/>
        </a:defRPr>
      </a:lvl8pPr>
      <a:lvl9pPr marL="1828800" algn="ctr" rtl="0" fontAlgn="base">
        <a:spcBef>
          <a:spcPct val="0"/>
        </a:spcBef>
        <a:spcAft>
          <a:spcPct val="0"/>
        </a:spcAft>
        <a:defRPr sz="4400" b="1">
          <a:solidFill>
            <a:srgbClr val="FFFF00"/>
          </a:solidFill>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400" b="1">
          <a:solidFill>
            <a:schemeClr val="tx1"/>
          </a:solidFill>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b="1">
          <a:solidFill>
            <a:schemeClr val="tx1"/>
          </a:solidFill>
          <a:latin typeface="+mn-lt"/>
        </a:defRPr>
      </a:lvl3pPr>
      <a:lvl4pPr marL="1600200" indent="-228600" algn="l" rtl="0" eaLnBrk="0" fontAlgn="base" hangingPunct="0">
        <a:spcBef>
          <a:spcPct val="20000"/>
        </a:spcBef>
        <a:spcAft>
          <a:spcPct val="0"/>
        </a:spcAft>
        <a:buClr>
          <a:schemeClr val="tx2"/>
        </a:buClr>
        <a:buChar char="•"/>
        <a:defRPr sz="2400" b="1">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400" b="1">
          <a:solidFill>
            <a:schemeClr val="tx1"/>
          </a:solidFill>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FSWhite.gif"/>
          <p:cNvPicPr>
            <a:picLocks noChangeAspect="1"/>
          </p:cNvPicPr>
          <p:nvPr/>
        </p:nvPicPr>
        <p:blipFill>
          <a:blip r:embed="rId5" cstate="print"/>
          <a:stretch>
            <a:fillRect/>
          </a:stretch>
        </p:blipFill>
        <p:spPr>
          <a:xfrm>
            <a:off x="7543802" y="109252"/>
            <a:ext cx="1600199" cy="595345"/>
          </a:xfrm>
          <a:prstGeom prst="rect">
            <a:avLst/>
          </a:prstGeom>
        </p:spPr>
      </p:pic>
      <p:pic>
        <p:nvPicPr>
          <p:cNvPr id="15" name="Picture 14" descr="FS_PPT_Master.jpg"/>
          <p:cNvPicPr>
            <a:picLocks noChangeAspect="1"/>
          </p:cNvPicPr>
          <p:nvPr/>
        </p:nvPicPr>
        <p:blipFill>
          <a:blip r:embed="rId6" cstate="print"/>
          <a:srcRect b="3533"/>
          <a:stretch>
            <a:fillRect/>
          </a:stretch>
        </p:blipFill>
        <p:spPr>
          <a:xfrm>
            <a:off x="8686801" y="783819"/>
            <a:ext cx="457199" cy="409981"/>
          </a:xfrm>
          <a:prstGeom prst="rect">
            <a:avLst/>
          </a:prstGeom>
        </p:spPr>
      </p:pic>
      <p:cxnSp>
        <p:nvCxnSpPr>
          <p:cNvPr id="7" name="Straight Connector 6"/>
          <p:cNvCxnSpPr/>
          <p:nvPr/>
        </p:nvCxnSpPr>
        <p:spPr>
          <a:xfrm>
            <a:off x="0" y="6578600"/>
            <a:ext cx="6934200" cy="211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itle Placeholder 12"/>
          <p:cNvSpPr>
            <a:spLocks noGrp="1"/>
          </p:cNvSpPr>
          <p:nvPr>
            <p:ph type="title"/>
          </p:nvPr>
        </p:nvSpPr>
        <p:spPr>
          <a:xfrm>
            <a:off x="457200" y="-25400"/>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14" name="Text Placeholder 13"/>
          <p:cNvSpPr>
            <a:spLocks noGrp="1"/>
          </p:cNvSpPr>
          <p:nvPr>
            <p:ph type="body" idx="1"/>
          </p:nvPr>
        </p:nvSpPr>
        <p:spPr>
          <a:xfrm>
            <a:off x="457200" y="1295400"/>
            <a:ext cx="8229600" cy="50800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6" name="Picture 15" descr="FS_PPT_title.bmp"/>
          <p:cNvPicPr>
            <a:picLocks noChangeAspect="1"/>
          </p:cNvPicPr>
          <p:nvPr/>
        </p:nvPicPr>
        <p:blipFill>
          <a:blip r:embed="rId7" cstate="print"/>
          <a:stretch>
            <a:fillRect/>
          </a:stretch>
        </p:blipFill>
        <p:spPr>
          <a:xfrm>
            <a:off x="8208996" y="-25399"/>
            <a:ext cx="935004" cy="729996"/>
          </a:xfrm>
          <a:prstGeom prst="rect">
            <a:avLst/>
          </a:prstGeom>
        </p:spPr>
      </p:pic>
      <p:pic>
        <p:nvPicPr>
          <p:cNvPr id="19" name="Picture 18" descr="FS_PPT_Master.jpg"/>
          <p:cNvPicPr>
            <a:picLocks noChangeAspect="1"/>
          </p:cNvPicPr>
          <p:nvPr/>
        </p:nvPicPr>
        <p:blipFill>
          <a:blip r:embed="rId8" cstate="print"/>
          <a:srcRect b="3533"/>
          <a:stretch>
            <a:fillRect/>
          </a:stretch>
        </p:blipFill>
        <p:spPr>
          <a:xfrm>
            <a:off x="7848601" y="-25400"/>
            <a:ext cx="304799" cy="409981"/>
          </a:xfrm>
          <a:prstGeom prst="rect">
            <a:avLst/>
          </a:prstGeom>
        </p:spPr>
      </p:pic>
      <p:sp>
        <p:nvSpPr>
          <p:cNvPr id="9" name="TextBox 8"/>
          <p:cNvSpPr txBox="1"/>
          <p:nvPr/>
        </p:nvSpPr>
        <p:spPr>
          <a:xfrm>
            <a:off x="4419600" y="6514069"/>
            <a:ext cx="4800600" cy="276999"/>
          </a:xfrm>
          <a:prstGeom prst="rect">
            <a:avLst/>
          </a:prstGeom>
          <a:noFill/>
        </p:spPr>
        <p:txBody>
          <a:bodyPr wrap="square" rtlCol="0">
            <a:spAutoFit/>
          </a:bodyPr>
          <a:lstStyle/>
          <a:p>
            <a:pPr defTabSz="457200"/>
            <a:r>
              <a:rPr lang="en-US" sz="1200" i="1" dirty="0" smtClean="0">
                <a:solidFill>
                  <a:prstClr val="black"/>
                </a:solidFill>
                <a:latin typeface="Candara" pitchFamily="34" charset="0"/>
              </a:rPr>
              <a:t>Barga, Gannon: Cloud Computing Presentation, MSR Faculty Summit 2009</a:t>
            </a:r>
            <a:endParaRPr lang="en-US" sz="1200" i="1" dirty="0">
              <a:solidFill>
                <a:prstClr val="black"/>
              </a:solidFill>
              <a:latin typeface="Candara" pitchFamily="34" charset="0"/>
            </a:endParaRPr>
          </a:p>
        </p:txBody>
      </p:sp>
    </p:spTree>
  </p:cSld>
  <p:clrMap bg1="lt1" tx1="dk1" bg2="lt2" tx2="dk2" accent1="accent1" accent2="accent2" accent3="accent3" accent4="accent4" accent5="accent5" accent6="accent6" hlink="hlink" folHlink="folHlink"/>
  <p:sldLayoutIdLst>
    <p:sldLayoutId id="2147483739" r:id="rId1"/>
    <p:sldLayoutId id="2147483741" r:id="rId2"/>
    <p:sldLayoutId id="2147483743" r:id="rId3"/>
  </p:sldLayoutIdLst>
  <p:txStyles>
    <p:titleStyle>
      <a:lvl1pPr algn="ctr" defTabSz="457200" rtl="0" eaLnBrk="1" latinLnBrk="0" hangingPunct="1">
        <a:spcBef>
          <a:spcPct val="0"/>
        </a:spcBef>
        <a:buNone/>
        <a:defRPr sz="4000" kern="1200">
          <a:solidFill>
            <a:schemeClr val="tx2"/>
          </a:solidFill>
          <a:latin typeface="Candara" pitchFamily="34"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2"/>
          </a:solidFill>
          <a:latin typeface="Candara" pitchFamily="34" charset="0"/>
          <a:ea typeface="+mn-ea"/>
          <a:cs typeface="+mn-cs"/>
        </a:defRPr>
      </a:lvl1pPr>
      <a:lvl2pPr marL="742950" indent="-285750" algn="l" defTabSz="457200" rtl="0" eaLnBrk="1" latinLnBrk="0" hangingPunct="1">
        <a:spcBef>
          <a:spcPct val="20000"/>
        </a:spcBef>
        <a:buFont typeface="Arial"/>
        <a:buChar char="–"/>
        <a:defRPr sz="2800" kern="1200">
          <a:solidFill>
            <a:schemeClr val="tx2"/>
          </a:solidFill>
          <a:latin typeface="Candara" pitchFamily="34" charset="0"/>
          <a:ea typeface="+mn-ea"/>
          <a:cs typeface="+mn-cs"/>
        </a:defRPr>
      </a:lvl2pPr>
      <a:lvl3pPr marL="1143000" indent="-228600" algn="l" defTabSz="457200" rtl="0" eaLnBrk="1" latinLnBrk="0" hangingPunct="1">
        <a:spcBef>
          <a:spcPct val="20000"/>
        </a:spcBef>
        <a:buFont typeface="Arial"/>
        <a:buChar char="•"/>
        <a:defRPr sz="2400" kern="1200">
          <a:solidFill>
            <a:schemeClr val="tx2"/>
          </a:solidFill>
          <a:latin typeface="Candara"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tx2"/>
          </a:solidFill>
          <a:latin typeface="Candara"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tx2"/>
          </a:solidFill>
          <a:latin typeface="Candara"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DEE7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015A1C-A950-4BF7-9F1F-2CA7C903A8EE}" type="datetimeFigureOut">
              <a:rPr lang="en-US" smtClean="0">
                <a:solidFill>
                  <a:prstClr val="black">
                    <a:tint val="75000"/>
                  </a:prstClr>
                </a:solidFill>
              </a:rPr>
              <a:pPr/>
              <a:t>4/14/2013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pic>
        <p:nvPicPr>
          <p:cNvPr id="7" name="Picture 6" descr="350px-Zuoshangjiao.jpg"/>
          <p:cNvPicPr>
            <a:picLocks noChangeAspect="1"/>
          </p:cNvPicPr>
          <p:nvPr/>
        </p:nvPicPr>
        <p:blipFill>
          <a:blip r:embed="rId13" cstate="print"/>
          <a:stretch>
            <a:fillRect/>
          </a:stretch>
        </p:blipFill>
        <p:spPr>
          <a:xfrm>
            <a:off x="0" y="0"/>
            <a:ext cx="1295400" cy="1247285"/>
          </a:xfrm>
          <a:prstGeom prst="rect">
            <a:avLst/>
          </a:prstGeom>
        </p:spPr>
      </p:pic>
      <p:pic>
        <p:nvPicPr>
          <p:cNvPr id="8" name="Picture 7" descr="futuregrid.png"/>
          <p:cNvPicPr>
            <a:picLocks noChangeAspect="1"/>
          </p:cNvPicPr>
          <p:nvPr userDrawn="1"/>
        </p:nvPicPr>
        <p:blipFill>
          <a:blip r:embed="rId14" cstate="print"/>
          <a:stretch>
            <a:fillRect/>
          </a:stretch>
        </p:blipFill>
        <p:spPr>
          <a:xfrm>
            <a:off x="7464777" y="0"/>
            <a:ext cx="1679223" cy="1143000"/>
          </a:xfrm>
          <a:prstGeom prst="rect">
            <a:avLst/>
          </a:prstGeom>
        </p:spPr>
      </p:pic>
    </p:spTree>
    <p:extLst>
      <p:ext uri="{BB962C8B-B14F-4D97-AF65-F5344CB8AC3E}">
        <p14:creationId xmlns:p14="http://schemas.microsoft.com/office/powerpoint/2010/main" val="387727096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03266" name="Rectangle 2"/>
          <p:cNvSpPr>
            <a:spLocks noGrp="1" noChangeArrowheads="1"/>
          </p:cNvSpPr>
          <p:nvPr>
            <p:ph type="title"/>
          </p:nvPr>
        </p:nvSpPr>
        <p:spPr bwMode="auto">
          <a:xfrm>
            <a:off x="152400" y="304800"/>
            <a:ext cx="8839200" cy="1041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7" tIns="44450" rIns="90487" bIns="44450" numCol="1" anchor="ctr" anchorCtr="0" compatLnSpc="1">
            <a:prstTxWarp prst="textNoShape">
              <a:avLst/>
            </a:prstTxWarp>
          </a:bodyPr>
          <a:lstStyle/>
          <a:p>
            <a:pPr lvl="0"/>
            <a:r>
              <a:rPr lang="en-US" smtClean="0"/>
              <a:t>Click to edit Master title style</a:t>
            </a:r>
          </a:p>
        </p:txBody>
      </p:sp>
      <p:sp>
        <p:nvSpPr>
          <p:cNvPr id="1803267" name="Rectangle 3"/>
          <p:cNvSpPr>
            <a:spLocks noGrp="1" noChangeArrowheads="1"/>
          </p:cNvSpPr>
          <p:nvPr>
            <p:ph type="body" idx="1"/>
          </p:nvPr>
        </p:nvSpPr>
        <p:spPr bwMode="auto">
          <a:xfrm>
            <a:off x="152400" y="1600200"/>
            <a:ext cx="88392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7" tIns="44450" rIns="90487"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1803268" name="Rectangle 4"/>
          <p:cNvSpPr>
            <a:spLocks noChangeArrowheads="1"/>
          </p:cNvSpPr>
          <p:nvPr userDrawn="1"/>
        </p:nvSpPr>
        <p:spPr bwMode="auto">
          <a:xfrm flipV="1">
            <a:off x="1371600" y="6440488"/>
            <a:ext cx="6477000" cy="74612"/>
          </a:xfrm>
          <a:prstGeom prst="rect">
            <a:avLst/>
          </a:prstGeom>
          <a:solidFill>
            <a:srgbClr val="000080"/>
          </a:solidFill>
          <a:ln>
            <a:noFill/>
          </a:ln>
          <a:effectLst/>
          <a:extLst>
            <a:ext uri="{91240B29-F687-4F45-9708-019B960494DF}">
              <a14:hiddenLine xmlns:a14="http://schemas.microsoft.com/office/drawing/2010/main" w="12700">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600" b="1" smtClean="0">
              <a:solidFill>
                <a:srgbClr val="000000"/>
              </a:solidFill>
              <a:latin typeface="Times New Roman" pitchFamily="18" charset="0"/>
            </a:endParaRPr>
          </a:p>
        </p:txBody>
      </p:sp>
      <p:sp>
        <p:nvSpPr>
          <p:cNvPr id="1803269" name="Text Box 5"/>
          <p:cNvSpPr txBox="1">
            <a:spLocks noChangeArrowheads="1"/>
          </p:cNvSpPr>
          <p:nvPr userDrawn="1"/>
        </p:nvSpPr>
        <p:spPr bwMode="auto">
          <a:xfrm>
            <a:off x="4572000" y="6553200"/>
            <a:ext cx="3200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r" eaLnBrk="0" fontAlgn="base" hangingPunct="0">
              <a:spcBef>
                <a:spcPct val="0"/>
              </a:spcBef>
              <a:spcAft>
                <a:spcPct val="0"/>
              </a:spcAft>
            </a:pPr>
            <a:r>
              <a:rPr lang="en-US" sz="1000" b="1" smtClean="0">
                <a:solidFill>
                  <a:srgbClr val="000000"/>
                </a:solidFill>
                <a:latin typeface="Arial" pitchFamily="34" charset="0"/>
              </a:rPr>
              <a:t>UNIVERSITY OF CALIFORNIA, SAN DIEGO</a:t>
            </a:r>
          </a:p>
        </p:txBody>
      </p:sp>
      <p:sp>
        <p:nvSpPr>
          <p:cNvPr id="1803270" name="Text Box 6"/>
          <p:cNvSpPr txBox="1">
            <a:spLocks noChangeArrowheads="1"/>
          </p:cNvSpPr>
          <p:nvPr userDrawn="1"/>
        </p:nvSpPr>
        <p:spPr bwMode="auto">
          <a:xfrm>
            <a:off x="1355725" y="6248400"/>
            <a:ext cx="5654675"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eaLnBrk="0" fontAlgn="base" hangingPunct="0">
              <a:spcBef>
                <a:spcPct val="0"/>
              </a:spcBef>
              <a:spcAft>
                <a:spcPct val="0"/>
              </a:spcAft>
            </a:pPr>
            <a:r>
              <a:rPr lang="en-US" sz="1000" b="1" smtClean="0">
                <a:solidFill>
                  <a:srgbClr val="000000"/>
                </a:solidFill>
                <a:latin typeface="Arial" pitchFamily="34" charset="0"/>
              </a:rPr>
              <a:t>SAN DIEGO SUPERCOMPUTER CENTER</a:t>
            </a:r>
          </a:p>
        </p:txBody>
      </p:sp>
      <p:pic>
        <p:nvPicPr>
          <p:cNvPr id="1803271"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40688" y="6270625"/>
            <a:ext cx="804862" cy="422275"/>
          </a:xfrm>
          <a:prstGeom prst="rect">
            <a:avLst/>
          </a:prstGeom>
          <a:noFill/>
          <a:extLst>
            <a:ext uri="{909E8E84-426E-40DD-AFC4-6F175D3DCCD1}">
              <a14:hiddenFill xmlns:a14="http://schemas.microsoft.com/office/drawing/2010/main">
                <a:solidFill>
                  <a:srgbClr val="FFFFFF"/>
                </a:solidFill>
              </a14:hiddenFill>
            </a:ext>
          </a:extLst>
        </p:spPr>
      </p:pic>
      <p:pic>
        <p:nvPicPr>
          <p:cNvPr id="1803272" name="Picture 8" descr="SDSC_logo 1"/>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28600" y="6172200"/>
            <a:ext cx="952500" cy="495300"/>
          </a:xfrm>
          <a:prstGeom prst="rect">
            <a:avLst/>
          </a:prstGeom>
          <a:noFill/>
          <a:extLst>
            <a:ext uri="{909E8E84-426E-40DD-AFC4-6F175D3DCCD1}">
              <a14:hiddenFill xmlns:a14="http://schemas.microsoft.com/office/drawing/2010/main">
                <a:solidFill>
                  <a:srgbClr val="FFFFFF"/>
                </a:solidFill>
              </a14:hiddenFill>
            </a:ext>
          </a:extLst>
        </p:spPr>
      </p:pic>
      <p:sp>
        <p:nvSpPr>
          <p:cNvPr id="1803273" name="Text Box 9"/>
          <p:cNvSpPr txBox="1">
            <a:spLocks noChangeArrowheads="1"/>
          </p:cNvSpPr>
          <p:nvPr userDrawn="1"/>
        </p:nvSpPr>
        <p:spPr bwMode="auto">
          <a:xfrm>
            <a:off x="3200400" y="6521450"/>
            <a:ext cx="14366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1600" b="1" i="1" smtClean="0">
                <a:solidFill>
                  <a:srgbClr val="009999"/>
                </a:solidFill>
              </a:rPr>
              <a:t>Fran Berman</a:t>
            </a:r>
          </a:p>
        </p:txBody>
      </p:sp>
    </p:spTree>
    <p:extLst>
      <p:ext uri="{BB962C8B-B14F-4D97-AF65-F5344CB8AC3E}">
        <p14:creationId xmlns:p14="http://schemas.microsoft.com/office/powerpoint/2010/main" val="2872701377"/>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Lst>
  <p:transition/>
  <p:txStyles>
    <p:titleStyle>
      <a:lvl1pPr algn="ctr" rtl="0" fontAlgn="base">
        <a:lnSpc>
          <a:spcPct val="95000"/>
        </a:lnSpc>
        <a:spcBef>
          <a:spcPct val="0"/>
        </a:spcBef>
        <a:spcAft>
          <a:spcPct val="0"/>
        </a:spcAft>
        <a:defRPr sz="3600" b="1" i="1">
          <a:solidFill>
            <a:srgbClr val="000099"/>
          </a:solidFill>
          <a:latin typeface="+mj-lt"/>
          <a:ea typeface="+mj-ea"/>
          <a:cs typeface="+mj-cs"/>
        </a:defRPr>
      </a:lvl1pPr>
      <a:lvl2pPr algn="ctr" rtl="0" fontAlgn="base">
        <a:lnSpc>
          <a:spcPct val="95000"/>
        </a:lnSpc>
        <a:spcBef>
          <a:spcPct val="0"/>
        </a:spcBef>
        <a:spcAft>
          <a:spcPct val="0"/>
        </a:spcAft>
        <a:defRPr sz="3600" b="1" i="1">
          <a:solidFill>
            <a:srgbClr val="000099"/>
          </a:solidFill>
          <a:latin typeface="Helvetica" charset="0"/>
        </a:defRPr>
      </a:lvl2pPr>
      <a:lvl3pPr algn="ctr" rtl="0" fontAlgn="base">
        <a:lnSpc>
          <a:spcPct val="95000"/>
        </a:lnSpc>
        <a:spcBef>
          <a:spcPct val="0"/>
        </a:spcBef>
        <a:spcAft>
          <a:spcPct val="0"/>
        </a:spcAft>
        <a:defRPr sz="3600" b="1" i="1">
          <a:solidFill>
            <a:srgbClr val="000099"/>
          </a:solidFill>
          <a:latin typeface="Helvetica" charset="0"/>
        </a:defRPr>
      </a:lvl3pPr>
      <a:lvl4pPr algn="ctr" rtl="0" fontAlgn="base">
        <a:lnSpc>
          <a:spcPct val="95000"/>
        </a:lnSpc>
        <a:spcBef>
          <a:spcPct val="0"/>
        </a:spcBef>
        <a:spcAft>
          <a:spcPct val="0"/>
        </a:spcAft>
        <a:defRPr sz="3600" b="1" i="1">
          <a:solidFill>
            <a:srgbClr val="000099"/>
          </a:solidFill>
          <a:latin typeface="Helvetica" charset="0"/>
        </a:defRPr>
      </a:lvl4pPr>
      <a:lvl5pPr algn="ctr" rtl="0" fontAlgn="base">
        <a:lnSpc>
          <a:spcPct val="95000"/>
        </a:lnSpc>
        <a:spcBef>
          <a:spcPct val="0"/>
        </a:spcBef>
        <a:spcAft>
          <a:spcPct val="0"/>
        </a:spcAft>
        <a:defRPr sz="3600" b="1" i="1">
          <a:solidFill>
            <a:srgbClr val="000099"/>
          </a:solidFill>
          <a:latin typeface="Helvetica" charset="0"/>
        </a:defRPr>
      </a:lvl5pPr>
      <a:lvl6pPr marL="457200" algn="ctr" rtl="0" fontAlgn="base">
        <a:lnSpc>
          <a:spcPct val="95000"/>
        </a:lnSpc>
        <a:spcBef>
          <a:spcPct val="0"/>
        </a:spcBef>
        <a:spcAft>
          <a:spcPct val="0"/>
        </a:spcAft>
        <a:defRPr sz="3600" b="1" i="1">
          <a:solidFill>
            <a:srgbClr val="000099"/>
          </a:solidFill>
          <a:latin typeface="Helvetica" charset="0"/>
        </a:defRPr>
      </a:lvl6pPr>
      <a:lvl7pPr marL="914400" algn="ctr" rtl="0" fontAlgn="base">
        <a:lnSpc>
          <a:spcPct val="95000"/>
        </a:lnSpc>
        <a:spcBef>
          <a:spcPct val="0"/>
        </a:spcBef>
        <a:spcAft>
          <a:spcPct val="0"/>
        </a:spcAft>
        <a:defRPr sz="3600" b="1" i="1">
          <a:solidFill>
            <a:srgbClr val="000099"/>
          </a:solidFill>
          <a:latin typeface="Helvetica" charset="0"/>
        </a:defRPr>
      </a:lvl7pPr>
      <a:lvl8pPr marL="1371600" algn="ctr" rtl="0" fontAlgn="base">
        <a:lnSpc>
          <a:spcPct val="95000"/>
        </a:lnSpc>
        <a:spcBef>
          <a:spcPct val="0"/>
        </a:spcBef>
        <a:spcAft>
          <a:spcPct val="0"/>
        </a:spcAft>
        <a:defRPr sz="3600" b="1" i="1">
          <a:solidFill>
            <a:srgbClr val="000099"/>
          </a:solidFill>
          <a:latin typeface="Helvetica" charset="0"/>
        </a:defRPr>
      </a:lvl8pPr>
      <a:lvl9pPr marL="1828800" algn="ctr" rtl="0" fontAlgn="base">
        <a:lnSpc>
          <a:spcPct val="95000"/>
        </a:lnSpc>
        <a:spcBef>
          <a:spcPct val="0"/>
        </a:spcBef>
        <a:spcAft>
          <a:spcPct val="0"/>
        </a:spcAft>
        <a:defRPr sz="3600" b="1" i="1">
          <a:solidFill>
            <a:srgbClr val="000099"/>
          </a:solidFill>
          <a:latin typeface="Helvetica" charset="0"/>
        </a:defRPr>
      </a:lvl9pPr>
    </p:titleStyle>
    <p:bodyStyle>
      <a:lvl1pPr marL="342900" indent="-342900" algn="l" rtl="0" fontAlgn="base">
        <a:lnSpc>
          <a:spcPct val="95000"/>
        </a:lnSpc>
        <a:spcBef>
          <a:spcPct val="20000"/>
        </a:spcBef>
        <a:spcAft>
          <a:spcPct val="0"/>
        </a:spcAft>
        <a:buClr>
          <a:schemeClr val="tx1"/>
        </a:buClr>
        <a:buSzPct val="100000"/>
        <a:buChar char="•"/>
        <a:defRPr sz="2800" b="1">
          <a:solidFill>
            <a:schemeClr val="tx1"/>
          </a:solidFill>
          <a:latin typeface="+mn-lt"/>
          <a:ea typeface="+mn-ea"/>
          <a:cs typeface="+mn-cs"/>
        </a:defRPr>
      </a:lvl1pPr>
      <a:lvl2pPr marL="742950" indent="-285750" algn="l" rtl="0" fontAlgn="base">
        <a:lnSpc>
          <a:spcPct val="95000"/>
        </a:lnSpc>
        <a:spcBef>
          <a:spcPct val="20000"/>
        </a:spcBef>
        <a:spcAft>
          <a:spcPct val="0"/>
        </a:spcAft>
        <a:buClr>
          <a:schemeClr val="tx1"/>
        </a:buClr>
        <a:buSzPct val="100000"/>
        <a:buChar char="•"/>
        <a:defRPr sz="2400">
          <a:solidFill>
            <a:schemeClr val="tx1"/>
          </a:solidFill>
          <a:latin typeface="+mn-lt"/>
        </a:defRPr>
      </a:lvl2pPr>
      <a:lvl3pPr marL="1143000" indent="-228600" algn="l" rtl="0" fontAlgn="base">
        <a:lnSpc>
          <a:spcPct val="95000"/>
        </a:lnSpc>
        <a:spcBef>
          <a:spcPct val="20000"/>
        </a:spcBef>
        <a:spcAft>
          <a:spcPct val="0"/>
        </a:spcAft>
        <a:buClr>
          <a:schemeClr val="tx1"/>
        </a:buClr>
        <a:buSzPct val="100000"/>
        <a:buChar char="•"/>
        <a:defRPr sz="20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Times" pitchFamily="1" charset="0"/>
        </a:defRPr>
      </a:lvl4pPr>
      <a:lvl5pPr marL="2057400" indent="-228600" algn="l" rtl="0" fontAlgn="base">
        <a:spcBef>
          <a:spcPct val="20000"/>
        </a:spcBef>
        <a:spcAft>
          <a:spcPct val="0"/>
        </a:spcAft>
        <a:buChar char="»"/>
        <a:defRPr sz="2000">
          <a:solidFill>
            <a:schemeClr val="tx1"/>
          </a:solidFill>
          <a:latin typeface="Times" pitchFamily="1" charset="0"/>
        </a:defRPr>
      </a:lvl5pPr>
      <a:lvl6pPr marL="2514600" indent="-228600" algn="l" rtl="0" fontAlgn="base">
        <a:spcBef>
          <a:spcPct val="20000"/>
        </a:spcBef>
        <a:spcAft>
          <a:spcPct val="0"/>
        </a:spcAft>
        <a:buChar char="»"/>
        <a:defRPr sz="2000">
          <a:solidFill>
            <a:schemeClr val="tx1"/>
          </a:solidFill>
          <a:latin typeface="Times" pitchFamily="1" charset="0"/>
        </a:defRPr>
      </a:lvl6pPr>
      <a:lvl7pPr marL="2971800" indent="-228600" algn="l" rtl="0" fontAlgn="base">
        <a:spcBef>
          <a:spcPct val="20000"/>
        </a:spcBef>
        <a:spcAft>
          <a:spcPct val="0"/>
        </a:spcAft>
        <a:buChar char="»"/>
        <a:defRPr sz="2000">
          <a:solidFill>
            <a:schemeClr val="tx1"/>
          </a:solidFill>
          <a:latin typeface="Times" pitchFamily="1" charset="0"/>
        </a:defRPr>
      </a:lvl7pPr>
      <a:lvl8pPr marL="3429000" indent="-228600" algn="l" rtl="0" fontAlgn="base">
        <a:spcBef>
          <a:spcPct val="20000"/>
        </a:spcBef>
        <a:spcAft>
          <a:spcPct val="0"/>
        </a:spcAft>
        <a:buChar char="»"/>
        <a:defRPr sz="2000">
          <a:solidFill>
            <a:schemeClr val="tx1"/>
          </a:solidFill>
          <a:latin typeface="Times" pitchFamily="1" charset="0"/>
        </a:defRPr>
      </a:lvl8pPr>
      <a:lvl9pPr marL="3886200" indent="-228600" algn="l" rtl="0" fontAlgn="base">
        <a:spcBef>
          <a:spcPct val="20000"/>
        </a:spcBef>
        <a:spcAft>
          <a:spcPct val="0"/>
        </a:spcAft>
        <a:buChar char="»"/>
        <a:defRPr sz="2000">
          <a:solidFill>
            <a:schemeClr val="tx1"/>
          </a:solidFill>
          <a:latin typeface="Times" pitchFamily="1"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944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944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944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0" hangingPunct="0">
              <a:defRPr sz="1400" b="0">
                <a:latin typeface="+mn-lt"/>
              </a:defRPr>
            </a:lvl1pPr>
          </a:lstStyle>
          <a:p>
            <a:pPr fontAlgn="base">
              <a:spcBef>
                <a:spcPct val="0"/>
              </a:spcBef>
              <a:spcAft>
                <a:spcPct val="0"/>
              </a:spcAft>
            </a:pPr>
            <a:endParaRPr lang="en-US" smtClean="0">
              <a:solidFill>
                <a:srgbClr val="000000"/>
              </a:solidFill>
            </a:endParaRPr>
          </a:p>
        </p:txBody>
      </p:sp>
      <p:sp>
        <p:nvSpPr>
          <p:cNvPr id="24944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b="0">
                <a:latin typeface="+mn-lt"/>
              </a:defRPr>
            </a:lvl1pPr>
          </a:lstStyle>
          <a:p>
            <a:pPr algn="ctr" fontAlgn="base">
              <a:spcBef>
                <a:spcPct val="0"/>
              </a:spcBef>
              <a:spcAft>
                <a:spcPct val="0"/>
              </a:spcAft>
            </a:pPr>
            <a:endParaRPr lang="en-US" smtClean="0">
              <a:solidFill>
                <a:srgbClr val="000000"/>
              </a:solidFill>
            </a:endParaRPr>
          </a:p>
        </p:txBody>
      </p:sp>
      <p:sp>
        <p:nvSpPr>
          <p:cNvPr id="24944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b="0">
                <a:latin typeface="+mn-lt"/>
              </a:defRPr>
            </a:lvl1pPr>
          </a:lstStyle>
          <a:p>
            <a:pPr fontAlgn="base">
              <a:spcBef>
                <a:spcPct val="0"/>
              </a:spcBef>
              <a:spcAft>
                <a:spcPct val="0"/>
              </a:spcAft>
            </a:pPr>
            <a:fld id="{AB81BCF0-48FD-45AE-B65D-662266C541E5}"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322758047"/>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958" r:id="rId13"/>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pitchFamily="1" charset="0"/>
        </a:defRPr>
      </a:lvl2pPr>
      <a:lvl3pPr algn="ctr" rtl="0" fontAlgn="base">
        <a:spcBef>
          <a:spcPct val="0"/>
        </a:spcBef>
        <a:spcAft>
          <a:spcPct val="0"/>
        </a:spcAft>
        <a:defRPr sz="4400">
          <a:solidFill>
            <a:schemeClr val="tx2"/>
          </a:solidFill>
          <a:latin typeface="Times" pitchFamily="1" charset="0"/>
        </a:defRPr>
      </a:lvl3pPr>
      <a:lvl4pPr algn="ctr" rtl="0" fontAlgn="base">
        <a:spcBef>
          <a:spcPct val="0"/>
        </a:spcBef>
        <a:spcAft>
          <a:spcPct val="0"/>
        </a:spcAft>
        <a:defRPr sz="4400">
          <a:solidFill>
            <a:schemeClr val="tx2"/>
          </a:solidFill>
          <a:latin typeface="Times" pitchFamily="1" charset="0"/>
        </a:defRPr>
      </a:lvl4pPr>
      <a:lvl5pPr algn="ctr" rtl="0" fontAlgn="base">
        <a:spcBef>
          <a:spcPct val="0"/>
        </a:spcBef>
        <a:spcAft>
          <a:spcPct val="0"/>
        </a:spcAft>
        <a:defRPr sz="4400">
          <a:solidFill>
            <a:schemeClr val="tx2"/>
          </a:solidFill>
          <a:latin typeface="Times" pitchFamily="1" charset="0"/>
        </a:defRPr>
      </a:lvl5pPr>
      <a:lvl6pPr marL="457200" algn="ctr" rtl="0" fontAlgn="base">
        <a:spcBef>
          <a:spcPct val="0"/>
        </a:spcBef>
        <a:spcAft>
          <a:spcPct val="0"/>
        </a:spcAft>
        <a:defRPr sz="4400">
          <a:solidFill>
            <a:schemeClr val="tx2"/>
          </a:solidFill>
          <a:latin typeface="Times" pitchFamily="1" charset="0"/>
        </a:defRPr>
      </a:lvl6pPr>
      <a:lvl7pPr marL="914400" algn="ctr" rtl="0" fontAlgn="base">
        <a:spcBef>
          <a:spcPct val="0"/>
        </a:spcBef>
        <a:spcAft>
          <a:spcPct val="0"/>
        </a:spcAft>
        <a:defRPr sz="4400">
          <a:solidFill>
            <a:schemeClr val="tx2"/>
          </a:solidFill>
          <a:latin typeface="Times" pitchFamily="1" charset="0"/>
        </a:defRPr>
      </a:lvl7pPr>
      <a:lvl8pPr marL="1371600" algn="ctr" rtl="0" fontAlgn="base">
        <a:spcBef>
          <a:spcPct val="0"/>
        </a:spcBef>
        <a:spcAft>
          <a:spcPct val="0"/>
        </a:spcAft>
        <a:defRPr sz="4400">
          <a:solidFill>
            <a:schemeClr val="tx2"/>
          </a:solidFill>
          <a:latin typeface="Times" pitchFamily="1" charset="0"/>
        </a:defRPr>
      </a:lvl8pPr>
      <a:lvl9pPr marL="1828800" algn="ctr" rtl="0" fontAlgn="base">
        <a:spcBef>
          <a:spcPct val="0"/>
        </a:spcBef>
        <a:spcAft>
          <a:spcPct val="0"/>
        </a:spcAft>
        <a:defRPr sz="4400">
          <a:solidFill>
            <a:schemeClr val="tx2"/>
          </a:solidFill>
          <a:latin typeface="Times" pitchFamily="1"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Text Box 2"/>
          <p:cNvSpPr txBox="1">
            <a:spLocks noChangeArrowheads="1"/>
          </p:cNvSpPr>
          <p:nvPr/>
        </p:nvSpPr>
        <p:spPr bwMode="auto">
          <a:xfrm>
            <a:off x="0" y="6308725"/>
            <a:ext cx="9144000" cy="549275"/>
          </a:xfrm>
          <a:prstGeom prst="rect">
            <a:avLst/>
          </a:prstGeom>
          <a:solidFill>
            <a:srgbClr val="0067B1"/>
          </a:solidFill>
          <a:ln w="9525">
            <a:noFill/>
            <a:round/>
            <a:headEnd/>
            <a:tailEnd/>
          </a:ln>
          <a:effectLst/>
        </p:spPr>
        <p:txBody>
          <a:bodyPr wrap="none" anchor="ctr"/>
          <a:lstStyle/>
          <a:p>
            <a:pPr>
              <a:defRPr/>
            </a:pPr>
            <a:endParaRPr lang="en-US">
              <a:solidFill>
                <a:prstClr val="black"/>
              </a:solidFill>
              <a:cs typeface="Arial" pitchFamily="34" charset="0"/>
            </a:endParaRPr>
          </a:p>
        </p:txBody>
      </p:sp>
      <p:grpSp>
        <p:nvGrpSpPr>
          <p:cNvPr id="2" name="Group 12"/>
          <p:cNvGrpSpPr>
            <a:grpSpLocks/>
          </p:cNvGrpSpPr>
          <p:nvPr/>
        </p:nvGrpSpPr>
        <p:grpSpPr bwMode="auto">
          <a:xfrm>
            <a:off x="0" y="0"/>
            <a:ext cx="9144000" cy="1044575"/>
            <a:chOff x="-1" y="0"/>
            <a:chExt cx="9144001" cy="1044575"/>
          </a:xfrm>
        </p:grpSpPr>
        <p:sp>
          <p:nvSpPr>
            <p:cNvPr id="8" name="Rectangle 4"/>
            <p:cNvSpPr>
              <a:spLocks noChangeArrowheads="1"/>
            </p:cNvSpPr>
            <p:nvPr userDrawn="1"/>
          </p:nvSpPr>
          <p:spPr bwMode="auto">
            <a:xfrm>
              <a:off x="-1" y="0"/>
              <a:ext cx="9144001" cy="1044575"/>
            </a:xfrm>
            <a:prstGeom prst="rect">
              <a:avLst/>
            </a:prstGeom>
            <a:solidFill>
              <a:srgbClr val="0067B1"/>
            </a:solidFill>
            <a:ln w="9360">
              <a:solidFill>
                <a:srgbClr val="0067B1"/>
              </a:solidFill>
              <a:round/>
              <a:headEnd/>
              <a:tailEnd/>
            </a:ln>
            <a:effectLst/>
          </p:spPr>
          <p:txBody>
            <a:bodyPr wrap="none" anchor="ctr"/>
            <a:lstStyle/>
            <a:p>
              <a:pPr>
                <a:defRPr/>
              </a:pPr>
              <a:endParaRPr lang="en-US">
                <a:solidFill>
                  <a:prstClr val="black"/>
                </a:solidFill>
                <a:cs typeface="Arial" pitchFamily="34" charset="0"/>
              </a:endParaRPr>
            </a:p>
          </p:txBody>
        </p:sp>
        <p:pic>
          <p:nvPicPr>
            <p:cNvPr id="7188" name="Picture 5"/>
            <p:cNvPicPr>
              <a:picLocks noChangeAspect="1" noChangeArrowheads="1"/>
            </p:cNvPicPr>
            <p:nvPr userDrawn="1"/>
          </p:nvPicPr>
          <p:blipFill>
            <a:blip r:embed="rId6" cstate="print"/>
            <a:srcRect/>
            <a:stretch>
              <a:fillRect/>
            </a:stretch>
          </p:blipFill>
          <p:spPr bwMode="auto">
            <a:xfrm>
              <a:off x="0" y="0"/>
              <a:ext cx="1735138" cy="979488"/>
            </a:xfrm>
            <a:prstGeom prst="rect">
              <a:avLst/>
            </a:prstGeom>
            <a:noFill/>
            <a:ln w="9525">
              <a:noFill/>
              <a:miter lim="800000"/>
              <a:headEnd/>
              <a:tailEnd/>
            </a:ln>
          </p:spPr>
        </p:pic>
        <p:sp>
          <p:nvSpPr>
            <p:cNvPr id="10" name="Rectangle 6"/>
            <p:cNvSpPr>
              <a:spLocks noChangeArrowheads="1"/>
            </p:cNvSpPr>
            <p:nvPr/>
          </p:nvSpPr>
          <p:spPr bwMode="auto">
            <a:xfrm>
              <a:off x="1619249" y="0"/>
              <a:ext cx="1800225" cy="979488"/>
            </a:xfrm>
            <a:prstGeom prst="rect">
              <a:avLst/>
            </a:prstGeom>
            <a:solidFill>
              <a:srgbClr val="FFFFFF"/>
            </a:solidFill>
            <a:ln w="9360">
              <a:solidFill>
                <a:srgbClr val="FFFFFF"/>
              </a:solidFill>
              <a:round/>
              <a:headEnd/>
              <a:tailEnd/>
            </a:ln>
            <a:effectLst/>
          </p:spPr>
          <p:txBody>
            <a:bodyPr wrap="none" anchor="ctr"/>
            <a:lstStyle/>
            <a:p>
              <a:pPr>
                <a:defRPr/>
              </a:pPr>
              <a:endParaRPr lang="en-US">
                <a:solidFill>
                  <a:prstClr val="black"/>
                </a:solidFill>
                <a:cs typeface="Arial" pitchFamily="34" charset="0"/>
              </a:endParaRPr>
            </a:p>
          </p:txBody>
        </p:sp>
        <p:sp>
          <p:nvSpPr>
            <p:cNvPr id="11" name="Freeform 7"/>
            <p:cNvSpPr>
              <a:spLocks noChangeArrowheads="1"/>
            </p:cNvSpPr>
            <p:nvPr/>
          </p:nvSpPr>
          <p:spPr bwMode="auto">
            <a:xfrm>
              <a:off x="1619249" y="0"/>
              <a:ext cx="1800225" cy="979488"/>
            </a:xfrm>
            <a:custGeom>
              <a:avLst/>
              <a:gdLst/>
              <a:ahLst/>
              <a:cxnLst>
                <a:cxn ang="0">
                  <a:pos x="5000" y="0"/>
                </a:cxn>
                <a:cxn ang="0">
                  <a:pos x="5000" y="2720"/>
                </a:cxn>
                <a:cxn ang="0">
                  <a:pos x="0" y="2720"/>
                </a:cxn>
                <a:cxn ang="0">
                  <a:pos x="2000" y="0"/>
                </a:cxn>
                <a:cxn ang="0">
                  <a:pos x="5000" y="0"/>
                </a:cxn>
              </a:cxnLst>
              <a:rect l="0" t="0" r="r" b="b"/>
              <a:pathLst>
                <a:path w="5001" h="2721">
                  <a:moveTo>
                    <a:pt x="5000" y="0"/>
                  </a:moveTo>
                  <a:lnTo>
                    <a:pt x="5000" y="2720"/>
                  </a:lnTo>
                  <a:lnTo>
                    <a:pt x="0" y="2720"/>
                  </a:lnTo>
                  <a:cubicBezTo>
                    <a:pt x="2000" y="2720"/>
                    <a:pt x="0" y="0"/>
                    <a:pt x="2000" y="0"/>
                  </a:cubicBezTo>
                  <a:cubicBezTo>
                    <a:pt x="2667" y="0"/>
                    <a:pt x="4333" y="0"/>
                    <a:pt x="5000" y="0"/>
                  </a:cubicBezTo>
                </a:path>
              </a:pathLst>
            </a:custGeom>
            <a:solidFill>
              <a:srgbClr val="0067B1"/>
            </a:solidFill>
            <a:ln w="9360">
              <a:solidFill>
                <a:srgbClr val="0067B1"/>
              </a:solidFill>
              <a:round/>
              <a:headEnd/>
              <a:tailEnd/>
            </a:ln>
            <a:effectLst/>
          </p:spPr>
          <p:txBody>
            <a:bodyPr wrap="none" anchor="ctr"/>
            <a:lstStyle/>
            <a:p>
              <a:pPr>
                <a:defRPr/>
              </a:pPr>
              <a:endParaRPr lang="en-US">
                <a:solidFill>
                  <a:prstClr val="black"/>
                </a:solidFill>
                <a:cs typeface="Arial" pitchFamily="34" charset="0"/>
              </a:endParaRPr>
            </a:p>
          </p:txBody>
        </p:sp>
      </p:grpSp>
      <p:sp>
        <p:nvSpPr>
          <p:cNvPr id="7172" name="Title Placeholder 1"/>
          <p:cNvSpPr>
            <a:spLocks noGrp="1"/>
          </p:cNvSpPr>
          <p:nvPr>
            <p:ph type="title"/>
          </p:nvPr>
        </p:nvSpPr>
        <p:spPr bwMode="auto">
          <a:xfrm>
            <a:off x="2124075" y="115888"/>
            <a:ext cx="6840538" cy="8651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3" name="Text Placeholder 2"/>
          <p:cNvSpPr>
            <a:spLocks noGrp="1"/>
          </p:cNvSpPr>
          <p:nvPr>
            <p:ph type="body" idx="1"/>
          </p:nvPr>
        </p:nvSpPr>
        <p:spPr bwMode="auto">
          <a:xfrm>
            <a:off x="611188" y="1600200"/>
            <a:ext cx="8075612"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1913" y="6376988"/>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bg1"/>
                </a:solidFill>
                <a:latin typeface="Arial" pitchFamily="34" charset="0"/>
                <a:cs typeface="Arial" pitchFamily="34" charset="0"/>
              </a:defRPr>
            </a:lvl1pPr>
          </a:lstStyle>
          <a:p>
            <a:pPr>
              <a:defRPr/>
            </a:pPr>
            <a:r>
              <a:rPr lang="en-US">
                <a:solidFill>
                  <a:prstClr val="white"/>
                </a:solidFill>
              </a:rPr>
              <a:t>1/10/2010</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bg1"/>
                </a:solidFill>
                <a:latin typeface="Arial" pitchFamily="34" charset="0"/>
                <a:cs typeface="Arial" pitchFamily="34" charset="0"/>
              </a:defRPr>
            </a:lvl1pPr>
          </a:lstStyle>
          <a:p>
            <a:pPr>
              <a:defRPr/>
            </a:pPr>
            <a:r>
              <a:rPr lang="en-US">
                <a:solidFill>
                  <a:prstClr val="white"/>
                </a:solidFill>
              </a:rPr>
              <a:t>NSF &amp; EC - Rome 2010</a:t>
            </a:r>
          </a:p>
        </p:txBody>
      </p:sp>
      <p:sp>
        <p:nvSpPr>
          <p:cNvPr id="6" name="Slide Number Placeholder 5"/>
          <p:cNvSpPr>
            <a:spLocks noGrp="1"/>
          </p:cNvSpPr>
          <p:nvPr>
            <p:ph type="sldNum" sz="quarter" idx="4"/>
          </p:nvPr>
        </p:nvSpPr>
        <p:spPr>
          <a:xfrm>
            <a:off x="7019925"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bg1"/>
                </a:solidFill>
                <a:latin typeface="Arial" pitchFamily="34" charset="0"/>
                <a:cs typeface="Arial" pitchFamily="34" charset="0"/>
              </a:defRPr>
            </a:lvl1pPr>
          </a:lstStyle>
          <a:p>
            <a:pPr>
              <a:defRPr/>
            </a:pPr>
            <a:fld id="{68048CB0-408C-4B2B-83AC-03D46ADC8A1B}" type="slidenum">
              <a:rPr lang="en-US">
                <a:solidFill>
                  <a:prstClr val="white"/>
                </a:solidFill>
              </a:rPr>
              <a:pPr>
                <a:defRPr/>
              </a:pPr>
              <a:t>‹#›</a:t>
            </a:fld>
            <a:endParaRPr lang="en-US" dirty="0">
              <a:solidFill>
                <a:prstClr val="white"/>
              </a:solidFill>
            </a:endParaRPr>
          </a:p>
        </p:txBody>
      </p:sp>
      <p:sp>
        <p:nvSpPr>
          <p:cNvPr id="15" name="Rectangle 17"/>
          <p:cNvSpPr>
            <a:spLocks noChangeArrowheads="1"/>
          </p:cNvSpPr>
          <p:nvPr/>
        </p:nvSpPr>
        <p:spPr bwMode="auto">
          <a:xfrm>
            <a:off x="7667625" y="6586538"/>
            <a:ext cx="1447800" cy="279400"/>
          </a:xfrm>
          <a:prstGeom prst="rect">
            <a:avLst/>
          </a:prstGeom>
          <a:noFill/>
          <a:ln w="9525">
            <a:noFill/>
            <a:round/>
            <a:headEnd/>
            <a:tailEnd/>
          </a:ln>
          <a:effectLst/>
        </p:spPr>
        <p:txBody>
          <a:bodyPr lIns="90000" tIns="46800" rIns="90000" bIns="46800">
            <a:spAutoFit/>
          </a:bodyPr>
          <a:lstStyle/>
          <a:p>
            <a:pPr algn="r">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200" dirty="0">
                <a:solidFill>
                  <a:srgbClr val="FFFFFF"/>
                </a:solidFill>
                <a:latin typeface="Arial" pitchFamily="34" charset="0"/>
                <a:ea typeface="SimSun" charset="0"/>
                <a:cs typeface="Arial" pitchFamily="34" charset="0"/>
              </a:rPr>
              <a:t>www.egi.eu</a:t>
            </a:r>
          </a:p>
        </p:txBody>
      </p:sp>
      <p:sp>
        <p:nvSpPr>
          <p:cNvPr id="16" name="Rectangle 18"/>
          <p:cNvSpPr>
            <a:spLocks noChangeArrowheads="1"/>
          </p:cNvSpPr>
          <p:nvPr/>
        </p:nvSpPr>
        <p:spPr bwMode="auto">
          <a:xfrm>
            <a:off x="53975" y="6605588"/>
            <a:ext cx="2286000" cy="279400"/>
          </a:xfrm>
          <a:prstGeom prst="rect">
            <a:avLst/>
          </a:prstGeom>
          <a:noFill/>
          <a:ln w="9525">
            <a:noFill/>
            <a:round/>
            <a:headEnd/>
            <a:tailEnd/>
          </a:ln>
          <a:effectLst/>
        </p:spPr>
        <p:txBody>
          <a:bodyPr lIns="90000" tIns="46800" rIns="90000" bIns="46800">
            <a:spAutoFit/>
          </a:bodyPr>
          <a:lstStyle/>
          <a:p>
            <a:pPr>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200" dirty="0">
                <a:solidFill>
                  <a:srgbClr val="FFFFFF"/>
                </a:solidFill>
                <a:latin typeface="Arial" pitchFamily="34" charset="0"/>
                <a:ea typeface="SimSun" charset="0"/>
                <a:cs typeface="Arial" pitchFamily="34" charset="0"/>
              </a:rPr>
              <a:t>EGI-</a:t>
            </a:r>
            <a:r>
              <a:rPr lang="en-US" sz="1200" dirty="0" err="1">
                <a:solidFill>
                  <a:srgbClr val="FFFFFF"/>
                </a:solidFill>
                <a:latin typeface="Arial" pitchFamily="34" charset="0"/>
                <a:ea typeface="SimSun" charset="0"/>
                <a:cs typeface="Arial" pitchFamily="34" charset="0"/>
              </a:rPr>
              <a:t>InSPIRE</a:t>
            </a:r>
            <a:r>
              <a:rPr lang="en-US" sz="1200" dirty="0">
                <a:solidFill>
                  <a:srgbClr val="FFFFFF"/>
                </a:solidFill>
                <a:latin typeface="Arial" pitchFamily="34" charset="0"/>
                <a:ea typeface="SimSun" charset="0"/>
                <a:cs typeface="Arial" pitchFamily="34" charset="0"/>
              </a:rPr>
              <a:t> RI-261323</a:t>
            </a:r>
          </a:p>
        </p:txBody>
      </p:sp>
      <p:sp>
        <p:nvSpPr>
          <p:cNvPr id="17" name="Text Box 2"/>
          <p:cNvSpPr txBox="1">
            <a:spLocks noChangeArrowheads="1"/>
          </p:cNvSpPr>
          <p:nvPr userDrawn="1"/>
        </p:nvSpPr>
        <p:spPr bwMode="auto">
          <a:xfrm>
            <a:off x="0" y="6308725"/>
            <a:ext cx="9144000" cy="549275"/>
          </a:xfrm>
          <a:prstGeom prst="rect">
            <a:avLst/>
          </a:prstGeom>
          <a:solidFill>
            <a:srgbClr val="0067B1"/>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endParaRPr lang="en-US">
              <a:solidFill>
                <a:prstClr val="black"/>
              </a:solidFill>
              <a:latin typeface="Calibri" pitchFamily="34" charset="0"/>
              <a:cs typeface="Arial" pitchFamily="34" charset="0"/>
            </a:endParaRPr>
          </a:p>
        </p:txBody>
      </p:sp>
      <p:grpSp>
        <p:nvGrpSpPr>
          <p:cNvPr id="3" name="Group 12"/>
          <p:cNvGrpSpPr>
            <a:grpSpLocks/>
          </p:cNvGrpSpPr>
          <p:nvPr userDrawn="1"/>
        </p:nvGrpSpPr>
        <p:grpSpPr bwMode="auto">
          <a:xfrm>
            <a:off x="0" y="0"/>
            <a:ext cx="9144000" cy="1044575"/>
            <a:chOff x="-1" y="0"/>
            <a:chExt cx="9144001" cy="1044575"/>
          </a:xfrm>
        </p:grpSpPr>
        <p:sp>
          <p:nvSpPr>
            <p:cNvPr id="19" name="Rectangle 4"/>
            <p:cNvSpPr>
              <a:spLocks noChangeArrowheads="1"/>
            </p:cNvSpPr>
            <p:nvPr userDrawn="1"/>
          </p:nvSpPr>
          <p:spPr bwMode="auto">
            <a:xfrm>
              <a:off x="-1" y="0"/>
              <a:ext cx="9144001" cy="1044575"/>
            </a:xfrm>
            <a:prstGeom prst="rect">
              <a:avLst/>
            </a:prstGeom>
            <a:solidFill>
              <a:srgbClr val="0067B1"/>
            </a:solidFill>
            <a:ln w="9360">
              <a:solidFill>
                <a:srgbClr val="0067B1"/>
              </a:solidFill>
              <a:round/>
              <a:headEnd/>
              <a:tailEnd/>
            </a:ln>
          </p:spPr>
          <p:txBody>
            <a:bodyPr wrap="none" anchor="ctr"/>
            <a:lstStyle/>
            <a:p>
              <a:pPr fontAlgn="base">
                <a:spcBef>
                  <a:spcPct val="0"/>
                </a:spcBef>
                <a:spcAft>
                  <a:spcPct val="0"/>
                </a:spcAft>
                <a:defRPr/>
              </a:pPr>
              <a:endParaRPr lang="en-US">
                <a:solidFill>
                  <a:prstClr val="black"/>
                </a:solidFill>
                <a:cs typeface="Arial" pitchFamily="34" charset="0"/>
              </a:endParaRPr>
            </a:p>
          </p:txBody>
        </p:sp>
        <p:pic>
          <p:nvPicPr>
            <p:cNvPr id="7184" name="Picture 5"/>
            <p:cNvPicPr>
              <a:picLocks noChangeAspect="1" noChangeArrowheads="1"/>
            </p:cNvPicPr>
            <p:nvPr userDrawn="1"/>
          </p:nvPicPr>
          <p:blipFill>
            <a:blip r:embed="rId6" cstate="print"/>
            <a:srcRect/>
            <a:stretch>
              <a:fillRect/>
            </a:stretch>
          </p:blipFill>
          <p:spPr bwMode="auto">
            <a:xfrm>
              <a:off x="0" y="0"/>
              <a:ext cx="1735138" cy="979488"/>
            </a:xfrm>
            <a:prstGeom prst="rect">
              <a:avLst/>
            </a:prstGeom>
            <a:noFill/>
            <a:ln w="9525">
              <a:noFill/>
              <a:miter lim="800000"/>
              <a:headEnd/>
              <a:tailEnd/>
            </a:ln>
          </p:spPr>
        </p:pic>
        <p:sp>
          <p:nvSpPr>
            <p:cNvPr id="21" name="Rectangle 6"/>
            <p:cNvSpPr>
              <a:spLocks noChangeArrowheads="1"/>
            </p:cNvSpPr>
            <p:nvPr/>
          </p:nvSpPr>
          <p:spPr bwMode="auto">
            <a:xfrm>
              <a:off x="1619249" y="0"/>
              <a:ext cx="1800225" cy="979488"/>
            </a:xfrm>
            <a:prstGeom prst="rect">
              <a:avLst/>
            </a:prstGeom>
            <a:solidFill>
              <a:srgbClr val="FFFFFF"/>
            </a:solidFill>
            <a:ln w="9360">
              <a:solidFill>
                <a:srgbClr val="FFFFFF"/>
              </a:solidFill>
              <a:round/>
              <a:headEnd/>
              <a:tailEnd/>
            </a:ln>
          </p:spPr>
          <p:txBody>
            <a:bodyPr wrap="none" anchor="ctr"/>
            <a:lstStyle/>
            <a:p>
              <a:pPr fontAlgn="base">
                <a:spcBef>
                  <a:spcPct val="0"/>
                </a:spcBef>
                <a:spcAft>
                  <a:spcPct val="0"/>
                </a:spcAft>
                <a:defRPr/>
              </a:pPr>
              <a:endParaRPr lang="en-US">
                <a:solidFill>
                  <a:prstClr val="black"/>
                </a:solidFill>
                <a:cs typeface="Arial" pitchFamily="34" charset="0"/>
              </a:endParaRPr>
            </a:p>
          </p:txBody>
        </p:sp>
        <p:sp>
          <p:nvSpPr>
            <p:cNvPr id="22" name="Freeform 7"/>
            <p:cNvSpPr>
              <a:spLocks noChangeArrowheads="1"/>
            </p:cNvSpPr>
            <p:nvPr/>
          </p:nvSpPr>
          <p:spPr bwMode="auto">
            <a:xfrm>
              <a:off x="1619249" y="0"/>
              <a:ext cx="1800225" cy="979488"/>
            </a:xfrm>
            <a:custGeom>
              <a:avLst/>
              <a:gdLst>
                <a:gd name="T0" fmla="*/ 5000 w 5001"/>
                <a:gd name="T1" fmla="*/ 0 h 2721"/>
                <a:gd name="T2" fmla="*/ 5000 w 5001"/>
                <a:gd name="T3" fmla="*/ 2720 h 2721"/>
                <a:gd name="T4" fmla="*/ 0 w 5001"/>
                <a:gd name="T5" fmla="*/ 2720 h 2721"/>
                <a:gd name="T6" fmla="*/ 2000 w 5001"/>
                <a:gd name="T7" fmla="*/ 0 h 2721"/>
                <a:gd name="T8" fmla="*/ 5000 w 5001"/>
                <a:gd name="T9" fmla="*/ 0 h 27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01" h="2721">
                  <a:moveTo>
                    <a:pt x="5000" y="0"/>
                  </a:moveTo>
                  <a:lnTo>
                    <a:pt x="5000" y="2720"/>
                  </a:lnTo>
                  <a:lnTo>
                    <a:pt x="0" y="2720"/>
                  </a:lnTo>
                  <a:cubicBezTo>
                    <a:pt x="2000" y="2720"/>
                    <a:pt x="0" y="0"/>
                    <a:pt x="2000" y="0"/>
                  </a:cubicBezTo>
                  <a:cubicBezTo>
                    <a:pt x="2667" y="0"/>
                    <a:pt x="4333" y="0"/>
                    <a:pt x="5000" y="0"/>
                  </a:cubicBezTo>
                </a:path>
              </a:pathLst>
            </a:custGeom>
            <a:solidFill>
              <a:srgbClr val="0067B1"/>
            </a:solidFill>
            <a:ln w="9360">
              <a:solidFill>
                <a:srgbClr val="0067B1"/>
              </a:solidFill>
              <a:round/>
              <a:headEnd/>
              <a:tailEnd/>
            </a:ln>
          </p:spPr>
          <p:txBody>
            <a:bodyPr wrap="none" anchor="ctr"/>
            <a:lstStyle/>
            <a:p>
              <a:pPr fontAlgn="base">
                <a:spcBef>
                  <a:spcPct val="0"/>
                </a:spcBef>
                <a:spcAft>
                  <a:spcPct val="0"/>
                </a:spcAft>
                <a:defRPr/>
              </a:pPr>
              <a:endParaRPr lang="en-GB">
                <a:solidFill>
                  <a:prstClr val="black"/>
                </a:solidFill>
                <a:latin typeface="Arial" pitchFamily="34" charset="0"/>
                <a:cs typeface="Arial" pitchFamily="34" charset="0"/>
              </a:endParaRPr>
            </a:p>
          </p:txBody>
        </p:sp>
      </p:grpSp>
      <p:sp>
        <p:nvSpPr>
          <p:cNvPr id="23" name="Rectangle 17"/>
          <p:cNvSpPr>
            <a:spLocks noChangeArrowheads="1"/>
          </p:cNvSpPr>
          <p:nvPr userDrawn="1"/>
        </p:nvSpPr>
        <p:spPr bwMode="auto">
          <a:xfrm>
            <a:off x="7667625" y="6586538"/>
            <a:ext cx="1447800" cy="279400"/>
          </a:xfrm>
          <a:prstGeom prst="rect">
            <a:avLst/>
          </a:prstGeom>
          <a:noFill/>
          <a:ln>
            <a:noFill/>
          </a:ln>
          <a:extLst/>
        </p:spPr>
        <p:txBody>
          <a:bodyPr lIns="90000" tIns="46800" rIns="90000" bIns="46800">
            <a:spAutoFit/>
          </a:bodyPr>
          <a:lstStyle/>
          <a:p>
            <a:pPr algn="r" fontAlgn="base">
              <a:spcBef>
                <a:spcPts val="875"/>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200">
                <a:solidFill>
                  <a:srgbClr val="FFFFFF"/>
                </a:solidFill>
                <a:latin typeface="Arial" pitchFamily="34" charset="0"/>
                <a:ea typeface="SimSun" pitchFamily="2" charset="-122"/>
                <a:cs typeface="Arial" pitchFamily="34" charset="0"/>
              </a:rPr>
              <a:t>www.egi.eu</a:t>
            </a:r>
          </a:p>
        </p:txBody>
      </p:sp>
      <p:sp>
        <p:nvSpPr>
          <p:cNvPr id="24" name="Rectangle 18"/>
          <p:cNvSpPr>
            <a:spLocks noChangeArrowheads="1"/>
          </p:cNvSpPr>
          <p:nvPr userDrawn="1"/>
        </p:nvSpPr>
        <p:spPr bwMode="auto">
          <a:xfrm>
            <a:off x="53975" y="6605588"/>
            <a:ext cx="2286000" cy="279400"/>
          </a:xfrm>
          <a:prstGeom prst="rect">
            <a:avLst/>
          </a:prstGeom>
          <a:noFill/>
          <a:ln>
            <a:noFill/>
          </a:ln>
          <a:extLst/>
        </p:spPr>
        <p:txBody>
          <a:bodyPr lIns="90000" tIns="46800" rIns="90000" bIns="46800">
            <a:spAutoFit/>
          </a:bodyPr>
          <a:lstStyle/>
          <a:p>
            <a:pPr fontAlgn="base">
              <a:spcBef>
                <a:spcPts val="875"/>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200">
                <a:solidFill>
                  <a:srgbClr val="FFFFFF"/>
                </a:solidFill>
                <a:latin typeface="Arial" pitchFamily="34" charset="0"/>
                <a:ea typeface="SimSun" pitchFamily="2" charset="-122"/>
                <a:cs typeface="Arial" pitchFamily="34" charset="0"/>
              </a:rPr>
              <a:t>EGI-InSPIRE RI-261323</a:t>
            </a:r>
          </a:p>
        </p:txBody>
      </p:sp>
    </p:spTree>
    <p:extLst>
      <p:ext uri="{BB962C8B-B14F-4D97-AF65-F5344CB8AC3E}">
        <p14:creationId xmlns:p14="http://schemas.microsoft.com/office/powerpoint/2010/main" val="1556963518"/>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Lst>
  <p:hf hdr="0"/>
  <p:txStyles>
    <p:titleStyle>
      <a:lvl1pPr algn="ctr" rtl="0" fontAlgn="base">
        <a:spcBef>
          <a:spcPct val="0"/>
        </a:spcBef>
        <a:spcAft>
          <a:spcPct val="0"/>
        </a:spcAft>
        <a:defRPr sz="4400" kern="1200">
          <a:solidFill>
            <a:schemeClr val="bg1"/>
          </a:solidFill>
          <a:latin typeface="Arial" pitchFamily="34" charset="0"/>
          <a:ea typeface="+mj-ea"/>
          <a:cs typeface="Arial" pitchFamily="34" charset="0"/>
        </a:defRPr>
      </a:lvl1pPr>
      <a:lvl2pPr algn="ctr" rtl="0" fontAlgn="base">
        <a:spcBef>
          <a:spcPct val="0"/>
        </a:spcBef>
        <a:spcAft>
          <a:spcPct val="0"/>
        </a:spcAft>
        <a:defRPr sz="4400">
          <a:solidFill>
            <a:schemeClr val="bg1"/>
          </a:solidFill>
          <a:latin typeface="Arial" pitchFamily="34" charset="0"/>
          <a:cs typeface="Arial" pitchFamily="34" charset="0"/>
        </a:defRPr>
      </a:lvl2pPr>
      <a:lvl3pPr algn="ctr" rtl="0" fontAlgn="base">
        <a:spcBef>
          <a:spcPct val="0"/>
        </a:spcBef>
        <a:spcAft>
          <a:spcPct val="0"/>
        </a:spcAft>
        <a:defRPr sz="4400">
          <a:solidFill>
            <a:schemeClr val="bg1"/>
          </a:solidFill>
          <a:latin typeface="Arial" pitchFamily="34" charset="0"/>
          <a:cs typeface="Arial" pitchFamily="34" charset="0"/>
        </a:defRPr>
      </a:lvl3pPr>
      <a:lvl4pPr algn="ctr" rtl="0" fontAlgn="base">
        <a:spcBef>
          <a:spcPct val="0"/>
        </a:spcBef>
        <a:spcAft>
          <a:spcPct val="0"/>
        </a:spcAft>
        <a:defRPr sz="4400">
          <a:solidFill>
            <a:schemeClr val="bg1"/>
          </a:solidFill>
          <a:latin typeface="Arial" pitchFamily="34" charset="0"/>
          <a:cs typeface="Arial" pitchFamily="34" charset="0"/>
        </a:defRPr>
      </a:lvl4pPr>
      <a:lvl5pPr algn="ctr" rtl="0" fontAlgn="base">
        <a:spcBef>
          <a:spcPct val="0"/>
        </a:spcBef>
        <a:spcAft>
          <a:spcPct val="0"/>
        </a:spcAft>
        <a:defRPr sz="4400">
          <a:solidFill>
            <a:schemeClr val="bg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bg1"/>
          </a:solidFill>
          <a:latin typeface="Arial" pitchFamily="34" charset="0"/>
          <a:cs typeface="Arial" pitchFamily="34" charset="0"/>
        </a:defRPr>
      </a:lvl6pPr>
      <a:lvl7pPr marL="914400" algn="ctr" rtl="0" eaLnBrk="1" fontAlgn="base" hangingPunct="1">
        <a:spcBef>
          <a:spcPct val="0"/>
        </a:spcBef>
        <a:spcAft>
          <a:spcPct val="0"/>
        </a:spcAft>
        <a:defRPr sz="4400">
          <a:solidFill>
            <a:schemeClr val="bg1"/>
          </a:solidFill>
          <a:latin typeface="Arial" pitchFamily="34" charset="0"/>
          <a:cs typeface="Arial" pitchFamily="34" charset="0"/>
        </a:defRPr>
      </a:lvl7pPr>
      <a:lvl8pPr marL="1371600" algn="ctr" rtl="0" eaLnBrk="1" fontAlgn="base" hangingPunct="1">
        <a:spcBef>
          <a:spcPct val="0"/>
        </a:spcBef>
        <a:spcAft>
          <a:spcPct val="0"/>
        </a:spcAft>
        <a:defRPr sz="4400">
          <a:solidFill>
            <a:schemeClr val="bg1"/>
          </a:solidFill>
          <a:latin typeface="Arial" pitchFamily="34" charset="0"/>
          <a:cs typeface="Arial" pitchFamily="34" charset="0"/>
        </a:defRPr>
      </a:lvl8pPr>
      <a:lvl9pPr marL="1828800" algn="ctr" rtl="0" eaLnBrk="1" fontAlgn="base" hangingPunct="1">
        <a:spcBef>
          <a:spcPct val="0"/>
        </a:spcBef>
        <a:spcAft>
          <a:spcPct val="0"/>
        </a:spcAft>
        <a:defRPr sz="4400">
          <a:solidFill>
            <a:schemeClr val="bg1"/>
          </a:solidFill>
          <a:latin typeface="Arial" pitchFamily="34" charset="0"/>
          <a:cs typeface="Arial"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fontAlgn="base">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fontAlgn="base">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fontAlgn="base">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fontAlgn="base">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33" descr="title_page_title_0001b_"/>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14"/>
          <p:cNvSpPr>
            <a:spLocks noGrp="1" noChangeArrowheads="1"/>
          </p:cNvSpPr>
          <p:nvPr>
            <p:ph type="title"/>
          </p:nvPr>
        </p:nvSpPr>
        <p:spPr bwMode="auto">
          <a:xfrm>
            <a:off x="152400" y="685800"/>
            <a:ext cx="8839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15"/>
          <p:cNvSpPr>
            <a:spLocks noGrp="1" noChangeArrowheads="1"/>
          </p:cNvSpPr>
          <p:nvPr>
            <p:ph type="body" idx="1"/>
          </p:nvPr>
        </p:nvSpPr>
        <p:spPr bwMode="auto">
          <a:xfrm>
            <a:off x="152400" y="1905000"/>
            <a:ext cx="8839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1"/>
            <a:r>
              <a:rPr lang="en-US" smtClean="0"/>
              <a:t>Third level</a:t>
            </a:r>
          </a:p>
          <a:p>
            <a:pPr lvl="2"/>
            <a:r>
              <a:rPr lang="en-US" smtClean="0"/>
              <a:t>Fourth level</a:t>
            </a:r>
          </a:p>
          <a:p>
            <a:pPr lvl="3"/>
            <a:r>
              <a:rPr lang="en-US" smtClean="0"/>
              <a:t>Fifth level</a:t>
            </a:r>
          </a:p>
        </p:txBody>
      </p:sp>
    </p:spTree>
    <p:extLst>
      <p:ext uri="{BB962C8B-B14F-4D97-AF65-F5344CB8AC3E}">
        <p14:creationId xmlns:p14="http://schemas.microsoft.com/office/powerpoint/2010/main" val="1634543502"/>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xStyles>
    <p:titleStyle>
      <a:lvl1pPr algn="ctr" rtl="0" eaLnBrk="0" fontAlgn="base" hangingPunct="0">
        <a:spcBef>
          <a:spcPct val="0"/>
        </a:spcBef>
        <a:spcAft>
          <a:spcPct val="0"/>
        </a:spcAft>
        <a:defRPr sz="4400">
          <a:solidFill>
            <a:schemeClr val="bg1"/>
          </a:solidFill>
          <a:latin typeface="+mj-lt"/>
          <a:ea typeface="ＭＳ Ｐゴシック" pitchFamily="-112" charset="-128"/>
          <a:cs typeface="ＭＳ Ｐゴシック" charset="0"/>
        </a:defRPr>
      </a:lvl1pPr>
      <a:lvl2pPr algn="ctr" rtl="0" eaLnBrk="0" fontAlgn="base" hangingPunct="0">
        <a:spcBef>
          <a:spcPct val="0"/>
        </a:spcBef>
        <a:spcAft>
          <a:spcPct val="0"/>
        </a:spcAft>
        <a:defRPr sz="4400">
          <a:solidFill>
            <a:schemeClr val="bg1"/>
          </a:solidFill>
          <a:latin typeface="Arial" charset="0"/>
          <a:ea typeface="ＭＳ Ｐゴシック" pitchFamily="-112" charset="-128"/>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pitchFamily="-112" charset="-128"/>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pitchFamily="-112" charset="-128"/>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pitchFamily="-112" charset="-128"/>
          <a:cs typeface="ＭＳ Ｐゴシック" charset="0"/>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pitchFamily="-112" charset="-128"/>
          <a:cs typeface="ＭＳ Ｐゴシック" charset="0"/>
        </a:defRPr>
      </a:lvl1pPr>
      <a:lvl2pPr marL="742950" indent="-285750" algn="l" rtl="0" eaLnBrk="0" fontAlgn="base" hangingPunct="0">
        <a:spcBef>
          <a:spcPct val="20000"/>
        </a:spcBef>
        <a:spcAft>
          <a:spcPct val="0"/>
        </a:spcAft>
        <a:buChar char="–"/>
        <a:defRPr sz="2800">
          <a:solidFill>
            <a:schemeClr val="bg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bg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bg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25A92F-140A-42E3-9B8E-B0B21C0A82AB}" type="datetimeFigureOut">
              <a:rPr lang="en-US" smtClean="0">
                <a:solidFill>
                  <a:prstClr val="black">
                    <a:tint val="75000"/>
                  </a:prstClr>
                </a:solidFill>
              </a:rPr>
              <a:pPr/>
              <a:t>4/14/2013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5431903"/>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cf@indiana.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www.futuregrid.org/" TargetMode="External"/><Relationship Id="rId4" Type="http://schemas.openxmlformats.org/officeDocument/2006/relationships/hyperlink" Target="http://www.infomall.org/"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5.xml"/></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5.xml"/></Relationships>
</file>

<file path=ppt/slides/_rels/slide12.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84.xml"/></Relationships>
</file>

<file path=ppt/slides/_rels/slide1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6.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3" Type="http://schemas.openxmlformats.org/officeDocument/2006/relationships/hyperlink" Target="http://cs.metrostate.edu/~sbd/" TargetMode="External"/><Relationship Id="rId2" Type="http://schemas.openxmlformats.org/officeDocument/2006/relationships/image" Target="../media/image44.png"/><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3" Type="http://schemas.openxmlformats.org/officeDocument/2006/relationships/hyperlink" Target="http://fisheritcenter.haas.berkeley.edu/Big_Data/index.html" TargetMode="External"/><Relationship Id="rId2" Type="http://schemas.openxmlformats.org/officeDocument/2006/relationships/image" Target="../media/image46.png"/><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3" Type="http://schemas.openxmlformats.org/officeDocument/2006/relationships/hyperlink" Target="http://fisheritcenter.haas.berkeley.edu/Big_Data/index.html" TargetMode="External"/><Relationship Id="rId2" Type="http://schemas.openxmlformats.org/officeDocument/2006/relationships/image" Target="../media/image47.png"/><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3" Type="http://schemas.openxmlformats.org/officeDocument/2006/relationships/hyperlink" Target="http://fisheritcenter.haas.berkeley.edu/Big_Data/index.html" TargetMode="External"/><Relationship Id="rId2" Type="http://schemas.openxmlformats.org/officeDocument/2006/relationships/image" Target="../media/image48.png"/><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40.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jpeg"/><Relationship Id="rId2" Type="http://schemas.openxmlformats.org/officeDocument/2006/relationships/notesSlide" Target="../notesSlides/notesSlide9.xml"/><Relationship Id="rId1" Type="http://schemas.openxmlformats.org/officeDocument/2006/relationships/slideLayout" Target="../slideLayouts/slideLayout62.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57.xml"/><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6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2.xml"/><Relationship Id="rId1" Type="http://schemas.openxmlformats.org/officeDocument/2006/relationships/slideLayout" Target="../slideLayouts/slideLayout96.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35.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14.xml"/><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3" Type="http://schemas.openxmlformats.org/officeDocument/2006/relationships/hyperlink" Target="http://www.wired.com/wired/issue/16-07" TargetMode="External"/><Relationship Id="rId2" Type="http://schemas.openxmlformats.org/officeDocument/2006/relationships/image" Target="../media/image71.jpeg"/><Relationship Id="rId1" Type="http://schemas.openxmlformats.org/officeDocument/2006/relationships/slideLayout" Target="../slideLayouts/slideLayout96.xml"/></Relationships>
</file>

<file path=ppt/slides/_rels/slide37.xml.rels><?xml version="1.0" encoding="UTF-8" standalone="yes"?>
<Relationships xmlns="http://schemas.openxmlformats.org/package/2006/relationships"><Relationship Id="rId2" Type="http://schemas.openxmlformats.org/officeDocument/2006/relationships/hyperlink" Target="http://research.microsoft.com/en-us/collaboration/fourthparadigm/" TargetMode="External"/><Relationship Id="rId1" Type="http://schemas.openxmlformats.org/officeDocument/2006/relationships/slideLayout" Target="../slideLayouts/slideLayout91.xml"/></Relationships>
</file>

<file path=ppt/slides/_rels/slide3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96.xml"/></Relationships>
</file>

<file path=ppt/slides/_rels/slide39.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9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41.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74.png"/><Relationship Id="rId3" Type="http://schemas.openxmlformats.org/officeDocument/2006/relationships/notesSlide" Target="../notesSlides/notesSlide15.xml"/><Relationship Id="rId7" Type="http://schemas.openxmlformats.org/officeDocument/2006/relationships/image" Target="../media/image78.png"/><Relationship Id="rId12" Type="http://schemas.openxmlformats.org/officeDocument/2006/relationships/oleObject" Target="../embeddings/oleObject1.bin"/><Relationship Id="rId2" Type="http://schemas.openxmlformats.org/officeDocument/2006/relationships/slideLayout" Target="../slideLayouts/slideLayout91.xml"/><Relationship Id="rId1" Type="http://schemas.openxmlformats.org/officeDocument/2006/relationships/vmlDrawing" Target="../drawings/vmlDrawing1.v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jpeg"/><Relationship Id="rId4" Type="http://schemas.openxmlformats.org/officeDocument/2006/relationships/image" Target="../media/image75.jpeg"/><Relationship Id="rId9" Type="http://schemas.openxmlformats.org/officeDocument/2006/relationships/image" Target="../media/image80.png"/><Relationship Id="rId14" Type="http://schemas.openxmlformats.org/officeDocument/2006/relationships/hyperlink" Target="https://sites.google.com/site/opensourceiotcloud/"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7.xml"/></Relationships>
</file>

<file path=ppt/slides/_rels/slide49.xml.rels><?xml version="1.0" encoding="UTF-8" standalone="yes"?>
<Relationships xmlns="http://schemas.openxmlformats.org/package/2006/relationships"><Relationship Id="rId2" Type="http://schemas.openxmlformats.org/officeDocument/2006/relationships/hyperlink" Target="http://www.google.com/green/pdfs/google-green-computing.pdf" TargetMode="External"/><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2" Type="http://schemas.openxmlformats.org/officeDocument/2006/relationships/hyperlink" Target="http://www.nytimes.com/2013/04/14/education/edlife/universities-offer-courses-in-a-hot-new-field-data-science.html?pagewanted=all&amp;_r=0" TargetMode="External"/><Relationship Id="rId1" Type="http://schemas.openxmlformats.org/officeDocument/2006/relationships/slideLayout" Target="../slideLayouts/slideLayout79.xml"/></Relationships>
</file>

<file path=ppt/slides/_rels/slide5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16.xml"/><Relationship Id="rId1" Type="http://schemas.openxmlformats.org/officeDocument/2006/relationships/slideLayout" Target="../slideLayouts/slideLayout52.xml"/><Relationship Id="rId6" Type="http://schemas.openxmlformats.org/officeDocument/2006/relationships/image" Target="../media/image87.jpeg"/><Relationship Id="rId11" Type="http://schemas.openxmlformats.org/officeDocument/2006/relationships/image" Target="../media/image92.jpeg"/><Relationship Id="rId5" Type="http://schemas.openxmlformats.org/officeDocument/2006/relationships/image" Target="../media/image86.jpeg"/><Relationship Id="rId10" Type="http://schemas.openxmlformats.org/officeDocument/2006/relationships/image" Target="../media/image91.jpeg"/><Relationship Id="rId4" Type="http://schemas.openxmlformats.org/officeDocument/2006/relationships/image" Target="../media/image85.png"/><Relationship Id="rId9" Type="http://schemas.openxmlformats.org/officeDocument/2006/relationships/image" Target="../media/image90.jpeg"/></Relationships>
</file>

<file path=ppt/slides/_rels/slide5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7.xml"/><Relationship Id="rId1" Type="http://schemas.openxmlformats.org/officeDocument/2006/relationships/slideLayout" Target="../slideLayouts/slideLayout63.xml"/><Relationship Id="rId5" Type="http://schemas.openxmlformats.org/officeDocument/2006/relationships/image" Target="../media/image95.png"/><Relationship Id="rId4" Type="http://schemas.openxmlformats.org/officeDocument/2006/relationships/image" Target="../media/image94.jpeg"/></Relationships>
</file>

<file path=ppt/slides/_rels/slide5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8.xml"/><Relationship Id="rId1" Type="http://schemas.openxmlformats.org/officeDocument/2006/relationships/slideLayout" Target="../slideLayouts/slideLayout56.xml"/><Relationship Id="rId4" Type="http://schemas.openxmlformats.org/officeDocument/2006/relationships/image" Target="../media/image97.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3.xml"/><Relationship Id="rId1" Type="http://schemas.openxmlformats.org/officeDocument/2006/relationships/slideLayout" Target="../slideLayouts/slideLayout29.xml"/><Relationship Id="rId4" Type="http://schemas.openxmlformats.org/officeDocument/2006/relationships/image" Target="../media/image99.png"/></Relationships>
</file>

<file path=ppt/slides/_rels/slide5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4.xml"/><Relationship Id="rId1" Type="http://schemas.openxmlformats.org/officeDocument/2006/relationships/slideLayout" Target="../slideLayouts/slideLayout119.xml"/></Relationships>
</file>

<file path=ppt/slides/_rels/slide6.xml.rels><?xml version="1.0" encoding="UTF-8" standalone="yes"?>
<Relationships xmlns="http://schemas.openxmlformats.org/package/2006/relationships"><Relationship Id="rId8" Type="http://schemas.openxmlformats.org/officeDocument/2006/relationships/image" Target="../media/image20.gif"/><Relationship Id="rId13" Type="http://schemas.openxmlformats.org/officeDocument/2006/relationships/image" Target="../media/image25.jpeg"/><Relationship Id="rId18" Type="http://schemas.openxmlformats.org/officeDocument/2006/relationships/image" Target="../media/image30.gif"/><Relationship Id="rId3" Type="http://schemas.openxmlformats.org/officeDocument/2006/relationships/image" Target="../media/image15.jpeg"/><Relationship Id="rId21" Type="http://schemas.openxmlformats.org/officeDocument/2006/relationships/image" Target="../media/image33.gif"/><Relationship Id="rId7" Type="http://schemas.openxmlformats.org/officeDocument/2006/relationships/image" Target="../media/image19.jpeg"/><Relationship Id="rId12" Type="http://schemas.openxmlformats.org/officeDocument/2006/relationships/image" Target="../media/image24.jpeg"/><Relationship Id="rId17" Type="http://schemas.openxmlformats.org/officeDocument/2006/relationships/image" Target="../media/image29.png"/><Relationship Id="rId2" Type="http://schemas.openxmlformats.org/officeDocument/2006/relationships/notesSlide" Target="../notesSlides/notesSlide5.xml"/><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85.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5" Type="http://schemas.openxmlformats.org/officeDocument/2006/relationships/image" Target="../media/image27.png"/><Relationship Id="rId23" Type="http://schemas.openxmlformats.org/officeDocument/2006/relationships/image" Target="../media/image35.gif"/><Relationship Id="rId10" Type="http://schemas.openxmlformats.org/officeDocument/2006/relationships/image" Target="../media/image22.jpeg"/><Relationship Id="rId19" Type="http://schemas.openxmlformats.org/officeDocument/2006/relationships/image" Target="../media/image31.pn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png"/><Relationship Id="rId22" Type="http://schemas.openxmlformats.org/officeDocument/2006/relationships/image" Target="../media/image34.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8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304800"/>
            <a:ext cx="7772400" cy="1470025"/>
          </a:xfrm>
        </p:spPr>
        <p:txBody>
          <a:bodyPr>
            <a:noAutofit/>
          </a:bodyPr>
          <a:lstStyle/>
          <a:p>
            <a:r>
              <a:rPr lang="en-US" sz="4000" b="1" i="1" dirty="0" smtClean="0"/>
              <a:t>Overview of </a:t>
            </a:r>
            <a:r>
              <a:rPr lang="en-US" sz="4000" b="1" i="1" dirty="0"/>
              <a:t>Cyberinfrastructure and The Breadth </a:t>
            </a:r>
            <a:r>
              <a:rPr lang="en-US" sz="4000" b="1" i="1" dirty="0" smtClean="0"/>
              <a:t>of Its Application</a:t>
            </a:r>
            <a:endParaRPr lang="en-US" sz="4000" dirty="0"/>
          </a:p>
        </p:txBody>
      </p:sp>
      <p:sp>
        <p:nvSpPr>
          <p:cNvPr id="3" name="Subtitle 2"/>
          <p:cNvSpPr>
            <a:spLocks noGrp="1"/>
          </p:cNvSpPr>
          <p:nvPr>
            <p:ph type="subTitle" idx="1"/>
          </p:nvPr>
        </p:nvSpPr>
        <p:spPr>
          <a:xfrm>
            <a:off x="228600" y="1981200"/>
            <a:ext cx="8686800" cy="1447800"/>
          </a:xfrm>
        </p:spPr>
        <p:txBody>
          <a:bodyPr>
            <a:noAutofit/>
          </a:bodyPr>
          <a:lstStyle/>
          <a:p>
            <a:r>
              <a:rPr lang="en-US" sz="2800" b="1" dirty="0"/>
              <a:t>Cyberinfrastructure Day</a:t>
            </a:r>
          </a:p>
          <a:p>
            <a:r>
              <a:rPr lang="en-US" sz="2800" b="1" dirty="0" err="1"/>
              <a:t>Claflin</a:t>
            </a:r>
            <a:r>
              <a:rPr lang="en-US" sz="2800" b="1" dirty="0"/>
              <a:t> </a:t>
            </a:r>
            <a:r>
              <a:rPr lang="en-US" sz="2800" b="1" dirty="0" smtClean="0"/>
              <a:t>University Orangeburg SC</a:t>
            </a:r>
          </a:p>
          <a:p>
            <a:r>
              <a:rPr lang="en-US" sz="2800" b="1" i="1" dirty="0" smtClean="0"/>
              <a:t>April 12 2013</a:t>
            </a:r>
          </a:p>
        </p:txBody>
      </p:sp>
      <p:sp>
        <p:nvSpPr>
          <p:cNvPr id="5" name="Subtitle 2"/>
          <p:cNvSpPr txBox="1">
            <a:spLocks/>
          </p:cNvSpPr>
          <p:nvPr/>
        </p:nvSpPr>
        <p:spPr>
          <a:xfrm>
            <a:off x="0" y="3886200"/>
            <a:ext cx="9144000" cy="29718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smtClean="0">
                <a:ln>
                  <a:noFill/>
                </a:ln>
                <a:effectLst/>
                <a:uLnTx/>
                <a:uFillTx/>
                <a:latin typeface="Times New Roman" pitchFamily="18" charset="0"/>
                <a:cs typeface="Times New Roman" pitchFamily="18" charset="0"/>
              </a:rPr>
              <a:t>Geoffrey Fox</a:t>
            </a:r>
            <a:endParaRPr kumimoji="0" lang="en-US" sz="2400" b="0" i="0" u="none" strike="noStrike" kern="1200" cap="none" spc="0" normalizeH="0" noProof="0" dirty="0" smtClean="0">
              <a:ln>
                <a:noFill/>
              </a:ln>
              <a:effectLst/>
              <a:uLnTx/>
              <a:uFillTx/>
              <a:latin typeface="Times New Roman" pitchFamily="18" charset="0"/>
              <a:cs typeface="Times New Roman" pitchFamily="18" charset="0"/>
            </a:endParaRPr>
          </a:p>
          <a:p>
            <a:pPr lvl="0" algn="ctr">
              <a:spcBef>
                <a:spcPct val="20000"/>
              </a:spcBef>
              <a:defRPr/>
            </a:pPr>
            <a:r>
              <a:rPr lang="en-US" sz="2000" baseline="0" dirty="0" smtClean="0">
                <a:hlinkClick r:id="rId3"/>
              </a:rPr>
              <a:t>gcf@indiana.edu</a:t>
            </a:r>
            <a:r>
              <a:rPr lang="en-US" sz="2000" dirty="0" smtClean="0"/>
              <a:t>            </a:t>
            </a:r>
          </a:p>
          <a:p>
            <a:pPr lvl="0" algn="ctr">
              <a:spcBef>
                <a:spcPct val="20000"/>
              </a:spcBef>
              <a:defRPr/>
            </a:pPr>
            <a:r>
              <a:rPr lang="en-US" sz="2000" dirty="0" smtClean="0"/>
              <a:t> </a:t>
            </a:r>
            <a:r>
              <a:rPr lang="en-US" sz="2000" dirty="0" smtClean="0">
                <a:hlinkClick r:id="rId4"/>
              </a:rPr>
              <a:t>http://www.infomall.org</a:t>
            </a:r>
            <a:r>
              <a:rPr lang="en-US" sz="2000" dirty="0" smtClean="0"/>
              <a:t>    </a:t>
            </a:r>
            <a:r>
              <a:rPr lang="en-US" sz="2000" dirty="0" smtClean="0">
                <a:hlinkClick r:id="rId5"/>
              </a:rPr>
              <a:t>http://www.futuregrid.org</a:t>
            </a:r>
            <a:r>
              <a:rPr lang="en-US" sz="2000" dirty="0" smtClean="0"/>
              <a:t>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2400" baseline="0" dirty="0"/>
          </a:p>
          <a:p>
            <a:pPr algn="ctr">
              <a:spcBef>
                <a:spcPct val="20000"/>
              </a:spcBef>
            </a:pPr>
            <a:r>
              <a:rPr lang="en-US" sz="1900" dirty="0" smtClean="0">
                <a:latin typeface="Times New Roman" pitchFamily="18" charset="0"/>
                <a:cs typeface="Times New Roman" pitchFamily="18" charset="0"/>
              </a:rPr>
              <a:t>Director, Digital Science Center</a:t>
            </a:r>
          </a:p>
          <a:p>
            <a:pPr lvl="0" algn="ctr">
              <a:spcBef>
                <a:spcPct val="20000"/>
              </a:spcBef>
            </a:pPr>
            <a:r>
              <a:rPr lang="en-US" sz="1900" dirty="0" smtClean="0">
                <a:latin typeface="Times New Roman" pitchFamily="18" charset="0"/>
                <a:cs typeface="Times New Roman" pitchFamily="18" charset="0"/>
              </a:rPr>
              <a:t>Associate Dean for Research and Graduate Studies,  School of Informatics and Computing</a:t>
            </a:r>
          </a:p>
          <a:p>
            <a:pPr lvl="0" algn="ctr">
              <a:spcBef>
                <a:spcPct val="20000"/>
              </a:spcBef>
            </a:pPr>
            <a:r>
              <a:rPr lang="en-US" sz="1900" dirty="0" smtClean="0">
                <a:latin typeface="Times New Roman" pitchFamily="18" charset="0"/>
                <a:cs typeface="Times New Roman" pitchFamily="18" charset="0"/>
              </a:rPr>
              <a:t>Indiana University Bloomington</a:t>
            </a:r>
            <a:endParaRPr kumimoji="0" lang="en-US" sz="2400" b="0" i="0" u="none" strike="noStrike" kern="1200" cap="none" spc="0" normalizeH="0" baseline="0" noProof="0" dirty="0" smtClean="0">
              <a:ln>
                <a:noFill/>
              </a:ln>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etandbma.files.wordpress.com/2013/01/priority-matri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45907"/>
            <a:ext cx="9144000" cy="6821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77902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
            <a:ext cx="9124950" cy="6800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6299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apeconmyth.com/wp-content/uploads/2012/02/Gartner-Hype-Cycle-Phase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1981200"/>
            <a:ext cx="9144000" cy="49543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43000" y="1219200"/>
            <a:ext cx="5182188" cy="369332"/>
          </a:xfrm>
          <a:prstGeom prst="rect">
            <a:avLst/>
          </a:prstGeom>
          <a:noFill/>
        </p:spPr>
        <p:txBody>
          <a:bodyPr wrap="none" rtlCol="0">
            <a:spAutoFit/>
          </a:bodyPr>
          <a:lstStyle/>
          <a:p>
            <a:r>
              <a:rPr lang="en-US" dirty="0" smtClean="0">
                <a:solidFill>
                  <a:prstClr val="black"/>
                </a:solidFill>
              </a:rPr>
              <a:t>Also describes Stock Prices, Popularity of artists  etc.?</a:t>
            </a:r>
            <a:endParaRPr lang="en-US" dirty="0">
              <a:solidFill>
                <a:prstClr val="black"/>
              </a:solidFill>
            </a:endParaRPr>
          </a:p>
        </p:txBody>
      </p:sp>
      <p:sp>
        <p:nvSpPr>
          <p:cNvPr id="3" name="Title 2"/>
          <p:cNvSpPr>
            <a:spLocks noGrp="1"/>
          </p:cNvSpPr>
          <p:nvPr>
            <p:ph type="title"/>
          </p:nvPr>
        </p:nvSpPr>
        <p:spPr>
          <a:xfrm>
            <a:off x="472440" y="64532"/>
            <a:ext cx="8229600" cy="926068"/>
          </a:xfrm>
        </p:spPr>
        <p:txBody>
          <a:bodyPr/>
          <a:lstStyle/>
          <a:p>
            <a:r>
              <a:rPr lang="en-US" b="1" dirty="0" smtClean="0"/>
              <a:t>Hype Cycle</a:t>
            </a:r>
            <a:endParaRPr lang="en-US" b="1" dirty="0"/>
          </a:p>
        </p:txBody>
      </p:sp>
    </p:spTree>
    <p:extLst>
      <p:ext uri="{BB962C8B-B14F-4D97-AF65-F5344CB8AC3E}">
        <p14:creationId xmlns:p14="http://schemas.microsoft.com/office/powerpoint/2010/main" val="2371743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blogs.gartner.com/mark_mcdonald/files/2012/11/Slid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5617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7200" b="1" dirty="0" smtClean="0"/>
              <a:t>Jobs</a:t>
            </a:r>
            <a:endParaRPr lang="en-US" sz="7200" b="1" dirty="0"/>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1284597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659" y="76200"/>
            <a:ext cx="8229600" cy="990600"/>
          </a:xfrm>
        </p:spPr>
        <p:txBody>
          <a:bodyPr/>
          <a:lstStyle/>
          <a:p>
            <a:r>
              <a:rPr lang="en-US" dirty="0" smtClean="0"/>
              <a:t>Jobs v. Countries</a:t>
            </a:r>
            <a:endParaRPr lang="en-US" dirty="0"/>
          </a:p>
        </p:txBody>
      </p:sp>
      <p:sp>
        <p:nvSpPr>
          <p:cNvPr id="3" name="Slide Number Placeholder 2"/>
          <p:cNvSpPr>
            <a:spLocks noGrp="1"/>
          </p:cNvSpPr>
          <p:nvPr>
            <p:ph type="sldNum" sz="quarter" idx="12"/>
          </p:nvPr>
        </p:nvSpPr>
        <p:spPr/>
        <p:txBody>
          <a:bodyPr/>
          <a:lstStyle/>
          <a:p>
            <a:fld id="{D8CFE096-9650-498C-990C-20F2420C253B}" type="slidenum">
              <a:rPr lang="en-US" smtClean="0">
                <a:solidFill>
                  <a:srgbClr val="000000"/>
                </a:solidFill>
              </a:rPr>
              <a:pPr/>
              <a:t>15</a:t>
            </a:fld>
            <a:endParaRPr lang="en-US" dirty="0">
              <a:solidFill>
                <a:srgbClr val="000000"/>
              </a:solidFill>
            </a:endParaRPr>
          </a:p>
        </p:txBody>
      </p:sp>
      <p:pic>
        <p:nvPicPr>
          <p:cNvPr id="6146" name="Picture 2" descr="C:\Users\Geoffrey Fox\Downloads\03-05CloudJobs_lg.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1899"/>
          <a:stretch/>
        </p:blipFill>
        <p:spPr bwMode="auto">
          <a:xfrm>
            <a:off x="0" y="1219200"/>
            <a:ext cx="9234918" cy="493254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6127233"/>
            <a:ext cx="9144000" cy="369332"/>
          </a:xfrm>
          <a:prstGeom prst="rect">
            <a:avLst/>
          </a:prstGeom>
        </p:spPr>
        <p:txBody>
          <a:bodyPr wrap="square">
            <a:spAutoFit/>
          </a:bodyPr>
          <a:lstStyle/>
          <a:p>
            <a:r>
              <a:rPr lang="en-US" dirty="0">
                <a:solidFill>
                  <a:srgbClr val="000000"/>
                </a:solidFill>
              </a:rPr>
              <a:t>http://www.microsoft.com/en-us/news/features/2012/mar12/03-05CloudComputingJobs.aspx</a:t>
            </a:r>
          </a:p>
        </p:txBody>
      </p:sp>
    </p:spTree>
    <p:extLst>
      <p:ext uri="{BB962C8B-B14F-4D97-AF65-F5344CB8AC3E}">
        <p14:creationId xmlns:p14="http://schemas.microsoft.com/office/powerpoint/2010/main" val="4274142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734"/>
            <a:ext cx="9144000" cy="609600"/>
          </a:xfrm>
        </p:spPr>
        <p:txBody>
          <a:bodyPr>
            <a:normAutofit fontScale="90000"/>
          </a:bodyPr>
          <a:lstStyle/>
          <a:p>
            <a:r>
              <a:rPr lang="en-US" dirty="0" smtClean="0"/>
              <a:t>McKinsey Institute on Big Data Jobs</a:t>
            </a:r>
            <a:endParaRPr lang="en-US" dirty="0"/>
          </a:p>
        </p:txBody>
      </p:sp>
      <p:sp>
        <p:nvSpPr>
          <p:cNvPr id="4" name="Content Placeholder 3"/>
          <p:cNvSpPr>
            <a:spLocks noGrp="1"/>
          </p:cNvSpPr>
          <p:nvPr>
            <p:ph idx="1"/>
          </p:nvPr>
        </p:nvSpPr>
        <p:spPr>
          <a:xfrm>
            <a:off x="-17172" y="4114800"/>
            <a:ext cx="9144000" cy="2329173"/>
          </a:xfrm>
        </p:spPr>
        <p:txBody>
          <a:bodyPr>
            <a:normAutofit lnSpcReduction="10000"/>
          </a:bodyPr>
          <a:lstStyle/>
          <a:p>
            <a:r>
              <a:rPr lang="en-US" sz="2200" dirty="0"/>
              <a:t>There will be a shortage of talent necessary for organizations to take advantage of big data. By 2018, the United States alone could face a shortage of 140,000 to 190,000 people with deep analytical skills as well as 1.5 million managers and analysts with the know-how to use the analysis of big data to make effective decisions</a:t>
            </a:r>
            <a:r>
              <a:rPr lang="en-US" sz="2200" dirty="0" smtClean="0"/>
              <a:t>.</a:t>
            </a:r>
          </a:p>
          <a:p>
            <a:r>
              <a:rPr lang="en-US" sz="2200" dirty="0" smtClean="0"/>
              <a:t>This course aimed at 1.5 million jobs. Computer Science covers the 140,000 to 190,000</a:t>
            </a:r>
            <a:endParaRPr lang="en-US" sz="2200" dirty="0"/>
          </a:p>
        </p:txBody>
      </p:sp>
      <p:sp>
        <p:nvSpPr>
          <p:cNvPr id="3" name="Slide Number Placeholder 2"/>
          <p:cNvSpPr>
            <a:spLocks noGrp="1"/>
          </p:cNvSpPr>
          <p:nvPr>
            <p:ph type="sldNum" sz="quarter" idx="12"/>
          </p:nvPr>
        </p:nvSpPr>
        <p:spPr/>
        <p:txBody>
          <a:bodyPr/>
          <a:lstStyle/>
          <a:p>
            <a:fld id="{D8CFE096-9650-498C-990C-20F2420C253B}" type="slidenum">
              <a:rPr lang="en-US" smtClean="0">
                <a:solidFill>
                  <a:srgbClr val="000000"/>
                </a:solidFill>
              </a:rPr>
              <a:pPr/>
              <a:t>16</a:t>
            </a:fld>
            <a:endParaRPr lang="en-US" dirty="0">
              <a:solidFill>
                <a:srgbClr val="000000"/>
              </a:solidFill>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9260"/>
          <a:stretch/>
        </p:blipFill>
        <p:spPr bwMode="auto">
          <a:xfrm>
            <a:off x="772732" y="609600"/>
            <a:ext cx="7010400" cy="3568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28600" y="6324600"/>
            <a:ext cx="6553200" cy="369332"/>
          </a:xfrm>
          <a:prstGeom prst="rect">
            <a:avLst/>
          </a:prstGeom>
        </p:spPr>
        <p:txBody>
          <a:bodyPr wrap="square">
            <a:spAutoFit/>
          </a:bodyPr>
          <a:lstStyle/>
          <a:p>
            <a:r>
              <a:rPr lang="en-US" dirty="0">
                <a:solidFill>
                  <a:srgbClr val="000000"/>
                </a:solidFill>
              </a:rPr>
              <a:t>http://www.mckinsey.com/mgi/publications/big_data/index.asp.</a:t>
            </a:r>
          </a:p>
        </p:txBody>
      </p:sp>
    </p:spTree>
    <p:extLst>
      <p:ext uri="{BB962C8B-B14F-4D97-AF65-F5344CB8AC3E}">
        <p14:creationId xmlns:p14="http://schemas.microsoft.com/office/powerpoint/2010/main" val="7327853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6211669"/>
            <a:ext cx="9144000" cy="646331"/>
          </a:xfrm>
          <a:prstGeom prst="rect">
            <a:avLst/>
          </a:prstGeom>
          <a:solidFill>
            <a:schemeClr val="bg1"/>
          </a:solidFill>
        </p:spPr>
        <p:txBody>
          <a:bodyPr wrap="square">
            <a:spAutoFit/>
          </a:bodyPr>
          <a:lstStyle/>
          <a:p>
            <a:r>
              <a:rPr lang="en-US" dirty="0">
                <a:solidFill>
                  <a:srgbClr val="000000"/>
                </a:solidFill>
              </a:rPr>
              <a:t>Tom Davenport Harvard Business School http://fisheritcenter.haas.berkeley.edu/Big_Data/index.html Nov 2012</a:t>
            </a:r>
          </a:p>
        </p:txBody>
      </p:sp>
    </p:spTree>
    <p:extLst>
      <p:ext uri="{BB962C8B-B14F-4D97-AF65-F5344CB8AC3E}">
        <p14:creationId xmlns:p14="http://schemas.microsoft.com/office/powerpoint/2010/main" val="22874353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7200" b="1" dirty="0" smtClean="0"/>
              <a:t>Applications</a:t>
            </a:r>
            <a:endParaRPr lang="en-US" sz="7200" b="1" dirty="0"/>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0029680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31" t="9681" r="1594" b="3131"/>
          <a:stretch/>
        </p:blipFill>
        <p:spPr bwMode="auto">
          <a:xfrm>
            <a:off x="13252" y="1172531"/>
            <a:ext cx="9144000" cy="5148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6200" y="6351431"/>
            <a:ext cx="3795847" cy="369332"/>
          </a:xfrm>
          <a:prstGeom prst="rect">
            <a:avLst/>
          </a:prstGeom>
        </p:spPr>
        <p:txBody>
          <a:bodyPr wrap="none">
            <a:spAutoFit/>
          </a:bodyPr>
          <a:lstStyle/>
          <a:p>
            <a:r>
              <a:rPr lang="en-US" u="sng" dirty="0" smtClean="0">
                <a:hlinkClick r:id="rId3"/>
              </a:rPr>
              <a:t>http</a:t>
            </a:r>
            <a:r>
              <a:rPr lang="en-US" u="sng" dirty="0">
                <a:hlinkClick r:id="rId3"/>
              </a:rPr>
              <a:t>://cs.metrostate.edu/~sbd</a:t>
            </a:r>
            <a:r>
              <a:rPr lang="en-US" u="sng" dirty="0" smtClean="0">
                <a:hlinkClick r:id="rId3"/>
              </a:rPr>
              <a:t>/</a:t>
            </a:r>
            <a:r>
              <a:rPr lang="en-US" dirty="0" smtClean="0"/>
              <a:t> Oracle</a:t>
            </a:r>
            <a:endParaRPr lang="en-US" dirty="0"/>
          </a:p>
        </p:txBody>
      </p:sp>
    </p:spTree>
    <p:extLst>
      <p:ext uri="{BB962C8B-B14F-4D97-AF65-F5344CB8AC3E}">
        <p14:creationId xmlns:p14="http://schemas.microsoft.com/office/powerpoint/2010/main" val="21309920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t>Some Trends</a:t>
            </a:r>
            <a:endParaRPr lang="en-US" dirty="0"/>
          </a:p>
        </p:txBody>
      </p:sp>
      <p:sp>
        <p:nvSpPr>
          <p:cNvPr id="3" name="Content Placeholder 2"/>
          <p:cNvSpPr>
            <a:spLocks noGrp="1"/>
          </p:cNvSpPr>
          <p:nvPr>
            <p:ph idx="1"/>
          </p:nvPr>
        </p:nvSpPr>
        <p:spPr>
          <a:xfrm>
            <a:off x="0" y="1066800"/>
            <a:ext cx="9144000" cy="5638800"/>
          </a:xfrm>
        </p:spPr>
        <p:txBody>
          <a:bodyPr/>
          <a:lstStyle/>
          <a:p>
            <a:pPr marL="742141" lvl="1" indent="-285438" defTabSz="913404" eaLnBrk="1" hangingPunct="1">
              <a:lnSpc>
                <a:spcPct val="80000"/>
              </a:lnSpc>
              <a:spcBef>
                <a:spcPts val="1200"/>
              </a:spcBef>
              <a:buBlip>
                <a:blip r:embed="rId3"/>
              </a:buBlip>
            </a:pPr>
            <a:r>
              <a:rPr lang="en-US" sz="2400" b="1" dirty="0">
                <a:solidFill>
                  <a:srgbClr val="FF0000"/>
                </a:solidFill>
                <a:latin typeface="Times New Roman" pitchFamily="18" charset="0"/>
                <a:ea typeface="+mn-ea"/>
                <a:cs typeface="Times New Roman" pitchFamily="18" charset="0"/>
              </a:rPr>
              <a:t>The Data Deluge</a:t>
            </a:r>
            <a:r>
              <a:rPr lang="en-US" sz="2400" dirty="0">
                <a:solidFill>
                  <a:srgbClr val="FF0000"/>
                </a:solidFill>
                <a:latin typeface="Times New Roman" pitchFamily="18" charset="0"/>
                <a:ea typeface="+mn-ea"/>
                <a:cs typeface="Times New Roman" pitchFamily="18" charset="0"/>
              </a:rPr>
              <a:t> </a:t>
            </a:r>
            <a:r>
              <a:rPr lang="en-US" sz="2400" dirty="0">
                <a:latin typeface="Times New Roman" pitchFamily="18" charset="0"/>
                <a:ea typeface="+mn-ea"/>
                <a:cs typeface="Times New Roman" pitchFamily="18" charset="0"/>
              </a:rPr>
              <a:t>is clear trend from Commercial (Amazon, e-commerce) , Community (Facebook, Search) and Scientific applications</a:t>
            </a:r>
          </a:p>
          <a:p>
            <a:pPr marL="742141" lvl="1" indent="-285438" defTabSz="913404" eaLnBrk="1" hangingPunct="1">
              <a:lnSpc>
                <a:spcPct val="80000"/>
              </a:lnSpc>
              <a:spcBef>
                <a:spcPts val="1200"/>
              </a:spcBef>
              <a:buBlip>
                <a:blip r:embed="rId3"/>
              </a:buBlip>
            </a:pPr>
            <a:r>
              <a:rPr lang="en-US" sz="2400" b="1" dirty="0">
                <a:latin typeface="Times New Roman" pitchFamily="18" charset="0"/>
                <a:ea typeface="+mn-ea"/>
                <a:cs typeface="Times New Roman" pitchFamily="18" charset="0"/>
              </a:rPr>
              <a:t>Light weight clients </a:t>
            </a:r>
            <a:r>
              <a:rPr lang="en-US" sz="2400" dirty="0">
                <a:latin typeface="Times New Roman" pitchFamily="18" charset="0"/>
                <a:ea typeface="+mn-ea"/>
                <a:cs typeface="Times New Roman" pitchFamily="18" charset="0"/>
              </a:rPr>
              <a:t>from smartphones, tablets to sensors</a:t>
            </a:r>
          </a:p>
          <a:p>
            <a:pPr marL="742141" lvl="1" indent="-285438" defTabSz="913404" eaLnBrk="1" hangingPunct="1">
              <a:lnSpc>
                <a:spcPct val="80000"/>
              </a:lnSpc>
              <a:spcBef>
                <a:spcPts val="1200"/>
              </a:spcBef>
              <a:buBlip>
                <a:blip r:embed="rId3"/>
              </a:buBlip>
            </a:pPr>
            <a:r>
              <a:rPr lang="en-US" sz="2400" b="1" dirty="0" smtClean="0">
                <a:latin typeface="Times New Roman" pitchFamily="18" charset="0"/>
                <a:ea typeface="+mn-ea"/>
                <a:cs typeface="Times New Roman" pitchFamily="18" charset="0"/>
              </a:rPr>
              <a:t>Multicore </a:t>
            </a:r>
            <a:r>
              <a:rPr lang="en-US" sz="2400" dirty="0" smtClean="0">
                <a:latin typeface="Times New Roman" pitchFamily="18" charset="0"/>
                <a:ea typeface="+mn-ea"/>
                <a:cs typeface="Times New Roman" pitchFamily="18" charset="0"/>
              </a:rPr>
              <a:t>reawakening parallel computing</a:t>
            </a:r>
          </a:p>
          <a:p>
            <a:pPr marL="742141" lvl="1" indent="-285438" defTabSz="913404" eaLnBrk="1" hangingPunct="1">
              <a:lnSpc>
                <a:spcPct val="80000"/>
              </a:lnSpc>
              <a:spcBef>
                <a:spcPts val="1200"/>
              </a:spcBef>
              <a:buBlip>
                <a:blip r:embed="rId3"/>
              </a:buBlip>
            </a:pPr>
            <a:r>
              <a:rPr lang="en-US" sz="2400" b="1" dirty="0" smtClean="0">
                <a:latin typeface="Times New Roman" pitchFamily="18" charset="0"/>
                <a:ea typeface="+mn-ea"/>
                <a:cs typeface="Times New Roman" pitchFamily="18" charset="0"/>
              </a:rPr>
              <a:t>Exascale </a:t>
            </a:r>
            <a:r>
              <a:rPr lang="en-US" sz="2400" b="1" dirty="0">
                <a:latin typeface="Times New Roman" pitchFamily="18" charset="0"/>
                <a:ea typeface="+mn-ea"/>
                <a:cs typeface="Times New Roman" pitchFamily="18" charset="0"/>
              </a:rPr>
              <a:t>initiatives </a:t>
            </a:r>
            <a:r>
              <a:rPr lang="en-US" sz="2400" dirty="0">
                <a:latin typeface="Times New Roman" pitchFamily="18" charset="0"/>
                <a:ea typeface="+mn-ea"/>
                <a:cs typeface="Times New Roman" pitchFamily="18" charset="0"/>
              </a:rPr>
              <a:t>will continue drive to high end with a simulation </a:t>
            </a:r>
            <a:r>
              <a:rPr lang="en-US" sz="2400" dirty="0" smtClean="0">
                <a:latin typeface="Times New Roman" pitchFamily="18" charset="0"/>
                <a:ea typeface="+mn-ea"/>
                <a:cs typeface="Times New Roman" pitchFamily="18" charset="0"/>
              </a:rPr>
              <a:t>orientation on fastest computers</a:t>
            </a:r>
            <a:endParaRPr lang="en-US" sz="2400" dirty="0">
              <a:latin typeface="Times New Roman" pitchFamily="18" charset="0"/>
              <a:ea typeface="+mn-ea"/>
              <a:cs typeface="Times New Roman" pitchFamily="18" charset="0"/>
            </a:endParaRPr>
          </a:p>
          <a:p>
            <a:pPr marL="742141" lvl="1" indent="-285438" defTabSz="913404" eaLnBrk="1" hangingPunct="1">
              <a:lnSpc>
                <a:spcPct val="80000"/>
              </a:lnSpc>
              <a:spcBef>
                <a:spcPts val="1200"/>
              </a:spcBef>
              <a:buBlip>
                <a:blip r:embed="rId3"/>
              </a:buBlip>
            </a:pPr>
            <a:r>
              <a:rPr lang="en-US" sz="2400" b="1" dirty="0">
                <a:solidFill>
                  <a:srgbClr val="FF0000"/>
                </a:solidFill>
                <a:latin typeface="Times New Roman" pitchFamily="18" charset="0"/>
                <a:ea typeface="+mn-ea"/>
                <a:cs typeface="Times New Roman" pitchFamily="18" charset="0"/>
              </a:rPr>
              <a:t>Clouds </a:t>
            </a:r>
            <a:r>
              <a:rPr lang="en-US" sz="2400" b="1" dirty="0">
                <a:latin typeface="Times New Roman" pitchFamily="18" charset="0"/>
                <a:ea typeface="+mn-ea"/>
                <a:cs typeface="Times New Roman" pitchFamily="18" charset="0"/>
              </a:rPr>
              <a:t>with cheaper, greener, easier to use </a:t>
            </a:r>
            <a:r>
              <a:rPr lang="en-US" sz="2400" dirty="0">
                <a:latin typeface="Times New Roman" pitchFamily="18" charset="0"/>
                <a:ea typeface="+mn-ea"/>
                <a:cs typeface="Times New Roman" pitchFamily="18" charset="0"/>
              </a:rPr>
              <a:t>IT for (some) applications</a:t>
            </a:r>
          </a:p>
          <a:p>
            <a:pPr marL="742141" lvl="1" indent="-285438" defTabSz="913404" eaLnBrk="1" hangingPunct="1">
              <a:lnSpc>
                <a:spcPct val="80000"/>
              </a:lnSpc>
              <a:spcBef>
                <a:spcPts val="1200"/>
              </a:spcBef>
              <a:buBlip>
                <a:blip r:embed="rId3"/>
              </a:buBlip>
            </a:pPr>
            <a:r>
              <a:rPr lang="en-US" sz="2400" b="1" dirty="0">
                <a:latin typeface="Times New Roman" pitchFamily="18" charset="0"/>
                <a:ea typeface="+mn-ea"/>
                <a:cs typeface="Times New Roman" pitchFamily="18" charset="0"/>
              </a:rPr>
              <a:t>New jobs </a:t>
            </a:r>
            <a:r>
              <a:rPr lang="en-US" sz="2400" dirty="0">
                <a:latin typeface="Times New Roman" pitchFamily="18" charset="0"/>
                <a:ea typeface="+mn-ea"/>
                <a:cs typeface="Times New Roman" pitchFamily="18" charset="0"/>
              </a:rPr>
              <a:t>associated with new curricula</a:t>
            </a:r>
          </a:p>
          <a:p>
            <a:pPr marL="1142191" lvl="2" indent="-285438" defTabSz="913404" eaLnBrk="1" hangingPunct="1">
              <a:lnSpc>
                <a:spcPct val="80000"/>
              </a:lnSpc>
              <a:spcBef>
                <a:spcPts val="1200"/>
              </a:spcBef>
              <a:buBlip>
                <a:blip r:embed="rId3"/>
              </a:buBlip>
            </a:pPr>
            <a:r>
              <a:rPr lang="en-US" sz="2000" b="1" dirty="0">
                <a:latin typeface="Times New Roman" pitchFamily="18" charset="0"/>
                <a:ea typeface="+mn-ea"/>
                <a:cs typeface="Times New Roman" pitchFamily="18" charset="0"/>
              </a:rPr>
              <a:t>Clouds as a distributed system</a:t>
            </a:r>
            <a:r>
              <a:rPr lang="en-US" sz="2000" dirty="0">
                <a:latin typeface="Times New Roman" pitchFamily="18" charset="0"/>
                <a:ea typeface="+mn-ea"/>
                <a:cs typeface="Times New Roman" pitchFamily="18" charset="0"/>
              </a:rPr>
              <a:t> (classic CS courses)</a:t>
            </a:r>
          </a:p>
          <a:p>
            <a:pPr marL="1142191" lvl="2" indent="-285438" defTabSz="913404" eaLnBrk="1" hangingPunct="1">
              <a:lnSpc>
                <a:spcPct val="80000"/>
              </a:lnSpc>
              <a:spcBef>
                <a:spcPts val="1200"/>
              </a:spcBef>
              <a:buBlip>
                <a:blip r:embed="rId3"/>
              </a:buBlip>
            </a:pPr>
            <a:r>
              <a:rPr lang="en-US" sz="2000" b="1" dirty="0">
                <a:solidFill>
                  <a:srgbClr val="FF0000"/>
                </a:solidFill>
                <a:latin typeface="Times New Roman" pitchFamily="18" charset="0"/>
                <a:ea typeface="+mn-ea"/>
                <a:cs typeface="Times New Roman" pitchFamily="18" charset="0"/>
              </a:rPr>
              <a:t>Data </a:t>
            </a:r>
            <a:r>
              <a:rPr lang="en-US" sz="2000" b="1" dirty="0" smtClean="0">
                <a:solidFill>
                  <a:srgbClr val="FF0000"/>
                </a:solidFill>
                <a:latin typeface="Times New Roman" pitchFamily="18" charset="0"/>
                <a:ea typeface="+mn-ea"/>
                <a:cs typeface="Times New Roman" pitchFamily="18" charset="0"/>
              </a:rPr>
              <a:t>Science and Data Analytics </a:t>
            </a:r>
            <a:r>
              <a:rPr lang="en-US" sz="2000" dirty="0" smtClean="0">
                <a:latin typeface="Times New Roman" pitchFamily="18" charset="0"/>
                <a:ea typeface="+mn-ea"/>
                <a:cs typeface="Times New Roman" pitchFamily="18" charset="0"/>
              </a:rPr>
              <a:t>(Important theme in academia and industry)</a:t>
            </a:r>
            <a:endParaRPr lang="en-US" sz="2000" dirty="0">
              <a:latin typeface="Times New Roman" pitchFamily="18" charset="0"/>
              <a:ea typeface="+mn-ea"/>
              <a:cs typeface="Times New Roman" pitchFamily="18" charset="0"/>
            </a:endParaRPr>
          </a:p>
          <a:p>
            <a:pPr marL="1142191" lvl="2" indent="-285438" defTabSz="913404" eaLnBrk="1" hangingPunct="1">
              <a:lnSpc>
                <a:spcPct val="80000"/>
              </a:lnSpc>
              <a:spcBef>
                <a:spcPts val="1200"/>
              </a:spcBef>
              <a:buBlip>
                <a:blip r:embed="rId3"/>
              </a:buBlip>
            </a:pPr>
            <a:r>
              <a:rPr lang="en-US" sz="2000" b="1" dirty="0">
                <a:latin typeface="Times New Roman" pitchFamily="18" charset="0"/>
                <a:ea typeface="+mn-ea"/>
                <a:cs typeface="Times New Roman" pitchFamily="18" charset="0"/>
              </a:rPr>
              <a:t>Network/Web </a:t>
            </a:r>
            <a:r>
              <a:rPr lang="en-US" sz="2000" b="1" dirty="0" smtClean="0">
                <a:latin typeface="Times New Roman" pitchFamily="18" charset="0"/>
                <a:ea typeface="+mn-ea"/>
                <a:cs typeface="Times New Roman" pitchFamily="18" charset="0"/>
              </a:rPr>
              <a:t>Science</a:t>
            </a:r>
            <a:endParaRPr lang="en-US" sz="2800" dirty="0" smtClean="0"/>
          </a:p>
          <a:p>
            <a:endParaRPr lang="en-US" sz="28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2</a:t>
            </a:fld>
            <a:endParaRPr lang="en-US"/>
          </a:p>
        </p:txBody>
      </p:sp>
    </p:spTree>
    <p:extLst>
      <p:ext uri="{BB962C8B-B14F-4D97-AF65-F5344CB8AC3E}">
        <p14:creationId xmlns:p14="http://schemas.microsoft.com/office/powerpoint/2010/main" val="18791182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jess3.com/media/projects/149/JESS3_GeoSocialUniverse_3.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038600" y="30871"/>
            <a:ext cx="3844129" cy="369332"/>
          </a:xfrm>
          <a:prstGeom prst="rect">
            <a:avLst/>
          </a:prstGeom>
        </p:spPr>
        <p:txBody>
          <a:bodyPr wrap="none">
            <a:spAutoFit/>
          </a:bodyPr>
          <a:lstStyle/>
          <a:p>
            <a:r>
              <a:rPr lang="en-US" dirty="0"/>
              <a:t>http://jess3.com/geosocial-universe-2/</a:t>
            </a:r>
          </a:p>
        </p:txBody>
      </p:sp>
    </p:spTree>
    <p:extLst>
      <p:ext uri="{BB962C8B-B14F-4D97-AF65-F5344CB8AC3E}">
        <p14:creationId xmlns:p14="http://schemas.microsoft.com/office/powerpoint/2010/main" val="12705705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6519446"/>
            <a:ext cx="8305800" cy="338554"/>
          </a:xfrm>
          <a:prstGeom prst="rect">
            <a:avLst/>
          </a:prstGeom>
          <a:solidFill>
            <a:schemeClr val="bg1"/>
          </a:solidFill>
        </p:spPr>
        <p:txBody>
          <a:bodyPr wrap="square">
            <a:spAutoFit/>
          </a:bodyPr>
          <a:lstStyle/>
          <a:p>
            <a:r>
              <a:rPr lang="en-US" sz="1600" dirty="0" err="1"/>
              <a:t>Anjul</a:t>
            </a:r>
            <a:r>
              <a:rPr lang="en-US" sz="1600" dirty="0"/>
              <a:t> </a:t>
            </a:r>
            <a:r>
              <a:rPr lang="en-US" sz="1600" dirty="0" err="1"/>
              <a:t>Bhambhri</a:t>
            </a:r>
            <a:r>
              <a:rPr lang="en-US" sz="1600" dirty="0"/>
              <a:t>, VP of Big Data, </a:t>
            </a:r>
            <a:r>
              <a:rPr lang="en-US" sz="1600" dirty="0" smtClean="0"/>
              <a:t>IBM    </a:t>
            </a:r>
            <a:r>
              <a:rPr lang="en-US" sz="1600" u="sng" dirty="0" smtClean="0">
                <a:hlinkClick r:id="rId3"/>
              </a:rPr>
              <a:t>http</a:t>
            </a:r>
            <a:r>
              <a:rPr lang="en-US" sz="1600" u="sng" dirty="0">
                <a:hlinkClick r:id="rId3"/>
              </a:rPr>
              <a:t>://fisheritcenter.haas.berkeley.edu/Big_Data/index.html</a:t>
            </a:r>
            <a:r>
              <a:rPr lang="en-US" sz="1600" dirty="0"/>
              <a:t> </a:t>
            </a:r>
          </a:p>
        </p:txBody>
      </p:sp>
    </p:spTree>
    <p:extLst>
      <p:ext uri="{BB962C8B-B14F-4D97-AF65-F5344CB8AC3E}">
        <p14:creationId xmlns:p14="http://schemas.microsoft.com/office/powerpoint/2010/main" val="42328060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063"/>
            <a:ext cx="893420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6506383"/>
            <a:ext cx="8305800" cy="338554"/>
          </a:xfrm>
          <a:prstGeom prst="rect">
            <a:avLst/>
          </a:prstGeom>
          <a:solidFill>
            <a:schemeClr val="bg1"/>
          </a:solidFill>
        </p:spPr>
        <p:txBody>
          <a:bodyPr wrap="square">
            <a:spAutoFit/>
          </a:bodyPr>
          <a:lstStyle/>
          <a:p>
            <a:r>
              <a:rPr lang="en-US" sz="1600" dirty="0" err="1"/>
              <a:t>Anjul</a:t>
            </a:r>
            <a:r>
              <a:rPr lang="en-US" sz="1600" dirty="0"/>
              <a:t> </a:t>
            </a:r>
            <a:r>
              <a:rPr lang="en-US" sz="1600" dirty="0" err="1"/>
              <a:t>Bhambhri</a:t>
            </a:r>
            <a:r>
              <a:rPr lang="en-US" sz="1600" dirty="0"/>
              <a:t>, VP of Big Data, </a:t>
            </a:r>
            <a:r>
              <a:rPr lang="en-US" sz="1600" dirty="0" smtClean="0"/>
              <a:t>IBM    </a:t>
            </a:r>
            <a:r>
              <a:rPr lang="en-US" sz="1600" u="sng" dirty="0" smtClean="0">
                <a:hlinkClick r:id="rId3"/>
              </a:rPr>
              <a:t>http</a:t>
            </a:r>
            <a:r>
              <a:rPr lang="en-US" sz="1600" u="sng" dirty="0">
                <a:hlinkClick r:id="rId3"/>
              </a:rPr>
              <a:t>://fisheritcenter.haas.berkeley.edu/Big_Data/index.html</a:t>
            </a:r>
            <a:r>
              <a:rPr lang="en-US" sz="1600" dirty="0"/>
              <a:t> </a:t>
            </a:r>
          </a:p>
        </p:txBody>
      </p:sp>
    </p:spTree>
    <p:extLst>
      <p:ext uri="{BB962C8B-B14F-4D97-AF65-F5344CB8AC3E}">
        <p14:creationId xmlns:p14="http://schemas.microsoft.com/office/powerpoint/2010/main" val="2420341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4"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2657" y="6550223"/>
            <a:ext cx="6139543" cy="307777"/>
          </a:xfrm>
          <a:prstGeom prst="rect">
            <a:avLst/>
          </a:prstGeom>
          <a:solidFill>
            <a:schemeClr val="bg1"/>
          </a:solidFill>
        </p:spPr>
        <p:txBody>
          <a:bodyPr wrap="square">
            <a:spAutoFit/>
          </a:bodyPr>
          <a:lstStyle/>
          <a:p>
            <a:r>
              <a:rPr lang="en-US" sz="1400" dirty="0" err="1"/>
              <a:t>Ruh</a:t>
            </a:r>
            <a:r>
              <a:rPr lang="en-US" sz="1400" dirty="0"/>
              <a:t> VP Software GE </a:t>
            </a:r>
            <a:r>
              <a:rPr lang="en-US" sz="1400" u="sng" dirty="0">
                <a:hlinkClick r:id="rId3"/>
              </a:rPr>
              <a:t>http://fisheritcenter.haas.berkeley.edu/Big_Data/index.html</a:t>
            </a:r>
            <a:endParaRPr lang="en-US" sz="1400" dirty="0"/>
          </a:p>
        </p:txBody>
      </p:sp>
      <p:sp>
        <p:nvSpPr>
          <p:cNvPr id="3" name="TextBox 2"/>
          <p:cNvSpPr txBox="1"/>
          <p:nvPr/>
        </p:nvSpPr>
        <p:spPr>
          <a:xfrm>
            <a:off x="6858000" y="3429000"/>
            <a:ext cx="1452642" cy="369332"/>
          </a:xfrm>
          <a:prstGeom prst="rect">
            <a:avLst/>
          </a:prstGeom>
          <a:noFill/>
        </p:spPr>
        <p:txBody>
          <a:bodyPr wrap="none" rtlCol="0">
            <a:spAutoFit/>
          </a:bodyPr>
          <a:lstStyle/>
          <a:p>
            <a:r>
              <a:rPr lang="en-US" dirty="0" smtClean="0"/>
              <a:t>MM = Million</a:t>
            </a:r>
            <a:endParaRPr lang="en-US" dirty="0"/>
          </a:p>
        </p:txBody>
      </p:sp>
    </p:spTree>
    <p:extLst>
      <p:ext uri="{BB962C8B-B14F-4D97-AF65-F5344CB8AC3E}">
        <p14:creationId xmlns:p14="http://schemas.microsoft.com/office/powerpoint/2010/main" val="9260451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84" y="34977"/>
            <a:ext cx="8686800" cy="1143000"/>
          </a:xfrm>
        </p:spPr>
        <p:txBody>
          <a:bodyPr>
            <a:normAutofit fontScale="90000"/>
          </a:bodyPr>
          <a:lstStyle/>
          <a:p>
            <a:r>
              <a:rPr lang="en-US" dirty="0"/>
              <a:t>“Taming the Big Data Tidal Wave</a:t>
            </a:r>
            <a:r>
              <a:rPr lang="en-US" dirty="0" smtClean="0"/>
              <a:t>” 2012</a:t>
            </a:r>
            <a:r>
              <a:rPr lang="en-US" dirty="0"/>
              <a:t/>
            </a:r>
            <a:br>
              <a:rPr lang="en-US" dirty="0"/>
            </a:br>
            <a:r>
              <a:rPr lang="en-US" sz="4000" dirty="0" smtClean="0"/>
              <a:t>(Bill Franks, Chief Analytics Officer Teradata)</a:t>
            </a:r>
            <a:endParaRPr lang="en-US" sz="4000" dirty="0"/>
          </a:p>
        </p:txBody>
      </p:sp>
      <p:sp>
        <p:nvSpPr>
          <p:cNvPr id="3" name="Content Placeholder 2"/>
          <p:cNvSpPr>
            <a:spLocks noGrp="1"/>
          </p:cNvSpPr>
          <p:nvPr>
            <p:ph idx="1"/>
          </p:nvPr>
        </p:nvSpPr>
        <p:spPr>
          <a:xfrm>
            <a:off x="76200" y="1295400"/>
            <a:ext cx="9067800" cy="5562600"/>
          </a:xfrm>
        </p:spPr>
        <p:txBody>
          <a:bodyPr>
            <a:normAutofit fontScale="62500" lnSpcReduction="20000"/>
          </a:bodyPr>
          <a:lstStyle/>
          <a:p>
            <a:r>
              <a:rPr lang="en-US" sz="2800" dirty="0" smtClean="0"/>
              <a:t>Web Data (“the original big data”)</a:t>
            </a:r>
          </a:p>
          <a:p>
            <a:pPr lvl="1"/>
            <a:r>
              <a:rPr lang="en-US" sz="2400" dirty="0" smtClean="0"/>
              <a:t>Analyze customer web browsing of e-commerce site to see topics looked at etc.</a:t>
            </a:r>
          </a:p>
          <a:p>
            <a:r>
              <a:rPr lang="en-US" sz="2800" dirty="0" smtClean="0"/>
              <a:t>Auto Insurance (telematics monitoring driving)</a:t>
            </a:r>
          </a:p>
          <a:p>
            <a:pPr lvl="1"/>
            <a:r>
              <a:rPr lang="en-US" sz="2400" dirty="0" smtClean="0"/>
              <a:t>Equip cars with sensors</a:t>
            </a:r>
          </a:p>
          <a:p>
            <a:r>
              <a:rPr lang="en-US" sz="2800" dirty="0" smtClean="0"/>
              <a:t>Text data in multiple industries</a:t>
            </a:r>
          </a:p>
          <a:p>
            <a:pPr lvl="1"/>
            <a:r>
              <a:rPr lang="en-US" sz="2400" dirty="0" smtClean="0"/>
              <a:t>Sentiment analysis, identify common issues (as in eBay lamp example), Natural Language processing</a:t>
            </a:r>
          </a:p>
          <a:p>
            <a:r>
              <a:rPr lang="en-US" sz="2800" dirty="0" smtClean="0"/>
              <a:t>Time and location (GPS) data</a:t>
            </a:r>
          </a:p>
          <a:p>
            <a:pPr lvl="1"/>
            <a:r>
              <a:rPr lang="en-US" sz="2400" dirty="0" smtClean="0"/>
              <a:t>Track trucks (delivery), vehicles(track), people(tell them nearby goodies)</a:t>
            </a:r>
          </a:p>
          <a:p>
            <a:r>
              <a:rPr lang="en-US" sz="2800" dirty="0" smtClean="0"/>
              <a:t>Retail and manufacturing: RFID</a:t>
            </a:r>
          </a:p>
          <a:p>
            <a:pPr lvl="1"/>
            <a:r>
              <a:rPr lang="en-US" sz="2400" dirty="0" smtClean="0"/>
              <a:t>Asset and inventory management, </a:t>
            </a:r>
          </a:p>
          <a:p>
            <a:r>
              <a:rPr lang="en-US" sz="2800" dirty="0" smtClean="0"/>
              <a:t>Utility industry: Smart Grid</a:t>
            </a:r>
          </a:p>
          <a:p>
            <a:pPr lvl="1"/>
            <a:r>
              <a:rPr lang="en-US" sz="2400" dirty="0" smtClean="0"/>
              <a:t>Sensors allow dynamic optimization of power</a:t>
            </a:r>
          </a:p>
          <a:p>
            <a:r>
              <a:rPr lang="en-US" sz="2800" dirty="0" smtClean="0"/>
              <a:t>Gaming industry: Casino Chip tracking (RFID)</a:t>
            </a:r>
          </a:p>
          <a:p>
            <a:pPr lvl="1"/>
            <a:r>
              <a:rPr lang="en-US" sz="2400" dirty="0" smtClean="0"/>
              <a:t>Track individual players, detect fraud, identify patterns</a:t>
            </a:r>
          </a:p>
          <a:p>
            <a:r>
              <a:rPr lang="en-US" sz="2800" dirty="0" smtClean="0"/>
              <a:t>Industrial engines and equipment: sensor data</a:t>
            </a:r>
          </a:p>
          <a:p>
            <a:pPr lvl="1"/>
            <a:r>
              <a:rPr lang="en-US" sz="2400" dirty="0" smtClean="0"/>
              <a:t>See GE engine </a:t>
            </a:r>
          </a:p>
          <a:p>
            <a:r>
              <a:rPr lang="en-US" sz="2800" dirty="0" smtClean="0"/>
              <a:t>Video games: telemetry</a:t>
            </a:r>
          </a:p>
          <a:p>
            <a:pPr lvl="1"/>
            <a:r>
              <a:rPr lang="en-US" sz="2400" dirty="0" smtClean="0"/>
              <a:t>This is like monitoring web browsing but rather monitor actions in a game</a:t>
            </a:r>
          </a:p>
          <a:p>
            <a:r>
              <a:rPr lang="en-US" sz="2800" dirty="0" smtClean="0"/>
              <a:t>Telecommunication and other industries: Social Network data</a:t>
            </a:r>
          </a:p>
          <a:p>
            <a:pPr lvl="1"/>
            <a:r>
              <a:rPr lang="en-US" sz="2400" dirty="0" smtClean="0"/>
              <a:t>Connections make this big data. </a:t>
            </a:r>
          </a:p>
          <a:p>
            <a:pPr lvl="1"/>
            <a:r>
              <a:rPr lang="en-US" sz="2400" dirty="0" smtClean="0"/>
              <a:t>Use connections to find new customers with similar interests</a:t>
            </a:r>
            <a:endParaRPr lang="en-US" sz="2400" dirty="0"/>
          </a:p>
        </p:txBody>
      </p:sp>
    </p:spTree>
    <p:extLst>
      <p:ext uri="{BB962C8B-B14F-4D97-AF65-F5344CB8AC3E}">
        <p14:creationId xmlns:p14="http://schemas.microsoft.com/office/powerpoint/2010/main" val="9641654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2418" name="Picture 2" descr="Hubble Telesco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3075" y="1371600"/>
            <a:ext cx="1689100" cy="1676400"/>
          </a:xfrm>
          <a:prstGeom prst="rect">
            <a:avLst/>
          </a:prstGeom>
          <a:noFill/>
          <a:extLst>
            <a:ext uri="{909E8E84-426E-40DD-AFC4-6F175D3DCCD1}">
              <a14:hiddenFill xmlns:a14="http://schemas.microsoft.com/office/drawing/2010/main">
                <a:solidFill>
                  <a:srgbClr val="FFFFFF"/>
                </a:solidFill>
              </a14:hiddenFill>
            </a:ext>
          </a:extLst>
        </p:spPr>
      </p:pic>
      <p:sp>
        <p:nvSpPr>
          <p:cNvPr id="2492419" name="Text Box 3"/>
          <p:cNvSpPr txBox="1">
            <a:spLocks noChangeArrowheads="1"/>
          </p:cNvSpPr>
          <p:nvPr/>
        </p:nvSpPr>
        <p:spPr bwMode="auto">
          <a:xfrm>
            <a:off x="7315200" y="1752600"/>
            <a:ext cx="1143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1600" i="1" smtClean="0">
                <a:solidFill>
                  <a:srgbClr val="0033CC"/>
                </a:solidFill>
              </a:rPr>
              <a:t>Hubble Telescope</a:t>
            </a:r>
          </a:p>
        </p:txBody>
      </p:sp>
      <p:pic>
        <p:nvPicPr>
          <p:cNvPr id="2492420" name="Picture 4" descr="palomar_oschin1_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6275" y="3200400"/>
            <a:ext cx="1905000" cy="1447800"/>
          </a:xfrm>
          <a:prstGeom prst="rect">
            <a:avLst/>
          </a:prstGeom>
          <a:noFill/>
          <a:extLst>
            <a:ext uri="{909E8E84-426E-40DD-AFC4-6F175D3DCCD1}">
              <a14:hiddenFill xmlns:a14="http://schemas.microsoft.com/office/drawing/2010/main">
                <a:solidFill>
                  <a:srgbClr val="FFFFFF"/>
                </a:solidFill>
              </a14:hiddenFill>
            </a:ext>
          </a:extLst>
        </p:spPr>
      </p:pic>
      <p:sp>
        <p:nvSpPr>
          <p:cNvPr id="2492421" name="Text Box 5"/>
          <p:cNvSpPr txBox="1">
            <a:spLocks noChangeArrowheads="1"/>
          </p:cNvSpPr>
          <p:nvPr/>
        </p:nvSpPr>
        <p:spPr bwMode="auto">
          <a:xfrm>
            <a:off x="5638800" y="3657600"/>
            <a:ext cx="12414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a:spAutoFit/>
          </a:bodyPr>
          <a:lstStyle/>
          <a:p>
            <a:pPr algn="r" eaLnBrk="0" fontAlgn="base" hangingPunct="0">
              <a:spcBef>
                <a:spcPct val="0"/>
              </a:spcBef>
              <a:spcAft>
                <a:spcPct val="0"/>
              </a:spcAft>
            </a:pPr>
            <a:r>
              <a:rPr lang="en-US" sz="1600" i="1" smtClean="0">
                <a:solidFill>
                  <a:srgbClr val="0033CC"/>
                </a:solidFill>
              </a:rPr>
              <a:t>Palomar Telescope</a:t>
            </a:r>
          </a:p>
        </p:txBody>
      </p:sp>
      <p:pic>
        <p:nvPicPr>
          <p:cNvPr id="2492422" name="Picture 6" descr="Slo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4724400"/>
            <a:ext cx="2057400" cy="1447800"/>
          </a:xfrm>
          <a:prstGeom prst="rect">
            <a:avLst/>
          </a:prstGeom>
          <a:noFill/>
          <a:extLst>
            <a:ext uri="{909E8E84-426E-40DD-AFC4-6F175D3DCCD1}">
              <a14:hiddenFill xmlns:a14="http://schemas.microsoft.com/office/drawing/2010/main">
                <a:solidFill>
                  <a:srgbClr val="FFFFFF"/>
                </a:solidFill>
              </a14:hiddenFill>
            </a:ext>
          </a:extLst>
        </p:spPr>
      </p:pic>
      <p:sp>
        <p:nvSpPr>
          <p:cNvPr id="2492423" name="Text Box 7"/>
          <p:cNvSpPr txBox="1">
            <a:spLocks noChangeArrowheads="1"/>
          </p:cNvSpPr>
          <p:nvPr/>
        </p:nvSpPr>
        <p:spPr bwMode="auto">
          <a:xfrm>
            <a:off x="7620000" y="5257800"/>
            <a:ext cx="12954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1600" i="1" smtClean="0">
                <a:solidFill>
                  <a:srgbClr val="0033CC"/>
                </a:solidFill>
              </a:rPr>
              <a:t>Sloan Telescope</a:t>
            </a:r>
          </a:p>
        </p:txBody>
      </p:sp>
      <p:grpSp>
        <p:nvGrpSpPr>
          <p:cNvPr id="2492424" name="Group 8"/>
          <p:cNvGrpSpPr>
            <a:grpSpLocks/>
          </p:cNvGrpSpPr>
          <p:nvPr/>
        </p:nvGrpSpPr>
        <p:grpSpPr bwMode="auto">
          <a:xfrm>
            <a:off x="0" y="990600"/>
            <a:ext cx="5410200" cy="5257800"/>
            <a:chOff x="0" y="624"/>
            <a:chExt cx="3408" cy="3312"/>
          </a:xfrm>
        </p:grpSpPr>
        <p:sp>
          <p:nvSpPr>
            <p:cNvPr id="2492425" name="Rectangle 9"/>
            <p:cNvSpPr>
              <a:spLocks noChangeArrowheads="1"/>
            </p:cNvSpPr>
            <p:nvPr/>
          </p:nvSpPr>
          <p:spPr bwMode="auto">
            <a:xfrm>
              <a:off x="0" y="624"/>
              <a:ext cx="3408" cy="33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1600" b="1" smtClean="0">
                <a:solidFill>
                  <a:srgbClr val="000000"/>
                </a:solidFill>
                <a:latin typeface="Times New Roman" pitchFamily="18" charset="0"/>
              </a:endParaRPr>
            </a:p>
          </p:txBody>
        </p:sp>
        <p:sp>
          <p:nvSpPr>
            <p:cNvPr id="2492426" name="Rectangle 10"/>
            <p:cNvSpPr>
              <a:spLocks noChangeArrowheads="1"/>
            </p:cNvSpPr>
            <p:nvPr/>
          </p:nvSpPr>
          <p:spPr bwMode="auto">
            <a:xfrm>
              <a:off x="0" y="720"/>
              <a:ext cx="3312" cy="3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1600" b="1" smtClean="0">
                <a:solidFill>
                  <a:srgbClr val="000000"/>
                </a:solidFill>
                <a:latin typeface="Times New Roman" pitchFamily="18" charset="0"/>
              </a:endParaRPr>
            </a:p>
          </p:txBody>
        </p:sp>
        <p:grpSp>
          <p:nvGrpSpPr>
            <p:cNvPr id="2492427" name="Group 11"/>
            <p:cNvGrpSpPr>
              <a:grpSpLocks/>
            </p:cNvGrpSpPr>
            <p:nvPr/>
          </p:nvGrpSpPr>
          <p:grpSpPr bwMode="auto">
            <a:xfrm>
              <a:off x="384" y="864"/>
              <a:ext cx="2544" cy="2880"/>
              <a:chOff x="384" y="864"/>
              <a:chExt cx="2544" cy="2880"/>
            </a:xfrm>
          </p:grpSpPr>
          <p:pic>
            <p:nvPicPr>
              <p:cNvPr id="2492428" name="Picture 12" descr="Sk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 y="864"/>
                <a:ext cx="2544" cy="2880"/>
              </a:xfrm>
              <a:prstGeom prst="rect">
                <a:avLst/>
              </a:prstGeom>
              <a:noFill/>
              <a:extLst>
                <a:ext uri="{909E8E84-426E-40DD-AFC4-6F175D3DCCD1}">
                  <a14:hiddenFill xmlns:a14="http://schemas.microsoft.com/office/drawing/2010/main">
                    <a:solidFill>
                      <a:srgbClr val="FFFFFF"/>
                    </a:solidFill>
                  </a14:hiddenFill>
                </a:ext>
              </a:extLst>
            </p:spPr>
          </p:pic>
          <p:sp>
            <p:nvSpPr>
              <p:cNvPr id="2492429" name="Rectangle 13"/>
              <p:cNvSpPr>
                <a:spLocks noChangeArrowheads="1"/>
              </p:cNvSpPr>
              <p:nvPr/>
            </p:nvSpPr>
            <p:spPr bwMode="auto">
              <a:xfrm>
                <a:off x="672" y="1152"/>
                <a:ext cx="1872" cy="2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1600" b="1" smtClean="0">
                    <a:solidFill>
                      <a:srgbClr val="FFFFFF"/>
                    </a:solidFill>
                  </a:rPr>
                  <a:t>“</a:t>
                </a:r>
                <a:r>
                  <a:rPr lang="en-US" sz="1600" b="1" smtClean="0">
                    <a:solidFill>
                      <a:srgbClr val="FFFF66"/>
                    </a:solidFill>
                  </a:rPr>
                  <a:t>The Universe is now being explored systematically</a:t>
                </a:r>
                <a:r>
                  <a:rPr lang="en-US" sz="1600" b="1" smtClean="0">
                    <a:solidFill>
                      <a:srgbClr val="FFFFFF"/>
                    </a:solidFill>
                  </a:rPr>
                  <a:t>, in a panchromatic way, over a range of spatial and temporal scales that lead to a more complete, and less biased understanding of its constituents, their evolution, their origins, and the physical processes governing them.”</a:t>
                </a:r>
              </a:p>
              <a:p>
                <a:pPr eaLnBrk="0" fontAlgn="base" hangingPunct="0">
                  <a:spcBef>
                    <a:spcPct val="0"/>
                  </a:spcBef>
                  <a:spcAft>
                    <a:spcPct val="0"/>
                  </a:spcAft>
                </a:pPr>
                <a:endParaRPr lang="en-US" sz="1600" b="1" smtClean="0">
                  <a:solidFill>
                    <a:srgbClr val="FFFFFF"/>
                  </a:solidFill>
                </a:endParaRPr>
              </a:p>
              <a:p>
                <a:pPr eaLnBrk="0" fontAlgn="base" hangingPunct="0">
                  <a:spcBef>
                    <a:spcPct val="0"/>
                  </a:spcBef>
                  <a:spcAft>
                    <a:spcPct val="0"/>
                  </a:spcAft>
                </a:pPr>
                <a:r>
                  <a:rPr lang="en-US" sz="1600" b="1" i="1" smtClean="0">
                    <a:solidFill>
                      <a:srgbClr val="FFCC00"/>
                    </a:solidFill>
                  </a:rPr>
                  <a:t>Towards a National Virtual Observatory</a:t>
                </a:r>
              </a:p>
              <a:p>
                <a:pPr lvl="1" eaLnBrk="0" fontAlgn="base" hangingPunct="0">
                  <a:lnSpc>
                    <a:spcPct val="85000"/>
                  </a:lnSpc>
                  <a:spcBef>
                    <a:spcPct val="50000"/>
                  </a:spcBef>
                  <a:spcAft>
                    <a:spcPct val="0"/>
                  </a:spcAft>
                  <a:buClr>
                    <a:srgbClr val="000000"/>
                  </a:buClr>
                  <a:buSzPct val="100000"/>
                  <a:buFontTx/>
                  <a:buChar char="•"/>
                </a:pPr>
                <a:endParaRPr lang="en-US" sz="1200" b="1" i="1" smtClean="0">
                  <a:solidFill>
                    <a:srgbClr val="FFCC00"/>
                  </a:solidFill>
                </a:endParaRPr>
              </a:p>
            </p:txBody>
          </p:sp>
        </p:grpSp>
      </p:grpSp>
      <p:sp>
        <p:nvSpPr>
          <p:cNvPr id="2492430" name="Rectangle 14"/>
          <p:cNvSpPr>
            <a:spLocks noGrp="1" noChangeArrowheads="1"/>
          </p:cNvSpPr>
          <p:nvPr>
            <p:ph type="title"/>
          </p:nvPr>
        </p:nvSpPr>
        <p:spPr/>
        <p:txBody>
          <a:bodyPr/>
          <a:lstStyle/>
          <a:p>
            <a:r>
              <a:rPr lang="en-US"/>
              <a:t>Tracking the Heavens</a:t>
            </a:r>
          </a:p>
        </p:txBody>
      </p:sp>
    </p:spTree>
    <p:extLst>
      <p:ext uri="{BB962C8B-B14F-4D97-AF65-F5344CB8AC3E}">
        <p14:creationId xmlns:p14="http://schemas.microsoft.com/office/powerpoint/2010/main" val="4130482692"/>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8"/>
          <p:cNvSpPr>
            <a:spLocks noGrp="1"/>
          </p:cNvSpPr>
          <p:nvPr>
            <p:ph type="sldNum" sz="quarter" idx="12"/>
          </p:nvPr>
        </p:nvSpPr>
        <p:spPr/>
        <p:txBody>
          <a:bodyPr/>
          <a:lstStyle/>
          <a:p>
            <a:fld id="{22DDB6FC-1EC0-4F28-9FDF-038C035F1A21}" type="slidenum">
              <a:rPr lang="en-US">
                <a:solidFill>
                  <a:srgbClr val="000000"/>
                </a:solidFill>
              </a:rPr>
              <a:pPr/>
              <a:t>26</a:t>
            </a:fld>
            <a:endParaRPr lang="en-US">
              <a:solidFill>
                <a:srgbClr val="000000"/>
              </a:solidFill>
            </a:endParaRPr>
          </a:p>
        </p:txBody>
      </p:sp>
      <p:sp>
        <p:nvSpPr>
          <p:cNvPr id="2495490" name="Rectangle 2"/>
          <p:cNvSpPr>
            <a:spLocks noGrp="1" noChangeArrowheads="1"/>
          </p:cNvSpPr>
          <p:nvPr>
            <p:ph type="title" sz="quarter"/>
          </p:nvPr>
        </p:nvSpPr>
        <p:spPr>
          <a:xfrm>
            <a:off x="533400" y="152400"/>
            <a:ext cx="8153400" cy="914400"/>
          </a:xfrm>
        </p:spPr>
        <p:txBody>
          <a:bodyPr/>
          <a:lstStyle/>
          <a:p>
            <a:r>
              <a:rPr lang="en-US" sz="3600"/>
              <a:t>Virtual Observatory Astronomy Grid</a:t>
            </a:r>
            <a:br>
              <a:rPr lang="en-US" sz="3600"/>
            </a:br>
            <a:r>
              <a:rPr lang="en-US" sz="3600"/>
              <a:t>Integrate Experiments</a:t>
            </a:r>
            <a:endParaRPr lang="en-US"/>
          </a:p>
        </p:txBody>
      </p:sp>
      <p:pic>
        <p:nvPicPr>
          <p:cNvPr id="2495491" name="Picture 3"/>
          <p:cNvPicPr>
            <a:picLocks noGrp="1" noChangeAspect="1" noChangeArrowheads="1"/>
          </p:cNvPicPr>
          <p:nvPr>
            <p:ph sz="quarter" idx="1"/>
          </p:nvPr>
        </p:nvPicPr>
        <p:blipFill>
          <a:blip r:embed="rId3">
            <a:lum bright="-10000" contrast="28000"/>
            <a:extLst>
              <a:ext uri="{28A0092B-C50C-407E-A947-70E740481C1C}">
                <a14:useLocalDpi xmlns:a14="http://schemas.microsoft.com/office/drawing/2010/main" val="0"/>
              </a:ext>
            </a:extLst>
          </a:blip>
          <a:srcRect/>
          <a:stretch>
            <a:fillRect/>
          </a:stretch>
        </p:blipFill>
        <p:spPr>
          <a:xfrm>
            <a:off x="381000" y="1227138"/>
            <a:ext cx="2743200" cy="2735262"/>
          </a:xfrm>
        </p:spPr>
      </p:pic>
      <p:pic>
        <p:nvPicPr>
          <p:cNvPr id="2495492" name="Picture 4"/>
          <p:cNvPicPr>
            <a:picLocks noGrp="1" noChangeAspect="1" noChangeArrowheads="1"/>
          </p:cNvPicPr>
          <p:nvPr>
            <p:ph sz="quarter" idx="2"/>
          </p:nvPr>
        </p:nvPicPr>
        <p:blipFill>
          <a:blip r:embed="rId4">
            <a:lum bright="-10000" contrast="28000"/>
            <a:extLst>
              <a:ext uri="{28A0092B-C50C-407E-A947-70E740481C1C}">
                <a14:useLocalDpi xmlns:a14="http://schemas.microsoft.com/office/drawing/2010/main" val="0"/>
              </a:ext>
            </a:extLst>
          </a:blip>
          <a:srcRect/>
          <a:stretch>
            <a:fillRect/>
          </a:stretch>
        </p:blipFill>
        <p:spPr>
          <a:xfrm>
            <a:off x="3200400" y="1247775"/>
            <a:ext cx="2895600" cy="2714625"/>
          </a:xfrm>
        </p:spPr>
      </p:pic>
      <p:pic>
        <p:nvPicPr>
          <p:cNvPr id="2495493" name="Picture 5"/>
          <p:cNvPicPr>
            <a:picLocks noGrp="1" noChangeAspect="1" noChangeArrowheads="1"/>
          </p:cNvPicPr>
          <p:nvPr>
            <p:ph sz="quarter" idx="3"/>
          </p:nvPr>
        </p:nvPicPr>
        <p:blipFill>
          <a:blip r:embed="rId5">
            <a:lum bright="-20000" contrast="10000"/>
            <a:extLst>
              <a:ext uri="{28A0092B-C50C-407E-A947-70E740481C1C}">
                <a14:useLocalDpi xmlns:a14="http://schemas.microsoft.com/office/drawing/2010/main" val="0"/>
              </a:ext>
            </a:extLst>
          </a:blip>
          <a:srcRect/>
          <a:stretch>
            <a:fillRect/>
          </a:stretch>
        </p:blipFill>
        <p:spPr>
          <a:xfrm>
            <a:off x="6172200" y="1219200"/>
            <a:ext cx="2725738" cy="2743200"/>
          </a:xfrm>
        </p:spPr>
      </p:pic>
      <p:sp>
        <p:nvSpPr>
          <p:cNvPr id="2495494" name="Text Box 6"/>
          <p:cNvSpPr txBox="1">
            <a:spLocks noChangeArrowheads="1"/>
          </p:cNvSpPr>
          <p:nvPr/>
        </p:nvSpPr>
        <p:spPr bwMode="auto">
          <a:xfrm>
            <a:off x="1295400" y="1219200"/>
            <a:ext cx="911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400" smtClean="0">
                <a:solidFill>
                  <a:srgbClr val="FFFF2B"/>
                </a:solidFill>
              </a:rPr>
              <a:t>Radio</a:t>
            </a:r>
          </a:p>
        </p:txBody>
      </p:sp>
      <p:sp>
        <p:nvSpPr>
          <p:cNvPr id="2495495" name="Text Box 7"/>
          <p:cNvSpPr txBox="1">
            <a:spLocks noChangeArrowheads="1"/>
          </p:cNvSpPr>
          <p:nvPr/>
        </p:nvSpPr>
        <p:spPr bwMode="auto">
          <a:xfrm>
            <a:off x="3733800" y="1219200"/>
            <a:ext cx="1673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400" smtClean="0">
                <a:solidFill>
                  <a:srgbClr val="FFFF2B"/>
                </a:solidFill>
              </a:rPr>
              <a:t>Far-Infrared</a:t>
            </a:r>
          </a:p>
        </p:txBody>
      </p:sp>
      <p:sp>
        <p:nvSpPr>
          <p:cNvPr id="2495496" name="Text Box 8"/>
          <p:cNvSpPr txBox="1">
            <a:spLocks noChangeArrowheads="1"/>
          </p:cNvSpPr>
          <p:nvPr/>
        </p:nvSpPr>
        <p:spPr bwMode="auto">
          <a:xfrm>
            <a:off x="7010400" y="1219200"/>
            <a:ext cx="1063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400" smtClean="0">
                <a:solidFill>
                  <a:srgbClr val="FFFF2B"/>
                </a:solidFill>
              </a:rPr>
              <a:t>Visible</a:t>
            </a:r>
          </a:p>
        </p:txBody>
      </p:sp>
      <p:pic>
        <p:nvPicPr>
          <p:cNvPr id="2495497"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000" y="4038600"/>
            <a:ext cx="27432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95498" name="Text Box 10"/>
          <p:cNvSpPr txBox="1">
            <a:spLocks noChangeArrowheads="1"/>
          </p:cNvSpPr>
          <p:nvPr/>
        </p:nvSpPr>
        <p:spPr bwMode="auto">
          <a:xfrm>
            <a:off x="415925" y="6348413"/>
            <a:ext cx="193992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200" smtClean="0">
                <a:solidFill>
                  <a:srgbClr val="FFFF2B"/>
                </a:solidFill>
              </a:rPr>
              <a:t>Visible + X-ray</a:t>
            </a:r>
          </a:p>
        </p:txBody>
      </p:sp>
      <p:pic>
        <p:nvPicPr>
          <p:cNvPr id="2495499"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4046538"/>
            <a:ext cx="5638800" cy="273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95500" name="Text Box 12"/>
          <p:cNvSpPr txBox="1">
            <a:spLocks noChangeArrowheads="1"/>
          </p:cNvSpPr>
          <p:nvPr/>
        </p:nvSpPr>
        <p:spPr bwMode="auto">
          <a:xfrm>
            <a:off x="4727575" y="4038600"/>
            <a:ext cx="12922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200" smtClean="0">
                <a:solidFill>
                  <a:srgbClr val="FFFF2B"/>
                </a:solidFill>
              </a:rPr>
              <a:t>Dust Map</a:t>
            </a:r>
          </a:p>
        </p:txBody>
      </p:sp>
      <p:sp>
        <p:nvSpPr>
          <p:cNvPr id="2495501" name="Text Box 13"/>
          <p:cNvSpPr txBox="1">
            <a:spLocks noChangeArrowheads="1"/>
          </p:cNvSpPr>
          <p:nvPr/>
        </p:nvSpPr>
        <p:spPr bwMode="auto">
          <a:xfrm>
            <a:off x="6405563" y="6354763"/>
            <a:ext cx="2509837"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200" smtClean="0">
                <a:solidFill>
                  <a:srgbClr val="FFFF2B"/>
                </a:solidFill>
              </a:rPr>
              <a:t>Galaxy Density Map</a:t>
            </a:r>
          </a:p>
        </p:txBody>
      </p:sp>
    </p:spTree>
    <p:extLst>
      <p:ext uri="{BB962C8B-B14F-4D97-AF65-F5344CB8AC3E}">
        <p14:creationId xmlns:p14="http://schemas.microsoft.com/office/powerpoint/2010/main" val="11872679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484" y="2839578"/>
            <a:ext cx="5257800" cy="4093428"/>
          </a:xfrm>
          <a:prstGeom prst="rect">
            <a:avLst/>
          </a:prstGeom>
        </p:spPr>
        <p:txBody>
          <a:bodyPr wrap="square">
            <a:spAutoFit/>
          </a:bodyPr>
          <a:lstStyle/>
          <a:p>
            <a:r>
              <a:rPr lang="en-US" sz="2000" dirty="0">
                <a:solidFill>
                  <a:prstClr val="black"/>
                </a:solidFill>
              </a:rPr>
              <a:t>The LHC produces some </a:t>
            </a:r>
            <a:r>
              <a:rPr lang="en-US" sz="2000" b="1" dirty="0">
                <a:solidFill>
                  <a:prstClr val="black"/>
                </a:solidFill>
              </a:rPr>
              <a:t>15 petabytes of data per year </a:t>
            </a:r>
            <a:r>
              <a:rPr lang="en-US" sz="2000" dirty="0">
                <a:solidFill>
                  <a:prstClr val="black"/>
                </a:solidFill>
              </a:rPr>
              <a:t>of all varieties and with the exact value depending on duty factor of accelerator (which is reduced simply to cut electricity cost but also due to malfunction of one or more of the many complex systems) and experiments. The raw data produced by experiments is processed on the LHC Computing </a:t>
            </a:r>
            <a:r>
              <a:rPr lang="en-US" sz="2000" dirty="0" smtClean="0">
                <a:solidFill>
                  <a:prstClr val="black"/>
                </a:solidFill>
              </a:rPr>
              <a:t>Grid, </a:t>
            </a:r>
            <a:r>
              <a:rPr lang="en-US" sz="2000" dirty="0">
                <a:solidFill>
                  <a:prstClr val="black"/>
                </a:solidFill>
              </a:rPr>
              <a:t>which has some 200,000 Cores arranged in a three level structure. Tier-0 is CERN itself, Tier 1 are national facilities and Tier 2 are regional systems. For example one LHC experiment (CMS) has 7 Tier-1 and 50 Tier-2 </a:t>
            </a:r>
            <a:r>
              <a:rPr lang="en-US" sz="2000" dirty="0" smtClean="0">
                <a:solidFill>
                  <a:prstClr val="black"/>
                </a:solidFill>
              </a:rPr>
              <a:t>facilities.</a:t>
            </a:r>
            <a:endParaRPr lang="en-US" sz="2000" dirty="0">
              <a:solidFill>
                <a:prstClr val="black"/>
              </a:solidFill>
            </a:endParaRPr>
          </a:p>
        </p:txBody>
      </p:sp>
      <p:pic>
        <p:nvPicPr>
          <p:cNvPr id="26626" name="Picture 2" descr="https://encrypted-tbn1.gstatic.com/images?q=tbn:ANd9GcTJzt08Dkd5E30CzdO9a3q1q-HiblnyWr44N9fCM12y33g7abo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0842" y="3280134"/>
            <a:ext cx="3887062" cy="3577866"/>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https://encrypted-tbn1.gstatic.com/images?q=tbn:ANd9GcSG8sdGzz20REq-sTl2f4zQOzOwqVkUQ7mkqjWeeUMCw5Y08oW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2" y="343441"/>
            <a:ext cx="5187301" cy="1801906"/>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http://www.etap.physik.uni-mainz.de/Bilder_allgemein/ATLAS_detector_re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4316" y="315191"/>
            <a:ext cx="3933825" cy="29527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772400" y="6452092"/>
            <a:ext cx="1265475" cy="369332"/>
          </a:xfrm>
          <a:prstGeom prst="rect">
            <a:avLst/>
          </a:prstGeom>
          <a:solidFill>
            <a:schemeClr val="bg1"/>
          </a:solidFill>
        </p:spPr>
        <p:txBody>
          <a:bodyPr wrap="none" rtlCol="0">
            <a:spAutoFit/>
          </a:bodyPr>
          <a:lstStyle/>
          <a:p>
            <a:r>
              <a:rPr lang="en-US" dirty="0" smtClean="0">
                <a:solidFill>
                  <a:prstClr val="black"/>
                </a:solidFill>
              </a:rPr>
              <a:t>Higgs Event</a:t>
            </a:r>
            <a:endParaRPr lang="en-US" dirty="0">
              <a:solidFill>
                <a:prstClr val="black"/>
              </a:solidFill>
            </a:endParaRPr>
          </a:p>
        </p:txBody>
      </p:sp>
      <p:sp>
        <p:nvSpPr>
          <p:cNvPr id="10" name="Rectangle 9"/>
          <p:cNvSpPr/>
          <p:nvPr/>
        </p:nvSpPr>
        <p:spPr>
          <a:xfrm>
            <a:off x="0" y="35664"/>
            <a:ext cx="8915400" cy="307777"/>
          </a:xfrm>
          <a:prstGeom prst="rect">
            <a:avLst/>
          </a:prstGeom>
          <a:solidFill>
            <a:schemeClr val="bg1"/>
          </a:solidFill>
        </p:spPr>
        <p:txBody>
          <a:bodyPr wrap="square">
            <a:spAutoFit/>
          </a:bodyPr>
          <a:lstStyle/>
          <a:p>
            <a:r>
              <a:rPr lang="en-US" sz="1400" dirty="0">
                <a:solidFill>
                  <a:prstClr val="black"/>
                </a:solidFill>
              </a:rPr>
              <a:t>http://grids.ucs.indiana.edu/ptliupages/publications/Where%20does%20all%20the%20data%20come%20from%20v7.pd</a:t>
            </a:r>
          </a:p>
        </p:txBody>
      </p:sp>
      <p:sp>
        <p:nvSpPr>
          <p:cNvPr id="2" name="Rectangle 1"/>
          <p:cNvSpPr/>
          <p:nvPr/>
        </p:nvSpPr>
        <p:spPr>
          <a:xfrm>
            <a:off x="381000" y="2181531"/>
            <a:ext cx="3933825" cy="646331"/>
          </a:xfrm>
          <a:prstGeom prst="rect">
            <a:avLst/>
          </a:prstGeom>
          <a:ln w="38100">
            <a:solidFill>
              <a:schemeClr val="tx1"/>
            </a:solidFill>
          </a:ln>
        </p:spPr>
        <p:txBody>
          <a:bodyPr wrap="square">
            <a:spAutoFit/>
          </a:bodyPr>
          <a:lstStyle/>
          <a:p>
            <a:r>
              <a:rPr lang="en-US" dirty="0" smtClean="0">
                <a:solidFill>
                  <a:prstClr val="black"/>
                </a:solidFill>
              </a:rPr>
              <a:t>Note LHC lies </a:t>
            </a:r>
            <a:r>
              <a:rPr lang="en-US" dirty="0">
                <a:solidFill>
                  <a:prstClr val="black"/>
                </a:solidFill>
              </a:rPr>
              <a:t>in a tunnel 27 </a:t>
            </a:r>
            <a:r>
              <a:rPr lang="en-US" dirty="0" err="1">
                <a:solidFill>
                  <a:prstClr val="black"/>
                </a:solidFill>
              </a:rPr>
              <a:t>kilometres</a:t>
            </a:r>
            <a:r>
              <a:rPr lang="en-US" dirty="0">
                <a:solidFill>
                  <a:prstClr val="black"/>
                </a:solidFill>
              </a:rPr>
              <a:t> (17 mi) in circumference</a:t>
            </a:r>
          </a:p>
        </p:txBody>
      </p:sp>
      <p:sp>
        <p:nvSpPr>
          <p:cNvPr id="11" name="TextBox 10"/>
          <p:cNvSpPr txBox="1"/>
          <p:nvPr/>
        </p:nvSpPr>
        <p:spPr>
          <a:xfrm>
            <a:off x="7391400" y="438302"/>
            <a:ext cx="1447800" cy="369332"/>
          </a:xfrm>
          <a:prstGeom prst="rect">
            <a:avLst/>
          </a:prstGeom>
          <a:solidFill>
            <a:schemeClr val="bg1"/>
          </a:solidFill>
        </p:spPr>
        <p:txBody>
          <a:bodyPr wrap="square" rtlCol="0">
            <a:spAutoFit/>
          </a:bodyPr>
          <a:lstStyle/>
          <a:p>
            <a:r>
              <a:rPr lang="en-US" dirty="0" smtClean="0">
                <a:solidFill>
                  <a:prstClr val="black"/>
                </a:solidFill>
              </a:rPr>
              <a:t>ATLAS </a:t>
            </a:r>
            <a:r>
              <a:rPr lang="en-US" dirty="0" err="1" smtClean="0">
                <a:solidFill>
                  <a:prstClr val="black"/>
                </a:solidFill>
              </a:rPr>
              <a:t>Expt</a:t>
            </a:r>
            <a:endParaRPr lang="en-US" dirty="0">
              <a:solidFill>
                <a:prstClr val="black"/>
              </a:solidFill>
            </a:endParaRPr>
          </a:p>
        </p:txBody>
      </p:sp>
    </p:spTree>
    <p:extLst>
      <p:ext uri="{BB962C8B-B14F-4D97-AF65-F5344CB8AC3E}">
        <p14:creationId xmlns:p14="http://schemas.microsoft.com/office/powerpoint/2010/main" val="16927200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www.quantumdiaries.org/wp-content/uploads/2012/09/ATLASMg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4321"/>
            <a:ext cx="9144000" cy="656367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629400" y="2288703"/>
            <a:ext cx="1292341" cy="584775"/>
          </a:xfrm>
          <a:prstGeom prst="rect">
            <a:avLst/>
          </a:prstGeom>
          <a:noFill/>
        </p:spPr>
        <p:txBody>
          <a:bodyPr wrap="none" rtlCol="0">
            <a:spAutoFit/>
          </a:bodyPr>
          <a:lstStyle/>
          <a:p>
            <a:r>
              <a:rPr lang="en-US" sz="3200" b="1" dirty="0" smtClean="0">
                <a:solidFill>
                  <a:prstClr val="black"/>
                </a:solidFill>
              </a:rPr>
              <a:t>Model</a:t>
            </a:r>
            <a:endParaRPr lang="en-US" sz="3200" b="1" dirty="0">
              <a:solidFill>
                <a:prstClr val="black"/>
              </a:solidFill>
            </a:endParaRPr>
          </a:p>
        </p:txBody>
      </p:sp>
      <p:cxnSp>
        <p:nvCxnSpPr>
          <p:cNvPr id="4" name="Straight Arrow Connector 3"/>
          <p:cNvCxnSpPr/>
          <p:nvPr/>
        </p:nvCxnSpPr>
        <p:spPr>
          <a:xfrm flipH="1" flipV="1">
            <a:off x="4876800" y="2438400"/>
            <a:ext cx="1600200" cy="14269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0" y="22429"/>
            <a:ext cx="9144000" cy="369332"/>
          </a:xfrm>
          <a:prstGeom prst="rect">
            <a:avLst/>
          </a:prstGeom>
        </p:spPr>
        <p:txBody>
          <a:bodyPr wrap="square">
            <a:spAutoFit/>
          </a:bodyPr>
          <a:lstStyle/>
          <a:p>
            <a:r>
              <a:rPr lang="en-US" dirty="0">
                <a:solidFill>
                  <a:prstClr val="black"/>
                </a:solidFill>
              </a:rPr>
              <a:t>http://www.quantumdiaries.org/2012/09/07/why-particle-detectors-need-a-trigger/atlasmgg/</a:t>
            </a:r>
          </a:p>
        </p:txBody>
      </p:sp>
    </p:spTree>
    <p:extLst>
      <p:ext uri="{BB962C8B-B14F-4D97-AF65-F5344CB8AC3E}">
        <p14:creationId xmlns:p14="http://schemas.microsoft.com/office/powerpoint/2010/main" val="17761503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6" descr="trans.png"/>
          <p:cNvPicPr>
            <a:picLocks noChangeAspect="1"/>
          </p:cNvPicPr>
          <p:nvPr/>
        </p:nvPicPr>
        <p:blipFill>
          <a:blip r:embed="rId3" cstate="print"/>
          <a:srcRect t="18231" b="1567"/>
          <a:stretch>
            <a:fillRect/>
          </a:stretch>
        </p:blipFill>
        <p:spPr bwMode="auto">
          <a:xfrm>
            <a:off x="0" y="1046163"/>
            <a:ext cx="9144000" cy="5283200"/>
          </a:xfrm>
          <a:prstGeom prst="rect">
            <a:avLst/>
          </a:prstGeom>
          <a:noFill/>
          <a:ln w="9525">
            <a:noFill/>
            <a:miter lim="800000"/>
            <a:headEnd/>
            <a:tailEnd/>
          </a:ln>
        </p:spPr>
      </p:pic>
      <p:sp>
        <p:nvSpPr>
          <p:cNvPr id="29698" name="Title 5"/>
          <p:cNvSpPr>
            <a:spLocks noGrp="1"/>
          </p:cNvSpPr>
          <p:nvPr>
            <p:ph type="title"/>
          </p:nvPr>
        </p:nvSpPr>
        <p:spPr>
          <a:xfrm>
            <a:off x="1876425" y="115888"/>
            <a:ext cx="7345363" cy="865187"/>
          </a:xfrm>
        </p:spPr>
        <p:txBody>
          <a:bodyPr/>
          <a:lstStyle/>
          <a:p>
            <a:r>
              <a:rPr lang="en-GB" sz="4000" smtClean="0">
                <a:latin typeface="Arial" charset="0"/>
                <a:cs typeface="Arial" charset="0"/>
              </a:rPr>
              <a:t>European Grid Infrastructure</a:t>
            </a:r>
          </a:p>
        </p:txBody>
      </p:sp>
      <p:sp>
        <p:nvSpPr>
          <p:cNvPr id="2" name="Content Placeholder 6"/>
          <p:cNvSpPr>
            <a:spLocks noGrp="1"/>
          </p:cNvSpPr>
          <p:nvPr>
            <p:ph idx="1"/>
          </p:nvPr>
        </p:nvSpPr>
        <p:spPr>
          <a:xfrm>
            <a:off x="250825" y="1135063"/>
            <a:ext cx="8075613" cy="4525962"/>
          </a:xfrm>
        </p:spPr>
        <p:txBody>
          <a:bodyPr/>
          <a:lstStyle/>
          <a:p>
            <a:pPr marL="0" indent="0">
              <a:buFont typeface="Arial" pitchFamily="34" charset="0"/>
              <a:buNone/>
              <a:defRPr/>
            </a:pPr>
            <a:r>
              <a:rPr lang="en-GB" sz="1800" dirty="0" smtClean="0">
                <a:solidFill>
                  <a:schemeClr val="bg1"/>
                </a:solidFill>
              </a:rPr>
              <a:t>Status April 2010 (yearly increase)</a:t>
            </a:r>
          </a:p>
          <a:p>
            <a:pPr>
              <a:buFont typeface="Arial" pitchFamily="34" charset="0"/>
              <a:buChar char="•"/>
              <a:defRPr/>
            </a:pPr>
            <a:r>
              <a:rPr lang="en-GB" sz="1800" dirty="0" smtClean="0">
                <a:solidFill>
                  <a:schemeClr val="bg1"/>
                </a:solidFill>
              </a:rPr>
              <a:t>10000 users: +5%</a:t>
            </a:r>
          </a:p>
          <a:p>
            <a:pPr>
              <a:buFont typeface="Arial" pitchFamily="34" charset="0"/>
              <a:buChar char="•"/>
              <a:defRPr/>
            </a:pPr>
            <a:r>
              <a:rPr lang="en-GB" sz="1800" dirty="0" smtClean="0">
                <a:solidFill>
                  <a:schemeClr val="bg1"/>
                </a:solidFill>
              </a:rPr>
              <a:t>243020  LCPUs (cores): +75%</a:t>
            </a:r>
          </a:p>
          <a:p>
            <a:pPr>
              <a:buFont typeface="Arial" pitchFamily="34" charset="0"/>
              <a:buChar char="•"/>
              <a:defRPr/>
            </a:pPr>
            <a:r>
              <a:rPr lang="en-GB" sz="1800" dirty="0" smtClean="0">
                <a:solidFill>
                  <a:schemeClr val="bg1"/>
                </a:solidFill>
              </a:rPr>
              <a:t>40PB disk: +60%</a:t>
            </a:r>
          </a:p>
          <a:p>
            <a:pPr>
              <a:buFont typeface="Arial" pitchFamily="34" charset="0"/>
              <a:buChar char="•"/>
              <a:defRPr/>
            </a:pPr>
            <a:r>
              <a:rPr lang="en-GB" sz="1800" dirty="0" smtClean="0">
                <a:solidFill>
                  <a:schemeClr val="bg1"/>
                </a:solidFill>
              </a:rPr>
              <a:t>61PB tape: +56%</a:t>
            </a:r>
          </a:p>
          <a:p>
            <a:pPr>
              <a:buFont typeface="Arial" pitchFamily="34" charset="0"/>
              <a:buChar char="•"/>
              <a:defRPr/>
            </a:pPr>
            <a:r>
              <a:rPr lang="en-GB" sz="1800" dirty="0" smtClean="0">
                <a:solidFill>
                  <a:schemeClr val="bg1"/>
                </a:solidFill>
              </a:rPr>
              <a:t>15 million jobs/month: +10%</a:t>
            </a:r>
          </a:p>
          <a:p>
            <a:pPr>
              <a:buFont typeface="Arial" pitchFamily="34" charset="0"/>
              <a:buChar char="•"/>
              <a:defRPr/>
            </a:pPr>
            <a:r>
              <a:rPr lang="en-GB" sz="1800" dirty="0" smtClean="0">
                <a:solidFill>
                  <a:schemeClr val="bg1"/>
                </a:solidFill>
              </a:rPr>
              <a:t>317 sites: +18%</a:t>
            </a:r>
          </a:p>
          <a:p>
            <a:pPr>
              <a:buFont typeface="Arial" pitchFamily="34" charset="0"/>
              <a:buChar char="•"/>
              <a:defRPr/>
            </a:pPr>
            <a:r>
              <a:rPr lang="en-GB" sz="1800" dirty="0" smtClean="0">
                <a:solidFill>
                  <a:schemeClr val="bg1"/>
                </a:solidFill>
              </a:rPr>
              <a:t>52 countries: +8%</a:t>
            </a:r>
          </a:p>
          <a:p>
            <a:pPr>
              <a:buFont typeface="Arial" pitchFamily="34" charset="0"/>
              <a:buChar char="•"/>
              <a:defRPr/>
            </a:pPr>
            <a:r>
              <a:rPr lang="en-GB" sz="1800" dirty="0" smtClean="0">
                <a:solidFill>
                  <a:schemeClr val="bg1"/>
                </a:solidFill>
              </a:rPr>
              <a:t>175 VOs: +8%</a:t>
            </a:r>
          </a:p>
          <a:p>
            <a:pPr>
              <a:buFont typeface="Arial" pitchFamily="34" charset="0"/>
              <a:buChar char="•"/>
              <a:defRPr/>
            </a:pPr>
            <a:r>
              <a:rPr lang="en-GB" sz="1800" dirty="0" smtClean="0">
                <a:solidFill>
                  <a:schemeClr val="bg1"/>
                </a:solidFill>
              </a:rPr>
              <a:t>29 active VOs: </a:t>
            </a:r>
            <a:r>
              <a:rPr lang="en-GB" sz="1800" dirty="0" smtClean="0">
                <a:solidFill>
                  <a:schemeClr val="bg1"/>
                </a:solidFill>
                <a:sym typeface="Wingdings" pitchFamily="2" charset="2"/>
              </a:rPr>
              <a:t>+32%</a:t>
            </a:r>
            <a:endParaRPr lang="en-GB" sz="1800" dirty="0" smtClean="0">
              <a:solidFill>
                <a:schemeClr val="bg1"/>
              </a:solidFill>
            </a:endParaRPr>
          </a:p>
        </p:txBody>
      </p:sp>
      <p:sp>
        <p:nvSpPr>
          <p:cNvPr id="29700" name="Slide Number Placeholder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B19970FA-B77A-41E7-A3A1-E23D237FF2F6}" type="slidenum">
              <a:rPr lang="en-GB">
                <a:solidFill>
                  <a:prstClr val="white"/>
                </a:solidFill>
                <a:latin typeface="Arial" charset="0"/>
                <a:cs typeface="Arial" charset="0"/>
              </a:rPr>
              <a:pPr eaLnBrk="0" fontAlgn="base" hangingPunct="0">
                <a:spcBef>
                  <a:spcPct val="0"/>
                </a:spcBef>
                <a:spcAft>
                  <a:spcPct val="0"/>
                </a:spcAft>
              </a:pPr>
              <a:t>29</a:t>
            </a:fld>
            <a:endParaRPr lang="en-GB">
              <a:solidFill>
                <a:prstClr val="white"/>
              </a:solidFill>
              <a:latin typeface="Arial" charset="0"/>
              <a:cs typeface="Arial" charset="0"/>
            </a:endParaRPr>
          </a:p>
        </p:txBody>
      </p:sp>
      <p:sp>
        <p:nvSpPr>
          <p:cNvPr id="29701" name="Date Placeholder 5"/>
          <p:cNvSpPr>
            <a:spLocks noGrp="1"/>
          </p:cNvSpPr>
          <p:nvPr>
            <p:ph type="dt"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solidFill>
                  <a:prstClr val="white"/>
                </a:solidFill>
                <a:latin typeface="Arial" charset="0"/>
                <a:cs typeface="Arial" charset="0"/>
              </a:rPr>
              <a:t>1/10/2010</a:t>
            </a:r>
          </a:p>
        </p:txBody>
      </p:sp>
      <p:sp>
        <p:nvSpPr>
          <p:cNvPr id="29702" name="Footer Placeholder 6"/>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solidFill>
                  <a:prstClr val="white"/>
                </a:solidFill>
                <a:latin typeface="Arial" charset="0"/>
                <a:cs typeface="Arial" charset="0"/>
              </a:rPr>
              <a:t>NSF &amp; EC - Rome 2010</a:t>
            </a:r>
          </a:p>
        </p:txBody>
      </p:sp>
    </p:spTree>
    <p:extLst>
      <p:ext uri="{BB962C8B-B14F-4D97-AF65-F5344CB8AC3E}">
        <p14:creationId xmlns:p14="http://schemas.microsoft.com/office/powerpoint/2010/main" val="21460222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pPr>
              <a:defRPr/>
            </a:pPr>
            <a:fld id="{AAA53467-3A83-4390-AFDC-39710604A0CA}" type="slidenum">
              <a:rPr lang="en-US">
                <a:solidFill>
                  <a:srgbClr val="FFFFFF"/>
                </a:solidFill>
              </a:rPr>
              <a:pPr>
                <a:defRPr/>
              </a:pPr>
              <a:t>3</a:t>
            </a:fld>
            <a:endParaRPr lang="en-US">
              <a:solidFill>
                <a:srgbClr val="FFFFFF"/>
              </a:solidFill>
            </a:endParaRPr>
          </a:p>
        </p:txBody>
      </p:sp>
      <p:sp>
        <p:nvSpPr>
          <p:cNvPr id="6" name="Slide Number Placeholder 5"/>
          <p:cNvSpPr txBox="1">
            <a:spLocks noGrp="1"/>
          </p:cNvSpPr>
          <p:nvPr/>
        </p:nvSpPr>
        <p:spPr bwMode="auto">
          <a:xfrm>
            <a:off x="6858000" y="6553200"/>
            <a:ext cx="2133600" cy="304800"/>
          </a:xfrm>
          <a:prstGeom prst="rect">
            <a:avLst/>
          </a:prstGeom>
          <a:noFill/>
          <a:ln>
            <a:miter lim="800000"/>
            <a:headEnd/>
            <a:tailEnd/>
          </a:ln>
        </p:spPr>
        <p:txBody>
          <a:bodyPr/>
          <a:lstStyle/>
          <a:p>
            <a:pPr algn="r" fontAlgn="base">
              <a:spcBef>
                <a:spcPct val="0"/>
              </a:spcBef>
              <a:spcAft>
                <a:spcPct val="0"/>
              </a:spcAft>
              <a:defRPr/>
            </a:pPr>
            <a:fld id="{FF24BA25-D65D-403A-85C2-9B54B8BAC290}" type="slidenum">
              <a:rPr lang="en-US" sz="1000">
                <a:solidFill>
                  <a:srgbClr val="FFFFFF"/>
                </a:solidFill>
                <a:effectLst>
                  <a:outerShdw blurRad="38100" dist="38100" dir="2700000" algn="tl">
                    <a:srgbClr val="000000"/>
                  </a:outerShdw>
                </a:effectLst>
                <a:latin typeface="Verdana" pitchFamily="34" charset="0"/>
              </a:rPr>
              <a:pPr algn="r" fontAlgn="base">
                <a:spcBef>
                  <a:spcPct val="0"/>
                </a:spcBef>
                <a:spcAft>
                  <a:spcPct val="0"/>
                </a:spcAft>
                <a:defRPr/>
              </a:pPr>
              <a:t>3</a:t>
            </a:fld>
            <a:endParaRPr lang="en-US" sz="1000">
              <a:solidFill>
                <a:srgbClr val="FFFFFF"/>
              </a:solidFill>
              <a:effectLst>
                <a:outerShdw blurRad="38100" dist="38100" dir="2700000" algn="tl">
                  <a:srgbClr val="000000"/>
                </a:outerShdw>
              </a:effectLst>
              <a:latin typeface="Verdana" pitchFamily="34" charset="0"/>
            </a:endParaRPr>
          </a:p>
        </p:txBody>
      </p:sp>
      <p:sp>
        <p:nvSpPr>
          <p:cNvPr id="26628" name="Rectangle 2"/>
          <p:cNvSpPr>
            <a:spLocks noGrp="1" noChangeArrowheads="1"/>
          </p:cNvSpPr>
          <p:nvPr>
            <p:ph type="title" idx="4294967295"/>
          </p:nvPr>
        </p:nvSpPr>
        <p:spPr>
          <a:xfrm>
            <a:off x="0" y="0"/>
            <a:ext cx="9144000" cy="838200"/>
          </a:xfrm>
        </p:spPr>
        <p:txBody>
          <a:bodyPr/>
          <a:lstStyle/>
          <a:p>
            <a:pPr eaLnBrk="1" hangingPunct="1"/>
            <a:r>
              <a:rPr lang="en-US" smtClean="0"/>
              <a:t>What is Cyberinfrastructure</a:t>
            </a:r>
          </a:p>
        </p:txBody>
      </p:sp>
      <p:sp>
        <p:nvSpPr>
          <p:cNvPr id="26629" name="Rectangle 3"/>
          <p:cNvSpPr>
            <a:spLocks noGrp="1" noChangeArrowheads="1"/>
          </p:cNvSpPr>
          <p:nvPr>
            <p:ph type="body" idx="4294967295"/>
          </p:nvPr>
        </p:nvSpPr>
        <p:spPr>
          <a:xfrm>
            <a:off x="0" y="990600"/>
            <a:ext cx="8991600" cy="5638800"/>
          </a:xfrm>
        </p:spPr>
        <p:txBody>
          <a:bodyPr/>
          <a:lstStyle/>
          <a:p>
            <a:pPr eaLnBrk="1" hangingPunct="1"/>
            <a:r>
              <a:rPr lang="en-US" sz="2400" dirty="0" smtClean="0"/>
              <a:t>Cyberinfrastructure is (from NSF) infrastructure that supports </a:t>
            </a:r>
            <a:r>
              <a:rPr lang="en-US" sz="2400" dirty="0" smtClean="0">
                <a:solidFill>
                  <a:srgbClr val="FFFF00"/>
                </a:solidFill>
              </a:rPr>
              <a:t>distributed research and learning</a:t>
            </a:r>
            <a:r>
              <a:rPr lang="en-US" sz="2400" dirty="0" smtClean="0"/>
              <a:t> (</a:t>
            </a:r>
            <a:r>
              <a:rPr lang="en-US" sz="2400" dirty="0" smtClean="0">
                <a:solidFill>
                  <a:srgbClr val="FFFF00"/>
                </a:solidFill>
              </a:rPr>
              <a:t>e-Science, e-Research, e-Education</a:t>
            </a:r>
            <a:r>
              <a:rPr lang="en-US" sz="2400" dirty="0" smtClean="0"/>
              <a:t>) </a:t>
            </a:r>
          </a:p>
          <a:p>
            <a:pPr lvl="1" eaLnBrk="1" hangingPunct="1"/>
            <a:r>
              <a:rPr lang="en-US" dirty="0" smtClean="0"/>
              <a:t>Links data, people, computers</a:t>
            </a:r>
          </a:p>
          <a:p>
            <a:pPr eaLnBrk="1" hangingPunct="1"/>
            <a:r>
              <a:rPr lang="en-US" sz="2400" dirty="0" smtClean="0"/>
              <a:t>Exploits </a:t>
            </a:r>
            <a:r>
              <a:rPr lang="en-US" sz="2400" dirty="0" smtClean="0">
                <a:solidFill>
                  <a:srgbClr val="FFFF00"/>
                </a:solidFill>
              </a:rPr>
              <a:t>Internet technology</a:t>
            </a:r>
            <a:r>
              <a:rPr lang="en-US" sz="2400" dirty="0" smtClean="0"/>
              <a:t> (</a:t>
            </a:r>
            <a:r>
              <a:rPr lang="en-US" sz="2400" dirty="0" smtClean="0">
                <a:solidFill>
                  <a:srgbClr val="FFFF00"/>
                </a:solidFill>
              </a:rPr>
              <a:t>Web2.0 </a:t>
            </a:r>
            <a:r>
              <a:rPr lang="en-US" sz="2400" dirty="0" smtClean="0"/>
              <a:t>and </a:t>
            </a:r>
            <a:r>
              <a:rPr lang="en-US" sz="2400" dirty="0" smtClean="0">
                <a:solidFill>
                  <a:srgbClr val="FFFF00"/>
                </a:solidFill>
              </a:rPr>
              <a:t>Clouds</a:t>
            </a:r>
            <a:r>
              <a:rPr lang="en-US" sz="2400" dirty="0" smtClean="0"/>
              <a:t>) adding (via </a:t>
            </a:r>
            <a:r>
              <a:rPr lang="en-US" sz="2400" dirty="0" smtClean="0">
                <a:solidFill>
                  <a:srgbClr val="FFFF00"/>
                </a:solidFill>
              </a:rPr>
              <a:t>Grid</a:t>
            </a:r>
            <a:r>
              <a:rPr lang="en-US" sz="2400" dirty="0" smtClean="0"/>
              <a:t> technology) management, security, supercomputers etc.</a:t>
            </a:r>
          </a:p>
          <a:p>
            <a:pPr eaLnBrk="1" hangingPunct="1"/>
            <a:r>
              <a:rPr lang="en-US" sz="2400" dirty="0" smtClean="0"/>
              <a:t>It has three aspects: </a:t>
            </a:r>
            <a:r>
              <a:rPr lang="en-US" sz="2400" dirty="0" smtClean="0">
                <a:solidFill>
                  <a:srgbClr val="FFFF00"/>
                </a:solidFill>
              </a:rPr>
              <a:t>parallel </a:t>
            </a:r>
            <a:r>
              <a:rPr lang="en-US" sz="2400" dirty="0" smtClean="0"/>
              <a:t>– low latency (microseconds) between nodes and </a:t>
            </a:r>
            <a:r>
              <a:rPr lang="en-US" sz="2400" dirty="0" smtClean="0">
                <a:solidFill>
                  <a:srgbClr val="FFFF00"/>
                </a:solidFill>
              </a:rPr>
              <a:t>distributed</a:t>
            </a:r>
            <a:r>
              <a:rPr lang="en-US" sz="2400" dirty="0" smtClean="0"/>
              <a:t> – </a:t>
            </a:r>
            <a:r>
              <a:rPr lang="en-US" sz="2400" dirty="0" err="1" smtClean="0"/>
              <a:t>highish</a:t>
            </a:r>
            <a:r>
              <a:rPr lang="en-US" sz="2400" dirty="0" smtClean="0"/>
              <a:t> latency (milliseconds) between nodes with </a:t>
            </a:r>
            <a:r>
              <a:rPr lang="en-US" sz="2400" dirty="0" smtClean="0">
                <a:solidFill>
                  <a:srgbClr val="FFFF00"/>
                </a:solidFill>
              </a:rPr>
              <a:t>clouds</a:t>
            </a:r>
            <a:r>
              <a:rPr lang="en-US" sz="2400" dirty="0" smtClean="0"/>
              <a:t> in between</a:t>
            </a:r>
          </a:p>
          <a:p>
            <a:pPr eaLnBrk="1" hangingPunct="1"/>
            <a:r>
              <a:rPr lang="en-US" sz="2400" dirty="0" smtClean="0"/>
              <a:t>Parallel needed to get </a:t>
            </a:r>
            <a:r>
              <a:rPr lang="en-US" sz="2400" dirty="0" smtClean="0">
                <a:solidFill>
                  <a:srgbClr val="FFFF00"/>
                </a:solidFill>
              </a:rPr>
              <a:t>high performance</a:t>
            </a:r>
            <a:r>
              <a:rPr lang="en-US" sz="2400" dirty="0" smtClean="0"/>
              <a:t> on </a:t>
            </a:r>
            <a:r>
              <a:rPr lang="en-US" sz="2400" dirty="0" smtClean="0">
                <a:solidFill>
                  <a:srgbClr val="FFFF00"/>
                </a:solidFill>
              </a:rPr>
              <a:t>individual</a:t>
            </a:r>
            <a:r>
              <a:rPr lang="en-US" sz="2400" dirty="0" smtClean="0"/>
              <a:t> large simulations, data analysis etc.; must </a:t>
            </a:r>
            <a:r>
              <a:rPr lang="en-US" sz="2400" dirty="0" smtClean="0">
                <a:solidFill>
                  <a:srgbClr val="FFFF00"/>
                </a:solidFill>
              </a:rPr>
              <a:t>decompose problem</a:t>
            </a:r>
          </a:p>
          <a:p>
            <a:pPr eaLnBrk="1" hangingPunct="1"/>
            <a:r>
              <a:rPr lang="en-US" sz="2400" dirty="0" smtClean="0"/>
              <a:t>Distributed aspect </a:t>
            </a:r>
            <a:r>
              <a:rPr lang="en-US" sz="2400" dirty="0" smtClean="0">
                <a:solidFill>
                  <a:srgbClr val="FFFF00"/>
                </a:solidFill>
              </a:rPr>
              <a:t>integrates</a:t>
            </a:r>
            <a:r>
              <a:rPr lang="en-US" sz="2400" dirty="0" smtClean="0"/>
              <a:t> already distinct components – especially natural for data (as in biology databases etc.)</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52426"/>
            <a:ext cx="8839200" cy="535476"/>
          </a:xfrm>
        </p:spPr>
        <p:txBody>
          <a:bodyPr>
            <a:normAutofit fontScale="90000"/>
          </a:bodyPr>
          <a:lstStyle/>
          <a:p>
            <a:r>
              <a:rPr lang="en-US" sz="3200" dirty="0" smtClean="0"/>
              <a:t>TeraGrid Example: Astrophysics</a:t>
            </a:r>
            <a:endParaRPr lang="en-US" sz="3200" dirty="0"/>
          </a:p>
        </p:txBody>
      </p:sp>
      <p:sp>
        <p:nvSpPr>
          <p:cNvPr id="3" name="Content Placeholder 2"/>
          <p:cNvSpPr>
            <a:spLocks noGrp="1"/>
          </p:cNvSpPr>
          <p:nvPr>
            <p:ph sz="half" idx="1"/>
          </p:nvPr>
        </p:nvSpPr>
        <p:spPr>
          <a:xfrm>
            <a:off x="0" y="1143000"/>
            <a:ext cx="5486400" cy="2431297"/>
          </a:xfrm>
        </p:spPr>
        <p:txBody>
          <a:bodyPr>
            <a:noAutofit/>
          </a:bodyPr>
          <a:lstStyle/>
          <a:p>
            <a:r>
              <a:rPr lang="en-US" sz="2400" b="0" dirty="0" smtClean="0"/>
              <a:t>Science: MHD and star formation; cosmology at galactic scales (6-1500 </a:t>
            </a:r>
            <a:r>
              <a:rPr lang="en-US" sz="2400" b="0" dirty="0" err="1" smtClean="0"/>
              <a:t>Mpc</a:t>
            </a:r>
            <a:r>
              <a:rPr lang="en-US" sz="2400" b="0" dirty="0" smtClean="0"/>
              <a:t>) with various components: star formation, radiation diffusion, dark matter</a:t>
            </a:r>
          </a:p>
          <a:p>
            <a:r>
              <a:rPr lang="en-US" sz="2400" b="0" dirty="0" smtClean="0"/>
              <a:t>Application: </a:t>
            </a:r>
            <a:r>
              <a:rPr lang="en-US" sz="2400" b="0" dirty="0" err="1" smtClean="0"/>
              <a:t>Enzo</a:t>
            </a:r>
            <a:r>
              <a:rPr lang="en-US" sz="2400" b="0" dirty="0" smtClean="0"/>
              <a:t> (loosely similar to: GASOLINE, etc.)</a:t>
            </a:r>
          </a:p>
          <a:p>
            <a:r>
              <a:rPr lang="en-US" sz="2400" b="0" dirty="0" smtClean="0"/>
              <a:t>Science Users: Norman, </a:t>
            </a:r>
            <a:r>
              <a:rPr lang="en-US" sz="2400" b="0" dirty="0" err="1" smtClean="0"/>
              <a:t>Kritsuk</a:t>
            </a:r>
            <a:r>
              <a:rPr lang="en-US" sz="2400" b="0" dirty="0" smtClean="0"/>
              <a:t> (UCSD), </a:t>
            </a:r>
            <a:r>
              <a:rPr lang="en-US" sz="2400" b="0" dirty="0" err="1" smtClean="0"/>
              <a:t>Cen</a:t>
            </a:r>
            <a:r>
              <a:rPr lang="en-US" sz="2400" b="0" dirty="0" smtClean="0"/>
              <a:t>, </a:t>
            </a:r>
            <a:r>
              <a:rPr lang="en-US" sz="2400" b="0" dirty="0" err="1" smtClean="0"/>
              <a:t>Ostriker</a:t>
            </a:r>
            <a:r>
              <a:rPr lang="en-US" sz="2400" b="0" dirty="0" smtClean="0"/>
              <a:t>, Wise (Princeton),  Abel (Stanford), Burns (Colorado), Bryan (Columbia), O’Shea (Michigan State), Kentucky, Germany, UK, Denmark, etc.</a:t>
            </a:r>
          </a:p>
        </p:txBody>
      </p:sp>
      <p:pic>
        <p:nvPicPr>
          <p:cNvPr id="6" name="P 24"/>
          <p:cNvPicPr>
            <a:picLocks noChangeAspect="1"/>
          </p:cNvPicPr>
          <p:nvPr/>
        </p:nvPicPr>
        <p:blipFill>
          <a:blip r:embed="rId3" cstate="print"/>
          <a:srcRect l="16320" t="4356" r="16320"/>
          <a:stretch>
            <a:fillRect/>
          </a:stretch>
        </p:blipFill>
        <p:spPr bwMode="auto">
          <a:xfrm>
            <a:off x="5394454" y="1371600"/>
            <a:ext cx="3749546" cy="3989016"/>
          </a:xfrm>
          <a:prstGeom prst="rect">
            <a:avLst/>
          </a:prstGeom>
          <a:solidFill>
            <a:schemeClr val="accent1"/>
          </a:solidFill>
          <a:ln w="9525">
            <a:noFill/>
            <a:miter lim="800000"/>
            <a:headEnd/>
            <a:tailEnd/>
          </a:ln>
        </p:spPr>
      </p:pic>
    </p:spTree>
    <p:extLst>
      <p:ext uri="{BB962C8B-B14F-4D97-AF65-F5344CB8AC3E}">
        <p14:creationId xmlns:p14="http://schemas.microsoft.com/office/powerpoint/2010/main" val="1336030073"/>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24280" y="0"/>
            <a:ext cx="8943039" cy="6858000"/>
          </a:xfrm>
          <a:prstGeom prst="rect">
            <a:avLst/>
          </a:prstGeom>
        </p:spPr>
      </p:pic>
    </p:spTree>
    <p:extLst>
      <p:ext uri="{BB962C8B-B14F-4D97-AF65-F5344CB8AC3E}">
        <p14:creationId xmlns:p14="http://schemas.microsoft.com/office/powerpoint/2010/main" val="16565483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genome.gov/images/content/cost_per_geno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350"/>
            <a:ext cx="9144000" cy="68619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41400" y="2518258"/>
            <a:ext cx="4292600" cy="1692771"/>
          </a:xfrm>
          <a:prstGeom prst="rect">
            <a:avLst/>
          </a:prstGeom>
          <a:solidFill>
            <a:schemeClr val="bg1"/>
          </a:solidFill>
        </p:spPr>
        <p:txBody>
          <a:bodyPr wrap="square" rtlCol="0">
            <a:spAutoFit/>
          </a:bodyPr>
          <a:lstStyle/>
          <a:p>
            <a:r>
              <a:rPr lang="en-US" sz="2800" dirty="0" smtClean="0">
                <a:solidFill>
                  <a:prstClr val="black"/>
                </a:solidFill>
              </a:rPr>
              <a:t>Why need cost effective </a:t>
            </a:r>
          </a:p>
          <a:p>
            <a:r>
              <a:rPr lang="en-US" sz="2800" dirty="0" smtClean="0">
                <a:solidFill>
                  <a:prstClr val="black"/>
                </a:solidFill>
              </a:rPr>
              <a:t>Computing!</a:t>
            </a:r>
          </a:p>
          <a:p>
            <a:r>
              <a:rPr lang="en-US" sz="2400" dirty="0" smtClean="0">
                <a:solidFill>
                  <a:prstClr val="black"/>
                </a:solidFill>
              </a:rPr>
              <a:t>Full Personal Genomics: 3 petabytes per day</a:t>
            </a:r>
            <a:endParaRPr lang="en-US" sz="2400" dirty="0">
              <a:solidFill>
                <a:prstClr val="black"/>
              </a:solidFill>
            </a:endParaRPr>
          </a:p>
        </p:txBody>
      </p:sp>
      <p:sp>
        <p:nvSpPr>
          <p:cNvPr id="3" name="Rectangle 2"/>
          <p:cNvSpPr/>
          <p:nvPr/>
        </p:nvSpPr>
        <p:spPr>
          <a:xfrm>
            <a:off x="762000" y="6400800"/>
            <a:ext cx="4232954" cy="369332"/>
          </a:xfrm>
          <a:prstGeom prst="rect">
            <a:avLst/>
          </a:prstGeom>
          <a:solidFill>
            <a:schemeClr val="bg1"/>
          </a:solidFill>
        </p:spPr>
        <p:txBody>
          <a:bodyPr wrap="none">
            <a:spAutoFit/>
          </a:bodyPr>
          <a:lstStyle/>
          <a:p>
            <a:r>
              <a:rPr lang="en-US" dirty="0">
                <a:solidFill>
                  <a:prstClr val="black"/>
                </a:solidFill>
              </a:rPr>
              <a:t>http://www.genome.gov/sequencingcosts/</a:t>
            </a:r>
          </a:p>
        </p:txBody>
      </p:sp>
    </p:spTree>
    <p:extLst>
      <p:ext uri="{BB962C8B-B14F-4D97-AF65-F5344CB8AC3E}">
        <p14:creationId xmlns:p14="http://schemas.microsoft.com/office/powerpoint/2010/main" val="21907649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b="1" dirty="0" smtClean="0"/>
              <a:t>DNA Sequencing Pipeline</a:t>
            </a:r>
            <a:endParaRPr lang="en-US" b="1" dirty="0"/>
          </a:p>
        </p:txBody>
      </p:sp>
      <p:grpSp>
        <p:nvGrpSpPr>
          <p:cNvPr id="4" name="Group 3"/>
          <p:cNvGrpSpPr/>
          <p:nvPr/>
        </p:nvGrpSpPr>
        <p:grpSpPr>
          <a:xfrm>
            <a:off x="76200" y="4838279"/>
            <a:ext cx="8991600" cy="1867321"/>
            <a:chOff x="1263341" y="2588299"/>
            <a:chExt cx="7068639" cy="1162819"/>
          </a:xfrm>
        </p:grpSpPr>
        <p:cxnSp>
          <p:nvCxnSpPr>
            <p:cNvPr id="5" name="Straight Arrow Connector 4"/>
            <p:cNvCxnSpPr>
              <a:stCxn id="26" idx="3"/>
              <a:endCxn id="36" idx="2"/>
            </p:cNvCxnSpPr>
            <p:nvPr/>
          </p:nvCxnSpPr>
          <p:spPr>
            <a:xfrm>
              <a:off x="2313382" y="3248006"/>
              <a:ext cx="273939" cy="989"/>
            </a:xfrm>
            <a:prstGeom prst="straightConnector1">
              <a:avLst/>
            </a:prstGeom>
            <a:ln w="6350" cmpd="sng">
              <a:solidFill>
                <a:schemeClr val="tx1"/>
              </a:solidFill>
              <a:headEnd type="none"/>
              <a:tailEnd type="triangle" w="sm" len="sm"/>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3947384" y="3181703"/>
              <a:ext cx="140871" cy="5313"/>
            </a:xfrm>
            <a:prstGeom prst="straightConnector1">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 name="Straight Arrow Connector 228"/>
            <p:cNvCxnSpPr>
              <a:stCxn id="31" idx="3"/>
              <a:endCxn id="21" idx="2"/>
            </p:cNvCxnSpPr>
            <p:nvPr/>
          </p:nvCxnSpPr>
          <p:spPr>
            <a:xfrm flipV="1">
              <a:off x="6010261" y="2813825"/>
              <a:ext cx="516735" cy="302312"/>
            </a:xfrm>
            <a:prstGeom prst="bentConnector3">
              <a:avLst>
                <a:gd name="adj1" fmla="val 50000"/>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7533167" y="2778102"/>
              <a:ext cx="798813" cy="594360"/>
              <a:chOff x="8193827" y="2680593"/>
              <a:chExt cx="798813" cy="594360"/>
            </a:xfrm>
          </p:grpSpPr>
          <p:sp>
            <p:nvSpPr>
              <p:cNvPr id="38" name="TextBox 167"/>
              <p:cNvSpPr txBox="1"/>
              <p:nvPr/>
            </p:nvSpPr>
            <p:spPr>
              <a:xfrm>
                <a:off x="8233757" y="2874963"/>
                <a:ext cx="758883" cy="249157"/>
              </a:xfrm>
              <a:prstGeom prst="rect">
                <a:avLst/>
              </a:prstGeom>
              <a:noFill/>
            </p:spPr>
            <p:txBody>
              <a:bodyPr wrap="non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l"/>
                <a:r>
                  <a:rPr lang="en-US" sz="1000" dirty="0" smtClean="0">
                    <a:solidFill>
                      <a:prstClr val="black"/>
                    </a:solidFill>
                    <a:latin typeface="Arial" pitchFamily="34" charset="0"/>
                    <a:cs typeface="Arial" pitchFamily="34" charset="0"/>
                  </a:rPr>
                  <a:t>Visualization</a:t>
                </a:r>
              </a:p>
              <a:p>
                <a:pPr algn="l"/>
                <a:r>
                  <a:rPr lang="en-US" sz="1000" dirty="0" smtClean="0">
                    <a:solidFill>
                      <a:prstClr val="black"/>
                    </a:solidFill>
                    <a:latin typeface="Arial" pitchFamily="34" charset="0"/>
                    <a:cs typeface="Arial" pitchFamily="34" charset="0"/>
                  </a:rPr>
                  <a:t>    </a:t>
                </a:r>
                <a:r>
                  <a:rPr lang="en-US" sz="1000" dirty="0" err="1" smtClean="0">
                    <a:solidFill>
                      <a:prstClr val="black"/>
                    </a:solidFill>
                    <a:latin typeface="Arial" pitchFamily="34" charset="0"/>
                    <a:cs typeface="Arial" pitchFamily="34" charset="0"/>
                  </a:rPr>
                  <a:t>Plotviz</a:t>
                </a:r>
                <a:endParaRPr lang="en-US" sz="1000" dirty="0">
                  <a:solidFill>
                    <a:prstClr val="black"/>
                  </a:solidFill>
                  <a:latin typeface="Arial" pitchFamily="34" charset="0"/>
                  <a:cs typeface="Arial" pitchFamily="34" charset="0"/>
                </a:endParaRPr>
              </a:p>
            </p:txBody>
          </p:sp>
          <p:sp>
            <p:nvSpPr>
              <p:cNvPr id="39" name="Oval 38"/>
              <p:cNvSpPr/>
              <p:nvPr/>
            </p:nvSpPr>
            <p:spPr>
              <a:xfrm>
                <a:off x="8193827" y="2680593"/>
                <a:ext cx="738909" cy="594360"/>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solidFill>
                    <a:prstClr val="white"/>
                  </a:solidFill>
                </a:endParaRPr>
              </a:p>
            </p:txBody>
          </p:sp>
        </p:grpSp>
        <p:grpSp>
          <p:nvGrpSpPr>
            <p:cNvPr id="10" name="Group 9"/>
            <p:cNvGrpSpPr/>
            <p:nvPr/>
          </p:nvGrpSpPr>
          <p:grpSpPr>
            <a:xfrm>
              <a:off x="2587322" y="2975210"/>
              <a:ext cx="639516" cy="545592"/>
              <a:chOff x="1614216" y="1569720"/>
              <a:chExt cx="639516" cy="545592"/>
            </a:xfrm>
          </p:grpSpPr>
          <p:sp>
            <p:nvSpPr>
              <p:cNvPr id="36" name="Oval 35"/>
              <p:cNvSpPr/>
              <p:nvPr/>
            </p:nvSpPr>
            <p:spPr>
              <a:xfrm>
                <a:off x="1614216" y="1569720"/>
                <a:ext cx="598086" cy="545592"/>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solidFill>
                    <a:prstClr val="white"/>
                  </a:solidFill>
                </a:endParaRPr>
              </a:p>
            </p:txBody>
          </p:sp>
          <p:sp>
            <p:nvSpPr>
              <p:cNvPr id="37" name="TextBox 166"/>
              <p:cNvSpPr txBox="1"/>
              <p:nvPr/>
            </p:nvSpPr>
            <p:spPr>
              <a:xfrm>
                <a:off x="1633470" y="1713034"/>
                <a:ext cx="620262" cy="158119"/>
              </a:xfrm>
              <a:prstGeom prst="rect">
                <a:avLst/>
              </a:prstGeom>
              <a:noFill/>
            </p:spPr>
            <p:txBody>
              <a:bodyPr wrap="non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ctr"/>
                <a:r>
                  <a:rPr lang="en-US" sz="1050" dirty="0" smtClean="0">
                    <a:solidFill>
                      <a:srgbClr val="00B050"/>
                    </a:solidFill>
                  </a:rPr>
                  <a:t>Blocking </a:t>
                </a:r>
              </a:p>
            </p:txBody>
          </p:sp>
        </p:grpSp>
        <p:grpSp>
          <p:nvGrpSpPr>
            <p:cNvPr id="11" name="Group 10"/>
            <p:cNvGrpSpPr/>
            <p:nvPr/>
          </p:nvGrpSpPr>
          <p:grpSpPr>
            <a:xfrm>
              <a:off x="4088255" y="2956158"/>
              <a:ext cx="703725" cy="545592"/>
              <a:chOff x="4286234" y="2819400"/>
              <a:chExt cx="703725" cy="545592"/>
            </a:xfrm>
          </p:grpSpPr>
          <p:sp>
            <p:nvSpPr>
              <p:cNvPr id="34" name="Oval 33"/>
              <p:cNvSpPr/>
              <p:nvPr/>
            </p:nvSpPr>
            <p:spPr>
              <a:xfrm>
                <a:off x="4296213" y="2819400"/>
                <a:ext cx="693746" cy="545592"/>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solidFill>
                    <a:prstClr val="white"/>
                  </a:solidFill>
                </a:endParaRPr>
              </a:p>
            </p:txBody>
          </p:sp>
          <p:sp>
            <p:nvSpPr>
              <p:cNvPr id="35" name="TextBox 164"/>
              <p:cNvSpPr txBox="1"/>
              <p:nvPr/>
            </p:nvSpPr>
            <p:spPr>
              <a:xfrm>
                <a:off x="4286234" y="2907268"/>
                <a:ext cx="645465" cy="258739"/>
              </a:xfrm>
              <a:prstGeom prst="rect">
                <a:avLst/>
              </a:prstGeom>
              <a:noFill/>
            </p:spPr>
            <p:txBody>
              <a:bodyPr wrap="non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ctr"/>
                <a:r>
                  <a:rPr lang="en-US" sz="1050" dirty="0" smtClean="0">
                    <a:solidFill>
                      <a:srgbClr val="00B050"/>
                    </a:solidFill>
                  </a:rPr>
                  <a:t>Sequence</a:t>
                </a:r>
              </a:p>
              <a:p>
                <a:pPr algn="ctr"/>
                <a:r>
                  <a:rPr lang="en-US" sz="1050" dirty="0" smtClean="0">
                    <a:solidFill>
                      <a:srgbClr val="00B050"/>
                    </a:solidFill>
                  </a:rPr>
                  <a:t>alignment</a:t>
                </a:r>
                <a:endParaRPr lang="en-US" sz="1050" dirty="0">
                  <a:solidFill>
                    <a:srgbClr val="00B050"/>
                  </a:solidFill>
                </a:endParaRPr>
              </a:p>
            </p:txBody>
          </p:sp>
        </p:grpSp>
        <p:grpSp>
          <p:nvGrpSpPr>
            <p:cNvPr id="12" name="Group 11"/>
            <p:cNvGrpSpPr/>
            <p:nvPr/>
          </p:nvGrpSpPr>
          <p:grpSpPr>
            <a:xfrm>
              <a:off x="6523562" y="3324056"/>
              <a:ext cx="519384" cy="427062"/>
              <a:chOff x="4800600" y="1593348"/>
              <a:chExt cx="519384" cy="427062"/>
            </a:xfrm>
          </p:grpSpPr>
          <p:sp>
            <p:nvSpPr>
              <p:cNvPr id="32" name="Oval 31"/>
              <p:cNvSpPr/>
              <p:nvPr/>
            </p:nvSpPr>
            <p:spPr>
              <a:xfrm>
                <a:off x="4800600" y="1593348"/>
                <a:ext cx="519384" cy="427062"/>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solidFill>
                    <a:prstClr val="white"/>
                  </a:solidFill>
                </a:endParaRPr>
              </a:p>
            </p:txBody>
          </p:sp>
          <p:sp>
            <p:nvSpPr>
              <p:cNvPr id="33" name="TextBox 162"/>
              <p:cNvSpPr txBox="1"/>
              <p:nvPr/>
            </p:nvSpPr>
            <p:spPr>
              <a:xfrm>
                <a:off x="4882121" y="1722120"/>
                <a:ext cx="380827" cy="158119"/>
              </a:xfrm>
              <a:prstGeom prst="rect">
                <a:avLst/>
              </a:prstGeom>
              <a:noFill/>
            </p:spPr>
            <p:txBody>
              <a:bodyPr wrap="non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en-US" sz="1050" dirty="0" smtClean="0">
                    <a:solidFill>
                      <a:srgbClr val="FF0000"/>
                    </a:solidFill>
                  </a:rPr>
                  <a:t>MDS</a:t>
                </a:r>
                <a:endParaRPr lang="en-US" sz="1050" dirty="0">
                  <a:solidFill>
                    <a:srgbClr val="FF0000"/>
                  </a:solidFill>
                </a:endParaRPr>
              </a:p>
            </p:txBody>
          </p:sp>
        </p:grpSp>
        <p:grpSp>
          <p:nvGrpSpPr>
            <p:cNvPr id="13" name="Group 12"/>
            <p:cNvGrpSpPr/>
            <p:nvPr/>
          </p:nvGrpSpPr>
          <p:grpSpPr>
            <a:xfrm>
              <a:off x="4986324" y="2867043"/>
              <a:ext cx="1023937" cy="838187"/>
              <a:chOff x="5085911" y="2819400"/>
              <a:chExt cx="685800" cy="533400"/>
            </a:xfrm>
          </p:grpSpPr>
          <p:grpSp>
            <p:nvGrpSpPr>
              <p:cNvPr id="28" name="Group 27"/>
              <p:cNvGrpSpPr/>
              <p:nvPr/>
            </p:nvGrpSpPr>
            <p:grpSpPr>
              <a:xfrm>
                <a:off x="5085911" y="2819400"/>
                <a:ext cx="685800" cy="533400"/>
                <a:chOff x="1143000" y="2057400"/>
                <a:chExt cx="533400" cy="381000"/>
              </a:xfrm>
            </p:grpSpPr>
            <p:sp>
              <p:nvSpPr>
                <p:cNvPr id="30" name="Flowchart: Multidocument 29"/>
                <p:cNvSpPr/>
                <p:nvPr/>
              </p:nvSpPr>
              <p:spPr>
                <a:xfrm>
                  <a:off x="1143000" y="2057400"/>
                  <a:ext cx="533400" cy="381000"/>
                </a:xfrm>
                <a:prstGeom prst="flowChartMultidocumen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solidFill>
                      <a:prstClr val="white"/>
                    </a:solidFill>
                  </a:endParaRPr>
                </a:p>
              </p:txBody>
            </p:sp>
            <p:sp>
              <p:nvSpPr>
                <p:cNvPr id="31" name="TextBox 6"/>
                <p:cNvSpPr txBox="1"/>
                <p:nvPr/>
              </p:nvSpPr>
              <p:spPr>
                <a:xfrm>
                  <a:off x="1143000" y="2133600"/>
                  <a:ext cx="533400" cy="74051"/>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en-US" sz="1100" dirty="0">
                    <a:solidFill>
                      <a:prstClr val="black"/>
                    </a:solidFill>
                  </a:endParaRPr>
                </a:p>
              </p:txBody>
            </p:sp>
          </p:grpSp>
          <p:sp>
            <p:nvSpPr>
              <p:cNvPr id="29" name="TextBox 158"/>
              <p:cNvSpPr txBox="1"/>
              <p:nvPr/>
            </p:nvSpPr>
            <p:spPr>
              <a:xfrm>
                <a:off x="5104882" y="2919378"/>
                <a:ext cx="605946" cy="289670"/>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l"/>
                <a:r>
                  <a:rPr lang="en-US" sz="1050" dirty="0" smtClean="0">
                    <a:solidFill>
                      <a:prstClr val="black"/>
                    </a:solidFill>
                  </a:rPr>
                  <a:t>Dissimilarity</a:t>
                </a:r>
              </a:p>
              <a:p>
                <a:pPr algn="l"/>
                <a:r>
                  <a:rPr lang="en-US" sz="1050" dirty="0" smtClean="0">
                    <a:solidFill>
                      <a:prstClr val="black"/>
                    </a:solidFill>
                  </a:rPr>
                  <a:t>Matrix</a:t>
                </a:r>
                <a:br>
                  <a:rPr lang="en-US" sz="1050" dirty="0" smtClean="0">
                    <a:solidFill>
                      <a:prstClr val="black"/>
                    </a:solidFill>
                  </a:rPr>
                </a:br>
                <a:endParaRPr lang="en-US" sz="1050" dirty="0" smtClean="0">
                  <a:solidFill>
                    <a:prstClr val="black"/>
                  </a:solidFill>
                </a:endParaRPr>
              </a:p>
              <a:p>
                <a:pPr algn="l"/>
                <a:r>
                  <a:rPr lang="en-US" sz="1000" smtClean="0">
                    <a:solidFill>
                      <a:prstClr val="black"/>
                    </a:solidFill>
                  </a:rPr>
                  <a:t>N(N-1)/</a:t>
                </a:r>
                <a:r>
                  <a:rPr lang="en-US" sz="1000" dirty="0" smtClean="0">
                    <a:solidFill>
                      <a:prstClr val="black"/>
                    </a:solidFill>
                  </a:rPr>
                  <a:t>2 values</a:t>
                </a:r>
              </a:p>
            </p:txBody>
          </p:sp>
        </p:grpSp>
        <p:cxnSp>
          <p:nvCxnSpPr>
            <p:cNvPr id="14" name="Straight Arrow Connector 247"/>
            <p:cNvCxnSpPr/>
            <p:nvPr/>
          </p:nvCxnSpPr>
          <p:spPr>
            <a:xfrm flipV="1">
              <a:off x="7074002" y="3086799"/>
              <a:ext cx="442346" cy="435335"/>
            </a:xfrm>
            <a:prstGeom prst="bentConnector3">
              <a:avLst>
                <a:gd name="adj1" fmla="val 50000"/>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1263341" y="2836617"/>
              <a:ext cx="1155294" cy="822778"/>
              <a:chOff x="1354895" y="2753860"/>
              <a:chExt cx="1140059" cy="827540"/>
            </a:xfrm>
          </p:grpSpPr>
          <p:sp>
            <p:nvSpPr>
              <p:cNvPr id="26" name="Flowchart: Multidocument 25"/>
              <p:cNvSpPr/>
              <p:nvPr/>
            </p:nvSpPr>
            <p:spPr>
              <a:xfrm>
                <a:off x="1354895" y="2753860"/>
                <a:ext cx="1036195" cy="827540"/>
              </a:xfrm>
              <a:prstGeom prst="flowChartMultidocumen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solidFill>
                    <a:prstClr val="white"/>
                  </a:solidFill>
                </a:endParaRPr>
              </a:p>
            </p:txBody>
          </p:sp>
          <p:sp>
            <p:nvSpPr>
              <p:cNvPr id="27" name="TextBox 6"/>
              <p:cNvSpPr txBox="1"/>
              <p:nvPr/>
            </p:nvSpPr>
            <p:spPr>
              <a:xfrm>
                <a:off x="1414009" y="3018244"/>
                <a:ext cx="1080945" cy="260237"/>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l"/>
                <a:r>
                  <a:rPr lang="en-US" sz="1050" dirty="0" smtClean="0">
                    <a:solidFill>
                      <a:prstClr val="black"/>
                    </a:solidFill>
                  </a:rPr>
                  <a:t>FASTA File</a:t>
                </a:r>
                <a:br>
                  <a:rPr lang="en-US" sz="1050" dirty="0" smtClean="0">
                    <a:solidFill>
                      <a:prstClr val="black"/>
                    </a:solidFill>
                  </a:rPr>
                </a:br>
                <a:r>
                  <a:rPr lang="en-US" sz="1050" dirty="0" smtClean="0">
                    <a:solidFill>
                      <a:prstClr val="black"/>
                    </a:solidFill>
                  </a:rPr>
                  <a:t>N Sequences</a:t>
                </a:r>
              </a:p>
            </p:txBody>
          </p:sp>
        </p:grpSp>
        <p:grpSp>
          <p:nvGrpSpPr>
            <p:cNvPr id="16" name="Group 15"/>
            <p:cNvGrpSpPr/>
            <p:nvPr/>
          </p:nvGrpSpPr>
          <p:grpSpPr>
            <a:xfrm>
              <a:off x="3293734" y="2899446"/>
              <a:ext cx="685800" cy="667452"/>
              <a:chOff x="3465576" y="2787072"/>
              <a:chExt cx="685800" cy="667452"/>
            </a:xfrm>
          </p:grpSpPr>
          <p:sp>
            <p:nvSpPr>
              <p:cNvPr id="23" name="Flowchart: Multidocument 22"/>
              <p:cNvSpPr/>
              <p:nvPr/>
            </p:nvSpPr>
            <p:spPr>
              <a:xfrm>
                <a:off x="3465576" y="2787072"/>
                <a:ext cx="685800" cy="667452"/>
              </a:xfrm>
              <a:prstGeom prst="flowChartMultidocumen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solidFill>
                    <a:prstClr val="white"/>
                  </a:solidFill>
                </a:endParaRPr>
              </a:p>
            </p:txBody>
          </p:sp>
          <p:sp>
            <p:nvSpPr>
              <p:cNvPr id="24" name="TextBox 6"/>
              <p:cNvSpPr txBox="1"/>
              <p:nvPr/>
            </p:nvSpPr>
            <p:spPr>
              <a:xfrm>
                <a:off x="3465576" y="2956560"/>
                <a:ext cx="685800" cy="158119"/>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en-US" sz="1050" dirty="0">
                  <a:solidFill>
                    <a:prstClr val="black"/>
                  </a:solidFill>
                </a:endParaRPr>
              </a:p>
            </p:txBody>
          </p:sp>
          <p:sp>
            <p:nvSpPr>
              <p:cNvPr id="25" name="TextBox 154"/>
              <p:cNvSpPr txBox="1"/>
              <p:nvPr/>
            </p:nvSpPr>
            <p:spPr>
              <a:xfrm>
                <a:off x="3475673" y="2886654"/>
                <a:ext cx="643553" cy="359360"/>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ctr"/>
                <a:r>
                  <a:rPr lang="en-US" sz="1050" dirty="0" smtClean="0">
                    <a:solidFill>
                      <a:srgbClr val="00B050"/>
                    </a:solidFill>
                  </a:rPr>
                  <a:t>Form block</a:t>
                </a:r>
              </a:p>
              <a:p>
                <a:pPr algn="ctr"/>
                <a:r>
                  <a:rPr lang="en-US" sz="1050" dirty="0" smtClean="0">
                    <a:solidFill>
                      <a:srgbClr val="00B050"/>
                    </a:solidFill>
                  </a:rPr>
                  <a:t>Pairings</a:t>
                </a:r>
                <a:endParaRPr lang="en-US" sz="1050" dirty="0">
                  <a:solidFill>
                    <a:srgbClr val="00B050"/>
                  </a:solidFill>
                </a:endParaRPr>
              </a:p>
            </p:txBody>
          </p:sp>
        </p:grpSp>
        <p:grpSp>
          <p:nvGrpSpPr>
            <p:cNvPr id="17" name="Group 16"/>
            <p:cNvGrpSpPr/>
            <p:nvPr/>
          </p:nvGrpSpPr>
          <p:grpSpPr>
            <a:xfrm>
              <a:off x="6526996" y="2588299"/>
              <a:ext cx="666814" cy="451050"/>
              <a:chOff x="4800600" y="1569721"/>
              <a:chExt cx="666814" cy="451050"/>
            </a:xfrm>
          </p:grpSpPr>
          <p:sp>
            <p:nvSpPr>
              <p:cNvPr id="21" name="Oval 20"/>
              <p:cNvSpPr/>
              <p:nvPr/>
            </p:nvSpPr>
            <p:spPr>
              <a:xfrm>
                <a:off x="4800600" y="1569721"/>
                <a:ext cx="601816" cy="451050"/>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solidFill>
                    <a:prstClr val="white"/>
                  </a:solidFill>
                </a:endParaRPr>
              </a:p>
            </p:txBody>
          </p:sp>
          <p:sp>
            <p:nvSpPr>
              <p:cNvPr id="22" name="TextBox 151"/>
              <p:cNvSpPr txBox="1"/>
              <p:nvPr/>
            </p:nvSpPr>
            <p:spPr>
              <a:xfrm>
                <a:off x="4808473" y="1664622"/>
                <a:ext cx="658941" cy="258739"/>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l"/>
                <a:r>
                  <a:rPr lang="en-US" sz="1050" dirty="0" err="1" smtClean="0">
                    <a:solidFill>
                      <a:srgbClr val="FF0000"/>
                    </a:solidFill>
                  </a:rPr>
                  <a:t>Pairwise</a:t>
                </a:r>
                <a:endParaRPr lang="en-US" sz="1050" dirty="0" smtClean="0">
                  <a:solidFill>
                    <a:srgbClr val="FF0000"/>
                  </a:solidFill>
                </a:endParaRPr>
              </a:p>
              <a:p>
                <a:pPr algn="l"/>
                <a:r>
                  <a:rPr lang="en-US" sz="1050" dirty="0" smtClean="0">
                    <a:solidFill>
                      <a:srgbClr val="FF0000"/>
                    </a:solidFill>
                  </a:rPr>
                  <a:t>clustering</a:t>
                </a:r>
              </a:p>
            </p:txBody>
          </p:sp>
        </p:grpSp>
        <p:cxnSp>
          <p:nvCxnSpPr>
            <p:cNvPr id="18" name="Straight Arrow Connector 263"/>
            <p:cNvCxnSpPr/>
            <p:nvPr/>
          </p:nvCxnSpPr>
          <p:spPr>
            <a:xfrm>
              <a:off x="7133905" y="2802092"/>
              <a:ext cx="356480" cy="274956"/>
            </a:xfrm>
            <a:prstGeom prst="bentConnector3">
              <a:avLst>
                <a:gd name="adj1" fmla="val 44346"/>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9" name="Straight Arrow Connector 264"/>
            <p:cNvCxnSpPr>
              <a:stCxn id="31" idx="3"/>
              <a:endCxn id="32" idx="2"/>
            </p:cNvCxnSpPr>
            <p:nvPr/>
          </p:nvCxnSpPr>
          <p:spPr>
            <a:xfrm>
              <a:off x="6010261" y="3116136"/>
              <a:ext cx="513301" cy="421451"/>
            </a:xfrm>
            <a:prstGeom prst="bentConnector3">
              <a:avLst>
                <a:gd name="adj1" fmla="val 50000"/>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36" idx="6"/>
            </p:cNvCxnSpPr>
            <p:nvPr/>
          </p:nvCxnSpPr>
          <p:spPr>
            <a:xfrm>
              <a:off x="3185408" y="3248006"/>
              <a:ext cx="114660" cy="4610"/>
            </a:xfrm>
            <a:prstGeom prst="straightConnector1">
              <a:avLst/>
            </a:prstGeom>
            <a:ln w="6350" cmpd="sng">
              <a:solidFill>
                <a:schemeClr val="tx1"/>
              </a:solidFill>
              <a:headEnd type="none"/>
              <a:tailEnd type="triangle" w="sm" len="sm"/>
            </a:ln>
          </p:spPr>
          <p:style>
            <a:lnRef idx="1">
              <a:schemeClr val="accent1"/>
            </a:lnRef>
            <a:fillRef idx="0">
              <a:schemeClr val="accent1"/>
            </a:fillRef>
            <a:effectRef idx="0">
              <a:schemeClr val="accent1"/>
            </a:effectRef>
            <a:fontRef idx="minor">
              <a:schemeClr val="tx1"/>
            </a:fontRef>
          </p:style>
        </p:cxnSp>
      </p:grpSp>
      <p:cxnSp>
        <p:nvCxnSpPr>
          <p:cNvPr id="57" name="Straight Arrow Connector 56"/>
          <p:cNvCxnSpPr/>
          <p:nvPr/>
        </p:nvCxnSpPr>
        <p:spPr>
          <a:xfrm flipV="1">
            <a:off x="4572000" y="5791200"/>
            <a:ext cx="179194" cy="8532"/>
          </a:xfrm>
          <a:prstGeom prst="straightConnector1">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67" name="Group 66"/>
          <p:cNvGrpSpPr/>
          <p:nvPr/>
        </p:nvGrpSpPr>
        <p:grpSpPr>
          <a:xfrm>
            <a:off x="1261382" y="990600"/>
            <a:ext cx="7654018" cy="2743200"/>
            <a:chOff x="609600" y="990600"/>
            <a:chExt cx="7654018" cy="2743200"/>
          </a:xfrm>
        </p:grpSpPr>
        <p:sp>
          <p:nvSpPr>
            <p:cNvPr id="61" name="TextBox 60"/>
            <p:cNvSpPr txBox="1"/>
            <p:nvPr/>
          </p:nvSpPr>
          <p:spPr>
            <a:xfrm>
              <a:off x="609600" y="990600"/>
              <a:ext cx="7654018" cy="369332"/>
            </a:xfrm>
            <a:prstGeom prst="rect">
              <a:avLst/>
            </a:prstGeom>
            <a:noFill/>
          </p:spPr>
          <p:txBody>
            <a:bodyPr wrap="none" rtlCol="0">
              <a:spAutoFit/>
            </a:bodyPr>
            <a:lstStyle/>
            <a:p>
              <a:r>
                <a:rPr lang="en-US" dirty="0" err="1">
                  <a:solidFill>
                    <a:prstClr val="black"/>
                  </a:solidFill>
                </a:rPr>
                <a:t>Illumina</a:t>
              </a:r>
              <a:r>
                <a:rPr lang="en-US" dirty="0">
                  <a:solidFill>
                    <a:prstClr val="black"/>
                  </a:solidFill>
                </a:rPr>
                <a:t>/</a:t>
              </a:r>
              <a:r>
                <a:rPr lang="en-US" dirty="0" err="1">
                  <a:solidFill>
                    <a:prstClr val="black"/>
                  </a:solidFill>
                </a:rPr>
                <a:t>Solexa</a:t>
              </a:r>
              <a:r>
                <a:rPr lang="en-US" dirty="0">
                  <a:solidFill>
                    <a:prstClr val="black"/>
                  </a:solidFill>
                </a:rPr>
                <a:t>                     Roche/454 Life Sciences     Applied </a:t>
              </a:r>
              <a:r>
                <a:rPr lang="en-US" dirty="0" err="1">
                  <a:solidFill>
                    <a:prstClr val="black"/>
                  </a:solidFill>
                </a:rPr>
                <a:t>Biosystems</a:t>
              </a:r>
              <a:r>
                <a:rPr lang="en-US" dirty="0">
                  <a:solidFill>
                    <a:prstClr val="black"/>
                  </a:solidFill>
                </a:rPr>
                <a:t>/</a:t>
              </a:r>
              <a:r>
                <a:rPr lang="en-US" dirty="0" err="1">
                  <a:solidFill>
                    <a:prstClr val="black"/>
                  </a:solidFill>
                </a:rPr>
                <a:t>SOLiD</a:t>
              </a:r>
              <a:endParaRPr lang="en-US" dirty="0">
                <a:solidFill>
                  <a:prstClr val="black"/>
                </a:solidFill>
              </a:endParaRPr>
            </a:p>
          </p:txBody>
        </p:sp>
        <p:grpSp>
          <p:nvGrpSpPr>
            <p:cNvPr id="64" name="Group 63"/>
            <p:cNvGrpSpPr/>
            <p:nvPr/>
          </p:nvGrpSpPr>
          <p:grpSpPr>
            <a:xfrm>
              <a:off x="609600" y="1385824"/>
              <a:ext cx="7162800" cy="2347976"/>
              <a:chOff x="609600" y="1385824"/>
              <a:chExt cx="6705600" cy="2067052"/>
            </a:xfrm>
          </p:grpSpPr>
          <p:pic>
            <p:nvPicPr>
              <p:cNvPr id="262146" name="Picture 2"/>
              <p:cNvPicPr>
                <a:picLocks noChangeAspect="1" noChangeArrowheads="1"/>
              </p:cNvPicPr>
              <p:nvPr/>
            </p:nvPicPr>
            <p:blipFill>
              <a:blip r:embed="rId3" cstate="print"/>
              <a:srcRect/>
              <a:stretch>
                <a:fillRect/>
              </a:stretch>
            </p:blipFill>
            <p:spPr bwMode="auto">
              <a:xfrm>
                <a:off x="609600" y="1395413"/>
                <a:ext cx="2286000" cy="2047875"/>
              </a:xfrm>
              <a:prstGeom prst="rect">
                <a:avLst/>
              </a:prstGeom>
              <a:noFill/>
              <a:ln w="9525">
                <a:noFill/>
                <a:miter lim="800000"/>
                <a:headEnd/>
                <a:tailEnd/>
              </a:ln>
            </p:spPr>
          </p:pic>
          <p:pic>
            <p:nvPicPr>
              <p:cNvPr id="262147" name="Picture 3"/>
              <p:cNvPicPr>
                <a:picLocks noChangeAspect="1" noChangeArrowheads="1"/>
              </p:cNvPicPr>
              <p:nvPr/>
            </p:nvPicPr>
            <p:blipFill>
              <a:blip r:embed="rId4" cstate="print"/>
              <a:srcRect/>
              <a:stretch>
                <a:fillRect/>
              </a:stretch>
            </p:blipFill>
            <p:spPr bwMode="auto">
              <a:xfrm>
                <a:off x="3086100" y="1390650"/>
                <a:ext cx="2057400" cy="2057400"/>
              </a:xfrm>
              <a:prstGeom prst="rect">
                <a:avLst/>
              </a:prstGeom>
              <a:noFill/>
              <a:ln w="9525">
                <a:noFill/>
                <a:miter lim="800000"/>
                <a:headEnd/>
                <a:tailEnd/>
              </a:ln>
            </p:spPr>
          </p:pic>
          <p:pic>
            <p:nvPicPr>
              <p:cNvPr id="262148" name="Picture 4"/>
              <p:cNvPicPr>
                <a:picLocks noChangeAspect="1" noChangeArrowheads="1"/>
              </p:cNvPicPr>
              <p:nvPr/>
            </p:nvPicPr>
            <p:blipFill>
              <a:blip r:embed="rId5" cstate="print"/>
              <a:srcRect/>
              <a:stretch>
                <a:fillRect/>
              </a:stretch>
            </p:blipFill>
            <p:spPr bwMode="auto">
              <a:xfrm>
                <a:off x="5334000" y="1385824"/>
                <a:ext cx="1981200" cy="2067052"/>
              </a:xfrm>
              <a:prstGeom prst="rect">
                <a:avLst/>
              </a:prstGeom>
              <a:noFill/>
              <a:ln w="9525">
                <a:noFill/>
                <a:miter lim="800000"/>
                <a:headEnd/>
                <a:tailEnd/>
              </a:ln>
            </p:spPr>
          </p:pic>
        </p:grpSp>
      </p:grpSp>
      <p:sp>
        <p:nvSpPr>
          <p:cNvPr id="65" name="Down Arrow 64"/>
          <p:cNvSpPr/>
          <p:nvPr/>
        </p:nvSpPr>
        <p:spPr>
          <a:xfrm rot="2951758">
            <a:off x="3628345" y="3741856"/>
            <a:ext cx="228600" cy="8926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62149" name="Picture 5"/>
          <p:cNvPicPr>
            <a:picLocks noChangeAspect="1" noChangeArrowheads="1"/>
          </p:cNvPicPr>
          <p:nvPr/>
        </p:nvPicPr>
        <p:blipFill>
          <a:blip r:embed="rId6" cstate="print"/>
          <a:srcRect/>
          <a:stretch>
            <a:fillRect/>
          </a:stretch>
        </p:blipFill>
        <p:spPr bwMode="auto">
          <a:xfrm>
            <a:off x="152400" y="2209800"/>
            <a:ext cx="914400" cy="914400"/>
          </a:xfrm>
          <a:prstGeom prst="rect">
            <a:avLst/>
          </a:prstGeom>
          <a:noFill/>
          <a:ln w="9525">
            <a:noFill/>
            <a:miter lim="800000"/>
            <a:headEnd/>
            <a:tailEnd/>
          </a:ln>
        </p:spPr>
      </p:pic>
      <p:sp>
        <p:nvSpPr>
          <p:cNvPr id="68" name="TextBox 67"/>
          <p:cNvSpPr txBox="1"/>
          <p:nvPr/>
        </p:nvSpPr>
        <p:spPr>
          <a:xfrm>
            <a:off x="152400" y="1828800"/>
            <a:ext cx="945067" cy="369332"/>
          </a:xfrm>
          <a:prstGeom prst="rect">
            <a:avLst/>
          </a:prstGeom>
          <a:noFill/>
        </p:spPr>
        <p:txBody>
          <a:bodyPr wrap="none" rtlCol="0">
            <a:spAutoFit/>
          </a:bodyPr>
          <a:lstStyle/>
          <a:p>
            <a:r>
              <a:rPr lang="en-US" dirty="0">
                <a:solidFill>
                  <a:prstClr val="black"/>
                </a:solidFill>
              </a:rPr>
              <a:t>Internet</a:t>
            </a:r>
          </a:p>
        </p:txBody>
      </p:sp>
      <p:sp>
        <p:nvSpPr>
          <p:cNvPr id="69" name="Down Arrow 68"/>
          <p:cNvSpPr/>
          <p:nvPr/>
        </p:nvSpPr>
        <p:spPr>
          <a:xfrm>
            <a:off x="304800" y="3200400"/>
            <a:ext cx="228600" cy="1828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Oval 69"/>
          <p:cNvSpPr/>
          <p:nvPr/>
        </p:nvSpPr>
        <p:spPr>
          <a:xfrm>
            <a:off x="1371600" y="4419600"/>
            <a:ext cx="18288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50"/>
                </a:solidFill>
              </a:rPr>
              <a:t>Read Alignment</a:t>
            </a:r>
          </a:p>
        </p:txBody>
      </p:sp>
      <p:sp>
        <p:nvSpPr>
          <p:cNvPr id="71" name="Down Arrow 70"/>
          <p:cNvSpPr/>
          <p:nvPr/>
        </p:nvSpPr>
        <p:spPr>
          <a:xfrm rot="19948085">
            <a:off x="861978" y="3169562"/>
            <a:ext cx="228600" cy="14776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73" name="Straight Arrow Connector 72"/>
          <p:cNvCxnSpPr/>
          <p:nvPr/>
        </p:nvCxnSpPr>
        <p:spPr>
          <a:xfrm rot="5400000">
            <a:off x="1980406" y="5257800"/>
            <a:ext cx="305594" cy="79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4343400" y="3886200"/>
            <a:ext cx="4179670" cy="923330"/>
          </a:xfrm>
          <a:prstGeom prst="rect">
            <a:avLst/>
          </a:prstGeom>
          <a:noFill/>
        </p:spPr>
        <p:txBody>
          <a:bodyPr wrap="none" rtlCol="0">
            <a:spAutoFit/>
          </a:bodyPr>
          <a:lstStyle/>
          <a:p>
            <a:r>
              <a:rPr lang="en-US" dirty="0">
                <a:solidFill>
                  <a:prstClr val="black"/>
                </a:solidFill>
              </a:rPr>
              <a:t>~300 million base pairs per day leading to</a:t>
            </a:r>
          </a:p>
          <a:p>
            <a:r>
              <a:rPr lang="en-US" dirty="0">
                <a:solidFill>
                  <a:prstClr val="black"/>
                </a:solidFill>
              </a:rPr>
              <a:t>~3000 sequences per day per instrument</a:t>
            </a:r>
          </a:p>
          <a:p>
            <a:r>
              <a:rPr lang="en-US" dirty="0">
                <a:solidFill>
                  <a:prstClr val="black"/>
                </a:solidFill>
              </a:rPr>
              <a:t>? 500 instruments at ~0.5M</a:t>
            </a:r>
            <a:r>
              <a:rPr lang="en-US">
                <a:solidFill>
                  <a:prstClr val="black"/>
                </a:solidFill>
              </a:rPr>
              <a:t>$ each</a:t>
            </a:r>
            <a:endParaRPr lang="en-US" dirty="0">
              <a:solidFill>
                <a:prstClr val="black"/>
              </a:solidFill>
            </a:endParaRPr>
          </a:p>
        </p:txBody>
      </p:sp>
      <p:sp>
        <p:nvSpPr>
          <p:cNvPr id="76" name="TextBox 75"/>
          <p:cNvSpPr txBox="1"/>
          <p:nvPr/>
        </p:nvSpPr>
        <p:spPr>
          <a:xfrm>
            <a:off x="1981200" y="6400800"/>
            <a:ext cx="1307537" cy="369332"/>
          </a:xfrm>
          <a:prstGeom prst="rect">
            <a:avLst/>
          </a:prstGeom>
          <a:noFill/>
        </p:spPr>
        <p:txBody>
          <a:bodyPr wrap="none" rtlCol="0">
            <a:spAutoFit/>
          </a:bodyPr>
          <a:lstStyle/>
          <a:p>
            <a:r>
              <a:rPr lang="en-US" dirty="0">
                <a:solidFill>
                  <a:srgbClr val="00B050"/>
                </a:solidFill>
              </a:rPr>
              <a:t>MapReduce</a:t>
            </a:r>
          </a:p>
        </p:txBody>
      </p:sp>
      <p:sp>
        <p:nvSpPr>
          <p:cNvPr id="77" name="TextBox 76"/>
          <p:cNvSpPr txBox="1"/>
          <p:nvPr/>
        </p:nvSpPr>
        <p:spPr>
          <a:xfrm>
            <a:off x="6833234" y="5638800"/>
            <a:ext cx="558166" cy="369332"/>
          </a:xfrm>
          <a:prstGeom prst="rect">
            <a:avLst/>
          </a:prstGeom>
          <a:noFill/>
        </p:spPr>
        <p:txBody>
          <a:bodyPr wrap="none" rtlCol="0">
            <a:spAutoFit/>
          </a:bodyPr>
          <a:lstStyle/>
          <a:p>
            <a:r>
              <a:rPr lang="en-US" dirty="0">
                <a:solidFill>
                  <a:srgbClr val="FF0000"/>
                </a:solidFill>
              </a:rPr>
              <a:t>MPI</a:t>
            </a:r>
          </a:p>
        </p:txBody>
      </p:sp>
    </p:spTree>
    <p:extLst>
      <p:ext uri="{BB962C8B-B14F-4D97-AF65-F5344CB8AC3E}">
        <p14:creationId xmlns:p14="http://schemas.microsoft.com/office/powerpoint/2010/main" val="3468197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76200" y="1423838"/>
          <a:ext cx="8974685" cy="5500643"/>
        </p:xfrm>
        <a:graphic>
          <a:graphicData uri="http://schemas.openxmlformats.org/drawingml/2006/table">
            <a:tbl>
              <a:tblPr firstRow="1" firstCol="1" bandRow="1">
                <a:tableStyleId>{5C22544A-7EE6-4342-B048-85BDC9FD1C3A}</a:tableStyleId>
              </a:tblPr>
              <a:tblGrid>
                <a:gridCol w="2053123"/>
                <a:gridCol w="1230107"/>
                <a:gridCol w="1060404"/>
                <a:gridCol w="1193812"/>
                <a:gridCol w="917186"/>
                <a:gridCol w="924052"/>
                <a:gridCol w="1596001"/>
              </a:tblGrid>
              <a:tr h="997943">
                <a:tc>
                  <a:txBody>
                    <a:bodyPr/>
                    <a:lstStyle/>
                    <a:p>
                      <a:pPr marL="0" marR="0">
                        <a:lnSpc>
                          <a:spcPct val="115000"/>
                        </a:lnSpc>
                        <a:spcBef>
                          <a:spcPts val="0"/>
                        </a:spcBef>
                        <a:spcAft>
                          <a:spcPts val="1000"/>
                        </a:spcAft>
                      </a:pPr>
                      <a:r>
                        <a:rPr lang="en-GB" sz="1700" dirty="0">
                          <a:effectLst/>
                        </a:rPr>
                        <a:t>Modality</a:t>
                      </a:r>
                      <a:endParaRPr lang="en-US" sz="1700" dirty="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Part B non HMO</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All Medicare</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All Population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Per 1000 persons</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Ave study size (GB)</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Total annual data generated in GB</a:t>
                      </a:r>
                      <a:endParaRPr lang="en-US" sz="1700">
                        <a:effectLst/>
                        <a:latin typeface="Calibri"/>
                        <a:ea typeface="Calibri"/>
                        <a:cs typeface="Times New Roman"/>
                      </a:endParaRPr>
                    </a:p>
                  </a:txBody>
                  <a:tcPr marL="105943" marR="105943" marT="0" marB="0"/>
                </a:tc>
              </a:tr>
              <a:tr h="597665">
                <a:tc>
                  <a:txBody>
                    <a:bodyPr/>
                    <a:lstStyle/>
                    <a:p>
                      <a:pPr marL="0" marR="0">
                        <a:lnSpc>
                          <a:spcPct val="115000"/>
                        </a:lnSpc>
                        <a:spcBef>
                          <a:spcPts val="0"/>
                        </a:spcBef>
                        <a:spcAft>
                          <a:spcPts val="1000"/>
                        </a:spcAft>
                      </a:pPr>
                      <a:r>
                        <a:rPr lang="en-GB" sz="1700">
                          <a:effectLst/>
                        </a:rPr>
                        <a:t>CT</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22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29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87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287</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0.25</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21,750,000</a:t>
                      </a:r>
                      <a:endParaRPr lang="en-US" sz="1700">
                        <a:effectLst/>
                        <a:latin typeface="Calibri"/>
                        <a:ea typeface="Calibri"/>
                        <a:cs typeface="Times New Roman"/>
                      </a:endParaRPr>
                    </a:p>
                  </a:txBody>
                  <a:tcPr marL="105943" marR="105943" marT="0" marB="0"/>
                </a:tc>
              </a:tr>
              <a:tr h="298833">
                <a:tc>
                  <a:txBody>
                    <a:bodyPr/>
                    <a:lstStyle/>
                    <a:p>
                      <a:pPr marL="0" marR="0">
                        <a:lnSpc>
                          <a:spcPct val="115000"/>
                        </a:lnSpc>
                        <a:spcBef>
                          <a:spcPts val="0"/>
                        </a:spcBef>
                        <a:spcAft>
                          <a:spcPts val="1000"/>
                        </a:spcAft>
                      </a:pPr>
                      <a:r>
                        <a:rPr lang="en-GB" sz="1700">
                          <a:effectLst/>
                        </a:rPr>
                        <a:t>MR</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7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9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26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86</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0.2</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5,200,000</a:t>
                      </a:r>
                      <a:endParaRPr lang="en-US" sz="1700">
                        <a:effectLst/>
                        <a:latin typeface="Calibri"/>
                        <a:ea typeface="Calibri"/>
                        <a:cs typeface="Times New Roman"/>
                      </a:endParaRPr>
                    </a:p>
                  </a:txBody>
                  <a:tcPr marL="105943" marR="105943" marT="0" marB="0"/>
                </a:tc>
              </a:tr>
              <a:tr h="597665">
                <a:tc>
                  <a:txBody>
                    <a:bodyPr/>
                    <a:lstStyle/>
                    <a:p>
                      <a:pPr marL="0" marR="0">
                        <a:lnSpc>
                          <a:spcPct val="115000"/>
                        </a:lnSpc>
                        <a:spcBef>
                          <a:spcPts val="0"/>
                        </a:spcBef>
                        <a:spcAft>
                          <a:spcPts val="1000"/>
                        </a:spcAft>
                      </a:pPr>
                      <a:r>
                        <a:rPr lang="en-GB" sz="1700">
                          <a:effectLst/>
                        </a:rPr>
                        <a:t>Ultrasound</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40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53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159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522</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0.1</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15,900,000</a:t>
                      </a:r>
                      <a:endParaRPr lang="en-US" sz="1700">
                        <a:effectLst/>
                        <a:latin typeface="Calibri"/>
                        <a:ea typeface="Calibri"/>
                        <a:cs typeface="Times New Roman"/>
                      </a:endParaRPr>
                    </a:p>
                  </a:txBody>
                  <a:tcPr marL="105943" marR="105943" marT="0" marB="0"/>
                </a:tc>
              </a:tr>
              <a:tr h="597665">
                <a:tc>
                  <a:txBody>
                    <a:bodyPr/>
                    <a:lstStyle/>
                    <a:p>
                      <a:pPr marL="0" marR="0">
                        <a:lnSpc>
                          <a:spcPct val="115000"/>
                        </a:lnSpc>
                        <a:spcBef>
                          <a:spcPts val="0"/>
                        </a:spcBef>
                        <a:spcAft>
                          <a:spcPts val="1000"/>
                        </a:spcAft>
                      </a:pPr>
                      <a:r>
                        <a:rPr lang="en-GB" sz="1700">
                          <a:effectLst/>
                        </a:rPr>
                        <a:t>Interventional</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10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13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40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131</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0.2</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8,000,000</a:t>
                      </a:r>
                      <a:endParaRPr lang="en-US" sz="1700">
                        <a:effectLst/>
                        <a:latin typeface="Calibri"/>
                        <a:ea typeface="Calibri"/>
                        <a:cs typeface="Times New Roman"/>
                      </a:endParaRPr>
                    </a:p>
                  </a:txBody>
                  <a:tcPr marL="105943" marR="105943" marT="0" marB="0"/>
                </a:tc>
              </a:tr>
              <a:tr h="597665">
                <a:tc>
                  <a:txBody>
                    <a:bodyPr/>
                    <a:lstStyle/>
                    <a:p>
                      <a:pPr marL="0" marR="0">
                        <a:lnSpc>
                          <a:spcPct val="115000"/>
                        </a:lnSpc>
                        <a:spcBef>
                          <a:spcPts val="0"/>
                        </a:spcBef>
                        <a:spcAft>
                          <a:spcPts val="1000"/>
                        </a:spcAft>
                      </a:pPr>
                      <a:r>
                        <a:rPr lang="en-GB" sz="1700">
                          <a:effectLst/>
                        </a:rPr>
                        <a:t>Nuclear Medicine</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10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14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41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135</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0.1</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4,100,000</a:t>
                      </a:r>
                      <a:endParaRPr lang="en-US" sz="1700">
                        <a:effectLst/>
                        <a:latin typeface="Calibri"/>
                        <a:ea typeface="Calibri"/>
                        <a:cs typeface="Times New Roman"/>
                      </a:endParaRPr>
                    </a:p>
                  </a:txBody>
                  <a:tcPr marL="105943" marR="105943" marT="0" marB="0"/>
                </a:tc>
              </a:tr>
              <a:tr h="298833">
                <a:tc>
                  <a:txBody>
                    <a:bodyPr/>
                    <a:lstStyle/>
                    <a:p>
                      <a:pPr marL="0" marR="0">
                        <a:lnSpc>
                          <a:spcPct val="115000"/>
                        </a:lnSpc>
                        <a:spcBef>
                          <a:spcPts val="0"/>
                        </a:spcBef>
                        <a:spcAft>
                          <a:spcPts val="1000"/>
                        </a:spcAft>
                      </a:pPr>
                      <a:r>
                        <a:rPr lang="en-GB" sz="1700">
                          <a:effectLst/>
                        </a:rPr>
                        <a:t>PET</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1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1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2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8</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dirty="0">
                          <a:effectLst/>
                        </a:rPr>
                        <a:t>0.1</a:t>
                      </a:r>
                      <a:endParaRPr lang="en-US" sz="1700" dirty="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200,000</a:t>
                      </a:r>
                      <a:endParaRPr lang="en-US" sz="1700">
                        <a:effectLst/>
                        <a:latin typeface="Calibri"/>
                        <a:ea typeface="Calibri"/>
                        <a:cs typeface="Times New Roman"/>
                      </a:endParaRPr>
                    </a:p>
                  </a:txBody>
                  <a:tcPr marL="105943" marR="105943" marT="0" marB="0"/>
                </a:tc>
              </a:tr>
              <a:tr h="597665">
                <a:tc>
                  <a:txBody>
                    <a:bodyPr/>
                    <a:lstStyle/>
                    <a:p>
                      <a:pPr marL="0" marR="0">
                        <a:lnSpc>
                          <a:spcPct val="115000"/>
                        </a:lnSpc>
                        <a:spcBef>
                          <a:spcPts val="0"/>
                        </a:spcBef>
                        <a:spcAft>
                          <a:spcPts val="1000"/>
                        </a:spcAft>
                      </a:pPr>
                      <a:r>
                        <a:rPr lang="en-GB" sz="1700">
                          <a:effectLst/>
                        </a:rPr>
                        <a:t>Xray, total incl. mammography </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84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111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332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1,091</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dirty="0">
                          <a:effectLst/>
                        </a:rPr>
                        <a:t>0.04</a:t>
                      </a:r>
                      <a:endParaRPr lang="en-US" sz="1700" dirty="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13,280,000</a:t>
                      </a:r>
                      <a:endParaRPr lang="en-US" sz="1700">
                        <a:effectLst/>
                        <a:latin typeface="Calibri"/>
                        <a:ea typeface="Calibri"/>
                        <a:cs typeface="Times New Roman"/>
                      </a:endParaRPr>
                    </a:p>
                  </a:txBody>
                  <a:tcPr marL="105943" marR="105943" marT="0" marB="0"/>
                </a:tc>
              </a:tr>
              <a:tr h="597665">
                <a:tc>
                  <a:txBody>
                    <a:bodyPr/>
                    <a:lstStyle/>
                    <a:p>
                      <a:pPr marL="0" marR="0">
                        <a:lnSpc>
                          <a:spcPct val="115000"/>
                        </a:lnSpc>
                        <a:spcBef>
                          <a:spcPts val="0"/>
                        </a:spcBef>
                        <a:spcAft>
                          <a:spcPts val="1000"/>
                        </a:spcAft>
                      </a:pPr>
                      <a:r>
                        <a:rPr lang="en-GB" sz="1700">
                          <a:effectLst/>
                        </a:rPr>
                        <a:t>All Diagnostic Radiology</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174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229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687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2,259</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0.1</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dirty="0" smtClean="0">
                          <a:effectLst/>
                        </a:rPr>
                        <a:t>68,700,000</a:t>
                      </a:r>
                    </a:p>
                    <a:p>
                      <a:pPr marL="0" marR="0">
                        <a:lnSpc>
                          <a:spcPct val="115000"/>
                        </a:lnSpc>
                        <a:spcBef>
                          <a:spcPts val="0"/>
                        </a:spcBef>
                        <a:spcAft>
                          <a:spcPts val="1000"/>
                        </a:spcAft>
                      </a:pPr>
                      <a:r>
                        <a:rPr lang="en-GB" sz="1700" b="1" dirty="0" smtClean="0">
                          <a:effectLst/>
                          <a:latin typeface="Calibri"/>
                          <a:ea typeface="Calibri"/>
                          <a:cs typeface="Times New Roman"/>
                        </a:rPr>
                        <a:t>68.7 </a:t>
                      </a:r>
                      <a:r>
                        <a:rPr lang="en-GB" sz="1700" b="1" dirty="0" err="1" smtClean="0">
                          <a:effectLst/>
                          <a:latin typeface="Calibri"/>
                          <a:ea typeface="Calibri"/>
                          <a:cs typeface="Times New Roman"/>
                        </a:rPr>
                        <a:t>PETAbytes</a:t>
                      </a:r>
                      <a:endParaRPr lang="en-US" sz="1700" b="1" dirty="0">
                        <a:effectLst/>
                        <a:latin typeface="Calibri"/>
                        <a:ea typeface="Calibri"/>
                        <a:cs typeface="Times New Roman"/>
                      </a:endParaRPr>
                    </a:p>
                  </a:txBody>
                  <a:tcPr marL="105943" marR="105943" marT="0" marB="0"/>
                </a:tc>
              </a:tr>
            </a:tbl>
          </a:graphicData>
        </a:graphic>
      </p:graphicFrame>
      <p:sp>
        <p:nvSpPr>
          <p:cNvPr id="5" name="Rectangle 4"/>
          <p:cNvSpPr/>
          <p:nvPr/>
        </p:nvSpPr>
        <p:spPr>
          <a:xfrm>
            <a:off x="76200" y="17929"/>
            <a:ext cx="9067800" cy="923330"/>
          </a:xfrm>
          <a:prstGeom prst="rect">
            <a:avLst/>
          </a:prstGeom>
        </p:spPr>
        <p:txBody>
          <a:bodyPr wrap="square">
            <a:spAutoFit/>
          </a:bodyPr>
          <a:lstStyle/>
          <a:p>
            <a:r>
              <a:rPr lang="en-US" dirty="0">
                <a:solidFill>
                  <a:prstClr val="black"/>
                </a:solidFill>
              </a:rPr>
              <a:t>Ninety-six percent of radiology practices in the USA are filmless and Table </a:t>
            </a:r>
            <a:r>
              <a:rPr lang="en-US" dirty="0" smtClean="0">
                <a:solidFill>
                  <a:prstClr val="black"/>
                </a:solidFill>
              </a:rPr>
              <a:t>below </a:t>
            </a:r>
            <a:r>
              <a:rPr lang="en-US" dirty="0">
                <a:solidFill>
                  <a:prstClr val="black"/>
                </a:solidFill>
              </a:rPr>
              <a:t>illustrates the annual volume of data across the types of diagnostic </a:t>
            </a:r>
            <a:r>
              <a:rPr lang="en-US" dirty="0" smtClean="0">
                <a:solidFill>
                  <a:prstClr val="black"/>
                </a:solidFill>
              </a:rPr>
              <a:t>imaging; </a:t>
            </a:r>
            <a:r>
              <a:rPr lang="en-US" dirty="0">
                <a:solidFill>
                  <a:prstClr val="black"/>
                </a:solidFill>
              </a:rPr>
              <a:t>this does not include cardiology which would take the total to over 10</a:t>
            </a:r>
            <a:r>
              <a:rPr lang="en-US" baseline="30000" dirty="0">
                <a:solidFill>
                  <a:prstClr val="black"/>
                </a:solidFill>
              </a:rPr>
              <a:t>9</a:t>
            </a:r>
            <a:r>
              <a:rPr lang="en-US" dirty="0">
                <a:solidFill>
                  <a:prstClr val="black"/>
                </a:solidFill>
              </a:rPr>
              <a:t> GB (an Exabyte). </a:t>
            </a:r>
          </a:p>
        </p:txBody>
      </p:sp>
      <p:sp>
        <p:nvSpPr>
          <p:cNvPr id="6" name="Rectangle 5"/>
          <p:cNvSpPr/>
          <p:nvPr/>
        </p:nvSpPr>
        <p:spPr>
          <a:xfrm>
            <a:off x="76200" y="1071088"/>
            <a:ext cx="8915400" cy="307777"/>
          </a:xfrm>
          <a:prstGeom prst="rect">
            <a:avLst/>
          </a:prstGeom>
        </p:spPr>
        <p:txBody>
          <a:bodyPr wrap="square">
            <a:spAutoFit/>
          </a:bodyPr>
          <a:lstStyle/>
          <a:p>
            <a:r>
              <a:rPr lang="en-US" sz="1400" dirty="0">
                <a:solidFill>
                  <a:prstClr val="black"/>
                </a:solidFill>
              </a:rPr>
              <a:t>http://grids.ucs.indiana.edu/ptliupages/publications/Where%20does%20all%20the%20data%20come%20from%20v7.pd</a:t>
            </a:r>
          </a:p>
        </p:txBody>
      </p:sp>
    </p:spTree>
    <p:extLst>
      <p:ext uri="{BB962C8B-B14F-4D97-AF65-F5344CB8AC3E}">
        <p14:creationId xmlns:p14="http://schemas.microsoft.com/office/powerpoint/2010/main" val="10579977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12"/>
          </p:nvPr>
        </p:nvSpPr>
        <p:spPr>
          <a:noFill/>
        </p:spPr>
        <p:txBody>
          <a:bodyPr/>
          <a:lstStyle/>
          <a:p>
            <a:fld id="{99F96EE9-80A2-4337-BB3B-8BDE320BC204}" type="slidenum">
              <a:rPr lang="en-US" smtClean="0">
                <a:solidFill>
                  <a:srgbClr val="000000"/>
                </a:solidFill>
              </a:rPr>
              <a:pPr/>
              <a:t>35</a:t>
            </a:fld>
            <a:endParaRPr lang="en-US" smtClean="0">
              <a:solidFill>
                <a:srgbClr val="000000"/>
              </a:solidFill>
            </a:endParaRPr>
          </a:p>
        </p:txBody>
      </p:sp>
      <p:pic>
        <p:nvPicPr>
          <p:cNvPr id="14339" name="Picture 7" descr="Picture2"/>
          <p:cNvPicPr>
            <a:picLocks noGrp="1" noChangeAspect="1" noChangeArrowheads="1"/>
          </p:cNvPicPr>
          <p:nvPr>
            <p:ph idx="4294967295"/>
          </p:nvPr>
        </p:nvPicPr>
        <p:blipFill>
          <a:blip r:embed="rId3" cstate="print"/>
          <a:srcRect/>
          <a:stretch>
            <a:fillRect/>
          </a:stretch>
        </p:blipFill>
        <p:spPr>
          <a:xfrm>
            <a:off x="914400" y="0"/>
            <a:ext cx="8229600" cy="6835533"/>
          </a:xfrm>
        </p:spPr>
      </p:pic>
      <p:sp>
        <p:nvSpPr>
          <p:cNvPr id="4" name="TextBox 3"/>
          <p:cNvSpPr txBox="1"/>
          <p:nvPr/>
        </p:nvSpPr>
        <p:spPr>
          <a:xfrm>
            <a:off x="0" y="1295400"/>
            <a:ext cx="2590800" cy="1938992"/>
          </a:xfrm>
          <a:prstGeom prst="rect">
            <a:avLst/>
          </a:prstGeom>
          <a:noFill/>
        </p:spPr>
        <p:txBody>
          <a:bodyPr wrap="square" rtlCol="0">
            <a:spAutoFit/>
          </a:bodyPr>
          <a:lstStyle/>
          <a:p>
            <a:r>
              <a:rPr lang="en-US" sz="2000" b="1" dirty="0" smtClean="0">
                <a:solidFill>
                  <a:srgbClr val="000000"/>
                </a:solidFill>
              </a:rPr>
              <a:t>Lightweight Cyberinfrastructure to support mobile Data gathering expeditions plus classic central resources (as a cloud)</a:t>
            </a:r>
          </a:p>
        </p:txBody>
      </p:sp>
    </p:spTree>
    <p:extLst>
      <p:ext uri="{BB962C8B-B14F-4D97-AF65-F5344CB8AC3E}">
        <p14:creationId xmlns:p14="http://schemas.microsoft.com/office/powerpoint/2010/main" val="19562947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wired.com/images/article/magazine/1607/1607_hom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67" y="13252"/>
            <a:ext cx="9143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567" y="19878"/>
            <a:ext cx="8517268" cy="400110"/>
          </a:xfrm>
          <a:prstGeom prst="rect">
            <a:avLst/>
          </a:prstGeom>
        </p:spPr>
        <p:txBody>
          <a:bodyPr wrap="none">
            <a:spAutoFit/>
          </a:bodyPr>
          <a:lstStyle/>
          <a:p>
            <a:r>
              <a:rPr lang="en-US" sz="2000" b="1" dirty="0">
                <a:solidFill>
                  <a:prstClr val="black"/>
                </a:solidFill>
                <a:hlinkClick r:id="rId3"/>
              </a:rPr>
              <a:t>http://</a:t>
            </a:r>
            <a:r>
              <a:rPr lang="en-US" sz="2000" b="1" dirty="0" smtClean="0">
                <a:solidFill>
                  <a:prstClr val="black"/>
                </a:solidFill>
                <a:hlinkClick r:id="rId3"/>
              </a:rPr>
              <a:t>www.wired.com/wired/issue/16-07</a:t>
            </a:r>
            <a:r>
              <a:rPr lang="en-US" sz="2000" b="1" dirty="0" smtClean="0">
                <a:solidFill>
                  <a:prstClr val="black"/>
                </a:solidFill>
              </a:rPr>
              <a:t>                                   September 2008</a:t>
            </a:r>
            <a:endParaRPr lang="en-US" sz="2000" b="1" dirty="0">
              <a:solidFill>
                <a:prstClr val="black"/>
              </a:solidFill>
            </a:endParaRPr>
          </a:p>
        </p:txBody>
      </p:sp>
    </p:spTree>
    <p:extLst>
      <p:ext uri="{BB962C8B-B14F-4D97-AF65-F5344CB8AC3E}">
        <p14:creationId xmlns:p14="http://schemas.microsoft.com/office/powerpoint/2010/main" val="20467052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534400" cy="1143000"/>
          </a:xfrm>
        </p:spPr>
        <p:txBody>
          <a:bodyPr>
            <a:normAutofit fontScale="90000"/>
          </a:bodyPr>
          <a:lstStyle/>
          <a:p>
            <a:r>
              <a:rPr lang="en-US" b="1" dirty="0" smtClean="0"/>
              <a:t>The 4 paradigms of Scientific Research</a:t>
            </a:r>
            <a:endParaRPr lang="en-US" b="1" dirty="0"/>
          </a:p>
        </p:txBody>
      </p:sp>
      <p:sp>
        <p:nvSpPr>
          <p:cNvPr id="3" name="Content Placeholder 2"/>
          <p:cNvSpPr>
            <a:spLocks noGrp="1"/>
          </p:cNvSpPr>
          <p:nvPr>
            <p:ph idx="1"/>
          </p:nvPr>
        </p:nvSpPr>
        <p:spPr>
          <a:xfrm>
            <a:off x="0" y="1600200"/>
            <a:ext cx="9067800" cy="5029200"/>
          </a:xfrm>
        </p:spPr>
        <p:txBody>
          <a:bodyPr>
            <a:normAutofit fontScale="92500" lnSpcReduction="10000"/>
          </a:bodyPr>
          <a:lstStyle/>
          <a:p>
            <a:pPr marL="514350" indent="-514350">
              <a:buFont typeface="+mj-lt"/>
              <a:buAutoNum type="arabicPeriod"/>
            </a:pPr>
            <a:r>
              <a:rPr lang="en-US" b="1" dirty="0" smtClean="0"/>
              <a:t>Theory</a:t>
            </a:r>
          </a:p>
          <a:p>
            <a:pPr marL="514350" indent="-514350">
              <a:buFont typeface="+mj-lt"/>
              <a:buAutoNum type="arabicPeriod"/>
            </a:pPr>
            <a:r>
              <a:rPr lang="en-US" b="1" dirty="0" smtClean="0"/>
              <a:t>Experiment or Observation</a:t>
            </a:r>
          </a:p>
          <a:p>
            <a:pPr marL="914400" lvl="1" indent="-514350">
              <a:buFont typeface="Arial" pitchFamily="34" charset="0"/>
              <a:buChar char="•"/>
            </a:pPr>
            <a:r>
              <a:rPr lang="en-US" dirty="0" smtClean="0"/>
              <a:t>E.g. Newton observed apples falling to design his theory of mechanics</a:t>
            </a:r>
          </a:p>
          <a:p>
            <a:pPr marL="514350" indent="-514350">
              <a:buFont typeface="+mj-lt"/>
              <a:buAutoNum type="arabicPeriod"/>
            </a:pPr>
            <a:r>
              <a:rPr lang="en-US" b="1" dirty="0" smtClean="0"/>
              <a:t>Simulation of theory or model</a:t>
            </a:r>
          </a:p>
          <a:p>
            <a:pPr marL="514350" indent="-514350">
              <a:buFont typeface="+mj-lt"/>
              <a:buAutoNum type="arabicPeriod"/>
            </a:pPr>
            <a:r>
              <a:rPr lang="en-US" b="1" dirty="0" smtClean="0"/>
              <a:t>Data-driven</a:t>
            </a:r>
            <a:r>
              <a:rPr lang="en-US" dirty="0" smtClean="0"/>
              <a:t> (Big Data) or The </a:t>
            </a:r>
            <a:r>
              <a:rPr lang="en-US" dirty="0"/>
              <a:t>Fourth Paradigm: Data-Intensive Scientific Discovery (aka Data Science</a:t>
            </a:r>
            <a:r>
              <a:rPr lang="en-US" dirty="0" smtClean="0"/>
              <a:t>)</a:t>
            </a:r>
          </a:p>
          <a:p>
            <a:pPr marL="914400" lvl="1" indent="-514350">
              <a:buFont typeface="Arial" pitchFamily="34" charset="0"/>
              <a:buChar char="•"/>
            </a:pPr>
            <a:r>
              <a:rPr lang="en-US" dirty="0" smtClean="0">
                <a:hlinkClick r:id="rId2"/>
              </a:rPr>
              <a:t>http</a:t>
            </a:r>
            <a:r>
              <a:rPr lang="en-US" dirty="0">
                <a:hlinkClick r:id="rId2"/>
              </a:rPr>
              <a:t>://research.microsoft.com/en-us/collaboration/fourthparadigm</a:t>
            </a:r>
            <a:r>
              <a:rPr lang="en-US" dirty="0" smtClean="0">
                <a:hlinkClick r:id="rId2"/>
              </a:rPr>
              <a:t>/</a:t>
            </a:r>
            <a:r>
              <a:rPr lang="en-US" dirty="0" smtClean="0"/>
              <a:t>  </a:t>
            </a:r>
          </a:p>
          <a:p>
            <a:pPr marL="914400" lvl="1" indent="-514350">
              <a:buFont typeface="Arial" pitchFamily="34" charset="0"/>
              <a:buChar char="•"/>
            </a:pPr>
            <a:r>
              <a:rPr lang="en-US" dirty="0" smtClean="0"/>
              <a:t>A free book</a:t>
            </a:r>
          </a:p>
          <a:p>
            <a:pPr marL="914400" lvl="1" indent="-514350">
              <a:buFont typeface="Arial" pitchFamily="34" charset="0"/>
              <a:buChar char="•"/>
            </a:pPr>
            <a:r>
              <a:rPr lang="en-US" dirty="0" smtClean="0"/>
              <a:t>More data; less models</a:t>
            </a:r>
            <a:endParaRPr lang="en-US" dirty="0"/>
          </a:p>
        </p:txBody>
      </p:sp>
    </p:spTree>
    <p:extLst>
      <p:ext uri="{BB962C8B-B14F-4D97-AF65-F5344CB8AC3E}">
        <p14:creationId xmlns:p14="http://schemas.microsoft.com/office/powerpoint/2010/main" val="42794296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nand-scoo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40" y="764484"/>
            <a:ext cx="2838450" cy="60769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821214" y="5035572"/>
            <a:ext cx="6172200" cy="923330"/>
          </a:xfrm>
          <a:prstGeom prst="rect">
            <a:avLst/>
          </a:prstGeom>
        </p:spPr>
        <p:txBody>
          <a:bodyPr wrap="square">
            <a:spAutoFit/>
          </a:bodyPr>
          <a:lstStyle/>
          <a:p>
            <a:r>
              <a:rPr lang="en-US" dirty="0" err="1" smtClean="0"/>
              <a:t>Anand</a:t>
            </a:r>
            <a:r>
              <a:rPr lang="en-US" dirty="0" smtClean="0"/>
              <a:t> </a:t>
            </a:r>
            <a:r>
              <a:rPr lang="en-US" dirty="0" err="1" smtClean="0"/>
              <a:t>Rajaraman</a:t>
            </a:r>
            <a:r>
              <a:rPr lang="en-US" dirty="0" smtClean="0"/>
              <a:t> is Senior Vice President at </a:t>
            </a:r>
            <a:r>
              <a:rPr lang="en-US" dirty="0" err="1" smtClean="0"/>
              <a:t>Walmart</a:t>
            </a:r>
            <a:r>
              <a:rPr lang="en-US" dirty="0" smtClean="0"/>
              <a:t> Global </a:t>
            </a:r>
            <a:r>
              <a:rPr lang="en-US" dirty="0" err="1" smtClean="0"/>
              <a:t>eCommerce</a:t>
            </a:r>
            <a:r>
              <a:rPr lang="en-US" dirty="0" smtClean="0"/>
              <a:t>, where he heads up the newly created @</a:t>
            </a:r>
            <a:r>
              <a:rPr lang="en-US" dirty="0" err="1" smtClean="0"/>
              <a:t>WalmartLabs</a:t>
            </a:r>
            <a:r>
              <a:rPr lang="en-US" dirty="0" smtClean="0"/>
              <a:t>, </a:t>
            </a:r>
            <a:endParaRPr lang="en-US" dirty="0"/>
          </a:p>
        </p:txBody>
      </p:sp>
      <p:sp>
        <p:nvSpPr>
          <p:cNvPr id="3" name="Rectangle 2"/>
          <p:cNvSpPr/>
          <p:nvPr/>
        </p:nvSpPr>
        <p:spPr>
          <a:xfrm>
            <a:off x="1350894" y="152400"/>
            <a:ext cx="6454075" cy="523220"/>
          </a:xfrm>
          <a:prstGeom prst="rect">
            <a:avLst/>
          </a:prstGeom>
        </p:spPr>
        <p:txBody>
          <a:bodyPr wrap="none">
            <a:spAutoFit/>
          </a:bodyPr>
          <a:lstStyle/>
          <a:p>
            <a:r>
              <a:rPr lang="en-US" sz="2800" b="1" dirty="0"/>
              <a:t>More data usually beats better algorithms</a:t>
            </a:r>
          </a:p>
        </p:txBody>
      </p:sp>
      <p:sp>
        <p:nvSpPr>
          <p:cNvPr id="4" name="Rectangle 3"/>
          <p:cNvSpPr/>
          <p:nvPr/>
        </p:nvSpPr>
        <p:spPr>
          <a:xfrm>
            <a:off x="2793310" y="788255"/>
            <a:ext cx="6350690" cy="4247317"/>
          </a:xfrm>
          <a:prstGeom prst="rect">
            <a:avLst/>
          </a:prstGeom>
        </p:spPr>
        <p:txBody>
          <a:bodyPr wrap="square">
            <a:spAutoFit/>
          </a:bodyPr>
          <a:lstStyle/>
          <a:p>
            <a:r>
              <a:rPr lang="en-US" dirty="0"/>
              <a:t>Here's how the competition works. Netflix has provided a large data set that tells you how nearly half a million people have rated about 18,000 movies. Based on these ratings, you are asked to predict the ratings of these users for movies in the set that they have not rated. The first team to beat the accuracy of Netflix's proprietary algorithm by a certain margin wins a prize of $1 million!</a:t>
            </a:r>
          </a:p>
          <a:p>
            <a:r>
              <a:rPr lang="en-US" dirty="0"/>
              <a:t>Different student teams in my class adopted different approaches to the problem, using both published algorithms and novel ideas. Of these, the results from two of the teams illustrate a broader point. Team A came up with a very sophisticated algorithm using the Netflix data. Team B used a very simple algorithm, but they added in additional data beyond the Netflix set: information about movie genres from the Internet Movie Database(IMDB). Guess which team did better</a:t>
            </a:r>
            <a:r>
              <a:rPr lang="en-US" dirty="0" smtClean="0"/>
              <a:t>?</a:t>
            </a:r>
            <a:endParaRPr lang="en-US" dirty="0"/>
          </a:p>
        </p:txBody>
      </p:sp>
      <p:sp>
        <p:nvSpPr>
          <p:cNvPr id="5" name="Rectangle 4"/>
          <p:cNvSpPr/>
          <p:nvPr/>
        </p:nvSpPr>
        <p:spPr>
          <a:xfrm>
            <a:off x="2808335" y="5888503"/>
            <a:ext cx="6172200" cy="646331"/>
          </a:xfrm>
          <a:prstGeom prst="rect">
            <a:avLst/>
          </a:prstGeom>
        </p:spPr>
        <p:txBody>
          <a:bodyPr wrap="square">
            <a:spAutoFit/>
          </a:bodyPr>
          <a:lstStyle/>
          <a:p>
            <a:r>
              <a:rPr lang="en-US" dirty="0"/>
              <a:t>http://anand.typepad.com/datawocky/2008/03/more-data-usual.html</a:t>
            </a:r>
          </a:p>
        </p:txBody>
      </p:sp>
      <p:sp>
        <p:nvSpPr>
          <p:cNvPr id="6" name="Rectangle 5"/>
          <p:cNvSpPr/>
          <p:nvPr/>
        </p:nvSpPr>
        <p:spPr>
          <a:xfrm>
            <a:off x="4545169" y="6472103"/>
            <a:ext cx="4308808" cy="369332"/>
          </a:xfrm>
          <a:prstGeom prst="rect">
            <a:avLst/>
          </a:prstGeom>
        </p:spPr>
        <p:txBody>
          <a:bodyPr wrap="none">
            <a:spAutoFit/>
          </a:bodyPr>
          <a:lstStyle/>
          <a:p>
            <a:r>
              <a:rPr lang="en-US" dirty="0"/>
              <a:t>20120117berkeley1.pdf Jeff </a:t>
            </a:r>
            <a:r>
              <a:rPr lang="en-US" dirty="0" err="1"/>
              <a:t>Hammerbacher</a:t>
            </a:r>
            <a:endParaRPr lang="en-US" dirty="0"/>
          </a:p>
        </p:txBody>
      </p:sp>
    </p:spTree>
    <p:extLst>
      <p:ext uri="{BB962C8B-B14F-4D97-AF65-F5344CB8AC3E}">
        <p14:creationId xmlns:p14="http://schemas.microsoft.com/office/powerpoint/2010/main" val="21088885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250818" y="211542"/>
            <a:ext cx="5943600" cy="757131"/>
          </a:xfrm>
          <a:prstGeom prst="rect">
            <a:avLst/>
          </a:prstGeom>
        </p:spPr>
        <p:txBody>
          <a:bodyPr/>
          <a:lstStyle>
            <a:lvl1pPr algn="l" defTabSz="1218480" rtl="0" eaLnBrk="1" latinLnBrk="0" hangingPunct="1">
              <a:spcBef>
                <a:spcPct val="0"/>
              </a:spcBef>
              <a:buNone/>
              <a:defRPr sz="3700" kern="1200">
                <a:solidFill>
                  <a:schemeClr val="tx2">
                    <a:lumMod val="75000"/>
                  </a:schemeClr>
                </a:solidFill>
                <a:latin typeface="Segoe UI" pitchFamily="34" charset="0"/>
                <a:ea typeface="+mj-ea"/>
                <a:cs typeface="Segoe UI" pitchFamily="34" charset="0"/>
              </a:defRPr>
            </a:lvl1pPr>
          </a:lstStyle>
          <a:p>
            <a:r>
              <a:rPr lang="en-US" b="1" dirty="0" smtClean="0">
                <a:solidFill>
                  <a:srgbClr val="1F497D">
                    <a:lumMod val="75000"/>
                  </a:srgbClr>
                </a:solidFill>
              </a:rPr>
              <a:t>The Long Tail of Science</a:t>
            </a:r>
            <a:endParaRPr lang="en-US" b="1" dirty="0">
              <a:solidFill>
                <a:srgbClr val="1F497D">
                  <a:lumMod val="75000"/>
                </a:srgbClr>
              </a:solidFill>
            </a:endParaRPr>
          </a:p>
        </p:txBody>
      </p:sp>
      <p:grpSp>
        <p:nvGrpSpPr>
          <p:cNvPr id="12" name="Group 11"/>
          <p:cNvGrpSpPr/>
          <p:nvPr/>
        </p:nvGrpSpPr>
        <p:grpSpPr>
          <a:xfrm>
            <a:off x="17060" y="1250506"/>
            <a:ext cx="8874685" cy="3047174"/>
            <a:chOff x="1905000" y="981596"/>
            <a:chExt cx="8874685" cy="3047174"/>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981596"/>
              <a:ext cx="6570662" cy="3047174"/>
            </a:xfrm>
            <a:prstGeom prst="rect">
              <a:avLst/>
            </a:prstGeom>
          </p:spPr>
        </p:pic>
        <p:sp>
          <p:nvSpPr>
            <p:cNvPr id="7" name="TextBox 6"/>
            <p:cNvSpPr txBox="1"/>
            <p:nvPr/>
          </p:nvSpPr>
          <p:spPr>
            <a:xfrm>
              <a:off x="2545080" y="1508760"/>
              <a:ext cx="5285358" cy="443198"/>
            </a:xfrm>
            <a:prstGeom prst="rect">
              <a:avLst/>
            </a:prstGeom>
            <a:noFill/>
          </p:spPr>
          <p:txBody>
            <a:bodyPr wrap="none" lIns="0" tIns="0" rIns="0" bIns="0" rtlCol="0">
              <a:spAutoFit/>
            </a:bodyPr>
            <a:lstStyle/>
            <a:p>
              <a:pPr>
                <a:lnSpc>
                  <a:spcPct val="90000"/>
                </a:lnSpc>
              </a:pPr>
              <a:r>
                <a:rPr lang="en-US" sz="3200" spc="-70" dirty="0" smtClean="0">
                  <a:gradFill>
                    <a:gsLst>
                      <a:gs pos="0">
                        <a:prstClr val="black"/>
                      </a:gs>
                      <a:gs pos="80000">
                        <a:prstClr val="black"/>
                      </a:gs>
                    </a:gsLst>
                    <a:lin ang="16200000" scaled="0"/>
                  </a:gradFill>
                  <a:latin typeface="Segoe UI Light" pitchFamily="34" charset="0"/>
                </a:rPr>
                <a:t>High energy  physics, astronomy</a:t>
              </a:r>
            </a:p>
          </p:txBody>
        </p:sp>
        <p:sp>
          <p:nvSpPr>
            <p:cNvPr id="8" name="TextBox 7"/>
            <p:cNvSpPr txBox="1"/>
            <p:nvPr/>
          </p:nvSpPr>
          <p:spPr>
            <a:xfrm>
              <a:off x="3154680" y="2330895"/>
              <a:ext cx="1577676" cy="443198"/>
            </a:xfrm>
            <a:prstGeom prst="rect">
              <a:avLst/>
            </a:prstGeom>
            <a:noFill/>
          </p:spPr>
          <p:txBody>
            <a:bodyPr wrap="none" lIns="0" tIns="0" rIns="0" bIns="0" rtlCol="0">
              <a:spAutoFit/>
            </a:bodyPr>
            <a:lstStyle/>
            <a:p>
              <a:pPr>
                <a:lnSpc>
                  <a:spcPct val="90000"/>
                </a:lnSpc>
              </a:pPr>
              <a:r>
                <a:rPr lang="en-US" sz="3200" spc="-70" dirty="0" smtClean="0">
                  <a:gradFill>
                    <a:gsLst>
                      <a:gs pos="0">
                        <a:prstClr val="black"/>
                      </a:gs>
                      <a:gs pos="80000">
                        <a:prstClr val="black"/>
                      </a:gs>
                    </a:gsLst>
                    <a:lin ang="16200000" scaled="0"/>
                  </a:gradFill>
                  <a:latin typeface="Segoe UI Light" pitchFamily="34" charset="0"/>
                </a:rPr>
                <a:t>genomics</a:t>
              </a:r>
            </a:p>
          </p:txBody>
        </p:sp>
        <p:cxnSp>
          <p:nvCxnSpPr>
            <p:cNvPr id="9" name="Straight Arrow Connector 8"/>
            <p:cNvCxnSpPr>
              <a:stCxn id="7" idx="1"/>
            </p:cNvCxnSpPr>
            <p:nvPr/>
          </p:nvCxnSpPr>
          <p:spPr>
            <a:xfrm flipH="1">
              <a:off x="2194560" y="1730359"/>
              <a:ext cx="350520" cy="2215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2781300" y="2774093"/>
              <a:ext cx="236220" cy="6549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943518" y="3116786"/>
              <a:ext cx="6836167" cy="443198"/>
            </a:xfrm>
            <a:prstGeom prst="rect">
              <a:avLst/>
            </a:prstGeom>
            <a:noFill/>
          </p:spPr>
          <p:txBody>
            <a:bodyPr wrap="none" lIns="0" tIns="0" rIns="0" bIns="0" rtlCol="0">
              <a:spAutoFit/>
            </a:bodyPr>
            <a:lstStyle/>
            <a:p>
              <a:pPr>
                <a:lnSpc>
                  <a:spcPct val="90000"/>
                </a:lnSpc>
              </a:pPr>
              <a:r>
                <a:rPr lang="en-US" sz="3200" spc="-70" dirty="0" smtClean="0">
                  <a:gradFill>
                    <a:gsLst>
                      <a:gs pos="0">
                        <a:prstClr val="black"/>
                      </a:gs>
                      <a:gs pos="80000">
                        <a:prstClr val="black"/>
                      </a:gs>
                    </a:gsLst>
                    <a:lin ang="16200000" scaled="0"/>
                  </a:gradFill>
                  <a:latin typeface="Segoe UI Light" pitchFamily="34" charset="0"/>
                </a:rPr>
                <a:t>The long tail: economics, social science, ….</a:t>
              </a:r>
            </a:p>
          </p:txBody>
        </p:sp>
      </p:grpSp>
      <p:sp>
        <p:nvSpPr>
          <p:cNvPr id="13" name="TextBox 12"/>
          <p:cNvSpPr txBox="1"/>
          <p:nvPr/>
        </p:nvSpPr>
        <p:spPr>
          <a:xfrm>
            <a:off x="284419" y="5715000"/>
            <a:ext cx="7373557" cy="369332"/>
          </a:xfrm>
          <a:prstGeom prst="rect">
            <a:avLst/>
          </a:prstGeom>
          <a:noFill/>
        </p:spPr>
        <p:txBody>
          <a:bodyPr wrap="none" rtlCol="0">
            <a:spAutoFit/>
          </a:bodyPr>
          <a:lstStyle/>
          <a:p>
            <a:r>
              <a:rPr lang="en-US" dirty="0" smtClean="0">
                <a:solidFill>
                  <a:prstClr val="black"/>
                </a:solidFill>
              </a:rPr>
              <a:t>80-20 rule: 20% users generate 80% data but not necessarily 80% knowledge</a:t>
            </a:r>
            <a:endParaRPr lang="en-US" dirty="0">
              <a:solidFill>
                <a:prstClr val="black"/>
              </a:solidFill>
            </a:endParaRPr>
          </a:p>
        </p:txBody>
      </p:sp>
      <p:sp>
        <p:nvSpPr>
          <p:cNvPr id="14" name="Rectangle 13"/>
          <p:cNvSpPr/>
          <p:nvPr/>
        </p:nvSpPr>
        <p:spPr>
          <a:xfrm>
            <a:off x="299994" y="4638083"/>
            <a:ext cx="6909998" cy="677108"/>
          </a:xfrm>
          <a:prstGeom prst="rect">
            <a:avLst/>
          </a:prstGeom>
        </p:spPr>
        <p:txBody>
          <a:bodyPr wrap="square">
            <a:spAutoFit/>
          </a:bodyPr>
          <a:lstStyle/>
          <a:p>
            <a:r>
              <a:rPr lang="en-US" dirty="0">
                <a:solidFill>
                  <a:prstClr val="black"/>
                </a:solidFill>
                <a:latin typeface="Segoe UI" pitchFamily="34" charset="0"/>
                <a:ea typeface="Segoe UI" pitchFamily="34" charset="0"/>
                <a:cs typeface="Segoe UI" pitchFamily="34" charset="0"/>
              </a:rPr>
              <a:t>Collectively “long tail” science is generating a lot of data</a:t>
            </a:r>
          </a:p>
          <a:p>
            <a:pPr lvl="1"/>
            <a:r>
              <a:rPr lang="en-US" sz="2000" dirty="0">
                <a:solidFill>
                  <a:prstClr val="black"/>
                </a:solidFill>
                <a:latin typeface="Segoe UI" pitchFamily="34" charset="0"/>
                <a:ea typeface="Segoe UI" pitchFamily="34" charset="0"/>
                <a:cs typeface="Segoe UI" pitchFamily="34" charset="0"/>
              </a:rPr>
              <a:t>Estimated at over 1PB per year and it is growing fast.</a:t>
            </a:r>
          </a:p>
        </p:txBody>
      </p:sp>
      <p:sp>
        <p:nvSpPr>
          <p:cNvPr id="15" name="TextBox 14"/>
          <p:cNvSpPr txBox="1"/>
          <p:nvPr/>
        </p:nvSpPr>
        <p:spPr>
          <a:xfrm>
            <a:off x="44385" y="6477000"/>
            <a:ext cx="1343253" cy="369332"/>
          </a:xfrm>
          <a:prstGeom prst="rect">
            <a:avLst/>
          </a:prstGeom>
          <a:noFill/>
        </p:spPr>
        <p:txBody>
          <a:bodyPr wrap="none" rtlCol="0">
            <a:spAutoFit/>
          </a:bodyPr>
          <a:lstStyle/>
          <a:p>
            <a:r>
              <a:rPr lang="en-US" dirty="0" smtClean="0">
                <a:solidFill>
                  <a:prstClr val="black"/>
                </a:solidFill>
              </a:rPr>
              <a:t>Gannon Talk</a:t>
            </a:r>
            <a:endParaRPr lang="en-US" dirty="0">
              <a:solidFill>
                <a:prstClr val="black"/>
              </a:solidFill>
            </a:endParaRPr>
          </a:p>
        </p:txBody>
      </p:sp>
    </p:spTree>
    <p:extLst>
      <p:ext uri="{BB962C8B-B14F-4D97-AF65-F5344CB8AC3E}">
        <p14:creationId xmlns:p14="http://schemas.microsoft.com/office/powerpoint/2010/main" val="19452209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pPr>
              <a:defRPr/>
            </a:pPr>
            <a:fld id="{4AECA34B-1E70-44AC-AF18-D18AAA141874}" type="slidenum">
              <a:rPr lang="en-US">
                <a:solidFill>
                  <a:srgbClr val="FFFFFF"/>
                </a:solidFill>
              </a:rPr>
              <a:pPr>
                <a:defRPr/>
              </a:pPr>
              <a:t>4</a:t>
            </a:fld>
            <a:endParaRPr lang="en-US">
              <a:solidFill>
                <a:srgbClr val="FFFFFF"/>
              </a:solidFill>
            </a:endParaRPr>
          </a:p>
        </p:txBody>
      </p:sp>
      <p:sp>
        <p:nvSpPr>
          <p:cNvPr id="6" name="Slide Number Placeholder 5"/>
          <p:cNvSpPr txBox="1">
            <a:spLocks noGrp="1"/>
          </p:cNvSpPr>
          <p:nvPr/>
        </p:nvSpPr>
        <p:spPr bwMode="auto">
          <a:xfrm>
            <a:off x="6858000" y="6553200"/>
            <a:ext cx="2133600" cy="304800"/>
          </a:xfrm>
          <a:prstGeom prst="rect">
            <a:avLst/>
          </a:prstGeom>
          <a:noFill/>
          <a:ln>
            <a:miter lim="800000"/>
            <a:headEnd/>
            <a:tailEnd/>
          </a:ln>
        </p:spPr>
        <p:txBody>
          <a:bodyPr/>
          <a:lstStyle/>
          <a:p>
            <a:pPr algn="r" fontAlgn="base">
              <a:spcBef>
                <a:spcPct val="0"/>
              </a:spcBef>
              <a:spcAft>
                <a:spcPct val="0"/>
              </a:spcAft>
              <a:defRPr/>
            </a:pPr>
            <a:fld id="{1604A382-AA86-498F-96D6-6858ABE77D05}" type="slidenum">
              <a:rPr lang="en-US" sz="1000">
                <a:solidFill>
                  <a:srgbClr val="FFFFFF"/>
                </a:solidFill>
                <a:effectLst>
                  <a:outerShdw blurRad="38100" dist="38100" dir="2700000" algn="tl">
                    <a:srgbClr val="000000"/>
                  </a:outerShdw>
                </a:effectLst>
                <a:latin typeface="Verdana" pitchFamily="34" charset="0"/>
              </a:rPr>
              <a:pPr algn="r" fontAlgn="base">
                <a:spcBef>
                  <a:spcPct val="0"/>
                </a:spcBef>
                <a:spcAft>
                  <a:spcPct val="0"/>
                </a:spcAft>
                <a:defRPr/>
              </a:pPr>
              <a:t>4</a:t>
            </a:fld>
            <a:endParaRPr lang="en-US" sz="1000">
              <a:solidFill>
                <a:srgbClr val="FFFFFF"/>
              </a:solidFill>
              <a:effectLst>
                <a:outerShdw blurRad="38100" dist="38100" dir="2700000" algn="tl">
                  <a:srgbClr val="000000"/>
                </a:outerShdw>
              </a:effectLst>
              <a:latin typeface="Verdana" pitchFamily="34" charset="0"/>
            </a:endParaRPr>
          </a:p>
        </p:txBody>
      </p:sp>
      <p:sp>
        <p:nvSpPr>
          <p:cNvPr id="25604" name="Rectangle 2"/>
          <p:cNvSpPr>
            <a:spLocks noGrp="1" noChangeArrowheads="1"/>
          </p:cNvSpPr>
          <p:nvPr>
            <p:ph type="title" idx="4294967295"/>
          </p:nvPr>
        </p:nvSpPr>
        <p:spPr>
          <a:xfrm>
            <a:off x="0" y="0"/>
            <a:ext cx="9144000" cy="533400"/>
          </a:xfrm>
        </p:spPr>
        <p:txBody>
          <a:bodyPr/>
          <a:lstStyle/>
          <a:p>
            <a:pPr eaLnBrk="1" hangingPunct="1"/>
            <a:r>
              <a:rPr lang="en-US" sz="3600" dirty="0" smtClean="0"/>
              <a:t>e-</a:t>
            </a:r>
            <a:r>
              <a:rPr lang="en-US" sz="3600" dirty="0" err="1" smtClean="0"/>
              <a:t>moreorlessanything</a:t>
            </a:r>
            <a:r>
              <a:rPr lang="en-US" sz="3600" dirty="0" smtClean="0"/>
              <a:t> or X-Informatics</a:t>
            </a:r>
          </a:p>
        </p:txBody>
      </p:sp>
      <p:sp>
        <p:nvSpPr>
          <p:cNvPr id="25605" name="Rectangle 3"/>
          <p:cNvSpPr>
            <a:spLocks noGrp="1" noChangeArrowheads="1"/>
          </p:cNvSpPr>
          <p:nvPr>
            <p:ph type="body" idx="4294967295"/>
          </p:nvPr>
        </p:nvSpPr>
        <p:spPr>
          <a:xfrm>
            <a:off x="0" y="609600"/>
            <a:ext cx="9144000" cy="6248400"/>
          </a:xfrm>
        </p:spPr>
        <p:txBody>
          <a:bodyPr/>
          <a:lstStyle/>
          <a:p>
            <a:pPr eaLnBrk="1" hangingPunct="1">
              <a:spcBef>
                <a:spcPct val="15000"/>
              </a:spcBef>
            </a:pPr>
            <a:r>
              <a:rPr lang="en-US" sz="2400" dirty="0" smtClean="0">
                <a:solidFill>
                  <a:srgbClr val="FFFF00"/>
                </a:solidFill>
              </a:rPr>
              <a:t> </a:t>
            </a:r>
            <a:r>
              <a:rPr lang="en-US" sz="2400" dirty="0" smtClean="0"/>
              <a:t>‘</a:t>
            </a:r>
            <a:r>
              <a:rPr lang="en-US" sz="2400" dirty="0" smtClean="0">
                <a:solidFill>
                  <a:srgbClr val="FFFF00"/>
                </a:solidFill>
              </a:rPr>
              <a:t>e-Science</a:t>
            </a:r>
            <a:r>
              <a:rPr lang="en-US" sz="2400" dirty="0" smtClean="0"/>
              <a:t> is about global collaboration in key areas of science, and the next generation of infrastructure that will enable it.’ from inventor of term </a:t>
            </a:r>
            <a:r>
              <a:rPr lang="en-US" sz="2400" dirty="0" smtClean="0">
                <a:solidFill>
                  <a:srgbClr val="FFFF00"/>
                </a:solidFill>
              </a:rPr>
              <a:t>John Taylor</a:t>
            </a:r>
            <a:r>
              <a:rPr lang="en-US" sz="2400" dirty="0" smtClean="0"/>
              <a:t> Director General of Research Councils UK, Office of Science and Technology</a:t>
            </a:r>
          </a:p>
          <a:p>
            <a:pPr eaLnBrk="1" hangingPunct="1">
              <a:spcBef>
                <a:spcPct val="15000"/>
              </a:spcBef>
            </a:pPr>
            <a:r>
              <a:rPr lang="en-US" sz="2400" dirty="0" smtClean="0"/>
              <a:t> </a:t>
            </a:r>
            <a:r>
              <a:rPr lang="en-US" sz="2400" dirty="0" smtClean="0">
                <a:solidFill>
                  <a:srgbClr val="FFFF00"/>
                </a:solidFill>
              </a:rPr>
              <a:t>e-Science</a:t>
            </a:r>
            <a:r>
              <a:rPr lang="en-US" sz="2400" dirty="0" smtClean="0"/>
              <a:t> is about developing tools and technologies that allow scientists to do ‘faster, better or different’ research</a:t>
            </a:r>
          </a:p>
          <a:p>
            <a:pPr eaLnBrk="1" hangingPunct="1">
              <a:spcBef>
                <a:spcPct val="15000"/>
              </a:spcBef>
            </a:pPr>
            <a:r>
              <a:rPr lang="en-US" sz="2400" dirty="0" smtClean="0"/>
              <a:t>Similarly</a:t>
            </a:r>
            <a:r>
              <a:rPr lang="en-US" sz="2400" dirty="0" smtClean="0">
                <a:solidFill>
                  <a:srgbClr val="FFFF00"/>
                </a:solidFill>
              </a:rPr>
              <a:t> e-Business</a:t>
            </a:r>
            <a:r>
              <a:rPr lang="en-US" sz="2400" dirty="0" smtClean="0"/>
              <a:t> captures the emerging view of corporations as dynamic </a:t>
            </a:r>
            <a:r>
              <a:rPr lang="en-US" sz="2400" dirty="0" smtClean="0">
                <a:solidFill>
                  <a:srgbClr val="FFFF00"/>
                </a:solidFill>
              </a:rPr>
              <a:t>virtual organizations</a:t>
            </a:r>
            <a:r>
              <a:rPr lang="en-US" sz="2400" dirty="0" smtClean="0"/>
              <a:t> linking employees, customers and stakeholders across the world. </a:t>
            </a:r>
          </a:p>
          <a:p>
            <a:pPr eaLnBrk="1" hangingPunct="1">
              <a:spcBef>
                <a:spcPct val="15000"/>
              </a:spcBef>
            </a:pPr>
            <a:r>
              <a:rPr lang="en-US" sz="2400" dirty="0" smtClean="0"/>
              <a:t>This generalizes to </a:t>
            </a:r>
            <a:r>
              <a:rPr lang="en-US" sz="2400" dirty="0" smtClean="0">
                <a:solidFill>
                  <a:srgbClr val="FFFF00"/>
                </a:solidFill>
              </a:rPr>
              <a:t>e-moreorlessanything </a:t>
            </a:r>
            <a:r>
              <a:rPr lang="en-US" sz="2400" dirty="0" smtClean="0"/>
              <a:t>including </a:t>
            </a:r>
            <a:r>
              <a:rPr lang="en-US" sz="2400" dirty="0" smtClean="0">
                <a:solidFill>
                  <a:srgbClr val="FFFF00"/>
                </a:solidFill>
              </a:rPr>
              <a:t>e-</a:t>
            </a:r>
            <a:r>
              <a:rPr lang="en-US" sz="2400" dirty="0" err="1" smtClean="0">
                <a:solidFill>
                  <a:srgbClr val="FFFF00"/>
                </a:solidFill>
              </a:rPr>
              <a:t>DigitalLibrary</a:t>
            </a:r>
            <a:r>
              <a:rPr lang="en-US" sz="2400" dirty="0" smtClean="0"/>
              <a:t>,</a:t>
            </a:r>
            <a:r>
              <a:rPr lang="en-US" sz="2400" dirty="0" smtClean="0">
                <a:solidFill>
                  <a:srgbClr val="FFFF00"/>
                </a:solidFill>
              </a:rPr>
              <a:t> e-</a:t>
            </a:r>
            <a:r>
              <a:rPr lang="en-US" sz="2400" dirty="0" err="1" smtClean="0">
                <a:solidFill>
                  <a:srgbClr val="FFFF00"/>
                </a:solidFill>
              </a:rPr>
              <a:t>FineArts</a:t>
            </a:r>
            <a:r>
              <a:rPr lang="en-US" sz="2400" dirty="0" smtClean="0"/>
              <a:t>,</a:t>
            </a:r>
            <a:r>
              <a:rPr lang="en-US" sz="2400" dirty="0" smtClean="0">
                <a:solidFill>
                  <a:srgbClr val="FFFF00"/>
                </a:solidFill>
              </a:rPr>
              <a:t> e-</a:t>
            </a:r>
            <a:r>
              <a:rPr lang="en-US" sz="2400" dirty="0" err="1" smtClean="0">
                <a:solidFill>
                  <a:srgbClr val="FFFF00"/>
                </a:solidFill>
              </a:rPr>
              <a:t>HavingFun</a:t>
            </a:r>
            <a:r>
              <a:rPr lang="en-US" sz="2400" dirty="0" smtClean="0">
                <a:solidFill>
                  <a:srgbClr val="FFFF00"/>
                </a:solidFill>
              </a:rPr>
              <a:t> </a:t>
            </a:r>
            <a:r>
              <a:rPr lang="en-US" sz="2400" dirty="0" smtClean="0"/>
              <a:t>and</a:t>
            </a:r>
            <a:r>
              <a:rPr lang="en-US" sz="2400" dirty="0" smtClean="0">
                <a:solidFill>
                  <a:srgbClr val="FFFF00"/>
                </a:solidFill>
              </a:rPr>
              <a:t> e-Education</a:t>
            </a:r>
          </a:p>
          <a:p>
            <a:pPr eaLnBrk="1" hangingPunct="1">
              <a:spcBef>
                <a:spcPct val="15000"/>
              </a:spcBef>
            </a:pPr>
            <a:r>
              <a:rPr lang="en-US" sz="2400" dirty="0" smtClean="0"/>
              <a:t>A </a:t>
            </a:r>
            <a:r>
              <a:rPr lang="en-US" sz="2400" dirty="0" smtClean="0">
                <a:solidFill>
                  <a:srgbClr val="FFFF00"/>
                </a:solidFill>
              </a:rPr>
              <a:t>deluge of data</a:t>
            </a:r>
            <a:r>
              <a:rPr lang="en-US" sz="2400" dirty="0" smtClean="0"/>
              <a:t> of unprecedented and inevitable size must be managed and understood.</a:t>
            </a:r>
          </a:p>
          <a:p>
            <a:pPr eaLnBrk="1" hangingPunct="1">
              <a:spcBef>
                <a:spcPct val="15000"/>
              </a:spcBef>
            </a:pPr>
            <a:r>
              <a:rPr lang="en-US" sz="2400" dirty="0" smtClean="0">
                <a:solidFill>
                  <a:srgbClr val="FFFF00"/>
                </a:solidFill>
              </a:rPr>
              <a:t>People </a:t>
            </a:r>
            <a:r>
              <a:rPr lang="en-US" sz="2400" dirty="0" smtClean="0"/>
              <a:t>(virtual organizations), </a:t>
            </a:r>
            <a:r>
              <a:rPr lang="en-US" sz="2400" dirty="0" smtClean="0">
                <a:solidFill>
                  <a:srgbClr val="FFFF00"/>
                </a:solidFill>
              </a:rPr>
              <a:t>computers</a:t>
            </a:r>
            <a:r>
              <a:rPr lang="en-US" sz="2400" dirty="0" smtClean="0"/>
              <a:t>, </a:t>
            </a:r>
            <a:r>
              <a:rPr lang="en-US" sz="2400" dirty="0" smtClean="0">
                <a:solidFill>
                  <a:srgbClr val="FFFF00"/>
                </a:solidFill>
              </a:rPr>
              <a:t>data</a:t>
            </a:r>
            <a:r>
              <a:rPr lang="en-US" sz="2400" dirty="0" smtClean="0"/>
              <a:t> (including </a:t>
            </a:r>
            <a:r>
              <a:rPr lang="en-US" sz="2400" dirty="0" smtClean="0">
                <a:solidFill>
                  <a:srgbClr val="FFFF00"/>
                </a:solidFill>
              </a:rPr>
              <a:t>sensors</a:t>
            </a:r>
            <a:r>
              <a:rPr lang="en-US" sz="2400" dirty="0" smtClean="0"/>
              <a:t> and </a:t>
            </a:r>
            <a:r>
              <a:rPr lang="en-US" sz="2400" dirty="0" smtClean="0">
                <a:solidFill>
                  <a:srgbClr val="FFFF00"/>
                </a:solidFill>
              </a:rPr>
              <a:t>instruments</a:t>
            </a:r>
            <a:r>
              <a:rPr lang="en-US" sz="2400" dirty="0" smtClean="0"/>
              <a:t>)</a:t>
            </a:r>
            <a:r>
              <a:rPr lang="en-US" sz="2400" dirty="0" smtClean="0">
                <a:solidFill>
                  <a:srgbClr val="FFFF00"/>
                </a:solidFill>
              </a:rPr>
              <a:t> </a:t>
            </a:r>
            <a:r>
              <a:rPr lang="en-US" sz="2400" dirty="0" smtClean="0"/>
              <a:t>must be linked via hardware and software </a:t>
            </a:r>
            <a:r>
              <a:rPr lang="en-US" sz="2400" dirty="0" smtClean="0">
                <a:solidFill>
                  <a:srgbClr val="FFFF00"/>
                </a:solidFill>
              </a:rPr>
              <a:t>networks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t>Internet of Things and the Cloud </a:t>
            </a:r>
            <a:endParaRPr lang="en-US" dirty="0"/>
          </a:p>
        </p:txBody>
      </p:sp>
      <p:sp>
        <p:nvSpPr>
          <p:cNvPr id="3" name="Content Placeholder 2"/>
          <p:cNvSpPr>
            <a:spLocks noGrp="1"/>
          </p:cNvSpPr>
          <p:nvPr>
            <p:ph idx="1"/>
          </p:nvPr>
        </p:nvSpPr>
        <p:spPr>
          <a:xfrm>
            <a:off x="58132" y="838200"/>
            <a:ext cx="9110221" cy="5105400"/>
          </a:xfrm>
        </p:spPr>
        <p:txBody>
          <a:bodyPr>
            <a:normAutofit lnSpcReduction="10000"/>
          </a:bodyPr>
          <a:lstStyle/>
          <a:p>
            <a:r>
              <a:rPr lang="en-US" sz="2400" dirty="0" smtClean="0"/>
              <a:t>It </a:t>
            </a:r>
            <a:r>
              <a:rPr lang="en-US" sz="2400" dirty="0"/>
              <a:t>is projected that there will </a:t>
            </a:r>
            <a:r>
              <a:rPr lang="en-US" sz="2400" dirty="0" smtClean="0"/>
              <a:t>be </a:t>
            </a:r>
            <a:r>
              <a:rPr lang="en-US" sz="2400" b="1" dirty="0" smtClean="0">
                <a:solidFill>
                  <a:srgbClr val="FF0000"/>
                </a:solidFill>
              </a:rPr>
              <a:t>24 </a:t>
            </a:r>
            <a:r>
              <a:rPr lang="en-US" sz="2400" b="1" dirty="0">
                <a:solidFill>
                  <a:srgbClr val="FF0000"/>
                </a:solidFill>
              </a:rPr>
              <a:t>billion devices </a:t>
            </a:r>
            <a:r>
              <a:rPr lang="en-US" sz="2400" dirty="0"/>
              <a:t>on the </a:t>
            </a:r>
            <a:r>
              <a:rPr lang="en-US" sz="2400" dirty="0" smtClean="0"/>
              <a:t>Internet by 2020.  </a:t>
            </a:r>
            <a:r>
              <a:rPr lang="en-US" sz="2400" dirty="0"/>
              <a:t>Most will be small sensors that send streams of information into the cloud where it will be processed and integrated with other streams and turned into knowledge that will help our lives in a </a:t>
            </a:r>
            <a:r>
              <a:rPr lang="en-US" sz="2400" dirty="0" smtClean="0"/>
              <a:t>multitude of </a:t>
            </a:r>
            <a:r>
              <a:rPr lang="en-US" sz="2400" dirty="0"/>
              <a:t>small and big ways.  </a:t>
            </a:r>
            <a:endParaRPr lang="en-US" sz="2400" dirty="0" smtClean="0"/>
          </a:p>
          <a:p>
            <a:r>
              <a:rPr lang="en-US" sz="2400" dirty="0" smtClean="0"/>
              <a:t>The</a:t>
            </a:r>
            <a:r>
              <a:rPr lang="en-US" sz="2400" b="1" dirty="0" smtClean="0"/>
              <a:t> </a:t>
            </a:r>
            <a:r>
              <a:rPr lang="en-US" sz="2400" b="1" dirty="0"/>
              <a:t>cloud </a:t>
            </a:r>
            <a:r>
              <a:rPr lang="en-US" sz="2400" dirty="0"/>
              <a:t>will become increasing important as a controller of and </a:t>
            </a:r>
            <a:r>
              <a:rPr lang="en-US" sz="2400" b="1" dirty="0"/>
              <a:t>resource provider for the Internet of Things. </a:t>
            </a:r>
            <a:endParaRPr lang="en-US" sz="2400" b="1" dirty="0" smtClean="0"/>
          </a:p>
          <a:p>
            <a:r>
              <a:rPr lang="en-US" sz="2400" dirty="0" smtClean="0"/>
              <a:t>As </a:t>
            </a:r>
            <a:r>
              <a:rPr lang="en-US" sz="2400" dirty="0"/>
              <a:t>well as today’s use for smart phone and gaming console support, </a:t>
            </a:r>
            <a:r>
              <a:rPr lang="en-US" sz="2400" dirty="0" smtClean="0"/>
              <a:t>“Intelligent River” “smart homes and grid” </a:t>
            </a:r>
            <a:r>
              <a:rPr lang="en-US" sz="2400" dirty="0"/>
              <a:t>and “ubiquitous cities” build on this vision and we could expect a growth in cloud supported/controlled</a:t>
            </a:r>
            <a:r>
              <a:rPr lang="en-US" sz="2400" b="1" dirty="0"/>
              <a:t> robotics</a:t>
            </a:r>
            <a:r>
              <a:rPr lang="en-US" sz="2400" dirty="0" smtClean="0"/>
              <a:t>.</a:t>
            </a:r>
          </a:p>
          <a:p>
            <a:r>
              <a:rPr lang="en-US" sz="2400" dirty="0" smtClean="0"/>
              <a:t>Some of these “things” will be supporting science</a:t>
            </a:r>
          </a:p>
          <a:p>
            <a:r>
              <a:rPr lang="en-US" sz="2400" dirty="0" smtClean="0"/>
              <a:t>Natural parallelism over “things”</a:t>
            </a:r>
          </a:p>
          <a:p>
            <a:r>
              <a:rPr lang="en-US" sz="2400" dirty="0" smtClean="0"/>
              <a:t>“Things” are distributed and so form a Grid</a:t>
            </a:r>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solidFill>
                  <a:prstClr val="black">
                    <a:tint val="75000"/>
                  </a:prstClr>
                </a:solidFill>
              </a:rPr>
              <a:pPr/>
              <a:t>40</a:t>
            </a:fld>
            <a:endParaRPr lang="en-US">
              <a:solidFill>
                <a:prstClr val="black">
                  <a:tint val="75000"/>
                </a:prstClr>
              </a:solidFill>
            </a:endParaRPr>
          </a:p>
        </p:txBody>
      </p:sp>
    </p:spTree>
    <p:extLst>
      <p:ext uri="{BB962C8B-B14F-4D97-AF65-F5344CB8AC3E}">
        <p14:creationId xmlns:p14="http://schemas.microsoft.com/office/powerpoint/2010/main" val="9971567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848600" cy="914400"/>
          </a:xfrm>
        </p:spPr>
        <p:txBody>
          <a:bodyPr>
            <a:normAutofit/>
          </a:bodyPr>
          <a:lstStyle/>
          <a:p>
            <a:r>
              <a:rPr lang="en-US" b="1" dirty="0" smtClean="0"/>
              <a:t>Sensors (Things) as a Service</a:t>
            </a:r>
            <a:endParaRPr lang="en-US" sz="3600" dirty="0"/>
          </a:p>
        </p:txBody>
      </p:sp>
      <p:pic>
        <p:nvPicPr>
          <p:cNvPr id="4" name="Picture 3" descr="clouds-0001.jpg"/>
          <p:cNvPicPr>
            <a:picLocks noChangeAspect="1"/>
          </p:cNvPicPr>
          <p:nvPr/>
        </p:nvPicPr>
        <p:blipFill>
          <a:blip r:embed="rId4" cstate="print"/>
          <a:stretch>
            <a:fillRect/>
          </a:stretch>
        </p:blipFill>
        <p:spPr>
          <a:xfrm>
            <a:off x="3886201" y="2895604"/>
            <a:ext cx="5257799" cy="3067050"/>
          </a:xfrm>
          <a:prstGeom prst="rect">
            <a:avLst/>
          </a:prstGeom>
        </p:spPr>
      </p:pic>
      <p:pic>
        <p:nvPicPr>
          <p:cNvPr id="1029" name="Picture 5"/>
          <p:cNvPicPr>
            <a:picLocks noChangeAspect="1" noChangeArrowheads="1"/>
          </p:cNvPicPr>
          <p:nvPr/>
        </p:nvPicPr>
        <p:blipFill>
          <a:blip r:embed="rId5" cstate="print"/>
          <a:srcRect/>
          <a:stretch>
            <a:fillRect/>
          </a:stretch>
        </p:blipFill>
        <p:spPr bwMode="auto">
          <a:xfrm>
            <a:off x="4295781" y="932878"/>
            <a:ext cx="1162050" cy="981076"/>
          </a:xfrm>
          <a:prstGeom prst="rect">
            <a:avLst/>
          </a:prstGeom>
          <a:noFill/>
          <a:ln w="9525">
            <a:noFill/>
            <a:miter lim="800000"/>
            <a:headEnd/>
            <a:tailEnd/>
          </a:ln>
        </p:spPr>
      </p:pic>
      <p:sp>
        <p:nvSpPr>
          <p:cNvPr id="12" name="Oval 11"/>
          <p:cNvSpPr/>
          <p:nvPr/>
        </p:nvSpPr>
        <p:spPr>
          <a:xfrm flipV="1">
            <a:off x="4419600" y="434340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3" name="Oval 12"/>
          <p:cNvSpPr/>
          <p:nvPr/>
        </p:nvSpPr>
        <p:spPr>
          <a:xfrm flipV="1">
            <a:off x="4572000" y="533400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4" name="Oval 13"/>
          <p:cNvSpPr/>
          <p:nvPr/>
        </p:nvSpPr>
        <p:spPr>
          <a:xfrm flipV="1">
            <a:off x="4724400" y="320040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5" name="Oval 14"/>
          <p:cNvSpPr/>
          <p:nvPr/>
        </p:nvSpPr>
        <p:spPr>
          <a:xfrm flipV="1">
            <a:off x="6019800" y="320040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6" name="Oval 15"/>
          <p:cNvSpPr/>
          <p:nvPr/>
        </p:nvSpPr>
        <p:spPr>
          <a:xfrm flipV="1">
            <a:off x="7086600" y="320040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7" name="Oval 16"/>
          <p:cNvSpPr/>
          <p:nvPr/>
        </p:nvSpPr>
        <p:spPr>
          <a:xfrm flipV="1">
            <a:off x="4191000" y="358140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19" name="Straight Arrow Connector 18"/>
          <p:cNvCxnSpPr/>
          <p:nvPr/>
        </p:nvCxnSpPr>
        <p:spPr>
          <a:xfrm rot="16200000" flipH="1">
            <a:off x="3429000" y="1905001"/>
            <a:ext cx="1219200" cy="12192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895600" y="3581401"/>
            <a:ext cx="1447800" cy="8382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209800" y="2133601"/>
            <a:ext cx="1981200" cy="14478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895600" y="5410201"/>
            <a:ext cx="1524000" cy="762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16200000" flipH="1">
            <a:off x="5029200" y="2133601"/>
            <a:ext cx="1143000" cy="8382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6200000" flipH="1">
            <a:off x="6457950" y="2537460"/>
            <a:ext cx="838200" cy="3048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876806" y="3810001"/>
            <a:ext cx="2080249" cy="369332"/>
          </a:xfrm>
          <a:prstGeom prst="rect">
            <a:avLst/>
          </a:prstGeom>
          <a:noFill/>
          <a:ln w="38100">
            <a:solidFill>
              <a:srgbClr val="FF0000"/>
            </a:solidFill>
          </a:ln>
        </p:spPr>
        <p:txBody>
          <a:bodyPr wrap="none" rtlCol="0">
            <a:spAutoFit/>
          </a:bodyPr>
          <a:lstStyle/>
          <a:p>
            <a:r>
              <a:rPr lang="en-US" b="1" dirty="0" smtClean="0">
                <a:solidFill>
                  <a:srgbClr val="FF0000"/>
                </a:solidFill>
              </a:rPr>
              <a:t>Sensors as a Service</a:t>
            </a:r>
            <a:endParaRPr lang="en-US" b="1" dirty="0">
              <a:solidFill>
                <a:srgbClr val="FF0000"/>
              </a:solidFill>
            </a:endParaRPr>
          </a:p>
        </p:txBody>
      </p:sp>
      <p:sp>
        <p:nvSpPr>
          <p:cNvPr id="32" name="Rectangle 31"/>
          <p:cNvSpPr/>
          <p:nvPr/>
        </p:nvSpPr>
        <p:spPr>
          <a:xfrm>
            <a:off x="7086600" y="4259911"/>
            <a:ext cx="1752600" cy="1719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prstClr val="white"/>
                </a:solidFill>
              </a:rPr>
              <a:t>Sensor Processing as a Service (could use</a:t>
            </a:r>
            <a:br>
              <a:rPr lang="en-US" sz="2000" b="1" dirty="0" smtClean="0">
                <a:solidFill>
                  <a:prstClr val="white"/>
                </a:solidFill>
              </a:rPr>
            </a:br>
            <a:r>
              <a:rPr lang="en-US" sz="2000" b="1" dirty="0" smtClean="0">
                <a:solidFill>
                  <a:prstClr val="white"/>
                </a:solidFill>
              </a:rPr>
              <a:t>MapReduce)</a:t>
            </a:r>
            <a:endParaRPr lang="en-US" sz="2000" b="1" dirty="0">
              <a:solidFill>
                <a:prstClr val="white"/>
              </a:solidFill>
            </a:endParaRPr>
          </a:p>
        </p:txBody>
      </p:sp>
      <p:pic>
        <p:nvPicPr>
          <p:cNvPr id="7169" name="Picture 1"/>
          <p:cNvPicPr>
            <a:picLocks noChangeAspect="1" noChangeArrowheads="1"/>
          </p:cNvPicPr>
          <p:nvPr/>
        </p:nvPicPr>
        <p:blipFill>
          <a:blip r:embed="rId6" cstate="print"/>
          <a:srcRect/>
          <a:stretch>
            <a:fillRect/>
          </a:stretch>
        </p:blipFill>
        <p:spPr bwMode="auto">
          <a:xfrm>
            <a:off x="1143000" y="2895601"/>
            <a:ext cx="1447800" cy="1447800"/>
          </a:xfrm>
          <a:prstGeom prst="rect">
            <a:avLst/>
          </a:prstGeom>
          <a:noFill/>
          <a:ln w="9525">
            <a:noFill/>
            <a:miter lim="800000"/>
            <a:headEnd/>
            <a:tailEnd/>
          </a:ln>
        </p:spPr>
      </p:pic>
      <p:pic>
        <p:nvPicPr>
          <p:cNvPr id="7170" name="Picture 2"/>
          <p:cNvPicPr>
            <a:picLocks noChangeAspect="1" noChangeArrowheads="1"/>
          </p:cNvPicPr>
          <p:nvPr/>
        </p:nvPicPr>
        <p:blipFill>
          <a:blip r:embed="rId7" cstate="print"/>
          <a:srcRect/>
          <a:stretch>
            <a:fillRect/>
          </a:stretch>
        </p:blipFill>
        <p:spPr bwMode="auto">
          <a:xfrm>
            <a:off x="152400" y="4876801"/>
            <a:ext cx="2743200" cy="1179576"/>
          </a:xfrm>
          <a:prstGeom prst="rect">
            <a:avLst/>
          </a:prstGeom>
          <a:noFill/>
          <a:ln w="9525">
            <a:noFill/>
            <a:miter lim="800000"/>
            <a:headEnd/>
            <a:tailEnd/>
          </a:ln>
        </p:spPr>
      </p:pic>
      <p:pic>
        <p:nvPicPr>
          <p:cNvPr id="7171" name="Picture 3"/>
          <p:cNvPicPr>
            <a:picLocks noChangeAspect="1" noChangeArrowheads="1"/>
          </p:cNvPicPr>
          <p:nvPr/>
        </p:nvPicPr>
        <p:blipFill>
          <a:blip r:embed="rId8" cstate="print"/>
          <a:srcRect/>
          <a:stretch>
            <a:fillRect/>
          </a:stretch>
        </p:blipFill>
        <p:spPr bwMode="auto">
          <a:xfrm>
            <a:off x="5029200" y="4276728"/>
            <a:ext cx="1714500" cy="1685926"/>
          </a:xfrm>
          <a:prstGeom prst="rect">
            <a:avLst/>
          </a:prstGeom>
          <a:noFill/>
          <a:ln w="9525">
            <a:noFill/>
            <a:miter lim="800000"/>
            <a:headEnd/>
            <a:tailEnd/>
          </a:ln>
        </p:spPr>
      </p:pic>
      <p:pic>
        <p:nvPicPr>
          <p:cNvPr id="7172" name="Picture 4"/>
          <p:cNvPicPr>
            <a:picLocks noChangeAspect="1" noChangeArrowheads="1"/>
          </p:cNvPicPr>
          <p:nvPr/>
        </p:nvPicPr>
        <p:blipFill>
          <a:blip r:embed="rId9" cstate="print"/>
          <a:srcRect/>
          <a:stretch>
            <a:fillRect/>
          </a:stretch>
        </p:blipFill>
        <p:spPr bwMode="auto">
          <a:xfrm>
            <a:off x="512443" y="1423416"/>
            <a:ext cx="1343027" cy="1343024"/>
          </a:xfrm>
          <a:prstGeom prst="rect">
            <a:avLst/>
          </a:prstGeom>
          <a:noFill/>
          <a:ln w="9525">
            <a:noFill/>
            <a:miter lim="800000"/>
            <a:headEnd/>
            <a:tailEnd/>
          </a:ln>
        </p:spPr>
      </p:pic>
      <p:sp>
        <p:nvSpPr>
          <p:cNvPr id="3" name="TextBox 2"/>
          <p:cNvSpPr txBox="1"/>
          <p:nvPr/>
        </p:nvSpPr>
        <p:spPr>
          <a:xfrm>
            <a:off x="161544" y="4429129"/>
            <a:ext cx="2758704" cy="461665"/>
          </a:xfrm>
          <a:prstGeom prst="rect">
            <a:avLst/>
          </a:prstGeom>
          <a:noFill/>
        </p:spPr>
        <p:txBody>
          <a:bodyPr wrap="none" rtlCol="0">
            <a:spAutoFit/>
          </a:bodyPr>
          <a:lstStyle/>
          <a:p>
            <a:r>
              <a:rPr lang="en-US" sz="2400" dirty="0" smtClean="0">
                <a:solidFill>
                  <a:prstClr val="black"/>
                </a:solidFill>
              </a:rPr>
              <a:t>A larger sensor ………</a:t>
            </a:r>
            <a:endParaRPr lang="en-US" sz="2400" dirty="0">
              <a:solidFill>
                <a:prstClr val="black"/>
              </a:solidFill>
            </a:endParaRPr>
          </a:p>
        </p:txBody>
      </p:sp>
      <p:sp>
        <p:nvSpPr>
          <p:cNvPr id="27" name="TextBox 26"/>
          <p:cNvSpPr txBox="1"/>
          <p:nvPr/>
        </p:nvSpPr>
        <p:spPr>
          <a:xfrm>
            <a:off x="152400" y="859536"/>
            <a:ext cx="1994457" cy="461665"/>
          </a:xfrm>
          <a:prstGeom prst="rect">
            <a:avLst/>
          </a:prstGeom>
          <a:noFill/>
        </p:spPr>
        <p:txBody>
          <a:bodyPr wrap="none" rtlCol="0">
            <a:spAutoFit/>
          </a:bodyPr>
          <a:lstStyle/>
          <a:p>
            <a:r>
              <a:rPr lang="en-US" sz="2400" dirty="0" smtClean="0">
                <a:solidFill>
                  <a:prstClr val="black"/>
                </a:solidFill>
              </a:rPr>
              <a:t>Output Sensor</a:t>
            </a:r>
            <a:endParaRPr lang="en-US" sz="2400" dirty="0">
              <a:solidFill>
                <a:prstClr val="black"/>
              </a:solidFill>
            </a:endParaRPr>
          </a:p>
        </p:txBody>
      </p:sp>
      <p:pic>
        <p:nvPicPr>
          <p:cNvPr id="29" name="Picture 2" descr="http://reviews.cnet.com/i/tim/2010/06/14/product_005_540x338.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35477" y="859536"/>
            <a:ext cx="1550724" cy="97064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61910" y="838200"/>
            <a:ext cx="1256728" cy="1256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3" name="Object 32"/>
          <p:cNvGraphicFramePr>
            <a:graphicFrameLocks noGrp="1" noChangeAspect="1"/>
          </p:cNvGraphicFramePr>
          <p:nvPr>
            <p:extLst/>
          </p:nvPr>
        </p:nvGraphicFramePr>
        <p:xfrm>
          <a:off x="5791194" y="859536"/>
          <a:ext cx="1620629" cy="1367765"/>
        </p:xfrm>
        <a:graphic>
          <a:graphicData uri="http://schemas.openxmlformats.org/presentationml/2006/ole">
            <mc:AlternateContent xmlns:mc="http://schemas.openxmlformats.org/markup-compatibility/2006">
              <mc:Choice xmlns:v="urn:schemas-microsoft-com:vml" Requires="v">
                <p:oleObj spid="_x0000_s1036" name="PhotoImpact" r:id="rId12" imgW="2685714" imgH="2266667" progId="">
                  <p:embed/>
                </p:oleObj>
              </mc:Choice>
              <mc:Fallback>
                <p:oleObj name="PhotoImpact" r:id="rId12" imgW="2685714" imgH="2266667" progId="">
                  <p:embed/>
                  <p:pic>
                    <p:nvPicPr>
                      <p:cNvPr id="0" name=""/>
                      <p:cNvPicPr>
                        <a:picLocks noGrp="1"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91194" y="859536"/>
                        <a:ext cx="1620629" cy="1367765"/>
                      </a:xfrm>
                      <a:prstGeom prst="rect">
                        <a:avLst/>
                      </a:prstGeom>
                      <a:noFill/>
                      <a:ln>
                        <a:noFill/>
                      </a:ln>
                      <a:effectLst/>
                    </p:spPr>
                  </p:pic>
                </p:oleObj>
              </mc:Fallback>
            </mc:AlternateContent>
          </a:graphicData>
        </a:graphic>
      </p:graphicFrame>
      <p:sp>
        <p:nvSpPr>
          <p:cNvPr id="34" name="Oval 33"/>
          <p:cNvSpPr/>
          <p:nvPr/>
        </p:nvSpPr>
        <p:spPr>
          <a:xfrm flipV="1">
            <a:off x="8477250" y="334899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35" name="Straight Arrow Connector 34"/>
          <p:cNvCxnSpPr/>
          <p:nvPr/>
        </p:nvCxnSpPr>
        <p:spPr>
          <a:xfrm>
            <a:off x="8477250" y="2286001"/>
            <a:ext cx="76200" cy="91059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86591" y="6362339"/>
            <a:ext cx="9034461" cy="400110"/>
          </a:xfrm>
          <a:prstGeom prst="rect">
            <a:avLst/>
          </a:prstGeom>
          <a:solidFill>
            <a:schemeClr val="bg1"/>
          </a:solidFill>
        </p:spPr>
        <p:txBody>
          <a:bodyPr wrap="none" rtlCol="0">
            <a:spAutoFit/>
          </a:bodyPr>
          <a:lstStyle/>
          <a:p>
            <a:r>
              <a:rPr lang="en-US" sz="2000" b="1" u="sng" dirty="0">
                <a:solidFill>
                  <a:prstClr val="black"/>
                </a:solidFill>
                <a:hlinkClick r:id="rId14"/>
              </a:rPr>
              <a:t>https://sites.google.com/site/opensourceiotcloud</a:t>
            </a:r>
            <a:r>
              <a:rPr lang="en-US" sz="2000" b="1" u="sng" dirty="0" smtClean="0">
                <a:solidFill>
                  <a:prstClr val="black"/>
                </a:solidFill>
                <a:hlinkClick r:id="rId14"/>
              </a:rPr>
              <a:t>/</a:t>
            </a:r>
            <a:r>
              <a:rPr lang="en-US" sz="2000" b="1" dirty="0" smtClean="0">
                <a:solidFill>
                  <a:prstClr val="black"/>
                </a:solidFill>
              </a:rPr>
              <a:t> Open Source Sensor (</a:t>
            </a:r>
            <a:r>
              <a:rPr lang="en-US" sz="2000" b="1" dirty="0" err="1" smtClean="0">
                <a:solidFill>
                  <a:prstClr val="black"/>
                </a:solidFill>
              </a:rPr>
              <a:t>IoT</a:t>
            </a:r>
            <a:r>
              <a:rPr lang="en-US" sz="2000" b="1" dirty="0" smtClean="0">
                <a:solidFill>
                  <a:prstClr val="black"/>
                </a:solidFill>
              </a:rPr>
              <a:t>) Cloud</a:t>
            </a:r>
            <a:endParaRPr lang="en-US" sz="2000" b="1" dirty="0">
              <a:solidFill>
                <a:prstClr val="black"/>
              </a:solidFill>
            </a:endParaRPr>
          </a:p>
        </p:txBody>
      </p:sp>
    </p:spTree>
    <p:extLst>
      <p:ext uri="{BB962C8B-B14F-4D97-AF65-F5344CB8AC3E}">
        <p14:creationId xmlns:p14="http://schemas.microsoft.com/office/powerpoint/2010/main" val="10294977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7200" b="1" dirty="0" smtClean="0"/>
              <a:t>Clouds</a:t>
            </a:r>
            <a:endParaRPr lang="en-US" sz="7200" b="1" dirty="0"/>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5445926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Amazon making money</a:t>
            </a:r>
            <a:endParaRPr lang="en-US" b="1" dirty="0"/>
          </a:p>
        </p:txBody>
      </p:sp>
      <p:sp>
        <p:nvSpPr>
          <p:cNvPr id="3" name="Content Placeholder 2"/>
          <p:cNvSpPr>
            <a:spLocks noGrp="1"/>
          </p:cNvSpPr>
          <p:nvPr>
            <p:ph idx="1"/>
          </p:nvPr>
        </p:nvSpPr>
        <p:spPr/>
        <p:txBody>
          <a:bodyPr>
            <a:normAutofit fontScale="77500" lnSpcReduction="20000"/>
          </a:bodyPr>
          <a:lstStyle/>
          <a:p>
            <a:r>
              <a:rPr lang="en-US" dirty="0" smtClean="0"/>
              <a:t>It took Amazon Web Services (AWS) eight years to hit $650 million in revenue, according to Citigroup in 2010. </a:t>
            </a:r>
          </a:p>
          <a:p>
            <a:r>
              <a:rPr lang="en-US" dirty="0" smtClean="0"/>
              <a:t>Just three years later, Macquarie Capital analyst Ben </a:t>
            </a:r>
            <a:r>
              <a:rPr lang="en-US" dirty="0" err="1" smtClean="0"/>
              <a:t>Schachter</a:t>
            </a:r>
            <a:r>
              <a:rPr lang="en-US" dirty="0" smtClean="0"/>
              <a:t> estimates that AWS will top $3.8 billion in 2013 revenue, up from $2.1 billion in 2012 (estimated), valuing the AWS business at $19 billion.  </a:t>
            </a:r>
          </a:p>
          <a:p>
            <a:r>
              <a:rPr lang="en-US" dirty="0" smtClean="0"/>
              <a:t>It's a lot of money, and it underlines Amazon's increasingly dominant role in cloud computing, and the rising risks associated with enterprises putting all their eggs in the AWS basket.</a:t>
            </a:r>
            <a:endParaRPr lang="en-US" dirty="0"/>
          </a:p>
        </p:txBody>
      </p:sp>
    </p:spTree>
    <p:extLst>
      <p:ext uri="{BB962C8B-B14F-4D97-AF65-F5344CB8AC3E}">
        <p14:creationId xmlns:p14="http://schemas.microsoft.com/office/powerpoint/2010/main" val="12510051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lstStyle/>
          <a:p>
            <a:r>
              <a:rPr lang="en-US" b="1" dirty="0" smtClean="0"/>
              <a:t>Physically Clouds are Clear</a:t>
            </a:r>
            <a:endParaRPr lang="en-US" b="1" dirty="0"/>
          </a:p>
        </p:txBody>
      </p:sp>
      <p:sp>
        <p:nvSpPr>
          <p:cNvPr id="3" name="Content Placeholder 2"/>
          <p:cNvSpPr>
            <a:spLocks noGrp="1"/>
          </p:cNvSpPr>
          <p:nvPr>
            <p:ph idx="1"/>
          </p:nvPr>
        </p:nvSpPr>
        <p:spPr>
          <a:xfrm>
            <a:off x="228600" y="1295400"/>
            <a:ext cx="8534400" cy="5181600"/>
          </a:xfrm>
        </p:spPr>
        <p:txBody>
          <a:bodyPr>
            <a:normAutofit/>
          </a:bodyPr>
          <a:lstStyle/>
          <a:p>
            <a:r>
              <a:rPr lang="en-US" dirty="0" smtClean="0"/>
              <a:t>A bunch of computers in an efficient data center with an excellent Internet connection</a:t>
            </a:r>
          </a:p>
          <a:p>
            <a:r>
              <a:rPr lang="en-US" dirty="0" smtClean="0"/>
              <a:t>They were produced to meet need of public-facing Web 2.0 e-Commerce/Social Networking sites</a:t>
            </a:r>
          </a:p>
          <a:p>
            <a:r>
              <a:rPr lang="en-US" dirty="0" smtClean="0"/>
              <a:t>They can be considered as “optimal giant data center” plus internet connection</a:t>
            </a:r>
          </a:p>
          <a:p>
            <a:r>
              <a:rPr lang="en-US" dirty="0" smtClean="0"/>
              <a:t>Note enterprises use private clouds that are giant data centers but not optimized for Internet access</a:t>
            </a:r>
            <a:endParaRPr lang="en-US" dirty="0"/>
          </a:p>
        </p:txBody>
      </p:sp>
    </p:spTree>
    <p:extLst>
      <p:ext uri="{BB962C8B-B14F-4D97-AF65-F5344CB8AC3E}">
        <p14:creationId xmlns:p14="http://schemas.microsoft.com/office/powerpoint/2010/main" val="21284027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76200"/>
            <a:ext cx="9067800" cy="1143000"/>
          </a:xfrm>
        </p:spPr>
        <p:txBody>
          <a:bodyPr>
            <a:normAutofit fontScale="90000"/>
          </a:bodyPr>
          <a:lstStyle/>
          <a:p>
            <a:r>
              <a:rPr lang="en-US" b="1" dirty="0"/>
              <a:t>Virtualization made several things more convenient</a:t>
            </a:r>
          </a:p>
        </p:txBody>
      </p:sp>
      <p:sp>
        <p:nvSpPr>
          <p:cNvPr id="3" name="Content Placeholder 2"/>
          <p:cNvSpPr>
            <a:spLocks noGrp="1"/>
          </p:cNvSpPr>
          <p:nvPr>
            <p:ph idx="1"/>
          </p:nvPr>
        </p:nvSpPr>
        <p:spPr>
          <a:xfrm>
            <a:off x="76200" y="1219200"/>
            <a:ext cx="8839200" cy="5638800"/>
          </a:xfrm>
        </p:spPr>
        <p:txBody>
          <a:bodyPr>
            <a:normAutofit fontScale="92500" lnSpcReduction="20000"/>
          </a:bodyPr>
          <a:lstStyle/>
          <a:p>
            <a:r>
              <a:rPr lang="en-US" dirty="0" smtClean="0"/>
              <a:t>Virtualization = abstraction; run a job – you know not where</a:t>
            </a:r>
          </a:p>
          <a:p>
            <a:r>
              <a:rPr lang="en-US" dirty="0" smtClean="0"/>
              <a:t>Virtualization = use hypervisor to support “images”</a:t>
            </a:r>
          </a:p>
          <a:p>
            <a:pPr lvl="1"/>
            <a:r>
              <a:rPr lang="en-US" dirty="0" smtClean="0"/>
              <a:t>Allows you to define complete job as an “image” – OS + application</a:t>
            </a:r>
          </a:p>
          <a:p>
            <a:r>
              <a:rPr lang="en-US" dirty="0" smtClean="0"/>
              <a:t>Efficient </a:t>
            </a:r>
            <a:r>
              <a:rPr lang="en-US" dirty="0"/>
              <a:t>packing of multiple applications into one server as they don’t interfere (much) with each other if in different virtual machines</a:t>
            </a:r>
            <a:r>
              <a:rPr lang="en-US" dirty="0" smtClean="0"/>
              <a:t>;</a:t>
            </a:r>
          </a:p>
          <a:p>
            <a:r>
              <a:rPr lang="en-US" dirty="0" smtClean="0"/>
              <a:t> They </a:t>
            </a:r>
            <a:r>
              <a:rPr lang="en-US" dirty="0"/>
              <a:t>interfere if put as two jobs in same machine </a:t>
            </a:r>
            <a:r>
              <a:rPr lang="en-US" dirty="0" smtClean="0"/>
              <a:t>as for example must have same OS and same OS services</a:t>
            </a:r>
          </a:p>
          <a:p>
            <a:r>
              <a:rPr lang="en-US" dirty="0" smtClean="0"/>
              <a:t>Also security model between VM’s more robust than between processes</a:t>
            </a:r>
            <a:endParaRPr lang="en-US" dirty="0"/>
          </a:p>
        </p:txBody>
      </p:sp>
    </p:spTree>
    <p:extLst>
      <p:ext uri="{BB962C8B-B14F-4D97-AF65-F5344CB8AC3E}">
        <p14:creationId xmlns:p14="http://schemas.microsoft.com/office/powerpoint/2010/main" val="30334020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534400" cy="1143000"/>
          </a:xfrm>
        </p:spPr>
        <p:txBody>
          <a:bodyPr>
            <a:normAutofit fontScale="90000"/>
          </a:bodyPr>
          <a:lstStyle/>
          <a:p>
            <a:r>
              <a:rPr lang="en-US" b="1" dirty="0" smtClean="0"/>
              <a:t>Next Step is Renting out Idle Clouds</a:t>
            </a:r>
            <a:endParaRPr lang="en-US" b="1" dirty="0"/>
          </a:p>
        </p:txBody>
      </p:sp>
      <p:sp>
        <p:nvSpPr>
          <p:cNvPr id="3" name="Content Placeholder 2"/>
          <p:cNvSpPr>
            <a:spLocks noGrp="1"/>
          </p:cNvSpPr>
          <p:nvPr>
            <p:ph idx="1"/>
          </p:nvPr>
        </p:nvSpPr>
        <p:spPr>
          <a:xfrm>
            <a:off x="375862" y="1066800"/>
            <a:ext cx="8539537" cy="5638800"/>
          </a:xfrm>
        </p:spPr>
        <p:txBody>
          <a:bodyPr>
            <a:normAutofit fontScale="92500" lnSpcReduction="20000"/>
          </a:bodyPr>
          <a:lstStyle/>
          <a:p>
            <a:r>
              <a:rPr lang="en-US" dirty="0" smtClean="0"/>
              <a:t>Amazon noted it could rent out its idle machines</a:t>
            </a:r>
          </a:p>
          <a:p>
            <a:r>
              <a:rPr lang="en-US" dirty="0" smtClean="0"/>
              <a:t>Use virtualization for maximum efficiency and security</a:t>
            </a:r>
          </a:p>
          <a:p>
            <a:r>
              <a:rPr lang="en-US" dirty="0" smtClean="0"/>
              <a:t>If cloud bigger enough, one gets elasticity – namely you can rent as much as you want except perhaps at peak times</a:t>
            </a:r>
          </a:p>
          <a:p>
            <a:r>
              <a:rPr lang="en-US" dirty="0" smtClean="0"/>
              <a:t>This assumes machine hardware quite cheap and can keep some in reserve</a:t>
            </a:r>
          </a:p>
          <a:p>
            <a:pPr lvl="1"/>
            <a:r>
              <a:rPr lang="en-US" dirty="0" smtClean="0"/>
              <a:t>10% of 100,000 servers is 10,000 servers</a:t>
            </a:r>
          </a:p>
          <a:p>
            <a:r>
              <a:rPr lang="en-US" dirty="0" smtClean="0"/>
              <a:t>I don’t know if Amazon switches off spare computers and powers up on “mothers day”</a:t>
            </a:r>
          </a:p>
          <a:p>
            <a:pPr lvl="1"/>
            <a:r>
              <a:rPr lang="en-US" dirty="0" smtClean="0"/>
              <a:t>Illustrates difficulties in studying field – proprietary secrets</a:t>
            </a:r>
            <a:endParaRPr lang="en-US" dirty="0"/>
          </a:p>
        </p:txBody>
      </p:sp>
    </p:spTree>
    <p:extLst>
      <p:ext uri="{BB962C8B-B14F-4D97-AF65-F5344CB8AC3E}">
        <p14:creationId xmlns:p14="http://schemas.microsoft.com/office/powerpoint/2010/main" val="37121440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953" y="76200"/>
            <a:ext cx="8229600" cy="838200"/>
          </a:xfrm>
        </p:spPr>
        <p:txBody>
          <a:bodyPr/>
          <a:lstStyle/>
          <a:p>
            <a:r>
              <a:rPr lang="en-US" b="1" dirty="0" smtClean="0"/>
              <a:t>Different </a:t>
            </a:r>
            <a:r>
              <a:rPr lang="en-US" b="1" dirty="0" err="1" smtClean="0">
                <a:solidFill>
                  <a:srgbClr val="FF0000"/>
                </a:solidFill>
              </a:rPr>
              <a:t>aaS</a:t>
            </a:r>
            <a:r>
              <a:rPr lang="en-US" b="1" dirty="0" smtClean="0">
                <a:solidFill>
                  <a:srgbClr val="FF0000"/>
                </a:solidFill>
              </a:rPr>
              <a:t> (as </a:t>
            </a:r>
            <a:r>
              <a:rPr lang="en-US" b="1" dirty="0" err="1" smtClean="0">
                <a:solidFill>
                  <a:srgbClr val="FF0000"/>
                </a:solidFill>
              </a:rPr>
              <a:t>aService</a:t>
            </a:r>
            <a:r>
              <a:rPr lang="en-US" b="1" dirty="0" smtClean="0">
                <a:solidFill>
                  <a:srgbClr val="FF0000"/>
                </a:solidFill>
              </a:rPr>
              <a:t>)’s</a:t>
            </a:r>
            <a:endParaRPr lang="en-US" b="1" dirty="0">
              <a:solidFill>
                <a:srgbClr val="FF0000"/>
              </a:solidFill>
            </a:endParaRPr>
          </a:p>
        </p:txBody>
      </p:sp>
      <p:sp>
        <p:nvSpPr>
          <p:cNvPr id="3" name="Content Placeholder 2"/>
          <p:cNvSpPr>
            <a:spLocks noGrp="1"/>
          </p:cNvSpPr>
          <p:nvPr>
            <p:ph idx="1"/>
          </p:nvPr>
        </p:nvSpPr>
        <p:spPr>
          <a:xfrm>
            <a:off x="422953" y="990600"/>
            <a:ext cx="8229600" cy="4525963"/>
          </a:xfrm>
        </p:spPr>
        <p:txBody>
          <a:bodyPr/>
          <a:lstStyle/>
          <a:p>
            <a:r>
              <a:rPr lang="en-US" b="1" dirty="0" smtClean="0"/>
              <a:t>IaaS: </a:t>
            </a:r>
            <a:r>
              <a:rPr lang="en-US" dirty="0" smtClean="0"/>
              <a:t>Infrastructure is “renting” service for hardware</a:t>
            </a:r>
          </a:p>
          <a:p>
            <a:r>
              <a:rPr lang="en-US" b="1" dirty="0" smtClean="0"/>
              <a:t>PaaS: </a:t>
            </a:r>
            <a:r>
              <a:rPr lang="en-US" dirty="0" smtClean="0"/>
              <a:t>Convenient service interface to Systems capabilities</a:t>
            </a:r>
          </a:p>
          <a:p>
            <a:r>
              <a:rPr lang="en-US" b="1" dirty="0" err="1" smtClean="0"/>
              <a:t>SaaS</a:t>
            </a:r>
            <a:r>
              <a:rPr lang="en-US" b="1" dirty="0" smtClean="0"/>
              <a:t>: </a:t>
            </a:r>
            <a:r>
              <a:rPr lang="en-US" dirty="0" smtClean="0"/>
              <a:t>Convenient service interface to applications</a:t>
            </a:r>
          </a:p>
          <a:p>
            <a:r>
              <a:rPr lang="en-US" b="1" dirty="0" err="1" smtClean="0"/>
              <a:t>NaaS</a:t>
            </a:r>
            <a:r>
              <a:rPr lang="en-US" b="1" dirty="0" smtClean="0"/>
              <a:t>: </a:t>
            </a:r>
            <a:r>
              <a:rPr lang="en-US" dirty="0" smtClean="0"/>
              <a:t>Summarizes modern “Software Defined Networks”</a:t>
            </a:r>
          </a:p>
          <a:p>
            <a:endParaRPr lang="en-US" dirty="0"/>
          </a:p>
        </p:txBody>
      </p:sp>
    </p:spTree>
    <p:extLst>
      <p:ext uri="{BB962C8B-B14F-4D97-AF65-F5344CB8AC3E}">
        <p14:creationId xmlns:p14="http://schemas.microsoft.com/office/powerpoint/2010/main" val="35154045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767840" y="0"/>
            <a:ext cx="7376160" cy="369332"/>
          </a:xfrm>
          <a:prstGeom prst="rect">
            <a:avLst/>
          </a:prstGeom>
        </p:spPr>
        <p:txBody>
          <a:bodyPr wrap="square">
            <a:spAutoFit/>
          </a:bodyPr>
          <a:lstStyle/>
          <a:p>
            <a:r>
              <a:rPr lang="en-US" dirty="0" smtClean="0">
                <a:solidFill>
                  <a:schemeClr val="bg1"/>
                </a:solidFill>
              </a:rPr>
              <a:t>http://www.slideshare.net/woorung/trend-and-future-of-cloud-computing</a:t>
            </a:r>
            <a:endParaRPr lang="en-US" dirty="0">
              <a:solidFill>
                <a:schemeClr val="bg1"/>
              </a:solidFill>
            </a:endParaRPr>
          </a:p>
        </p:txBody>
      </p:sp>
    </p:spTree>
    <p:extLst>
      <p:ext uri="{BB962C8B-B14F-4D97-AF65-F5344CB8AC3E}">
        <p14:creationId xmlns:p14="http://schemas.microsoft.com/office/powerpoint/2010/main" val="22544867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dirty="0" smtClean="0"/>
              <a:t>The Google </a:t>
            </a:r>
            <a:r>
              <a:rPr lang="en-US" dirty="0" err="1" smtClean="0"/>
              <a:t>gmail</a:t>
            </a:r>
            <a:r>
              <a:rPr lang="en-US" dirty="0" smtClean="0"/>
              <a:t> example</a:t>
            </a:r>
            <a:endParaRPr lang="en-US" dirty="0"/>
          </a:p>
        </p:txBody>
      </p:sp>
      <p:sp>
        <p:nvSpPr>
          <p:cNvPr id="3" name="Content Placeholder 2"/>
          <p:cNvSpPr>
            <a:spLocks noGrp="1"/>
          </p:cNvSpPr>
          <p:nvPr>
            <p:ph idx="1"/>
          </p:nvPr>
        </p:nvSpPr>
        <p:spPr>
          <a:xfrm>
            <a:off x="34962" y="1219200"/>
            <a:ext cx="8991600" cy="1219200"/>
          </a:xfrm>
        </p:spPr>
        <p:txBody>
          <a:bodyPr/>
          <a:lstStyle/>
          <a:p>
            <a:r>
              <a:rPr lang="en-US" sz="2400" dirty="0" smtClean="0">
                <a:hlinkClick r:id="rId2"/>
              </a:rPr>
              <a:t>http://www.google.com/green/pdfs/google-green-computing.pdf</a:t>
            </a:r>
            <a:endParaRPr lang="en-US" sz="2400" dirty="0" smtClean="0"/>
          </a:p>
          <a:p>
            <a:r>
              <a:rPr lang="en-US" sz="2400" dirty="0" smtClean="0"/>
              <a:t>Clouds win by efficient resource use and efficient data centers  </a:t>
            </a:r>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49</a:t>
            </a:fld>
            <a:endParaRPr lang="en-US"/>
          </a:p>
        </p:txBody>
      </p:sp>
      <p:graphicFrame>
        <p:nvGraphicFramePr>
          <p:cNvPr id="5" name="Table 4"/>
          <p:cNvGraphicFramePr>
            <a:graphicFrameLocks noGrp="1"/>
          </p:cNvGraphicFramePr>
          <p:nvPr>
            <p:extLst/>
          </p:nvPr>
        </p:nvGraphicFramePr>
        <p:xfrm>
          <a:off x="22412" y="2362200"/>
          <a:ext cx="8991598" cy="2903750"/>
        </p:xfrm>
        <a:graphic>
          <a:graphicData uri="http://schemas.openxmlformats.org/drawingml/2006/table">
            <a:tbl>
              <a:tblPr firstRow="1" bandRow="1">
                <a:tableStyleId>{073A0DAA-6AF3-43AB-8588-CEC1D06C72B9}</a:tableStyleId>
              </a:tblPr>
              <a:tblGrid>
                <a:gridCol w="1284514"/>
                <a:gridCol w="1284514"/>
                <a:gridCol w="1284514"/>
                <a:gridCol w="1099458"/>
                <a:gridCol w="1524000"/>
                <a:gridCol w="1230084"/>
                <a:gridCol w="1284514"/>
              </a:tblGrid>
              <a:tr h="855722">
                <a:tc>
                  <a:txBody>
                    <a:bodyPr/>
                    <a:lstStyle/>
                    <a:p>
                      <a:pPr algn="ctr"/>
                      <a:r>
                        <a:rPr lang="en-US" dirty="0" smtClean="0"/>
                        <a:t>Business</a:t>
                      </a:r>
                      <a:r>
                        <a:rPr lang="en-US" baseline="0" dirty="0" smtClean="0"/>
                        <a:t> Type</a:t>
                      </a:r>
                      <a:endParaRPr lang="en-US" dirty="0"/>
                    </a:p>
                  </a:txBody>
                  <a:tcPr/>
                </a:tc>
                <a:tc>
                  <a:txBody>
                    <a:bodyPr/>
                    <a:lstStyle/>
                    <a:p>
                      <a:pPr algn="ctr"/>
                      <a:r>
                        <a:rPr lang="en-US" dirty="0" smtClean="0"/>
                        <a:t>Number of users</a:t>
                      </a:r>
                      <a:endParaRPr lang="en-US" dirty="0"/>
                    </a:p>
                  </a:txBody>
                  <a:tcPr/>
                </a:tc>
                <a:tc>
                  <a:txBody>
                    <a:bodyPr/>
                    <a:lstStyle/>
                    <a:p>
                      <a:pPr algn="ctr"/>
                      <a:r>
                        <a:rPr lang="en-US" dirty="0" smtClean="0"/>
                        <a:t># servers</a:t>
                      </a:r>
                      <a:endParaRPr lang="en-US" dirty="0"/>
                    </a:p>
                  </a:txBody>
                  <a:tcPr/>
                </a:tc>
                <a:tc>
                  <a:txBody>
                    <a:bodyPr/>
                    <a:lstStyle/>
                    <a:p>
                      <a:pPr algn="ctr"/>
                      <a:r>
                        <a:rPr lang="en-US" dirty="0" smtClean="0"/>
                        <a:t>IT Power per user</a:t>
                      </a:r>
                      <a:endParaRPr lang="en-US" dirty="0"/>
                    </a:p>
                  </a:txBody>
                  <a:tcPr/>
                </a:tc>
                <a:tc>
                  <a:txBody>
                    <a:bodyPr/>
                    <a:lstStyle/>
                    <a:p>
                      <a:pPr algn="ctr"/>
                      <a:r>
                        <a:rPr lang="en-US" dirty="0" smtClean="0"/>
                        <a:t>PUE (Power Usage effectiveness)</a:t>
                      </a:r>
                      <a:endParaRPr lang="en-US" dirty="0"/>
                    </a:p>
                  </a:txBody>
                  <a:tcPr/>
                </a:tc>
                <a:tc>
                  <a:txBody>
                    <a:bodyPr/>
                    <a:lstStyle/>
                    <a:p>
                      <a:pPr algn="ctr"/>
                      <a:r>
                        <a:rPr lang="en-US" dirty="0" smtClean="0"/>
                        <a:t>Total Power per user</a:t>
                      </a:r>
                      <a:endParaRPr lang="en-US" dirty="0"/>
                    </a:p>
                  </a:txBody>
                  <a:tcPr/>
                </a:tc>
                <a:tc>
                  <a:txBody>
                    <a:bodyPr/>
                    <a:lstStyle/>
                    <a:p>
                      <a:pPr algn="ctr"/>
                      <a:r>
                        <a:rPr lang="en-US" dirty="0" smtClean="0"/>
                        <a:t>Annual Energy per user</a:t>
                      </a:r>
                      <a:endParaRPr lang="en-US" dirty="0"/>
                    </a:p>
                  </a:txBody>
                  <a:tcPr/>
                </a:tc>
              </a:tr>
              <a:tr h="347043">
                <a:tc>
                  <a:txBody>
                    <a:bodyPr/>
                    <a:lstStyle/>
                    <a:p>
                      <a:pPr algn="ctr"/>
                      <a:r>
                        <a:rPr lang="en-US" dirty="0" smtClean="0"/>
                        <a:t>Small</a:t>
                      </a:r>
                      <a:endParaRPr lang="en-US" dirty="0"/>
                    </a:p>
                  </a:txBody>
                  <a:tcPr/>
                </a:tc>
                <a:tc>
                  <a:txBody>
                    <a:bodyPr/>
                    <a:lstStyle/>
                    <a:p>
                      <a:pPr algn="ctr"/>
                      <a:r>
                        <a:rPr lang="en-US" dirty="0" smtClean="0"/>
                        <a:t>50</a:t>
                      </a:r>
                      <a:endParaRPr lang="en-US" dirty="0"/>
                    </a:p>
                  </a:txBody>
                  <a:tcPr/>
                </a:tc>
                <a:tc>
                  <a:txBody>
                    <a:bodyPr/>
                    <a:lstStyle/>
                    <a:p>
                      <a:pPr algn="ctr"/>
                      <a:r>
                        <a:rPr lang="en-US" dirty="0" smtClean="0"/>
                        <a:t>2</a:t>
                      </a:r>
                      <a:endParaRPr lang="en-US" dirty="0"/>
                    </a:p>
                  </a:txBody>
                  <a:tcPr/>
                </a:tc>
                <a:tc>
                  <a:txBody>
                    <a:bodyPr/>
                    <a:lstStyle/>
                    <a:p>
                      <a:pPr algn="ctr"/>
                      <a:r>
                        <a:rPr lang="en-US" dirty="0" smtClean="0"/>
                        <a:t>8W</a:t>
                      </a:r>
                      <a:endParaRPr lang="en-US" dirty="0"/>
                    </a:p>
                  </a:txBody>
                  <a:tcPr/>
                </a:tc>
                <a:tc>
                  <a:txBody>
                    <a:bodyPr/>
                    <a:lstStyle/>
                    <a:p>
                      <a:pPr algn="ctr"/>
                      <a:r>
                        <a:rPr lang="en-US" dirty="0" smtClean="0"/>
                        <a:t>2.5</a:t>
                      </a:r>
                      <a:endParaRPr lang="en-US" dirty="0"/>
                    </a:p>
                  </a:txBody>
                  <a:tcPr/>
                </a:tc>
                <a:tc>
                  <a:txBody>
                    <a:bodyPr/>
                    <a:lstStyle/>
                    <a:p>
                      <a:pPr algn="ctr"/>
                      <a:r>
                        <a:rPr lang="en-US" dirty="0" smtClean="0"/>
                        <a:t>20W</a:t>
                      </a:r>
                      <a:endParaRPr lang="en-US" dirty="0"/>
                    </a:p>
                  </a:txBody>
                  <a:tcPr/>
                </a:tc>
                <a:tc>
                  <a:txBody>
                    <a:bodyPr/>
                    <a:lstStyle/>
                    <a:p>
                      <a:pPr algn="ctr"/>
                      <a:r>
                        <a:rPr lang="en-US" dirty="0" smtClean="0"/>
                        <a:t>175 kWh</a:t>
                      </a:r>
                      <a:endParaRPr lang="en-US" dirty="0"/>
                    </a:p>
                  </a:txBody>
                  <a:tcPr/>
                </a:tc>
              </a:tr>
              <a:tr h="347043">
                <a:tc>
                  <a:txBody>
                    <a:bodyPr/>
                    <a:lstStyle/>
                    <a:p>
                      <a:pPr algn="ctr"/>
                      <a:r>
                        <a:rPr lang="en-US" dirty="0" smtClean="0"/>
                        <a:t>Medium</a:t>
                      </a:r>
                      <a:endParaRPr lang="en-US" dirty="0"/>
                    </a:p>
                  </a:txBody>
                  <a:tcPr/>
                </a:tc>
                <a:tc>
                  <a:txBody>
                    <a:bodyPr/>
                    <a:lstStyle/>
                    <a:p>
                      <a:pPr algn="ctr"/>
                      <a:r>
                        <a:rPr lang="en-US" dirty="0" smtClean="0"/>
                        <a:t>500</a:t>
                      </a:r>
                      <a:endParaRPr lang="en-US" dirty="0"/>
                    </a:p>
                  </a:txBody>
                  <a:tcPr/>
                </a:tc>
                <a:tc>
                  <a:txBody>
                    <a:bodyPr/>
                    <a:lstStyle/>
                    <a:p>
                      <a:pPr algn="ctr"/>
                      <a:r>
                        <a:rPr lang="en-US" dirty="0" smtClean="0"/>
                        <a:t>2</a:t>
                      </a:r>
                      <a:endParaRPr lang="en-US" dirty="0"/>
                    </a:p>
                  </a:txBody>
                  <a:tcPr/>
                </a:tc>
                <a:tc>
                  <a:txBody>
                    <a:bodyPr/>
                    <a:lstStyle/>
                    <a:p>
                      <a:pPr algn="ctr"/>
                      <a:r>
                        <a:rPr lang="en-US" dirty="0" smtClean="0"/>
                        <a:t>1.8W</a:t>
                      </a:r>
                      <a:endParaRPr lang="en-US" dirty="0"/>
                    </a:p>
                  </a:txBody>
                  <a:tcPr/>
                </a:tc>
                <a:tc>
                  <a:txBody>
                    <a:bodyPr/>
                    <a:lstStyle/>
                    <a:p>
                      <a:pPr algn="ctr"/>
                      <a:r>
                        <a:rPr lang="en-US" dirty="0" smtClean="0"/>
                        <a:t>1.8</a:t>
                      </a:r>
                      <a:endParaRPr lang="en-US" dirty="0"/>
                    </a:p>
                  </a:txBody>
                  <a:tcPr/>
                </a:tc>
                <a:tc>
                  <a:txBody>
                    <a:bodyPr/>
                    <a:lstStyle/>
                    <a:p>
                      <a:pPr algn="ctr"/>
                      <a:r>
                        <a:rPr lang="en-US" dirty="0" smtClean="0"/>
                        <a:t>3.2W</a:t>
                      </a:r>
                      <a:endParaRPr lang="en-US" dirty="0"/>
                    </a:p>
                  </a:txBody>
                  <a:tcPr/>
                </a:tc>
                <a:tc>
                  <a:txBody>
                    <a:bodyPr/>
                    <a:lstStyle/>
                    <a:p>
                      <a:pPr algn="ctr"/>
                      <a:r>
                        <a:rPr lang="en-US" dirty="0" smtClean="0"/>
                        <a:t>28.4 kWh</a:t>
                      </a:r>
                      <a:endParaRPr lang="en-US" dirty="0"/>
                    </a:p>
                  </a:txBody>
                  <a:tcPr/>
                </a:tc>
              </a:tr>
              <a:tr h="487680">
                <a:tc>
                  <a:txBody>
                    <a:bodyPr/>
                    <a:lstStyle/>
                    <a:p>
                      <a:pPr algn="ctr"/>
                      <a:r>
                        <a:rPr lang="en-US" dirty="0" smtClean="0"/>
                        <a:t>Large</a:t>
                      </a:r>
                      <a:endParaRPr lang="en-US" dirty="0"/>
                    </a:p>
                  </a:txBody>
                  <a:tcPr/>
                </a:tc>
                <a:tc>
                  <a:txBody>
                    <a:bodyPr/>
                    <a:lstStyle/>
                    <a:p>
                      <a:pPr algn="ctr"/>
                      <a:r>
                        <a:rPr lang="en-US" dirty="0" smtClean="0"/>
                        <a:t>10000</a:t>
                      </a:r>
                      <a:endParaRPr lang="en-US" dirty="0"/>
                    </a:p>
                  </a:txBody>
                  <a:tcPr/>
                </a:tc>
                <a:tc>
                  <a:txBody>
                    <a:bodyPr/>
                    <a:lstStyle/>
                    <a:p>
                      <a:pPr algn="ctr"/>
                      <a:r>
                        <a:rPr lang="en-US" dirty="0" smtClean="0"/>
                        <a:t>12</a:t>
                      </a:r>
                      <a:endParaRPr lang="en-US" dirty="0"/>
                    </a:p>
                  </a:txBody>
                  <a:tcPr/>
                </a:tc>
                <a:tc>
                  <a:txBody>
                    <a:bodyPr/>
                    <a:lstStyle/>
                    <a:p>
                      <a:pPr algn="ctr"/>
                      <a:r>
                        <a:rPr lang="en-US" dirty="0" smtClean="0"/>
                        <a:t>0.54W</a:t>
                      </a:r>
                      <a:endParaRPr lang="en-US" dirty="0"/>
                    </a:p>
                  </a:txBody>
                  <a:tcPr/>
                </a:tc>
                <a:tc>
                  <a:txBody>
                    <a:bodyPr/>
                    <a:lstStyle/>
                    <a:p>
                      <a:pPr algn="ctr"/>
                      <a:r>
                        <a:rPr lang="en-US" dirty="0" smtClean="0"/>
                        <a:t>1.6</a:t>
                      </a:r>
                      <a:endParaRPr lang="en-US" dirty="0"/>
                    </a:p>
                  </a:txBody>
                  <a:tcPr/>
                </a:tc>
                <a:tc>
                  <a:txBody>
                    <a:bodyPr/>
                    <a:lstStyle/>
                    <a:p>
                      <a:pPr algn="ctr"/>
                      <a:r>
                        <a:rPr lang="en-US" dirty="0" smtClean="0"/>
                        <a:t>0.9W</a:t>
                      </a:r>
                      <a:endParaRPr lang="en-US" dirty="0"/>
                    </a:p>
                  </a:txBody>
                  <a:tcPr/>
                </a:tc>
                <a:tc>
                  <a:txBody>
                    <a:bodyPr/>
                    <a:lstStyle/>
                    <a:p>
                      <a:pPr algn="ctr"/>
                      <a:r>
                        <a:rPr lang="en-US" dirty="0" smtClean="0"/>
                        <a:t>7.6 kWh</a:t>
                      </a:r>
                      <a:endParaRPr lang="en-US" dirty="0"/>
                    </a:p>
                  </a:txBody>
                  <a:tcPr/>
                </a:tc>
              </a:tr>
              <a:tr h="770150">
                <a:tc>
                  <a:txBody>
                    <a:bodyPr/>
                    <a:lstStyle/>
                    <a:p>
                      <a:pPr algn="ctr"/>
                      <a:r>
                        <a:rPr lang="en-US" dirty="0" smtClean="0">
                          <a:solidFill>
                            <a:srgbClr val="FF0000"/>
                          </a:solidFill>
                        </a:rPr>
                        <a:t>Gmail (Cloud)</a:t>
                      </a:r>
                      <a:endParaRPr lang="en-US" dirty="0">
                        <a:solidFill>
                          <a:srgbClr val="FF0000"/>
                        </a:solidFill>
                      </a:endParaRPr>
                    </a:p>
                  </a:txBody>
                  <a:tcPr/>
                </a:tc>
                <a:tc>
                  <a:txBody>
                    <a:bodyPr/>
                    <a:lstStyle/>
                    <a:p>
                      <a:pPr algn="ctr"/>
                      <a:r>
                        <a:rPr lang="en-US" sz="2400" b="1" dirty="0" smtClean="0">
                          <a:solidFill>
                            <a:srgbClr val="FF0000"/>
                          </a:solidFill>
                          <a:sym typeface="Symbol"/>
                        </a:rPr>
                        <a:t></a:t>
                      </a:r>
                      <a:endParaRPr lang="en-US" sz="2400" b="1" dirty="0">
                        <a:solidFill>
                          <a:srgbClr val="FF0000"/>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sym typeface="Symbol"/>
                        </a:rPr>
                        <a:t></a:t>
                      </a:r>
                      <a:endParaRPr lang="en-US" sz="2400" b="1" dirty="0" smtClean="0">
                        <a:solidFill>
                          <a:srgbClr val="FF0000"/>
                        </a:solidFill>
                      </a:endParaRPr>
                    </a:p>
                  </a:txBody>
                  <a:tcPr/>
                </a:tc>
                <a:tc>
                  <a:txBody>
                    <a:bodyPr/>
                    <a:lstStyle/>
                    <a:p>
                      <a:pPr algn="ctr"/>
                      <a:r>
                        <a:rPr lang="en-US" dirty="0" smtClean="0">
                          <a:solidFill>
                            <a:srgbClr val="FF0000"/>
                          </a:solidFill>
                        </a:rPr>
                        <a:t>&lt; 0.22W</a:t>
                      </a:r>
                      <a:endParaRPr lang="en-US" dirty="0">
                        <a:solidFill>
                          <a:srgbClr val="FF0000"/>
                        </a:solidFill>
                      </a:endParaRPr>
                    </a:p>
                  </a:txBody>
                  <a:tcPr/>
                </a:tc>
                <a:tc>
                  <a:txBody>
                    <a:bodyPr/>
                    <a:lstStyle/>
                    <a:p>
                      <a:pPr algn="ctr"/>
                      <a:r>
                        <a:rPr lang="en-US" dirty="0" smtClean="0">
                          <a:solidFill>
                            <a:srgbClr val="FF0000"/>
                          </a:solidFill>
                        </a:rPr>
                        <a:t>1.16</a:t>
                      </a:r>
                      <a:endParaRPr lang="en-US" dirty="0">
                        <a:solidFill>
                          <a:srgbClr val="FF0000"/>
                        </a:solidFill>
                      </a:endParaRPr>
                    </a:p>
                  </a:txBody>
                  <a:tcPr/>
                </a:tc>
                <a:tc>
                  <a:txBody>
                    <a:bodyPr/>
                    <a:lstStyle/>
                    <a:p>
                      <a:pPr algn="ctr"/>
                      <a:r>
                        <a:rPr lang="en-US" dirty="0" smtClean="0">
                          <a:solidFill>
                            <a:srgbClr val="FF0000"/>
                          </a:solidFill>
                        </a:rPr>
                        <a:t>&lt; 0.25W</a:t>
                      </a:r>
                      <a:endParaRPr lang="en-US" dirty="0">
                        <a:solidFill>
                          <a:srgbClr val="FF0000"/>
                        </a:solidFill>
                      </a:endParaRPr>
                    </a:p>
                  </a:txBody>
                  <a:tcPr/>
                </a:tc>
                <a:tc>
                  <a:txBody>
                    <a:bodyPr/>
                    <a:lstStyle/>
                    <a:p>
                      <a:pPr algn="ctr"/>
                      <a:r>
                        <a:rPr lang="en-US" dirty="0" smtClean="0">
                          <a:solidFill>
                            <a:srgbClr val="FF0000"/>
                          </a:solidFill>
                        </a:rPr>
                        <a:t>&lt; 2.2 kWh</a:t>
                      </a:r>
                      <a:endParaRPr lang="en-US" dirty="0">
                        <a:solidFill>
                          <a:srgbClr val="FF0000"/>
                        </a:solidFill>
                      </a:endParaRPr>
                    </a:p>
                  </a:txBody>
                  <a:tcPr/>
                </a:tc>
              </a:tr>
            </a:tbl>
          </a:graphicData>
        </a:graphic>
      </p:graphicFrame>
    </p:spTree>
    <p:extLst>
      <p:ext uri="{BB962C8B-B14F-4D97-AF65-F5344CB8AC3E}">
        <p14:creationId xmlns:p14="http://schemas.microsoft.com/office/powerpoint/2010/main" val="10558459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3400" y="914400"/>
            <a:ext cx="7772400" cy="1470025"/>
          </a:xfrm>
        </p:spPr>
        <p:txBody>
          <a:bodyPr/>
          <a:lstStyle/>
          <a:p>
            <a:r>
              <a:rPr lang="en-US" b="1" dirty="0" smtClean="0"/>
              <a:t>Big Data Ecosystem in One Sentence</a:t>
            </a:r>
            <a:endParaRPr lang="en-US" b="1" dirty="0"/>
          </a:p>
        </p:txBody>
      </p:sp>
      <p:sp>
        <p:nvSpPr>
          <p:cNvPr id="5" name="Subtitle 4"/>
          <p:cNvSpPr>
            <a:spLocks noGrp="1"/>
          </p:cNvSpPr>
          <p:nvPr>
            <p:ph type="subTitle" idx="1"/>
          </p:nvPr>
        </p:nvSpPr>
        <p:spPr>
          <a:xfrm>
            <a:off x="228600" y="2384424"/>
            <a:ext cx="8847786" cy="4321176"/>
          </a:xfrm>
        </p:spPr>
        <p:txBody>
          <a:bodyPr>
            <a:normAutofit fontScale="70000" lnSpcReduction="20000"/>
          </a:bodyPr>
          <a:lstStyle/>
          <a:p>
            <a:r>
              <a:rPr lang="en-US" dirty="0" smtClean="0"/>
              <a:t>Use </a:t>
            </a:r>
            <a:r>
              <a:rPr lang="en-US" dirty="0" smtClean="0">
                <a:solidFill>
                  <a:srgbClr val="FF0000"/>
                </a:solidFill>
              </a:rPr>
              <a:t>Clouds</a:t>
            </a:r>
            <a:r>
              <a:rPr lang="en-US" dirty="0" smtClean="0"/>
              <a:t> running </a:t>
            </a:r>
            <a:r>
              <a:rPr lang="en-US" dirty="0" smtClean="0">
                <a:solidFill>
                  <a:srgbClr val="FF0000"/>
                </a:solidFill>
              </a:rPr>
              <a:t>Data Analytics </a:t>
            </a:r>
            <a:r>
              <a:rPr lang="en-US" dirty="0" smtClean="0"/>
              <a:t>processing </a:t>
            </a:r>
            <a:r>
              <a:rPr lang="en-US" dirty="0" smtClean="0">
                <a:solidFill>
                  <a:srgbClr val="FF0000"/>
                </a:solidFill>
              </a:rPr>
              <a:t>Big Data </a:t>
            </a:r>
            <a:r>
              <a:rPr lang="en-US" dirty="0" smtClean="0"/>
              <a:t>to solve problems in </a:t>
            </a:r>
            <a:r>
              <a:rPr lang="en-US" dirty="0" smtClean="0">
                <a:solidFill>
                  <a:srgbClr val="FF0000"/>
                </a:solidFill>
              </a:rPr>
              <a:t>X-Informatics ( </a:t>
            </a:r>
            <a:r>
              <a:rPr lang="en-US" dirty="0"/>
              <a:t>or </a:t>
            </a:r>
            <a:r>
              <a:rPr lang="en-US" dirty="0" smtClean="0">
                <a:solidFill>
                  <a:srgbClr val="FF0000"/>
                </a:solidFill>
              </a:rPr>
              <a:t>e-X)</a:t>
            </a:r>
            <a:br>
              <a:rPr lang="en-US" dirty="0" smtClean="0">
                <a:solidFill>
                  <a:srgbClr val="FF0000"/>
                </a:solidFill>
              </a:rPr>
            </a:br>
            <a:endParaRPr lang="en-US" dirty="0" smtClean="0">
              <a:solidFill>
                <a:srgbClr val="FF0000"/>
              </a:solidFill>
            </a:endParaRPr>
          </a:p>
          <a:p>
            <a:r>
              <a:rPr lang="en-US" dirty="0" smtClean="0">
                <a:solidFill>
                  <a:schemeClr val="tx1"/>
                </a:solidFill>
              </a:rPr>
              <a:t>X = Astronomy</a:t>
            </a:r>
            <a:r>
              <a:rPr lang="en-US" dirty="0">
                <a:solidFill>
                  <a:schemeClr val="tx1"/>
                </a:solidFill>
              </a:rPr>
              <a:t>, Biology, Biomedicine, Business, Chemistry, Crisis, Energy, Environment, Finance, Health, Intelligence, Lifestyle, Marketing, Medicine, Pathology, Policy, Radar, Security, Sensor, Social, Sustainability, Wealth and Wellness with more fields </a:t>
            </a:r>
            <a:r>
              <a:rPr lang="en-US" dirty="0" smtClean="0">
                <a:solidFill>
                  <a:schemeClr val="tx1"/>
                </a:solidFill>
              </a:rPr>
              <a:t>(physics) defined implicitly</a:t>
            </a:r>
          </a:p>
          <a:p>
            <a:r>
              <a:rPr lang="en-US" dirty="0" smtClean="0">
                <a:solidFill>
                  <a:schemeClr val="tx1"/>
                </a:solidFill>
              </a:rPr>
              <a:t>Spans Industry and Science (research)</a:t>
            </a:r>
          </a:p>
          <a:p>
            <a:endParaRPr lang="en-US" dirty="0">
              <a:solidFill>
                <a:schemeClr val="tx1"/>
              </a:solidFill>
            </a:endParaRPr>
          </a:p>
          <a:p>
            <a:r>
              <a:rPr lang="en-US" dirty="0" smtClean="0">
                <a:solidFill>
                  <a:schemeClr val="tx1"/>
                </a:solidFill>
              </a:rPr>
              <a:t>Education: </a:t>
            </a:r>
            <a:r>
              <a:rPr lang="en-US" dirty="0" smtClean="0">
                <a:solidFill>
                  <a:srgbClr val="FF0000"/>
                </a:solidFill>
              </a:rPr>
              <a:t>Data Science</a:t>
            </a:r>
          </a:p>
          <a:p>
            <a:r>
              <a:rPr lang="en-US" dirty="0">
                <a:hlinkClick r:id="rId2"/>
              </a:rPr>
              <a:t>http://www.nytimes.com/2013/04/14/education/edlife/universities-offer-courses-in-a-hot-new-field-data-science.html?pagewanted=all&amp;_r=0</a:t>
            </a:r>
            <a:endParaRPr lang="en-US" dirty="0" smtClean="0">
              <a:solidFill>
                <a:schemeClr val="tx1"/>
              </a:solidFill>
            </a:endParaRPr>
          </a:p>
        </p:txBody>
      </p:sp>
    </p:spTree>
    <p:extLst>
      <p:ext uri="{BB962C8B-B14F-4D97-AF65-F5344CB8AC3E}">
        <p14:creationId xmlns:p14="http://schemas.microsoft.com/office/powerpoint/2010/main" val="389475417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2"/>
          <p:cNvGrpSpPr>
            <a:grpSpLocks noChangeAspect="1"/>
          </p:cNvGrpSpPr>
          <p:nvPr/>
        </p:nvGrpSpPr>
        <p:grpSpPr>
          <a:xfrm>
            <a:off x="0" y="2932860"/>
            <a:ext cx="9144000" cy="3848951"/>
            <a:chOff x="0" y="1031644"/>
            <a:chExt cx="12188825" cy="5331092"/>
          </a:xfrm>
          <a:effectLst>
            <a:outerShdw blurRad="50800" dist="50800" dir="5400000" algn="ctr" rotWithShape="0">
              <a:srgbClr val="000000">
                <a:alpha val="31000"/>
              </a:srgbClr>
            </a:outerShdw>
          </a:effectLst>
        </p:grpSpPr>
        <p:pic>
          <p:nvPicPr>
            <p:cNvPr id="34" name="FIBER OPTICS" descr="fiber-optics-cables.png"/>
            <p:cNvPicPr>
              <a:picLocks noChangeAspect="1"/>
            </p:cNvPicPr>
            <p:nvPr/>
          </p:nvPicPr>
          <p:blipFill>
            <a:blip r:embed="rId3" cstate="screen">
              <a:lum bright="6000" contrast="22000"/>
              <a:extLst>
                <a:ext uri="{28A0092B-C50C-407E-A947-70E740481C1C}">
                  <a14:useLocalDpi xmlns:a14="http://schemas.microsoft.com/office/drawing/2010/main" val="0"/>
                </a:ext>
              </a:extLst>
            </a:blip>
            <a:stretch>
              <a:fillRect/>
            </a:stretch>
          </p:blipFill>
          <p:spPr>
            <a:xfrm>
              <a:off x="0" y="1052979"/>
              <a:ext cx="12188825" cy="5309757"/>
            </a:xfrm>
            <a:prstGeom prst="rect">
              <a:avLst/>
            </a:prstGeom>
          </p:spPr>
        </p:pic>
        <p:pic>
          <p:nvPicPr>
            <p:cNvPr id="35" name="World map" descr="world-map.p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744" y="1031644"/>
              <a:ext cx="12171337" cy="5302139"/>
            </a:xfrm>
            <a:prstGeom prst="rect">
              <a:avLst/>
            </a:prstGeom>
          </p:spPr>
        </p:pic>
      </p:grpSp>
      <p:sp>
        <p:nvSpPr>
          <p:cNvPr id="4" name="Title 3"/>
          <p:cNvSpPr>
            <a:spLocks noGrp="1"/>
          </p:cNvSpPr>
          <p:nvPr>
            <p:ph type="title"/>
          </p:nvPr>
        </p:nvSpPr>
        <p:spPr>
          <a:xfrm>
            <a:off x="134436" y="1"/>
            <a:ext cx="8610600" cy="715963"/>
          </a:xfrm>
        </p:spPr>
        <p:txBody>
          <a:bodyPr>
            <a:noAutofit/>
          </a:bodyPr>
          <a:lstStyle/>
          <a:p>
            <a:r>
              <a:rPr lang="en-US" sz="3200" dirty="0">
                <a:solidFill>
                  <a:srgbClr val="000000"/>
                </a:solidFill>
                <a:latin typeface="Segoe UI"/>
                <a:cs typeface="Segoe UI"/>
              </a:rPr>
              <a:t>The Microsoft </a:t>
            </a:r>
            <a:r>
              <a:rPr lang="en-US" sz="3200" dirty="0" smtClean="0">
                <a:solidFill>
                  <a:srgbClr val="000000"/>
                </a:solidFill>
                <a:latin typeface="Segoe UI"/>
                <a:cs typeface="Segoe UI"/>
              </a:rPr>
              <a:t>Cloud is Built on Data Centers</a:t>
            </a:r>
            <a:endParaRPr lang="en-US" sz="3200" dirty="0">
              <a:solidFill>
                <a:srgbClr val="000000"/>
              </a:solidFill>
              <a:latin typeface="Segoe UI"/>
              <a:cs typeface="Segoe UI"/>
            </a:endParaRPr>
          </a:p>
        </p:txBody>
      </p:sp>
      <p:pic>
        <p:nvPicPr>
          <p:cNvPr id="28" name="Picture 27" descr="Quincy DC Aerial shot.jpg"/>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04800" y="1635819"/>
            <a:ext cx="2032264" cy="914401"/>
          </a:xfrm>
          <a:prstGeom prst="roundRect">
            <a:avLst>
              <a:gd name="adj" fmla="val 8594"/>
            </a:avLst>
          </a:prstGeom>
          <a:solidFill>
            <a:srgbClr val="FFFFFF">
              <a:shade val="85000"/>
            </a:srgbClr>
          </a:solidFill>
          <a:ln>
            <a:noFill/>
          </a:ln>
          <a:effectLst/>
        </p:spPr>
      </p:pic>
      <p:pic>
        <p:nvPicPr>
          <p:cNvPr id="1033" name="Picture 9" descr="E:\Documents\Microsoft\Products\GFS\Chicago DC Photos\Chicago dc1.jpg"/>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2438409" y="1635809"/>
            <a:ext cx="1585455" cy="914400"/>
          </a:xfrm>
          <a:prstGeom prst="roundRect">
            <a:avLst>
              <a:gd name="adj" fmla="val 8594"/>
            </a:avLst>
          </a:prstGeom>
          <a:solidFill>
            <a:srgbClr val="FFFFFF">
              <a:shade val="85000"/>
            </a:srgbClr>
          </a:solidFill>
          <a:ln>
            <a:noFill/>
          </a:ln>
          <a:effectLst/>
          <a:extLst/>
        </p:spPr>
      </p:pic>
      <p:pic>
        <p:nvPicPr>
          <p:cNvPr id="36" name="Picture 2" descr="C:\Users\alexbrad\Documents\Logos\DVD_ART34\Artwork_Imagery\Icons - Illustrations\_XML ICONS\Servers compute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12286" y="3794347"/>
            <a:ext cx="280945" cy="414416"/>
          </a:xfrm>
          <a:prstGeom prst="rect">
            <a:avLst/>
          </a:prstGeom>
          <a:noFill/>
          <a:effectLst>
            <a:glow rad="101600">
              <a:schemeClr val="accent5">
                <a:satMod val="175000"/>
                <a:alpha val="40000"/>
              </a:schemeClr>
            </a:glow>
          </a:effectLst>
        </p:spPr>
      </p:pic>
      <p:pic>
        <p:nvPicPr>
          <p:cNvPr id="37" name="Picture 2" descr="C:\Users\alexbrad\Documents\Logos\DVD_ART34\Artwork_Imagery\Icons - Illustrations\_XML ICONS\Servers compute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67375" y="4008392"/>
            <a:ext cx="280945" cy="414416"/>
          </a:xfrm>
          <a:prstGeom prst="rect">
            <a:avLst/>
          </a:prstGeom>
          <a:noFill/>
          <a:effectLst>
            <a:glow rad="101600">
              <a:schemeClr val="accent5">
                <a:satMod val="175000"/>
                <a:alpha val="40000"/>
              </a:schemeClr>
            </a:glow>
          </a:effectLst>
        </p:spPr>
      </p:pic>
      <p:pic>
        <p:nvPicPr>
          <p:cNvPr id="38" name="Picture 2" descr="C:\Users\alexbrad\Documents\Logos\DVD_ART34\Artwork_Imagery\Icons - Illustrations\_XML ICONS\Servers compute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30741" y="4356001"/>
            <a:ext cx="280945" cy="414416"/>
          </a:xfrm>
          <a:prstGeom prst="rect">
            <a:avLst/>
          </a:prstGeom>
          <a:noFill/>
          <a:effectLst>
            <a:glow rad="101600">
              <a:schemeClr val="accent5">
                <a:satMod val="175000"/>
                <a:alpha val="40000"/>
              </a:schemeClr>
            </a:glow>
          </a:effectLst>
        </p:spPr>
      </p:pic>
      <p:pic>
        <p:nvPicPr>
          <p:cNvPr id="39" name="Picture 2" descr="C:\Users\alexbrad\Documents\Logos\DVD_ART34\Artwork_Imagery\Icons - Illustrations\_XML ICONS\Servers compute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81091" y="4117983"/>
            <a:ext cx="280945" cy="414416"/>
          </a:xfrm>
          <a:prstGeom prst="rect">
            <a:avLst/>
          </a:prstGeom>
          <a:noFill/>
          <a:effectLst>
            <a:glow rad="101600">
              <a:schemeClr val="accent5">
                <a:satMod val="175000"/>
                <a:alpha val="40000"/>
              </a:schemeClr>
            </a:glow>
          </a:effectLst>
        </p:spPr>
      </p:pic>
      <p:pic>
        <p:nvPicPr>
          <p:cNvPr id="40" name="Picture 2" descr="C:\Users\alexbrad\Documents\Logos\DVD_ART34\Artwork_Imagery\Icons - Illustrations\_XML ICONS\Servers compute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95802" y="3886200"/>
            <a:ext cx="280945" cy="414416"/>
          </a:xfrm>
          <a:prstGeom prst="rect">
            <a:avLst/>
          </a:prstGeom>
          <a:noFill/>
          <a:effectLst>
            <a:glow rad="101600">
              <a:schemeClr val="accent5">
                <a:satMod val="175000"/>
                <a:alpha val="40000"/>
              </a:schemeClr>
            </a:glow>
          </a:effectLst>
        </p:spPr>
      </p:pic>
      <p:pic>
        <p:nvPicPr>
          <p:cNvPr id="41" name="Picture 2" descr="C:\Users\alexbrad\Documents\Logos\DVD_ART34\Artwork_Imagery\Icons - Illustrations\_XML ICONS\Servers compute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30098" y="5086695"/>
            <a:ext cx="280945" cy="414416"/>
          </a:xfrm>
          <a:prstGeom prst="rect">
            <a:avLst/>
          </a:prstGeom>
          <a:noFill/>
          <a:effectLst>
            <a:glow rad="139700">
              <a:schemeClr val="accent5">
                <a:satMod val="175000"/>
                <a:alpha val="40000"/>
              </a:schemeClr>
            </a:glow>
          </a:effectLst>
        </p:spPr>
      </p:pic>
      <p:pic>
        <p:nvPicPr>
          <p:cNvPr id="42" name="Picture 2" descr="C:\Users\alexbrad\Documents\Logos\DVD_ART34\Artwork_Imagery\Icons - Illustrations\_XML ICONS\Servers compute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57455" y="3886200"/>
            <a:ext cx="280945" cy="414416"/>
          </a:xfrm>
          <a:prstGeom prst="rect">
            <a:avLst/>
          </a:prstGeom>
          <a:noFill/>
          <a:effectLst>
            <a:glow rad="101600">
              <a:schemeClr val="accent5">
                <a:satMod val="175000"/>
                <a:alpha val="40000"/>
              </a:schemeClr>
            </a:glow>
          </a:effectLst>
        </p:spPr>
      </p:pic>
      <p:sp>
        <p:nvSpPr>
          <p:cNvPr id="22" name="TextBox 21"/>
          <p:cNvSpPr txBox="1"/>
          <p:nvPr/>
        </p:nvSpPr>
        <p:spPr>
          <a:xfrm>
            <a:off x="307491" y="2542406"/>
            <a:ext cx="900823" cy="276969"/>
          </a:xfrm>
          <a:prstGeom prst="rect">
            <a:avLst/>
          </a:prstGeom>
          <a:noFill/>
        </p:spPr>
        <p:txBody>
          <a:bodyPr wrap="none" lIns="91408" tIns="45705" rIns="91408" bIns="45705" rtlCol="0">
            <a:spAutoFit/>
          </a:bodyPr>
          <a:lstStyle/>
          <a:p>
            <a:pPr defTabSz="914363"/>
            <a:r>
              <a:rPr lang="en-US" sz="1200" dirty="0">
                <a:solidFill>
                  <a:srgbClr val="0000CC"/>
                </a:solidFill>
              </a:rPr>
              <a:t>Quincy, WA</a:t>
            </a:r>
          </a:p>
        </p:txBody>
      </p:sp>
      <p:sp>
        <p:nvSpPr>
          <p:cNvPr id="45" name="TextBox 44"/>
          <p:cNvSpPr txBox="1"/>
          <p:nvPr/>
        </p:nvSpPr>
        <p:spPr>
          <a:xfrm>
            <a:off x="2479838" y="2542414"/>
            <a:ext cx="846386" cy="276969"/>
          </a:xfrm>
          <a:prstGeom prst="rect">
            <a:avLst/>
          </a:prstGeom>
          <a:noFill/>
        </p:spPr>
        <p:txBody>
          <a:bodyPr wrap="none" lIns="91408" tIns="45705" rIns="91408" bIns="45705" rtlCol="0">
            <a:spAutoFit/>
          </a:bodyPr>
          <a:lstStyle/>
          <a:p>
            <a:pPr defTabSz="914363"/>
            <a:r>
              <a:rPr lang="en-US" sz="1200" dirty="0">
                <a:solidFill>
                  <a:srgbClr val="0000CC"/>
                </a:solidFill>
              </a:rPr>
              <a:t>Chicago, IL</a:t>
            </a:r>
          </a:p>
        </p:txBody>
      </p:sp>
      <p:sp>
        <p:nvSpPr>
          <p:cNvPr id="46" name="TextBox 45"/>
          <p:cNvSpPr txBox="1"/>
          <p:nvPr/>
        </p:nvSpPr>
        <p:spPr>
          <a:xfrm>
            <a:off x="4117488" y="2542414"/>
            <a:ext cx="1168012" cy="276969"/>
          </a:xfrm>
          <a:prstGeom prst="rect">
            <a:avLst/>
          </a:prstGeom>
          <a:noFill/>
        </p:spPr>
        <p:txBody>
          <a:bodyPr wrap="none" lIns="91408" tIns="45705" rIns="91408" bIns="45705" rtlCol="0">
            <a:spAutoFit/>
          </a:bodyPr>
          <a:lstStyle/>
          <a:p>
            <a:pPr defTabSz="914363"/>
            <a:r>
              <a:rPr lang="en-US" sz="1200" dirty="0">
                <a:solidFill>
                  <a:srgbClr val="0000CC"/>
                </a:solidFill>
              </a:rPr>
              <a:t>San Antonio, TX</a:t>
            </a:r>
          </a:p>
        </p:txBody>
      </p:sp>
      <p:sp>
        <p:nvSpPr>
          <p:cNvPr id="47" name="TextBox 46"/>
          <p:cNvSpPr txBox="1"/>
          <p:nvPr/>
        </p:nvSpPr>
        <p:spPr>
          <a:xfrm>
            <a:off x="5827439" y="2542414"/>
            <a:ext cx="1099467" cy="276969"/>
          </a:xfrm>
          <a:prstGeom prst="rect">
            <a:avLst/>
          </a:prstGeom>
          <a:noFill/>
        </p:spPr>
        <p:txBody>
          <a:bodyPr wrap="none" lIns="91408" tIns="45705" rIns="91408" bIns="45705" rtlCol="0">
            <a:spAutoFit/>
          </a:bodyPr>
          <a:lstStyle/>
          <a:p>
            <a:pPr defTabSz="914363"/>
            <a:r>
              <a:rPr lang="en-US" sz="1200" dirty="0">
                <a:solidFill>
                  <a:srgbClr val="0000CC"/>
                </a:solidFill>
              </a:rPr>
              <a:t>Dublin, Ireland</a:t>
            </a:r>
          </a:p>
        </p:txBody>
      </p:sp>
      <p:pic>
        <p:nvPicPr>
          <p:cNvPr id="48" name="Picture 2" descr="C:\Users\alexbrad\Documents\Logos\DVD_ART34\Artwork_Imagery\Icons - Illustrations\_XML ICONS\Servers computer.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2314420" y="4389120"/>
            <a:ext cx="123980" cy="182880"/>
          </a:xfrm>
          <a:prstGeom prst="rect">
            <a:avLst/>
          </a:prstGeom>
          <a:noFill/>
          <a:effectLst/>
        </p:spPr>
      </p:pic>
      <p:pic>
        <p:nvPicPr>
          <p:cNvPr id="49" name="Picture 2" descr="C:\Users\alexbrad\Documents\Logos\DVD_ART34\Artwork_Imagery\Icons - Illustrations\_XML ICONS\Servers computer.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1552420" y="4419600"/>
            <a:ext cx="123980" cy="182880"/>
          </a:xfrm>
          <a:prstGeom prst="rect">
            <a:avLst/>
          </a:prstGeom>
          <a:noFill/>
          <a:effectLst/>
        </p:spPr>
      </p:pic>
      <p:pic>
        <p:nvPicPr>
          <p:cNvPr id="50" name="Picture 2" descr="C:\Users\alexbrad\Documents\Logos\DVD_ART34\Artwork_Imagery\Icons - Illustrations\_XML ICONS\Servers computer.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1905000" y="3962400"/>
            <a:ext cx="123980" cy="182880"/>
          </a:xfrm>
          <a:prstGeom prst="rect">
            <a:avLst/>
          </a:prstGeom>
          <a:noFill/>
          <a:effectLst/>
        </p:spPr>
      </p:pic>
      <p:pic>
        <p:nvPicPr>
          <p:cNvPr id="51" name="Picture 2" descr="C:\Users\alexbrad\Documents\Logos\DVD_ART34\Artwork_Imagery\Icons - Illustrations\_XML ICONS\Servers computer.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3276600" y="5562600"/>
            <a:ext cx="123980" cy="182880"/>
          </a:xfrm>
          <a:prstGeom prst="rect">
            <a:avLst/>
          </a:prstGeom>
          <a:noFill/>
          <a:effectLst/>
        </p:spPr>
      </p:pic>
      <p:pic>
        <p:nvPicPr>
          <p:cNvPr id="52" name="Picture 2" descr="C:\Users\alexbrad\Documents\Logos\DVD_ART34\Artwork_Imagery\Icons - Illustrations\_XML ICONS\Servers computer.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2743200" y="6019800"/>
            <a:ext cx="123980" cy="182880"/>
          </a:xfrm>
          <a:prstGeom prst="rect">
            <a:avLst/>
          </a:prstGeom>
          <a:noFill/>
          <a:effectLst/>
        </p:spPr>
      </p:pic>
      <p:pic>
        <p:nvPicPr>
          <p:cNvPr id="53" name="Picture 2" descr="C:\Users\alexbrad\Documents\Logos\DVD_ART34\Artwork_Imagery\Icons - Illustrations\_XML ICONS\Servers computer.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2438400" y="4572000"/>
            <a:ext cx="123980" cy="182880"/>
          </a:xfrm>
          <a:prstGeom prst="rect">
            <a:avLst/>
          </a:prstGeom>
          <a:noFill/>
          <a:effectLst/>
        </p:spPr>
      </p:pic>
      <p:pic>
        <p:nvPicPr>
          <p:cNvPr id="54" name="Picture 2" descr="C:\Users\alexbrad\Documents\Logos\DVD_ART34\Artwork_Imagery\Icons - Illustrations\_XML ICONS\Servers computer.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4724400" y="4191000"/>
            <a:ext cx="123980" cy="182880"/>
          </a:xfrm>
          <a:prstGeom prst="rect">
            <a:avLst/>
          </a:prstGeom>
          <a:noFill/>
          <a:effectLst/>
        </p:spPr>
      </p:pic>
      <p:pic>
        <p:nvPicPr>
          <p:cNvPr id="55" name="Picture 2" descr="C:\Users\alexbrad\Documents\Logos\DVD_ART34\Artwork_Imagery\Icons - Illustrations\_XML ICONS\Servers computer.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4343400" y="4191000"/>
            <a:ext cx="123980" cy="182880"/>
          </a:xfrm>
          <a:prstGeom prst="rect">
            <a:avLst/>
          </a:prstGeom>
          <a:noFill/>
          <a:effectLst/>
        </p:spPr>
      </p:pic>
      <p:pic>
        <p:nvPicPr>
          <p:cNvPr id="56" name="Picture 2" descr="C:\Users\alexbrad\Documents\Logos\DVD_ART34\Artwork_Imagery\Icons - Illustrations\_XML ICONS\Servers computer.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7848600" y="5867400"/>
            <a:ext cx="123980" cy="182880"/>
          </a:xfrm>
          <a:prstGeom prst="rect">
            <a:avLst/>
          </a:prstGeom>
          <a:noFill/>
          <a:effectLst/>
        </p:spPr>
      </p:pic>
      <p:pic>
        <p:nvPicPr>
          <p:cNvPr id="57" name="Picture 2" descr="C:\Users\alexbrad\Documents\Logos\DVD_ART34\Artwork_Imagery\Icons - Illustrations\_XML ICONS\Servers computer.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7086600" y="4724400"/>
            <a:ext cx="123980" cy="182880"/>
          </a:xfrm>
          <a:prstGeom prst="rect">
            <a:avLst/>
          </a:prstGeom>
          <a:noFill/>
          <a:effectLst/>
        </p:spPr>
      </p:pic>
      <p:pic>
        <p:nvPicPr>
          <p:cNvPr id="58" name="Picture 2" descr="C:\Users\alexbrad\Documents\Logos\DVD_ART34\Artwork_Imagery\Icons - Illustrations\_XML ICONS\Servers computer.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7620000" y="4419600"/>
            <a:ext cx="123980" cy="182880"/>
          </a:xfrm>
          <a:prstGeom prst="rect">
            <a:avLst/>
          </a:prstGeom>
          <a:noFill/>
          <a:effectLst/>
        </p:spPr>
      </p:pic>
      <p:pic>
        <p:nvPicPr>
          <p:cNvPr id="59" name="Picture 2" descr="C:\Users\alexbrad\Documents\Logos\DVD_ART34\Artwork_Imagery\Icons - Illustrations\_XML ICONS\Servers computer.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7086600" y="4495800"/>
            <a:ext cx="123980" cy="182880"/>
          </a:xfrm>
          <a:prstGeom prst="rect">
            <a:avLst/>
          </a:prstGeom>
          <a:noFill/>
          <a:effectLst/>
        </p:spPr>
      </p:pic>
      <p:pic>
        <p:nvPicPr>
          <p:cNvPr id="60" name="Picture 2" descr="C:\Users\alexbrad\Documents\Logos\DVD_ART34\Artwork_Imagery\Icons - Illustrations\_XML ICONS\Servers computer.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6934200" y="4419600"/>
            <a:ext cx="123980" cy="182880"/>
          </a:xfrm>
          <a:prstGeom prst="rect">
            <a:avLst/>
          </a:prstGeom>
          <a:noFill/>
          <a:effectLst/>
        </p:spPr>
      </p:pic>
      <p:pic>
        <p:nvPicPr>
          <p:cNvPr id="1034" name="Picture 10" descr="E:\Documents\Microsoft\Products\GFS\PhotosDataCenter_public_ok\SanAntonio\Microsoft San Antonio 2 Data Center (credit to Aero Photo) .jpg"/>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a:stretch/>
        </p:blipFill>
        <p:spPr bwMode="auto">
          <a:xfrm>
            <a:off x="4117486" y="1628007"/>
            <a:ext cx="1600200" cy="925873"/>
          </a:xfrm>
          <a:prstGeom prst="roundRect">
            <a:avLst>
              <a:gd name="adj" fmla="val 8594"/>
            </a:avLst>
          </a:prstGeom>
          <a:solidFill>
            <a:srgbClr val="FFFFFF">
              <a:shade val="85000"/>
            </a:srgbClr>
          </a:solidFill>
          <a:ln>
            <a:noFill/>
          </a:ln>
          <a:effectLst/>
          <a:extLst/>
        </p:spPr>
      </p:pic>
      <p:pic>
        <p:nvPicPr>
          <p:cNvPr id="1035" name="Picture 11" descr="E:\Documents\Microsoft\Products\GFS\Generation4graphics\Aerial.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7505920" y="1628003"/>
            <a:ext cx="1409489" cy="914400"/>
          </a:xfrm>
          <a:prstGeom prst="roundRect">
            <a:avLst>
              <a:gd name="adj" fmla="val 8594"/>
            </a:avLst>
          </a:prstGeom>
          <a:solidFill>
            <a:srgbClr val="FFFFFF">
              <a:shade val="85000"/>
            </a:srgbClr>
          </a:solidFill>
          <a:ln>
            <a:noFill/>
          </a:ln>
          <a:effectLst/>
          <a:extLst/>
        </p:spPr>
      </p:pic>
      <p:sp>
        <p:nvSpPr>
          <p:cNvPr id="63" name="TextBox 62"/>
          <p:cNvSpPr txBox="1"/>
          <p:nvPr/>
        </p:nvSpPr>
        <p:spPr>
          <a:xfrm>
            <a:off x="7489639" y="2542414"/>
            <a:ext cx="1273297" cy="276969"/>
          </a:xfrm>
          <a:prstGeom prst="rect">
            <a:avLst/>
          </a:prstGeom>
          <a:noFill/>
        </p:spPr>
        <p:txBody>
          <a:bodyPr wrap="none" lIns="91408" tIns="45705" rIns="91408" bIns="45705" rtlCol="0">
            <a:spAutoFit/>
          </a:bodyPr>
          <a:lstStyle/>
          <a:p>
            <a:pPr defTabSz="914363"/>
            <a:r>
              <a:rPr lang="en-US" sz="1200" dirty="0">
                <a:solidFill>
                  <a:srgbClr val="0000CC"/>
                </a:solidFill>
              </a:rPr>
              <a:t>Generation 4 DCs</a:t>
            </a:r>
          </a:p>
        </p:txBody>
      </p:sp>
      <p:sp>
        <p:nvSpPr>
          <p:cNvPr id="2" name="Rectangle 1"/>
          <p:cNvSpPr>
            <a:spLocks noChangeArrowheads="1"/>
          </p:cNvSpPr>
          <p:nvPr/>
        </p:nvSpPr>
        <p:spPr bwMode="auto">
          <a:xfrm>
            <a:off x="1" y="-184647"/>
            <a:ext cx="184666" cy="369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08" tIns="45705" rIns="91408" bIns="45705" numCol="1" anchor="ctr" anchorCtr="0" compatLnSpc="1">
            <a:prstTxWarp prst="textNoShape">
              <a:avLst/>
            </a:prstTxWarp>
            <a:spAutoFit/>
          </a:bodyPr>
          <a:lstStyle/>
          <a:p>
            <a:pPr defTabSz="914363" fontAlgn="base">
              <a:spcBef>
                <a:spcPct val="0"/>
              </a:spcBef>
              <a:spcAft>
                <a:spcPct val="0"/>
              </a:spcAft>
            </a:pPr>
            <a:endParaRPr lang="en-US" sz="1800">
              <a:solidFill>
                <a:srgbClr val="000000"/>
              </a:solidFill>
              <a:latin typeface="Arial" charset="0"/>
              <a:cs typeface="Arial" charset="0"/>
            </a:endParaRPr>
          </a:p>
        </p:txBody>
      </p:sp>
      <p:pic>
        <p:nvPicPr>
          <p:cNvPr id="1026" name="Picture 2" descr="C:\Users\Public\Documents\Microsoft\Events\Architect Council\Dublin-DC.bmp"/>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27448" y="1628014"/>
            <a:ext cx="1551763" cy="909151"/>
          </a:xfrm>
          <a:prstGeom prst="roundRect">
            <a:avLst>
              <a:gd name="adj" fmla="val 8594"/>
            </a:avLst>
          </a:prstGeom>
          <a:solidFill>
            <a:srgbClr val="FFFFFF">
              <a:shade val="85000"/>
            </a:srgbClr>
          </a:solidFill>
          <a:ln>
            <a:noFill/>
          </a:ln>
          <a:effectLst/>
          <a:extLst/>
        </p:spPr>
      </p:pic>
      <p:sp>
        <p:nvSpPr>
          <p:cNvPr id="43" name="Content Placeholder 4"/>
          <p:cNvSpPr txBox="1">
            <a:spLocks/>
          </p:cNvSpPr>
          <p:nvPr/>
        </p:nvSpPr>
        <p:spPr>
          <a:xfrm>
            <a:off x="256923" y="823686"/>
            <a:ext cx="8610600" cy="533400"/>
          </a:xfrm>
          <a:prstGeom prst="rect">
            <a:avLst/>
          </a:prstGeom>
        </p:spPr>
        <p:txBody>
          <a:bodyPr vert="horz" lIns="91408" tIns="45705" rIns="91408" bIns="45705" rtlCol="0">
            <a:normAutofit/>
          </a:bodyPr>
          <a:lstStyle>
            <a:lvl1pPr marL="342900" indent="-342900" algn="l" defTabSz="914400" rtl="0" eaLnBrk="1" latinLnBrk="0" hangingPunct="1">
              <a:spcBef>
                <a:spcPts val="1200"/>
              </a:spcBef>
              <a:buFont typeface="Segoe UI" pitchFamily="34" charset="0"/>
              <a:buChar char="&gt;"/>
              <a:defRPr sz="3200" kern="1200">
                <a:solidFill>
                  <a:schemeClr val="tx1"/>
                </a:solidFill>
                <a:latin typeface="Segoe UI" pitchFamily="34" charset="0"/>
                <a:ea typeface="Segoe UI" pitchFamily="34" charset="0"/>
                <a:cs typeface="Segoe UI" pitchFamily="34" charset="0"/>
              </a:defRPr>
            </a:lvl1pPr>
            <a:lvl2pPr marL="742950" indent="-285750" algn="l" defTabSz="914400" rtl="0" eaLnBrk="1" latinLnBrk="0" hangingPunct="1">
              <a:spcBef>
                <a:spcPts val="600"/>
              </a:spcBef>
              <a:buFont typeface="Arial" pitchFamily="34" charset="0"/>
              <a:buChar char="•"/>
              <a:defRPr sz="2800" kern="1200">
                <a:solidFill>
                  <a:schemeClr val="tx1"/>
                </a:solidFill>
                <a:latin typeface="Segoe UI" pitchFamily="34" charset="0"/>
                <a:ea typeface="Segoe UI" pitchFamily="34" charset="0"/>
                <a:cs typeface="Segoe UI" pitchFamily="34" charset="0"/>
              </a:defRPr>
            </a:lvl2pPr>
            <a:lvl3pPr marL="1143000" indent="-228600" algn="l" defTabSz="914400" rtl="0" eaLnBrk="1" latinLnBrk="0" hangingPunct="1">
              <a:spcBef>
                <a:spcPts val="600"/>
              </a:spcBef>
              <a:buFont typeface="Wingdings" pitchFamily="2" charset="2"/>
              <a:buChar char="§"/>
              <a:defRPr sz="2400" kern="1200">
                <a:solidFill>
                  <a:schemeClr val="tx1"/>
                </a:solidFill>
                <a:latin typeface="Segoe UI" pitchFamily="34" charset="0"/>
                <a:ea typeface="Segoe UI" pitchFamily="34" charset="0"/>
                <a:cs typeface="Segoe UI" pitchFamily="34" charset="0"/>
              </a:defRPr>
            </a:lvl3pPr>
            <a:lvl4pPr marL="1600200" indent="-228600" algn="l" defTabSz="914400" rtl="0" eaLnBrk="1" latinLnBrk="0" hangingPunct="1">
              <a:spcBef>
                <a:spcPts val="0"/>
              </a:spcBef>
              <a:buFont typeface="Arial" pitchFamily="34" charset="0"/>
              <a:buChar char="–"/>
              <a:defRPr sz="2000" kern="1200">
                <a:solidFill>
                  <a:schemeClr val="tx1"/>
                </a:solidFill>
                <a:latin typeface="Segoe UI" pitchFamily="34" charset="0"/>
                <a:ea typeface="Segoe UI" pitchFamily="34" charset="0"/>
                <a:cs typeface="Segoe UI" pitchFamily="34" charset="0"/>
              </a:defRPr>
            </a:lvl4pPr>
            <a:lvl5pPr marL="2057400" indent="-228600" algn="l" defTabSz="914400" rtl="0" eaLnBrk="1" latinLnBrk="0" hangingPunct="1">
              <a:spcBef>
                <a:spcPts val="0"/>
              </a:spcBef>
              <a:buFont typeface="Arial" pitchFamily="34" charset="0"/>
              <a:buChar char="»"/>
              <a:defRPr sz="2000" kern="1200">
                <a:solidFill>
                  <a:schemeClr val="tx1"/>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Segoe UI" pitchFamily="34" charset="0"/>
              <a:buNone/>
            </a:pPr>
            <a:r>
              <a:rPr lang="en-US" sz="2800" dirty="0">
                <a:solidFill>
                  <a:srgbClr val="000000"/>
                </a:solidFill>
                <a:latin typeface="Candara" pitchFamily="34" charset="0"/>
              </a:rPr>
              <a:t>~</a:t>
            </a:r>
            <a:r>
              <a:rPr lang="en-US" sz="2800" dirty="0" smtClean="0">
                <a:solidFill>
                  <a:srgbClr val="000000"/>
                </a:solidFill>
                <a:latin typeface="Candara" pitchFamily="34" charset="0"/>
              </a:rPr>
              <a:t>100 Globally Distributed Data Centers</a:t>
            </a:r>
            <a:endParaRPr lang="en-US" sz="2800" dirty="0">
              <a:solidFill>
                <a:srgbClr val="000000"/>
              </a:solidFill>
              <a:latin typeface="Candara" pitchFamily="34" charset="0"/>
            </a:endParaRPr>
          </a:p>
        </p:txBody>
      </p:sp>
      <p:sp>
        <p:nvSpPr>
          <p:cNvPr id="44" name="Text Placeholder 2"/>
          <p:cNvSpPr txBox="1">
            <a:spLocks/>
          </p:cNvSpPr>
          <p:nvPr/>
        </p:nvSpPr>
        <p:spPr bwMode="auto">
          <a:xfrm>
            <a:off x="1719448" y="1274701"/>
            <a:ext cx="7239001" cy="2492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396859" indent="-396859" defTabSz="912775" eaLnBrk="0" fontAlgn="base" hangingPunct="0">
              <a:lnSpc>
                <a:spcPct val="90000"/>
              </a:lnSpc>
              <a:spcBef>
                <a:spcPct val="20000"/>
              </a:spcBef>
              <a:spcAft>
                <a:spcPct val="0"/>
              </a:spcAft>
              <a:defRPr/>
            </a:pPr>
            <a:r>
              <a:rPr lang="en-US" dirty="0" smtClean="0">
                <a:latin typeface="Segeo UI"/>
              </a:rPr>
              <a:t>Range in size from “edge” facilities to </a:t>
            </a:r>
            <a:r>
              <a:rPr lang="en-US" dirty="0" err="1" smtClean="0">
                <a:latin typeface="Segeo UI"/>
              </a:rPr>
              <a:t>megascale</a:t>
            </a:r>
            <a:r>
              <a:rPr lang="en-US" dirty="0" smtClean="0">
                <a:latin typeface="Segeo UI"/>
              </a:rPr>
              <a:t> (100K to 1M servers)</a:t>
            </a:r>
          </a:p>
        </p:txBody>
      </p:sp>
      <p:pic>
        <p:nvPicPr>
          <p:cNvPr id="61" name="Picture 11" descr="E:\Documents\Microsoft\Products\GFS\Generation4graphics\Aerial.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1715485" y="2255627"/>
            <a:ext cx="5966506" cy="3870746"/>
          </a:xfrm>
          <a:prstGeom prst="roundRect">
            <a:avLst>
              <a:gd name="adj" fmla="val 8594"/>
            </a:avLst>
          </a:prstGeom>
          <a:solidFill>
            <a:srgbClr val="FFFFFF">
              <a:shade val="85000"/>
            </a:srgbClr>
          </a:solidFill>
          <a:ln>
            <a:noFill/>
          </a:ln>
          <a:effectLst/>
          <a:extLst/>
        </p:spPr>
      </p:pic>
      <p:sp>
        <p:nvSpPr>
          <p:cNvPr id="5" name="TextBox 4"/>
          <p:cNvSpPr txBox="1"/>
          <p:nvPr/>
        </p:nvSpPr>
        <p:spPr>
          <a:xfrm>
            <a:off x="6172200" y="6553200"/>
            <a:ext cx="1343253" cy="369332"/>
          </a:xfrm>
          <a:prstGeom prst="rect">
            <a:avLst/>
          </a:prstGeom>
          <a:noFill/>
        </p:spPr>
        <p:txBody>
          <a:bodyPr wrap="none" rtlCol="0">
            <a:spAutoFit/>
          </a:bodyPr>
          <a:lstStyle/>
          <a:p>
            <a:r>
              <a:rPr lang="en-US" dirty="0" smtClean="0"/>
              <a:t>Gannon Talk</a:t>
            </a:r>
            <a:endParaRPr lang="en-US" dirty="0"/>
          </a:p>
        </p:txBody>
      </p:sp>
    </p:spTree>
    <p:extLst>
      <p:ext uri="{BB962C8B-B14F-4D97-AF65-F5344CB8AC3E}">
        <p14:creationId xmlns:p14="http://schemas.microsoft.com/office/powerpoint/2010/main" val="39970236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100" fill="hold"/>
                                        <p:tgtEl>
                                          <p:spTgt spid="38"/>
                                        </p:tgtEl>
                                        <p:attrNameLst>
                                          <p:attrName>ppt_x</p:attrName>
                                        </p:attrNameLst>
                                      </p:cBhvr>
                                      <p:tavLst>
                                        <p:tav tm="0">
                                          <p:val>
                                            <p:strVal val="#ppt_x"/>
                                          </p:val>
                                        </p:tav>
                                        <p:tav tm="100000">
                                          <p:val>
                                            <p:strVal val="#ppt_x"/>
                                          </p:val>
                                        </p:tav>
                                      </p:tavLst>
                                    </p:anim>
                                    <p:anim calcmode="lin" valueType="num">
                                      <p:cBhvr additive="base">
                                        <p:cTn id="8" dur="100" fill="hold"/>
                                        <p:tgtEl>
                                          <p:spTgt spid="38"/>
                                        </p:tgtEl>
                                        <p:attrNameLst>
                                          <p:attrName>ppt_y</p:attrName>
                                        </p:attrNameLst>
                                      </p:cBhvr>
                                      <p:tavLst>
                                        <p:tav tm="0">
                                          <p:val>
                                            <p:strVal val="0-#ppt_h/2"/>
                                          </p:val>
                                        </p:tav>
                                        <p:tav tm="100000">
                                          <p:val>
                                            <p:strVal val="#ppt_y"/>
                                          </p:val>
                                        </p:tav>
                                      </p:tavLst>
                                    </p:anim>
                                  </p:childTnLst>
                                </p:cTn>
                              </p:par>
                            </p:childTnLst>
                          </p:cTn>
                        </p:par>
                        <p:par>
                          <p:cTn id="9" fill="hold">
                            <p:stCondLst>
                              <p:cond delay="100"/>
                            </p:stCondLst>
                            <p:childTnLst>
                              <p:par>
                                <p:cTn id="10" presetID="2" presetClass="entr" presetSubtype="1"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100" fill="hold"/>
                                        <p:tgtEl>
                                          <p:spTgt spid="37"/>
                                        </p:tgtEl>
                                        <p:attrNameLst>
                                          <p:attrName>ppt_x</p:attrName>
                                        </p:attrNameLst>
                                      </p:cBhvr>
                                      <p:tavLst>
                                        <p:tav tm="0">
                                          <p:val>
                                            <p:strVal val="#ppt_x"/>
                                          </p:val>
                                        </p:tav>
                                        <p:tav tm="100000">
                                          <p:val>
                                            <p:strVal val="#ppt_x"/>
                                          </p:val>
                                        </p:tav>
                                      </p:tavLst>
                                    </p:anim>
                                    <p:anim calcmode="lin" valueType="num">
                                      <p:cBhvr additive="base">
                                        <p:cTn id="13" dur="100" fill="hold"/>
                                        <p:tgtEl>
                                          <p:spTgt spid="37"/>
                                        </p:tgtEl>
                                        <p:attrNameLst>
                                          <p:attrName>ppt_y</p:attrName>
                                        </p:attrNameLst>
                                      </p:cBhvr>
                                      <p:tavLst>
                                        <p:tav tm="0">
                                          <p:val>
                                            <p:strVal val="0-#ppt_h/2"/>
                                          </p:val>
                                        </p:tav>
                                        <p:tav tm="100000">
                                          <p:val>
                                            <p:strVal val="#ppt_y"/>
                                          </p:val>
                                        </p:tav>
                                      </p:tavLst>
                                    </p:anim>
                                  </p:childTnLst>
                                </p:cTn>
                              </p:par>
                            </p:childTnLst>
                          </p:cTn>
                        </p:par>
                        <p:par>
                          <p:cTn id="14" fill="hold">
                            <p:stCondLst>
                              <p:cond delay="200"/>
                            </p:stCondLst>
                            <p:childTnLst>
                              <p:par>
                                <p:cTn id="15" presetID="2" presetClass="entr" presetSubtype="1" fill="hold" nodeType="after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100" fill="hold"/>
                                        <p:tgtEl>
                                          <p:spTgt spid="40"/>
                                        </p:tgtEl>
                                        <p:attrNameLst>
                                          <p:attrName>ppt_x</p:attrName>
                                        </p:attrNameLst>
                                      </p:cBhvr>
                                      <p:tavLst>
                                        <p:tav tm="0">
                                          <p:val>
                                            <p:strVal val="#ppt_x"/>
                                          </p:val>
                                        </p:tav>
                                        <p:tav tm="100000">
                                          <p:val>
                                            <p:strVal val="#ppt_x"/>
                                          </p:val>
                                        </p:tav>
                                      </p:tavLst>
                                    </p:anim>
                                    <p:anim calcmode="lin" valueType="num">
                                      <p:cBhvr additive="base">
                                        <p:cTn id="18" dur="100" fill="hold"/>
                                        <p:tgtEl>
                                          <p:spTgt spid="40"/>
                                        </p:tgtEl>
                                        <p:attrNameLst>
                                          <p:attrName>ppt_y</p:attrName>
                                        </p:attrNameLst>
                                      </p:cBhvr>
                                      <p:tavLst>
                                        <p:tav tm="0">
                                          <p:val>
                                            <p:strVal val="0-#ppt_h/2"/>
                                          </p:val>
                                        </p:tav>
                                        <p:tav tm="100000">
                                          <p:val>
                                            <p:strVal val="#ppt_y"/>
                                          </p:val>
                                        </p:tav>
                                      </p:tavLst>
                                    </p:anim>
                                  </p:childTnLst>
                                </p:cTn>
                              </p:par>
                            </p:childTnLst>
                          </p:cTn>
                        </p:par>
                        <p:par>
                          <p:cTn id="19" fill="hold">
                            <p:stCondLst>
                              <p:cond delay="300"/>
                            </p:stCondLst>
                            <p:childTnLst>
                              <p:par>
                                <p:cTn id="20" presetID="2" presetClass="entr" presetSubtype="1" fill="hold" nodeType="after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additive="base">
                                        <p:cTn id="22" dur="100" fill="hold"/>
                                        <p:tgtEl>
                                          <p:spTgt spid="42"/>
                                        </p:tgtEl>
                                        <p:attrNameLst>
                                          <p:attrName>ppt_x</p:attrName>
                                        </p:attrNameLst>
                                      </p:cBhvr>
                                      <p:tavLst>
                                        <p:tav tm="0">
                                          <p:val>
                                            <p:strVal val="#ppt_x"/>
                                          </p:val>
                                        </p:tav>
                                        <p:tav tm="100000">
                                          <p:val>
                                            <p:strVal val="#ppt_x"/>
                                          </p:val>
                                        </p:tav>
                                      </p:tavLst>
                                    </p:anim>
                                    <p:anim calcmode="lin" valueType="num">
                                      <p:cBhvr additive="base">
                                        <p:cTn id="23" dur="100" fill="hold"/>
                                        <p:tgtEl>
                                          <p:spTgt spid="42"/>
                                        </p:tgtEl>
                                        <p:attrNameLst>
                                          <p:attrName>ppt_y</p:attrName>
                                        </p:attrNameLst>
                                      </p:cBhvr>
                                      <p:tavLst>
                                        <p:tav tm="0">
                                          <p:val>
                                            <p:strVal val="0-#ppt_h/2"/>
                                          </p:val>
                                        </p:tav>
                                        <p:tav tm="100000">
                                          <p:val>
                                            <p:strVal val="#ppt_y"/>
                                          </p:val>
                                        </p:tav>
                                      </p:tavLst>
                                    </p:anim>
                                  </p:childTnLst>
                                </p:cTn>
                              </p:par>
                            </p:childTnLst>
                          </p:cTn>
                        </p:par>
                        <p:par>
                          <p:cTn id="24" fill="hold">
                            <p:stCondLst>
                              <p:cond delay="400"/>
                            </p:stCondLst>
                            <p:childTnLst>
                              <p:par>
                                <p:cTn id="25" presetID="2" presetClass="entr" presetSubtype="1" fill="hold" nodeType="after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additive="base">
                                        <p:cTn id="27" dur="100" fill="hold"/>
                                        <p:tgtEl>
                                          <p:spTgt spid="39"/>
                                        </p:tgtEl>
                                        <p:attrNameLst>
                                          <p:attrName>ppt_x</p:attrName>
                                        </p:attrNameLst>
                                      </p:cBhvr>
                                      <p:tavLst>
                                        <p:tav tm="0">
                                          <p:val>
                                            <p:strVal val="#ppt_x"/>
                                          </p:val>
                                        </p:tav>
                                        <p:tav tm="100000">
                                          <p:val>
                                            <p:strVal val="#ppt_x"/>
                                          </p:val>
                                        </p:tav>
                                      </p:tavLst>
                                    </p:anim>
                                    <p:anim calcmode="lin" valueType="num">
                                      <p:cBhvr additive="base">
                                        <p:cTn id="28" dur="100" fill="hold"/>
                                        <p:tgtEl>
                                          <p:spTgt spid="39"/>
                                        </p:tgtEl>
                                        <p:attrNameLst>
                                          <p:attrName>ppt_y</p:attrName>
                                        </p:attrNameLst>
                                      </p:cBhvr>
                                      <p:tavLst>
                                        <p:tav tm="0">
                                          <p:val>
                                            <p:strVal val="0-#ppt_h/2"/>
                                          </p:val>
                                        </p:tav>
                                        <p:tav tm="100000">
                                          <p:val>
                                            <p:strVal val="#ppt_y"/>
                                          </p:val>
                                        </p:tav>
                                      </p:tavLst>
                                    </p:anim>
                                  </p:childTnLst>
                                </p:cTn>
                              </p:par>
                            </p:childTnLst>
                          </p:cTn>
                        </p:par>
                        <p:par>
                          <p:cTn id="29" fill="hold">
                            <p:stCondLst>
                              <p:cond delay="500"/>
                            </p:stCondLst>
                            <p:childTnLst>
                              <p:par>
                                <p:cTn id="30" presetID="2" presetClass="entr" presetSubtype="1" fill="hold" nodeType="afterEffect">
                                  <p:stCondLst>
                                    <p:cond delay="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100" fill="hold"/>
                                        <p:tgtEl>
                                          <p:spTgt spid="41"/>
                                        </p:tgtEl>
                                        <p:attrNameLst>
                                          <p:attrName>ppt_x</p:attrName>
                                        </p:attrNameLst>
                                      </p:cBhvr>
                                      <p:tavLst>
                                        <p:tav tm="0">
                                          <p:val>
                                            <p:strVal val="#ppt_x"/>
                                          </p:val>
                                        </p:tav>
                                        <p:tav tm="100000">
                                          <p:val>
                                            <p:strVal val="#ppt_x"/>
                                          </p:val>
                                        </p:tav>
                                      </p:tavLst>
                                    </p:anim>
                                    <p:anim calcmode="lin" valueType="num">
                                      <p:cBhvr additive="base">
                                        <p:cTn id="33" dur="100" fill="hold"/>
                                        <p:tgtEl>
                                          <p:spTgt spid="41"/>
                                        </p:tgtEl>
                                        <p:attrNameLst>
                                          <p:attrName>ppt_y</p:attrName>
                                        </p:attrNameLst>
                                      </p:cBhvr>
                                      <p:tavLst>
                                        <p:tav tm="0">
                                          <p:val>
                                            <p:strVal val="0-#ppt_h/2"/>
                                          </p:val>
                                        </p:tav>
                                        <p:tav tm="100000">
                                          <p:val>
                                            <p:strVal val="#ppt_y"/>
                                          </p:val>
                                        </p:tav>
                                      </p:tavLst>
                                    </p:anim>
                                  </p:childTnLst>
                                </p:cTn>
                              </p:par>
                            </p:childTnLst>
                          </p:cTn>
                        </p:par>
                        <p:par>
                          <p:cTn id="34" fill="hold">
                            <p:stCondLst>
                              <p:cond delay="600"/>
                            </p:stCondLst>
                            <p:childTnLst>
                              <p:par>
                                <p:cTn id="35" presetID="2" presetClass="entr" presetSubtype="1" fill="hold"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additive="base">
                                        <p:cTn id="37" dur="100" fill="hold"/>
                                        <p:tgtEl>
                                          <p:spTgt spid="36"/>
                                        </p:tgtEl>
                                        <p:attrNameLst>
                                          <p:attrName>ppt_x</p:attrName>
                                        </p:attrNameLst>
                                      </p:cBhvr>
                                      <p:tavLst>
                                        <p:tav tm="0">
                                          <p:val>
                                            <p:strVal val="#ppt_x"/>
                                          </p:val>
                                        </p:tav>
                                        <p:tav tm="100000">
                                          <p:val>
                                            <p:strVal val="#ppt_x"/>
                                          </p:val>
                                        </p:tav>
                                      </p:tavLst>
                                    </p:anim>
                                    <p:anim calcmode="lin" valueType="num">
                                      <p:cBhvr additive="base">
                                        <p:cTn id="38" dur="100" fill="hold"/>
                                        <p:tgtEl>
                                          <p:spTgt spid="36"/>
                                        </p:tgtEl>
                                        <p:attrNameLst>
                                          <p:attrName>ppt_y</p:attrName>
                                        </p:attrNameLst>
                                      </p:cBhvr>
                                      <p:tavLst>
                                        <p:tav tm="0">
                                          <p:val>
                                            <p:strVal val="0-#ppt_h/2"/>
                                          </p:val>
                                        </p:tav>
                                        <p:tav tm="100000">
                                          <p:val>
                                            <p:strVal val="#ppt_y"/>
                                          </p:val>
                                        </p:tav>
                                      </p:tavLst>
                                    </p:anim>
                                  </p:childTnLst>
                                </p:cTn>
                              </p:par>
                            </p:childTnLst>
                          </p:cTn>
                        </p:par>
                        <p:par>
                          <p:cTn id="39" fill="hold">
                            <p:stCondLst>
                              <p:cond delay="700"/>
                            </p:stCondLst>
                            <p:childTnLst>
                              <p:par>
                                <p:cTn id="40" presetID="2" presetClass="entr" presetSubtype="1" fill="hold" nodeType="afterEffect">
                                  <p:stCondLst>
                                    <p:cond delay="0"/>
                                  </p:stCondLst>
                                  <p:childTnLst>
                                    <p:set>
                                      <p:cBhvr>
                                        <p:cTn id="41" dur="1" fill="hold">
                                          <p:stCondLst>
                                            <p:cond delay="0"/>
                                          </p:stCondLst>
                                        </p:cTn>
                                        <p:tgtEl>
                                          <p:spTgt spid="53"/>
                                        </p:tgtEl>
                                        <p:attrNameLst>
                                          <p:attrName>style.visibility</p:attrName>
                                        </p:attrNameLst>
                                      </p:cBhvr>
                                      <p:to>
                                        <p:strVal val="visible"/>
                                      </p:to>
                                    </p:set>
                                    <p:anim calcmode="lin" valueType="num">
                                      <p:cBhvr additive="base">
                                        <p:cTn id="42" dur="100" fill="hold"/>
                                        <p:tgtEl>
                                          <p:spTgt spid="53"/>
                                        </p:tgtEl>
                                        <p:attrNameLst>
                                          <p:attrName>ppt_x</p:attrName>
                                        </p:attrNameLst>
                                      </p:cBhvr>
                                      <p:tavLst>
                                        <p:tav tm="0">
                                          <p:val>
                                            <p:strVal val="#ppt_x"/>
                                          </p:val>
                                        </p:tav>
                                        <p:tav tm="100000">
                                          <p:val>
                                            <p:strVal val="#ppt_x"/>
                                          </p:val>
                                        </p:tav>
                                      </p:tavLst>
                                    </p:anim>
                                    <p:anim calcmode="lin" valueType="num">
                                      <p:cBhvr additive="base">
                                        <p:cTn id="43" dur="100" fill="hold"/>
                                        <p:tgtEl>
                                          <p:spTgt spid="53"/>
                                        </p:tgtEl>
                                        <p:attrNameLst>
                                          <p:attrName>ppt_y</p:attrName>
                                        </p:attrNameLst>
                                      </p:cBhvr>
                                      <p:tavLst>
                                        <p:tav tm="0">
                                          <p:val>
                                            <p:strVal val="0-#ppt_h/2"/>
                                          </p:val>
                                        </p:tav>
                                        <p:tav tm="100000">
                                          <p:val>
                                            <p:strVal val="#ppt_y"/>
                                          </p:val>
                                        </p:tav>
                                      </p:tavLst>
                                    </p:anim>
                                  </p:childTnLst>
                                </p:cTn>
                              </p:par>
                            </p:childTnLst>
                          </p:cTn>
                        </p:par>
                        <p:par>
                          <p:cTn id="44" fill="hold">
                            <p:stCondLst>
                              <p:cond delay="800"/>
                            </p:stCondLst>
                            <p:childTnLst>
                              <p:par>
                                <p:cTn id="45" presetID="2" presetClass="entr" presetSubtype="1" fill="hold" nodeType="afterEffect">
                                  <p:stCondLst>
                                    <p:cond delay="0"/>
                                  </p:stCondLst>
                                  <p:childTnLst>
                                    <p:set>
                                      <p:cBhvr>
                                        <p:cTn id="46" dur="1" fill="hold">
                                          <p:stCondLst>
                                            <p:cond delay="0"/>
                                          </p:stCondLst>
                                        </p:cTn>
                                        <p:tgtEl>
                                          <p:spTgt spid="49"/>
                                        </p:tgtEl>
                                        <p:attrNameLst>
                                          <p:attrName>style.visibility</p:attrName>
                                        </p:attrNameLst>
                                      </p:cBhvr>
                                      <p:to>
                                        <p:strVal val="visible"/>
                                      </p:to>
                                    </p:set>
                                    <p:anim calcmode="lin" valueType="num">
                                      <p:cBhvr additive="base">
                                        <p:cTn id="47" dur="100" fill="hold"/>
                                        <p:tgtEl>
                                          <p:spTgt spid="49"/>
                                        </p:tgtEl>
                                        <p:attrNameLst>
                                          <p:attrName>ppt_x</p:attrName>
                                        </p:attrNameLst>
                                      </p:cBhvr>
                                      <p:tavLst>
                                        <p:tav tm="0">
                                          <p:val>
                                            <p:strVal val="#ppt_x"/>
                                          </p:val>
                                        </p:tav>
                                        <p:tav tm="100000">
                                          <p:val>
                                            <p:strVal val="#ppt_x"/>
                                          </p:val>
                                        </p:tav>
                                      </p:tavLst>
                                    </p:anim>
                                    <p:anim calcmode="lin" valueType="num">
                                      <p:cBhvr additive="base">
                                        <p:cTn id="48" dur="100" fill="hold"/>
                                        <p:tgtEl>
                                          <p:spTgt spid="49"/>
                                        </p:tgtEl>
                                        <p:attrNameLst>
                                          <p:attrName>ppt_y</p:attrName>
                                        </p:attrNameLst>
                                      </p:cBhvr>
                                      <p:tavLst>
                                        <p:tav tm="0">
                                          <p:val>
                                            <p:strVal val="0-#ppt_h/2"/>
                                          </p:val>
                                        </p:tav>
                                        <p:tav tm="100000">
                                          <p:val>
                                            <p:strVal val="#ppt_y"/>
                                          </p:val>
                                        </p:tav>
                                      </p:tavLst>
                                    </p:anim>
                                  </p:childTnLst>
                                </p:cTn>
                              </p:par>
                            </p:childTnLst>
                          </p:cTn>
                        </p:par>
                        <p:par>
                          <p:cTn id="49" fill="hold">
                            <p:stCondLst>
                              <p:cond delay="900"/>
                            </p:stCondLst>
                            <p:childTnLst>
                              <p:par>
                                <p:cTn id="50" presetID="2" presetClass="entr" presetSubtype="1" fill="hold" nodeType="afterEffect">
                                  <p:stCondLst>
                                    <p:cond delay="0"/>
                                  </p:stCondLst>
                                  <p:childTnLst>
                                    <p:set>
                                      <p:cBhvr>
                                        <p:cTn id="51" dur="1" fill="hold">
                                          <p:stCondLst>
                                            <p:cond delay="0"/>
                                          </p:stCondLst>
                                        </p:cTn>
                                        <p:tgtEl>
                                          <p:spTgt spid="52"/>
                                        </p:tgtEl>
                                        <p:attrNameLst>
                                          <p:attrName>style.visibility</p:attrName>
                                        </p:attrNameLst>
                                      </p:cBhvr>
                                      <p:to>
                                        <p:strVal val="visible"/>
                                      </p:to>
                                    </p:set>
                                    <p:anim calcmode="lin" valueType="num">
                                      <p:cBhvr additive="base">
                                        <p:cTn id="52" dur="100" fill="hold"/>
                                        <p:tgtEl>
                                          <p:spTgt spid="52"/>
                                        </p:tgtEl>
                                        <p:attrNameLst>
                                          <p:attrName>ppt_x</p:attrName>
                                        </p:attrNameLst>
                                      </p:cBhvr>
                                      <p:tavLst>
                                        <p:tav tm="0">
                                          <p:val>
                                            <p:strVal val="#ppt_x"/>
                                          </p:val>
                                        </p:tav>
                                        <p:tav tm="100000">
                                          <p:val>
                                            <p:strVal val="#ppt_x"/>
                                          </p:val>
                                        </p:tav>
                                      </p:tavLst>
                                    </p:anim>
                                    <p:anim calcmode="lin" valueType="num">
                                      <p:cBhvr additive="base">
                                        <p:cTn id="53" dur="100" fill="hold"/>
                                        <p:tgtEl>
                                          <p:spTgt spid="52"/>
                                        </p:tgtEl>
                                        <p:attrNameLst>
                                          <p:attrName>ppt_y</p:attrName>
                                        </p:attrNameLst>
                                      </p:cBhvr>
                                      <p:tavLst>
                                        <p:tav tm="0">
                                          <p:val>
                                            <p:strVal val="0-#ppt_h/2"/>
                                          </p:val>
                                        </p:tav>
                                        <p:tav tm="100000">
                                          <p:val>
                                            <p:strVal val="#ppt_y"/>
                                          </p:val>
                                        </p:tav>
                                      </p:tavLst>
                                    </p:anim>
                                  </p:childTnLst>
                                </p:cTn>
                              </p:par>
                            </p:childTnLst>
                          </p:cTn>
                        </p:par>
                        <p:par>
                          <p:cTn id="54" fill="hold">
                            <p:stCondLst>
                              <p:cond delay="1000"/>
                            </p:stCondLst>
                            <p:childTnLst>
                              <p:par>
                                <p:cTn id="55" presetID="2" presetClass="entr" presetSubtype="1" fill="hold" nodeType="afterEffect">
                                  <p:stCondLst>
                                    <p:cond delay="0"/>
                                  </p:stCondLst>
                                  <p:childTnLst>
                                    <p:set>
                                      <p:cBhvr>
                                        <p:cTn id="56" dur="1" fill="hold">
                                          <p:stCondLst>
                                            <p:cond delay="0"/>
                                          </p:stCondLst>
                                        </p:cTn>
                                        <p:tgtEl>
                                          <p:spTgt spid="50"/>
                                        </p:tgtEl>
                                        <p:attrNameLst>
                                          <p:attrName>style.visibility</p:attrName>
                                        </p:attrNameLst>
                                      </p:cBhvr>
                                      <p:to>
                                        <p:strVal val="visible"/>
                                      </p:to>
                                    </p:set>
                                    <p:anim calcmode="lin" valueType="num">
                                      <p:cBhvr additive="base">
                                        <p:cTn id="57" dur="100" fill="hold"/>
                                        <p:tgtEl>
                                          <p:spTgt spid="50"/>
                                        </p:tgtEl>
                                        <p:attrNameLst>
                                          <p:attrName>ppt_x</p:attrName>
                                        </p:attrNameLst>
                                      </p:cBhvr>
                                      <p:tavLst>
                                        <p:tav tm="0">
                                          <p:val>
                                            <p:strVal val="#ppt_x"/>
                                          </p:val>
                                        </p:tav>
                                        <p:tav tm="100000">
                                          <p:val>
                                            <p:strVal val="#ppt_x"/>
                                          </p:val>
                                        </p:tav>
                                      </p:tavLst>
                                    </p:anim>
                                    <p:anim calcmode="lin" valueType="num">
                                      <p:cBhvr additive="base">
                                        <p:cTn id="58" dur="100" fill="hold"/>
                                        <p:tgtEl>
                                          <p:spTgt spid="50"/>
                                        </p:tgtEl>
                                        <p:attrNameLst>
                                          <p:attrName>ppt_y</p:attrName>
                                        </p:attrNameLst>
                                      </p:cBhvr>
                                      <p:tavLst>
                                        <p:tav tm="0">
                                          <p:val>
                                            <p:strVal val="0-#ppt_h/2"/>
                                          </p:val>
                                        </p:tav>
                                        <p:tav tm="100000">
                                          <p:val>
                                            <p:strVal val="#ppt_y"/>
                                          </p:val>
                                        </p:tav>
                                      </p:tavLst>
                                    </p:anim>
                                  </p:childTnLst>
                                </p:cTn>
                              </p:par>
                            </p:childTnLst>
                          </p:cTn>
                        </p:par>
                        <p:par>
                          <p:cTn id="59" fill="hold">
                            <p:stCondLst>
                              <p:cond delay="1100"/>
                            </p:stCondLst>
                            <p:childTnLst>
                              <p:par>
                                <p:cTn id="60" presetID="2" presetClass="entr" presetSubtype="1" fill="hold" nodeType="afterEffect">
                                  <p:stCondLst>
                                    <p:cond delay="0"/>
                                  </p:stCondLst>
                                  <p:childTnLst>
                                    <p:set>
                                      <p:cBhvr>
                                        <p:cTn id="61" dur="1" fill="hold">
                                          <p:stCondLst>
                                            <p:cond delay="0"/>
                                          </p:stCondLst>
                                        </p:cTn>
                                        <p:tgtEl>
                                          <p:spTgt spid="58"/>
                                        </p:tgtEl>
                                        <p:attrNameLst>
                                          <p:attrName>style.visibility</p:attrName>
                                        </p:attrNameLst>
                                      </p:cBhvr>
                                      <p:to>
                                        <p:strVal val="visible"/>
                                      </p:to>
                                    </p:set>
                                    <p:anim calcmode="lin" valueType="num">
                                      <p:cBhvr additive="base">
                                        <p:cTn id="62" dur="100" fill="hold"/>
                                        <p:tgtEl>
                                          <p:spTgt spid="58"/>
                                        </p:tgtEl>
                                        <p:attrNameLst>
                                          <p:attrName>ppt_x</p:attrName>
                                        </p:attrNameLst>
                                      </p:cBhvr>
                                      <p:tavLst>
                                        <p:tav tm="0">
                                          <p:val>
                                            <p:strVal val="#ppt_x"/>
                                          </p:val>
                                        </p:tav>
                                        <p:tav tm="100000">
                                          <p:val>
                                            <p:strVal val="#ppt_x"/>
                                          </p:val>
                                        </p:tav>
                                      </p:tavLst>
                                    </p:anim>
                                    <p:anim calcmode="lin" valueType="num">
                                      <p:cBhvr additive="base">
                                        <p:cTn id="63" dur="100" fill="hold"/>
                                        <p:tgtEl>
                                          <p:spTgt spid="58"/>
                                        </p:tgtEl>
                                        <p:attrNameLst>
                                          <p:attrName>ppt_y</p:attrName>
                                        </p:attrNameLst>
                                      </p:cBhvr>
                                      <p:tavLst>
                                        <p:tav tm="0">
                                          <p:val>
                                            <p:strVal val="0-#ppt_h/2"/>
                                          </p:val>
                                        </p:tav>
                                        <p:tav tm="100000">
                                          <p:val>
                                            <p:strVal val="#ppt_y"/>
                                          </p:val>
                                        </p:tav>
                                      </p:tavLst>
                                    </p:anim>
                                  </p:childTnLst>
                                </p:cTn>
                              </p:par>
                            </p:childTnLst>
                          </p:cTn>
                        </p:par>
                        <p:par>
                          <p:cTn id="64" fill="hold">
                            <p:stCondLst>
                              <p:cond delay="1200"/>
                            </p:stCondLst>
                            <p:childTnLst>
                              <p:par>
                                <p:cTn id="65" presetID="2" presetClass="entr" presetSubtype="1" fill="hold" nodeType="afterEffect">
                                  <p:stCondLst>
                                    <p:cond delay="0"/>
                                  </p:stCondLst>
                                  <p:childTnLst>
                                    <p:set>
                                      <p:cBhvr>
                                        <p:cTn id="66" dur="1" fill="hold">
                                          <p:stCondLst>
                                            <p:cond delay="0"/>
                                          </p:stCondLst>
                                        </p:cTn>
                                        <p:tgtEl>
                                          <p:spTgt spid="55"/>
                                        </p:tgtEl>
                                        <p:attrNameLst>
                                          <p:attrName>style.visibility</p:attrName>
                                        </p:attrNameLst>
                                      </p:cBhvr>
                                      <p:to>
                                        <p:strVal val="visible"/>
                                      </p:to>
                                    </p:set>
                                    <p:anim calcmode="lin" valueType="num">
                                      <p:cBhvr additive="base">
                                        <p:cTn id="67" dur="100" fill="hold"/>
                                        <p:tgtEl>
                                          <p:spTgt spid="55"/>
                                        </p:tgtEl>
                                        <p:attrNameLst>
                                          <p:attrName>ppt_x</p:attrName>
                                        </p:attrNameLst>
                                      </p:cBhvr>
                                      <p:tavLst>
                                        <p:tav tm="0">
                                          <p:val>
                                            <p:strVal val="#ppt_x"/>
                                          </p:val>
                                        </p:tav>
                                        <p:tav tm="100000">
                                          <p:val>
                                            <p:strVal val="#ppt_x"/>
                                          </p:val>
                                        </p:tav>
                                      </p:tavLst>
                                    </p:anim>
                                    <p:anim calcmode="lin" valueType="num">
                                      <p:cBhvr additive="base">
                                        <p:cTn id="68" dur="100" fill="hold"/>
                                        <p:tgtEl>
                                          <p:spTgt spid="55"/>
                                        </p:tgtEl>
                                        <p:attrNameLst>
                                          <p:attrName>ppt_y</p:attrName>
                                        </p:attrNameLst>
                                      </p:cBhvr>
                                      <p:tavLst>
                                        <p:tav tm="0">
                                          <p:val>
                                            <p:strVal val="0-#ppt_h/2"/>
                                          </p:val>
                                        </p:tav>
                                        <p:tav tm="100000">
                                          <p:val>
                                            <p:strVal val="#ppt_y"/>
                                          </p:val>
                                        </p:tav>
                                      </p:tavLst>
                                    </p:anim>
                                  </p:childTnLst>
                                </p:cTn>
                              </p:par>
                            </p:childTnLst>
                          </p:cTn>
                        </p:par>
                        <p:par>
                          <p:cTn id="69" fill="hold">
                            <p:stCondLst>
                              <p:cond delay="1300"/>
                            </p:stCondLst>
                            <p:childTnLst>
                              <p:par>
                                <p:cTn id="70" presetID="2" presetClass="entr" presetSubtype="1" fill="hold" nodeType="afterEffect">
                                  <p:stCondLst>
                                    <p:cond delay="0"/>
                                  </p:stCondLst>
                                  <p:childTnLst>
                                    <p:set>
                                      <p:cBhvr>
                                        <p:cTn id="71" dur="1" fill="hold">
                                          <p:stCondLst>
                                            <p:cond delay="0"/>
                                          </p:stCondLst>
                                        </p:cTn>
                                        <p:tgtEl>
                                          <p:spTgt spid="48"/>
                                        </p:tgtEl>
                                        <p:attrNameLst>
                                          <p:attrName>style.visibility</p:attrName>
                                        </p:attrNameLst>
                                      </p:cBhvr>
                                      <p:to>
                                        <p:strVal val="visible"/>
                                      </p:to>
                                    </p:set>
                                    <p:anim calcmode="lin" valueType="num">
                                      <p:cBhvr additive="base">
                                        <p:cTn id="72" dur="100" fill="hold"/>
                                        <p:tgtEl>
                                          <p:spTgt spid="48"/>
                                        </p:tgtEl>
                                        <p:attrNameLst>
                                          <p:attrName>ppt_x</p:attrName>
                                        </p:attrNameLst>
                                      </p:cBhvr>
                                      <p:tavLst>
                                        <p:tav tm="0">
                                          <p:val>
                                            <p:strVal val="#ppt_x"/>
                                          </p:val>
                                        </p:tav>
                                        <p:tav tm="100000">
                                          <p:val>
                                            <p:strVal val="#ppt_x"/>
                                          </p:val>
                                        </p:tav>
                                      </p:tavLst>
                                    </p:anim>
                                    <p:anim calcmode="lin" valueType="num">
                                      <p:cBhvr additive="base">
                                        <p:cTn id="73" dur="100" fill="hold"/>
                                        <p:tgtEl>
                                          <p:spTgt spid="48"/>
                                        </p:tgtEl>
                                        <p:attrNameLst>
                                          <p:attrName>ppt_y</p:attrName>
                                        </p:attrNameLst>
                                      </p:cBhvr>
                                      <p:tavLst>
                                        <p:tav tm="0">
                                          <p:val>
                                            <p:strVal val="0-#ppt_h/2"/>
                                          </p:val>
                                        </p:tav>
                                        <p:tav tm="100000">
                                          <p:val>
                                            <p:strVal val="#ppt_y"/>
                                          </p:val>
                                        </p:tav>
                                      </p:tavLst>
                                    </p:anim>
                                  </p:childTnLst>
                                </p:cTn>
                              </p:par>
                            </p:childTnLst>
                          </p:cTn>
                        </p:par>
                        <p:par>
                          <p:cTn id="74" fill="hold">
                            <p:stCondLst>
                              <p:cond delay="1400"/>
                            </p:stCondLst>
                            <p:childTnLst>
                              <p:par>
                                <p:cTn id="75" presetID="2" presetClass="entr" presetSubtype="1" fill="hold" nodeType="afterEffect">
                                  <p:stCondLst>
                                    <p:cond delay="0"/>
                                  </p:stCondLst>
                                  <p:childTnLst>
                                    <p:set>
                                      <p:cBhvr>
                                        <p:cTn id="76" dur="1" fill="hold">
                                          <p:stCondLst>
                                            <p:cond delay="0"/>
                                          </p:stCondLst>
                                        </p:cTn>
                                        <p:tgtEl>
                                          <p:spTgt spid="56"/>
                                        </p:tgtEl>
                                        <p:attrNameLst>
                                          <p:attrName>style.visibility</p:attrName>
                                        </p:attrNameLst>
                                      </p:cBhvr>
                                      <p:to>
                                        <p:strVal val="visible"/>
                                      </p:to>
                                    </p:set>
                                    <p:anim calcmode="lin" valueType="num">
                                      <p:cBhvr additive="base">
                                        <p:cTn id="77" dur="100" fill="hold"/>
                                        <p:tgtEl>
                                          <p:spTgt spid="56"/>
                                        </p:tgtEl>
                                        <p:attrNameLst>
                                          <p:attrName>ppt_x</p:attrName>
                                        </p:attrNameLst>
                                      </p:cBhvr>
                                      <p:tavLst>
                                        <p:tav tm="0">
                                          <p:val>
                                            <p:strVal val="#ppt_x"/>
                                          </p:val>
                                        </p:tav>
                                        <p:tav tm="100000">
                                          <p:val>
                                            <p:strVal val="#ppt_x"/>
                                          </p:val>
                                        </p:tav>
                                      </p:tavLst>
                                    </p:anim>
                                    <p:anim calcmode="lin" valueType="num">
                                      <p:cBhvr additive="base">
                                        <p:cTn id="78" dur="100" fill="hold"/>
                                        <p:tgtEl>
                                          <p:spTgt spid="56"/>
                                        </p:tgtEl>
                                        <p:attrNameLst>
                                          <p:attrName>ppt_y</p:attrName>
                                        </p:attrNameLst>
                                      </p:cBhvr>
                                      <p:tavLst>
                                        <p:tav tm="0">
                                          <p:val>
                                            <p:strVal val="0-#ppt_h/2"/>
                                          </p:val>
                                        </p:tav>
                                        <p:tav tm="100000">
                                          <p:val>
                                            <p:strVal val="#ppt_y"/>
                                          </p:val>
                                        </p:tav>
                                      </p:tavLst>
                                    </p:anim>
                                  </p:childTnLst>
                                </p:cTn>
                              </p:par>
                            </p:childTnLst>
                          </p:cTn>
                        </p:par>
                        <p:par>
                          <p:cTn id="79" fill="hold">
                            <p:stCondLst>
                              <p:cond delay="1500"/>
                            </p:stCondLst>
                            <p:childTnLst>
                              <p:par>
                                <p:cTn id="80" presetID="2" presetClass="entr" presetSubtype="1" fill="hold" nodeType="afterEffect">
                                  <p:stCondLst>
                                    <p:cond delay="0"/>
                                  </p:stCondLst>
                                  <p:childTnLst>
                                    <p:set>
                                      <p:cBhvr>
                                        <p:cTn id="81" dur="1" fill="hold">
                                          <p:stCondLst>
                                            <p:cond delay="0"/>
                                          </p:stCondLst>
                                        </p:cTn>
                                        <p:tgtEl>
                                          <p:spTgt spid="51"/>
                                        </p:tgtEl>
                                        <p:attrNameLst>
                                          <p:attrName>style.visibility</p:attrName>
                                        </p:attrNameLst>
                                      </p:cBhvr>
                                      <p:to>
                                        <p:strVal val="visible"/>
                                      </p:to>
                                    </p:set>
                                    <p:anim calcmode="lin" valueType="num">
                                      <p:cBhvr additive="base">
                                        <p:cTn id="82" dur="100" fill="hold"/>
                                        <p:tgtEl>
                                          <p:spTgt spid="51"/>
                                        </p:tgtEl>
                                        <p:attrNameLst>
                                          <p:attrName>ppt_x</p:attrName>
                                        </p:attrNameLst>
                                      </p:cBhvr>
                                      <p:tavLst>
                                        <p:tav tm="0">
                                          <p:val>
                                            <p:strVal val="#ppt_x"/>
                                          </p:val>
                                        </p:tav>
                                        <p:tav tm="100000">
                                          <p:val>
                                            <p:strVal val="#ppt_x"/>
                                          </p:val>
                                        </p:tav>
                                      </p:tavLst>
                                    </p:anim>
                                    <p:anim calcmode="lin" valueType="num">
                                      <p:cBhvr additive="base">
                                        <p:cTn id="83" dur="100" fill="hold"/>
                                        <p:tgtEl>
                                          <p:spTgt spid="51"/>
                                        </p:tgtEl>
                                        <p:attrNameLst>
                                          <p:attrName>ppt_y</p:attrName>
                                        </p:attrNameLst>
                                      </p:cBhvr>
                                      <p:tavLst>
                                        <p:tav tm="0">
                                          <p:val>
                                            <p:strVal val="0-#ppt_h/2"/>
                                          </p:val>
                                        </p:tav>
                                        <p:tav tm="100000">
                                          <p:val>
                                            <p:strVal val="#ppt_y"/>
                                          </p:val>
                                        </p:tav>
                                      </p:tavLst>
                                    </p:anim>
                                  </p:childTnLst>
                                </p:cTn>
                              </p:par>
                            </p:childTnLst>
                          </p:cTn>
                        </p:par>
                        <p:par>
                          <p:cTn id="84" fill="hold">
                            <p:stCondLst>
                              <p:cond delay="1600"/>
                            </p:stCondLst>
                            <p:childTnLst>
                              <p:par>
                                <p:cTn id="85" presetID="2" presetClass="entr" presetSubtype="1" fill="hold" nodeType="afterEffect">
                                  <p:stCondLst>
                                    <p:cond delay="0"/>
                                  </p:stCondLst>
                                  <p:childTnLst>
                                    <p:set>
                                      <p:cBhvr>
                                        <p:cTn id="86" dur="1" fill="hold">
                                          <p:stCondLst>
                                            <p:cond delay="0"/>
                                          </p:stCondLst>
                                        </p:cTn>
                                        <p:tgtEl>
                                          <p:spTgt spid="54"/>
                                        </p:tgtEl>
                                        <p:attrNameLst>
                                          <p:attrName>style.visibility</p:attrName>
                                        </p:attrNameLst>
                                      </p:cBhvr>
                                      <p:to>
                                        <p:strVal val="visible"/>
                                      </p:to>
                                    </p:set>
                                    <p:anim calcmode="lin" valueType="num">
                                      <p:cBhvr additive="base">
                                        <p:cTn id="87" dur="100" fill="hold"/>
                                        <p:tgtEl>
                                          <p:spTgt spid="54"/>
                                        </p:tgtEl>
                                        <p:attrNameLst>
                                          <p:attrName>ppt_x</p:attrName>
                                        </p:attrNameLst>
                                      </p:cBhvr>
                                      <p:tavLst>
                                        <p:tav tm="0">
                                          <p:val>
                                            <p:strVal val="#ppt_x"/>
                                          </p:val>
                                        </p:tav>
                                        <p:tav tm="100000">
                                          <p:val>
                                            <p:strVal val="#ppt_x"/>
                                          </p:val>
                                        </p:tav>
                                      </p:tavLst>
                                    </p:anim>
                                    <p:anim calcmode="lin" valueType="num">
                                      <p:cBhvr additive="base">
                                        <p:cTn id="88" dur="100" fill="hold"/>
                                        <p:tgtEl>
                                          <p:spTgt spid="54"/>
                                        </p:tgtEl>
                                        <p:attrNameLst>
                                          <p:attrName>ppt_y</p:attrName>
                                        </p:attrNameLst>
                                      </p:cBhvr>
                                      <p:tavLst>
                                        <p:tav tm="0">
                                          <p:val>
                                            <p:strVal val="0-#ppt_h/2"/>
                                          </p:val>
                                        </p:tav>
                                        <p:tav tm="100000">
                                          <p:val>
                                            <p:strVal val="#ppt_y"/>
                                          </p:val>
                                        </p:tav>
                                      </p:tavLst>
                                    </p:anim>
                                  </p:childTnLst>
                                </p:cTn>
                              </p:par>
                            </p:childTnLst>
                          </p:cTn>
                        </p:par>
                        <p:par>
                          <p:cTn id="89" fill="hold">
                            <p:stCondLst>
                              <p:cond delay="1700"/>
                            </p:stCondLst>
                            <p:childTnLst>
                              <p:par>
                                <p:cTn id="90" presetID="2" presetClass="entr" presetSubtype="1" fill="hold" nodeType="afterEffect">
                                  <p:stCondLst>
                                    <p:cond delay="0"/>
                                  </p:stCondLst>
                                  <p:childTnLst>
                                    <p:set>
                                      <p:cBhvr>
                                        <p:cTn id="91" dur="1" fill="hold">
                                          <p:stCondLst>
                                            <p:cond delay="0"/>
                                          </p:stCondLst>
                                        </p:cTn>
                                        <p:tgtEl>
                                          <p:spTgt spid="57"/>
                                        </p:tgtEl>
                                        <p:attrNameLst>
                                          <p:attrName>style.visibility</p:attrName>
                                        </p:attrNameLst>
                                      </p:cBhvr>
                                      <p:to>
                                        <p:strVal val="visible"/>
                                      </p:to>
                                    </p:set>
                                    <p:anim calcmode="lin" valueType="num">
                                      <p:cBhvr additive="base">
                                        <p:cTn id="92" dur="100" fill="hold"/>
                                        <p:tgtEl>
                                          <p:spTgt spid="57"/>
                                        </p:tgtEl>
                                        <p:attrNameLst>
                                          <p:attrName>ppt_x</p:attrName>
                                        </p:attrNameLst>
                                      </p:cBhvr>
                                      <p:tavLst>
                                        <p:tav tm="0">
                                          <p:val>
                                            <p:strVal val="#ppt_x"/>
                                          </p:val>
                                        </p:tav>
                                        <p:tav tm="100000">
                                          <p:val>
                                            <p:strVal val="#ppt_x"/>
                                          </p:val>
                                        </p:tav>
                                      </p:tavLst>
                                    </p:anim>
                                    <p:anim calcmode="lin" valueType="num">
                                      <p:cBhvr additive="base">
                                        <p:cTn id="93" dur="100" fill="hold"/>
                                        <p:tgtEl>
                                          <p:spTgt spid="57"/>
                                        </p:tgtEl>
                                        <p:attrNameLst>
                                          <p:attrName>ppt_y</p:attrName>
                                        </p:attrNameLst>
                                      </p:cBhvr>
                                      <p:tavLst>
                                        <p:tav tm="0">
                                          <p:val>
                                            <p:strVal val="0-#ppt_h/2"/>
                                          </p:val>
                                        </p:tav>
                                        <p:tav tm="100000">
                                          <p:val>
                                            <p:strVal val="#ppt_y"/>
                                          </p:val>
                                        </p:tav>
                                      </p:tavLst>
                                    </p:anim>
                                  </p:childTnLst>
                                </p:cTn>
                              </p:par>
                            </p:childTnLst>
                          </p:cTn>
                        </p:par>
                        <p:par>
                          <p:cTn id="94" fill="hold">
                            <p:stCondLst>
                              <p:cond delay="1800"/>
                            </p:stCondLst>
                            <p:childTnLst>
                              <p:par>
                                <p:cTn id="95" presetID="2" presetClass="entr" presetSubtype="1" fill="hold" nodeType="afterEffect">
                                  <p:stCondLst>
                                    <p:cond delay="0"/>
                                  </p:stCondLst>
                                  <p:childTnLst>
                                    <p:set>
                                      <p:cBhvr>
                                        <p:cTn id="96" dur="1" fill="hold">
                                          <p:stCondLst>
                                            <p:cond delay="0"/>
                                          </p:stCondLst>
                                        </p:cTn>
                                        <p:tgtEl>
                                          <p:spTgt spid="60"/>
                                        </p:tgtEl>
                                        <p:attrNameLst>
                                          <p:attrName>style.visibility</p:attrName>
                                        </p:attrNameLst>
                                      </p:cBhvr>
                                      <p:to>
                                        <p:strVal val="visible"/>
                                      </p:to>
                                    </p:set>
                                    <p:anim calcmode="lin" valueType="num">
                                      <p:cBhvr additive="base">
                                        <p:cTn id="97" dur="100" fill="hold"/>
                                        <p:tgtEl>
                                          <p:spTgt spid="60"/>
                                        </p:tgtEl>
                                        <p:attrNameLst>
                                          <p:attrName>ppt_x</p:attrName>
                                        </p:attrNameLst>
                                      </p:cBhvr>
                                      <p:tavLst>
                                        <p:tav tm="0">
                                          <p:val>
                                            <p:strVal val="#ppt_x"/>
                                          </p:val>
                                        </p:tav>
                                        <p:tav tm="100000">
                                          <p:val>
                                            <p:strVal val="#ppt_x"/>
                                          </p:val>
                                        </p:tav>
                                      </p:tavLst>
                                    </p:anim>
                                    <p:anim calcmode="lin" valueType="num">
                                      <p:cBhvr additive="base">
                                        <p:cTn id="98" dur="100" fill="hold"/>
                                        <p:tgtEl>
                                          <p:spTgt spid="60"/>
                                        </p:tgtEl>
                                        <p:attrNameLst>
                                          <p:attrName>ppt_y</p:attrName>
                                        </p:attrNameLst>
                                      </p:cBhvr>
                                      <p:tavLst>
                                        <p:tav tm="0">
                                          <p:val>
                                            <p:strVal val="0-#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1" fill="hold" nodeType="clickEffect">
                                  <p:stCondLst>
                                    <p:cond delay="0"/>
                                  </p:stCondLst>
                                  <p:childTnLst>
                                    <p:set>
                                      <p:cBhvr>
                                        <p:cTn id="102" dur="1" fill="hold">
                                          <p:stCondLst>
                                            <p:cond delay="0"/>
                                          </p:stCondLst>
                                        </p:cTn>
                                        <p:tgtEl>
                                          <p:spTgt spid="59"/>
                                        </p:tgtEl>
                                        <p:attrNameLst>
                                          <p:attrName>style.visibility</p:attrName>
                                        </p:attrNameLst>
                                      </p:cBhvr>
                                      <p:to>
                                        <p:strVal val="visible"/>
                                      </p:to>
                                    </p:set>
                                    <p:anim calcmode="lin" valueType="num">
                                      <p:cBhvr additive="base">
                                        <p:cTn id="103" dur="100" fill="hold"/>
                                        <p:tgtEl>
                                          <p:spTgt spid="59"/>
                                        </p:tgtEl>
                                        <p:attrNameLst>
                                          <p:attrName>ppt_x</p:attrName>
                                        </p:attrNameLst>
                                      </p:cBhvr>
                                      <p:tavLst>
                                        <p:tav tm="0">
                                          <p:val>
                                            <p:strVal val="#ppt_x"/>
                                          </p:val>
                                        </p:tav>
                                        <p:tav tm="100000">
                                          <p:val>
                                            <p:strVal val="#ppt_x"/>
                                          </p:val>
                                        </p:tav>
                                      </p:tavLst>
                                    </p:anim>
                                    <p:anim calcmode="lin" valueType="num">
                                      <p:cBhvr additive="base">
                                        <p:cTn id="104" dur="100" fill="hold"/>
                                        <p:tgtEl>
                                          <p:spTgt spid="59"/>
                                        </p:tgtEl>
                                        <p:attrNameLst>
                                          <p:attrName>ppt_y</p:attrName>
                                        </p:attrNameLst>
                                      </p:cBhvr>
                                      <p:tavLst>
                                        <p:tav tm="0">
                                          <p:val>
                                            <p:strVal val="0-#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6324600" cy="1142999"/>
          </a:xfrm>
        </p:spPr>
        <p:txBody>
          <a:bodyPr>
            <a:normAutofit fontScale="90000"/>
          </a:bodyPr>
          <a:lstStyle/>
          <a:p>
            <a:r>
              <a:rPr lang="en-US" b="1" dirty="0" smtClean="0"/>
              <a:t>Data Centers Clouds &amp; </a:t>
            </a:r>
            <a:br>
              <a:rPr lang="en-US" b="1" dirty="0" smtClean="0"/>
            </a:br>
            <a:r>
              <a:rPr lang="en-US" b="1" dirty="0" smtClean="0"/>
              <a:t>Economies of Scale</a:t>
            </a:r>
            <a:endParaRPr lang="en-US" b="1" dirty="0"/>
          </a:p>
        </p:txBody>
      </p:sp>
      <p:sp>
        <p:nvSpPr>
          <p:cNvPr id="3" name="Text Placeholder 2"/>
          <p:cNvSpPr>
            <a:spLocks noGrp="1"/>
          </p:cNvSpPr>
          <p:nvPr>
            <p:ph type="body" sz="quarter" idx="10"/>
          </p:nvPr>
        </p:nvSpPr>
        <p:spPr>
          <a:xfrm>
            <a:off x="50293" y="1252475"/>
            <a:ext cx="4750546" cy="2376157"/>
          </a:xfrm>
        </p:spPr>
        <p:txBody>
          <a:bodyPr/>
          <a:lstStyle/>
          <a:p>
            <a:pPr>
              <a:buNone/>
            </a:pPr>
            <a:r>
              <a:rPr lang="en-US" sz="2800" dirty="0" smtClean="0"/>
              <a:t>Range in size from “edge” facilities to </a:t>
            </a:r>
            <a:r>
              <a:rPr lang="en-US" sz="2800" dirty="0" err="1" smtClean="0"/>
              <a:t>megascale</a:t>
            </a:r>
            <a:r>
              <a:rPr lang="en-US" sz="2800" dirty="0" smtClean="0"/>
              <a:t>.</a:t>
            </a:r>
          </a:p>
          <a:p>
            <a:pPr>
              <a:buNone/>
            </a:pPr>
            <a:r>
              <a:rPr lang="en-US" sz="2800" dirty="0" smtClean="0"/>
              <a:t>Economies of scale</a:t>
            </a:r>
          </a:p>
          <a:p>
            <a:pPr marL="346075" lvl="1" indent="-234950">
              <a:buNone/>
            </a:pPr>
            <a:r>
              <a:rPr lang="en-US" sz="2400" dirty="0" smtClean="0"/>
              <a:t>Approximate costs for a small size center (1K servers) and a larger, 50K server center.</a:t>
            </a:r>
          </a:p>
        </p:txBody>
      </p:sp>
      <p:grpSp>
        <p:nvGrpSpPr>
          <p:cNvPr id="4" name="Group 9"/>
          <p:cNvGrpSpPr/>
          <p:nvPr/>
        </p:nvGrpSpPr>
        <p:grpSpPr>
          <a:xfrm>
            <a:off x="4854579" y="4531212"/>
            <a:ext cx="3908425" cy="2052025"/>
            <a:chOff x="1173163" y="1900238"/>
            <a:chExt cx="7002462" cy="3782297"/>
          </a:xfrm>
        </p:grpSpPr>
        <p:grpSp>
          <p:nvGrpSpPr>
            <p:cNvPr id="5" name="Group 9"/>
            <p:cNvGrpSpPr>
              <a:grpSpLocks noChangeAspect="1"/>
            </p:cNvGrpSpPr>
            <p:nvPr/>
          </p:nvGrpSpPr>
          <p:grpSpPr bwMode="auto">
            <a:xfrm>
              <a:off x="1173163" y="1900238"/>
              <a:ext cx="7002462" cy="3508375"/>
              <a:chOff x="395785" y="1122323"/>
              <a:chExt cx="9582912" cy="4801897"/>
            </a:xfrm>
          </p:grpSpPr>
          <p:sp>
            <p:nvSpPr>
              <p:cNvPr id="7" name="Rectangle 6"/>
              <p:cNvSpPr/>
              <p:nvPr/>
            </p:nvSpPr>
            <p:spPr bwMode="auto">
              <a:xfrm>
                <a:off x="395785" y="1132764"/>
                <a:ext cx="9582912" cy="4791456"/>
              </a:xfrm>
              <a:prstGeom prst="rect">
                <a:avLst/>
              </a:prstGeom>
              <a:solidFill>
                <a:srgbClr val="C0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400" dirty="0">
                  <a:solidFill>
                    <a:srgbClr val="FFFFFF"/>
                  </a:solidFill>
                  <a:effectLst>
                    <a:outerShdw blurRad="38100" dist="38100" dir="2700000" algn="tl">
                      <a:srgbClr val="000000">
                        <a:alpha val="43137"/>
                      </a:srgbClr>
                    </a:outerShdw>
                  </a:effectLst>
                </a:endParaRPr>
              </a:p>
            </p:txBody>
          </p:sp>
          <p:pic>
            <p:nvPicPr>
              <p:cNvPr id="8" name="Picture 2" descr="http://upload.wikimedia.org/wikipedia/commons/thumb/c/c5/AmFBfield.svg/300px-AmFBfield.svg.png"/>
              <p:cNvPicPr>
                <a:picLocks noChangeArrowheads="1"/>
              </p:cNvPicPr>
              <p:nvPr/>
            </p:nvPicPr>
            <p:blipFill>
              <a:blip r:embed="rId3" cstate="print"/>
              <a:srcRect l="10240" t="3310" r="9920" b="3310"/>
              <a:stretch>
                <a:fillRect/>
              </a:stretch>
            </p:blipFill>
            <p:spPr bwMode="auto">
              <a:xfrm>
                <a:off x="398871" y="1122323"/>
                <a:ext cx="2743200" cy="1463040"/>
              </a:xfrm>
              <a:prstGeom prst="rect">
                <a:avLst/>
              </a:prstGeom>
              <a:noFill/>
              <a:ln w="9525">
                <a:noFill/>
                <a:miter lim="800000"/>
                <a:headEnd/>
                <a:tailEnd/>
              </a:ln>
            </p:spPr>
          </p:pic>
        </p:grpSp>
        <p:sp>
          <p:nvSpPr>
            <p:cNvPr id="6" name="TextBox 5"/>
            <p:cNvSpPr txBox="1"/>
            <p:nvPr/>
          </p:nvSpPr>
          <p:spPr>
            <a:xfrm>
              <a:off x="2767523" y="3016251"/>
              <a:ext cx="5032420" cy="2666284"/>
            </a:xfrm>
            <a:prstGeom prst="rect">
              <a:avLst/>
            </a:prstGeom>
            <a:noFill/>
          </p:spPr>
          <p:txBody>
            <a:bodyPr wrap="none">
              <a:spAutoFit/>
            </a:bodyPr>
            <a:lstStyle/>
            <a:p>
              <a:pPr algn="ctr" defTabSz="457200">
                <a:defRPr/>
              </a:pPr>
              <a:r>
                <a:rPr lang="en-US" sz="2000" dirty="0">
                  <a:solidFill>
                    <a:prstClr val="black"/>
                  </a:solidFill>
                  <a:effectLst>
                    <a:outerShdw blurRad="38100" dist="38100" dir="2700000" algn="tl">
                      <a:srgbClr val="000000">
                        <a:alpha val="43137"/>
                      </a:srgbClr>
                    </a:outerShdw>
                  </a:effectLst>
                </a:rPr>
                <a:t>Each data center is </a:t>
              </a:r>
            </a:p>
            <a:p>
              <a:pPr algn="ctr" defTabSz="457200">
                <a:defRPr/>
              </a:pPr>
              <a:r>
                <a:rPr lang="en-US" sz="2000" b="1" dirty="0">
                  <a:solidFill>
                    <a:prstClr val="black"/>
                  </a:solidFill>
                  <a:effectLst>
                    <a:outerShdw blurRad="38100" dist="38100" dir="2700000" algn="tl">
                      <a:srgbClr val="000000">
                        <a:alpha val="43137"/>
                      </a:srgbClr>
                    </a:outerShdw>
                  </a:effectLst>
                </a:rPr>
                <a:t>11.5 times </a:t>
              </a:r>
            </a:p>
            <a:p>
              <a:pPr algn="ctr" defTabSz="457200">
                <a:defRPr/>
              </a:pPr>
              <a:r>
                <a:rPr lang="en-US" sz="2000" dirty="0">
                  <a:solidFill>
                    <a:prstClr val="black"/>
                  </a:solidFill>
                  <a:effectLst>
                    <a:outerShdw blurRad="38100" dist="38100" dir="2700000" algn="tl">
                      <a:srgbClr val="000000">
                        <a:alpha val="43137"/>
                      </a:srgbClr>
                    </a:outerShdw>
                  </a:effectLst>
                </a:rPr>
                <a:t>the size of a football field</a:t>
              </a:r>
            </a:p>
            <a:p>
              <a:pPr algn="ctr" defTabSz="457200">
                <a:defRPr/>
              </a:pPr>
              <a:endParaRPr lang="en-US" sz="2800" dirty="0" err="1">
                <a:solidFill>
                  <a:prstClr val="black"/>
                </a:solidFill>
                <a:effectLst>
                  <a:outerShdw blurRad="38100" dist="38100" dir="2700000" algn="tl">
                    <a:srgbClr val="000000">
                      <a:alpha val="43137"/>
                    </a:srgbClr>
                  </a:outerShdw>
                </a:effectLst>
              </a:endParaRPr>
            </a:p>
          </p:txBody>
        </p:sp>
      </p:grpSp>
      <p:pic>
        <p:nvPicPr>
          <p:cNvPr id="9" name="Picture 8" descr="datacenter3.jpg"/>
          <p:cNvPicPr>
            <a:picLocks noChangeAspect="1"/>
          </p:cNvPicPr>
          <p:nvPr/>
        </p:nvPicPr>
        <p:blipFill>
          <a:blip r:embed="rId4" cstate="print"/>
          <a:stretch>
            <a:fillRect/>
          </a:stretch>
        </p:blipFill>
        <p:spPr>
          <a:xfrm>
            <a:off x="4826749" y="1252475"/>
            <a:ext cx="3936255" cy="2956052"/>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41600101"/>
              </p:ext>
            </p:extLst>
          </p:nvPr>
        </p:nvGraphicFramePr>
        <p:xfrm>
          <a:off x="58606" y="3707628"/>
          <a:ext cx="4419600" cy="2374716"/>
        </p:xfrm>
        <a:graphic>
          <a:graphicData uri="http://schemas.openxmlformats.org/drawingml/2006/table">
            <a:tbl>
              <a:tblPr firstRow="1" bandRow="1">
                <a:tableStyleId>{5C22544A-7EE6-4342-B048-85BDC9FD1C3A}</a:tableStyleId>
              </a:tblPr>
              <a:tblGrid>
                <a:gridCol w="1160145"/>
                <a:gridCol w="1160145"/>
                <a:gridCol w="1215390"/>
                <a:gridCol w="883920"/>
              </a:tblGrid>
              <a:tr h="671115">
                <a:tc>
                  <a:txBody>
                    <a:bodyPr/>
                    <a:lstStyle/>
                    <a:p>
                      <a:r>
                        <a:rPr lang="en-US" sz="1200" dirty="0" smtClean="0"/>
                        <a:t>Technology</a:t>
                      </a:r>
                      <a:endParaRPr lang="en-US" sz="1200" dirty="0"/>
                    </a:p>
                  </a:txBody>
                  <a:tcPr/>
                </a:tc>
                <a:tc>
                  <a:txBody>
                    <a:bodyPr/>
                    <a:lstStyle/>
                    <a:p>
                      <a:r>
                        <a:rPr lang="en-US" sz="1200" dirty="0" smtClean="0"/>
                        <a:t>Cost in small-sized</a:t>
                      </a:r>
                      <a:r>
                        <a:rPr lang="en-US" sz="1200" baseline="0" dirty="0" smtClean="0"/>
                        <a:t> Data Center</a:t>
                      </a:r>
                      <a:endParaRPr lang="en-US" sz="1200" dirty="0"/>
                    </a:p>
                  </a:txBody>
                  <a:tcPr/>
                </a:tc>
                <a:tc>
                  <a:txBody>
                    <a:bodyPr/>
                    <a:lstStyle/>
                    <a:p>
                      <a:r>
                        <a:rPr lang="en-US" sz="1200" dirty="0" smtClean="0"/>
                        <a:t>Cost in Large</a:t>
                      </a:r>
                      <a:r>
                        <a:rPr lang="en-US" sz="1200" baseline="0" dirty="0" smtClean="0"/>
                        <a:t> Data Center</a:t>
                      </a:r>
                      <a:endParaRPr lang="en-US" sz="1200" dirty="0"/>
                    </a:p>
                  </a:txBody>
                  <a:tcPr/>
                </a:tc>
                <a:tc>
                  <a:txBody>
                    <a:bodyPr/>
                    <a:lstStyle/>
                    <a:p>
                      <a:r>
                        <a:rPr lang="en-US" sz="1200" dirty="0" smtClean="0"/>
                        <a:t>Ratio</a:t>
                      </a:r>
                      <a:endParaRPr lang="en-US" sz="1200" dirty="0"/>
                    </a:p>
                  </a:txBody>
                  <a:tcPr/>
                </a:tc>
              </a:tr>
              <a:tr h="516243">
                <a:tc>
                  <a:txBody>
                    <a:bodyPr/>
                    <a:lstStyle/>
                    <a:p>
                      <a:r>
                        <a:rPr lang="en-US" sz="1200" dirty="0" smtClean="0"/>
                        <a:t>Network</a:t>
                      </a:r>
                      <a:endParaRPr lang="en-US" sz="1200" dirty="0"/>
                    </a:p>
                  </a:txBody>
                  <a:tcPr/>
                </a:tc>
                <a:tc>
                  <a:txBody>
                    <a:bodyPr/>
                    <a:lstStyle/>
                    <a:p>
                      <a:r>
                        <a:rPr lang="en-US" sz="1200" dirty="0" smtClean="0"/>
                        <a:t>$95 per Mbps/</a:t>
                      </a:r>
                    </a:p>
                    <a:p>
                      <a:r>
                        <a:rPr lang="en-US" sz="1200" dirty="0" smtClean="0"/>
                        <a:t>month</a:t>
                      </a:r>
                      <a:endParaRPr lang="en-US" sz="1200" dirty="0"/>
                    </a:p>
                  </a:txBody>
                  <a:tcPr/>
                </a:tc>
                <a:tc>
                  <a:txBody>
                    <a:bodyPr/>
                    <a:lstStyle/>
                    <a:p>
                      <a:r>
                        <a:rPr lang="en-US" sz="1200" dirty="0" smtClean="0"/>
                        <a:t>$13 per</a:t>
                      </a:r>
                      <a:r>
                        <a:rPr lang="en-US" sz="1200" baseline="0" dirty="0" smtClean="0"/>
                        <a:t> </a:t>
                      </a:r>
                      <a:r>
                        <a:rPr lang="en-US" sz="1200" dirty="0" smtClean="0"/>
                        <a:t>Mbps/</a:t>
                      </a:r>
                    </a:p>
                    <a:p>
                      <a:r>
                        <a:rPr lang="en-US" sz="1200" dirty="0" smtClean="0"/>
                        <a:t>month</a:t>
                      </a:r>
                      <a:endParaRPr lang="en-US" sz="1200" dirty="0"/>
                    </a:p>
                  </a:txBody>
                  <a:tcPr/>
                </a:tc>
                <a:tc>
                  <a:txBody>
                    <a:bodyPr/>
                    <a:lstStyle/>
                    <a:p>
                      <a:r>
                        <a:rPr lang="en-US" sz="1200" dirty="0" smtClean="0"/>
                        <a:t>   7.1</a:t>
                      </a:r>
                      <a:endParaRPr lang="en-US" sz="1200" dirty="0"/>
                    </a:p>
                  </a:txBody>
                  <a:tcPr/>
                </a:tc>
              </a:tr>
              <a:tr h="516243">
                <a:tc>
                  <a:txBody>
                    <a:bodyPr/>
                    <a:lstStyle/>
                    <a:p>
                      <a:r>
                        <a:rPr lang="en-US" sz="1200" dirty="0" smtClean="0"/>
                        <a:t>Storage</a:t>
                      </a:r>
                    </a:p>
                  </a:txBody>
                  <a:tcPr/>
                </a:tc>
                <a:tc>
                  <a:txBody>
                    <a:bodyPr/>
                    <a:lstStyle/>
                    <a:p>
                      <a:r>
                        <a:rPr lang="en-US" sz="1200" dirty="0" smtClean="0"/>
                        <a:t>$2.20 per GB/</a:t>
                      </a:r>
                    </a:p>
                    <a:p>
                      <a:r>
                        <a:rPr lang="en-US" sz="1200" dirty="0" smtClean="0"/>
                        <a:t>month</a:t>
                      </a:r>
                      <a:endParaRPr lang="en-US" sz="1200" dirty="0"/>
                    </a:p>
                  </a:txBody>
                  <a:tcPr/>
                </a:tc>
                <a:tc>
                  <a:txBody>
                    <a:bodyPr/>
                    <a:lstStyle/>
                    <a:p>
                      <a:r>
                        <a:rPr lang="en-US" sz="1200" dirty="0" smtClean="0"/>
                        <a:t>$0.40 per GB/</a:t>
                      </a:r>
                    </a:p>
                    <a:p>
                      <a:r>
                        <a:rPr lang="en-US" sz="1200" dirty="0" smtClean="0"/>
                        <a:t>month</a:t>
                      </a:r>
                      <a:endParaRPr lang="en-US" sz="1200" dirty="0"/>
                    </a:p>
                  </a:txBody>
                  <a:tcPr/>
                </a:tc>
                <a:tc>
                  <a:txBody>
                    <a:bodyPr/>
                    <a:lstStyle/>
                    <a:p>
                      <a:r>
                        <a:rPr lang="en-US" sz="1200" dirty="0" smtClean="0"/>
                        <a:t>   5.7</a:t>
                      </a:r>
                      <a:endParaRPr lang="en-US" sz="1200" dirty="0"/>
                    </a:p>
                  </a:txBody>
                  <a:tcPr/>
                </a:tc>
              </a:tr>
              <a:tr h="671115">
                <a:tc>
                  <a:txBody>
                    <a:bodyPr/>
                    <a:lstStyle/>
                    <a:p>
                      <a:r>
                        <a:rPr lang="en-US" sz="1200" dirty="0" smtClean="0"/>
                        <a:t>Administration</a:t>
                      </a:r>
                      <a:endParaRPr lang="en-US" sz="1200" dirty="0"/>
                    </a:p>
                  </a:txBody>
                  <a:tcPr/>
                </a:tc>
                <a:tc>
                  <a:txBody>
                    <a:bodyPr/>
                    <a:lstStyle/>
                    <a:p>
                      <a:r>
                        <a:rPr lang="en-US" sz="1200" dirty="0" smtClean="0"/>
                        <a:t>~140 servers/</a:t>
                      </a:r>
                    </a:p>
                    <a:p>
                      <a:r>
                        <a:rPr lang="en-US" sz="1200" dirty="0" smtClean="0"/>
                        <a:t>Administrator</a:t>
                      </a:r>
                      <a:endParaRPr lang="en-US" sz="1200" dirty="0"/>
                    </a:p>
                  </a:txBody>
                  <a:tcPr/>
                </a:tc>
                <a:tc>
                  <a:txBody>
                    <a:bodyPr/>
                    <a:lstStyle/>
                    <a:p>
                      <a:r>
                        <a:rPr lang="en-US" sz="1200" dirty="0" smtClean="0"/>
                        <a:t>&gt;1000 Servers/</a:t>
                      </a:r>
                    </a:p>
                    <a:p>
                      <a:r>
                        <a:rPr lang="en-US" sz="1200" dirty="0" smtClean="0"/>
                        <a:t>Administrator</a:t>
                      </a:r>
                      <a:endParaRPr lang="en-US" sz="1200" dirty="0"/>
                    </a:p>
                  </a:txBody>
                  <a:tcPr/>
                </a:tc>
                <a:tc>
                  <a:txBody>
                    <a:bodyPr/>
                    <a:lstStyle/>
                    <a:p>
                      <a:r>
                        <a:rPr lang="en-US" sz="1200" dirty="0" smtClean="0"/>
                        <a:t>   7.1</a:t>
                      </a:r>
                      <a:endParaRPr lang="en-US" sz="1200" dirty="0"/>
                    </a:p>
                  </a:txBody>
                  <a:tcPr/>
                </a:tc>
              </a:tr>
            </a:tbl>
          </a:graphicData>
        </a:graphic>
      </p:graphicFrame>
      <p:grpSp>
        <p:nvGrpSpPr>
          <p:cNvPr id="10" name="Group 11"/>
          <p:cNvGrpSpPr/>
          <p:nvPr/>
        </p:nvGrpSpPr>
        <p:grpSpPr>
          <a:xfrm>
            <a:off x="-70297" y="3655365"/>
            <a:ext cx="9144001" cy="3046988"/>
            <a:chOff x="-70297" y="3955542"/>
            <a:chExt cx="9144001" cy="3046988"/>
          </a:xfrm>
        </p:grpSpPr>
        <p:sp>
          <p:nvSpPr>
            <p:cNvPr id="13" name="TextBox 12"/>
            <p:cNvSpPr txBox="1"/>
            <p:nvPr/>
          </p:nvSpPr>
          <p:spPr>
            <a:xfrm>
              <a:off x="-70297" y="3955542"/>
              <a:ext cx="4991725" cy="3046988"/>
            </a:xfrm>
            <a:prstGeom prst="rect">
              <a:avLst/>
            </a:prstGeom>
            <a:solidFill>
              <a:schemeClr val="bg1"/>
            </a:solidFill>
          </p:spPr>
          <p:txBody>
            <a:bodyPr wrap="square" rtlCol="0">
              <a:spAutoFit/>
            </a:bodyPr>
            <a:lstStyle/>
            <a:p>
              <a:r>
                <a:rPr lang="en-US" sz="2400" dirty="0" smtClean="0">
                  <a:solidFill>
                    <a:prstClr val="black"/>
                  </a:solidFill>
                </a:rPr>
                <a:t>2 Google warehouses of computers on the banks of the Columbia River, in The </a:t>
              </a:r>
              <a:r>
                <a:rPr lang="en-US" sz="2400" dirty="0" err="1" smtClean="0">
                  <a:solidFill>
                    <a:prstClr val="black"/>
                  </a:solidFill>
                </a:rPr>
                <a:t>Dalles</a:t>
              </a:r>
              <a:r>
                <a:rPr lang="en-US" sz="2400" dirty="0" smtClean="0">
                  <a:solidFill>
                    <a:prstClr val="black"/>
                  </a:solidFill>
                </a:rPr>
                <a:t>, Oregon</a:t>
              </a:r>
            </a:p>
            <a:p>
              <a:r>
                <a:rPr lang="en-US" sz="2400" dirty="0" smtClean="0">
                  <a:solidFill>
                    <a:prstClr val="black"/>
                  </a:solidFill>
                </a:rPr>
                <a:t>Such centers use 20MW-200MW </a:t>
              </a:r>
            </a:p>
            <a:p>
              <a:r>
                <a:rPr lang="en-US" sz="2400" dirty="0" smtClean="0">
                  <a:solidFill>
                    <a:prstClr val="black"/>
                  </a:solidFill>
                </a:rPr>
                <a:t>(Future) each  with 150 watts per CPU</a:t>
              </a:r>
            </a:p>
            <a:p>
              <a:r>
                <a:rPr lang="en-US" sz="2400" dirty="0" smtClean="0">
                  <a:solidFill>
                    <a:prstClr val="black"/>
                  </a:solidFill>
                </a:rPr>
                <a:t>Save money from large size, positioning with cheap power and access with Internet</a:t>
              </a:r>
              <a:endParaRPr lang="en-US" sz="2400" dirty="0">
                <a:solidFill>
                  <a:prstClr val="black"/>
                </a:solidFill>
              </a:endParaRPr>
            </a:p>
          </p:txBody>
        </p:sp>
        <p:pic>
          <p:nvPicPr>
            <p:cNvPr id="14" name="Picture 3"/>
            <p:cNvPicPr>
              <a:picLocks noChangeAspect="1" noChangeArrowheads="1"/>
            </p:cNvPicPr>
            <p:nvPr/>
          </p:nvPicPr>
          <p:blipFill>
            <a:blip r:embed="rId5" cstate="print"/>
            <a:srcRect/>
            <a:stretch>
              <a:fillRect/>
            </a:stretch>
          </p:blipFill>
          <p:spPr bwMode="auto">
            <a:xfrm>
              <a:off x="4921428" y="4014927"/>
              <a:ext cx="4152276" cy="2914650"/>
            </a:xfrm>
            <a:prstGeom prst="rect">
              <a:avLst/>
            </a:prstGeom>
            <a:noFill/>
            <a:ln w="9525">
              <a:noFill/>
              <a:miter lim="800000"/>
              <a:headEnd/>
              <a:tailEnd/>
            </a:ln>
            <a:effectLst/>
          </p:spPr>
        </p:pic>
      </p:grpSp>
    </p:spTree>
    <p:extLst>
      <p:ext uri="{BB962C8B-B14F-4D97-AF65-F5344CB8AC3E}">
        <p14:creationId xmlns:p14="http://schemas.microsoft.com/office/powerpoint/2010/main" val="164358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9"/>
            <a:ext cx="8763000" cy="609399"/>
          </a:xfrm>
        </p:spPr>
        <p:txBody>
          <a:bodyPr>
            <a:normAutofit fontScale="90000"/>
          </a:bodyPr>
          <a:lstStyle/>
          <a:p>
            <a:pPr>
              <a:defRPr/>
            </a:pPr>
            <a:r>
              <a:rPr dirty="0" smtClean="0"/>
              <a:t>Containers: Separating Concerns</a:t>
            </a:r>
            <a:endParaRPr dirty="0"/>
          </a:p>
        </p:txBody>
      </p:sp>
      <p:pic>
        <p:nvPicPr>
          <p:cNvPr id="27651" name="Picture 3" descr="Drawing1"/>
          <p:cNvPicPr>
            <a:picLocks noChangeAspect="1" noChangeArrowheads="1"/>
          </p:cNvPicPr>
          <p:nvPr/>
        </p:nvPicPr>
        <p:blipFill>
          <a:blip r:embed="rId3" cstate="print"/>
          <a:srcRect l="31944" t="29816" r="8881" b="-8398"/>
          <a:stretch>
            <a:fillRect/>
          </a:stretch>
        </p:blipFill>
        <p:spPr bwMode="auto">
          <a:xfrm>
            <a:off x="252045" y="917331"/>
            <a:ext cx="7410450" cy="5029200"/>
          </a:xfrm>
          <a:prstGeom prst="rect">
            <a:avLst/>
          </a:prstGeom>
          <a:noFill/>
          <a:ln w="9525">
            <a:noFill/>
            <a:miter lim="800000"/>
            <a:headEnd/>
            <a:tailEnd/>
          </a:ln>
        </p:spPr>
      </p:pic>
      <p:pic>
        <p:nvPicPr>
          <p:cNvPr id="5" name="Picture 4" descr="ChicagoContainerStalls.JPG"/>
          <p:cNvPicPr>
            <a:picLocks noChangeAspect="1"/>
          </p:cNvPicPr>
          <p:nvPr/>
        </p:nvPicPr>
        <p:blipFill>
          <a:blip r:embed="rId4" cstate="print"/>
          <a:stretch>
            <a:fillRect/>
          </a:stretch>
        </p:blipFill>
        <p:spPr>
          <a:xfrm>
            <a:off x="5029201" y="4114800"/>
            <a:ext cx="4114800" cy="2743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p:cNvSpPr txBox="1"/>
          <p:nvPr/>
        </p:nvSpPr>
        <p:spPr>
          <a:xfrm>
            <a:off x="5257800" y="6519446"/>
            <a:ext cx="1266693" cy="338554"/>
          </a:xfrm>
          <a:prstGeom prst="rect">
            <a:avLst/>
          </a:prstGeom>
          <a:noFill/>
        </p:spPr>
        <p:txBody>
          <a:bodyPr wrap="none" rtlCol="0">
            <a:spAutoFit/>
          </a:bodyPr>
          <a:lstStyle/>
          <a:p>
            <a:r>
              <a:rPr lang="en-US" sz="1600" b="1" i="1" dirty="0">
                <a:solidFill>
                  <a:prstClr val="white"/>
                </a:solidFill>
              </a:rPr>
              <a:t>MICROSOFT</a:t>
            </a:r>
          </a:p>
        </p:txBody>
      </p:sp>
    </p:spTree>
    <p:extLst>
      <p:ext uri="{BB962C8B-B14F-4D97-AF65-F5344CB8AC3E}">
        <p14:creationId xmlns:p14="http://schemas.microsoft.com/office/powerpoint/2010/main" val="3754293828"/>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sz="7200" b="1" dirty="0" smtClean="0"/>
              <a:t>Education and Clouds</a:t>
            </a:r>
            <a:endParaRPr lang="en-US" sz="7200" b="1" dirty="0"/>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8524569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229600" cy="1143000"/>
          </a:xfrm>
        </p:spPr>
        <p:txBody>
          <a:bodyPr>
            <a:normAutofit fontScale="90000"/>
          </a:bodyPr>
          <a:lstStyle/>
          <a:p>
            <a:r>
              <a:rPr lang="en-US" b="1" dirty="0" smtClean="0"/>
              <a:t>3-way Clouds and/or</a:t>
            </a:r>
            <a:br>
              <a:rPr lang="en-US" b="1" dirty="0" smtClean="0"/>
            </a:br>
            <a:r>
              <a:rPr lang="en-US" b="1" dirty="0" smtClean="0"/>
              <a:t>Cyberinfrastructure</a:t>
            </a:r>
            <a:endParaRPr lang="en-US" b="1" dirty="0"/>
          </a:p>
        </p:txBody>
      </p:sp>
      <p:sp>
        <p:nvSpPr>
          <p:cNvPr id="3" name="Content Placeholder 2"/>
          <p:cNvSpPr>
            <a:spLocks noGrp="1"/>
          </p:cNvSpPr>
          <p:nvPr>
            <p:ph idx="1"/>
          </p:nvPr>
        </p:nvSpPr>
        <p:spPr>
          <a:xfrm>
            <a:off x="0" y="1600200"/>
            <a:ext cx="9144000" cy="4525963"/>
          </a:xfrm>
        </p:spPr>
        <p:txBody>
          <a:bodyPr>
            <a:normAutofit/>
          </a:bodyPr>
          <a:lstStyle/>
          <a:p>
            <a:r>
              <a:rPr lang="en-US" dirty="0" smtClean="0"/>
              <a:t>Use it in faculty, graduate student and undergraduate </a:t>
            </a:r>
            <a:r>
              <a:rPr lang="en-US" dirty="0" smtClean="0">
                <a:solidFill>
                  <a:srgbClr val="FF0000"/>
                </a:solidFill>
              </a:rPr>
              <a:t>research</a:t>
            </a:r>
          </a:p>
          <a:p>
            <a:pPr lvl="1"/>
            <a:r>
              <a:rPr lang="en-US" dirty="0" smtClean="0"/>
              <a:t>~10 students each summer at IU from ADMI</a:t>
            </a:r>
          </a:p>
          <a:p>
            <a:r>
              <a:rPr lang="en-US" dirty="0" smtClean="0">
                <a:solidFill>
                  <a:srgbClr val="FF0000"/>
                </a:solidFill>
              </a:rPr>
              <a:t>Teach</a:t>
            </a:r>
            <a:r>
              <a:rPr lang="en-US" dirty="0" smtClean="0"/>
              <a:t> it as it involves areas of Information Technology with lots of job opportunities</a:t>
            </a:r>
          </a:p>
          <a:p>
            <a:r>
              <a:rPr lang="en-US" dirty="0" smtClean="0"/>
              <a:t>Use it to support </a:t>
            </a:r>
            <a:r>
              <a:rPr lang="en-US" dirty="0" smtClean="0">
                <a:solidFill>
                  <a:srgbClr val="FF0000"/>
                </a:solidFill>
              </a:rPr>
              <a:t>distributed learning environment</a:t>
            </a:r>
          </a:p>
          <a:p>
            <a:pPr lvl="1"/>
            <a:r>
              <a:rPr lang="en-US" dirty="0" smtClean="0"/>
              <a:t>A cloud backend for course materials and collaboration</a:t>
            </a:r>
          </a:p>
          <a:p>
            <a:pPr lvl="1"/>
            <a:r>
              <a:rPr lang="en-US" dirty="0" smtClean="0"/>
              <a:t>Green computing infrastructure</a:t>
            </a:r>
            <a:endParaRPr lang="en-US" dirty="0"/>
          </a:p>
        </p:txBody>
      </p:sp>
    </p:spTree>
    <p:extLst>
      <p:ext uri="{BB962C8B-B14F-4D97-AF65-F5344CB8AC3E}">
        <p14:creationId xmlns:p14="http://schemas.microsoft.com/office/powerpoint/2010/main" val="109016558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014504" cy="838200"/>
          </a:xfrm>
        </p:spPr>
        <p:txBody>
          <a:bodyPr>
            <a:noAutofit/>
          </a:bodyPr>
          <a:lstStyle/>
          <a:p>
            <a:r>
              <a:rPr lang="en-US" sz="3600" b="1" dirty="0" smtClean="0"/>
              <a:t>C4 = Continuous Collaborative </a:t>
            </a:r>
            <a:br>
              <a:rPr lang="en-US" sz="3600" b="1" dirty="0" smtClean="0"/>
            </a:br>
            <a:r>
              <a:rPr lang="en-US" sz="3600" b="1" dirty="0" smtClean="0"/>
              <a:t>Computational Cloud</a:t>
            </a:r>
            <a:endParaRPr lang="en-US" sz="3600" b="1" dirty="0"/>
          </a:p>
        </p:txBody>
      </p:sp>
      <p:sp>
        <p:nvSpPr>
          <p:cNvPr id="3" name="TextBox 2"/>
          <p:cNvSpPr txBox="1"/>
          <p:nvPr/>
        </p:nvSpPr>
        <p:spPr>
          <a:xfrm>
            <a:off x="228600" y="1161034"/>
            <a:ext cx="8825696" cy="2862322"/>
          </a:xfrm>
          <a:prstGeom prst="rect">
            <a:avLst/>
          </a:prstGeom>
          <a:noFill/>
        </p:spPr>
        <p:txBody>
          <a:bodyPr wrap="square" rtlCol="0">
            <a:spAutoFit/>
          </a:bodyPr>
          <a:lstStyle/>
          <a:p>
            <a:pPr algn="ctr"/>
            <a:r>
              <a:rPr lang="en-US" sz="2000" b="1" dirty="0" smtClean="0"/>
              <a:t>C4 EMERGING VISION</a:t>
            </a:r>
            <a:endParaRPr lang="en-US" sz="2000" dirty="0" smtClean="0"/>
          </a:p>
          <a:p>
            <a:r>
              <a:rPr lang="en-US" sz="2000" dirty="0" smtClean="0"/>
              <a:t>While the internet has changed the way we communicate and get entertainment, we need to empower the next generation of engineers and scientists with technology that enables interdisciplinary collaboration for lifelong learning.</a:t>
            </a:r>
          </a:p>
          <a:p>
            <a:endParaRPr lang="en-US" sz="2000" dirty="0"/>
          </a:p>
          <a:p>
            <a:r>
              <a:rPr lang="en-US" sz="2000" dirty="0" smtClean="0"/>
              <a:t>Today, the cloud is a set of services that people explicitly have to </a:t>
            </a:r>
            <a:r>
              <a:rPr lang="en-US" sz="2000" b="1" dirty="0" smtClean="0"/>
              <a:t>access</a:t>
            </a:r>
            <a:r>
              <a:rPr lang="en-US" sz="2000" dirty="0" smtClean="0"/>
              <a:t> (from laptops, desktops, etc.). In 2020 the C4 will be part of our lives, as a larger, pervasive, continuous experience. The measure of success will be how “invisible” it becomes</a:t>
            </a:r>
            <a:r>
              <a:rPr lang="en-US" dirty="0" smtClean="0"/>
              <a:t>.</a:t>
            </a:r>
            <a:endParaRPr lang="en-US" sz="1400" dirty="0" smtClean="0"/>
          </a:p>
        </p:txBody>
      </p:sp>
      <p:sp>
        <p:nvSpPr>
          <p:cNvPr id="8" name="Rectangle 7"/>
          <p:cNvSpPr/>
          <p:nvPr/>
        </p:nvSpPr>
        <p:spPr>
          <a:xfrm>
            <a:off x="142754" y="1524001"/>
            <a:ext cx="8911542" cy="25908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p:cNvSpPr/>
          <p:nvPr/>
        </p:nvSpPr>
        <p:spPr>
          <a:xfrm>
            <a:off x="142754" y="4136292"/>
            <a:ext cx="8911542" cy="17044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28600" y="4567953"/>
            <a:ext cx="8915400" cy="1323439"/>
          </a:xfrm>
          <a:prstGeom prst="rect">
            <a:avLst/>
          </a:prstGeom>
        </p:spPr>
        <p:txBody>
          <a:bodyPr wrap="square">
            <a:spAutoFit/>
          </a:bodyPr>
          <a:lstStyle/>
          <a:p>
            <a:r>
              <a:rPr lang="en-US" sz="2000" dirty="0" smtClean="0"/>
              <a:t>We are no prophets and can’t anticipate what exactly will work, but we </a:t>
            </a:r>
            <a:r>
              <a:rPr lang="en-US" sz="2000" dirty="0"/>
              <a:t>expect to have high bandwidth and ubiquitous connectivity for everyone everywhere, even in rural areas (using power-efficient micro data centers the size of shoe boxes</a:t>
            </a:r>
            <a:r>
              <a:rPr lang="en-US" sz="2000" dirty="0" smtClean="0"/>
              <a:t>). Here the cloud will enable business, fun, destruction and creation of regimes (societies)</a:t>
            </a:r>
            <a:endParaRPr lang="en-US" sz="2000" dirty="0"/>
          </a:p>
        </p:txBody>
      </p:sp>
      <p:sp>
        <p:nvSpPr>
          <p:cNvPr id="12" name="Rectangle 11"/>
          <p:cNvSpPr/>
          <p:nvPr/>
        </p:nvSpPr>
        <p:spPr>
          <a:xfrm>
            <a:off x="3051745" y="4143851"/>
            <a:ext cx="2047228" cy="400110"/>
          </a:xfrm>
          <a:prstGeom prst="rect">
            <a:avLst/>
          </a:prstGeom>
        </p:spPr>
        <p:txBody>
          <a:bodyPr wrap="none">
            <a:spAutoFit/>
          </a:bodyPr>
          <a:lstStyle/>
          <a:p>
            <a:pPr algn="ctr"/>
            <a:r>
              <a:rPr lang="en-US" sz="2000" b="1" dirty="0"/>
              <a:t>C4 </a:t>
            </a:r>
            <a:r>
              <a:rPr lang="en-US" sz="2000" b="1" dirty="0" smtClean="0"/>
              <a:t>Society Vision </a:t>
            </a:r>
            <a:endParaRPr lang="en-US" sz="2000" b="1" dirty="0"/>
          </a:p>
        </p:txBody>
      </p:sp>
      <p:sp>
        <p:nvSpPr>
          <p:cNvPr id="6" name="TextBox 5"/>
          <p:cNvSpPr txBox="1"/>
          <p:nvPr/>
        </p:nvSpPr>
        <p:spPr>
          <a:xfrm>
            <a:off x="609599" y="6085595"/>
            <a:ext cx="7296549" cy="707886"/>
          </a:xfrm>
          <a:prstGeom prst="rect">
            <a:avLst/>
          </a:prstGeom>
          <a:noFill/>
        </p:spPr>
        <p:txBody>
          <a:bodyPr wrap="none" rtlCol="0">
            <a:spAutoFit/>
          </a:bodyPr>
          <a:lstStyle/>
          <a:p>
            <a:r>
              <a:rPr lang="en-US" sz="2000" b="1" dirty="0" smtClean="0">
                <a:solidFill>
                  <a:srgbClr val="FF0000"/>
                </a:solidFill>
              </a:rPr>
              <a:t>Wandering through life with a  tablet/smartphone hooked to cloud</a:t>
            </a:r>
          </a:p>
          <a:p>
            <a:r>
              <a:rPr lang="en-US" sz="2000" b="1" dirty="0" smtClean="0">
                <a:solidFill>
                  <a:srgbClr val="FF0000"/>
                </a:solidFill>
              </a:rPr>
              <a:t>Education should embrace C4 just as students do</a:t>
            </a:r>
            <a:endParaRPr lang="en-US" sz="2000" b="1" dirty="0">
              <a:solidFill>
                <a:srgbClr val="FF0000"/>
              </a:solidFill>
            </a:endParaRPr>
          </a:p>
        </p:txBody>
      </p:sp>
    </p:spTree>
    <p:extLst>
      <p:ext uri="{BB962C8B-B14F-4D97-AF65-F5344CB8AC3E}">
        <p14:creationId xmlns:p14="http://schemas.microsoft.com/office/powerpoint/2010/main" val="156244393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p:nvPr/>
        </p:nvGrpSpPr>
        <p:grpSpPr>
          <a:xfrm>
            <a:off x="1981200" y="1447800"/>
            <a:ext cx="2819400" cy="2743200"/>
            <a:chOff x="1981200" y="1447800"/>
            <a:chExt cx="2819400" cy="2743200"/>
          </a:xfrm>
        </p:grpSpPr>
        <p:sp>
          <p:nvSpPr>
            <p:cNvPr id="4" name="Donut 3"/>
            <p:cNvSpPr/>
            <p:nvPr/>
          </p:nvSpPr>
          <p:spPr>
            <a:xfrm>
              <a:off x="1981200" y="1447800"/>
              <a:ext cx="2743200" cy="2743200"/>
            </a:xfrm>
            <a:prstGeom prst="donut">
              <a:avLst>
                <a:gd name="adj" fmla="val 1957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C</a:t>
              </a:r>
              <a:r>
                <a:rPr lang="en-US" baseline="30000" dirty="0" smtClean="0">
                  <a:solidFill>
                    <a:srgbClr val="FF0000"/>
                  </a:solidFill>
                </a:rPr>
                <a:t>4</a:t>
              </a:r>
            </a:p>
            <a:p>
              <a:pPr algn="ctr"/>
              <a:r>
                <a:rPr lang="en-US" b="1" dirty="0" smtClean="0">
                  <a:solidFill>
                    <a:schemeClr val="tx1"/>
                  </a:solidFill>
                </a:rPr>
                <a:t>Continuous</a:t>
              </a:r>
            </a:p>
            <a:p>
              <a:pPr algn="ctr"/>
              <a:r>
                <a:rPr lang="en-US" b="1" dirty="0" smtClean="0">
                  <a:solidFill>
                    <a:schemeClr val="tx1"/>
                  </a:solidFill>
                </a:rPr>
                <a:t>Collaborative</a:t>
              </a:r>
            </a:p>
            <a:p>
              <a:pPr algn="ctr"/>
              <a:r>
                <a:rPr lang="en-US" b="1" dirty="0" smtClean="0">
                  <a:solidFill>
                    <a:schemeClr val="tx1"/>
                  </a:solidFill>
                </a:rPr>
                <a:t>Computational</a:t>
              </a:r>
            </a:p>
            <a:p>
              <a:pPr algn="ctr"/>
              <a:r>
                <a:rPr lang="en-US" b="1" dirty="0" smtClean="0">
                  <a:solidFill>
                    <a:schemeClr val="tx1"/>
                  </a:solidFill>
                </a:rPr>
                <a:t>Cloud</a:t>
              </a:r>
              <a:endParaRPr lang="en-US" b="1" dirty="0">
                <a:solidFill>
                  <a:schemeClr val="tx1"/>
                </a:solidFill>
              </a:endParaRPr>
            </a:p>
          </p:txBody>
        </p:sp>
        <p:sp>
          <p:nvSpPr>
            <p:cNvPr id="7" name="TextBox 6"/>
            <p:cNvSpPr txBox="1"/>
            <p:nvPr/>
          </p:nvSpPr>
          <p:spPr>
            <a:xfrm>
              <a:off x="3200400" y="1524000"/>
              <a:ext cx="386644" cy="369332"/>
            </a:xfrm>
            <a:prstGeom prst="rect">
              <a:avLst/>
            </a:prstGeom>
            <a:noFill/>
          </p:spPr>
          <p:txBody>
            <a:bodyPr wrap="none" rtlCol="0">
              <a:spAutoFit/>
            </a:bodyPr>
            <a:lstStyle/>
            <a:p>
              <a:r>
                <a:rPr lang="en-US" b="1" dirty="0" smtClean="0"/>
                <a:t>C</a:t>
              </a:r>
              <a:r>
                <a:rPr lang="en-US" b="1" baseline="30000" dirty="0" smtClean="0"/>
                <a:t>4</a:t>
              </a:r>
            </a:p>
          </p:txBody>
        </p:sp>
        <p:sp>
          <p:nvSpPr>
            <p:cNvPr id="8" name="TextBox 7"/>
            <p:cNvSpPr txBox="1"/>
            <p:nvPr/>
          </p:nvSpPr>
          <p:spPr>
            <a:xfrm>
              <a:off x="3581400" y="1611868"/>
              <a:ext cx="228600" cy="369332"/>
            </a:xfrm>
            <a:prstGeom prst="rect">
              <a:avLst/>
            </a:prstGeom>
            <a:noFill/>
          </p:spPr>
          <p:txBody>
            <a:bodyPr wrap="square" rtlCol="0">
              <a:spAutoFit/>
            </a:bodyPr>
            <a:lstStyle/>
            <a:p>
              <a:r>
                <a:rPr lang="en-US" b="1" dirty="0" smtClean="0"/>
                <a:t>I</a:t>
              </a:r>
              <a:endParaRPr lang="en-US" b="1" baseline="30000" dirty="0" smtClean="0"/>
            </a:p>
          </p:txBody>
        </p:sp>
        <p:sp>
          <p:nvSpPr>
            <p:cNvPr id="9" name="TextBox 8"/>
            <p:cNvSpPr txBox="1"/>
            <p:nvPr/>
          </p:nvSpPr>
          <p:spPr>
            <a:xfrm>
              <a:off x="3733800" y="1701800"/>
              <a:ext cx="304800" cy="369332"/>
            </a:xfrm>
            <a:prstGeom prst="rect">
              <a:avLst/>
            </a:prstGeom>
            <a:noFill/>
          </p:spPr>
          <p:txBody>
            <a:bodyPr wrap="square" rtlCol="0">
              <a:spAutoFit/>
            </a:bodyPr>
            <a:lstStyle/>
            <a:p>
              <a:r>
                <a:rPr lang="en-US" b="1" dirty="0" smtClean="0"/>
                <a:t>N</a:t>
              </a:r>
            </a:p>
          </p:txBody>
        </p:sp>
        <p:sp>
          <p:nvSpPr>
            <p:cNvPr id="10" name="TextBox 9"/>
            <p:cNvSpPr txBox="1"/>
            <p:nvPr/>
          </p:nvSpPr>
          <p:spPr>
            <a:xfrm>
              <a:off x="3962400" y="1879600"/>
              <a:ext cx="304800" cy="369332"/>
            </a:xfrm>
            <a:prstGeom prst="rect">
              <a:avLst/>
            </a:prstGeom>
            <a:noFill/>
          </p:spPr>
          <p:txBody>
            <a:bodyPr wrap="square" rtlCol="0">
              <a:spAutoFit/>
            </a:bodyPr>
            <a:lstStyle/>
            <a:p>
              <a:r>
                <a:rPr lang="en-US" b="1" dirty="0" smtClean="0"/>
                <a:t>T</a:t>
              </a:r>
            </a:p>
          </p:txBody>
        </p:sp>
        <p:sp>
          <p:nvSpPr>
            <p:cNvPr id="11" name="TextBox 10"/>
            <p:cNvSpPr txBox="1"/>
            <p:nvPr/>
          </p:nvSpPr>
          <p:spPr>
            <a:xfrm>
              <a:off x="4114800" y="1981200"/>
              <a:ext cx="304800" cy="369332"/>
            </a:xfrm>
            <a:prstGeom prst="rect">
              <a:avLst/>
            </a:prstGeom>
            <a:noFill/>
          </p:spPr>
          <p:txBody>
            <a:bodyPr wrap="square" rtlCol="0">
              <a:spAutoFit/>
            </a:bodyPr>
            <a:lstStyle/>
            <a:p>
              <a:r>
                <a:rPr lang="en-US" b="1" dirty="0" smtClean="0"/>
                <a:t>E</a:t>
              </a:r>
            </a:p>
          </p:txBody>
        </p:sp>
        <p:sp>
          <p:nvSpPr>
            <p:cNvPr id="12" name="TextBox 11"/>
            <p:cNvSpPr txBox="1"/>
            <p:nvPr/>
          </p:nvSpPr>
          <p:spPr>
            <a:xfrm>
              <a:off x="4267200" y="2209800"/>
              <a:ext cx="304800" cy="369332"/>
            </a:xfrm>
            <a:prstGeom prst="rect">
              <a:avLst/>
            </a:prstGeom>
            <a:noFill/>
          </p:spPr>
          <p:txBody>
            <a:bodyPr wrap="square" rtlCol="0">
              <a:spAutoFit/>
            </a:bodyPr>
            <a:lstStyle/>
            <a:p>
              <a:r>
                <a:rPr lang="en-US" b="1" dirty="0" smtClean="0"/>
                <a:t>L</a:t>
              </a:r>
            </a:p>
          </p:txBody>
        </p:sp>
        <p:sp>
          <p:nvSpPr>
            <p:cNvPr id="13" name="TextBox 12"/>
            <p:cNvSpPr txBox="1"/>
            <p:nvPr/>
          </p:nvSpPr>
          <p:spPr>
            <a:xfrm>
              <a:off x="4495800" y="2602468"/>
              <a:ext cx="304800" cy="369332"/>
            </a:xfrm>
            <a:prstGeom prst="rect">
              <a:avLst/>
            </a:prstGeom>
            <a:noFill/>
          </p:spPr>
          <p:txBody>
            <a:bodyPr wrap="square" rtlCol="0">
              <a:spAutoFit/>
            </a:bodyPr>
            <a:lstStyle/>
            <a:p>
              <a:r>
                <a:rPr lang="en-US" b="1" dirty="0" smtClean="0"/>
                <a:t>I</a:t>
              </a:r>
            </a:p>
          </p:txBody>
        </p:sp>
        <p:sp>
          <p:nvSpPr>
            <p:cNvPr id="14" name="TextBox 13"/>
            <p:cNvSpPr txBox="1"/>
            <p:nvPr/>
          </p:nvSpPr>
          <p:spPr>
            <a:xfrm>
              <a:off x="4267200" y="2819400"/>
              <a:ext cx="304800" cy="369332"/>
            </a:xfrm>
            <a:prstGeom prst="rect">
              <a:avLst/>
            </a:prstGeom>
            <a:noFill/>
          </p:spPr>
          <p:txBody>
            <a:bodyPr wrap="square" rtlCol="0">
              <a:spAutoFit/>
            </a:bodyPr>
            <a:lstStyle/>
            <a:p>
              <a:r>
                <a:rPr lang="en-US" b="1" dirty="0" smtClean="0"/>
                <a:t>G</a:t>
              </a:r>
            </a:p>
          </p:txBody>
        </p:sp>
        <p:sp>
          <p:nvSpPr>
            <p:cNvPr id="15" name="TextBox 14"/>
            <p:cNvSpPr txBox="1"/>
            <p:nvPr/>
          </p:nvSpPr>
          <p:spPr>
            <a:xfrm>
              <a:off x="4419600" y="2362200"/>
              <a:ext cx="304800" cy="369332"/>
            </a:xfrm>
            <a:prstGeom prst="rect">
              <a:avLst/>
            </a:prstGeom>
            <a:noFill/>
          </p:spPr>
          <p:txBody>
            <a:bodyPr wrap="square" rtlCol="0">
              <a:spAutoFit/>
            </a:bodyPr>
            <a:lstStyle/>
            <a:p>
              <a:r>
                <a:rPr lang="en-US" b="1" dirty="0" smtClean="0"/>
                <a:t>L</a:t>
              </a:r>
            </a:p>
          </p:txBody>
        </p:sp>
        <p:sp>
          <p:nvSpPr>
            <p:cNvPr id="16" name="TextBox 15"/>
            <p:cNvSpPr txBox="1"/>
            <p:nvPr/>
          </p:nvSpPr>
          <p:spPr>
            <a:xfrm>
              <a:off x="4191000" y="3048000"/>
              <a:ext cx="304800" cy="369332"/>
            </a:xfrm>
            <a:prstGeom prst="rect">
              <a:avLst/>
            </a:prstGeom>
            <a:noFill/>
          </p:spPr>
          <p:txBody>
            <a:bodyPr wrap="square" rtlCol="0">
              <a:spAutoFit/>
            </a:bodyPr>
            <a:lstStyle/>
            <a:p>
              <a:r>
                <a:rPr lang="en-US" b="1" dirty="0" smtClean="0"/>
                <a:t>E</a:t>
              </a:r>
            </a:p>
          </p:txBody>
        </p:sp>
        <p:sp>
          <p:nvSpPr>
            <p:cNvPr id="17" name="TextBox 16"/>
            <p:cNvSpPr txBox="1"/>
            <p:nvPr/>
          </p:nvSpPr>
          <p:spPr>
            <a:xfrm>
              <a:off x="4038600" y="3276600"/>
              <a:ext cx="304800" cy="369332"/>
            </a:xfrm>
            <a:prstGeom prst="rect">
              <a:avLst/>
            </a:prstGeom>
            <a:noFill/>
          </p:spPr>
          <p:txBody>
            <a:bodyPr wrap="square" rtlCol="0">
              <a:spAutoFit/>
            </a:bodyPr>
            <a:lstStyle/>
            <a:p>
              <a:r>
                <a:rPr lang="en-US" b="1" dirty="0" smtClean="0"/>
                <a:t>N</a:t>
              </a:r>
            </a:p>
          </p:txBody>
        </p:sp>
        <p:sp>
          <p:nvSpPr>
            <p:cNvPr id="18" name="TextBox 17"/>
            <p:cNvSpPr txBox="1"/>
            <p:nvPr/>
          </p:nvSpPr>
          <p:spPr>
            <a:xfrm>
              <a:off x="3886200" y="3505200"/>
              <a:ext cx="304800" cy="369332"/>
            </a:xfrm>
            <a:prstGeom prst="rect">
              <a:avLst/>
            </a:prstGeom>
            <a:noFill/>
          </p:spPr>
          <p:txBody>
            <a:bodyPr wrap="square" rtlCol="0">
              <a:spAutoFit/>
            </a:bodyPr>
            <a:lstStyle/>
            <a:p>
              <a:r>
                <a:rPr lang="en-US" b="1" dirty="0" smtClean="0"/>
                <a:t>C</a:t>
              </a:r>
            </a:p>
          </p:txBody>
        </p:sp>
        <p:sp>
          <p:nvSpPr>
            <p:cNvPr id="19" name="TextBox 18"/>
            <p:cNvSpPr txBox="1"/>
            <p:nvPr/>
          </p:nvSpPr>
          <p:spPr>
            <a:xfrm>
              <a:off x="3657600" y="3657600"/>
              <a:ext cx="304800" cy="369332"/>
            </a:xfrm>
            <a:prstGeom prst="rect">
              <a:avLst/>
            </a:prstGeom>
            <a:noFill/>
          </p:spPr>
          <p:txBody>
            <a:bodyPr wrap="square" rtlCol="0">
              <a:spAutoFit/>
            </a:bodyPr>
            <a:lstStyle/>
            <a:p>
              <a:r>
                <a:rPr lang="en-US" b="1" dirty="0" smtClean="0"/>
                <a:t>E</a:t>
              </a:r>
            </a:p>
          </p:txBody>
        </p:sp>
      </p:grpSp>
      <p:sp>
        <p:nvSpPr>
          <p:cNvPr id="21" name="TextBox 20"/>
          <p:cNvSpPr txBox="1"/>
          <p:nvPr/>
        </p:nvSpPr>
        <p:spPr>
          <a:xfrm>
            <a:off x="0" y="3276600"/>
            <a:ext cx="4179606" cy="1754326"/>
          </a:xfrm>
          <a:prstGeom prst="rect">
            <a:avLst/>
          </a:prstGeom>
          <a:noFill/>
        </p:spPr>
        <p:txBody>
          <a:bodyPr wrap="none" rtlCol="0">
            <a:spAutoFit/>
          </a:bodyPr>
          <a:lstStyle/>
          <a:p>
            <a:r>
              <a:rPr lang="en-US" b="1" dirty="0" smtClean="0"/>
              <a:t>Motivating</a:t>
            </a:r>
            <a:br>
              <a:rPr lang="en-US" b="1" dirty="0" smtClean="0"/>
            </a:br>
            <a:r>
              <a:rPr lang="en-US" b="1" dirty="0" smtClean="0"/>
              <a:t>Issues</a:t>
            </a:r>
            <a:r>
              <a:rPr lang="en-US" dirty="0" smtClean="0"/>
              <a:t/>
            </a:r>
            <a:br>
              <a:rPr lang="en-US" dirty="0" smtClean="0"/>
            </a:br>
            <a:r>
              <a:rPr lang="en-US" dirty="0" smtClean="0"/>
              <a:t>  job / education mismatch</a:t>
            </a:r>
          </a:p>
          <a:p>
            <a:r>
              <a:rPr lang="en-US" dirty="0"/>
              <a:t> </a:t>
            </a:r>
            <a:r>
              <a:rPr lang="en-US" dirty="0" smtClean="0"/>
              <a:t> Higher Ed rigidity</a:t>
            </a:r>
          </a:p>
          <a:p>
            <a:r>
              <a:rPr lang="en-US" dirty="0"/>
              <a:t> </a:t>
            </a:r>
            <a:r>
              <a:rPr lang="en-US" dirty="0" smtClean="0"/>
              <a:t> Interdisciplinary work</a:t>
            </a:r>
          </a:p>
          <a:p>
            <a:r>
              <a:rPr lang="en-US" dirty="0"/>
              <a:t> </a:t>
            </a:r>
            <a:r>
              <a:rPr lang="en-US" dirty="0" smtClean="0"/>
              <a:t> Engineering v Science, Little v. Big science</a:t>
            </a:r>
            <a:endParaRPr lang="en-US" dirty="0"/>
          </a:p>
        </p:txBody>
      </p:sp>
      <p:cxnSp>
        <p:nvCxnSpPr>
          <p:cNvPr id="23" name="Straight Arrow Connector 22"/>
          <p:cNvCxnSpPr/>
          <p:nvPr/>
        </p:nvCxnSpPr>
        <p:spPr>
          <a:xfrm>
            <a:off x="1524000" y="3505200"/>
            <a:ext cx="4572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62000" y="1371600"/>
            <a:ext cx="1426481" cy="646331"/>
          </a:xfrm>
          <a:prstGeom prst="rect">
            <a:avLst/>
          </a:prstGeom>
          <a:noFill/>
        </p:spPr>
        <p:txBody>
          <a:bodyPr wrap="none" rtlCol="0">
            <a:spAutoFit/>
          </a:bodyPr>
          <a:lstStyle/>
          <a:p>
            <a:r>
              <a:rPr lang="en-US" b="1" dirty="0" smtClean="0"/>
              <a:t>Modeling</a:t>
            </a:r>
          </a:p>
          <a:p>
            <a:r>
              <a:rPr lang="en-US" b="1" dirty="0" smtClean="0"/>
              <a:t>&amp; Simulation</a:t>
            </a:r>
            <a:endParaRPr lang="en-US" b="1" dirty="0"/>
          </a:p>
        </p:txBody>
      </p:sp>
      <p:cxnSp>
        <p:nvCxnSpPr>
          <p:cNvPr id="25" name="Straight Arrow Connector 24"/>
          <p:cNvCxnSpPr/>
          <p:nvPr/>
        </p:nvCxnSpPr>
        <p:spPr>
          <a:xfrm>
            <a:off x="1981200" y="1676400"/>
            <a:ext cx="304800" cy="152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04800" y="2133600"/>
            <a:ext cx="922047" cy="369332"/>
          </a:xfrm>
          <a:prstGeom prst="rect">
            <a:avLst/>
          </a:prstGeom>
          <a:noFill/>
        </p:spPr>
        <p:txBody>
          <a:bodyPr wrap="none" rtlCol="0">
            <a:spAutoFit/>
          </a:bodyPr>
          <a:lstStyle/>
          <a:p>
            <a:r>
              <a:rPr lang="en-US" b="1" dirty="0" smtClean="0"/>
              <a:t>C(DE)SE</a:t>
            </a:r>
            <a:endParaRPr lang="en-US" b="1" dirty="0"/>
          </a:p>
        </p:txBody>
      </p:sp>
      <p:cxnSp>
        <p:nvCxnSpPr>
          <p:cNvPr id="27" name="Straight Arrow Connector 26"/>
          <p:cNvCxnSpPr/>
          <p:nvPr/>
        </p:nvCxnSpPr>
        <p:spPr>
          <a:xfrm>
            <a:off x="1371600" y="2362200"/>
            <a:ext cx="4572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3" name="Group 29"/>
          <p:cNvGrpSpPr/>
          <p:nvPr/>
        </p:nvGrpSpPr>
        <p:grpSpPr>
          <a:xfrm>
            <a:off x="4648200" y="1981200"/>
            <a:ext cx="2825631" cy="369332"/>
            <a:chOff x="4419600" y="1600200"/>
            <a:chExt cx="2825631" cy="369332"/>
          </a:xfrm>
        </p:grpSpPr>
        <p:cxnSp>
          <p:nvCxnSpPr>
            <p:cNvPr id="28" name="Straight Arrow Connector 27"/>
            <p:cNvCxnSpPr/>
            <p:nvPr/>
          </p:nvCxnSpPr>
          <p:spPr>
            <a:xfrm>
              <a:off x="4419600" y="1784072"/>
              <a:ext cx="4572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953000" y="1600200"/>
              <a:ext cx="2292231" cy="369332"/>
            </a:xfrm>
            <a:prstGeom prst="rect">
              <a:avLst/>
            </a:prstGeom>
            <a:noFill/>
          </p:spPr>
          <p:txBody>
            <a:bodyPr wrap="none" rtlCol="0">
              <a:spAutoFit/>
            </a:bodyPr>
            <a:lstStyle/>
            <a:p>
              <a:r>
                <a:rPr lang="en-US" dirty="0" smtClean="0"/>
                <a:t>C</a:t>
              </a:r>
              <a:r>
                <a:rPr lang="en-US" baseline="30000" dirty="0" smtClean="0"/>
                <a:t>4</a:t>
              </a:r>
              <a:r>
                <a:rPr lang="en-US" dirty="0" smtClean="0"/>
                <a:t> Intelligent Economy</a:t>
              </a:r>
              <a:endParaRPr lang="en-US" dirty="0"/>
            </a:p>
          </p:txBody>
        </p:sp>
      </p:grpSp>
      <p:grpSp>
        <p:nvGrpSpPr>
          <p:cNvPr id="5" name="Group 30"/>
          <p:cNvGrpSpPr/>
          <p:nvPr/>
        </p:nvGrpSpPr>
        <p:grpSpPr>
          <a:xfrm>
            <a:off x="4800600" y="2362200"/>
            <a:ext cx="2612367" cy="369332"/>
            <a:chOff x="4419600" y="1600200"/>
            <a:chExt cx="2612367" cy="369332"/>
          </a:xfrm>
        </p:grpSpPr>
        <p:cxnSp>
          <p:nvCxnSpPr>
            <p:cNvPr id="32" name="Straight Arrow Connector 31"/>
            <p:cNvCxnSpPr/>
            <p:nvPr/>
          </p:nvCxnSpPr>
          <p:spPr>
            <a:xfrm>
              <a:off x="4419600" y="1784072"/>
              <a:ext cx="4572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4953000" y="1600200"/>
              <a:ext cx="2078967" cy="369332"/>
            </a:xfrm>
            <a:prstGeom prst="rect">
              <a:avLst/>
            </a:prstGeom>
            <a:noFill/>
          </p:spPr>
          <p:txBody>
            <a:bodyPr wrap="none" rtlCol="0">
              <a:spAutoFit/>
            </a:bodyPr>
            <a:lstStyle/>
            <a:p>
              <a:r>
                <a:rPr lang="en-US" dirty="0" smtClean="0"/>
                <a:t>C</a:t>
              </a:r>
              <a:r>
                <a:rPr lang="en-US" baseline="30000" dirty="0" smtClean="0"/>
                <a:t>4</a:t>
              </a:r>
              <a:r>
                <a:rPr lang="en-US" dirty="0" smtClean="0"/>
                <a:t> Intelligent People</a:t>
              </a:r>
              <a:endParaRPr lang="en-US" dirty="0"/>
            </a:p>
          </p:txBody>
        </p:sp>
      </p:grpSp>
      <p:grpSp>
        <p:nvGrpSpPr>
          <p:cNvPr id="6" name="Group 33"/>
          <p:cNvGrpSpPr/>
          <p:nvPr/>
        </p:nvGrpSpPr>
        <p:grpSpPr>
          <a:xfrm>
            <a:off x="4495800" y="1611868"/>
            <a:ext cx="2644619" cy="369332"/>
            <a:chOff x="4419600" y="1600200"/>
            <a:chExt cx="2644619" cy="369332"/>
          </a:xfrm>
        </p:grpSpPr>
        <p:cxnSp>
          <p:nvCxnSpPr>
            <p:cNvPr id="35" name="Straight Arrow Connector 34"/>
            <p:cNvCxnSpPr/>
            <p:nvPr/>
          </p:nvCxnSpPr>
          <p:spPr>
            <a:xfrm>
              <a:off x="4419600" y="1784072"/>
              <a:ext cx="4572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953000" y="1600200"/>
              <a:ext cx="2111219" cy="369332"/>
            </a:xfrm>
            <a:prstGeom prst="rect">
              <a:avLst/>
            </a:prstGeom>
            <a:noFill/>
          </p:spPr>
          <p:txBody>
            <a:bodyPr wrap="none" rtlCol="0">
              <a:spAutoFit/>
            </a:bodyPr>
            <a:lstStyle/>
            <a:p>
              <a:r>
                <a:rPr lang="en-US" dirty="0" smtClean="0"/>
                <a:t>C</a:t>
              </a:r>
              <a:r>
                <a:rPr lang="en-US" baseline="30000" dirty="0" smtClean="0"/>
                <a:t>4</a:t>
              </a:r>
              <a:r>
                <a:rPr lang="en-US" dirty="0" smtClean="0"/>
                <a:t> Intelligent Society</a:t>
              </a:r>
              <a:endParaRPr lang="en-US" dirty="0"/>
            </a:p>
          </p:txBody>
        </p:sp>
      </p:grpSp>
      <p:cxnSp>
        <p:nvCxnSpPr>
          <p:cNvPr id="38" name="Straight Arrow Connector 37"/>
          <p:cNvCxnSpPr/>
          <p:nvPr/>
        </p:nvCxnSpPr>
        <p:spPr>
          <a:xfrm>
            <a:off x="4572000" y="3657600"/>
            <a:ext cx="68580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5307323" y="3733800"/>
            <a:ext cx="3303277" cy="1477328"/>
          </a:xfrm>
          <a:prstGeom prst="rect">
            <a:avLst/>
          </a:prstGeom>
          <a:noFill/>
          <a:ln w="28575">
            <a:solidFill>
              <a:schemeClr val="tx1"/>
            </a:solidFill>
          </a:ln>
        </p:spPr>
        <p:txBody>
          <a:bodyPr wrap="none" rtlCol="0">
            <a:spAutoFit/>
          </a:bodyPr>
          <a:lstStyle/>
          <a:p>
            <a:pPr algn="ctr"/>
            <a:r>
              <a:rPr lang="en-US" b="1" dirty="0" smtClean="0"/>
              <a:t>NSF</a:t>
            </a:r>
          </a:p>
          <a:p>
            <a:r>
              <a:rPr lang="en-US" dirty="0" smtClean="0"/>
              <a:t>Educate “Net Generation”</a:t>
            </a:r>
          </a:p>
          <a:p>
            <a:r>
              <a:rPr lang="en-US" dirty="0" smtClean="0"/>
              <a:t>Re-educate pre “Net Generation”</a:t>
            </a:r>
          </a:p>
          <a:p>
            <a:r>
              <a:rPr lang="en-US" dirty="0" smtClean="0"/>
              <a:t>in </a:t>
            </a:r>
            <a:r>
              <a:rPr lang="en-US" dirty="0" smtClean="0">
                <a:solidFill>
                  <a:srgbClr val="FF0000"/>
                </a:solidFill>
              </a:rPr>
              <a:t>Science and Engineering</a:t>
            </a:r>
          </a:p>
          <a:p>
            <a:r>
              <a:rPr lang="en-US" dirty="0" smtClean="0"/>
              <a:t>Exploiting and developing C</a:t>
            </a:r>
            <a:r>
              <a:rPr lang="en-US" baseline="30000" dirty="0" smtClean="0"/>
              <a:t>4</a:t>
            </a:r>
            <a:endParaRPr lang="en-US" baseline="30000" dirty="0"/>
          </a:p>
        </p:txBody>
      </p:sp>
      <p:sp>
        <p:nvSpPr>
          <p:cNvPr id="42" name="TextBox 41"/>
          <p:cNvSpPr txBox="1"/>
          <p:nvPr/>
        </p:nvSpPr>
        <p:spPr>
          <a:xfrm>
            <a:off x="5029200" y="5486400"/>
            <a:ext cx="3686137" cy="923330"/>
          </a:xfrm>
          <a:prstGeom prst="rect">
            <a:avLst/>
          </a:prstGeom>
          <a:noFill/>
        </p:spPr>
        <p:txBody>
          <a:bodyPr wrap="none" rtlCol="0">
            <a:spAutoFit/>
          </a:bodyPr>
          <a:lstStyle/>
          <a:p>
            <a:r>
              <a:rPr lang="en-US" dirty="0" smtClean="0"/>
              <a:t>C</a:t>
            </a:r>
            <a:r>
              <a:rPr lang="en-US" baseline="30000" dirty="0" smtClean="0"/>
              <a:t>4</a:t>
            </a:r>
            <a:r>
              <a:rPr lang="en-US" dirty="0" smtClean="0"/>
              <a:t> Curricula, programs</a:t>
            </a:r>
          </a:p>
          <a:p>
            <a:r>
              <a:rPr lang="en-US" dirty="0" smtClean="0"/>
              <a:t>C</a:t>
            </a:r>
            <a:r>
              <a:rPr lang="en-US" baseline="30000" dirty="0" smtClean="0"/>
              <a:t>4</a:t>
            </a:r>
            <a:r>
              <a:rPr lang="en-US" dirty="0" smtClean="0"/>
              <a:t> Experiences (delivery  mechanism)</a:t>
            </a:r>
          </a:p>
          <a:p>
            <a:r>
              <a:rPr lang="en-US" dirty="0" smtClean="0"/>
              <a:t>C</a:t>
            </a:r>
            <a:r>
              <a:rPr lang="en-US" baseline="30000" dirty="0" smtClean="0"/>
              <a:t>4 </a:t>
            </a:r>
            <a:r>
              <a:rPr lang="en-US" dirty="0" smtClean="0"/>
              <a:t>REUs, Internships, Fellowships</a:t>
            </a:r>
            <a:endParaRPr lang="en-US" dirty="0"/>
          </a:p>
        </p:txBody>
      </p:sp>
      <p:sp>
        <p:nvSpPr>
          <p:cNvPr id="43" name="TextBox 42"/>
          <p:cNvSpPr txBox="1"/>
          <p:nvPr/>
        </p:nvSpPr>
        <p:spPr>
          <a:xfrm>
            <a:off x="851900" y="685800"/>
            <a:ext cx="2475806" cy="369332"/>
          </a:xfrm>
          <a:prstGeom prst="rect">
            <a:avLst/>
          </a:prstGeom>
          <a:noFill/>
        </p:spPr>
        <p:txBody>
          <a:bodyPr wrap="none" rtlCol="0">
            <a:spAutoFit/>
          </a:bodyPr>
          <a:lstStyle/>
          <a:p>
            <a:r>
              <a:rPr lang="en-US" b="1" dirty="0" smtClean="0"/>
              <a:t>Computational Thinking</a:t>
            </a:r>
            <a:endParaRPr lang="en-US" b="1" dirty="0"/>
          </a:p>
        </p:txBody>
      </p:sp>
      <p:cxnSp>
        <p:nvCxnSpPr>
          <p:cNvPr id="44" name="Straight Arrow Connector 43"/>
          <p:cNvCxnSpPr/>
          <p:nvPr/>
        </p:nvCxnSpPr>
        <p:spPr>
          <a:xfrm>
            <a:off x="2362200" y="1066800"/>
            <a:ext cx="457200" cy="381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0" y="2667000"/>
            <a:ext cx="2047163" cy="646331"/>
          </a:xfrm>
          <a:prstGeom prst="rect">
            <a:avLst/>
          </a:prstGeom>
          <a:noFill/>
        </p:spPr>
        <p:txBody>
          <a:bodyPr wrap="none" rtlCol="0">
            <a:spAutoFit/>
          </a:bodyPr>
          <a:lstStyle/>
          <a:p>
            <a:r>
              <a:rPr lang="en-US" b="1" dirty="0" smtClean="0">
                <a:solidFill>
                  <a:srgbClr val="FF0000"/>
                </a:solidFill>
              </a:rPr>
              <a:t>Internet &amp;</a:t>
            </a:r>
          </a:p>
          <a:p>
            <a:r>
              <a:rPr lang="en-US" b="1" dirty="0" smtClean="0">
                <a:solidFill>
                  <a:srgbClr val="FF0000"/>
                </a:solidFill>
              </a:rPr>
              <a:t>Cyberinfrastructure</a:t>
            </a:r>
            <a:endParaRPr lang="en-US" b="1" dirty="0">
              <a:solidFill>
                <a:srgbClr val="FF0000"/>
              </a:solidFill>
            </a:endParaRPr>
          </a:p>
        </p:txBody>
      </p:sp>
      <p:sp>
        <p:nvSpPr>
          <p:cNvPr id="47" name="Right Arrow 46"/>
          <p:cNvSpPr/>
          <p:nvPr/>
        </p:nvSpPr>
        <p:spPr>
          <a:xfrm>
            <a:off x="1143000" y="2851666"/>
            <a:ext cx="685800" cy="152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itle 47"/>
          <p:cNvSpPr>
            <a:spLocks noGrp="1"/>
          </p:cNvSpPr>
          <p:nvPr>
            <p:ph type="title"/>
          </p:nvPr>
        </p:nvSpPr>
        <p:spPr>
          <a:xfrm>
            <a:off x="457200" y="0"/>
            <a:ext cx="8229600" cy="762000"/>
          </a:xfrm>
        </p:spPr>
        <p:txBody>
          <a:bodyPr/>
          <a:lstStyle/>
          <a:p>
            <a:r>
              <a:rPr lang="en-US" dirty="0" smtClean="0"/>
              <a:t>Higher Education 2020</a:t>
            </a:r>
            <a:endParaRPr lang="en-US" dirty="0"/>
          </a:p>
        </p:txBody>
      </p:sp>
      <p:sp>
        <p:nvSpPr>
          <p:cNvPr id="20" name="TextBox 19"/>
          <p:cNvSpPr txBox="1"/>
          <p:nvPr/>
        </p:nvSpPr>
        <p:spPr>
          <a:xfrm>
            <a:off x="283481" y="5948065"/>
            <a:ext cx="3810000" cy="646331"/>
          </a:xfrm>
          <a:prstGeom prst="rect">
            <a:avLst/>
          </a:prstGeom>
          <a:noFill/>
          <a:ln w="28575">
            <a:solidFill>
              <a:srgbClr val="002060"/>
            </a:solidFill>
          </a:ln>
        </p:spPr>
        <p:txBody>
          <a:bodyPr wrap="square" rtlCol="0">
            <a:spAutoFit/>
          </a:bodyPr>
          <a:lstStyle/>
          <a:p>
            <a:r>
              <a:rPr lang="en-US" dirty="0" smtClean="0"/>
              <a:t>CDESE is Computational and Data-enabled Science and Engineering</a:t>
            </a:r>
            <a:endParaRPr lang="en-US" dirty="0"/>
          </a:p>
        </p:txBody>
      </p:sp>
    </p:spTree>
    <p:extLst>
      <p:ext uri="{BB962C8B-B14F-4D97-AF65-F5344CB8AC3E}">
        <p14:creationId xmlns:p14="http://schemas.microsoft.com/office/powerpoint/2010/main" val="132422140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229600" cy="1143000"/>
          </a:xfrm>
        </p:spPr>
        <p:txBody>
          <a:bodyPr>
            <a:noAutofit/>
          </a:bodyPr>
          <a:lstStyle/>
          <a:p>
            <a:r>
              <a:rPr lang="en-US" b="1" dirty="0" smtClean="0"/>
              <a:t>Implementing C4 in a Cloud Computing Curriculum</a:t>
            </a:r>
            <a:endParaRPr lang="en-US" b="1" dirty="0"/>
          </a:p>
        </p:txBody>
      </p:sp>
      <p:sp>
        <p:nvSpPr>
          <p:cNvPr id="3" name="Content Placeholder 2"/>
          <p:cNvSpPr>
            <a:spLocks noGrp="1"/>
          </p:cNvSpPr>
          <p:nvPr>
            <p:ph idx="1"/>
          </p:nvPr>
        </p:nvSpPr>
        <p:spPr>
          <a:xfrm>
            <a:off x="152400" y="1600200"/>
            <a:ext cx="8839200" cy="5105400"/>
          </a:xfrm>
        </p:spPr>
        <p:txBody>
          <a:bodyPr>
            <a:normAutofit/>
          </a:bodyPr>
          <a:lstStyle/>
          <a:p>
            <a:r>
              <a:rPr lang="en-US" dirty="0" smtClean="0"/>
              <a:t>Generate curricula that will allow students to enter cloud computing workforce</a:t>
            </a:r>
          </a:p>
          <a:p>
            <a:r>
              <a:rPr lang="en-US" dirty="0" smtClean="0"/>
              <a:t>Teach workshops explaining cloud computing to MSI faculty</a:t>
            </a:r>
          </a:p>
          <a:p>
            <a:r>
              <a:rPr lang="en-US" dirty="0" smtClean="0"/>
              <a:t>Write a basic textbook</a:t>
            </a:r>
          </a:p>
          <a:p>
            <a:r>
              <a:rPr lang="en-US" dirty="0" smtClean="0"/>
              <a:t>Design courses at Indiana University</a:t>
            </a:r>
          </a:p>
          <a:p>
            <a:r>
              <a:rPr lang="en-US" dirty="0" smtClean="0"/>
              <a:t>Design modules and modifications suitable to be taught at MSI’s</a:t>
            </a:r>
          </a:p>
          <a:p>
            <a:r>
              <a:rPr lang="en-US" dirty="0" smtClean="0"/>
              <a:t>Help teach initial MSI courses</a:t>
            </a:r>
            <a:endParaRPr lang="en-US" dirty="0"/>
          </a:p>
        </p:txBody>
      </p:sp>
    </p:spTree>
    <p:extLst>
      <p:ext uri="{BB962C8B-B14F-4D97-AF65-F5344CB8AC3E}">
        <p14:creationId xmlns:p14="http://schemas.microsoft.com/office/powerpoint/2010/main" val="91569770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a:xfrm>
            <a:off x="142001" y="19600"/>
            <a:ext cx="8419322" cy="1626312"/>
          </a:xfrm>
        </p:spPr>
        <p:txBody>
          <a:bodyPr>
            <a:noAutofit/>
          </a:bodyPr>
          <a:lstStyle/>
          <a:p>
            <a:pPr marL="0" indent="0"/>
            <a:r>
              <a:rPr lang="en-US" sz="3600" b="1" dirty="0">
                <a:ea typeface="ＭＳ Ｐゴシック" pitchFamily="34" charset="-128"/>
              </a:rPr>
              <a:t>ADMI Cloudy View on </a:t>
            </a:r>
            <a:br>
              <a:rPr lang="en-US" sz="3600" b="1" dirty="0">
                <a:ea typeface="ＭＳ Ｐゴシック" pitchFamily="34" charset="-128"/>
              </a:rPr>
            </a:br>
            <a:r>
              <a:rPr lang="en-US" sz="3600" b="1" dirty="0">
                <a:ea typeface="ＭＳ Ｐゴシック" pitchFamily="34" charset="-128"/>
              </a:rPr>
              <a:t>Computing Workshop</a:t>
            </a:r>
            <a:br>
              <a:rPr lang="en-US" sz="3600" b="1" dirty="0">
                <a:ea typeface="ＭＳ Ｐゴシック" pitchFamily="34" charset="-128"/>
              </a:rPr>
            </a:br>
            <a:r>
              <a:rPr lang="en-US" sz="3200" b="1" dirty="0">
                <a:ea typeface="ＭＳ Ｐゴシック" pitchFamily="34" charset="-128"/>
              </a:rPr>
              <a:t>June </a:t>
            </a:r>
            <a:r>
              <a:rPr lang="en-US" sz="3200" b="1" dirty="0" smtClean="0">
                <a:ea typeface="ＭＳ Ｐゴシック" pitchFamily="34" charset="-128"/>
              </a:rPr>
              <a:t>2011</a:t>
            </a:r>
            <a:endParaRPr lang="en-US" sz="3600" b="1" dirty="0" smtClean="0">
              <a:latin typeface="+mn-lt"/>
              <a:ea typeface="ＭＳ Ｐゴシック" pitchFamily="34" charset="-128"/>
            </a:endParaRPr>
          </a:p>
        </p:txBody>
      </p:sp>
      <p:sp>
        <p:nvSpPr>
          <p:cNvPr id="6146" name="Content Placeholder 2"/>
          <p:cNvSpPr>
            <a:spLocks noGrp="1"/>
          </p:cNvSpPr>
          <p:nvPr>
            <p:ph idx="1"/>
          </p:nvPr>
        </p:nvSpPr>
        <p:spPr>
          <a:xfrm>
            <a:off x="176213" y="3611803"/>
            <a:ext cx="8586787" cy="2438400"/>
          </a:xfrm>
        </p:spPr>
        <p:txBody>
          <a:bodyPr>
            <a:noAutofit/>
          </a:bodyPr>
          <a:lstStyle/>
          <a:p>
            <a:r>
              <a:rPr lang="en-US" sz="2000" dirty="0" smtClean="0">
                <a:ea typeface="ＭＳ Ｐゴシック" pitchFamily="34" charset="-128"/>
              </a:rPr>
              <a:t>Jerome took two courses from IU in this area Fall 2010 and Spring 2011</a:t>
            </a:r>
          </a:p>
          <a:p>
            <a:r>
              <a:rPr lang="en-US" sz="2000" dirty="0" smtClean="0">
                <a:ea typeface="ＭＳ Ｐゴシック" pitchFamily="34" charset="-128"/>
              </a:rPr>
              <a:t>ADMI: </a:t>
            </a:r>
            <a:r>
              <a:rPr lang="en-US" sz="2000" dirty="0" smtClean="0"/>
              <a:t>Association </a:t>
            </a:r>
            <a:r>
              <a:rPr lang="en-US" sz="2000" dirty="0"/>
              <a:t>of Computer and Information Science/Engineering Departments at Minority </a:t>
            </a:r>
            <a:r>
              <a:rPr lang="en-US" sz="2000" dirty="0" smtClean="0"/>
              <a:t>Institutions</a:t>
            </a:r>
          </a:p>
          <a:p>
            <a:r>
              <a:rPr lang="en-US" sz="2000" dirty="0" smtClean="0">
                <a:ea typeface="ＭＳ Ｐゴシック" pitchFamily="34" charset="-128"/>
              </a:rPr>
              <a:t>Offered on FutureGrid (see later)</a:t>
            </a:r>
          </a:p>
          <a:p>
            <a:r>
              <a:rPr lang="en-US" sz="2000" dirty="0" smtClean="0">
                <a:ea typeface="ＭＳ Ｐゴシック" pitchFamily="34" charset="-128"/>
              </a:rPr>
              <a:t>10 Faculty and Graduate Students from ADMI Universities</a:t>
            </a:r>
          </a:p>
          <a:p>
            <a:r>
              <a:rPr lang="en-US" sz="2000" dirty="0"/>
              <a:t>The workshop provided information from cloud programming models to case studies of scientific applications on FutureGrid. </a:t>
            </a:r>
            <a:endParaRPr lang="en-US" sz="2000" dirty="0" smtClean="0"/>
          </a:p>
          <a:p>
            <a:r>
              <a:rPr lang="en-US" sz="2000" dirty="0" smtClean="0"/>
              <a:t>At the </a:t>
            </a:r>
            <a:r>
              <a:rPr lang="en-US" sz="2000" dirty="0"/>
              <a:t>conclusion of the workshop, the participants </a:t>
            </a:r>
            <a:r>
              <a:rPr lang="en-US" sz="2000" dirty="0" smtClean="0"/>
              <a:t>indicated that they </a:t>
            </a:r>
            <a:r>
              <a:rPr lang="en-US" sz="2000" dirty="0"/>
              <a:t>would incorporate cloud computing into their </a:t>
            </a:r>
            <a:r>
              <a:rPr lang="en-US" sz="2000" dirty="0" smtClean="0"/>
              <a:t>courses and/or research</a:t>
            </a:r>
            <a:r>
              <a:rPr lang="en-US" sz="2000" dirty="0"/>
              <a:t>.</a:t>
            </a:r>
            <a:endParaRPr lang="en-US" sz="2000" dirty="0" smtClean="0">
              <a:ea typeface="ＭＳ Ｐゴシック" pitchFamily="34" charset="-128"/>
            </a:endParaRPr>
          </a:p>
          <a:p>
            <a:endParaRPr lang="en-US" sz="2000" dirty="0" smtClean="0">
              <a:ea typeface="ＭＳ Ｐゴシック" pitchFamily="34" charset="-128"/>
            </a:endParaRPr>
          </a:p>
        </p:txBody>
      </p:sp>
      <p:sp>
        <p:nvSpPr>
          <p:cNvPr id="2" name="AutoShape 4" descr="data:image/jpg;base64,/9j/4AAQSkZJRgABAQAAAQABAAD/2wCEAAkGBhQSERUUExQWFBUWFRwaGBgYFhobGBcZHBkXGBwYFhUYHCYgGBokHRUaHy8gIycpLCwsHB4xNTAqNScsLCkBCQoKDgwOGg8PGjAkHyUsLC0pKiwpLCwtLDQpKSwsLywsKiwsLCwsLCwsLCwsKSkpLCwpLCwsLCwpLCwpLCwsLP/AABEIAKIAoAMBIgACEQEDEQH/xAAbAAACAwEBAQAAAAAAAAAAAAAEBQIDBgABB//EADgQAAIBAwMCBAQEBQQCAwAAAAECEQADIQQSMUFRBSJhcRMygZEGI7HBFEKh0fAzUnLhFaJTYuL/xAAaAQACAwEBAAAAAAAAAAAAAAABAgADBAUG/8QAJxEAAgICAgIBAwUBAAAAAAAAAAECEQMxEiEEQTITYXEiI1GBkUL/2gAMAwEAAhEDEQA/AFV7xNTa+GPzANrBzkyRLIvXaGmJzVPh143LiIVDKh2KGubOhY+fgHOKXWjAZlXyzJx1JNRvodk9CZieTx965d3K2ZNuxxrdYLltQpKi2gAGfPB+Yx1g8mhL+vZ7UBFBI2u5nc+ZUSe0dO1V+FaghmRkLfFX4fzRHBBE9QRQWv1bBl5/LwJyAJn65p+VjXaLToyVBJIxjPr1ANSKE7RJHT5oBz2B/Wm/garfs3TdulCs/D8qpb3v5iGuRyei0oXQupIeRntz6g9vUVGqFZJvFm0xV1m44DDqPhknDowPzACBiKq1N/deLy6A5EsWPfzMT5jVl3T4cKgY4lpAhR781UbZYTDEDBaPKCeB9qkpAb6DUuM5kNIHf5Y++BV1rQ7XAbcpV5kTt7gfpmg/4UxBJDsMCCJBHX0iml0MWYk4Md+NoH04qyMHLS7Cu9Hfwm0u0n/dg/NngTkkc17/ABCJJZ7isASq21k74PzA8Ag89K8SzbACtvIzLEywJESmMCOlGWdPZTTEr5r7hrZ2gFws4aGwAVIE8iMUzwyjsZxdGbGodm8sLI4JmDRCeKgqynrAP/XaorobUOH3fEkBdsQMwdwiftRVrRhZnaIkwVHsT3qhtITRHReLsDuAJgzniB1NXeJ+MN8NSs7gxYuBBg8QQePWg7DBhNxSABxbYS3uO1BL4h5wAQttjERx083/AFTJ9kT7D317vudZZmElQZkjr7xjHSiNH4rbvbEuSFMgNPnXuR6cjNZu5q3ttEx2K9R3+1FC3ZQYOTktxg+lM50WX0Harw/5rfxndZ8jgFlC8wc49Y7Vy6G7YVWYl03DzBsNmcAmcAfrVWittBCEMjDPSMz16cU60uuF78i6iBgvlGckGYBmASOI60vO3QLFT3ILLBMn12kjvVa6PLGTjgDiYmM881qbXw72l3Mxs/CubIC7kO7i5HQAfNzwO9Zg2GuNcVDFteWbBcFoVwrHEkjAzVbg76A1YLfR+D/Kf/Y+ooK8GYTRnil8LFoIq/DPnYOSXbvPEDgQKHuAtwMTn+80y60DQV4ZrDZK7GEq28KRuXcBElTg4pv4l4//ABNty4a5ccAIS3lswwb8scmc4OM4rMrpn3cc+tFW2J7QOg6fXrQ5taYGwxbD21tuzq4ubvKCNy7THn7DNW2NUCGRTBchvQkHEj0zStiZkj+tHaFM7isdvUn/AKowXOZEuTGwvEKBgxyQACx9+TFcLx9vofvTzwf8PBwN9aQ/hmzs2nPriQe4Mc10Y5IpUjesDSPnrj7/AOetRtNtyMH05mt234esg9fXjNAaz8M248h/z/OlMsiYzwsyt5w/Mq0fMOsDsKE1HyqbY3GcycmPfJq/WpseJg+4BketVN4aXHxDAuZM/pxWLNBRl17MGSPFgmougL8RRtPBxiT2oTVaYkq4UnPmEUw1ZDFQw2TkejevvXq6oofy2Ugck4n2jmqVsrjsS3wzvt2xtwAP0nvU9PbBiTEECDHE1oLamFm15pmeknqD7Up8c2bVGza/WRAjI+pkU2+i1NaQZb0xUtLDYTGemMCKo1Wr2sm0jcpGI5g4+0V2gCvb2kw6gEz64nHNMbGGAvKkiCuD74Peq43F9gSl7RXrvFQ5C/y2124gAwImB1MZ9qW6h9+RAMZ9QOgq46Esz7YwM4zz2qNvwhhlj5REx0n+Uz1pJMX7gS2ATwf0iiLZKAKMg1eVxA4H6CoNG4MplRG7GZP7ChboS7PH0jA/NjrPT2rm05YDZJnr7dxRbaZieZB7xj2q74gtgiIAGDyakeyWKxpV4OCenMD1NNvDhvuIMYBEj0jp3oOwPiNsJycwY+3pWh8LsW/KxWGSQGmFfymZHQg9fWr8apmnxo8p/js1GjQgiJpo0xzWM1niNwL/AKzKw/2pKj0MD9688H8bvXWAZgZwDBGQOIPWrKpHX5Js1l1THNDKpzxWR8Z1d/cRuYCY8okmp6NCoB26hTM72n77T0+lMl/IHL0LvxN5bgzywjr1g1Qw27ll+I5JUTPSnviVu3cKXLy+UYIaV8xIiQOAYrIeOahhqbqqVUtGFwueNq9BEf1ozd0jn+Rjdc/QwvW5RVdTugDcMjHBPYUue8q+Tb5geTInPIr3w7XAIPMQVMMAZkdSFjrRGu0Rcbwu0DhieBOSR0qlow6YTqLjG0BvAA6k5noe8ivNNp0e0TdktmH7RyZ61GwArKbqyHWB1DHice9V2jta5bIIIaZE5WI4PSle7DsC0DG1eW6pEA+p3JwZH+TTzxXS7bxcElDBAPSYOP7Cql8NgfEJztyZHI9O1WjU7lBC7+BE/wA3eKWcuXTHc+uIV/4nT3HUpdNsAiWeZ3en261r1/D+9Q1zMrDWxG1yJ2tPQmsovgq/B+JcJBdptwCQV4O4AcZ5r6PptP8AlKsn5AJ68RPpVmNXdmnEr2jAXPBtNcR2b4ivahfhhQSd2dxI+XtPpxS3UKDZRQUXzHcAsT2DEfMRM1sNX+EWtWrpstElZctBW2BlQvDGczWSSENyG+YiCYJ+uMEihxlpoonaZCzo9tsLg7D9R9eetefwLbdyq08T0Pt9KgNQouAb5BBk8rPoac2NqoE3As8ZkSg6wD1IxQUUKlb7FRUqGlVLQIIU7gB1n69aaeCbGUypDJcKsD6qs/560M+rdS3wVf4YaCpGCBmGc5biTHFQsa9rxLm4D8STtUQAZPp696KZdhkseRf4bLVrZW2M7R2VmE+mDmu8L0oLI/lVBlZbPES0nmP1rLabUEtLnyp+siPc5orxHQWmb4iXFtuRmXj/ANZpots7NIceIWVRncMjKclSRn2zzFd4Xr7AUlVUHrjI+9Zax4ba+IHu3Udxwd3H04rzUv5j8M8c/tkc0W2iUhrq2Fy4ynIJ9Jj9jWL8a0Svq3edhDAggSpGBx2xTHxFrht+RDcaZaJwoBMyPpQtt2W2LzBWg7SDJKHp7iM0rkzm+XN/BAHiXh62ouHcyvMlBges/TipXXNy0WFyJaNnEj0FNdbf/LuqPOXEmCI6eYDtSPQ3V2wRLCdpxg9qVyo55d4brGEWyOG+bkqPSm2p1TNFsFtzfzQJb0kekUr03hZZLjk/6RE7TyDVv8WCSc7gZHYDEexpHYWmEazUxp5EyrgPnGDGR60T+Fkt3LylxBEkRIXpExS1tG90P8ESNwBXvgnj0qOju7YCkjzZHUDHJ9YqK9jR/S7aPtfh4i0gg4UCGGcDrRDuACTwBP0rrY8tU6zWrbUyZMfKuWPTC8mtrdHS0hX4j+IrVyzetW/zJtbtymRO4Ltjn19K+Ya3SXnuG38NsiYUyCBncCPmxTnxLR6g3Ll3YGthfhuwAXaScCBBByJNILdm4GsrbfJPTBDTEes1llNvZgm7l2a+z4Ij6SwtqyC5bbvPQcs7fbg1dqvDU07s10hRyLnLEREDt7fWrB4lqdIiB3tMpBAAndzliTjB5pX4n4u9+VYtctGQBhSBIhusex7VHNJd7LpOC/JV4grJte6A9q5hHDEzHoe+M0Te8Bu2ktfDW38Nwp+KIB2vlg8mDHH0ojQi27q1381VTYgfy27RgCGjEHv6VDx/Vvc22yU+FaXC22BRjBIBI+nlParsa56KWuLUkK5hwj5Vus4I6Gad6UW9KIUqgIOGth1IIzBIlTk9aU/BNzT22Pz7Qfqcx/WvdJ49bj4d8Qw71Pi+jsRfXYfrtcl0gblbAEW7SoMbYl43fyjr3pFqdMlnFsAScgYA+lGajxfT2xKZPaltt2vNuPE0G7C69BJJ2gRcm5/8ZzHXyzLY6UiN8runcyxxESRiSO8VqtOQuosMyyokg8FXWIz2IP8ASkfiurLatmiN44PQ/wC0Ed+/rSzjo5fk25O2LtysFGwq20wwaBHQVRa0rGfKRGcjkd6ZPdW4ML5lwY454qzQ2CxUOFDNgA/NII69BBqtGRd9IBR2CbVO0NhsnI6SKM0lgW/IVBJUmQcxEyOh4rvE/Dzau7XXYSAYBnExz9K603m3CWxEnj2qu++yy6dMhbuuFFxW2KSdp4LPEMB9MTR/hWh3qWbcpzkiQSI+Yduxrr+gV2QXGRvJhFgFevmXpRa2PLuQxtABmBvWcAic5EUyavoGmfWEGKW+K+CJdYXNu64g8vmKz2yKZokrHeqbcoAGJIBieS3uAMR6VtlFS6Z0aTXYlufhwuGe4SpJm4oMhz6+uee1ZjW6S2t1/h21tFGG24TyRiABxW88X1oS3EeYmROAY55PasLD3nYlQbauMyFYYI4HM1my410obMs2k2StOYXGRuKhwpU7jJYREg5OeIojT6K5/q7UcOJAkKpU8NIxInj+1Cuqhi7Dcx5Enb2AjE47x7V6brMAOFAgDoB2AGAPpWnF4TavIZ5ZlX8s8uae2qshYsrNJRT5fQbjkxziqvGvEUXRWbdtQhW87FVEAgqoBb15Fc6Uu8RsyhAro4ccMbVIqjN32WeG+JKV2ntKnuO3uKD8U0ofBE/r96W6Z5G2c8imWlBfBPm6Z5rF5OBwlcTrePnT/bnsRWtCFfg/XitDpnqm54dc3YH1oW8CMEz7VRCMsjo0ZMkMKth93W7iSOFUx6k9aKSyuosKrHYQ5O4AGekN1HHSkVy+flwAef8AutF4ba8gHpXV+jH6Si0cXJklK5P2XaL8Pi0khRcYnJQ4A9JyPrQAZBkpt80STuYiZJWcCIjFNiblvIyPSq7+tt3htuIVPMgQf0g/b61z8vht/Fg+qmtA2r1yM+W2yBvDCQw5WBn7VZYtq5tttlScKF7HMKcDmJFFWNoDeVXBHJzwcYPB6dquS+wuIZAMeUHmJ4/6Fcr6bjKpb9l8UnTYDd8MEkvAYhgCgiUYiAZHIK1PR6FbYb4m05AE7gQWOOefbimGr07IJY7lZTMLALc5Y+pxSnXagg/M1wAjJHlkkGcCTHseKeXKIyh21I+oWuBSjxpPzFBa5DgrCAdM56leppmnAod9P+aHyfJH/HMkj1OPtW+ceXRqatCfxHwFmtsXcwoENOBBypX5uMzPIFJXvqohZCg4BMn3JPLfpWi/F2v2acIDm4+f+K5P0mBWE1Gq/vWvBjjFcjm+R1Lig9tTB4E0PqfFtozQSa2VJPSaWW1a6248dBWmzPQ0TxAscVe7GJbiusWFtgSM1zIXOeO1Qhl9ahV93GcT/ma654i7YtoVxlnHHsv9/tWn1KgLMDHFBW9P3/mNGb5UWc72i3xO5dXT2yl74jlmD2iv8gHlY3AJJP78Ypbb1Sc3A1sj/dwfZxj7xTtYZAOo4+kihQgYf0P0pVFLQHPlsXae1vYEQQTOCCPuKbtqGGIqnTaFEbcFAPcCKZ3GxIyKslLkCUrF/wD5Z17xRVjx0NyoP0riyN8wigRokuZtHI6HBpBR7b1CnIge1XJaLZTzNIxCxHUszA/5FIdLYZDmmvgOui8B0Jj7g/uBVGbGpx+/otwy4zQz1nhVwWglos2Yg3D5ATJKwYaO1Dn8PMr292+6oIHmZwEAHziDJPpT8ken12/uBUVX0H2H7NWDj3Z13BMuXXsOx96sTxXNAEZqBePpmsUc810c5ZpIQ/iXxD4upYD5UXaPfk/1ms/q3iD2wf2r3VX28zgwSZ/f96pFzeGB6ivQpUqMzfJ2wZ7uGHcTRugYIm9uOFXqTSMEm5s6wR78ftTey26/t/ltKAP+XU1LI0NbKE+Z+T07UQvaqQ9e3LsLjk4FMID3jveBwK9vL5wOgBNXWLe0Cq7wgs3sP0qBCl8Ot/AN748XVYAWY+ZTHmn7ntigNOMsPX9Yq+y4gT2qlTF1vUD/AD+lRBbsuCyKlZulTHSvYry4Kgp163mRWa8UDWbu9SQCa0HxcUo/FFwfCHcsAKDGjsPXxMvb3HoKhptX8NVudn+5wBSsMRbVR1NW694W2vbP7VA12fVVuSAZwQD1656g1Ce8f+v9qX/h/Ub7CHqBH29jNEajWKjBTuk5ET36j61zZKnR2oyTimel4ofxDURZf/iR98VN7lLfHLv5cdyP71zfG/XlivucdszOoHlNAWHgj7UydcUs7jsa9IIgfxEQ9u6MQ0N7HH71Pw26Q7nvVfiv+i0e9V+F3pKnvFKP/wAmjV5bb2H61N7oLegFBB/zDXoamK6GAu1VrrvlA7sKFS6ZirtYPMPQ1CFN7VgNBPBjmom/5x6p+5qxrkn5f6mqPEB5kYeo/SoEZC7ioPqYih1MrQovZE8ioRIZXD2rO/ihiWsr0k/qtOkuce9JfFX3lD1W4f6j/wDNBjQ2WlZKjqMn0H9681rTcUdlH9/3oGxfY3GA4J/TFFMd10+8fbH7VA1RvPwrdPwSOzdgeR605AUuGLbcR8p79xWb/D1/YGHtTT+IB6/0/tWLI1GZtxSvHTJG7nmlvi74Ue5/ao3NZ+/X9qF1d2SD/wDX96w+BD92/sYZaA7ppXew9M7k0t1oyDXcFRVdEqQf8mlngTwdp5Vx+tMS/PqKWaXGpA/3Ef0NL7LI6aNHY+dqkwio6TlqnexTFZPSL5hV13LVVouauIzUIUtzUdUkpPY11w5qZEq3tUAR0rUPrLUGatsGr9RblagQXS3JgetI7tyLjKelwn7A/wB6a6Iw8Uk8ZXbfuHuoj6gA/pSseC7os8N6t9f3ovQiWoTTGEA70y0iQaKDI0fhJzHpTE2qTeH3YYdKaLq8x61yvPi1JSQsWwTYM4HNdqFyP+Irq6p4HyZJA91BHFAaxBtOK6urrAQAFEjFBKg/ibeB81dXUjLI+/waPw9RnFSvoOwr2upir2T0aDtVoUdq9rqKID3VE8VYiiGx0rq6oQp0yDsKNCCOBXV1QDFCqPijHX96S/iBB8Y4HA/evK6lei7H8i61bHkwOO3tTS2g7CurqiBIP0iieKKI8x9zXV1YPO1H+xYn/9k="/>
          <p:cNvSpPr>
            <a:spLocks noChangeAspect="1" noChangeArrowheads="1"/>
          </p:cNvSpPr>
          <p:nvPr/>
        </p:nvSpPr>
        <p:spPr bwMode="auto">
          <a:xfrm>
            <a:off x="176213" y="-1825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mtClean="0">
              <a:solidFill>
                <a:srgbClr val="000000"/>
              </a:solidFill>
              <a:ea typeface="ＭＳ Ｐゴシック" pitchFamily="34" charset="-128"/>
            </a:endParaRPr>
          </a:p>
        </p:txBody>
      </p:sp>
      <p:sp>
        <p:nvSpPr>
          <p:cNvPr id="3" name="AutoShape 6" descr="data:image/jpg;base64,/9j/4AAQSkZJRgABAQAAAQABAAD/2wCEAAkGBhQSERUUExQWFBUWFRwaGBgYFhobGBcZHBkXGBwYFhUYHCYgGBokHRUaHy8gIycpLCwsHB4xNTAqNScsLCkBCQoKDgwOGg8PGjAkHyUsLC0pKiwpLCwtLDQpKSwsLywsKiwsLCwsLCwsLCwsKSkpLCwpLCwsLCwpLCwpLCwsLP/AABEIAKIAoAMBIgACEQEDEQH/xAAbAAACAwEBAQAAAAAAAAAAAAAEBQIDBgABB//EADgQAAIBAwMCBAQEBQQCAwAAAAECEQADIQQSMUFRBSJhcRMygZEGI7HBFEKh0fAzUnLhFaJTYuL/xAAaAQACAwEBAAAAAAAAAAAAAAABAgADBAUG/8QAJxEAAgICAgIBAwUBAAAAAAAAAAECEQMxEiEEQTITYXEiI1GBkUL/2gAMAwEAAhEDEQA/AFV7xNTa+GPzANrBzkyRLIvXaGmJzVPh143LiIVDKh2KGubOhY+fgHOKXWjAZlXyzJx1JNRvodk9CZieTx965d3K2ZNuxxrdYLltQpKi2gAGfPB+Yx1g8mhL+vZ7UBFBI2u5nc+ZUSe0dO1V+FaghmRkLfFX4fzRHBBE9QRQWv1bBl5/LwJyAJn65p+VjXaLToyVBJIxjPr1ANSKE7RJHT5oBz2B/Wm/garfs3TdulCs/D8qpb3v5iGuRyei0oXQupIeRntz6g9vUVGqFZJvFm0xV1m44DDqPhknDowPzACBiKq1N/deLy6A5EsWPfzMT5jVl3T4cKgY4lpAhR781UbZYTDEDBaPKCeB9qkpAb6DUuM5kNIHf5Y++BV1rQ7XAbcpV5kTt7gfpmg/4UxBJDsMCCJBHX0iml0MWYk4Md+NoH04qyMHLS7Cu9Hfwm0u0n/dg/NngTkkc17/ABCJJZ7isASq21k74PzA8Ag89K8SzbACtvIzLEywJESmMCOlGWdPZTTEr5r7hrZ2gFws4aGwAVIE8iMUzwyjsZxdGbGodm8sLI4JmDRCeKgqynrAP/XaorobUOH3fEkBdsQMwdwiftRVrRhZnaIkwVHsT3qhtITRHReLsDuAJgzniB1NXeJ+MN8NSs7gxYuBBg8QQePWg7DBhNxSABxbYS3uO1BL4h5wAQttjERx083/AFTJ9kT7D317vudZZmElQZkjr7xjHSiNH4rbvbEuSFMgNPnXuR6cjNZu5q3ttEx2K9R3+1FC3ZQYOTktxg+lM50WX0Harw/5rfxndZ8jgFlC8wc49Y7Vy6G7YVWYl03DzBsNmcAmcAfrVWittBCEMjDPSMz16cU60uuF78i6iBgvlGckGYBmASOI60vO3QLFT3ILLBMn12kjvVa6PLGTjgDiYmM881qbXw72l3Mxs/CubIC7kO7i5HQAfNzwO9Zg2GuNcVDFteWbBcFoVwrHEkjAzVbg76A1YLfR+D/Kf/Y+ooK8GYTRnil8LFoIq/DPnYOSXbvPEDgQKHuAtwMTn+80y60DQV4ZrDZK7GEq28KRuXcBElTg4pv4l4//ABNty4a5ccAIS3lswwb8scmc4OM4rMrpn3cc+tFW2J7QOg6fXrQ5taYGwxbD21tuzq4ubvKCNy7THn7DNW2NUCGRTBchvQkHEj0zStiZkj+tHaFM7isdvUn/AKowXOZEuTGwvEKBgxyQACx9+TFcLx9vofvTzwf8PBwN9aQ/hmzs2nPriQe4Mc10Y5IpUjesDSPnrj7/AOetRtNtyMH05mt234esg9fXjNAaz8M248h/z/OlMsiYzwsyt5w/Mq0fMOsDsKE1HyqbY3GcycmPfJq/WpseJg+4BketVN4aXHxDAuZM/pxWLNBRl17MGSPFgmougL8RRtPBxiT2oTVaYkq4UnPmEUw1ZDFQw2TkejevvXq6oofy2Ugck4n2jmqVsrjsS3wzvt2xtwAP0nvU9PbBiTEECDHE1oLamFm15pmeknqD7Up8c2bVGza/WRAjI+pkU2+i1NaQZb0xUtLDYTGemMCKo1Wr2sm0jcpGI5g4+0V2gCvb2kw6gEz64nHNMbGGAvKkiCuD74Peq43F9gSl7RXrvFQ5C/y2124gAwImB1MZ9qW6h9+RAMZ9QOgq46Esz7YwM4zz2qNvwhhlj5REx0n+Uz1pJMX7gS2ATwf0iiLZKAKMg1eVxA4H6CoNG4MplRG7GZP7ChboS7PH0jA/NjrPT2rm05YDZJnr7dxRbaZieZB7xj2q74gtgiIAGDyakeyWKxpV4OCenMD1NNvDhvuIMYBEj0jp3oOwPiNsJycwY+3pWh8LsW/KxWGSQGmFfymZHQg9fWr8apmnxo8p/js1GjQgiJpo0xzWM1niNwL/AKzKw/2pKj0MD9688H8bvXWAZgZwDBGQOIPWrKpHX5Js1l1THNDKpzxWR8Z1d/cRuYCY8okmp6NCoB26hTM72n77T0+lMl/IHL0LvxN5bgzywjr1g1Qw27ll+I5JUTPSnviVu3cKXLy+UYIaV8xIiQOAYrIeOahhqbqqVUtGFwueNq9BEf1ozd0jn+Rjdc/QwvW5RVdTugDcMjHBPYUue8q+Tb5geTInPIr3w7XAIPMQVMMAZkdSFjrRGu0Rcbwu0DhieBOSR0qlow6YTqLjG0BvAA6k5noe8ivNNp0e0TdktmH7RyZ61GwArKbqyHWB1DHice9V2jta5bIIIaZE5WI4PSle7DsC0DG1eW6pEA+p3JwZH+TTzxXS7bxcElDBAPSYOP7Cql8NgfEJztyZHI9O1WjU7lBC7+BE/wA3eKWcuXTHc+uIV/4nT3HUpdNsAiWeZ3en261r1/D+9Q1zMrDWxG1yJ2tPQmsovgq/B+JcJBdptwCQV4O4AcZ5r6PptP8AlKsn5AJ68RPpVmNXdmnEr2jAXPBtNcR2b4ivahfhhQSd2dxI+XtPpxS3UKDZRQUXzHcAsT2DEfMRM1sNX+EWtWrpstElZctBW2BlQvDGczWSSENyG+YiCYJ+uMEihxlpoonaZCzo9tsLg7D9R9eetefwLbdyq08T0Pt9KgNQouAb5BBk8rPoac2NqoE3As8ZkSg6wD1IxQUUKlb7FRUqGlVLQIIU7gB1n69aaeCbGUypDJcKsD6qs/560M+rdS3wVf4YaCpGCBmGc5biTHFQsa9rxLm4D8STtUQAZPp696KZdhkseRf4bLVrZW2M7R2VmE+mDmu8L0oLI/lVBlZbPES0nmP1rLabUEtLnyp+siPc5orxHQWmb4iXFtuRmXj/ANZpots7NIceIWVRncMjKclSRn2zzFd4Xr7AUlVUHrjI+9Zax4ba+IHu3Udxwd3H04rzUv5j8M8c/tkc0W2iUhrq2Fy4ynIJ9Jj9jWL8a0Svq3edhDAggSpGBx2xTHxFrht+RDcaZaJwoBMyPpQtt2W2LzBWg7SDJKHp7iM0rkzm+XN/BAHiXh62ouHcyvMlBges/TipXXNy0WFyJaNnEj0FNdbf/LuqPOXEmCI6eYDtSPQ3V2wRLCdpxg9qVyo55d4brGEWyOG+bkqPSm2p1TNFsFtzfzQJb0kekUr03hZZLjk/6RE7TyDVv8WCSc7gZHYDEexpHYWmEazUxp5EyrgPnGDGR60T+Fkt3LylxBEkRIXpExS1tG90P8ESNwBXvgnj0qOju7YCkjzZHUDHJ9YqK9jR/S7aPtfh4i0gg4UCGGcDrRDuACTwBP0rrY8tU6zWrbUyZMfKuWPTC8mtrdHS0hX4j+IrVyzetW/zJtbtymRO4Ltjn19K+Ya3SXnuG38NsiYUyCBncCPmxTnxLR6g3Ll3YGthfhuwAXaScCBBByJNILdm4GsrbfJPTBDTEes1llNvZgm7l2a+z4Ij6SwtqyC5bbvPQcs7fbg1dqvDU07s10hRyLnLEREDt7fWrB4lqdIiB3tMpBAAndzliTjB5pX4n4u9+VYtctGQBhSBIhusex7VHNJd7LpOC/JV4grJte6A9q5hHDEzHoe+M0Te8Bu2ktfDW38Nwp+KIB2vlg8mDHH0ojQi27q1381VTYgfy27RgCGjEHv6VDx/Vvc22yU+FaXC22BRjBIBI+nlParsa56KWuLUkK5hwj5Vus4I6Gad6UW9KIUqgIOGth1IIzBIlTk9aU/BNzT22Pz7Qfqcx/WvdJ49bj4d8Qw71Pi+jsRfXYfrtcl0gblbAEW7SoMbYl43fyjr3pFqdMlnFsAScgYA+lGajxfT2xKZPaltt2vNuPE0G7C69BJJ2gRcm5/8ZzHXyzLY6UiN8runcyxxESRiSO8VqtOQuosMyyokg8FXWIz2IP8ASkfiurLatmiN44PQ/wC0Ed+/rSzjo5fk25O2LtysFGwq20wwaBHQVRa0rGfKRGcjkd6ZPdW4ML5lwY454qzQ2CxUOFDNgA/NII69BBqtGRd9IBR2CbVO0NhsnI6SKM0lgW/IVBJUmQcxEyOh4rvE/Dzau7XXYSAYBnExz9K603m3CWxEnj2qu++yy6dMhbuuFFxW2KSdp4LPEMB9MTR/hWh3qWbcpzkiQSI+Yduxrr+gV2QXGRvJhFgFevmXpRa2PLuQxtABmBvWcAic5EUyavoGmfWEGKW+K+CJdYXNu64g8vmKz2yKZokrHeqbcoAGJIBieS3uAMR6VtlFS6Z0aTXYlufhwuGe4SpJm4oMhz6+uee1ZjW6S2t1/h21tFGG24TyRiABxW88X1oS3EeYmROAY55PasLD3nYlQbauMyFYYI4HM1my410obMs2k2StOYXGRuKhwpU7jJYREg5OeIojT6K5/q7UcOJAkKpU8NIxInj+1Cuqhi7Dcx5Enb2AjE47x7V6brMAOFAgDoB2AGAPpWnF4TavIZ5ZlX8s8uae2qshYsrNJRT5fQbjkxziqvGvEUXRWbdtQhW87FVEAgqoBb15Fc6Uu8RsyhAro4ccMbVIqjN32WeG+JKV2ntKnuO3uKD8U0ofBE/r96W6Z5G2c8imWlBfBPm6Z5rF5OBwlcTrePnT/bnsRWtCFfg/XitDpnqm54dc3YH1oW8CMEz7VRCMsjo0ZMkMKth93W7iSOFUx6k9aKSyuosKrHYQ5O4AGekN1HHSkVy+flwAef8AutF4ba8gHpXV+jH6Si0cXJklK5P2XaL8Pi0khRcYnJQ4A9JyPrQAZBkpt80STuYiZJWcCIjFNiblvIyPSq7+tt3htuIVPMgQf0g/b61z8vht/Fg+qmtA2r1yM+W2yBvDCQw5WBn7VZYtq5tttlScKF7HMKcDmJFFWNoDeVXBHJzwcYPB6dquS+wuIZAMeUHmJ4/6Fcr6bjKpb9l8UnTYDd8MEkvAYhgCgiUYiAZHIK1PR6FbYb4m05AE7gQWOOefbimGr07IJY7lZTMLALc5Y+pxSnXagg/M1wAjJHlkkGcCTHseKeXKIyh21I+oWuBSjxpPzFBa5DgrCAdM56leppmnAod9P+aHyfJH/HMkj1OPtW+ceXRqatCfxHwFmtsXcwoENOBBypX5uMzPIFJXvqohZCg4BMn3JPLfpWi/F2v2acIDm4+f+K5P0mBWE1Gq/vWvBjjFcjm+R1Lig9tTB4E0PqfFtozQSa2VJPSaWW1a6248dBWmzPQ0TxAscVe7GJbiusWFtgSM1zIXOeO1Qhl9ahV93GcT/ma654i7YtoVxlnHHsv9/tWn1KgLMDHFBW9P3/mNGb5UWc72i3xO5dXT2yl74jlmD2iv8gHlY3AJJP78Ypbb1Sc3A1sj/dwfZxj7xTtYZAOo4+kihQgYf0P0pVFLQHPlsXae1vYEQQTOCCPuKbtqGGIqnTaFEbcFAPcCKZ3GxIyKslLkCUrF/wD5Z17xRVjx0NyoP0riyN8wigRokuZtHI6HBpBR7b1CnIge1XJaLZTzNIxCxHUszA/5FIdLYZDmmvgOui8B0Jj7g/uBVGbGpx+/otwy4zQz1nhVwWglos2Yg3D5ATJKwYaO1Dn8PMr292+6oIHmZwEAHziDJPpT8ken12/uBUVX0H2H7NWDj3Z13BMuXXsOx96sTxXNAEZqBePpmsUc810c5ZpIQ/iXxD4upYD5UXaPfk/1ms/q3iD2wf2r3VX28zgwSZ/f96pFzeGB6ivQpUqMzfJ2wZ7uGHcTRugYIm9uOFXqTSMEm5s6wR78ftTey26/t/ltKAP+XU1LI0NbKE+Z+T07UQvaqQ9e3LsLjk4FMID3jveBwK9vL5wOgBNXWLe0Cq7wgs3sP0qBCl8Ot/AN748XVYAWY+ZTHmn7ntigNOMsPX9Yq+y4gT2qlTF1vUD/AD+lRBbsuCyKlZulTHSvYry4Kgp163mRWa8UDWbu9SQCa0HxcUo/FFwfCHcsAKDGjsPXxMvb3HoKhptX8NVudn+5wBSsMRbVR1NW694W2vbP7VA12fVVuSAZwQD1656g1Ce8f+v9qX/h/Ub7CHqBH29jNEajWKjBTuk5ET36j61zZKnR2oyTimel4ofxDURZf/iR98VN7lLfHLv5cdyP71zfG/XlivucdszOoHlNAWHgj7UydcUs7jsa9IIgfxEQ9u6MQ0N7HH71Pw26Q7nvVfiv+i0e9V+F3pKnvFKP/wAmjV5bb2H61N7oLegFBB/zDXoamK6GAu1VrrvlA7sKFS6ZirtYPMPQ1CFN7VgNBPBjmom/5x6p+5qxrkn5f6mqPEB5kYeo/SoEZC7ioPqYih1MrQovZE8ioRIZXD2rO/ihiWsr0k/qtOkuce9JfFX3lD1W4f6j/wDNBjQ2WlZKjqMn0H9681rTcUdlH9/3oGxfY3GA4J/TFFMd10+8fbH7VA1RvPwrdPwSOzdgeR605AUuGLbcR8p79xWb/D1/YGHtTT+IB6/0/tWLI1GZtxSvHTJG7nmlvi74Ue5/ao3NZ+/X9qF1d2SD/wDX96w+BD92/sYZaA7ppXew9M7k0t1oyDXcFRVdEqQf8mlngTwdp5Vx+tMS/PqKWaXGpA/3Ef0NL7LI6aNHY+dqkwio6TlqnexTFZPSL5hV13LVVouauIzUIUtzUdUkpPY11w5qZEq3tUAR0rUPrLUGatsGr9RblagQXS3JgetI7tyLjKelwn7A/wB6a6Iw8Uk8ZXbfuHuoj6gA/pSseC7os8N6t9f3ovQiWoTTGEA70y0iQaKDI0fhJzHpTE2qTeH3YYdKaLq8x61yvPi1JSQsWwTYM4HNdqFyP+Irq6p4HyZJA91BHFAaxBtOK6urrAQAFEjFBKg/ibeB81dXUjLI+/waPw9RnFSvoOwr2upir2T0aDtVoUdq9rqKID3VE8VYiiGx0rq6oQp0yDsKNCCOBXV1QDFCqPijHX96S/iBB8Y4HA/evK6lei7H8i61bHkwOO3tTS2g7CurqiBIP0iieKKI8x9zXV1YPO1H+xYn/9k="/>
          <p:cNvSpPr>
            <a:spLocks noChangeAspect="1" noChangeArrowheads="1"/>
          </p:cNvSpPr>
          <p:nvPr/>
        </p:nvSpPr>
        <p:spPr bwMode="auto">
          <a:xfrm>
            <a:off x="328613" y="-301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mtClean="0">
              <a:solidFill>
                <a:srgbClr val="000000"/>
              </a:solidFill>
              <a:ea typeface="ＭＳ Ｐゴシック" pitchFamily="34" charset="-128"/>
            </a:endParaRPr>
          </a:p>
        </p:txBody>
      </p:sp>
      <p:pic>
        <p:nvPicPr>
          <p:cNvPr id="6152" name="Picture 8" descr="http://nia.ecsu.edu/sp/0405/0405jem/images/j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029" y="1600200"/>
            <a:ext cx="1905000" cy="19335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6000" y="1628023"/>
            <a:ext cx="4444678" cy="1815882"/>
          </a:xfrm>
          <a:prstGeom prst="rect">
            <a:avLst/>
          </a:prstGeom>
          <a:noFill/>
        </p:spPr>
        <p:txBody>
          <a:bodyPr wrap="none" rtlCol="0">
            <a:spAutoFit/>
          </a:bodyPr>
          <a:lstStyle/>
          <a:p>
            <a:r>
              <a:rPr lang="en-US" sz="2800" dirty="0">
                <a:ea typeface="ＭＳ Ｐゴシック" pitchFamily="34" charset="-128"/>
              </a:rPr>
              <a:t>Concept and Delivery by</a:t>
            </a:r>
            <a:br>
              <a:rPr lang="en-US" sz="2800" dirty="0">
                <a:ea typeface="ＭＳ Ｐゴシック" pitchFamily="34" charset="-128"/>
              </a:rPr>
            </a:br>
            <a:r>
              <a:rPr lang="en-US" sz="2800" dirty="0">
                <a:ea typeface="ＭＳ Ｐゴシック" pitchFamily="34" charset="-128"/>
              </a:rPr>
              <a:t>Jerome Mitchell: </a:t>
            </a:r>
            <a:endParaRPr lang="en-US" sz="2800" dirty="0" smtClean="0">
              <a:ea typeface="ＭＳ Ｐゴシック" pitchFamily="34" charset="-128"/>
            </a:endParaRPr>
          </a:p>
          <a:p>
            <a:r>
              <a:rPr lang="en-US" sz="2800" dirty="0" smtClean="0">
                <a:ea typeface="ＭＳ Ｐゴシック" pitchFamily="34" charset="-128"/>
              </a:rPr>
              <a:t>Undergraduate </a:t>
            </a:r>
            <a:r>
              <a:rPr lang="en-US" sz="2800" dirty="0">
                <a:ea typeface="ＭＳ Ｐゴシック" pitchFamily="34" charset="-128"/>
              </a:rPr>
              <a:t>ECSU, </a:t>
            </a:r>
            <a:endParaRPr lang="en-US" sz="2800" dirty="0" smtClean="0">
              <a:ea typeface="ＭＳ Ｐゴシック" pitchFamily="34" charset="-128"/>
            </a:endParaRPr>
          </a:p>
          <a:p>
            <a:r>
              <a:rPr lang="en-US" sz="2800" dirty="0" smtClean="0">
                <a:ea typeface="ＭＳ Ｐゴシック" pitchFamily="34" charset="-128"/>
              </a:rPr>
              <a:t>Masters </a:t>
            </a:r>
            <a:r>
              <a:rPr lang="en-US" sz="2800" dirty="0">
                <a:ea typeface="ＭＳ Ｐゴシック" pitchFamily="34" charset="-128"/>
              </a:rPr>
              <a:t>Kansas, PhD Indiana </a:t>
            </a:r>
          </a:p>
        </p:txBody>
      </p:sp>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8758"/>
          <a:stretch/>
        </p:blipFill>
        <p:spPr bwMode="auto">
          <a:xfrm>
            <a:off x="6934200" y="1522173"/>
            <a:ext cx="2069176" cy="2089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688239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7" name="Picture 4"/>
          <p:cNvPicPr>
            <a:picLocks noChangeAspect="1" noChangeArrowheads="1"/>
          </p:cNvPicPr>
          <p:nvPr/>
        </p:nvPicPr>
        <p:blipFill>
          <a:blip r:embed="rId3" cstate="print"/>
          <a:srcRect l="10930" t="17251" r="9434"/>
          <a:stretch>
            <a:fillRect/>
          </a:stretch>
        </p:blipFill>
        <p:spPr bwMode="auto">
          <a:xfrm>
            <a:off x="0" y="-22412"/>
            <a:ext cx="9144000" cy="6880412"/>
          </a:xfrm>
          <a:prstGeom prst="rect">
            <a:avLst/>
          </a:prstGeom>
          <a:noFill/>
          <a:ln w="9525">
            <a:noFill/>
            <a:miter lim="800000"/>
            <a:headEnd/>
            <a:tailEnd/>
          </a:ln>
        </p:spPr>
      </p:pic>
    </p:spTree>
    <p:extLst>
      <p:ext uri="{BB962C8B-B14F-4D97-AF65-F5344CB8AC3E}">
        <p14:creationId xmlns:p14="http://schemas.microsoft.com/office/powerpoint/2010/main" val="20247009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3.gstatic.com/images?q=tbn:ANd9GcTYu0Mkim4DcVpxfKwerviKRw-lMRWDE86kHz_Z3BP0zLcBB8Y_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09" y="15009"/>
            <a:ext cx="2438400" cy="12192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3.gstatic.com/images?q=tbn:ANd9GcQKWRzLWcgWKmplPTsPZrbpMWfhNU3OiItBec534aXSJgAaFWqMs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0250" y="53109"/>
            <a:ext cx="3362325" cy="13620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encrypted-tbn2.gstatic.com/images?q=tbn:ANd9GcRu41sbEn2YbBq-Mv9FkyKsYWpHO6Zt4VIDyASWv3vM-ODAfQT0"/>
          <p:cNvPicPr>
            <a:picLocks noChangeAspect="1" noChangeArrowheads="1"/>
          </p:cNvPicPr>
          <p:nvPr/>
        </p:nvPicPr>
        <p:blipFill rotWithShape="1">
          <a:blip r:embed="rId5">
            <a:extLst>
              <a:ext uri="{28A0092B-C50C-407E-A947-70E740481C1C}">
                <a14:useLocalDpi xmlns:a14="http://schemas.microsoft.com/office/drawing/2010/main" val="0"/>
              </a:ext>
            </a:extLst>
          </a:blip>
          <a:srcRect l="7103"/>
          <a:stretch/>
        </p:blipFill>
        <p:spPr bwMode="auto">
          <a:xfrm>
            <a:off x="-31233" y="1257300"/>
            <a:ext cx="4450833"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encrypted-tbn3.gstatic.com/images?q=tbn:ANd9GcTGMcepVHT5PL8pI7KfoJejqsiOpQpZ2oz8n6yvE5LZO7LoSDE8m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4037" y="838200"/>
            <a:ext cx="1496211" cy="194507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encrypted-tbn0.gstatic.com/images?q=tbn:ANd9GcRNZpTZIKNsGnhPj4wOpjkeyPWyJQnyGO7gG0f29fB5vEKq33P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09" y="2209800"/>
            <a:ext cx="2257425" cy="202882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sciensus.com/uploads/images/venn_diagram.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32632" y="2209800"/>
            <a:ext cx="2498922" cy="23526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farm4.static.flickr.com/3643/3350940973_4333e99a8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25146" y="1328916"/>
            <a:ext cx="2125982" cy="212173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encrypted-tbn3.gstatic.com/images?q=tbn:ANd9GcQ91z38gA1rZrp2TlS-mwhVKOHVL2IXpKHxjmtY9vNchpkhDXLJo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12273" y="1300883"/>
            <a:ext cx="1162050" cy="177165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www.morebooks.de/assets/product_images/9786201595/big/7801609/business-informatics.jpg?locale=gb"/>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50000"/>
          <a:stretch/>
        </p:blipFill>
        <p:spPr bwMode="auto">
          <a:xfrm>
            <a:off x="3820599" y="4561694"/>
            <a:ext cx="1590664" cy="23343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encrypted-tbn0.gstatic.com/images?q=tbn:ANd9GcSqq2ZcAVDeKPT-t171dLNI0VBR3f2tkWNYWF_u4L4KnEAiPu6W"/>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66109" y="-16126"/>
            <a:ext cx="3004152" cy="108729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encrypted-tbn2.gstatic.com/images?q=tbn:ANd9GcT61WeZTigeUDaul3WYcWq4NIjm1evG2U__w3bcBDQ7IVM7ueWdX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80921" y="2044103"/>
            <a:ext cx="1651118" cy="235372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9603" t="17925" r="10845" b="34127"/>
          <a:stretch/>
        </p:blipFill>
        <p:spPr bwMode="auto">
          <a:xfrm>
            <a:off x="6279300" y="3434671"/>
            <a:ext cx="2864700" cy="1607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rotWithShape="1">
          <a:blip r:embed="rId15">
            <a:extLst>
              <a:ext uri="{28A0092B-C50C-407E-A947-70E740481C1C}">
                <a14:useLocalDpi xmlns:a14="http://schemas.microsoft.com/office/drawing/2010/main" val="0"/>
              </a:ext>
            </a:extLst>
          </a:blip>
          <a:srcRect l="4812" t="28661" r="32053" b="10865"/>
          <a:stretch/>
        </p:blipFill>
        <p:spPr bwMode="auto">
          <a:xfrm>
            <a:off x="5499086" y="4080878"/>
            <a:ext cx="3644914" cy="1647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p:cNvPicPr>
            <a:picLocks noChangeAspect="1" noChangeArrowheads="1"/>
          </p:cNvPicPr>
          <p:nvPr/>
        </p:nvPicPr>
        <p:blipFill rotWithShape="1">
          <a:blip r:embed="rId16">
            <a:extLst>
              <a:ext uri="{28A0092B-C50C-407E-A947-70E740481C1C}">
                <a14:useLocalDpi xmlns:a14="http://schemas.microsoft.com/office/drawing/2010/main" val="0"/>
              </a:ext>
            </a:extLst>
          </a:blip>
          <a:srcRect l="26132" t="35603" r="11324" b="34435"/>
          <a:stretch/>
        </p:blipFill>
        <p:spPr bwMode="auto">
          <a:xfrm>
            <a:off x="5764474" y="5295090"/>
            <a:ext cx="3379526" cy="1584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descr="http://spa.asu.edu/centers/pincenter.gif/image_preview"/>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796802" y="5943638"/>
            <a:ext cx="1879698" cy="93555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geoinformatics.com/layouts/cmediageoinformatics/img/Header-Geo-5.gif"/>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r="48802"/>
          <a:stretch/>
        </p:blipFill>
        <p:spPr bwMode="auto">
          <a:xfrm>
            <a:off x="7049772" y="4322918"/>
            <a:ext cx="2094228" cy="64726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57084" t="29851" r="13419" b="56430"/>
          <a:stretch/>
        </p:blipFill>
        <p:spPr bwMode="auto">
          <a:xfrm>
            <a:off x="7400203" y="746282"/>
            <a:ext cx="1673904" cy="582634"/>
          </a:xfrm>
          <a:prstGeom prst="rect">
            <a:avLst/>
          </a:prstGeom>
          <a:noFill/>
          <a:ln w="762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19"/>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43425" t="15702" b="41253"/>
          <a:stretch/>
        </p:blipFill>
        <p:spPr bwMode="auto">
          <a:xfrm>
            <a:off x="6875587" y="5734478"/>
            <a:ext cx="1049232" cy="1144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161332" y="4277412"/>
            <a:ext cx="3635470" cy="2580588"/>
            <a:chOff x="161332" y="4277412"/>
            <a:chExt cx="3635470" cy="2580588"/>
          </a:xfrm>
        </p:grpSpPr>
        <p:pic>
          <p:nvPicPr>
            <p:cNvPr id="27" name="Picture 24" descr="http://ucspace.canberra.edu.au/download/attachments/59113623/Triangle+diagram+of+Social+Informatics.GIF?version=1&amp;modificationDate=128210213964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61332" y="4277412"/>
              <a:ext cx="3635470" cy="25805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47800" y="6448466"/>
              <a:ext cx="1315040" cy="276999"/>
            </a:xfrm>
            <a:prstGeom prst="rect">
              <a:avLst/>
            </a:prstGeom>
            <a:noFill/>
          </p:spPr>
          <p:txBody>
            <a:bodyPr wrap="none" rtlCol="0">
              <a:spAutoFit/>
            </a:bodyPr>
            <a:lstStyle/>
            <a:p>
              <a:r>
                <a:rPr lang="en-US" sz="1200" b="1" dirty="0" smtClean="0"/>
                <a:t>Social Informatics</a:t>
              </a:r>
              <a:endParaRPr lang="en-US" sz="1200" b="1" dirty="0"/>
            </a:p>
          </p:txBody>
        </p:sp>
      </p:grpSp>
      <p:pic>
        <p:nvPicPr>
          <p:cNvPr id="3" name="Picture 4" descr="UF1"/>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5899" r="6237"/>
          <a:stretch/>
        </p:blipFill>
        <p:spPr bwMode="auto">
          <a:xfrm>
            <a:off x="0" y="4230944"/>
            <a:ext cx="1885596" cy="16069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23">
            <a:extLst>
              <a:ext uri="{28A0092B-C50C-407E-A947-70E740481C1C}">
                <a14:useLocalDpi xmlns:a14="http://schemas.microsoft.com/office/drawing/2010/main" val="0"/>
              </a:ext>
            </a:extLst>
          </a:blip>
          <a:srcRect b="70241"/>
          <a:stretch/>
        </p:blipFill>
        <p:spPr>
          <a:xfrm>
            <a:off x="2015695" y="3905935"/>
            <a:ext cx="1751030" cy="704168"/>
          </a:xfrm>
          <a:prstGeom prst="rect">
            <a:avLst/>
          </a:prstGeom>
        </p:spPr>
      </p:pic>
    </p:spTree>
    <p:extLst>
      <p:ext uri="{BB962C8B-B14F-4D97-AF65-F5344CB8AC3E}">
        <p14:creationId xmlns:p14="http://schemas.microsoft.com/office/powerpoint/2010/main" val="4467886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Span of Cyberinfrastructure</a:t>
            </a:r>
            <a:endParaRPr lang="en-US" dirty="0"/>
          </a:p>
        </p:txBody>
      </p:sp>
      <p:sp>
        <p:nvSpPr>
          <p:cNvPr id="4" name="Content Placeholder 3"/>
          <p:cNvSpPr>
            <a:spLocks noGrp="1"/>
          </p:cNvSpPr>
          <p:nvPr>
            <p:ph idx="1"/>
          </p:nvPr>
        </p:nvSpPr>
        <p:spPr>
          <a:xfrm>
            <a:off x="76200" y="914400"/>
            <a:ext cx="8991600" cy="5410200"/>
          </a:xfrm>
        </p:spPr>
        <p:txBody>
          <a:bodyPr/>
          <a:lstStyle/>
          <a:p>
            <a:r>
              <a:rPr lang="en-US" dirty="0" smtClean="0"/>
              <a:t>High definition videoconferencing linking people across the globe</a:t>
            </a:r>
          </a:p>
          <a:p>
            <a:r>
              <a:rPr lang="en-US" dirty="0" smtClean="0"/>
              <a:t>Digital Library of music, curriculum, scientific papers</a:t>
            </a:r>
          </a:p>
          <a:p>
            <a:r>
              <a:rPr lang="en-US" dirty="0" smtClean="0"/>
              <a:t>Flickr, YouTube, Netflix, Google, Facebook, Amazon ...</a:t>
            </a:r>
          </a:p>
          <a:p>
            <a:r>
              <a:rPr lang="en-US" dirty="0" smtClean="0"/>
              <a:t>Simulating a new battery design (</a:t>
            </a:r>
            <a:r>
              <a:rPr lang="en-US" dirty="0" err="1" smtClean="0"/>
              <a:t>exascale</a:t>
            </a:r>
            <a:r>
              <a:rPr lang="en-US" dirty="0" smtClean="0"/>
              <a:t> problem)</a:t>
            </a:r>
          </a:p>
          <a:p>
            <a:r>
              <a:rPr lang="en-US" dirty="0" smtClean="0"/>
              <a:t>Sharing data from world’s telescopes</a:t>
            </a:r>
          </a:p>
          <a:p>
            <a:r>
              <a:rPr lang="en-US" dirty="0" smtClean="0"/>
              <a:t>Using cloud to analyze your personal genome</a:t>
            </a:r>
          </a:p>
          <a:p>
            <a:r>
              <a:rPr lang="en-US" dirty="0" smtClean="0"/>
              <a:t>Enabling all to be equal partners in creating knowledge and converting it to wisdom</a:t>
            </a:r>
          </a:p>
          <a:p>
            <a:r>
              <a:rPr lang="en-US" dirty="0" smtClean="0"/>
              <a:t>Analyzing Tweets…documents to discover which stocks will crash; how disease is spreading; linguistic inference; ranking of institutions</a:t>
            </a:r>
          </a:p>
          <a:p>
            <a:endParaRPr lang="en-US" dirty="0"/>
          </a:p>
        </p:txBody>
      </p:sp>
      <p:sp>
        <p:nvSpPr>
          <p:cNvPr id="2" name="Slide Number Placeholder 1"/>
          <p:cNvSpPr>
            <a:spLocks noGrp="1"/>
          </p:cNvSpPr>
          <p:nvPr>
            <p:ph type="sldNum" sz="quarter" idx="12"/>
          </p:nvPr>
        </p:nvSpPr>
        <p:spPr/>
        <p:txBody>
          <a:bodyPr/>
          <a:lstStyle/>
          <a:p>
            <a:pPr>
              <a:defRPr/>
            </a:pPr>
            <a:fld id="{E5C96448-8B7C-462E-A414-AC99D60D1205}" type="slidenum">
              <a:rPr lang="en-US" smtClean="0">
                <a:solidFill>
                  <a:srgbClr val="FFFFFF"/>
                </a:solidFill>
              </a:rPr>
              <a:pPr>
                <a:defRPr/>
              </a:pPr>
              <a:t>7</a:t>
            </a:fld>
            <a:endParaRPr lang="en-US">
              <a:solidFill>
                <a:srgbClr val="FFFFFF"/>
              </a:solidFill>
            </a:endParaRPr>
          </a:p>
        </p:txBody>
      </p:sp>
    </p:spTree>
    <p:extLst>
      <p:ext uri="{BB962C8B-B14F-4D97-AF65-F5344CB8AC3E}">
        <p14:creationId xmlns:p14="http://schemas.microsoft.com/office/powerpoint/2010/main" val="27675362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30" y="1673255"/>
            <a:ext cx="9144000" cy="514830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3130" y="0"/>
            <a:ext cx="8838958" cy="369332"/>
          </a:xfrm>
          <a:prstGeom prst="rect">
            <a:avLst/>
          </a:prstGeom>
        </p:spPr>
        <p:txBody>
          <a:bodyPr wrap="none">
            <a:spAutoFit/>
          </a:bodyPr>
          <a:lstStyle/>
          <a:p>
            <a:pPr fontAlgn="base"/>
            <a:r>
              <a:rPr lang="en-US" b="1" dirty="0">
                <a:solidFill>
                  <a:prstClr val="black"/>
                </a:solidFill>
              </a:rPr>
              <a:t>The data </a:t>
            </a:r>
            <a:r>
              <a:rPr lang="en-US" b="1" dirty="0" smtClean="0">
                <a:solidFill>
                  <a:prstClr val="black"/>
                </a:solidFill>
              </a:rPr>
              <a:t>deluge: </a:t>
            </a:r>
            <a:r>
              <a:rPr lang="en-US" b="1" dirty="0">
                <a:solidFill>
                  <a:prstClr val="black"/>
                </a:solidFill>
              </a:rPr>
              <a:t>The Economist Feb 25 2010  http://www.economist.com/node/15579717</a:t>
            </a:r>
          </a:p>
        </p:txBody>
      </p:sp>
      <p:sp>
        <p:nvSpPr>
          <p:cNvPr id="3" name="Rectangle 2"/>
          <p:cNvSpPr/>
          <p:nvPr/>
        </p:nvSpPr>
        <p:spPr>
          <a:xfrm>
            <a:off x="0" y="220702"/>
            <a:ext cx="9144000" cy="1477328"/>
          </a:xfrm>
          <a:prstGeom prst="rect">
            <a:avLst/>
          </a:prstGeom>
        </p:spPr>
        <p:txBody>
          <a:bodyPr wrap="square">
            <a:spAutoFit/>
          </a:bodyPr>
          <a:lstStyle/>
          <a:p>
            <a:r>
              <a:rPr lang="en-US" dirty="0">
                <a:solidFill>
                  <a:prstClr val="black"/>
                </a:solidFill>
              </a:rPr>
              <a:t>According to one estimate, mankind created 150 </a:t>
            </a:r>
            <a:r>
              <a:rPr lang="en-US" dirty="0" err="1">
                <a:solidFill>
                  <a:prstClr val="black"/>
                </a:solidFill>
              </a:rPr>
              <a:t>exabytes</a:t>
            </a:r>
            <a:r>
              <a:rPr lang="en-US" dirty="0">
                <a:solidFill>
                  <a:prstClr val="black"/>
                </a:solidFill>
              </a:rPr>
              <a:t> (billion gigabytes) of data in 2005. This </a:t>
            </a:r>
            <a:r>
              <a:rPr lang="en-US" dirty="0" smtClean="0">
                <a:solidFill>
                  <a:prstClr val="black"/>
                </a:solidFill>
              </a:rPr>
              <a:t>year(2010), </a:t>
            </a:r>
            <a:r>
              <a:rPr lang="en-US" dirty="0">
                <a:solidFill>
                  <a:prstClr val="black"/>
                </a:solidFill>
              </a:rPr>
              <a:t>it will create 1,200 </a:t>
            </a:r>
            <a:r>
              <a:rPr lang="en-US" dirty="0" err="1">
                <a:solidFill>
                  <a:prstClr val="black"/>
                </a:solidFill>
              </a:rPr>
              <a:t>exabytes</a:t>
            </a:r>
            <a:r>
              <a:rPr lang="en-US" dirty="0">
                <a:solidFill>
                  <a:prstClr val="black"/>
                </a:solidFill>
              </a:rPr>
              <a:t>. Merely keeping up with this flood, and storing the bits that might be useful, is difficult enough. </a:t>
            </a:r>
            <a:r>
              <a:rPr lang="en-US" dirty="0" err="1">
                <a:solidFill>
                  <a:prstClr val="black"/>
                </a:solidFill>
              </a:rPr>
              <a:t>Analysing</a:t>
            </a:r>
            <a:r>
              <a:rPr lang="en-US" dirty="0">
                <a:solidFill>
                  <a:prstClr val="black"/>
                </a:solidFill>
              </a:rPr>
              <a:t> it, to spot patterns and extract useful information, is harder still. Even so, the data deluge is already starting to transform business, government, science and everyday life</a:t>
            </a:r>
          </a:p>
        </p:txBody>
      </p:sp>
      <p:sp>
        <p:nvSpPr>
          <p:cNvPr id="5" name="Rectangle 4"/>
          <p:cNvSpPr/>
          <p:nvPr/>
        </p:nvSpPr>
        <p:spPr>
          <a:xfrm>
            <a:off x="17172" y="6198700"/>
            <a:ext cx="2463238" cy="646331"/>
          </a:xfrm>
          <a:prstGeom prst="rect">
            <a:avLst/>
          </a:prstGeom>
          <a:solidFill>
            <a:schemeClr val="bg1"/>
          </a:solidFill>
        </p:spPr>
        <p:txBody>
          <a:bodyPr wrap="none">
            <a:spAutoFit/>
          </a:bodyPr>
          <a:lstStyle/>
          <a:p>
            <a:r>
              <a:rPr lang="en-US" dirty="0">
                <a:solidFill>
                  <a:prstClr val="black"/>
                </a:solidFill>
              </a:rPr>
              <a:t>20120117berkeley1.pdf </a:t>
            </a:r>
            <a:endParaRPr lang="en-US" dirty="0" smtClean="0">
              <a:solidFill>
                <a:prstClr val="black"/>
              </a:solidFill>
            </a:endParaRPr>
          </a:p>
          <a:p>
            <a:r>
              <a:rPr lang="en-US" dirty="0" smtClean="0">
                <a:solidFill>
                  <a:prstClr val="black"/>
                </a:solidFill>
              </a:rPr>
              <a:t>Jeff </a:t>
            </a:r>
            <a:r>
              <a:rPr lang="en-US" dirty="0" err="1">
                <a:solidFill>
                  <a:prstClr val="black"/>
                </a:solidFill>
              </a:rPr>
              <a:t>Hammerbacher</a:t>
            </a:r>
            <a:endParaRPr lang="en-US" dirty="0">
              <a:solidFill>
                <a:prstClr val="black"/>
              </a:solidFill>
            </a:endParaRPr>
          </a:p>
        </p:txBody>
      </p:sp>
    </p:spTree>
    <p:extLst>
      <p:ext uri="{BB962C8B-B14F-4D97-AF65-F5344CB8AC3E}">
        <p14:creationId xmlns:p14="http://schemas.microsoft.com/office/powerpoint/2010/main" val="36134771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b="1" dirty="0" smtClean="0"/>
              <a:t>Some Data sizes</a:t>
            </a:r>
            <a:endParaRPr lang="en-US" b="1" dirty="0"/>
          </a:p>
        </p:txBody>
      </p:sp>
      <p:sp>
        <p:nvSpPr>
          <p:cNvPr id="3" name="Content Placeholder 2"/>
          <p:cNvSpPr>
            <a:spLocks noGrp="1"/>
          </p:cNvSpPr>
          <p:nvPr>
            <p:ph idx="1"/>
          </p:nvPr>
        </p:nvSpPr>
        <p:spPr>
          <a:xfrm>
            <a:off x="0" y="685800"/>
            <a:ext cx="9144000" cy="5486400"/>
          </a:xfrm>
        </p:spPr>
        <p:txBody>
          <a:bodyPr/>
          <a:lstStyle/>
          <a:p>
            <a:pPr marL="742141" lvl="1" indent="-285438" defTabSz="913404" eaLnBrk="1" hangingPunct="1">
              <a:lnSpc>
                <a:spcPct val="80000"/>
              </a:lnSpc>
              <a:spcBef>
                <a:spcPts val="1200"/>
              </a:spcBef>
              <a:buBlip>
                <a:blip r:embed="rId3"/>
              </a:buBlip>
            </a:pPr>
            <a:r>
              <a:rPr lang="en-US" sz="2600" dirty="0">
                <a:latin typeface="Times New Roman" pitchFamily="18" charset="0"/>
                <a:ea typeface="+mn-ea"/>
                <a:cs typeface="Times New Roman" pitchFamily="18" charset="0"/>
              </a:rPr>
              <a:t>~40 10</a:t>
            </a:r>
            <a:r>
              <a:rPr lang="en-US" sz="2600" baseline="30000" dirty="0">
                <a:latin typeface="Times New Roman" pitchFamily="18" charset="0"/>
                <a:ea typeface="+mn-ea"/>
                <a:cs typeface="Times New Roman" pitchFamily="18" charset="0"/>
              </a:rPr>
              <a:t>9 </a:t>
            </a:r>
            <a:r>
              <a:rPr lang="en-US" sz="2600" b="1" dirty="0">
                <a:latin typeface="Times New Roman" pitchFamily="18" charset="0"/>
                <a:ea typeface="+mn-ea"/>
                <a:cs typeface="Times New Roman" pitchFamily="18" charset="0"/>
              </a:rPr>
              <a:t>Web pages </a:t>
            </a:r>
            <a:r>
              <a:rPr lang="en-US" sz="2600" dirty="0">
                <a:latin typeface="Times New Roman" pitchFamily="18" charset="0"/>
                <a:ea typeface="+mn-ea"/>
                <a:cs typeface="Times New Roman" pitchFamily="18" charset="0"/>
              </a:rPr>
              <a:t>at ~300 kilobytes each = 10 Petabytes</a:t>
            </a:r>
          </a:p>
          <a:p>
            <a:pPr marL="742141" lvl="1" indent="-285438" defTabSz="913404" eaLnBrk="1" hangingPunct="1">
              <a:lnSpc>
                <a:spcPct val="80000"/>
              </a:lnSpc>
              <a:spcBef>
                <a:spcPts val="1200"/>
              </a:spcBef>
              <a:buBlip>
                <a:blip r:embed="rId3"/>
              </a:buBlip>
            </a:pPr>
            <a:r>
              <a:rPr lang="en-US" sz="2600" b="1" dirty="0" err="1">
                <a:latin typeface="Times New Roman" pitchFamily="18" charset="0"/>
                <a:ea typeface="+mn-ea"/>
                <a:cs typeface="Times New Roman" pitchFamily="18" charset="0"/>
              </a:rPr>
              <a:t>Youtube</a:t>
            </a:r>
            <a:r>
              <a:rPr lang="en-US" sz="2600" dirty="0">
                <a:latin typeface="Times New Roman" pitchFamily="18" charset="0"/>
                <a:ea typeface="+mn-ea"/>
                <a:cs typeface="Times New Roman" pitchFamily="18" charset="0"/>
              </a:rPr>
              <a:t> 48 hours video uploaded per minute; </a:t>
            </a:r>
          </a:p>
          <a:p>
            <a:pPr marL="1142191" lvl="2" indent="-285438" defTabSz="913404" eaLnBrk="1" hangingPunct="1">
              <a:lnSpc>
                <a:spcPct val="80000"/>
              </a:lnSpc>
              <a:spcBef>
                <a:spcPts val="1200"/>
              </a:spcBef>
              <a:buBlip>
                <a:blip r:embed="rId3"/>
              </a:buBlip>
            </a:pPr>
            <a:r>
              <a:rPr lang="en-US" dirty="0">
                <a:latin typeface="Times New Roman" pitchFamily="18" charset="0"/>
                <a:ea typeface="+mn-ea"/>
                <a:cs typeface="Times New Roman" pitchFamily="18" charset="0"/>
              </a:rPr>
              <a:t>in 2 months in 2010, uploaded  more than total NBC ABC CBS</a:t>
            </a:r>
          </a:p>
          <a:p>
            <a:pPr marL="1142191" lvl="2" indent="-285438" defTabSz="913404" eaLnBrk="1" hangingPunct="1">
              <a:lnSpc>
                <a:spcPct val="80000"/>
              </a:lnSpc>
              <a:spcBef>
                <a:spcPts val="1200"/>
              </a:spcBef>
              <a:buBlip>
                <a:blip r:embed="rId3"/>
              </a:buBlip>
            </a:pPr>
            <a:r>
              <a:rPr lang="en-US" dirty="0">
                <a:latin typeface="Times New Roman" pitchFamily="18" charset="0"/>
                <a:ea typeface="+mn-ea"/>
                <a:cs typeface="Times New Roman" pitchFamily="18" charset="0"/>
              </a:rPr>
              <a:t>~2.5 petabytes per year uploaded?</a:t>
            </a:r>
          </a:p>
          <a:p>
            <a:pPr marL="742141" lvl="1" indent="-285438" defTabSz="913404" eaLnBrk="1" hangingPunct="1">
              <a:lnSpc>
                <a:spcPct val="80000"/>
              </a:lnSpc>
              <a:spcBef>
                <a:spcPts val="1200"/>
              </a:spcBef>
              <a:buBlip>
                <a:blip r:embed="rId3"/>
              </a:buBlip>
            </a:pPr>
            <a:r>
              <a:rPr lang="en-US" sz="2600" b="1" dirty="0">
                <a:latin typeface="Times New Roman" pitchFamily="18" charset="0"/>
                <a:ea typeface="+mn-ea"/>
                <a:cs typeface="Times New Roman" pitchFamily="18" charset="0"/>
              </a:rPr>
              <a:t>LHC</a:t>
            </a:r>
            <a:r>
              <a:rPr lang="en-US" sz="2600" dirty="0">
                <a:latin typeface="Times New Roman" pitchFamily="18" charset="0"/>
                <a:ea typeface="+mn-ea"/>
                <a:cs typeface="Times New Roman" pitchFamily="18" charset="0"/>
              </a:rPr>
              <a:t> 15 petabytes per year</a:t>
            </a:r>
          </a:p>
          <a:p>
            <a:pPr marL="742141" lvl="1" indent="-285438" defTabSz="913404" eaLnBrk="1" hangingPunct="1">
              <a:lnSpc>
                <a:spcPct val="80000"/>
              </a:lnSpc>
              <a:spcBef>
                <a:spcPts val="1200"/>
              </a:spcBef>
              <a:buBlip>
                <a:blip r:embed="rId3"/>
              </a:buBlip>
            </a:pPr>
            <a:r>
              <a:rPr lang="en-US" sz="2600" b="1" dirty="0">
                <a:latin typeface="Times New Roman" pitchFamily="18" charset="0"/>
                <a:ea typeface="+mn-ea"/>
                <a:cs typeface="Times New Roman" pitchFamily="18" charset="0"/>
              </a:rPr>
              <a:t>Radiology</a:t>
            </a:r>
            <a:r>
              <a:rPr lang="en-US" sz="2600" dirty="0">
                <a:latin typeface="Times New Roman" pitchFamily="18" charset="0"/>
                <a:ea typeface="+mn-ea"/>
                <a:cs typeface="Times New Roman" pitchFamily="18" charset="0"/>
              </a:rPr>
              <a:t> 69 petabytes per year</a:t>
            </a:r>
          </a:p>
          <a:p>
            <a:pPr marL="742141" lvl="1" indent="-285438" defTabSz="913404" eaLnBrk="1" hangingPunct="1">
              <a:lnSpc>
                <a:spcPct val="80000"/>
              </a:lnSpc>
              <a:spcBef>
                <a:spcPts val="1200"/>
              </a:spcBef>
              <a:buBlip>
                <a:blip r:embed="rId3"/>
              </a:buBlip>
            </a:pPr>
            <a:r>
              <a:rPr lang="en-US" sz="2600" b="1" dirty="0">
                <a:latin typeface="Times New Roman" pitchFamily="18" charset="0"/>
                <a:ea typeface="+mn-ea"/>
                <a:cs typeface="Times New Roman" pitchFamily="18" charset="0"/>
              </a:rPr>
              <a:t>Square Kilometer Array Telescope </a:t>
            </a:r>
            <a:r>
              <a:rPr lang="en-US" sz="2600" dirty="0">
                <a:latin typeface="Times New Roman" pitchFamily="18" charset="0"/>
                <a:ea typeface="+mn-ea"/>
                <a:cs typeface="Times New Roman" pitchFamily="18" charset="0"/>
              </a:rPr>
              <a:t>will be 100 terabits/second</a:t>
            </a:r>
          </a:p>
          <a:p>
            <a:pPr marL="742141" lvl="1" indent="-285438" defTabSz="913404" eaLnBrk="1" hangingPunct="1">
              <a:lnSpc>
                <a:spcPct val="80000"/>
              </a:lnSpc>
              <a:spcBef>
                <a:spcPts val="1200"/>
              </a:spcBef>
              <a:buBlip>
                <a:blip r:embed="rId3"/>
              </a:buBlip>
            </a:pPr>
            <a:r>
              <a:rPr lang="en-US" sz="2600" b="1" dirty="0">
                <a:latin typeface="Times New Roman" pitchFamily="18" charset="0"/>
                <a:ea typeface="+mn-ea"/>
                <a:cs typeface="Times New Roman" pitchFamily="18" charset="0"/>
              </a:rPr>
              <a:t>Earth Observation </a:t>
            </a:r>
            <a:r>
              <a:rPr lang="en-US" sz="2600" dirty="0">
                <a:latin typeface="Times New Roman" pitchFamily="18" charset="0"/>
                <a:ea typeface="+mn-ea"/>
                <a:cs typeface="Times New Roman" pitchFamily="18" charset="0"/>
              </a:rPr>
              <a:t>becoming ~4 petabytes per year</a:t>
            </a:r>
          </a:p>
          <a:p>
            <a:pPr marL="742141" lvl="1" indent="-285438" defTabSz="913404" eaLnBrk="1" hangingPunct="1">
              <a:lnSpc>
                <a:spcPct val="80000"/>
              </a:lnSpc>
              <a:spcBef>
                <a:spcPts val="1200"/>
              </a:spcBef>
              <a:buBlip>
                <a:blip r:embed="rId3"/>
              </a:buBlip>
            </a:pPr>
            <a:r>
              <a:rPr lang="en-US" sz="2600" b="1" dirty="0">
                <a:latin typeface="Times New Roman" pitchFamily="18" charset="0"/>
                <a:ea typeface="+mn-ea"/>
                <a:cs typeface="Times New Roman" pitchFamily="18" charset="0"/>
              </a:rPr>
              <a:t>Earthquake Science </a:t>
            </a:r>
            <a:r>
              <a:rPr lang="en-US" sz="2600" dirty="0">
                <a:latin typeface="Times New Roman" pitchFamily="18" charset="0"/>
                <a:ea typeface="+mn-ea"/>
                <a:cs typeface="Times New Roman" pitchFamily="18" charset="0"/>
              </a:rPr>
              <a:t>– few terabytes </a:t>
            </a:r>
            <a:r>
              <a:rPr lang="en-US" sz="2600" b="1" dirty="0">
                <a:latin typeface="Times New Roman" pitchFamily="18" charset="0"/>
                <a:ea typeface="+mn-ea"/>
                <a:cs typeface="Times New Roman" pitchFamily="18" charset="0"/>
              </a:rPr>
              <a:t>total</a:t>
            </a:r>
            <a:r>
              <a:rPr lang="en-US" sz="2600" dirty="0">
                <a:latin typeface="Times New Roman" pitchFamily="18" charset="0"/>
                <a:ea typeface="+mn-ea"/>
                <a:cs typeface="Times New Roman" pitchFamily="18" charset="0"/>
              </a:rPr>
              <a:t> today</a:t>
            </a:r>
          </a:p>
          <a:p>
            <a:pPr marL="742141" lvl="1" indent="-285438" defTabSz="913404" eaLnBrk="1" hangingPunct="1">
              <a:lnSpc>
                <a:spcPct val="80000"/>
              </a:lnSpc>
              <a:spcBef>
                <a:spcPts val="1200"/>
              </a:spcBef>
              <a:buBlip>
                <a:blip r:embed="rId3"/>
              </a:buBlip>
            </a:pPr>
            <a:r>
              <a:rPr lang="en-US" sz="2600" b="1" dirty="0">
                <a:latin typeface="Times New Roman" pitchFamily="18" charset="0"/>
                <a:ea typeface="+mn-ea"/>
                <a:cs typeface="Times New Roman" pitchFamily="18" charset="0"/>
              </a:rPr>
              <a:t>PolarGrid</a:t>
            </a:r>
            <a:r>
              <a:rPr lang="en-US" sz="2600" dirty="0">
                <a:latin typeface="Times New Roman" pitchFamily="18" charset="0"/>
                <a:ea typeface="+mn-ea"/>
                <a:cs typeface="Times New Roman" pitchFamily="18" charset="0"/>
              </a:rPr>
              <a:t> – 100’s terabytes/year</a:t>
            </a:r>
          </a:p>
          <a:p>
            <a:pPr marL="742141" lvl="1" indent="-285438" defTabSz="913404" eaLnBrk="1" hangingPunct="1">
              <a:lnSpc>
                <a:spcPct val="80000"/>
              </a:lnSpc>
              <a:spcBef>
                <a:spcPts val="1200"/>
              </a:spcBef>
              <a:buBlip>
                <a:blip r:embed="rId3"/>
              </a:buBlip>
            </a:pPr>
            <a:r>
              <a:rPr lang="en-US" sz="2600" b="1" dirty="0">
                <a:latin typeface="Times New Roman" pitchFamily="18" charset="0"/>
                <a:ea typeface="+mn-ea"/>
                <a:cs typeface="Times New Roman" pitchFamily="18" charset="0"/>
              </a:rPr>
              <a:t>Exascale simulation </a:t>
            </a:r>
            <a:r>
              <a:rPr lang="en-US" sz="2600" dirty="0">
                <a:latin typeface="Times New Roman" pitchFamily="18" charset="0"/>
                <a:ea typeface="+mn-ea"/>
                <a:cs typeface="Times New Roman" pitchFamily="18" charset="0"/>
              </a:rPr>
              <a:t>data dumps – terabytes/second</a:t>
            </a:r>
          </a:p>
          <a:p>
            <a:pPr marL="0" indent="0">
              <a:buNone/>
            </a:pPr>
            <a:endParaRPr lang="en-US" sz="2600" dirty="0" smtClean="0">
              <a:latin typeface="Times New Roman" pitchFamily="18" charset="0"/>
              <a:cs typeface="Times New Roman" pitchFamily="18" charset="0"/>
            </a:endParaRPr>
          </a:p>
          <a:p>
            <a:endParaRPr lang="en-US" sz="26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4CC141A-9CC6-41A7-A7D0-011D836CC6E2}" type="slidenum">
              <a:rPr lang="en-US" smtClean="0">
                <a:solidFill>
                  <a:prstClr val="black">
                    <a:tint val="75000"/>
                  </a:prstClr>
                </a:solidFill>
              </a:rPr>
              <a:pPr/>
              <a:t>9</a:t>
            </a:fld>
            <a:endParaRPr lang="en-US">
              <a:solidFill>
                <a:prstClr val="black">
                  <a:tint val="75000"/>
                </a:prstClr>
              </a:solidFill>
            </a:endParaRPr>
          </a:p>
        </p:txBody>
      </p:sp>
    </p:spTree>
    <p:extLst>
      <p:ext uri="{BB962C8B-B14F-4D97-AF65-F5344CB8AC3E}">
        <p14:creationId xmlns:p14="http://schemas.microsoft.com/office/powerpoint/2010/main" val="221810448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2&quot; unique_id=&quot;10002&quot;&gt;&lt;object type=&quot;3&quot; unique_id=&quot;10003&quot;&gt;&lt;property id=&quot;20148&quot; value=&quot;5&quot;/&gt;&lt;property id=&quot;20300&quot; value=&quot;Slide 1 - &amp;quot;Overview of Cyberinfrastructure and The Breadth of Its Application&amp;quot;&quot;/&gt;&lt;property id=&quot;20307&quot; value=&quot;256&quot;/&gt;&lt;/object&gt;&lt;object type=&quot;3&quot; unique_id=&quot;10008&quot;&gt;&lt;property id=&quot;20148&quot; value=&quot;5&quot;/&gt;&lt;property id=&quot;20300&quot; value=&quot;Slide 3 - &amp;quot;What is Cyberinfrastructure&amp;quot;&quot;/&gt;&lt;property id=&quot;20307&quot; value=&quot;566&quot;/&gt;&lt;/object&gt;&lt;object type=&quot;3&quot; unique_id=&quot;10009&quot;&gt;&lt;property id=&quot;20148&quot; value=&quot;5&quot;/&gt;&lt;property id=&quot;20300&quot; value=&quot;Slide 4 - &amp;quot;e-moreorlessanything or X-Informatics&amp;quot;&quot;/&gt;&lt;property id=&quot;20307&quot; value=&quot;565&quot;/&gt;&lt;/object&gt;&lt;object type=&quot;3&quot; unique_id=&quot;10010&quot;&gt;&lt;property id=&quot;20148&quot; value=&quot;5&quot;/&gt;&lt;property id=&quot;20300&quot; value=&quot;Slide 7 - &amp;quot;The Span of Cyberinfrastructure&amp;quot;&quot;/&gt;&lt;property id=&quot;20307&quot; value=&quot;639&quot;/&gt;&lt;/object&gt;&lt;object type=&quot;3&quot; unique_id=&quot;10011&quot;&gt;&lt;property id=&quot;20148&quot; value=&quot;5&quot;/&gt;&lt;property id=&quot;20300&quot; value=&quot;Slide 25 - &amp;quot;Tracking the Heavens&amp;quot;&quot;/&gt;&lt;property id=&quot;20307&quot; value=&quot;621&quot;/&gt;&lt;/object&gt;&lt;object type=&quot;3&quot; unique_id=&quot;10012&quot;&gt;&lt;property id=&quot;20148&quot; value=&quot;5&quot;/&gt;&lt;property id=&quot;20300&quot; value=&quot;Slide 26 - &amp;quot;Virtual Observatory Astronomy Grid Integrate Experiments&amp;quot;&quot;/&gt;&lt;property id=&quot;20307&quot; value=&quot;622&quot;/&gt;&lt;/object&gt;&lt;object type=&quot;3&quot; unique_id=&quot;10013&quot;&gt;&lt;property id=&quot;20148&quot; value=&quot;5&quot;/&gt;&lt;property id=&quot;20300&quot; value=&quot;Slide 33 - &amp;quot;DNA Sequencing Pipeline&amp;quot;&quot;/&gt;&lt;property id=&quot;20307&quot; value=&quot;627&quot;/&gt;&lt;/object&gt;&lt;object type=&quot;3&quot; unique_id=&quot;10015&quot;&gt;&lt;property id=&quot;20148&quot; value=&quot;5&quot;/&gt;&lt;property id=&quot;20300&quot; value=&quot;Slide 35&quot;/&gt;&lt;property id=&quot;20307&quot; value=&quot;657&quot;/&gt;&lt;/object&gt;&lt;object type=&quot;3&quot; unique_id=&quot;10021&quot;&gt;&lt;property id=&quot;20148&quot; value=&quot;5&quot;/&gt;&lt;property id=&quot;20300&quot; value=&quot;Slide 54 - &amp;quot;3-way Clouds and/or Cyberinfrastructure&amp;quot;&quot;/&gt;&lt;property id=&quot;20307&quot; value=&quot;675&quot;/&gt;&lt;/object&gt;&lt;object type=&quot;3&quot; unique_id=&quot;10022&quot;&gt;&lt;property id=&quot;20148&quot; value=&quot;5&quot;/&gt;&lt;property id=&quot;20300&quot; value=&quot;Slide 55 - &amp;quot;C4 = Continuous Collaborative  Computational Cloud&amp;quot;&quot;/&gt;&lt;property id=&quot;20307&quot; value=&quot;676&quot;/&gt;&lt;/object&gt;&lt;object type=&quot;3&quot; unique_id=&quot;10023&quot;&gt;&lt;property id=&quot;20148&quot; value=&quot;5&quot;/&gt;&lt;property id=&quot;20300&quot; value=&quot;Slide 56 - &amp;quot;Higher Education 2020&amp;quot;&quot;/&gt;&lt;property id=&quot;20307&quot; value=&quot;677&quot;/&gt;&lt;/object&gt;&lt;object type=&quot;3&quot; unique_id=&quot;10024&quot;&gt;&lt;property id=&quot;20148&quot; value=&quot;5&quot;/&gt;&lt;property id=&quot;20300&quot; value=&quot;Slide 57 - &amp;quot;Implementing C4 in a Cloud Computing Curriculum&amp;quot;&quot;/&gt;&lt;property id=&quot;20307&quot; value=&quot;690&quot;/&gt;&lt;/object&gt;&lt;object type=&quot;3&quot; unique_id=&quot;10025&quot;&gt;&lt;property id=&quot;20148&quot; value=&quot;5&quot;/&gt;&lt;property id=&quot;20300&quot; value=&quot;Slide 58 - &amp;quot;ADMI Cloudy View on  Computing Workshop June 2011&amp;quot;&quot;/&gt;&lt;property id=&quot;20307&quot; value=&quot;661&quot;/&gt;&lt;/object&gt;&lt;object type=&quot;3&quot; unique_id=&quot;10133&quot;&gt;&lt;property id=&quot;20148&quot; value=&quot;5&quot;/&gt;&lt;property id=&quot;20300&quot; value=&quot;Slide 29 - &amp;quot;European Grid Infrastructure&amp;quot;&quot;/&gt;&lt;property id=&quot;20307&quot; value=&quot;692&quot;/&gt;&lt;/object&gt;&lt;object type=&quot;3&quot; unique_id=&quot;10134&quot;&gt;&lt;property id=&quot;20148&quot; value=&quot;5&quot;/&gt;&lt;property id=&quot;20300&quot; value=&quot;Slide 30 - &amp;quot;TeraGrid Example: Astrophysics&amp;quot;&quot;/&gt;&lt;property id=&quot;20307&quot; value=&quot;693&quot;/&gt;&lt;/object&gt;&lt;object type=&quot;3&quot; unique_id=&quot;77228&quot;&gt;&lt;property id=&quot;20148&quot; value=&quot;5&quot;/&gt;&lt;property id=&quot;20300&quot; value=&quot;Slide 5 - &amp;quot;Big Data Ecosystem in One Sentence&amp;quot;&quot;/&gt;&lt;property id=&quot;20307&quot; value=&quot;695&quot;/&gt;&lt;/object&gt;&lt;object type=&quot;3&quot; unique_id=&quot;77383&quot;&gt;&lt;property id=&quot;20148&quot; value=&quot;5&quot;/&gt;&lt;property id=&quot;20300&quot; value=&quot;Slide 18 - &amp;quot;Applications&amp;quot;&quot;/&gt;&lt;property id=&quot;20307&quot; value=&quot;696&quot;/&gt;&lt;/object&gt;&lt;object type=&quot;3&quot; unique_id=&quot;77387&quot;&gt;&lt;property id=&quot;20148&quot; value=&quot;5&quot;/&gt;&lt;property id=&quot;20300&quot; value=&quot;Slide 42 - &amp;quot;Clouds&amp;quot;&quot;/&gt;&lt;property id=&quot;20307&quot; value=&quot;700&quot;/&gt;&lt;/object&gt;&lt;object type=&quot;3&quot; unique_id=&quot;78302&quot;&gt;&lt;property id=&quot;20148&quot; value=&quot;5&quot;/&gt;&lt;property id=&quot;20300&quot; value=&quot;Slide 19&quot;/&gt;&lt;property id=&quot;20307&quot; value=&quot;704&quot;/&gt;&lt;/object&gt;&lt;object type=&quot;3&quot; unique_id=&quot;78303&quot;&gt;&lt;property id=&quot;20148&quot; value=&quot;5&quot;/&gt;&lt;property id=&quot;20300&quot; value=&quot;Slide 20&quot;/&gt;&lt;property id=&quot;20307&quot; value=&quot;705&quot;/&gt;&lt;/object&gt;&lt;object type=&quot;3&quot; unique_id=&quot;78304&quot;&gt;&lt;property id=&quot;20148&quot; value=&quot;5&quot;/&gt;&lt;property id=&quot;20300&quot; value=&quot;Slide 21&quot;/&gt;&lt;property id=&quot;20307&quot; value=&quot;706&quot;/&gt;&lt;/object&gt;&lt;object type=&quot;3&quot; unique_id=&quot;78305&quot;&gt;&lt;property id=&quot;20148&quot; value=&quot;5&quot;/&gt;&lt;property id=&quot;20300&quot; value=&quot;Slide 22&quot;/&gt;&lt;property id=&quot;20307&quot; value=&quot;707&quot;/&gt;&lt;/object&gt;&lt;object type=&quot;3&quot; unique_id=&quot;78306&quot;&gt;&lt;property id=&quot;20148&quot; value=&quot;5&quot;/&gt;&lt;property id=&quot;20300&quot; value=&quot;Slide 23&quot;/&gt;&lt;property id=&quot;20307&quot; value=&quot;709&quot;/&gt;&lt;/object&gt;&lt;object type=&quot;3&quot; unique_id=&quot;78307&quot;&gt;&lt;property id=&quot;20148&quot; value=&quot;5&quot;/&gt;&lt;property id=&quot;20300&quot; value=&quot;Slide 27&quot;/&gt;&lt;property id=&quot;20307&quot; value=&quot;719&quot;/&gt;&lt;/object&gt;&lt;object type=&quot;3&quot; unique_id=&quot;78308&quot;&gt;&lt;property id=&quot;20148&quot; value=&quot;5&quot;/&gt;&lt;property id=&quot;20300&quot; value=&quot;Slide 28&quot;/&gt;&lt;property id=&quot;20307&quot; value=&quot;720&quot;/&gt;&lt;/object&gt;&lt;object type=&quot;3&quot; unique_id=&quot;78309&quot;&gt;&lt;property id=&quot;20148&quot; value=&quot;5&quot;/&gt;&lt;property id=&quot;20300&quot; value=&quot;Slide 32&quot;/&gt;&lt;property id=&quot;20307&quot; value=&quot;710&quot;/&gt;&lt;/object&gt;&lt;object type=&quot;3&quot; unique_id=&quot;78310&quot;&gt;&lt;property id=&quot;20148&quot; value=&quot;5&quot;/&gt;&lt;property id=&quot;20300&quot; value=&quot;Slide 34&quot;/&gt;&lt;property id=&quot;20307&quot; value=&quot;711&quot;/&gt;&lt;/object&gt;&lt;object type=&quot;3&quot; unique_id=&quot;78311&quot;&gt;&lt;property id=&quot;20148&quot; value=&quot;5&quot;/&gt;&lt;property id=&quot;20300&quot; value=&quot;Slide 36&quot;/&gt;&lt;property id=&quot;20307&quot; value=&quot;714&quot;/&gt;&lt;/object&gt;&lt;object type=&quot;3&quot; unique_id=&quot;78312&quot;&gt;&lt;property id=&quot;20148&quot; value=&quot;5&quot;/&gt;&lt;property id=&quot;20300&quot; value=&quot;Slide 37 - &amp;quot;The 4 paradigms of Scientific Research&amp;quot;&quot;/&gt;&lt;property id=&quot;20307&quot; value=&quot;715&quot;/&gt;&lt;/object&gt;&lt;object type=&quot;3&quot; unique_id=&quot;78313&quot;&gt;&lt;property id=&quot;20148&quot; value=&quot;5&quot;/&gt;&lt;property id=&quot;20300&quot; value=&quot;Slide 38&quot;/&gt;&lt;property id=&quot;20307&quot; value=&quot;721&quot;/&gt;&lt;/object&gt;&lt;object type=&quot;3&quot; unique_id=&quot;78314&quot;&gt;&lt;property id=&quot;20148&quot; value=&quot;5&quot;/&gt;&lt;property id=&quot;20300&quot; value=&quot;Slide 39&quot;/&gt;&lt;property id=&quot;20307&quot; value=&quot;716&quot;/&gt;&lt;/object&gt;&lt;object type=&quot;3&quot; unique_id=&quot;78315&quot;&gt;&lt;property id=&quot;20148&quot; value=&quot;5&quot;/&gt;&lt;property id=&quot;20300&quot; value=&quot;Slide 40 - &amp;quot;Internet of Things and the Cloud &amp;quot;&quot;/&gt;&lt;property id=&quot;20307&quot; value=&quot;717&quot;/&gt;&lt;/object&gt;&lt;object type=&quot;3&quot; unique_id=&quot;78316&quot;&gt;&lt;property id=&quot;20148&quot; value=&quot;5&quot;/&gt;&lt;property id=&quot;20300&quot; value=&quot;Slide 41 - &amp;quot;Sensors (Things) as a Service&amp;quot;&quot;/&gt;&lt;property id=&quot;20307&quot; value=&quot;718&quot;/&gt;&lt;/object&gt;&lt;object type=&quot;3&quot; unique_id=&quot;80235&quot;&gt;&lt;property id=&quot;20148&quot; value=&quot;5&quot;/&gt;&lt;property id=&quot;20300&quot; value=&quot;Slide 2 - &amp;quot;Some Trends&amp;quot;&quot;/&gt;&lt;property id=&quot;20307&quot; value=&quot;737&quot;/&gt;&lt;/object&gt;&lt;object type=&quot;3&quot; unique_id=&quot;80240&quot;&gt;&lt;property id=&quot;20148&quot; value=&quot;5&quot;/&gt;&lt;property id=&quot;20300&quot; value=&quot;Slide 43 - &amp;quot;Amazon making money&amp;quot;&quot;/&gt;&lt;property id=&quot;20307&quot; value=&quot;733&quot;/&gt;&lt;/object&gt;&lt;object type=&quot;3&quot; unique_id=&quot;80241&quot;&gt;&lt;property id=&quot;20148&quot; value=&quot;5&quot;/&gt;&lt;property id=&quot;20300&quot; value=&quot;Slide 44 - &amp;quot;Physically Clouds are Clear&amp;quot;&quot;/&gt;&lt;property id=&quot;20307&quot; value=&quot;728&quot;/&gt;&lt;/object&gt;&lt;object type=&quot;3&quot; unique_id=&quot;80242&quot;&gt;&lt;property id=&quot;20148&quot; value=&quot;5&quot;/&gt;&lt;property id=&quot;20300&quot; value=&quot;Slide 45 - &amp;quot;Virtualization made several things more convenient&amp;quot;&quot;/&gt;&lt;property id=&quot;20307&quot; value=&quot;729&quot;/&gt;&lt;/object&gt;&lt;object type=&quot;3&quot; unique_id=&quot;80243&quot;&gt;&lt;property id=&quot;20148&quot; value=&quot;5&quot;/&gt;&lt;property id=&quot;20300&quot; value=&quot;Slide 46 - &amp;quot;Next Step is Renting out Idle Clouds&amp;quot;&quot;/&gt;&lt;property id=&quot;20307&quot; value=&quot;730&quot;/&gt;&lt;/object&gt;&lt;object type=&quot;3&quot; unique_id=&quot;80244&quot;&gt;&lt;property id=&quot;20148&quot; value=&quot;5&quot;/&gt;&lt;property id=&quot;20300&quot; value=&quot;Slide 47 - &amp;quot;Different aaS (as aService)’s&amp;quot;&quot;/&gt;&lt;property id=&quot;20307&quot; value=&quot;731&quot;/&gt;&lt;/object&gt;&lt;object type=&quot;3&quot; unique_id=&quot;80245&quot;&gt;&lt;property id=&quot;20148&quot; value=&quot;5&quot;/&gt;&lt;property id=&quot;20300&quot; value=&quot;Slide 48&quot;/&gt;&lt;property id=&quot;20307&quot; value=&quot;727&quot;/&gt;&lt;/object&gt;&lt;object type=&quot;3&quot; unique_id=&quot;80246&quot;&gt;&lt;property id=&quot;20148&quot; value=&quot;5&quot;/&gt;&lt;property id=&quot;20300&quot; value=&quot;Slide 49 - &amp;quot;The Google gmail example&amp;quot;&quot;/&gt;&lt;property id=&quot;20307&quot; value=&quot;726&quot;/&gt;&lt;/object&gt;&lt;object type=&quot;3&quot; unique_id=&quot;80247&quot;&gt;&lt;property id=&quot;20148&quot; value=&quot;5&quot;/&gt;&lt;property id=&quot;20300&quot; value=&quot;Slide 50 - &amp;quot;The Microsoft Cloud is Built on Data Centers&amp;quot;&quot;/&gt;&lt;property id=&quot;20307&quot; value=&quot;734&quot;/&gt;&lt;/object&gt;&lt;object type=&quot;3&quot; unique_id=&quot;80248&quot;&gt;&lt;property id=&quot;20148&quot; value=&quot;5&quot;/&gt;&lt;property id=&quot;20300&quot; value=&quot;Slide 51 - &amp;quot;Data Centers Clouds &amp;amp;  Economies of Scale&amp;quot;&quot;/&gt;&lt;property id=&quot;20307&quot; value=&quot;735&quot;/&gt;&lt;/object&gt;&lt;object type=&quot;3&quot; unique_id=&quot;80249&quot;&gt;&lt;property id=&quot;20148&quot; value=&quot;5&quot;/&gt;&lt;property id=&quot;20300&quot; value=&quot;Slide 52 - &amp;quot;Containers: Separating Concerns&amp;quot;&quot;/&gt;&lt;property id=&quot;20307&quot; value=&quot;736&quot;/&gt;&lt;/object&gt;&lt;object type=&quot;3&quot; unique_id=&quot;80250&quot;&gt;&lt;property id=&quot;20148&quot; value=&quot;5&quot;/&gt;&lt;property id=&quot;20300&quot; value=&quot;Slide 53 - &amp;quot;Education and Clouds&amp;quot;&quot;/&gt;&lt;property id=&quot;20307&quot; value=&quot;725&quot;/&gt;&lt;/object&gt;&lt;object type=&quot;3&quot; unique_id=&quot;80911&quot;&gt;&lt;property id=&quot;20148&quot; value=&quot;5&quot;/&gt;&lt;property id=&quot;20300&quot; value=&quot;Slide 14 - &amp;quot;Jobs&amp;quot;&quot;/&gt;&lt;property id=&quot;20307&quot; value=&quot;738&quot;/&gt;&lt;/object&gt;&lt;object type=&quot;3&quot; unique_id=&quot;80912&quot;&gt;&lt;property id=&quot;20148&quot; value=&quot;5&quot;/&gt;&lt;property id=&quot;20300&quot; value=&quot;Slide 15 - &amp;quot;Jobs v. Countries&amp;quot;&quot;/&gt;&lt;property id=&quot;20307&quot; value=&quot;739&quot;/&gt;&lt;/object&gt;&lt;object type=&quot;3&quot; unique_id=&quot;80913&quot;&gt;&lt;property id=&quot;20148&quot; value=&quot;5&quot;/&gt;&lt;property id=&quot;20300&quot; value=&quot;Slide 16 - &amp;quot;McKinsey Institute on Big Data Jobs&amp;quot;&quot;/&gt;&lt;property id=&quot;20307&quot; value=&quot;740&quot;/&gt;&lt;/object&gt;&lt;object type=&quot;3&quot; unique_id=&quot;80914&quot;&gt;&lt;property id=&quot;20148&quot; value=&quot;5&quot;/&gt;&lt;property id=&quot;20300&quot; value=&quot;Slide 17&quot;/&gt;&lt;property id=&quot;20307&quot; value=&quot;741&quot;/&gt;&lt;/object&gt;&lt;object type=&quot;3&quot; unique_id=&quot;81335&quot;&gt;&lt;property id=&quot;20148&quot; value=&quot;5&quot;/&gt;&lt;property id=&quot;20300&quot; value=&quot;Slide 24 - &amp;quot;“Taming the Big Data Tidal Wave” 2012 (Bill Franks, Chief Analytics Officer Teradata)&amp;quot;&quot;/&gt;&lt;property id=&quot;20307&quot; value=&quot;742&quot;/&gt;&lt;/object&gt;&lt;object type=&quot;3&quot; unique_id=&quot;81336&quot;&gt;&lt;property id=&quot;20148&quot; value=&quot;5&quot;/&gt;&lt;property id=&quot;20300&quot; value=&quot;Slide 31&quot;/&gt;&lt;property id=&quot;20307&quot; value=&quot;743&quot;/&gt;&lt;/object&gt;&lt;object type=&quot;3&quot; unique_id=&quot;82435&quot;&gt;&lt;property id=&quot;20148&quot; value=&quot;5&quot;/&gt;&lt;property id=&quot;20300&quot; value=&quot;Slide 8&quot;/&gt;&lt;property id=&quot;20307&quot; value=&quot;745&quot;/&gt;&lt;/object&gt;&lt;object type=&quot;3&quot; unique_id=&quot;82436&quot;&gt;&lt;property id=&quot;20148&quot; value=&quot;5&quot;/&gt;&lt;property id=&quot;20300&quot; value=&quot;Slide 9 - &amp;quot;Some Data sizes&amp;quot;&quot;/&gt;&lt;property id=&quot;20307&quot; value=&quot;746&quot;/&gt;&lt;/object&gt;&lt;object type=&quot;3&quot; unique_id=&quot;82437&quot;&gt;&lt;property id=&quot;20148&quot; value=&quot;5&quot;/&gt;&lt;property id=&quot;20300&quot; value=&quot;Slide 10&quot;/&gt;&lt;property id=&quot;20307&quot; value=&quot;747&quot;/&gt;&lt;/object&gt;&lt;object type=&quot;3&quot; unique_id=&quot;82438&quot;&gt;&lt;property id=&quot;20148&quot; value=&quot;5&quot;/&gt;&lt;property id=&quot;20300&quot; value=&quot;Slide 11&quot;/&gt;&lt;property id=&quot;20307&quot; value=&quot;748&quot;/&gt;&lt;/object&gt;&lt;object type=&quot;3&quot; unique_id=&quot;82439&quot;&gt;&lt;property id=&quot;20148&quot; value=&quot;5&quot;/&gt;&lt;property id=&quot;20300&quot; value=&quot;Slide 12 - &amp;quot;Hype Cycle&amp;quot;&quot;/&gt;&lt;property id=&quot;20307&quot; value=&quot;749&quot;/&gt;&lt;/object&gt;&lt;object type=&quot;3&quot; unique_id=&quot;82440&quot;&gt;&lt;property id=&quot;20148&quot; value=&quot;5&quot;/&gt;&lt;property id=&quot;20300&quot; value=&quot;Slide 13&quot;/&gt;&lt;property id=&quot;20307&quot; value=&quot;750&quot;/&gt;&lt;/object&gt;&lt;object type=&quot;3&quot; unique_id=&quot;82441&quot;&gt;&lt;property id=&quot;20148&quot; value=&quot;5&quot;/&gt;&lt;property id=&quot;20300&quot; value=&quot;Slide 59&quot;/&gt;&lt;property id=&quot;20307&quot; value=&quot;744&quot;/&gt;&lt;/object&gt;&lt;object type=&quot;3&quot; unique_id=&quot;83358&quot;&gt;&lt;property id=&quot;20148&quot; value=&quot;5&quot;/&gt;&lt;property id=&quot;20300&quot; value=&quot;Slide 6&quot;/&gt;&lt;property id=&quot;20307&quot; value=&quot;751&quot;/&gt;&lt;/object&gt;&lt;/object&gt;&lt;object type=&quot;8&quot; unique_id=&quot;10066&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NPACI/SDSC (logo) template">
  <a:themeElements>
    <a:clrScheme name="">
      <a:dk1>
        <a:srgbClr val="000000"/>
      </a:dk1>
      <a:lt1>
        <a:srgbClr val="FFFFFF"/>
      </a:lt1>
      <a:dk2>
        <a:srgbClr val="081D58"/>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1_NPACI/SDSC (logo) templat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NPACI/SDSC (logo)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NPACI/SDSC (logo)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NPACI/SDSC (logo)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NPACI/SDSC (logo)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NPACI/SDSC (log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NPACI/SDSC (log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NPACI/SDSC (log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nk">
  <a:themeElements>
    <a:clrScheme name="">
      <a:dk1>
        <a:srgbClr val="000000"/>
      </a:dk1>
      <a:lt1>
        <a:srgbClr val="FFFFFF"/>
      </a:lt1>
      <a:dk2>
        <a:srgbClr val="080551"/>
      </a:dk2>
      <a:lt2>
        <a:srgbClr val="777777"/>
      </a:lt2>
      <a:accent1>
        <a:srgbClr val="FFFFF7"/>
      </a:accent1>
      <a:accent2>
        <a:srgbClr val="2A24CC"/>
      </a:accent2>
      <a:accent3>
        <a:srgbClr val="FFFFFF"/>
      </a:accent3>
      <a:accent4>
        <a:srgbClr val="000000"/>
      </a:accent4>
      <a:accent5>
        <a:srgbClr val="FFFFFA"/>
      </a:accent5>
      <a:accent6>
        <a:srgbClr val="2520B9"/>
      </a:accent6>
      <a:hlink>
        <a:srgbClr val="510302"/>
      </a:hlink>
      <a:folHlink>
        <a:srgbClr val="5C0205"/>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F8E111"/>
        </a:dk1>
        <a:lt1>
          <a:srgbClr val="FFFF05"/>
        </a:lt1>
        <a:dk2>
          <a:srgbClr val="0B0C7A"/>
        </a:dk2>
        <a:lt2>
          <a:srgbClr val="FFFB0A"/>
        </a:lt2>
        <a:accent1>
          <a:srgbClr val="BBE0E3"/>
        </a:accent1>
        <a:accent2>
          <a:srgbClr val="333399"/>
        </a:accent2>
        <a:accent3>
          <a:srgbClr val="AAAABE"/>
        </a:accent3>
        <a:accent4>
          <a:srgbClr val="DADA03"/>
        </a:accent4>
        <a:accent5>
          <a:srgbClr val="DAEDEF"/>
        </a:accent5>
        <a:accent6>
          <a:srgbClr val="2D2D8A"/>
        </a:accent6>
        <a:hlink>
          <a:srgbClr val="F7FFD4"/>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EG-InSPIR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itle Master">
  <a:themeElements>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salsa_ppt_template_black</Template>
  <TotalTime>24582</TotalTime>
  <Words>3313</Words>
  <Application>Microsoft Office PowerPoint</Application>
  <PresentationFormat>On-screen Show (4:3)</PresentationFormat>
  <Paragraphs>509</Paragraphs>
  <Slides>59</Slides>
  <Notes>24</Notes>
  <HiddenSlides>0</HiddenSlides>
  <MMClips>0</MMClips>
  <ScaleCrop>false</ScaleCrop>
  <HeadingPairs>
    <vt:vector size="8" baseType="variant">
      <vt:variant>
        <vt:lpstr>Fonts Used</vt:lpstr>
      </vt:variant>
      <vt:variant>
        <vt:i4>14</vt:i4>
      </vt:variant>
      <vt:variant>
        <vt:lpstr>Theme</vt:lpstr>
      </vt:variant>
      <vt:variant>
        <vt:i4>12</vt:i4>
      </vt:variant>
      <vt:variant>
        <vt:lpstr>Embedded OLE Servers</vt:lpstr>
      </vt:variant>
      <vt:variant>
        <vt:i4>1</vt:i4>
      </vt:variant>
      <vt:variant>
        <vt:lpstr>Slide Titles</vt:lpstr>
      </vt:variant>
      <vt:variant>
        <vt:i4>59</vt:i4>
      </vt:variant>
    </vt:vector>
  </HeadingPairs>
  <TitlesOfParts>
    <vt:vector size="86" baseType="lpstr">
      <vt:lpstr>ＭＳ Ｐゴシック</vt:lpstr>
      <vt:lpstr>SimSun</vt:lpstr>
      <vt:lpstr>Arial</vt:lpstr>
      <vt:lpstr>Calibri</vt:lpstr>
      <vt:lpstr>Candara</vt:lpstr>
      <vt:lpstr>Helvetica</vt:lpstr>
      <vt:lpstr>Segeo UI</vt:lpstr>
      <vt:lpstr>Segoe UI</vt:lpstr>
      <vt:lpstr>Segoe UI Light</vt:lpstr>
      <vt:lpstr>Symbol</vt:lpstr>
      <vt:lpstr>Times</vt:lpstr>
      <vt:lpstr>Times New Roman</vt:lpstr>
      <vt:lpstr>Verdana</vt:lpstr>
      <vt:lpstr>Wingdings</vt:lpstr>
      <vt:lpstr>Office Theme</vt:lpstr>
      <vt:lpstr>Globe</vt:lpstr>
      <vt:lpstr>4_Office Theme</vt:lpstr>
      <vt:lpstr>7_Office Theme</vt:lpstr>
      <vt:lpstr>1_NPACI/SDSC (logo) template</vt:lpstr>
      <vt:lpstr>Blank</vt:lpstr>
      <vt:lpstr>EG-InSPIRE</vt:lpstr>
      <vt:lpstr>Title Master</vt:lpstr>
      <vt:lpstr>10_Office Theme</vt:lpstr>
      <vt:lpstr>5_Office Theme</vt:lpstr>
      <vt:lpstr>9_Office Theme</vt:lpstr>
      <vt:lpstr>2_Office Theme</vt:lpstr>
      <vt:lpstr>PhotoImpact</vt:lpstr>
      <vt:lpstr>Overview of Cyberinfrastructure and The Breadth of Its Application</vt:lpstr>
      <vt:lpstr>Some Trends</vt:lpstr>
      <vt:lpstr>What is Cyberinfrastructure</vt:lpstr>
      <vt:lpstr>e-moreorlessanything or X-Informatics</vt:lpstr>
      <vt:lpstr>Big Data Ecosystem in One Sentence</vt:lpstr>
      <vt:lpstr>PowerPoint Presentation</vt:lpstr>
      <vt:lpstr>The Span of Cyberinfrastructure</vt:lpstr>
      <vt:lpstr>PowerPoint Presentation</vt:lpstr>
      <vt:lpstr>Some Data sizes</vt:lpstr>
      <vt:lpstr>PowerPoint Presentation</vt:lpstr>
      <vt:lpstr>PowerPoint Presentation</vt:lpstr>
      <vt:lpstr>Hype Cycle</vt:lpstr>
      <vt:lpstr>PowerPoint Presentation</vt:lpstr>
      <vt:lpstr>Jobs</vt:lpstr>
      <vt:lpstr>Jobs v. Countries</vt:lpstr>
      <vt:lpstr>McKinsey Institute on Big Data Jobs</vt:lpstr>
      <vt:lpstr>PowerPoint Presentation</vt:lpstr>
      <vt:lpstr>Applications</vt:lpstr>
      <vt:lpstr>PowerPoint Presentation</vt:lpstr>
      <vt:lpstr>PowerPoint Presentation</vt:lpstr>
      <vt:lpstr>PowerPoint Presentation</vt:lpstr>
      <vt:lpstr>PowerPoint Presentation</vt:lpstr>
      <vt:lpstr>PowerPoint Presentation</vt:lpstr>
      <vt:lpstr>“Taming the Big Data Tidal Wave” 2012 (Bill Franks, Chief Analytics Officer Teradata)</vt:lpstr>
      <vt:lpstr>Tracking the Heavens</vt:lpstr>
      <vt:lpstr>Virtual Observatory Astronomy Grid Integrate Experiments</vt:lpstr>
      <vt:lpstr>PowerPoint Presentation</vt:lpstr>
      <vt:lpstr>PowerPoint Presentation</vt:lpstr>
      <vt:lpstr>European Grid Infrastructure</vt:lpstr>
      <vt:lpstr>TeraGrid Example: Astrophysics</vt:lpstr>
      <vt:lpstr>PowerPoint Presentation</vt:lpstr>
      <vt:lpstr>PowerPoint Presentation</vt:lpstr>
      <vt:lpstr>DNA Sequencing Pipeline</vt:lpstr>
      <vt:lpstr>PowerPoint Presentation</vt:lpstr>
      <vt:lpstr>PowerPoint Presentation</vt:lpstr>
      <vt:lpstr>PowerPoint Presentation</vt:lpstr>
      <vt:lpstr>The 4 paradigms of Scientific Research</vt:lpstr>
      <vt:lpstr>PowerPoint Presentation</vt:lpstr>
      <vt:lpstr>PowerPoint Presentation</vt:lpstr>
      <vt:lpstr>Internet of Things and the Cloud </vt:lpstr>
      <vt:lpstr>Sensors (Things) as a Service</vt:lpstr>
      <vt:lpstr>Clouds</vt:lpstr>
      <vt:lpstr>Amazon making money</vt:lpstr>
      <vt:lpstr>Physically Clouds are Clear</vt:lpstr>
      <vt:lpstr>Virtualization made several things more convenient</vt:lpstr>
      <vt:lpstr>Next Step is Renting out Idle Clouds</vt:lpstr>
      <vt:lpstr>Different aaS (as aService)’s</vt:lpstr>
      <vt:lpstr>PowerPoint Presentation</vt:lpstr>
      <vt:lpstr>The Google gmail example</vt:lpstr>
      <vt:lpstr>The Microsoft Cloud is Built on Data Centers</vt:lpstr>
      <vt:lpstr>Data Centers Clouds &amp;  Economies of Scale</vt:lpstr>
      <vt:lpstr>Containers: Separating Concerns</vt:lpstr>
      <vt:lpstr>Education and Clouds</vt:lpstr>
      <vt:lpstr>3-way Clouds and/or Cyberinfrastructure</vt:lpstr>
      <vt:lpstr>C4 = Continuous Collaborative  Computational Cloud</vt:lpstr>
      <vt:lpstr>Higher Education 2020</vt:lpstr>
      <vt:lpstr>Implementing C4 in a Cloud Computing Curriculum</vt:lpstr>
      <vt:lpstr>ADMI Cloudy View on  Computing Workshop June 2011</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ptl</dc:creator>
  <cp:lastModifiedBy>Geoffrey Fox</cp:lastModifiedBy>
  <cp:revision>1081</cp:revision>
  <dcterms:created xsi:type="dcterms:W3CDTF">2009-02-17T15:34:47Z</dcterms:created>
  <dcterms:modified xsi:type="dcterms:W3CDTF">2013-04-14T23:22:49Z</dcterms:modified>
</cp:coreProperties>
</file>