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7" r:id="rId4"/>
    <p:sldId id="260" r:id="rId5"/>
    <p:sldId id="290" r:id="rId6"/>
    <p:sldId id="291" r:id="rId7"/>
    <p:sldId id="268" r:id="rId8"/>
    <p:sldId id="263" r:id="rId9"/>
    <p:sldId id="278" r:id="rId10"/>
    <p:sldId id="279" r:id="rId11"/>
    <p:sldId id="281" r:id="rId12"/>
    <p:sldId id="283" r:id="rId13"/>
    <p:sldId id="282" r:id="rId14"/>
    <p:sldId id="284" r:id="rId15"/>
    <p:sldId id="285" r:id="rId16"/>
    <p:sldId id="286" r:id="rId17"/>
    <p:sldId id="287" r:id="rId18"/>
    <p:sldId id="288" r:id="rId19"/>
    <p:sldId id="289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6F1F2"/>
    <a:srgbClr val="E6EDEE"/>
    <a:srgbClr val="DEE7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1" autoAdjust="0"/>
    <p:restoredTop sz="94660"/>
  </p:normalViewPr>
  <p:slideViewPr>
    <p:cSldViewPr>
      <p:cViewPr>
        <p:scale>
          <a:sx n="70" d="100"/>
          <a:sy n="70" d="100"/>
        </p:scale>
        <p:origin x="-107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4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academic\phd\Clouds\CloudTests\iDataplexCloud\vm_bm_mpi_per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691944395091652"/>
          <c:y val="3.1972698877003304E-2"/>
          <c:w val="0.84372967060233106"/>
          <c:h val="0.88552190155496169"/>
        </c:manualLayout>
      </c:layout>
      <c:barChart>
        <c:barDir val="col"/>
        <c:grouping val="clustered"/>
        <c:ser>
          <c:idx val="0"/>
          <c:order val="0"/>
          <c:tx>
            <c:v>LAM</c:v>
          </c:tx>
          <c:val>
            <c:numRef>
              <c:f>Kmeans!$AK$56:$AM$56</c:f>
              <c:numCache>
                <c:formatCode>General</c:formatCode>
                <c:ptCount val="3"/>
                <c:pt idx="0">
                  <c:v>3.0160999999999971</c:v>
                </c:pt>
                <c:pt idx="1">
                  <c:v>8.4804510000000022</c:v>
                </c:pt>
                <c:pt idx="2">
                  <c:v>4.4257429999999998</c:v>
                </c:pt>
              </c:numCache>
            </c:numRef>
          </c:val>
        </c:ser>
        <c:ser>
          <c:idx val="1"/>
          <c:order val="1"/>
          <c:tx>
            <c:v>OpenMPI</c:v>
          </c:tx>
          <c:val>
            <c:numRef>
              <c:f>Kmeans!$AO$56:$AQ$56</c:f>
              <c:numCache>
                <c:formatCode>General</c:formatCode>
                <c:ptCount val="3"/>
                <c:pt idx="0">
                  <c:v>2.9645640000000002</c:v>
                </c:pt>
                <c:pt idx="1">
                  <c:v>3.8632660000000003</c:v>
                </c:pt>
                <c:pt idx="2">
                  <c:v>4.3880689999999998</c:v>
                </c:pt>
              </c:numCache>
            </c:numRef>
          </c:val>
        </c:ser>
        <c:axId val="64459520"/>
        <c:axId val="64461056"/>
      </c:barChart>
      <c:catAx>
        <c:axId val="64459520"/>
        <c:scaling>
          <c:orientation val="minMax"/>
        </c:scaling>
        <c:delete val="1"/>
        <c:axPos val="b"/>
        <c:majorTickMark val="none"/>
        <c:tickLblPos val="none"/>
        <c:crossAx val="64461056"/>
        <c:crosses val="autoZero"/>
        <c:auto val="1"/>
        <c:lblAlgn val="ctr"/>
        <c:lblOffset val="100"/>
      </c:catAx>
      <c:valAx>
        <c:axId val="644610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Avergae Time (Seconds)</a:t>
                </a:r>
              </a:p>
            </c:rich>
          </c:tx>
        </c:title>
        <c:numFmt formatCode="General" sourceLinked="1"/>
        <c:tickLblPos val="nextTo"/>
        <c:crossAx val="6445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619291745693221"/>
          <c:y val="6.6319960544888812E-2"/>
          <c:w val="0.2628971128608924"/>
          <c:h val="0.23864136774569844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spPr>
    <a:solidFill>
      <a:schemeClr val="bg1"/>
    </a:soli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0.09615</cdr:x>
      <cdr:y>0.89744</cdr:y>
    </cdr:from>
    <cdr:to>
      <cdr:x>0.96154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2667000"/>
          <a:ext cx="3429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Bare-metal     1-VM per node    8-VMs per node</a:t>
          </a:r>
          <a:endParaRPr lang="en-US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9B3B1-6DC3-491C-959F-1DF4525F079F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2EB9B-D225-4F8D-A173-2B21C91F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C4FAC-5D83-482A-9809-B34FBC9884EF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4677B-C5CE-4183-A13D-EB29CCD21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Transition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Atilla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E40701"/>
                </a:solidFill>
                <a:latin typeface="Calibri" pitchFamily="34" charset="0"/>
              </a:rPr>
              <a:t>A</a:t>
            </a:r>
            <a:r>
              <a:rPr lang="en-US" b="1" i="1" dirty="0">
                <a:solidFill>
                  <a:srgbClr val="EFBA00"/>
                </a:solidFill>
                <a:latin typeface="Calibri" pitchFamily="34" charset="0"/>
              </a:rPr>
              <a:t>L</a:t>
            </a: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18A221"/>
                </a:solidFill>
                <a:latin typeface="Calibri" pitchFamily="34" charset="0"/>
              </a:rPr>
              <a:t>A</a:t>
            </a:r>
            <a:endParaRPr lang="en-US" dirty="0">
              <a:latin typeface="Corbel" pitchFamily="34" charset="0"/>
            </a:endParaRPr>
          </a:p>
        </p:txBody>
      </p:sp>
      <p:pic>
        <p:nvPicPr>
          <p:cNvPr id="8" name="Picture 7" descr="350px-Zuoshangjia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5A1C-A950-4BF7-9F1F-2CA7C903A8EE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E40701"/>
                </a:solidFill>
                <a:latin typeface="Calibri" pitchFamily="34" charset="0"/>
              </a:rPr>
              <a:t>A</a:t>
            </a:r>
            <a:r>
              <a:rPr lang="en-US" b="1" i="1" dirty="0">
                <a:solidFill>
                  <a:srgbClr val="EFBA00"/>
                </a:solidFill>
                <a:latin typeface="Calibri" pitchFamily="34" charset="0"/>
              </a:rPr>
              <a:t>L</a:t>
            </a: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18A221"/>
                </a:solidFill>
                <a:latin typeface="Calibri" pitchFamily="34" charset="0"/>
              </a:rPr>
              <a:t>A</a:t>
            </a:r>
            <a:endParaRPr lang="en-US" dirty="0">
              <a:latin typeface="Corbe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kanaya@cs.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76263.76298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</a:rPr>
              <a:t>High Performance Parallel Computing with Clouds and Cloud Technologies</a:t>
            </a:r>
            <a:endParaRPr lang="en-US" sz="40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7162800" cy="381000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</a:rPr>
              <a:t>CloudComp</a:t>
            </a:r>
            <a:r>
              <a:rPr lang="en-US" sz="2000" dirty="0" smtClean="0">
                <a:solidFill>
                  <a:srgbClr val="7030A0"/>
                </a:solidFill>
              </a:rPr>
              <a:t> 09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Munich, Germany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3200400"/>
            <a:ext cx="72390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Jaliya Ekanayake,    Geoffrey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Fox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aseline="0" dirty="0" smtClean="0">
                <a:hlinkClick r:id="rId3"/>
              </a:rPr>
              <a:t>{</a:t>
            </a:r>
            <a:r>
              <a:rPr lang="en-US" sz="2000" baseline="0" dirty="0" err="1" smtClean="0">
                <a:hlinkClick r:id="rId3"/>
              </a:rPr>
              <a:t>jekanaya,gcf</a:t>
            </a:r>
            <a:r>
              <a:rPr lang="en-US" sz="2000" baseline="0" dirty="0" smtClean="0">
                <a:hlinkClick r:id="rId3"/>
              </a:rPr>
              <a:t>}@</a:t>
            </a:r>
            <a:r>
              <a:rPr lang="en-US" sz="2000" baseline="0" dirty="0" err="1" smtClean="0">
                <a:hlinkClick r:id="rId3"/>
              </a:rPr>
              <a:t>indiana.edu</a:t>
            </a:r>
            <a:endParaRPr lang="en-US" sz="2000" baseline="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baseline="0" dirty="0"/>
          </a:p>
          <a:p>
            <a:pPr lvl="0" algn="ctr">
              <a:lnSpc>
                <a:spcPct val="110000"/>
              </a:lnSpc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School of Informatics and Computing</a:t>
            </a:r>
          </a:p>
          <a:p>
            <a:pPr lvl="0" algn="ctr">
              <a:lnSpc>
                <a:spcPct val="110000"/>
              </a:lnSpc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Pervasive Technology Institute</a:t>
            </a:r>
          </a:p>
          <a:p>
            <a:pPr lvl="0" algn="ctr">
              <a:lnSpc>
                <a:spcPct val="110000"/>
              </a:lnSpc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Indiana University Bloomington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124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1242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1,2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48006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4343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Iterative Computations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D:\Academic\Ph.D\eScience2008\images\eps\kmeans_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62000"/>
            <a:ext cx="3405613" cy="2844509"/>
          </a:xfrm>
          <a:prstGeom prst="rect">
            <a:avLst/>
          </a:prstGeom>
          <a:noFill/>
        </p:spPr>
      </p:pic>
      <p:pic>
        <p:nvPicPr>
          <p:cNvPr id="5" name="Picture 2" descr="E:\academic\phd\Publications\eScience2009\gnuplot\kmea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86200"/>
            <a:ext cx="4343400" cy="2763532"/>
          </a:xfrm>
          <a:prstGeom prst="rect">
            <a:avLst/>
          </a:prstGeom>
          <a:noFill/>
        </p:spPr>
      </p:pic>
      <p:pic>
        <p:nvPicPr>
          <p:cNvPr id="40965" name="Picture 5" descr="D:\academic\phd\Publications\CloudComp09\figures\matri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685800"/>
            <a:ext cx="2286000" cy="2843349"/>
          </a:xfrm>
          <a:prstGeom prst="rect">
            <a:avLst/>
          </a:prstGeom>
          <a:noFill/>
        </p:spPr>
      </p:pic>
      <p:pic>
        <p:nvPicPr>
          <p:cNvPr id="40966" name="Picture 6" descr="D:\academic\phd\Publications\CloudComp09\figures\figure-7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886200"/>
            <a:ext cx="4114800" cy="2788384"/>
          </a:xfrm>
          <a:prstGeom prst="rect">
            <a:avLst/>
          </a:prstGeom>
          <a:noFill/>
        </p:spPr>
      </p:pic>
      <p:sp>
        <p:nvSpPr>
          <p:cNvPr id="11" name="Right Arrow Callout 10"/>
          <p:cNvSpPr/>
          <p:nvPr/>
        </p:nvSpPr>
        <p:spPr>
          <a:xfrm>
            <a:off x="152400" y="1447800"/>
            <a:ext cx="13716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39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K-means</a:t>
            </a:r>
          </a:p>
          <a:p>
            <a:pPr algn="ctr"/>
            <a:endParaRPr lang="en-US" dirty="0"/>
          </a:p>
        </p:txBody>
      </p:sp>
      <p:sp>
        <p:nvSpPr>
          <p:cNvPr id="12" name="Right Arrow Callout 11"/>
          <p:cNvSpPr/>
          <p:nvPr/>
        </p:nvSpPr>
        <p:spPr>
          <a:xfrm>
            <a:off x="4876800" y="1447800"/>
            <a:ext cx="20574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39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Matrix Multiplication</a:t>
            </a:r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3581400"/>
            <a:ext cx="2559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Performance of K-Means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3581400"/>
            <a:ext cx="4072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Parallel Overhead  Matrix Multiplication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Performance analysis of MPI applications using a private cloud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Eucalyptus and </a:t>
            </a:r>
            <a:r>
              <a:rPr lang="en-US" dirty="0" err="1" smtClean="0"/>
              <a:t>Xen</a:t>
            </a:r>
            <a:r>
              <a:rPr lang="en-US" dirty="0" smtClean="0"/>
              <a:t> based private cloud infrastructure </a:t>
            </a:r>
          </a:p>
          <a:p>
            <a:pPr lvl="1"/>
            <a:r>
              <a:rPr lang="en-US" dirty="0" smtClean="0"/>
              <a:t>Eucalyptus version 1.4 and </a:t>
            </a:r>
            <a:r>
              <a:rPr lang="en-US" dirty="0" err="1" smtClean="0"/>
              <a:t>Xen</a:t>
            </a:r>
            <a:r>
              <a:rPr lang="en-US" dirty="0" smtClean="0"/>
              <a:t> version 3.0.3</a:t>
            </a:r>
          </a:p>
          <a:p>
            <a:pPr lvl="1"/>
            <a:r>
              <a:rPr lang="en-US" dirty="0" smtClean="0"/>
              <a:t>Deployed on 16 nodes each with 2 Quad Core Intel Xeon processors and 32 GB of memory</a:t>
            </a:r>
          </a:p>
          <a:p>
            <a:pPr lvl="1"/>
            <a:r>
              <a:rPr lang="en-US" dirty="0" smtClean="0"/>
              <a:t>All nodes are connected via a 1 </a:t>
            </a:r>
            <a:r>
              <a:rPr lang="en-US" dirty="0" err="1" smtClean="0"/>
              <a:t>giga</a:t>
            </a:r>
            <a:r>
              <a:rPr lang="en-US" dirty="0" smtClean="0"/>
              <a:t>-bit connections</a:t>
            </a:r>
          </a:p>
          <a:p>
            <a:r>
              <a:rPr lang="en-US" dirty="0" smtClean="0"/>
              <a:t>Bare-metal and VMs use </a:t>
            </a:r>
            <a:r>
              <a:rPr lang="en-US" b="1" dirty="0" smtClean="0"/>
              <a:t>exactly the same </a:t>
            </a:r>
            <a:r>
              <a:rPr lang="en-US" dirty="0" smtClean="0"/>
              <a:t>software configurations</a:t>
            </a:r>
          </a:p>
          <a:p>
            <a:pPr lvl="1"/>
            <a:r>
              <a:rPr lang="en-US" dirty="0" smtClean="0"/>
              <a:t>Red Hat Enterprise Linux Server release 5.2 (</a:t>
            </a:r>
            <a:r>
              <a:rPr lang="en-US" dirty="0" err="1" smtClean="0"/>
              <a:t>Tikanga</a:t>
            </a:r>
            <a:r>
              <a:rPr lang="en-US" dirty="0" smtClean="0"/>
              <a:t>) operating system. </a:t>
            </a:r>
            <a:r>
              <a:rPr lang="en-US" dirty="0" err="1" smtClean="0"/>
              <a:t>OpenMPI</a:t>
            </a:r>
            <a:r>
              <a:rPr lang="en-US" dirty="0" smtClean="0"/>
              <a:t> version 1.3.2 with </a:t>
            </a:r>
            <a:r>
              <a:rPr lang="en-US" dirty="0" err="1" smtClean="0"/>
              <a:t>gcc</a:t>
            </a:r>
            <a:r>
              <a:rPr lang="en-US" dirty="0" smtClean="0"/>
              <a:t> version 4.1.2.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Different Hardware/VM configurations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79216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Invariant used in selecting the number of MPI processes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90600"/>
          <a:ext cx="8610601" cy="4315967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371602"/>
                <a:gridCol w="2057400"/>
                <a:gridCol w="1676400"/>
                <a:gridCol w="1951405"/>
                <a:gridCol w="1553794"/>
              </a:tblGrid>
              <a:tr h="13715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/>
                        <a:t>Ref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/>
                        <a:t>Description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/>
                        <a:t>Number of CPU cores </a:t>
                      </a:r>
                      <a:r>
                        <a:rPr lang="en-US" sz="1800" dirty="0" smtClean="0"/>
                        <a:t>per virtual </a:t>
                      </a:r>
                      <a:r>
                        <a:rPr lang="en-US" sz="1800" dirty="0"/>
                        <a:t>or bare-metal node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/>
                        <a:t>Amount of memory (GB) </a:t>
                      </a:r>
                      <a:r>
                        <a:rPr lang="en-US" sz="1800" dirty="0" smtClean="0"/>
                        <a:t>per virtual </a:t>
                      </a:r>
                      <a:r>
                        <a:rPr lang="en-US" sz="1800" dirty="0"/>
                        <a:t>or bare-metal node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Number of virtual or bare-metal </a:t>
                      </a:r>
                      <a:r>
                        <a:rPr lang="en-US" sz="1800" dirty="0" smtClean="0"/>
                        <a:t>nodes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/>
                        <a:t>BM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Bare-metal node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8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32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16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68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 smtClean="0"/>
                        <a:t>1-VM-8-core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200" b="1" dirty="0" smtClean="0"/>
                        <a:t>High-CPU Extra Large Instance)</a:t>
                      </a:r>
                      <a:endParaRPr lang="en-US" sz="12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1 VM instance per bare-metal node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/>
                        <a:t>8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30 (2GB is reserved for Dom0)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/>
                        <a:t>16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186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2-VM-4- core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2  VM instances per bare-metal node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/>
                        <a:t>4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15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32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68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4-VM-2-core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4 VM instances per bare-metal node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/>
                        <a:t>2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/>
                        <a:t>7.5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64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68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/>
                        <a:t>8-VM-1-core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8 VM instances per bare-metal node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/>
                        <a:t>1</a:t>
                      </a:r>
                      <a:endParaRPr lang="en-US" sz="18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/>
                        <a:t>3.75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/>
                        <a:t>128</a:t>
                      </a:r>
                      <a:endParaRPr lang="en-US" sz="18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1073" name="Rectangle 1"/>
          <p:cNvSpPr>
            <a:spLocks noChangeArrowheads="1"/>
          </p:cNvSpPr>
          <p:nvPr/>
        </p:nvSpPr>
        <p:spPr bwMode="auto">
          <a:xfrm>
            <a:off x="1066800" y="6019800"/>
            <a:ext cx="7069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ja-JP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Number of MPI processes = Number of CPU cores used</a:t>
            </a:r>
            <a:endParaRPr kumimoji="0" lang="en-US" altLang="ja-JP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MPI Applications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14350" cy="200025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66700" cy="152400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66700" cy="152400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14350" cy="200025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66700" cy="15240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66700" cy="1524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90525" cy="314325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4325" cy="28575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4325" cy="28575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61975" cy="2000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17145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52425" cy="171450"/>
          </a:xfrm>
          <a:prstGeom prst="rect">
            <a:avLst/>
          </a:prstGeom>
          <a:noFill/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04800" y="762000"/>
          <a:ext cx="8534400" cy="592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737360"/>
                <a:gridCol w="2249978"/>
                <a:gridCol w="2870662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Matrix 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K-means clustering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Concurrent Wave Equation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Cannon’s Algorithm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square process grid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K-means Clustering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 number of iterations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vibrating string is (split) into points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Each MPI process updates the amplitude over time</a:t>
                      </a:r>
                      <a:endParaRPr lang="en-US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Grain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Computation 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O</a:t>
                      </a:r>
                      <a:r>
                        <a:rPr lang="en-US" b="1" baseline="0" dirty="0" smtClean="0"/>
                        <a:t> (n^3)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O(n)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O(n)</a:t>
                      </a:r>
                      <a:endParaRPr lang="en-US" b="1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Message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O(n^2)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O(1)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O(1)</a:t>
                      </a:r>
                      <a:endParaRPr lang="en-US" b="1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Communication/Computation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2362200" y="2743200"/>
            <a:ext cx="992294" cy="978932"/>
            <a:chOff x="-1676400" y="3048000"/>
            <a:chExt cx="992294" cy="978932"/>
          </a:xfrm>
        </p:grpSpPr>
        <p:sp>
          <p:nvSpPr>
            <p:cNvPr id="17" name="Rectangle 16"/>
            <p:cNvSpPr/>
            <p:nvPr/>
          </p:nvSpPr>
          <p:spPr>
            <a:xfrm>
              <a:off x="-1676400" y="3048000"/>
              <a:ext cx="6096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>
              <a:off x="-1256506" y="3314700"/>
              <a:ext cx="532606" cy="79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-990600" y="31242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-1675606" y="3657600"/>
              <a:ext cx="608806" cy="15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-1524000" y="3657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572000" y="2667000"/>
            <a:ext cx="916094" cy="1055132"/>
            <a:chOff x="-1676400" y="3048000"/>
            <a:chExt cx="916094" cy="1055132"/>
          </a:xfrm>
        </p:grpSpPr>
        <p:sp>
          <p:nvSpPr>
            <p:cNvPr id="27" name="Rectangle 26"/>
            <p:cNvSpPr/>
            <p:nvPr/>
          </p:nvSpPr>
          <p:spPr>
            <a:xfrm>
              <a:off x="-1676400" y="3048000"/>
              <a:ext cx="3810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-1408906" y="3313906"/>
              <a:ext cx="532606" cy="79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-1066800" y="31242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-1676400" y="3810000"/>
              <a:ext cx="456406" cy="15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-1600200" y="37338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362200" y="4343400"/>
            <a:ext cx="992294" cy="978932"/>
            <a:chOff x="-1676400" y="3048000"/>
            <a:chExt cx="992294" cy="978932"/>
          </a:xfrm>
        </p:grpSpPr>
        <p:sp>
          <p:nvSpPr>
            <p:cNvPr id="45" name="Rectangle 44"/>
            <p:cNvSpPr/>
            <p:nvPr/>
          </p:nvSpPr>
          <p:spPr>
            <a:xfrm>
              <a:off x="-1676400" y="3048000"/>
              <a:ext cx="609600" cy="533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5400000">
              <a:off x="-1256506" y="3314700"/>
              <a:ext cx="532606" cy="79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-990600" y="31242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-1675606" y="3657600"/>
              <a:ext cx="608806" cy="15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-1524000" y="3657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572000" y="4419600"/>
            <a:ext cx="841498" cy="750332"/>
            <a:chOff x="-1676400" y="3276600"/>
            <a:chExt cx="841498" cy="750332"/>
          </a:xfrm>
        </p:grpSpPr>
        <p:sp>
          <p:nvSpPr>
            <p:cNvPr id="51" name="Rectangle 50"/>
            <p:cNvSpPr/>
            <p:nvPr/>
          </p:nvSpPr>
          <p:spPr>
            <a:xfrm>
              <a:off x="-1676400" y="3276600"/>
              <a:ext cx="381000" cy="304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5400000">
              <a:off x="-1295003" y="3428603"/>
              <a:ext cx="304006" cy="15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-1143000" y="327660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-1675606" y="3657600"/>
              <a:ext cx="456406" cy="15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-1600200" y="36576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934200" y="2743200"/>
            <a:ext cx="1292286" cy="674132"/>
            <a:chOff x="7010400" y="3505200"/>
            <a:chExt cx="1292286" cy="674132"/>
          </a:xfrm>
        </p:grpSpPr>
        <p:grpSp>
          <p:nvGrpSpPr>
            <p:cNvPr id="38" name="Group 37"/>
            <p:cNvGrpSpPr/>
            <p:nvPr/>
          </p:nvGrpSpPr>
          <p:grpSpPr>
            <a:xfrm>
              <a:off x="7010400" y="3505200"/>
              <a:ext cx="914400" cy="674132"/>
              <a:chOff x="-1676400" y="3352800"/>
              <a:chExt cx="457200" cy="674132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-1676400" y="3352800"/>
                <a:ext cx="457200" cy="2286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-1675606" y="3657600"/>
                <a:ext cx="456406" cy="1588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-1600200" y="3657600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  <p:cxnSp>
          <p:nvCxnSpPr>
            <p:cNvPr id="64" name="Straight Arrow Connector 63"/>
            <p:cNvCxnSpPr/>
            <p:nvPr/>
          </p:nvCxnSpPr>
          <p:spPr>
            <a:xfrm rot="5400000">
              <a:off x="7848997" y="3657203"/>
              <a:ext cx="304800" cy="79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80010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010400" y="4419600"/>
            <a:ext cx="606486" cy="674132"/>
            <a:chOff x="6781800" y="5257800"/>
            <a:chExt cx="606486" cy="674132"/>
          </a:xfrm>
        </p:grpSpPr>
        <p:grpSp>
          <p:nvGrpSpPr>
            <p:cNvPr id="67" name="Group 66"/>
            <p:cNvGrpSpPr/>
            <p:nvPr/>
          </p:nvGrpSpPr>
          <p:grpSpPr>
            <a:xfrm>
              <a:off x="6781800" y="5257800"/>
              <a:ext cx="301686" cy="674132"/>
              <a:chOff x="-1676400" y="3352800"/>
              <a:chExt cx="150843" cy="674132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-1676400" y="3352800"/>
                <a:ext cx="114300" cy="2286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>
                <a:off x="-1676400" y="3657600"/>
                <a:ext cx="150828" cy="1588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-1676400" y="3657600"/>
                <a:ext cx="1508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7086600" y="5257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rot="5400000">
              <a:off x="6934597" y="5409803"/>
              <a:ext cx="304800" cy="79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ight Triangle 75"/>
          <p:cNvSpPr/>
          <p:nvPr/>
        </p:nvSpPr>
        <p:spPr>
          <a:xfrm>
            <a:off x="2133600" y="6096000"/>
            <a:ext cx="6019800" cy="457200"/>
          </a:xfrm>
          <a:prstGeom prst="rt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Matrix Multiplication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343400"/>
            <a:ext cx="84582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Implements Cannon’s Algorithm [1]</a:t>
            </a:r>
          </a:p>
          <a:p>
            <a:r>
              <a:rPr lang="en-US" dirty="0" smtClean="0"/>
              <a:t>Exchange large messages</a:t>
            </a:r>
          </a:p>
          <a:p>
            <a:r>
              <a:rPr lang="en-US" dirty="0" smtClean="0"/>
              <a:t>More susceptible to bandwidth than latency</a:t>
            </a:r>
          </a:p>
          <a:p>
            <a:r>
              <a:rPr lang="en-US" dirty="0" smtClean="0"/>
              <a:t>At least </a:t>
            </a:r>
            <a:r>
              <a:rPr lang="en-US" b="1" dirty="0" smtClean="0"/>
              <a:t>14% reduction </a:t>
            </a:r>
            <a:r>
              <a:rPr lang="en-US" dirty="0" smtClean="0"/>
              <a:t>in speedup between bare-metal and 1-VM per node</a:t>
            </a:r>
          </a:p>
          <a:p>
            <a:endParaRPr lang="en-US" dirty="0"/>
          </a:p>
        </p:txBody>
      </p:sp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4558442" cy="304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838200"/>
            <a:ext cx="318612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Performance -  64 CPU cores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6102" y="838200"/>
            <a:ext cx="449789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Speedup – Fixed matrix size (5184x5184)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180892"/>
            <a:ext cx="88391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 smtClean="0"/>
              <a:t>[1] S. </a:t>
            </a:r>
            <a:r>
              <a:rPr lang="en-US" sz="1000" dirty="0" err="1" smtClean="0"/>
              <a:t>Johnsson</a:t>
            </a:r>
            <a:r>
              <a:rPr lang="en-US" sz="1000" dirty="0" smtClean="0"/>
              <a:t>, T. Harris, and K. </a:t>
            </a:r>
            <a:r>
              <a:rPr lang="en-US" sz="1000" dirty="0" err="1" smtClean="0"/>
              <a:t>Mathur</a:t>
            </a:r>
            <a:r>
              <a:rPr lang="en-US" sz="1000" dirty="0" smtClean="0"/>
              <a:t>, “Matrix multiplication on the connection machine,” In Proceedings of the 1989 ACM/IEEE Conference on Supercomputing (Reno, Nevada, United States, November 12 - 17, 1989). Supercomputing '89. ACM, New York, NY, 326-332. DOI= </a:t>
            </a:r>
            <a:r>
              <a:rPr lang="en-US" sz="1000" u="sng" dirty="0" smtClean="0">
                <a:hlinkClick r:id="rId3"/>
              </a:rPr>
              <a:t>http://doi.acm.org/10.1145/76263.76298</a:t>
            </a:r>
            <a:endParaRPr lang="en-US" sz="10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4658" y="1219200"/>
            <a:ext cx="450934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Kmeans Clustering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05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Up to 40 million 3D data points</a:t>
            </a:r>
          </a:p>
          <a:p>
            <a:r>
              <a:rPr lang="en-US" dirty="0" smtClean="0"/>
              <a:t>Amount of communication depends only on the number of cluster centers</a:t>
            </a:r>
          </a:p>
          <a:p>
            <a:r>
              <a:rPr lang="en-US" dirty="0" smtClean="0"/>
              <a:t>Amount of communication  &lt;&lt; Computation and the amount of data processed</a:t>
            </a:r>
          </a:p>
          <a:p>
            <a:r>
              <a:rPr lang="en-US" dirty="0" smtClean="0"/>
              <a:t>At the highest granularity VMs show at least </a:t>
            </a:r>
            <a:r>
              <a:rPr lang="en-US" b="1" dirty="0" smtClean="0"/>
              <a:t>~33%  of total </a:t>
            </a:r>
            <a:r>
              <a:rPr lang="en-US" dirty="0" smtClean="0"/>
              <a:t>overhead</a:t>
            </a:r>
          </a:p>
          <a:p>
            <a:r>
              <a:rPr lang="en-US" dirty="0" smtClean="0"/>
              <a:t>Extremely large overheads for smaller grain sizes</a:t>
            </a:r>
            <a:endParaRPr lang="en-US" dirty="0"/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4300968" cy="296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000" y="1066800"/>
            <a:ext cx="2991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Performance – 128 CPU cores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1066800"/>
            <a:ext cx="3338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Overhead = (P * T(P) –T(1))/T(1)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6826" y="1371600"/>
            <a:ext cx="4577174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Concurrent Wave Equation Solver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2859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Clear difference in performance and overheads between VMs and bare-metal</a:t>
            </a:r>
          </a:p>
          <a:p>
            <a:r>
              <a:rPr lang="en-US" dirty="0" smtClean="0"/>
              <a:t>Very small messages (the message size in each </a:t>
            </a:r>
            <a:r>
              <a:rPr lang="en-US" i="1" dirty="0" err="1" smtClean="0"/>
              <a:t>MPI_Sendrecv</a:t>
            </a:r>
            <a:r>
              <a:rPr lang="en-US" i="1" dirty="0" smtClean="0"/>
              <a:t>() </a:t>
            </a:r>
            <a:r>
              <a:rPr lang="en-US" dirty="0" smtClean="0"/>
              <a:t>call is only 8 bytes)</a:t>
            </a:r>
          </a:p>
          <a:p>
            <a:r>
              <a:rPr lang="en-US" dirty="0" smtClean="0"/>
              <a:t>More susceptible to latency</a:t>
            </a:r>
          </a:p>
          <a:p>
            <a:r>
              <a:rPr lang="en-US" dirty="0" smtClean="0"/>
              <a:t>At 40560 data points, at least </a:t>
            </a:r>
            <a:r>
              <a:rPr lang="en-US" b="1" dirty="0" smtClean="0"/>
              <a:t>~37% of total </a:t>
            </a:r>
            <a:r>
              <a:rPr lang="en-US" dirty="0" smtClean="0"/>
              <a:t>overhead in VMs</a:t>
            </a:r>
            <a:endParaRPr lang="en-US" dirty="0"/>
          </a:p>
        </p:txBody>
      </p:sp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4305584" cy="290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914400"/>
            <a:ext cx="318612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Performance -  64 CPU cores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838200"/>
            <a:ext cx="375218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 Overhead = (P * T(P) –T(1))/T(1)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4781" y="1219200"/>
            <a:ext cx="455921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Higher latencies -1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 smtClean="0"/>
              <a:t>domU</a:t>
            </a:r>
            <a:r>
              <a:rPr lang="en-US" dirty="0" err="1" smtClean="0"/>
              <a:t>s</a:t>
            </a:r>
            <a:r>
              <a:rPr lang="en-US" dirty="0" smtClean="0"/>
              <a:t> (VMs that run on top of </a:t>
            </a:r>
            <a:r>
              <a:rPr lang="en-US" dirty="0" err="1" smtClean="0"/>
              <a:t>Xen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-virtualization) are not capable of performing I/O operations</a:t>
            </a:r>
          </a:p>
          <a:p>
            <a:r>
              <a:rPr lang="en-US" i="1" dirty="0" smtClean="0"/>
              <a:t>dom0</a:t>
            </a:r>
            <a:r>
              <a:rPr lang="en-US" dirty="0" smtClean="0"/>
              <a:t> (privileged OS) schedules and execute I/O operations on behalf of </a:t>
            </a:r>
            <a:r>
              <a:rPr lang="en-US" i="1" dirty="0" err="1" smtClean="0"/>
              <a:t>domU</a:t>
            </a:r>
            <a:r>
              <a:rPr lang="en-US" dirty="0" err="1" smtClean="0"/>
              <a:t>s</a:t>
            </a:r>
            <a:endParaRPr lang="en-US" dirty="0" smtClean="0"/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More VMs per node =&gt; more scheduling =&gt; higher latencies</a:t>
            </a:r>
          </a:p>
          <a:p>
            <a:endParaRPr lang="en-US" dirty="0"/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416808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90600"/>
            <a:ext cx="4343400" cy="216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3124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1-VM per node </a:t>
            </a:r>
          </a:p>
          <a:p>
            <a:r>
              <a:rPr lang="en-US" b="1" dirty="0" smtClean="0"/>
              <a:t>8 MPI processes inside the VM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124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8-VMs per node </a:t>
            </a:r>
          </a:p>
          <a:p>
            <a:r>
              <a:rPr lang="en-US" b="1" dirty="0" smtClean="0"/>
              <a:t>1 MPI process inside each VM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51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Lack of support for in-node communication =&gt; “</a:t>
            </a:r>
            <a:r>
              <a:rPr lang="en-US" dirty="0" err="1" smtClean="0"/>
              <a:t>Sequentializing</a:t>
            </a:r>
            <a:r>
              <a:rPr lang="en-US" dirty="0" smtClean="0"/>
              <a:t>” parallel communication</a:t>
            </a:r>
          </a:p>
          <a:p>
            <a:r>
              <a:rPr lang="en-US" dirty="0" smtClean="0"/>
              <a:t>Better support for in-node communication in </a:t>
            </a:r>
            <a:r>
              <a:rPr lang="en-US" dirty="0" err="1" smtClean="0"/>
              <a:t>OpenMPI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BTL (shared memory byte transfer layer)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OpenMPI</a:t>
            </a:r>
            <a:r>
              <a:rPr lang="en-US" dirty="0" smtClean="0"/>
              <a:t> and LAM-MPI perform equally well in 8-VMs per node configuration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Higher latencies -2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416808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4800600" y="914400"/>
          <a:ext cx="3962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0400" y="990600"/>
            <a:ext cx="1755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Kmeans Clustering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Conclusions and Future Works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Cloud technologies works for most pleasingly parallel applications</a:t>
            </a:r>
          </a:p>
          <a:p>
            <a:r>
              <a:rPr lang="en-US" dirty="0" smtClean="0"/>
              <a:t>Runtimes such as MapReduce++ extends MapReduce to iterative MapReduce domain</a:t>
            </a:r>
          </a:p>
          <a:p>
            <a:r>
              <a:rPr lang="en-US" dirty="0" smtClean="0"/>
              <a:t>MPI applications experience moderate to high performance degradation (10% ~ 40%) in private cloud</a:t>
            </a:r>
          </a:p>
          <a:p>
            <a:pPr lvl="1"/>
            <a:r>
              <a:rPr lang="en-US" smtClean="0"/>
              <a:t>Dr. Edward </a:t>
            </a:r>
            <a:r>
              <a:rPr lang="en-US" dirty="0" smtClean="0"/>
              <a:t>walker noticed  (40% ~ 1000%) performance degradations in commercial clouds [1]</a:t>
            </a:r>
          </a:p>
          <a:p>
            <a:r>
              <a:rPr lang="en-US" dirty="0" smtClean="0"/>
              <a:t>Applications sensitive to latencies experience higher overheads</a:t>
            </a:r>
          </a:p>
          <a:p>
            <a:r>
              <a:rPr lang="en-US" dirty="0" smtClean="0"/>
              <a:t>Bandwidth does not seem to be an issue in private clouds</a:t>
            </a:r>
          </a:p>
          <a:p>
            <a:r>
              <a:rPr lang="en-US" dirty="0" smtClean="0"/>
              <a:t>More VMs per node =&gt; Higher overheads</a:t>
            </a:r>
          </a:p>
          <a:p>
            <a:r>
              <a:rPr lang="en-US" dirty="0" smtClean="0"/>
              <a:t>In-node communication support is crucial</a:t>
            </a:r>
          </a:p>
          <a:p>
            <a:r>
              <a:rPr lang="en-US" dirty="0" smtClean="0"/>
              <a:t>Applications such as MapReduce may perform well on VMs ?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60198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/>
              <a:t>[1] Walker, E.: benchmarking Amazon EC2 for high-performance scientific computing, http://www.usenix.org/publications/login/2008-10/openpdfs/walker.pdf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Acknowledgements to: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ea typeface="Verdana" pitchFamily="34" charset="0"/>
                <a:cs typeface="Verdana" pitchFamily="34" charset="0"/>
              </a:rPr>
              <a:t>Joe Rinkovsky and Jenett Tillotson at IU UITS</a:t>
            </a:r>
          </a:p>
          <a:p>
            <a:r>
              <a:rPr lang="en-US" sz="2400" dirty="0" smtClean="0">
                <a:ea typeface="Verdana" pitchFamily="34" charset="0"/>
                <a:cs typeface="Verdana" pitchFamily="34" charset="0"/>
              </a:rPr>
              <a:t>SALSA Team - Pervasive Technology Institution, Indiana University</a:t>
            </a:r>
          </a:p>
          <a:p>
            <a:pPr lvl="1"/>
            <a:r>
              <a:rPr lang="en-US" sz="2400" dirty="0" smtClean="0">
                <a:ea typeface="Verdana" pitchFamily="34" charset="0"/>
                <a:cs typeface="Verdana" pitchFamily="34" charset="0"/>
              </a:rPr>
              <a:t>Scott Beason</a:t>
            </a:r>
          </a:p>
          <a:p>
            <a:pPr lvl="1"/>
            <a:r>
              <a:rPr lang="en-US" sz="2400" dirty="0" err="1" smtClean="0"/>
              <a:t>Xiaohong</a:t>
            </a:r>
            <a:r>
              <a:rPr lang="en-US" sz="2400" dirty="0" smtClean="0"/>
              <a:t> Qiu</a:t>
            </a:r>
          </a:p>
          <a:p>
            <a:pPr lvl="1"/>
            <a:r>
              <a:rPr lang="en-US" sz="2400" dirty="0" smtClean="0">
                <a:ea typeface="Verdana" pitchFamily="34" charset="0"/>
                <a:cs typeface="Verdana" pitchFamily="34" charset="0"/>
              </a:rPr>
              <a:t>Thilina Gunarathne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895600"/>
            <a:ext cx="34956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Computing in Clouds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19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On demand allocation of resources (pay per use)</a:t>
            </a:r>
          </a:p>
          <a:p>
            <a:r>
              <a:rPr lang="en-US" dirty="0" smtClean="0"/>
              <a:t>Customizable Virtual Machine (VM)s </a:t>
            </a:r>
          </a:p>
          <a:p>
            <a:pPr lvl="1"/>
            <a:r>
              <a:rPr lang="en-US" dirty="0" smtClean="0"/>
              <a:t>Any software configuration</a:t>
            </a:r>
          </a:p>
          <a:p>
            <a:r>
              <a:rPr lang="en-US" dirty="0" smtClean="0"/>
              <a:t>Root/administrative privileges</a:t>
            </a:r>
          </a:p>
          <a:p>
            <a:r>
              <a:rPr lang="en-US" dirty="0" smtClean="0"/>
              <a:t>Provisioning happens in minutes </a:t>
            </a:r>
          </a:p>
          <a:p>
            <a:pPr lvl="1"/>
            <a:r>
              <a:rPr lang="en-US" dirty="0" smtClean="0"/>
              <a:t>Compared to hours in traditional job queues</a:t>
            </a:r>
          </a:p>
          <a:p>
            <a:r>
              <a:rPr lang="en-US" dirty="0" smtClean="0"/>
              <a:t>Better resource utilization</a:t>
            </a:r>
          </a:p>
          <a:p>
            <a:pPr lvl="1"/>
            <a:r>
              <a:rPr lang="en-US" dirty="0" smtClean="0"/>
              <a:t>No need to allocated a whole 24 core machine to perform a single threaded R analysis</a:t>
            </a:r>
          </a:p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762000" y="914400"/>
            <a:ext cx="2971800" cy="1676400"/>
            <a:chOff x="533400" y="1066800"/>
            <a:chExt cx="2971800" cy="1676400"/>
          </a:xfrm>
        </p:grpSpPr>
        <p:sp>
          <p:nvSpPr>
            <p:cNvPr id="4" name="Cloud 3"/>
            <p:cNvSpPr/>
            <p:nvPr/>
          </p:nvSpPr>
          <p:spPr>
            <a:xfrm>
              <a:off x="762000" y="1066800"/>
              <a:ext cx="2743200" cy="144780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Cloud 4"/>
            <p:cNvSpPr/>
            <p:nvPr/>
          </p:nvSpPr>
          <p:spPr>
            <a:xfrm>
              <a:off x="533400" y="1295400"/>
              <a:ext cx="2895600" cy="1447800"/>
            </a:xfrm>
            <a:prstGeom prst="cloud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43000" y="1447800"/>
              <a:ext cx="20136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Commercial Clouds</a:t>
              </a:r>
              <a:endParaRPr lang="en-US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8200" y="1828800"/>
              <a:ext cx="1345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Amazon EC2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76400" y="2209800"/>
              <a:ext cx="853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GoGrid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14600" y="1905000"/>
              <a:ext cx="694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3Tera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953000" y="1143000"/>
            <a:ext cx="2133600" cy="1447800"/>
            <a:chOff x="4800600" y="1143000"/>
            <a:chExt cx="2133600" cy="1447800"/>
          </a:xfrm>
        </p:grpSpPr>
        <p:sp>
          <p:nvSpPr>
            <p:cNvPr id="10" name="Cloud 9"/>
            <p:cNvSpPr/>
            <p:nvPr/>
          </p:nvSpPr>
          <p:spPr>
            <a:xfrm>
              <a:off x="4800600" y="1143000"/>
              <a:ext cx="1905000" cy="121920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4876800" y="1371600"/>
              <a:ext cx="2057400" cy="1219200"/>
            </a:xfrm>
            <a:prstGeom prst="cloud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81600" y="1752600"/>
              <a:ext cx="154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Private Clouds</a:t>
              </a:r>
              <a:endParaRPr lang="en-US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239000" y="990600"/>
            <a:ext cx="1513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Eucalyptus</a:t>
            </a:r>
          </a:p>
          <a:p>
            <a:r>
              <a:rPr lang="en-US" b="1" dirty="0" smtClean="0"/>
              <a:t>(Open source)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67600" y="19050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Nimbus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2514600"/>
            <a:ext cx="54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Xen</a:t>
            </a:r>
            <a:endParaRPr lang="en-US" b="1" dirty="0"/>
          </a:p>
        </p:txBody>
      </p:sp>
      <p:sp>
        <p:nvSpPr>
          <p:cNvPr id="16" name="Left Arrow 15"/>
          <p:cNvSpPr/>
          <p:nvPr/>
        </p:nvSpPr>
        <p:spPr>
          <a:xfrm rot="20189122">
            <a:off x="6959312" y="1348345"/>
            <a:ext cx="304800" cy="189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 rot="1091007">
            <a:off x="7184728" y="1947830"/>
            <a:ext cx="304800" cy="189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2307355">
            <a:off x="6731411" y="2436447"/>
            <a:ext cx="304800" cy="189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>
            <a:off x="3924300" y="571500"/>
            <a:ext cx="381000" cy="4724400"/>
          </a:xfrm>
          <a:prstGeom prst="leftBrace">
            <a:avLst>
              <a:gd name="adj1" fmla="val 40572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4800" y="3048000"/>
            <a:ext cx="2089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Some Benefits: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6096000"/>
            <a:ext cx="7620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Accessibility to a computation power is no longer a barrier.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Cloud Technologies/Parallel Runtimes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Cloud technologies</a:t>
            </a:r>
          </a:p>
          <a:p>
            <a:pPr lvl="1"/>
            <a:r>
              <a:rPr lang="en-US" dirty="0" smtClean="0"/>
              <a:t>E.g. </a:t>
            </a:r>
          </a:p>
          <a:p>
            <a:pPr lvl="2"/>
            <a:r>
              <a:rPr lang="en-US" dirty="0" smtClean="0"/>
              <a:t>Apache Hadoop (MapReduce)</a:t>
            </a:r>
          </a:p>
          <a:p>
            <a:pPr lvl="2"/>
            <a:r>
              <a:rPr lang="en-US" dirty="0" smtClean="0"/>
              <a:t>Microsoft DryadLINQ </a:t>
            </a:r>
          </a:p>
          <a:p>
            <a:pPr lvl="2"/>
            <a:r>
              <a:rPr lang="en-US" dirty="0" smtClean="0"/>
              <a:t>MapReduce++ (earlier known as CGL-MapReduce)</a:t>
            </a:r>
          </a:p>
          <a:p>
            <a:pPr lvl="1"/>
            <a:r>
              <a:rPr lang="en-US" dirty="0" smtClean="0"/>
              <a:t>Moving computation to data</a:t>
            </a:r>
          </a:p>
          <a:p>
            <a:pPr lvl="1"/>
            <a:r>
              <a:rPr lang="en-US" dirty="0" smtClean="0"/>
              <a:t>Distributed file systems (HDFS, GFS)</a:t>
            </a:r>
          </a:p>
          <a:p>
            <a:pPr lvl="1"/>
            <a:r>
              <a:rPr lang="en-US" dirty="0" smtClean="0"/>
              <a:t>Better quality of service (</a:t>
            </a:r>
            <a:r>
              <a:rPr lang="en-US" dirty="0" err="1" smtClean="0"/>
              <a:t>QoS</a:t>
            </a:r>
            <a:r>
              <a:rPr lang="en-US" dirty="0" smtClean="0"/>
              <a:t>) support</a:t>
            </a:r>
          </a:p>
          <a:p>
            <a:pPr lvl="1"/>
            <a:r>
              <a:rPr lang="en-US" dirty="0" smtClean="0"/>
              <a:t>Simple communication topologies</a:t>
            </a:r>
          </a:p>
          <a:p>
            <a:r>
              <a:rPr lang="en-US" dirty="0" smtClean="0"/>
              <a:t>Most HPC applications use MPI</a:t>
            </a:r>
          </a:p>
          <a:p>
            <a:pPr lvl="1"/>
            <a:r>
              <a:rPr lang="en-US" dirty="0" smtClean="0"/>
              <a:t>Variety of communication topologies</a:t>
            </a:r>
          </a:p>
          <a:p>
            <a:pPr lvl="1"/>
            <a:r>
              <a:rPr lang="en-US" dirty="0" smtClean="0"/>
              <a:t>Typically use fast (or dedicated) network settings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Applications &amp; Different Interconnection Patterns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609601"/>
          <a:ext cx="8839200" cy="5732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7692"/>
                <a:gridCol w="2210143"/>
                <a:gridCol w="2210143"/>
                <a:gridCol w="2131222"/>
              </a:tblGrid>
              <a:tr h="8797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Map Only</a:t>
                      </a:r>
                    </a:p>
                    <a:p>
                      <a:pPr algn="ctr"/>
                      <a:r>
                        <a:rPr lang="en-US" sz="1800" dirty="0" smtClean="0"/>
                        <a:t>(Embarrassingly</a:t>
                      </a:r>
                      <a:r>
                        <a:rPr lang="en-US" sz="1800" baseline="0" dirty="0" smtClean="0"/>
                        <a:t> Parallel)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Classic</a:t>
                      </a:r>
                    </a:p>
                    <a:p>
                      <a:pPr algn="ctr"/>
                      <a:r>
                        <a:rPr lang="en-US" sz="1800" dirty="0" smtClean="0"/>
                        <a:t>MapReduce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Iterative</a:t>
                      </a:r>
                      <a:r>
                        <a:rPr lang="en-US" sz="1800" baseline="0" dirty="0" smtClean="0"/>
                        <a:t> Reductions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MapReduce++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Loosely Synchronous</a:t>
                      </a:r>
                      <a:endParaRPr lang="en-US" sz="1800" dirty="0"/>
                    </a:p>
                  </a:txBody>
                  <a:tcPr/>
                </a:tc>
              </a:tr>
              <a:tr h="183520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4955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/>
                        <a:t>CAP3 Analysis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/>
                        <a:t>Document conversion</a:t>
                      </a:r>
                      <a:r>
                        <a:rPr lang="en-US" sz="1600" b="0" baseline="0" dirty="0" smtClean="0"/>
                        <a:t> (</a:t>
                      </a:r>
                      <a:r>
                        <a:rPr lang="en-US" sz="1600" b="0" dirty="0" smtClean="0"/>
                        <a:t>PDF -&gt; HTML)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/>
                        <a:t>Brute force searches in cryptography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/>
                        <a:t>Parametric sweeps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High Energy</a:t>
                      </a:r>
                      <a:r>
                        <a:rPr lang="en-US" sz="1600" baseline="0" dirty="0" smtClean="0"/>
                        <a:t> Physics </a:t>
                      </a:r>
                      <a:r>
                        <a:rPr lang="en-US" sz="1600" b="0" baseline="0" dirty="0" smtClean="0"/>
                        <a:t>(HEP) </a:t>
                      </a:r>
                      <a:r>
                        <a:rPr lang="en-US" sz="1600" b="0" dirty="0" smtClean="0"/>
                        <a:t>Histograms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/>
                        <a:t>SWG</a:t>
                      </a:r>
                      <a:r>
                        <a:rPr lang="en-US" sz="1600" b="0" baseline="0" dirty="0" smtClean="0"/>
                        <a:t> gene alignment</a:t>
                      </a:r>
                      <a:endParaRPr lang="en-US" sz="1600" b="0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/>
                        <a:t>Distributed search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/>
                        <a:t>Distributed sortin</a:t>
                      </a:r>
                      <a:r>
                        <a:rPr lang="en-US" sz="1600" dirty="0" smtClean="0"/>
                        <a:t>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Information retrieval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Expectation maximization algorithms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Clustering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Linear Algebra</a:t>
                      </a:r>
                    </a:p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Many MPI scientific applications utilizing</a:t>
                      </a:r>
                      <a:r>
                        <a:rPr lang="en-US" sz="1600" baseline="0" dirty="0" smtClean="0"/>
                        <a:t> wide variety of communication constructs including local interactions</a:t>
                      </a:r>
                    </a:p>
                  </a:txBody>
                  <a:tcPr/>
                </a:tc>
              </a:tr>
              <a:tr h="142826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- CAP3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Gene Assembly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 PolarGrid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Matlab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data analysis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 Information Retrieval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HEP Data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Analysis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 Calculation of Pairwise Distances for ALU Sequences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K-means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Deterministic Annealing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Clustering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- Multidimensional Scaling MDS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 Solving Differential Equations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 particle dynamics with short range forces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6241002" y="11904955"/>
            <a:ext cx="1420427" cy="612560"/>
          </a:xfrm>
          <a:custGeom>
            <a:avLst/>
            <a:gdLst>
              <a:gd name="connsiteX0" fmla="*/ 1420427 w 1420427"/>
              <a:gd name="connsiteY0" fmla="*/ 0 h 612560"/>
              <a:gd name="connsiteX1" fmla="*/ 914400 w 1420427"/>
              <a:gd name="connsiteY1" fmla="*/ 443884 h 612560"/>
              <a:gd name="connsiteX2" fmla="*/ 0 w 1420427"/>
              <a:gd name="connsiteY2" fmla="*/ 612560 h 61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0427" h="612560">
                <a:moveTo>
                  <a:pt x="1420427" y="0"/>
                </a:moveTo>
                <a:cubicBezTo>
                  <a:pt x="1285782" y="170895"/>
                  <a:pt x="1151138" y="341791"/>
                  <a:pt x="914400" y="443884"/>
                </a:cubicBezTo>
                <a:cubicBezTo>
                  <a:pt x="677662" y="545977"/>
                  <a:pt x="338831" y="579268"/>
                  <a:pt x="0" y="612560"/>
                </a:cubicBezTo>
              </a:path>
            </a:pathLst>
          </a:cu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162800" y="11049000"/>
            <a:ext cx="429827" cy="76200"/>
          </a:xfrm>
          <a:custGeom>
            <a:avLst/>
            <a:gdLst>
              <a:gd name="connsiteX0" fmla="*/ 1420427 w 1420427"/>
              <a:gd name="connsiteY0" fmla="*/ 0 h 612560"/>
              <a:gd name="connsiteX1" fmla="*/ 914400 w 1420427"/>
              <a:gd name="connsiteY1" fmla="*/ 443884 h 612560"/>
              <a:gd name="connsiteX2" fmla="*/ 0 w 1420427"/>
              <a:gd name="connsiteY2" fmla="*/ 612560 h 61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0427" h="612560">
                <a:moveTo>
                  <a:pt x="1420427" y="0"/>
                </a:moveTo>
                <a:cubicBezTo>
                  <a:pt x="1285782" y="170895"/>
                  <a:pt x="1151138" y="341791"/>
                  <a:pt x="914400" y="443884"/>
                </a:cubicBezTo>
                <a:cubicBezTo>
                  <a:pt x="677662" y="545977"/>
                  <a:pt x="338831" y="579268"/>
                  <a:pt x="0" y="612560"/>
                </a:cubicBezTo>
              </a:path>
            </a:pathLst>
          </a:cu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5"/>
          <p:cNvGrpSpPr/>
          <p:nvPr/>
        </p:nvGrpSpPr>
        <p:grpSpPr>
          <a:xfrm>
            <a:off x="609600" y="1600200"/>
            <a:ext cx="1524000" cy="1512332"/>
            <a:chOff x="762000" y="1219200"/>
            <a:chExt cx="1524000" cy="1512332"/>
          </a:xfrm>
        </p:grpSpPr>
        <p:sp>
          <p:nvSpPr>
            <p:cNvPr id="37" name="TextBox 36"/>
            <p:cNvSpPr txBox="1"/>
            <p:nvPr/>
          </p:nvSpPr>
          <p:spPr>
            <a:xfrm>
              <a:off x="1066800" y="121920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endParaRPr lang="en-US" dirty="0"/>
            </a:p>
          </p:txBody>
        </p:sp>
        <p:grpSp>
          <p:nvGrpSpPr>
            <p:cNvPr id="4" name="Group 33"/>
            <p:cNvGrpSpPr/>
            <p:nvPr/>
          </p:nvGrpSpPr>
          <p:grpSpPr>
            <a:xfrm>
              <a:off x="762000" y="1600200"/>
              <a:ext cx="1524000" cy="1131332"/>
              <a:chOff x="762000" y="1600200"/>
              <a:chExt cx="1524000" cy="1131332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762000" y="18288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Arrow Connector 39"/>
              <p:cNvCxnSpPr>
                <a:endCxn id="39" idx="0"/>
              </p:cNvCxnSpPr>
              <p:nvPr/>
            </p:nvCxnSpPr>
            <p:spPr>
              <a:xfrm rot="5400000">
                <a:off x="800100" y="1714500"/>
                <a:ext cx="228600" cy="1588"/>
              </a:xfrm>
              <a:prstGeom prst="straightConnector1">
                <a:avLst/>
              </a:prstGeom>
              <a:ln w="25400" cap="flat">
                <a:round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5400000">
                <a:off x="800894" y="2247106"/>
                <a:ext cx="228600" cy="1588"/>
              </a:xfrm>
              <a:prstGeom prst="straightConnector1">
                <a:avLst/>
              </a:prstGeom>
              <a:ln w="25400" cap="flat">
                <a:round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1143000" y="18288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Arrow Connector 42"/>
              <p:cNvCxnSpPr>
                <a:endCxn id="42" idx="0"/>
              </p:cNvCxnSpPr>
              <p:nvPr/>
            </p:nvCxnSpPr>
            <p:spPr>
              <a:xfrm rot="5400000">
                <a:off x="1181100" y="1714500"/>
                <a:ext cx="228600" cy="1588"/>
              </a:xfrm>
              <a:prstGeom prst="straightConnector1">
                <a:avLst/>
              </a:prstGeom>
              <a:ln w="25400" cap="flat">
                <a:round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rot="5400000">
                <a:off x="1181894" y="2247106"/>
                <a:ext cx="228600" cy="1588"/>
              </a:xfrm>
              <a:prstGeom prst="straightConnector1">
                <a:avLst/>
              </a:prstGeom>
              <a:ln w="25400" cap="flat">
                <a:round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Group 27"/>
              <p:cNvGrpSpPr/>
              <p:nvPr/>
            </p:nvGrpSpPr>
            <p:grpSpPr>
              <a:xfrm>
                <a:off x="1981200" y="1600200"/>
                <a:ext cx="304800" cy="761206"/>
                <a:chOff x="1752600" y="1600994"/>
                <a:chExt cx="304800" cy="761206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Straight Arrow Connector 50"/>
                <p:cNvCxnSpPr>
                  <a:endCxn id="50" idx="0"/>
                </p:cNvCxnSpPr>
                <p:nvPr/>
              </p:nvCxnSpPr>
              <p:spPr>
                <a:xfrm rot="5400000">
                  <a:off x="1790700" y="1714500"/>
                  <a:ext cx="228600" cy="1588"/>
                </a:xfrm>
                <a:prstGeom prst="straightConnector1">
                  <a:avLst/>
                </a:prstGeom>
                <a:ln w="25400" cap="flat">
                  <a:round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/>
                <p:nvPr/>
              </p:nvCxnSpPr>
              <p:spPr>
                <a:xfrm rot="5400000">
                  <a:off x="1791494" y="2247106"/>
                  <a:ext cx="228600" cy="1588"/>
                </a:xfrm>
                <a:prstGeom prst="straightConnector1">
                  <a:avLst/>
                </a:prstGeom>
                <a:ln w="25400" cap="flat">
                  <a:round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TextBox 45"/>
              <p:cNvSpPr txBox="1"/>
              <p:nvPr/>
            </p:nvSpPr>
            <p:spPr>
              <a:xfrm>
                <a:off x="1143000" y="2362200"/>
                <a:ext cx="8563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Output</a:t>
                </a:r>
                <a:endParaRPr lang="en-US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600200" y="1981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752600" y="1981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371600" y="1600200"/>
                <a:ext cx="60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map</a:t>
                </a:r>
                <a:endParaRPr lang="en-US" dirty="0"/>
              </a:p>
            </p:txBody>
          </p:sp>
        </p:grpSp>
      </p:grpSp>
      <p:grpSp>
        <p:nvGrpSpPr>
          <p:cNvPr id="6" name="Group 105"/>
          <p:cNvGrpSpPr/>
          <p:nvPr/>
        </p:nvGrpSpPr>
        <p:grpSpPr>
          <a:xfrm>
            <a:off x="2590800" y="1524000"/>
            <a:ext cx="2129474" cy="1600200"/>
            <a:chOff x="6705600" y="1905000"/>
            <a:chExt cx="2129474" cy="1600200"/>
          </a:xfrm>
        </p:grpSpPr>
        <p:sp>
          <p:nvSpPr>
            <p:cNvPr id="54" name="TextBox 53"/>
            <p:cNvSpPr txBox="1"/>
            <p:nvPr/>
          </p:nvSpPr>
          <p:spPr>
            <a:xfrm>
              <a:off x="7086600" y="190500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6705600" y="24384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>
              <a:endCxn id="56" idx="0"/>
            </p:cNvCxnSpPr>
            <p:nvPr/>
          </p:nvCxnSpPr>
          <p:spPr>
            <a:xfrm rot="5400000">
              <a:off x="6743700" y="2324100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6" idx="4"/>
              <a:endCxn id="70" idx="1"/>
            </p:cNvCxnSpPr>
            <p:nvPr/>
          </p:nvCxnSpPr>
          <p:spPr>
            <a:xfrm rot="16200000" flipH="1">
              <a:off x="6858000" y="2743199"/>
              <a:ext cx="273237" cy="2732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7086600" y="24384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>
              <a:endCxn id="59" idx="0"/>
            </p:cNvCxnSpPr>
            <p:nvPr/>
          </p:nvCxnSpPr>
          <p:spPr>
            <a:xfrm rot="5400000">
              <a:off x="7124700" y="2324100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9" idx="4"/>
              <a:endCxn id="70" idx="0"/>
            </p:cNvCxnSpPr>
            <p:nvPr/>
          </p:nvCxnSpPr>
          <p:spPr>
            <a:xfrm rot="5400000">
              <a:off x="7124700" y="2857500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7924800" y="2437606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/>
            <p:cNvCxnSpPr>
              <a:endCxn id="67" idx="0"/>
            </p:cNvCxnSpPr>
            <p:nvPr/>
          </p:nvCxnSpPr>
          <p:spPr>
            <a:xfrm rot="5400000">
              <a:off x="7962900" y="23233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7" idx="4"/>
              <a:endCxn id="70" idx="7"/>
            </p:cNvCxnSpPr>
            <p:nvPr/>
          </p:nvCxnSpPr>
          <p:spPr>
            <a:xfrm rot="5400000">
              <a:off x="7574967" y="2514203"/>
              <a:ext cx="274031" cy="7304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7543800" y="2590800"/>
              <a:ext cx="45719" cy="45719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7696200" y="2590800"/>
              <a:ext cx="45719" cy="45719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15200" y="2209800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map</a:t>
              </a:r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7086600" y="29718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696200" y="29718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/>
            <p:cNvCxnSpPr>
              <a:stCxn id="56" idx="4"/>
              <a:endCxn id="71" idx="1"/>
            </p:cNvCxnSpPr>
            <p:nvPr/>
          </p:nvCxnSpPr>
          <p:spPr>
            <a:xfrm rot="16200000" flipH="1">
              <a:off x="7162800" y="2438399"/>
              <a:ext cx="273237" cy="8828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59" idx="4"/>
              <a:endCxn id="71" idx="0"/>
            </p:cNvCxnSpPr>
            <p:nvPr/>
          </p:nvCxnSpPr>
          <p:spPr>
            <a:xfrm rot="16200000" flipH="1">
              <a:off x="7429500" y="2552700"/>
              <a:ext cx="228600" cy="609600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67" idx="4"/>
              <a:endCxn id="71" idx="7"/>
            </p:cNvCxnSpPr>
            <p:nvPr/>
          </p:nvCxnSpPr>
          <p:spPr>
            <a:xfrm rot="5400000">
              <a:off x="7879767" y="2819003"/>
              <a:ext cx="274031" cy="1208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rot="5400000">
              <a:off x="7125494" y="33901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rot="5400000">
              <a:off x="7735094" y="33901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102"/>
            <p:cNvGrpSpPr/>
            <p:nvPr/>
          </p:nvGrpSpPr>
          <p:grpSpPr>
            <a:xfrm>
              <a:off x="7467600" y="3124200"/>
              <a:ext cx="198119" cy="45719"/>
              <a:chOff x="7696200" y="2743200"/>
              <a:chExt cx="198119" cy="45719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7696200" y="2743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7848600" y="2743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8001000" y="2971800"/>
              <a:ext cx="834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reduce</a:t>
              </a:r>
              <a:endParaRPr lang="en-US" dirty="0"/>
            </a:p>
          </p:txBody>
        </p:sp>
      </p:grpSp>
      <p:sp>
        <p:nvSpPr>
          <p:cNvPr id="132" name="Arc 131"/>
          <p:cNvSpPr/>
          <p:nvPr/>
        </p:nvSpPr>
        <p:spPr>
          <a:xfrm rot="856400">
            <a:off x="5452446" y="1546558"/>
            <a:ext cx="1014734" cy="1706020"/>
          </a:xfrm>
          <a:prstGeom prst="arc">
            <a:avLst>
              <a:gd name="adj1" fmla="val 13184796"/>
              <a:gd name="adj2" fmla="val 6304267"/>
            </a:avLst>
          </a:prstGeom>
          <a:ln w="254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162"/>
          <p:cNvGrpSpPr/>
          <p:nvPr/>
        </p:nvGrpSpPr>
        <p:grpSpPr>
          <a:xfrm>
            <a:off x="4724400" y="1447800"/>
            <a:ext cx="2141390" cy="1752600"/>
            <a:chOff x="4572000" y="1752600"/>
            <a:chExt cx="2141390" cy="1752600"/>
          </a:xfrm>
        </p:grpSpPr>
        <p:sp>
          <p:nvSpPr>
            <p:cNvPr id="108" name="TextBox 107"/>
            <p:cNvSpPr txBox="1"/>
            <p:nvPr/>
          </p:nvSpPr>
          <p:spPr>
            <a:xfrm>
              <a:off x="4724400" y="190500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4572000" y="24384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Arrow Connector 109"/>
            <p:cNvCxnSpPr>
              <a:endCxn id="109" idx="0"/>
            </p:cNvCxnSpPr>
            <p:nvPr/>
          </p:nvCxnSpPr>
          <p:spPr>
            <a:xfrm rot="5400000">
              <a:off x="4610100" y="2324100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9" idx="4"/>
              <a:endCxn id="121" idx="1"/>
            </p:cNvCxnSpPr>
            <p:nvPr/>
          </p:nvCxnSpPr>
          <p:spPr>
            <a:xfrm rot="16200000" flipH="1">
              <a:off x="4724400" y="2743199"/>
              <a:ext cx="273237" cy="2732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4953000" y="24384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>
              <a:endCxn id="112" idx="0"/>
            </p:cNvCxnSpPr>
            <p:nvPr/>
          </p:nvCxnSpPr>
          <p:spPr>
            <a:xfrm rot="5400000">
              <a:off x="4991100" y="2324100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112" idx="4"/>
              <a:endCxn id="121" idx="0"/>
            </p:cNvCxnSpPr>
            <p:nvPr/>
          </p:nvCxnSpPr>
          <p:spPr>
            <a:xfrm rot="5400000">
              <a:off x="4991100" y="2857500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/>
            <p:cNvSpPr/>
            <p:nvPr/>
          </p:nvSpPr>
          <p:spPr>
            <a:xfrm>
              <a:off x="5791200" y="2437606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/>
            <p:cNvCxnSpPr>
              <a:endCxn id="115" idx="0"/>
            </p:cNvCxnSpPr>
            <p:nvPr/>
          </p:nvCxnSpPr>
          <p:spPr>
            <a:xfrm rot="5400000">
              <a:off x="5829300" y="23233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115" idx="4"/>
              <a:endCxn id="121" idx="7"/>
            </p:cNvCxnSpPr>
            <p:nvPr/>
          </p:nvCxnSpPr>
          <p:spPr>
            <a:xfrm rot="5400000">
              <a:off x="5441367" y="2514203"/>
              <a:ext cx="274031" cy="7304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 117"/>
            <p:cNvSpPr/>
            <p:nvPr/>
          </p:nvSpPr>
          <p:spPr>
            <a:xfrm>
              <a:off x="5410200" y="2590800"/>
              <a:ext cx="45719" cy="45719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5562600" y="2590800"/>
              <a:ext cx="45719" cy="45719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181600" y="2209800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map</a:t>
              </a:r>
              <a:endParaRPr lang="en-US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4953000" y="29718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5562600" y="29718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Arrow Connector 122"/>
            <p:cNvCxnSpPr>
              <a:stCxn id="109" idx="4"/>
              <a:endCxn id="122" idx="1"/>
            </p:cNvCxnSpPr>
            <p:nvPr/>
          </p:nvCxnSpPr>
          <p:spPr>
            <a:xfrm rot="16200000" flipH="1">
              <a:off x="5029200" y="2438399"/>
              <a:ext cx="273237" cy="8828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112" idx="4"/>
              <a:endCxn id="122" idx="0"/>
            </p:cNvCxnSpPr>
            <p:nvPr/>
          </p:nvCxnSpPr>
          <p:spPr>
            <a:xfrm rot="16200000" flipH="1">
              <a:off x="5295900" y="2552700"/>
              <a:ext cx="228600" cy="609600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stCxn id="115" idx="4"/>
              <a:endCxn id="122" idx="7"/>
            </p:cNvCxnSpPr>
            <p:nvPr/>
          </p:nvCxnSpPr>
          <p:spPr>
            <a:xfrm rot="5400000">
              <a:off x="5746167" y="2819003"/>
              <a:ext cx="274031" cy="1208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rot="5400000">
              <a:off x="4991894" y="33901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rot="5400000">
              <a:off x="5601494" y="33901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102"/>
            <p:cNvGrpSpPr/>
            <p:nvPr/>
          </p:nvGrpSpPr>
          <p:grpSpPr>
            <a:xfrm>
              <a:off x="5334000" y="3124200"/>
              <a:ext cx="198119" cy="45719"/>
              <a:chOff x="7696200" y="2743200"/>
              <a:chExt cx="198119" cy="45719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7696200" y="2743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7848600" y="2743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4648200" y="3124200"/>
              <a:ext cx="834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reduce</a:t>
              </a:r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638800" y="1752600"/>
              <a:ext cx="1074590" cy="36933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iterations</a:t>
              </a:r>
              <a:endParaRPr lang="en-US" dirty="0"/>
            </a:p>
          </p:txBody>
        </p:sp>
      </p:grpSp>
      <p:grpSp>
        <p:nvGrpSpPr>
          <p:cNvPr id="13" name="Group 161"/>
          <p:cNvGrpSpPr/>
          <p:nvPr/>
        </p:nvGrpSpPr>
        <p:grpSpPr>
          <a:xfrm>
            <a:off x="6934200" y="1524000"/>
            <a:ext cx="1752600" cy="1676400"/>
            <a:chOff x="6934200" y="1828800"/>
            <a:chExt cx="1752600" cy="1676400"/>
          </a:xfrm>
        </p:grpSpPr>
        <p:sp>
          <p:nvSpPr>
            <p:cNvPr id="135" name="Rectangle 134"/>
            <p:cNvSpPr/>
            <p:nvPr/>
          </p:nvSpPr>
          <p:spPr>
            <a:xfrm>
              <a:off x="7162800" y="2057400"/>
              <a:ext cx="1295400" cy="1295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7" name="Straight Connector 136"/>
            <p:cNvCxnSpPr/>
            <p:nvPr/>
          </p:nvCxnSpPr>
          <p:spPr>
            <a:xfrm rot="5400000">
              <a:off x="6973094" y="2704306"/>
              <a:ext cx="1295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7162800" y="2514600"/>
              <a:ext cx="1295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7162800" y="2819400"/>
              <a:ext cx="1295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/>
            <p:cNvSpPr txBox="1"/>
            <p:nvPr/>
          </p:nvSpPr>
          <p:spPr>
            <a:xfrm>
              <a:off x="7543800" y="2514600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Pij</a:t>
              </a:r>
              <a:endParaRPr lang="en-US" dirty="0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7658894" y="2247106"/>
              <a:ext cx="2286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/>
          </p:nvCxnSpPr>
          <p:spPr>
            <a:xfrm rot="10800000">
              <a:off x="7239000" y="2667000"/>
              <a:ext cx="2286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Arc 159"/>
            <p:cNvSpPr/>
            <p:nvPr/>
          </p:nvSpPr>
          <p:spPr>
            <a:xfrm flipV="1">
              <a:off x="6934200" y="2590800"/>
              <a:ext cx="1752600" cy="457200"/>
            </a:xfrm>
            <a:prstGeom prst="arc">
              <a:avLst>
                <a:gd name="adj1" fmla="val 10327336"/>
                <a:gd name="adj2" fmla="val 598130"/>
              </a:avLst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Arc 160"/>
            <p:cNvSpPr/>
            <p:nvPr/>
          </p:nvSpPr>
          <p:spPr>
            <a:xfrm rot="16200000" flipV="1">
              <a:off x="7162800" y="2438400"/>
              <a:ext cx="1676400" cy="457200"/>
            </a:xfrm>
            <a:prstGeom prst="arc">
              <a:avLst>
                <a:gd name="adj1" fmla="val 10327336"/>
                <a:gd name="adj2" fmla="val 598130"/>
              </a:avLst>
            </a:prstGeom>
            <a:ln w="2222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219200" y="6488668"/>
            <a:ext cx="4631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Domain of MapReduce and Iterative Extensions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6096000" y="6629400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04800" y="6629400"/>
            <a:ext cx="76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391400" y="648866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MPI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648200" y="609600"/>
            <a:ext cx="2209800" cy="5715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MapReduce++ </a:t>
            </a:r>
            <a:r>
              <a:rPr lang="en-US" sz="2200" b="1" dirty="0" smtClean="0">
                <a:solidFill>
                  <a:schemeClr val="tx2"/>
                </a:solidFill>
              </a:rPr>
              <a:t>(earlier known as CGL-MapReduce)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191000"/>
            <a:ext cx="8763000" cy="2667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memory MapReduce</a:t>
            </a:r>
          </a:p>
          <a:p>
            <a:r>
              <a:rPr lang="en-US" dirty="0" smtClean="0"/>
              <a:t>Streaming based communication</a:t>
            </a:r>
          </a:p>
          <a:p>
            <a:pPr lvl="1"/>
            <a:r>
              <a:rPr lang="en-US" dirty="0" smtClean="0"/>
              <a:t>Avoids file based communication mechanisms</a:t>
            </a:r>
          </a:p>
          <a:p>
            <a:r>
              <a:rPr lang="en-US" dirty="0" smtClean="0"/>
              <a:t>Cacheable map/reduce tasks</a:t>
            </a:r>
          </a:p>
          <a:p>
            <a:pPr lvl="1"/>
            <a:r>
              <a:rPr lang="en-US" dirty="0" smtClean="0"/>
              <a:t>Static data remains in memory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Combine</a:t>
            </a:r>
            <a:r>
              <a:rPr lang="en-US" dirty="0" smtClean="0"/>
              <a:t> phase to combine reductions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Extends the MapReduce programming model to iterative MapReduce applications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990600"/>
            <a:ext cx="90868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What I will present next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54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experience in applying cloud technologies to:</a:t>
            </a:r>
          </a:p>
          <a:p>
            <a:pPr lvl="1"/>
            <a:r>
              <a:rPr lang="en-US" dirty="0" smtClean="0"/>
              <a:t>EST (Expressed Sequence Tag) sequence assembly program -CAP3.</a:t>
            </a:r>
          </a:p>
          <a:p>
            <a:pPr lvl="1"/>
            <a:r>
              <a:rPr lang="en-US" dirty="0" smtClean="0"/>
              <a:t>HEP Processing large columns of physics data using ROOT</a:t>
            </a:r>
          </a:p>
          <a:p>
            <a:pPr lvl="1"/>
            <a:r>
              <a:rPr lang="en-US" dirty="0" smtClean="0"/>
              <a:t>K-means Clustering</a:t>
            </a:r>
          </a:p>
          <a:p>
            <a:pPr lvl="1"/>
            <a:r>
              <a:rPr lang="en-US" dirty="0" smtClean="0"/>
              <a:t>Matrix Multiplication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Performance analysis of MPI applications using a private cloud environment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Cluster Configurations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143000"/>
          <a:ext cx="8153400" cy="417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864"/>
                <a:gridCol w="2620736"/>
                <a:gridCol w="27178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Feature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Windows</a:t>
                      </a:r>
                      <a:r>
                        <a:rPr lang="en-US" sz="2000" baseline="0" dirty="0" smtClean="0">
                          <a:latin typeface="+mn-lt"/>
                        </a:rPr>
                        <a:t> Cluster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</a:rPr>
                        <a:t>iDataplex</a:t>
                      </a:r>
                      <a:r>
                        <a:rPr lang="en-US" sz="2000" dirty="0" smtClean="0">
                          <a:latin typeface="+mn-lt"/>
                        </a:rPr>
                        <a:t> @ IU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CPU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Intel Xeon CPU L5420  2.50GHz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Intel Xeon CPU L5420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2.50GHz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# CPU /# 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 / 8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 / 8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16 GB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32GB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# Disks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Network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Giga bit Ethernet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Giga bit Ethernet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Operating</a:t>
                      </a:r>
                      <a:r>
                        <a:rPr lang="en-US" sz="1800" baseline="0" dirty="0" smtClean="0">
                          <a:latin typeface="+mn-lt"/>
                        </a:rPr>
                        <a:t> System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Windows Server  2008 Enterprise - 64 bit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Red Hat Enterprise Linux Server -64 bit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# Nodes Used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32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32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Total CPU</a:t>
                      </a:r>
                      <a:r>
                        <a:rPr lang="en-US" sz="1800" baseline="0" dirty="0" smtClean="0">
                          <a:latin typeface="+mn-lt"/>
                        </a:rPr>
                        <a:t> Cores Used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256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256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Up Arrow Callout 7"/>
          <p:cNvSpPr/>
          <p:nvPr/>
        </p:nvSpPr>
        <p:spPr>
          <a:xfrm>
            <a:off x="3733800" y="5334000"/>
            <a:ext cx="1905000" cy="990600"/>
          </a:xfrm>
          <a:prstGeom prst="up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DryadLINQ</a:t>
            </a:r>
            <a:endParaRPr lang="en-US" dirty="0"/>
          </a:p>
        </p:txBody>
      </p:sp>
      <p:sp>
        <p:nvSpPr>
          <p:cNvPr id="10" name="Up Arrow Callout 9"/>
          <p:cNvSpPr/>
          <p:nvPr/>
        </p:nvSpPr>
        <p:spPr>
          <a:xfrm>
            <a:off x="6096000" y="5334000"/>
            <a:ext cx="2514600" cy="990600"/>
          </a:xfrm>
          <a:prstGeom prst="up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Hadoop / MPI/ Eucalyptus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Pleasingly Parallel Applications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3" name="Picture 22" descr="HEP_col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838200"/>
            <a:ext cx="3331336" cy="2438400"/>
          </a:xfrm>
          <a:prstGeom prst="rect">
            <a:avLst/>
          </a:prstGeom>
        </p:spPr>
      </p:pic>
      <p:pic>
        <p:nvPicPr>
          <p:cNvPr id="25" name="Picture 2" descr="E:\academic\phd\Publications\eScience2009\gnuplot\cap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657600"/>
            <a:ext cx="4351172" cy="2895600"/>
          </a:xfrm>
          <a:prstGeom prst="rect">
            <a:avLst/>
          </a:prstGeom>
          <a:noFill/>
        </p:spPr>
      </p:pic>
      <p:pic>
        <p:nvPicPr>
          <p:cNvPr id="26" name="Picture 2" descr="E:\academic\phd\Publications\eScience2009\gnuplot\hep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657600"/>
            <a:ext cx="4267200" cy="2901082"/>
          </a:xfrm>
          <a:prstGeom prst="rect">
            <a:avLst/>
          </a:prstGeom>
          <a:noFill/>
        </p:spPr>
      </p:pic>
      <p:sp>
        <p:nvSpPr>
          <p:cNvPr id="30" name="Right Arrow Callout 29"/>
          <p:cNvSpPr/>
          <p:nvPr/>
        </p:nvSpPr>
        <p:spPr>
          <a:xfrm>
            <a:off x="4038600" y="1143000"/>
            <a:ext cx="18288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39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High Energy 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Physics</a:t>
            </a:r>
          </a:p>
          <a:p>
            <a:pPr algn="ctr"/>
            <a:endParaRPr lang="en-US" dirty="0"/>
          </a:p>
        </p:txBody>
      </p:sp>
      <p:sp>
        <p:nvSpPr>
          <p:cNvPr id="31" name="Right Arrow Callout 30"/>
          <p:cNvSpPr/>
          <p:nvPr/>
        </p:nvSpPr>
        <p:spPr>
          <a:xfrm>
            <a:off x="304800" y="1143000"/>
            <a:ext cx="13716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39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CAP3</a:t>
            </a:r>
          </a:p>
          <a:p>
            <a:pPr algn="ctr"/>
            <a:endParaRPr lang="en-US" dirty="0"/>
          </a:p>
        </p:txBody>
      </p:sp>
      <p:pic>
        <p:nvPicPr>
          <p:cNvPr id="41990" name="Picture 6" descr="D:\academic\phd\Publications\CloudComp09\figures\cap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762000"/>
            <a:ext cx="2407507" cy="2667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2400" y="3352800"/>
            <a:ext cx="2218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Performance of CAP3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3352800"/>
            <a:ext cx="209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Performance of HEP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5688</TotalTime>
  <Words>1287</Words>
  <Application>Microsoft Office PowerPoint</Application>
  <PresentationFormat>On-screen Show (4:3)</PresentationFormat>
  <Paragraphs>288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High Performance Parallel Computing with Clouds and Cloud Technologies</vt:lpstr>
      <vt:lpstr>Acknowledgements to:</vt:lpstr>
      <vt:lpstr>Computing in Clouds</vt:lpstr>
      <vt:lpstr>Cloud Technologies/Parallel Runtimes</vt:lpstr>
      <vt:lpstr>Applications &amp; Different Interconnection Patterns</vt:lpstr>
      <vt:lpstr>MapReduce++ (earlier known as CGL-MapReduce)</vt:lpstr>
      <vt:lpstr>What I will present next</vt:lpstr>
      <vt:lpstr>Cluster Configurations</vt:lpstr>
      <vt:lpstr>Pleasingly Parallel Applications</vt:lpstr>
      <vt:lpstr>Iterative Computations</vt:lpstr>
      <vt:lpstr>Performance analysis of MPI applications using a private cloud environment</vt:lpstr>
      <vt:lpstr>Different Hardware/VM configurations</vt:lpstr>
      <vt:lpstr>MPI Applications</vt:lpstr>
      <vt:lpstr>Matrix Multiplication</vt:lpstr>
      <vt:lpstr>Kmeans Clustering</vt:lpstr>
      <vt:lpstr>Concurrent Wave Equation Solver</vt:lpstr>
      <vt:lpstr>Higher latencies -1</vt:lpstr>
      <vt:lpstr>Higher latencies -2</vt:lpstr>
      <vt:lpstr>Conclusions and Future Works</vt:lpstr>
      <vt:lpstr>Questions?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ptl</dc:creator>
  <cp:lastModifiedBy>jekanaya</cp:lastModifiedBy>
  <cp:revision>349</cp:revision>
  <dcterms:created xsi:type="dcterms:W3CDTF">2009-06-10T17:55:05Z</dcterms:created>
  <dcterms:modified xsi:type="dcterms:W3CDTF">2009-10-20T02:37:00Z</dcterms:modified>
</cp:coreProperties>
</file>