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tags/tag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1"/>
  </p:sldMasterIdLst>
  <p:notesMasterIdLst>
    <p:notesMasterId r:id="rId47"/>
  </p:notesMasterIdLst>
  <p:sldIdLst>
    <p:sldId id="267" r:id="rId2"/>
    <p:sldId id="485" r:id="rId3"/>
    <p:sldId id="554" r:id="rId4"/>
    <p:sldId id="555" r:id="rId5"/>
    <p:sldId id="556" r:id="rId6"/>
    <p:sldId id="557" r:id="rId7"/>
    <p:sldId id="558" r:id="rId8"/>
    <p:sldId id="559" r:id="rId9"/>
    <p:sldId id="561" r:id="rId10"/>
    <p:sldId id="562" r:id="rId11"/>
    <p:sldId id="566" r:id="rId12"/>
    <p:sldId id="567" r:id="rId13"/>
    <p:sldId id="495" r:id="rId14"/>
    <p:sldId id="568" r:id="rId15"/>
    <p:sldId id="496" r:id="rId16"/>
    <p:sldId id="569" r:id="rId17"/>
    <p:sldId id="497" r:id="rId18"/>
    <p:sldId id="500" r:id="rId19"/>
    <p:sldId id="501" r:id="rId20"/>
    <p:sldId id="502" r:id="rId21"/>
    <p:sldId id="503" r:id="rId22"/>
    <p:sldId id="533" r:id="rId23"/>
    <p:sldId id="532" r:id="rId24"/>
    <p:sldId id="499" r:id="rId25"/>
    <p:sldId id="498" r:id="rId26"/>
    <p:sldId id="547" r:id="rId27"/>
    <p:sldId id="548" r:id="rId28"/>
    <p:sldId id="551" r:id="rId29"/>
    <p:sldId id="552" r:id="rId30"/>
    <p:sldId id="549" r:id="rId31"/>
    <p:sldId id="534" r:id="rId32"/>
    <p:sldId id="535" r:id="rId33"/>
    <p:sldId id="536" r:id="rId34"/>
    <p:sldId id="570" r:id="rId35"/>
    <p:sldId id="537" r:id="rId36"/>
    <p:sldId id="538" r:id="rId37"/>
    <p:sldId id="539" r:id="rId38"/>
    <p:sldId id="540" r:id="rId39"/>
    <p:sldId id="541" r:id="rId40"/>
    <p:sldId id="542" r:id="rId41"/>
    <p:sldId id="543" r:id="rId42"/>
    <p:sldId id="544" r:id="rId43"/>
    <p:sldId id="546" r:id="rId44"/>
    <p:sldId id="527" r:id="rId45"/>
    <p:sldId id="521"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FCDC"/>
    <a:srgbClr val="FFFF6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11" autoAdjust="0"/>
    <p:restoredTop sz="89293" autoAdjust="0"/>
  </p:normalViewPr>
  <p:slideViewPr>
    <p:cSldViewPr>
      <p:cViewPr varScale="1">
        <p:scale>
          <a:sx n="71" d="100"/>
          <a:sy n="71" d="100"/>
        </p:scale>
        <p:origin x="-1098"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thilina\Dropbox\papers\ucc_journal\twister4azure_7_30.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thilina\Dropbox\papers\ucc_journal\twister4azure_7_30.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1" Type="http://schemas.openxmlformats.org/officeDocument/2006/relationships/oleObject" Target="file:///D:\my%20research\Execution%20Log\shuffling.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01868148834337"/>
          <c:y val="5.1400554097404488E-2"/>
          <c:w val="0.81252200092635463"/>
          <c:h val="0.76364081514141036"/>
        </c:manualLayout>
      </c:layout>
      <c:scatterChart>
        <c:scatterStyle val="smoothMarker"/>
        <c:varyColors val="0"/>
        <c:ser>
          <c:idx val="0"/>
          <c:order val="0"/>
          <c:tx>
            <c:strRef>
              <c:f>new_KMeans_with_tcp_tree!$E$18</c:f>
              <c:strCache>
                <c:ptCount val="1"/>
                <c:pt idx="0">
                  <c:v>Twister4Azure</c:v>
                </c:pt>
              </c:strCache>
            </c:strRef>
          </c:tx>
          <c:xVal>
            <c:numRef>
              <c:f>new_KMeans_with_tcp_tree!$H$19:$H$22</c:f>
              <c:numCache>
                <c:formatCode>General</c:formatCode>
                <c:ptCount val="4"/>
                <c:pt idx="0">
                  <c:v>32</c:v>
                </c:pt>
                <c:pt idx="1">
                  <c:v>64</c:v>
                </c:pt>
                <c:pt idx="2">
                  <c:v>128</c:v>
                </c:pt>
                <c:pt idx="3">
                  <c:v>256</c:v>
                </c:pt>
              </c:numCache>
            </c:numRef>
          </c:xVal>
          <c:yVal>
            <c:numRef>
              <c:f>new_KMeans_with_tcp_tree!$I$19:$I$22</c:f>
              <c:numCache>
                <c:formatCode>General</c:formatCode>
                <c:ptCount val="4"/>
                <c:pt idx="0">
                  <c:v>1</c:v>
                </c:pt>
                <c:pt idx="1">
                  <c:v>0.9552211632992148</c:v>
                </c:pt>
                <c:pt idx="2">
                  <c:v>0.93180849472818361</c:v>
                </c:pt>
                <c:pt idx="3">
                  <c:v>0.82267882312940888</c:v>
                </c:pt>
              </c:numCache>
            </c:numRef>
          </c:yVal>
          <c:smooth val="1"/>
        </c:ser>
        <c:ser>
          <c:idx val="1"/>
          <c:order val="1"/>
          <c:tx>
            <c:strRef>
              <c:f>new_KMeans_with_tcp_tree!$F$18</c:f>
              <c:strCache>
                <c:ptCount val="1"/>
                <c:pt idx="0">
                  <c:v>Twister</c:v>
                </c:pt>
              </c:strCache>
            </c:strRef>
          </c:tx>
          <c:xVal>
            <c:numRef>
              <c:f>new_KMeans_with_tcp_tree!$H$19:$H$22</c:f>
              <c:numCache>
                <c:formatCode>General</c:formatCode>
                <c:ptCount val="4"/>
                <c:pt idx="0">
                  <c:v>32</c:v>
                </c:pt>
                <c:pt idx="1">
                  <c:v>64</c:v>
                </c:pt>
                <c:pt idx="2">
                  <c:v>128</c:v>
                </c:pt>
                <c:pt idx="3">
                  <c:v>256</c:v>
                </c:pt>
              </c:numCache>
            </c:numRef>
          </c:xVal>
          <c:yVal>
            <c:numRef>
              <c:f>new_KMeans_with_tcp_tree!$J$19:$J$22</c:f>
              <c:numCache>
                <c:formatCode>General</c:formatCode>
                <c:ptCount val="4"/>
                <c:pt idx="0">
                  <c:v>1</c:v>
                </c:pt>
                <c:pt idx="1">
                  <c:v>1.0532544093335314</c:v>
                </c:pt>
                <c:pt idx="2">
                  <c:v>0.91935459428513699</c:v>
                </c:pt>
                <c:pt idx="3">
                  <c:v>0.84736120853948482</c:v>
                </c:pt>
              </c:numCache>
            </c:numRef>
          </c:yVal>
          <c:smooth val="1"/>
        </c:ser>
        <c:ser>
          <c:idx val="2"/>
          <c:order val="2"/>
          <c:tx>
            <c:strRef>
              <c:f>new_KMeans_with_tcp_tree!$G$18</c:f>
              <c:strCache>
                <c:ptCount val="1"/>
                <c:pt idx="0">
                  <c:v>Hadoop</c:v>
                </c:pt>
              </c:strCache>
            </c:strRef>
          </c:tx>
          <c:xVal>
            <c:numRef>
              <c:f>new_KMeans_with_tcp_tree!$C$19:$C$22</c:f>
              <c:numCache>
                <c:formatCode>General</c:formatCode>
                <c:ptCount val="4"/>
                <c:pt idx="0">
                  <c:v>32</c:v>
                </c:pt>
                <c:pt idx="1">
                  <c:v>64</c:v>
                </c:pt>
                <c:pt idx="2">
                  <c:v>128</c:v>
                </c:pt>
                <c:pt idx="3">
                  <c:v>256</c:v>
                </c:pt>
              </c:numCache>
            </c:numRef>
          </c:xVal>
          <c:yVal>
            <c:numRef>
              <c:f>new_KMeans_with_tcp_tree!$K$19:$K$22</c:f>
              <c:numCache>
                <c:formatCode>General</c:formatCode>
                <c:ptCount val="4"/>
                <c:pt idx="0">
                  <c:v>1</c:v>
                </c:pt>
                <c:pt idx="1">
                  <c:v>0.85962458309032164</c:v>
                </c:pt>
                <c:pt idx="2">
                  <c:v>0.72332830339329612</c:v>
                </c:pt>
                <c:pt idx="3">
                  <c:v>0.5377581259303913</c:v>
                </c:pt>
              </c:numCache>
            </c:numRef>
          </c:yVal>
          <c:smooth val="1"/>
        </c:ser>
        <c:dLbls>
          <c:showLegendKey val="0"/>
          <c:showVal val="0"/>
          <c:showCatName val="0"/>
          <c:showSerName val="0"/>
          <c:showPercent val="0"/>
          <c:showBubbleSize val="0"/>
        </c:dLbls>
        <c:axId val="170895232"/>
        <c:axId val="170905600"/>
      </c:scatterChart>
      <c:valAx>
        <c:axId val="170895232"/>
        <c:scaling>
          <c:orientation val="minMax"/>
          <c:max val="256"/>
          <c:min val="32"/>
        </c:scaling>
        <c:delete val="0"/>
        <c:axPos val="b"/>
        <c:title>
          <c:tx>
            <c:rich>
              <a:bodyPr/>
              <a:lstStyle/>
              <a:p>
                <a:pPr>
                  <a:defRPr/>
                </a:pPr>
                <a:r>
                  <a:rPr lang="en-US" dirty="0"/>
                  <a:t>Number of </a:t>
                </a:r>
                <a:r>
                  <a:rPr lang="en-US" dirty="0" smtClean="0"/>
                  <a:t>Instances/Cores</a:t>
                </a:r>
                <a:endParaRPr lang="en-US" dirty="0"/>
              </a:p>
            </c:rich>
          </c:tx>
          <c:layout/>
          <c:overlay val="0"/>
        </c:title>
        <c:numFmt formatCode="General" sourceLinked="1"/>
        <c:majorTickMark val="out"/>
        <c:minorTickMark val="none"/>
        <c:tickLblPos val="nextTo"/>
        <c:crossAx val="170905600"/>
        <c:crosses val="autoZero"/>
        <c:crossBetween val="midCat"/>
        <c:majorUnit val="32"/>
      </c:valAx>
      <c:valAx>
        <c:axId val="170905600"/>
        <c:scaling>
          <c:orientation val="minMax"/>
        </c:scaling>
        <c:delete val="0"/>
        <c:axPos val="l"/>
        <c:majorGridlines/>
        <c:title>
          <c:tx>
            <c:rich>
              <a:bodyPr rot="-5400000" vert="horz"/>
              <a:lstStyle/>
              <a:p>
                <a:pPr>
                  <a:defRPr/>
                </a:pPr>
                <a:r>
                  <a:rPr lang="en-US" dirty="0" smtClean="0"/>
                  <a:t>Relative Parallel </a:t>
                </a:r>
                <a:r>
                  <a:rPr lang="en-US" dirty="0"/>
                  <a:t>Efficiency</a:t>
                </a:r>
              </a:p>
            </c:rich>
          </c:tx>
          <c:layout/>
          <c:overlay val="0"/>
        </c:title>
        <c:numFmt formatCode="General" sourceLinked="1"/>
        <c:majorTickMark val="out"/>
        <c:minorTickMark val="none"/>
        <c:tickLblPos val="nextTo"/>
        <c:crossAx val="170895232"/>
        <c:crosses val="autoZero"/>
        <c:crossBetween val="midCat"/>
      </c:valAx>
    </c:plotArea>
    <c:legend>
      <c:legendPos val="r"/>
      <c:layout>
        <c:manualLayout>
          <c:xMode val="edge"/>
          <c:yMode val="edge"/>
          <c:x val="0.13749575420719468"/>
          <c:y val="0.68711642352215518"/>
          <c:w val="0.78723277237404143"/>
          <c:h val="0.11248487224609262"/>
        </c:manualLayout>
      </c:layout>
      <c:overlay val="0"/>
    </c:legend>
    <c:plotVisOnly val="1"/>
    <c:dispBlanksAs val="gap"/>
    <c:showDLblsOverMax val="0"/>
  </c:chart>
  <c:spPr>
    <a:ln>
      <a:noFill/>
    </a:ln>
  </c:spPr>
  <c:txPr>
    <a:bodyPr/>
    <a:lstStyle/>
    <a:p>
      <a:pPr>
        <a:defRPr sz="11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886385729561584"/>
          <c:y val="5.1400554097404488E-2"/>
          <c:w val="0.72600320793234174"/>
          <c:h val="0.72738390851626089"/>
        </c:manualLayout>
      </c:layout>
      <c:lineChart>
        <c:grouping val="standard"/>
        <c:varyColors val="0"/>
        <c:ser>
          <c:idx val="1"/>
          <c:order val="0"/>
          <c:tx>
            <c:strRef>
              <c:f>new_KMeans_with_tcp_tree!$G$7</c:f>
              <c:strCache>
                <c:ptCount val="1"/>
                <c:pt idx="0">
                  <c:v>Twister</c:v>
                </c:pt>
              </c:strCache>
            </c:strRef>
          </c:tx>
          <c:cat>
            <c:strRef>
              <c:f>new_KMeans_with_tcp_tree!$I$9:$I$14</c:f>
              <c:strCache>
                <c:ptCount val="6"/>
                <c:pt idx="0">
                  <c:v>32 x 32 M</c:v>
                </c:pt>
                <c:pt idx="1">
                  <c:v>64 x 64 M</c:v>
                </c:pt>
                <c:pt idx="2">
                  <c:v>96 x 96 M</c:v>
                </c:pt>
                <c:pt idx="3">
                  <c:v>128 x 128 M</c:v>
                </c:pt>
                <c:pt idx="4">
                  <c:v>192 x 192 M</c:v>
                </c:pt>
                <c:pt idx="5">
                  <c:v>256 x 256 M</c:v>
                </c:pt>
              </c:strCache>
            </c:strRef>
          </c:cat>
          <c:val>
            <c:numRef>
              <c:f>new_KMeans_with_tcp_tree!$K$9:$K$14</c:f>
              <c:numCache>
                <c:formatCode>General</c:formatCode>
                <c:ptCount val="6"/>
                <c:pt idx="0">
                  <c:v>250.62700000000001</c:v>
                </c:pt>
                <c:pt idx="1">
                  <c:v>265.63799999999998</c:v>
                </c:pt>
                <c:pt idx="2">
                  <c:v>278.976</c:v>
                </c:pt>
                <c:pt idx="3">
                  <c:v>296.94499999999999</c:v>
                </c:pt>
                <c:pt idx="4">
                  <c:v>294.02199999999999</c:v>
                </c:pt>
                <c:pt idx="5">
                  <c:v>303.565</c:v>
                </c:pt>
              </c:numCache>
            </c:numRef>
          </c:val>
          <c:smooth val="0"/>
        </c:ser>
        <c:ser>
          <c:idx val="2"/>
          <c:order val="1"/>
          <c:tx>
            <c:strRef>
              <c:f>new_KMeans_with_tcp_tree!$H$7</c:f>
              <c:strCache>
                <c:ptCount val="1"/>
                <c:pt idx="0">
                  <c:v>Hadoop</c:v>
                </c:pt>
              </c:strCache>
            </c:strRef>
          </c:tx>
          <c:val>
            <c:numRef>
              <c:f>new_KMeans_with_tcp_tree!$L$9:$L$14</c:f>
              <c:numCache>
                <c:formatCode>General</c:formatCode>
                <c:ptCount val="6"/>
                <c:pt idx="0">
                  <c:v>812.09699999999998</c:v>
                </c:pt>
                <c:pt idx="1">
                  <c:v>838.404</c:v>
                </c:pt>
                <c:pt idx="2">
                  <c:v>860.13</c:v>
                </c:pt>
                <c:pt idx="3">
                  <c:v>883.875</c:v>
                </c:pt>
                <c:pt idx="4">
                  <c:v>933.74900000000002</c:v>
                </c:pt>
                <c:pt idx="5">
                  <c:v>956.96900000000005</c:v>
                </c:pt>
              </c:numCache>
            </c:numRef>
          </c:val>
          <c:smooth val="0"/>
        </c:ser>
        <c:ser>
          <c:idx val="3"/>
          <c:order val="2"/>
          <c:tx>
            <c:v>Twister4Azure Adjusted</c:v>
          </c:tx>
          <c:spPr>
            <a:ln>
              <a:solidFill>
                <a:srgbClr val="0070C0"/>
              </a:solidFill>
            </a:ln>
          </c:spPr>
          <c:marker>
            <c:symbol val="circle"/>
            <c:size val="7"/>
            <c:spPr>
              <a:solidFill>
                <a:schemeClr val="tx2">
                  <a:lumMod val="60000"/>
                  <a:lumOff val="40000"/>
                </a:schemeClr>
              </a:solidFill>
              <a:ln>
                <a:solidFill>
                  <a:srgbClr val="0070C0"/>
                </a:solidFill>
              </a:ln>
            </c:spPr>
          </c:marker>
          <c:val>
            <c:numRef>
              <c:f>new_KMeans_with_tcp_tree!$M$9:$M$14</c:f>
              <c:numCache>
                <c:formatCode>General</c:formatCode>
                <c:ptCount val="6"/>
                <c:pt idx="0">
                  <c:v>219.8911623817441</c:v>
                </c:pt>
                <c:pt idx="1">
                  <c:v>224.18231195179362</c:v>
                </c:pt>
                <c:pt idx="2">
                  <c:v>232.02547820794624</c:v>
                </c:pt>
                <c:pt idx="3">
                  <c:v>232.84862325125761</c:v>
                </c:pt>
                <c:pt idx="4">
                  <c:v>243.55821473755594</c:v>
                </c:pt>
                <c:pt idx="5">
                  <c:v>246.71846487739765</c:v>
                </c:pt>
              </c:numCache>
            </c:numRef>
          </c:val>
          <c:smooth val="0"/>
        </c:ser>
        <c:dLbls>
          <c:showLegendKey val="0"/>
          <c:showVal val="0"/>
          <c:showCatName val="0"/>
          <c:showSerName val="0"/>
          <c:showPercent val="0"/>
          <c:showBubbleSize val="0"/>
        </c:dLbls>
        <c:marker val="1"/>
        <c:smooth val="0"/>
        <c:axId val="170682240"/>
        <c:axId val="170688896"/>
      </c:lineChart>
      <c:catAx>
        <c:axId val="170682240"/>
        <c:scaling>
          <c:orientation val="minMax"/>
        </c:scaling>
        <c:delete val="0"/>
        <c:axPos val="b"/>
        <c:title>
          <c:tx>
            <c:rich>
              <a:bodyPr/>
              <a:lstStyle/>
              <a:p>
                <a:pPr>
                  <a:defRPr/>
                </a:pPr>
                <a:r>
                  <a:rPr lang="en-US"/>
                  <a:t>Num Nodes x Num Data Points</a:t>
                </a:r>
              </a:p>
            </c:rich>
          </c:tx>
          <c:layout/>
          <c:overlay val="0"/>
        </c:title>
        <c:majorTickMark val="out"/>
        <c:minorTickMark val="none"/>
        <c:tickLblPos val="nextTo"/>
        <c:txPr>
          <a:bodyPr rot="2100000"/>
          <a:lstStyle/>
          <a:p>
            <a:pPr>
              <a:defRPr sz="1000"/>
            </a:pPr>
            <a:endParaRPr lang="en-US"/>
          </a:p>
        </c:txPr>
        <c:crossAx val="170688896"/>
        <c:crosses val="autoZero"/>
        <c:auto val="1"/>
        <c:lblAlgn val="ctr"/>
        <c:lblOffset val="100"/>
        <c:noMultiLvlLbl val="0"/>
      </c:catAx>
      <c:valAx>
        <c:axId val="170688896"/>
        <c:scaling>
          <c:orientation val="minMax"/>
          <c:max val="1000"/>
        </c:scaling>
        <c:delete val="0"/>
        <c:axPos val="l"/>
        <c:majorGridlines/>
        <c:title>
          <c:tx>
            <c:rich>
              <a:bodyPr rot="-5400000" vert="horz"/>
              <a:lstStyle/>
              <a:p>
                <a:pPr>
                  <a:defRPr/>
                </a:pPr>
                <a:r>
                  <a:rPr lang="en-US"/>
                  <a:t>Time (ms)</a:t>
                </a:r>
              </a:p>
            </c:rich>
          </c:tx>
          <c:layout/>
          <c:overlay val="0"/>
        </c:title>
        <c:numFmt formatCode="#,##0" sourceLinked="0"/>
        <c:majorTickMark val="out"/>
        <c:minorTickMark val="none"/>
        <c:tickLblPos val="nextTo"/>
        <c:crossAx val="170682240"/>
        <c:crosses val="autoZero"/>
        <c:crossBetween val="midCat"/>
      </c:valAx>
    </c:plotArea>
    <c:plotVisOnly val="1"/>
    <c:dispBlanksAs val="gap"/>
    <c:showDLblsOverMax val="0"/>
  </c:chart>
  <c:spPr>
    <a:ln>
      <a:noFill/>
    </a:ln>
  </c:spPr>
  <c:txPr>
    <a:bodyPr/>
    <a:lstStyle/>
    <a:p>
      <a:pPr>
        <a:defRPr sz="11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916292508891382"/>
          <c:y val="2.6297455166496935E-2"/>
          <c:w val="0.82309711286089238"/>
          <c:h val="0.67078989686148383"/>
        </c:manualLayout>
      </c:layout>
      <c:scatterChart>
        <c:scatterStyle val="lineMarker"/>
        <c:varyColors val="0"/>
        <c:ser>
          <c:idx val="0"/>
          <c:order val="0"/>
          <c:tx>
            <c:v>Multi-Chain</c:v>
          </c:tx>
          <c:spPr>
            <a:ln w="12700"/>
          </c:spPr>
          <c:marker>
            <c:symbol val="diamond"/>
            <c:size val="4"/>
          </c:marker>
          <c:errBars>
            <c:errDir val="y"/>
            <c:errBarType val="both"/>
            <c:errValType val="cust"/>
            <c:noEndCap val="0"/>
            <c:plus>
              <c:numRef>
                <c:f>final!$D$15:$D$20</c:f>
                <c:numCache>
                  <c:formatCode>General</c:formatCode>
                  <c:ptCount val="6"/>
                  <c:pt idx="0">
                    <c:v>0.63</c:v>
                  </c:pt>
                  <c:pt idx="1">
                    <c:v>1.75</c:v>
                  </c:pt>
                  <c:pt idx="2">
                    <c:v>2.19</c:v>
                  </c:pt>
                  <c:pt idx="3">
                    <c:v>1.96</c:v>
                  </c:pt>
                  <c:pt idx="4">
                    <c:v>1.78</c:v>
                  </c:pt>
                  <c:pt idx="5">
                    <c:v>1.46</c:v>
                  </c:pt>
                </c:numCache>
              </c:numRef>
            </c:plus>
            <c:minus>
              <c:numRef>
                <c:f>final!$D$15:$D$20</c:f>
                <c:numCache>
                  <c:formatCode>General</c:formatCode>
                  <c:ptCount val="6"/>
                  <c:pt idx="0">
                    <c:v>0.63</c:v>
                  </c:pt>
                  <c:pt idx="1">
                    <c:v>1.75</c:v>
                  </c:pt>
                  <c:pt idx="2">
                    <c:v>2.19</c:v>
                  </c:pt>
                  <c:pt idx="3">
                    <c:v>1.96</c:v>
                  </c:pt>
                  <c:pt idx="4">
                    <c:v>1.78</c:v>
                  </c:pt>
                  <c:pt idx="5">
                    <c:v>1.46</c:v>
                  </c:pt>
                </c:numCache>
              </c:numRef>
            </c:minus>
            <c:spPr>
              <a:ln w="12700">
                <a:solidFill>
                  <a:schemeClr val="accent1"/>
                </a:solidFill>
              </a:ln>
            </c:spPr>
          </c:errBars>
          <c:errBars>
            <c:errDir val="x"/>
            <c:errBarType val="both"/>
            <c:errValType val="fixedVal"/>
            <c:noEndCap val="0"/>
            <c:val val="1"/>
          </c:errBars>
          <c:xVal>
            <c:numRef>
              <c:f>final!$B$15:$B$20</c:f>
              <c:numCache>
                <c:formatCode>General</c:formatCode>
                <c:ptCount val="6"/>
                <c:pt idx="0">
                  <c:v>1</c:v>
                </c:pt>
                <c:pt idx="1">
                  <c:v>25</c:v>
                </c:pt>
                <c:pt idx="2">
                  <c:v>50</c:v>
                </c:pt>
                <c:pt idx="3">
                  <c:v>75</c:v>
                </c:pt>
                <c:pt idx="4">
                  <c:v>100</c:v>
                </c:pt>
                <c:pt idx="5">
                  <c:v>125</c:v>
                </c:pt>
              </c:numCache>
            </c:numRef>
          </c:xVal>
          <c:yVal>
            <c:numRef>
              <c:f>final!$C$15:$C$20</c:f>
              <c:numCache>
                <c:formatCode>General</c:formatCode>
                <c:ptCount val="6"/>
                <c:pt idx="0">
                  <c:v>9.1</c:v>
                </c:pt>
                <c:pt idx="1">
                  <c:v>11.2</c:v>
                </c:pt>
                <c:pt idx="2">
                  <c:v>12.28</c:v>
                </c:pt>
                <c:pt idx="3">
                  <c:v>12.54</c:v>
                </c:pt>
                <c:pt idx="4">
                  <c:v>12.9</c:v>
                </c:pt>
                <c:pt idx="5">
                  <c:v>12.95</c:v>
                </c:pt>
              </c:numCache>
            </c:numRef>
          </c:yVal>
          <c:smooth val="0"/>
        </c:ser>
        <c:ser>
          <c:idx val="1"/>
          <c:order val="1"/>
          <c:tx>
            <c:v>Scatter-Allgather-BKT</c:v>
          </c:tx>
          <c:spPr>
            <a:ln w="12700"/>
          </c:spPr>
          <c:marker>
            <c:symbol val="square"/>
            <c:size val="4"/>
          </c:marker>
          <c:errBars>
            <c:errDir val="y"/>
            <c:errBarType val="both"/>
            <c:errValType val="cust"/>
            <c:noEndCap val="0"/>
            <c:plus>
              <c:numRef>
                <c:f>final!$H$15:$H$20</c:f>
                <c:numCache>
                  <c:formatCode>General</c:formatCode>
                  <c:ptCount val="6"/>
                  <c:pt idx="0">
                    <c:v>0.12</c:v>
                  </c:pt>
                  <c:pt idx="1">
                    <c:v>1.22</c:v>
                  </c:pt>
                  <c:pt idx="2">
                    <c:v>0.67</c:v>
                  </c:pt>
                  <c:pt idx="3">
                    <c:v>1.21</c:v>
                  </c:pt>
                  <c:pt idx="4">
                    <c:v>0.72</c:v>
                  </c:pt>
                  <c:pt idx="5">
                    <c:v>2.82</c:v>
                  </c:pt>
                </c:numCache>
              </c:numRef>
            </c:plus>
            <c:minus>
              <c:numRef>
                <c:f>final!$H$15:$H$20</c:f>
                <c:numCache>
                  <c:formatCode>General</c:formatCode>
                  <c:ptCount val="6"/>
                  <c:pt idx="0">
                    <c:v>0.12</c:v>
                  </c:pt>
                  <c:pt idx="1">
                    <c:v>1.22</c:v>
                  </c:pt>
                  <c:pt idx="2">
                    <c:v>0.67</c:v>
                  </c:pt>
                  <c:pt idx="3">
                    <c:v>1.21</c:v>
                  </c:pt>
                  <c:pt idx="4">
                    <c:v>0.72</c:v>
                  </c:pt>
                  <c:pt idx="5">
                    <c:v>2.82</c:v>
                  </c:pt>
                </c:numCache>
              </c:numRef>
            </c:minus>
            <c:spPr>
              <a:ln w="12700">
                <a:solidFill>
                  <a:schemeClr val="accent2"/>
                </a:solidFill>
              </a:ln>
            </c:spPr>
          </c:errBars>
          <c:errBars>
            <c:errDir val="x"/>
            <c:errBarType val="both"/>
            <c:errValType val="fixedVal"/>
            <c:noEndCap val="0"/>
            <c:val val="1"/>
          </c:errBars>
          <c:xVal>
            <c:numRef>
              <c:f>final!$B$15:$B$20</c:f>
              <c:numCache>
                <c:formatCode>General</c:formatCode>
                <c:ptCount val="6"/>
                <c:pt idx="0">
                  <c:v>1</c:v>
                </c:pt>
                <c:pt idx="1">
                  <c:v>25</c:v>
                </c:pt>
                <c:pt idx="2">
                  <c:v>50</c:v>
                </c:pt>
                <c:pt idx="3">
                  <c:v>75</c:v>
                </c:pt>
                <c:pt idx="4">
                  <c:v>100</c:v>
                </c:pt>
                <c:pt idx="5">
                  <c:v>125</c:v>
                </c:pt>
              </c:numCache>
            </c:numRef>
          </c:xVal>
          <c:yVal>
            <c:numRef>
              <c:f>final!$G$15:$G$20</c:f>
              <c:numCache>
                <c:formatCode>General</c:formatCode>
                <c:ptCount val="6"/>
                <c:pt idx="0">
                  <c:v>8.2200000000000006</c:v>
                </c:pt>
                <c:pt idx="1">
                  <c:v>22.78</c:v>
                </c:pt>
                <c:pt idx="2">
                  <c:v>21.33</c:v>
                </c:pt>
                <c:pt idx="3">
                  <c:v>21.96</c:v>
                </c:pt>
                <c:pt idx="4">
                  <c:v>21.44</c:v>
                </c:pt>
                <c:pt idx="5">
                  <c:v>23.96</c:v>
                </c:pt>
              </c:numCache>
            </c:numRef>
          </c:yVal>
          <c:smooth val="0"/>
        </c:ser>
        <c:ser>
          <c:idx val="2"/>
          <c:order val="2"/>
          <c:tx>
            <c:v>Scatter-Allgather-MST</c:v>
          </c:tx>
          <c:spPr>
            <a:ln w="12700"/>
          </c:spPr>
          <c:marker>
            <c:symbol val="triangle"/>
            <c:size val="4"/>
          </c:marker>
          <c:errBars>
            <c:errDir val="y"/>
            <c:errBarType val="both"/>
            <c:errValType val="cust"/>
            <c:noEndCap val="0"/>
            <c:plus>
              <c:numRef>
                <c:f>final!$F$15:$F$20</c:f>
                <c:numCache>
                  <c:formatCode>General</c:formatCode>
                  <c:ptCount val="6"/>
                  <c:pt idx="0">
                    <c:v>0.11</c:v>
                  </c:pt>
                  <c:pt idx="1">
                    <c:v>2.39</c:v>
                  </c:pt>
                  <c:pt idx="2">
                    <c:v>2.12</c:v>
                  </c:pt>
                  <c:pt idx="3">
                    <c:v>2.63</c:v>
                  </c:pt>
                  <c:pt idx="4">
                    <c:v>1.81</c:v>
                  </c:pt>
                  <c:pt idx="5">
                    <c:v>1.29</c:v>
                  </c:pt>
                </c:numCache>
              </c:numRef>
            </c:plus>
            <c:minus>
              <c:numRef>
                <c:f>final!$F$15:$F$20</c:f>
                <c:numCache>
                  <c:formatCode>General</c:formatCode>
                  <c:ptCount val="6"/>
                  <c:pt idx="0">
                    <c:v>0.11</c:v>
                  </c:pt>
                  <c:pt idx="1">
                    <c:v>2.39</c:v>
                  </c:pt>
                  <c:pt idx="2">
                    <c:v>2.12</c:v>
                  </c:pt>
                  <c:pt idx="3">
                    <c:v>2.63</c:v>
                  </c:pt>
                  <c:pt idx="4">
                    <c:v>1.81</c:v>
                  </c:pt>
                  <c:pt idx="5">
                    <c:v>1.29</c:v>
                  </c:pt>
                </c:numCache>
              </c:numRef>
            </c:minus>
            <c:spPr>
              <a:ln w="12700">
                <a:solidFill>
                  <a:schemeClr val="accent3"/>
                </a:solidFill>
              </a:ln>
            </c:spPr>
          </c:errBars>
          <c:errBars>
            <c:errDir val="x"/>
            <c:errBarType val="both"/>
            <c:errValType val="fixedVal"/>
            <c:noEndCap val="0"/>
            <c:val val="1"/>
          </c:errBars>
          <c:xVal>
            <c:numRef>
              <c:f>final!$B$15:$B$20</c:f>
              <c:numCache>
                <c:formatCode>General</c:formatCode>
                <c:ptCount val="6"/>
                <c:pt idx="0">
                  <c:v>1</c:v>
                </c:pt>
                <c:pt idx="1">
                  <c:v>25</c:v>
                </c:pt>
                <c:pt idx="2">
                  <c:v>50</c:v>
                </c:pt>
                <c:pt idx="3">
                  <c:v>75</c:v>
                </c:pt>
                <c:pt idx="4">
                  <c:v>100</c:v>
                </c:pt>
                <c:pt idx="5">
                  <c:v>125</c:v>
                </c:pt>
              </c:numCache>
            </c:numRef>
          </c:xVal>
          <c:yVal>
            <c:numRef>
              <c:f>final!$E$15:$E$20</c:f>
              <c:numCache>
                <c:formatCode>General</c:formatCode>
                <c:ptCount val="6"/>
                <c:pt idx="0">
                  <c:v>8.1999999999999993</c:v>
                </c:pt>
                <c:pt idx="1">
                  <c:v>22.42</c:v>
                </c:pt>
                <c:pt idx="2">
                  <c:v>23.04</c:v>
                </c:pt>
                <c:pt idx="3">
                  <c:v>24.95</c:v>
                </c:pt>
                <c:pt idx="4">
                  <c:v>25.1</c:v>
                </c:pt>
                <c:pt idx="5">
                  <c:v>25.98</c:v>
                </c:pt>
              </c:numCache>
            </c:numRef>
          </c:yVal>
          <c:smooth val="0"/>
        </c:ser>
        <c:ser>
          <c:idx val="3"/>
          <c:order val="3"/>
          <c:tx>
            <c:v>Scatter-Allgather-Broker</c:v>
          </c:tx>
          <c:spPr>
            <a:ln w="12700"/>
          </c:spPr>
          <c:marker>
            <c:symbol val="x"/>
            <c:size val="4"/>
          </c:marker>
          <c:errBars>
            <c:errDir val="y"/>
            <c:errBarType val="both"/>
            <c:errValType val="cust"/>
            <c:noEndCap val="0"/>
            <c:plus>
              <c:numRef>
                <c:f>final!$J$15:$J$20</c:f>
                <c:numCache>
                  <c:formatCode>General</c:formatCode>
                  <c:ptCount val="6"/>
                  <c:pt idx="0">
                    <c:v>0.65</c:v>
                  </c:pt>
                  <c:pt idx="1">
                    <c:v>1.3</c:v>
                  </c:pt>
                  <c:pt idx="2">
                    <c:v>0.97</c:v>
                  </c:pt>
                  <c:pt idx="3">
                    <c:v>2.64</c:v>
                  </c:pt>
                  <c:pt idx="4">
                    <c:v>1.23</c:v>
                  </c:pt>
                  <c:pt idx="5">
                    <c:v>2.2000000000000002</c:v>
                  </c:pt>
                </c:numCache>
              </c:numRef>
            </c:plus>
            <c:minus>
              <c:numRef>
                <c:f>final!$J$15:$J$20</c:f>
                <c:numCache>
                  <c:formatCode>General</c:formatCode>
                  <c:ptCount val="6"/>
                  <c:pt idx="0">
                    <c:v>0.65</c:v>
                  </c:pt>
                  <c:pt idx="1">
                    <c:v>1.3</c:v>
                  </c:pt>
                  <c:pt idx="2">
                    <c:v>0.97</c:v>
                  </c:pt>
                  <c:pt idx="3">
                    <c:v>2.64</c:v>
                  </c:pt>
                  <c:pt idx="4">
                    <c:v>1.23</c:v>
                  </c:pt>
                  <c:pt idx="5">
                    <c:v>2.2000000000000002</c:v>
                  </c:pt>
                </c:numCache>
              </c:numRef>
            </c:minus>
            <c:spPr>
              <a:ln w="12700">
                <a:solidFill>
                  <a:schemeClr val="accent4"/>
                </a:solidFill>
              </a:ln>
            </c:spPr>
          </c:errBars>
          <c:errBars>
            <c:errDir val="x"/>
            <c:errBarType val="both"/>
            <c:errValType val="fixedVal"/>
            <c:noEndCap val="0"/>
            <c:val val="1"/>
          </c:errBars>
          <c:xVal>
            <c:numRef>
              <c:f>final!$B$15:$B$20</c:f>
              <c:numCache>
                <c:formatCode>General</c:formatCode>
                <c:ptCount val="6"/>
                <c:pt idx="0">
                  <c:v>1</c:v>
                </c:pt>
                <c:pt idx="1">
                  <c:v>25</c:v>
                </c:pt>
                <c:pt idx="2">
                  <c:v>50</c:v>
                </c:pt>
                <c:pt idx="3">
                  <c:v>75</c:v>
                </c:pt>
                <c:pt idx="4">
                  <c:v>100</c:v>
                </c:pt>
                <c:pt idx="5">
                  <c:v>125</c:v>
                </c:pt>
              </c:numCache>
            </c:numRef>
          </c:xVal>
          <c:yVal>
            <c:numRef>
              <c:f>final!$I$15:$I$20</c:f>
              <c:numCache>
                <c:formatCode>General</c:formatCode>
                <c:ptCount val="6"/>
                <c:pt idx="0">
                  <c:v>10.37</c:v>
                </c:pt>
                <c:pt idx="1">
                  <c:v>24.24</c:v>
                </c:pt>
                <c:pt idx="2">
                  <c:v>24.58</c:v>
                </c:pt>
                <c:pt idx="3">
                  <c:v>26.82</c:v>
                </c:pt>
                <c:pt idx="4">
                  <c:v>27.7</c:v>
                </c:pt>
                <c:pt idx="5">
                  <c:v>29.7</c:v>
                </c:pt>
              </c:numCache>
            </c:numRef>
          </c:yVal>
          <c:smooth val="0"/>
        </c:ser>
        <c:dLbls>
          <c:showLegendKey val="0"/>
          <c:showVal val="0"/>
          <c:showCatName val="0"/>
          <c:showSerName val="0"/>
          <c:showPercent val="0"/>
          <c:showBubbleSize val="0"/>
        </c:dLbls>
        <c:axId val="125364480"/>
        <c:axId val="125174144"/>
      </c:scatterChart>
      <c:valAx>
        <c:axId val="125364480"/>
        <c:scaling>
          <c:orientation val="minMax"/>
        </c:scaling>
        <c:delete val="0"/>
        <c:axPos val="b"/>
        <c:title>
          <c:tx>
            <c:rich>
              <a:bodyPr/>
              <a:lstStyle/>
              <a:p>
                <a:pPr>
                  <a:defRPr/>
                </a:pPr>
                <a:r>
                  <a:rPr lang="en-US"/>
                  <a:t>Number of Nodes</a:t>
                </a:r>
              </a:p>
            </c:rich>
          </c:tx>
          <c:layout>
            <c:manualLayout>
              <c:xMode val="edge"/>
              <c:yMode val="edge"/>
              <c:x val="0.36605256835002248"/>
              <c:y val="0.79781801042475331"/>
            </c:manualLayout>
          </c:layout>
          <c:overlay val="0"/>
        </c:title>
        <c:numFmt formatCode="General" sourceLinked="1"/>
        <c:majorTickMark val="out"/>
        <c:minorTickMark val="none"/>
        <c:tickLblPos val="nextTo"/>
        <c:crossAx val="125174144"/>
        <c:crosses val="autoZero"/>
        <c:crossBetween val="midCat"/>
      </c:valAx>
      <c:valAx>
        <c:axId val="125174144"/>
        <c:scaling>
          <c:orientation val="minMax"/>
        </c:scaling>
        <c:delete val="0"/>
        <c:axPos val="l"/>
        <c:majorGridlines/>
        <c:title>
          <c:tx>
            <c:rich>
              <a:bodyPr rot="-5400000" vert="horz"/>
              <a:lstStyle/>
              <a:p>
                <a:pPr>
                  <a:defRPr/>
                </a:pPr>
                <a:r>
                  <a:rPr lang="en-US"/>
                  <a:t>Time (Unit: Seconds)</a:t>
                </a:r>
              </a:p>
            </c:rich>
          </c:tx>
          <c:layout/>
          <c:overlay val="0"/>
        </c:title>
        <c:numFmt formatCode="General" sourceLinked="1"/>
        <c:majorTickMark val="out"/>
        <c:minorTickMark val="none"/>
        <c:tickLblPos val="nextTo"/>
        <c:crossAx val="125364480"/>
        <c:crosses val="autoZero"/>
        <c:crossBetween val="midCat"/>
      </c:valAx>
    </c:plotArea>
    <c:legend>
      <c:legendPos val="b"/>
      <c:layout>
        <c:manualLayout>
          <c:xMode val="edge"/>
          <c:yMode val="edge"/>
          <c:x val="2.1140368391308319E-2"/>
          <c:y val="0.86264925511071677"/>
          <c:w val="0.95581695649172782"/>
          <c:h val="0.11774574835743173"/>
        </c:manualLayout>
      </c:layout>
      <c:overlay val="0"/>
    </c:legend>
    <c:plotVisOnly val="1"/>
    <c:dispBlanksAs val="gap"/>
    <c:showDLblsOverMax val="0"/>
  </c:chart>
  <c:txPr>
    <a:bodyPr/>
    <a:lstStyle/>
    <a:p>
      <a:pPr>
        <a:defRPr sz="2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024866232599754"/>
          <c:y val="7.57469779829507E-2"/>
          <c:w val="0.81005059363666221"/>
          <c:h val="0.66198373433409319"/>
        </c:manualLayout>
      </c:layout>
      <c:barChart>
        <c:barDir val="col"/>
        <c:grouping val="stacked"/>
        <c:varyColors val="0"/>
        <c:ser>
          <c:idx val="0"/>
          <c:order val="0"/>
          <c:tx>
            <c:v>Combine</c:v>
          </c:tx>
          <c:invertIfNegative val="0"/>
          <c:errBars>
            <c:errBarType val="both"/>
            <c:errValType val="cust"/>
            <c:noEndCap val="0"/>
            <c:plus>
              <c:numRef>
                <c:f>(Sheet1!$E$102,Sheet1!$E$109)</c:f>
                <c:numCache>
                  <c:formatCode>General</c:formatCode>
                  <c:ptCount val="2"/>
                  <c:pt idx="0">
                    <c:v>0.12474373731775083</c:v>
                  </c:pt>
                  <c:pt idx="1">
                    <c:v>1.2960495103711638</c:v>
                  </c:pt>
                </c:numCache>
              </c:numRef>
            </c:plus>
            <c:minus>
              <c:numRef>
                <c:f>(Sheet1!$E$102,Sheet1!$E$109)</c:f>
                <c:numCache>
                  <c:formatCode>General</c:formatCode>
                  <c:ptCount val="2"/>
                  <c:pt idx="0">
                    <c:v>0.12474373731775083</c:v>
                  </c:pt>
                  <c:pt idx="1">
                    <c:v>1.2960495103711638</c:v>
                  </c:pt>
                </c:numCache>
              </c:numRef>
            </c:minus>
          </c:errBars>
          <c:cat>
            <c:strRef>
              <c:f>(Sheet1!$F$115,Sheet1!$G$115)</c:f>
              <c:strCache>
                <c:ptCount val="2"/>
                <c:pt idx="0">
                  <c:v>Per Iteration Cost (Before)</c:v>
                </c:pt>
                <c:pt idx="1">
                  <c:v>Per Iteration Cost (After)</c:v>
                </c:pt>
              </c:strCache>
            </c:strRef>
          </c:cat>
          <c:val>
            <c:numRef>
              <c:f>(Sheet1!$D$102,Sheet1!$D$109)</c:f>
              <c:numCache>
                <c:formatCode>General</c:formatCode>
                <c:ptCount val="2"/>
                <c:pt idx="0">
                  <c:v>11.67</c:v>
                </c:pt>
                <c:pt idx="1">
                  <c:v>12.318333333333333</c:v>
                </c:pt>
              </c:numCache>
            </c:numRef>
          </c:val>
        </c:ser>
        <c:ser>
          <c:idx val="1"/>
          <c:order val="1"/>
          <c:tx>
            <c:v>Shuffle &amp; Reduce</c:v>
          </c:tx>
          <c:invertIfNegative val="0"/>
          <c:errBars>
            <c:errBarType val="both"/>
            <c:errValType val="cust"/>
            <c:noEndCap val="0"/>
            <c:plus>
              <c:numRef>
                <c:f>(Sheet1!$E$101,Sheet1!$E$108)</c:f>
                <c:numCache>
                  <c:formatCode>General</c:formatCode>
                  <c:ptCount val="2"/>
                  <c:pt idx="0">
                    <c:v>8.9830334149068953</c:v>
                  </c:pt>
                  <c:pt idx="1">
                    <c:v>3.0916785624209626</c:v>
                  </c:pt>
                </c:numCache>
              </c:numRef>
            </c:plus>
            <c:minus>
              <c:numRef>
                <c:f>(Sheet1!$E$101,Sheet1!$E$108)</c:f>
                <c:numCache>
                  <c:formatCode>General</c:formatCode>
                  <c:ptCount val="2"/>
                  <c:pt idx="0">
                    <c:v>8.9830334149068953</c:v>
                  </c:pt>
                  <c:pt idx="1">
                    <c:v>3.0916785624209626</c:v>
                  </c:pt>
                </c:numCache>
              </c:numRef>
            </c:minus>
          </c:errBars>
          <c:cat>
            <c:strRef>
              <c:f>(Sheet1!$F$115,Sheet1!$G$115)</c:f>
              <c:strCache>
                <c:ptCount val="2"/>
                <c:pt idx="0">
                  <c:v>Per Iteration Cost (Before)</c:v>
                </c:pt>
                <c:pt idx="1">
                  <c:v>Per Iteration Cost (After)</c:v>
                </c:pt>
              </c:strCache>
            </c:strRef>
          </c:cat>
          <c:val>
            <c:numRef>
              <c:f>(Sheet1!$D$101,Sheet1!$D$108)</c:f>
              <c:numCache>
                <c:formatCode>General</c:formatCode>
                <c:ptCount val="2"/>
                <c:pt idx="0">
                  <c:v>366.07866666666661</c:v>
                </c:pt>
                <c:pt idx="1">
                  <c:v>38.111333333333334</c:v>
                </c:pt>
              </c:numCache>
            </c:numRef>
          </c:val>
        </c:ser>
        <c:ser>
          <c:idx val="2"/>
          <c:order val="2"/>
          <c:tx>
            <c:v>Map </c:v>
          </c:tx>
          <c:invertIfNegative val="0"/>
          <c:errBars>
            <c:errBarType val="both"/>
            <c:errValType val="cust"/>
            <c:noEndCap val="0"/>
            <c:plus>
              <c:numRef>
                <c:f>(Sheet1!$E$100,Sheet1!$E$107)</c:f>
                <c:numCache>
                  <c:formatCode>General</c:formatCode>
                  <c:ptCount val="2"/>
                  <c:pt idx="0">
                    <c:v>2.2334113667959374</c:v>
                  </c:pt>
                  <c:pt idx="1">
                    <c:v>3.1301612312041271</c:v>
                  </c:pt>
                </c:numCache>
              </c:numRef>
            </c:plus>
            <c:minus>
              <c:numRef>
                <c:f>(Sheet1!$E$100,Sheet1!$E$107)</c:f>
                <c:numCache>
                  <c:formatCode>General</c:formatCode>
                  <c:ptCount val="2"/>
                  <c:pt idx="0">
                    <c:v>2.2334113667959374</c:v>
                  </c:pt>
                  <c:pt idx="1">
                    <c:v>3.1301612312041271</c:v>
                  </c:pt>
                </c:numCache>
              </c:numRef>
            </c:minus>
          </c:errBars>
          <c:cat>
            <c:strRef>
              <c:f>(Sheet1!$F$115,Sheet1!$G$115)</c:f>
              <c:strCache>
                <c:ptCount val="2"/>
                <c:pt idx="0">
                  <c:v>Per Iteration Cost (Before)</c:v>
                </c:pt>
                <c:pt idx="1">
                  <c:v>Per Iteration Cost (After)</c:v>
                </c:pt>
              </c:strCache>
            </c:strRef>
          </c:cat>
          <c:val>
            <c:numRef>
              <c:f>(Sheet1!$D$100,Sheet1!$D$107)</c:f>
              <c:numCache>
                <c:formatCode>General</c:formatCode>
                <c:ptCount val="2"/>
                <c:pt idx="0">
                  <c:v>14.138333333333334</c:v>
                </c:pt>
                <c:pt idx="1">
                  <c:v>19.205666666666669</c:v>
                </c:pt>
              </c:numCache>
            </c:numRef>
          </c:val>
        </c:ser>
        <c:ser>
          <c:idx val="3"/>
          <c:order val="3"/>
          <c:tx>
            <c:v>Broadcast</c:v>
          </c:tx>
          <c:invertIfNegative val="0"/>
          <c:errBars>
            <c:errBarType val="both"/>
            <c:errValType val="cust"/>
            <c:noEndCap val="0"/>
            <c:plus>
              <c:numRef>
                <c:f>(Sheet1!$E$99,Sheet1!$E$106)</c:f>
                <c:numCache>
                  <c:formatCode>General</c:formatCode>
                  <c:ptCount val="2"/>
                  <c:pt idx="0">
                    <c:v>6.0295368257713919</c:v>
                  </c:pt>
                  <c:pt idx="1">
                    <c:v>2.5568751110160437</c:v>
                  </c:pt>
                </c:numCache>
              </c:numRef>
            </c:plus>
            <c:minus>
              <c:numRef>
                <c:f>(Sheet1!$E$99,Sheet1!$E$106)</c:f>
                <c:numCache>
                  <c:formatCode>General</c:formatCode>
                  <c:ptCount val="2"/>
                  <c:pt idx="0">
                    <c:v>6.0295368257713919</c:v>
                  </c:pt>
                  <c:pt idx="1">
                    <c:v>2.5568751110160437</c:v>
                  </c:pt>
                </c:numCache>
              </c:numRef>
            </c:minus>
          </c:errBars>
          <c:cat>
            <c:strRef>
              <c:f>(Sheet1!$F$115,Sheet1!$G$115)</c:f>
              <c:strCache>
                <c:ptCount val="2"/>
                <c:pt idx="0">
                  <c:v>Per Iteration Cost (Before)</c:v>
                </c:pt>
                <c:pt idx="1">
                  <c:v>Per Iteration Cost (After)</c:v>
                </c:pt>
              </c:strCache>
            </c:strRef>
          </c:cat>
          <c:val>
            <c:numRef>
              <c:f>(Sheet1!$G$103,Sheet1!$G$110)</c:f>
              <c:numCache>
                <c:formatCode>General</c:formatCode>
                <c:ptCount val="2"/>
                <c:pt idx="0">
                  <c:v>30.955333333333332</c:v>
                </c:pt>
                <c:pt idx="1">
                  <c:v>14.023333333333333</c:v>
                </c:pt>
              </c:numCache>
            </c:numRef>
          </c:val>
        </c:ser>
        <c:dLbls>
          <c:showLegendKey val="0"/>
          <c:showVal val="0"/>
          <c:showCatName val="0"/>
          <c:showSerName val="0"/>
          <c:showPercent val="0"/>
          <c:showBubbleSize val="0"/>
        </c:dLbls>
        <c:gapWidth val="250"/>
        <c:overlap val="100"/>
        <c:axId val="167812096"/>
        <c:axId val="167830272"/>
      </c:barChart>
      <c:catAx>
        <c:axId val="167812096"/>
        <c:scaling>
          <c:orientation val="minMax"/>
        </c:scaling>
        <c:delete val="0"/>
        <c:axPos val="b"/>
        <c:numFmt formatCode="General" sourceLinked="1"/>
        <c:majorTickMark val="out"/>
        <c:minorTickMark val="none"/>
        <c:tickLblPos val="nextTo"/>
        <c:crossAx val="167830272"/>
        <c:crosses val="autoZero"/>
        <c:auto val="1"/>
        <c:lblAlgn val="ctr"/>
        <c:lblOffset val="100"/>
        <c:noMultiLvlLbl val="0"/>
      </c:catAx>
      <c:valAx>
        <c:axId val="167830272"/>
        <c:scaling>
          <c:orientation val="minMax"/>
        </c:scaling>
        <c:delete val="0"/>
        <c:axPos val="l"/>
        <c:majorGridlines/>
        <c:title>
          <c:tx>
            <c:rich>
              <a:bodyPr rot="-5400000" vert="horz"/>
              <a:lstStyle/>
              <a:p>
                <a:pPr>
                  <a:defRPr/>
                </a:pPr>
                <a:r>
                  <a:rPr lang="en-US"/>
                  <a:t>Time (Unit: Seconds)</a:t>
                </a:r>
              </a:p>
            </c:rich>
          </c:tx>
          <c:layout/>
          <c:overlay val="0"/>
        </c:title>
        <c:numFmt formatCode="General" sourceLinked="1"/>
        <c:majorTickMark val="out"/>
        <c:minorTickMark val="none"/>
        <c:tickLblPos val="nextTo"/>
        <c:crossAx val="167812096"/>
        <c:crosses val="autoZero"/>
        <c:crossBetween val="between"/>
      </c:valAx>
    </c:plotArea>
    <c:legend>
      <c:legendPos val="b"/>
      <c:layout/>
      <c:overlay val="0"/>
    </c:legend>
    <c:plotVisOnly val="1"/>
    <c:dispBlanksAs val="gap"/>
    <c:showDLblsOverMax val="0"/>
  </c:chart>
  <c:txPr>
    <a:bodyPr/>
    <a:lstStyle/>
    <a:p>
      <a:pPr>
        <a:defRPr sz="2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0D83D6-BC8D-4DF2-B085-69437481D5ED}" type="datetimeFigureOut">
              <a:rPr lang="en-US" smtClean="0"/>
              <a:pPr/>
              <a:t>11/10/2012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FE2EF6-2C29-45ED-84E7-564F5EB11090}" type="slidenum">
              <a:rPr lang="en-US" smtClean="0"/>
              <a:pPr/>
              <a:t>‹#›</a:t>
            </a:fld>
            <a:endParaRPr lang="en-US"/>
          </a:p>
        </p:txBody>
      </p:sp>
    </p:spTree>
    <p:extLst>
      <p:ext uri="{BB962C8B-B14F-4D97-AF65-F5344CB8AC3E}">
        <p14:creationId xmlns:p14="http://schemas.microsoft.com/office/powerpoint/2010/main" val="3113573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Java HPC Twister experiment was performed in a dedicated large-memory cluster of Intel(R) Xeon(R) CPU E5620 (2.4GHz) x 8 cores with 192GB memory per compute node and with Gigabit Ethernet on Linux. Java HPC Twister results do not include the initial data distribution time.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Azure large instances</a:t>
            </a:r>
            <a:r>
              <a:rPr lang="en-US" sz="1200" kern="1200" baseline="0" dirty="0" smtClean="0">
                <a:solidFill>
                  <a:schemeClr val="tx1"/>
                </a:solidFill>
                <a:effectLst/>
                <a:latin typeface="+mn-lt"/>
                <a:ea typeface="+mn-ea"/>
                <a:cs typeface="+mn-cs"/>
              </a:rPr>
              <a:t> with 4 workers per instances is used. M</a:t>
            </a:r>
            <a:r>
              <a:rPr lang="en-US" sz="1200" kern="1200" dirty="0" smtClean="0">
                <a:solidFill>
                  <a:schemeClr val="tx1"/>
                </a:solidFill>
                <a:effectLst/>
                <a:latin typeface="+mn-lt"/>
                <a:ea typeface="+mn-ea"/>
                <a:cs typeface="+mn-cs"/>
              </a:rPr>
              <a:t>emory</a:t>
            </a:r>
            <a:r>
              <a:rPr lang="en-US" sz="1200" kern="1200" baseline="0" dirty="0" smtClean="0">
                <a:solidFill>
                  <a:schemeClr val="tx1"/>
                </a:solidFill>
                <a:effectLst/>
                <a:latin typeface="+mn-lt"/>
                <a:ea typeface="+mn-ea"/>
                <a:cs typeface="+mn-cs"/>
              </a:rPr>
              <a:t> mapped based caching and </a:t>
            </a:r>
            <a:r>
              <a:rPr lang="en-US" sz="1200" kern="1200" baseline="0" dirty="0" err="1" smtClean="0">
                <a:solidFill>
                  <a:schemeClr val="tx1"/>
                </a:solidFill>
                <a:effectLst/>
                <a:latin typeface="+mn-lt"/>
                <a:ea typeface="+mn-ea"/>
                <a:cs typeface="+mn-cs"/>
              </a:rPr>
              <a:t>AllGather</a:t>
            </a:r>
            <a:r>
              <a:rPr lang="en-US" sz="1200" kern="1200" baseline="0" dirty="0" smtClean="0">
                <a:solidFill>
                  <a:schemeClr val="tx1"/>
                </a:solidFill>
                <a:effectLst/>
                <a:latin typeface="+mn-lt"/>
                <a:ea typeface="+mn-ea"/>
                <a:cs typeface="+mn-cs"/>
              </a:rPr>
              <a:t> primitive are used.</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Left: </a:t>
            </a:r>
            <a:r>
              <a:rPr lang="en-US" sz="1200" kern="1200" dirty="0" smtClean="0">
                <a:solidFill>
                  <a:schemeClr val="tx1"/>
                </a:solidFill>
                <a:effectLst/>
                <a:latin typeface="+mn-lt"/>
                <a:ea typeface="+mn-ea"/>
                <a:cs typeface="+mn-cs"/>
              </a:rPr>
              <a:t>Weak scaling where workload per core is ~constant. Ideal is a straight horizontal line. X axis is</a:t>
            </a:r>
            <a:r>
              <a:rPr lang="en-US"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Right: </a:t>
            </a:r>
            <a:r>
              <a:rPr lang="en-US" sz="1200" kern="1200" dirty="0" smtClean="0">
                <a:solidFill>
                  <a:schemeClr val="tx1"/>
                </a:solidFill>
                <a:effectLst/>
                <a:latin typeface="+mn-lt"/>
                <a:ea typeface="+mn-ea"/>
                <a:cs typeface="+mn-cs"/>
              </a:rPr>
              <a:t>Data size scaling with 128 Azure small instances/cores, 20 iterations.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t>
            </a:r>
            <a:r>
              <a:rPr lang="en-US" sz="1200" i="1" kern="1200" dirty="0" smtClean="0">
                <a:solidFill>
                  <a:schemeClr val="tx1"/>
                </a:solidFill>
                <a:effectLst/>
                <a:latin typeface="+mn-lt"/>
                <a:ea typeface="+mn-ea"/>
                <a:cs typeface="+mn-cs"/>
              </a:rPr>
              <a:t>Twister4Azure adjusted </a:t>
            </a:r>
            <a:r>
              <a:rPr lang="en-US" sz="1200" kern="1200" dirty="0" smtClean="0">
                <a:solidFill>
                  <a:schemeClr val="tx1"/>
                </a:solidFill>
                <a:effectLst/>
                <a:latin typeface="+mn-lt"/>
                <a:ea typeface="+mn-ea"/>
                <a:cs typeface="+mn-cs"/>
              </a:rPr>
              <a:t>(t</a:t>
            </a:r>
            <a:r>
              <a:rPr lang="en-US" sz="1200" kern="1200" baseline="-25000" dirty="0" smtClean="0">
                <a:solidFill>
                  <a:schemeClr val="tx1"/>
                </a:solidFill>
                <a:effectLst/>
                <a:latin typeface="+mn-lt"/>
                <a:ea typeface="+mn-ea"/>
                <a:cs typeface="+mn-cs"/>
              </a:rPr>
              <a:t>a</a:t>
            </a:r>
            <a:r>
              <a:rPr lang="en-US" sz="1200" kern="1200" dirty="0" smtClean="0">
                <a:solidFill>
                  <a:schemeClr val="tx1"/>
                </a:solidFill>
                <a:effectLst/>
                <a:latin typeface="+mn-lt"/>
                <a:ea typeface="+mn-ea"/>
                <a:cs typeface="+mn-cs"/>
              </a:rPr>
              <a:t>) depicts the performance of Twister4Azure normalized according to the sequential MDS BC calculation and Stress calculation performance ratio between the Azure(</a:t>
            </a:r>
            <a:r>
              <a:rPr lang="en-US" sz="1200" kern="1200" dirty="0" err="1" smtClean="0">
                <a:solidFill>
                  <a:schemeClr val="tx1"/>
                </a:solidFill>
                <a:effectLst/>
                <a:latin typeface="+mn-lt"/>
                <a:ea typeface="+mn-ea"/>
                <a:cs typeface="+mn-cs"/>
              </a:rPr>
              <a:t>t</a:t>
            </a:r>
            <a:r>
              <a:rPr lang="en-US" sz="1200" kern="1200" baseline="-25000" dirty="0" err="1" smtClean="0">
                <a:solidFill>
                  <a:schemeClr val="tx1"/>
                </a:solidFill>
                <a:effectLst/>
                <a:latin typeface="+mn-lt"/>
                <a:ea typeface="+mn-ea"/>
                <a:cs typeface="+mn-cs"/>
              </a:rPr>
              <a:t>sa</a:t>
            </a:r>
            <a:r>
              <a:rPr lang="en-US" sz="1200" kern="1200" dirty="0" smtClean="0">
                <a:solidFill>
                  <a:schemeClr val="tx1"/>
                </a:solidFill>
                <a:effectLst/>
                <a:latin typeface="+mn-lt"/>
                <a:ea typeface="+mn-ea"/>
                <a:cs typeface="+mn-cs"/>
              </a:rPr>
              <a:t>) and Cluster(</a:t>
            </a:r>
            <a:r>
              <a:rPr lang="en-US" sz="1200" kern="1200" dirty="0" err="1" smtClean="0">
                <a:solidFill>
                  <a:schemeClr val="tx1"/>
                </a:solidFill>
                <a:effectLst/>
                <a:latin typeface="+mn-lt"/>
                <a:ea typeface="+mn-ea"/>
                <a:cs typeface="+mn-cs"/>
              </a:rPr>
              <a:t>t</a:t>
            </a:r>
            <a:r>
              <a:rPr lang="en-US" sz="1200" kern="1200" baseline="-25000" dirty="0" err="1" smtClean="0">
                <a:solidFill>
                  <a:schemeClr val="tx1"/>
                </a:solidFill>
                <a:effectLst/>
                <a:latin typeface="+mn-lt"/>
                <a:ea typeface="+mn-ea"/>
                <a:cs typeface="+mn-cs"/>
              </a:rPr>
              <a:t>sc</a:t>
            </a:r>
            <a:r>
              <a:rPr lang="en-US" sz="1200" kern="1200" dirty="0" smtClean="0">
                <a:solidFill>
                  <a:schemeClr val="tx1"/>
                </a:solidFill>
                <a:effectLst/>
                <a:latin typeface="+mn-lt"/>
                <a:ea typeface="+mn-ea"/>
                <a:cs typeface="+mn-cs"/>
              </a:rPr>
              <a:t>) environments used for Java HPC Twister. It is calculated using t</a:t>
            </a:r>
            <a:r>
              <a:rPr lang="en-US" sz="1200" kern="1200" baseline="-25000" dirty="0" smtClean="0">
                <a:solidFill>
                  <a:schemeClr val="tx1"/>
                </a:solidFill>
                <a:effectLst/>
                <a:latin typeface="+mn-lt"/>
                <a:ea typeface="+mn-ea"/>
                <a:cs typeface="+mn-cs"/>
              </a:rPr>
              <a:t>a</a:t>
            </a:r>
            <a:r>
              <a:rPr lang="en-US" sz="1200" kern="1200" dirty="0" smtClean="0">
                <a:solidFill>
                  <a:schemeClr val="tx1"/>
                </a:solidFill>
                <a:effectLst/>
                <a:latin typeface="+mn-lt"/>
                <a:ea typeface="+mn-ea"/>
                <a:cs typeface="+mn-cs"/>
              </a:rPr>
              <a:t> x (</a:t>
            </a:r>
            <a:r>
              <a:rPr lang="en-US" sz="1200" kern="1200" dirty="0" err="1" smtClean="0">
                <a:solidFill>
                  <a:schemeClr val="tx1"/>
                </a:solidFill>
                <a:effectLst/>
                <a:latin typeface="+mn-lt"/>
                <a:ea typeface="+mn-ea"/>
                <a:cs typeface="+mn-cs"/>
              </a:rPr>
              <a:t>t</a:t>
            </a:r>
            <a:r>
              <a:rPr lang="en-US" sz="1200" kern="1200" baseline="-25000" dirty="0" err="1" smtClean="0">
                <a:solidFill>
                  <a:schemeClr val="tx1"/>
                </a:solidFill>
                <a:effectLst/>
                <a:latin typeface="+mn-lt"/>
                <a:ea typeface="+mn-ea"/>
                <a:cs typeface="+mn-cs"/>
              </a:rPr>
              <a:t>sc</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t</a:t>
            </a:r>
            <a:r>
              <a:rPr lang="en-US" sz="1200" kern="1200" baseline="-25000" dirty="0" err="1" smtClean="0">
                <a:solidFill>
                  <a:schemeClr val="tx1"/>
                </a:solidFill>
                <a:effectLst/>
                <a:latin typeface="+mn-lt"/>
                <a:ea typeface="+mn-ea"/>
                <a:cs typeface="+mn-cs"/>
              </a:rPr>
              <a:t>sa</a:t>
            </a:r>
            <a:r>
              <a:rPr lang="en-US" sz="1200" kern="1200" dirty="0" smtClean="0">
                <a:solidFill>
                  <a:schemeClr val="tx1"/>
                </a:solidFill>
                <a:effectLst/>
                <a:latin typeface="+mn-lt"/>
                <a:ea typeface="+mn-ea"/>
                <a:cs typeface="+mn-cs"/>
              </a:rPr>
              <a:t>). This estimation however does not account for the overheads that remain constant irrespective of the computation time. Hence Twister4Azure seems to perform</a:t>
            </a:r>
            <a:r>
              <a:rPr lang="en-US" sz="1200" kern="1200" baseline="0" dirty="0" smtClean="0">
                <a:solidFill>
                  <a:schemeClr val="tx1"/>
                </a:solidFill>
                <a:effectLst/>
                <a:latin typeface="+mn-lt"/>
                <a:ea typeface="+mn-ea"/>
                <a:cs typeface="+mn-cs"/>
              </a:rPr>
              <a:t> better, but in reality when the task execution times become smaller, twister4Azure overheads will become relatively larger and the performance would not be as good as shown in the adjusted curve.</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42EC38D-76F9-4D02-B218-3C9CB0039E20}"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653291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FE2EF6-2C29-45ED-84E7-564F5EB11090}" type="slidenum">
              <a:rPr lang="en-US" smtClean="0"/>
              <a:pPr/>
              <a:t>23</a:t>
            </a:fld>
            <a:endParaRPr lang="en-US"/>
          </a:p>
        </p:txBody>
      </p:sp>
    </p:spTree>
    <p:extLst>
      <p:ext uri="{BB962C8B-B14F-4D97-AF65-F5344CB8AC3E}">
        <p14:creationId xmlns:p14="http://schemas.microsoft.com/office/powerpoint/2010/main" val="4176656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D3685C-CFC7-40CD-888A-AF8AAE071549}" type="slidenum">
              <a:rPr lang="en-US" smtClean="0">
                <a:solidFill>
                  <a:prstClr val="black"/>
                </a:solidFill>
              </a:rPr>
              <a:pPr/>
              <a:t>32</a:t>
            </a:fld>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33</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17412" name="Slide Number Placeholder 3"/>
          <p:cNvSpPr>
            <a:spLocks noGrp="1"/>
          </p:cNvSpPr>
          <p:nvPr>
            <p:ph type="sldNum" sz="quarter" idx="5"/>
          </p:nvPr>
        </p:nvSpPr>
        <p:spPr bwMode="auto">
          <a:noFill/>
          <a:ln>
            <a:miter lim="800000"/>
            <a:headEnd/>
            <a:tailEnd/>
          </a:ln>
        </p:spPr>
        <p:txBody>
          <a:bodyPr/>
          <a:lstStyle/>
          <a:p>
            <a:fld id="{D09C6660-41D5-CC44-8A9F-E2FE591655B1}" type="slidenum">
              <a:rPr lang="en-US">
                <a:solidFill>
                  <a:prstClr val="black"/>
                </a:solidFill>
              </a:rPr>
              <a:pPr/>
              <a:t>37</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A9A85A-D972-4217-AD24-12F19178816F}" type="slidenum">
              <a:rPr lang="en-US" smtClean="0">
                <a:solidFill>
                  <a:prstClr val="black"/>
                </a:solidFill>
              </a:rPr>
              <a:pPr/>
              <a:t>38</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D73186-C7E7-4D58-92F1-CA6E43EBF833}" type="slidenum">
              <a:rPr lang="en-US" smtClean="0">
                <a:solidFill>
                  <a:prstClr val="black"/>
                </a:solidFill>
              </a:rPr>
              <a:pPr/>
              <a:t>40</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pPr/>
              <a:t>42</a:t>
            </a:fld>
            <a:endParaRPr lang="en-US"/>
          </a:p>
        </p:txBody>
      </p:sp>
    </p:spTree>
    <p:extLst>
      <p:ext uri="{BB962C8B-B14F-4D97-AF65-F5344CB8AC3E}">
        <p14:creationId xmlns:p14="http://schemas.microsoft.com/office/powerpoint/2010/main" val="2620226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FE2EF6-2C29-45ED-84E7-564F5EB11090}" type="slidenum">
              <a:rPr lang="en-US" smtClean="0"/>
              <a:pPr/>
              <a:t>2</a:t>
            </a:fld>
            <a:endParaRPr lang="en-US"/>
          </a:p>
        </p:txBody>
      </p:sp>
    </p:spTree>
    <p:extLst>
      <p:ext uri="{BB962C8B-B14F-4D97-AF65-F5344CB8AC3E}">
        <p14:creationId xmlns:p14="http://schemas.microsoft.com/office/powerpoint/2010/main" val="1552906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3</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pPr/>
              <a:t>4</a:t>
            </a:fld>
            <a:endParaRPr lang="en-US"/>
          </a:p>
        </p:txBody>
      </p:sp>
    </p:spTree>
    <p:extLst>
      <p:ext uri="{BB962C8B-B14F-4D97-AF65-F5344CB8AC3E}">
        <p14:creationId xmlns:p14="http://schemas.microsoft.com/office/powerpoint/2010/main" val="2620226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6</a:t>
            </a:fld>
            <a:endParaRPr lang="en-US"/>
          </a:p>
        </p:txBody>
      </p:sp>
    </p:spTree>
    <p:extLst>
      <p:ext uri="{BB962C8B-B14F-4D97-AF65-F5344CB8AC3E}">
        <p14:creationId xmlns:p14="http://schemas.microsoft.com/office/powerpoint/2010/main" val="872164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F26A48-FAFA-44C5-849D-076216A06894}" type="slidenum">
              <a:rPr lang="en-US" smtClean="0"/>
              <a:t>12</a:t>
            </a:fld>
            <a:endParaRPr lang="en-US"/>
          </a:p>
        </p:txBody>
      </p:sp>
    </p:spTree>
    <p:extLst>
      <p:ext uri="{BB962C8B-B14F-4D97-AF65-F5344CB8AC3E}">
        <p14:creationId xmlns:p14="http://schemas.microsoft.com/office/powerpoint/2010/main" val="1632101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2EC38D-76F9-4D02-B218-3C9CB0039E20}"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218472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n-US" b="1" dirty="0" smtClean="0"/>
          </a:p>
          <a:p>
            <a:r>
              <a:rPr lang="en-US" dirty="0" smtClean="0"/>
              <a:t>Most</a:t>
            </a:r>
            <a:r>
              <a:rPr lang="en-US" baseline="0" dirty="0" smtClean="0"/>
              <a:t> of these</a:t>
            </a:r>
            <a:r>
              <a:rPr lang="en-US" dirty="0" smtClean="0"/>
              <a:t> applications consists of iterative computation and communication steps</a:t>
            </a:r>
            <a:r>
              <a:rPr lang="en-US" baseline="0" dirty="0" smtClean="0"/>
              <a:t> where single iterations can easily be specified as  </a:t>
            </a:r>
            <a:r>
              <a:rPr lang="en-US" baseline="0" dirty="0" err="1" smtClean="0"/>
              <a:t>MapReduce</a:t>
            </a:r>
            <a:r>
              <a:rPr lang="en-US" baseline="0" dirty="0" smtClean="0"/>
              <a:t> computations.</a:t>
            </a:r>
            <a:endParaRPr lang="en-US" dirty="0" smtClean="0"/>
          </a:p>
          <a:p>
            <a:r>
              <a:rPr lang="en-US" dirty="0" smtClean="0"/>
              <a:t>Large input</a:t>
            </a:r>
            <a:r>
              <a:rPr lang="en-US" baseline="0" dirty="0" smtClean="0"/>
              <a:t> data sizes which are loop-invariant and can be reused across iterations.</a:t>
            </a:r>
          </a:p>
          <a:p>
            <a:pPr marL="0" marR="0" lvl="2" indent="0" algn="l" defTabSz="914400" rtl="0" eaLnBrk="1" fontAlgn="auto" latinLnBrk="0" hangingPunct="1">
              <a:lnSpc>
                <a:spcPct val="100000"/>
              </a:lnSpc>
              <a:spcBef>
                <a:spcPts val="0"/>
              </a:spcBef>
              <a:spcAft>
                <a:spcPts val="0"/>
              </a:spcAft>
              <a:buClrTx/>
              <a:buSzTx/>
              <a:buFontTx/>
              <a:buNone/>
              <a:tabLst/>
              <a:defRPr/>
            </a:pPr>
            <a:r>
              <a:rPr lang="en-US" baseline="0" dirty="0" smtClean="0"/>
              <a:t>Loop-variant results.. Orders of magnitude smaller…</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While these can be performed</a:t>
            </a:r>
            <a:r>
              <a:rPr lang="en-US" baseline="0" dirty="0" smtClean="0"/>
              <a:t> using traditional </a:t>
            </a:r>
            <a:r>
              <a:rPr lang="en-US" dirty="0" err="1" smtClean="0"/>
              <a:t>MapReduce</a:t>
            </a:r>
            <a:r>
              <a:rPr lang="en-US" dirty="0" smtClean="0"/>
              <a:t> frameworks, Traditional</a:t>
            </a:r>
            <a:r>
              <a:rPr lang="en-US" baseline="0" dirty="0" smtClean="0"/>
              <a:t> is not efficient for these types of computations. MR leaves lot of room for improvements in terms of iterative applications.</a:t>
            </a:r>
          </a:p>
          <a:p>
            <a:endParaRPr lang="en-US" dirty="0"/>
          </a:p>
        </p:txBody>
      </p:sp>
      <p:sp>
        <p:nvSpPr>
          <p:cNvPr id="4" name="Slide Number Placeholder 3"/>
          <p:cNvSpPr>
            <a:spLocks noGrp="1"/>
          </p:cNvSpPr>
          <p:nvPr>
            <p:ph type="sldNum" sz="quarter" idx="10"/>
          </p:nvPr>
        </p:nvSpPr>
        <p:spPr/>
        <p:txBody>
          <a:bodyPr/>
          <a:lstStyle/>
          <a:p>
            <a:fld id="{5C47A4A8-66EE-4213-8177-E27493F06808}" type="slidenum">
              <a:rPr lang="en-US" smtClean="0"/>
              <a:t>15</a:t>
            </a:fld>
            <a:endParaRPr lang="en-US"/>
          </a:p>
        </p:txBody>
      </p:sp>
    </p:spTree>
    <p:extLst>
      <p:ext uri="{BB962C8B-B14F-4D97-AF65-F5344CB8AC3E}">
        <p14:creationId xmlns:p14="http://schemas.microsoft.com/office/powerpoint/2010/main" val="3030550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6532913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9B0C960C-6805-4193-8999-8626886B029B}" type="datetime1">
              <a:rPr lang="en-US"/>
              <a:pPr/>
              <a:t>11/10/2012</a:t>
            </a:fld>
            <a:endParaRPr lang="en-US"/>
          </a:p>
        </p:txBody>
      </p:sp>
      <p:sp>
        <p:nvSpPr>
          <p:cNvPr id="6" name="Slide Number Placeholder 5"/>
          <p:cNvSpPr>
            <a:spLocks noGrp="1"/>
          </p:cNvSpPr>
          <p:nvPr>
            <p:ph type="sldNum" sz="quarter" idx="12"/>
          </p:nvPr>
        </p:nvSpPr>
        <p:spPr/>
        <p:txBody>
          <a:bodyPr/>
          <a:lstStyle>
            <a:lvl1pPr>
              <a:defRPr/>
            </a:lvl1pPr>
          </a:lstStyle>
          <a:p>
            <a:fld id="{EBC1097E-4E1A-429E-9D18-4E5F1AF0DA13}" type="slidenum">
              <a:rPr lang="en-US"/>
              <a:pPr/>
              <a:t>‹#›</a:t>
            </a:fld>
            <a:endParaRPr lang="en-US"/>
          </a:p>
        </p:txBody>
      </p:sp>
    </p:spTree>
    <p:extLst>
      <p:ext uri="{BB962C8B-B14F-4D97-AF65-F5344CB8AC3E}">
        <p14:creationId xmlns:p14="http://schemas.microsoft.com/office/powerpoint/2010/main" val="24973486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ECBCD8-8123-4A28-8ED7-5C8069706EB7}" type="datetime1">
              <a:rPr lang="en-US"/>
              <a:pPr/>
              <a:t>11/10/2012</a:t>
            </a:fld>
            <a:endParaRPr lang="en-US"/>
          </a:p>
        </p:txBody>
      </p:sp>
      <p:sp>
        <p:nvSpPr>
          <p:cNvPr id="6" name="Slide Number Placeholder 5"/>
          <p:cNvSpPr>
            <a:spLocks noGrp="1"/>
          </p:cNvSpPr>
          <p:nvPr>
            <p:ph type="sldNum" sz="quarter" idx="12"/>
          </p:nvPr>
        </p:nvSpPr>
        <p:spPr/>
        <p:txBody>
          <a:bodyPr/>
          <a:lstStyle>
            <a:lvl1pPr>
              <a:defRPr/>
            </a:lvl1pPr>
          </a:lstStyle>
          <a:p>
            <a:fld id="{94CC141A-9CC6-41A7-A7D0-011D836CC6E2}" type="slidenum">
              <a:rPr lang="en-US"/>
              <a:pPr/>
              <a:t>‹#›</a:t>
            </a:fld>
            <a:endParaRPr lang="en-US"/>
          </a:p>
        </p:txBody>
      </p:sp>
    </p:spTree>
    <p:extLst>
      <p:ext uri="{BB962C8B-B14F-4D97-AF65-F5344CB8AC3E}">
        <p14:creationId xmlns:p14="http://schemas.microsoft.com/office/powerpoint/2010/main" val="24982890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A5D04E1-C7DF-4791-A59D-75E2636CF366}" type="datetime1">
              <a:rPr lang="en-US"/>
              <a:pPr/>
              <a:t>11/10/2012</a:t>
            </a:fld>
            <a:endParaRPr lang="en-US"/>
          </a:p>
        </p:txBody>
      </p:sp>
      <p:sp>
        <p:nvSpPr>
          <p:cNvPr id="6" name="Slide Number Placeholder 5"/>
          <p:cNvSpPr>
            <a:spLocks noGrp="1"/>
          </p:cNvSpPr>
          <p:nvPr>
            <p:ph type="sldNum" sz="quarter" idx="12"/>
          </p:nvPr>
        </p:nvSpPr>
        <p:spPr/>
        <p:txBody>
          <a:bodyPr/>
          <a:lstStyle>
            <a:lvl1pPr>
              <a:defRPr/>
            </a:lvl1pPr>
          </a:lstStyle>
          <a:p>
            <a:fld id="{67163A95-EFDD-42CD-9D76-FAD52E8A5B44}" type="slidenum">
              <a:rPr lang="en-US"/>
              <a:pPr/>
              <a:t>‹#›</a:t>
            </a:fld>
            <a:endParaRPr lang="en-US"/>
          </a:p>
        </p:txBody>
      </p:sp>
    </p:spTree>
    <p:extLst>
      <p:ext uri="{BB962C8B-B14F-4D97-AF65-F5344CB8AC3E}">
        <p14:creationId xmlns:p14="http://schemas.microsoft.com/office/powerpoint/2010/main" val="138349798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E1685CBD-A47F-45DF-A496-568E8394BBBE}" type="datetime1">
              <a:rPr lang="en-US"/>
              <a:pPr/>
              <a:t>11/10/2012</a:t>
            </a:fld>
            <a:endParaRPr lang="en-US"/>
          </a:p>
        </p:txBody>
      </p:sp>
      <p:sp>
        <p:nvSpPr>
          <p:cNvPr id="7" name="Slide Number Placeholder 5"/>
          <p:cNvSpPr>
            <a:spLocks noGrp="1"/>
          </p:cNvSpPr>
          <p:nvPr>
            <p:ph type="sldNum" sz="quarter" idx="12"/>
          </p:nvPr>
        </p:nvSpPr>
        <p:spPr/>
        <p:txBody>
          <a:bodyPr/>
          <a:lstStyle>
            <a:lvl1pPr>
              <a:defRPr/>
            </a:lvl1pPr>
          </a:lstStyle>
          <a:p>
            <a:fld id="{99168EA6-6EA6-45E6-A5AA-9910092C4369}" type="slidenum">
              <a:rPr lang="en-US"/>
              <a:pPr/>
              <a:t>‹#›</a:t>
            </a:fld>
            <a:endParaRPr lang="en-US"/>
          </a:p>
        </p:txBody>
      </p:sp>
    </p:spTree>
    <p:extLst>
      <p:ext uri="{BB962C8B-B14F-4D97-AF65-F5344CB8AC3E}">
        <p14:creationId xmlns:p14="http://schemas.microsoft.com/office/powerpoint/2010/main" val="192520493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A1AF6515-ABF6-4FAD-83D6-8E90C2A18B59}" type="datetime1">
              <a:rPr lang="en-US"/>
              <a:pPr/>
              <a:t>11/10/2012</a:t>
            </a:fld>
            <a:endParaRPr lang="en-US"/>
          </a:p>
        </p:txBody>
      </p:sp>
      <p:sp>
        <p:nvSpPr>
          <p:cNvPr id="9" name="Slide Number Placeholder 5"/>
          <p:cNvSpPr>
            <a:spLocks noGrp="1"/>
          </p:cNvSpPr>
          <p:nvPr>
            <p:ph type="sldNum" sz="quarter" idx="12"/>
          </p:nvPr>
        </p:nvSpPr>
        <p:spPr/>
        <p:txBody>
          <a:bodyPr/>
          <a:lstStyle>
            <a:lvl1pPr>
              <a:defRPr/>
            </a:lvl1pPr>
          </a:lstStyle>
          <a:p>
            <a:fld id="{7B17D5EB-B370-4F48-9C1E-EF1F4741610D}" type="slidenum">
              <a:rPr lang="en-US"/>
              <a:pPr/>
              <a:t>‹#›</a:t>
            </a:fld>
            <a:endParaRPr lang="en-US"/>
          </a:p>
        </p:txBody>
      </p:sp>
    </p:spTree>
    <p:extLst>
      <p:ext uri="{BB962C8B-B14F-4D97-AF65-F5344CB8AC3E}">
        <p14:creationId xmlns:p14="http://schemas.microsoft.com/office/powerpoint/2010/main" val="60063620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A5FEA99E-1D6C-4338-9DDB-D6B1D25076BB}" type="datetime1">
              <a:rPr lang="en-US"/>
              <a:pPr/>
              <a:t>11/10/2012</a:t>
            </a:fld>
            <a:endParaRPr lang="en-US"/>
          </a:p>
        </p:txBody>
      </p:sp>
      <p:sp>
        <p:nvSpPr>
          <p:cNvPr id="5" name="Slide Number Placeholder 5"/>
          <p:cNvSpPr>
            <a:spLocks noGrp="1"/>
          </p:cNvSpPr>
          <p:nvPr>
            <p:ph type="sldNum" sz="quarter" idx="12"/>
          </p:nvPr>
        </p:nvSpPr>
        <p:spPr/>
        <p:txBody>
          <a:bodyPr/>
          <a:lstStyle>
            <a:lvl1pPr>
              <a:defRPr/>
            </a:lvl1pPr>
          </a:lstStyle>
          <a:p>
            <a:fld id="{D8CFE096-9650-498C-990C-20F2420C253B}" type="slidenum">
              <a:rPr lang="en-US"/>
              <a:pPr/>
              <a:t>‹#›</a:t>
            </a:fld>
            <a:endParaRPr lang="en-US"/>
          </a:p>
        </p:txBody>
      </p:sp>
    </p:spTree>
    <p:extLst>
      <p:ext uri="{BB962C8B-B14F-4D97-AF65-F5344CB8AC3E}">
        <p14:creationId xmlns:p14="http://schemas.microsoft.com/office/powerpoint/2010/main" val="359924025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E7D6C439-BF23-4C00-A9EF-F430A02737C4}" type="datetime1">
              <a:rPr lang="en-US"/>
              <a:pPr/>
              <a:t>11/10/2012</a:t>
            </a:fld>
            <a:endParaRPr lang="en-US"/>
          </a:p>
        </p:txBody>
      </p:sp>
      <p:sp>
        <p:nvSpPr>
          <p:cNvPr id="4" name="Slide Number Placeholder 5"/>
          <p:cNvSpPr>
            <a:spLocks noGrp="1"/>
          </p:cNvSpPr>
          <p:nvPr>
            <p:ph type="sldNum" sz="quarter" idx="12"/>
          </p:nvPr>
        </p:nvSpPr>
        <p:spPr/>
        <p:txBody>
          <a:bodyPr/>
          <a:lstStyle>
            <a:lvl1pPr>
              <a:defRPr/>
            </a:lvl1pPr>
          </a:lstStyle>
          <a:p>
            <a:fld id="{37046A98-E713-4B22-96A8-FD47EC0F5D67}" type="slidenum">
              <a:rPr lang="en-US"/>
              <a:pPr/>
              <a:t>‹#›</a:t>
            </a:fld>
            <a:endParaRPr lang="en-US"/>
          </a:p>
        </p:txBody>
      </p:sp>
    </p:spTree>
    <p:extLst>
      <p:ext uri="{BB962C8B-B14F-4D97-AF65-F5344CB8AC3E}">
        <p14:creationId xmlns:p14="http://schemas.microsoft.com/office/powerpoint/2010/main" val="194151081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a:fld id="{86B4C45B-9E41-41B8-B899-2DA4D020C7D6}" type="datetimeFigureOut">
              <a:rPr lang="en-US" smtClean="0">
                <a:solidFill>
                  <a:prstClr val="black"/>
                </a:solidFill>
              </a:rPr>
              <a:pPr defTabSz="914400"/>
              <a:t>11/10/2012</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914400"/>
            <a:fld id="{EDC78909-F7D1-4E5F-A67A-05CA868FF2D7}" type="slidenum">
              <a:rPr lang="en-US" smtClean="0">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1577791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hyperlink" Target="https://portal.futuregrid.org/"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0"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defTabSz="457200" fontAlgn="base">
              <a:spcBef>
                <a:spcPct val="0"/>
              </a:spcBef>
              <a:spcAft>
                <a:spcPct val="0"/>
              </a:spcAft>
            </a:pPr>
            <a:fld id="{337D7BBC-53A7-495F-9E9A-078AED3FDFDE}" type="datetime1">
              <a:rPr lang="en-US" smtClean="0">
                <a:ea typeface="ＭＳ Ｐゴシック" pitchFamily="34" charset="-128"/>
              </a:rPr>
              <a:pPr defTabSz="457200" fontAlgn="base">
                <a:spcBef>
                  <a:spcPct val="0"/>
                </a:spcBef>
                <a:spcAft>
                  <a:spcPct val="0"/>
                </a:spcAft>
              </a:pPr>
              <a:t>11/10/2012</a:t>
            </a:fld>
            <a:endParaRPr lang="en-US" smtClean="0">
              <a:ea typeface="ＭＳ Ｐゴシック" pitchFamily="34"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defTabSz="457200" fontAlgn="base">
              <a:spcBef>
                <a:spcPct val="0"/>
              </a:spcBef>
              <a:spcAft>
                <a:spcPct val="0"/>
              </a:spcAft>
            </a:pPr>
            <a:fld id="{1310F143-984D-44E5-B575-7A3B728F021C}" type="slidenum">
              <a:rPr lang="en-US" smtClean="0">
                <a:ea typeface="ＭＳ Ｐゴシック" pitchFamily="34" charset="-128"/>
              </a:rPr>
              <a:pPr defTabSz="457200" fontAlgn="base">
                <a:spcBef>
                  <a:spcPct val="0"/>
                </a:spcBef>
                <a:spcAft>
                  <a:spcPct val="0"/>
                </a:spcAft>
              </a:pPr>
              <a:t>‹#›</a:t>
            </a:fld>
            <a:endParaRPr lang="en-US" smtClean="0">
              <a:ea typeface="ＭＳ Ｐゴシック" pitchFamily="34" charset="-128"/>
            </a:endParaRPr>
          </a:p>
        </p:txBody>
      </p:sp>
      <p:pic>
        <p:nvPicPr>
          <p:cNvPr id="1031" name="Picture 6" descr="pixture_reloaded_logo.png"/>
          <p:cNvPicPr>
            <a:picLocks noChangeAspect="1"/>
          </p:cNvPicPr>
          <p:nvPr/>
        </p:nvPicPr>
        <p:blipFill>
          <a:blip r:embed="rId11" cstate="print"/>
          <a:srcRect/>
          <a:stretch>
            <a:fillRect/>
          </a:stretch>
        </p:blipFill>
        <p:spPr bwMode="auto">
          <a:xfrm>
            <a:off x="3209925" y="6278563"/>
            <a:ext cx="738188" cy="501650"/>
          </a:xfrm>
          <a:prstGeom prst="rect">
            <a:avLst/>
          </a:prstGeom>
          <a:noFill/>
          <a:ln w="9525">
            <a:noFill/>
            <a:miter lim="800000"/>
            <a:headEnd/>
            <a:tailEnd/>
          </a:ln>
        </p:spPr>
      </p:pic>
      <p:sp>
        <p:nvSpPr>
          <p:cNvPr id="10" name="Footer Placeholder 3"/>
          <p:cNvSpPr>
            <a:spLocks noGrp="1"/>
          </p:cNvSpPr>
          <p:nvPr/>
        </p:nvSpPr>
        <p:spPr bwMode="auto">
          <a:xfrm>
            <a:off x="3142343" y="6324600"/>
            <a:ext cx="3334657"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1100" kern="1200" dirty="0" smtClean="0">
                <a:solidFill>
                  <a:srgbClr val="898989"/>
                </a:solidFill>
                <a:latin typeface="Calibri" charset="0"/>
                <a:ea typeface="ＭＳ Ｐゴシック" charset="0"/>
                <a:cs typeface="ＭＳ Ｐゴシック"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hlinkClick r:id="rId12"/>
              </a:rPr>
              <a:t>https://portal.futuregrid.org </a:t>
            </a:r>
            <a:endParaRPr lang="en-US">
              <a:latin typeface="Calibri" pitchFamily="34" charset="0"/>
              <a:ea typeface="ＭＳ Ｐゴシック" pitchFamily="34" charset="-128"/>
            </a:endParaRPr>
          </a:p>
        </p:txBody>
      </p:sp>
    </p:spTree>
    <p:extLst>
      <p:ext uri="{BB962C8B-B14F-4D97-AF65-F5344CB8AC3E}">
        <p14:creationId xmlns:p14="http://schemas.microsoft.com/office/powerpoint/2010/main" val="146455705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Lst>
  <p:timing>
    <p:tnLst>
      <p:par>
        <p:cTn id="1" dur="indefinite" restart="never" nodeType="tmRoot"/>
      </p:par>
    </p:tnLst>
  </p:timing>
  <p:hf hdr="0" dt="0"/>
  <p:txStyles>
    <p:titleStyle>
      <a:lvl1pPr algn="ctr" defTabSz="457200" rtl="0" eaLnBrk="0" fontAlgn="base" hangingPunct="0">
        <a:spcBef>
          <a:spcPct val="0"/>
        </a:spcBef>
        <a:spcAft>
          <a:spcPct val="0"/>
        </a:spcAft>
        <a:defRPr sz="4400" b="1"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www.futuregrid.org/" TargetMode="External"/><Relationship Id="rId4" Type="http://schemas.openxmlformats.org/officeDocument/2006/relationships/hyperlink" Target="http://www.infomall.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e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chart" Target="../charts/chart2.xml"/><Relationship Id="rId5" Type="http://schemas.openxmlformats.org/officeDocument/2006/relationships/image" Target="../media/image8.png"/><Relationship Id="rId4" Type="http://schemas.openxmlformats.org/officeDocument/2006/relationships/chart" Target="../charts/chart1.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6.png"/><Relationship Id="rId3" Type="http://schemas.openxmlformats.org/officeDocument/2006/relationships/image" Target="../media/image16.jpeg"/><Relationship Id="rId7" Type="http://schemas.openxmlformats.org/officeDocument/2006/relationships/image" Target="../media/image20.gif"/><Relationship Id="rId12" Type="http://schemas.openxmlformats.org/officeDocument/2006/relationships/image" Target="../media/image25.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5" Type="http://schemas.openxmlformats.org/officeDocument/2006/relationships/image" Target="../media/image28.gif"/><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 Id="rId14"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6.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3510" y="457200"/>
            <a:ext cx="7772400" cy="1470025"/>
          </a:xfrm>
        </p:spPr>
        <p:txBody>
          <a:bodyPr>
            <a:noAutofit/>
          </a:bodyPr>
          <a:lstStyle/>
          <a:p>
            <a:r>
              <a:rPr lang="en-US" sz="4800" dirty="0"/>
              <a:t>Large Scale Data </a:t>
            </a:r>
            <a:r>
              <a:rPr lang="en-US" sz="4800" dirty="0" smtClean="0"/>
              <a:t>Analytics</a:t>
            </a:r>
            <a:br>
              <a:rPr lang="en-US" sz="4800" dirty="0" smtClean="0"/>
            </a:br>
            <a:r>
              <a:rPr lang="en-US" sz="4800" dirty="0" smtClean="0"/>
              <a:t> </a:t>
            </a:r>
            <a:r>
              <a:rPr lang="en-US" sz="4800" dirty="0"/>
              <a:t>on Clouds</a:t>
            </a:r>
          </a:p>
        </p:txBody>
      </p:sp>
      <p:sp>
        <p:nvSpPr>
          <p:cNvPr id="3" name="Subtitle 2"/>
          <p:cNvSpPr>
            <a:spLocks noGrp="1"/>
          </p:cNvSpPr>
          <p:nvPr>
            <p:ph type="subTitle" idx="1"/>
          </p:nvPr>
        </p:nvSpPr>
        <p:spPr>
          <a:xfrm>
            <a:off x="0" y="2057400"/>
            <a:ext cx="9144000" cy="838200"/>
          </a:xfrm>
        </p:spPr>
        <p:txBody>
          <a:bodyPr>
            <a:noAutofit/>
          </a:bodyPr>
          <a:lstStyle/>
          <a:p>
            <a:r>
              <a:rPr lang="en-US" sz="2000" b="1" dirty="0" err="1"/>
              <a:t>CloudDB</a:t>
            </a:r>
            <a:r>
              <a:rPr lang="en-US" sz="2000" b="1" dirty="0"/>
              <a:t> </a:t>
            </a:r>
            <a:r>
              <a:rPr lang="en-US" sz="2000" b="1" dirty="0" smtClean="0"/>
              <a:t>2012</a:t>
            </a:r>
          </a:p>
          <a:p>
            <a:r>
              <a:rPr lang="en-US" sz="2000" b="1" dirty="0" smtClean="0"/>
              <a:t>4</a:t>
            </a:r>
            <a:r>
              <a:rPr lang="en-US" sz="2000" b="1" baseline="30000" dirty="0" smtClean="0"/>
              <a:t>th</a:t>
            </a:r>
            <a:r>
              <a:rPr lang="en-US" sz="2000" b="1" dirty="0" smtClean="0"/>
              <a:t> International Conference on Data Management in the Cloud</a:t>
            </a:r>
          </a:p>
          <a:p>
            <a:r>
              <a:rPr lang="en-US" sz="2000" b="1" dirty="0" smtClean="0"/>
              <a:t>CIKM 2012 Maui</a:t>
            </a:r>
            <a:br>
              <a:rPr lang="en-US" sz="2000" b="1" dirty="0" smtClean="0"/>
            </a:br>
            <a:r>
              <a:rPr lang="it-IT" sz="2000" b="1" dirty="0" smtClean="0">
                <a:solidFill>
                  <a:schemeClr val="tx1"/>
                </a:solidFill>
              </a:rPr>
              <a:t>October 29 2012</a:t>
            </a:r>
          </a:p>
        </p:txBody>
      </p:sp>
      <p:sp>
        <p:nvSpPr>
          <p:cNvPr id="5" name="Subtitle 2"/>
          <p:cNvSpPr txBox="1">
            <a:spLocks/>
          </p:cNvSpPr>
          <p:nvPr/>
        </p:nvSpPr>
        <p:spPr>
          <a:xfrm>
            <a:off x="0" y="3657600"/>
            <a:ext cx="9144000" cy="2743200"/>
          </a:xfrm>
          <a:prstGeom prst="rect">
            <a:avLst/>
          </a:prstGeom>
        </p:spPr>
        <p:txBody>
          <a:bodyPr vert="horz" lIns="91440" tIns="45720" rIns="91440" bIns="45720" rtlCol="0">
            <a:normAutofit lnSpcReduction="10000"/>
          </a:bodyPr>
          <a:lstStyle/>
          <a:p>
            <a:pPr algn="ctr">
              <a:spcBef>
                <a:spcPct val="20000"/>
              </a:spcBef>
              <a:buFont typeface="Arial" pitchFamily="34" charset="0"/>
              <a:buNone/>
              <a:defRPr/>
            </a:pPr>
            <a:r>
              <a:rPr lang="en-US" sz="2400" b="1" dirty="0" smtClean="0">
                <a:solidFill>
                  <a:prstClr val="black"/>
                </a:solidFill>
                <a:cs typeface="Times New Roman" pitchFamily="18" charset="0"/>
              </a:rPr>
              <a:t>Geoffrey Fox</a:t>
            </a:r>
          </a:p>
          <a:p>
            <a:pPr algn="ctr">
              <a:spcBef>
                <a:spcPct val="20000"/>
              </a:spcBef>
              <a:defRPr/>
            </a:pPr>
            <a:r>
              <a:rPr lang="en-US" sz="2400" dirty="0" smtClean="0">
                <a:solidFill>
                  <a:prstClr val="black"/>
                </a:solidFill>
                <a:hlinkClick r:id="rId3"/>
              </a:rPr>
              <a:t>gcf@indiana.edu</a:t>
            </a:r>
            <a:r>
              <a:rPr lang="en-US" sz="2400" dirty="0" smtClean="0">
                <a:solidFill>
                  <a:prstClr val="black"/>
                </a:solidFill>
              </a:rPr>
              <a:t>            </a:t>
            </a:r>
          </a:p>
          <a:p>
            <a:pPr algn="ctr">
              <a:spcBef>
                <a:spcPct val="20000"/>
              </a:spcBef>
              <a:defRPr/>
            </a:pPr>
            <a:r>
              <a:rPr lang="en-US" sz="2400" dirty="0" smtClean="0">
                <a:solidFill>
                  <a:prstClr val="black"/>
                </a:solidFill>
              </a:rPr>
              <a:t> </a:t>
            </a:r>
            <a:r>
              <a:rPr lang="en-US" sz="2400" dirty="0" smtClean="0">
                <a:solidFill>
                  <a:prstClr val="black"/>
                </a:solidFill>
                <a:hlinkClick r:id="rId4"/>
              </a:rPr>
              <a:t>http://www.infomall.org</a:t>
            </a:r>
            <a:r>
              <a:rPr lang="en-US" sz="2400" dirty="0" smtClean="0">
                <a:solidFill>
                  <a:prstClr val="black"/>
                </a:solidFill>
              </a:rPr>
              <a:t>    </a:t>
            </a:r>
            <a:r>
              <a:rPr lang="en-US" sz="2400" dirty="0" smtClean="0">
                <a:solidFill>
                  <a:prstClr val="black"/>
                </a:solidFill>
                <a:hlinkClick r:id="rId5"/>
              </a:rPr>
              <a:t>http://www.futuregrid.org</a:t>
            </a:r>
            <a:r>
              <a:rPr lang="en-US" sz="2400" dirty="0" smtClean="0">
                <a:solidFill>
                  <a:prstClr val="black"/>
                </a:solidFill>
              </a:rPr>
              <a:t>  </a:t>
            </a:r>
          </a:p>
          <a:p>
            <a:pPr algn="ctr">
              <a:spcBef>
                <a:spcPct val="20000"/>
              </a:spcBef>
              <a:defRPr/>
            </a:pPr>
            <a:endParaRPr lang="en-US" sz="2000" dirty="0">
              <a:solidFill>
                <a:prstClr val="black"/>
              </a:solidFill>
            </a:endParaRPr>
          </a:p>
          <a:p>
            <a:pPr algn="ctr">
              <a:spcBef>
                <a:spcPct val="20000"/>
              </a:spcBef>
            </a:pPr>
            <a:r>
              <a:rPr lang="en-US" sz="2000" dirty="0" smtClean="0">
                <a:solidFill>
                  <a:prstClr val="black"/>
                </a:solidFill>
                <a:cs typeface="Times New Roman" pitchFamily="18" charset="0"/>
              </a:rPr>
              <a:t>School of Informatics and Computing</a:t>
            </a:r>
          </a:p>
          <a:p>
            <a:pPr algn="ctr">
              <a:spcBef>
                <a:spcPct val="20000"/>
              </a:spcBef>
            </a:pPr>
            <a:r>
              <a:rPr lang="en-US" sz="2000" dirty="0" smtClean="0">
                <a:solidFill>
                  <a:prstClr val="black"/>
                </a:solidFill>
                <a:cs typeface="Times New Roman" pitchFamily="18" charset="0"/>
              </a:rPr>
              <a:t>Digital Science Center</a:t>
            </a:r>
          </a:p>
          <a:p>
            <a:pPr algn="ctr">
              <a:spcBef>
                <a:spcPct val="20000"/>
              </a:spcBef>
            </a:pPr>
            <a:r>
              <a:rPr lang="en-US" sz="2000" dirty="0" smtClean="0">
                <a:solidFill>
                  <a:prstClr val="black"/>
                </a:solidFill>
                <a:cs typeface="Times New Roman" pitchFamily="18" charset="0"/>
              </a:rPr>
              <a:t>Indiana University Bloomington</a:t>
            </a:r>
            <a:endParaRPr lang="en-US" sz="2000" dirty="0" smtClean="0">
              <a:solidFill>
                <a:prstClr val="black"/>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Internet of Things and the Cloud </a:t>
            </a:r>
            <a:endParaRPr lang="en-US" dirty="0"/>
          </a:p>
        </p:txBody>
      </p:sp>
      <p:sp>
        <p:nvSpPr>
          <p:cNvPr id="3" name="Content Placeholder 2"/>
          <p:cNvSpPr>
            <a:spLocks noGrp="1"/>
          </p:cNvSpPr>
          <p:nvPr>
            <p:ph idx="1"/>
          </p:nvPr>
        </p:nvSpPr>
        <p:spPr>
          <a:xfrm>
            <a:off x="58132" y="838200"/>
            <a:ext cx="9110221" cy="5105400"/>
          </a:xfrm>
        </p:spPr>
        <p:txBody>
          <a:bodyPr/>
          <a:lstStyle/>
          <a:p>
            <a:r>
              <a:rPr lang="en-US" sz="2400" dirty="0" smtClean="0"/>
              <a:t>It </a:t>
            </a:r>
            <a:r>
              <a:rPr lang="en-US" sz="2400" dirty="0"/>
              <a:t>is projected that there will </a:t>
            </a:r>
            <a:r>
              <a:rPr lang="en-US" sz="2400" dirty="0" smtClean="0"/>
              <a:t>be </a:t>
            </a:r>
            <a:r>
              <a:rPr lang="en-US" sz="2400" b="1" dirty="0" smtClean="0">
                <a:solidFill>
                  <a:srgbClr val="FF0000"/>
                </a:solidFill>
              </a:rPr>
              <a:t>24 </a:t>
            </a:r>
            <a:r>
              <a:rPr lang="en-US" sz="2400" b="1" dirty="0">
                <a:solidFill>
                  <a:srgbClr val="FF0000"/>
                </a:solidFill>
              </a:rPr>
              <a:t>billion devices </a:t>
            </a:r>
            <a:r>
              <a:rPr lang="en-US" sz="2400" dirty="0"/>
              <a:t>on the </a:t>
            </a:r>
            <a:r>
              <a:rPr lang="en-US" sz="2400" dirty="0" smtClean="0"/>
              <a:t>Internet by 2020.  </a:t>
            </a:r>
            <a:r>
              <a:rPr lang="en-US" sz="2400" dirty="0"/>
              <a:t>Most will be small sensors that send streams of information into the cloud where it will be processed and integrated with other streams and turned into knowledge that will help our lives in a </a:t>
            </a:r>
            <a:r>
              <a:rPr lang="en-US" sz="2400" dirty="0" smtClean="0"/>
              <a:t>multitude of </a:t>
            </a:r>
            <a:r>
              <a:rPr lang="en-US" sz="2400" dirty="0"/>
              <a:t>small and big ways.  </a:t>
            </a:r>
            <a:endParaRPr lang="en-US" sz="2400" dirty="0" smtClean="0"/>
          </a:p>
          <a:p>
            <a:r>
              <a:rPr lang="en-US" sz="2400" dirty="0" smtClean="0"/>
              <a:t>The</a:t>
            </a:r>
            <a:r>
              <a:rPr lang="en-US" sz="2400" b="1" dirty="0" smtClean="0"/>
              <a:t> </a:t>
            </a:r>
            <a:r>
              <a:rPr lang="en-US" sz="2400" b="1" dirty="0"/>
              <a:t>cloud </a:t>
            </a:r>
            <a:r>
              <a:rPr lang="en-US" sz="2400" dirty="0"/>
              <a:t>will become increasing important as a controller of and </a:t>
            </a:r>
            <a:r>
              <a:rPr lang="en-US" sz="2400" b="1" dirty="0"/>
              <a:t>resource provider for the Internet of Things. </a:t>
            </a:r>
            <a:endParaRPr lang="en-US" sz="2400" b="1" dirty="0" smtClean="0"/>
          </a:p>
          <a:p>
            <a:r>
              <a:rPr lang="en-US" sz="2400" dirty="0" smtClean="0"/>
              <a:t>As </a:t>
            </a:r>
            <a:r>
              <a:rPr lang="en-US" sz="2400" dirty="0"/>
              <a:t>well as today’s use for smart phone and gaming console support, </a:t>
            </a:r>
            <a:r>
              <a:rPr lang="en-US" sz="2400" dirty="0" smtClean="0"/>
              <a:t>“Intelligent River” “smart </a:t>
            </a:r>
            <a:r>
              <a:rPr lang="en-US" sz="2400" dirty="0"/>
              <a:t>homes” and “ubiquitous cities” build on this vision and we could expect a growth in cloud supported/controlled</a:t>
            </a:r>
            <a:r>
              <a:rPr lang="en-US" sz="2400" b="1" dirty="0"/>
              <a:t> robotics</a:t>
            </a:r>
            <a:r>
              <a:rPr lang="en-US" sz="2400" dirty="0" smtClean="0"/>
              <a:t>.</a:t>
            </a:r>
          </a:p>
          <a:p>
            <a:r>
              <a:rPr lang="en-US" sz="2400" dirty="0" smtClean="0"/>
              <a:t>Some of these “things” will be supporting science</a:t>
            </a:r>
          </a:p>
          <a:p>
            <a:r>
              <a:rPr lang="en-US" sz="2400" dirty="0" smtClean="0"/>
              <a:t>Natural parallelism over “things”</a:t>
            </a:r>
          </a:p>
          <a:p>
            <a:r>
              <a:rPr lang="en-US" sz="2400" dirty="0" smtClean="0"/>
              <a:t>“Things” are distributed and so form a Grid</a:t>
            </a:r>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10</a:t>
            </a:fld>
            <a:endParaRPr lang="en-US"/>
          </a:p>
        </p:txBody>
      </p:sp>
    </p:spTree>
    <p:extLst>
      <p:ext uri="{BB962C8B-B14F-4D97-AF65-F5344CB8AC3E}">
        <p14:creationId xmlns:p14="http://schemas.microsoft.com/office/powerpoint/2010/main" val="7579601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smtClean="0"/>
              <a:t>Classic Parallel Computing</a:t>
            </a:r>
            <a:endParaRPr lang="en-US" dirty="0"/>
          </a:p>
        </p:txBody>
      </p:sp>
      <p:sp>
        <p:nvSpPr>
          <p:cNvPr id="3" name="Content Placeholder 2"/>
          <p:cNvSpPr>
            <a:spLocks noGrp="1"/>
          </p:cNvSpPr>
          <p:nvPr>
            <p:ph idx="1"/>
          </p:nvPr>
        </p:nvSpPr>
        <p:spPr>
          <a:xfrm>
            <a:off x="0" y="533400"/>
            <a:ext cx="9144000" cy="5410200"/>
          </a:xfrm>
        </p:spPr>
        <p:txBody>
          <a:bodyPr/>
          <a:lstStyle/>
          <a:p>
            <a:r>
              <a:rPr lang="en-US" sz="2400" b="1" dirty="0" smtClean="0">
                <a:solidFill>
                  <a:srgbClr val="FF0000"/>
                </a:solidFill>
              </a:rPr>
              <a:t>HPC: </a:t>
            </a:r>
            <a:r>
              <a:rPr lang="en-US" sz="2400" dirty="0" smtClean="0"/>
              <a:t>Typically SPMD (Single Program Multiple Data) “maps” typically processing particles or mesh points interspersed with multitude of low latency messages supported by specialized networks such as Infiniband and technologies like </a:t>
            </a:r>
            <a:r>
              <a:rPr lang="en-US" sz="2400" dirty="0" smtClean="0">
                <a:solidFill>
                  <a:srgbClr val="FF0000"/>
                </a:solidFill>
              </a:rPr>
              <a:t>MPI</a:t>
            </a:r>
          </a:p>
          <a:p>
            <a:pPr lvl="1"/>
            <a:r>
              <a:rPr lang="en-US" sz="2000" dirty="0" smtClean="0"/>
              <a:t>Often run large capability jobs with 100K (going to 1.5M) cores on same job</a:t>
            </a:r>
          </a:p>
          <a:p>
            <a:pPr lvl="1"/>
            <a:r>
              <a:rPr lang="en-US" sz="2000" dirty="0" smtClean="0"/>
              <a:t>National DoE/NSF/NASA facilities run 100% utilization</a:t>
            </a:r>
          </a:p>
          <a:p>
            <a:pPr lvl="1"/>
            <a:r>
              <a:rPr lang="en-US" sz="2000" dirty="0" smtClean="0"/>
              <a:t>Fault fragile and cannot tolerate “outlier maps” taking longer than others</a:t>
            </a:r>
          </a:p>
          <a:p>
            <a:r>
              <a:rPr lang="en-US" sz="2400" b="1" dirty="0" smtClean="0">
                <a:solidFill>
                  <a:srgbClr val="FF0000"/>
                </a:solidFill>
              </a:rPr>
              <a:t>Clouds: </a:t>
            </a:r>
            <a:r>
              <a:rPr lang="en-US" sz="2400" dirty="0" smtClean="0">
                <a:solidFill>
                  <a:srgbClr val="FF0000"/>
                </a:solidFill>
              </a:rPr>
              <a:t>MapReduce</a:t>
            </a:r>
            <a:r>
              <a:rPr lang="en-US" sz="2400" dirty="0" smtClean="0"/>
              <a:t> has asynchronous maps typically processing data points with results saved to disk. Final reduce phase integrates results from different maps</a:t>
            </a:r>
          </a:p>
          <a:p>
            <a:pPr lvl="1"/>
            <a:r>
              <a:rPr lang="en-US" sz="2000" dirty="0" smtClean="0"/>
              <a:t>Fault tolerant and does not require map synchronization</a:t>
            </a:r>
          </a:p>
          <a:p>
            <a:pPr lvl="1"/>
            <a:r>
              <a:rPr lang="en-US" sz="2000" b="1" dirty="0" smtClean="0"/>
              <a:t>Map only </a:t>
            </a:r>
            <a:r>
              <a:rPr lang="en-US" sz="2000" dirty="0" smtClean="0"/>
              <a:t>useful special case</a:t>
            </a:r>
          </a:p>
          <a:p>
            <a:r>
              <a:rPr lang="en-US" sz="2400" b="1" dirty="0" smtClean="0">
                <a:solidFill>
                  <a:srgbClr val="FF0000"/>
                </a:solidFill>
              </a:rPr>
              <a:t>HPC + Clouds</a:t>
            </a:r>
            <a:r>
              <a:rPr lang="en-US" sz="2400" b="1" dirty="0" smtClean="0"/>
              <a:t>: </a:t>
            </a:r>
            <a:r>
              <a:rPr lang="en-US" sz="2400" dirty="0" smtClean="0">
                <a:solidFill>
                  <a:srgbClr val="FF0000"/>
                </a:solidFill>
              </a:rPr>
              <a:t>Iterative MapReduce </a:t>
            </a:r>
            <a:r>
              <a:rPr lang="en-US" sz="2400" dirty="0" smtClean="0"/>
              <a:t>caches results between “MapReduce” steps and supports SPMD parallel computing with large messages as seen in parallel kernels (linear algebra) in clustering and other data mining</a:t>
            </a:r>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11</a:t>
            </a:fld>
            <a:endParaRPr lang="en-US"/>
          </a:p>
        </p:txBody>
      </p:sp>
    </p:spTree>
    <p:extLst>
      <p:ext uri="{BB962C8B-B14F-4D97-AF65-F5344CB8AC3E}">
        <p14:creationId xmlns:p14="http://schemas.microsoft.com/office/powerpoint/2010/main" val="29982429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600" y="0"/>
            <a:ext cx="8229600" cy="1143000"/>
          </a:xfrm>
        </p:spPr>
        <p:txBody>
          <a:bodyPr/>
          <a:lstStyle/>
          <a:p>
            <a:r>
              <a:rPr lang="en-US" dirty="0" smtClean="0"/>
              <a:t>4 Forms of MapReduce</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12</a:t>
            </a:fld>
            <a:endParaRPr lang="en-US"/>
          </a:p>
        </p:txBody>
      </p:sp>
      <p:grpSp>
        <p:nvGrpSpPr>
          <p:cNvPr id="5" name="Canvas 17"/>
          <p:cNvGrpSpPr/>
          <p:nvPr/>
        </p:nvGrpSpPr>
        <p:grpSpPr>
          <a:xfrm>
            <a:off x="0" y="877755"/>
            <a:ext cx="9159814" cy="5105867"/>
            <a:chOff x="0" y="0"/>
            <a:chExt cx="6191250" cy="2872050"/>
          </a:xfrm>
          <a:effectLst>
            <a:outerShdw blurRad="50800" dist="38100" dir="2700000" algn="tl" rotWithShape="0">
              <a:prstClr val="black">
                <a:alpha val="40000"/>
              </a:prstClr>
            </a:outerShdw>
          </a:effectLst>
        </p:grpSpPr>
        <p:sp>
          <p:nvSpPr>
            <p:cNvPr id="6" name="Rectangle 5"/>
            <p:cNvSpPr/>
            <p:nvPr/>
          </p:nvSpPr>
          <p:spPr>
            <a:xfrm>
              <a:off x="4607862" y="543201"/>
              <a:ext cx="1383363" cy="13599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sp>
          <p:nvSpPr>
            <p:cNvPr id="7" name="Rectangle 6"/>
            <p:cNvSpPr/>
            <p:nvPr/>
          </p:nvSpPr>
          <p:spPr>
            <a:xfrm>
              <a:off x="0" y="0"/>
              <a:ext cx="6191250" cy="2872050"/>
            </a:xfrm>
            <a:prstGeom prst="rect">
              <a:avLst/>
            </a:prstGeom>
          </p:spPr>
          <p:style>
            <a:lnRef idx="1">
              <a:schemeClr val="dk1"/>
            </a:lnRef>
            <a:fillRef idx="2">
              <a:schemeClr val="dk1"/>
            </a:fillRef>
            <a:effectRef idx="1">
              <a:schemeClr val="dk1"/>
            </a:effectRef>
            <a:fontRef idx="minor">
              <a:schemeClr val="dk1"/>
            </a:fontRef>
          </p:style>
        </p:sp>
        <p:sp>
          <p:nvSpPr>
            <p:cNvPr id="8" name="Rectangle 7"/>
            <p:cNvSpPr/>
            <p:nvPr/>
          </p:nvSpPr>
          <p:spPr>
            <a:xfrm>
              <a:off x="90090" y="57151"/>
              <a:ext cx="1356156" cy="48775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37160" rIns="91440" bIns="45720" numCol="1" spcCol="0" rtlCol="0" fromWordArt="0" anchor="ctr" anchorCtr="0" forceAA="0" compatLnSpc="1">
              <a:noAutofit/>
            </a:bodyPr>
            <a:lstStyle/>
            <a:p>
              <a:pPr marL="0" marR="0" algn="ctr">
                <a:lnSpc>
                  <a:spcPct val="115000"/>
                </a:lnSpc>
                <a:spcBef>
                  <a:spcPts val="0"/>
                </a:spcBef>
                <a:spcAft>
                  <a:spcPts val="1000"/>
                </a:spcAft>
              </a:pPr>
              <a:r>
                <a:rPr lang="en-US" b="1" dirty="0">
                  <a:solidFill>
                    <a:srgbClr val="000000"/>
                  </a:solidFill>
                  <a:effectLst/>
                  <a:latin typeface="Arial"/>
                  <a:ea typeface="Times New Roman"/>
                  <a:cs typeface="Times New Roman"/>
                </a:rPr>
                <a:t>(a) Map Only</a:t>
              </a:r>
              <a:endParaRPr lang="en-US" sz="2400" b="1" dirty="0">
                <a:effectLst/>
                <a:ea typeface="Times New Roman"/>
                <a:cs typeface="Times New Roman"/>
              </a:endParaRPr>
            </a:p>
          </p:txBody>
        </p:sp>
        <p:sp>
          <p:nvSpPr>
            <p:cNvPr id="9" name="Rectangle 8"/>
            <p:cNvSpPr/>
            <p:nvPr/>
          </p:nvSpPr>
          <p:spPr>
            <a:xfrm>
              <a:off x="4607862" y="57151"/>
              <a:ext cx="1383363" cy="48775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27432" rIns="91440" bIns="45720" numCol="1" spcCol="0" rtlCol="0" fromWordArt="0" anchor="ctr" anchorCtr="0" forceAA="0" compatLnSpc="1">
              <a:noAutofit/>
            </a:bodyPr>
            <a:lstStyle/>
            <a:p>
              <a:pPr marL="0" marR="0" algn="ctr">
                <a:lnSpc>
                  <a:spcPct val="115000"/>
                </a:lnSpc>
                <a:spcBef>
                  <a:spcPts val="0"/>
                </a:spcBef>
                <a:spcAft>
                  <a:spcPts val="1000"/>
                </a:spcAft>
              </a:pPr>
              <a:r>
                <a:rPr lang="en-US" b="1" dirty="0">
                  <a:solidFill>
                    <a:srgbClr val="000000"/>
                  </a:solidFill>
                  <a:effectLst/>
                  <a:latin typeface="Arial"/>
                  <a:ea typeface="Times New Roman"/>
                  <a:cs typeface="Times New Roman"/>
                </a:rPr>
                <a:t>(d) Loosely Synchronous</a:t>
              </a:r>
              <a:endParaRPr lang="en-US" sz="2800" b="1" dirty="0">
                <a:effectLst/>
                <a:latin typeface="Times New Roman"/>
                <a:ea typeface="Times New Roman"/>
              </a:endParaRPr>
            </a:p>
          </p:txBody>
        </p:sp>
        <p:sp>
          <p:nvSpPr>
            <p:cNvPr id="10" name="Rectangle 9"/>
            <p:cNvSpPr/>
            <p:nvPr/>
          </p:nvSpPr>
          <p:spPr>
            <a:xfrm>
              <a:off x="2979435" y="57151"/>
              <a:ext cx="1628427" cy="48775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37160" rIns="91440" bIns="45720" numCol="1" spcCol="0" rtlCol="0" fromWordArt="0" anchor="ctr" anchorCtr="0" forceAA="0" compatLnSpc="1">
              <a:noAutofit/>
            </a:bodyPr>
            <a:lstStyle/>
            <a:p>
              <a:pPr marL="0" marR="0" algn="ctr">
                <a:lnSpc>
                  <a:spcPct val="115000"/>
                </a:lnSpc>
                <a:spcBef>
                  <a:spcPts val="0"/>
                </a:spcBef>
                <a:spcAft>
                  <a:spcPts val="1000"/>
                </a:spcAft>
              </a:pPr>
              <a:r>
                <a:rPr lang="en-US" b="1" dirty="0">
                  <a:solidFill>
                    <a:srgbClr val="000000"/>
                  </a:solidFill>
                  <a:effectLst/>
                  <a:latin typeface="Arial"/>
                  <a:ea typeface="Times New Roman"/>
                  <a:cs typeface="Times New Roman"/>
                </a:rPr>
                <a:t>(c) Iterative MapReduce</a:t>
              </a:r>
              <a:endParaRPr lang="en-US" sz="2800" b="1" dirty="0">
                <a:effectLst/>
                <a:latin typeface="Times New Roman"/>
                <a:ea typeface="Times New Roman"/>
              </a:endParaRPr>
            </a:p>
          </p:txBody>
        </p:sp>
        <p:sp>
          <p:nvSpPr>
            <p:cNvPr id="11" name="Rectangle 10"/>
            <p:cNvSpPr/>
            <p:nvPr/>
          </p:nvSpPr>
          <p:spPr>
            <a:xfrm>
              <a:off x="1446245" y="57150"/>
              <a:ext cx="1533193" cy="487752"/>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37160" rIns="91440" bIns="45720" numCol="1" spcCol="0" rtlCol="0" fromWordArt="0" anchor="ctr" anchorCtr="0" forceAA="0" compatLnSpc="1">
              <a:noAutofit/>
            </a:bodyPr>
            <a:lstStyle/>
            <a:p>
              <a:pPr marL="0" marR="0" algn="ctr">
                <a:lnSpc>
                  <a:spcPct val="115000"/>
                </a:lnSpc>
                <a:spcBef>
                  <a:spcPts val="0"/>
                </a:spcBef>
                <a:spcAft>
                  <a:spcPts val="1000"/>
                </a:spcAft>
              </a:pPr>
              <a:r>
                <a:rPr lang="en-US" b="1">
                  <a:solidFill>
                    <a:srgbClr val="000000"/>
                  </a:solidFill>
                  <a:effectLst/>
                  <a:latin typeface="Arial"/>
                  <a:ea typeface="Times New Roman"/>
                  <a:cs typeface="Times New Roman"/>
                </a:rPr>
                <a:t>(b) Classic MapReduce</a:t>
              </a:r>
              <a:endParaRPr lang="en-US" sz="2800" b="1">
                <a:effectLst/>
                <a:latin typeface="Times New Roman"/>
                <a:ea typeface="Times New Roman"/>
              </a:endParaRPr>
            </a:p>
          </p:txBody>
        </p:sp>
        <p:sp>
          <p:nvSpPr>
            <p:cNvPr id="12" name="Rectangle 11"/>
            <p:cNvSpPr/>
            <p:nvPr/>
          </p:nvSpPr>
          <p:spPr>
            <a:xfrm>
              <a:off x="90090" y="544901"/>
              <a:ext cx="1356155" cy="1359905"/>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sp>
          <p:nvSpPr>
            <p:cNvPr id="13" name="Rectangle 12"/>
            <p:cNvSpPr/>
            <p:nvPr/>
          </p:nvSpPr>
          <p:spPr>
            <a:xfrm>
              <a:off x="1452542" y="546757"/>
              <a:ext cx="1533192" cy="13599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grpSp>
          <p:nvGrpSpPr>
            <p:cNvPr id="14" name="Group 13"/>
            <p:cNvGrpSpPr/>
            <p:nvPr/>
          </p:nvGrpSpPr>
          <p:grpSpPr>
            <a:xfrm>
              <a:off x="1488648" y="592084"/>
              <a:ext cx="1621694" cy="1252943"/>
              <a:chOff x="4697170" y="1719596"/>
              <a:chExt cx="1622044" cy="1316378"/>
            </a:xfrm>
          </p:grpSpPr>
          <p:sp>
            <p:nvSpPr>
              <p:cNvPr id="78" name="TextBox 36"/>
              <p:cNvSpPr txBox="1"/>
              <p:nvPr/>
            </p:nvSpPr>
            <p:spPr>
              <a:xfrm>
                <a:off x="5197273" y="1719596"/>
                <a:ext cx="526359"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Input</a:t>
                </a:r>
                <a:endParaRPr lang="en-US" sz="2000">
                  <a:effectLst/>
                  <a:latin typeface="Times New Roman"/>
                  <a:ea typeface="Times New Roman"/>
                </a:endParaRPr>
              </a:p>
            </p:txBody>
          </p:sp>
          <p:sp>
            <p:nvSpPr>
              <p:cNvPr id="79" name="Oval 78"/>
              <p:cNvSpPr/>
              <p:nvPr/>
            </p:nvSpPr>
            <p:spPr>
              <a:xfrm>
                <a:off x="5672629" y="2120780"/>
                <a:ext cx="228501"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80" name="Straight Arrow Connector 79"/>
              <p:cNvCxnSpPr/>
              <p:nvPr/>
            </p:nvCxnSpPr>
            <p:spPr>
              <a:xfrm>
                <a:off x="5786879" y="1893768"/>
                <a:ext cx="0" cy="2270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grpSp>
            <p:nvGrpSpPr>
              <p:cNvPr id="81" name="Group 80"/>
              <p:cNvGrpSpPr/>
              <p:nvPr/>
            </p:nvGrpSpPr>
            <p:grpSpPr>
              <a:xfrm>
                <a:off x="5358435" y="2227111"/>
                <a:ext cx="170613" cy="18288"/>
                <a:chOff x="661555" y="648462"/>
                <a:chExt cx="170688" cy="18288"/>
              </a:xfrm>
            </p:grpSpPr>
            <p:sp>
              <p:nvSpPr>
                <p:cNvPr id="101" name="Oval 100"/>
                <p:cNvSpPr/>
                <p:nvPr/>
              </p:nvSpPr>
              <p:spPr>
                <a:xfrm>
                  <a:off x="661555" y="648462"/>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102" name="Oval 101"/>
                <p:cNvSpPr/>
                <p:nvPr/>
              </p:nvSpPr>
              <p:spPr>
                <a:xfrm>
                  <a:off x="813955" y="648462"/>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sp>
            <p:nvSpPr>
              <p:cNvPr id="82" name="TextBox 48"/>
              <p:cNvSpPr txBox="1"/>
              <p:nvPr/>
            </p:nvSpPr>
            <p:spPr>
              <a:xfrm>
                <a:off x="5834738" y="2005819"/>
                <a:ext cx="453839"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map</a:t>
                </a:r>
                <a:endParaRPr lang="en-US" sz="2000" dirty="0">
                  <a:effectLst/>
                  <a:latin typeface="Times New Roman"/>
                  <a:ea typeface="Times New Roman"/>
                </a:endParaRPr>
              </a:p>
            </p:txBody>
          </p:sp>
          <p:cxnSp>
            <p:nvCxnSpPr>
              <p:cNvPr id="83" name="Straight Arrow Connector 82"/>
              <p:cNvCxnSpPr>
                <a:stCxn id="79" idx="4"/>
                <a:endCxn id="91" idx="7"/>
              </p:cNvCxnSpPr>
              <p:nvPr/>
            </p:nvCxnSpPr>
            <p:spPr>
              <a:xfrm flipH="1">
                <a:off x="5723633" y="2349380"/>
                <a:ext cx="63247" cy="2627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84" name="Oval 83"/>
              <p:cNvSpPr/>
              <p:nvPr/>
            </p:nvSpPr>
            <p:spPr>
              <a:xfrm>
                <a:off x="4697170" y="2120780"/>
                <a:ext cx="228501"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85" name="Straight Arrow Connector 84"/>
              <p:cNvCxnSpPr/>
              <p:nvPr/>
            </p:nvCxnSpPr>
            <p:spPr>
              <a:xfrm>
                <a:off x="4811421" y="1894085"/>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86" name="Straight Arrow Connector 85"/>
              <p:cNvCxnSpPr>
                <a:stCxn id="84" idx="4"/>
                <a:endCxn id="90" idx="1"/>
              </p:cNvCxnSpPr>
              <p:nvPr/>
            </p:nvCxnSpPr>
            <p:spPr>
              <a:xfrm>
                <a:off x="4811421" y="2349380"/>
                <a:ext cx="186638" cy="27126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87" name="Oval 86"/>
              <p:cNvSpPr/>
              <p:nvPr/>
            </p:nvSpPr>
            <p:spPr>
              <a:xfrm>
                <a:off x="4966474" y="2120780"/>
                <a:ext cx="228501"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88" name="Straight Arrow Connector 87"/>
              <p:cNvCxnSpPr/>
              <p:nvPr/>
            </p:nvCxnSpPr>
            <p:spPr>
              <a:xfrm>
                <a:off x="5080724" y="1894085"/>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89" name="Straight Arrow Connector 88"/>
              <p:cNvCxnSpPr>
                <a:stCxn id="87" idx="4"/>
                <a:endCxn id="90" idx="0"/>
              </p:cNvCxnSpPr>
              <p:nvPr/>
            </p:nvCxnSpPr>
            <p:spPr>
              <a:xfrm flipH="1">
                <a:off x="5078657" y="2349380"/>
                <a:ext cx="2068" cy="237784"/>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90" name="Oval 89"/>
              <p:cNvSpPr/>
              <p:nvPr/>
            </p:nvSpPr>
            <p:spPr>
              <a:xfrm>
                <a:off x="4964674" y="2587164"/>
                <a:ext cx="227965" cy="228600"/>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91" name="Oval 90"/>
              <p:cNvSpPr/>
              <p:nvPr/>
            </p:nvSpPr>
            <p:spPr>
              <a:xfrm>
                <a:off x="5529053" y="2578614"/>
                <a:ext cx="227965" cy="228600"/>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nvGrpSpPr>
              <p:cNvPr id="92" name="Group 91"/>
              <p:cNvGrpSpPr/>
              <p:nvPr/>
            </p:nvGrpSpPr>
            <p:grpSpPr>
              <a:xfrm>
                <a:off x="5291814" y="2739565"/>
                <a:ext cx="170184" cy="17780"/>
                <a:chOff x="0" y="0"/>
                <a:chExt cx="170688" cy="18288"/>
              </a:xfrm>
            </p:grpSpPr>
            <p:sp>
              <p:nvSpPr>
                <p:cNvPr id="99" name="Oval 98"/>
                <p:cNvSpPr/>
                <p:nvPr/>
              </p:nvSpPr>
              <p:spPr>
                <a:xfrm>
                  <a:off x="0" y="0"/>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100" name="Oval 99"/>
                <p:cNvSpPr/>
                <p:nvPr/>
              </p:nvSpPr>
              <p:spPr>
                <a:xfrm>
                  <a:off x="152400" y="0"/>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cxnSp>
            <p:nvCxnSpPr>
              <p:cNvPr id="93" name="Straight Arrow Connector 92"/>
              <p:cNvCxnSpPr>
                <a:stCxn id="84" idx="4"/>
                <a:endCxn id="91" idx="1"/>
              </p:cNvCxnSpPr>
              <p:nvPr/>
            </p:nvCxnSpPr>
            <p:spPr>
              <a:xfrm>
                <a:off x="4811421" y="2349380"/>
                <a:ext cx="751017" cy="2627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94" name="Straight Arrow Connector 93"/>
              <p:cNvCxnSpPr>
                <a:stCxn id="87" idx="4"/>
                <a:endCxn id="91" idx="0"/>
              </p:cNvCxnSpPr>
              <p:nvPr/>
            </p:nvCxnSpPr>
            <p:spPr>
              <a:xfrm>
                <a:off x="5080725" y="2349380"/>
                <a:ext cx="562311" cy="229234"/>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95" name="Straight Arrow Connector 94"/>
              <p:cNvCxnSpPr>
                <a:stCxn id="79" idx="4"/>
                <a:endCxn id="90" idx="7"/>
              </p:cNvCxnSpPr>
              <p:nvPr/>
            </p:nvCxnSpPr>
            <p:spPr>
              <a:xfrm flipH="1">
                <a:off x="5159254" y="2349380"/>
                <a:ext cx="627626" cy="27126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96" name="TextBox 48"/>
              <p:cNvSpPr txBox="1"/>
              <p:nvPr/>
            </p:nvSpPr>
            <p:spPr>
              <a:xfrm>
                <a:off x="5732474" y="2578274"/>
                <a:ext cx="586740"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reduce</a:t>
                </a:r>
                <a:endParaRPr lang="en-US" sz="2000" dirty="0">
                  <a:effectLst/>
                  <a:latin typeface="Times New Roman"/>
                  <a:ea typeface="Times New Roman"/>
                </a:endParaRPr>
              </a:p>
            </p:txBody>
          </p:sp>
          <p:cxnSp>
            <p:nvCxnSpPr>
              <p:cNvPr id="97" name="Straight Arrow Connector 96"/>
              <p:cNvCxnSpPr>
                <a:stCxn id="90" idx="4"/>
              </p:cNvCxnSpPr>
              <p:nvPr/>
            </p:nvCxnSpPr>
            <p:spPr>
              <a:xfrm>
                <a:off x="5078657" y="2815764"/>
                <a:ext cx="2068" cy="22021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98" name="Straight Arrow Connector 97"/>
              <p:cNvCxnSpPr>
                <a:stCxn id="91" idx="4"/>
              </p:cNvCxnSpPr>
              <p:nvPr/>
            </p:nvCxnSpPr>
            <p:spPr>
              <a:xfrm flipH="1">
                <a:off x="5641120" y="2807214"/>
                <a:ext cx="1916" cy="22876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grpSp>
        <p:sp>
          <p:nvSpPr>
            <p:cNvPr id="15" name="Rectangle 14"/>
            <p:cNvSpPr/>
            <p:nvPr/>
          </p:nvSpPr>
          <p:spPr>
            <a:xfrm>
              <a:off x="2979316" y="543201"/>
              <a:ext cx="1628546" cy="13599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grpSp>
          <p:nvGrpSpPr>
            <p:cNvPr id="16" name="Group 15"/>
            <p:cNvGrpSpPr/>
            <p:nvPr/>
          </p:nvGrpSpPr>
          <p:grpSpPr>
            <a:xfrm>
              <a:off x="2967247" y="539684"/>
              <a:ext cx="1564537" cy="1366075"/>
              <a:chOff x="4658943" y="1765169"/>
              <a:chExt cx="1564875" cy="1435231"/>
            </a:xfrm>
          </p:grpSpPr>
          <p:sp>
            <p:nvSpPr>
              <p:cNvPr id="51" name="Arc 50"/>
              <p:cNvSpPr/>
              <p:nvPr/>
            </p:nvSpPr>
            <p:spPr>
              <a:xfrm rot="1016732">
                <a:off x="5498175" y="1860873"/>
                <a:ext cx="725643" cy="1339527"/>
              </a:xfrm>
              <a:prstGeom prst="arc">
                <a:avLst>
                  <a:gd name="adj1" fmla="val 13599321"/>
                  <a:gd name="adj2" fmla="val 6208161"/>
                </a:avLst>
              </a:prstGeom>
              <a:noFill/>
              <a:ln>
                <a:headEnd type="triangle" w="med" len="med"/>
                <a:tailEnd type="none" w="med" len="med"/>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noAutofit/>
              </a:bodyPr>
              <a:lstStyle/>
              <a:p>
                <a:endParaRPr lang="en-US"/>
              </a:p>
            </p:txBody>
          </p:sp>
          <p:sp>
            <p:nvSpPr>
              <p:cNvPr id="52" name="TextBox 36"/>
              <p:cNvSpPr txBox="1"/>
              <p:nvPr/>
            </p:nvSpPr>
            <p:spPr>
              <a:xfrm>
                <a:off x="4843706" y="1765169"/>
                <a:ext cx="526326" cy="237461"/>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Input</a:t>
                </a:r>
                <a:endParaRPr lang="en-US" sz="2000">
                  <a:effectLst/>
                  <a:latin typeface="Times New Roman"/>
                  <a:ea typeface="Times New Roman"/>
                </a:endParaRPr>
              </a:p>
            </p:txBody>
          </p:sp>
          <p:sp>
            <p:nvSpPr>
              <p:cNvPr id="53" name="Oval 52"/>
              <p:cNvSpPr/>
              <p:nvPr/>
            </p:nvSpPr>
            <p:spPr>
              <a:xfrm>
                <a:off x="5785757" y="2213929"/>
                <a:ext cx="228487" cy="228572"/>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54" name="Straight Arrow Connector 53"/>
              <p:cNvCxnSpPr/>
              <p:nvPr/>
            </p:nvCxnSpPr>
            <p:spPr>
              <a:xfrm>
                <a:off x="5900000" y="1986945"/>
                <a:ext cx="0" cy="226984"/>
              </a:xfrm>
              <a:prstGeom prst="straightConnector1">
                <a:avLst/>
              </a:prstGeom>
              <a:ln>
                <a:tailEnd type="triangle" w="lg" len="med"/>
              </a:ln>
            </p:spPr>
            <p:style>
              <a:lnRef idx="1">
                <a:schemeClr val="dk1"/>
              </a:lnRef>
              <a:fillRef idx="2">
                <a:schemeClr val="dk1"/>
              </a:fillRef>
              <a:effectRef idx="1">
                <a:schemeClr val="dk1"/>
              </a:effectRef>
              <a:fontRef idx="minor">
                <a:schemeClr val="dk1"/>
              </a:fontRef>
            </p:style>
          </p:cxnSp>
          <p:grpSp>
            <p:nvGrpSpPr>
              <p:cNvPr id="55" name="Group 54"/>
              <p:cNvGrpSpPr/>
              <p:nvPr/>
            </p:nvGrpSpPr>
            <p:grpSpPr>
              <a:xfrm>
                <a:off x="5471591" y="2320247"/>
                <a:ext cx="170604" cy="18286"/>
                <a:chOff x="661269" y="507515"/>
                <a:chExt cx="170688" cy="18288"/>
              </a:xfrm>
            </p:grpSpPr>
            <p:sp>
              <p:nvSpPr>
                <p:cNvPr id="76" name="Oval 75"/>
                <p:cNvSpPr/>
                <p:nvPr/>
              </p:nvSpPr>
              <p:spPr>
                <a:xfrm>
                  <a:off x="661269" y="507515"/>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77" name="Oval 76"/>
                <p:cNvSpPr/>
                <p:nvPr/>
              </p:nvSpPr>
              <p:spPr>
                <a:xfrm>
                  <a:off x="813669" y="507515"/>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sp>
            <p:nvSpPr>
              <p:cNvPr id="56" name="TextBox 48"/>
              <p:cNvSpPr txBox="1"/>
              <p:nvPr/>
            </p:nvSpPr>
            <p:spPr>
              <a:xfrm>
                <a:off x="5202023" y="2002630"/>
                <a:ext cx="473549" cy="303986"/>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map</a:t>
                </a:r>
                <a:endParaRPr lang="en-US" sz="2000">
                  <a:effectLst/>
                  <a:latin typeface="Times New Roman"/>
                  <a:ea typeface="Times New Roman"/>
                </a:endParaRPr>
              </a:p>
            </p:txBody>
          </p:sp>
          <p:cxnSp>
            <p:nvCxnSpPr>
              <p:cNvPr id="57" name="Straight Arrow Connector 56"/>
              <p:cNvCxnSpPr/>
              <p:nvPr/>
            </p:nvCxnSpPr>
            <p:spPr>
              <a:xfrm flipH="1">
                <a:off x="5836758" y="2442501"/>
                <a:ext cx="63243" cy="26268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58" name="Oval 57"/>
              <p:cNvSpPr/>
              <p:nvPr/>
            </p:nvSpPr>
            <p:spPr>
              <a:xfrm>
                <a:off x="4810359" y="2213929"/>
                <a:ext cx="228487" cy="228572"/>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59" name="Straight Arrow Connector 58"/>
              <p:cNvCxnSpPr/>
              <p:nvPr/>
            </p:nvCxnSpPr>
            <p:spPr>
              <a:xfrm>
                <a:off x="4924603" y="1987262"/>
                <a:ext cx="0" cy="226667"/>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0" name="Straight Arrow Connector 59"/>
              <p:cNvCxnSpPr/>
              <p:nvPr/>
            </p:nvCxnSpPr>
            <p:spPr>
              <a:xfrm>
                <a:off x="4924603" y="2442501"/>
                <a:ext cx="186626" cy="271229"/>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61" name="Oval 60"/>
              <p:cNvSpPr/>
              <p:nvPr/>
            </p:nvSpPr>
            <p:spPr>
              <a:xfrm>
                <a:off x="5079646" y="2213929"/>
                <a:ext cx="228487" cy="228572"/>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62" name="Straight Arrow Connector 61"/>
              <p:cNvCxnSpPr/>
              <p:nvPr/>
            </p:nvCxnSpPr>
            <p:spPr>
              <a:xfrm>
                <a:off x="5193889" y="1987262"/>
                <a:ext cx="0" cy="226667"/>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3" name="Straight Arrow Connector 62"/>
              <p:cNvCxnSpPr/>
              <p:nvPr/>
            </p:nvCxnSpPr>
            <p:spPr>
              <a:xfrm flipH="1">
                <a:off x="5191822" y="2442501"/>
                <a:ext cx="2068" cy="23775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64" name="Oval 63"/>
              <p:cNvSpPr/>
              <p:nvPr/>
            </p:nvSpPr>
            <p:spPr>
              <a:xfrm>
                <a:off x="5077846" y="2680256"/>
                <a:ext cx="227951" cy="228572"/>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65" name="Oval 64"/>
              <p:cNvSpPr/>
              <p:nvPr/>
            </p:nvSpPr>
            <p:spPr>
              <a:xfrm>
                <a:off x="5642190" y="2671707"/>
                <a:ext cx="227951" cy="228572"/>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nvGrpSpPr>
              <p:cNvPr id="66" name="Group 65"/>
              <p:cNvGrpSpPr/>
              <p:nvPr/>
            </p:nvGrpSpPr>
            <p:grpSpPr>
              <a:xfrm>
                <a:off x="5404973" y="2832638"/>
                <a:ext cx="170175" cy="17778"/>
                <a:chOff x="594644" y="1019969"/>
                <a:chExt cx="170688" cy="18288"/>
              </a:xfrm>
            </p:grpSpPr>
            <p:sp>
              <p:nvSpPr>
                <p:cNvPr id="74" name="Oval 73"/>
                <p:cNvSpPr/>
                <p:nvPr/>
              </p:nvSpPr>
              <p:spPr>
                <a:xfrm>
                  <a:off x="594644" y="1019969"/>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75" name="Oval 74"/>
                <p:cNvSpPr/>
                <p:nvPr/>
              </p:nvSpPr>
              <p:spPr>
                <a:xfrm>
                  <a:off x="747044" y="1019969"/>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cxnSp>
            <p:nvCxnSpPr>
              <p:cNvPr id="67" name="Straight Arrow Connector 66"/>
              <p:cNvCxnSpPr/>
              <p:nvPr/>
            </p:nvCxnSpPr>
            <p:spPr>
              <a:xfrm>
                <a:off x="4924603" y="2442501"/>
                <a:ext cx="750970" cy="26268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8" name="Straight Arrow Connector 67"/>
              <p:cNvCxnSpPr/>
              <p:nvPr/>
            </p:nvCxnSpPr>
            <p:spPr>
              <a:xfrm>
                <a:off x="5193890" y="2442501"/>
                <a:ext cx="562276" cy="229206"/>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9" name="Straight Arrow Connector 68"/>
              <p:cNvCxnSpPr/>
              <p:nvPr/>
            </p:nvCxnSpPr>
            <p:spPr>
              <a:xfrm flipH="1">
                <a:off x="5272414" y="2442501"/>
                <a:ext cx="627587" cy="271229"/>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70" name="TextBox 48"/>
              <p:cNvSpPr txBox="1"/>
              <p:nvPr/>
            </p:nvSpPr>
            <p:spPr>
              <a:xfrm>
                <a:off x="4658943" y="2789025"/>
                <a:ext cx="586704" cy="237461"/>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reduce</a:t>
                </a:r>
                <a:endParaRPr lang="en-US" sz="2000" dirty="0">
                  <a:effectLst/>
                  <a:latin typeface="Times New Roman"/>
                  <a:ea typeface="Times New Roman"/>
                </a:endParaRPr>
              </a:p>
            </p:txBody>
          </p:sp>
          <p:cxnSp>
            <p:nvCxnSpPr>
              <p:cNvPr id="71" name="Straight Arrow Connector 70"/>
              <p:cNvCxnSpPr/>
              <p:nvPr/>
            </p:nvCxnSpPr>
            <p:spPr>
              <a:xfrm>
                <a:off x="5191822" y="2908828"/>
                <a:ext cx="2068" cy="220183"/>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72" name="Straight Arrow Connector 71"/>
              <p:cNvCxnSpPr/>
              <p:nvPr/>
            </p:nvCxnSpPr>
            <p:spPr>
              <a:xfrm flipH="1">
                <a:off x="5754250" y="2900279"/>
                <a:ext cx="1916" cy="22873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73" name="TextBox 36"/>
              <p:cNvSpPr txBox="1"/>
              <p:nvPr/>
            </p:nvSpPr>
            <p:spPr>
              <a:xfrm>
                <a:off x="5318971" y="1778126"/>
                <a:ext cx="714375"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Iterations</a:t>
                </a:r>
                <a:endParaRPr lang="en-US" sz="2000" dirty="0">
                  <a:effectLst/>
                  <a:latin typeface="Times New Roman"/>
                  <a:ea typeface="Times New Roman"/>
                </a:endParaRPr>
              </a:p>
            </p:txBody>
          </p:sp>
        </p:grpSp>
        <p:grpSp>
          <p:nvGrpSpPr>
            <p:cNvPr id="17" name="Group 16"/>
            <p:cNvGrpSpPr/>
            <p:nvPr/>
          </p:nvGrpSpPr>
          <p:grpSpPr>
            <a:xfrm>
              <a:off x="187860" y="632890"/>
              <a:ext cx="1204219" cy="1250507"/>
              <a:chOff x="5025142" y="1886585"/>
              <a:chExt cx="1204480" cy="1313815"/>
            </a:xfrm>
          </p:grpSpPr>
          <p:sp>
            <p:nvSpPr>
              <p:cNvPr id="36" name="TextBox 36"/>
              <p:cNvSpPr txBox="1"/>
              <p:nvPr/>
            </p:nvSpPr>
            <p:spPr>
              <a:xfrm>
                <a:off x="5372372" y="1886585"/>
                <a:ext cx="485013"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Input</a:t>
                </a:r>
                <a:endParaRPr lang="en-US" sz="2000" dirty="0">
                  <a:effectLst/>
                  <a:latin typeface="Times New Roman"/>
                  <a:ea typeface="Times New Roman"/>
                </a:endParaRPr>
              </a:p>
            </p:txBody>
          </p:sp>
          <p:sp>
            <p:nvSpPr>
              <p:cNvPr id="37" name="Oval 36"/>
              <p:cNvSpPr/>
              <p:nvPr/>
            </p:nvSpPr>
            <p:spPr>
              <a:xfrm>
                <a:off x="6001022" y="2428716"/>
                <a:ext cx="228600"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cxnSp>
            <p:nvCxnSpPr>
              <p:cNvPr id="38" name="Straight Arrow Connector 37"/>
              <p:cNvCxnSpPr>
                <a:endCxn id="37" idx="0"/>
              </p:cNvCxnSpPr>
              <p:nvPr/>
            </p:nvCxnSpPr>
            <p:spPr>
              <a:xfrm>
                <a:off x="6115322" y="2201704"/>
                <a:ext cx="0" cy="2270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39" name="TextBox 45"/>
              <p:cNvSpPr txBox="1"/>
              <p:nvPr/>
            </p:nvSpPr>
            <p:spPr>
              <a:xfrm>
                <a:off x="5368042" y="2962910"/>
                <a:ext cx="564515"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Output</a:t>
                </a:r>
                <a:endParaRPr lang="en-US" sz="2000">
                  <a:effectLst/>
                  <a:latin typeface="Times New Roman"/>
                  <a:ea typeface="Times New Roman"/>
                </a:endParaRPr>
              </a:p>
            </p:txBody>
          </p:sp>
          <p:grpSp>
            <p:nvGrpSpPr>
              <p:cNvPr id="40" name="Group 39"/>
              <p:cNvGrpSpPr/>
              <p:nvPr/>
            </p:nvGrpSpPr>
            <p:grpSpPr>
              <a:xfrm>
                <a:off x="5686697" y="2535047"/>
                <a:ext cx="170688" cy="18288"/>
                <a:chOff x="2753360" y="2094366"/>
                <a:chExt cx="170688" cy="18288"/>
              </a:xfrm>
            </p:grpSpPr>
            <p:sp>
              <p:nvSpPr>
                <p:cNvPr id="49" name="Oval 48"/>
                <p:cNvSpPr/>
                <p:nvPr/>
              </p:nvSpPr>
              <p:spPr>
                <a:xfrm>
                  <a:off x="2753360" y="2094366"/>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sp>
              <p:nvSpPr>
                <p:cNvPr id="50" name="Oval 49"/>
                <p:cNvSpPr/>
                <p:nvPr/>
              </p:nvSpPr>
              <p:spPr>
                <a:xfrm>
                  <a:off x="2905760" y="2094366"/>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grpSp>
          <p:sp>
            <p:nvSpPr>
              <p:cNvPr id="41" name="TextBox 48"/>
              <p:cNvSpPr txBox="1"/>
              <p:nvPr/>
            </p:nvSpPr>
            <p:spPr>
              <a:xfrm>
                <a:off x="5572397" y="2200910"/>
                <a:ext cx="430530"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map</a:t>
                </a:r>
                <a:endParaRPr lang="en-US" sz="2000" dirty="0">
                  <a:effectLst/>
                  <a:latin typeface="Times New Roman"/>
                  <a:ea typeface="Times New Roman"/>
                </a:endParaRPr>
              </a:p>
            </p:txBody>
          </p:sp>
          <p:cxnSp>
            <p:nvCxnSpPr>
              <p:cNvPr id="42" name="Straight Arrow Connector 41"/>
              <p:cNvCxnSpPr>
                <a:stCxn id="37" idx="4"/>
              </p:cNvCxnSpPr>
              <p:nvPr/>
            </p:nvCxnSpPr>
            <p:spPr>
              <a:xfrm>
                <a:off x="6115322" y="2657316"/>
                <a:ext cx="0" cy="240053"/>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43" name="Oval 42"/>
              <p:cNvSpPr/>
              <p:nvPr/>
            </p:nvSpPr>
            <p:spPr>
              <a:xfrm>
                <a:off x="5025142" y="2428716"/>
                <a:ext cx="228600"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44" name="Straight Arrow Connector 43"/>
              <p:cNvCxnSpPr/>
              <p:nvPr/>
            </p:nvCxnSpPr>
            <p:spPr>
              <a:xfrm>
                <a:off x="5139442" y="2202021"/>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45" name="Straight Arrow Connector 44"/>
              <p:cNvCxnSpPr/>
              <p:nvPr/>
            </p:nvCxnSpPr>
            <p:spPr>
              <a:xfrm>
                <a:off x="5139442" y="2657316"/>
                <a:ext cx="0" cy="24003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46" name="Oval 45"/>
              <p:cNvSpPr/>
              <p:nvPr/>
            </p:nvSpPr>
            <p:spPr>
              <a:xfrm>
                <a:off x="5294562" y="2428716"/>
                <a:ext cx="228600"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dirty="0">
                    <a:effectLst/>
                    <a:latin typeface="Times New Roman"/>
                    <a:ea typeface="Times New Roman"/>
                  </a:rPr>
                  <a:t> </a:t>
                </a:r>
                <a:endParaRPr lang="en-US" sz="1200" dirty="0">
                  <a:effectLst/>
                  <a:latin typeface="Times New Roman"/>
                  <a:ea typeface="Times New Roman"/>
                </a:endParaRPr>
              </a:p>
            </p:txBody>
          </p:sp>
          <p:cxnSp>
            <p:nvCxnSpPr>
              <p:cNvPr id="47" name="Straight Arrow Connector 46"/>
              <p:cNvCxnSpPr/>
              <p:nvPr/>
            </p:nvCxnSpPr>
            <p:spPr>
              <a:xfrm>
                <a:off x="5408862" y="2202021"/>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48" name="Straight Arrow Connector 47"/>
              <p:cNvCxnSpPr/>
              <p:nvPr/>
            </p:nvCxnSpPr>
            <p:spPr>
              <a:xfrm>
                <a:off x="5408862" y="2657316"/>
                <a:ext cx="0" cy="24003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grpSp>
        <p:sp>
          <p:nvSpPr>
            <p:cNvPr id="18" name="Rectangle 17"/>
            <p:cNvSpPr/>
            <p:nvPr/>
          </p:nvSpPr>
          <p:spPr>
            <a:xfrm>
              <a:off x="4820094" y="696000"/>
              <a:ext cx="989087" cy="975762"/>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sp>
          <p:nvSpPr>
            <p:cNvPr id="19" name="Arc 18"/>
            <p:cNvSpPr/>
            <p:nvPr/>
          </p:nvSpPr>
          <p:spPr>
            <a:xfrm flipV="1">
              <a:off x="4772025" y="1094688"/>
              <a:ext cx="1123950" cy="435169"/>
            </a:xfrm>
            <a:prstGeom prst="arc">
              <a:avLst>
                <a:gd name="adj1" fmla="val 10327336"/>
                <a:gd name="adj2" fmla="val 598130"/>
              </a:avLst>
            </a:prstGeom>
            <a:noFill/>
            <a:ln>
              <a:headEnd type="none" w="med" len="med"/>
              <a:tailEnd type="triangle" w="med" len="med"/>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sp>
          <p:nvSpPr>
            <p:cNvPr id="20" name="Arc 19"/>
            <p:cNvSpPr/>
            <p:nvPr/>
          </p:nvSpPr>
          <p:spPr>
            <a:xfrm rot="16200000" flipV="1">
              <a:off x="4893613" y="958004"/>
              <a:ext cx="1107331" cy="457101"/>
            </a:xfrm>
            <a:prstGeom prst="arc">
              <a:avLst>
                <a:gd name="adj1" fmla="val 10327336"/>
                <a:gd name="adj2" fmla="val 598130"/>
              </a:avLst>
            </a:prstGeom>
            <a:noFill/>
            <a:ln>
              <a:headEnd type="triangle" w="med" len="med"/>
              <a:tailEnd type="none" w="med" len="med"/>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cxnSp>
          <p:nvCxnSpPr>
            <p:cNvPr id="21" name="Straight Connector 20"/>
            <p:cNvCxnSpPr/>
            <p:nvPr/>
          </p:nvCxnSpPr>
          <p:spPr>
            <a:xfrm>
              <a:off x="5199713" y="709945"/>
              <a:ext cx="0" cy="969137"/>
            </a:xfrm>
            <a:prstGeom prst="line">
              <a:avLst/>
            </a:prstGeom>
            <a:ln/>
          </p:spPr>
          <p:style>
            <a:lnRef idx="1">
              <a:schemeClr val="dk1"/>
            </a:lnRef>
            <a:fillRef idx="2">
              <a:schemeClr val="dk1"/>
            </a:fillRef>
            <a:effectRef idx="1">
              <a:schemeClr val="dk1"/>
            </a:effectRef>
            <a:fontRef idx="minor">
              <a:schemeClr val="dk1"/>
            </a:fontRef>
          </p:style>
        </p:cxnSp>
        <p:cxnSp>
          <p:nvCxnSpPr>
            <p:cNvPr id="22" name="Straight Connector 21"/>
            <p:cNvCxnSpPr/>
            <p:nvPr/>
          </p:nvCxnSpPr>
          <p:spPr>
            <a:xfrm>
              <a:off x="4820094" y="1055038"/>
              <a:ext cx="989087" cy="0"/>
            </a:xfrm>
            <a:prstGeom prst="line">
              <a:avLst/>
            </a:prstGeom>
            <a:ln/>
          </p:spPr>
          <p:style>
            <a:lnRef idx="1">
              <a:schemeClr val="dk1"/>
            </a:lnRef>
            <a:fillRef idx="2">
              <a:schemeClr val="dk1"/>
            </a:fillRef>
            <a:effectRef idx="1">
              <a:schemeClr val="dk1"/>
            </a:effectRef>
            <a:fontRef idx="minor">
              <a:schemeClr val="dk1"/>
            </a:fontRef>
          </p:style>
        </p:cxnSp>
        <p:cxnSp>
          <p:nvCxnSpPr>
            <p:cNvPr id="23" name="Straight Connector 22"/>
            <p:cNvCxnSpPr/>
            <p:nvPr/>
          </p:nvCxnSpPr>
          <p:spPr>
            <a:xfrm>
              <a:off x="4820094" y="1343640"/>
              <a:ext cx="989087" cy="0"/>
            </a:xfrm>
            <a:prstGeom prst="line">
              <a:avLst/>
            </a:prstGeom>
            <a:ln/>
          </p:spPr>
          <p:style>
            <a:lnRef idx="1">
              <a:schemeClr val="dk1"/>
            </a:lnRef>
            <a:fillRef idx="2">
              <a:schemeClr val="dk1"/>
            </a:fillRef>
            <a:effectRef idx="1">
              <a:schemeClr val="dk1"/>
            </a:effectRef>
            <a:fontRef idx="minor">
              <a:schemeClr val="dk1"/>
            </a:fontRef>
          </p:style>
        </p:cxnSp>
        <p:sp>
          <p:nvSpPr>
            <p:cNvPr id="24" name="TextBox 144"/>
            <p:cNvSpPr txBox="1"/>
            <p:nvPr/>
          </p:nvSpPr>
          <p:spPr>
            <a:xfrm>
              <a:off x="5170030" y="980998"/>
              <a:ext cx="369490" cy="406763"/>
            </a:xfrm>
            <a:prstGeom prst="rect">
              <a:avLst/>
            </a:prstGeom>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800" kern="1200">
                  <a:solidFill>
                    <a:srgbClr val="000000"/>
                  </a:solidFill>
                  <a:effectLst/>
                  <a:latin typeface="Calibri"/>
                  <a:ea typeface="Times New Roman"/>
                  <a:cs typeface="Times New Roman"/>
                </a:rPr>
                <a:t>P</a:t>
              </a:r>
              <a:r>
                <a:rPr lang="en-US" sz="1800" kern="1200" baseline="-25000">
                  <a:solidFill>
                    <a:srgbClr val="000000"/>
                  </a:solidFill>
                  <a:effectLst/>
                  <a:latin typeface="Calibri"/>
                  <a:ea typeface="Times New Roman"/>
                  <a:cs typeface="Times New Roman"/>
                </a:rPr>
                <a:t>ij</a:t>
              </a:r>
              <a:endParaRPr lang="en-US" sz="1200">
                <a:effectLst/>
                <a:latin typeface="Times New Roman"/>
                <a:ea typeface="Times New Roman"/>
              </a:endParaRPr>
            </a:p>
          </p:txBody>
        </p:sp>
        <p:cxnSp>
          <p:nvCxnSpPr>
            <p:cNvPr id="25" name="Straight Arrow Connector 24"/>
            <p:cNvCxnSpPr/>
            <p:nvPr/>
          </p:nvCxnSpPr>
          <p:spPr>
            <a:xfrm rot="5400000" flipH="1" flipV="1">
              <a:off x="5273170" y="862346"/>
              <a:ext cx="217585" cy="1588"/>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26" name="Straight Arrow Connector 25"/>
            <p:cNvCxnSpPr/>
            <p:nvPr/>
          </p:nvCxnSpPr>
          <p:spPr>
            <a:xfrm rot="10800000">
              <a:off x="4918111" y="1198583"/>
              <a:ext cx="228551" cy="1511"/>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27" name="Straight Connector 26"/>
            <p:cNvCxnSpPr/>
            <p:nvPr/>
          </p:nvCxnSpPr>
          <p:spPr>
            <a:xfrm>
              <a:off x="5503294" y="709017"/>
              <a:ext cx="0" cy="968856"/>
            </a:xfrm>
            <a:prstGeom prst="line">
              <a:avLst/>
            </a:prstGeom>
            <a:ln/>
          </p:spPr>
          <p:style>
            <a:lnRef idx="1">
              <a:schemeClr val="dk1"/>
            </a:lnRef>
            <a:fillRef idx="2">
              <a:schemeClr val="dk1"/>
            </a:fillRef>
            <a:effectRef idx="1">
              <a:schemeClr val="dk1"/>
            </a:effectRef>
            <a:fontRef idx="minor">
              <a:schemeClr val="dk1"/>
            </a:fontRef>
          </p:style>
        </p:cxnSp>
        <p:sp>
          <p:nvSpPr>
            <p:cNvPr id="28" name="Rectangle 27"/>
            <p:cNvSpPr/>
            <p:nvPr/>
          </p:nvSpPr>
          <p:spPr>
            <a:xfrm>
              <a:off x="90090" y="1904806"/>
              <a:ext cx="1360465" cy="586966"/>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t" anchorCtr="0" forceAA="0" compatLnSpc="1">
              <a:noAutofit/>
            </a:bodyPr>
            <a:lstStyle/>
            <a:p>
              <a:pPr marL="0" marR="0">
                <a:lnSpc>
                  <a:spcPct val="150000"/>
                </a:lnSpc>
                <a:spcBef>
                  <a:spcPts val="0"/>
                </a:spcBef>
                <a:spcAft>
                  <a:spcPts val="0"/>
                </a:spcAft>
              </a:pPr>
              <a:r>
                <a:rPr lang="en-US" sz="1400" dirty="0" smtClean="0">
                  <a:solidFill>
                    <a:srgbClr val="000000"/>
                  </a:solidFill>
                  <a:effectLst/>
                  <a:latin typeface="Arial" pitchFamily="34" charset="0"/>
                  <a:ea typeface="Times New Roman"/>
                  <a:cs typeface="Arial" pitchFamily="34" charset="0"/>
                </a:rPr>
                <a:t>BLAST Analysis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smtClean="0">
                  <a:solidFill>
                    <a:srgbClr val="000000"/>
                  </a:solidFill>
                  <a:effectLst/>
                  <a:latin typeface="Arial" pitchFamily="34" charset="0"/>
                  <a:ea typeface="Times New Roman"/>
                  <a:cs typeface="Arial" pitchFamily="34" charset="0"/>
                </a:rPr>
                <a:t>Parametric sweep</a:t>
              </a:r>
            </a:p>
            <a:p>
              <a:pPr marL="0" marR="0">
                <a:lnSpc>
                  <a:spcPct val="150000"/>
                </a:lnSpc>
                <a:spcBef>
                  <a:spcPts val="0"/>
                </a:spcBef>
                <a:spcAft>
                  <a:spcPts val="0"/>
                </a:spcAft>
              </a:pPr>
              <a:r>
                <a:rPr lang="en-US" sz="1400" dirty="0" smtClean="0">
                  <a:solidFill>
                    <a:srgbClr val="000000"/>
                  </a:solidFill>
                  <a:latin typeface="Arial" pitchFamily="34" charset="0"/>
                  <a:ea typeface="Times New Roman"/>
                  <a:cs typeface="Arial" pitchFamily="34" charset="0"/>
                </a:rPr>
                <a:t>Pleasingly Parallel</a:t>
              </a:r>
              <a:endParaRPr lang="en-US" sz="1400" dirty="0">
                <a:effectLst/>
                <a:latin typeface="Arial" pitchFamily="34" charset="0"/>
                <a:ea typeface="Times New Roman"/>
                <a:cs typeface="Arial" pitchFamily="34" charset="0"/>
              </a:endParaRPr>
            </a:p>
          </p:txBody>
        </p:sp>
        <p:sp>
          <p:nvSpPr>
            <p:cNvPr id="29" name="Rectangle 28"/>
            <p:cNvSpPr/>
            <p:nvPr/>
          </p:nvSpPr>
          <p:spPr>
            <a:xfrm>
              <a:off x="1446245" y="1906661"/>
              <a:ext cx="1533071" cy="58511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t" anchorCtr="0" forceAA="0" compatLnSpc="1">
              <a:noAutofit/>
            </a:bodyPr>
            <a:lstStyle/>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High Energy Physics (HEP) Histograms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Distributed search</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effectLst/>
                  <a:latin typeface="Arial" pitchFamily="34" charset="0"/>
                  <a:ea typeface="Times New Roman"/>
                  <a:cs typeface="Arial" pitchFamily="34" charset="0"/>
                </a:rPr>
                <a:t> </a:t>
              </a:r>
            </a:p>
          </p:txBody>
        </p:sp>
        <p:sp>
          <p:nvSpPr>
            <p:cNvPr id="30" name="Rectangle 29"/>
            <p:cNvSpPr/>
            <p:nvPr/>
          </p:nvSpPr>
          <p:spPr>
            <a:xfrm>
              <a:off x="4607862" y="1900603"/>
              <a:ext cx="1383363" cy="594199"/>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t" anchorCtr="0" forceAA="0" compatLnSpc="1">
              <a:noAutofit/>
            </a:bodyPr>
            <a:lstStyle/>
            <a:p>
              <a:pPr marL="0" marR="0">
                <a:lnSpc>
                  <a:spcPct val="150000"/>
                </a:lnSpc>
                <a:spcBef>
                  <a:spcPts val="0"/>
                </a:spcBef>
                <a:spcAft>
                  <a:spcPts val="0"/>
                </a:spcAft>
              </a:pPr>
              <a:r>
                <a:rPr lang="en-US" sz="1400" dirty="0" smtClean="0">
                  <a:solidFill>
                    <a:srgbClr val="000000"/>
                  </a:solidFill>
                  <a:effectLst/>
                  <a:latin typeface="Arial" pitchFamily="34" charset="0"/>
                  <a:ea typeface="Times New Roman"/>
                  <a:cs typeface="Arial" pitchFamily="34" charset="0"/>
                </a:rPr>
                <a:t>Classic MPI</a:t>
              </a:r>
            </a:p>
            <a:p>
              <a:pPr marL="0" marR="0">
                <a:lnSpc>
                  <a:spcPct val="150000"/>
                </a:lnSpc>
                <a:spcBef>
                  <a:spcPts val="0"/>
                </a:spcBef>
                <a:spcAft>
                  <a:spcPts val="0"/>
                </a:spcAft>
              </a:pPr>
              <a:r>
                <a:rPr lang="en-US" sz="1400" dirty="0" smtClean="0">
                  <a:solidFill>
                    <a:srgbClr val="000000"/>
                  </a:solidFill>
                  <a:effectLst/>
                  <a:latin typeface="Arial" pitchFamily="34" charset="0"/>
                  <a:ea typeface="Times New Roman"/>
                  <a:cs typeface="Arial" pitchFamily="34" charset="0"/>
                </a:rPr>
                <a:t>PDE Solvers and </a:t>
              </a:r>
              <a:r>
                <a:rPr lang="en-US" sz="1400" dirty="0">
                  <a:solidFill>
                    <a:srgbClr val="000000"/>
                  </a:solidFill>
                  <a:effectLst/>
                  <a:latin typeface="Arial" pitchFamily="34" charset="0"/>
                  <a:ea typeface="Times New Roman"/>
                  <a:cs typeface="Arial" pitchFamily="34" charset="0"/>
                </a:rPr>
                <a:t>particle dynamics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effectLst/>
                  <a:latin typeface="Arial" pitchFamily="34" charset="0"/>
                  <a:ea typeface="Times New Roman"/>
                  <a:cs typeface="Arial" pitchFamily="34" charset="0"/>
                </a:rPr>
                <a:t> </a:t>
              </a:r>
            </a:p>
          </p:txBody>
        </p:sp>
        <p:sp>
          <p:nvSpPr>
            <p:cNvPr id="31" name="Rectangle 30"/>
            <p:cNvSpPr/>
            <p:nvPr/>
          </p:nvSpPr>
          <p:spPr>
            <a:xfrm>
              <a:off x="90090" y="2508846"/>
              <a:ext cx="4517773" cy="3632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ctr" anchorCtr="0" forceAA="0" compatLnSpc="1">
              <a:noAutofit/>
            </a:bodyPr>
            <a:lstStyle/>
            <a:p>
              <a:pPr marL="0" marR="0" algn="ctr">
                <a:lnSpc>
                  <a:spcPct val="150000"/>
                </a:lnSpc>
                <a:spcBef>
                  <a:spcPts val="0"/>
                </a:spcBef>
                <a:spcAft>
                  <a:spcPts val="0"/>
                </a:spcAft>
              </a:pPr>
              <a:r>
                <a:rPr lang="en-US" sz="1600" b="1" dirty="0">
                  <a:solidFill>
                    <a:srgbClr val="000000"/>
                  </a:solidFill>
                  <a:effectLst/>
                  <a:latin typeface="Arial"/>
                  <a:ea typeface="Times New Roman"/>
                </a:rPr>
                <a:t>Domain of MapReduce and Iterative </a:t>
              </a:r>
              <a:r>
                <a:rPr lang="en-US" sz="1600" b="1" dirty="0" smtClean="0">
                  <a:solidFill>
                    <a:srgbClr val="000000"/>
                  </a:solidFill>
                  <a:effectLst/>
                  <a:latin typeface="Arial"/>
                  <a:ea typeface="Times New Roman"/>
                </a:rPr>
                <a:t>Extensions</a:t>
              </a:r>
            </a:p>
            <a:p>
              <a:pPr marL="0" marR="0" algn="ctr">
                <a:lnSpc>
                  <a:spcPct val="150000"/>
                </a:lnSpc>
                <a:spcBef>
                  <a:spcPts val="0"/>
                </a:spcBef>
                <a:spcAft>
                  <a:spcPts val="0"/>
                </a:spcAft>
              </a:pPr>
              <a:r>
                <a:rPr lang="en-US" sz="1600" b="1" dirty="0" smtClean="0">
                  <a:solidFill>
                    <a:srgbClr val="000000"/>
                  </a:solidFill>
                  <a:latin typeface="Arial"/>
                  <a:ea typeface="Times New Roman"/>
                </a:rPr>
                <a:t>Science Clouds</a:t>
              </a:r>
              <a:endParaRPr lang="en-US" b="1" dirty="0">
                <a:effectLst/>
                <a:latin typeface="Times New Roman"/>
                <a:ea typeface="Times New Roman"/>
              </a:endParaRPr>
            </a:p>
          </p:txBody>
        </p:sp>
        <p:sp>
          <p:nvSpPr>
            <p:cNvPr id="32" name="Rectangle 31"/>
            <p:cNvSpPr/>
            <p:nvPr/>
          </p:nvSpPr>
          <p:spPr>
            <a:xfrm>
              <a:off x="4607862" y="2507092"/>
              <a:ext cx="1383363" cy="364957"/>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ctr" anchorCtr="0" forceAA="0" compatLnSpc="1">
              <a:noAutofit/>
            </a:bodyPr>
            <a:lstStyle/>
            <a:p>
              <a:pPr marL="0" marR="0" algn="ctr">
                <a:lnSpc>
                  <a:spcPct val="150000"/>
                </a:lnSpc>
                <a:spcBef>
                  <a:spcPts val="0"/>
                </a:spcBef>
                <a:spcAft>
                  <a:spcPts val="0"/>
                </a:spcAft>
              </a:pPr>
              <a:r>
                <a:rPr lang="en-US" sz="1400" b="1" smtClean="0">
                  <a:solidFill>
                    <a:srgbClr val="000000"/>
                  </a:solidFill>
                  <a:effectLst/>
                  <a:latin typeface="Arial"/>
                  <a:ea typeface="Times New Roman"/>
                </a:rPr>
                <a:t>MPI</a:t>
              </a:r>
              <a:endParaRPr lang="en-US" sz="1400" b="1" dirty="0" smtClean="0">
                <a:solidFill>
                  <a:srgbClr val="000000"/>
                </a:solidFill>
                <a:effectLst/>
                <a:latin typeface="Arial"/>
                <a:ea typeface="Times New Roman"/>
              </a:endParaRPr>
            </a:p>
            <a:p>
              <a:pPr marL="0" marR="0" algn="ctr">
                <a:lnSpc>
                  <a:spcPct val="150000"/>
                </a:lnSpc>
                <a:spcBef>
                  <a:spcPts val="0"/>
                </a:spcBef>
                <a:spcAft>
                  <a:spcPts val="0"/>
                </a:spcAft>
              </a:pPr>
              <a:r>
                <a:rPr lang="en-US" sz="1400" b="1" dirty="0">
                  <a:solidFill>
                    <a:srgbClr val="000000"/>
                  </a:solidFill>
                  <a:latin typeface="Arial"/>
                  <a:ea typeface="Times New Roman"/>
                </a:rPr>
                <a:t>E</a:t>
              </a:r>
              <a:r>
                <a:rPr lang="en-US" sz="1400" b="1" dirty="0" smtClean="0">
                  <a:solidFill>
                    <a:srgbClr val="000000"/>
                  </a:solidFill>
                  <a:latin typeface="Arial"/>
                  <a:ea typeface="Times New Roman"/>
                </a:rPr>
                <a:t>xascale</a:t>
              </a:r>
              <a:endParaRPr lang="en-US" sz="1400" b="1" dirty="0" smtClean="0">
                <a:solidFill>
                  <a:srgbClr val="000000"/>
                </a:solidFill>
                <a:effectLst/>
                <a:latin typeface="Arial"/>
                <a:ea typeface="Times New Roman"/>
              </a:endParaRPr>
            </a:p>
          </p:txBody>
        </p:sp>
        <p:cxnSp>
          <p:nvCxnSpPr>
            <p:cNvPr id="33" name="Straight Arrow Connector 32"/>
            <p:cNvCxnSpPr/>
            <p:nvPr/>
          </p:nvCxnSpPr>
          <p:spPr>
            <a:xfrm>
              <a:off x="4208035" y="2692336"/>
              <a:ext cx="295075" cy="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34" name="Straight Arrow Connector 33"/>
            <p:cNvCxnSpPr/>
            <p:nvPr/>
          </p:nvCxnSpPr>
          <p:spPr>
            <a:xfrm flipH="1">
              <a:off x="175816" y="2683268"/>
              <a:ext cx="281405" cy="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35" name="Rectangle 34"/>
            <p:cNvSpPr/>
            <p:nvPr/>
          </p:nvSpPr>
          <p:spPr>
            <a:xfrm>
              <a:off x="2979437" y="1906662"/>
              <a:ext cx="1628425" cy="588140"/>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t" anchorCtr="0" forceAA="0" compatLnSpc="1">
              <a:noAutofit/>
            </a:bodyPr>
            <a:lstStyle/>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Expectation maximization </a:t>
              </a:r>
              <a:r>
                <a:rPr lang="en-US" sz="1400" dirty="0" smtClean="0">
                  <a:solidFill>
                    <a:srgbClr val="000000"/>
                  </a:solidFill>
                  <a:effectLst/>
                  <a:latin typeface="Arial" pitchFamily="34" charset="0"/>
                  <a:ea typeface="Times New Roman"/>
                  <a:cs typeface="Arial" pitchFamily="34" charset="0"/>
                </a:rPr>
                <a:t>Clustering </a:t>
              </a:r>
              <a:r>
                <a:rPr lang="en-US" sz="1400" dirty="0">
                  <a:solidFill>
                    <a:srgbClr val="000000"/>
                  </a:solidFill>
                  <a:effectLst/>
                  <a:latin typeface="Arial" pitchFamily="34" charset="0"/>
                  <a:ea typeface="Times New Roman"/>
                  <a:cs typeface="Arial" pitchFamily="34" charset="0"/>
                </a:rPr>
                <a:t>e.g. </a:t>
              </a:r>
              <a:r>
                <a:rPr lang="en-US" sz="1400" dirty="0" err="1">
                  <a:solidFill>
                    <a:srgbClr val="000000"/>
                  </a:solidFill>
                  <a:effectLst/>
                  <a:latin typeface="Arial" pitchFamily="34" charset="0"/>
                  <a:ea typeface="Times New Roman"/>
                  <a:cs typeface="Arial" pitchFamily="34" charset="0"/>
                </a:rPr>
                <a:t>Kmeans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Linear </a:t>
              </a:r>
              <a:r>
                <a:rPr lang="en-US" sz="1400" dirty="0" smtClean="0">
                  <a:solidFill>
                    <a:srgbClr val="000000"/>
                  </a:solidFill>
                  <a:effectLst/>
                  <a:latin typeface="Arial" pitchFamily="34" charset="0"/>
                  <a:ea typeface="Times New Roman"/>
                  <a:cs typeface="Arial" pitchFamily="34" charset="0"/>
                </a:rPr>
                <a:t>Algebra</a:t>
              </a:r>
              <a:r>
                <a:rPr lang="en-US" sz="1400" dirty="0" smtClean="0">
                  <a:latin typeface="Arial" pitchFamily="34" charset="0"/>
                  <a:ea typeface="Times New Roman"/>
                  <a:cs typeface="Arial" pitchFamily="34" charset="0"/>
                </a:rPr>
                <a:t>, </a:t>
              </a:r>
              <a:r>
                <a:rPr lang="en-US" sz="1400" dirty="0" smtClean="0">
                  <a:solidFill>
                    <a:srgbClr val="000000"/>
                  </a:solidFill>
                  <a:effectLst/>
                  <a:latin typeface="Arial" pitchFamily="34" charset="0"/>
                  <a:ea typeface="Times New Roman"/>
                  <a:cs typeface="Arial" pitchFamily="34" charset="0"/>
                </a:rPr>
                <a:t>Page </a:t>
              </a:r>
              <a:r>
                <a:rPr lang="en-US" sz="1400" dirty="0">
                  <a:solidFill>
                    <a:srgbClr val="000000"/>
                  </a:solidFill>
                  <a:effectLst/>
                  <a:latin typeface="Arial" pitchFamily="34" charset="0"/>
                  <a:ea typeface="Times New Roman"/>
                  <a:cs typeface="Arial" pitchFamily="34" charset="0"/>
                </a:rPr>
                <a:t>Rank</a:t>
              </a:r>
              <a:endParaRPr lang="en-US" sz="1400" dirty="0">
                <a:effectLst/>
                <a:latin typeface="Arial" pitchFamily="34" charset="0"/>
                <a:ea typeface="Times New Roman"/>
                <a:cs typeface="Arial" pitchFamily="34" charset="0"/>
              </a:endParaRPr>
            </a:p>
            <a:p>
              <a:pPr marL="0" marR="0">
                <a:lnSpc>
                  <a:spcPct val="115000"/>
                </a:lnSpc>
                <a:spcBef>
                  <a:spcPts val="0"/>
                </a:spcBef>
                <a:spcAft>
                  <a:spcPts val="0"/>
                </a:spcAft>
              </a:pPr>
              <a:r>
                <a:rPr lang="en-US" sz="1400" dirty="0">
                  <a:solidFill>
                    <a:srgbClr val="000000"/>
                  </a:solidFill>
                  <a:effectLst/>
                  <a:latin typeface="Arial" pitchFamily="34" charset="0"/>
                  <a:ea typeface="Times New Roman"/>
                  <a:cs typeface="Arial" pitchFamily="34" charset="0"/>
                </a:rPr>
                <a:t> </a:t>
              </a:r>
              <a:endParaRPr lang="en-US" sz="1400" dirty="0">
                <a:effectLst/>
                <a:latin typeface="Arial" pitchFamily="34" charset="0"/>
                <a:ea typeface="Times New Roman"/>
                <a:cs typeface="Arial" pitchFamily="34" charset="0"/>
              </a:endParaRPr>
            </a:p>
          </p:txBody>
        </p:sp>
      </p:grpSp>
      <p:sp>
        <p:nvSpPr>
          <p:cNvPr id="103" name="TextBox 102"/>
          <p:cNvSpPr txBox="1"/>
          <p:nvPr/>
        </p:nvSpPr>
        <p:spPr>
          <a:xfrm>
            <a:off x="0" y="6123955"/>
            <a:ext cx="8976240" cy="461665"/>
          </a:xfrm>
          <a:prstGeom prst="rect">
            <a:avLst/>
          </a:prstGeom>
          <a:solidFill>
            <a:schemeClr val="bg1"/>
          </a:solidFill>
        </p:spPr>
        <p:txBody>
          <a:bodyPr wrap="none" rtlCol="0">
            <a:spAutoFit/>
          </a:bodyPr>
          <a:lstStyle/>
          <a:p>
            <a:r>
              <a:rPr lang="en-US" sz="2400" b="1" dirty="0" smtClean="0"/>
              <a:t>MPI is Map followed by Point to Point Communication – as in style d)</a:t>
            </a:r>
            <a:endParaRPr lang="en-US" sz="2400" b="1" dirty="0"/>
          </a:p>
        </p:txBody>
      </p:sp>
    </p:spTree>
    <p:extLst>
      <p:ext uri="{BB962C8B-B14F-4D97-AF65-F5344CB8AC3E}">
        <p14:creationId xmlns:p14="http://schemas.microsoft.com/office/powerpoint/2010/main" val="42668230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lstStyle/>
          <a:p>
            <a:r>
              <a:rPr lang="en-US" dirty="0" smtClean="0"/>
              <a:t>Data Intensive Applications</a:t>
            </a:r>
            <a:endParaRPr lang="en-US" dirty="0"/>
          </a:p>
        </p:txBody>
      </p:sp>
      <p:sp>
        <p:nvSpPr>
          <p:cNvPr id="4" name="Content Placeholder 3"/>
          <p:cNvSpPr>
            <a:spLocks noGrp="1"/>
          </p:cNvSpPr>
          <p:nvPr>
            <p:ph idx="1"/>
          </p:nvPr>
        </p:nvSpPr>
        <p:spPr>
          <a:xfrm>
            <a:off x="0" y="685800"/>
            <a:ext cx="9144000" cy="4525963"/>
          </a:xfrm>
        </p:spPr>
        <p:txBody>
          <a:bodyPr/>
          <a:lstStyle/>
          <a:p>
            <a:r>
              <a:rPr lang="en-US" sz="2400" b="1" dirty="0" smtClean="0"/>
              <a:t>Applications</a:t>
            </a:r>
            <a:r>
              <a:rPr lang="en-US" sz="2400" dirty="0" smtClean="0"/>
              <a:t> tend to be </a:t>
            </a:r>
            <a:r>
              <a:rPr lang="en-US" sz="2400" b="1" dirty="0" smtClean="0"/>
              <a:t>new</a:t>
            </a:r>
            <a:r>
              <a:rPr lang="en-US" sz="2400" dirty="0" smtClean="0"/>
              <a:t> and so can consider </a:t>
            </a:r>
            <a:r>
              <a:rPr lang="en-US" sz="2400" b="1" dirty="0" smtClean="0"/>
              <a:t>emerging technologies</a:t>
            </a:r>
            <a:r>
              <a:rPr lang="en-US" sz="2400" dirty="0" smtClean="0"/>
              <a:t> such as clouds</a:t>
            </a:r>
          </a:p>
          <a:p>
            <a:r>
              <a:rPr lang="en-US" sz="2400" dirty="0" smtClean="0"/>
              <a:t>Do not have lots of small </a:t>
            </a:r>
            <a:r>
              <a:rPr lang="en-US" sz="2400" i="1" dirty="0" smtClean="0"/>
              <a:t>messages</a:t>
            </a:r>
            <a:r>
              <a:rPr lang="en-US" sz="2400" dirty="0" smtClean="0"/>
              <a:t> but rather </a:t>
            </a:r>
            <a:r>
              <a:rPr lang="en-US" sz="2400" b="1" dirty="0" smtClean="0"/>
              <a:t>large reduction</a:t>
            </a:r>
            <a:r>
              <a:rPr lang="en-US" sz="2400" dirty="0" smtClean="0"/>
              <a:t> (aka Collective) operations</a:t>
            </a:r>
          </a:p>
          <a:p>
            <a:pPr lvl="1"/>
            <a:r>
              <a:rPr lang="en-US" sz="2000" b="1" dirty="0" smtClean="0"/>
              <a:t>New optimizations </a:t>
            </a:r>
            <a:r>
              <a:rPr lang="en-US" sz="2000" dirty="0" smtClean="0"/>
              <a:t>e.g. for huge messages</a:t>
            </a:r>
          </a:p>
          <a:p>
            <a:r>
              <a:rPr lang="en-US" sz="2400" b="1" dirty="0" smtClean="0"/>
              <a:t>EM (expectation </a:t>
            </a:r>
            <a:r>
              <a:rPr lang="en-US" sz="2400" b="1" dirty="0"/>
              <a:t>maximization</a:t>
            </a:r>
            <a:r>
              <a:rPr lang="en-US" sz="2400" dirty="0"/>
              <a:t>) </a:t>
            </a:r>
            <a:r>
              <a:rPr lang="en-US" sz="2400" dirty="0" smtClean="0"/>
              <a:t>tends </a:t>
            </a:r>
            <a:r>
              <a:rPr lang="en-US" sz="2400" dirty="0"/>
              <a:t>to be </a:t>
            </a:r>
            <a:r>
              <a:rPr lang="en-US" sz="2400" b="1" dirty="0"/>
              <a:t>good</a:t>
            </a:r>
            <a:r>
              <a:rPr lang="en-US" sz="2400" dirty="0"/>
              <a:t> for </a:t>
            </a:r>
            <a:r>
              <a:rPr lang="en-US" sz="2400" b="1" dirty="0"/>
              <a:t>clouds</a:t>
            </a:r>
            <a:r>
              <a:rPr lang="en-US" sz="2400" dirty="0"/>
              <a:t> and </a:t>
            </a:r>
            <a:r>
              <a:rPr lang="en-US" sz="2400" b="1" dirty="0"/>
              <a:t>Iterative MapReduce</a:t>
            </a:r>
          </a:p>
          <a:p>
            <a:pPr lvl="1"/>
            <a:r>
              <a:rPr lang="en-US" sz="2000" dirty="0"/>
              <a:t>Quite </a:t>
            </a:r>
            <a:r>
              <a:rPr lang="en-US" sz="2000" b="1" dirty="0"/>
              <a:t>complicated computations </a:t>
            </a:r>
            <a:r>
              <a:rPr lang="en-US" sz="2000" dirty="0"/>
              <a:t>(so compute largish compared to communicate)</a:t>
            </a:r>
          </a:p>
          <a:p>
            <a:pPr lvl="1"/>
            <a:r>
              <a:rPr lang="en-US" sz="2000" dirty="0"/>
              <a:t>Communication is </a:t>
            </a:r>
            <a:r>
              <a:rPr lang="en-US" sz="2000" b="1" dirty="0"/>
              <a:t>Reduction</a:t>
            </a:r>
            <a:r>
              <a:rPr lang="en-US" sz="2000" dirty="0"/>
              <a:t> operations (global sums or linear algebra in our case</a:t>
            </a:r>
            <a:r>
              <a:rPr lang="en-US" sz="2000" dirty="0" smtClean="0"/>
              <a:t>)</a:t>
            </a:r>
          </a:p>
          <a:p>
            <a:r>
              <a:rPr lang="en-US" sz="2400" dirty="0" smtClean="0"/>
              <a:t>We looked at </a:t>
            </a:r>
            <a:r>
              <a:rPr lang="en-US" sz="2400" b="1" dirty="0" smtClean="0"/>
              <a:t>Clustering</a:t>
            </a:r>
            <a:r>
              <a:rPr lang="en-US" sz="2400" dirty="0" smtClean="0"/>
              <a:t> </a:t>
            </a:r>
            <a:r>
              <a:rPr lang="en-US" sz="2400" dirty="0"/>
              <a:t>and </a:t>
            </a:r>
            <a:r>
              <a:rPr lang="en-US" sz="2400" b="1" dirty="0"/>
              <a:t>Multidimensional Scaling </a:t>
            </a:r>
            <a:r>
              <a:rPr lang="en-US" sz="2400" b="1" dirty="0" smtClean="0"/>
              <a:t>using deterministic annealing </a:t>
            </a:r>
            <a:r>
              <a:rPr lang="en-US" sz="2400" dirty="0" smtClean="0"/>
              <a:t>which are </a:t>
            </a:r>
            <a:r>
              <a:rPr lang="en-US" sz="2400" dirty="0"/>
              <a:t>both EM </a:t>
            </a:r>
          </a:p>
          <a:p>
            <a:pPr lvl="1"/>
            <a:r>
              <a:rPr lang="en-US" sz="2000" dirty="0" smtClean="0"/>
              <a:t>See </a:t>
            </a:r>
            <a:r>
              <a:rPr lang="en-US" sz="2000" dirty="0"/>
              <a:t>also </a:t>
            </a:r>
            <a:r>
              <a:rPr lang="en-US" sz="2000" b="1" dirty="0"/>
              <a:t>Latent Dirichlet Allocation </a:t>
            </a:r>
            <a:r>
              <a:rPr lang="en-US" sz="2000" dirty="0"/>
              <a:t>and related Information Retrieval algorithms </a:t>
            </a:r>
            <a:r>
              <a:rPr lang="en-US" sz="2000" dirty="0" smtClean="0"/>
              <a:t>with similar </a:t>
            </a:r>
            <a:r>
              <a:rPr lang="en-US" sz="2000" dirty="0"/>
              <a:t>EM structure</a:t>
            </a:r>
          </a:p>
          <a:p>
            <a:endParaRPr lang="en-US" sz="2000" dirty="0" smtClean="0"/>
          </a:p>
        </p:txBody>
      </p:sp>
      <p:sp>
        <p:nvSpPr>
          <p:cNvPr id="3" name="Slide Number Placeholder 2"/>
          <p:cNvSpPr>
            <a:spLocks noGrp="1"/>
          </p:cNvSpPr>
          <p:nvPr>
            <p:ph type="sldNum" sz="quarter" idx="12"/>
          </p:nvPr>
        </p:nvSpPr>
        <p:spPr/>
        <p:txBody>
          <a:bodyPr/>
          <a:lstStyle/>
          <a:p>
            <a:fld id="{D8CFE096-9650-498C-990C-20F2420C253B}" type="slidenum">
              <a:rPr lang="en-US" smtClean="0"/>
              <a:pPr/>
              <a:t>13</a:t>
            </a:fld>
            <a:endParaRPr lang="en-US"/>
          </a:p>
        </p:txBody>
      </p:sp>
    </p:spTree>
    <p:extLst>
      <p:ext uri="{BB962C8B-B14F-4D97-AF65-F5344CB8AC3E}">
        <p14:creationId xmlns:p14="http://schemas.microsoft.com/office/powerpoint/2010/main" val="16117043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42"/>
            <a:ext cx="8229600" cy="974558"/>
          </a:xfrm>
        </p:spPr>
        <p:txBody>
          <a:bodyPr/>
          <a:lstStyle/>
          <a:p>
            <a:r>
              <a:rPr lang="en-US" dirty="0" smtClean="0"/>
              <a:t>Map Collective Model (Judy Qiu)</a:t>
            </a:r>
            <a:endParaRPr lang="en-US" dirty="0"/>
          </a:p>
        </p:txBody>
      </p:sp>
      <p:sp>
        <p:nvSpPr>
          <p:cNvPr id="3" name="Content Placeholder 2"/>
          <p:cNvSpPr>
            <a:spLocks noGrp="1"/>
          </p:cNvSpPr>
          <p:nvPr>
            <p:ph idx="1"/>
          </p:nvPr>
        </p:nvSpPr>
        <p:spPr>
          <a:xfrm>
            <a:off x="228600" y="762000"/>
            <a:ext cx="8229600" cy="685800"/>
          </a:xfrm>
        </p:spPr>
        <p:txBody>
          <a:bodyPr/>
          <a:lstStyle/>
          <a:p>
            <a:r>
              <a:rPr lang="en-US" dirty="0" smtClean="0"/>
              <a:t>Combine MPI and MapReduce ideas</a:t>
            </a:r>
          </a:p>
          <a:p>
            <a:r>
              <a:rPr lang="en-US" dirty="0" smtClean="0"/>
              <a:t>Implement collectives optimally on Infiniband, Azure, Amazon ……</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14</a:t>
            </a:fld>
            <a:endParaRPr lang="en-US"/>
          </a:p>
        </p:txBody>
      </p:sp>
      <p:grpSp>
        <p:nvGrpSpPr>
          <p:cNvPr id="43" name="Group 42"/>
          <p:cNvGrpSpPr/>
          <p:nvPr/>
        </p:nvGrpSpPr>
        <p:grpSpPr>
          <a:xfrm>
            <a:off x="1522659" y="1961650"/>
            <a:ext cx="4878141" cy="4439150"/>
            <a:chOff x="1190509" y="1691945"/>
            <a:chExt cx="4878141" cy="4439150"/>
          </a:xfrm>
        </p:grpSpPr>
        <p:sp>
          <p:nvSpPr>
            <p:cNvPr id="5" name="Arc 4"/>
            <p:cNvSpPr/>
            <p:nvPr/>
          </p:nvSpPr>
          <p:spPr>
            <a:xfrm rot="900000">
              <a:off x="4158248" y="1691945"/>
              <a:ext cx="1910402" cy="4439150"/>
            </a:xfrm>
            <a:prstGeom prst="arc">
              <a:avLst>
                <a:gd name="adj1" fmla="val 13843730"/>
                <a:gd name="adj2" fmla="val 6352167"/>
              </a:avLst>
            </a:prstGeom>
            <a:ln w="25400">
              <a:headEnd type="triangl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solidFill>
                  <a:prstClr val="black"/>
                </a:solidFill>
              </a:endParaRPr>
            </a:p>
          </p:txBody>
        </p:sp>
        <p:sp>
          <p:nvSpPr>
            <p:cNvPr id="6" name="TextBox 92"/>
            <p:cNvSpPr txBox="1"/>
            <p:nvPr/>
          </p:nvSpPr>
          <p:spPr>
            <a:xfrm>
              <a:off x="3653705" y="2587679"/>
              <a:ext cx="684803"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prstClr val="black"/>
                  </a:solidFill>
                </a:rPr>
                <a:t>Input</a:t>
              </a:r>
              <a:endParaRPr lang="en-US" dirty="0">
                <a:solidFill>
                  <a:prstClr val="black"/>
                </a:solidFill>
              </a:endParaRPr>
            </a:p>
          </p:txBody>
        </p:sp>
        <p:cxnSp>
          <p:nvCxnSpPr>
            <p:cNvPr id="7" name="Straight Arrow Connector 6"/>
            <p:cNvCxnSpPr>
              <a:endCxn id="14" idx="0"/>
            </p:cNvCxnSpPr>
            <p:nvPr/>
          </p:nvCxnSpPr>
          <p:spPr>
            <a:xfrm flipH="1">
              <a:off x="3647478" y="2984605"/>
              <a:ext cx="7021" cy="227806"/>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650110" y="3493902"/>
              <a:ext cx="77997" cy="39229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endCxn id="15" idx="0"/>
            </p:cNvCxnSpPr>
            <p:nvPr/>
          </p:nvCxnSpPr>
          <p:spPr>
            <a:xfrm flipH="1">
              <a:off x="4028478" y="2984605"/>
              <a:ext cx="7021" cy="227806"/>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034705" y="3494671"/>
              <a:ext cx="1588" cy="391529"/>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endCxn id="16" idx="0"/>
            </p:cNvCxnSpPr>
            <p:nvPr/>
          </p:nvCxnSpPr>
          <p:spPr>
            <a:xfrm flipH="1">
              <a:off x="4866678" y="2983811"/>
              <a:ext cx="7021" cy="227806"/>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16" idx="4"/>
            </p:cNvCxnSpPr>
            <p:nvPr/>
          </p:nvCxnSpPr>
          <p:spPr>
            <a:xfrm flipH="1">
              <a:off x="4712353" y="3516417"/>
              <a:ext cx="154325" cy="369783"/>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3495078" y="3211617"/>
              <a:ext cx="1524000" cy="305594"/>
              <a:chOff x="3501305" y="3211617"/>
              <a:chExt cx="1524000" cy="305594"/>
            </a:xfrm>
          </p:grpSpPr>
          <p:sp>
            <p:nvSpPr>
              <p:cNvPr id="14" name="Oval 13"/>
              <p:cNvSpPr/>
              <p:nvPr/>
            </p:nvSpPr>
            <p:spPr>
              <a:xfrm>
                <a:off x="3501305" y="3212411"/>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solidFill>
                    <a:prstClr val="black"/>
                  </a:solidFill>
                </a:endParaRPr>
              </a:p>
            </p:txBody>
          </p:sp>
          <p:sp>
            <p:nvSpPr>
              <p:cNvPr id="15" name="Oval 14"/>
              <p:cNvSpPr/>
              <p:nvPr/>
            </p:nvSpPr>
            <p:spPr>
              <a:xfrm>
                <a:off x="3882305" y="3212411"/>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solidFill>
                    <a:prstClr val="black"/>
                  </a:solidFill>
                </a:endParaRPr>
              </a:p>
            </p:txBody>
          </p:sp>
          <p:sp>
            <p:nvSpPr>
              <p:cNvPr id="16" name="Oval 15"/>
              <p:cNvSpPr/>
              <p:nvPr/>
            </p:nvSpPr>
            <p:spPr>
              <a:xfrm>
                <a:off x="4720505" y="3211617"/>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solidFill>
                    <a:prstClr val="black"/>
                  </a:solidFill>
                </a:endParaRPr>
              </a:p>
            </p:txBody>
          </p:sp>
          <p:sp>
            <p:nvSpPr>
              <p:cNvPr id="17" name="Oval 16"/>
              <p:cNvSpPr/>
              <p:nvPr/>
            </p:nvSpPr>
            <p:spPr>
              <a:xfrm>
                <a:off x="4339505" y="3364811"/>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p:nvSpPr>
              <p:cNvPr id="18" name="Oval 17"/>
              <p:cNvSpPr/>
              <p:nvPr/>
            </p:nvSpPr>
            <p:spPr>
              <a:xfrm>
                <a:off x="4491905" y="3364811"/>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grpSp>
        <p:sp>
          <p:nvSpPr>
            <p:cNvPr id="19" name="TextBox 135"/>
            <p:cNvSpPr txBox="1"/>
            <p:nvPr/>
          </p:nvSpPr>
          <p:spPr>
            <a:xfrm>
              <a:off x="2500113" y="3225864"/>
              <a:ext cx="60946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prstClr val="black"/>
                  </a:solidFill>
                </a:rPr>
                <a:t>map</a:t>
              </a:r>
              <a:endParaRPr lang="en-US" b="1" dirty="0">
                <a:solidFill>
                  <a:prstClr val="black"/>
                </a:solidFill>
              </a:endParaRPr>
            </a:p>
          </p:txBody>
        </p:sp>
        <p:sp>
          <p:nvSpPr>
            <p:cNvPr id="20" name="Oval 19"/>
            <p:cNvSpPr/>
            <p:nvPr/>
          </p:nvSpPr>
          <p:spPr>
            <a:xfrm>
              <a:off x="3733800" y="44958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solidFill>
                  <a:prstClr val="black"/>
                </a:solidFill>
              </a:endParaRPr>
            </a:p>
          </p:txBody>
        </p:sp>
        <p:sp>
          <p:nvSpPr>
            <p:cNvPr id="21" name="Oval 20"/>
            <p:cNvSpPr/>
            <p:nvPr/>
          </p:nvSpPr>
          <p:spPr>
            <a:xfrm>
              <a:off x="4343400" y="44958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solidFill>
                  <a:prstClr val="black"/>
                </a:solidFill>
              </a:endParaRPr>
            </a:p>
          </p:txBody>
        </p:sp>
        <p:cxnSp>
          <p:nvCxnSpPr>
            <p:cNvPr id="22" name="Straight Arrow Connector 21"/>
            <p:cNvCxnSpPr/>
            <p:nvPr/>
          </p:nvCxnSpPr>
          <p:spPr>
            <a:xfrm>
              <a:off x="4491904" y="4243957"/>
              <a:ext cx="1" cy="251843"/>
            </a:xfrm>
            <a:prstGeom prst="straightConnector1">
              <a:avLst/>
            </a:prstGeom>
            <a:ln w="25400" cap="flat">
              <a:roun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a:off x="3772694" y="49141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4382294" y="49141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4108098" y="4648200"/>
              <a:ext cx="198119" cy="45719"/>
              <a:chOff x="7696200" y="2743200"/>
              <a:chExt cx="198119" cy="45719"/>
            </a:xfrm>
          </p:grpSpPr>
          <p:sp>
            <p:nvSpPr>
              <p:cNvPr id="26" name="Oval 25"/>
              <p:cNvSpPr/>
              <p:nvPr/>
            </p:nvSpPr>
            <p:spPr>
              <a:xfrm>
                <a:off x="7696200" y="27432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p:nvSpPr>
              <p:cNvPr id="27" name="Oval 26"/>
              <p:cNvSpPr/>
              <p:nvPr/>
            </p:nvSpPr>
            <p:spPr>
              <a:xfrm>
                <a:off x="7848600" y="27432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grpSp>
        <p:sp>
          <p:nvSpPr>
            <p:cNvPr id="28" name="TextBox 150"/>
            <p:cNvSpPr txBox="1"/>
            <p:nvPr/>
          </p:nvSpPr>
          <p:spPr>
            <a:xfrm>
              <a:off x="1321043" y="4495800"/>
              <a:ext cx="20574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prstClr val="black"/>
                  </a:solidFill>
                </a:rPr>
                <a:t>Generalized </a:t>
              </a:r>
              <a:r>
                <a:rPr lang="en-US" b="1" dirty="0" smtClean="0">
                  <a:solidFill>
                    <a:prstClr val="black"/>
                  </a:solidFill>
                </a:rPr>
                <a:t>Reduce</a:t>
              </a:r>
              <a:endParaRPr lang="en-US" b="1" dirty="0">
                <a:solidFill>
                  <a:prstClr val="black"/>
                </a:solidFill>
              </a:endParaRPr>
            </a:p>
          </p:txBody>
        </p:sp>
        <p:cxnSp>
          <p:nvCxnSpPr>
            <p:cNvPr id="29" name="Straight Arrow Connector 28"/>
            <p:cNvCxnSpPr/>
            <p:nvPr/>
          </p:nvCxnSpPr>
          <p:spPr>
            <a:xfrm>
              <a:off x="3887788" y="4243957"/>
              <a:ext cx="1" cy="251843"/>
            </a:xfrm>
            <a:prstGeom prst="straightConnector1">
              <a:avLst/>
            </a:prstGeom>
            <a:ln w="25400" cap="flat">
              <a:roun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3498163" y="3962400"/>
              <a:ext cx="1517831" cy="260523"/>
              <a:chOff x="3511369" y="3962400"/>
              <a:chExt cx="1517831" cy="260523"/>
            </a:xfrm>
          </p:grpSpPr>
          <p:sp>
            <p:nvSpPr>
              <p:cNvPr id="31" name="Hexagon 30"/>
              <p:cNvSpPr/>
              <p:nvPr/>
            </p:nvSpPr>
            <p:spPr>
              <a:xfrm>
                <a:off x="3511369" y="3962400"/>
                <a:ext cx="302207" cy="26052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Hexagon 31"/>
              <p:cNvSpPr/>
              <p:nvPr/>
            </p:nvSpPr>
            <p:spPr>
              <a:xfrm>
                <a:off x="3916577" y="3962400"/>
                <a:ext cx="302207" cy="26052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Hexagon 32"/>
              <p:cNvSpPr/>
              <p:nvPr/>
            </p:nvSpPr>
            <p:spPr>
              <a:xfrm>
                <a:off x="4321785" y="3962400"/>
                <a:ext cx="302207" cy="26052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Hexagon 33"/>
              <p:cNvSpPr/>
              <p:nvPr/>
            </p:nvSpPr>
            <p:spPr>
              <a:xfrm>
                <a:off x="4726993" y="3962400"/>
                <a:ext cx="302207" cy="26052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35" name="TextBox 92"/>
            <p:cNvSpPr txBox="1"/>
            <p:nvPr/>
          </p:nvSpPr>
          <p:spPr>
            <a:xfrm>
              <a:off x="1321043" y="3907995"/>
              <a:ext cx="2145203"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prstClr val="black"/>
                  </a:solidFill>
                </a:rPr>
                <a:t>Initial </a:t>
              </a:r>
              <a:r>
                <a:rPr lang="en-US" b="1" dirty="0" smtClean="0">
                  <a:solidFill>
                    <a:prstClr val="black"/>
                  </a:solidFill>
                </a:rPr>
                <a:t>Collective </a:t>
              </a:r>
              <a:r>
                <a:rPr lang="en-US" dirty="0" smtClean="0">
                  <a:solidFill>
                    <a:prstClr val="black"/>
                  </a:solidFill>
                </a:rPr>
                <a:t>Step</a:t>
              </a:r>
              <a:endParaRPr lang="en-US" dirty="0">
                <a:solidFill>
                  <a:prstClr val="black"/>
                </a:solidFill>
              </a:endParaRPr>
            </a:p>
          </p:txBody>
        </p:sp>
        <p:grpSp>
          <p:nvGrpSpPr>
            <p:cNvPr id="36" name="Group 35"/>
            <p:cNvGrpSpPr/>
            <p:nvPr/>
          </p:nvGrpSpPr>
          <p:grpSpPr>
            <a:xfrm>
              <a:off x="3498163" y="5105400"/>
              <a:ext cx="1517831" cy="260523"/>
              <a:chOff x="3511369" y="3962400"/>
              <a:chExt cx="1517831" cy="260523"/>
            </a:xfrm>
          </p:grpSpPr>
          <p:sp>
            <p:nvSpPr>
              <p:cNvPr id="37" name="Hexagon 36"/>
              <p:cNvSpPr/>
              <p:nvPr/>
            </p:nvSpPr>
            <p:spPr>
              <a:xfrm>
                <a:off x="3511369" y="3962400"/>
                <a:ext cx="302207" cy="26052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Hexagon 37"/>
              <p:cNvSpPr/>
              <p:nvPr/>
            </p:nvSpPr>
            <p:spPr>
              <a:xfrm>
                <a:off x="3916577" y="3962400"/>
                <a:ext cx="302207" cy="26052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Hexagon 38"/>
              <p:cNvSpPr/>
              <p:nvPr/>
            </p:nvSpPr>
            <p:spPr>
              <a:xfrm>
                <a:off x="4321785" y="3962400"/>
                <a:ext cx="302207" cy="26052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Hexagon 39"/>
              <p:cNvSpPr/>
              <p:nvPr/>
            </p:nvSpPr>
            <p:spPr>
              <a:xfrm>
                <a:off x="4726993" y="3962400"/>
                <a:ext cx="302207" cy="26052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1" name="TextBox 92"/>
            <p:cNvSpPr txBox="1"/>
            <p:nvPr/>
          </p:nvSpPr>
          <p:spPr>
            <a:xfrm>
              <a:off x="1190509" y="5023499"/>
              <a:ext cx="206345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prstClr val="black"/>
                  </a:solidFill>
                </a:rPr>
                <a:t>Final </a:t>
              </a:r>
              <a:r>
                <a:rPr lang="en-US" b="1" dirty="0" smtClean="0">
                  <a:solidFill>
                    <a:prstClr val="black"/>
                  </a:solidFill>
                </a:rPr>
                <a:t>Collective</a:t>
              </a:r>
              <a:r>
                <a:rPr lang="en-US" dirty="0" smtClean="0">
                  <a:solidFill>
                    <a:prstClr val="black"/>
                  </a:solidFill>
                </a:rPr>
                <a:t> Step</a:t>
              </a:r>
              <a:endParaRPr lang="en-US" dirty="0">
                <a:solidFill>
                  <a:prstClr val="black"/>
                </a:solidFill>
              </a:endParaRPr>
            </a:p>
          </p:txBody>
        </p:sp>
        <p:sp>
          <p:nvSpPr>
            <p:cNvPr id="42" name="TextBox 135"/>
            <p:cNvSpPr txBox="1"/>
            <p:nvPr/>
          </p:nvSpPr>
          <p:spPr>
            <a:xfrm>
              <a:off x="5015994" y="2042612"/>
              <a:ext cx="893321" cy="4001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smtClean="0">
                  <a:solidFill>
                    <a:prstClr val="black"/>
                  </a:solidFill>
                </a:rPr>
                <a:t>Iterate</a:t>
              </a:r>
              <a:endParaRPr lang="en-US" sz="2000" b="1" dirty="0">
                <a:solidFill>
                  <a:prstClr val="black"/>
                </a:solidFill>
              </a:endParaRPr>
            </a:p>
          </p:txBody>
        </p:sp>
      </p:grpSp>
    </p:spTree>
    <p:extLst>
      <p:ext uri="{BB962C8B-B14F-4D97-AF65-F5344CB8AC3E}">
        <p14:creationId xmlns:p14="http://schemas.microsoft.com/office/powerpoint/2010/main" val="32767894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
            <a:ext cx="6117375" cy="1143000"/>
          </a:xfrm>
        </p:spPr>
        <p:txBody>
          <a:bodyPr>
            <a:normAutofit fontScale="90000"/>
          </a:bodyPr>
          <a:lstStyle/>
          <a:p>
            <a:r>
              <a:rPr lang="en-US" sz="3600" dirty="0" smtClean="0"/>
              <a:t>Twister for Data Intensive </a:t>
            </a:r>
            <a:br>
              <a:rPr lang="en-US" sz="3600" dirty="0" smtClean="0"/>
            </a:br>
            <a:r>
              <a:rPr lang="en-US" sz="3600" dirty="0" smtClean="0"/>
              <a:t>Iterative Applications</a:t>
            </a:r>
            <a:endParaRPr lang="en-US" sz="3600" dirty="0"/>
          </a:p>
        </p:txBody>
      </p:sp>
      <p:sp>
        <p:nvSpPr>
          <p:cNvPr id="3" name="Content Placeholder 2"/>
          <p:cNvSpPr>
            <a:spLocks noGrp="1"/>
          </p:cNvSpPr>
          <p:nvPr>
            <p:ph idx="1"/>
          </p:nvPr>
        </p:nvSpPr>
        <p:spPr>
          <a:xfrm>
            <a:off x="152400" y="4800600"/>
            <a:ext cx="9067800" cy="1981200"/>
          </a:xfrm>
        </p:spPr>
        <p:txBody>
          <a:bodyPr>
            <a:normAutofit fontScale="85000" lnSpcReduction="20000"/>
          </a:bodyPr>
          <a:lstStyle/>
          <a:p>
            <a:r>
              <a:rPr lang="en-US" dirty="0"/>
              <a:t>(Iterative) MapReduce </a:t>
            </a:r>
            <a:r>
              <a:rPr lang="en-US" dirty="0" smtClean="0"/>
              <a:t>structure with Map-Collective is framework</a:t>
            </a:r>
          </a:p>
          <a:p>
            <a:r>
              <a:rPr lang="en-US" dirty="0" smtClean="0"/>
              <a:t>Twister runs on Linux or Azure</a:t>
            </a:r>
          </a:p>
          <a:p>
            <a:r>
              <a:rPr lang="en-US" dirty="0"/>
              <a:t>Twister4Azure is built on top of Azure </a:t>
            </a:r>
            <a:r>
              <a:rPr lang="en-US" b="1" dirty="0"/>
              <a:t>tables</a:t>
            </a:r>
            <a:r>
              <a:rPr lang="en-US" dirty="0"/>
              <a:t>, </a:t>
            </a:r>
            <a:r>
              <a:rPr lang="en-US" b="1" dirty="0"/>
              <a:t>queues</a:t>
            </a:r>
            <a:r>
              <a:rPr lang="en-US" dirty="0"/>
              <a:t>, </a:t>
            </a:r>
            <a:r>
              <a:rPr lang="en-US" b="1" dirty="0" smtClean="0"/>
              <a:t>storage</a:t>
            </a:r>
          </a:p>
        </p:txBody>
      </p:sp>
      <p:grpSp>
        <p:nvGrpSpPr>
          <p:cNvPr id="9" name="Group 8"/>
          <p:cNvGrpSpPr/>
          <p:nvPr/>
        </p:nvGrpSpPr>
        <p:grpSpPr>
          <a:xfrm>
            <a:off x="962467" y="1339324"/>
            <a:ext cx="6873897" cy="2610786"/>
            <a:chOff x="1448402" y="1343697"/>
            <a:chExt cx="6316144" cy="2200443"/>
          </a:xfrm>
        </p:grpSpPr>
        <p:sp>
          <p:nvSpPr>
            <p:cNvPr id="52" name="Rounded Rectangle 51"/>
            <p:cNvSpPr/>
            <p:nvPr/>
          </p:nvSpPr>
          <p:spPr>
            <a:xfrm>
              <a:off x="3160648" y="1705444"/>
              <a:ext cx="892229" cy="31182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 name="Rounded Rectangle 52"/>
            <p:cNvSpPr/>
            <p:nvPr/>
          </p:nvSpPr>
          <p:spPr>
            <a:xfrm>
              <a:off x="3160648" y="2155261"/>
              <a:ext cx="892229" cy="31182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ounded Rectangle 53"/>
            <p:cNvSpPr/>
            <p:nvPr/>
          </p:nvSpPr>
          <p:spPr>
            <a:xfrm>
              <a:off x="3160648" y="2983213"/>
              <a:ext cx="892229" cy="31182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5989015" y="1933040"/>
              <a:ext cx="687016" cy="3781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5989015" y="2732318"/>
              <a:ext cx="687016" cy="3781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7" name="Straight Connector 56"/>
            <p:cNvCxnSpPr/>
            <p:nvPr/>
          </p:nvCxnSpPr>
          <p:spPr>
            <a:xfrm>
              <a:off x="3606764" y="2597910"/>
              <a:ext cx="0" cy="323475"/>
            </a:xfrm>
            <a:prstGeom prst="line">
              <a:avLst/>
            </a:prstGeom>
            <a:ln w="38100">
              <a:prstDash val="sysDot"/>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6332523" y="2387339"/>
              <a:ext cx="0" cy="323475"/>
            </a:xfrm>
            <a:prstGeom prst="line">
              <a:avLst/>
            </a:prstGeom>
            <a:ln w="38100">
              <a:prstDash val="sysDot"/>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stCxn id="52" idx="3"/>
            </p:cNvCxnSpPr>
            <p:nvPr/>
          </p:nvCxnSpPr>
          <p:spPr>
            <a:xfrm>
              <a:off x="4052878" y="1861357"/>
              <a:ext cx="1936138" cy="2939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a:stCxn id="53" idx="3"/>
            </p:cNvCxnSpPr>
            <p:nvPr/>
          </p:nvCxnSpPr>
          <p:spPr>
            <a:xfrm flipV="1">
              <a:off x="4052878" y="2275332"/>
              <a:ext cx="1936138" cy="358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a:stCxn id="54" idx="3"/>
            </p:cNvCxnSpPr>
            <p:nvPr/>
          </p:nvCxnSpPr>
          <p:spPr>
            <a:xfrm flipV="1">
              <a:off x="4052878" y="2324525"/>
              <a:ext cx="1936138" cy="8146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a:stCxn id="52" idx="3"/>
              <a:endCxn id="56" idx="1"/>
            </p:cNvCxnSpPr>
            <p:nvPr/>
          </p:nvCxnSpPr>
          <p:spPr>
            <a:xfrm>
              <a:off x="4052878" y="1861357"/>
              <a:ext cx="2036748" cy="9263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a:stCxn id="54" idx="3"/>
              <a:endCxn id="56" idx="2"/>
            </p:cNvCxnSpPr>
            <p:nvPr/>
          </p:nvCxnSpPr>
          <p:spPr>
            <a:xfrm flipV="1">
              <a:off x="4052878" y="2921385"/>
              <a:ext cx="1936138" cy="2177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6961545" y="2467086"/>
              <a:ext cx="803001" cy="0"/>
            </a:xfrm>
            <a:prstGeom prst="line">
              <a:avLst/>
            </a:prstGeom>
            <a:ln w="57150">
              <a:solidFill>
                <a:schemeClr val="tx1"/>
              </a:solidFill>
              <a:headEnd type="none"/>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7764546" y="2467086"/>
              <a:ext cx="0" cy="1077054"/>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flipH="1">
              <a:off x="2125671" y="3544140"/>
              <a:ext cx="5638875" cy="0"/>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V="1">
              <a:off x="2125670" y="2467086"/>
              <a:ext cx="0" cy="1077054"/>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2125670" y="2467086"/>
              <a:ext cx="856533" cy="0"/>
            </a:xfrm>
            <a:prstGeom prst="line">
              <a:avLst/>
            </a:prstGeom>
            <a:ln w="57150">
              <a:solidFill>
                <a:schemeClr val="tx1"/>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3118493" y="1343697"/>
              <a:ext cx="962828" cy="334948"/>
            </a:xfrm>
            <a:prstGeom prst="rect">
              <a:avLst/>
            </a:prstGeom>
            <a:noFill/>
          </p:spPr>
          <p:txBody>
            <a:bodyPr wrap="none" rtlCol="0">
              <a:spAutoFit/>
            </a:bodyPr>
            <a:lstStyle/>
            <a:p>
              <a:r>
                <a:rPr lang="en-US" sz="1600" b="1" dirty="0" smtClean="0"/>
                <a:t>Compute</a:t>
              </a:r>
              <a:endParaRPr lang="en-US" sz="1600" b="1" dirty="0"/>
            </a:p>
          </p:txBody>
        </p:sp>
        <p:sp>
          <p:nvSpPr>
            <p:cNvPr id="70" name="TextBox 69"/>
            <p:cNvSpPr txBox="1"/>
            <p:nvPr/>
          </p:nvSpPr>
          <p:spPr>
            <a:xfrm>
              <a:off x="4184436" y="1355446"/>
              <a:ext cx="1534459" cy="334948"/>
            </a:xfrm>
            <a:prstGeom prst="rect">
              <a:avLst/>
            </a:prstGeom>
            <a:noFill/>
          </p:spPr>
          <p:txBody>
            <a:bodyPr wrap="none" rtlCol="0">
              <a:spAutoFit/>
            </a:bodyPr>
            <a:lstStyle/>
            <a:p>
              <a:r>
                <a:rPr lang="en-US" sz="1600" b="1" dirty="0" smtClean="0"/>
                <a:t>Communication</a:t>
              </a:r>
              <a:endParaRPr lang="en-US" sz="1600" b="1" dirty="0"/>
            </a:p>
          </p:txBody>
        </p:sp>
        <p:sp>
          <p:nvSpPr>
            <p:cNvPr id="71" name="TextBox 70"/>
            <p:cNvSpPr txBox="1"/>
            <p:nvPr/>
          </p:nvSpPr>
          <p:spPr>
            <a:xfrm>
              <a:off x="5840251" y="1355446"/>
              <a:ext cx="1529778" cy="334948"/>
            </a:xfrm>
            <a:prstGeom prst="rect">
              <a:avLst/>
            </a:prstGeom>
            <a:noFill/>
          </p:spPr>
          <p:txBody>
            <a:bodyPr wrap="none" rtlCol="0">
              <a:spAutoFit/>
            </a:bodyPr>
            <a:lstStyle/>
            <a:p>
              <a:r>
                <a:rPr lang="en-US" sz="1600" b="1" dirty="0" smtClean="0"/>
                <a:t>Reduce/ barrier</a:t>
              </a:r>
              <a:endParaRPr lang="en-US" sz="1600" b="1" dirty="0"/>
            </a:p>
          </p:txBody>
        </p:sp>
        <p:sp>
          <p:nvSpPr>
            <p:cNvPr id="72" name="TextBox 71"/>
            <p:cNvSpPr txBox="1"/>
            <p:nvPr/>
          </p:nvSpPr>
          <p:spPr>
            <a:xfrm>
              <a:off x="1448402" y="2104229"/>
              <a:ext cx="1354538" cy="334948"/>
            </a:xfrm>
            <a:prstGeom prst="rect">
              <a:avLst/>
            </a:prstGeom>
            <a:noFill/>
          </p:spPr>
          <p:txBody>
            <a:bodyPr wrap="none" rtlCol="0">
              <a:spAutoFit/>
            </a:bodyPr>
            <a:lstStyle/>
            <a:p>
              <a:r>
                <a:rPr lang="en-US" sz="1600" b="1" dirty="0" smtClean="0"/>
                <a:t>New Iteration</a:t>
              </a:r>
              <a:endParaRPr lang="en-US" sz="1600" b="1" dirty="0"/>
            </a:p>
          </p:txBody>
        </p:sp>
        <p:sp>
          <p:nvSpPr>
            <p:cNvPr id="4" name="Flowchart: Magnetic Disk 3"/>
            <p:cNvSpPr/>
            <p:nvPr/>
          </p:nvSpPr>
          <p:spPr>
            <a:xfrm>
              <a:off x="3828742" y="1819849"/>
              <a:ext cx="224135" cy="188025"/>
            </a:xfrm>
            <a:prstGeom prst="flowChartMagneticDisk">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7" name="Flowchart: Magnetic Disk 26"/>
            <p:cNvSpPr/>
            <p:nvPr/>
          </p:nvSpPr>
          <p:spPr>
            <a:xfrm>
              <a:off x="3828741" y="2267789"/>
              <a:ext cx="224135" cy="188025"/>
            </a:xfrm>
            <a:prstGeom prst="flowChartMagneticDisk">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8" name="Flowchart: Magnetic Disk 27"/>
            <p:cNvSpPr/>
            <p:nvPr/>
          </p:nvSpPr>
          <p:spPr>
            <a:xfrm>
              <a:off x="3828740" y="3107013"/>
              <a:ext cx="224135" cy="188025"/>
            </a:xfrm>
            <a:prstGeom prst="flowChartMagneticDisk">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5" name="Folded Corner 4"/>
            <p:cNvSpPr/>
            <p:nvPr/>
          </p:nvSpPr>
          <p:spPr>
            <a:xfrm>
              <a:off x="7156039" y="2355304"/>
              <a:ext cx="181155" cy="223564"/>
            </a:xfrm>
            <a:prstGeom prst="foldedCorne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10" name="Oval Callout 9"/>
          <p:cNvSpPr/>
          <p:nvPr/>
        </p:nvSpPr>
        <p:spPr>
          <a:xfrm>
            <a:off x="3795347" y="3831771"/>
            <a:ext cx="2218192" cy="1045029"/>
          </a:xfrm>
          <a:prstGeom prst="wedgeEllipseCallout">
            <a:avLst>
              <a:gd name="adj1" fmla="val -45477"/>
              <a:gd name="adj2" fmla="val -7139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smtClean="0"/>
              <a:t>Larger Loop-Invariant Data</a:t>
            </a:r>
            <a:endParaRPr lang="en-US" b="1" dirty="0"/>
          </a:p>
        </p:txBody>
      </p:sp>
      <p:sp>
        <p:nvSpPr>
          <p:cNvPr id="34" name="Oval Callout 33"/>
          <p:cNvSpPr/>
          <p:nvPr/>
        </p:nvSpPr>
        <p:spPr>
          <a:xfrm>
            <a:off x="6277885" y="152400"/>
            <a:ext cx="2108696" cy="1045029"/>
          </a:xfrm>
          <a:prstGeom prst="wedgeEllipseCallout">
            <a:avLst>
              <a:gd name="adj1" fmla="val -35341"/>
              <a:gd name="adj2" fmla="val 71784"/>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smtClean="0"/>
              <a:t>Generalize to arbitrary Collective </a:t>
            </a:r>
            <a:endParaRPr lang="en-US" b="1" dirty="0"/>
          </a:p>
        </p:txBody>
      </p:sp>
      <p:sp>
        <p:nvSpPr>
          <p:cNvPr id="14" name="Rounded Rectangular Callout 13"/>
          <p:cNvSpPr/>
          <p:nvPr/>
        </p:nvSpPr>
        <p:spPr>
          <a:xfrm>
            <a:off x="760022" y="1397493"/>
            <a:ext cx="1299414" cy="600254"/>
          </a:xfrm>
          <a:prstGeom prst="wedgeRoundRectCallout">
            <a:avLst>
              <a:gd name="adj1" fmla="val 100414"/>
              <a:gd name="adj2" fmla="val 143614"/>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smtClean="0"/>
              <a:t>Broadcast</a:t>
            </a:r>
            <a:endParaRPr lang="en-US" b="1" dirty="0"/>
          </a:p>
        </p:txBody>
      </p:sp>
      <p:sp>
        <p:nvSpPr>
          <p:cNvPr id="33" name="Oval Callout 32"/>
          <p:cNvSpPr/>
          <p:nvPr/>
        </p:nvSpPr>
        <p:spPr>
          <a:xfrm>
            <a:off x="6858001" y="3004083"/>
            <a:ext cx="2133600" cy="1350202"/>
          </a:xfrm>
          <a:prstGeom prst="wedgeEllipseCallout">
            <a:avLst>
              <a:gd name="adj1" fmla="val -28906"/>
              <a:gd name="adj2" fmla="val -7139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a:t>Smaller Loop-Variant Data</a:t>
            </a:r>
          </a:p>
        </p:txBody>
      </p:sp>
      <p:sp>
        <p:nvSpPr>
          <p:cNvPr id="35" name="TextBox 34"/>
          <p:cNvSpPr txBox="1"/>
          <p:nvPr/>
        </p:nvSpPr>
        <p:spPr>
          <a:xfrm>
            <a:off x="7174122" y="6387890"/>
            <a:ext cx="1798441" cy="369332"/>
          </a:xfrm>
          <a:prstGeom prst="rect">
            <a:avLst/>
          </a:prstGeom>
          <a:noFill/>
          <a:ln>
            <a:solidFill>
              <a:schemeClr val="tx1"/>
            </a:solidFill>
          </a:ln>
        </p:spPr>
        <p:txBody>
          <a:bodyPr wrap="none" rtlCol="0">
            <a:spAutoFit/>
          </a:bodyPr>
          <a:lstStyle/>
          <a:p>
            <a:r>
              <a:rPr lang="en-US" dirty="0"/>
              <a:t>Qiu, </a:t>
            </a:r>
            <a:r>
              <a:rPr lang="en-US" dirty="0" err="1"/>
              <a:t>Gunarathne</a:t>
            </a:r>
            <a:r>
              <a:rPr lang="en-US" dirty="0"/>
              <a:t> </a:t>
            </a:r>
          </a:p>
        </p:txBody>
      </p:sp>
    </p:spTree>
    <p:extLst>
      <p:ext uri="{BB962C8B-B14F-4D97-AF65-F5344CB8AC3E}">
        <p14:creationId xmlns:p14="http://schemas.microsoft.com/office/powerpoint/2010/main" val="40935303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790757" cy="1143000"/>
          </a:xfrm>
          <a:ln>
            <a:noFill/>
          </a:ln>
        </p:spPr>
        <p:txBody>
          <a:bodyPr>
            <a:normAutofit fontScale="90000"/>
          </a:bodyPr>
          <a:lstStyle/>
          <a:p>
            <a:r>
              <a:rPr lang="en-US" sz="3600" dirty="0" smtClean="0">
                <a:effectLst>
                  <a:outerShdw blurRad="38100" dist="38100" dir="2700000" algn="tl">
                    <a:srgbClr val="000000">
                      <a:alpha val="43137"/>
                    </a:srgbClr>
                  </a:outerShdw>
                </a:effectLst>
              </a:rPr>
              <a:t>Pleasingly Parallel</a:t>
            </a:r>
            <a:br>
              <a:rPr lang="en-US" sz="3600" dirty="0" smtClean="0">
                <a:effectLst>
                  <a:outerShdw blurRad="38100" dist="38100" dir="2700000" algn="tl">
                    <a:srgbClr val="000000">
                      <a:alpha val="43137"/>
                    </a:srgbClr>
                  </a:outerShdw>
                </a:effectLst>
              </a:rPr>
            </a:br>
            <a:r>
              <a:rPr lang="en-US" sz="3600" dirty="0" smtClean="0">
                <a:effectLst>
                  <a:outerShdw blurRad="38100" dist="38100" dir="2700000" algn="tl">
                    <a:srgbClr val="000000">
                      <a:alpha val="43137"/>
                    </a:srgbClr>
                  </a:outerShdw>
                </a:effectLst>
              </a:rPr>
              <a:t>Performance </a:t>
            </a:r>
            <a:r>
              <a:rPr lang="en-US" sz="3600" dirty="0">
                <a:effectLst>
                  <a:outerShdw blurRad="38100" dist="38100" dir="2700000" algn="tl">
                    <a:srgbClr val="000000">
                      <a:alpha val="43137"/>
                    </a:srgbClr>
                  </a:outerShdw>
                </a:effectLst>
              </a:rPr>
              <a:t>Comparisons</a:t>
            </a:r>
          </a:p>
        </p:txBody>
      </p:sp>
      <p:grpSp>
        <p:nvGrpSpPr>
          <p:cNvPr id="3" name="Group 2"/>
          <p:cNvGrpSpPr/>
          <p:nvPr/>
        </p:nvGrpSpPr>
        <p:grpSpPr>
          <a:xfrm>
            <a:off x="700354" y="1002976"/>
            <a:ext cx="3429000" cy="2472154"/>
            <a:chOff x="2438400" y="1126175"/>
            <a:chExt cx="3429000" cy="2472154"/>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00" y="1464729"/>
              <a:ext cx="3429000" cy="2133600"/>
            </a:xfrm>
            <a:prstGeom prst="rect">
              <a:avLst/>
            </a:prstGeom>
            <a:ln w="3175">
              <a:solidFill>
                <a:schemeClr val="tx1"/>
              </a:solidFill>
            </a:ln>
            <a:effectLst/>
          </p:spPr>
        </p:pic>
        <p:sp>
          <p:nvSpPr>
            <p:cNvPr id="7" name="Rectangle 6"/>
            <p:cNvSpPr/>
            <p:nvPr/>
          </p:nvSpPr>
          <p:spPr>
            <a:xfrm>
              <a:off x="3061294" y="1126175"/>
              <a:ext cx="2194768" cy="338554"/>
            </a:xfrm>
            <a:prstGeom prst="rect">
              <a:avLst/>
            </a:prstGeom>
          </p:spPr>
          <p:txBody>
            <a:bodyPr wrap="none">
              <a:spAutoFit/>
            </a:bodyPr>
            <a:lstStyle/>
            <a:p>
              <a:r>
                <a:rPr lang="en-US" sz="1600" b="1" dirty="0">
                  <a:solidFill>
                    <a:prstClr val="black"/>
                  </a:solidFill>
                  <a:cs typeface="Arial" pitchFamily="34" charset="0"/>
                </a:rPr>
                <a:t>BLAST Sequence Search</a:t>
              </a:r>
              <a:endParaRPr lang="en-US" sz="1600" b="1" dirty="0">
                <a:solidFill>
                  <a:prstClr val="black"/>
                </a:solidFill>
              </a:endParaRPr>
            </a:p>
          </p:txBody>
        </p:sp>
      </p:grpSp>
      <p:grpSp>
        <p:nvGrpSpPr>
          <p:cNvPr id="13" name="Group 12"/>
          <p:cNvGrpSpPr/>
          <p:nvPr/>
        </p:nvGrpSpPr>
        <p:grpSpPr>
          <a:xfrm>
            <a:off x="228600" y="3657600"/>
            <a:ext cx="5307409" cy="2667000"/>
            <a:chOff x="407590" y="3810000"/>
            <a:chExt cx="5307409" cy="266700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7590" y="4142228"/>
              <a:ext cx="5307409" cy="2334772"/>
            </a:xfrm>
            <a:prstGeom prst="rect">
              <a:avLst/>
            </a:prstGeom>
            <a:ln w="3175">
              <a:solidFill>
                <a:schemeClr val="tx1"/>
              </a:solidFill>
            </a:ln>
            <a:effectLst/>
          </p:spPr>
        </p:pic>
        <p:sp>
          <p:nvSpPr>
            <p:cNvPr id="8" name="Rectangle 7"/>
            <p:cNvSpPr/>
            <p:nvPr/>
          </p:nvSpPr>
          <p:spPr>
            <a:xfrm>
              <a:off x="1890140" y="3810000"/>
              <a:ext cx="2342308" cy="338554"/>
            </a:xfrm>
            <a:prstGeom prst="rect">
              <a:avLst/>
            </a:prstGeom>
          </p:spPr>
          <p:txBody>
            <a:bodyPr wrap="none">
              <a:spAutoFit/>
            </a:bodyPr>
            <a:lstStyle/>
            <a:p>
              <a:r>
                <a:rPr lang="en-US" sz="1600" b="1" dirty="0">
                  <a:solidFill>
                    <a:prstClr val="black"/>
                  </a:solidFill>
                  <a:cs typeface="Arial" pitchFamily="34" charset="0"/>
                </a:rPr>
                <a:t>Cap3 Sequence Assembly</a:t>
              </a:r>
              <a:endParaRPr lang="en-US" sz="1600" b="1" dirty="0">
                <a:solidFill>
                  <a:prstClr val="black"/>
                </a:solidFill>
              </a:endParaRPr>
            </a:p>
          </p:txBody>
        </p:sp>
      </p:grpSp>
      <p:sp>
        <p:nvSpPr>
          <p:cNvPr id="9" name="Rectangle 8"/>
          <p:cNvSpPr/>
          <p:nvPr/>
        </p:nvSpPr>
        <p:spPr>
          <a:xfrm>
            <a:off x="6675739" y="710612"/>
            <a:ext cx="1936327" cy="584727"/>
          </a:xfrm>
          <a:prstGeom prst="rect">
            <a:avLst/>
          </a:prstGeom>
        </p:spPr>
        <p:txBody>
          <a:bodyPr wrap="none" lIns="91390" tIns="45696" rIns="91390" bIns="45696">
            <a:spAutoFit/>
          </a:bodyPr>
          <a:lstStyle/>
          <a:p>
            <a:pPr algn="ctr"/>
            <a:r>
              <a:rPr lang="en-US" sz="1600" b="1" dirty="0">
                <a:solidFill>
                  <a:prstClr val="black"/>
                </a:solidFill>
                <a:cs typeface="Arial" pitchFamily="34" charset="0"/>
              </a:rPr>
              <a:t>Smith </a:t>
            </a:r>
            <a:r>
              <a:rPr lang="en-US" sz="1600" b="1" dirty="0" smtClean="0">
                <a:solidFill>
                  <a:prstClr val="black"/>
                </a:solidFill>
                <a:cs typeface="Arial" pitchFamily="34" charset="0"/>
              </a:rPr>
              <a:t>Waterman </a:t>
            </a:r>
            <a:endParaRPr lang="en-US" sz="1600" b="1" dirty="0">
              <a:solidFill>
                <a:prstClr val="black"/>
              </a:solidFill>
              <a:cs typeface="Arial" pitchFamily="34" charset="0"/>
            </a:endParaRPr>
          </a:p>
          <a:p>
            <a:pPr algn="ctr"/>
            <a:r>
              <a:rPr lang="en-US" sz="1600" b="1" dirty="0">
                <a:solidFill>
                  <a:prstClr val="black"/>
                </a:solidFill>
                <a:cs typeface="Arial" pitchFamily="34" charset="0"/>
              </a:rPr>
              <a:t>Sequence Alignment</a:t>
            </a:r>
            <a:endParaRPr lang="en-US" sz="1600" b="1" dirty="0">
              <a:solidFill>
                <a:prstClr val="black"/>
              </a:solidFill>
            </a:endParaRPr>
          </a:p>
        </p:txBody>
      </p:sp>
      <p:pic>
        <p:nvPicPr>
          <p:cNvPr id="10" name="Picture 9" descr="D:\academic\phd\Publications\CloudComp09\figures\cap3.png"/>
          <p:cNvPicPr>
            <a:picLocks noChangeAspect="1" noChangeArrowheads="1"/>
          </p:cNvPicPr>
          <p:nvPr/>
        </p:nvPicPr>
        <p:blipFill>
          <a:blip r:embed="rId5" cstate="print"/>
          <a:srcRect/>
          <a:stretch>
            <a:fillRect/>
          </a:stretch>
        </p:blipFill>
        <p:spPr bwMode="auto">
          <a:xfrm>
            <a:off x="6096000" y="4419600"/>
            <a:ext cx="1719648" cy="1905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1" y="1362887"/>
            <a:ext cx="3140075" cy="2633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667689090"/>
      </p:ext>
    </p:extLst>
  </p:cSld>
  <p:clrMapOvr>
    <a:masterClrMapping/>
  </p:clrMapOvr>
  <mc:AlternateContent xmlns:mc="http://schemas.openxmlformats.org/markup-compatibility/2006" xmlns:p14="http://schemas.microsoft.com/office/powerpoint/2010/main">
    <mc:Choice Requires="p14">
      <p:transition spd="slow" p14:dur="2000" advTm="9174"/>
    </mc:Choice>
    <mc:Fallback xmlns="">
      <p:transition spd="slow" advTm="9174"/>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scene3d>
              <a:camera prst="orthographicFront"/>
              <a:lightRig rig="flat" dir="tl">
                <a:rot lat="0" lon="0" rev="6600000"/>
              </a:lightRig>
            </a:scene3d>
            <a:sp3d extrusionH="25400" contourW="8890">
              <a:contourClr>
                <a:schemeClr val="accent2">
                  <a:shade val="75000"/>
                </a:schemeClr>
              </a:contourClr>
            </a:sp3d>
          </a:bodyPr>
          <a:lstStyle/>
          <a:p>
            <a:r>
              <a:rPr lang="en-US" sz="36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latin typeface="Century Gothic" pitchFamily="34" charset="0"/>
              </a:rPr>
              <a:t>Performance – </a:t>
            </a:r>
            <a:r>
              <a:rPr lang="en-US" sz="360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latin typeface="Century Gothic" pitchFamily="34" charset="0"/>
              </a:rPr>
              <a:t>Kmeans</a:t>
            </a:r>
            <a:r>
              <a:rPr lang="en-US" sz="36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latin typeface="Century Gothic" pitchFamily="34" charset="0"/>
              </a:rPr>
              <a:t> Clustering</a:t>
            </a:r>
          </a:p>
        </p:txBody>
      </p:sp>
      <p:graphicFrame>
        <p:nvGraphicFramePr>
          <p:cNvPr id="25" name="Content Placeholder 3"/>
          <p:cNvGraphicFramePr>
            <a:graphicFrameLocks noGrp="1"/>
          </p:cNvGraphicFramePr>
          <p:nvPr>
            <p:ph idx="1"/>
            <p:extLst>
              <p:ext uri="{D42A27DB-BD31-4B8C-83A1-F6EECF244321}">
                <p14:modId xmlns:p14="http://schemas.microsoft.com/office/powerpoint/2010/main" val="23123185"/>
              </p:ext>
            </p:extLst>
          </p:nvPr>
        </p:nvGraphicFramePr>
        <p:xfrm>
          <a:off x="228600" y="3518615"/>
          <a:ext cx="4093038" cy="2605344"/>
        </p:xfrm>
        <a:graphic>
          <a:graphicData uri="http://schemas.openxmlformats.org/drawingml/2006/chart">
            <c:chart xmlns:c="http://schemas.openxmlformats.org/drawingml/2006/chart" xmlns:r="http://schemas.openxmlformats.org/officeDocument/2006/relationships" r:id="rId4"/>
          </a:graphicData>
        </a:graphic>
      </p:graphicFrame>
      <p:sp>
        <p:nvSpPr>
          <p:cNvPr id="19" name="Rectangle 18"/>
          <p:cNvSpPr/>
          <p:nvPr/>
        </p:nvSpPr>
        <p:spPr>
          <a:xfrm>
            <a:off x="5257800" y="3138929"/>
            <a:ext cx="3429000" cy="307728"/>
          </a:xfrm>
          <a:prstGeom prst="rect">
            <a:avLst/>
          </a:prstGeom>
        </p:spPr>
        <p:txBody>
          <a:bodyPr wrap="square" lIns="91390" tIns="45696" rIns="91390" bIns="45696">
            <a:spAutoFit/>
          </a:bodyPr>
          <a:lstStyle/>
          <a:p>
            <a:pPr algn="ctr"/>
            <a:r>
              <a:rPr lang="en-US" sz="1400" b="1" dirty="0">
                <a:solidFill>
                  <a:prstClr val="black"/>
                </a:solidFill>
                <a:cs typeface="Arial" pitchFamily="34" charset="0"/>
              </a:rPr>
              <a:t>Number of Executing Map Task Histogram</a:t>
            </a:r>
            <a:endParaRPr lang="en-US" sz="1400" b="1" dirty="0">
              <a:solidFill>
                <a:prstClr val="black"/>
              </a:solidFill>
            </a:endParaRPr>
          </a:p>
        </p:txBody>
      </p:sp>
      <p:sp>
        <p:nvSpPr>
          <p:cNvPr id="20" name="Rectangle 19"/>
          <p:cNvSpPr/>
          <p:nvPr/>
        </p:nvSpPr>
        <p:spPr>
          <a:xfrm>
            <a:off x="603183" y="6027630"/>
            <a:ext cx="3429000" cy="307728"/>
          </a:xfrm>
          <a:prstGeom prst="rect">
            <a:avLst/>
          </a:prstGeom>
        </p:spPr>
        <p:txBody>
          <a:bodyPr wrap="square" lIns="91390" tIns="45696" rIns="91390" bIns="45696">
            <a:spAutoFit/>
          </a:bodyPr>
          <a:lstStyle/>
          <a:p>
            <a:pPr algn="ctr"/>
            <a:r>
              <a:rPr lang="en-US" sz="1400" b="1" dirty="0">
                <a:solidFill>
                  <a:prstClr val="black"/>
                </a:solidFill>
                <a:cs typeface="Arial" pitchFamily="34" charset="0"/>
              </a:rPr>
              <a:t>Strong Scaling with 128M Data Points</a:t>
            </a:r>
            <a:endParaRPr lang="en-US" sz="1400" b="1" dirty="0">
              <a:solidFill>
                <a:prstClr val="black"/>
              </a:solidFill>
            </a:endParaRPr>
          </a:p>
        </p:txBody>
      </p:sp>
      <p:sp>
        <p:nvSpPr>
          <p:cNvPr id="21" name="Rectangle 20"/>
          <p:cNvSpPr/>
          <p:nvPr/>
        </p:nvSpPr>
        <p:spPr>
          <a:xfrm>
            <a:off x="5143500" y="6199917"/>
            <a:ext cx="3429000" cy="307728"/>
          </a:xfrm>
          <a:prstGeom prst="rect">
            <a:avLst/>
          </a:prstGeom>
        </p:spPr>
        <p:txBody>
          <a:bodyPr wrap="square" lIns="91390" tIns="45696" rIns="91390" bIns="45696">
            <a:spAutoFit/>
          </a:bodyPr>
          <a:lstStyle/>
          <a:p>
            <a:pPr algn="ctr"/>
            <a:r>
              <a:rPr lang="en-US" sz="1400" b="1" dirty="0">
                <a:solidFill>
                  <a:prstClr val="black"/>
                </a:solidFill>
                <a:cs typeface="Arial" pitchFamily="34" charset="0"/>
              </a:rPr>
              <a:t>Weak Scaling</a:t>
            </a:r>
            <a:endParaRPr lang="en-US" sz="1400" b="1" dirty="0">
              <a:solidFill>
                <a:prstClr val="black"/>
              </a:solidFill>
            </a:endParaRPr>
          </a:p>
        </p:txBody>
      </p:sp>
      <p:sp>
        <p:nvSpPr>
          <p:cNvPr id="22" name="Rectangle 21"/>
          <p:cNvSpPr/>
          <p:nvPr/>
        </p:nvSpPr>
        <p:spPr>
          <a:xfrm>
            <a:off x="990600" y="3130871"/>
            <a:ext cx="3429000" cy="307728"/>
          </a:xfrm>
          <a:prstGeom prst="rect">
            <a:avLst/>
          </a:prstGeom>
        </p:spPr>
        <p:txBody>
          <a:bodyPr wrap="square" lIns="91390" tIns="45696" rIns="91390" bIns="45696">
            <a:spAutoFit/>
          </a:bodyPr>
          <a:lstStyle/>
          <a:p>
            <a:pPr algn="ctr"/>
            <a:r>
              <a:rPr lang="en-US" sz="1400" b="1" dirty="0">
                <a:solidFill>
                  <a:prstClr val="black"/>
                </a:solidFill>
                <a:cs typeface="Arial" pitchFamily="34" charset="0"/>
              </a:rPr>
              <a:t>Task Execution Time Histogram</a:t>
            </a:r>
            <a:endParaRPr lang="en-US" sz="1400" b="1" dirty="0">
              <a:solidFill>
                <a:prstClr val="black"/>
              </a:solidFill>
            </a:endParaRPr>
          </a:p>
        </p:txBody>
      </p:sp>
      <p:pic>
        <p:nvPicPr>
          <p:cNvPr id="9"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09600" y="1134669"/>
            <a:ext cx="8229600" cy="2028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ounded Rectangular Callout 15"/>
          <p:cNvSpPr/>
          <p:nvPr/>
        </p:nvSpPr>
        <p:spPr>
          <a:xfrm>
            <a:off x="373084" y="914974"/>
            <a:ext cx="2895600" cy="439387"/>
          </a:xfrm>
          <a:prstGeom prst="wedgeRoundRectCallout">
            <a:avLst>
              <a:gd name="adj1" fmla="val -21252"/>
              <a:gd name="adj2" fmla="val 119256"/>
              <a:gd name="adj3" fmla="val 16667"/>
            </a:avLst>
          </a:prstGeom>
          <a:solidFill>
            <a:srgbClr val="FFFFCC"/>
          </a:solidFill>
        </p:spPr>
        <p:style>
          <a:lnRef idx="1">
            <a:schemeClr val="accent3"/>
          </a:lnRef>
          <a:fillRef idx="2">
            <a:schemeClr val="accent3"/>
          </a:fillRef>
          <a:effectRef idx="1">
            <a:schemeClr val="accent3"/>
          </a:effectRef>
          <a:fontRef idx="minor">
            <a:schemeClr val="dk1"/>
          </a:fontRef>
        </p:style>
        <p:txBody>
          <a:bodyPr lIns="91390" tIns="45696" rIns="91390" bIns="45696" rtlCol="0" anchor="ctr"/>
          <a:lstStyle/>
          <a:p>
            <a:pPr algn="ctr"/>
            <a:r>
              <a:rPr lang="en-US" sz="1600" b="1" dirty="0">
                <a:solidFill>
                  <a:prstClr val="black"/>
                </a:solidFill>
              </a:rPr>
              <a:t>First iteration performs the initial data fetch</a:t>
            </a:r>
          </a:p>
        </p:txBody>
      </p:sp>
      <p:sp>
        <p:nvSpPr>
          <p:cNvPr id="23" name="Rounded Rectangular Callout 22"/>
          <p:cNvSpPr/>
          <p:nvPr/>
        </p:nvSpPr>
        <p:spPr>
          <a:xfrm>
            <a:off x="5246826" y="695283"/>
            <a:ext cx="2895600" cy="439387"/>
          </a:xfrm>
          <a:prstGeom prst="wedgeRoundRectCallout">
            <a:avLst>
              <a:gd name="adj1" fmla="val -22482"/>
              <a:gd name="adj2" fmla="val 97635"/>
              <a:gd name="adj3" fmla="val 16667"/>
            </a:avLst>
          </a:prstGeom>
          <a:solidFill>
            <a:srgbClr val="FFFFCC"/>
          </a:solidFill>
        </p:spPr>
        <p:style>
          <a:lnRef idx="1">
            <a:schemeClr val="accent3"/>
          </a:lnRef>
          <a:fillRef idx="2">
            <a:schemeClr val="accent3"/>
          </a:fillRef>
          <a:effectRef idx="1">
            <a:schemeClr val="accent3"/>
          </a:effectRef>
          <a:fontRef idx="minor">
            <a:schemeClr val="dk1"/>
          </a:fontRef>
        </p:style>
        <p:txBody>
          <a:bodyPr lIns="91390" tIns="45696" rIns="91390" bIns="45696" rtlCol="0" anchor="ctr"/>
          <a:lstStyle/>
          <a:p>
            <a:pPr algn="ctr"/>
            <a:r>
              <a:rPr lang="en-US" sz="1600" b="1" dirty="0">
                <a:solidFill>
                  <a:prstClr val="black"/>
                </a:solidFill>
              </a:rPr>
              <a:t>Overhead between iterations</a:t>
            </a:r>
          </a:p>
        </p:txBody>
      </p:sp>
      <p:sp>
        <p:nvSpPr>
          <p:cNvPr id="24" name="Rounded Rectangular Callout 23"/>
          <p:cNvSpPr/>
          <p:nvPr/>
        </p:nvSpPr>
        <p:spPr>
          <a:xfrm>
            <a:off x="990600" y="4909482"/>
            <a:ext cx="3352800" cy="439387"/>
          </a:xfrm>
          <a:prstGeom prst="wedgeRoundRectCallout">
            <a:avLst>
              <a:gd name="adj1" fmla="val -22583"/>
              <a:gd name="adj2" fmla="val -169258"/>
              <a:gd name="adj3" fmla="val 16667"/>
            </a:avLst>
          </a:prstGeom>
        </p:spPr>
        <p:style>
          <a:lnRef idx="1">
            <a:schemeClr val="accent3"/>
          </a:lnRef>
          <a:fillRef idx="2">
            <a:schemeClr val="accent3"/>
          </a:fillRef>
          <a:effectRef idx="1">
            <a:schemeClr val="accent3"/>
          </a:effectRef>
          <a:fontRef idx="minor">
            <a:schemeClr val="dk1"/>
          </a:fontRef>
        </p:style>
        <p:txBody>
          <a:bodyPr lIns="91390" tIns="45696" rIns="91390" bIns="45696" rtlCol="0" anchor="ctr"/>
          <a:lstStyle/>
          <a:p>
            <a:pPr algn="ctr"/>
            <a:r>
              <a:rPr lang="en-US" sz="1600" b="1" dirty="0" smtClean="0">
                <a:solidFill>
                  <a:prstClr val="black"/>
                </a:solidFill>
              </a:rPr>
              <a:t>Hadoop </a:t>
            </a:r>
            <a:r>
              <a:rPr lang="en-US" sz="1600" b="1" dirty="0">
                <a:solidFill>
                  <a:prstClr val="black"/>
                </a:solidFill>
              </a:rPr>
              <a:t>on bare metal </a:t>
            </a:r>
            <a:r>
              <a:rPr lang="en-US" sz="1600" b="1" dirty="0" smtClean="0">
                <a:solidFill>
                  <a:prstClr val="black"/>
                </a:solidFill>
              </a:rPr>
              <a:t> scales worst</a:t>
            </a:r>
            <a:endParaRPr lang="en-US" sz="1600" b="1" dirty="0">
              <a:solidFill>
                <a:prstClr val="black"/>
              </a:solidFill>
            </a:endParaRPr>
          </a:p>
        </p:txBody>
      </p:sp>
      <p:graphicFrame>
        <p:nvGraphicFramePr>
          <p:cNvPr id="26" name="Chart 25"/>
          <p:cNvGraphicFramePr>
            <a:graphicFrameLocks/>
          </p:cNvGraphicFramePr>
          <p:nvPr>
            <p:extLst>
              <p:ext uri="{D42A27DB-BD31-4B8C-83A1-F6EECF244321}">
                <p14:modId xmlns:p14="http://schemas.microsoft.com/office/powerpoint/2010/main" val="3901351681"/>
              </p:ext>
            </p:extLst>
          </p:nvPr>
        </p:nvGraphicFramePr>
        <p:xfrm>
          <a:off x="4343400" y="3534712"/>
          <a:ext cx="4903671" cy="2743111"/>
        </p:xfrm>
        <a:graphic>
          <a:graphicData uri="http://schemas.openxmlformats.org/drawingml/2006/chart">
            <c:chart xmlns:c="http://schemas.openxmlformats.org/drawingml/2006/chart" xmlns:r="http://schemas.openxmlformats.org/officeDocument/2006/relationships" r:id="rId6"/>
          </a:graphicData>
        </a:graphic>
      </p:graphicFrame>
      <p:sp>
        <p:nvSpPr>
          <p:cNvPr id="15" name="TextBox 14"/>
          <p:cNvSpPr txBox="1"/>
          <p:nvPr/>
        </p:nvSpPr>
        <p:spPr>
          <a:xfrm>
            <a:off x="7924800" y="3930134"/>
            <a:ext cx="938077" cy="369332"/>
          </a:xfrm>
          <a:prstGeom prst="rect">
            <a:avLst/>
          </a:prstGeom>
          <a:solidFill>
            <a:srgbClr val="C2E59B"/>
          </a:solidFill>
        </p:spPr>
        <p:txBody>
          <a:bodyPr wrap="none" rtlCol="0">
            <a:spAutoFit/>
          </a:bodyPr>
          <a:lstStyle/>
          <a:p>
            <a:r>
              <a:rPr lang="en-US" b="1" dirty="0" smtClean="0"/>
              <a:t>Hadoop</a:t>
            </a:r>
            <a:endParaRPr lang="en-US" b="1" dirty="0"/>
          </a:p>
        </p:txBody>
      </p:sp>
      <p:sp>
        <p:nvSpPr>
          <p:cNvPr id="27" name="TextBox 26"/>
          <p:cNvSpPr txBox="1"/>
          <p:nvPr/>
        </p:nvSpPr>
        <p:spPr>
          <a:xfrm>
            <a:off x="7870968" y="4579825"/>
            <a:ext cx="882678" cy="369332"/>
          </a:xfrm>
          <a:prstGeom prst="rect">
            <a:avLst/>
          </a:prstGeom>
          <a:solidFill>
            <a:srgbClr val="FF9797"/>
          </a:solidFill>
        </p:spPr>
        <p:txBody>
          <a:bodyPr wrap="none" rtlCol="0">
            <a:spAutoFit/>
          </a:bodyPr>
          <a:lstStyle/>
          <a:p>
            <a:r>
              <a:rPr lang="en-US" b="1" dirty="0" smtClean="0"/>
              <a:t>Twister</a:t>
            </a:r>
            <a:endParaRPr lang="en-US" b="1" dirty="0"/>
          </a:p>
        </p:txBody>
      </p:sp>
      <p:sp>
        <p:nvSpPr>
          <p:cNvPr id="28" name="TextBox 27"/>
          <p:cNvSpPr txBox="1"/>
          <p:nvPr/>
        </p:nvSpPr>
        <p:spPr>
          <a:xfrm>
            <a:off x="5508196" y="5288973"/>
            <a:ext cx="3635804" cy="369332"/>
          </a:xfrm>
          <a:prstGeom prst="rect">
            <a:avLst/>
          </a:prstGeom>
          <a:solidFill>
            <a:srgbClr val="6FC9F1"/>
          </a:solidFill>
        </p:spPr>
        <p:txBody>
          <a:bodyPr wrap="none" rtlCol="0">
            <a:spAutoFit/>
          </a:bodyPr>
          <a:lstStyle/>
          <a:p>
            <a:r>
              <a:rPr lang="en-US" b="1" dirty="0" smtClean="0"/>
              <a:t>Twister4Azure</a:t>
            </a:r>
            <a:r>
              <a:rPr lang="en-US" b="1" dirty="0"/>
              <a:t>(adjusted for C#/Java</a:t>
            </a:r>
            <a:r>
              <a:rPr lang="en-US" b="1" dirty="0" smtClean="0"/>
              <a:t>)</a:t>
            </a:r>
            <a:endParaRPr lang="en-US" b="1" dirty="0"/>
          </a:p>
        </p:txBody>
      </p:sp>
      <p:sp>
        <p:nvSpPr>
          <p:cNvPr id="29" name="TextBox 28"/>
          <p:cNvSpPr txBox="1"/>
          <p:nvPr/>
        </p:nvSpPr>
        <p:spPr>
          <a:xfrm>
            <a:off x="3645894" y="1539027"/>
            <a:ext cx="1547411" cy="369332"/>
          </a:xfrm>
          <a:prstGeom prst="rect">
            <a:avLst/>
          </a:prstGeom>
          <a:solidFill>
            <a:srgbClr val="FFFFCC"/>
          </a:solidFill>
          <a:ln w="38100">
            <a:solidFill>
              <a:schemeClr val="tx1"/>
            </a:solidFill>
          </a:ln>
        </p:spPr>
        <p:txBody>
          <a:bodyPr wrap="none" rtlCol="0">
            <a:spAutoFit/>
          </a:bodyPr>
          <a:lstStyle/>
          <a:p>
            <a:r>
              <a:rPr lang="en-US" b="1" dirty="0" smtClean="0"/>
              <a:t>Twister4Azure</a:t>
            </a:r>
            <a:endParaRPr lang="en-US" b="1" dirty="0"/>
          </a:p>
        </p:txBody>
      </p:sp>
      <p:sp>
        <p:nvSpPr>
          <p:cNvPr id="18" name="TextBox 17"/>
          <p:cNvSpPr txBox="1"/>
          <p:nvPr/>
        </p:nvSpPr>
        <p:spPr>
          <a:xfrm>
            <a:off x="290437" y="6387890"/>
            <a:ext cx="1798441" cy="369332"/>
          </a:xfrm>
          <a:prstGeom prst="rect">
            <a:avLst/>
          </a:prstGeom>
          <a:noFill/>
          <a:ln>
            <a:solidFill>
              <a:schemeClr val="tx1"/>
            </a:solidFill>
          </a:ln>
        </p:spPr>
        <p:txBody>
          <a:bodyPr wrap="none" rtlCol="0">
            <a:spAutoFit/>
          </a:bodyPr>
          <a:lstStyle/>
          <a:p>
            <a:r>
              <a:rPr lang="en-US" dirty="0"/>
              <a:t>Qiu, </a:t>
            </a:r>
            <a:r>
              <a:rPr lang="en-US" dirty="0" err="1"/>
              <a:t>Gunarathne</a:t>
            </a:r>
            <a:r>
              <a:rPr lang="en-US" dirty="0"/>
              <a:t> </a:t>
            </a:r>
          </a:p>
        </p:txBody>
      </p:sp>
    </p:spTree>
    <p:custDataLst>
      <p:tags r:id="rId1"/>
    </p:custDataLst>
    <p:extLst>
      <p:ext uri="{BB962C8B-B14F-4D97-AF65-F5344CB8AC3E}">
        <p14:creationId xmlns:p14="http://schemas.microsoft.com/office/powerpoint/2010/main" val="37848536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3" grpId="0" animBg="1"/>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Intensive </a:t>
            </a:r>
            <a:r>
              <a:rPr lang="en-US" dirty="0" err="1" smtClean="0"/>
              <a:t>Kmeans</a:t>
            </a:r>
            <a:r>
              <a:rPr lang="en-US" dirty="0" smtClean="0"/>
              <a:t> Clustering</a:t>
            </a:r>
            <a:endParaRPr lang="en-US" dirty="0"/>
          </a:p>
        </p:txBody>
      </p:sp>
      <p:pic>
        <p:nvPicPr>
          <p:cNvPr id="5" name="Picture 2" descr="colosseum_teaser"/>
          <p:cNvPicPr>
            <a:picLocks noChangeAspect="1" noChangeArrowheads="1"/>
          </p:cNvPicPr>
          <p:nvPr/>
        </p:nvPicPr>
        <p:blipFill>
          <a:blip r:embed="rId2"/>
          <a:srcRect/>
          <a:stretch>
            <a:fillRect/>
          </a:stretch>
        </p:blipFill>
        <p:spPr bwMode="auto">
          <a:xfrm>
            <a:off x="573532" y="2822227"/>
            <a:ext cx="7898603" cy="2756121"/>
          </a:xfrm>
          <a:prstGeom prst="rect">
            <a:avLst/>
          </a:prstGeom>
          <a:noFill/>
          <a:ln w="9525">
            <a:noFill/>
            <a:miter lim="800000"/>
            <a:headEnd/>
            <a:tailEnd/>
          </a:ln>
        </p:spPr>
      </p:pic>
      <p:sp>
        <p:nvSpPr>
          <p:cNvPr id="3" name="TextBox 2"/>
          <p:cNvSpPr txBox="1"/>
          <p:nvPr/>
        </p:nvSpPr>
        <p:spPr>
          <a:xfrm>
            <a:off x="596755" y="1447800"/>
            <a:ext cx="7309758" cy="984885"/>
          </a:xfrm>
          <a:prstGeom prst="rect">
            <a:avLst/>
          </a:prstGeom>
          <a:noFill/>
        </p:spPr>
        <p:txBody>
          <a:bodyPr wrap="none" rtlCol="0">
            <a:spAutoFit/>
          </a:bodyPr>
          <a:lstStyle/>
          <a:p>
            <a:pPr marL="0" lvl="1"/>
            <a:r>
              <a:rPr lang="en-US" sz="2000" i="1" kern="0" dirty="0" smtClean="0">
                <a:latin typeface="Book Antiqua" pitchFamily="18" charset="0"/>
              </a:rPr>
              <a:t>─ Image Classification: </a:t>
            </a:r>
            <a:r>
              <a:rPr lang="en-US" sz="2000" b="1" i="1" kern="0" dirty="0" smtClean="0">
                <a:latin typeface="Book Antiqua" pitchFamily="18" charset="0"/>
              </a:rPr>
              <a:t>1.5 TB</a:t>
            </a:r>
            <a:r>
              <a:rPr lang="en-US" sz="2000" i="1" kern="0" dirty="0" smtClean="0">
                <a:latin typeface="Book Antiqua" pitchFamily="18" charset="0"/>
              </a:rPr>
              <a:t>; </a:t>
            </a:r>
            <a:r>
              <a:rPr lang="en-US" sz="2000" dirty="0" smtClean="0"/>
              <a:t>500 features per image;10k clusters</a:t>
            </a:r>
          </a:p>
          <a:p>
            <a:pPr marL="0" lvl="1"/>
            <a:r>
              <a:rPr lang="en-US" sz="2000" dirty="0" smtClean="0"/>
              <a:t> 1000 Map tasks; 1GB data transfer per Map task</a:t>
            </a:r>
            <a:endParaRPr lang="en-US" sz="2000" i="1" kern="0" dirty="0">
              <a:latin typeface="Book Antiqua" pitchFamily="18" charset="0"/>
            </a:endParaRPr>
          </a:p>
          <a:p>
            <a:endParaRPr lang="en-US" dirty="0"/>
          </a:p>
        </p:txBody>
      </p:sp>
      <p:sp>
        <p:nvSpPr>
          <p:cNvPr id="6" name="TextBox 5"/>
          <p:cNvSpPr txBox="1"/>
          <p:nvPr/>
        </p:nvSpPr>
        <p:spPr>
          <a:xfrm>
            <a:off x="457200" y="6019800"/>
            <a:ext cx="2345450" cy="369332"/>
          </a:xfrm>
          <a:prstGeom prst="rect">
            <a:avLst/>
          </a:prstGeom>
          <a:noFill/>
        </p:spPr>
        <p:txBody>
          <a:bodyPr wrap="none" rtlCol="0">
            <a:spAutoFit/>
          </a:bodyPr>
          <a:lstStyle/>
          <a:p>
            <a:r>
              <a:rPr lang="en-US" dirty="0" smtClean="0"/>
              <a:t>Work of Qiu and Zhang</a:t>
            </a:r>
            <a:endParaRPr lang="en-US" dirty="0"/>
          </a:p>
        </p:txBody>
      </p:sp>
    </p:spTree>
    <p:extLst>
      <p:ext uri="{BB962C8B-B14F-4D97-AF65-F5344CB8AC3E}">
        <p14:creationId xmlns:p14="http://schemas.microsoft.com/office/powerpoint/2010/main" val="2697081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Placeholder 34"/>
          <p:cNvSpPr>
            <a:spLocks noGrp="1"/>
          </p:cNvSpPr>
          <p:nvPr>
            <p:ph type="body" sz="half" idx="2"/>
          </p:nvPr>
        </p:nvSpPr>
        <p:spPr/>
        <p:txBody>
          <a:bodyPr>
            <a:noAutofit/>
          </a:bodyPr>
          <a:lstStyle/>
          <a:p>
            <a:pPr marL="285594" indent="-285594">
              <a:buFont typeface="Wingdings" pitchFamily="2" charset="2"/>
              <a:buChar char="Ø"/>
            </a:pPr>
            <a:r>
              <a:rPr lang="en-US" sz="1800" dirty="0"/>
              <a:t>Broadcasting </a:t>
            </a:r>
          </a:p>
          <a:p>
            <a:pPr marL="742545" lvl="1" indent="-285594">
              <a:buFont typeface="Wingdings" pitchFamily="2" charset="2"/>
              <a:buChar char="q"/>
            </a:pPr>
            <a:r>
              <a:rPr lang="en-US" sz="1600" dirty="0"/>
              <a:t>Data could be large</a:t>
            </a:r>
          </a:p>
          <a:p>
            <a:pPr marL="742545" lvl="1" indent="-285594">
              <a:buFont typeface="Wingdings" pitchFamily="2" charset="2"/>
              <a:buChar char="q"/>
            </a:pPr>
            <a:r>
              <a:rPr lang="en-US" sz="1600" dirty="0"/>
              <a:t>Chain &amp; MST</a:t>
            </a:r>
          </a:p>
          <a:p>
            <a:pPr marL="285594" indent="-285594">
              <a:buFont typeface="Wingdings" pitchFamily="2" charset="2"/>
              <a:buChar char="Ø"/>
            </a:pPr>
            <a:endParaRPr lang="en-US" sz="1800" dirty="0"/>
          </a:p>
          <a:p>
            <a:pPr marL="285594" indent="-285594">
              <a:buFont typeface="Wingdings" pitchFamily="2" charset="2"/>
              <a:buChar char="Ø"/>
            </a:pPr>
            <a:r>
              <a:rPr lang="en-US" sz="1800" dirty="0"/>
              <a:t>Map </a:t>
            </a:r>
            <a:r>
              <a:rPr lang="en-US" sz="1800" dirty="0" smtClean="0"/>
              <a:t>Collectives </a:t>
            </a:r>
            <a:endParaRPr lang="en-US" sz="1800" dirty="0"/>
          </a:p>
          <a:p>
            <a:pPr marL="742545" lvl="1" indent="-285594">
              <a:buFont typeface="Wingdings" pitchFamily="2" charset="2"/>
              <a:buChar char="q"/>
            </a:pPr>
            <a:r>
              <a:rPr lang="en-US" sz="1600" dirty="0"/>
              <a:t>Local merge</a:t>
            </a:r>
          </a:p>
          <a:p>
            <a:endParaRPr lang="en-US" sz="1800" dirty="0"/>
          </a:p>
          <a:p>
            <a:pPr marL="285594" indent="-285594">
              <a:buFont typeface="Wingdings" pitchFamily="2" charset="2"/>
              <a:buChar char="Ø"/>
            </a:pPr>
            <a:r>
              <a:rPr lang="en-US" sz="1800" dirty="0"/>
              <a:t>Reduce </a:t>
            </a:r>
            <a:r>
              <a:rPr lang="en-US" sz="1800" dirty="0" smtClean="0"/>
              <a:t>Collectives </a:t>
            </a:r>
            <a:endParaRPr lang="en-US" sz="1800" dirty="0"/>
          </a:p>
          <a:p>
            <a:pPr marL="742545" lvl="1" indent="-285594">
              <a:buFont typeface="Wingdings" pitchFamily="2" charset="2"/>
              <a:buChar char="q"/>
            </a:pPr>
            <a:r>
              <a:rPr lang="en-US" sz="1600" dirty="0"/>
              <a:t>Collect but no merge</a:t>
            </a:r>
          </a:p>
          <a:p>
            <a:pPr marL="285594" indent="-285594">
              <a:buFont typeface="Wingdings" pitchFamily="2" charset="2"/>
              <a:buChar char="Ø"/>
            </a:pPr>
            <a:endParaRPr lang="en-US" sz="1800" dirty="0"/>
          </a:p>
          <a:p>
            <a:pPr marL="285594" indent="-285594">
              <a:buFont typeface="Wingdings" pitchFamily="2" charset="2"/>
              <a:buChar char="Ø"/>
            </a:pPr>
            <a:r>
              <a:rPr lang="en-US" sz="1800" dirty="0"/>
              <a:t>Combine</a:t>
            </a:r>
          </a:p>
          <a:p>
            <a:pPr marL="742545" lvl="1" indent="-285594">
              <a:buFont typeface="Wingdings" pitchFamily="2" charset="2"/>
              <a:buChar char="q"/>
            </a:pPr>
            <a:r>
              <a:rPr lang="en-US" sz="1600" dirty="0"/>
              <a:t>Direct download or Gather</a:t>
            </a:r>
          </a:p>
          <a:p>
            <a:pPr marL="285594" indent="-285594">
              <a:buFont typeface="Wingdings" pitchFamily="2" charset="2"/>
              <a:buChar char="Ø"/>
            </a:pPr>
            <a:endParaRPr lang="en-US" sz="1600" dirty="0"/>
          </a:p>
          <a:p>
            <a:pPr marL="285594" indent="-285594" fontAlgn="t">
              <a:buFont typeface="Wingdings" pitchFamily="2" charset="2"/>
              <a:buChar char="Ø"/>
            </a:pPr>
            <a:endParaRPr lang="en-US" sz="1600" dirty="0"/>
          </a:p>
          <a:p>
            <a:pPr marL="285594" indent="-285594">
              <a:buFont typeface="Wingdings" pitchFamily="2" charset="2"/>
              <a:buChar char="Ø"/>
            </a:pPr>
            <a:endParaRPr lang="en-US" sz="1600" dirty="0"/>
          </a:p>
          <a:p>
            <a:pPr marL="285594" indent="-285594">
              <a:buFont typeface="Wingdings" pitchFamily="2" charset="2"/>
              <a:buChar char="Ø"/>
            </a:pPr>
            <a:endParaRPr lang="en-US" sz="1600" dirty="0"/>
          </a:p>
        </p:txBody>
      </p:sp>
      <p:grpSp>
        <p:nvGrpSpPr>
          <p:cNvPr id="69" name="Group 68"/>
          <p:cNvGrpSpPr/>
          <p:nvPr/>
        </p:nvGrpSpPr>
        <p:grpSpPr>
          <a:xfrm>
            <a:off x="3666940" y="558208"/>
            <a:ext cx="5096060" cy="5842592"/>
            <a:chOff x="1285045" y="228600"/>
            <a:chExt cx="6230159" cy="6477000"/>
          </a:xfrm>
        </p:grpSpPr>
        <p:sp>
          <p:nvSpPr>
            <p:cNvPr id="70" name="Rounded Rectangle 69"/>
            <p:cNvSpPr/>
            <p:nvPr/>
          </p:nvSpPr>
          <p:spPr>
            <a:xfrm>
              <a:off x="5493491" y="1043577"/>
              <a:ext cx="2021713" cy="493812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b="1" dirty="0">
                <a:solidFill>
                  <a:prstClr val="black"/>
                </a:solidFill>
              </a:endParaRPr>
            </a:p>
          </p:txBody>
        </p:sp>
        <p:sp>
          <p:nvSpPr>
            <p:cNvPr id="73" name="Rounded Rectangle 72"/>
            <p:cNvSpPr/>
            <p:nvPr/>
          </p:nvSpPr>
          <p:spPr>
            <a:xfrm>
              <a:off x="3395899" y="1043577"/>
              <a:ext cx="2021713" cy="493812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b="1" dirty="0">
                <a:solidFill>
                  <a:prstClr val="black"/>
                </a:solidFill>
              </a:endParaRPr>
            </a:p>
          </p:txBody>
        </p:sp>
        <p:sp>
          <p:nvSpPr>
            <p:cNvPr id="74" name="Rounded Rectangle 73"/>
            <p:cNvSpPr/>
            <p:nvPr/>
          </p:nvSpPr>
          <p:spPr>
            <a:xfrm>
              <a:off x="1285045" y="1043577"/>
              <a:ext cx="2021713" cy="493812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b="1" dirty="0">
                <a:solidFill>
                  <a:prstClr val="black"/>
                </a:solidFill>
              </a:endParaRPr>
            </a:p>
          </p:txBody>
        </p:sp>
        <p:sp>
          <p:nvSpPr>
            <p:cNvPr id="76" name="Rectangle 75"/>
            <p:cNvSpPr/>
            <p:nvPr/>
          </p:nvSpPr>
          <p:spPr>
            <a:xfrm>
              <a:off x="1435012" y="1371600"/>
              <a:ext cx="1633494"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white"/>
                  </a:solidFill>
                </a:rPr>
                <a:t>Map Tasks</a:t>
              </a:r>
            </a:p>
          </p:txBody>
        </p:sp>
        <p:sp>
          <p:nvSpPr>
            <p:cNvPr id="77" name="Rectangle 76"/>
            <p:cNvSpPr/>
            <p:nvPr/>
          </p:nvSpPr>
          <p:spPr>
            <a:xfrm>
              <a:off x="3591759" y="1371600"/>
              <a:ext cx="1657747"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white"/>
                  </a:solidFill>
                </a:rPr>
                <a:t>Map Tasks</a:t>
              </a:r>
            </a:p>
          </p:txBody>
        </p:sp>
        <p:sp>
          <p:nvSpPr>
            <p:cNvPr id="79" name="Rectangle 78"/>
            <p:cNvSpPr/>
            <p:nvPr/>
          </p:nvSpPr>
          <p:spPr>
            <a:xfrm>
              <a:off x="1435012" y="2743200"/>
              <a:ext cx="1661803"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white"/>
                  </a:solidFill>
                </a:rPr>
                <a:t>Map </a:t>
              </a:r>
              <a:r>
                <a:rPr lang="en-US" sz="1400" dirty="0" smtClean="0">
                  <a:solidFill>
                    <a:prstClr val="white"/>
                  </a:solidFill>
                </a:rPr>
                <a:t>Collective</a:t>
              </a:r>
              <a:endParaRPr lang="en-US" sz="1400" dirty="0">
                <a:solidFill>
                  <a:prstClr val="white"/>
                </a:solidFill>
              </a:endParaRPr>
            </a:p>
          </p:txBody>
        </p:sp>
        <p:cxnSp>
          <p:nvCxnSpPr>
            <p:cNvPr id="80" name="Straight Arrow Connector 79"/>
            <p:cNvCxnSpPr/>
            <p:nvPr/>
          </p:nvCxnSpPr>
          <p:spPr>
            <a:xfrm>
              <a:off x="1790700" y="1810411"/>
              <a:ext cx="0" cy="91498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2013247" y="1836889"/>
              <a:ext cx="0" cy="88850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76" idx="2"/>
              <a:endCxn id="79" idx="0"/>
            </p:cNvCxnSpPr>
            <p:nvPr/>
          </p:nvCxnSpPr>
          <p:spPr>
            <a:xfrm>
              <a:off x="2251759" y="1828800"/>
              <a:ext cx="14155" cy="9144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514600" y="1853140"/>
              <a:ext cx="0" cy="87225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781300" y="1857998"/>
              <a:ext cx="0" cy="88520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79" idx="2"/>
              <a:endCxn id="104" idx="0"/>
            </p:cNvCxnSpPr>
            <p:nvPr/>
          </p:nvCxnSpPr>
          <p:spPr>
            <a:xfrm>
              <a:off x="2265914" y="3200400"/>
              <a:ext cx="2170187" cy="57485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98" idx="2"/>
              <a:endCxn id="88" idx="0"/>
            </p:cNvCxnSpPr>
            <p:nvPr/>
          </p:nvCxnSpPr>
          <p:spPr>
            <a:xfrm flipH="1">
              <a:off x="2295901" y="3182596"/>
              <a:ext cx="2140200" cy="57023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88" name="Rectangle 87"/>
            <p:cNvSpPr/>
            <p:nvPr/>
          </p:nvSpPr>
          <p:spPr>
            <a:xfrm>
              <a:off x="1435012" y="3752826"/>
              <a:ext cx="1721777"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white"/>
                  </a:solidFill>
                </a:rPr>
                <a:t>Reduce Tasks</a:t>
              </a:r>
            </a:p>
          </p:txBody>
        </p:sp>
        <p:sp>
          <p:nvSpPr>
            <p:cNvPr id="89" name="Rectangle 88"/>
            <p:cNvSpPr/>
            <p:nvPr/>
          </p:nvSpPr>
          <p:spPr>
            <a:xfrm>
              <a:off x="1391995" y="5191570"/>
              <a:ext cx="1809374"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white"/>
                  </a:solidFill>
                </a:rPr>
                <a:t>Reduce </a:t>
              </a:r>
              <a:r>
                <a:rPr lang="en-US" sz="1400" dirty="0" smtClean="0">
                  <a:solidFill>
                    <a:prstClr val="white"/>
                  </a:solidFill>
                </a:rPr>
                <a:t>Collective</a:t>
              </a:r>
              <a:endParaRPr lang="en-US" sz="1400" dirty="0">
                <a:solidFill>
                  <a:prstClr val="white"/>
                </a:solidFill>
              </a:endParaRPr>
            </a:p>
          </p:txBody>
        </p:sp>
        <p:cxnSp>
          <p:nvCxnSpPr>
            <p:cNvPr id="90" name="Straight Arrow Connector 89"/>
            <p:cNvCxnSpPr/>
            <p:nvPr/>
          </p:nvCxnSpPr>
          <p:spPr>
            <a:xfrm>
              <a:off x="1790700" y="4229100"/>
              <a:ext cx="0" cy="96247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2072355" y="4229100"/>
              <a:ext cx="0" cy="96247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88" idx="2"/>
              <a:endCxn id="89" idx="0"/>
            </p:cNvCxnSpPr>
            <p:nvPr/>
          </p:nvCxnSpPr>
          <p:spPr>
            <a:xfrm>
              <a:off x="2295901" y="4210026"/>
              <a:ext cx="781" cy="98154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2572640" y="4210026"/>
              <a:ext cx="0" cy="97157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2834355" y="4210026"/>
              <a:ext cx="0" cy="97157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stCxn id="89" idx="2"/>
              <a:endCxn id="96" idx="0"/>
            </p:cNvCxnSpPr>
            <p:nvPr/>
          </p:nvCxnSpPr>
          <p:spPr>
            <a:xfrm>
              <a:off x="2296682" y="5648770"/>
              <a:ext cx="2164658" cy="59963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96" name="Rectangle 95"/>
            <p:cNvSpPr/>
            <p:nvPr/>
          </p:nvSpPr>
          <p:spPr>
            <a:xfrm>
              <a:off x="3584347" y="6248400"/>
              <a:ext cx="1753986"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white"/>
                  </a:solidFill>
                </a:rPr>
                <a:t>Gather</a:t>
              </a:r>
            </a:p>
          </p:txBody>
        </p:sp>
        <p:cxnSp>
          <p:nvCxnSpPr>
            <p:cNvPr id="97" name="Straight Arrow Connector 96"/>
            <p:cNvCxnSpPr>
              <a:stCxn id="119" idx="2"/>
              <a:endCxn id="96" idx="0"/>
            </p:cNvCxnSpPr>
            <p:nvPr/>
          </p:nvCxnSpPr>
          <p:spPr>
            <a:xfrm flipH="1">
              <a:off x="4461340" y="5664437"/>
              <a:ext cx="2043007" cy="58396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98" name="Rectangle 97"/>
            <p:cNvSpPr/>
            <p:nvPr/>
          </p:nvSpPr>
          <p:spPr>
            <a:xfrm>
              <a:off x="3599971" y="2725396"/>
              <a:ext cx="1672259"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white"/>
                  </a:solidFill>
                </a:rPr>
                <a:t>Map </a:t>
              </a:r>
              <a:r>
                <a:rPr lang="en-US" sz="1400" dirty="0" smtClean="0">
                  <a:solidFill>
                    <a:prstClr val="white"/>
                  </a:solidFill>
                </a:rPr>
                <a:t>Collective</a:t>
              </a:r>
              <a:endParaRPr lang="en-US" sz="1400" dirty="0">
                <a:solidFill>
                  <a:prstClr val="white"/>
                </a:solidFill>
              </a:endParaRPr>
            </a:p>
          </p:txBody>
        </p:sp>
        <p:cxnSp>
          <p:nvCxnSpPr>
            <p:cNvPr id="99" name="Straight Arrow Connector 98"/>
            <p:cNvCxnSpPr/>
            <p:nvPr/>
          </p:nvCxnSpPr>
          <p:spPr>
            <a:xfrm>
              <a:off x="3810000" y="1827987"/>
              <a:ext cx="0" cy="89740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a:off x="4114800" y="1857998"/>
              <a:ext cx="0" cy="87527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stCxn id="77" idx="2"/>
              <a:endCxn id="98" idx="0"/>
            </p:cNvCxnSpPr>
            <p:nvPr/>
          </p:nvCxnSpPr>
          <p:spPr>
            <a:xfrm>
              <a:off x="4420633" y="1828800"/>
              <a:ext cx="15468" cy="89659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a:off x="4708733" y="1857998"/>
              <a:ext cx="0" cy="86739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a:off x="4966531" y="1857998"/>
              <a:ext cx="0" cy="86739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04" name="Rectangle 103"/>
            <p:cNvSpPr/>
            <p:nvPr/>
          </p:nvSpPr>
          <p:spPr>
            <a:xfrm>
              <a:off x="3560668" y="3775259"/>
              <a:ext cx="1750866"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white"/>
                  </a:solidFill>
                </a:rPr>
                <a:t>Reduce Tasks</a:t>
              </a:r>
            </a:p>
          </p:txBody>
        </p:sp>
        <p:sp>
          <p:nvSpPr>
            <p:cNvPr id="105" name="Rectangle 104"/>
            <p:cNvSpPr/>
            <p:nvPr/>
          </p:nvSpPr>
          <p:spPr>
            <a:xfrm>
              <a:off x="3554347" y="5207237"/>
              <a:ext cx="1763505"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white"/>
                  </a:solidFill>
                </a:rPr>
                <a:t>Reduce </a:t>
              </a:r>
              <a:r>
                <a:rPr lang="en-US" sz="1400" dirty="0" smtClean="0">
                  <a:solidFill>
                    <a:prstClr val="white"/>
                  </a:solidFill>
                </a:rPr>
                <a:t>Collective</a:t>
              </a:r>
              <a:endParaRPr lang="en-US" sz="1400" dirty="0">
                <a:solidFill>
                  <a:prstClr val="white"/>
                </a:solidFill>
              </a:endParaRPr>
            </a:p>
          </p:txBody>
        </p:sp>
        <p:cxnSp>
          <p:nvCxnSpPr>
            <p:cNvPr id="106" name="Straight Arrow Connector 105"/>
            <p:cNvCxnSpPr/>
            <p:nvPr/>
          </p:nvCxnSpPr>
          <p:spPr>
            <a:xfrm>
              <a:off x="3886200" y="4258096"/>
              <a:ext cx="0" cy="94914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a:off x="4114800" y="4229100"/>
              <a:ext cx="0" cy="9525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stCxn id="104" idx="2"/>
              <a:endCxn id="105" idx="0"/>
            </p:cNvCxnSpPr>
            <p:nvPr/>
          </p:nvCxnSpPr>
          <p:spPr>
            <a:xfrm flipH="1">
              <a:off x="4436100" y="4232459"/>
              <a:ext cx="1" cy="97477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a:off x="5029200" y="4232459"/>
              <a:ext cx="0" cy="97477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a:off x="4708733" y="4232459"/>
              <a:ext cx="4985" cy="97477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11" name="Rectangle 110"/>
            <p:cNvSpPr/>
            <p:nvPr/>
          </p:nvSpPr>
          <p:spPr>
            <a:xfrm>
              <a:off x="5650027" y="1373659"/>
              <a:ext cx="1730249"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white"/>
                  </a:solidFill>
                </a:rPr>
                <a:t>Map Tasks</a:t>
              </a:r>
            </a:p>
          </p:txBody>
        </p:sp>
        <p:sp>
          <p:nvSpPr>
            <p:cNvPr id="112" name="Rectangle 111"/>
            <p:cNvSpPr/>
            <p:nvPr/>
          </p:nvSpPr>
          <p:spPr>
            <a:xfrm>
              <a:off x="5662899" y="2725396"/>
              <a:ext cx="1744666"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white"/>
                  </a:solidFill>
                </a:rPr>
                <a:t>Map </a:t>
              </a:r>
              <a:r>
                <a:rPr lang="en-US" sz="1400" dirty="0" smtClean="0">
                  <a:solidFill>
                    <a:prstClr val="white"/>
                  </a:solidFill>
                </a:rPr>
                <a:t>Collective</a:t>
              </a:r>
              <a:endParaRPr lang="en-US" sz="1400" dirty="0">
                <a:solidFill>
                  <a:prstClr val="white"/>
                </a:solidFill>
              </a:endParaRPr>
            </a:p>
          </p:txBody>
        </p:sp>
        <p:cxnSp>
          <p:nvCxnSpPr>
            <p:cNvPr id="113" name="Straight Arrow Connector 112"/>
            <p:cNvCxnSpPr/>
            <p:nvPr/>
          </p:nvCxnSpPr>
          <p:spPr>
            <a:xfrm>
              <a:off x="5902432" y="1752600"/>
              <a:ext cx="0" cy="100677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a:off x="6161518" y="1828800"/>
              <a:ext cx="0" cy="89659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a:stCxn id="111" idx="2"/>
              <a:endCxn id="112" idx="0"/>
            </p:cNvCxnSpPr>
            <p:nvPr/>
          </p:nvCxnSpPr>
          <p:spPr>
            <a:xfrm>
              <a:off x="6515152" y="1830859"/>
              <a:ext cx="20080" cy="89453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a:off x="6803176" y="1830859"/>
              <a:ext cx="0" cy="91234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a:off x="7086600" y="1828800"/>
              <a:ext cx="0" cy="93057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18" name="Rectangle 117"/>
            <p:cNvSpPr/>
            <p:nvPr/>
          </p:nvSpPr>
          <p:spPr>
            <a:xfrm>
              <a:off x="5629948" y="3771900"/>
              <a:ext cx="1748801"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white"/>
                  </a:solidFill>
                </a:rPr>
                <a:t>Reduce Tasks</a:t>
              </a:r>
            </a:p>
          </p:txBody>
        </p:sp>
        <p:sp>
          <p:nvSpPr>
            <p:cNvPr id="119" name="Rectangle 118"/>
            <p:cNvSpPr/>
            <p:nvPr/>
          </p:nvSpPr>
          <p:spPr>
            <a:xfrm>
              <a:off x="5601996" y="5207237"/>
              <a:ext cx="1804701"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white"/>
                  </a:solidFill>
                </a:rPr>
                <a:t>Reduce </a:t>
              </a:r>
              <a:r>
                <a:rPr lang="en-US" sz="1400" dirty="0" smtClean="0">
                  <a:solidFill>
                    <a:prstClr val="white"/>
                  </a:solidFill>
                </a:rPr>
                <a:t>Collective</a:t>
              </a:r>
              <a:endParaRPr lang="en-US" sz="1400" dirty="0">
                <a:solidFill>
                  <a:prstClr val="white"/>
                </a:solidFill>
              </a:endParaRPr>
            </a:p>
          </p:txBody>
        </p:sp>
        <p:cxnSp>
          <p:nvCxnSpPr>
            <p:cNvPr id="120" name="Straight Arrow Connector 119"/>
            <p:cNvCxnSpPr/>
            <p:nvPr/>
          </p:nvCxnSpPr>
          <p:spPr>
            <a:xfrm>
              <a:off x="5902432" y="4229100"/>
              <a:ext cx="0" cy="9525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p:nvPr/>
          </p:nvCxnSpPr>
          <p:spPr>
            <a:xfrm>
              <a:off x="6161518" y="4241361"/>
              <a:ext cx="0" cy="94023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a:stCxn id="118" idx="2"/>
              <a:endCxn id="119" idx="0"/>
            </p:cNvCxnSpPr>
            <p:nvPr/>
          </p:nvCxnSpPr>
          <p:spPr>
            <a:xfrm flipH="1">
              <a:off x="6504347" y="4229100"/>
              <a:ext cx="2" cy="97813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a:off x="6783948" y="4241361"/>
              <a:ext cx="0" cy="96587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a:off x="7080903" y="4251331"/>
              <a:ext cx="0" cy="94023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25" name="Rectangle 124"/>
            <p:cNvSpPr/>
            <p:nvPr/>
          </p:nvSpPr>
          <p:spPr>
            <a:xfrm>
              <a:off x="3688522" y="228600"/>
              <a:ext cx="1447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white"/>
                  </a:solidFill>
                </a:rPr>
                <a:t>Broadcast</a:t>
              </a:r>
            </a:p>
          </p:txBody>
        </p:sp>
        <p:cxnSp>
          <p:nvCxnSpPr>
            <p:cNvPr id="126" name="Straight Arrow Connector 125"/>
            <p:cNvCxnSpPr>
              <a:stCxn id="125" idx="2"/>
              <a:endCxn id="76" idx="0"/>
            </p:cNvCxnSpPr>
            <p:nvPr/>
          </p:nvCxnSpPr>
          <p:spPr>
            <a:xfrm flipH="1">
              <a:off x="2251759" y="685800"/>
              <a:ext cx="2160663" cy="6858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a:stCxn id="125" idx="2"/>
              <a:endCxn id="77" idx="0"/>
            </p:cNvCxnSpPr>
            <p:nvPr/>
          </p:nvCxnSpPr>
          <p:spPr>
            <a:xfrm>
              <a:off x="4412422" y="685800"/>
              <a:ext cx="8211" cy="6858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a:stCxn id="125" idx="2"/>
              <a:endCxn id="111" idx="0"/>
            </p:cNvCxnSpPr>
            <p:nvPr/>
          </p:nvCxnSpPr>
          <p:spPr>
            <a:xfrm>
              <a:off x="4412422" y="685800"/>
              <a:ext cx="2102730" cy="68785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a:stCxn id="105" idx="2"/>
              <a:endCxn id="96" idx="0"/>
            </p:cNvCxnSpPr>
            <p:nvPr/>
          </p:nvCxnSpPr>
          <p:spPr>
            <a:xfrm>
              <a:off x="4436100" y="5664437"/>
              <a:ext cx="25240" cy="58396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a:stCxn id="79" idx="2"/>
              <a:endCxn id="118" idx="0"/>
            </p:cNvCxnSpPr>
            <p:nvPr/>
          </p:nvCxnSpPr>
          <p:spPr>
            <a:xfrm>
              <a:off x="2265914" y="3200400"/>
              <a:ext cx="4238435" cy="5715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a:stCxn id="98" idx="2"/>
              <a:endCxn id="118" idx="0"/>
            </p:cNvCxnSpPr>
            <p:nvPr/>
          </p:nvCxnSpPr>
          <p:spPr>
            <a:xfrm>
              <a:off x="4436101" y="3182596"/>
              <a:ext cx="2068248" cy="58930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a:stCxn id="112" idx="2"/>
              <a:endCxn id="88" idx="0"/>
            </p:cNvCxnSpPr>
            <p:nvPr/>
          </p:nvCxnSpPr>
          <p:spPr>
            <a:xfrm flipH="1">
              <a:off x="2295901" y="3182596"/>
              <a:ext cx="4239331" cy="57023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a:stCxn id="112" idx="2"/>
              <a:endCxn id="104" idx="0"/>
            </p:cNvCxnSpPr>
            <p:nvPr/>
          </p:nvCxnSpPr>
          <p:spPr>
            <a:xfrm flipH="1">
              <a:off x="4436101" y="3182596"/>
              <a:ext cx="2099131" cy="59266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a:off x="201617" y="590795"/>
            <a:ext cx="3973588" cy="461665"/>
          </a:xfrm>
          <a:prstGeom prst="rect">
            <a:avLst/>
          </a:prstGeom>
          <a:noFill/>
        </p:spPr>
        <p:txBody>
          <a:bodyPr wrap="none" rtlCol="0">
            <a:spAutoFit/>
          </a:bodyPr>
          <a:lstStyle/>
          <a:p>
            <a:r>
              <a:rPr lang="en-US" sz="2400" b="1" dirty="0" smtClean="0"/>
              <a:t>Twister Communication Steps</a:t>
            </a:r>
            <a:endParaRPr lang="en-US" sz="2400" b="1" dirty="0"/>
          </a:p>
        </p:txBody>
      </p:sp>
      <p:sp>
        <p:nvSpPr>
          <p:cNvPr id="64" name="TextBox 63"/>
          <p:cNvSpPr txBox="1"/>
          <p:nvPr/>
        </p:nvSpPr>
        <p:spPr>
          <a:xfrm>
            <a:off x="457200" y="6019800"/>
            <a:ext cx="2345450" cy="369332"/>
          </a:xfrm>
          <a:prstGeom prst="rect">
            <a:avLst/>
          </a:prstGeom>
          <a:noFill/>
        </p:spPr>
        <p:txBody>
          <a:bodyPr wrap="none" rtlCol="0">
            <a:spAutoFit/>
          </a:bodyPr>
          <a:lstStyle/>
          <a:p>
            <a:r>
              <a:rPr lang="en-US" dirty="0" smtClean="0"/>
              <a:t>Work of Qiu and Zhang</a:t>
            </a:r>
            <a:endParaRPr lang="en-US" dirty="0"/>
          </a:p>
        </p:txBody>
      </p:sp>
    </p:spTree>
    <p:extLst>
      <p:ext uri="{BB962C8B-B14F-4D97-AF65-F5344CB8AC3E}">
        <p14:creationId xmlns:p14="http://schemas.microsoft.com/office/powerpoint/2010/main" val="1402530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
            <a:ext cx="8229600" cy="742950"/>
          </a:xfrm>
        </p:spPr>
        <p:txBody>
          <a:bodyPr/>
          <a:lstStyle/>
          <a:p>
            <a:r>
              <a:rPr lang="en-US" dirty="0" smtClean="0"/>
              <a:t>Abstract</a:t>
            </a:r>
            <a:endParaRPr lang="en-US" dirty="0"/>
          </a:p>
        </p:txBody>
      </p:sp>
      <p:sp>
        <p:nvSpPr>
          <p:cNvPr id="3" name="Content Placeholder 2"/>
          <p:cNvSpPr>
            <a:spLocks noGrp="1"/>
          </p:cNvSpPr>
          <p:nvPr>
            <p:ph idx="1"/>
          </p:nvPr>
        </p:nvSpPr>
        <p:spPr>
          <a:xfrm>
            <a:off x="0" y="762000"/>
            <a:ext cx="9144000" cy="4525963"/>
          </a:xfrm>
        </p:spPr>
        <p:txBody>
          <a:bodyPr/>
          <a:lstStyle/>
          <a:p>
            <a:r>
              <a:rPr lang="en-US" sz="2000" dirty="0"/>
              <a:t> We summarize important overall issues affecting use of clouds to support Data Science. We describe the mapping of different applications to HPCC and Cloud systems and the architecture that support data analytics that is interoperable between these </a:t>
            </a:r>
            <a:r>
              <a:rPr lang="en-US" sz="2000" dirty="0" smtClean="0"/>
              <a:t>architectures</a:t>
            </a:r>
          </a:p>
          <a:p>
            <a:r>
              <a:rPr lang="en-US" sz="2000" dirty="0" smtClean="0"/>
              <a:t>We </a:t>
            </a:r>
            <a:r>
              <a:rPr lang="en-US" sz="2000" dirty="0"/>
              <a:t>posit that big data implies  robust data-mining algorithms that must run in parallel to achieve needed performance. </a:t>
            </a:r>
            <a:endParaRPr lang="en-US" sz="2000" dirty="0" smtClean="0"/>
          </a:p>
          <a:p>
            <a:r>
              <a:rPr lang="en-US" sz="2000" dirty="0" smtClean="0"/>
              <a:t>Ability </a:t>
            </a:r>
            <a:r>
              <a:rPr lang="en-US" sz="2000" dirty="0"/>
              <a:t>to use Cloud computing allows us to tap cheap commercial resources and several important data and programming advances. Nevertheless we also need to exploit traditional HPC environments. We discuss our approach to this challenge which involves Iterative MapReduce as an interoperable Cloud-HPC runtime. </a:t>
            </a:r>
            <a:endParaRPr lang="en-US" sz="2000" dirty="0" smtClean="0"/>
          </a:p>
          <a:p>
            <a:r>
              <a:rPr lang="en-US" sz="2000" dirty="0" smtClean="0"/>
              <a:t>We </a:t>
            </a:r>
            <a:r>
              <a:rPr lang="en-US" sz="2000" dirty="0"/>
              <a:t>stress that the communication structure of data analytics is </a:t>
            </a:r>
            <a:r>
              <a:rPr lang="en-US" sz="2000" dirty="0" smtClean="0"/>
              <a:t>different </a:t>
            </a:r>
            <a:r>
              <a:rPr lang="en-US" sz="2000" dirty="0"/>
              <a:t>from classic parallel algorithms as one uses large collective operations (reductions or broadcasts) rather than the many small messages familiar from parallel particle dynamics and partial differential equation solvers. </a:t>
            </a:r>
            <a:endParaRPr lang="en-US" sz="2000" dirty="0" smtClean="0"/>
          </a:p>
          <a:p>
            <a:r>
              <a:rPr lang="en-US" sz="2000" dirty="0" smtClean="0"/>
              <a:t>We </a:t>
            </a:r>
            <a:r>
              <a:rPr lang="en-US" sz="2000" dirty="0"/>
              <a:t>suggest that a coordinated effort is needed to build quality scalable robust data mining libraries to enable big data analysis across many fields</a:t>
            </a:r>
            <a:r>
              <a:rPr lang="en-US" sz="2000" dirty="0" smtClean="0"/>
              <a:t>.</a:t>
            </a:r>
          </a:p>
          <a:p>
            <a:r>
              <a:rPr lang="en-US" sz="2000" dirty="0" smtClean="0"/>
              <a:t>We </a:t>
            </a:r>
            <a:r>
              <a:rPr lang="en-US" sz="2000" smtClean="0"/>
              <a:t>discuss FutureGrid</a:t>
            </a:r>
            <a:endParaRPr lang="en-US" sz="20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a:t>
            </a:fld>
            <a:endParaRPr lang="en-US"/>
          </a:p>
        </p:txBody>
      </p:sp>
    </p:spTree>
    <p:extLst>
      <p:ext uri="{BB962C8B-B14F-4D97-AF65-F5344CB8AC3E}">
        <p14:creationId xmlns:p14="http://schemas.microsoft.com/office/powerpoint/2010/main" val="21225147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09600"/>
          </a:xfrm>
        </p:spPr>
        <p:txBody>
          <a:bodyPr>
            <a:noAutofit/>
          </a:bodyPr>
          <a:lstStyle/>
          <a:p>
            <a:r>
              <a:rPr lang="en-US" sz="3600" b="1" dirty="0" smtClean="0"/>
              <a:t>Polymorphic Scatter-</a:t>
            </a:r>
            <a:r>
              <a:rPr lang="en-US" sz="3600" b="1" dirty="0" err="1" smtClean="0"/>
              <a:t>Allgather</a:t>
            </a:r>
            <a:r>
              <a:rPr lang="en-US" sz="3600" b="1" dirty="0" smtClean="0"/>
              <a:t> in Twister</a:t>
            </a:r>
            <a:br>
              <a:rPr lang="en-US" sz="3600" b="1" dirty="0" smtClean="0"/>
            </a:br>
            <a:r>
              <a:rPr lang="en-US" sz="2400" dirty="0" smtClean="0"/>
              <a:t>i.e. have collective primitives and find optimal implementation on each system</a:t>
            </a:r>
            <a:endParaRPr lang="en-US" sz="2400" b="1" dirty="0"/>
          </a:p>
        </p:txBody>
      </p:sp>
      <p:graphicFrame>
        <p:nvGraphicFramePr>
          <p:cNvPr id="4" name="Chart 3"/>
          <p:cNvGraphicFramePr/>
          <p:nvPr>
            <p:extLst>
              <p:ext uri="{D42A27DB-BD31-4B8C-83A1-F6EECF244321}">
                <p14:modId xmlns:p14="http://schemas.microsoft.com/office/powerpoint/2010/main" val="404910300"/>
              </p:ext>
            </p:extLst>
          </p:nvPr>
        </p:nvGraphicFramePr>
        <p:xfrm>
          <a:off x="457200" y="1099066"/>
          <a:ext cx="8077200" cy="51054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28600" y="6204466"/>
            <a:ext cx="2345450" cy="369332"/>
          </a:xfrm>
          <a:prstGeom prst="rect">
            <a:avLst/>
          </a:prstGeom>
          <a:noFill/>
        </p:spPr>
        <p:txBody>
          <a:bodyPr wrap="none" rtlCol="0">
            <a:spAutoFit/>
          </a:bodyPr>
          <a:lstStyle/>
          <a:p>
            <a:r>
              <a:rPr lang="en-US" dirty="0" smtClean="0"/>
              <a:t>Work of Qiu and Zhang</a:t>
            </a:r>
            <a:endParaRPr lang="en-US" dirty="0"/>
          </a:p>
        </p:txBody>
      </p:sp>
    </p:spTree>
    <p:extLst>
      <p:ext uri="{BB962C8B-B14F-4D97-AF65-F5344CB8AC3E}">
        <p14:creationId xmlns:p14="http://schemas.microsoft.com/office/powerpoint/2010/main" val="3183714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t>Twister Performance on </a:t>
            </a:r>
            <a:r>
              <a:rPr lang="en-US" sz="3600" b="1" dirty="0" err="1" smtClean="0"/>
              <a:t>Kmeans</a:t>
            </a:r>
            <a:r>
              <a:rPr lang="en-US" sz="3600" b="1" dirty="0" smtClean="0"/>
              <a:t> Clustering </a:t>
            </a:r>
            <a:endParaRPr lang="en-US" sz="3600" b="1" dirty="0"/>
          </a:p>
        </p:txBody>
      </p:sp>
      <p:graphicFrame>
        <p:nvGraphicFramePr>
          <p:cNvPr id="5" name="Chart 4"/>
          <p:cNvGraphicFramePr/>
          <p:nvPr>
            <p:extLst>
              <p:ext uri="{D42A27DB-BD31-4B8C-83A1-F6EECF244321}">
                <p14:modId xmlns:p14="http://schemas.microsoft.com/office/powerpoint/2010/main" val="1408606038"/>
              </p:ext>
            </p:extLst>
          </p:nvPr>
        </p:nvGraphicFramePr>
        <p:xfrm>
          <a:off x="609600" y="1447800"/>
          <a:ext cx="79248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457200" y="6019800"/>
            <a:ext cx="2345450" cy="369332"/>
          </a:xfrm>
          <a:prstGeom prst="rect">
            <a:avLst/>
          </a:prstGeom>
          <a:noFill/>
        </p:spPr>
        <p:txBody>
          <a:bodyPr wrap="none" rtlCol="0">
            <a:spAutoFit/>
          </a:bodyPr>
          <a:lstStyle/>
          <a:p>
            <a:r>
              <a:rPr lang="en-US" dirty="0" smtClean="0"/>
              <a:t>Work of Qiu and Zhang</a:t>
            </a:r>
            <a:endParaRPr lang="en-US" dirty="0"/>
          </a:p>
        </p:txBody>
      </p:sp>
    </p:spTree>
    <p:extLst>
      <p:ext uri="{BB962C8B-B14F-4D97-AF65-F5344CB8AC3E}">
        <p14:creationId xmlns:p14="http://schemas.microsoft.com/office/powerpoint/2010/main" val="1387042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23" y="2589149"/>
            <a:ext cx="4650903" cy="304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2527" y="2586275"/>
            <a:ext cx="4441475" cy="2895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49911" y="-212737"/>
            <a:ext cx="8229600" cy="1143000"/>
          </a:xfrm>
        </p:spPr>
        <p:txBody>
          <a:bodyPr>
            <a:noAutofit/>
          </a:bodyPr>
          <a:lstStyle/>
          <a:p>
            <a:r>
              <a:rPr lang="en-US" sz="3200" dirty="0" smtClean="0">
                <a:ln w="11430"/>
                <a:effectLst>
                  <a:outerShdw blurRad="38100" dist="38100" dir="2700000" algn="tl">
                    <a:srgbClr val="000000">
                      <a:alpha val="43137"/>
                    </a:srgbClr>
                  </a:outerShdw>
                </a:effectLst>
                <a:latin typeface="Century Gothic" pitchFamily="34" charset="0"/>
              </a:rPr>
              <a:t>Multi </a:t>
            </a:r>
            <a:r>
              <a:rPr lang="en-US" sz="3200" dirty="0">
                <a:ln w="11430"/>
                <a:effectLst>
                  <a:outerShdw blurRad="38100" dist="38100" dir="2700000" algn="tl">
                    <a:srgbClr val="000000">
                      <a:alpha val="43137"/>
                    </a:srgbClr>
                  </a:outerShdw>
                </a:effectLst>
                <a:latin typeface="Century Gothic" pitchFamily="34" charset="0"/>
              </a:rPr>
              <a:t>Dimensional Scaling</a:t>
            </a:r>
          </a:p>
        </p:txBody>
      </p:sp>
      <p:sp>
        <p:nvSpPr>
          <p:cNvPr id="21" name="Rectangle 20"/>
          <p:cNvSpPr/>
          <p:nvPr/>
        </p:nvSpPr>
        <p:spPr>
          <a:xfrm>
            <a:off x="533400" y="5629537"/>
            <a:ext cx="3429000" cy="307728"/>
          </a:xfrm>
          <a:prstGeom prst="rect">
            <a:avLst/>
          </a:prstGeom>
        </p:spPr>
        <p:txBody>
          <a:bodyPr wrap="square" lIns="91390" tIns="45696" rIns="91390" bIns="45696">
            <a:spAutoFit/>
          </a:bodyPr>
          <a:lstStyle/>
          <a:p>
            <a:pPr algn="ctr"/>
            <a:r>
              <a:rPr lang="en-US" sz="1400" b="1" dirty="0">
                <a:solidFill>
                  <a:prstClr val="black"/>
                </a:solidFill>
                <a:cs typeface="Arial" pitchFamily="34" charset="0"/>
              </a:rPr>
              <a:t>Weak Scaling</a:t>
            </a:r>
            <a:endParaRPr lang="en-US" sz="1400" b="1" dirty="0">
              <a:solidFill>
                <a:prstClr val="black"/>
              </a:solidFill>
            </a:endParaRPr>
          </a:p>
        </p:txBody>
      </p:sp>
      <p:sp>
        <p:nvSpPr>
          <p:cNvPr id="22" name="Rectangle 21"/>
          <p:cNvSpPr/>
          <p:nvPr/>
        </p:nvSpPr>
        <p:spPr>
          <a:xfrm>
            <a:off x="5343531" y="5577665"/>
            <a:ext cx="3429000" cy="307728"/>
          </a:xfrm>
          <a:prstGeom prst="rect">
            <a:avLst/>
          </a:prstGeom>
        </p:spPr>
        <p:txBody>
          <a:bodyPr wrap="square" lIns="91390" tIns="45696" rIns="91390" bIns="45696">
            <a:spAutoFit/>
          </a:bodyPr>
          <a:lstStyle/>
          <a:p>
            <a:pPr algn="ctr"/>
            <a:r>
              <a:rPr lang="en-US" sz="1400" b="1" dirty="0">
                <a:solidFill>
                  <a:prstClr val="black"/>
                </a:solidFill>
                <a:cs typeface="Arial" pitchFamily="34" charset="0"/>
              </a:rPr>
              <a:t>Data Size Scaling</a:t>
            </a:r>
            <a:endParaRPr lang="en-US" sz="1400" b="1" dirty="0">
              <a:solidFill>
                <a:prstClr val="black"/>
              </a:solidFill>
            </a:endParaRPr>
          </a:p>
        </p:txBody>
      </p:sp>
      <p:sp>
        <p:nvSpPr>
          <p:cNvPr id="27" name="Rounded Rectangular Callout 26"/>
          <p:cNvSpPr/>
          <p:nvPr/>
        </p:nvSpPr>
        <p:spPr>
          <a:xfrm>
            <a:off x="5160089" y="4343400"/>
            <a:ext cx="3493413" cy="439387"/>
          </a:xfrm>
          <a:prstGeom prst="wedgeRoundRectCallout">
            <a:avLst>
              <a:gd name="adj1" fmla="val -25674"/>
              <a:gd name="adj2" fmla="val -128239"/>
              <a:gd name="adj3" fmla="val 16667"/>
            </a:avLst>
          </a:prstGeom>
        </p:spPr>
        <p:style>
          <a:lnRef idx="1">
            <a:schemeClr val="accent3"/>
          </a:lnRef>
          <a:fillRef idx="2">
            <a:schemeClr val="accent3"/>
          </a:fillRef>
          <a:effectRef idx="1">
            <a:schemeClr val="accent3"/>
          </a:effectRef>
          <a:fontRef idx="minor">
            <a:schemeClr val="dk1"/>
          </a:fontRef>
        </p:style>
        <p:txBody>
          <a:bodyPr lIns="91390" tIns="45696" rIns="91390" bIns="45696" rtlCol="0" anchor="ctr"/>
          <a:lstStyle/>
          <a:p>
            <a:pPr algn="ctr"/>
            <a:r>
              <a:rPr lang="en-US" sz="1600" b="1" dirty="0">
                <a:solidFill>
                  <a:prstClr val="black"/>
                </a:solidFill>
              </a:rPr>
              <a:t>Performance adjusted for sequential performance difference</a:t>
            </a:r>
          </a:p>
        </p:txBody>
      </p:sp>
      <p:grpSp>
        <p:nvGrpSpPr>
          <p:cNvPr id="19" name="Group 18"/>
          <p:cNvGrpSpPr/>
          <p:nvPr/>
        </p:nvGrpSpPr>
        <p:grpSpPr>
          <a:xfrm>
            <a:off x="3483789" y="868479"/>
            <a:ext cx="2057400" cy="838200"/>
            <a:chOff x="1066800" y="4267200"/>
            <a:chExt cx="2057400" cy="838200"/>
          </a:xfrm>
        </p:grpSpPr>
        <p:sp>
          <p:nvSpPr>
            <p:cNvPr id="20" name="Rectangle 19"/>
            <p:cNvSpPr/>
            <p:nvPr/>
          </p:nvSpPr>
          <p:spPr>
            <a:xfrm>
              <a:off x="1066800" y="4267200"/>
              <a:ext cx="2057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smtClean="0">
                  <a:solidFill>
                    <a:srgbClr val="FF0000"/>
                  </a:solidFill>
                </a:rPr>
                <a:t>X: </a:t>
              </a:r>
              <a:r>
                <a:rPr lang="en-US" b="1" dirty="0" smtClean="0">
                  <a:solidFill>
                    <a:prstClr val="white"/>
                  </a:solidFill>
                </a:rPr>
                <a:t>Calculate </a:t>
              </a:r>
              <a:r>
                <a:rPr lang="en-US" b="1" dirty="0" err="1" smtClean="0">
                  <a:solidFill>
                    <a:prstClr val="white"/>
                  </a:solidFill>
                </a:rPr>
                <a:t>invV</a:t>
              </a:r>
              <a:r>
                <a:rPr lang="en-US" b="1" dirty="0" smtClean="0">
                  <a:solidFill>
                    <a:prstClr val="white"/>
                  </a:solidFill>
                </a:rPr>
                <a:t> (BX)</a:t>
              </a:r>
              <a:endParaRPr lang="en-US" b="1" dirty="0">
                <a:solidFill>
                  <a:prstClr val="white"/>
                </a:solidFill>
              </a:endParaRPr>
            </a:p>
          </p:txBody>
        </p:sp>
        <p:sp>
          <p:nvSpPr>
            <p:cNvPr id="23" name="Rectangle 22"/>
            <p:cNvSpPr/>
            <p:nvPr/>
          </p:nvSpPr>
          <p:spPr>
            <a:xfrm>
              <a:off x="1143000" y="4648200"/>
              <a:ext cx="533400" cy="304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b="1" dirty="0">
                  <a:solidFill>
                    <a:prstClr val="black"/>
                  </a:solidFill>
                </a:rPr>
                <a:t>Map</a:t>
              </a:r>
              <a:endParaRPr lang="en-US" sz="1400" b="1" dirty="0">
                <a:solidFill>
                  <a:prstClr val="black"/>
                </a:solidFill>
              </a:endParaRPr>
            </a:p>
          </p:txBody>
        </p:sp>
        <p:sp>
          <p:nvSpPr>
            <p:cNvPr id="24" name="Rectangle 23"/>
            <p:cNvSpPr/>
            <p:nvPr/>
          </p:nvSpPr>
          <p:spPr>
            <a:xfrm>
              <a:off x="1807028" y="4648200"/>
              <a:ext cx="609600" cy="3048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100" b="1" dirty="0">
                  <a:solidFill>
                    <a:prstClr val="black"/>
                  </a:solidFill>
                </a:rPr>
                <a:t>Reduce</a:t>
              </a:r>
              <a:endParaRPr lang="en-US" b="1" dirty="0">
                <a:solidFill>
                  <a:prstClr val="black"/>
                </a:solidFill>
              </a:endParaRPr>
            </a:p>
          </p:txBody>
        </p:sp>
        <p:sp>
          <p:nvSpPr>
            <p:cNvPr id="25" name="Rectangle 24"/>
            <p:cNvSpPr/>
            <p:nvPr/>
          </p:nvSpPr>
          <p:spPr>
            <a:xfrm>
              <a:off x="2514600" y="4648200"/>
              <a:ext cx="533400" cy="3048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000" b="1" dirty="0">
                  <a:solidFill>
                    <a:prstClr val="black"/>
                  </a:solidFill>
                </a:rPr>
                <a:t>Merge</a:t>
              </a:r>
              <a:endParaRPr lang="en-US" sz="1600" b="1" dirty="0">
                <a:solidFill>
                  <a:prstClr val="black"/>
                </a:solidFill>
              </a:endParaRPr>
            </a:p>
          </p:txBody>
        </p:sp>
        <p:sp>
          <p:nvSpPr>
            <p:cNvPr id="26" name="Right Arrow 25"/>
            <p:cNvSpPr/>
            <p:nvPr/>
          </p:nvSpPr>
          <p:spPr>
            <a:xfrm>
              <a:off x="1676400" y="4724400"/>
              <a:ext cx="152400" cy="1524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28" name="Right Arrow 27"/>
            <p:cNvSpPr/>
            <p:nvPr/>
          </p:nvSpPr>
          <p:spPr>
            <a:xfrm>
              <a:off x="2394857" y="4724400"/>
              <a:ext cx="152400" cy="1524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grpSp>
      <p:grpSp>
        <p:nvGrpSpPr>
          <p:cNvPr id="29" name="Group 28"/>
          <p:cNvGrpSpPr/>
          <p:nvPr/>
        </p:nvGrpSpPr>
        <p:grpSpPr>
          <a:xfrm>
            <a:off x="969189" y="868479"/>
            <a:ext cx="2057400" cy="838200"/>
            <a:chOff x="1066800" y="4267200"/>
            <a:chExt cx="2057400" cy="838200"/>
          </a:xfrm>
        </p:grpSpPr>
        <p:sp>
          <p:nvSpPr>
            <p:cNvPr id="30" name="Rectangle 29"/>
            <p:cNvSpPr/>
            <p:nvPr/>
          </p:nvSpPr>
          <p:spPr>
            <a:xfrm>
              <a:off x="1066800" y="4267200"/>
              <a:ext cx="2057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smtClean="0">
                  <a:solidFill>
                    <a:srgbClr val="FF0000"/>
                  </a:solidFill>
                </a:rPr>
                <a:t>BC: </a:t>
              </a:r>
              <a:r>
                <a:rPr lang="en-US" b="1" dirty="0" smtClean="0">
                  <a:solidFill>
                    <a:prstClr val="white"/>
                  </a:solidFill>
                </a:rPr>
                <a:t>Calculate BX </a:t>
              </a:r>
              <a:endParaRPr lang="en-US" b="1" dirty="0">
                <a:solidFill>
                  <a:prstClr val="white"/>
                </a:solidFill>
              </a:endParaRPr>
            </a:p>
          </p:txBody>
        </p:sp>
        <p:sp>
          <p:nvSpPr>
            <p:cNvPr id="31" name="Rectangle 30"/>
            <p:cNvSpPr/>
            <p:nvPr/>
          </p:nvSpPr>
          <p:spPr>
            <a:xfrm>
              <a:off x="1143000" y="4648200"/>
              <a:ext cx="533400" cy="304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b="1" dirty="0">
                  <a:solidFill>
                    <a:prstClr val="black"/>
                  </a:solidFill>
                </a:rPr>
                <a:t>Map</a:t>
              </a:r>
              <a:endParaRPr lang="en-US" sz="1400" b="1" dirty="0">
                <a:solidFill>
                  <a:prstClr val="black"/>
                </a:solidFill>
              </a:endParaRPr>
            </a:p>
          </p:txBody>
        </p:sp>
        <p:sp>
          <p:nvSpPr>
            <p:cNvPr id="32" name="Rectangle 31"/>
            <p:cNvSpPr/>
            <p:nvPr/>
          </p:nvSpPr>
          <p:spPr>
            <a:xfrm>
              <a:off x="1807028" y="4648200"/>
              <a:ext cx="609600" cy="3048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100" b="1" dirty="0">
                  <a:solidFill>
                    <a:prstClr val="black"/>
                  </a:solidFill>
                </a:rPr>
                <a:t>Reduce</a:t>
              </a:r>
              <a:endParaRPr lang="en-US" b="1" dirty="0">
                <a:solidFill>
                  <a:prstClr val="black"/>
                </a:solidFill>
              </a:endParaRPr>
            </a:p>
          </p:txBody>
        </p:sp>
        <p:sp>
          <p:nvSpPr>
            <p:cNvPr id="33" name="Rectangle 32"/>
            <p:cNvSpPr/>
            <p:nvPr/>
          </p:nvSpPr>
          <p:spPr>
            <a:xfrm>
              <a:off x="2514600" y="4648200"/>
              <a:ext cx="533400" cy="3048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000" b="1" dirty="0">
                  <a:solidFill>
                    <a:prstClr val="black"/>
                  </a:solidFill>
                </a:rPr>
                <a:t>Merge</a:t>
              </a:r>
              <a:endParaRPr lang="en-US" sz="1600" b="1" dirty="0">
                <a:solidFill>
                  <a:prstClr val="black"/>
                </a:solidFill>
              </a:endParaRPr>
            </a:p>
          </p:txBody>
        </p:sp>
        <p:sp>
          <p:nvSpPr>
            <p:cNvPr id="34" name="Right Arrow 33"/>
            <p:cNvSpPr/>
            <p:nvPr/>
          </p:nvSpPr>
          <p:spPr>
            <a:xfrm>
              <a:off x="1676400" y="4724400"/>
              <a:ext cx="152400" cy="1524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35" name="Right Arrow 34"/>
            <p:cNvSpPr/>
            <p:nvPr/>
          </p:nvSpPr>
          <p:spPr>
            <a:xfrm>
              <a:off x="2394857" y="4724400"/>
              <a:ext cx="152400" cy="1524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grpSp>
      <p:grpSp>
        <p:nvGrpSpPr>
          <p:cNvPr id="36" name="Group 35"/>
          <p:cNvGrpSpPr/>
          <p:nvPr/>
        </p:nvGrpSpPr>
        <p:grpSpPr>
          <a:xfrm>
            <a:off x="5998389" y="868479"/>
            <a:ext cx="2057400" cy="838200"/>
            <a:chOff x="1066800" y="4267200"/>
            <a:chExt cx="2057400" cy="838200"/>
          </a:xfrm>
        </p:grpSpPr>
        <p:sp>
          <p:nvSpPr>
            <p:cNvPr id="37" name="Rectangle 36"/>
            <p:cNvSpPr/>
            <p:nvPr/>
          </p:nvSpPr>
          <p:spPr>
            <a:xfrm>
              <a:off x="1066800" y="4267200"/>
              <a:ext cx="2057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smtClean="0">
                  <a:solidFill>
                    <a:prstClr val="white"/>
                  </a:solidFill>
                </a:rPr>
                <a:t>Calculate </a:t>
              </a:r>
              <a:r>
                <a:rPr lang="en-US" b="1" dirty="0" smtClean="0">
                  <a:solidFill>
                    <a:srgbClr val="FF0000"/>
                  </a:solidFill>
                </a:rPr>
                <a:t>Stress</a:t>
              </a:r>
              <a:endParaRPr lang="en-US" b="1" dirty="0">
                <a:solidFill>
                  <a:srgbClr val="FF0000"/>
                </a:solidFill>
              </a:endParaRPr>
            </a:p>
          </p:txBody>
        </p:sp>
        <p:sp>
          <p:nvSpPr>
            <p:cNvPr id="38" name="Rectangle 37"/>
            <p:cNvSpPr/>
            <p:nvPr/>
          </p:nvSpPr>
          <p:spPr>
            <a:xfrm>
              <a:off x="1143000" y="4648200"/>
              <a:ext cx="533400" cy="304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b="1" dirty="0">
                  <a:solidFill>
                    <a:prstClr val="black"/>
                  </a:solidFill>
                </a:rPr>
                <a:t>Map</a:t>
              </a:r>
              <a:endParaRPr lang="en-US" sz="1400" b="1" dirty="0">
                <a:solidFill>
                  <a:prstClr val="black"/>
                </a:solidFill>
              </a:endParaRPr>
            </a:p>
          </p:txBody>
        </p:sp>
        <p:sp>
          <p:nvSpPr>
            <p:cNvPr id="39" name="Rectangle 38"/>
            <p:cNvSpPr/>
            <p:nvPr/>
          </p:nvSpPr>
          <p:spPr>
            <a:xfrm>
              <a:off x="1807028" y="4648200"/>
              <a:ext cx="609600" cy="3048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100" b="1" dirty="0">
                  <a:solidFill>
                    <a:prstClr val="black"/>
                  </a:solidFill>
                </a:rPr>
                <a:t>Reduce</a:t>
              </a:r>
              <a:endParaRPr lang="en-US" b="1" dirty="0">
                <a:solidFill>
                  <a:prstClr val="black"/>
                </a:solidFill>
              </a:endParaRPr>
            </a:p>
          </p:txBody>
        </p:sp>
        <p:sp>
          <p:nvSpPr>
            <p:cNvPr id="40" name="Rectangle 39"/>
            <p:cNvSpPr/>
            <p:nvPr/>
          </p:nvSpPr>
          <p:spPr>
            <a:xfrm>
              <a:off x="2514600" y="4648200"/>
              <a:ext cx="533400" cy="3048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000" b="1" dirty="0">
                  <a:solidFill>
                    <a:prstClr val="black"/>
                  </a:solidFill>
                </a:rPr>
                <a:t>Merge</a:t>
              </a:r>
              <a:endParaRPr lang="en-US" sz="1600" b="1" dirty="0">
                <a:solidFill>
                  <a:prstClr val="black"/>
                </a:solidFill>
              </a:endParaRPr>
            </a:p>
          </p:txBody>
        </p:sp>
        <p:sp>
          <p:nvSpPr>
            <p:cNvPr id="41" name="Right Arrow 40"/>
            <p:cNvSpPr/>
            <p:nvPr/>
          </p:nvSpPr>
          <p:spPr>
            <a:xfrm>
              <a:off x="1676400" y="4724400"/>
              <a:ext cx="152400" cy="1524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42" name="Right Arrow 41"/>
            <p:cNvSpPr/>
            <p:nvPr/>
          </p:nvSpPr>
          <p:spPr>
            <a:xfrm>
              <a:off x="2394857" y="4724400"/>
              <a:ext cx="152400" cy="1524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grpSp>
      <p:sp>
        <p:nvSpPr>
          <p:cNvPr id="43" name="Right Arrow 42"/>
          <p:cNvSpPr/>
          <p:nvPr/>
        </p:nvSpPr>
        <p:spPr>
          <a:xfrm>
            <a:off x="2993934" y="1173279"/>
            <a:ext cx="566057" cy="2286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lIns="91390" tIns="45696" rIns="91390" bIns="45696" rtlCol="0" anchor="ctr"/>
          <a:lstStyle/>
          <a:p>
            <a:pPr algn="ctr"/>
            <a:endParaRPr lang="en-US">
              <a:solidFill>
                <a:prstClr val="white"/>
              </a:solidFill>
            </a:endParaRPr>
          </a:p>
        </p:txBody>
      </p:sp>
      <p:sp>
        <p:nvSpPr>
          <p:cNvPr id="44" name="Right Arrow 43"/>
          <p:cNvSpPr/>
          <p:nvPr/>
        </p:nvSpPr>
        <p:spPr>
          <a:xfrm>
            <a:off x="5508534" y="1173279"/>
            <a:ext cx="566057" cy="2286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lIns="91390" tIns="45696" rIns="91390" bIns="45696" rtlCol="0" anchor="ctr"/>
          <a:lstStyle/>
          <a:p>
            <a:pPr algn="ctr"/>
            <a:endParaRPr lang="en-US">
              <a:solidFill>
                <a:prstClr val="white"/>
              </a:solidFill>
            </a:endParaRPr>
          </a:p>
        </p:txBody>
      </p:sp>
      <p:cxnSp>
        <p:nvCxnSpPr>
          <p:cNvPr id="45" name="Elbow Connector 44"/>
          <p:cNvCxnSpPr>
            <a:stCxn id="37" idx="3"/>
            <a:endCxn id="30" idx="1"/>
          </p:cNvCxnSpPr>
          <p:nvPr/>
        </p:nvCxnSpPr>
        <p:spPr>
          <a:xfrm flipH="1">
            <a:off x="969189" y="1287579"/>
            <a:ext cx="7086600" cy="12700"/>
          </a:xfrm>
          <a:prstGeom prst="bentConnector5">
            <a:avLst>
              <a:gd name="adj1" fmla="val -7527"/>
              <a:gd name="adj2" fmla="val 8357142"/>
              <a:gd name="adj3" fmla="val 105530"/>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3950307" y="2071055"/>
            <a:ext cx="1209782" cy="307728"/>
          </a:xfrm>
          <a:prstGeom prst="rect">
            <a:avLst/>
          </a:prstGeom>
          <a:noFill/>
        </p:spPr>
        <p:txBody>
          <a:bodyPr wrap="none" lIns="91390" tIns="45696" rIns="91390" bIns="45696" rtlCol="0">
            <a:spAutoFit/>
          </a:bodyPr>
          <a:lstStyle/>
          <a:p>
            <a:r>
              <a:rPr lang="en-US" sz="1400" b="1" dirty="0">
                <a:solidFill>
                  <a:prstClr val="black"/>
                </a:solidFill>
              </a:rPr>
              <a:t>New Iteration</a:t>
            </a:r>
          </a:p>
        </p:txBody>
      </p:sp>
      <p:sp>
        <p:nvSpPr>
          <p:cNvPr id="48" name="TextBox 47"/>
          <p:cNvSpPr txBox="1"/>
          <p:nvPr/>
        </p:nvSpPr>
        <p:spPr>
          <a:xfrm>
            <a:off x="-16821" y="5853333"/>
            <a:ext cx="8956104" cy="523172"/>
          </a:xfrm>
          <a:prstGeom prst="rect">
            <a:avLst/>
          </a:prstGeom>
          <a:noFill/>
        </p:spPr>
        <p:txBody>
          <a:bodyPr wrap="square" lIns="91390" tIns="45696" rIns="91390" bIns="45696" rtlCol="0">
            <a:spAutoFit/>
          </a:bodyPr>
          <a:lstStyle/>
          <a:p>
            <a:r>
              <a:rPr lang="en-US" sz="1400" dirty="0">
                <a:solidFill>
                  <a:prstClr val="black"/>
                </a:solidFill>
              </a:rPr>
              <a:t>Scalable Parallel Scientific Computing Using Twister4Azure. </a:t>
            </a:r>
            <a:r>
              <a:rPr lang="en-US" sz="1400" dirty="0" err="1">
                <a:solidFill>
                  <a:prstClr val="black"/>
                </a:solidFill>
              </a:rPr>
              <a:t>Thilina</a:t>
            </a:r>
            <a:r>
              <a:rPr lang="en-US" sz="1400" dirty="0">
                <a:solidFill>
                  <a:prstClr val="black"/>
                </a:solidFill>
              </a:rPr>
              <a:t> </a:t>
            </a:r>
            <a:r>
              <a:rPr lang="en-US" sz="1400" dirty="0" err="1">
                <a:solidFill>
                  <a:prstClr val="black"/>
                </a:solidFill>
              </a:rPr>
              <a:t>Gunarathne</a:t>
            </a:r>
            <a:r>
              <a:rPr lang="en-US" sz="1400" dirty="0">
                <a:solidFill>
                  <a:prstClr val="black"/>
                </a:solidFill>
              </a:rPr>
              <a:t>, </a:t>
            </a:r>
            <a:r>
              <a:rPr lang="en-US" sz="1400" dirty="0" err="1">
                <a:solidFill>
                  <a:prstClr val="black"/>
                </a:solidFill>
              </a:rPr>
              <a:t>BingJing</a:t>
            </a:r>
            <a:r>
              <a:rPr lang="en-US" sz="1400" dirty="0">
                <a:solidFill>
                  <a:prstClr val="black"/>
                </a:solidFill>
              </a:rPr>
              <a:t> </a:t>
            </a:r>
            <a:r>
              <a:rPr lang="en-US" sz="1400" dirty="0" err="1">
                <a:solidFill>
                  <a:prstClr val="black"/>
                </a:solidFill>
              </a:rPr>
              <a:t>Zang</a:t>
            </a:r>
            <a:r>
              <a:rPr lang="en-US" sz="1400" dirty="0">
                <a:solidFill>
                  <a:prstClr val="black"/>
                </a:solidFill>
              </a:rPr>
              <a:t>, </a:t>
            </a:r>
            <a:r>
              <a:rPr lang="en-US" sz="1400" dirty="0" err="1">
                <a:solidFill>
                  <a:prstClr val="black"/>
                </a:solidFill>
              </a:rPr>
              <a:t>Tak</a:t>
            </a:r>
            <a:r>
              <a:rPr lang="en-US" sz="1400" dirty="0">
                <a:solidFill>
                  <a:prstClr val="black"/>
                </a:solidFill>
              </a:rPr>
              <a:t>-Lon Wu and Judy </a:t>
            </a:r>
            <a:r>
              <a:rPr lang="en-US" sz="1400" dirty="0" err="1">
                <a:solidFill>
                  <a:prstClr val="black"/>
                </a:solidFill>
              </a:rPr>
              <a:t>Qiu</a:t>
            </a:r>
            <a:r>
              <a:rPr lang="en-US" sz="1400" dirty="0">
                <a:solidFill>
                  <a:prstClr val="black"/>
                </a:solidFill>
              </a:rPr>
              <a:t>. Submitted to Journal of Future Generation Computer Systems. (Invited as one of the best 6 papers of UCC 2011)</a:t>
            </a:r>
          </a:p>
        </p:txBody>
      </p:sp>
    </p:spTree>
    <p:custDataLst>
      <p:tags r:id="rId1"/>
    </p:custDataLst>
    <p:extLst>
      <p:ext uri="{BB962C8B-B14F-4D97-AF65-F5344CB8AC3E}">
        <p14:creationId xmlns:p14="http://schemas.microsoft.com/office/powerpoint/2010/main" val="2668928694"/>
      </p:ext>
    </p:extLst>
  </p:cSld>
  <p:clrMapOvr>
    <a:masterClrMapping/>
  </p:clrMapOvr>
  <mc:AlternateContent xmlns:mc="http://schemas.openxmlformats.org/markup-compatibility/2006" xmlns:p14="http://schemas.microsoft.com/office/powerpoint/2010/main">
    <mc:Choice Requires="p14">
      <p:transition spd="slow" p14:dur="2000" advTm="6859"/>
    </mc:Choice>
    <mc:Fallback xmlns="">
      <p:transition spd="slow" advTm="6859"/>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33400" y="76200"/>
            <a:ext cx="8229600" cy="1143000"/>
          </a:xfrm>
        </p:spPr>
        <p:txBody>
          <a:bodyPr>
            <a:noAutofit/>
          </a:bodyPr>
          <a:lstStyle/>
          <a:p>
            <a:r>
              <a:rPr lang="en-US" sz="3200" dirty="0" smtClean="0">
                <a:ln w="11430"/>
                <a:effectLst>
                  <a:outerShdw blurRad="38100" dist="38100" dir="2700000" algn="tl">
                    <a:srgbClr val="000000">
                      <a:alpha val="43137"/>
                    </a:srgbClr>
                  </a:outerShdw>
                </a:effectLst>
                <a:latin typeface="Century Gothic" pitchFamily="34" charset="0"/>
              </a:rPr>
              <a:t>Multi </a:t>
            </a:r>
            <a:r>
              <a:rPr lang="en-US" sz="3200" dirty="0">
                <a:ln w="11430"/>
                <a:effectLst>
                  <a:outerShdw blurRad="38100" dist="38100" dir="2700000" algn="tl">
                    <a:srgbClr val="000000">
                      <a:alpha val="43137"/>
                    </a:srgbClr>
                  </a:outerShdw>
                </a:effectLst>
                <a:latin typeface="Century Gothic" pitchFamily="34" charset="0"/>
              </a:rPr>
              <a:t>Dimensional </a:t>
            </a:r>
            <a:r>
              <a:rPr lang="en-US" sz="3200" dirty="0" smtClean="0">
                <a:ln w="11430"/>
                <a:effectLst>
                  <a:outerShdw blurRad="38100" dist="38100" dir="2700000" algn="tl">
                    <a:srgbClr val="000000">
                      <a:alpha val="43137"/>
                    </a:srgbClr>
                  </a:outerShdw>
                </a:effectLst>
                <a:latin typeface="Century Gothic" pitchFamily="34" charset="0"/>
              </a:rPr>
              <a:t>Scaling on Azure</a:t>
            </a:r>
            <a:endParaRPr lang="en-US" sz="3200" dirty="0">
              <a:ln w="11430"/>
              <a:effectLst>
                <a:outerShdw blurRad="38100" dist="38100" dir="2700000" algn="tl">
                  <a:srgbClr val="000000">
                    <a:alpha val="43137"/>
                  </a:srgbClr>
                </a:outerShdw>
              </a:effectLst>
              <a:latin typeface="Century Gothic"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993775"/>
            <a:ext cx="7161213" cy="4875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90437" y="6387890"/>
            <a:ext cx="1798441" cy="369332"/>
          </a:xfrm>
          <a:prstGeom prst="rect">
            <a:avLst/>
          </a:prstGeom>
          <a:noFill/>
          <a:ln>
            <a:solidFill>
              <a:schemeClr val="tx1"/>
            </a:solidFill>
          </a:ln>
        </p:spPr>
        <p:txBody>
          <a:bodyPr wrap="none" rtlCol="0">
            <a:spAutoFit/>
          </a:bodyPr>
          <a:lstStyle/>
          <a:p>
            <a:r>
              <a:rPr lang="en-US" dirty="0"/>
              <a:t>Qiu, </a:t>
            </a:r>
            <a:r>
              <a:rPr lang="en-US" dirty="0" err="1"/>
              <a:t>Gunarathne</a:t>
            </a:r>
            <a:r>
              <a:rPr lang="en-US" dirty="0"/>
              <a:t> </a:t>
            </a:r>
          </a:p>
        </p:txBody>
      </p:sp>
    </p:spTree>
    <p:extLst>
      <p:ext uri="{BB962C8B-B14F-4D97-AF65-F5344CB8AC3E}">
        <p14:creationId xmlns:p14="http://schemas.microsoft.com/office/powerpoint/2010/main" val="36540561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Data Analytics</a:t>
            </a:r>
            <a:r>
              <a:rPr lang="en-US" dirty="0"/>
              <a:t/>
            </a:r>
            <a:br>
              <a:rPr lang="en-US" dirty="0"/>
            </a:br>
            <a:endParaRPr lang="en-US" dirty="0"/>
          </a:p>
        </p:txBody>
      </p:sp>
      <p:sp>
        <p:nvSpPr>
          <p:cNvPr id="5" name="Subtitle 4"/>
          <p:cNvSpPr>
            <a:spLocks noGrp="1"/>
          </p:cNvSpPr>
          <p:nvPr>
            <p:ph type="subTitle" idx="1"/>
          </p:nvPr>
        </p:nvSpPr>
        <p:spPr/>
        <p:txBody>
          <a:bodyPr/>
          <a:lstStyle/>
          <a:p>
            <a:endParaRPr lang="en-US"/>
          </a:p>
        </p:txBody>
      </p:sp>
      <p:sp>
        <p:nvSpPr>
          <p:cNvPr id="3" name="Slide Number Placeholder 2"/>
          <p:cNvSpPr>
            <a:spLocks noGrp="1"/>
          </p:cNvSpPr>
          <p:nvPr>
            <p:ph type="sldNum" sz="quarter" idx="12"/>
          </p:nvPr>
        </p:nvSpPr>
        <p:spPr/>
        <p:txBody>
          <a:bodyPr/>
          <a:lstStyle/>
          <a:p>
            <a:fld id="{D8CFE096-9650-498C-990C-20F2420C253B}" type="slidenum">
              <a:rPr lang="en-US" smtClean="0"/>
              <a:pPr/>
              <a:t>24</a:t>
            </a:fld>
            <a:endParaRPr lang="en-US"/>
          </a:p>
        </p:txBody>
      </p:sp>
    </p:spTree>
    <p:extLst>
      <p:ext uri="{BB962C8B-B14F-4D97-AF65-F5344CB8AC3E}">
        <p14:creationId xmlns:p14="http://schemas.microsoft.com/office/powerpoint/2010/main" val="14904457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685800"/>
          </a:xfrm>
        </p:spPr>
        <p:txBody>
          <a:bodyPr/>
          <a:lstStyle/>
          <a:p>
            <a:r>
              <a:rPr lang="en-US" dirty="0" smtClean="0"/>
              <a:t>Data Intensive Futures?</a:t>
            </a:r>
            <a:endParaRPr lang="en-US" dirty="0"/>
          </a:p>
        </p:txBody>
      </p:sp>
      <p:sp>
        <p:nvSpPr>
          <p:cNvPr id="3" name="Content Placeholder 2"/>
          <p:cNvSpPr>
            <a:spLocks noGrp="1"/>
          </p:cNvSpPr>
          <p:nvPr>
            <p:ph idx="1"/>
          </p:nvPr>
        </p:nvSpPr>
        <p:spPr>
          <a:xfrm>
            <a:off x="0" y="533400"/>
            <a:ext cx="9144000" cy="4525963"/>
          </a:xfrm>
        </p:spPr>
        <p:txBody>
          <a:bodyPr/>
          <a:lstStyle/>
          <a:p>
            <a:r>
              <a:rPr lang="en-US" sz="2400" b="1" dirty="0" err="1" smtClean="0"/>
              <a:t>PETSc</a:t>
            </a:r>
            <a:r>
              <a:rPr lang="en-US" sz="2400" b="1" dirty="0" smtClean="0"/>
              <a:t> </a:t>
            </a:r>
            <a:r>
              <a:rPr lang="en-US" sz="2400" dirty="0" smtClean="0"/>
              <a:t>and</a:t>
            </a:r>
            <a:r>
              <a:rPr lang="en-US" sz="2400" b="1" dirty="0" smtClean="0"/>
              <a:t> </a:t>
            </a:r>
            <a:r>
              <a:rPr lang="en-US" sz="2400" b="1" dirty="0" err="1" smtClean="0"/>
              <a:t>ScaLAPACK</a:t>
            </a:r>
            <a:r>
              <a:rPr lang="en-US" sz="2400" b="1" dirty="0" smtClean="0"/>
              <a:t> </a:t>
            </a:r>
            <a:r>
              <a:rPr lang="en-US" sz="2400" dirty="0" smtClean="0"/>
              <a:t>and similar libraries very important in supporting parallel simulations</a:t>
            </a:r>
          </a:p>
          <a:p>
            <a:r>
              <a:rPr lang="en-US" sz="2400" dirty="0" smtClean="0"/>
              <a:t>Need equivalent </a:t>
            </a:r>
            <a:r>
              <a:rPr lang="en-US" sz="2400" b="1" dirty="0" smtClean="0"/>
              <a:t>Data Analytics libraries</a:t>
            </a:r>
          </a:p>
          <a:p>
            <a:r>
              <a:rPr lang="en-US" sz="2400" dirty="0" smtClean="0"/>
              <a:t>Include</a:t>
            </a:r>
            <a:r>
              <a:rPr lang="en-US" sz="2400" b="1" dirty="0" smtClean="0"/>
              <a:t> datamining </a:t>
            </a:r>
            <a:r>
              <a:rPr lang="en-US" sz="2400" dirty="0" smtClean="0"/>
              <a:t>(Clustering, SVM, HMM, Bayesian Nets …), </a:t>
            </a:r>
            <a:r>
              <a:rPr lang="en-US" sz="2400" b="1" dirty="0" smtClean="0"/>
              <a:t>image processing</a:t>
            </a:r>
            <a:r>
              <a:rPr lang="en-US" sz="2400" dirty="0" smtClean="0"/>
              <a:t>, </a:t>
            </a:r>
            <a:r>
              <a:rPr lang="en-US" sz="2400" b="1" dirty="0" smtClean="0"/>
              <a:t>information retrieval </a:t>
            </a:r>
            <a:r>
              <a:rPr lang="en-US" sz="2400" dirty="0" smtClean="0"/>
              <a:t>including </a:t>
            </a:r>
            <a:r>
              <a:rPr lang="en-US" sz="2400" b="1" dirty="0" smtClean="0"/>
              <a:t>hidden factor </a:t>
            </a:r>
            <a:r>
              <a:rPr lang="en-US" sz="2400" dirty="0" smtClean="0"/>
              <a:t>analysis (LDA), </a:t>
            </a:r>
            <a:r>
              <a:rPr lang="en-US" sz="2400" b="1" dirty="0" smtClean="0"/>
              <a:t>global inference</a:t>
            </a:r>
            <a:r>
              <a:rPr lang="en-US" sz="2400" dirty="0" smtClean="0"/>
              <a:t>, </a:t>
            </a:r>
            <a:r>
              <a:rPr lang="en-US" sz="2400" b="1" dirty="0" smtClean="0"/>
              <a:t>dimension reduction</a:t>
            </a:r>
          </a:p>
          <a:p>
            <a:pPr lvl="1"/>
            <a:r>
              <a:rPr lang="en-US" sz="2000" dirty="0" smtClean="0"/>
              <a:t>Many libraries/toolkits (R, Matlab) and web sites (BLAST) but typically not aimed at scalable high performance algorithms</a:t>
            </a:r>
          </a:p>
          <a:p>
            <a:r>
              <a:rPr lang="en-US" sz="2400" dirty="0" smtClean="0"/>
              <a:t>Should support </a:t>
            </a:r>
            <a:r>
              <a:rPr lang="en-US" sz="2400" b="1" dirty="0" smtClean="0"/>
              <a:t>clouds and HPC; MPI </a:t>
            </a:r>
            <a:r>
              <a:rPr lang="en-US" sz="2400" dirty="0" smtClean="0"/>
              <a:t>and</a:t>
            </a:r>
            <a:r>
              <a:rPr lang="en-US" sz="2400" b="1" dirty="0" smtClean="0"/>
              <a:t> MapReduce</a:t>
            </a:r>
          </a:p>
          <a:p>
            <a:pPr lvl="1"/>
            <a:r>
              <a:rPr lang="en-US" sz="2000" dirty="0" smtClean="0"/>
              <a:t>Iterative MapReduce an interesting runtime; Hadoop has many limitations</a:t>
            </a:r>
          </a:p>
          <a:p>
            <a:r>
              <a:rPr lang="en-US" sz="2400" dirty="0" smtClean="0"/>
              <a:t>Need a </a:t>
            </a:r>
            <a:r>
              <a:rPr lang="en-US" sz="2400" b="1" dirty="0" smtClean="0"/>
              <a:t>coordinated </a:t>
            </a:r>
            <a:r>
              <a:rPr lang="en-US" sz="2400" b="1" dirty="0"/>
              <a:t>Academic Business Government Collaboration </a:t>
            </a:r>
            <a:r>
              <a:rPr lang="en-US" sz="2400" b="1" dirty="0" smtClean="0"/>
              <a:t>to build robust algorithms that scale well</a:t>
            </a:r>
            <a:endParaRPr lang="en-US" sz="2400" dirty="0" smtClean="0"/>
          </a:p>
          <a:p>
            <a:pPr lvl="1"/>
            <a:r>
              <a:rPr lang="en-US" sz="2000" dirty="0" smtClean="0"/>
              <a:t>Crosses Science, Business Network Science, Social Science</a:t>
            </a:r>
          </a:p>
          <a:p>
            <a:r>
              <a:rPr lang="en-US" sz="2400" dirty="0" smtClean="0"/>
              <a:t>Propose to build community to define &amp; implement</a:t>
            </a:r>
            <a:br>
              <a:rPr lang="en-US" sz="2400" dirty="0" smtClean="0"/>
            </a:br>
            <a:r>
              <a:rPr lang="en-US" sz="2400" b="1" dirty="0" smtClean="0"/>
              <a:t>SPIDAL </a:t>
            </a:r>
            <a:r>
              <a:rPr lang="en-US" sz="2400" dirty="0" smtClean="0"/>
              <a:t>or</a:t>
            </a:r>
            <a:r>
              <a:rPr lang="en-US" sz="2400" b="1" dirty="0" smtClean="0"/>
              <a:t> Scalable </a:t>
            </a:r>
            <a:r>
              <a:rPr lang="en-US" sz="2400" b="1" dirty="0"/>
              <a:t>Parallel Interoperable  Data Analytics Library</a:t>
            </a:r>
          </a:p>
        </p:txBody>
      </p:sp>
      <p:sp>
        <p:nvSpPr>
          <p:cNvPr id="4" name="Slide Number Placeholder 3"/>
          <p:cNvSpPr>
            <a:spLocks noGrp="1"/>
          </p:cNvSpPr>
          <p:nvPr>
            <p:ph type="sldNum" sz="quarter" idx="12"/>
          </p:nvPr>
        </p:nvSpPr>
        <p:spPr/>
        <p:txBody>
          <a:bodyPr/>
          <a:lstStyle/>
          <a:p>
            <a:fld id="{94CC141A-9CC6-41A7-A7D0-011D836CC6E2}" type="slidenum">
              <a:rPr lang="en-US" smtClean="0"/>
              <a:pPr/>
              <a:t>25</a:t>
            </a:fld>
            <a:endParaRPr lang="en-US"/>
          </a:p>
        </p:txBody>
      </p:sp>
    </p:spTree>
    <p:extLst>
      <p:ext uri="{BB962C8B-B14F-4D97-AF65-F5344CB8AC3E}">
        <p14:creationId xmlns:p14="http://schemas.microsoft.com/office/powerpoint/2010/main" val="10115566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659" y="76200"/>
            <a:ext cx="8229600" cy="990600"/>
          </a:xfrm>
        </p:spPr>
        <p:txBody>
          <a:bodyPr/>
          <a:lstStyle/>
          <a:p>
            <a:r>
              <a:rPr lang="en-US" dirty="0" smtClean="0"/>
              <a:t>Jobs v. Countries</a:t>
            </a:r>
            <a:endParaRPr lang="en-US" dirty="0"/>
          </a:p>
        </p:txBody>
      </p:sp>
      <p:sp>
        <p:nvSpPr>
          <p:cNvPr id="3" name="Slide Number Placeholder 2"/>
          <p:cNvSpPr>
            <a:spLocks noGrp="1"/>
          </p:cNvSpPr>
          <p:nvPr>
            <p:ph type="sldNum" sz="quarter" idx="12"/>
          </p:nvPr>
        </p:nvSpPr>
        <p:spPr/>
        <p:txBody>
          <a:bodyPr/>
          <a:lstStyle/>
          <a:p>
            <a:fld id="{D8CFE096-9650-498C-990C-20F2420C253B}" type="slidenum">
              <a:rPr lang="en-US" smtClean="0"/>
              <a:pPr/>
              <a:t>26</a:t>
            </a:fld>
            <a:endParaRPr lang="en-US"/>
          </a:p>
        </p:txBody>
      </p:sp>
      <p:pic>
        <p:nvPicPr>
          <p:cNvPr id="6146" name="Picture 2" descr="C:\Users\Geoffrey Fox\Downloads\03-05CloudJobs_lg.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1899"/>
          <a:stretch/>
        </p:blipFill>
        <p:spPr bwMode="auto">
          <a:xfrm>
            <a:off x="0" y="1219200"/>
            <a:ext cx="9234918" cy="4932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27149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609600"/>
          </a:xfrm>
        </p:spPr>
        <p:txBody>
          <a:bodyPr/>
          <a:lstStyle/>
          <a:p>
            <a:r>
              <a:rPr lang="en-US" dirty="0" smtClean="0"/>
              <a:t>McKinsey Institute on Big Data Jobs</a:t>
            </a:r>
            <a:endParaRPr lang="en-US" dirty="0"/>
          </a:p>
        </p:txBody>
      </p:sp>
      <p:sp>
        <p:nvSpPr>
          <p:cNvPr id="4" name="Content Placeholder 3"/>
          <p:cNvSpPr>
            <a:spLocks noGrp="1"/>
          </p:cNvSpPr>
          <p:nvPr>
            <p:ph idx="1"/>
          </p:nvPr>
        </p:nvSpPr>
        <p:spPr>
          <a:xfrm>
            <a:off x="0" y="4572000"/>
            <a:ext cx="9144000" cy="2163763"/>
          </a:xfrm>
        </p:spPr>
        <p:txBody>
          <a:bodyPr/>
          <a:lstStyle/>
          <a:p>
            <a:r>
              <a:rPr lang="en-US" sz="2200" dirty="0"/>
              <a:t>There will be a shortage of talent necessary for organizations to take advantage of big data. By 2018, the United States alone could face a shortage of 140,000 to 190,000 people with deep analytical skills as well as 1.5 million managers and analysts with the know-how to use the analysis of big data to make effective decisions.</a:t>
            </a:r>
          </a:p>
        </p:txBody>
      </p:sp>
      <p:sp>
        <p:nvSpPr>
          <p:cNvPr id="3" name="Slide Number Placeholder 2"/>
          <p:cNvSpPr>
            <a:spLocks noGrp="1"/>
          </p:cNvSpPr>
          <p:nvPr>
            <p:ph type="sldNum" sz="quarter" idx="12"/>
          </p:nvPr>
        </p:nvSpPr>
        <p:spPr/>
        <p:txBody>
          <a:bodyPr/>
          <a:lstStyle/>
          <a:p>
            <a:fld id="{D8CFE096-9650-498C-990C-20F2420C253B}" type="slidenum">
              <a:rPr lang="en-US" smtClean="0"/>
              <a:pPr/>
              <a:t>27</a:t>
            </a:fld>
            <a:endParaRPr lang="en-US"/>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9260"/>
          <a:stretch/>
        </p:blipFill>
        <p:spPr bwMode="auto">
          <a:xfrm>
            <a:off x="762000" y="838200"/>
            <a:ext cx="7010400" cy="3568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93632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9067800" cy="990600"/>
          </a:xfrm>
        </p:spPr>
        <p:txBody>
          <a:bodyPr/>
          <a:lstStyle/>
          <a:p>
            <a:r>
              <a:rPr lang="en-US" dirty="0" smtClean="0"/>
              <a:t>Massive Open Online Courses</a:t>
            </a:r>
            <a:r>
              <a:rPr lang="en-US" b="0" dirty="0"/>
              <a:t> (</a:t>
            </a:r>
            <a:r>
              <a:rPr lang="en-US" dirty="0"/>
              <a:t>MOOC</a:t>
            </a:r>
            <a:r>
              <a:rPr lang="en-US" b="0" dirty="0"/>
              <a:t>)</a:t>
            </a:r>
            <a:endParaRPr lang="en-US" dirty="0"/>
          </a:p>
        </p:txBody>
      </p:sp>
      <p:sp>
        <p:nvSpPr>
          <p:cNvPr id="3" name="Content Placeholder 2"/>
          <p:cNvSpPr>
            <a:spLocks noGrp="1"/>
          </p:cNvSpPr>
          <p:nvPr>
            <p:ph idx="1"/>
          </p:nvPr>
        </p:nvSpPr>
        <p:spPr>
          <a:xfrm>
            <a:off x="0" y="914400"/>
            <a:ext cx="9144000" cy="4525963"/>
          </a:xfrm>
        </p:spPr>
        <p:txBody>
          <a:bodyPr/>
          <a:lstStyle/>
          <a:p>
            <a:r>
              <a:rPr lang="en-US" sz="2800" dirty="0" smtClean="0"/>
              <a:t>MOOC’s are very “hot” these days with </a:t>
            </a:r>
            <a:r>
              <a:rPr lang="en-US" sz="2800" dirty="0" err="1" smtClean="0"/>
              <a:t>Udacity</a:t>
            </a:r>
            <a:r>
              <a:rPr lang="en-US" sz="2800" dirty="0" smtClean="0"/>
              <a:t> and </a:t>
            </a:r>
            <a:r>
              <a:rPr lang="en-US" sz="2800" dirty="0" err="1" smtClean="0"/>
              <a:t>Coursera</a:t>
            </a:r>
            <a:r>
              <a:rPr lang="en-US" sz="2800" dirty="0" smtClean="0"/>
              <a:t> as start-ups</a:t>
            </a:r>
          </a:p>
          <a:p>
            <a:r>
              <a:rPr lang="en-US" sz="2800" dirty="0" smtClean="0"/>
              <a:t>Over 100,000 participants but concept valid at smaller sizes</a:t>
            </a:r>
          </a:p>
          <a:p>
            <a:r>
              <a:rPr lang="en-US" sz="2800" dirty="0" smtClean="0"/>
              <a:t>Relevant to </a:t>
            </a:r>
            <a:r>
              <a:rPr lang="en-US" sz="2800" b="1" dirty="0" smtClean="0"/>
              <a:t>Data Science as this is a new field with few courses </a:t>
            </a:r>
            <a:r>
              <a:rPr lang="en-US" sz="2800" dirty="0" smtClean="0"/>
              <a:t>at most universities</a:t>
            </a:r>
          </a:p>
          <a:p>
            <a:r>
              <a:rPr lang="en-US" sz="2800" dirty="0" smtClean="0"/>
              <a:t>Technology to make MOOC’s</a:t>
            </a:r>
          </a:p>
          <a:p>
            <a:pPr lvl="1"/>
            <a:r>
              <a:rPr lang="en-US" sz="2400" dirty="0" smtClean="0"/>
              <a:t>Drupal </a:t>
            </a:r>
            <a:r>
              <a:rPr lang="en-US" sz="2400" dirty="0" err="1" smtClean="0"/>
              <a:t>mooc</a:t>
            </a:r>
            <a:r>
              <a:rPr lang="en-US" sz="2400" dirty="0" smtClean="0"/>
              <a:t> (unclear it’s real)</a:t>
            </a:r>
          </a:p>
          <a:p>
            <a:pPr lvl="1"/>
            <a:r>
              <a:rPr lang="en-US" sz="2400" dirty="0" smtClean="0"/>
              <a:t>Google Open Source Course Builder is lightweight LMS (learning management system) released September 12 rescuing us from Sakai</a:t>
            </a:r>
          </a:p>
          <a:p>
            <a:r>
              <a:rPr lang="en-US" sz="2800" dirty="0" smtClean="0"/>
              <a:t>At least one MOOC model is collection of short prerecorded segments (talking head over PowerPoint)</a:t>
            </a:r>
          </a:p>
          <a:p>
            <a:pPr lvl="1"/>
            <a:endParaRPr lang="en-US" sz="2400" dirty="0" smtClean="0"/>
          </a:p>
          <a:p>
            <a:endParaRPr lang="en-US" sz="28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28</a:t>
            </a:fld>
            <a:endParaRPr lang="en-US"/>
          </a:p>
        </p:txBody>
      </p:sp>
    </p:spTree>
    <p:extLst>
      <p:ext uri="{BB962C8B-B14F-4D97-AF65-F5344CB8AC3E}">
        <p14:creationId xmlns:p14="http://schemas.microsoft.com/office/powerpoint/2010/main" val="19731411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9067800" cy="914400"/>
          </a:xfrm>
        </p:spPr>
        <p:txBody>
          <a:bodyPr/>
          <a:lstStyle/>
          <a:p>
            <a:r>
              <a:rPr lang="en-US" dirty="0" smtClean="0"/>
              <a:t>MOOC’s on a) Cloud b) X-Informatics</a:t>
            </a:r>
            <a:endParaRPr lang="en-US" dirty="0"/>
          </a:p>
        </p:txBody>
      </p:sp>
      <p:sp>
        <p:nvSpPr>
          <p:cNvPr id="3" name="Content Placeholder 2"/>
          <p:cNvSpPr>
            <a:spLocks noGrp="1"/>
          </p:cNvSpPr>
          <p:nvPr>
            <p:ph idx="1"/>
          </p:nvPr>
        </p:nvSpPr>
        <p:spPr>
          <a:xfrm>
            <a:off x="0" y="914400"/>
            <a:ext cx="9144000" cy="4525963"/>
          </a:xfrm>
        </p:spPr>
        <p:txBody>
          <a:bodyPr/>
          <a:lstStyle/>
          <a:p>
            <a:r>
              <a:rPr lang="en-US" sz="2400" dirty="0" smtClean="0"/>
              <a:t>Cloud MOOC based on one week Summer School on “Clouds for Science” held on FutureGrid end of July 2012</a:t>
            </a:r>
          </a:p>
          <a:p>
            <a:r>
              <a:rPr lang="en-US" sz="2400" dirty="0" smtClean="0"/>
              <a:t>X-Informatics class next semester is general overview of “use of IT” (data analysis) in “all fields” starting with data deluge and pipeline</a:t>
            </a:r>
          </a:p>
          <a:p>
            <a:r>
              <a:rPr lang="en-US" sz="2400" dirty="0" err="1"/>
              <a:t>Observation</a:t>
            </a:r>
            <a:r>
              <a:rPr lang="en-US" sz="2400" dirty="0" err="1">
                <a:sym typeface="Wingdings"/>
              </a:rPr>
              <a:t></a:t>
            </a:r>
            <a:r>
              <a:rPr lang="en-US" sz="2400" dirty="0" err="1"/>
              <a:t>Data</a:t>
            </a:r>
            <a:r>
              <a:rPr lang="en-US" sz="2400" dirty="0" err="1">
                <a:sym typeface="Wingdings"/>
              </a:rPr>
              <a:t></a:t>
            </a:r>
            <a:r>
              <a:rPr lang="en-US" sz="2400" dirty="0" err="1" smtClean="0"/>
              <a:t>Information</a:t>
            </a:r>
            <a:r>
              <a:rPr lang="en-US" sz="2400" dirty="0" err="1">
                <a:sym typeface="Wingdings"/>
              </a:rPr>
              <a:t></a:t>
            </a:r>
            <a:r>
              <a:rPr lang="en-US" sz="2400" dirty="0" err="1"/>
              <a:t>Knowledge</a:t>
            </a:r>
            <a:r>
              <a:rPr lang="en-US" sz="2400" dirty="0" err="1">
                <a:sym typeface="Wingdings"/>
              </a:rPr>
              <a:t></a:t>
            </a:r>
            <a:r>
              <a:rPr lang="en-US" sz="2400" dirty="0" err="1" smtClean="0"/>
              <a:t>Wisdom</a:t>
            </a:r>
            <a:endParaRPr lang="en-US" sz="2400" dirty="0" smtClean="0"/>
          </a:p>
          <a:p>
            <a:r>
              <a:rPr lang="en-US" sz="2400" dirty="0" smtClean="0"/>
              <a:t>Go through many applications from life/medical science to “finding Higgs” and business informatics</a:t>
            </a:r>
          </a:p>
          <a:p>
            <a:r>
              <a:rPr lang="en-US" sz="2400" dirty="0" smtClean="0"/>
              <a:t>Describe cyberinfrastructure needed with visualization, security, provenance, portals, services and workflow</a:t>
            </a:r>
          </a:p>
          <a:p>
            <a:r>
              <a:rPr lang="en-US" sz="2400" dirty="0" smtClean="0"/>
              <a:t>Lab sessions built on virtualized infrastructure (appliances)</a:t>
            </a:r>
          </a:p>
          <a:p>
            <a:r>
              <a:rPr lang="en-US" sz="2400" dirty="0" smtClean="0"/>
              <a:t>Describe and illustrate </a:t>
            </a:r>
            <a:r>
              <a:rPr lang="en-US" sz="2400" dirty="0"/>
              <a:t>key algorithms histograms, clustering, Support Vector Machines, Dimension Reduction, Hidden Markov Models and Image processing</a:t>
            </a:r>
          </a:p>
        </p:txBody>
      </p:sp>
      <p:sp>
        <p:nvSpPr>
          <p:cNvPr id="4" name="Slide Number Placeholder 3"/>
          <p:cNvSpPr>
            <a:spLocks noGrp="1"/>
          </p:cNvSpPr>
          <p:nvPr>
            <p:ph type="sldNum" sz="quarter" idx="12"/>
          </p:nvPr>
        </p:nvSpPr>
        <p:spPr/>
        <p:txBody>
          <a:bodyPr/>
          <a:lstStyle/>
          <a:p>
            <a:fld id="{94CC141A-9CC6-41A7-A7D0-011D836CC6E2}" type="slidenum">
              <a:rPr lang="en-US" smtClean="0"/>
              <a:pPr/>
              <a:t>29</a:t>
            </a:fld>
            <a:endParaRPr lang="en-US"/>
          </a:p>
        </p:txBody>
      </p:sp>
    </p:spTree>
    <p:extLst>
      <p:ext uri="{BB962C8B-B14F-4D97-AF65-F5344CB8AC3E}">
        <p14:creationId xmlns:p14="http://schemas.microsoft.com/office/powerpoint/2010/main" val="24014546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9067800" cy="1143000"/>
          </a:xfrm>
        </p:spPr>
        <p:txBody>
          <a:bodyPr>
            <a:normAutofit/>
          </a:bodyPr>
          <a:lstStyle/>
          <a:p>
            <a:r>
              <a:rPr lang="en-US" sz="3200" b="1" dirty="0" smtClean="0"/>
              <a:t>2 Aspects of Cloud Computing: </a:t>
            </a:r>
            <a:br>
              <a:rPr lang="en-US" sz="3200" b="1" dirty="0" smtClean="0"/>
            </a:br>
            <a:r>
              <a:rPr lang="en-US" sz="3200" b="1" dirty="0" smtClean="0"/>
              <a:t>Infrastructure and Runtimes</a:t>
            </a:r>
            <a:endParaRPr lang="en-US" sz="3200" b="1" dirty="0"/>
          </a:p>
        </p:txBody>
      </p:sp>
      <p:sp>
        <p:nvSpPr>
          <p:cNvPr id="3" name="Content Placeholder 2"/>
          <p:cNvSpPr>
            <a:spLocks noGrp="1"/>
          </p:cNvSpPr>
          <p:nvPr>
            <p:ph idx="1"/>
          </p:nvPr>
        </p:nvSpPr>
        <p:spPr>
          <a:xfrm>
            <a:off x="0" y="1295400"/>
            <a:ext cx="8991600" cy="5562600"/>
          </a:xfrm>
        </p:spPr>
        <p:txBody>
          <a:bodyPr>
            <a:normAutofit/>
          </a:bodyPr>
          <a:lstStyle/>
          <a:p>
            <a:r>
              <a:rPr lang="en-US" sz="2400" b="1" dirty="0" smtClean="0">
                <a:solidFill>
                  <a:srgbClr val="FF0000"/>
                </a:solidFill>
              </a:rPr>
              <a:t>Cloud infrastructure: </a:t>
            </a:r>
            <a:r>
              <a:rPr lang="en-US" sz="2400" dirty="0" smtClean="0"/>
              <a:t>outsourcing of servers, computing, data, file space, utility computing, etc..</a:t>
            </a:r>
          </a:p>
          <a:p>
            <a:r>
              <a:rPr lang="en-US" sz="2400" b="1" dirty="0" smtClean="0">
                <a:solidFill>
                  <a:srgbClr val="FF0000"/>
                </a:solidFill>
              </a:rPr>
              <a:t>Cloud runtimes or Platform:</a:t>
            </a:r>
            <a:r>
              <a:rPr lang="en-US" sz="2400" b="1" dirty="0" smtClean="0">
                <a:solidFill>
                  <a:srgbClr val="DDF53D"/>
                </a:solidFill>
              </a:rPr>
              <a:t> </a:t>
            </a:r>
            <a:r>
              <a:rPr lang="en-US" sz="2400" dirty="0" smtClean="0"/>
              <a:t>tools to do data-parallel (and other) computations. Valid on Clouds and traditional clusters</a:t>
            </a:r>
          </a:p>
          <a:p>
            <a:pPr lvl="1"/>
            <a:r>
              <a:rPr lang="en-US" sz="2400" dirty="0" smtClean="0"/>
              <a:t>Apache </a:t>
            </a:r>
            <a:r>
              <a:rPr lang="en-US" sz="2400" dirty="0" err="1" smtClean="0"/>
              <a:t>Hadoop</a:t>
            </a:r>
            <a:r>
              <a:rPr lang="en-US" sz="2400" dirty="0" smtClean="0"/>
              <a:t>, Google </a:t>
            </a:r>
            <a:r>
              <a:rPr lang="en-US" sz="2400" b="1" dirty="0" smtClean="0"/>
              <a:t>MapReduce</a:t>
            </a:r>
            <a:r>
              <a:rPr lang="en-US" sz="2400" dirty="0" smtClean="0"/>
              <a:t>, Microsoft Dryad, </a:t>
            </a:r>
            <a:r>
              <a:rPr lang="en-US" sz="2400" dirty="0" err="1" smtClean="0"/>
              <a:t>Bigtable</a:t>
            </a:r>
            <a:r>
              <a:rPr lang="en-US" sz="2400" dirty="0" smtClean="0"/>
              <a:t>, Chubby and others </a:t>
            </a:r>
          </a:p>
          <a:p>
            <a:pPr lvl="1"/>
            <a:r>
              <a:rPr lang="en-US" sz="2400" dirty="0" smtClean="0"/>
              <a:t>MapReduce designed for information retrieval but is excellent for a wide range of </a:t>
            </a:r>
            <a:r>
              <a:rPr lang="en-US" sz="2400" dirty="0" smtClean="0">
                <a:solidFill>
                  <a:srgbClr val="FF0000"/>
                </a:solidFill>
              </a:rPr>
              <a:t>science data analysis applications</a:t>
            </a:r>
            <a:endParaRPr lang="en-US" sz="2400" dirty="0" smtClean="0"/>
          </a:p>
          <a:p>
            <a:pPr lvl="1"/>
            <a:r>
              <a:rPr lang="en-US" sz="2400" dirty="0" smtClean="0"/>
              <a:t>Can also do much traditional parallel computing for data-mining if extended to support </a:t>
            </a:r>
            <a:r>
              <a:rPr lang="en-US" sz="2400" dirty="0" smtClean="0">
                <a:solidFill>
                  <a:srgbClr val="FF0000"/>
                </a:solidFill>
              </a:rPr>
              <a:t>iterative</a:t>
            </a:r>
            <a:r>
              <a:rPr lang="en-US" sz="2400" dirty="0" smtClean="0"/>
              <a:t> operations</a:t>
            </a:r>
          </a:p>
          <a:p>
            <a:pPr lvl="1"/>
            <a:r>
              <a:rPr lang="en-US" sz="2400" b="1" dirty="0" smtClean="0"/>
              <a:t>Data Parallel File system </a:t>
            </a:r>
            <a:r>
              <a:rPr lang="en-US" sz="2400" dirty="0" smtClean="0"/>
              <a:t>as in HDFS and Bigtable</a:t>
            </a:r>
          </a:p>
        </p:txBody>
      </p:sp>
    </p:spTree>
    <p:extLst>
      <p:ext uri="{BB962C8B-B14F-4D97-AF65-F5344CB8AC3E}">
        <p14:creationId xmlns:p14="http://schemas.microsoft.com/office/powerpoint/2010/main" val="10898347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3.gstatic.com/images?q=tbn:ANd9GcTYu0Mkim4DcVpxfKwerviKRw-lMRWDE86kHz_Z3BP0zLcBB8Y_e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09" y="15009"/>
            <a:ext cx="24384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3.gstatic.com/images?q=tbn:ANd9GcQKWRzLWcgWKmplPTsPZrbpMWfhNU3OiItBec534aXSJgAaFWqMs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0250" y="53109"/>
            <a:ext cx="3362325" cy="13620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ncrypted-tbn2.gstatic.com/images?q=tbn:ANd9GcRu41sbEn2YbBq-Mv9FkyKsYWpHO6Zt4VIDyASWv3vM-ODAfQT0"/>
          <p:cNvPicPr>
            <a:picLocks noChangeAspect="1" noChangeArrowheads="1"/>
          </p:cNvPicPr>
          <p:nvPr/>
        </p:nvPicPr>
        <p:blipFill rotWithShape="1">
          <a:blip r:embed="rId4">
            <a:extLst>
              <a:ext uri="{28A0092B-C50C-407E-A947-70E740481C1C}">
                <a14:useLocalDpi xmlns:a14="http://schemas.microsoft.com/office/drawing/2010/main" val="0"/>
              </a:ext>
            </a:extLst>
          </a:blip>
          <a:srcRect l="7103"/>
          <a:stretch/>
        </p:blipFill>
        <p:spPr bwMode="auto">
          <a:xfrm>
            <a:off x="-31233" y="1257300"/>
            <a:ext cx="4450833"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encrypted-tbn3.gstatic.com/images?q=tbn:ANd9GcTGMcepVHT5PL8pI7KfoJejqsiOpQpZ2oz8n6yvE5LZO7LoSDE8m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4037" y="838200"/>
            <a:ext cx="1496211" cy="194507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encrypted-tbn0.gstatic.com/images?q=tbn:ANd9GcRNZpTZIKNsGnhPj4wOpjkeyPWyJQnyGO7gG0f29fB5vEKq33P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09" y="2209800"/>
            <a:ext cx="2257425" cy="202882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sciensus.com/uploads/images/venn_diagram.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2632" y="2209800"/>
            <a:ext cx="2498922" cy="235267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farm4.static.flickr.com/3643/3350940973_4333e99a8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25146" y="1328916"/>
            <a:ext cx="2125982" cy="212173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s://encrypted-tbn3.gstatic.com/images?q=tbn:ANd9GcQ91z38gA1rZrp2TlS-mwhVKOHVL2IXpKHxjmtY9vNchpkhDXLJo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12273" y="1300883"/>
            <a:ext cx="1162050" cy="1771651"/>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s://www.morebooks.de/assets/product_images/9786201595/big/7801609/business-informatics.jpg?locale=gb"/>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50000"/>
          <a:stretch/>
        </p:blipFill>
        <p:spPr bwMode="auto">
          <a:xfrm>
            <a:off x="3820599" y="4561694"/>
            <a:ext cx="1590664" cy="233430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encrypted-tbn0.gstatic.com/images?q=tbn:ANd9GcSqq2ZcAVDeKPT-t171dLNI0VBR3f2tkWNYWF_u4L4KnEAiPu6W"/>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66109" y="-16126"/>
            <a:ext cx="3004152" cy="1087294"/>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s://encrypted-tbn2.gstatic.com/images?q=tbn:ANd9GcT61WeZTigeUDaul3WYcWq4NIjm1evG2U__w3bcBDQ7IVM7ueWdXA"/>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80921" y="2044103"/>
            <a:ext cx="1651118" cy="235372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p:cNvPicPr>
            <a:picLocks noChangeAspect="1" noChangeArrowheads="1"/>
          </p:cNvPicPr>
          <p:nvPr/>
        </p:nvPicPr>
        <p:blipFill rotWithShape="1">
          <a:blip r:embed="rId13">
            <a:extLst>
              <a:ext uri="{28A0092B-C50C-407E-A947-70E740481C1C}">
                <a14:useLocalDpi xmlns:a14="http://schemas.microsoft.com/office/drawing/2010/main" val="0"/>
              </a:ext>
            </a:extLst>
          </a:blip>
          <a:srcRect l="26132" t="35603" r="11324" b="34435"/>
          <a:stretch/>
        </p:blipFill>
        <p:spPr bwMode="auto">
          <a:xfrm>
            <a:off x="5764474" y="5295090"/>
            <a:ext cx="3379526" cy="1584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9603" t="17925" r="10845" b="34127"/>
          <a:stretch/>
        </p:blipFill>
        <p:spPr bwMode="auto">
          <a:xfrm>
            <a:off x="6282844" y="3662150"/>
            <a:ext cx="2864700" cy="1607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4" descr="http://ucspace.canberra.edu.au/download/attachments/59113623/Triangle+diagram+of+Social+Informatics.GIF?version=1&amp;modificationDate=128210213964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4333980"/>
            <a:ext cx="3635470" cy="2580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1063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FutureGrid</a:t>
            </a:r>
            <a:endParaRPr lang="en-US" dirty="0"/>
          </a:p>
        </p:txBody>
      </p:sp>
      <p:sp>
        <p:nvSpPr>
          <p:cNvPr id="5" name="Subtitle 4"/>
          <p:cNvSpPr>
            <a:spLocks noGrp="1"/>
          </p:cNvSpPr>
          <p:nvPr>
            <p:ph type="subTitle" idx="1"/>
          </p:nvPr>
        </p:nvSpPr>
        <p:spPr/>
        <p:txBody>
          <a:bodyPr/>
          <a:lstStyle/>
          <a:p>
            <a:endParaRPr lang="en-US"/>
          </a:p>
        </p:txBody>
      </p:sp>
      <p:sp>
        <p:nvSpPr>
          <p:cNvPr id="3" name="Slide Number Placeholder 2"/>
          <p:cNvSpPr>
            <a:spLocks noGrp="1"/>
          </p:cNvSpPr>
          <p:nvPr>
            <p:ph type="sldNum" sz="quarter" idx="12"/>
          </p:nvPr>
        </p:nvSpPr>
        <p:spPr/>
        <p:txBody>
          <a:bodyPr/>
          <a:lstStyle/>
          <a:p>
            <a:fld id="{D8CFE096-9650-498C-990C-20F2420C253B}" type="slidenum">
              <a:rPr lang="en-US" smtClean="0"/>
              <a:pPr/>
              <a:t>31</a:t>
            </a:fld>
            <a:endParaRPr lang="en-US"/>
          </a:p>
        </p:txBody>
      </p:sp>
    </p:spTree>
    <p:extLst>
      <p:ext uri="{BB962C8B-B14F-4D97-AF65-F5344CB8AC3E}">
        <p14:creationId xmlns:p14="http://schemas.microsoft.com/office/powerpoint/2010/main" val="34948371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5867400" cy="914400"/>
          </a:xfrm>
        </p:spPr>
        <p:txBody>
          <a:bodyPr>
            <a:normAutofit fontScale="90000"/>
          </a:bodyPr>
          <a:lstStyle/>
          <a:p>
            <a:r>
              <a:rPr lang="en-US" b="1" dirty="0" smtClean="0"/>
              <a:t>FutureGrid key Concepts I</a:t>
            </a:r>
            <a:endParaRPr lang="en-US" b="1" dirty="0"/>
          </a:p>
        </p:txBody>
      </p:sp>
      <p:sp>
        <p:nvSpPr>
          <p:cNvPr id="3" name="Content Placeholder 2"/>
          <p:cNvSpPr>
            <a:spLocks noGrp="1"/>
          </p:cNvSpPr>
          <p:nvPr>
            <p:ph idx="1"/>
          </p:nvPr>
        </p:nvSpPr>
        <p:spPr>
          <a:xfrm>
            <a:off x="0" y="609600"/>
            <a:ext cx="9144000" cy="4525963"/>
          </a:xfrm>
        </p:spPr>
        <p:txBody>
          <a:bodyPr>
            <a:noAutofit/>
          </a:bodyPr>
          <a:lstStyle/>
          <a:p>
            <a:r>
              <a:rPr lang="en-US" sz="2400" dirty="0" smtClean="0">
                <a:cs typeface="Times New Roman" pitchFamily="18" charset="0"/>
              </a:rPr>
              <a:t>FutureGrid is an </a:t>
            </a:r>
            <a:r>
              <a:rPr lang="en-US" sz="2400" dirty="0" smtClean="0">
                <a:solidFill>
                  <a:srgbClr val="FF0000"/>
                </a:solidFill>
                <a:cs typeface="Times New Roman" pitchFamily="18" charset="0"/>
              </a:rPr>
              <a:t>international testbed </a:t>
            </a:r>
            <a:r>
              <a:rPr lang="en-US" sz="2400" dirty="0" smtClean="0">
                <a:cs typeface="Times New Roman" pitchFamily="18" charset="0"/>
              </a:rPr>
              <a:t>modeled on Grid5000</a:t>
            </a:r>
          </a:p>
          <a:p>
            <a:pPr lvl="1"/>
            <a:r>
              <a:rPr lang="en-US" sz="2400" dirty="0" smtClean="0">
                <a:cs typeface="Times New Roman" pitchFamily="18" charset="0"/>
              </a:rPr>
              <a:t>October 22 2012: </a:t>
            </a:r>
            <a:r>
              <a:rPr lang="en-US" sz="2400" b="1" dirty="0" smtClean="0">
                <a:cs typeface="Times New Roman" pitchFamily="18" charset="0"/>
              </a:rPr>
              <a:t>270 Projects, &gt;1350 users</a:t>
            </a:r>
          </a:p>
          <a:p>
            <a:r>
              <a:rPr lang="en-US" sz="2400" dirty="0" smtClean="0"/>
              <a:t>Supporting international </a:t>
            </a:r>
            <a:r>
              <a:rPr lang="en-US" sz="2400" dirty="0" smtClean="0">
                <a:solidFill>
                  <a:srgbClr val="FF0000"/>
                </a:solidFill>
              </a:rPr>
              <a:t>Computer Science </a:t>
            </a:r>
            <a:r>
              <a:rPr lang="en-US" sz="2400" dirty="0" smtClean="0"/>
              <a:t>and </a:t>
            </a:r>
            <a:r>
              <a:rPr lang="en-US" sz="2400" dirty="0" smtClean="0">
                <a:solidFill>
                  <a:srgbClr val="FF0000"/>
                </a:solidFill>
              </a:rPr>
              <a:t>Computational Science </a:t>
            </a:r>
            <a:r>
              <a:rPr lang="en-US" sz="2400" dirty="0" smtClean="0"/>
              <a:t>research in cloud, grid and parallel computing (HPC)</a:t>
            </a:r>
            <a:endParaRPr lang="en-US" sz="2400" dirty="0" smtClean="0">
              <a:solidFill>
                <a:srgbClr val="FF0000"/>
              </a:solidFill>
            </a:endParaRPr>
          </a:p>
          <a:p>
            <a:r>
              <a:rPr lang="en-US" sz="2400" dirty="0" smtClean="0">
                <a:cs typeface="Times New Roman" pitchFamily="18" charset="0"/>
              </a:rPr>
              <a:t>The FutureGrid testbed provides to its users:</a:t>
            </a:r>
          </a:p>
          <a:p>
            <a:pPr lvl="1"/>
            <a:r>
              <a:rPr lang="en-US" sz="2400" dirty="0" smtClean="0">
                <a:cs typeface="Times New Roman" pitchFamily="18" charset="0"/>
              </a:rPr>
              <a:t>A flexible development and testing platform for middleware and application users looking at </a:t>
            </a:r>
            <a:r>
              <a:rPr lang="en-US" sz="2400" dirty="0" smtClean="0">
                <a:solidFill>
                  <a:srgbClr val="FF0000"/>
                </a:solidFill>
                <a:cs typeface="Times New Roman" pitchFamily="18" charset="0"/>
              </a:rPr>
              <a:t>interoperability</a:t>
            </a:r>
            <a:r>
              <a:rPr lang="en-US" sz="2400" dirty="0" smtClean="0">
                <a:cs typeface="Times New Roman" pitchFamily="18" charset="0"/>
              </a:rPr>
              <a:t>, </a:t>
            </a:r>
            <a:r>
              <a:rPr lang="en-US" sz="2400" dirty="0" smtClean="0">
                <a:solidFill>
                  <a:srgbClr val="FF0000"/>
                </a:solidFill>
                <a:cs typeface="Times New Roman" pitchFamily="18" charset="0"/>
              </a:rPr>
              <a:t>functionality</a:t>
            </a:r>
            <a:r>
              <a:rPr lang="en-US" sz="2400" dirty="0" smtClean="0">
                <a:cs typeface="Times New Roman" pitchFamily="18" charset="0"/>
              </a:rPr>
              <a:t>, </a:t>
            </a:r>
            <a:r>
              <a:rPr lang="en-US" sz="2400" dirty="0" smtClean="0">
                <a:solidFill>
                  <a:srgbClr val="FF0000"/>
                </a:solidFill>
                <a:cs typeface="Times New Roman" pitchFamily="18" charset="0"/>
              </a:rPr>
              <a:t>performance</a:t>
            </a:r>
            <a:r>
              <a:rPr lang="en-US" sz="2400" dirty="0" smtClean="0">
                <a:cs typeface="Times New Roman" pitchFamily="18" charset="0"/>
              </a:rPr>
              <a:t> or </a:t>
            </a:r>
            <a:r>
              <a:rPr lang="en-US" sz="2400" dirty="0" smtClean="0">
                <a:solidFill>
                  <a:srgbClr val="FF0000"/>
                </a:solidFill>
                <a:cs typeface="Times New Roman" pitchFamily="18" charset="0"/>
              </a:rPr>
              <a:t>evaluation</a:t>
            </a:r>
          </a:p>
          <a:p>
            <a:pPr lvl="1"/>
            <a:r>
              <a:rPr lang="en-US" sz="2400" dirty="0">
                <a:cs typeface="Times New Roman" pitchFamily="18" charset="0"/>
              </a:rPr>
              <a:t>FutureGrid is </a:t>
            </a:r>
            <a:r>
              <a:rPr lang="en-US" sz="2400" dirty="0">
                <a:solidFill>
                  <a:srgbClr val="FF0000"/>
                </a:solidFill>
                <a:cs typeface="Times New Roman" pitchFamily="18" charset="0"/>
              </a:rPr>
              <a:t>user-customizable</a:t>
            </a:r>
            <a:r>
              <a:rPr lang="en-US" sz="2400" dirty="0">
                <a:cs typeface="Times New Roman" pitchFamily="18" charset="0"/>
              </a:rPr>
              <a:t>, </a:t>
            </a:r>
            <a:r>
              <a:rPr lang="en-US" sz="2400" dirty="0">
                <a:solidFill>
                  <a:srgbClr val="FF0000"/>
                </a:solidFill>
                <a:cs typeface="Times New Roman" pitchFamily="18" charset="0"/>
              </a:rPr>
              <a:t>accessed interactively </a:t>
            </a:r>
            <a:r>
              <a:rPr lang="en-US" sz="2400" dirty="0">
                <a:cs typeface="Times New Roman" pitchFamily="18" charset="0"/>
              </a:rPr>
              <a:t>and supports </a:t>
            </a:r>
            <a:r>
              <a:rPr lang="en-US" sz="2400" dirty="0">
                <a:solidFill>
                  <a:srgbClr val="FF0000"/>
                </a:solidFill>
                <a:cs typeface="Times New Roman" pitchFamily="18" charset="0"/>
              </a:rPr>
              <a:t>Grid</a:t>
            </a:r>
            <a:r>
              <a:rPr lang="en-US" sz="2400" dirty="0">
                <a:cs typeface="Times New Roman" pitchFamily="18" charset="0"/>
              </a:rPr>
              <a:t>, </a:t>
            </a:r>
            <a:r>
              <a:rPr lang="en-US" sz="2400" dirty="0">
                <a:solidFill>
                  <a:srgbClr val="FF0000"/>
                </a:solidFill>
                <a:cs typeface="Times New Roman" pitchFamily="18" charset="0"/>
              </a:rPr>
              <a:t>Cloud</a:t>
            </a:r>
            <a:r>
              <a:rPr lang="en-US" sz="2400" dirty="0">
                <a:cs typeface="Times New Roman" pitchFamily="18" charset="0"/>
              </a:rPr>
              <a:t> and </a:t>
            </a:r>
            <a:r>
              <a:rPr lang="en-US" sz="2400" dirty="0">
                <a:solidFill>
                  <a:srgbClr val="FF0000"/>
                </a:solidFill>
                <a:cs typeface="Times New Roman" pitchFamily="18" charset="0"/>
              </a:rPr>
              <a:t>HPC </a:t>
            </a:r>
            <a:r>
              <a:rPr lang="en-US" sz="2400" dirty="0">
                <a:cs typeface="Times New Roman" pitchFamily="18" charset="0"/>
              </a:rPr>
              <a:t>software with and </a:t>
            </a:r>
            <a:r>
              <a:rPr lang="en-US" sz="2400" dirty="0" smtClean="0">
                <a:cs typeface="Times New Roman" pitchFamily="18" charset="0"/>
              </a:rPr>
              <a:t>without VM’s</a:t>
            </a:r>
            <a:endParaRPr lang="en-US" sz="2400" dirty="0">
              <a:cs typeface="Times New Roman" pitchFamily="18" charset="0"/>
            </a:endParaRPr>
          </a:p>
          <a:p>
            <a:pPr lvl="1"/>
            <a:r>
              <a:rPr lang="en-US" sz="2400" dirty="0" smtClean="0">
                <a:cs typeface="Times New Roman" pitchFamily="18" charset="0"/>
              </a:rPr>
              <a:t>A rich </a:t>
            </a:r>
            <a:r>
              <a:rPr lang="en-US" sz="2400" dirty="0" smtClean="0">
                <a:solidFill>
                  <a:srgbClr val="FF0000"/>
                </a:solidFill>
                <a:cs typeface="Times New Roman" pitchFamily="18" charset="0"/>
              </a:rPr>
              <a:t>education and teaching </a:t>
            </a:r>
            <a:r>
              <a:rPr lang="en-US" sz="2400" dirty="0" smtClean="0">
                <a:cs typeface="Times New Roman" pitchFamily="18" charset="0"/>
              </a:rPr>
              <a:t>platform for classes</a:t>
            </a:r>
          </a:p>
          <a:p>
            <a:r>
              <a:rPr lang="en-US" sz="2400" dirty="0" smtClean="0"/>
              <a:t>See G. Fox, </a:t>
            </a:r>
            <a:r>
              <a:rPr lang="en-US" sz="2400" dirty="0"/>
              <a:t>G. von Laszewski, J. Diaz, K. </a:t>
            </a:r>
            <a:r>
              <a:rPr lang="en-US" sz="2400" dirty="0" err="1"/>
              <a:t>Keahey</a:t>
            </a:r>
            <a:r>
              <a:rPr lang="en-US" sz="2400" dirty="0"/>
              <a:t>, J. Fortes, R. </a:t>
            </a:r>
            <a:r>
              <a:rPr lang="en-US" sz="2400" dirty="0" err="1"/>
              <a:t>Figueiredo</a:t>
            </a:r>
            <a:r>
              <a:rPr lang="en-US" sz="2400" dirty="0"/>
              <a:t>, S. </a:t>
            </a:r>
            <a:r>
              <a:rPr lang="en-US" sz="2400" dirty="0" err="1"/>
              <a:t>Smallen</a:t>
            </a:r>
            <a:r>
              <a:rPr lang="en-US" sz="2400" dirty="0"/>
              <a:t>, W. Smith, A. </a:t>
            </a:r>
            <a:r>
              <a:rPr lang="en-US" sz="2400" dirty="0" err="1"/>
              <a:t>Grimshaw</a:t>
            </a:r>
            <a:r>
              <a:rPr lang="en-US" sz="2400" dirty="0"/>
              <a:t>, </a:t>
            </a:r>
            <a:r>
              <a:rPr lang="en-US" sz="2400" b="1" dirty="0">
                <a:solidFill>
                  <a:srgbClr val="FF0000"/>
                </a:solidFill>
              </a:rPr>
              <a:t>FutureGrid - a reconfigurable testbed for Cloud, HPC and Grid Computing</a:t>
            </a:r>
            <a:r>
              <a:rPr lang="en-US" sz="2400" dirty="0"/>
              <a:t>, </a:t>
            </a:r>
            <a:r>
              <a:rPr lang="en-US" sz="2400" dirty="0" err="1"/>
              <a:t>Bookchapter</a:t>
            </a:r>
            <a:r>
              <a:rPr lang="en-US" sz="2400" dirty="0"/>
              <a:t> – draft</a:t>
            </a:r>
            <a:endParaRPr lang="en-US" sz="2400" dirty="0" smtClean="0">
              <a:cs typeface="Times New Roman" pitchFamily="18" charset="0"/>
            </a:endParaRPr>
          </a:p>
          <a:p>
            <a:pPr lvl="1"/>
            <a:endParaRPr lang="en-US" sz="2400" dirty="0" smtClean="0"/>
          </a:p>
          <a:p>
            <a:endParaRPr lang="en-US"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4271202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r>
              <a:rPr lang="en-US" b="1" dirty="0" smtClean="0"/>
              <a:t>FutureGrid key Concepts II</a:t>
            </a:r>
            <a:endParaRPr lang="en-US" b="1" dirty="0"/>
          </a:p>
        </p:txBody>
      </p:sp>
      <p:sp>
        <p:nvSpPr>
          <p:cNvPr id="3" name="Content Placeholder 2"/>
          <p:cNvSpPr>
            <a:spLocks noGrp="1"/>
          </p:cNvSpPr>
          <p:nvPr>
            <p:ph idx="1"/>
          </p:nvPr>
        </p:nvSpPr>
        <p:spPr>
          <a:xfrm>
            <a:off x="-34751" y="762000"/>
            <a:ext cx="9144000" cy="5943600"/>
          </a:xfrm>
        </p:spPr>
        <p:txBody>
          <a:bodyPr>
            <a:noAutofit/>
          </a:bodyPr>
          <a:lstStyle/>
          <a:p>
            <a:r>
              <a:rPr lang="en-US" sz="2400" dirty="0" smtClean="0">
                <a:latin typeface="Arial" pitchFamily="34" charset="0"/>
                <a:cs typeface="Arial" pitchFamily="34" charset="0"/>
              </a:rPr>
              <a:t>Rather than loading images onto VM’s, FutureGrid supports </a:t>
            </a:r>
            <a:r>
              <a:rPr lang="en-US" sz="2400" dirty="0" smtClean="0">
                <a:solidFill>
                  <a:srgbClr val="FF0000"/>
                </a:solidFill>
                <a:latin typeface="Arial" pitchFamily="34" charset="0"/>
                <a:cs typeface="Arial" pitchFamily="34" charset="0"/>
              </a:rPr>
              <a:t>Cloud, Grid and Parallel computing </a:t>
            </a:r>
            <a:r>
              <a:rPr lang="en-US" sz="2400" dirty="0" smtClean="0">
                <a:latin typeface="Arial" pitchFamily="34" charset="0"/>
                <a:cs typeface="Arial" pitchFamily="34" charset="0"/>
              </a:rPr>
              <a:t>environments by </a:t>
            </a:r>
            <a:r>
              <a:rPr lang="en-US" sz="2400" dirty="0" smtClean="0">
                <a:solidFill>
                  <a:srgbClr val="FF0000"/>
                </a:solidFill>
                <a:latin typeface="Arial" pitchFamily="34" charset="0"/>
                <a:cs typeface="Arial" pitchFamily="34" charset="0"/>
              </a:rPr>
              <a:t>provisioning </a:t>
            </a:r>
            <a:r>
              <a:rPr lang="en-US" sz="2400" dirty="0" smtClean="0">
                <a:latin typeface="Arial" pitchFamily="34" charset="0"/>
                <a:cs typeface="Arial" pitchFamily="34" charset="0"/>
              </a:rPr>
              <a:t>software as needed i.e. provides “Software Defined Computing Environment”</a:t>
            </a:r>
          </a:p>
          <a:p>
            <a:pPr lvl="1"/>
            <a:r>
              <a:rPr lang="en-US" sz="2000" dirty="0" smtClean="0">
                <a:solidFill>
                  <a:srgbClr val="FF0000"/>
                </a:solidFill>
                <a:latin typeface="Arial" pitchFamily="34" charset="0"/>
                <a:cs typeface="Arial" pitchFamily="34" charset="0"/>
              </a:rPr>
              <a:t>Image library </a:t>
            </a:r>
            <a:r>
              <a:rPr lang="en-US" sz="2000" dirty="0" smtClean="0">
                <a:latin typeface="Arial" pitchFamily="34" charset="0"/>
                <a:cs typeface="Arial" pitchFamily="34" charset="0"/>
              </a:rPr>
              <a:t>for MPI, </a:t>
            </a:r>
            <a:r>
              <a:rPr lang="en-US" sz="2000" dirty="0" err="1" smtClean="0">
                <a:latin typeface="Arial" pitchFamily="34" charset="0"/>
                <a:cs typeface="Arial" pitchFamily="34" charset="0"/>
              </a:rPr>
              <a:t>OpenMP</a:t>
            </a:r>
            <a:r>
              <a:rPr lang="en-US" sz="2000" dirty="0" smtClean="0">
                <a:latin typeface="Arial" pitchFamily="34" charset="0"/>
                <a:cs typeface="Arial" pitchFamily="34" charset="0"/>
              </a:rPr>
              <a:t>, MapReduce (Hadoop, (Dryad), Twister), </a:t>
            </a:r>
            <a:r>
              <a:rPr lang="en-US" sz="2000" dirty="0" err="1" smtClean="0">
                <a:latin typeface="Arial" pitchFamily="34" charset="0"/>
                <a:cs typeface="Arial" pitchFamily="34" charset="0"/>
              </a:rPr>
              <a:t>gLite</a:t>
            </a:r>
            <a:r>
              <a:rPr lang="en-US" sz="2000" dirty="0" smtClean="0">
                <a:latin typeface="Arial" pitchFamily="34" charset="0"/>
                <a:cs typeface="Arial" pitchFamily="34" charset="0"/>
              </a:rPr>
              <a:t>, Unicore, Globus, Xen, </a:t>
            </a:r>
            <a:r>
              <a:rPr lang="en-US" sz="2000" dirty="0" err="1" smtClean="0">
                <a:latin typeface="Arial" pitchFamily="34" charset="0"/>
                <a:cs typeface="Arial" pitchFamily="34" charset="0"/>
              </a:rPr>
              <a:t>ScaleMP</a:t>
            </a:r>
            <a:r>
              <a:rPr lang="en-US" sz="2000" dirty="0" smtClean="0">
                <a:latin typeface="Arial" pitchFamily="34" charset="0"/>
                <a:cs typeface="Arial" pitchFamily="34" charset="0"/>
              </a:rPr>
              <a:t> (distributed Shared Memory),</a:t>
            </a:r>
          </a:p>
          <a:p>
            <a:pPr lvl="1"/>
            <a:r>
              <a:rPr lang="en-US" sz="2000" dirty="0" smtClean="0">
                <a:latin typeface="Arial" pitchFamily="34" charset="0"/>
                <a:cs typeface="Arial" pitchFamily="34" charset="0"/>
              </a:rPr>
              <a:t>Templated so can use on multiple environments from OpenStack to Eucalyptus to bare-metal to Amazon</a:t>
            </a:r>
          </a:p>
          <a:p>
            <a:r>
              <a:rPr lang="en-US" sz="2400" dirty="0" smtClean="0">
                <a:latin typeface="Arial" pitchFamily="34" charset="0"/>
                <a:cs typeface="Arial" pitchFamily="34" charset="0"/>
              </a:rPr>
              <a:t>Aims at reproducible experiments</a:t>
            </a:r>
          </a:p>
          <a:p>
            <a:r>
              <a:rPr lang="en-US" sz="2400" dirty="0" smtClean="0">
                <a:latin typeface="Arial" pitchFamily="34" charset="0"/>
                <a:cs typeface="Arial" pitchFamily="34" charset="0"/>
              </a:rPr>
              <a:t>FutureGrid has ~4400 distributed cores with a </a:t>
            </a:r>
            <a:r>
              <a:rPr lang="en-US" sz="2400" b="1" dirty="0" smtClean="0">
                <a:latin typeface="Arial" pitchFamily="34" charset="0"/>
                <a:cs typeface="Arial" pitchFamily="34" charset="0"/>
              </a:rPr>
              <a:t>dedicated network</a:t>
            </a:r>
            <a:r>
              <a:rPr lang="en-US" sz="2400" dirty="0" smtClean="0">
                <a:latin typeface="Arial" pitchFamily="34" charset="0"/>
                <a:cs typeface="Arial" pitchFamily="34" charset="0"/>
              </a:rPr>
              <a:t> and a Spirent XGEM network fault and delay generator</a:t>
            </a:r>
          </a:p>
          <a:p>
            <a:pPr>
              <a:buNone/>
            </a:pPr>
            <a:endParaRPr lang="en-US" sz="2600" dirty="0"/>
          </a:p>
        </p:txBody>
      </p:sp>
      <p:grpSp>
        <p:nvGrpSpPr>
          <p:cNvPr id="17" name="Group 16"/>
          <p:cNvGrpSpPr/>
          <p:nvPr/>
        </p:nvGrpSpPr>
        <p:grpSpPr>
          <a:xfrm>
            <a:off x="1066800" y="5181600"/>
            <a:ext cx="7716157" cy="1415034"/>
            <a:chOff x="457200" y="5334000"/>
            <a:chExt cx="7716157" cy="1415034"/>
          </a:xfrm>
        </p:grpSpPr>
        <p:grpSp>
          <p:nvGrpSpPr>
            <p:cNvPr id="8" name="Group 7"/>
            <p:cNvGrpSpPr/>
            <p:nvPr/>
          </p:nvGrpSpPr>
          <p:grpSpPr>
            <a:xfrm>
              <a:off x="838200" y="5334000"/>
              <a:ext cx="4648200" cy="519351"/>
              <a:chOff x="1143000" y="5419457"/>
              <a:chExt cx="4648200" cy="519351"/>
            </a:xfrm>
          </p:grpSpPr>
          <p:sp>
            <p:nvSpPr>
              <p:cNvPr id="4" name="Oval 3"/>
              <p:cNvSpPr/>
              <p:nvPr/>
            </p:nvSpPr>
            <p:spPr>
              <a:xfrm>
                <a:off x="1143000" y="5419457"/>
                <a:ext cx="1295400" cy="519351"/>
              </a:xfrm>
              <a:prstGeom prst="ellipse">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nchor="ctr">
                <a:normAutofit/>
              </a:bodyPr>
              <a:lstStyle/>
              <a:p>
                <a:pPr algn="ctr"/>
                <a:r>
                  <a:rPr lang="en-US" dirty="0" smtClean="0">
                    <a:solidFill>
                      <a:schemeClr val="tx1"/>
                    </a:solidFill>
                  </a:rPr>
                  <a:t>Image1</a:t>
                </a:r>
                <a:endParaRPr lang="en-US" dirty="0">
                  <a:solidFill>
                    <a:schemeClr val="tx1"/>
                  </a:solidFill>
                </a:endParaRPr>
              </a:p>
            </p:txBody>
          </p:sp>
          <p:sp>
            <p:nvSpPr>
              <p:cNvPr id="5" name="Oval 4"/>
              <p:cNvSpPr/>
              <p:nvPr/>
            </p:nvSpPr>
            <p:spPr>
              <a:xfrm>
                <a:off x="2559778" y="5419457"/>
                <a:ext cx="1295400" cy="519351"/>
              </a:xfrm>
              <a:prstGeom prst="ellipse">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nchor="ctr">
                <a:normAutofit/>
              </a:bodyPr>
              <a:lstStyle/>
              <a:p>
                <a:pPr algn="ctr"/>
                <a:r>
                  <a:rPr lang="en-US" dirty="0" smtClean="0">
                    <a:solidFill>
                      <a:schemeClr val="tx1"/>
                    </a:solidFill>
                  </a:rPr>
                  <a:t>Image2</a:t>
                </a:r>
                <a:endParaRPr lang="en-US" dirty="0">
                  <a:solidFill>
                    <a:schemeClr val="tx1"/>
                  </a:solidFill>
                </a:endParaRPr>
              </a:p>
            </p:txBody>
          </p:sp>
          <p:sp>
            <p:nvSpPr>
              <p:cNvPr id="6" name="Oval 5"/>
              <p:cNvSpPr/>
              <p:nvPr/>
            </p:nvSpPr>
            <p:spPr>
              <a:xfrm>
                <a:off x="4495800" y="5419457"/>
                <a:ext cx="1295400" cy="519351"/>
              </a:xfrm>
              <a:prstGeom prst="ellipse">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nchor="ctr">
                <a:normAutofit/>
              </a:bodyPr>
              <a:lstStyle/>
              <a:p>
                <a:pPr algn="ctr"/>
                <a:r>
                  <a:rPr lang="en-US" dirty="0" err="1" smtClean="0">
                    <a:solidFill>
                      <a:schemeClr val="tx1"/>
                    </a:solidFill>
                  </a:rPr>
                  <a:t>ImageN</a:t>
                </a:r>
                <a:endParaRPr lang="en-US" dirty="0">
                  <a:solidFill>
                    <a:schemeClr val="tx1"/>
                  </a:solidFill>
                </a:endParaRPr>
              </a:p>
            </p:txBody>
          </p:sp>
          <p:sp>
            <p:nvSpPr>
              <p:cNvPr id="7" name="TextBox 6"/>
              <p:cNvSpPr txBox="1"/>
              <p:nvPr/>
            </p:nvSpPr>
            <p:spPr>
              <a:xfrm>
                <a:off x="3976556" y="5448300"/>
                <a:ext cx="397866" cy="461665"/>
              </a:xfrm>
              <a:prstGeom prst="rect">
                <a:avLst/>
              </a:prstGeom>
              <a:noFill/>
            </p:spPr>
            <p:txBody>
              <a:bodyPr wrap="none" rtlCol="0">
                <a:spAutoFit/>
              </a:bodyPr>
              <a:lstStyle/>
              <a:p>
                <a:r>
                  <a:rPr lang="en-US" sz="2400" dirty="0" smtClean="0"/>
                  <a:t>…</a:t>
                </a:r>
                <a:endParaRPr lang="en-US" sz="2400" dirty="0"/>
              </a:p>
            </p:txBody>
          </p:sp>
        </p:grpSp>
        <p:cxnSp>
          <p:nvCxnSpPr>
            <p:cNvPr id="10" name="Straight Arrow Connector 9"/>
            <p:cNvCxnSpPr/>
            <p:nvPr/>
          </p:nvCxnSpPr>
          <p:spPr>
            <a:xfrm>
              <a:off x="4114800" y="6019800"/>
              <a:ext cx="914400" cy="3810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990600" y="5943600"/>
              <a:ext cx="914400" cy="3810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5105400" y="6286500"/>
              <a:ext cx="636713" cy="369332"/>
            </a:xfrm>
            <a:prstGeom prst="rect">
              <a:avLst/>
            </a:prstGeom>
            <a:noFill/>
          </p:spPr>
          <p:txBody>
            <a:bodyPr wrap="none" rtlCol="0">
              <a:spAutoFit/>
            </a:bodyPr>
            <a:lstStyle/>
            <a:p>
              <a:r>
                <a:rPr lang="en-US" dirty="0" smtClean="0"/>
                <a:t>Load</a:t>
              </a:r>
              <a:endParaRPr lang="en-US" dirty="0"/>
            </a:p>
          </p:txBody>
        </p:sp>
        <p:sp>
          <p:nvSpPr>
            <p:cNvPr id="15" name="TextBox 14"/>
            <p:cNvSpPr txBox="1"/>
            <p:nvPr/>
          </p:nvSpPr>
          <p:spPr>
            <a:xfrm>
              <a:off x="457200" y="6286500"/>
              <a:ext cx="878767" cy="369332"/>
            </a:xfrm>
            <a:prstGeom prst="rect">
              <a:avLst/>
            </a:prstGeom>
            <a:noFill/>
          </p:spPr>
          <p:txBody>
            <a:bodyPr wrap="none" rtlCol="0">
              <a:spAutoFit/>
            </a:bodyPr>
            <a:lstStyle/>
            <a:p>
              <a:r>
                <a:rPr lang="en-US" dirty="0" smtClean="0"/>
                <a:t>Choose</a:t>
              </a:r>
              <a:endParaRPr lang="en-US" dirty="0"/>
            </a:p>
          </p:txBody>
        </p:sp>
        <p:cxnSp>
          <p:nvCxnSpPr>
            <p:cNvPr id="16" name="Straight Arrow Connector 15"/>
            <p:cNvCxnSpPr/>
            <p:nvPr/>
          </p:nvCxnSpPr>
          <p:spPr>
            <a:xfrm>
              <a:off x="6705600" y="6470372"/>
              <a:ext cx="7620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7620000" y="6286500"/>
              <a:ext cx="553357" cy="369332"/>
            </a:xfrm>
            <a:prstGeom prst="rect">
              <a:avLst/>
            </a:prstGeom>
            <a:noFill/>
          </p:spPr>
          <p:txBody>
            <a:bodyPr wrap="none" rtlCol="0">
              <a:spAutoFit/>
            </a:bodyPr>
            <a:lstStyle/>
            <a:p>
              <a:r>
                <a:rPr lang="en-US" dirty="0" smtClean="0"/>
                <a:t>Run</a:t>
              </a:r>
              <a:endParaRPr lang="en-US" dirty="0"/>
            </a:p>
          </p:txBody>
        </p:sp>
        <p:pic>
          <p:nvPicPr>
            <p:cNvPr id="63490" name="Picture 2" descr="http://www.clusterconnection.com/wp-content/uploads/2009/05/cluster-300x302.jpg"/>
            <p:cNvPicPr>
              <a:picLocks noChangeAspect="1" noChangeArrowheads="1"/>
            </p:cNvPicPr>
            <p:nvPr/>
          </p:nvPicPr>
          <p:blipFill>
            <a:blip r:embed="rId3" cstate="print"/>
            <a:srcRect/>
            <a:stretch>
              <a:fillRect/>
            </a:stretch>
          </p:blipFill>
          <p:spPr bwMode="auto">
            <a:xfrm>
              <a:off x="5791200" y="5943600"/>
              <a:ext cx="800100" cy="805434"/>
            </a:xfrm>
            <a:prstGeom prst="rect">
              <a:avLst/>
            </a:prstGeom>
            <a:noFill/>
          </p:spPr>
        </p:pic>
      </p:grpSp>
    </p:spTree>
    <p:extLst>
      <p:ext uri="{BB962C8B-B14F-4D97-AF65-F5344CB8AC3E}">
        <p14:creationId xmlns:p14="http://schemas.microsoft.com/office/powerpoint/2010/main" val="21650837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Results Eucalyptus 3, Eucalyptus 2 and OpenStack Cactus</a:t>
            </a:r>
            <a:endParaRPr lang="en-US" dirty="0"/>
          </a:p>
        </p:txBody>
      </p:sp>
      <p:sp>
        <p:nvSpPr>
          <p:cNvPr id="4" name="Date Placeholder 3"/>
          <p:cNvSpPr>
            <a:spLocks noGrp="1"/>
          </p:cNvSpPr>
          <p:nvPr>
            <p:ph type="dt" sz="half" idx="10"/>
          </p:nvPr>
        </p:nvSpPr>
        <p:spPr/>
        <p:txBody>
          <a:bodyPr/>
          <a:lstStyle/>
          <a:p>
            <a:fld id="{EDCE4E2C-C2C4-3C43-827C-6EF6FD1744B9}" type="datetime1">
              <a:rPr lang="en-US" smtClean="0"/>
              <a:t>11/10/2012</a:t>
            </a:fld>
            <a:endParaRPr lang="en-US"/>
          </a:p>
        </p:txBody>
      </p:sp>
      <p:sp>
        <p:nvSpPr>
          <p:cNvPr id="6" name="Slide Number Placeholder 5"/>
          <p:cNvSpPr>
            <a:spLocks noGrp="1"/>
          </p:cNvSpPr>
          <p:nvPr>
            <p:ph type="sldNum" sz="quarter" idx="12"/>
          </p:nvPr>
        </p:nvSpPr>
        <p:spPr/>
        <p:txBody>
          <a:bodyPr/>
          <a:lstStyle/>
          <a:p>
            <a:fld id="{14EB8B87-E7C0-334D-BEA7-32F58CF9455F}" type="slidenum">
              <a:rPr lang="en-US" smtClean="0"/>
              <a:t>34</a:t>
            </a:fld>
            <a:endParaRPr lang="en-US"/>
          </a:p>
        </p:txBody>
      </p:sp>
      <p:sp>
        <p:nvSpPr>
          <p:cNvPr id="8" name="Shape 293"/>
          <p:cNvSpPr>
            <a:spLocks noGrp="1"/>
          </p:cNvSpPr>
          <p:nvPr>
            <p:ph idx="1"/>
          </p:nvPr>
        </p:nvSpPr>
        <p:spPr>
          <a:xfrm>
            <a:off x="304800" y="1600200"/>
            <a:ext cx="8229600" cy="4525963"/>
          </a:xfrm>
          <a:prstGeom prst="rect">
            <a:avLst/>
          </a:prstGeom>
          <a:blipFill>
            <a:blip r:embed="rId2"/>
            <a:stretch>
              <a:fillRect/>
            </a:stretch>
          </a:blipFill>
        </p:spPr>
        <p:txBody>
          <a:bodyPr/>
          <a:lstStyle/>
          <a:p>
            <a:endParaRPr lang="en-US" dirty="0"/>
          </a:p>
        </p:txBody>
      </p:sp>
    </p:spTree>
    <p:extLst>
      <p:ext uri="{BB962C8B-B14F-4D97-AF65-F5344CB8AC3E}">
        <p14:creationId xmlns:p14="http://schemas.microsoft.com/office/powerpoint/2010/main" val="25335723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100560"/>
            <a:ext cx="9071419" cy="1556421"/>
          </a:xfrm>
        </p:spPr>
        <p:txBody>
          <a:bodyPr/>
          <a:lstStyle/>
          <a:p>
            <a:r>
              <a:rPr lang="en-US" sz="4000" dirty="0"/>
              <a:t>FutureGrid </a:t>
            </a:r>
            <a:r>
              <a:rPr lang="en-US" sz="4000" dirty="0" smtClean="0"/>
              <a:t>Grid supports Cloud Grid HPC Computing Testbed as </a:t>
            </a:r>
            <a:r>
              <a:rPr lang="en-US" sz="4000" dirty="0"/>
              <a:t>a </a:t>
            </a:r>
            <a:r>
              <a:rPr lang="en-US" sz="4000" dirty="0" smtClean="0"/>
              <a:t>Service (</a:t>
            </a:r>
            <a:r>
              <a:rPr lang="en-US" sz="4000" dirty="0" err="1" smtClean="0"/>
              <a:t>aaS</a:t>
            </a:r>
            <a:r>
              <a:rPr lang="en-US" sz="4000" dirty="0" smtClean="0"/>
              <a:t>)</a:t>
            </a:r>
            <a:endParaRPr lang="en-US" sz="4000" dirty="0"/>
          </a:p>
        </p:txBody>
      </p:sp>
      <p:sp>
        <p:nvSpPr>
          <p:cNvPr id="3" name="Slide Number Placeholder 2"/>
          <p:cNvSpPr>
            <a:spLocks noGrp="1"/>
          </p:cNvSpPr>
          <p:nvPr>
            <p:ph type="sldNum" sz="quarter" idx="12"/>
          </p:nvPr>
        </p:nvSpPr>
        <p:spPr/>
        <p:txBody>
          <a:bodyPr/>
          <a:lstStyle/>
          <a:p>
            <a:fld id="{D8CFE096-9650-498C-990C-20F2420C253B}" type="slidenum">
              <a:rPr lang="en-US" smtClean="0"/>
              <a:pPr/>
              <a:t>35</a:t>
            </a:fld>
            <a:endParaRPr lang="en-US"/>
          </a:p>
        </p:txBody>
      </p:sp>
      <p:grpSp>
        <p:nvGrpSpPr>
          <p:cNvPr id="38" name="Group 37"/>
          <p:cNvGrpSpPr/>
          <p:nvPr/>
        </p:nvGrpSpPr>
        <p:grpSpPr>
          <a:xfrm>
            <a:off x="117579" y="1656981"/>
            <a:ext cx="9100728" cy="4684865"/>
            <a:chOff x="21636" y="1334935"/>
            <a:chExt cx="9100728" cy="4684865"/>
          </a:xfrm>
        </p:grpSpPr>
        <p:grpSp>
          <p:nvGrpSpPr>
            <p:cNvPr id="39" name="Group 38"/>
            <p:cNvGrpSpPr/>
            <p:nvPr/>
          </p:nvGrpSpPr>
          <p:grpSpPr>
            <a:xfrm>
              <a:off x="227427" y="5029200"/>
              <a:ext cx="8518273" cy="990600"/>
              <a:chOff x="227427" y="4495800"/>
              <a:chExt cx="8518273" cy="990600"/>
            </a:xfrm>
          </p:grpSpPr>
          <p:grpSp>
            <p:nvGrpSpPr>
              <p:cNvPr id="43" name="Group 11"/>
              <p:cNvGrpSpPr/>
              <p:nvPr/>
            </p:nvGrpSpPr>
            <p:grpSpPr>
              <a:xfrm>
                <a:off x="227427" y="4860341"/>
                <a:ext cx="2820573" cy="626059"/>
                <a:chOff x="152400" y="6172200"/>
                <a:chExt cx="2820573" cy="646331"/>
              </a:xfrm>
            </p:grpSpPr>
            <p:sp>
              <p:nvSpPr>
                <p:cNvPr id="45" name="TextBox 44"/>
                <p:cNvSpPr txBox="1"/>
                <p:nvPr/>
              </p:nvSpPr>
              <p:spPr>
                <a:xfrm>
                  <a:off x="838200" y="6172200"/>
                  <a:ext cx="835485" cy="646331"/>
                </a:xfrm>
                <a:prstGeom prst="rect">
                  <a:avLst/>
                </a:prstGeom>
                <a:noFill/>
              </p:spPr>
              <p:txBody>
                <a:bodyPr wrap="none" rtlCol="0">
                  <a:spAutoFit/>
                </a:bodyPr>
                <a:lstStyle/>
                <a:p>
                  <a:pPr defTabSz="457200"/>
                  <a:r>
                    <a:rPr lang="en-US" dirty="0">
                      <a:solidFill>
                        <a:prstClr val="black"/>
                      </a:solidFill>
                    </a:rPr>
                    <a:t>Private</a:t>
                  </a:r>
                  <a:br>
                    <a:rPr lang="en-US" dirty="0">
                      <a:solidFill>
                        <a:prstClr val="black"/>
                      </a:solidFill>
                    </a:rPr>
                  </a:br>
                  <a:r>
                    <a:rPr lang="en-US" dirty="0">
                      <a:solidFill>
                        <a:prstClr val="black"/>
                      </a:solidFill>
                    </a:rPr>
                    <a:t>Public</a:t>
                  </a:r>
                </a:p>
              </p:txBody>
            </p:sp>
            <p:cxnSp>
              <p:nvCxnSpPr>
                <p:cNvPr id="46" name="Straight Connector 45"/>
                <p:cNvCxnSpPr/>
                <p:nvPr/>
              </p:nvCxnSpPr>
              <p:spPr>
                <a:xfrm>
                  <a:off x="152400" y="6400800"/>
                  <a:ext cx="4572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52400" y="6629400"/>
                  <a:ext cx="457200"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1676400" y="6324600"/>
                  <a:ext cx="1296573" cy="369332"/>
                </a:xfrm>
                <a:prstGeom prst="rect">
                  <a:avLst/>
                </a:prstGeom>
                <a:noFill/>
              </p:spPr>
              <p:txBody>
                <a:bodyPr wrap="none" rtlCol="0">
                  <a:spAutoFit/>
                </a:bodyPr>
                <a:lstStyle/>
                <a:p>
                  <a:pPr defTabSz="457200"/>
                  <a:r>
                    <a:rPr lang="en-US" dirty="0">
                      <a:solidFill>
                        <a:prstClr val="black"/>
                      </a:solidFill>
                    </a:rPr>
                    <a:t>FG Network</a:t>
                  </a:r>
                </a:p>
              </p:txBody>
            </p:sp>
          </p:grpSp>
          <p:sp>
            <p:nvSpPr>
              <p:cNvPr id="44" name="TextBox 43"/>
              <p:cNvSpPr txBox="1"/>
              <p:nvPr/>
            </p:nvSpPr>
            <p:spPr>
              <a:xfrm>
                <a:off x="6934200" y="4495800"/>
                <a:ext cx="1811500" cy="536622"/>
              </a:xfrm>
              <a:prstGeom prst="rect">
                <a:avLst/>
              </a:prstGeom>
              <a:noFill/>
            </p:spPr>
            <p:txBody>
              <a:bodyPr wrap="square" rtlCol="0">
                <a:spAutoFit/>
              </a:bodyPr>
              <a:lstStyle/>
              <a:p>
                <a:pPr defTabSz="457200"/>
                <a:r>
                  <a:rPr lang="en-US" sz="1600" b="1" dirty="0">
                    <a:solidFill>
                      <a:prstClr val="black"/>
                    </a:solidFill>
                  </a:rPr>
                  <a:t>NID</a:t>
                </a:r>
                <a:r>
                  <a:rPr lang="en-US" sz="1400" dirty="0">
                    <a:solidFill>
                      <a:prstClr val="black"/>
                    </a:solidFill>
                  </a:rPr>
                  <a:t>: Network Impairment Device</a:t>
                </a:r>
              </a:p>
            </p:txBody>
          </p:sp>
        </p:grpSp>
        <p:grpSp>
          <p:nvGrpSpPr>
            <p:cNvPr id="40" name="Group 39"/>
            <p:cNvGrpSpPr/>
            <p:nvPr/>
          </p:nvGrpSpPr>
          <p:grpSpPr>
            <a:xfrm>
              <a:off x="21636" y="1334935"/>
              <a:ext cx="9100728" cy="4564174"/>
              <a:chOff x="21636" y="1146913"/>
              <a:chExt cx="9100728" cy="4564174"/>
            </a:xfrm>
          </p:grpSpPr>
          <p:pic>
            <p:nvPicPr>
              <p:cNvPr id="41" name="Picture 40" descr="gtb network v15.png"/>
              <p:cNvPicPr>
                <a:picLocks noChangeAspect="1"/>
              </p:cNvPicPr>
              <p:nvPr/>
            </p:nvPicPr>
            <p:blipFill>
              <a:blip r:embed="rId2" cstate="print"/>
              <a:stretch>
                <a:fillRect/>
              </a:stretch>
            </p:blipFill>
            <p:spPr>
              <a:xfrm>
                <a:off x="21636" y="1146913"/>
                <a:ext cx="9100728" cy="4564174"/>
              </a:xfrm>
              <a:prstGeom prst="rect">
                <a:avLst/>
              </a:prstGeom>
            </p:spPr>
          </p:pic>
          <p:sp>
            <p:nvSpPr>
              <p:cNvPr id="42" name="TextBox 41"/>
              <p:cNvSpPr txBox="1"/>
              <p:nvPr/>
            </p:nvSpPr>
            <p:spPr>
              <a:xfrm>
                <a:off x="6955407" y="3733799"/>
                <a:ext cx="2142638" cy="276999"/>
              </a:xfrm>
              <a:prstGeom prst="rect">
                <a:avLst/>
              </a:prstGeom>
              <a:solidFill>
                <a:schemeClr val="bg1"/>
              </a:solidFill>
            </p:spPr>
            <p:txBody>
              <a:bodyPr wrap="none" rtlCol="0">
                <a:spAutoFit/>
              </a:bodyPr>
              <a:lstStyle/>
              <a:p>
                <a:r>
                  <a:rPr lang="en-US" sz="1200" b="1" dirty="0" smtClean="0"/>
                  <a:t>12TF Disk rich + GPU 512 cores</a:t>
                </a:r>
                <a:endParaRPr lang="en-US" sz="1200" b="1" dirty="0"/>
              </a:p>
            </p:txBody>
          </p:sp>
        </p:grpSp>
      </p:grpSp>
      <p:sp>
        <p:nvSpPr>
          <p:cNvPr id="49" name="Slide Number Placeholder 2"/>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CFE096-9650-498C-990C-20F2420C253B}" type="slidenum">
              <a:rPr lang="en-US" smtClean="0"/>
              <a:pPr/>
              <a:t>35</a:t>
            </a:fld>
            <a:endParaRPr lang="en-US"/>
          </a:p>
        </p:txBody>
      </p:sp>
    </p:spTree>
    <p:extLst>
      <p:ext uri="{BB962C8B-B14F-4D97-AF65-F5344CB8AC3E}">
        <p14:creationId xmlns:p14="http://schemas.microsoft.com/office/powerpoint/2010/main" val="81283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8CFE096-9650-498C-990C-20F2420C253B}" type="slidenum">
              <a:rPr lang="en-US" smtClean="0"/>
              <a:pPr/>
              <a:t>36</a:t>
            </a:fld>
            <a:endParaRPr lang="en-US"/>
          </a:p>
        </p:txBody>
      </p:sp>
      <p:sp>
        <p:nvSpPr>
          <p:cNvPr id="4" name="TextBox 3"/>
          <p:cNvSpPr txBox="1"/>
          <p:nvPr/>
        </p:nvSpPr>
        <p:spPr>
          <a:xfrm>
            <a:off x="457200" y="100047"/>
            <a:ext cx="7681334" cy="707886"/>
          </a:xfrm>
          <a:prstGeom prst="rect">
            <a:avLst/>
          </a:prstGeom>
          <a:solidFill>
            <a:schemeClr val="bg1"/>
          </a:solidFill>
        </p:spPr>
        <p:txBody>
          <a:bodyPr wrap="none" rtlCol="0">
            <a:spAutoFit/>
          </a:bodyPr>
          <a:lstStyle/>
          <a:p>
            <a:r>
              <a:rPr lang="en-US" sz="4000" b="1" dirty="0"/>
              <a:t>FutureGrid </a:t>
            </a:r>
            <a:r>
              <a:rPr lang="en-US" sz="4000" b="1" dirty="0" smtClean="0"/>
              <a:t>Distributed Testbed-</a:t>
            </a:r>
            <a:r>
              <a:rPr lang="en-US" sz="4000" b="1" dirty="0" err="1" smtClean="0"/>
              <a:t>aaS</a:t>
            </a:r>
            <a:endParaRPr lang="en-US" sz="4000" b="1" dirty="0"/>
          </a:p>
        </p:txBody>
      </p:sp>
      <p:pic>
        <p:nvPicPr>
          <p:cNvPr id="6"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35700" y="3338008"/>
            <a:ext cx="2266553" cy="339983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465008" y="6371518"/>
            <a:ext cx="1835439" cy="461665"/>
          </a:xfrm>
          <a:prstGeom prst="rect">
            <a:avLst/>
          </a:prstGeom>
          <a:solidFill>
            <a:schemeClr val="bg1"/>
          </a:solidFill>
        </p:spPr>
        <p:txBody>
          <a:bodyPr wrap="none" rtlCol="0">
            <a:spAutoFit/>
          </a:bodyPr>
          <a:lstStyle/>
          <a:p>
            <a:r>
              <a:rPr lang="en-US" sz="2400" b="1" dirty="0" smtClean="0"/>
              <a:t>Sierra (SDSC)</a:t>
            </a:r>
            <a:endParaRPr lang="en-US" sz="2400" b="1" dirty="0"/>
          </a:p>
        </p:txBody>
      </p:sp>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1539" y="3810000"/>
            <a:ext cx="1944161" cy="30418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676921" y="6365656"/>
            <a:ext cx="1709827" cy="461665"/>
          </a:xfrm>
          <a:prstGeom prst="rect">
            <a:avLst/>
          </a:prstGeom>
          <a:solidFill>
            <a:schemeClr val="bg1"/>
          </a:solidFill>
        </p:spPr>
        <p:txBody>
          <a:bodyPr wrap="none" rtlCol="0">
            <a:spAutoFit/>
          </a:bodyPr>
          <a:lstStyle/>
          <a:p>
            <a:r>
              <a:rPr lang="en-US" sz="2400" b="1" dirty="0" smtClean="0"/>
              <a:t>Foxtrot (UF)</a:t>
            </a:r>
            <a:endParaRPr lang="en-US" sz="2400" b="1" dirty="0"/>
          </a:p>
        </p:txBody>
      </p:sp>
      <p:pic>
        <p:nvPicPr>
          <p:cNvPr id="10"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61" y="3829664"/>
            <a:ext cx="2423855" cy="299765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31262" y="6365656"/>
            <a:ext cx="2130135" cy="461665"/>
          </a:xfrm>
          <a:prstGeom prst="rect">
            <a:avLst/>
          </a:prstGeom>
          <a:solidFill>
            <a:schemeClr val="bg1"/>
          </a:solidFill>
        </p:spPr>
        <p:txBody>
          <a:bodyPr wrap="none" rtlCol="0">
            <a:spAutoFit/>
          </a:bodyPr>
          <a:lstStyle/>
          <a:p>
            <a:r>
              <a:rPr lang="en-US" sz="2400" b="1" dirty="0" smtClean="0"/>
              <a:t>Hotel (Chicago)</a:t>
            </a:r>
            <a:endParaRPr lang="en-US" sz="2400" b="1" dirty="0"/>
          </a:p>
        </p:txBody>
      </p:sp>
      <p:grpSp>
        <p:nvGrpSpPr>
          <p:cNvPr id="12" name="Group 11"/>
          <p:cNvGrpSpPr/>
          <p:nvPr/>
        </p:nvGrpSpPr>
        <p:grpSpPr>
          <a:xfrm>
            <a:off x="61755" y="825518"/>
            <a:ext cx="5548719" cy="2984482"/>
            <a:chOff x="4250178" y="351692"/>
            <a:chExt cx="4893821" cy="2645271"/>
          </a:xfrm>
        </p:grpSpPr>
        <p:pic>
          <p:nvPicPr>
            <p:cNvPr id="13"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0994" b="7623"/>
            <a:stretch/>
          </p:blipFill>
          <p:spPr bwMode="auto">
            <a:xfrm>
              <a:off x="4250178" y="351692"/>
              <a:ext cx="4893821" cy="2645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4282093" y="2535298"/>
              <a:ext cx="3782612" cy="409193"/>
            </a:xfrm>
            <a:prstGeom prst="rect">
              <a:avLst/>
            </a:prstGeom>
            <a:solidFill>
              <a:schemeClr val="bg1"/>
            </a:solidFill>
          </p:spPr>
          <p:txBody>
            <a:bodyPr wrap="square" rtlCol="0">
              <a:spAutoFit/>
            </a:bodyPr>
            <a:lstStyle/>
            <a:p>
              <a:r>
                <a:rPr lang="en-US" sz="2400" b="1" dirty="0" smtClean="0"/>
                <a:t>India (IBM) and </a:t>
              </a:r>
              <a:r>
                <a:rPr lang="en-US" sz="2400" b="1" dirty="0" err="1" smtClean="0"/>
                <a:t>Xray</a:t>
              </a:r>
              <a:r>
                <a:rPr lang="en-US" sz="2400" b="1" dirty="0" smtClean="0"/>
                <a:t> (Cray) (IU)</a:t>
              </a:r>
              <a:endParaRPr lang="en-US" sz="2400" b="1" dirty="0"/>
            </a:p>
          </p:txBody>
        </p:sp>
      </p:grpSp>
      <p:pic>
        <p:nvPicPr>
          <p:cNvPr id="1026"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8334" t="5170" r="8493" b="10515"/>
          <a:stretch/>
        </p:blipFill>
        <p:spPr bwMode="auto">
          <a:xfrm>
            <a:off x="6717035" y="2898115"/>
            <a:ext cx="2426966" cy="3969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6781800" y="6371518"/>
            <a:ext cx="1990635" cy="461665"/>
          </a:xfrm>
          <a:prstGeom prst="rect">
            <a:avLst/>
          </a:prstGeom>
          <a:solidFill>
            <a:schemeClr val="bg1"/>
          </a:solidFill>
        </p:spPr>
        <p:txBody>
          <a:bodyPr wrap="square" rtlCol="0">
            <a:spAutoFit/>
          </a:bodyPr>
          <a:lstStyle/>
          <a:p>
            <a:r>
              <a:rPr lang="en-US" sz="2400" b="1" dirty="0" smtClean="0"/>
              <a:t>Alamo (TACC)</a:t>
            </a:r>
            <a:endParaRPr lang="en-US" sz="2400" b="1" dirty="0"/>
          </a:p>
        </p:txBody>
      </p:sp>
      <p:pic>
        <p:nvPicPr>
          <p:cNvPr id="19" name="Picture 8"/>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1252"/>
          <a:stretch/>
        </p:blipFill>
        <p:spPr bwMode="auto">
          <a:xfrm>
            <a:off x="5610474" y="825518"/>
            <a:ext cx="2910378" cy="2512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6279932" y="2799272"/>
            <a:ext cx="2209900" cy="461665"/>
          </a:xfrm>
          <a:prstGeom prst="rect">
            <a:avLst/>
          </a:prstGeom>
          <a:solidFill>
            <a:schemeClr val="bg1"/>
          </a:solidFill>
        </p:spPr>
        <p:txBody>
          <a:bodyPr wrap="none" rtlCol="0">
            <a:spAutoFit/>
          </a:bodyPr>
          <a:lstStyle/>
          <a:p>
            <a:r>
              <a:rPr lang="en-US" sz="2400" b="1" dirty="0" smtClean="0">
                <a:solidFill>
                  <a:srgbClr val="FF0000"/>
                </a:solidFill>
              </a:rPr>
              <a:t>Bravo</a:t>
            </a:r>
            <a:r>
              <a:rPr lang="en-US" sz="2400" b="1" dirty="0" smtClean="0"/>
              <a:t> </a:t>
            </a:r>
            <a:r>
              <a:rPr lang="en-US" sz="2400" b="1" dirty="0" smtClean="0">
                <a:solidFill>
                  <a:schemeClr val="accent6"/>
                </a:solidFill>
              </a:rPr>
              <a:t>Delta</a:t>
            </a:r>
            <a:r>
              <a:rPr lang="en-US" sz="2400" b="1" dirty="0" smtClean="0"/>
              <a:t> (IU)</a:t>
            </a:r>
            <a:endParaRPr lang="en-US" sz="2400" b="1" dirty="0"/>
          </a:p>
        </p:txBody>
      </p:sp>
    </p:spTree>
    <p:extLst>
      <p:ext uri="{BB962C8B-B14F-4D97-AF65-F5344CB8AC3E}">
        <p14:creationId xmlns:p14="http://schemas.microsoft.com/office/powerpoint/2010/main" val="18453050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57263"/>
          </a:xfrm>
        </p:spPr>
        <p:txBody>
          <a:bodyPr rtlCol="0">
            <a:normAutofit/>
          </a:bodyPr>
          <a:lstStyle/>
          <a:p>
            <a:pPr eaLnBrk="1" hangingPunct="1">
              <a:defRPr/>
            </a:pPr>
            <a:r>
              <a:rPr lang="en-US" b="1" dirty="0" smtClean="0">
                <a:ea typeface="+mj-ea"/>
                <a:cs typeface="+mj-cs"/>
              </a:rPr>
              <a:t>Compute Hardware</a:t>
            </a:r>
            <a:endParaRPr lang="en-US" b="1" dirty="0">
              <a:ea typeface="+mj-ea"/>
              <a:cs typeface="+mj-cs"/>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45690649"/>
              </p:ext>
            </p:extLst>
          </p:nvPr>
        </p:nvGraphicFramePr>
        <p:xfrm>
          <a:off x="609600" y="685800"/>
          <a:ext cx="7848598" cy="5380990"/>
        </p:xfrm>
        <a:graphic>
          <a:graphicData uri="http://schemas.openxmlformats.org/drawingml/2006/table">
            <a:tbl>
              <a:tblPr/>
              <a:tblGrid>
                <a:gridCol w="1162171"/>
                <a:gridCol w="1162171"/>
                <a:gridCol w="699272"/>
                <a:gridCol w="633286"/>
                <a:gridCol w="736744"/>
                <a:gridCol w="863422"/>
                <a:gridCol w="863423"/>
                <a:gridCol w="623231"/>
                <a:gridCol w="1104878"/>
              </a:tblGrid>
              <a:tr h="3857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Calibri" charset="0"/>
                          <a:ea typeface="Times" charset="0"/>
                          <a:cs typeface="Times New Roman" charset="0"/>
                        </a:rPr>
                        <a:t>Name</a:t>
                      </a:r>
                      <a:endParaRPr kumimoji="0" lang="en-US" sz="1400" b="1" i="0" u="none" strike="noStrike" cap="none" normalizeH="0" baseline="0" dirty="0">
                        <a:ln>
                          <a:noFill/>
                        </a:ln>
                        <a:solidFill>
                          <a:srgbClr val="FFFFFF"/>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System type</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 CPUs</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 Cores</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TFLOPS</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Total RAM (GB)</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Secondary Storage (TB)</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Site</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 Status</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46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rgbClr val="000000"/>
                          </a:solidFill>
                          <a:effectLst/>
                          <a:latin typeface="Calibri" charset="0"/>
                          <a:ea typeface="Times" charset="0"/>
                          <a:cs typeface="Times New Roman" charset="0"/>
                        </a:rPr>
                        <a:t>india</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IBM iDataPlex</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256</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1024</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11</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3072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180</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IU</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46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rgbClr val="000000"/>
                          </a:solidFill>
                          <a:effectLst/>
                          <a:latin typeface="Calibri" charset="0"/>
                          <a:ea typeface="Times" charset="0"/>
                          <a:cs typeface="Times New Roman" charset="0"/>
                        </a:rPr>
                        <a:t>alamo</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Dell </a:t>
                      </a:r>
                      <a:r>
                        <a:rPr kumimoji="0" lang="en-US" sz="1400" b="1" i="0" u="none" strike="noStrike" cap="none" normalizeH="0" baseline="0" dirty="0" err="1">
                          <a:ln>
                            <a:noFill/>
                          </a:ln>
                          <a:solidFill>
                            <a:srgbClr val="000000"/>
                          </a:solidFill>
                          <a:effectLst/>
                          <a:latin typeface="Calibri" charset="0"/>
                          <a:ea typeface="Times" charset="0"/>
                          <a:cs typeface="Times New Roman" charset="0"/>
                        </a:rPr>
                        <a:t>PowerEdge</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192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768</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1152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30</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TACC</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46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charset="0"/>
                          <a:ea typeface="Times" charset="0"/>
                          <a:cs typeface="Times New Roman" charset="0"/>
                        </a:rPr>
                        <a:t>hotel</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IBM iDataPlex</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168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672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7</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2016</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120</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UC</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46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charset="0"/>
                          <a:ea typeface="Times" charset="0"/>
                          <a:cs typeface="Times New Roman" charset="0"/>
                        </a:rPr>
                        <a:t>sierra</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IBM iDataPlex</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168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672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7</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2688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96</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SDSC</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46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rgbClr val="000000"/>
                          </a:solidFill>
                          <a:effectLst/>
                          <a:latin typeface="Calibri" charset="0"/>
                          <a:ea typeface="Times" charset="0"/>
                          <a:cs typeface="Times New Roman" charset="0"/>
                        </a:rPr>
                        <a:t>xray</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Cray XT5m</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168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672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6</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1344</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180</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IU</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46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charset="0"/>
                          <a:ea typeface="Times" charset="0"/>
                          <a:cs typeface="Times New Roman" charset="0"/>
                        </a:rPr>
                        <a:t>foxtrot</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IBM </a:t>
                      </a:r>
                      <a:r>
                        <a:rPr kumimoji="0" lang="en-US" sz="1400" b="1" i="0" u="none" strike="noStrike" cap="none" normalizeH="0" baseline="0" dirty="0" err="1">
                          <a:ln>
                            <a:noFill/>
                          </a:ln>
                          <a:solidFill>
                            <a:srgbClr val="000000"/>
                          </a:solidFill>
                          <a:effectLst/>
                          <a:latin typeface="Calibri" charset="0"/>
                          <a:ea typeface="Times" charset="0"/>
                          <a:cs typeface="Times New Roman" charset="0"/>
                        </a:rPr>
                        <a:t>iDataPlex</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64</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256</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768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24</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UF</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619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charset="0"/>
                          <a:ea typeface="Times" charset="0"/>
                          <a:cs typeface="Times New Roman" charset="0"/>
                        </a:rPr>
                        <a:t>Bravo</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charset="0"/>
                          <a:ea typeface="Times" charset="0"/>
                          <a:cs typeface="Times New Roman" charset="0"/>
                        </a:rPr>
                        <a:t>Large Disk &amp; memory</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32</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128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1.5</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3072 (192GB per node)</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192 (12 TB per Server)</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IU</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619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charset="0"/>
                          <a:ea typeface="Times" charset="0"/>
                          <a:cs typeface="Times New Roman" charset="0"/>
                        </a:rPr>
                        <a:t>Delta</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charset="0"/>
                          <a:ea typeface="Times" charset="0"/>
                          <a:cs typeface="Times New Roman" charset="0"/>
                        </a:rPr>
                        <a:t>Large Disk &amp; memory With Tesla GPU’s</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32 CPU   </a:t>
                      </a:r>
                    </a:p>
                    <a:p>
                      <a:pPr marL="0" marR="0" lvl="0" indent="0" algn="ctr" defTabSz="457200" rtl="0" eaLnBrk="1" fontAlgn="base" latinLnBrk="0" hangingPunct="1">
                        <a:lnSpc>
                          <a:spcPct val="100000"/>
                        </a:lnSpc>
                        <a:spcBef>
                          <a:spcPct val="0"/>
                        </a:spcBef>
                        <a:spcAft>
                          <a:spcPct val="0"/>
                        </a:spcAft>
                        <a:buClrTx/>
                        <a:buSzTx/>
                        <a:buFontTx/>
                        <a:buNone/>
                        <a:tabLst/>
                        <a:defRPr/>
                      </a:pPr>
                      <a:r>
                        <a:rPr lang="en-US" sz="1400" dirty="0" smtClean="0"/>
                        <a:t>32 GPU’s</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192+ 14336 GPU</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9</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1536 (192GB per node)</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192 (12 TB per Server)</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IU</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580390">
                <a:tc>
                  <a:txBody>
                    <a:bodyPr/>
                    <a:lstStyle/>
                    <a:p>
                      <a:pPr algn="ctr"/>
                      <a:r>
                        <a:rPr lang="en-US" sz="1400" b="1" dirty="0" smtClean="0">
                          <a:solidFill>
                            <a:schemeClr val="tx2">
                              <a:lumMod val="75000"/>
                            </a:schemeClr>
                          </a:solidFill>
                        </a:rPr>
                        <a:t>Echo</a:t>
                      </a:r>
                    </a:p>
                    <a:p>
                      <a:pPr algn="ctr"/>
                      <a:r>
                        <a:rPr lang="en-US" sz="1400" b="1" dirty="0" smtClean="0">
                          <a:solidFill>
                            <a:schemeClr val="tx2">
                              <a:lumMod val="75000"/>
                            </a:schemeClr>
                          </a:solidFill>
                        </a:rPr>
                        <a:t>(</a:t>
                      </a:r>
                      <a:r>
                        <a:rPr lang="en-US" sz="1400" b="1" dirty="0" err="1" smtClean="0">
                          <a:solidFill>
                            <a:schemeClr val="tx2">
                              <a:lumMod val="75000"/>
                            </a:schemeClr>
                          </a:solidFill>
                        </a:rPr>
                        <a:t>ScaleMP</a:t>
                      </a:r>
                      <a:r>
                        <a:rPr lang="en-US" sz="1400" b="1" dirty="0" smtClean="0">
                          <a:solidFill>
                            <a:schemeClr val="tx2">
                              <a:lumMod val="75000"/>
                            </a:schemeClr>
                          </a:solidFill>
                        </a:rPr>
                        <a:t>)</a:t>
                      </a:r>
                      <a:endParaRPr lang="en-US" sz="1400" b="1" dirty="0">
                        <a:solidFill>
                          <a:schemeClr val="tx2">
                            <a:lumMod val="75000"/>
                          </a:schemeClr>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algn="ctr"/>
                      <a:r>
                        <a:rPr lang="en-US" sz="1400" b="1" dirty="0" smtClean="0">
                          <a:solidFill>
                            <a:schemeClr val="tx2">
                              <a:lumMod val="75000"/>
                            </a:schemeClr>
                          </a:solidFill>
                        </a:rPr>
                        <a:t>Large Disk &amp; Memory</a:t>
                      </a:r>
                      <a:endParaRPr lang="en-US" sz="1400" b="1" dirty="0">
                        <a:solidFill>
                          <a:schemeClr val="tx2">
                            <a:lumMod val="75000"/>
                          </a:schemeClr>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algn="ctr"/>
                      <a:r>
                        <a:rPr lang="en-US" sz="1400" b="0" dirty="0" smtClean="0">
                          <a:solidFill>
                            <a:schemeClr val="tx2">
                              <a:lumMod val="75000"/>
                            </a:schemeClr>
                          </a:solidFill>
                        </a:rPr>
                        <a:t>32 CPU</a:t>
                      </a:r>
                      <a:endParaRPr lang="en-US" sz="1400" b="0" dirty="0">
                        <a:solidFill>
                          <a:schemeClr val="tx2">
                            <a:lumMod val="75000"/>
                          </a:schemeClr>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algn="ctr"/>
                      <a:r>
                        <a:rPr lang="en-US" sz="1400" b="0" dirty="0" smtClean="0">
                          <a:solidFill>
                            <a:schemeClr val="tx2">
                              <a:lumMod val="75000"/>
                            </a:schemeClr>
                          </a:solidFill>
                        </a:rPr>
                        <a:t>192</a:t>
                      </a:r>
                      <a:endParaRPr lang="en-US" sz="1400" b="0" dirty="0">
                        <a:solidFill>
                          <a:schemeClr val="tx2">
                            <a:lumMod val="75000"/>
                          </a:schemeClr>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algn="ctr"/>
                      <a:r>
                        <a:rPr lang="en-US" sz="1400" b="0" dirty="0" smtClean="0">
                          <a:solidFill>
                            <a:schemeClr val="tx2">
                              <a:lumMod val="75000"/>
                            </a:schemeClr>
                          </a:solidFill>
                        </a:rPr>
                        <a:t>2</a:t>
                      </a:r>
                      <a:endParaRPr lang="en-US" sz="1400" b="0" dirty="0">
                        <a:solidFill>
                          <a:schemeClr val="tx2">
                            <a:lumMod val="75000"/>
                          </a:schemeClr>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algn="ctr"/>
                      <a:r>
                        <a:rPr lang="en-US" sz="1400" b="0" dirty="0" smtClean="0">
                          <a:solidFill>
                            <a:schemeClr val="tx2">
                              <a:lumMod val="75000"/>
                            </a:schemeClr>
                          </a:solidFill>
                        </a:rPr>
                        <a:t>6144</a:t>
                      </a:r>
                      <a:endParaRPr lang="en-US" sz="1400" b="0" dirty="0">
                        <a:solidFill>
                          <a:schemeClr val="tx2">
                            <a:lumMod val="75000"/>
                          </a:schemeClr>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algn="ctr"/>
                      <a:r>
                        <a:rPr lang="en-US" sz="1400" b="0" dirty="0" smtClean="0">
                          <a:solidFill>
                            <a:schemeClr val="tx2">
                              <a:lumMod val="75000"/>
                            </a:schemeClr>
                          </a:solidFill>
                        </a:rPr>
                        <a:t>192</a:t>
                      </a:r>
                      <a:endParaRPr lang="en-US" sz="1400" b="0" dirty="0">
                        <a:solidFill>
                          <a:schemeClr val="tx2">
                            <a:lumMod val="75000"/>
                          </a:schemeClr>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algn="ctr"/>
                      <a:r>
                        <a:rPr lang="en-US" sz="1400" b="0" dirty="0" smtClean="0">
                          <a:solidFill>
                            <a:schemeClr val="tx2">
                              <a:lumMod val="75000"/>
                            </a:schemeClr>
                          </a:solidFill>
                        </a:rPr>
                        <a:t>IU</a:t>
                      </a:r>
                      <a:endParaRPr lang="en-US" sz="1400" b="0" dirty="0">
                        <a:solidFill>
                          <a:schemeClr val="tx2">
                            <a:lumMod val="75000"/>
                          </a:schemeClr>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algn="ctr"/>
                      <a:r>
                        <a:rPr lang="en-US" sz="1400" b="0" dirty="0" smtClean="0">
                          <a:solidFill>
                            <a:schemeClr val="tx2">
                              <a:lumMod val="75000"/>
                            </a:schemeClr>
                          </a:solidFill>
                        </a:rPr>
                        <a:t>On Order</a:t>
                      </a:r>
                      <a:endParaRPr lang="en-US" sz="1400" b="0" dirty="0">
                        <a:solidFill>
                          <a:schemeClr val="tx2">
                            <a:lumMod val="75000"/>
                          </a:schemeClr>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580390">
                <a:tc>
                  <a:txBody>
                    <a:bodyPr/>
                    <a:lstStyle/>
                    <a:p>
                      <a:pPr algn="ctr"/>
                      <a:r>
                        <a:rPr lang="en-US" sz="1400" b="1" dirty="0" smtClean="0">
                          <a:solidFill>
                            <a:srgbClr val="17375E"/>
                          </a:solidFill>
                        </a:rPr>
                        <a:t>Lima</a:t>
                      </a:r>
                      <a:endParaRPr lang="en-US" sz="1400" b="1" dirty="0">
                        <a:solidFill>
                          <a:srgbClr val="17375E"/>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algn="ctr"/>
                      <a:r>
                        <a:rPr lang="en-US" sz="1400" b="1" dirty="0" smtClean="0">
                          <a:solidFill>
                            <a:srgbClr val="17375E"/>
                          </a:solidFill>
                        </a:rPr>
                        <a:t>SSD</a:t>
                      </a:r>
                      <a:endParaRPr lang="en-US" sz="1400" b="1" dirty="0">
                        <a:solidFill>
                          <a:srgbClr val="17375E"/>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algn="ctr"/>
                      <a:r>
                        <a:rPr lang="en-US" sz="1400" b="0" dirty="0" smtClean="0">
                          <a:solidFill>
                            <a:srgbClr val="17375E"/>
                          </a:solidFill>
                        </a:rPr>
                        <a:t>16</a:t>
                      </a:r>
                      <a:endParaRPr lang="en-US" sz="1400" b="0" dirty="0">
                        <a:solidFill>
                          <a:srgbClr val="17375E"/>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algn="ctr"/>
                      <a:r>
                        <a:rPr lang="en-US" sz="1400" b="0" dirty="0" smtClean="0">
                          <a:solidFill>
                            <a:srgbClr val="17375E"/>
                          </a:solidFill>
                        </a:rPr>
                        <a:t>128</a:t>
                      </a:r>
                      <a:endParaRPr lang="en-US" sz="1400" b="0" dirty="0">
                        <a:solidFill>
                          <a:srgbClr val="17375E"/>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algn="ctr"/>
                      <a:r>
                        <a:rPr lang="en-US" sz="1400" b="0" dirty="0" smtClean="0">
                          <a:solidFill>
                            <a:srgbClr val="17375E"/>
                          </a:solidFill>
                        </a:rPr>
                        <a:t>1.3</a:t>
                      </a:r>
                      <a:endParaRPr lang="en-US" sz="1400" b="0" dirty="0">
                        <a:solidFill>
                          <a:srgbClr val="17375E"/>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algn="ctr"/>
                      <a:r>
                        <a:rPr lang="en-US" sz="1400" b="0" dirty="0" smtClean="0">
                          <a:solidFill>
                            <a:srgbClr val="17375E"/>
                          </a:solidFill>
                        </a:rPr>
                        <a:t>512</a:t>
                      </a:r>
                      <a:endParaRPr lang="en-US" sz="1400" b="0" dirty="0">
                        <a:solidFill>
                          <a:srgbClr val="17375E"/>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algn="ctr"/>
                      <a:r>
                        <a:rPr lang="en-US" sz="1400" b="0" dirty="0" smtClean="0">
                          <a:solidFill>
                            <a:srgbClr val="17375E"/>
                          </a:solidFill>
                        </a:rPr>
                        <a:t>3.8 (SSD)</a:t>
                      </a:r>
                    </a:p>
                    <a:p>
                      <a:pPr algn="ctr"/>
                      <a:r>
                        <a:rPr lang="en-US" sz="1400" b="0" dirty="0" smtClean="0">
                          <a:solidFill>
                            <a:srgbClr val="17375E"/>
                          </a:solidFill>
                        </a:rPr>
                        <a:t> 8 (disk)</a:t>
                      </a:r>
                      <a:endParaRPr lang="en-US" sz="1400" b="0" dirty="0">
                        <a:solidFill>
                          <a:srgbClr val="17375E"/>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algn="ctr"/>
                      <a:r>
                        <a:rPr lang="en-US" sz="1400" b="0" dirty="0" smtClean="0">
                          <a:solidFill>
                            <a:srgbClr val="17375E"/>
                          </a:solidFill>
                        </a:rPr>
                        <a:t>SDSC</a:t>
                      </a:r>
                      <a:endParaRPr lang="en-US" sz="1400" b="0" dirty="0">
                        <a:solidFill>
                          <a:srgbClr val="17375E"/>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algn="ctr"/>
                      <a:r>
                        <a:rPr lang="en-US" sz="1400" b="0" dirty="0" smtClean="0">
                          <a:solidFill>
                            <a:srgbClr val="17375E"/>
                          </a:solidFill>
                        </a:rPr>
                        <a:t>On Order</a:t>
                      </a:r>
                      <a:endParaRPr lang="en-US" sz="1400" b="0" dirty="0">
                        <a:solidFill>
                          <a:srgbClr val="17375E"/>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Tree>
    <p:extLst>
      <p:ext uri="{BB962C8B-B14F-4D97-AF65-F5344CB8AC3E}">
        <p14:creationId xmlns:p14="http://schemas.microsoft.com/office/powerpoint/2010/main" val="2556632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smtClean="0"/>
              <a:t>FutureGrid Partners</a:t>
            </a:r>
            <a:endParaRPr lang="en-US" b="1" dirty="0"/>
          </a:p>
        </p:txBody>
      </p:sp>
      <p:sp>
        <p:nvSpPr>
          <p:cNvPr id="5" name="Content Placeholder 4"/>
          <p:cNvSpPr>
            <a:spLocks noGrp="1"/>
          </p:cNvSpPr>
          <p:nvPr>
            <p:ph idx="1"/>
          </p:nvPr>
        </p:nvSpPr>
        <p:spPr>
          <a:xfrm>
            <a:off x="0" y="762000"/>
            <a:ext cx="9144000" cy="5562600"/>
          </a:xfrm>
        </p:spPr>
        <p:txBody>
          <a:bodyPr>
            <a:noAutofit/>
          </a:bodyPr>
          <a:lstStyle/>
          <a:p>
            <a:r>
              <a:rPr lang="en-US" sz="2200" dirty="0" smtClean="0">
                <a:solidFill>
                  <a:srgbClr val="FF0000"/>
                </a:solidFill>
              </a:rPr>
              <a:t>Indiana University </a:t>
            </a:r>
            <a:r>
              <a:rPr lang="en-US" sz="2200" dirty="0" smtClean="0"/>
              <a:t>(Architecture, core software, Support)</a:t>
            </a:r>
          </a:p>
          <a:p>
            <a:r>
              <a:rPr lang="en-US" sz="2200" dirty="0" smtClean="0">
                <a:solidFill>
                  <a:srgbClr val="FF0000"/>
                </a:solidFill>
              </a:rPr>
              <a:t>San Diego Supercomputer Center </a:t>
            </a:r>
            <a:r>
              <a:rPr lang="en-US" sz="2200" dirty="0" smtClean="0"/>
              <a:t>at University of California San Diego (INCA, Monitoring)</a:t>
            </a:r>
          </a:p>
          <a:p>
            <a:r>
              <a:rPr lang="en-US" sz="2200" dirty="0" smtClean="0">
                <a:solidFill>
                  <a:srgbClr val="FF0000"/>
                </a:solidFill>
              </a:rPr>
              <a:t>University of Chicago</a:t>
            </a:r>
            <a:r>
              <a:rPr lang="en-US" sz="2200" dirty="0" smtClean="0"/>
              <a:t>/Argonne National Labs (Nimbus)</a:t>
            </a:r>
          </a:p>
          <a:p>
            <a:r>
              <a:rPr lang="en-US" sz="2200" dirty="0" smtClean="0">
                <a:solidFill>
                  <a:srgbClr val="FF0000"/>
                </a:solidFill>
              </a:rPr>
              <a:t>University of Florida </a:t>
            </a:r>
            <a:r>
              <a:rPr lang="en-US" sz="2200" dirty="0" smtClean="0"/>
              <a:t>(</a:t>
            </a:r>
            <a:r>
              <a:rPr lang="en-US" sz="2200" dirty="0" err="1" smtClean="0"/>
              <a:t>ViNE</a:t>
            </a:r>
            <a:r>
              <a:rPr lang="en-US" sz="2200" dirty="0" smtClean="0"/>
              <a:t>, Education and Outreach)</a:t>
            </a:r>
          </a:p>
          <a:p>
            <a:r>
              <a:rPr lang="en-US" sz="2200" dirty="0" smtClean="0"/>
              <a:t>University of Southern California Information Sciences (Pegasus to manage experiments) </a:t>
            </a:r>
          </a:p>
          <a:p>
            <a:r>
              <a:rPr lang="en-US" sz="2200" dirty="0" smtClean="0"/>
              <a:t>University of Tennessee Knoxville (Benchmarking)</a:t>
            </a:r>
          </a:p>
          <a:p>
            <a:r>
              <a:rPr lang="en-US" sz="2200" dirty="0" smtClean="0">
                <a:solidFill>
                  <a:srgbClr val="FF0000"/>
                </a:solidFill>
              </a:rPr>
              <a:t>University of Texas at Austin</a:t>
            </a:r>
            <a:r>
              <a:rPr lang="en-US" sz="2200" dirty="0" smtClean="0"/>
              <a:t>/Texas Advanced Computing Center (Portal)</a:t>
            </a:r>
          </a:p>
          <a:p>
            <a:r>
              <a:rPr lang="en-US" sz="2200" dirty="0" smtClean="0"/>
              <a:t>University of Virginia (OGF, XSEDE Software stack)</a:t>
            </a:r>
          </a:p>
          <a:p>
            <a:r>
              <a:rPr lang="en-US" sz="2200" dirty="0" smtClean="0"/>
              <a:t>Center for Information Services and GWT-TUD from </a:t>
            </a:r>
            <a:r>
              <a:rPr lang="en-US" sz="2200" dirty="0" err="1" smtClean="0"/>
              <a:t>Technische</a:t>
            </a:r>
            <a:r>
              <a:rPr lang="en-US" sz="2200" dirty="0" smtClean="0"/>
              <a:t> </a:t>
            </a:r>
            <a:r>
              <a:rPr lang="en-US" sz="2200" dirty="0" err="1" smtClean="0"/>
              <a:t>Universtität</a:t>
            </a:r>
            <a:r>
              <a:rPr lang="en-US" sz="2200" dirty="0" smtClean="0"/>
              <a:t> Dresden. (VAMPIR)</a:t>
            </a:r>
            <a:br>
              <a:rPr lang="en-US" sz="2200" dirty="0" smtClean="0"/>
            </a:br>
            <a:endParaRPr lang="en-US" sz="2200" b="1" dirty="0" smtClean="0">
              <a:solidFill>
                <a:schemeClr val="accent1">
                  <a:lumMod val="60000"/>
                  <a:lumOff val="40000"/>
                </a:schemeClr>
              </a:solidFill>
            </a:endParaRPr>
          </a:p>
          <a:p>
            <a:r>
              <a:rPr lang="en-US" sz="2200" dirty="0" smtClean="0">
                <a:solidFill>
                  <a:srgbClr val="FF0000"/>
                </a:solidFill>
              </a:rPr>
              <a:t>Red institutions </a:t>
            </a:r>
            <a:r>
              <a:rPr lang="en-US" sz="2200" dirty="0" smtClean="0"/>
              <a:t>have FutureGrid hardware</a:t>
            </a:r>
            <a:endParaRPr lang="en-US" sz="2200" dirty="0"/>
          </a:p>
        </p:txBody>
      </p:sp>
    </p:spTree>
    <p:extLst>
      <p:ext uri="{BB962C8B-B14F-4D97-AF65-F5344CB8AC3E}">
        <p14:creationId xmlns:p14="http://schemas.microsoft.com/office/powerpoint/2010/main" val="377201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046A98-E713-4B22-96A8-FD47EC0F5D67}" type="slidenum">
              <a:rPr lang="en-US" smtClean="0"/>
              <a:pPr/>
              <a:t>39</a:t>
            </a:fld>
            <a:endParaRPr 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736" t="32259" r="36608"/>
          <a:stretch/>
        </p:blipFill>
        <p:spPr bwMode="auto">
          <a:xfrm>
            <a:off x="0" y="76200"/>
            <a:ext cx="6877878" cy="6936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152400" y="6329653"/>
            <a:ext cx="2667000" cy="528347"/>
          </a:xfrm>
          <a:solidFill>
            <a:schemeClr val="bg1"/>
          </a:solidFill>
        </p:spPr>
        <p:txBody>
          <a:bodyPr/>
          <a:lstStyle/>
          <a:p>
            <a:r>
              <a:rPr lang="en-US" sz="2800" dirty="0" smtClean="0"/>
              <a:t>Recent Projects</a:t>
            </a:r>
            <a:endParaRPr lang="en-US" sz="2800" dirty="0"/>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760" t="26005" r="73104"/>
          <a:stretch/>
        </p:blipFill>
        <p:spPr bwMode="auto">
          <a:xfrm>
            <a:off x="6891130" y="49696"/>
            <a:ext cx="194144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32499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762000"/>
          </a:xfrm>
        </p:spPr>
        <p:txBody>
          <a:bodyPr/>
          <a:lstStyle/>
          <a:p>
            <a:r>
              <a:rPr lang="en-US" sz="3600" dirty="0"/>
              <a:t>Infrastructure, Platforms, Software as a </a:t>
            </a:r>
            <a:r>
              <a:rPr lang="en-US" sz="3600" dirty="0" smtClean="0"/>
              <a:t>Service</a:t>
            </a:r>
            <a:endParaRPr lang="en-US" sz="3600" dirty="0"/>
          </a:p>
        </p:txBody>
      </p:sp>
      <p:sp>
        <p:nvSpPr>
          <p:cNvPr id="4" name="Content Placeholder 3"/>
          <p:cNvSpPr>
            <a:spLocks noGrp="1"/>
          </p:cNvSpPr>
          <p:nvPr>
            <p:ph idx="1"/>
          </p:nvPr>
        </p:nvSpPr>
        <p:spPr>
          <a:xfrm>
            <a:off x="5486400" y="1039102"/>
            <a:ext cx="3429000" cy="4525963"/>
          </a:xfrm>
        </p:spPr>
        <p:txBody>
          <a:bodyPr/>
          <a:lstStyle/>
          <a:p>
            <a:r>
              <a:rPr lang="en-US" sz="2400" dirty="0" smtClean="0"/>
              <a:t>Software Services are building blocks of applications</a:t>
            </a:r>
            <a:br>
              <a:rPr lang="en-US" sz="2400" dirty="0" smtClean="0"/>
            </a:br>
            <a:endParaRPr lang="en-US" sz="2400" dirty="0" smtClean="0"/>
          </a:p>
          <a:p>
            <a:r>
              <a:rPr lang="en-US" sz="2400" dirty="0" smtClean="0"/>
              <a:t>The middleware or computing environment</a:t>
            </a:r>
            <a:br>
              <a:rPr lang="en-US" sz="2400" dirty="0" smtClean="0"/>
            </a:br>
            <a:r>
              <a:rPr lang="en-US" sz="2400" dirty="0" smtClean="0"/>
              <a:t/>
            </a:r>
            <a:br>
              <a:rPr lang="en-US" sz="2400" dirty="0" smtClean="0"/>
            </a:br>
            <a:endParaRPr lang="en-US" sz="2400" dirty="0"/>
          </a:p>
          <a:p>
            <a:r>
              <a:rPr lang="en-US" sz="2400" dirty="0"/>
              <a:t>Nimbus, Eucalyptus, </a:t>
            </a:r>
            <a:r>
              <a:rPr lang="en-US" sz="2400" dirty="0" smtClean="0"/>
              <a:t>OpenStack, OpenNebula</a:t>
            </a:r>
            <a:r>
              <a:rPr lang="en-US" sz="2400" dirty="0"/>
              <a:t/>
            </a:r>
            <a:br>
              <a:rPr lang="en-US" sz="2400" dirty="0"/>
            </a:br>
            <a:r>
              <a:rPr lang="en-US" sz="2400" dirty="0" err="1" smtClean="0"/>
              <a:t>CloudStack</a:t>
            </a:r>
            <a:endParaRPr lang="en-US" sz="2400" dirty="0" smtClean="0"/>
          </a:p>
          <a:p>
            <a:r>
              <a:rPr lang="en-US" sz="2400" dirty="0" smtClean="0"/>
              <a:t>OpenFlow</a:t>
            </a:r>
          </a:p>
        </p:txBody>
      </p:sp>
      <p:grpSp>
        <p:nvGrpSpPr>
          <p:cNvPr id="22" name="Group 21"/>
          <p:cNvGrpSpPr/>
          <p:nvPr/>
        </p:nvGrpSpPr>
        <p:grpSpPr>
          <a:xfrm>
            <a:off x="228600" y="1015005"/>
            <a:ext cx="5044188" cy="5053606"/>
            <a:chOff x="228600" y="1015005"/>
            <a:chExt cx="5044188" cy="5053606"/>
          </a:xfrm>
        </p:grpSpPr>
        <p:grpSp>
          <p:nvGrpSpPr>
            <p:cNvPr id="6" name="Group 5"/>
            <p:cNvGrpSpPr/>
            <p:nvPr/>
          </p:nvGrpSpPr>
          <p:grpSpPr>
            <a:xfrm>
              <a:off x="351728" y="4437395"/>
              <a:ext cx="4797933" cy="1631216"/>
              <a:chOff x="2133600" y="4843032"/>
              <a:chExt cx="3779896" cy="1209492"/>
            </a:xfrm>
          </p:grpSpPr>
          <p:sp>
            <p:nvSpPr>
              <p:cNvPr id="7" name="Rounded Rectangle 6"/>
              <p:cNvSpPr/>
              <p:nvPr/>
            </p:nvSpPr>
            <p:spPr>
              <a:xfrm>
                <a:off x="2133600" y="4876800"/>
                <a:ext cx="3779896" cy="117572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2133600" y="5125134"/>
                <a:ext cx="1713532" cy="730259"/>
              </a:xfrm>
              <a:prstGeom prst="rect">
                <a:avLst/>
              </a:prstGeom>
              <a:noFill/>
            </p:spPr>
            <p:txBody>
              <a:bodyPr wrap="square" rtlCol="0">
                <a:spAutoFit/>
              </a:bodyPr>
              <a:lstStyle/>
              <a:p>
                <a:r>
                  <a:rPr lang="en-US" dirty="0" smtClean="0">
                    <a:latin typeface="Cooper Std Black" pitchFamily="18" charset="0"/>
                    <a:ea typeface="Adobe Gothic Std B" pitchFamily="34" charset="-128"/>
                  </a:rPr>
                  <a:t>Infrastructure</a:t>
                </a:r>
              </a:p>
              <a:p>
                <a:r>
                  <a:rPr lang="en-US" sz="4000" dirty="0" smtClean="0">
                    <a:latin typeface="Cooper Std Black" pitchFamily="18" charset="0"/>
                    <a:ea typeface="Adobe Gothic Std B" pitchFamily="34" charset="-128"/>
                  </a:rPr>
                  <a:t>IaaS</a:t>
                </a:r>
                <a:endParaRPr lang="en-US" sz="4000" dirty="0">
                  <a:latin typeface="Cooper Std Black" pitchFamily="18" charset="0"/>
                  <a:ea typeface="Adobe Gothic Std B" pitchFamily="34" charset="-128"/>
                </a:endParaRPr>
              </a:p>
            </p:txBody>
          </p:sp>
          <p:sp>
            <p:nvSpPr>
              <p:cNvPr id="9" name="TextBox 8"/>
              <p:cNvSpPr txBox="1"/>
              <p:nvPr/>
            </p:nvSpPr>
            <p:spPr>
              <a:xfrm>
                <a:off x="3796704" y="4843032"/>
                <a:ext cx="2116791" cy="1209492"/>
              </a:xfrm>
              <a:prstGeom prst="rect">
                <a:avLst/>
              </a:prstGeom>
              <a:noFill/>
            </p:spPr>
            <p:txBody>
              <a:bodyPr wrap="square" rtlCol="0">
                <a:spAutoFit/>
              </a:bodyPr>
              <a:lstStyle/>
              <a:p>
                <a:pPr marL="285750" indent="-285750">
                  <a:buFont typeface="Wingdings" pitchFamily="2" charset="2"/>
                  <a:buChar char="Ø"/>
                </a:pPr>
                <a:r>
                  <a:rPr lang="en-US" sz="2000" b="1" dirty="0" smtClean="0"/>
                  <a:t>Hypervisor</a:t>
                </a:r>
              </a:p>
              <a:p>
                <a:pPr marL="285750" indent="-285750">
                  <a:buFont typeface="Wingdings" pitchFamily="2" charset="2"/>
                  <a:buChar char="Ø"/>
                </a:pPr>
                <a:r>
                  <a:rPr lang="en-US" sz="2000" b="1" dirty="0" smtClean="0"/>
                  <a:t>Bare Metal</a:t>
                </a:r>
              </a:p>
              <a:p>
                <a:pPr marL="285750" indent="-285750">
                  <a:buFont typeface="Wingdings" pitchFamily="2" charset="2"/>
                  <a:buChar char="Ø"/>
                </a:pPr>
                <a:r>
                  <a:rPr lang="en-US" sz="2000" b="1" dirty="0" smtClean="0"/>
                  <a:t>Operating System</a:t>
                </a:r>
              </a:p>
              <a:p>
                <a:pPr marL="285750" indent="-285750">
                  <a:buFont typeface="Wingdings" pitchFamily="2" charset="2"/>
                  <a:buChar char="Ø"/>
                </a:pPr>
                <a:r>
                  <a:rPr lang="en-US" sz="2000" b="1" i="1" dirty="0" smtClean="0"/>
                  <a:t>Virtual Clusters</a:t>
                </a:r>
              </a:p>
              <a:p>
                <a:pPr marL="285750" indent="-285750">
                  <a:buFont typeface="Wingdings" pitchFamily="2" charset="2"/>
                  <a:buChar char="Ø"/>
                </a:pPr>
                <a:r>
                  <a:rPr lang="en-US" sz="2000" b="1" i="1" dirty="0" smtClean="0"/>
                  <a:t>Virtual Networks</a:t>
                </a:r>
                <a:endParaRPr lang="en-US" sz="2000" b="1" i="1" dirty="0"/>
              </a:p>
            </p:txBody>
          </p:sp>
        </p:grpSp>
        <p:grpSp>
          <p:nvGrpSpPr>
            <p:cNvPr id="14" name="Group 13"/>
            <p:cNvGrpSpPr/>
            <p:nvPr/>
          </p:nvGrpSpPr>
          <p:grpSpPr>
            <a:xfrm>
              <a:off x="336240" y="1015005"/>
              <a:ext cx="4828908" cy="1323439"/>
              <a:chOff x="2133600" y="2130547"/>
              <a:chExt cx="4114800" cy="981286"/>
            </a:xfrm>
            <a:solidFill>
              <a:schemeClr val="accent6">
                <a:lumMod val="40000"/>
                <a:lumOff val="60000"/>
              </a:schemeClr>
            </a:solidFill>
          </p:grpSpPr>
          <p:sp>
            <p:nvSpPr>
              <p:cNvPr id="15" name="Rounded Rectangle 14"/>
              <p:cNvSpPr/>
              <p:nvPr/>
            </p:nvSpPr>
            <p:spPr>
              <a:xfrm>
                <a:off x="2133600" y="2133601"/>
                <a:ext cx="4114800" cy="956219"/>
              </a:xfrm>
              <a:prstGeom prst="round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2133600" y="2318142"/>
                <a:ext cx="1700988" cy="753080"/>
              </a:xfrm>
              <a:prstGeom prst="rect">
                <a:avLst/>
              </a:prstGeom>
              <a:noFill/>
            </p:spPr>
            <p:txBody>
              <a:bodyPr wrap="square" rtlCol="0">
                <a:spAutoFit/>
              </a:bodyPr>
              <a:lstStyle/>
              <a:p>
                <a:r>
                  <a:rPr lang="en-US" sz="2000" dirty="0" smtClean="0">
                    <a:latin typeface="Cooper Std Black" pitchFamily="18" charset="0"/>
                    <a:ea typeface="Adobe Gothic Std B" pitchFamily="34" charset="-128"/>
                  </a:rPr>
                  <a:t>Applications</a:t>
                </a:r>
              </a:p>
              <a:p>
                <a:r>
                  <a:rPr lang="en-US" sz="4000" dirty="0" err="1" smtClean="0">
                    <a:latin typeface="Cooper Std Black" pitchFamily="18" charset="0"/>
                    <a:ea typeface="Adobe Gothic Std B" pitchFamily="34" charset="-128"/>
                  </a:rPr>
                  <a:t>SaaS</a:t>
                </a:r>
                <a:endParaRPr lang="en-US" sz="4000" dirty="0">
                  <a:latin typeface="Cooper Std Black" pitchFamily="18" charset="0"/>
                  <a:ea typeface="Adobe Gothic Std B" pitchFamily="34" charset="-128"/>
                </a:endParaRPr>
              </a:p>
            </p:txBody>
          </p:sp>
          <p:sp>
            <p:nvSpPr>
              <p:cNvPr id="17" name="TextBox 16"/>
              <p:cNvSpPr txBox="1"/>
              <p:nvPr/>
            </p:nvSpPr>
            <p:spPr>
              <a:xfrm>
                <a:off x="3834588" y="2130547"/>
                <a:ext cx="2235017" cy="981286"/>
              </a:xfrm>
              <a:prstGeom prst="rect">
                <a:avLst/>
              </a:prstGeom>
              <a:noFill/>
            </p:spPr>
            <p:txBody>
              <a:bodyPr wrap="square" rtlCol="0">
                <a:spAutoFit/>
              </a:bodyPr>
              <a:lstStyle/>
              <a:p>
                <a:pPr marL="285750" indent="-285750">
                  <a:buFont typeface="Wingdings" pitchFamily="2" charset="2"/>
                  <a:buChar char="Ø"/>
                </a:pPr>
                <a:r>
                  <a:rPr lang="en-US" sz="2000" b="1" dirty="0" smtClean="0"/>
                  <a:t>System e.g. SQL, </a:t>
                </a:r>
                <a:r>
                  <a:rPr lang="en-US" sz="2000" b="1" dirty="0" err="1" smtClean="0"/>
                  <a:t>GlobusOnline</a:t>
                </a:r>
                <a:endParaRPr lang="en-US" sz="2000" b="1" dirty="0" smtClean="0"/>
              </a:p>
              <a:p>
                <a:pPr marL="285750" indent="-285750">
                  <a:buFont typeface="Wingdings" pitchFamily="2" charset="2"/>
                  <a:buChar char="Ø"/>
                </a:pPr>
                <a:r>
                  <a:rPr lang="en-US" sz="2000" b="1" dirty="0" smtClean="0"/>
                  <a:t>Applications e.g. </a:t>
                </a:r>
                <a:r>
                  <a:rPr lang="en-US" sz="2000" b="1" dirty="0"/>
                  <a:t/>
                </a:r>
                <a:br>
                  <a:rPr lang="en-US" sz="2000" b="1" dirty="0"/>
                </a:br>
                <a:r>
                  <a:rPr lang="en-US" sz="2000" b="1" dirty="0" smtClean="0"/>
                  <a:t>Amber, Blast, MDS</a:t>
                </a:r>
              </a:p>
            </p:txBody>
          </p:sp>
        </p:grpSp>
        <p:grpSp>
          <p:nvGrpSpPr>
            <p:cNvPr id="18" name="Group 17"/>
            <p:cNvGrpSpPr/>
            <p:nvPr/>
          </p:nvGrpSpPr>
          <p:grpSpPr>
            <a:xfrm>
              <a:off x="228600" y="2579094"/>
              <a:ext cx="5044188" cy="1686228"/>
              <a:chOff x="1981200" y="2133600"/>
              <a:chExt cx="4298244" cy="1008146"/>
            </a:xfrm>
            <a:solidFill>
              <a:schemeClr val="accent6">
                <a:lumMod val="40000"/>
                <a:lumOff val="60000"/>
              </a:schemeClr>
            </a:solidFill>
          </p:grpSpPr>
          <p:sp>
            <p:nvSpPr>
              <p:cNvPr id="19" name="Rounded Rectangle 18"/>
              <p:cNvSpPr/>
              <p:nvPr/>
            </p:nvSpPr>
            <p:spPr>
              <a:xfrm>
                <a:off x="1981200" y="2133600"/>
                <a:ext cx="4114800" cy="1008146"/>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2133600" y="2242879"/>
                <a:ext cx="1600200" cy="644037"/>
              </a:xfrm>
              <a:prstGeom prst="rect">
                <a:avLst/>
              </a:prstGeom>
              <a:noFill/>
            </p:spPr>
            <p:txBody>
              <a:bodyPr wrap="square" rtlCol="0">
                <a:spAutoFit/>
              </a:bodyPr>
              <a:lstStyle/>
              <a:p>
                <a:r>
                  <a:rPr lang="en-US" sz="2400" dirty="0" smtClean="0">
                    <a:latin typeface="Cooper Std Black" pitchFamily="18" charset="0"/>
                    <a:ea typeface="Adobe Gothic Std B" pitchFamily="34" charset="-128"/>
                  </a:rPr>
                  <a:t>Platform</a:t>
                </a:r>
                <a:r>
                  <a:rPr lang="en-US" sz="4000" dirty="0" smtClean="0">
                    <a:latin typeface="Cooper Std Black" pitchFamily="18" charset="0"/>
                    <a:ea typeface="Adobe Gothic Std B" pitchFamily="34" charset="-128"/>
                  </a:rPr>
                  <a:t/>
                </a:r>
                <a:br>
                  <a:rPr lang="en-US" sz="4000" dirty="0" smtClean="0">
                    <a:latin typeface="Cooper Std Black" pitchFamily="18" charset="0"/>
                    <a:ea typeface="Adobe Gothic Std B" pitchFamily="34" charset="-128"/>
                  </a:rPr>
                </a:br>
                <a:r>
                  <a:rPr lang="en-US" sz="4000" dirty="0" smtClean="0">
                    <a:latin typeface="Cooper Std Black" pitchFamily="18" charset="0"/>
                    <a:ea typeface="Adobe Gothic Std B" pitchFamily="34" charset="-128"/>
                  </a:rPr>
                  <a:t>PaaS</a:t>
                </a:r>
                <a:endParaRPr lang="en-US" sz="4000" dirty="0">
                  <a:latin typeface="Cooper Std Black" pitchFamily="18" charset="0"/>
                  <a:ea typeface="Adobe Gothic Std B" pitchFamily="34" charset="-128"/>
                </a:endParaRPr>
              </a:p>
            </p:txBody>
          </p:sp>
          <p:sp>
            <p:nvSpPr>
              <p:cNvPr id="21" name="TextBox 20"/>
              <p:cNvSpPr txBox="1"/>
              <p:nvPr/>
            </p:nvSpPr>
            <p:spPr>
              <a:xfrm>
                <a:off x="3612444" y="2166490"/>
                <a:ext cx="2667000" cy="975256"/>
              </a:xfrm>
              <a:prstGeom prst="rect">
                <a:avLst/>
              </a:prstGeom>
              <a:noFill/>
            </p:spPr>
            <p:txBody>
              <a:bodyPr wrap="square" rtlCol="0">
                <a:spAutoFit/>
              </a:bodyPr>
              <a:lstStyle/>
              <a:p>
                <a:pPr marL="285750" indent="-285750">
                  <a:buFont typeface="Wingdings" pitchFamily="2" charset="2"/>
                  <a:buChar char="Ø"/>
                </a:pPr>
                <a:r>
                  <a:rPr lang="en-US" sz="2000" b="1" dirty="0" smtClean="0"/>
                  <a:t>Cloud e.g. MapReduce</a:t>
                </a:r>
              </a:p>
              <a:p>
                <a:pPr marL="285750" indent="-285750">
                  <a:buFont typeface="Wingdings" pitchFamily="2" charset="2"/>
                  <a:buChar char="Ø"/>
                </a:pPr>
                <a:r>
                  <a:rPr lang="en-US" sz="2000" b="1" dirty="0" smtClean="0"/>
                  <a:t>HPC e.g. </a:t>
                </a:r>
                <a:r>
                  <a:rPr lang="en-US" sz="2000" b="1" dirty="0" err="1" smtClean="0"/>
                  <a:t>PETSc</a:t>
                </a:r>
                <a:r>
                  <a:rPr lang="en-US" sz="2000" b="1" dirty="0" smtClean="0"/>
                  <a:t>, SAGA</a:t>
                </a:r>
              </a:p>
              <a:p>
                <a:pPr marL="285750" indent="-285750">
                  <a:buFont typeface="Wingdings" pitchFamily="2" charset="2"/>
                  <a:buChar char="Ø"/>
                </a:pPr>
                <a:r>
                  <a:rPr lang="en-US" sz="2000" b="1" dirty="0" smtClean="0"/>
                  <a:t>Computer Science e.g. Compiler tools, Sensor nets, Monitors</a:t>
                </a:r>
                <a:endParaRPr lang="en-US" sz="2000" b="1" dirty="0"/>
              </a:p>
            </p:txBody>
          </p:sp>
        </p:grpSp>
      </p:grpSp>
    </p:spTree>
    <p:extLst>
      <p:ext uri="{BB962C8B-B14F-4D97-AF65-F5344CB8AC3E}">
        <p14:creationId xmlns:p14="http://schemas.microsoft.com/office/powerpoint/2010/main" val="33209942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dirty="0" smtClean="0"/>
              <a:t>4 Use Types for FutureGrid </a:t>
            </a:r>
            <a:r>
              <a:rPr lang="en-US" dirty="0" err="1" smtClean="0"/>
              <a:t>TestbedaaS</a:t>
            </a:r>
            <a:endParaRPr lang="en-US" dirty="0"/>
          </a:p>
        </p:txBody>
      </p:sp>
      <p:sp>
        <p:nvSpPr>
          <p:cNvPr id="3" name="Content Placeholder 2"/>
          <p:cNvSpPr>
            <a:spLocks noGrp="1"/>
          </p:cNvSpPr>
          <p:nvPr>
            <p:ph idx="1"/>
          </p:nvPr>
        </p:nvSpPr>
        <p:spPr>
          <a:xfrm>
            <a:off x="76200" y="990600"/>
            <a:ext cx="9144000" cy="5715000"/>
          </a:xfrm>
          <a:noFill/>
        </p:spPr>
        <p:txBody>
          <a:bodyPr/>
          <a:lstStyle/>
          <a:p>
            <a:pPr>
              <a:spcBef>
                <a:spcPts val="0"/>
              </a:spcBef>
            </a:pPr>
            <a:r>
              <a:rPr lang="en-US" sz="2800" b="1" dirty="0" smtClean="0"/>
              <a:t>270 </a:t>
            </a:r>
            <a:r>
              <a:rPr lang="en-US" sz="2800" dirty="0" smtClean="0"/>
              <a:t>approved projects (&gt;1350 users) October 22 2012</a:t>
            </a:r>
          </a:p>
          <a:p>
            <a:pPr lvl="1">
              <a:spcBef>
                <a:spcPts val="0"/>
              </a:spcBef>
            </a:pPr>
            <a:r>
              <a:rPr lang="en-US" sz="2400" dirty="0" smtClean="0"/>
              <a:t>USA, China, India, Pakistan, lots of European countries</a:t>
            </a:r>
          </a:p>
          <a:p>
            <a:pPr lvl="1">
              <a:spcBef>
                <a:spcPts val="0"/>
              </a:spcBef>
            </a:pPr>
            <a:r>
              <a:rPr lang="en-US" sz="2400" dirty="0" smtClean="0"/>
              <a:t>Industry, Government, Academia</a:t>
            </a:r>
            <a:endParaRPr lang="en-US" sz="2000" dirty="0" smtClean="0"/>
          </a:p>
          <a:p>
            <a:pPr>
              <a:spcBef>
                <a:spcPts val="0"/>
              </a:spcBef>
            </a:pPr>
            <a:r>
              <a:rPr lang="en-US" sz="2800" b="1" dirty="0" smtClean="0"/>
              <a:t>Training Education and Outreach (</a:t>
            </a:r>
            <a:r>
              <a:rPr lang="en-US" sz="2800" b="1" dirty="0" smtClean="0">
                <a:solidFill>
                  <a:srgbClr val="FF0000"/>
                </a:solidFill>
              </a:rPr>
              <a:t>10%</a:t>
            </a:r>
            <a:r>
              <a:rPr lang="en-US" sz="2800" b="1" dirty="0" smtClean="0"/>
              <a:t>)</a:t>
            </a:r>
          </a:p>
          <a:p>
            <a:pPr lvl="1">
              <a:spcBef>
                <a:spcPts val="0"/>
              </a:spcBef>
            </a:pPr>
            <a:r>
              <a:rPr lang="en-US" sz="2400" dirty="0" smtClean="0"/>
              <a:t>Semester and short events; interesting outreach to HBCU</a:t>
            </a:r>
          </a:p>
          <a:p>
            <a:pPr>
              <a:spcBef>
                <a:spcPts val="0"/>
              </a:spcBef>
            </a:pPr>
            <a:r>
              <a:rPr lang="en-US" sz="2800" b="1" dirty="0" smtClean="0"/>
              <a:t>Computer science and Middleware (</a:t>
            </a:r>
            <a:r>
              <a:rPr lang="en-US" sz="2800" b="1" dirty="0" smtClean="0">
                <a:solidFill>
                  <a:srgbClr val="FF0000"/>
                </a:solidFill>
              </a:rPr>
              <a:t>59%</a:t>
            </a:r>
            <a:r>
              <a:rPr lang="en-US" sz="2800" b="1" dirty="0" smtClean="0"/>
              <a:t>)</a:t>
            </a:r>
          </a:p>
          <a:p>
            <a:pPr lvl="1">
              <a:spcBef>
                <a:spcPts val="0"/>
              </a:spcBef>
            </a:pPr>
            <a:r>
              <a:rPr lang="en-US" sz="2400" dirty="0" smtClean="0"/>
              <a:t>Core CS </a:t>
            </a:r>
            <a:r>
              <a:rPr lang="en-US" sz="2400" dirty="0"/>
              <a:t>and Cyberinfrastructure; </a:t>
            </a:r>
            <a:r>
              <a:rPr lang="en-US" sz="2400" dirty="0" smtClean="0"/>
              <a:t>Interoperability (</a:t>
            </a:r>
            <a:r>
              <a:rPr lang="en-US" sz="2400" dirty="0"/>
              <a:t>2</a:t>
            </a:r>
            <a:r>
              <a:rPr lang="en-US" sz="2400" dirty="0" smtClean="0"/>
              <a:t>%) for Grids </a:t>
            </a:r>
            <a:r>
              <a:rPr lang="en-US" sz="2400" dirty="0"/>
              <a:t>and Clouds; Open Grid Forum OGF </a:t>
            </a:r>
            <a:r>
              <a:rPr lang="en-US" sz="2400" dirty="0" smtClean="0"/>
              <a:t>Standards</a:t>
            </a:r>
          </a:p>
          <a:p>
            <a:pPr>
              <a:spcBef>
                <a:spcPts val="0"/>
              </a:spcBef>
            </a:pPr>
            <a:r>
              <a:rPr lang="en-US" sz="2800" b="1" dirty="0" smtClean="0"/>
              <a:t>Computer Systems Evaluation (</a:t>
            </a:r>
            <a:r>
              <a:rPr lang="en-US" sz="2800" b="1" dirty="0" smtClean="0">
                <a:solidFill>
                  <a:srgbClr val="FF0000"/>
                </a:solidFill>
              </a:rPr>
              <a:t>29%</a:t>
            </a:r>
            <a:r>
              <a:rPr lang="en-US" sz="2800" b="1" dirty="0" smtClean="0"/>
              <a:t>)</a:t>
            </a:r>
          </a:p>
          <a:p>
            <a:pPr lvl="1">
              <a:spcBef>
                <a:spcPts val="0"/>
              </a:spcBef>
            </a:pPr>
            <a:r>
              <a:rPr lang="en-US" sz="2400" dirty="0" smtClean="0"/>
              <a:t>XSEDE (TIS, TAS), OSG, EGI; Campuses</a:t>
            </a:r>
          </a:p>
          <a:p>
            <a:pPr>
              <a:spcBef>
                <a:spcPts val="0"/>
              </a:spcBef>
            </a:pPr>
            <a:r>
              <a:rPr lang="en-US" sz="2800" b="1" dirty="0" smtClean="0"/>
              <a:t>New Domain Science applications (</a:t>
            </a:r>
            <a:r>
              <a:rPr lang="en-US" sz="2800" b="1" dirty="0" smtClean="0">
                <a:solidFill>
                  <a:srgbClr val="FF0000"/>
                </a:solidFill>
              </a:rPr>
              <a:t>26%)</a:t>
            </a:r>
          </a:p>
          <a:p>
            <a:pPr lvl="1">
              <a:spcBef>
                <a:spcPts val="0"/>
              </a:spcBef>
            </a:pPr>
            <a:r>
              <a:rPr lang="en-US" sz="2400" dirty="0" smtClean="0"/>
              <a:t>Life </a:t>
            </a:r>
            <a:r>
              <a:rPr lang="en-US" sz="2400" dirty="0"/>
              <a:t>science highlighted (</a:t>
            </a:r>
            <a:r>
              <a:rPr lang="en-US" sz="2400" dirty="0">
                <a:solidFill>
                  <a:srgbClr val="FF0000"/>
                </a:solidFill>
              </a:rPr>
              <a:t>14%</a:t>
            </a:r>
            <a:r>
              <a:rPr lang="en-US" sz="2400" dirty="0"/>
              <a:t>), Non Life Science (</a:t>
            </a:r>
            <a:r>
              <a:rPr lang="en-US" sz="2400" dirty="0">
                <a:solidFill>
                  <a:srgbClr val="FF0000"/>
                </a:solidFill>
              </a:rPr>
              <a:t>12</a:t>
            </a:r>
            <a:r>
              <a:rPr lang="en-US" sz="2400" dirty="0" smtClean="0">
                <a:solidFill>
                  <a:srgbClr val="FF0000"/>
                </a:solidFill>
              </a:rPr>
              <a:t>%</a:t>
            </a:r>
            <a:r>
              <a:rPr lang="en-US" sz="2400" dirty="0" smtClean="0"/>
              <a:t>)</a:t>
            </a:r>
          </a:p>
          <a:p>
            <a:pPr lvl="1">
              <a:spcBef>
                <a:spcPts val="0"/>
              </a:spcBef>
            </a:pPr>
            <a:r>
              <a:rPr lang="en-US" sz="2400" dirty="0" smtClean="0"/>
              <a:t>Generalize to building </a:t>
            </a:r>
            <a:r>
              <a:rPr lang="en-US" sz="2400" b="1" dirty="0" smtClean="0"/>
              <a:t>Research Computing-</a:t>
            </a:r>
            <a:r>
              <a:rPr lang="en-US" sz="2400" b="1" dirty="0" err="1" smtClean="0"/>
              <a:t>aaS</a:t>
            </a:r>
            <a:endParaRPr lang="en-US" sz="2400" b="1"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40</a:t>
            </a:fld>
            <a:endParaRPr lang="en-US"/>
          </a:p>
        </p:txBody>
      </p:sp>
      <p:sp>
        <p:nvSpPr>
          <p:cNvPr id="5" name="TextBox 4"/>
          <p:cNvSpPr txBox="1"/>
          <p:nvPr/>
        </p:nvSpPr>
        <p:spPr>
          <a:xfrm>
            <a:off x="6781800" y="3905071"/>
            <a:ext cx="2221730" cy="1200329"/>
          </a:xfrm>
          <a:prstGeom prst="rect">
            <a:avLst/>
          </a:prstGeom>
          <a:noFill/>
          <a:ln w="38100">
            <a:solidFill>
              <a:schemeClr val="tx1"/>
            </a:solidFill>
          </a:ln>
        </p:spPr>
        <p:txBody>
          <a:bodyPr wrap="square" rtlCol="0">
            <a:spAutoFit/>
          </a:bodyPr>
          <a:lstStyle/>
          <a:p>
            <a:r>
              <a:rPr lang="en-US" sz="2400" dirty="0"/>
              <a:t>Fractions are as of July 15 </a:t>
            </a:r>
            <a:r>
              <a:rPr lang="en-US" sz="2400" dirty="0" smtClean="0"/>
              <a:t>2012 add to </a:t>
            </a:r>
            <a:r>
              <a:rPr lang="en-US" sz="2400" dirty="0"/>
              <a:t>&gt; 100</a:t>
            </a:r>
            <a:r>
              <a:rPr lang="en-US" sz="2400" dirty="0" smtClean="0"/>
              <a:t>%</a:t>
            </a:r>
            <a:endParaRPr lang="en-US" sz="2400" dirty="0"/>
          </a:p>
        </p:txBody>
      </p:sp>
    </p:spTree>
    <p:extLst>
      <p:ext uri="{BB962C8B-B14F-4D97-AF65-F5344CB8AC3E}">
        <p14:creationId xmlns:p14="http://schemas.microsoft.com/office/powerpoint/2010/main" val="4113072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Computing</a:t>
            </a:r>
            <a:br>
              <a:rPr lang="en-US" dirty="0" smtClean="0"/>
            </a:br>
            <a:r>
              <a:rPr lang="en-US" dirty="0" smtClean="0"/>
              <a:t>Testbed as a  Service</a:t>
            </a:r>
            <a:endParaRPr lang="en-US" dirty="0"/>
          </a:p>
        </p:txBody>
      </p:sp>
      <p:sp>
        <p:nvSpPr>
          <p:cNvPr id="5" name="Subtitle 4"/>
          <p:cNvSpPr>
            <a:spLocks noGrp="1"/>
          </p:cNvSpPr>
          <p:nvPr>
            <p:ph type="subTitle" idx="1"/>
          </p:nvPr>
        </p:nvSpPr>
        <p:spPr/>
        <p:txBody>
          <a:bodyPr/>
          <a:lstStyle/>
          <a:p>
            <a:endParaRPr lang="en-US"/>
          </a:p>
        </p:txBody>
      </p:sp>
      <p:sp>
        <p:nvSpPr>
          <p:cNvPr id="3" name="Slide Number Placeholder 2"/>
          <p:cNvSpPr>
            <a:spLocks noGrp="1"/>
          </p:cNvSpPr>
          <p:nvPr>
            <p:ph type="sldNum" sz="quarter" idx="12"/>
          </p:nvPr>
        </p:nvSpPr>
        <p:spPr/>
        <p:txBody>
          <a:bodyPr/>
          <a:lstStyle/>
          <a:p>
            <a:fld id="{D8CFE096-9650-498C-990C-20F2420C253B}" type="slidenum">
              <a:rPr lang="en-US" smtClean="0"/>
              <a:pPr/>
              <a:t>41</a:t>
            </a:fld>
            <a:endParaRPr lang="en-US"/>
          </a:p>
        </p:txBody>
      </p:sp>
    </p:spTree>
    <p:extLst>
      <p:ext uri="{BB962C8B-B14F-4D97-AF65-F5344CB8AC3E}">
        <p14:creationId xmlns:p14="http://schemas.microsoft.com/office/powerpoint/2010/main" val="31165057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8CFE096-9650-498C-990C-20F2420C253B}" type="slidenum">
              <a:rPr lang="en-US" smtClean="0"/>
              <a:pPr/>
              <a:t>42</a:t>
            </a:fld>
            <a:endParaRPr lang="en-US"/>
          </a:p>
        </p:txBody>
      </p:sp>
      <p:sp>
        <p:nvSpPr>
          <p:cNvPr id="29" name="Content Placeholder 29"/>
          <p:cNvSpPr>
            <a:spLocks noGrp="1"/>
          </p:cNvSpPr>
          <p:nvPr>
            <p:ph idx="1"/>
          </p:nvPr>
        </p:nvSpPr>
        <p:spPr>
          <a:xfrm>
            <a:off x="5905500" y="2853312"/>
            <a:ext cx="3276600" cy="3613093"/>
          </a:xfrm>
        </p:spPr>
        <p:txBody>
          <a:bodyPr/>
          <a:lstStyle/>
          <a:p>
            <a:pPr marL="0" indent="0" algn="ctr">
              <a:buNone/>
            </a:pPr>
            <a:r>
              <a:rPr lang="en-US" sz="2400" b="1" dirty="0" smtClean="0"/>
              <a:t>FutureGrid Usages</a:t>
            </a:r>
          </a:p>
          <a:p>
            <a:r>
              <a:rPr lang="en-US" sz="2400" b="1" dirty="0" smtClean="0"/>
              <a:t>Computer Science</a:t>
            </a:r>
          </a:p>
          <a:p>
            <a:r>
              <a:rPr lang="en-US" sz="2400" b="1" dirty="0" smtClean="0"/>
              <a:t>Applications</a:t>
            </a:r>
            <a:r>
              <a:rPr lang="en-US" sz="2400" dirty="0" smtClean="0"/>
              <a:t> and understanding </a:t>
            </a:r>
            <a:r>
              <a:rPr lang="en-US" sz="2400" b="1" dirty="0" smtClean="0"/>
              <a:t>Science Clouds</a:t>
            </a:r>
          </a:p>
          <a:p>
            <a:r>
              <a:rPr lang="en-US" sz="2400" b="1" dirty="0" smtClean="0"/>
              <a:t>Technology Evaluation </a:t>
            </a:r>
            <a:r>
              <a:rPr lang="en-US" sz="2400" dirty="0" smtClean="0"/>
              <a:t>including XSEDE testing</a:t>
            </a:r>
          </a:p>
          <a:p>
            <a:r>
              <a:rPr lang="en-US" sz="2400" b="1" dirty="0" smtClean="0"/>
              <a:t>Education and Training</a:t>
            </a:r>
            <a:endParaRPr lang="en-US" sz="2400" b="1" dirty="0"/>
          </a:p>
        </p:txBody>
      </p:sp>
      <p:sp>
        <p:nvSpPr>
          <p:cNvPr id="33" name="Rounded Rectangle 32"/>
          <p:cNvSpPr/>
          <p:nvPr/>
        </p:nvSpPr>
        <p:spPr>
          <a:xfrm>
            <a:off x="5791200" y="200971"/>
            <a:ext cx="3352800" cy="2458714"/>
          </a:xfrm>
          <a:prstGeom prst="roundRect">
            <a:avLst/>
          </a:prstGeom>
          <a:solidFill>
            <a:srgbClr val="FFF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latin typeface="Cooper Std Black" pitchFamily="18" charset="0"/>
                <a:cs typeface="Aharoni" pitchFamily="2" charset="-79"/>
              </a:rPr>
              <a:t>FutureGrid Uses</a:t>
            </a:r>
          </a:p>
          <a:p>
            <a:pPr algn="ctr"/>
            <a:r>
              <a:rPr lang="en-US" dirty="0" smtClean="0">
                <a:solidFill>
                  <a:schemeClr val="tx1"/>
                </a:solidFill>
                <a:latin typeface="Cooper Std Black" pitchFamily="18" charset="0"/>
                <a:cs typeface="Aharoni" pitchFamily="2" charset="-79"/>
              </a:rPr>
              <a:t>Testbed-</a:t>
            </a:r>
            <a:r>
              <a:rPr lang="en-US" dirty="0" err="1" smtClean="0">
                <a:solidFill>
                  <a:schemeClr val="tx1"/>
                </a:solidFill>
                <a:latin typeface="Cooper Std Black" pitchFamily="18" charset="0"/>
                <a:cs typeface="Aharoni" pitchFamily="2" charset="-79"/>
              </a:rPr>
              <a:t>aaS</a:t>
            </a:r>
            <a:r>
              <a:rPr lang="en-US" dirty="0" smtClean="0">
                <a:solidFill>
                  <a:schemeClr val="tx1"/>
                </a:solidFill>
                <a:latin typeface="Cooper Std Black" pitchFamily="18" charset="0"/>
                <a:cs typeface="Aharoni" pitchFamily="2" charset="-79"/>
              </a:rPr>
              <a:t> Tools</a:t>
            </a:r>
          </a:p>
          <a:p>
            <a:pPr marL="285750" indent="-285750">
              <a:buFont typeface="Wingdings" pitchFamily="2" charset="2"/>
              <a:buChar char="Ø"/>
            </a:pPr>
            <a:r>
              <a:rPr lang="en-US" dirty="0" smtClean="0">
                <a:solidFill>
                  <a:schemeClr val="tx1"/>
                </a:solidFill>
                <a:latin typeface="Cooper Std Black" pitchFamily="18" charset="0"/>
                <a:cs typeface="Aharoni" pitchFamily="2" charset="-79"/>
              </a:rPr>
              <a:t>Provisioning</a:t>
            </a:r>
          </a:p>
          <a:p>
            <a:pPr marL="285750" indent="-285750">
              <a:buFont typeface="Wingdings" pitchFamily="2" charset="2"/>
              <a:buChar char="Ø"/>
            </a:pPr>
            <a:r>
              <a:rPr lang="en-US" dirty="0" smtClean="0">
                <a:solidFill>
                  <a:schemeClr val="tx1"/>
                </a:solidFill>
                <a:latin typeface="Cooper Std Black" pitchFamily="18" charset="0"/>
                <a:cs typeface="Aharoni" pitchFamily="2" charset="-79"/>
              </a:rPr>
              <a:t>Image Management</a:t>
            </a:r>
          </a:p>
          <a:p>
            <a:pPr marL="285750" indent="-285750">
              <a:buFont typeface="Wingdings" pitchFamily="2" charset="2"/>
              <a:buChar char="Ø"/>
            </a:pPr>
            <a:r>
              <a:rPr lang="en-US" dirty="0" smtClean="0">
                <a:solidFill>
                  <a:schemeClr val="tx1"/>
                </a:solidFill>
                <a:latin typeface="Cooper Std Black" pitchFamily="18" charset="0"/>
                <a:cs typeface="Aharoni" pitchFamily="2" charset="-79"/>
              </a:rPr>
              <a:t>IaaS Interoperability</a:t>
            </a:r>
          </a:p>
          <a:p>
            <a:pPr marL="285750" indent="-285750">
              <a:buFont typeface="Wingdings" pitchFamily="2" charset="2"/>
              <a:buChar char="Ø"/>
            </a:pPr>
            <a:r>
              <a:rPr lang="en-US" dirty="0" err="1" smtClean="0">
                <a:solidFill>
                  <a:schemeClr val="tx1"/>
                </a:solidFill>
                <a:latin typeface="Cooper Std Black" pitchFamily="18" charset="0"/>
                <a:cs typeface="Aharoni" pitchFamily="2" charset="-79"/>
              </a:rPr>
              <a:t>NaaS</a:t>
            </a:r>
            <a:r>
              <a:rPr lang="en-US" dirty="0" smtClean="0">
                <a:solidFill>
                  <a:schemeClr val="tx1"/>
                </a:solidFill>
                <a:latin typeface="Cooper Std Black" pitchFamily="18" charset="0"/>
                <a:cs typeface="Aharoni" pitchFamily="2" charset="-79"/>
              </a:rPr>
              <a:t>, IaaS tools</a:t>
            </a:r>
          </a:p>
          <a:p>
            <a:pPr marL="285750" indent="-285750">
              <a:buFont typeface="Wingdings" pitchFamily="2" charset="2"/>
              <a:buChar char="Ø"/>
            </a:pPr>
            <a:r>
              <a:rPr lang="en-US" dirty="0" err="1" smtClean="0">
                <a:solidFill>
                  <a:schemeClr val="tx1"/>
                </a:solidFill>
                <a:latin typeface="Cooper Std Black" pitchFamily="18" charset="0"/>
                <a:cs typeface="Aharoni" pitchFamily="2" charset="-79"/>
              </a:rPr>
              <a:t>Expt</a:t>
            </a:r>
            <a:r>
              <a:rPr lang="en-US" dirty="0" smtClean="0">
                <a:solidFill>
                  <a:schemeClr val="tx1"/>
                </a:solidFill>
                <a:latin typeface="Cooper Std Black" pitchFamily="18" charset="0"/>
                <a:cs typeface="Aharoni" pitchFamily="2" charset="-79"/>
              </a:rPr>
              <a:t> management</a:t>
            </a:r>
          </a:p>
          <a:p>
            <a:pPr marL="285750" indent="-285750">
              <a:buFont typeface="Wingdings" pitchFamily="2" charset="2"/>
              <a:buChar char="Ø"/>
            </a:pPr>
            <a:r>
              <a:rPr lang="en-US" dirty="0" smtClean="0">
                <a:solidFill>
                  <a:schemeClr val="tx1"/>
                </a:solidFill>
                <a:latin typeface="Cooper Std Black" pitchFamily="18" charset="0"/>
                <a:cs typeface="Aharoni" pitchFamily="2" charset="-79"/>
              </a:rPr>
              <a:t>Dynamic Network </a:t>
            </a:r>
          </a:p>
          <a:p>
            <a:pPr marL="285750" indent="-285750">
              <a:buFont typeface="Wingdings" pitchFamily="2" charset="2"/>
              <a:buChar char="Ø"/>
            </a:pPr>
            <a:r>
              <a:rPr lang="en-US" dirty="0" err="1" smtClean="0">
                <a:solidFill>
                  <a:schemeClr val="tx1"/>
                </a:solidFill>
                <a:latin typeface="Cooper Std Black" pitchFamily="18" charset="0"/>
                <a:cs typeface="Aharoni" pitchFamily="2" charset="-79"/>
              </a:rPr>
              <a:t>Devops</a:t>
            </a:r>
            <a:r>
              <a:rPr lang="en-US" dirty="0" smtClean="0">
                <a:solidFill>
                  <a:schemeClr val="tx1"/>
                </a:solidFill>
                <a:latin typeface="Cooper Std Black" pitchFamily="18" charset="0"/>
                <a:cs typeface="Aharoni" pitchFamily="2" charset="-79"/>
              </a:rPr>
              <a:t> </a:t>
            </a:r>
            <a:endParaRPr lang="en-US" dirty="0">
              <a:solidFill>
                <a:schemeClr val="tx1"/>
              </a:solidFill>
              <a:latin typeface="Cooper Std Black" pitchFamily="18" charset="0"/>
              <a:cs typeface="Aharoni" pitchFamily="2" charset="-79"/>
            </a:endParaRPr>
          </a:p>
        </p:txBody>
      </p:sp>
      <p:grpSp>
        <p:nvGrpSpPr>
          <p:cNvPr id="25" name="Group 24"/>
          <p:cNvGrpSpPr/>
          <p:nvPr/>
        </p:nvGrpSpPr>
        <p:grpSpPr>
          <a:xfrm>
            <a:off x="162881" y="115867"/>
            <a:ext cx="5791200" cy="6742133"/>
            <a:chOff x="238991" y="220857"/>
            <a:chExt cx="5791200" cy="6713343"/>
          </a:xfrm>
        </p:grpSpPr>
        <p:grpSp>
          <p:nvGrpSpPr>
            <p:cNvPr id="28" name="Group 27"/>
            <p:cNvGrpSpPr/>
            <p:nvPr/>
          </p:nvGrpSpPr>
          <p:grpSpPr>
            <a:xfrm>
              <a:off x="898878" y="4557859"/>
              <a:ext cx="4450644" cy="1317787"/>
              <a:chOff x="2133600" y="4844268"/>
              <a:chExt cx="4114800" cy="1317787"/>
            </a:xfrm>
            <a:solidFill>
              <a:schemeClr val="accent1">
                <a:lumMod val="40000"/>
                <a:lumOff val="60000"/>
              </a:schemeClr>
            </a:solidFill>
          </p:grpSpPr>
          <p:sp>
            <p:nvSpPr>
              <p:cNvPr id="47" name="Rounded Rectangle 46"/>
              <p:cNvSpPr/>
              <p:nvPr/>
            </p:nvSpPr>
            <p:spPr>
              <a:xfrm>
                <a:off x="2133600" y="4876800"/>
                <a:ext cx="4114800" cy="1143000"/>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TextBox 47"/>
              <p:cNvSpPr txBox="1"/>
              <p:nvPr/>
            </p:nvSpPr>
            <p:spPr>
              <a:xfrm>
                <a:off x="2181202" y="4844268"/>
                <a:ext cx="1447800" cy="1317787"/>
              </a:xfrm>
              <a:prstGeom prst="rect">
                <a:avLst/>
              </a:prstGeom>
              <a:noFill/>
            </p:spPr>
            <p:txBody>
              <a:bodyPr wrap="square" rtlCol="0">
                <a:spAutoFit/>
              </a:bodyPr>
              <a:lstStyle/>
              <a:p>
                <a:pPr algn="ctr"/>
                <a:r>
                  <a:rPr lang="en-US" sz="2000" dirty="0" smtClean="0">
                    <a:latin typeface="Cooper Std Black" pitchFamily="18" charset="0"/>
                    <a:ea typeface="Adobe Gothic Std B" pitchFamily="34" charset="-128"/>
                  </a:rPr>
                  <a:t>Infra</a:t>
                </a:r>
              </a:p>
              <a:p>
                <a:pPr algn="ctr"/>
                <a:r>
                  <a:rPr lang="en-US" sz="2000" dirty="0" smtClean="0">
                    <a:latin typeface="Cooper Std Black" pitchFamily="18" charset="0"/>
                    <a:ea typeface="Adobe Gothic Std B" pitchFamily="34" charset="-128"/>
                  </a:rPr>
                  <a:t>structure</a:t>
                </a:r>
              </a:p>
              <a:p>
                <a:r>
                  <a:rPr lang="en-US" sz="4000" dirty="0" smtClean="0">
                    <a:latin typeface="Cooper Std Black" pitchFamily="18" charset="0"/>
                    <a:ea typeface="Adobe Gothic Std B" pitchFamily="34" charset="-128"/>
                  </a:rPr>
                  <a:t>IaaS</a:t>
                </a:r>
                <a:endParaRPr lang="en-US" sz="4000" dirty="0">
                  <a:latin typeface="Cooper Std Black" pitchFamily="18" charset="0"/>
                  <a:ea typeface="Adobe Gothic Std B" pitchFamily="34" charset="-128"/>
                </a:endParaRPr>
              </a:p>
            </p:txBody>
          </p:sp>
          <p:sp>
            <p:nvSpPr>
              <p:cNvPr id="49" name="TextBox 48"/>
              <p:cNvSpPr txBox="1"/>
              <p:nvPr/>
            </p:nvSpPr>
            <p:spPr>
              <a:xfrm>
                <a:off x="3336694" y="4876800"/>
                <a:ext cx="2911706" cy="1200329"/>
              </a:xfrm>
              <a:prstGeom prst="rect">
                <a:avLst/>
              </a:prstGeom>
              <a:noFill/>
            </p:spPr>
            <p:txBody>
              <a:bodyPr wrap="square" rtlCol="0">
                <a:spAutoFit/>
              </a:bodyPr>
              <a:lstStyle/>
              <a:p>
                <a:pPr marL="285750" indent="-285750">
                  <a:buFont typeface="Wingdings" pitchFamily="2" charset="2"/>
                  <a:buChar char="Ø"/>
                </a:pPr>
                <a:r>
                  <a:rPr lang="en-US" b="1" dirty="0" smtClean="0"/>
                  <a:t>Software Defined Computing (virtual Clusters)</a:t>
                </a:r>
              </a:p>
              <a:p>
                <a:pPr marL="285750" indent="-285750">
                  <a:buFont typeface="Wingdings" pitchFamily="2" charset="2"/>
                  <a:buChar char="Ø"/>
                </a:pPr>
                <a:r>
                  <a:rPr lang="en-US" b="1" dirty="0" smtClean="0"/>
                  <a:t>Hypervisor, Bare Metal</a:t>
                </a:r>
              </a:p>
              <a:p>
                <a:pPr marL="285750" indent="-285750">
                  <a:buFont typeface="Wingdings" pitchFamily="2" charset="2"/>
                  <a:buChar char="Ø"/>
                </a:pPr>
                <a:r>
                  <a:rPr lang="en-US" b="1" dirty="0" smtClean="0"/>
                  <a:t>Operating System</a:t>
                </a:r>
              </a:p>
            </p:txBody>
          </p:sp>
        </p:grpSp>
        <p:grpSp>
          <p:nvGrpSpPr>
            <p:cNvPr id="30" name="Group 29"/>
            <p:cNvGrpSpPr/>
            <p:nvPr/>
          </p:nvGrpSpPr>
          <p:grpSpPr>
            <a:xfrm>
              <a:off x="1051278" y="3024728"/>
              <a:ext cx="4145844" cy="1517944"/>
              <a:chOff x="2133600" y="2133600"/>
              <a:chExt cx="4145844" cy="1229221"/>
            </a:xfrm>
            <a:solidFill>
              <a:schemeClr val="accent6">
                <a:lumMod val="40000"/>
                <a:lumOff val="60000"/>
              </a:schemeClr>
            </a:solidFill>
          </p:grpSpPr>
          <p:sp>
            <p:nvSpPr>
              <p:cNvPr id="44" name="Rounded Rectangle 43"/>
              <p:cNvSpPr/>
              <p:nvPr/>
            </p:nvSpPr>
            <p:spPr>
              <a:xfrm>
                <a:off x="2133600" y="2133600"/>
                <a:ext cx="4114800" cy="1143000"/>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TextBox 44"/>
              <p:cNvSpPr txBox="1"/>
              <p:nvPr/>
            </p:nvSpPr>
            <p:spPr>
              <a:xfrm>
                <a:off x="2133600" y="2381934"/>
                <a:ext cx="1600200" cy="822477"/>
              </a:xfrm>
              <a:prstGeom prst="rect">
                <a:avLst/>
              </a:prstGeom>
              <a:grpFill/>
            </p:spPr>
            <p:txBody>
              <a:bodyPr wrap="square" rtlCol="0">
                <a:spAutoFit/>
              </a:bodyPr>
              <a:lstStyle/>
              <a:p>
                <a:r>
                  <a:rPr lang="en-US" sz="2000" dirty="0" smtClean="0">
                    <a:latin typeface="Cooper Std Black" pitchFamily="18" charset="0"/>
                    <a:ea typeface="Adobe Gothic Std B" pitchFamily="34" charset="-128"/>
                  </a:rPr>
                  <a:t>Platform</a:t>
                </a:r>
                <a:r>
                  <a:rPr lang="en-US" sz="4000" dirty="0" smtClean="0">
                    <a:latin typeface="Cooper Std Black" pitchFamily="18" charset="0"/>
                    <a:ea typeface="Adobe Gothic Std B" pitchFamily="34" charset="-128"/>
                  </a:rPr>
                  <a:t/>
                </a:r>
                <a:br>
                  <a:rPr lang="en-US" sz="4000" dirty="0" smtClean="0">
                    <a:latin typeface="Cooper Std Black" pitchFamily="18" charset="0"/>
                    <a:ea typeface="Adobe Gothic Std B" pitchFamily="34" charset="-128"/>
                  </a:rPr>
                </a:br>
                <a:r>
                  <a:rPr lang="en-US" sz="4000" dirty="0" smtClean="0">
                    <a:latin typeface="Cooper Std Black" pitchFamily="18" charset="0"/>
                    <a:ea typeface="Adobe Gothic Std B" pitchFamily="34" charset="-128"/>
                  </a:rPr>
                  <a:t>PaaS</a:t>
                </a:r>
                <a:endParaRPr lang="en-US" sz="4000" dirty="0">
                  <a:latin typeface="Cooper Std Black" pitchFamily="18" charset="0"/>
                  <a:ea typeface="Adobe Gothic Std B" pitchFamily="34" charset="-128"/>
                </a:endParaRPr>
              </a:p>
            </p:txBody>
          </p:sp>
          <p:sp>
            <p:nvSpPr>
              <p:cNvPr id="46" name="TextBox 45"/>
              <p:cNvSpPr txBox="1"/>
              <p:nvPr/>
            </p:nvSpPr>
            <p:spPr>
              <a:xfrm>
                <a:off x="3612444" y="2166490"/>
                <a:ext cx="2667000" cy="1196331"/>
              </a:xfrm>
              <a:prstGeom prst="rect">
                <a:avLst/>
              </a:prstGeom>
              <a:noFill/>
            </p:spPr>
            <p:txBody>
              <a:bodyPr wrap="square" rtlCol="0">
                <a:spAutoFit/>
              </a:bodyPr>
              <a:lstStyle/>
              <a:p>
                <a:pPr marL="285750" indent="-285750">
                  <a:buFont typeface="Wingdings" pitchFamily="2" charset="2"/>
                  <a:buChar char="Ø"/>
                </a:pPr>
                <a:r>
                  <a:rPr lang="en-US" b="1" dirty="0" smtClean="0"/>
                  <a:t>Cloud e.g. MapReduce</a:t>
                </a:r>
              </a:p>
              <a:p>
                <a:pPr marL="285750" indent="-285750">
                  <a:buFont typeface="Wingdings" pitchFamily="2" charset="2"/>
                  <a:buChar char="Ø"/>
                </a:pPr>
                <a:r>
                  <a:rPr lang="en-US" b="1" dirty="0" smtClean="0"/>
                  <a:t>HPC e.g. </a:t>
                </a:r>
                <a:r>
                  <a:rPr lang="en-US" b="1" dirty="0" err="1" smtClean="0"/>
                  <a:t>PETSc</a:t>
                </a:r>
                <a:r>
                  <a:rPr lang="en-US" b="1" dirty="0" smtClean="0"/>
                  <a:t>, SAGA</a:t>
                </a:r>
              </a:p>
              <a:p>
                <a:pPr marL="285750" indent="-285750">
                  <a:buFont typeface="Wingdings" pitchFamily="2" charset="2"/>
                  <a:buChar char="Ø"/>
                </a:pPr>
                <a:r>
                  <a:rPr lang="en-US" b="1" dirty="0" smtClean="0"/>
                  <a:t>Computer Science e.g. Compiler tools, Sensor nets, Monitors</a:t>
                </a:r>
                <a:endParaRPr lang="en-US" b="1" dirty="0"/>
              </a:p>
            </p:txBody>
          </p:sp>
        </p:grpSp>
        <p:sp>
          <p:nvSpPr>
            <p:cNvPr id="31" name="TextBox 30"/>
            <p:cNvSpPr txBox="1"/>
            <p:nvPr/>
          </p:nvSpPr>
          <p:spPr>
            <a:xfrm>
              <a:off x="295735" y="220857"/>
              <a:ext cx="5656933" cy="827449"/>
            </a:xfrm>
            <a:prstGeom prst="rect">
              <a:avLst/>
            </a:prstGeom>
            <a:noFill/>
          </p:spPr>
          <p:txBody>
            <a:bodyPr wrap="none" rtlCol="0">
              <a:spAutoFit/>
            </a:bodyPr>
            <a:lstStyle/>
            <a:p>
              <a:pPr algn="ctr"/>
              <a:r>
                <a:rPr lang="en-US" sz="2400" b="1" dirty="0" smtClean="0"/>
                <a:t>FutureGrid Computing Testbed as a Service</a:t>
              </a:r>
            </a:p>
            <a:p>
              <a:pPr algn="ctr"/>
              <a:r>
                <a:rPr lang="en-US" sz="2400" b="1" dirty="0" smtClean="0"/>
                <a:t>“Software Defined </a:t>
              </a:r>
              <a:r>
                <a:rPr lang="en-US" sz="2400" b="1" smtClean="0"/>
                <a:t>Computing Systems” </a:t>
              </a:r>
              <a:endParaRPr lang="en-US" sz="2400" b="1" dirty="0"/>
            </a:p>
          </p:txBody>
        </p:sp>
        <p:grpSp>
          <p:nvGrpSpPr>
            <p:cNvPr id="34" name="Group 33"/>
            <p:cNvGrpSpPr/>
            <p:nvPr/>
          </p:nvGrpSpPr>
          <p:grpSpPr>
            <a:xfrm>
              <a:off x="898878" y="5838439"/>
              <a:ext cx="4450644" cy="1095761"/>
              <a:chOff x="2133600" y="4869606"/>
              <a:chExt cx="4114800" cy="1309799"/>
            </a:xfrm>
            <a:solidFill>
              <a:schemeClr val="bg1">
                <a:lumMod val="85000"/>
              </a:schemeClr>
            </a:solidFill>
          </p:grpSpPr>
          <p:sp>
            <p:nvSpPr>
              <p:cNvPr id="41" name="Rounded Rectangle 40"/>
              <p:cNvSpPr/>
              <p:nvPr/>
            </p:nvSpPr>
            <p:spPr>
              <a:xfrm>
                <a:off x="2133600" y="4876800"/>
                <a:ext cx="4114800" cy="1143000"/>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Box 41"/>
              <p:cNvSpPr txBox="1"/>
              <p:nvPr/>
            </p:nvSpPr>
            <p:spPr>
              <a:xfrm>
                <a:off x="2258822" y="4891772"/>
                <a:ext cx="1613969" cy="1287633"/>
              </a:xfrm>
              <a:prstGeom prst="rect">
                <a:avLst/>
              </a:prstGeom>
              <a:noFill/>
            </p:spPr>
            <p:txBody>
              <a:bodyPr wrap="square" rtlCol="0">
                <a:spAutoFit/>
              </a:bodyPr>
              <a:lstStyle/>
              <a:p>
                <a:r>
                  <a:rPr lang="en-US" sz="2400" dirty="0" smtClean="0">
                    <a:latin typeface="Cooper Std Black" pitchFamily="18" charset="0"/>
                    <a:ea typeface="Adobe Gothic Std B" pitchFamily="34" charset="-128"/>
                  </a:rPr>
                  <a:t>Network</a:t>
                </a:r>
              </a:p>
              <a:p>
                <a:r>
                  <a:rPr lang="en-US" sz="4000" dirty="0" err="1" smtClean="0">
                    <a:latin typeface="Cooper Std Black" pitchFamily="18" charset="0"/>
                    <a:ea typeface="Adobe Gothic Std B" pitchFamily="34" charset="-128"/>
                  </a:rPr>
                  <a:t>NaaS</a:t>
                </a:r>
                <a:endParaRPr lang="en-US" sz="4000" dirty="0">
                  <a:latin typeface="Cooper Std Black" pitchFamily="18" charset="0"/>
                  <a:ea typeface="Adobe Gothic Std B" pitchFamily="34" charset="-128"/>
                </a:endParaRPr>
              </a:p>
            </p:txBody>
          </p:sp>
          <p:sp>
            <p:nvSpPr>
              <p:cNvPr id="43" name="TextBox 42"/>
              <p:cNvSpPr txBox="1"/>
              <p:nvPr/>
            </p:nvSpPr>
            <p:spPr>
              <a:xfrm>
                <a:off x="3705098" y="4869606"/>
                <a:ext cx="2497532" cy="1103686"/>
              </a:xfrm>
              <a:prstGeom prst="rect">
                <a:avLst/>
              </a:prstGeom>
              <a:noFill/>
            </p:spPr>
            <p:txBody>
              <a:bodyPr wrap="square" rtlCol="0">
                <a:spAutoFit/>
              </a:bodyPr>
              <a:lstStyle/>
              <a:p>
                <a:pPr marL="285750" indent="-285750">
                  <a:buFont typeface="Wingdings" pitchFamily="2" charset="2"/>
                  <a:buChar char="Ø"/>
                </a:pPr>
                <a:r>
                  <a:rPr lang="en-US" b="1" dirty="0" smtClean="0"/>
                  <a:t>Software Defined Networks</a:t>
                </a:r>
              </a:p>
              <a:p>
                <a:pPr marL="285750" indent="-285750">
                  <a:buFont typeface="Wingdings" pitchFamily="2" charset="2"/>
                  <a:buChar char="Ø"/>
                </a:pPr>
                <a:r>
                  <a:rPr lang="en-US" b="1" dirty="0" smtClean="0"/>
                  <a:t>OpenFlow GENI</a:t>
                </a:r>
                <a:endParaRPr lang="en-US" b="1" dirty="0"/>
              </a:p>
            </p:txBody>
          </p:sp>
        </p:grpSp>
        <p:grpSp>
          <p:nvGrpSpPr>
            <p:cNvPr id="35" name="Group 34"/>
            <p:cNvGrpSpPr/>
            <p:nvPr/>
          </p:nvGrpSpPr>
          <p:grpSpPr>
            <a:xfrm>
              <a:off x="1065068" y="1222683"/>
              <a:ext cx="4118264" cy="1754326"/>
              <a:chOff x="734040" y="1277123"/>
              <a:chExt cx="4118264" cy="1754326"/>
            </a:xfrm>
          </p:grpSpPr>
          <p:grpSp>
            <p:nvGrpSpPr>
              <p:cNvPr id="37" name="Group 36"/>
              <p:cNvGrpSpPr/>
              <p:nvPr/>
            </p:nvGrpSpPr>
            <p:grpSpPr>
              <a:xfrm>
                <a:off x="734040" y="1295400"/>
                <a:ext cx="4118264" cy="1692195"/>
                <a:chOff x="2130136" y="2133600"/>
                <a:chExt cx="4118264" cy="1154636"/>
              </a:xfrm>
              <a:solidFill>
                <a:schemeClr val="accent6">
                  <a:lumMod val="40000"/>
                  <a:lumOff val="60000"/>
                </a:schemeClr>
              </a:solidFill>
            </p:grpSpPr>
            <p:sp>
              <p:nvSpPr>
                <p:cNvPr id="39" name="Rounded Rectangle 38"/>
                <p:cNvSpPr/>
                <p:nvPr/>
              </p:nvSpPr>
              <p:spPr>
                <a:xfrm>
                  <a:off x="2133600" y="2133600"/>
                  <a:ext cx="4114800" cy="1143000"/>
                </a:xfrm>
                <a:prstGeom prst="round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Box 39"/>
                <p:cNvSpPr txBox="1"/>
                <p:nvPr/>
              </p:nvSpPr>
              <p:spPr>
                <a:xfrm>
                  <a:off x="2130136" y="2242693"/>
                  <a:ext cx="1600200" cy="1045543"/>
                </a:xfrm>
                <a:prstGeom prst="rect">
                  <a:avLst/>
                </a:prstGeom>
                <a:noFill/>
              </p:spPr>
              <p:txBody>
                <a:bodyPr wrap="square" rtlCol="0">
                  <a:spAutoFit/>
                </a:bodyPr>
                <a:lstStyle/>
                <a:p>
                  <a:r>
                    <a:rPr lang="en-US" sz="2000" dirty="0" smtClean="0">
                      <a:latin typeface="Cooper Std Black" pitchFamily="18" charset="0"/>
                      <a:ea typeface="Adobe Gothic Std B" pitchFamily="34" charset="-128"/>
                    </a:rPr>
                    <a:t>Software</a:t>
                  </a:r>
                </a:p>
                <a:p>
                  <a:r>
                    <a:rPr lang="en-US" sz="1600" dirty="0" smtClean="0">
                      <a:latin typeface="Cooper Std Black" pitchFamily="18" charset="0"/>
                      <a:ea typeface="Adobe Gothic Std B" pitchFamily="34" charset="-128"/>
                    </a:rPr>
                    <a:t>(Application</a:t>
                  </a:r>
                </a:p>
                <a:p>
                  <a:r>
                    <a:rPr lang="en-US" sz="1600" dirty="0" smtClean="0">
                      <a:latin typeface="Cooper Std Black" pitchFamily="18" charset="0"/>
                      <a:ea typeface="Adobe Gothic Std B" pitchFamily="34" charset="-128"/>
                    </a:rPr>
                    <a:t>Or  Usage) </a:t>
                  </a:r>
                  <a:r>
                    <a:rPr lang="en-US" sz="4000" dirty="0" err="1" smtClean="0">
                      <a:latin typeface="Cooper Std Black" pitchFamily="18" charset="0"/>
                      <a:ea typeface="Adobe Gothic Std B" pitchFamily="34" charset="-128"/>
                    </a:rPr>
                    <a:t>SaaS</a:t>
                  </a:r>
                  <a:endParaRPr lang="en-US" sz="4000" dirty="0">
                    <a:latin typeface="Cooper Std Black" pitchFamily="18" charset="0"/>
                    <a:ea typeface="Adobe Gothic Std B" pitchFamily="34" charset="-128"/>
                  </a:endParaRPr>
                </a:p>
              </p:txBody>
            </p:sp>
          </p:grpSp>
          <p:sp>
            <p:nvSpPr>
              <p:cNvPr id="38" name="TextBox 37"/>
              <p:cNvSpPr txBox="1"/>
              <p:nvPr/>
            </p:nvSpPr>
            <p:spPr>
              <a:xfrm>
                <a:off x="2185304" y="1277123"/>
                <a:ext cx="2667000" cy="1754326"/>
              </a:xfrm>
              <a:prstGeom prst="rect">
                <a:avLst/>
              </a:prstGeom>
              <a:noFill/>
            </p:spPr>
            <p:txBody>
              <a:bodyPr wrap="square" rtlCol="0">
                <a:spAutoFit/>
              </a:bodyPr>
              <a:lstStyle/>
              <a:p>
                <a:pPr marL="285750" indent="-285750">
                  <a:buFont typeface="Wingdings" pitchFamily="2" charset="2"/>
                  <a:buChar char="Ø"/>
                </a:pPr>
                <a:r>
                  <a:rPr lang="en-US" b="1" dirty="0" smtClean="0"/>
                  <a:t>System e.g. SQL</a:t>
                </a:r>
              </a:p>
              <a:p>
                <a:pPr marL="285750" indent="-285750">
                  <a:buFont typeface="Wingdings" pitchFamily="2" charset="2"/>
                  <a:buChar char="Ø"/>
                </a:pPr>
                <a:r>
                  <a:rPr lang="en-US" b="1" dirty="0" smtClean="0"/>
                  <a:t>Class Usages e.g. run GPU  &amp; multicore</a:t>
                </a:r>
              </a:p>
              <a:p>
                <a:pPr marL="285750" indent="-285750">
                  <a:buFont typeface="Wingdings" pitchFamily="2" charset="2"/>
                  <a:buChar char="Ø"/>
                </a:pPr>
                <a:r>
                  <a:rPr lang="en-US" b="1" dirty="0" smtClean="0"/>
                  <a:t>Research Use e.g. test new compiler or storage model</a:t>
                </a:r>
              </a:p>
            </p:txBody>
          </p:sp>
        </p:grpSp>
        <p:sp>
          <p:nvSpPr>
            <p:cNvPr id="36" name="Trapezoid 35"/>
            <p:cNvSpPr/>
            <p:nvPr/>
          </p:nvSpPr>
          <p:spPr>
            <a:xfrm>
              <a:off x="238991" y="1167729"/>
              <a:ext cx="5791200" cy="5638799"/>
            </a:xfrm>
            <a:prstGeom prst="trapezoid">
              <a:avLst>
                <a:gd name="adj" fmla="val 11343"/>
              </a:avLst>
            </a:prstGeom>
            <a:solidFill>
              <a:schemeClr val="bg1">
                <a:lumMod val="65000"/>
                <a:alpha val="2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9018994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1143000"/>
          </a:xfrm>
        </p:spPr>
        <p:txBody>
          <a:bodyPr/>
          <a:lstStyle/>
          <a:p>
            <a:r>
              <a:rPr lang="en-US" dirty="0" smtClean="0"/>
              <a:t>Expanding Resources in FutureGrid</a:t>
            </a:r>
            <a:endParaRPr lang="en-US" dirty="0"/>
          </a:p>
        </p:txBody>
      </p:sp>
      <p:sp>
        <p:nvSpPr>
          <p:cNvPr id="3" name="Content Placeholder 2"/>
          <p:cNvSpPr>
            <a:spLocks noGrp="1"/>
          </p:cNvSpPr>
          <p:nvPr>
            <p:ph idx="1"/>
          </p:nvPr>
        </p:nvSpPr>
        <p:spPr>
          <a:xfrm>
            <a:off x="5644" y="1295400"/>
            <a:ext cx="9138356" cy="4525963"/>
          </a:xfrm>
        </p:spPr>
        <p:txBody>
          <a:bodyPr/>
          <a:lstStyle/>
          <a:p>
            <a:r>
              <a:rPr lang="en-US" dirty="0" smtClean="0"/>
              <a:t>We have a core set of resources but need to keep up to date and expand in size</a:t>
            </a:r>
          </a:p>
          <a:p>
            <a:r>
              <a:rPr lang="en-US" dirty="0" smtClean="0"/>
              <a:t>Natural is to build large systems and support large experiments by </a:t>
            </a:r>
            <a:r>
              <a:rPr lang="en-US" b="1" dirty="0" smtClean="0"/>
              <a:t>federating</a:t>
            </a:r>
            <a:r>
              <a:rPr lang="en-US" dirty="0" smtClean="0"/>
              <a:t> hardware from several sources</a:t>
            </a:r>
          </a:p>
          <a:p>
            <a:pPr lvl="1"/>
            <a:r>
              <a:rPr lang="en-US" dirty="0" smtClean="0"/>
              <a:t>Requirement is that partners in federation agree on and develop  together </a:t>
            </a:r>
            <a:r>
              <a:rPr lang="en-US" b="1" dirty="0" err="1" smtClean="0"/>
              <a:t>TestbedaaS</a:t>
            </a:r>
            <a:endParaRPr lang="en-US" b="1" dirty="0" smtClean="0"/>
          </a:p>
          <a:p>
            <a:r>
              <a:rPr lang="en-US" dirty="0" smtClean="0"/>
              <a:t>Infrastructure includes networks, devices, edge (client) equipment</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43</a:t>
            </a:fld>
            <a:endParaRPr lang="en-US"/>
          </a:p>
        </p:txBody>
      </p:sp>
    </p:spTree>
    <p:extLst>
      <p:ext uri="{BB962C8B-B14F-4D97-AF65-F5344CB8AC3E}">
        <p14:creationId xmlns:p14="http://schemas.microsoft.com/office/powerpoint/2010/main" val="17133597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Conclusions</a:t>
            </a:r>
            <a:r>
              <a:rPr lang="en-US" dirty="0"/>
              <a:t/>
            </a:r>
            <a:br>
              <a:rPr lang="en-US" dirty="0"/>
            </a:br>
            <a:endParaRPr lang="en-US" dirty="0"/>
          </a:p>
        </p:txBody>
      </p:sp>
      <p:sp>
        <p:nvSpPr>
          <p:cNvPr id="5" name="Subtitle 4"/>
          <p:cNvSpPr>
            <a:spLocks noGrp="1"/>
          </p:cNvSpPr>
          <p:nvPr>
            <p:ph type="subTitle" idx="1"/>
          </p:nvPr>
        </p:nvSpPr>
        <p:spPr/>
        <p:txBody>
          <a:bodyPr/>
          <a:lstStyle/>
          <a:p>
            <a:endParaRPr lang="en-US"/>
          </a:p>
        </p:txBody>
      </p:sp>
      <p:sp>
        <p:nvSpPr>
          <p:cNvPr id="3" name="Slide Number Placeholder 2"/>
          <p:cNvSpPr>
            <a:spLocks noGrp="1"/>
          </p:cNvSpPr>
          <p:nvPr>
            <p:ph type="sldNum" sz="quarter" idx="12"/>
          </p:nvPr>
        </p:nvSpPr>
        <p:spPr/>
        <p:txBody>
          <a:bodyPr/>
          <a:lstStyle/>
          <a:p>
            <a:fld id="{D8CFE096-9650-498C-990C-20F2420C253B}" type="slidenum">
              <a:rPr lang="en-US" smtClean="0"/>
              <a:pPr/>
              <a:t>44</a:t>
            </a:fld>
            <a:endParaRPr lang="en-US"/>
          </a:p>
        </p:txBody>
      </p:sp>
    </p:spTree>
    <p:extLst>
      <p:ext uri="{BB962C8B-B14F-4D97-AF65-F5344CB8AC3E}">
        <p14:creationId xmlns:p14="http://schemas.microsoft.com/office/powerpoint/2010/main" val="4468267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838200"/>
          </a:xfrm>
        </p:spPr>
        <p:txBody>
          <a:bodyPr/>
          <a:lstStyle/>
          <a:p>
            <a:r>
              <a:rPr lang="en-US" dirty="0" smtClean="0"/>
              <a:t>Conclusions</a:t>
            </a:r>
            <a:endParaRPr lang="en-US" dirty="0"/>
          </a:p>
        </p:txBody>
      </p:sp>
      <p:sp>
        <p:nvSpPr>
          <p:cNvPr id="3" name="Content Placeholder 2"/>
          <p:cNvSpPr>
            <a:spLocks noGrp="1"/>
          </p:cNvSpPr>
          <p:nvPr>
            <p:ph idx="1"/>
          </p:nvPr>
        </p:nvSpPr>
        <p:spPr>
          <a:xfrm>
            <a:off x="0" y="685800"/>
            <a:ext cx="9144000" cy="4525963"/>
          </a:xfrm>
        </p:spPr>
        <p:txBody>
          <a:bodyPr/>
          <a:lstStyle/>
          <a:p>
            <a:r>
              <a:rPr lang="en-US" sz="2400" dirty="0" smtClean="0"/>
              <a:t>Clouds and HPC are here to stay and one should plan on using both</a:t>
            </a:r>
          </a:p>
          <a:p>
            <a:r>
              <a:rPr lang="en-US" sz="2400" b="1" dirty="0" smtClean="0"/>
              <a:t>Data Intensive </a:t>
            </a:r>
            <a:r>
              <a:rPr lang="en-US" sz="2400" dirty="0" smtClean="0"/>
              <a:t>programs are not like simulations as they have</a:t>
            </a:r>
            <a:r>
              <a:rPr lang="en-US" sz="2400" b="1" dirty="0" smtClean="0"/>
              <a:t> large “reductions” (“collectives”)</a:t>
            </a:r>
            <a:r>
              <a:rPr lang="en-US" sz="2400" dirty="0" smtClean="0"/>
              <a:t> and do not have many small messages</a:t>
            </a:r>
          </a:p>
          <a:p>
            <a:r>
              <a:rPr lang="en-US" sz="2400" b="1" dirty="0" smtClean="0"/>
              <a:t>Iterative MapReduce </a:t>
            </a:r>
            <a:r>
              <a:rPr lang="en-US" sz="2400" dirty="0" smtClean="0"/>
              <a:t>an interesting approach; need to optimize collectives for new applications (Data analytics) and resources (clouds, GPU’s …)</a:t>
            </a:r>
          </a:p>
          <a:p>
            <a:r>
              <a:rPr lang="en-US" sz="2400" dirty="0" smtClean="0"/>
              <a:t>Need an initiative to build </a:t>
            </a:r>
            <a:r>
              <a:rPr lang="en-US" sz="2400" b="1" dirty="0" smtClean="0"/>
              <a:t>scalable high performance data analytics library</a:t>
            </a:r>
            <a:r>
              <a:rPr lang="en-US" sz="2400" dirty="0" smtClean="0"/>
              <a:t> on top of</a:t>
            </a:r>
            <a:r>
              <a:rPr lang="en-US" sz="2400" b="1" dirty="0" smtClean="0"/>
              <a:t> interoperable cloud-HPC platform</a:t>
            </a:r>
          </a:p>
          <a:p>
            <a:pPr lvl="1"/>
            <a:r>
              <a:rPr lang="en-US" sz="2400" b="1" dirty="0" smtClean="0"/>
              <a:t>Consortium </a:t>
            </a:r>
            <a:r>
              <a:rPr lang="en-US" sz="2400" dirty="0" smtClean="0"/>
              <a:t>from Physical/Biological/Social/Network Science, Image Processing, Business</a:t>
            </a:r>
          </a:p>
          <a:p>
            <a:r>
              <a:rPr lang="en-US" sz="2400" dirty="0" smtClean="0"/>
              <a:t>Many promising algorithms such as </a:t>
            </a:r>
            <a:r>
              <a:rPr lang="en-US" sz="2400" b="1" dirty="0" smtClean="0"/>
              <a:t>deterministic annealing </a:t>
            </a:r>
            <a:r>
              <a:rPr lang="en-US" sz="2400" dirty="0" smtClean="0"/>
              <a:t>not used as implementations not available in R/Matlab etc.</a:t>
            </a:r>
          </a:p>
          <a:p>
            <a:pPr lvl="1"/>
            <a:r>
              <a:rPr lang="en-US" sz="2400" dirty="0" smtClean="0"/>
              <a:t>More software and runs longer but can be </a:t>
            </a:r>
            <a:r>
              <a:rPr lang="en-US" sz="2400" b="1" dirty="0" smtClean="0"/>
              <a:t>efficiently parallelized </a:t>
            </a:r>
            <a:r>
              <a:rPr lang="en-US" sz="2400" dirty="0" smtClean="0"/>
              <a:t>so runtime not a big issue</a:t>
            </a:r>
          </a:p>
          <a:p>
            <a:endParaRPr lang="en-US" sz="2400" dirty="0" smtClean="0"/>
          </a:p>
          <a:p>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45</a:t>
            </a:fld>
            <a:endParaRPr lang="en-US"/>
          </a:p>
        </p:txBody>
      </p:sp>
    </p:spTree>
    <p:extLst>
      <p:ext uri="{BB962C8B-B14F-4D97-AF65-F5344CB8AC3E}">
        <p14:creationId xmlns:p14="http://schemas.microsoft.com/office/powerpoint/2010/main" val="21237366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Science Computing Environments</a:t>
            </a:r>
            <a:endParaRPr lang="en-US" dirty="0"/>
          </a:p>
        </p:txBody>
      </p:sp>
      <p:sp>
        <p:nvSpPr>
          <p:cNvPr id="3" name="Content Placeholder 2"/>
          <p:cNvSpPr>
            <a:spLocks noGrp="1"/>
          </p:cNvSpPr>
          <p:nvPr>
            <p:ph idx="1"/>
          </p:nvPr>
        </p:nvSpPr>
        <p:spPr>
          <a:xfrm>
            <a:off x="-7856" y="762000"/>
            <a:ext cx="9151856" cy="4525963"/>
          </a:xfrm>
        </p:spPr>
        <p:txBody>
          <a:bodyPr/>
          <a:lstStyle/>
          <a:p>
            <a:r>
              <a:rPr lang="en-US" sz="2400" b="1" dirty="0" smtClean="0"/>
              <a:t>Large Scale Supercomputers </a:t>
            </a:r>
            <a:r>
              <a:rPr lang="en-US" sz="2400" dirty="0" smtClean="0"/>
              <a:t>– Multicore nodes linked by high performance low latency network</a:t>
            </a:r>
          </a:p>
          <a:p>
            <a:pPr lvl="1"/>
            <a:r>
              <a:rPr lang="en-US" sz="2400" dirty="0" smtClean="0"/>
              <a:t>Increasingly with GPU enhancement</a:t>
            </a:r>
          </a:p>
          <a:p>
            <a:pPr lvl="1"/>
            <a:r>
              <a:rPr lang="en-US" sz="2400" dirty="0" smtClean="0"/>
              <a:t>Suitable for highly parallel simulations</a:t>
            </a:r>
          </a:p>
          <a:p>
            <a:r>
              <a:rPr lang="en-US" sz="2400" b="1" dirty="0" smtClean="0"/>
              <a:t>High Throughput Systems </a:t>
            </a:r>
            <a:r>
              <a:rPr lang="en-US" sz="2400" dirty="0" smtClean="0"/>
              <a:t>such as European Grid Initiative EGI or Open Science Grid OSG typically aimed at pleasingly parallel jobs</a:t>
            </a:r>
          </a:p>
          <a:p>
            <a:pPr lvl="1"/>
            <a:r>
              <a:rPr lang="en-US" sz="2400" dirty="0" smtClean="0"/>
              <a:t>Can use “cycle stealing”</a:t>
            </a:r>
          </a:p>
          <a:p>
            <a:pPr lvl="1"/>
            <a:r>
              <a:rPr lang="en-US" sz="2400" dirty="0" smtClean="0"/>
              <a:t>Classic example is </a:t>
            </a:r>
            <a:r>
              <a:rPr lang="en-US" sz="2400" b="1" dirty="0" smtClean="0"/>
              <a:t>LHC data analysis </a:t>
            </a:r>
          </a:p>
          <a:p>
            <a:r>
              <a:rPr lang="en-US" sz="2400" b="1" dirty="0" smtClean="0"/>
              <a:t>Grids</a:t>
            </a:r>
            <a:r>
              <a:rPr lang="en-US" sz="2400" dirty="0" smtClean="0"/>
              <a:t> federate resources as in EGI/OSG or enable convenient access to multiple backend systems including supercomputers</a:t>
            </a:r>
          </a:p>
          <a:p>
            <a:pPr lvl="1"/>
            <a:r>
              <a:rPr lang="en-US" sz="2400" b="1" dirty="0" smtClean="0"/>
              <a:t>Portals</a:t>
            </a:r>
            <a:r>
              <a:rPr lang="en-US" sz="2400" dirty="0" smtClean="0"/>
              <a:t> make access convenient and </a:t>
            </a:r>
          </a:p>
          <a:p>
            <a:pPr lvl="1"/>
            <a:r>
              <a:rPr lang="en-US" sz="2400" b="1" dirty="0" smtClean="0"/>
              <a:t>Workflow</a:t>
            </a:r>
            <a:r>
              <a:rPr lang="en-US" sz="2400" dirty="0" smtClean="0"/>
              <a:t> integrates multiple processes into a single job</a:t>
            </a:r>
          </a:p>
          <a:p>
            <a:r>
              <a:rPr lang="en-US" sz="2400" dirty="0" smtClean="0"/>
              <a:t>Specialized </a:t>
            </a:r>
            <a:r>
              <a:rPr lang="en-US" sz="2400" b="1" dirty="0" smtClean="0"/>
              <a:t>visualization</a:t>
            </a:r>
            <a:r>
              <a:rPr lang="en-US" sz="2400" dirty="0" smtClean="0"/>
              <a:t>, </a:t>
            </a:r>
            <a:r>
              <a:rPr lang="en-US" sz="2400" b="1" dirty="0" smtClean="0"/>
              <a:t>shared memory parallelization </a:t>
            </a:r>
            <a:r>
              <a:rPr lang="en-US" sz="2400" dirty="0" smtClean="0"/>
              <a:t>etc. </a:t>
            </a:r>
            <a:r>
              <a:rPr lang="en-US" sz="2400" dirty="0"/>
              <a:t>machines</a:t>
            </a:r>
          </a:p>
        </p:txBody>
      </p:sp>
      <p:sp>
        <p:nvSpPr>
          <p:cNvPr id="4" name="Slide Number Placeholder 3"/>
          <p:cNvSpPr>
            <a:spLocks noGrp="1"/>
          </p:cNvSpPr>
          <p:nvPr>
            <p:ph type="sldNum" sz="quarter" idx="12"/>
          </p:nvPr>
        </p:nvSpPr>
        <p:spPr/>
        <p:txBody>
          <a:bodyPr/>
          <a:lstStyle/>
          <a:p>
            <a:fld id="{94CC141A-9CC6-41A7-A7D0-011D836CC6E2}" type="slidenum">
              <a:rPr lang="en-US" smtClean="0"/>
              <a:pPr/>
              <a:t>5</a:t>
            </a:fld>
            <a:endParaRPr lang="en-US" dirty="0"/>
          </a:p>
        </p:txBody>
      </p:sp>
    </p:spTree>
    <p:extLst>
      <p:ext uri="{BB962C8B-B14F-4D97-AF65-F5344CB8AC3E}">
        <p14:creationId xmlns:p14="http://schemas.microsoft.com/office/powerpoint/2010/main" val="7403238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b="1" dirty="0" smtClean="0"/>
              <a:t>Clouds HPC and Grids</a:t>
            </a:r>
            <a:endParaRPr lang="en-US" b="1" dirty="0"/>
          </a:p>
        </p:txBody>
      </p:sp>
      <p:sp>
        <p:nvSpPr>
          <p:cNvPr id="3" name="Content Placeholder 2"/>
          <p:cNvSpPr>
            <a:spLocks noGrp="1"/>
          </p:cNvSpPr>
          <p:nvPr>
            <p:ph idx="1"/>
          </p:nvPr>
        </p:nvSpPr>
        <p:spPr>
          <a:xfrm>
            <a:off x="152400" y="838200"/>
            <a:ext cx="8991600" cy="5715000"/>
          </a:xfrm>
        </p:spPr>
        <p:txBody>
          <a:bodyPr>
            <a:noAutofit/>
          </a:bodyPr>
          <a:lstStyle/>
          <a:p>
            <a:pPr>
              <a:spcBef>
                <a:spcPts val="300"/>
              </a:spcBef>
            </a:pPr>
            <a:r>
              <a:rPr lang="en-US" sz="2400" dirty="0" smtClean="0"/>
              <a:t>Synchronization/communication Performance</a:t>
            </a:r>
            <a:br>
              <a:rPr lang="en-US" sz="2400" dirty="0" smtClean="0"/>
            </a:br>
            <a:r>
              <a:rPr lang="en-US" sz="2400" b="1" dirty="0" smtClean="0"/>
              <a:t>Grids &gt; Clouds &gt; Classic HPC Systems</a:t>
            </a:r>
          </a:p>
          <a:p>
            <a:pPr>
              <a:spcBef>
                <a:spcPts val="300"/>
              </a:spcBef>
            </a:pPr>
            <a:r>
              <a:rPr lang="en-US" sz="2400" b="1" dirty="0" smtClean="0"/>
              <a:t>Clouds </a:t>
            </a:r>
            <a:r>
              <a:rPr lang="en-US" sz="2400" dirty="0" smtClean="0"/>
              <a:t>naturally execute effectively </a:t>
            </a:r>
            <a:r>
              <a:rPr lang="en-US" sz="2400" b="1" dirty="0" smtClean="0"/>
              <a:t>Grid </a:t>
            </a:r>
            <a:r>
              <a:rPr lang="en-US" sz="2400" dirty="0" smtClean="0"/>
              <a:t>workloads but are less clear for closely coupled HPC applications</a:t>
            </a:r>
          </a:p>
          <a:p>
            <a:pPr>
              <a:spcBef>
                <a:spcPts val="300"/>
              </a:spcBef>
            </a:pPr>
            <a:r>
              <a:rPr lang="en-US" sz="2400" b="1" dirty="0" smtClean="0"/>
              <a:t>Classic </a:t>
            </a:r>
            <a:r>
              <a:rPr lang="en-US" sz="2400" b="1" dirty="0"/>
              <a:t>HPC machines </a:t>
            </a:r>
            <a:r>
              <a:rPr lang="en-US" sz="2400" dirty="0"/>
              <a:t>as MPI engines offer highest possible performance on closely coupled </a:t>
            </a:r>
            <a:r>
              <a:rPr lang="en-US" sz="2400" dirty="0" smtClean="0"/>
              <a:t>problems</a:t>
            </a:r>
          </a:p>
          <a:p>
            <a:pPr marL="742950" lvl="2" indent="-342900">
              <a:spcBef>
                <a:spcPts val="300"/>
              </a:spcBef>
            </a:pPr>
            <a:r>
              <a:rPr lang="en-US" sz="2000" dirty="0"/>
              <a:t>Likely to remain in spite of Amazon cluster </a:t>
            </a:r>
            <a:r>
              <a:rPr lang="en-US" sz="2000" dirty="0" smtClean="0"/>
              <a:t>offering</a:t>
            </a:r>
            <a:endParaRPr lang="en-US" sz="2800" dirty="0" smtClean="0"/>
          </a:p>
          <a:p>
            <a:pPr>
              <a:spcBef>
                <a:spcPts val="300"/>
              </a:spcBef>
            </a:pPr>
            <a:r>
              <a:rPr lang="en-US" sz="2400" b="1" dirty="0" smtClean="0"/>
              <a:t>Service Oriented Architectures portals </a:t>
            </a:r>
            <a:r>
              <a:rPr lang="en-US" sz="2400" dirty="0" smtClean="0"/>
              <a:t>and </a:t>
            </a:r>
            <a:r>
              <a:rPr lang="en-US" sz="2400" b="1" dirty="0" smtClean="0"/>
              <a:t>workflow </a:t>
            </a:r>
            <a:r>
              <a:rPr lang="en-US" sz="2400" dirty="0" smtClean="0"/>
              <a:t>appear to work similarly in both grids and clouds</a:t>
            </a:r>
          </a:p>
          <a:p>
            <a:pPr>
              <a:spcBef>
                <a:spcPts val="300"/>
              </a:spcBef>
            </a:pPr>
            <a:r>
              <a:rPr lang="en-US" sz="2400" dirty="0" smtClean="0"/>
              <a:t>May be for immediate future, science supported by a mixture of</a:t>
            </a:r>
          </a:p>
          <a:p>
            <a:pPr lvl="1">
              <a:spcBef>
                <a:spcPts val="300"/>
              </a:spcBef>
            </a:pPr>
            <a:r>
              <a:rPr lang="en-US" sz="2000" b="1" dirty="0" smtClean="0"/>
              <a:t>Clouds</a:t>
            </a:r>
            <a:r>
              <a:rPr lang="en-US" sz="2000" dirty="0" smtClean="0"/>
              <a:t> – some practical differences between private and public clouds – size and software</a:t>
            </a:r>
          </a:p>
          <a:p>
            <a:pPr lvl="1">
              <a:spcBef>
                <a:spcPts val="300"/>
              </a:spcBef>
            </a:pPr>
            <a:r>
              <a:rPr lang="en-US" sz="2000" b="1" dirty="0" smtClean="0"/>
              <a:t>High Throughput Systems </a:t>
            </a:r>
            <a:r>
              <a:rPr lang="en-US" sz="2000" dirty="0" smtClean="0"/>
              <a:t>(moving to clouds  as convenient)</a:t>
            </a:r>
          </a:p>
          <a:p>
            <a:pPr lvl="1">
              <a:spcBef>
                <a:spcPts val="300"/>
              </a:spcBef>
            </a:pPr>
            <a:r>
              <a:rPr lang="en-US" sz="2000" b="1" dirty="0" smtClean="0"/>
              <a:t>Grids</a:t>
            </a:r>
            <a:r>
              <a:rPr lang="en-US" sz="2000" dirty="0" smtClean="0"/>
              <a:t> for distributed data and access</a:t>
            </a:r>
          </a:p>
          <a:p>
            <a:pPr lvl="1">
              <a:spcBef>
                <a:spcPts val="300"/>
              </a:spcBef>
            </a:pPr>
            <a:r>
              <a:rPr lang="en-US" sz="2000" b="1" dirty="0" smtClean="0"/>
              <a:t>Supercomputers</a:t>
            </a:r>
            <a:r>
              <a:rPr lang="en-US" sz="2000" dirty="0" smtClean="0"/>
              <a:t> (“MPI Engines”) going to exascale</a:t>
            </a:r>
            <a:endParaRPr lang="en-US" sz="2000" dirty="0"/>
          </a:p>
        </p:txBody>
      </p:sp>
    </p:spTree>
    <p:extLst>
      <p:ext uri="{BB962C8B-B14F-4D97-AF65-F5344CB8AC3E}">
        <p14:creationId xmlns:p14="http://schemas.microsoft.com/office/powerpoint/2010/main" val="484951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Cloud Applications</a:t>
            </a:r>
            <a:endParaRPr lang="en-US" dirty="0"/>
          </a:p>
        </p:txBody>
      </p:sp>
      <p:sp>
        <p:nvSpPr>
          <p:cNvPr id="5" name="Subtitle 4"/>
          <p:cNvSpPr>
            <a:spLocks noGrp="1"/>
          </p:cNvSpPr>
          <p:nvPr>
            <p:ph type="subTitle" idx="1"/>
          </p:nvPr>
        </p:nvSpPr>
        <p:spPr/>
        <p:txBody>
          <a:bodyPr/>
          <a:lstStyle/>
          <a:p>
            <a:endParaRPr lang="en-US"/>
          </a:p>
        </p:txBody>
      </p:sp>
      <p:sp>
        <p:nvSpPr>
          <p:cNvPr id="3" name="Slide Number Placeholder 2"/>
          <p:cNvSpPr>
            <a:spLocks noGrp="1"/>
          </p:cNvSpPr>
          <p:nvPr>
            <p:ph type="sldNum" sz="quarter" idx="12"/>
          </p:nvPr>
        </p:nvSpPr>
        <p:spPr/>
        <p:txBody>
          <a:bodyPr/>
          <a:lstStyle/>
          <a:p>
            <a:fld id="{D8CFE096-9650-498C-990C-20F2420C253B}" type="slidenum">
              <a:rPr lang="en-US" smtClean="0"/>
              <a:pPr/>
              <a:t>7</a:t>
            </a:fld>
            <a:endParaRPr lang="en-US"/>
          </a:p>
        </p:txBody>
      </p:sp>
    </p:spTree>
    <p:extLst>
      <p:ext uri="{BB962C8B-B14F-4D97-AF65-F5344CB8AC3E}">
        <p14:creationId xmlns:p14="http://schemas.microsoft.com/office/powerpoint/2010/main" val="31173492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What Applications work in Clouds</a:t>
            </a:r>
            <a:endParaRPr lang="en-US" dirty="0"/>
          </a:p>
        </p:txBody>
      </p:sp>
      <p:sp>
        <p:nvSpPr>
          <p:cNvPr id="3" name="Content Placeholder 2"/>
          <p:cNvSpPr>
            <a:spLocks noGrp="1"/>
          </p:cNvSpPr>
          <p:nvPr>
            <p:ph idx="1"/>
          </p:nvPr>
        </p:nvSpPr>
        <p:spPr>
          <a:xfrm>
            <a:off x="0" y="762000"/>
            <a:ext cx="9042991" cy="5715000"/>
          </a:xfrm>
        </p:spPr>
        <p:txBody>
          <a:bodyPr/>
          <a:lstStyle/>
          <a:p>
            <a:pPr>
              <a:spcBef>
                <a:spcPts val="200"/>
              </a:spcBef>
            </a:pPr>
            <a:r>
              <a:rPr lang="en-US" sz="2400" b="1" dirty="0" smtClean="0"/>
              <a:t>Pleasingly  (moving to modestly) parallel </a:t>
            </a:r>
            <a:r>
              <a:rPr lang="en-US" sz="2400" dirty="0" smtClean="0"/>
              <a:t>applications of all sorts with roughly independent data or spawning independent simulations</a:t>
            </a:r>
          </a:p>
          <a:p>
            <a:pPr lvl="1">
              <a:spcBef>
                <a:spcPts val="200"/>
              </a:spcBef>
            </a:pPr>
            <a:r>
              <a:rPr lang="en-US" sz="2400" b="1" dirty="0" smtClean="0"/>
              <a:t>Long tail </a:t>
            </a:r>
            <a:r>
              <a:rPr lang="en-US" sz="2400" dirty="0" smtClean="0"/>
              <a:t>of science and integration of distributed sensors</a:t>
            </a:r>
          </a:p>
          <a:p>
            <a:pPr>
              <a:spcBef>
                <a:spcPts val="200"/>
              </a:spcBef>
            </a:pPr>
            <a:r>
              <a:rPr lang="en-US" sz="2400" b="1" dirty="0" smtClean="0"/>
              <a:t>Commercial and Science Data analytics </a:t>
            </a:r>
            <a:r>
              <a:rPr lang="en-US" sz="2400" dirty="0" smtClean="0"/>
              <a:t>that can use MapReduce </a:t>
            </a:r>
            <a:r>
              <a:rPr lang="en-US" sz="2400" b="1" dirty="0" smtClean="0"/>
              <a:t>(</a:t>
            </a:r>
            <a:r>
              <a:rPr lang="en-US" sz="2400" dirty="0" smtClean="0"/>
              <a:t>some of such apps) or its</a:t>
            </a:r>
            <a:r>
              <a:rPr lang="en-US" sz="2400" b="1" dirty="0" smtClean="0"/>
              <a:t> iterative </a:t>
            </a:r>
            <a:r>
              <a:rPr lang="en-US" sz="2400" dirty="0" smtClean="0"/>
              <a:t>variants (most</a:t>
            </a:r>
            <a:r>
              <a:rPr lang="en-US" sz="2400" dirty="0"/>
              <a:t> </a:t>
            </a:r>
            <a:r>
              <a:rPr lang="en-US" sz="2400" dirty="0" smtClean="0"/>
              <a:t>other data analytics apps)</a:t>
            </a:r>
          </a:p>
          <a:p>
            <a:pPr>
              <a:spcBef>
                <a:spcPts val="200"/>
              </a:spcBef>
            </a:pPr>
            <a:r>
              <a:rPr lang="en-US" sz="2400" b="1" dirty="0" smtClean="0"/>
              <a:t>Which science applications are using clouds</a:t>
            </a:r>
            <a:r>
              <a:rPr lang="en-US" sz="2400" dirty="0" smtClean="0"/>
              <a:t>? </a:t>
            </a:r>
          </a:p>
          <a:p>
            <a:pPr lvl="1">
              <a:spcBef>
                <a:spcPts val="200"/>
              </a:spcBef>
            </a:pPr>
            <a:r>
              <a:rPr lang="en-US" sz="2300" b="1" dirty="0" smtClean="0"/>
              <a:t>Venus-C </a:t>
            </a:r>
            <a:r>
              <a:rPr lang="en-US" sz="2300" dirty="0" smtClean="0"/>
              <a:t>(Azure in Europe): 27 applications </a:t>
            </a:r>
            <a:r>
              <a:rPr lang="en-US" sz="2300" b="1" dirty="0" smtClean="0"/>
              <a:t>not using </a:t>
            </a:r>
            <a:r>
              <a:rPr lang="en-US" sz="2300" dirty="0" smtClean="0"/>
              <a:t>Scheduler, Workflow or MapReduce (except roll your own)</a:t>
            </a:r>
          </a:p>
          <a:p>
            <a:pPr lvl="1">
              <a:spcBef>
                <a:spcPts val="200"/>
              </a:spcBef>
            </a:pPr>
            <a:r>
              <a:rPr lang="en-US" sz="2300" dirty="0" smtClean="0"/>
              <a:t>50% of applications on</a:t>
            </a:r>
            <a:r>
              <a:rPr lang="en-US" sz="2300" b="1" dirty="0" smtClean="0"/>
              <a:t> FutureGrid </a:t>
            </a:r>
            <a:r>
              <a:rPr lang="en-US" sz="2300" dirty="0" smtClean="0"/>
              <a:t>are from Life Science </a:t>
            </a:r>
          </a:p>
          <a:p>
            <a:pPr lvl="1">
              <a:spcBef>
                <a:spcPts val="200"/>
              </a:spcBef>
            </a:pPr>
            <a:r>
              <a:rPr lang="en-US" sz="2300" dirty="0" smtClean="0"/>
              <a:t>Locally </a:t>
            </a:r>
            <a:r>
              <a:rPr lang="en-US" sz="2300" b="1" dirty="0" smtClean="0"/>
              <a:t>Lilly</a:t>
            </a:r>
            <a:r>
              <a:rPr lang="en-US" sz="2300" dirty="0" smtClean="0"/>
              <a:t> corporation is commercial cloud user (for drug discovery) but not IU </a:t>
            </a:r>
            <a:r>
              <a:rPr lang="en-US" sz="2300" dirty="0" err="1" smtClean="0"/>
              <a:t>Biolohy</a:t>
            </a:r>
            <a:endParaRPr lang="en-US" sz="2300" dirty="0" smtClean="0"/>
          </a:p>
          <a:p>
            <a:pPr>
              <a:spcBef>
                <a:spcPts val="200"/>
              </a:spcBef>
            </a:pPr>
            <a:r>
              <a:rPr lang="en-US" sz="2700" b="1" dirty="0" smtClean="0">
                <a:solidFill>
                  <a:srgbClr val="FF0000"/>
                </a:solidFill>
              </a:rPr>
              <a:t>But overall very little science use of clouds</a:t>
            </a:r>
          </a:p>
        </p:txBody>
      </p:sp>
      <p:sp>
        <p:nvSpPr>
          <p:cNvPr id="4" name="Slide Number Placeholder 3"/>
          <p:cNvSpPr>
            <a:spLocks noGrp="1"/>
          </p:cNvSpPr>
          <p:nvPr>
            <p:ph type="sldNum" sz="quarter" idx="12"/>
          </p:nvPr>
        </p:nvSpPr>
        <p:spPr/>
        <p:txBody>
          <a:bodyPr/>
          <a:lstStyle/>
          <a:p>
            <a:fld id="{94CC141A-9CC6-41A7-A7D0-011D836CC6E2}" type="slidenum">
              <a:rPr lang="en-US" smtClean="0"/>
              <a:pPr/>
              <a:t>8</a:t>
            </a:fld>
            <a:endParaRPr lang="en-US"/>
          </a:p>
        </p:txBody>
      </p:sp>
    </p:spTree>
    <p:extLst>
      <p:ext uri="{BB962C8B-B14F-4D97-AF65-F5344CB8AC3E}">
        <p14:creationId xmlns:p14="http://schemas.microsoft.com/office/powerpoint/2010/main" val="29688876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9852"/>
            <a:ext cx="8229600" cy="884548"/>
          </a:xfrm>
        </p:spPr>
        <p:txBody>
          <a:bodyPr/>
          <a:lstStyle/>
          <a:p>
            <a:r>
              <a:rPr lang="en-US" dirty="0" smtClean="0"/>
              <a:t>Parallelism over Users and Usages</a:t>
            </a:r>
            <a:endParaRPr lang="en-US" dirty="0"/>
          </a:p>
        </p:txBody>
      </p:sp>
      <p:sp>
        <p:nvSpPr>
          <p:cNvPr id="3" name="Content Placeholder 2"/>
          <p:cNvSpPr>
            <a:spLocks noGrp="1"/>
          </p:cNvSpPr>
          <p:nvPr>
            <p:ph idx="1"/>
          </p:nvPr>
        </p:nvSpPr>
        <p:spPr>
          <a:xfrm>
            <a:off x="27494" y="762000"/>
            <a:ext cx="9116505" cy="4525963"/>
          </a:xfrm>
        </p:spPr>
        <p:txBody>
          <a:bodyPr/>
          <a:lstStyle/>
          <a:p>
            <a:r>
              <a:rPr lang="en-US" sz="2400" dirty="0" smtClean="0"/>
              <a:t>“</a:t>
            </a:r>
            <a:r>
              <a:rPr lang="en-US" sz="2400" b="1" dirty="0" smtClean="0"/>
              <a:t>Long </a:t>
            </a:r>
            <a:r>
              <a:rPr lang="en-US" sz="2400" b="1" dirty="0"/>
              <a:t>tail of science</a:t>
            </a:r>
            <a:r>
              <a:rPr lang="en-US" sz="2400" dirty="0"/>
              <a:t>” </a:t>
            </a:r>
            <a:r>
              <a:rPr lang="en-US" sz="2400" dirty="0" smtClean="0"/>
              <a:t>can be an important </a:t>
            </a:r>
            <a:r>
              <a:rPr lang="en-US" sz="2400" dirty="0"/>
              <a:t>usage mode of clouds. </a:t>
            </a:r>
            <a:endParaRPr lang="en-US" sz="2400" dirty="0" smtClean="0"/>
          </a:p>
          <a:p>
            <a:r>
              <a:rPr lang="en-US" sz="2400" dirty="0" smtClean="0"/>
              <a:t>In </a:t>
            </a:r>
            <a:r>
              <a:rPr lang="en-US" sz="2400" dirty="0"/>
              <a:t>some areas like particle physics and astronomy, i.e. “</a:t>
            </a:r>
            <a:r>
              <a:rPr lang="en-US" sz="2400" b="1" dirty="0"/>
              <a:t>big science</a:t>
            </a:r>
            <a:r>
              <a:rPr lang="en-US" sz="2400" dirty="0"/>
              <a:t>”, there are just a few major instruments generating now petascale data driving discovery in a coordinated fashion. </a:t>
            </a:r>
            <a:endParaRPr lang="en-US" sz="2400" dirty="0" smtClean="0"/>
          </a:p>
          <a:p>
            <a:r>
              <a:rPr lang="en-US" sz="2400" dirty="0" smtClean="0"/>
              <a:t>In </a:t>
            </a:r>
            <a:r>
              <a:rPr lang="en-US" sz="2400" dirty="0"/>
              <a:t>other areas such as genomics and environmental science, there are many </a:t>
            </a:r>
            <a:r>
              <a:rPr lang="en-US" sz="2400" b="1" dirty="0"/>
              <a:t>“individual” researchers </a:t>
            </a:r>
            <a:r>
              <a:rPr lang="en-US" sz="2400" dirty="0"/>
              <a:t>with distributed collection and analysis of data whose total data and processing needs can match the size of big science. </a:t>
            </a:r>
            <a:endParaRPr lang="en-US" sz="2400" dirty="0" smtClean="0"/>
          </a:p>
          <a:p>
            <a:r>
              <a:rPr lang="en-US" sz="2400" b="1" dirty="0" smtClean="0"/>
              <a:t>Clouds </a:t>
            </a:r>
            <a:r>
              <a:rPr lang="en-US" sz="2400" dirty="0"/>
              <a:t>can provide scaling </a:t>
            </a:r>
            <a:r>
              <a:rPr lang="en-US" sz="2400" dirty="0" smtClean="0"/>
              <a:t>convenient resources </a:t>
            </a:r>
            <a:r>
              <a:rPr lang="en-US" sz="2400" dirty="0"/>
              <a:t>for this important aspect of science</a:t>
            </a:r>
            <a:r>
              <a:rPr lang="en-US" sz="2400" dirty="0" smtClean="0"/>
              <a:t>.</a:t>
            </a:r>
          </a:p>
          <a:p>
            <a:r>
              <a:rPr lang="en-US" sz="2400" dirty="0" smtClean="0"/>
              <a:t>Can be </a:t>
            </a:r>
            <a:r>
              <a:rPr lang="en-US" sz="2400" b="1" dirty="0" smtClean="0"/>
              <a:t>map only </a:t>
            </a:r>
            <a:r>
              <a:rPr lang="en-US" sz="2400" dirty="0" smtClean="0"/>
              <a:t>use of MapReduce if different usages naturally linked e.g. exploring docking of multiple chemicals or alignment of multiple DNA sequences</a:t>
            </a:r>
          </a:p>
          <a:p>
            <a:pPr lvl="1"/>
            <a:r>
              <a:rPr lang="en-US" sz="2000" dirty="0" smtClean="0"/>
              <a:t>Collecting together or summarizing multiple “maps” is a </a:t>
            </a:r>
            <a:r>
              <a:rPr lang="en-US" sz="2000" b="1" dirty="0" smtClean="0"/>
              <a:t>simple Reduction</a:t>
            </a:r>
            <a:endParaRPr lang="en-US" sz="2000" b="1" dirty="0"/>
          </a:p>
          <a:p>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9</a:t>
            </a:fld>
            <a:endParaRPr lang="en-US"/>
          </a:p>
        </p:txBody>
      </p:sp>
    </p:spTree>
    <p:extLst>
      <p:ext uri="{BB962C8B-B14F-4D97-AF65-F5344CB8AC3E}">
        <p14:creationId xmlns:p14="http://schemas.microsoft.com/office/powerpoint/2010/main" val="69492971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9|2.1|1|0.7|0.7"/>
</p:tagLst>
</file>

<file path=ppt/tags/tag2.xml><?xml version="1.0" encoding="utf-8"?>
<p:tagLst xmlns:a="http://schemas.openxmlformats.org/drawingml/2006/main" xmlns:r="http://schemas.openxmlformats.org/officeDocument/2006/relationships" xmlns:p="http://schemas.openxmlformats.org/presentationml/2006/main">
  <p:tag name="TIMING" val="|0.7|1|0.8"/>
</p:tagLst>
</file>

<file path=ppt/tags/tag3.xml><?xml version="1.0" encoding="utf-8"?>
<p:tagLst xmlns:a="http://schemas.openxmlformats.org/drawingml/2006/main" xmlns:r="http://schemas.openxmlformats.org/officeDocument/2006/relationships" xmlns:p="http://schemas.openxmlformats.org/presentationml/2006/main">
  <p:tag name="TIMING" val="|0.7|1|0.8"/>
</p:tagLst>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14995</TotalTime>
  <Words>3237</Words>
  <Application>Microsoft Office PowerPoint</Application>
  <PresentationFormat>On-screen Show (4:3)</PresentationFormat>
  <Paragraphs>585</Paragraphs>
  <Slides>45</Slides>
  <Notes>17</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3_Office Theme</vt:lpstr>
      <vt:lpstr>Large Scale Data Analytics  on Clouds</vt:lpstr>
      <vt:lpstr>Abstract</vt:lpstr>
      <vt:lpstr>2 Aspects of Cloud Computing:  Infrastructure and Runtimes</vt:lpstr>
      <vt:lpstr>Infrastructure, Platforms, Software as a Service</vt:lpstr>
      <vt:lpstr>Science Computing Environments</vt:lpstr>
      <vt:lpstr>Clouds HPC and Grids</vt:lpstr>
      <vt:lpstr>Cloud Applications</vt:lpstr>
      <vt:lpstr>What Applications work in Clouds</vt:lpstr>
      <vt:lpstr>Parallelism over Users and Usages</vt:lpstr>
      <vt:lpstr>Internet of Things and the Cloud </vt:lpstr>
      <vt:lpstr>Classic Parallel Computing</vt:lpstr>
      <vt:lpstr>4 Forms of MapReduce</vt:lpstr>
      <vt:lpstr>Data Intensive Applications</vt:lpstr>
      <vt:lpstr>Map Collective Model (Judy Qiu)</vt:lpstr>
      <vt:lpstr>Twister for Data Intensive  Iterative Applications</vt:lpstr>
      <vt:lpstr>Pleasingly Parallel Performance Comparisons</vt:lpstr>
      <vt:lpstr>Performance – Kmeans Clustering</vt:lpstr>
      <vt:lpstr>Data Intensive Kmeans Clustering</vt:lpstr>
      <vt:lpstr>PowerPoint Presentation</vt:lpstr>
      <vt:lpstr>Polymorphic Scatter-Allgather in Twister i.e. have collective primitives and find optimal implementation on each system</vt:lpstr>
      <vt:lpstr>Twister Performance on Kmeans Clustering </vt:lpstr>
      <vt:lpstr>Multi Dimensional Scaling</vt:lpstr>
      <vt:lpstr>Multi Dimensional Scaling on Azure</vt:lpstr>
      <vt:lpstr>Data Analytics </vt:lpstr>
      <vt:lpstr>Data Intensive Futures?</vt:lpstr>
      <vt:lpstr>Jobs v. Countries</vt:lpstr>
      <vt:lpstr>McKinsey Institute on Big Data Jobs</vt:lpstr>
      <vt:lpstr>Massive Open Online Courses (MOOC)</vt:lpstr>
      <vt:lpstr>MOOC’s on a) Cloud b) X-Informatics</vt:lpstr>
      <vt:lpstr>PowerPoint Presentation</vt:lpstr>
      <vt:lpstr>FutureGrid</vt:lpstr>
      <vt:lpstr>FutureGrid key Concepts I</vt:lpstr>
      <vt:lpstr>FutureGrid key Concepts II</vt:lpstr>
      <vt:lpstr>Results Eucalyptus 3, Eucalyptus 2 and OpenStack Cactus</vt:lpstr>
      <vt:lpstr>FutureGrid Grid supports Cloud Grid HPC Computing Testbed as a Service (aaS)</vt:lpstr>
      <vt:lpstr>PowerPoint Presentation</vt:lpstr>
      <vt:lpstr>Compute Hardware</vt:lpstr>
      <vt:lpstr>FutureGrid Partners</vt:lpstr>
      <vt:lpstr>Recent Projects</vt:lpstr>
      <vt:lpstr>4 Use Types for FutureGrid TestbedaaS</vt:lpstr>
      <vt:lpstr>Computing Testbed as a  Service</vt:lpstr>
      <vt:lpstr>PowerPoint Presentation</vt:lpstr>
      <vt:lpstr>Expanding Resources in FutureGrid</vt:lpstr>
      <vt:lpstr>Conclusions </vt:lpstr>
      <vt:lpstr>Conclusions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Geoffrey Fox</dc:creator>
  <cp:lastModifiedBy>Geoffrey Fox</cp:lastModifiedBy>
  <cp:revision>458</cp:revision>
  <dcterms:created xsi:type="dcterms:W3CDTF">2010-05-04T01:29:55Z</dcterms:created>
  <dcterms:modified xsi:type="dcterms:W3CDTF">2012-11-10T14:17:32Z</dcterms:modified>
</cp:coreProperties>
</file>