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8" r:id="rId5"/>
    <p:sldMasterId id="2147483710" r:id="rId6"/>
    <p:sldMasterId id="2147483718" r:id="rId7"/>
    <p:sldMasterId id="2147483726" r:id="rId8"/>
  </p:sldMasterIdLst>
  <p:notesMasterIdLst>
    <p:notesMasterId r:id="rId34"/>
  </p:notesMasterIdLst>
  <p:sldIdLst>
    <p:sldId id="270" r:id="rId9"/>
    <p:sldId id="265" r:id="rId10"/>
    <p:sldId id="297" r:id="rId11"/>
    <p:sldId id="298" r:id="rId12"/>
    <p:sldId id="299" r:id="rId13"/>
    <p:sldId id="300" r:id="rId14"/>
    <p:sldId id="266" r:id="rId15"/>
    <p:sldId id="267" r:id="rId16"/>
    <p:sldId id="271" r:id="rId17"/>
    <p:sldId id="273" r:id="rId18"/>
    <p:sldId id="295" r:id="rId19"/>
    <p:sldId id="294" r:id="rId20"/>
    <p:sldId id="274" r:id="rId21"/>
    <p:sldId id="268" r:id="rId22"/>
    <p:sldId id="272" r:id="rId23"/>
    <p:sldId id="292" r:id="rId24"/>
    <p:sldId id="296" r:id="rId25"/>
    <p:sldId id="293" r:id="rId26"/>
    <p:sldId id="275" r:id="rId27"/>
    <p:sldId id="276" r:id="rId28"/>
    <p:sldId id="278" r:id="rId29"/>
    <p:sldId id="279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FD78A-17D7-4A56-A033-83A6B91004FA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293BF-5632-4824-BAE7-361F2C598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6A48-FAFA-44C5-849D-076216A068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20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~123 million sequence alignments, for under 30$ with zero up front hardware cost,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98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6A48-FAFA-44C5-849D-076216A068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01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B4C3-791F-4941-B41C-463985A9EE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53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KMeans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iterative </a:t>
            </a:r>
            <a:r>
              <a:rPr kumimoji="0" lang="en-US" sz="1200" i="0" u="none" strike="noStrike" kern="1200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MapReduce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performance.</a:t>
            </a:r>
            <a:r>
              <a:rPr kumimoji="0" lang="en-US" sz="120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16 Azure Small instances,</a:t>
            </a:r>
            <a:r>
              <a:rPr kumimoji="0" lang="en-US" sz="120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6 iterations,</a:t>
            </a:r>
            <a:r>
              <a:rPr kumimoji="0" lang="en-US" sz="120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8</a:t>
            </a:r>
            <a:r>
              <a:rPr kumimoji="0" lang="en-US" sz="120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to 48 million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20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-D </a:t>
            </a:r>
            <a:r>
              <a:rPr kumimoji="0" lang="en-US" sz="120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data points.</a:t>
            </a:r>
            <a:br>
              <a:rPr kumimoji="0" lang="en-US" sz="120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: 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Performance </a:t>
            </a:r>
            <a:r>
              <a:rPr lang="en-US" sz="1200" kern="120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with and without data caching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.</a:t>
            </a:r>
            <a:r>
              <a:rPr lang="en-US" sz="1200" kern="120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 </a:t>
            </a:r>
            <a:br>
              <a:rPr lang="en-US" sz="1200" kern="120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en-US" sz="1200" b="1" kern="120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Right</a:t>
            </a:r>
            <a:r>
              <a:rPr lang="en-US" sz="1200" kern="120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: Speedup obtained from using the data cache</a:t>
            </a:r>
            <a:endParaRPr kumimoji="0" lang="en-US" sz="320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endParaRPr lang="en-US" dirty="0" smtClean="0"/>
          </a:p>
          <a:p>
            <a:r>
              <a:rPr lang="en-US" sz="1200" b="1" dirty="0" smtClean="0">
                <a:solidFill>
                  <a:prstClr val="black"/>
                </a:solidFill>
                <a:cs typeface="Arial" pitchFamily="34" charset="0"/>
              </a:rPr>
              <a:t>Left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: Scaling speedup with increasing number of instances (Azure Small) &amp; data for 10 iterations.</a:t>
            </a:r>
          </a:p>
          <a:p>
            <a:r>
              <a:rPr lang="en-US" sz="1200" b="1" dirty="0" smtClean="0">
                <a:solidFill>
                  <a:prstClr val="black"/>
                </a:solidFill>
                <a:cs typeface="Arial" pitchFamily="34" charset="0"/>
              </a:rPr>
              <a:t>Right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: Increasing number of iterations using 16 million data points with caching using 16 Azure Small instances.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39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C6660-41D5-CC44-8A9F-E2FE591655B1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338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40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87BFC-7041-4634-9E26-7C9D7A5F60C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53CC8D-5389-4B02-B9D8-2B0D253C4F54}" type="slidenum">
              <a:rPr lang="en-US" b="1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47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39D-A4AC-49D8-8F2D-A223331309F0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2222-219A-477C-9AE2-9C6F37F8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0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39D-A4AC-49D8-8F2D-A223331309F0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2222-219A-477C-9AE2-9C6F37F8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6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39D-A4AC-49D8-8F2D-A223331309F0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2222-219A-477C-9AE2-9C6F37F8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13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62508"/>
            <a:ext cx="2133600" cy="365125"/>
          </a:xfrm>
        </p:spPr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77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6183" y="6361590"/>
            <a:ext cx="21336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95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9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31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03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17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51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2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39D-A4AC-49D8-8F2D-A223331309F0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2222-219A-477C-9AE2-9C6F37F8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97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42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95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79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29704"/>
          </a:xfrm>
        </p:spPr>
        <p:txBody>
          <a:bodyPr/>
          <a:lstStyle>
            <a:lvl1pPr>
              <a:lnSpc>
                <a:spcPct val="90000"/>
              </a:lnSpc>
              <a:buSzPct val="80000"/>
              <a:defRPr/>
            </a:lvl1pPr>
            <a:lvl2pPr>
              <a:lnSpc>
                <a:spcPct val="90000"/>
              </a:lnSpc>
              <a:buSzPct val="80000"/>
              <a:defRPr/>
            </a:lvl2pPr>
            <a:lvl3pPr>
              <a:lnSpc>
                <a:spcPct val="90000"/>
              </a:lnSpc>
              <a:buSzPct val="80000"/>
              <a:defRPr/>
            </a:lvl3pPr>
            <a:lvl4pPr>
              <a:lnSpc>
                <a:spcPct val="90000"/>
              </a:lnSpc>
              <a:buSzPct val="80000"/>
              <a:defRPr baseline="0"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(only if necessary)</a:t>
            </a:r>
          </a:p>
        </p:txBody>
      </p:sp>
    </p:spTree>
    <p:extLst>
      <p:ext uri="{BB962C8B-B14F-4D97-AF65-F5344CB8AC3E}">
        <p14:creationId xmlns:p14="http://schemas.microsoft.com/office/powerpoint/2010/main" val="851852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73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62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21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06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8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39D-A4AC-49D8-8F2D-A223331309F0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2222-219A-477C-9AE2-9C6F37F8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35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44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74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13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86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15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84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4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05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83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5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39D-A4AC-49D8-8F2D-A223331309F0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2222-219A-477C-9AE2-9C6F37F8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71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212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93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7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28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69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902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08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826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759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3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39D-A4AC-49D8-8F2D-A223331309F0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2222-219A-477C-9AE2-9C6F37F8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38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futuregri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12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831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778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718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84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605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7/26/2011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0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7/26/2011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3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7/26/2011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8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39D-A4AC-49D8-8F2D-A223331309F0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2222-219A-477C-9AE2-9C6F37F8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786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7/26/2011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6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7/26/2011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56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7/26/2011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10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7/26/2011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1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7/26/2011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56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7/26/2011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4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7/26/2011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88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7/26/2011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7/26/2011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5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7/26/2011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9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39D-A4AC-49D8-8F2D-A223331309F0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2222-219A-477C-9AE2-9C6F37F8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010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7/26/2011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3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785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666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688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18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34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767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101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807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1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39D-A4AC-49D8-8F2D-A223331309F0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2222-219A-477C-9AE2-9C6F37F8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00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21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227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20650"/>
            <a:ext cx="8637588" cy="6413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141938"/>
            <a:ext cx="8382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1pPr>
            <a:lvl2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2pPr>
            <a:lvl3pPr>
              <a:lnSpc>
                <a:spcPct val="90000"/>
              </a:lnSpc>
              <a:defRPr sz="2800">
                <a:solidFill>
                  <a:schemeClr val="tx1"/>
                </a:solidFill>
                <a:effectLst/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9687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B39D-A4AC-49D8-8F2D-A223331309F0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C2222-219A-477C-9AE2-9C6F37F8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9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CB39D-A4AC-49D8-8F2D-A223331309F0}" type="datetimeFigureOut">
              <a:rPr lang="en-US" smtClean="0"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C2222-219A-477C-9AE2-9C6F37F8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2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2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95400" cy="12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1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  <p:pic>
        <p:nvPicPr>
          <p:cNvPr id="9" name="Picture 8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9420" y="0"/>
            <a:ext cx="1450728" cy="98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8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pic>
        <p:nvPicPr>
          <p:cNvPr id="9" name="Picture 8" descr="futuregrid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0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7/26/2011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 userDrawn="1"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8" name="Picture 2" descr="Home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99" y="6181725"/>
            <a:ext cx="244610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81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7/26/2011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 userDrawn="1"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730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95400" cy="1247285"/>
          </a:xfrm>
          <a:prstGeom prst="rect">
            <a:avLst/>
          </a:prstGeom>
        </p:spPr>
      </p:pic>
      <p:pic>
        <p:nvPicPr>
          <p:cNvPr id="8" name="Picture 7" descr="futuregrid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0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Relationship Id="rId5" Type="http://schemas.openxmlformats.org/officeDocument/2006/relationships/hyperlink" Target="http://www.iterativemapreduce.org/" TargetMode="Externa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60960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Status of Clouds and their applications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257" y="2133600"/>
            <a:ext cx="9144000" cy="1371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Ball </a:t>
            </a:r>
            <a:r>
              <a:rPr lang="en-US" sz="2400" b="1" dirty="0" smtClean="0"/>
              <a:t>Aerospace</a:t>
            </a:r>
          </a:p>
          <a:p>
            <a:r>
              <a:rPr lang="en-US" sz="2400" b="1" dirty="0" smtClean="0"/>
              <a:t>Dayton</a:t>
            </a:r>
            <a:endParaRPr lang="en-US" sz="2400" b="1" dirty="0" smtClean="0"/>
          </a:p>
          <a:p>
            <a:r>
              <a:rPr lang="en-US" sz="2400" b="1" dirty="0" smtClean="0"/>
              <a:t>July 26 2011</a:t>
            </a:r>
            <a:endParaRPr lang="it-IT" sz="2400" b="1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15"/>
            <a:ext cx="8229600" cy="1143000"/>
          </a:xfrm>
        </p:spPr>
        <p:txBody>
          <a:bodyPr/>
          <a:lstStyle/>
          <a:p>
            <a:r>
              <a:rPr lang="en-US" dirty="0" smtClean="0"/>
              <a:t>Why MapReduce?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12" y="990600"/>
            <a:ext cx="9112188" cy="4525963"/>
          </a:xfrm>
        </p:spPr>
        <p:txBody>
          <a:bodyPr>
            <a:noAutofit/>
          </a:bodyPr>
          <a:lstStyle/>
          <a:p>
            <a:r>
              <a:rPr lang="en-US" sz="2600" dirty="0" smtClean="0"/>
              <a:t>Largest (in data processed) parallel computing platform today as runs information retrieval engines at Google, Yahoo and Bing.</a:t>
            </a:r>
          </a:p>
          <a:p>
            <a:r>
              <a:rPr lang="en-US" sz="2600" dirty="0" smtClean="0"/>
              <a:t>Portable to Clouds and HPC systems</a:t>
            </a:r>
          </a:p>
          <a:p>
            <a:r>
              <a:rPr lang="en-US" sz="2600" dirty="0" smtClean="0"/>
              <a:t>Has been shown to support much data analysis</a:t>
            </a:r>
          </a:p>
          <a:p>
            <a:r>
              <a:rPr lang="en-US" sz="2600" dirty="0" smtClean="0"/>
              <a:t>It is “disk” (basic MapReduce) or “database” (</a:t>
            </a:r>
            <a:r>
              <a:rPr lang="en-US" sz="2600" dirty="0" err="1" smtClean="0"/>
              <a:t>DrayadLINQ</a:t>
            </a:r>
            <a:r>
              <a:rPr lang="en-US" sz="2600" dirty="0" smtClean="0"/>
              <a:t>) NOT “memory” oriented like MPI; supports “Data-enabled Science”</a:t>
            </a:r>
          </a:p>
          <a:p>
            <a:r>
              <a:rPr lang="en-US" sz="2600" dirty="0" smtClean="0"/>
              <a:t>Fault Tolerant and Flexible</a:t>
            </a:r>
          </a:p>
          <a:p>
            <a:r>
              <a:rPr lang="en-US" sz="2600" dirty="0" smtClean="0"/>
              <a:t>Interesting extensions like Pregel and Twister (Iterative MapReduce)</a:t>
            </a:r>
          </a:p>
          <a:p>
            <a:r>
              <a:rPr lang="en-US" sz="2600" dirty="0" smtClean="0"/>
              <a:t>Spans Pleasingly Parallel, Simple Analysis (make histograms) to main stream parallel data analysis as in parallel linear algebra</a:t>
            </a:r>
          </a:p>
          <a:p>
            <a:pPr lvl="1"/>
            <a:r>
              <a:rPr lang="en-US" sz="2600" dirty="0" smtClean="0"/>
              <a:t>Not so good at solving PDE’s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2122"/>
            <a:ext cx="7924800" cy="61158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Typical FutureGrid Performance Study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838200"/>
            <a:ext cx="6490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Linux, Linux on VM, Windows, Azure, Amazon Bioinformatics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7249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SWG Sequence Alignment Performance</a:t>
            </a:r>
            <a:endParaRPr lang="en-US" dirty="0"/>
          </a:p>
        </p:txBody>
      </p:sp>
      <p:pic>
        <p:nvPicPr>
          <p:cNvPr id="2050" name="Picture 2" descr="swg_all_in_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9067800" cy="474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867400"/>
            <a:ext cx="765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Smith-Waterman-GOTOH to calculate all-pairs dissimilarity</a:t>
            </a:r>
          </a:p>
        </p:txBody>
      </p:sp>
    </p:spTree>
    <p:extLst>
      <p:ext uri="{BB962C8B-B14F-4D97-AF65-F5344CB8AC3E}">
        <p14:creationId xmlns:p14="http://schemas.microsoft.com/office/powerpoint/2010/main" val="146315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Application Classification: </a:t>
            </a:r>
            <a:br>
              <a:rPr lang="en-US" b="1" dirty="0" smtClean="0"/>
            </a:br>
            <a:r>
              <a:rPr lang="en-US" b="1" dirty="0" smtClean="0"/>
              <a:t>MapReduce and MPI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" name="Canvas 17"/>
          <p:cNvGrpSpPr/>
          <p:nvPr/>
        </p:nvGrpSpPr>
        <p:grpSpPr>
          <a:xfrm>
            <a:off x="838200" y="1432420"/>
            <a:ext cx="7772400" cy="5267092"/>
            <a:chOff x="0" y="0"/>
            <a:chExt cx="6191250" cy="3514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4607862" y="543201"/>
              <a:ext cx="1383363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6191250" cy="351472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90090" y="57151"/>
              <a:ext cx="1356156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(a) Map Only</a:t>
              </a:r>
              <a:endParaRPr lang="en-US" sz="1400" b="1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07862" y="57151"/>
              <a:ext cx="1383363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27432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(d) Loosely Synchronous</a:t>
              </a:r>
              <a:endParaRPr lang="en-US" sz="16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9435" y="57151"/>
              <a:ext cx="1628427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(c) Iterative MapReduce</a:t>
              </a:r>
              <a:endParaRPr lang="en-US" sz="16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46245" y="57150"/>
              <a:ext cx="1533193" cy="48775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(b) Classic MapReduce</a:t>
              </a:r>
              <a:endParaRPr lang="en-US" sz="16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090" y="544901"/>
              <a:ext cx="1356155" cy="135990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52542" y="546757"/>
              <a:ext cx="1533192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488646" y="592084"/>
              <a:ext cx="1591064" cy="1252943"/>
              <a:chOff x="4697170" y="1719596"/>
              <a:chExt cx="1591408" cy="1316378"/>
            </a:xfrm>
          </p:grpSpPr>
          <p:sp>
            <p:nvSpPr>
              <p:cNvPr id="78" name="TextBox 36"/>
              <p:cNvSpPr txBox="1"/>
              <p:nvPr/>
            </p:nvSpPr>
            <p:spPr>
              <a:xfrm>
                <a:off x="5197273" y="1719596"/>
                <a:ext cx="52635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672629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5786879" y="1893768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81" name="Group 80"/>
              <p:cNvGrpSpPr/>
              <p:nvPr/>
            </p:nvGrpSpPr>
            <p:grpSpPr>
              <a:xfrm>
                <a:off x="5358435" y="2227111"/>
                <a:ext cx="170613" cy="18288"/>
                <a:chOff x="661555" y="648462"/>
                <a:chExt cx="170688" cy="18288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6615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8139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82" name="TextBox 48"/>
              <p:cNvSpPr txBox="1"/>
              <p:nvPr/>
            </p:nvSpPr>
            <p:spPr>
              <a:xfrm>
                <a:off x="5834738" y="2033921"/>
                <a:ext cx="45383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3" name="Straight Arrow Connector 82"/>
              <p:cNvCxnSpPr>
                <a:stCxn id="79" idx="4"/>
                <a:endCxn id="91" idx="7"/>
              </p:cNvCxnSpPr>
              <p:nvPr/>
            </p:nvCxnSpPr>
            <p:spPr>
              <a:xfrm flipH="1">
                <a:off x="5723633" y="2349380"/>
                <a:ext cx="6324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4697170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>
                <a:off x="4811421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6" name="Straight Arrow Connector 85"/>
              <p:cNvCxnSpPr>
                <a:stCxn id="84" idx="4"/>
                <a:endCxn id="90" idx="1"/>
              </p:cNvCxnSpPr>
              <p:nvPr/>
            </p:nvCxnSpPr>
            <p:spPr>
              <a:xfrm>
                <a:off x="4811421" y="2349380"/>
                <a:ext cx="186638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7" name="Oval 86"/>
              <p:cNvSpPr/>
              <p:nvPr/>
            </p:nvSpPr>
            <p:spPr>
              <a:xfrm>
                <a:off x="4966474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8" name="Straight Arrow Connector 87"/>
              <p:cNvCxnSpPr/>
              <p:nvPr/>
            </p:nvCxnSpPr>
            <p:spPr>
              <a:xfrm>
                <a:off x="5080724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9" name="Straight Arrow Connector 88"/>
              <p:cNvCxnSpPr>
                <a:stCxn id="87" idx="4"/>
                <a:endCxn id="90" idx="0"/>
              </p:cNvCxnSpPr>
              <p:nvPr/>
            </p:nvCxnSpPr>
            <p:spPr>
              <a:xfrm flipH="1">
                <a:off x="5078657" y="2349380"/>
                <a:ext cx="2068" cy="23778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4964674" y="258716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529053" y="257861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5291814" y="2739565"/>
                <a:ext cx="170184" cy="17780"/>
                <a:chOff x="0" y="0"/>
                <a:chExt cx="170688" cy="18288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15240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93" name="Straight Arrow Connector 92"/>
              <p:cNvCxnSpPr>
                <a:stCxn id="84" idx="4"/>
                <a:endCxn id="91" idx="1"/>
              </p:cNvCxnSpPr>
              <p:nvPr/>
            </p:nvCxnSpPr>
            <p:spPr>
              <a:xfrm>
                <a:off x="4811421" y="2349380"/>
                <a:ext cx="75101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4" name="Straight Arrow Connector 93"/>
              <p:cNvCxnSpPr>
                <a:stCxn id="87" idx="4"/>
                <a:endCxn id="91" idx="0"/>
              </p:cNvCxnSpPr>
              <p:nvPr/>
            </p:nvCxnSpPr>
            <p:spPr>
              <a:xfrm>
                <a:off x="5080725" y="2349380"/>
                <a:ext cx="562311" cy="22923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5" name="Straight Arrow Connector 94"/>
              <p:cNvCxnSpPr>
                <a:stCxn id="79" idx="4"/>
                <a:endCxn id="90" idx="7"/>
              </p:cNvCxnSpPr>
              <p:nvPr/>
            </p:nvCxnSpPr>
            <p:spPr>
              <a:xfrm flipH="1">
                <a:off x="5159254" y="2349380"/>
                <a:ext cx="627626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6" name="TextBox 48"/>
              <p:cNvSpPr txBox="1"/>
              <p:nvPr/>
            </p:nvSpPr>
            <p:spPr>
              <a:xfrm>
                <a:off x="5701838" y="2578274"/>
                <a:ext cx="58674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97" name="Straight Arrow Connector 96"/>
              <p:cNvCxnSpPr>
                <a:stCxn id="90" idx="4"/>
              </p:cNvCxnSpPr>
              <p:nvPr/>
            </p:nvCxnSpPr>
            <p:spPr>
              <a:xfrm>
                <a:off x="5078657" y="2815764"/>
                <a:ext cx="2068" cy="22021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8" name="Straight Arrow Connector 97"/>
              <p:cNvCxnSpPr>
                <a:stCxn id="91" idx="4"/>
              </p:cNvCxnSpPr>
              <p:nvPr/>
            </p:nvCxnSpPr>
            <p:spPr>
              <a:xfrm flipH="1">
                <a:off x="5641120" y="2807214"/>
                <a:ext cx="1916" cy="22876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2979316" y="543201"/>
              <a:ext cx="1628546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936866" y="507032"/>
              <a:ext cx="1594916" cy="1398727"/>
              <a:chOff x="4628557" y="1730864"/>
              <a:chExt cx="1595261" cy="1469536"/>
            </a:xfrm>
          </p:grpSpPr>
          <p:sp>
            <p:nvSpPr>
              <p:cNvPr id="51" name="Arc 50"/>
              <p:cNvSpPr/>
              <p:nvPr/>
            </p:nvSpPr>
            <p:spPr>
              <a:xfrm rot="1016732">
                <a:off x="5498175" y="1860873"/>
                <a:ext cx="725643" cy="1339527"/>
              </a:xfrm>
              <a:prstGeom prst="arc">
                <a:avLst>
                  <a:gd name="adj1" fmla="val 13599321"/>
                  <a:gd name="adj2" fmla="val 6208161"/>
                </a:avLst>
              </a:prstGeom>
              <a:noFill/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TextBox 36"/>
              <p:cNvSpPr txBox="1"/>
              <p:nvPr/>
            </p:nvSpPr>
            <p:spPr>
              <a:xfrm>
                <a:off x="4843706" y="1765169"/>
                <a:ext cx="526326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785757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>
                <a:off x="5900000" y="1986945"/>
                <a:ext cx="0" cy="226984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55" name="Group 54"/>
              <p:cNvGrpSpPr/>
              <p:nvPr/>
            </p:nvGrpSpPr>
            <p:grpSpPr>
              <a:xfrm>
                <a:off x="5471591" y="2320247"/>
                <a:ext cx="170604" cy="18286"/>
                <a:chOff x="661269" y="507515"/>
                <a:chExt cx="170688" cy="18288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6612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8136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56" name="TextBox 48"/>
              <p:cNvSpPr txBox="1"/>
              <p:nvPr/>
            </p:nvSpPr>
            <p:spPr>
              <a:xfrm>
                <a:off x="5202023" y="2002630"/>
                <a:ext cx="473549" cy="3039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 flipH="1">
                <a:off x="5836758" y="2442501"/>
                <a:ext cx="63243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4810359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>
                <a:off x="4924603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4924603" y="2442501"/>
                <a:ext cx="186626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5079646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>
                <a:off x="5193889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>
                <a:off x="5191822" y="2442501"/>
                <a:ext cx="2068" cy="23775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5077846" y="2680256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642190" y="2671707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5404973" y="2832638"/>
                <a:ext cx="170175" cy="17778"/>
                <a:chOff x="594644" y="1019969"/>
                <a:chExt cx="170688" cy="18288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5946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7470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67" name="Straight Arrow Connector 66"/>
              <p:cNvCxnSpPr/>
              <p:nvPr/>
            </p:nvCxnSpPr>
            <p:spPr>
              <a:xfrm>
                <a:off x="4924603" y="2442501"/>
                <a:ext cx="750970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5193890" y="2442501"/>
                <a:ext cx="562276" cy="229206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H="1">
                <a:off x="5272414" y="2442501"/>
                <a:ext cx="627587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0" name="TextBox 48"/>
              <p:cNvSpPr txBox="1"/>
              <p:nvPr/>
            </p:nvSpPr>
            <p:spPr>
              <a:xfrm>
                <a:off x="4628557" y="2789025"/>
                <a:ext cx="586704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5191822" y="2908828"/>
                <a:ext cx="2068" cy="22018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H="1">
                <a:off x="5754250" y="2900279"/>
                <a:ext cx="1916" cy="22873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3" name="TextBox 36"/>
              <p:cNvSpPr txBox="1"/>
              <p:nvPr/>
            </p:nvSpPr>
            <p:spPr>
              <a:xfrm>
                <a:off x="5318971" y="1730864"/>
                <a:ext cx="71437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Iterations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7860" y="632890"/>
              <a:ext cx="1204219" cy="1250507"/>
              <a:chOff x="5025142" y="1886585"/>
              <a:chExt cx="1204480" cy="1313815"/>
            </a:xfrm>
          </p:grpSpPr>
          <p:sp>
            <p:nvSpPr>
              <p:cNvPr id="36" name="TextBox 36"/>
              <p:cNvSpPr txBox="1"/>
              <p:nvPr/>
            </p:nvSpPr>
            <p:spPr>
              <a:xfrm>
                <a:off x="5372372" y="1886585"/>
                <a:ext cx="485013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00102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cxnSp>
            <p:nvCxnSpPr>
              <p:cNvPr id="38" name="Straight Arrow Connector 37"/>
              <p:cNvCxnSpPr>
                <a:endCxn id="37" idx="0"/>
              </p:cNvCxnSpPr>
              <p:nvPr/>
            </p:nvCxnSpPr>
            <p:spPr>
              <a:xfrm>
                <a:off x="6115322" y="2201704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39" name="TextBox 45"/>
              <p:cNvSpPr txBox="1"/>
              <p:nvPr/>
            </p:nvSpPr>
            <p:spPr>
              <a:xfrm>
                <a:off x="5368042" y="2962910"/>
                <a:ext cx="56451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Output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686697" y="2535047"/>
                <a:ext cx="170688" cy="18288"/>
                <a:chOff x="2753360" y="2094366"/>
                <a:chExt cx="170688" cy="18288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27533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29057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</p:grpSp>
          <p:sp>
            <p:nvSpPr>
              <p:cNvPr id="41" name="TextBox 48"/>
              <p:cNvSpPr txBox="1"/>
              <p:nvPr/>
            </p:nvSpPr>
            <p:spPr>
              <a:xfrm>
                <a:off x="5572397" y="2200910"/>
                <a:ext cx="43053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2" name="Straight Arrow Connector 41"/>
              <p:cNvCxnSpPr>
                <a:stCxn id="37" idx="4"/>
              </p:cNvCxnSpPr>
              <p:nvPr/>
            </p:nvCxnSpPr>
            <p:spPr>
              <a:xfrm>
                <a:off x="6115322" y="2657316"/>
                <a:ext cx="0" cy="24005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502514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>
                <a:off x="513944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513944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529456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540886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540886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4820094" y="696000"/>
              <a:ext cx="989087" cy="97576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9" name="Arc 18"/>
            <p:cNvSpPr/>
            <p:nvPr/>
          </p:nvSpPr>
          <p:spPr>
            <a:xfrm flipV="1">
              <a:off x="4772025" y="1094688"/>
              <a:ext cx="1123950" cy="435169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0" name="Arc 19"/>
            <p:cNvSpPr/>
            <p:nvPr/>
          </p:nvSpPr>
          <p:spPr>
            <a:xfrm rot="16200000" flipV="1">
              <a:off x="4893613" y="958004"/>
              <a:ext cx="1107331" cy="457101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199713" y="709945"/>
              <a:ext cx="0" cy="96913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20094" y="1055038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20094" y="1343640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4" name="TextBox 144"/>
            <p:cNvSpPr txBox="1"/>
            <p:nvPr/>
          </p:nvSpPr>
          <p:spPr>
            <a:xfrm>
              <a:off x="5170030" y="980998"/>
              <a:ext cx="369490" cy="40676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</a:t>
              </a:r>
              <a:r>
                <a:rPr lang="en-US" sz="1800" kern="1200" baseline="-250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ij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5273170" y="862346"/>
              <a:ext cx="21758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4918111" y="1198583"/>
              <a:ext cx="228551" cy="15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03294" y="709017"/>
              <a:ext cx="0" cy="96885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90090" y="1904806"/>
              <a:ext cx="1360465" cy="118430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BLAST Analysis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Smith-Waterman Distances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Parametric sweeps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PolarGrid Matlab data analysis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46245" y="1906661"/>
              <a:ext cx="1533071" cy="118236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High Energy Physics (HEP) Histograms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Distributed search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Distributed sorting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Information retrieval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07862" y="1900603"/>
              <a:ext cx="1383363" cy="118233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Many MPI scientific applications such as solving differential equations and particle dynamics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0090" y="3090860"/>
              <a:ext cx="4517773" cy="3632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Domain of MapReduce and Iterative Extensions</a:t>
              </a:r>
              <a:endParaRPr lang="en-US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07862" y="3089107"/>
              <a:ext cx="1383363" cy="364957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MPI</a:t>
              </a:r>
              <a:endParaRPr lang="en-US" sz="1600" b="1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208035" y="3274350"/>
              <a:ext cx="29507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75816" y="3265284"/>
              <a:ext cx="28140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2979437" y="1906662"/>
              <a:ext cx="1628425" cy="117628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Expectation maximization clustering e.g. </a:t>
              </a:r>
              <a:r>
                <a:rPr lang="en-US" sz="1200" dirty="0" err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Kmeans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Linear Algebra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err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Multimensional</a:t>
              </a:r>
              <a:r>
                <a:rPr lang="en-US" sz="12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 Scaling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Page Rank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7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Fault Tolerance and MapReduce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MPI</a:t>
            </a:r>
            <a:r>
              <a:rPr lang="en-US" dirty="0" smtClean="0"/>
              <a:t> does “maps” followed by “communication” including “reduce” but does this iteratively</a:t>
            </a:r>
          </a:p>
          <a:p>
            <a:r>
              <a:rPr lang="en-US" dirty="0" smtClean="0"/>
              <a:t>There must (for most communication patterns of interest) be a </a:t>
            </a:r>
            <a:r>
              <a:rPr lang="en-US" dirty="0" smtClean="0">
                <a:solidFill>
                  <a:srgbClr val="FF0000"/>
                </a:solidFill>
              </a:rPr>
              <a:t>strict synchronization </a:t>
            </a:r>
            <a:r>
              <a:rPr lang="en-US" dirty="0" smtClean="0"/>
              <a:t>at end of each communication phase</a:t>
            </a:r>
          </a:p>
          <a:p>
            <a:pPr lvl="1"/>
            <a:r>
              <a:rPr lang="en-US" dirty="0" smtClean="0"/>
              <a:t>Thus if a </a:t>
            </a:r>
            <a:r>
              <a:rPr lang="en-US" dirty="0" smtClean="0">
                <a:solidFill>
                  <a:srgbClr val="FF0000"/>
                </a:solidFill>
              </a:rPr>
              <a:t>process fails then everything grinds to a halt</a:t>
            </a:r>
          </a:p>
          <a:p>
            <a:r>
              <a:rPr lang="en-US" dirty="0" smtClean="0"/>
              <a:t>In MapReduce, all Map processes and all reduce processes are </a:t>
            </a:r>
            <a:r>
              <a:rPr lang="en-US" dirty="0" smtClean="0">
                <a:solidFill>
                  <a:srgbClr val="FF0000"/>
                </a:solidFill>
              </a:rPr>
              <a:t>independent</a:t>
            </a:r>
            <a:r>
              <a:rPr lang="en-US" dirty="0" smtClean="0"/>
              <a:t> and stateless and read and write to disks</a:t>
            </a:r>
          </a:p>
          <a:p>
            <a:pPr lvl="1"/>
            <a:r>
              <a:rPr lang="en-US" dirty="0" smtClean="0"/>
              <a:t>As 1 or 2 (</a:t>
            </a:r>
            <a:r>
              <a:rPr lang="en-US" dirty="0" err="1" smtClean="0"/>
              <a:t>reduce+map</a:t>
            </a:r>
            <a:r>
              <a:rPr lang="en-US" dirty="0" smtClean="0"/>
              <a:t>) iterations, no difficult synchronization issues</a:t>
            </a:r>
          </a:p>
          <a:p>
            <a:r>
              <a:rPr lang="en-US" dirty="0" smtClean="0"/>
              <a:t>Thus </a:t>
            </a:r>
            <a:r>
              <a:rPr lang="en-US" dirty="0" smtClean="0">
                <a:solidFill>
                  <a:srgbClr val="FF0000"/>
                </a:solidFill>
              </a:rPr>
              <a:t>failures can easily be recovered </a:t>
            </a:r>
            <a:r>
              <a:rPr lang="en-US" dirty="0" smtClean="0"/>
              <a:t>by rerunning process without other jobs hanging around waiting</a:t>
            </a:r>
          </a:p>
          <a:p>
            <a:r>
              <a:rPr lang="en-US" dirty="0" smtClean="0"/>
              <a:t>Re-examine MPI fault tolerance in light of MapReduce</a:t>
            </a:r>
          </a:p>
          <a:p>
            <a:pPr lvl="1"/>
            <a:r>
              <a:rPr lang="en-US" dirty="0" smtClean="0"/>
              <a:t>Twister will interpolate between MPI and MapReduce</a:t>
            </a:r>
          </a:p>
        </p:txBody>
      </p:sp>
    </p:spTree>
    <p:extLst>
      <p:ext uri="{BB962C8B-B14F-4D97-AF65-F5344CB8AC3E}">
        <p14:creationId xmlns:p14="http://schemas.microsoft.com/office/powerpoint/2010/main" val="15807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33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MapReduce “File/Data Repository” Parallelism</a:t>
            </a:r>
            <a:endParaRPr lang="en-US" sz="2400" b="1" dirty="0"/>
          </a:p>
        </p:txBody>
      </p:sp>
      <p:grpSp>
        <p:nvGrpSpPr>
          <p:cNvPr id="3" name="Group 65"/>
          <p:cNvGrpSpPr/>
          <p:nvPr/>
        </p:nvGrpSpPr>
        <p:grpSpPr>
          <a:xfrm>
            <a:off x="228600" y="2819400"/>
            <a:ext cx="7696200" cy="3810000"/>
            <a:chOff x="228600" y="3048000"/>
            <a:chExt cx="7696200" cy="3810000"/>
          </a:xfrm>
        </p:grpSpPr>
        <p:grpSp>
          <p:nvGrpSpPr>
            <p:cNvPr id="4" name="Group 51"/>
            <p:cNvGrpSpPr/>
            <p:nvPr/>
          </p:nvGrpSpPr>
          <p:grpSpPr>
            <a:xfrm>
              <a:off x="228600" y="3048000"/>
              <a:ext cx="7696200" cy="3810000"/>
              <a:chOff x="228600" y="3048000"/>
              <a:chExt cx="7696200" cy="381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" y="3048000"/>
                <a:ext cx="28575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9" name="Group 13"/>
              <p:cNvGrpSpPr/>
              <p:nvPr/>
            </p:nvGrpSpPr>
            <p:grpSpPr>
              <a:xfrm>
                <a:off x="35814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4"/>
              <p:cNvGrpSpPr/>
              <p:nvPr/>
            </p:nvGrpSpPr>
            <p:grpSpPr>
              <a:xfrm>
                <a:off x="48387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60960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7467600" y="3048000"/>
                <a:ext cx="457200" cy="3733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1219200" y="6553200"/>
              <a:ext cx="2286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447800" y="5867400"/>
              <a:ext cx="2057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5257800"/>
              <a:ext cx="1981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133600" y="4572000"/>
              <a:ext cx="13716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438400" y="3963988"/>
              <a:ext cx="1066800" cy="37941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2667000" y="3276600"/>
              <a:ext cx="838200" cy="8382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2"/>
          <p:cNvGrpSpPr/>
          <p:nvPr/>
        </p:nvGrpSpPr>
        <p:grpSpPr>
          <a:xfrm>
            <a:off x="4114800" y="3048000"/>
            <a:ext cx="685800" cy="3278188"/>
            <a:chOff x="4114800" y="3276600"/>
            <a:chExt cx="685800" cy="3278188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114800" y="6553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114800" y="589788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14800" y="524256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14800" y="458724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14800" y="393192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1148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>
            <a:off x="5334000" y="63246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34000" y="566928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501396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26" idx="0"/>
          </p:cNvCxnSpPr>
          <p:nvPr/>
        </p:nvCxnSpPr>
        <p:spPr>
          <a:xfrm>
            <a:off x="5334000" y="4358640"/>
            <a:ext cx="762000" cy="653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28" idx="0"/>
          </p:cNvCxnSpPr>
          <p:nvPr/>
        </p:nvCxnSpPr>
        <p:spPr>
          <a:xfrm>
            <a:off x="5334000" y="3703320"/>
            <a:ext cx="762000" cy="1959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30480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29400" y="3124200"/>
            <a:ext cx="8382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37338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44196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29400" y="50292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29400" y="5410200"/>
            <a:ext cx="6858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629400" y="59436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228600" y="1218177"/>
            <a:ext cx="2743200" cy="915423"/>
            <a:chOff x="152400" y="1371600"/>
            <a:chExt cx="3048000" cy="10678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1600"/>
              <a:ext cx="1100137" cy="103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2278"/>
            <a:stretch>
              <a:fillRect/>
            </a:stretch>
          </p:blipFill>
          <p:spPr bwMode="auto">
            <a:xfrm>
              <a:off x="1371600" y="1371600"/>
              <a:ext cx="1828800" cy="106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0" name="TextBox 99"/>
          <p:cNvSpPr txBox="1"/>
          <p:nvPr/>
        </p:nvSpPr>
        <p:spPr>
          <a:xfrm>
            <a:off x="914400" y="83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Instruments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906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380206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1905000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4290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244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36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3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58000" y="2209800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Reduce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648200" y="18288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Communication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4114800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5334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77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048000" y="4572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Map</a:t>
            </a:r>
            <a:r>
              <a:rPr lang="en-US" dirty="0" smtClean="0"/>
              <a:t>      = (data parallel) computation reading and writing data</a:t>
            </a:r>
          </a:p>
          <a:p>
            <a:r>
              <a:rPr lang="en-US" b="1" dirty="0" smtClean="0"/>
              <a:t>Reduce</a:t>
            </a:r>
            <a:r>
              <a:rPr lang="en-US" dirty="0" smtClean="0"/>
              <a:t> = Collective/Consolidation phase e.g. forming multiple global sums as in histogram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8153400" y="2133600"/>
            <a:ext cx="84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Portals</a:t>
            </a:r>
            <a:br>
              <a:rPr lang="en-US" b="1" dirty="0" smtClean="0"/>
            </a:br>
            <a:r>
              <a:rPr lang="en-US" b="1" dirty="0" smtClean="0"/>
              <a:t>/Users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124200"/>
            <a:ext cx="76514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229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5257800"/>
            <a:ext cx="866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91"/>
          <p:cNvGrpSpPr/>
          <p:nvPr/>
        </p:nvGrpSpPr>
        <p:grpSpPr>
          <a:xfrm>
            <a:off x="3505200" y="1676400"/>
            <a:ext cx="3352800" cy="4876800"/>
            <a:chOff x="228600" y="1905000"/>
            <a:chExt cx="3124200" cy="4724400"/>
          </a:xfrm>
        </p:grpSpPr>
        <p:grpSp>
          <p:nvGrpSpPr>
            <p:cNvPr id="30" name="Group 163"/>
            <p:cNvGrpSpPr/>
            <p:nvPr/>
          </p:nvGrpSpPr>
          <p:grpSpPr>
            <a:xfrm>
              <a:off x="228600" y="1905000"/>
              <a:ext cx="3124200" cy="4724400"/>
              <a:chOff x="228600" y="1905000"/>
              <a:chExt cx="3124200" cy="4724400"/>
            </a:xfrm>
          </p:grpSpPr>
          <p:sp>
            <p:nvSpPr>
              <p:cNvPr id="295" name="Rectangle 294"/>
              <p:cNvSpPr/>
              <p:nvPr/>
            </p:nvSpPr>
            <p:spPr>
              <a:xfrm>
                <a:off x="228600" y="1905000"/>
                <a:ext cx="3124200" cy="472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Group 94"/>
              <p:cNvGrpSpPr/>
              <p:nvPr/>
            </p:nvGrpSpPr>
            <p:grpSpPr>
              <a:xfrm>
                <a:off x="3048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48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48" name="Oval 347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9" name="Oval 5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0" name="Oval 6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1" name="Oval 7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2" name="Oval 351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3" name="Oval 352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49" name="Group 81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6" name="Straight Arrow Connector 345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Straight Arrow Connector 346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6" name="Group 82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4" name="Straight Arrow Connector 343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Arrow Connector 344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7" name="Group 87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2" name="Straight Arrow Connector 341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Arrow Connector 342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" name="Group 95"/>
              <p:cNvGrpSpPr/>
              <p:nvPr/>
            </p:nvGrpSpPr>
            <p:grpSpPr>
              <a:xfrm>
                <a:off x="11430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59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32" name="Oval 331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3" name="Oval 332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4" name="Oval 333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Oval 334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6" name="Oval 335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7" name="Oval 336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60" name="Group 97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30" name="Straight Arrow Connector 329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Arrow Connector 330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1" name="Group 98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28" name="Straight Arrow Connector 327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9" name="Straight Arrow Connector 328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2" name="Group 102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26" name="Straight Arrow Connector 325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Arrow Connector 326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" name="Group 127"/>
              <p:cNvGrpSpPr/>
              <p:nvPr/>
            </p:nvGrpSpPr>
            <p:grpSpPr>
              <a:xfrm>
                <a:off x="19812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64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16" name="Oval 315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7" name="Oval 316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9" name="Oval 318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0" name="Oval 319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1" name="Oval 320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65" name="Group 129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4" name="Straight Arrow Connector 313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Arrow Connector 314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6" name="Group 130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2" name="Straight Arrow Connector 311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Arrow Connector 312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7" name="Group 131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0" name="Straight Arrow Connector 309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Arrow Connector 310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8" name="Group 13"/>
              <p:cNvGrpSpPr/>
              <p:nvPr/>
            </p:nvGrpSpPr>
            <p:grpSpPr>
              <a:xfrm>
                <a:off x="2819400" y="2895600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300" name="Oval 299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1" name="Oval 300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4" name="Oval 303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5" name="Oval 304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94" name="Rectangle 293"/>
            <p:cNvSpPr/>
            <p:nvPr/>
          </p:nvSpPr>
          <p:spPr>
            <a:xfrm>
              <a:off x="228600" y="1905000"/>
              <a:ext cx="31242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Iterative MapReduce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Map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r>
                <a:rPr lang="en-US" dirty="0" smtClean="0">
                  <a:solidFill>
                    <a:schemeClr val="tx1"/>
                  </a:solidFill>
                </a:rPr>
                <a:t> 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r>
                <a:rPr lang="en-US" dirty="0" smtClean="0">
                  <a:solidFill>
                    <a:schemeClr val="tx1"/>
                  </a:solidFill>
                </a:rPr>
                <a:t> 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      Reduce    </a:t>
              </a:r>
              <a:r>
                <a:rPr lang="en-US" dirty="0" err="1" smtClean="0">
                  <a:solidFill>
                    <a:schemeClr val="tx1"/>
                  </a:solidFill>
                </a:rPr>
                <a:t>Reduce</a:t>
              </a:r>
              <a:r>
                <a:rPr lang="en-US" dirty="0" smtClean="0">
                  <a:solidFill>
                    <a:schemeClr val="tx1"/>
                  </a:solidFill>
                </a:rPr>
                <a:t>    </a:t>
              </a:r>
              <a:r>
                <a:rPr lang="en-US" dirty="0" err="1" smtClean="0">
                  <a:solidFill>
                    <a:schemeClr val="tx1"/>
                  </a:solidFill>
                </a:rPr>
                <a:t>Reduce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01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187150"/>
            <a:ext cx="5194428" cy="36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3" y="4419600"/>
            <a:ext cx="8153400" cy="2438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100" dirty="0" smtClean="0">
                <a:solidFill>
                  <a:srgbClr val="002060"/>
                </a:solidFill>
              </a:rPr>
              <a:t>Typical iterative data analysis</a:t>
            </a:r>
          </a:p>
          <a:p>
            <a:pPr>
              <a:lnSpc>
                <a:spcPct val="110000"/>
              </a:lnSpc>
            </a:pPr>
            <a:r>
              <a:rPr lang="en-US" sz="2100" dirty="0" smtClean="0"/>
              <a:t>Typical MapReduce runtimes incur extremely high overheads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>
                <a:solidFill>
                  <a:srgbClr val="002060"/>
                </a:solidFill>
              </a:rPr>
              <a:t>New maps/reducers/vertices in every iteration 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>
                <a:solidFill>
                  <a:srgbClr val="002060"/>
                </a:solidFill>
              </a:rPr>
              <a:t>File system based communication</a:t>
            </a:r>
          </a:p>
          <a:p>
            <a:pPr>
              <a:lnSpc>
                <a:spcPct val="110000"/>
              </a:lnSpc>
            </a:pPr>
            <a:r>
              <a:rPr lang="en-US" sz="2100" dirty="0" smtClean="0">
                <a:solidFill>
                  <a:srgbClr val="002060"/>
                </a:solidFill>
              </a:rPr>
              <a:t>Long running tasks and faste</a:t>
            </a:r>
            <a:r>
              <a:rPr lang="en-US" sz="2100" dirty="0" smtClean="0"/>
              <a:t>r communication in Twister (Iterative MapReduce) enables it to perform close to MPI</a:t>
            </a:r>
            <a:endParaRPr lang="en-US" sz="2100" dirty="0" smtClean="0">
              <a:solidFill>
                <a:srgbClr val="00206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867761"/>
            <a:ext cx="219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for 20 iterations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0807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Why Iterative MapReduce? K-means </a:t>
            </a:r>
            <a:endParaRPr lang="en-US" sz="32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18656" y="1291704"/>
            <a:ext cx="3657626" cy="3006613"/>
            <a:chOff x="118656" y="714154"/>
            <a:chExt cx="3657626" cy="3006613"/>
          </a:xfrm>
        </p:grpSpPr>
        <p:grpSp>
          <p:nvGrpSpPr>
            <p:cNvPr id="6" name="Group 5"/>
            <p:cNvGrpSpPr/>
            <p:nvPr/>
          </p:nvGrpSpPr>
          <p:grpSpPr>
            <a:xfrm>
              <a:off x="118656" y="1286391"/>
              <a:ext cx="1516998" cy="2278180"/>
              <a:chOff x="118656" y="1286391"/>
              <a:chExt cx="1516998" cy="227818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80743" y="3226017"/>
                <a:ext cx="1354911" cy="338554"/>
              </a:xfrm>
              <a:prstGeom prst="round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9" name="Freeform 2058"/>
              <p:cNvSpPr/>
              <p:nvPr/>
            </p:nvSpPr>
            <p:spPr>
              <a:xfrm>
                <a:off x="118656" y="1286391"/>
                <a:ext cx="529930" cy="1924642"/>
              </a:xfrm>
              <a:custGeom>
                <a:avLst/>
                <a:gdLst>
                  <a:gd name="connsiteX0" fmla="*/ 529930 w 529930"/>
                  <a:gd name="connsiteY0" fmla="*/ 1924642 h 1924642"/>
                  <a:gd name="connsiteX1" fmla="*/ 62097 w 529930"/>
                  <a:gd name="connsiteY1" fmla="*/ 1531237 h 1924642"/>
                  <a:gd name="connsiteX2" fmla="*/ 30200 w 529930"/>
                  <a:gd name="connsiteY2" fmla="*/ 106474 h 1924642"/>
                  <a:gd name="connsiteX3" fmla="*/ 296014 w 529930"/>
                  <a:gd name="connsiteY3" fmla="*/ 212800 h 19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930" h="1924642">
                    <a:moveTo>
                      <a:pt x="529930" y="1924642"/>
                    </a:moveTo>
                    <a:cubicBezTo>
                      <a:pt x="337657" y="1879453"/>
                      <a:pt x="145385" y="1834265"/>
                      <a:pt x="62097" y="1531237"/>
                    </a:cubicBezTo>
                    <a:cubicBezTo>
                      <a:pt x="-21191" y="1228209"/>
                      <a:pt x="-8786" y="326213"/>
                      <a:pt x="30200" y="106474"/>
                    </a:cubicBezTo>
                    <a:cubicBezTo>
                      <a:pt x="69186" y="-113265"/>
                      <a:pt x="182600" y="49767"/>
                      <a:pt x="296014" y="212800"/>
                    </a:cubicBezTo>
                  </a:path>
                </a:pathLst>
              </a:custGeom>
              <a:ln w="444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00990" y="714154"/>
              <a:ext cx="3475292" cy="3006613"/>
              <a:chOff x="205620" y="714154"/>
              <a:chExt cx="3475292" cy="3006613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05620" y="1497643"/>
                <a:ext cx="609600" cy="381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pic>
            <p:nvPicPr>
              <p:cNvPr id="15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5620" y="714154"/>
                <a:ext cx="609600" cy="609600"/>
              </a:xfrm>
              <a:prstGeom prst="rect">
                <a:avLst/>
              </a:prstGeom>
              <a:noFill/>
            </p:spPr>
          </p:pic>
          <p:cxnSp>
            <p:nvCxnSpPr>
              <p:cNvPr id="16" name="Straight Arrow Connector 15"/>
              <p:cNvCxnSpPr>
                <a:stCxn id="15" idx="2"/>
                <a:endCxn id="14" idx="0"/>
              </p:cNvCxnSpPr>
              <p:nvPr/>
            </p:nvCxnSpPr>
            <p:spPr>
              <a:xfrm>
                <a:off x="510420" y="1323754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47800" y="737192"/>
                <a:ext cx="609600" cy="609600"/>
              </a:xfrm>
              <a:prstGeom prst="rect">
                <a:avLst/>
              </a:prstGeom>
              <a:noFill/>
            </p:spPr>
          </p:pic>
          <p:cxnSp>
            <p:nvCxnSpPr>
              <p:cNvPr id="18" name="Straight Arrow Connector 17"/>
              <p:cNvCxnSpPr>
                <a:stCxn id="17" idx="2"/>
              </p:cNvCxnSpPr>
              <p:nvPr/>
            </p:nvCxnSpPr>
            <p:spPr>
              <a:xfrm>
                <a:off x="1752600" y="1346792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1066800" y="1694094"/>
                <a:ext cx="152400" cy="45719"/>
                <a:chOff x="1417319" y="3060684"/>
                <a:chExt cx="152400" cy="45719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1417319" y="3060684"/>
                  <a:ext cx="45719" cy="4571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1524000" y="3060684"/>
                  <a:ext cx="45719" cy="4571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0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275" y="2034362"/>
                <a:ext cx="412898" cy="412898"/>
              </a:xfrm>
              <a:prstGeom prst="rect">
                <a:avLst/>
              </a:prstGeom>
              <a:noFill/>
            </p:spPr>
          </p:pic>
          <p:cxnSp>
            <p:nvCxnSpPr>
              <p:cNvPr id="21" name="Straight Arrow Connector 20"/>
              <p:cNvCxnSpPr>
                <a:stCxn id="20" idx="2"/>
              </p:cNvCxnSpPr>
              <p:nvPr/>
            </p:nvCxnSpPr>
            <p:spPr>
              <a:xfrm>
                <a:off x="501724" y="2447260"/>
                <a:ext cx="179018" cy="200005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37455" y="2057400"/>
                <a:ext cx="412898" cy="412898"/>
              </a:xfrm>
              <a:prstGeom prst="rect">
                <a:avLst/>
              </a:prstGeom>
              <a:noFill/>
            </p:spPr>
          </p:pic>
          <p:cxnSp>
            <p:nvCxnSpPr>
              <p:cNvPr id="23" name="Straight Arrow Connector 22"/>
              <p:cNvCxnSpPr/>
              <p:nvPr/>
            </p:nvCxnSpPr>
            <p:spPr>
              <a:xfrm flipH="1">
                <a:off x="1424488" y="2431448"/>
                <a:ext cx="225698" cy="215817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677245" y="2596853"/>
                <a:ext cx="824827" cy="381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494693" y="1878643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1743904" y="1901681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228932" y="1518866"/>
                <a:ext cx="562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map</a:t>
                </a:r>
                <a:endParaRPr lang="en-US" sz="1600" b="1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424488" y="1499458"/>
                <a:ext cx="609600" cy="381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447800" y="1520681"/>
                <a:ext cx="562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map</a:t>
                </a:r>
                <a:endParaRPr lang="en-US" sz="16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08173" y="2608521"/>
                <a:ext cx="769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reduce</a:t>
                </a:r>
                <a:endParaRPr lang="en-US" sz="1600" b="1" dirty="0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>
                <a:off x="791907" y="2986801"/>
                <a:ext cx="141982" cy="215817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057400" y="1085303"/>
                <a:ext cx="162351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Compute the distance to each data point from each cluster center and assign points to cluster centers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537455" y="2571489"/>
                <a:ext cx="17627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Compute new cluster</a:t>
                </a:r>
              </a:p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centers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517247" y="3197547"/>
                <a:ext cx="18230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Compute new cluster centers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0215" y="3242846"/>
                <a:ext cx="13510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User program</a:t>
                </a:r>
                <a:endParaRPr lang="en-US" sz="1600" b="1" dirty="0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635654" y="745067"/>
            <a:ext cx="5586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5"/>
              </a:rPr>
              <a:t>http://www.iterativemapreduce.org/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8991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Twister4Azure Performance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Kmeans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Clustering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95600" y="1549569"/>
            <a:ext cx="6096000" cy="2625485"/>
            <a:chOff x="2895600" y="1219200"/>
            <a:chExt cx="6096000" cy="2625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1268361"/>
              <a:ext cx="2906057" cy="193203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219200"/>
              <a:ext cx="2971800" cy="1905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379295" y="3259910"/>
              <a:ext cx="24737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cs typeface="Arial" pitchFamily="34" charset="0"/>
                </a:rPr>
                <a:t>Performance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with/without</a:t>
              </a: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data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caching </a:t>
              </a:r>
              <a:endParaRPr lang="en-US" sz="16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53049" y="3259910"/>
              <a:ext cx="30005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Speedup gained using data cache</a:t>
              </a:r>
              <a:endParaRPr lang="en-US" sz="1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3633" y="4195187"/>
            <a:ext cx="6708960" cy="2510413"/>
            <a:chOff x="303633" y="3864818"/>
            <a:chExt cx="6708960" cy="2510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377" y="3864818"/>
              <a:ext cx="3017216" cy="198119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33" y="3864818"/>
              <a:ext cx="3429000" cy="2057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1241926" y="6019800"/>
              <a:ext cx="15524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Scaling speedup</a:t>
              </a:r>
              <a:endParaRPr lang="en-US" sz="16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7152" y="6036677"/>
              <a:ext cx="28536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Increasing number of iterations</a:t>
              </a:r>
              <a:endParaRPr lang="en-US" sz="1600" b="1" dirty="0"/>
            </a:p>
          </p:txBody>
        </p:sp>
      </p:grpSp>
      <p:pic>
        <p:nvPicPr>
          <p:cNvPr id="14" name="Picture 13" descr="k-mea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3633" y="1744979"/>
            <a:ext cx="2405563" cy="201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483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9"/>
    </mc:Choice>
    <mc:Fallback xmlns="">
      <p:transition spd="slow" advTm="6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70"/>
            <a:ext cx="8229600" cy="880730"/>
          </a:xfrm>
        </p:spPr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Concusions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839200" cy="5486400"/>
          </a:xfrm>
        </p:spPr>
        <p:txBody>
          <a:bodyPr/>
          <a:lstStyle/>
          <a:p>
            <a:r>
              <a:rPr lang="en-US" sz="2400" dirty="0" smtClean="0"/>
              <a:t>Clouds may not be suitable for everything but they are suitable for majority of data intensive applications</a:t>
            </a:r>
          </a:p>
          <a:p>
            <a:pPr lvl="1"/>
            <a:r>
              <a:rPr lang="en-US" sz="2000" dirty="0" smtClean="0"/>
              <a:t>Solving partial differential equations on 100,000 cores probably needs classic MPI engines</a:t>
            </a:r>
          </a:p>
          <a:p>
            <a:r>
              <a:rPr lang="en-US" sz="2400" dirty="0" smtClean="0"/>
              <a:t>Cost effectiveness, elasticity and quality programming model will drive use of clouds in many </a:t>
            </a:r>
            <a:r>
              <a:rPr lang="en-US" sz="2400" dirty="0" smtClean="0"/>
              <a:t>areas</a:t>
            </a:r>
            <a:endParaRPr lang="en-US" sz="2400" dirty="0" smtClean="0"/>
          </a:p>
          <a:p>
            <a:r>
              <a:rPr lang="en-US" sz="2400" dirty="0" smtClean="0"/>
              <a:t>Need to solve issues of</a:t>
            </a:r>
          </a:p>
          <a:p>
            <a:pPr lvl="1"/>
            <a:r>
              <a:rPr lang="en-US" sz="2000" dirty="0" smtClean="0"/>
              <a:t>Security-privacy-trust for sensitive data</a:t>
            </a:r>
          </a:p>
          <a:p>
            <a:pPr lvl="1"/>
            <a:r>
              <a:rPr lang="en-US" sz="2000" dirty="0" smtClean="0"/>
              <a:t>How to store data – “data parallel file systems” (HDFS) or classic HPC approach with shared file systems with Lustre etc.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Iterative MapReduce </a:t>
            </a:r>
            <a:r>
              <a:rPr lang="en-US" sz="2400" dirty="0" smtClean="0"/>
              <a:t>natural Cluster – HPC – Cloud </a:t>
            </a:r>
            <a:r>
              <a:rPr lang="en-US" sz="2400" dirty="0" smtClean="0">
                <a:solidFill>
                  <a:srgbClr val="FF0000"/>
                </a:solidFill>
              </a:rPr>
              <a:t>cross-platform programming model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Sensors </a:t>
            </a:r>
            <a:r>
              <a:rPr lang="en-US" sz="2400" dirty="0" smtClean="0"/>
              <a:t>well suited to clouds in basic management and parallel processing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supports </a:t>
            </a:r>
            <a:r>
              <a:rPr lang="en-US" sz="2500" dirty="0" smtClean="0">
                <a:solidFill>
                  <a:srgbClr val="FF0000"/>
                </a:solidFill>
              </a:rPr>
              <a:t>Computer Science </a:t>
            </a:r>
            <a:r>
              <a:rPr lang="en-US" sz="2500" dirty="0" smtClean="0"/>
              <a:t>and </a:t>
            </a:r>
            <a:r>
              <a:rPr lang="en-US" sz="25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500" dirty="0" smtClean="0"/>
              <a:t>research in </a:t>
            </a:r>
            <a:r>
              <a:rPr lang="en-US" sz="2500" b="1" dirty="0" smtClean="0">
                <a:solidFill>
                  <a:srgbClr val="FF0000"/>
                </a:solidFill>
              </a:rPr>
              <a:t>cloud, grid and parallel computing (HPC)</a:t>
            </a:r>
          </a:p>
          <a:p>
            <a:r>
              <a:rPr lang="en-US" sz="25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An interactive development and testing platform for middleware and application users looking at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500" dirty="0" smtClean="0">
                <a:cs typeface="Times New Roman" pitchFamily="18" charset="0"/>
              </a:rPr>
              <a:t> or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evaluation </a:t>
            </a:r>
            <a:r>
              <a:rPr lang="en-US" sz="2500" dirty="0" smtClean="0">
                <a:cs typeface="Times New Roman" pitchFamily="18" charset="0"/>
              </a:rPr>
              <a:t>with or without virtualization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rich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500" dirty="0" smtClean="0">
                <a:cs typeface="Times New Roman" pitchFamily="18" charset="0"/>
              </a:rPr>
              <a:t>platform for advanced cyberinfrastructure (computer science) classes</a:t>
            </a:r>
          </a:p>
          <a:p>
            <a:r>
              <a:rPr lang="en-US" sz="2500" dirty="0">
                <a:cs typeface="Times New Roman" pitchFamily="18" charset="0"/>
              </a:rPr>
              <a:t>FutureGrid has a complementary focus to both the Open Science Grid and the other parts of </a:t>
            </a:r>
            <a:r>
              <a:rPr lang="en-US" sz="2500" dirty="0" smtClean="0">
                <a:cs typeface="Times New Roman" pitchFamily="18" charset="0"/>
              </a:rPr>
              <a:t>XSEDE. </a:t>
            </a:r>
            <a:endParaRPr lang="en-US" sz="2500" dirty="0">
              <a:cs typeface="Times New Roman" pitchFamily="18" charset="0"/>
            </a:endParaRPr>
          </a:p>
          <a:p>
            <a:r>
              <a:rPr lang="en-US" sz="2400" dirty="0" smtClean="0"/>
              <a:t>Note </a:t>
            </a:r>
            <a:r>
              <a:rPr lang="en-US" sz="2400" dirty="0"/>
              <a:t>that significant current use in Education, Computer Science Systems and Biology/Bioinformatics</a:t>
            </a:r>
          </a:p>
          <a:p>
            <a:endParaRPr lang="en-US" sz="2900" dirty="0" smtClean="0"/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944562"/>
          </a:xfrm>
        </p:spPr>
        <p:txBody>
          <a:bodyPr/>
          <a:lstStyle/>
          <a:p>
            <a:r>
              <a:rPr lang="en-US" b="1" dirty="0" smtClean="0"/>
              <a:t>Important Trends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Deluge </a:t>
            </a:r>
            <a:r>
              <a:rPr lang="en-US" dirty="0" smtClean="0"/>
              <a:t>in all fields of science</a:t>
            </a:r>
          </a:p>
          <a:p>
            <a:r>
              <a:rPr lang="en-US" smtClean="0">
                <a:solidFill>
                  <a:srgbClr val="FF0000"/>
                </a:solidFill>
              </a:rPr>
              <a:t>Multicore</a:t>
            </a:r>
            <a:r>
              <a:rPr lang="en-US" smtClean="0"/>
              <a:t> </a:t>
            </a:r>
            <a:r>
              <a:rPr lang="en-US" dirty="0" smtClean="0"/>
              <a:t>implies parallel computing important again</a:t>
            </a:r>
          </a:p>
          <a:p>
            <a:pPr lvl="1"/>
            <a:r>
              <a:rPr lang="en-US" dirty="0" smtClean="0"/>
              <a:t>Performance from extra cores – not extra clock speed</a:t>
            </a:r>
          </a:p>
          <a:p>
            <a:pPr lvl="1"/>
            <a:r>
              <a:rPr lang="en-US" dirty="0" smtClean="0"/>
              <a:t>GPU enhanced systems can give big power boost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Clouds</a:t>
            </a:r>
            <a:r>
              <a:rPr lang="en-US" dirty="0" smtClean="0"/>
              <a:t> – new commercially supported data center model replacing compute </a:t>
            </a:r>
            <a:r>
              <a:rPr lang="en-US" dirty="0" smtClean="0">
                <a:solidFill>
                  <a:srgbClr val="FF0000"/>
                </a:solidFill>
              </a:rPr>
              <a:t>grids</a:t>
            </a:r>
            <a:r>
              <a:rPr lang="en-US" dirty="0" smtClean="0"/>
              <a:t> (and your general purpose computer center)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Light weight clients</a:t>
            </a:r>
            <a:r>
              <a:rPr lang="en-US" dirty="0" smtClean="0"/>
              <a:t>: Sensors, Smartphones and tablets accessing and supported by backend services in cloud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Commercial efforts </a:t>
            </a:r>
            <a:r>
              <a:rPr lang="en-US" dirty="0" smtClean="0"/>
              <a:t>moving</a:t>
            </a:r>
            <a:r>
              <a:rPr lang="en-US" dirty="0" smtClean="0">
                <a:solidFill>
                  <a:srgbClr val="FF0000"/>
                </a:solidFill>
              </a:rPr>
              <a:t> much faster </a:t>
            </a:r>
            <a:r>
              <a:rPr lang="en-US" dirty="0" smtClean="0"/>
              <a:t>than</a:t>
            </a:r>
            <a:r>
              <a:rPr lang="en-US" dirty="0" smtClean="0">
                <a:solidFill>
                  <a:srgbClr val="FF0000"/>
                </a:solidFill>
              </a:rPr>
              <a:t> academia </a:t>
            </a:r>
            <a:r>
              <a:rPr lang="en-US" dirty="0" smtClean="0"/>
              <a:t>in both </a:t>
            </a:r>
            <a:r>
              <a:rPr lang="en-US" dirty="0" smtClean="0">
                <a:solidFill>
                  <a:srgbClr val="FF0000"/>
                </a:solidFill>
              </a:rPr>
              <a:t>innovation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deployment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dynamically 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using Moab/xCAT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MapReduce (Hadoop, Dryad, Twister),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Xen, Genesis II,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OpenNebula, OpenStack, KVM, Windows …..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has ~4300 (will grow to ~5000) distributed cores with a dedicated network and a Spirent XGEM network fault and delay generator</a:t>
            </a:r>
          </a:p>
          <a:p>
            <a:pPr>
              <a:buNone/>
            </a:pP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ImageN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Choose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</a:t>
              </a:r>
              <a:endParaRPr lang="en-US" dirty="0"/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211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1371600"/>
            <a:ext cx="9037636" cy="4839366"/>
            <a:chOff x="0" y="838200"/>
            <a:chExt cx="9037636" cy="4839366"/>
          </a:xfrm>
        </p:grpSpPr>
        <p:pic>
          <p:nvPicPr>
            <p:cNvPr id="31" name="Picture 2" descr="C:\Users\Geoffrey Fox\Desktop\AzaleaDskT\FutureGrid\gtb network v16_revis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8200"/>
              <a:ext cx="9037636" cy="4839366"/>
            </a:xfrm>
            <a:prstGeom prst="rect">
              <a:avLst/>
            </a:prstGeom>
            <a:noFill/>
          </p:spPr>
        </p:pic>
        <p:grpSp>
          <p:nvGrpSpPr>
            <p:cNvPr id="32" name="Group 11"/>
            <p:cNvGrpSpPr/>
            <p:nvPr/>
          </p:nvGrpSpPr>
          <p:grpSpPr>
            <a:xfrm>
              <a:off x="227427" y="4860341"/>
              <a:ext cx="2820573" cy="626059"/>
              <a:chOff x="152400" y="6172200"/>
              <a:chExt cx="2820573" cy="6463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38200" y="6172200"/>
                <a:ext cx="8354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Private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Public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52400" y="6400800"/>
                <a:ext cx="4572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" y="6629400"/>
                <a:ext cx="457200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676400" y="6324600"/>
                <a:ext cx="1296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FG Network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34200" y="4495800"/>
              <a:ext cx="1811500" cy="53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</a:rPr>
                <a:t>NID</a:t>
              </a:r>
              <a:r>
                <a:rPr lang="en-US" sz="1400" dirty="0">
                  <a:solidFill>
                    <a:prstClr val="black"/>
                  </a:solidFill>
                </a:rPr>
                <a:t>: Network Impairment Device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0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Compute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965105"/>
              </p:ext>
            </p:extLst>
          </p:nvPr>
        </p:nvGraphicFramePr>
        <p:xfrm>
          <a:off x="762000" y="1143000"/>
          <a:ext cx="7686556" cy="4594860"/>
        </p:xfrm>
        <a:graphic>
          <a:graphicData uri="http://schemas.openxmlformats.org/drawingml/2006/table">
            <a:tbl>
              <a:tblPr/>
              <a:tblGrid>
                <a:gridCol w="1138177"/>
                <a:gridCol w="1138177"/>
                <a:gridCol w="684835"/>
                <a:gridCol w="496147"/>
                <a:gridCol w="845597"/>
                <a:gridCol w="845596"/>
                <a:gridCol w="845597"/>
                <a:gridCol w="610364"/>
                <a:gridCol w="1082066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System type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CPUs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Cores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TFLOPS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RAM (GB)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Secondary Storage (TB)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Site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Status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india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1024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 + 16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alamo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Dell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1152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TACC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hotel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2016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sierra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2688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xray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Cray XT5m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1344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foxtrot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UF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Bravo*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 &amp; memory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144 (12 TB per Server)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 Early user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Aug. 1 general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Delta*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 &amp; memory With Tesla GPU’s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 GPU’s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? 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1536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 (12 TB per Server)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 ~Sept 15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1064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4288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45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16TB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6063734"/>
            <a:ext cx="2683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Teasers for next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2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629400" cy="838200"/>
          </a:xfrm>
        </p:spPr>
        <p:txBody>
          <a:bodyPr/>
          <a:lstStyle/>
          <a:p>
            <a:r>
              <a:rPr lang="en-US" b="1" dirty="0" smtClean="0"/>
              <a:t>5 Use Types for FutureGrid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638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122 </a:t>
            </a:r>
            <a:r>
              <a:rPr lang="en-US" sz="2800" dirty="0" smtClean="0"/>
              <a:t>approved projects July 17 2011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https://</a:t>
            </a:r>
            <a:r>
              <a:rPr lang="en-US" sz="2400" dirty="0" smtClean="0"/>
              <a:t>portal.futuregrid.org/projects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Training Education and Outreach (13)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Semester and short events; promising for small universities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Interoperability test-beds (4)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Grids and Clouds; </a:t>
            </a:r>
            <a:r>
              <a:rPr lang="en-US" sz="2400" b="1" dirty="0" smtClean="0"/>
              <a:t>Standards</a:t>
            </a:r>
            <a:r>
              <a:rPr lang="en-US" sz="2400" dirty="0" smtClean="0"/>
              <a:t>; from Open Grid Forum OGF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Domain Science applications (42)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Life science highlighted (21)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 (50)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Largest current category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 (35)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TeraGrid (TIS, TAS, XSEDE), OSG, EGI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Clouds are meant to need less support than other models; FutureGrid needs more </a:t>
            </a:r>
            <a:r>
              <a:rPr lang="en-US" sz="2800" b="1" dirty="0" smtClean="0"/>
              <a:t>user support </a:t>
            </a:r>
            <a:r>
              <a:rPr lang="en-US" sz="2800" dirty="0" smtClean="0"/>
              <a:t>…….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1781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Create a Portal Account and apply for a Project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15"/>
            <a:ext cx="9144000" cy="624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94014"/>
            <a:ext cx="9143998" cy="624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t="20337" r="2139"/>
          <a:stretch/>
        </p:blipFill>
        <p:spPr bwMode="auto">
          <a:xfrm>
            <a:off x="0" y="0"/>
            <a:ext cx="9039404" cy="67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45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Selected Current Education projects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System Programming and Cloud Computing, </a:t>
            </a:r>
            <a:r>
              <a:rPr lang="en-US" dirty="0" smtClean="0"/>
              <a:t>Fresno State, Teaches system programming and cloud computing in different computing environments</a:t>
            </a:r>
          </a:p>
          <a:p>
            <a:r>
              <a:rPr lang="en-US" b="1" dirty="0" smtClean="0"/>
              <a:t>REU: Cloud Computing, </a:t>
            </a:r>
            <a:r>
              <a:rPr lang="en-US" dirty="0" smtClean="0"/>
              <a:t>Arkansas, Offers hands-on experience with </a:t>
            </a:r>
            <a:r>
              <a:rPr lang="en-US" dirty="0" err="1" smtClean="0"/>
              <a:t>FutureGrid</a:t>
            </a:r>
            <a:r>
              <a:rPr lang="en-US" dirty="0" smtClean="0"/>
              <a:t> tools and technologies</a:t>
            </a:r>
          </a:p>
          <a:p>
            <a:r>
              <a:rPr lang="en-US" b="1" dirty="0" smtClean="0"/>
              <a:t>Workshop: A Cloud View on Computing, </a:t>
            </a:r>
            <a:r>
              <a:rPr lang="en-US" dirty="0" smtClean="0"/>
              <a:t>Indiana School of Informatics and Computing (SOIC), Boot camp on </a:t>
            </a:r>
            <a:r>
              <a:rPr lang="en-US" dirty="0" err="1" smtClean="0"/>
              <a:t>MapReduce</a:t>
            </a:r>
            <a:r>
              <a:rPr lang="en-US" dirty="0" smtClean="0"/>
              <a:t> for faculty and graduate students from underserved ADMI institutions</a:t>
            </a:r>
          </a:p>
          <a:p>
            <a:r>
              <a:rPr lang="en-US" b="1" dirty="0" smtClean="0"/>
              <a:t>Topics on Systems: Distributed Systems, </a:t>
            </a:r>
            <a:r>
              <a:rPr lang="en-US" dirty="0" smtClean="0"/>
              <a:t>Indiana SOIC, Covers core computer science distributed system curricula (for 60 students)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6324600" cy="11429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Data Centers Clouds &amp; </a:t>
            </a:r>
            <a:br>
              <a:rPr lang="en-US" b="1" dirty="0" smtClean="0"/>
            </a:br>
            <a:r>
              <a:rPr lang="en-US" b="1" dirty="0" smtClean="0"/>
              <a:t>Economies of Scale I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0" y="1034321"/>
            <a:ext cx="4750546" cy="495348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Range in size from “edge” facilities to </a:t>
            </a:r>
            <a:r>
              <a:rPr lang="en-US" sz="2800" dirty="0" err="1" smtClean="0"/>
              <a:t>megascale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Economies of scale</a:t>
            </a:r>
          </a:p>
          <a:p>
            <a:pPr marL="346075" lvl="1" indent="-234950">
              <a:buNone/>
            </a:pPr>
            <a:r>
              <a:rPr lang="en-US" sz="2400" dirty="0" smtClean="0"/>
              <a:t>Approximate costs for a small size center (1K servers) and a larger, 50K server center.</a:t>
            </a:r>
          </a:p>
        </p:txBody>
      </p:sp>
      <p:grpSp>
        <p:nvGrpSpPr>
          <p:cNvPr id="4" name="Group 9"/>
          <p:cNvGrpSpPr/>
          <p:nvPr/>
        </p:nvGrpSpPr>
        <p:grpSpPr>
          <a:xfrm>
            <a:off x="4854579" y="4531212"/>
            <a:ext cx="3908425" cy="2052025"/>
            <a:chOff x="1173163" y="1900238"/>
            <a:chExt cx="7002462" cy="3782297"/>
          </a:xfrm>
        </p:grpSpPr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>
              <a:off x="1173163" y="1900238"/>
              <a:ext cx="7002462" cy="3508375"/>
              <a:chOff x="395785" y="1122323"/>
              <a:chExt cx="9582912" cy="4801897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395785" y="1132764"/>
                <a:ext cx="9582912" cy="4791456"/>
              </a:xfrm>
              <a:prstGeom prst="rect">
                <a:avLst/>
              </a:prstGeom>
              <a:solidFill>
                <a:srgbClr val="C000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91436" tIns="45718" rIns="91436" bIns="45718" anchor="ctr"/>
              <a:lstStyle/>
              <a:p>
                <a:pPr algn="ctr" defTabSz="914099">
                  <a:defRPr/>
                </a:pPr>
                <a:endPara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8" name="Picture 2" descr="http://upload.wikimedia.org/wikipedia/commons/thumb/c/c5/AmFBfield.svg/300px-AmFBfield.svg.png"/>
              <p:cNvPicPr>
                <a:picLocks noChangeArrowheads="1"/>
              </p:cNvPicPr>
              <p:nvPr/>
            </p:nvPicPr>
            <p:blipFill>
              <a:blip r:embed="rId3" cstate="print"/>
              <a:srcRect l="10240" t="3310" r="9920" b="3310"/>
              <a:stretch>
                <a:fillRect/>
              </a:stretch>
            </p:blipFill>
            <p:spPr bwMode="auto">
              <a:xfrm>
                <a:off x="398871" y="1122323"/>
                <a:ext cx="2743200" cy="1463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67523" y="3016251"/>
              <a:ext cx="5032420" cy="26662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57200">
                <a:defRPr/>
              </a:pPr>
              <a:r>
                <a:rPr lang="en-US" sz="2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Each data center is </a:t>
              </a:r>
            </a:p>
            <a:p>
              <a:pPr algn="ctr" defTabSz="457200">
                <a:defRPr/>
              </a:pPr>
              <a:r>
                <a:rPr lang="en-US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11.5 times </a:t>
              </a:r>
            </a:p>
            <a:p>
              <a:pPr algn="ctr" defTabSz="457200">
                <a:defRPr/>
              </a:pPr>
              <a:r>
                <a:rPr lang="en-US" sz="2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size of a football field</a:t>
              </a:r>
            </a:p>
            <a:p>
              <a:pPr algn="ctr" defTabSz="457200">
                <a:defRPr/>
              </a:pPr>
              <a:endPara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datacente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6749" y="1252475"/>
            <a:ext cx="3936255" cy="2956052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4038601"/>
          <a:ext cx="4419600" cy="2374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145"/>
                <a:gridCol w="1160145"/>
                <a:gridCol w="1215390"/>
                <a:gridCol w="883920"/>
              </a:tblGrid>
              <a:tr h="6711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Technology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Cost in small-sized</a:t>
                      </a:r>
                      <a:r>
                        <a:rPr lang="en-US" sz="1200" baseline="0" dirty="0" smtClean="0"/>
                        <a:t> Data Center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Cost in Large</a:t>
                      </a:r>
                      <a:r>
                        <a:rPr lang="en-US" sz="1200" baseline="0" dirty="0" smtClean="0"/>
                        <a:t> Data Center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Ratio</a:t>
                      </a:r>
                      <a:endParaRPr lang="en-US" sz="1200" dirty="0"/>
                    </a:p>
                  </a:txBody>
                  <a:tcPr/>
                </a:tc>
              </a:tr>
              <a:tr h="516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Network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$95 per Mbps/</a:t>
                      </a:r>
                    </a:p>
                    <a:p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$13 per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Mbps/</a:t>
                      </a:r>
                    </a:p>
                    <a:p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7.1</a:t>
                      </a:r>
                      <a:endParaRPr lang="en-US" sz="1200" dirty="0"/>
                    </a:p>
                  </a:txBody>
                  <a:tcPr/>
                </a:tc>
              </a:tr>
              <a:tr h="516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$2.20 per GB/</a:t>
                      </a:r>
                    </a:p>
                    <a:p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$0.40 per GB/</a:t>
                      </a:r>
                    </a:p>
                    <a:p>
                      <a:r>
                        <a:rPr lang="en-US" sz="1200" dirty="0" smtClean="0"/>
                        <a:t>month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5.7</a:t>
                      </a:r>
                      <a:endParaRPr lang="en-US" sz="1200" dirty="0"/>
                    </a:p>
                  </a:txBody>
                  <a:tcPr/>
                </a:tc>
              </a:tr>
              <a:tr h="67111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Administration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~140 servers/</a:t>
                      </a:r>
                    </a:p>
                    <a:p>
                      <a:r>
                        <a:rPr lang="en-US" sz="1200" dirty="0" smtClean="0"/>
                        <a:t>Administrator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&gt;1000 Servers/</a:t>
                      </a:r>
                    </a:p>
                    <a:p>
                      <a:r>
                        <a:rPr lang="en-US" sz="1200" dirty="0" smtClean="0"/>
                        <a:t>Administrator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7.1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11"/>
          <p:cNvGrpSpPr/>
          <p:nvPr/>
        </p:nvGrpSpPr>
        <p:grpSpPr>
          <a:xfrm>
            <a:off x="-1" y="3643173"/>
            <a:ext cx="9144001" cy="3046988"/>
            <a:chOff x="-1" y="3943350"/>
            <a:chExt cx="9144001" cy="3046988"/>
          </a:xfrm>
        </p:grpSpPr>
        <p:sp>
          <p:nvSpPr>
            <p:cNvPr id="13" name="TextBox 12"/>
            <p:cNvSpPr txBox="1"/>
            <p:nvPr/>
          </p:nvSpPr>
          <p:spPr>
            <a:xfrm>
              <a:off x="-1" y="3943350"/>
              <a:ext cx="4991725" cy="30469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</a:rPr>
                <a:t>2 Google warehouses of computers on the banks of the Columbia River, in The </a:t>
              </a:r>
              <a:r>
                <a:rPr lang="en-US" sz="2400" dirty="0" err="1" smtClean="0">
                  <a:solidFill>
                    <a:prstClr val="black"/>
                  </a:solidFill>
                </a:rPr>
                <a:t>Dalles</a:t>
              </a:r>
              <a:r>
                <a:rPr lang="en-US" sz="2400" dirty="0" smtClean="0">
                  <a:solidFill>
                    <a:prstClr val="black"/>
                  </a:solidFill>
                </a:rPr>
                <a:t>, Oregon</a:t>
              </a:r>
            </a:p>
            <a:p>
              <a:r>
                <a:rPr lang="en-US" sz="2400" dirty="0" smtClean="0">
                  <a:solidFill>
                    <a:prstClr val="black"/>
                  </a:solidFill>
                </a:rPr>
                <a:t>Such centers use 20MW-200MW </a:t>
              </a:r>
            </a:p>
            <a:p>
              <a:r>
                <a:rPr lang="en-US" sz="2400" dirty="0" smtClean="0">
                  <a:solidFill>
                    <a:prstClr val="black"/>
                  </a:solidFill>
                </a:rPr>
                <a:t>(Future) each  with 150 watts per CPU</a:t>
              </a:r>
            </a:p>
            <a:p>
              <a:r>
                <a:rPr lang="en-US" sz="2400" dirty="0" smtClean="0">
                  <a:solidFill>
                    <a:prstClr val="black"/>
                  </a:solidFill>
                </a:rPr>
                <a:t>Save money from large size, positioning with cheap power and access with Internet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91724" y="3943350"/>
              <a:ext cx="4152276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416401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CC8C1C-C7DF-4071-8522-5AB5116975BF}" type="slidenum"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167825"/>
            <a:ext cx="2514600" cy="369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3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7210"/>
            <a:ext cx="6100997" cy="353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0" y="896910"/>
            <a:ext cx="8991600" cy="2590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 Builds giant data centers with 100,000’s of computers;</a:t>
            </a:r>
            <a:br>
              <a:rPr lang="en-US" sz="2400" dirty="0" smtClean="0"/>
            </a:br>
            <a:r>
              <a:rPr lang="en-US" sz="2400" dirty="0" smtClean="0"/>
              <a:t> ~ 200-1000 to a shipping container with Internet access</a:t>
            </a:r>
          </a:p>
          <a:p>
            <a:r>
              <a:rPr lang="en-US" sz="2400" dirty="0" smtClean="0"/>
              <a:t>“Microsoft will cram between 150 and 220 shipping containers filled with data center gear into a new 500,000 square foot Chicago facility. This move marks the most significant, public use of the shipping container systems popularized by the likes of Sun Microsystems and </a:t>
            </a:r>
            <a:r>
              <a:rPr lang="en-US" sz="2400" dirty="0" err="1" smtClean="0"/>
              <a:t>Rackable</a:t>
            </a:r>
            <a:r>
              <a:rPr lang="en-US" sz="2400" dirty="0" smtClean="0"/>
              <a:t> Systems to date.”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94085" y="120650"/>
            <a:ext cx="5636302" cy="641351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Data Centers, Clouds </a:t>
            </a:r>
            <a:br>
              <a:rPr lang="en-US" sz="3200" b="1" dirty="0" smtClean="0"/>
            </a:br>
            <a:r>
              <a:rPr lang="en-US" sz="3200" b="1" dirty="0" smtClean="0"/>
              <a:t>&amp; Economies of Scale II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300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197"/>
            <a:ext cx="9144000" cy="680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38800" y="685800"/>
            <a:ext cx="304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Gartner 2009 Hype Curve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Clouds, Web2.0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Service Oriented Architectures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2286000" y="762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096000" y="28194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4419600" y="35814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0" y="0"/>
            <a:ext cx="9144000" cy="6096000"/>
            <a:chOff x="0" y="0"/>
            <a:chExt cx="9144000" cy="6096000"/>
          </a:xfrm>
        </p:grpSpPr>
        <p:pic>
          <p:nvPicPr>
            <p:cNvPr id="108546" name="Picture 2" descr="http://weareorganizedchaos.com/wp-content/uploads/2010/08/Gartner-Hype-Cycle-Emerging-Technology-2010.jpg"/>
            <p:cNvPicPr>
              <a:picLocks noChangeAspect="1" noChangeArrowheads="1"/>
            </p:cNvPicPr>
            <p:nvPr/>
          </p:nvPicPr>
          <p:blipFill>
            <a:blip r:embed="rId4" cstate="print"/>
            <a:srcRect r="10000" b="6412"/>
            <a:stretch>
              <a:fillRect/>
            </a:stretch>
          </p:blipFill>
          <p:spPr bwMode="auto">
            <a:xfrm>
              <a:off x="0" y="0"/>
              <a:ext cx="9144000" cy="6096000"/>
            </a:xfrm>
            <a:prstGeom prst="rect">
              <a:avLst/>
            </a:prstGeom>
            <a:noFill/>
          </p:spPr>
        </p:pic>
        <p:sp>
          <p:nvSpPr>
            <p:cNvPr id="18" name="Left Arrow 17"/>
            <p:cNvSpPr/>
            <p:nvPr/>
          </p:nvSpPr>
          <p:spPr>
            <a:xfrm flipV="1">
              <a:off x="5181600" y="609600"/>
              <a:ext cx="978716" cy="533400"/>
            </a:xfrm>
            <a:prstGeom prst="leftArrow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oup 1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12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108548" name="Picture 4" descr="Gartner Emerging Technology Benefit Matrix 201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976312" y="0"/>
                  <a:ext cx="8167688" cy="6858000"/>
                </a:xfrm>
                <a:prstGeom prst="rect">
                  <a:avLst/>
                </a:prstGeom>
                <a:noFill/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0" y="685800"/>
                  <a:ext cx="2514600" cy="609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en-US" sz="2400" b="1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en-US" sz="2400" b="1" dirty="0" smtClean="0">
                      <a:solidFill>
                        <a:prstClr val="black"/>
                      </a:solidFill>
                    </a:rPr>
                    <a:t>Transformational</a:t>
                  </a:r>
                </a:p>
                <a:p>
                  <a:pPr algn="ctr"/>
                  <a:endParaRPr lang="en-US" sz="2400" b="1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endParaRPr lang="en-US" sz="2400" b="1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endParaRPr lang="en-US" sz="2400" b="1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en-US" sz="2400" b="1" dirty="0" smtClean="0">
                      <a:solidFill>
                        <a:prstClr val="black"/>
                      </a:solidFill>
                    </a:rPr>
                    <a:t>High</a:t>
                  </a:r>
                </a:p>
                <a:p>
                  <a:pPr algn="ctr"/>
                  <a:endParaRPr lang="en-US" sz="2400" b="1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endParaRPr lang="en-US" sz="2400" b="1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endParaRPr lang="en-US" sz="2400" b="1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endParaRPr lang="en-US" sz="2400" b="1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endParaRPr lang="en-US" sz="2400" b="1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en-US" sz="2400" b="1" dirty="0" smtClean="0">
                      <a:solidFill>
                        <a:prstClr val="black"/>
                      </a:solidFill>
                    </a:rPr>
                    <a:t>Moderate</a:t>
                  </a:r>
                </a:p>
                <a:p>
                  <a:pPr algn="ctr"/>
                  <a:endParaRPr lang="en-US" sz="2400" b="1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endParaRPr lang="en-US" sz="2400" b="1" dirty="0" smtClean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en-US" sz="2400" b="1" dirty="0" smtClean="0">
                      <a:solidFill>
                        <a:prstClr val="black"/>
                      </a:solidFill>
                    </a:rPr>
                    <a:t>Low</a:t>
                  </a: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4191000" y="838200"/>
                <a:ext cx="1524000" cy="1015663"/>
              </a:xfrm>
              <a:prstGeom prst="rect">
                <a:avLst/>
              </a:prstGeom>
              <a:solidFill>
                <a:srgbClr val="D9A40D"/>
              </a:solidFill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Cloud Computing</a:t>
                </a:r>
              </a:p>
              <a:p>
                <a:endParaRPr lang="en-US" sz="1200" b="1" dirty="0" smtClean="0">
                  <a:solidFill>
                    <a:prstClr val="black"/>
                  </a:solidFill>
                </a:endParaRPr>
              </a:p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Cloud Web Platforms</a:t>
                </a:r>
              </a:p>
              <a:p>
                <a:endParaRPr lang="en-US" sz="1200" b="1" dirty="0" smtClean="0">
                  <a:solidFill>
                    <a:prstClr val="black"/>
                  </a:solidFill>
                </a:endParaRPr>
              </a:p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Media Tablet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Left Arrow 15"/>
            <p:cNvSpPr/>
            <p:nvPr/>
          </p:nvSpPr>
          <p:spPr>
            <a:xfrm rot="18900000" flipV="1">
              <a:off x="5150656" y="197971"/>
              <a:ext cx="978716" cy="533400"/>
            </a:xfrm>
            <a:prstGeom prst="leftArrow">
              <a:avLst/>
            </a:prstGeom>
            <a:solidFill>
              <a:srgbClr val="D9A40D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26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73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Clouds and Jobs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Clouds </a:t>
            </a:r>
            <a:r>
              <a:rPr lang="en-US" dirty="0"/>
              <a:t>are a major industry thrust with a growing fraction of IT expenditure that IDC estimates will grow to </a:t>
            </a:r>
            <a:r>
              <a:rPr lang="en-US" dirty="0">
                <a:solidFill>
                  <a:srgbClr val="FF0000"/>
                </a:solidFill>
              </a:rPr>
              <a:t>$44.2 billion direct investment </a:t>
            </a:r>
            <a:r>
              <a:rPr lang="en-US" dirty="0"/>
              <a:t>in </a:t>
            </a:r>
            <a:r>
              <a:rPr lang="en-US" dirty="0" smtClean="0"/>
              <a:t>2013 </a:t>
            </a:r>
            <a:r>
              <a:rPr lang="en-US" dirty="0"/>
              <a:t>while </a:t>
            </a:r>
            <a:r>
              <a:rPr lang="en-US" dirty="0">
                <a:solidFill>
                  <a:srgbClr val="FF0000"/>
                </a:solidFill>
              </a:rPr>
              <a:t>15% of IT investment in 2011 </a:t>
            </a:r>
            <a:r>
              <a:rPr lang="en-US" dirty="0"/>
              <a:t>will be related to cloud systems with a 30% growth in public </a:t>
            </a:r>
            <a:r>
              <a:rPr lang="en-US" dirty="0" smtClean="0"/>
              <a:t>sector.</a:t>
            </a:r>
          </a:p>
          <a:p>
            <a:r>
              <a:rPr lang="en-US" dirty="0" smtClean="0"/>
              <a:t>Gartner </a:t>
            </a:r>
            <a:r>
              <a:rPr lang="en-US" dirty="0"/>
              <a:t>also rates cloud computing high on list of critical emerging technologies with for example “Cloud Computing” and “Cloud Web Platforms” rated as </a:t>
            </a:r>
            <a:r>
              <a:rPr lang="en-US" dirty="0">
                <a:solidFill>
                  <a:srgbClr val="FF0000"/>
                </a:solidFill>
              </a:rPr>
              <a:t>transformational</a:t>
            </a:r>
            <a:r>
              <a:rPr lang="en-US" dirty="0"/>
              <a:t> (their highest rating for impact) in the next 2-5 </a:t>
            </a:r>
            <a:r>
              <a:rPr lang="en-US" dirty="0" smtClean="0"/>
              <a:t>years.</a:t>
            </a:r>
          </a:p>
          <a:p>
            <a:r>
              <a:rPr lang="en-US" dirty="0" smtClean="0"/>
              <a:t>Correspondingly </a:t>
            </a:r>
            <a:r>
              <a:rPr lang="en-US" dirty="0"/>
              <a:t>there is and will continue to be major opportunities for new jobs in cloud computing with a recent European study estimating there will be </a:t>
            </a:r>
            <a:r>
              <a:rPr lang="en-US" dirty="0">
                <a:solidFill>
                  <a:srgbClr val="FF0000"/>
                </a:solidFill>
              </a:rPr>
              <a:t>2.4 million new cloud computing jobs in Europe alone by </a:t>
            </a:r>
            <a:r>
              <a:rPr lang="en-US" dirty="0" smtClean="0">
                <a:solidFill>
                  <a:srgbClr val="FF0000"/>
                </a:solidFill>
              </a:rPr>
              <a:t>2015</a:t>
            </a:r>
            <a:r>
              <a:rPr lang="en-US" dirty="0" smtClean="0"/>
              <a:t>. </a:t>
            </a:r>
          </a:p>
          <a:p>
            <a:r>
              <a:rPr lang="en-US" dirty="0"/>
              <a:t>C</a:t>
            </a:r>
            <a:r>
              <a:rPr lang="en-US" dirty="0" smtClean="0"/>
              <a:t>loud </a:t>
            </a:r>
            <a:r>
              <a:rPr lang="en-US" dirty="0"/>
              <a:t>computing is an attractive for projects focusing on </a:t>
            </a:r>
            <a:r>
              <a:rPr lang="en-US" dirty="0">
                <a:solidFill>
                  <a:srgbClr val="FF0000"/>
                </a:solidFill>
              </a:rPr>
              <a:t>workforce development</a:t>
            </a:r>
            <a:r>
              <a:rPr lang="en-US" dirty="0"/>
              <a:t>. Note that the recently signed “America Competes Act</a:t>
            </a:r>
            <a:r>
              <a:rPr lang="en-US" dirty="0" smtClean="0"/>
              <a:t>” </a:t>
            </a:r>
            <a:r>
              <a:rPr lang="en-US" dirty="0"/>
              <a:t>calls out the importance of economic development in broader impact of NSF </a:t>
            </a:r>
            <a:r>
              <a:rPr lang="en-US" dirty="0" smtClean="0"/>
              <a:t>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848600" cy="1371600"/>
          </a:xfrm>
        </p:spPr>
        <p:txBody>
          <a:bodyPr>
            <a:normAutofit/>
          </a:bodyPr>
          <a:lstStyle/>
          <a:p>
            <a:r>
              <a:rPr lang="en-US" b="1" dirty="0" smtClean="0"/>
              <a:t>Sensors as a Service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Cell phones are important sensor</a:t>
            </a:r>
            <a:endParaRPr lang="en-US" sz="3600" dirty="0"/>
          </a:p>
        </p:txBody>
      </p:sp>
      <p:pic>
        <p:nvPicPr>
          <p:cNvPr id="4" name="Picture 3" descr="clouds-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1" y="3505200"/>
            <a:ext cx="5257799" cy="30670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362200"/>
            <a:ext cx="11049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447800"/>
            <a:ext cx="11620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1524000"/>
            <a:ext cx="12668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 flipV="1">
            <a:off x="4419600" y="4953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flipV="1">
            <a:off x="4572000" y="59436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flipV="1">
            <a:off x="4724400" y="3810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flipV="1">
            <a:off x="6019800" y="3810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flipV="1">
            <a:off x="7772400" y="40386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flipV="1">
            <a:off x="4191000" y="4191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3429000" y="2514600"/>
            <a:ext cx="1219200" cy="1219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95600" y="4191000"/>
            <a:ext cx="144780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09800" y="2743200"/>
            <a:ext cx="1981200" cy="14478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95600" y="6019800"/>
            <a:ext cx="1524000" cy="76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5029200" y="2743200"/>
            <a:ext cx="1143000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7277100" y="3314700"/>
            <a:ext cx="838200" cy="3048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76800" y="4419600"/>
            <a:ext cx="208024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Sensors as a Service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05400" y="5105400"/>
            <a:ext cx="1752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Sensor Processing as a Service (MapReduce)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505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5486400"/>
            <a:ext cx="2743200" cy="117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4724400"/>
            <a:ext cx="17145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3200" y="1676400"/>
            <a:ext cx="1343027" cy="13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5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019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Grids MPI and Clouds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Grids</a:t>
            </a:r>
            <a:r>
              <a:rPr lang="en-US" dirty="0" smtClean="0"/>
              <a:t> are useful for </a:t>
            </a:r>
            <a:r>
              <a:rPr lang="en-US" b="1" dirty="0" smtClean="0"/>
              <a:t>managing distributed systems</a:t>
            </a:r>
          </a:p>
          <a:p>
            <a:pPr lvl="1"/>
            <a:r>
              <a:rPr lang="en-US" dirty="0" smtClean="0"/>
              <a:t>Pioneered service model for Science</a:t>
            </a:r>
          </a:p>
          <a:p>
            <a:pPr lvl="1"/>
            <a:r>
              <a:rPr lang="en-US" dirty="0" smtClean="0"/>
              <a:t>Developed importance of </a:t>
            </a:r>
            <a:r>
              <a:rPr lang="en-US" dirty="0" smtClean="0">
                <a:solidFill>
                  <a:srgbClr val="FF0000"/>
                </a:solidFill>
              </a:rPr>
              <a:t>Workflow</a:t>
            </a:r>
          </a:p>
          <a:p>
            <a:pPr lvl="1"/>
            <a:r>
              <a:rPr lang="en-US" dirty="0" smtClean="0"/>
              <a:t>Performance issues – communication latency – intrinsic to distributed systems</a:t>
            </a:r>
          </a:p>
          <a:p>
            <a:pPr lvl="1"/>
            <a:r>
              <a:rPr lang="en-US" dirty="0" smtClean="0"/>
              <a:t>Can never run large differential equation based simulations or datamining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Clouds</a:t>
            </a:r>
            <a:r>
              <a:rPr lang="en-US" b="1" dirty="0" smtClean="0"/>
              <a:t> can execute any job class that was good for Grids </a:t>
            </a:r>
            <a:r>
              <a:rPr lang="en-US" dirty="0" smtClean="0"/>
              <a:t>plus</a:t>
            </a:r>
          </a:p>
          <a:p>
            <a:pPr lvl="1"/>
            <a:r>
              <a:rPr lang="en-US" dirty="0" smtClean="0"/>
              <a:t>More attractive due to platform plus </a:t>
            </a:r>
            <a:r>
              <a:rPr lang="en-US" b="1" dirty="0" smtClean="0">
                <a:solidFill>
                  <a:srgbClr val="FF0000"/>
                </a:solidFill>
              </a:rPr>
              <a:t>elastic </a:t>
            </a:r>
            <a:r>
              <a:rPr lang="en-US" dirty="0" smtClean="0"/>
              <a:t>on-demand model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MapReduce</a:t>
            </a:r>
            <a:r>
              <a:rPr lang="en-US" b="1" dirty="0" smtClean="0"/>
              <a:t> easier to use than MPI for appropriate parallel jobs</a:t>
            </a:r>
          </a:p>
          <a:p>
            <a:pPr lvl="1"/>
            <a:r>
              <a:rPr lang="en-US" dirty="0" smtClean="0"/>
              <a:t>Currently have performance limitations due to poor affinity (locality) for compute-compute (MPI) and Compute-data </a:t>
            </a:r>
          </a:p>
          <a:p>
            <a:pPr lvl="1"/>
            <a:r>
              <a:rPr lang="en-US" dirty="0" smtClean="0"/>
              <a:t>These limitations are not “inevitable” and should  gradually improve as in July 13 2010 Amazon Cluster announcement</a:t>
            </a:r>
          </a:p>
          <a:p>
            <a:pPr lvl="1"/>
            <a:r>
              <a:rPr lang="en-US" dirty="0" smtClean="0"/>
              <a:t>Will probably never be best for most sophisticated parallel differential equation based simulations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Classic Supercomputers </a:t>
            </a:r>
            <a:r>
              <a:rPr lang="en-US" dirty="0" smtClean="0"/>
              <a:t>(MPI Engines) run </a:t>
            </a:r>
            <a:r>
              <a:rPr lang="en-US" b="1" dirty="0" smtClean="0"/>
              <a:t>communication demanding differential equation based simulations </a:t>
            </a:r>
          </a:p>
          <a:p>
            <a:pPr lvl="1"/>
            <a:r>
              <a:rPr lang="en-US" b="1" dirty="0" smtClean="0"/>
              <a:t>MapReduce and Clouds replaces MPI </a:t>
            </a:r>
            <a:r>
              <a:rPr lang="en-US" dirty="0" smtClean="0"/>
              <a:t>for other problems</a:t>
            </a:r>
          </a:p>
          <a:p>
            <a:pPr lvl="1"/>
            <a:r>
              <a:rPr lang="en-US" dirty="0" smtClean="0"/>
              <a:t>Much more data processed today by MapReduce than MPI (Industry Informational Retrieval ~50 </a:t>
            </a:r>
            <a:r>
              <a:rPr lang="en-US" dirty="0" err="1" smtClean="0"/>
              <a:t>Petabytes</a:t>
            </a:r>
            <a:r>
              <a:rPr lang="en-US" dirty="0" smtClean="0"/>
              <a:t> per 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658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Important Platform Capability</a:t>
            </a:r>
            <a:br>
              <a:rPr lang="en-US" b="1" dirty="0" smtClean="0"/>
            </a:br>
            <a:r>
              <a:rPr lang="en-US" b="1" dirty="0" smtClean="0"/>
              <a:t>MapReduce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3962400"/>
            <a:ext cx="80772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Implementations (Hadoop – Java; Dryad – Windows) support: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Splitting of data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Passing the output of map functions to reduce functions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Sorting the inputs to the reduce function based on the intermediate keys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Quality of service</a:t>
            </a:r>
          </a:p>
          <a:p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609600" y="1295400"/>
            <a:ext cx="7848600" cy="2590800"/>
            <a:chOff x="685800" y="1447800"/>
            <a:chExt cx="7848600" cy="2590800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685800" y="1447800"/>
              <a:ext cx="7848600" cy="2590800"/>
            </a:xfrm>
            <a:prstGeom prst="roundRect">
              <a:avLst>
                <a:gd name="adj" fmla="val 75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4345907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4960269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007468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619900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4615364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990600" y="2362200"/>
              <a:ext cx="2590383" cy="304513"/>
              <a:chOff x="1453" y="5453"/>
              <a:chExt cx="3605" cy="353"/>
            </a:xfrm>
          </p:grpSpPr>
          <p:sp>
            <p:nvSpPr>
              <p:cNvPr id="52" name="Text Box 16"/>
              <p:cNvSpPr txBox="1">
                <a:spLocks noChangeArrowheads="1"/>
              </p:cNvSpPr>
              <p:nvPr/>
            </p:nvSpPr>
            <p:spPr bwMode="auto">
              <a:xfrm>
                <a:off x="1453" y="5453"/>
                <a:ext cx="2863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cxnSp>
            <p:nvCxnSpPr>
              <p:cNvPr id="53" name="AutoShape 17"/>
              <p:cNvCxnSpPr>
                <a:cxnSpLocks noChangeShapeType="1"/>
              </p:cNvCxnSpPr>
              <p:nvPr/>
            </p:nvCxnSpPr>
            <p:spPr bwMode="auto">
              <a:xfrm>
                <a:off x="4316" y="5630"/>
                <a:ext cx="742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5943249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268528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6" name="AutoShape 20"/>
            <p:cNvCxnSpPr>
              <a:cxnSpLocks noChangeShapeType="1"/>
            </p:cNvCxnSpPr>
            <p:nvPr/>
          </p:nvCxnSpPr>
          <p:spPr bwMode="auto">
            <a:xfrm>
              <a:off x="4464468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21"/>
            <p:cNvCxnSpPr>
              <a:cxnSpLocks noChangeShapeType="1"/>
            </p:cNvCxnSpPr>
            <p:nvPr/>
          </p:nvCxnSpPr>
          <p:spPr bwMode="auto">
            <a:xfrm>
              <a:off x="5096076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22"/>
            <p:cNvCxnSpPr>
              <a:cxnSpLocks noChangeShapeType="1"/>
            </p:cNvCxnSpPr>
            <p:nvPr/>
          </p:nvCxnSpPr>
          <p:spPr bwMode="auto">
            <a:xfrm>
              <a:off x="5731995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23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273769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AutoShape 24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" name="AutoShape 25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90106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" name="AutoShape 26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159518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" name="AutoShape 27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" name="AutoShape 28"/>
            <p:cNvCxnSpPr>
              <a:cxnSpLocks noChangeShapeType="1"/>
            </p:cNvCxnSpPr>
            <p:nvPr/>
          </p:nvCxnSpPr>
          <p:spPr bwMode="auto">
            <a:xfrm>
              <a:off x="4733925" y="2605238"/>
              <a:ext cx="362151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" name="AutoShape 29"/>
            <p:cNvCxnSpPr>
              <a:cxnSpLocks noChangeShapeType="1"/>
            </p:cNvCxnSpPr>
            <p:nvPr/>
          </p:nvCxnSpPr>
          <p:spPr bwMode="auto">
            <a:xfrm flipH="1">
              <a:off x="5096076" y="26052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" name="AutoShape 30"/>
            <p:cNvCxnSpPr>
              <a:cxnSpLocks noChangeShapeType="1"/>
            </p:cNvCxnSpPr>
            <p:nvPr/>
          </p:nvCxnSpPr>
          <p:spPr bwMode="auto">
            <a:xfrm flipH="1">
              <a:off x="5096076" y="26052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" name="AutoShape 31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154129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" name="AutoShape 32"/>
            <p:cNvCxnSpPr>
              <a:cxnSpLocks noChangeShapeType="1"/>
            </p:cNvCxnSpPr>
            <p:nvPr/>
          </p:nvCxnSpPr>
          <p:spPr bwMode="auto">
            <a:xfrm>
              <a:off x="4733925" y="2605238"/>
              <a:ext cx="99807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" name="AutoShape 33"/>
            <p:cNvCxnSpPr>
              <a:cxnSpLocks noChangeShapeType="1"/>
            </p:cNvCxnSpPr>
            <p:nvPr/>
          </p:nvCxnSpPr>
          <p:spPr bwMode="auto">
            <a:xfrm>
              <a:off x="5365533" y="2605238"/>
              <a:ext cx="366462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" name="AutoShape 34"/>
            <p:cNvCxnSpPr>
              <a:cxnSpLocks noChangeShapeType="1"/>
            </p:cNvCxnSpPr>
            <p:nvPr/>
          </p:nvCxnSpPr>
          <p:spPr bwMode="auto">
            <a:xfrm flipH="1">
              <a:off x="5731995" y="2605238"/>
              <a:ext cx="32766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" name="AutoShape 35"/>
            <p:cNvCxnSpPr>
              <a:cxnSpLocks noChangeShapeType="1"/>
            </p:cNvCxnSpPr>
            <p:nvPr/>
          </p:nvCxnSpPr>
          <p:spPr bwMode="auto">
            <a:xfrm>
              <a:off x="4119563" y="20555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36"/>
            <p:cNvCxnSpPr>
              <a:cxnSpLocks noChangeShapeType="1"/>
            </p:cNvCxnSpPr>
            <p:nvPr/>
          </p:nvCxnSpPr>
          <p:spPr bwMode="auto">
            <a:xfrm>
              <a:off x="4733925" y="20555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" name="AutoShape 37"/>
            <p:cNvCxnSpPr>
              <a:cxnSpLocks noChangeShapeType="1"/>
            </p:cNvCxnSpPr>
            <p:nvPr/>
          </p:nvCxnSpPr>
          <p:spPr bwMode="auto">
            <a:xfrm>
              <a:off x="5365533" y="20447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4" name="AutoShape 38"/>
            <p:cNvCxnSpPr>
              <a:cxnSpLocks noChangeShapeType="1"/>
            </p:cNvCxnSpPr>
            <p:nvPr/>
          </p:nvCxnSpPr>
          <p:spPr bwMode="auto">
            <a:xfrm>
              <a:off x="6059655" y="20447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AutoShape 73"/>
            <p:cNvCxnSpPr>
              <a:cxnSpLocks noChangeShapeType="1"/>
            </p:cNvCxnSpPr>
            <p:nvPr/>
          </p:nvCxnSpPr>
          <p:spPr bwMode="auto">
            <a:xfrm>
              <a:off x="4464468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74"/>
            <p:cNvCxnSpPr>
              <a:cxnSpLocks noChangeShapeType="1"/>
            </p:cNvCxnSpPr>
            <p:nvPr/>
          </p:nvCxnSpPr>
          <p:spPr bwMode="auto">
            <a:xfrm>
              <a:off x="5080986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7" name="AutoShape 75"/>
            <p:cNvCxnSpPr>
              <a:cxnSpLocks noChangeShapeType="1"/>
            </p:cNvCxnSpPr>
            <p:nvPr/>
          </p:nvCxnSpPr>
          <p:spPr bwMode="auto">
            <a:xfrm>
              <a:off x="5731995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990600" y="3048000"/>
              <a:ext cx="3275883" cy="304513"/>
              <a:chOff x="499" y="5453"/>
              <a:chExt cx="4559" cy="353"/>
            </a:xfrm>
          </p:grpSpPr>
          <p:sp>
            <p:nvSpPr>
              <p:cNvPr id="50" name="Text Box 16"/>
              <p:cNvSpPr txBox="1">
                <a:spLocks noChangeArrowheads="1"/>
              </p:cNvSpPr>
              <p:nvPr/>
            </p:nvSpPr>
            <p:spPr bwMode="auto">
              <a:xfrm>
                <a:off x="499" y="5453"/>
                <a:ext cx="3817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Reduce(Key, List&lt;Value&gt;)  </a:t>
                </a:r>
              </a:p>
            </p:txBody>
          </p:sp>
          <p:cxnSp>
            <p:nvCxnSpPr>
              <p:cNvPr id="51" name="AutoShape 17"/>
              <p:cNvCxnSpPr>
                <a:cxnSpLocks noChangeShapeType="1"/>
              </p:cNvCxnSpPr>
              <p:nvPr/>
            </p:nvCxnSpPr>
            <p:spPr bwMode="auto">
              <a:xfrm>
                <a:off x="4316" y="5630"/>
                <a:ext cx="742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3" name="Group 188"/>
            <p:cNvGrpSpPr/>
            <p:nvPr/>
          </p:nvGrpSpPr>
          <p:grpSpPr>
            <a:xfrm>
              <a:off x="3810000" y="1600200"/>
              <a:ext cx="2590800" cy="381000"/>
              <a:chOff x="5181600" y="1600200"/>
              <a:chExt cx="2590800" cy="3810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181600" y="1600200"/>
                <a:ext cx="2590800" cy="381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5400000">
                <a:off x="52959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56007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72771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 Box 82"/>
              <p:cNvSpPr txBox="1">
                <a:spLocks noChangeArrowheads="1"/>
              </p:cNvSpPr>
              <p:nvPr/>
            </p:nvSpPr>
            <p:spPr bwMode="auto">
              <a:xfrm>
                <a:off x="5791200" y="1600200"/>
                <a:ext cx="16002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b="1" dirty="0" smtClean="0">
                    <a:solidFill>
                      <a:prstClr val="black"/>
                    </a:solidFill>
                    <a:latin typeface="Cambria" pitchFamily="18" charset="0"/>
                    <a:cs typeface="Arial" pitchFamily="34" charset="0"/>
                  </a:rPr>
                  <a:t>Data Partitions</a:t>
                </a:r>
                <a:endParaRPr lang="en-US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43434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530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6388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Text Box 82"/>
            <p:cNvSpPr txBox="1">
              <a:spLocks noChangeArrowheads="1"/>
            </p:cNvSpPr>
            <p:nvPr/>
          </p:nvSpPr>
          <p:spPr bwMode="auto">
            <a:xfrm>
              <a:off x="2590800" y="3581400"/>
              <a:ext cx="1676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mbria" pitchFamily="18" charset="0"/>
                  <a:cs typeface="Arial" pitchFamily="34" charset="0"/>
                </a:rPr>
                <a:t>Reduce Outputs</a:t>
              </a:r>
              <a:endPara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82"/>
            <p:cNvSpPr txBox="1">
              <a:spLocks noChangeArrowheads="1"/>
            </p:cNvSpPr>
            <p:nvPr/>
          </p:nvSpPr>
          <p:spPr bwMode="auto">
            <a:xfrm>
              <a:off x="6019800" y="2590800"/>
              <a:ext cx="2514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Cambria" pitchFamily="18" charset="0"/>
                </a:rPr>
                <a:t>A hash function maps the results of the map tasks to reduce tasks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8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1968</Words>
  <Application>Microsoft Office PowerPoint</Application>
  <PresentationFormat>On-screen Show (4:3)</PresentationFormat>
  <Paragraphs>416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Office Theme</vt:lpstr>
      <vt:lpstr>7_Office Theme</vt:lpstr>
      <vt:lpstr>3_Office Theme</vt:lpstr>
      <vt:lpstr>5_Office Theme</vt:lpstr>
      <vt:lpstr>4_Office Theme</vt:lpstr>
      <vt:lpstr>1_Office Theme</vt:lpstr>
      <vt:lpstr>2_Office Theme</vt:lpstr>
      <vt:lpstr>8_Office Theme</vt:lpstr>
      <vt:lpstr>Status of Clouds and their applications</vt:lpstr>
      <vt:lpstr>Important Trends</vt:lpstr>
      <vt:lpstr>Data Centers Clouds &amp;  Economies of Scale I</vt:lpstr>
      <vt:lpstr>Data Centers, Clouds  &amp; Economies of Scale II</vt:lpstr>
      <vt:lpstr>PowerPoint Presentation</vt:lpstr>
      <vt:lpstr>Clouds and Jobs</vt:lpstr>
      <vt:lpstr>Sensors as a Service Cell phones are important sensor</vt:lpstr>
      <vt:lpstr>Grids MPI and Clouds </vt:lpstr>
      <vt:lpstr>Important Platform Capability MapReduce</vt:lpstr>
      <vt:lpstr>Why MapReduce?</vt:lpstr>
      <vt:lpstr>Typical FutureGrid Performance Study</vt:lpstr>
      <vt:lpstr>SWG Sequence Alignment Performance</vt:lpstr>
      <vt:lpstr>Application Classification:  MapReduce and MPI</vt:lpstr>
      <vt:lpstr>Fault Tolerance and MapReduce</vt:lpstr>
      <vt:lpstr>MapReduce “File/Data Repository” Parallelism</vt:lpstr>
      <vt:lpstr>Why Iterative MapReduce? K-means </vt:lpstr>
      <vt:lpstr>Twister4Azure Performance Kmeans Clustering</vt:lpstr>
      <vt:lpstr>Simple Concusions</vt:lpstr>
      <vt:lpstr>FutureGrid key Concepts I</vt:lpstr>
      <vt:lpstr>FutureGrid key Concepts II</vt:lpstr>
      <vt:lpstr>FutureGrid:  a Grid/Cloud/HPC Testbed</vt:lpstr>
      <vt:lpstr>Compute Hardware</vt:lpstr>
      <vt:lpstr>5 Use Types for FutureGrid</vt:lpstr>
      <vt:lpstr>Create a Portal Account and apply for a Project</vt:lpstr>
      <vt:lpstr>Selected Current Education projects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Clouds</dc:title>
  <dc:creator>Geoffrey Fox</dc:creator>
  <cp:lastModifiedBy>Geoffrey Fox</cp:lastModifiedBy>
  <cp:revision>11</cp:revision>
  <dcterms:created xsi:type="dcterms:W3CDTF">2011-03-24T01:07:02Z</dcterms:created>
  <dcterms:modified xsi:type="dcterms:W3CDTF">2011-07-26T22:32:41Z</dcterms:modified>
</cp:coreProperties>
</file>