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4"/>
  </p:notesMasterIdLst>
  <p:sldIdLst>
    <p:sldId id="267" r:id="rId2"/>
    <p:sldId id="427" r:id="rId3"/>
    <p:sldId id="422" r:id="rId4"/>
    <p:sldId id="348" r:id="rId5"/>
    <p:sldId id="411" r:id="rId6"/>
    <p:sldId id="417" r:id="rId7"/>
    <p:sldId id="412" r:id="rId8"/>
    <p:sldId id="416" r:id="rId9"/>
    <p:sldId id="450" r:id="rId10"/>
    <p:sldId id="428" r:id="rId11"/>
    <p:sldId id="429" r:id="rId12"/>
    <p:sldId id="430" r:id="rId13"/>
    <p:sldId id="448" r:id="rId14"/>
    <p:sldId id="473" r:id="rId15"/>
    <p:sldId id="474" r:id="rId16"/>
    <p:sldId id="349" r:id="rId17"/>
    <p:sldId id="418" r:id="rId18"/>
    <p:sldId id="432" r:id="rId19"/>
    <p:sldId id="433" r:id="rId20"/>
    <p:sldId id="435" r:id="rId21"/>
    <p:sldId id="434" r:id="rId22"/>
    <p:sldId id="436" r:id="rId23"/>
    <p:sldId id="480" r:id="rId24"/>
    <p:sldId id="475" r:id="rId25"/>
    <p:sldId id="483" r:id="rId26"/>
    <p:sldId id="484" r:id="rId27"/>
    <p:sldId id="476" r:id="rId28"/>
    <p:sldId id="478" r:id="rId29"/>
    <p:sldId id="479" r:id="rId30"/>
    <p:sldId id="477" r:id="rId31"/>
    <p:sldId id="481" r:id="rId32"/>
    <p:sldId id="4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1" autoAdjust="0"/>
    <p:restoredTop sz="89293" autoAdjust="0"/>
  </p:normalViewPr>
  <p:slideViewPr>
    <p:cSldViewPr>
      <p:cViewPr varScale="1">
        <p:scale>
          <a:sx n="63" d="100"/>
          <a:sy n="63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188" indent="-230188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 David Wild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4/20/2012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9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4/20/2012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4/20/2012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4/20/2012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6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4/20/2012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4/20/2012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0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4/20/2012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8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4/20/2012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8" name="Picture 2" descr="Hom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99" y="6181725"/>
            <a:ext cx="244610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rids.ucs.indiana.edu/ptliupages/publications/pdac24g-fox.pdf" TargetMode="External"/><Relationship Id="rId2" Type="http://schemas.openxmlformats.org/officeDocument/2006/relationships/hyperlink" Target="http://www.stat.tugraz.at/AJS/ausg083+4/08306Fruehwirth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ids.ucs.indiana.edu/ptliupages/publications/hpdc2010_submission_57.pdf" TargetMode="External"/><Relationship Id="rId4" Type="http://schemas.openxmlformats.org/officeDocument/2006/relationships/hyperlink" Target="http://grids.ucs.indiana.edu/ptliupages/publications/CetraroWriteupJune11-09.pdf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salsametagenomicsqiime.blogspot.com/" TargetMode="External"/><Relationship Id="rId3" Type="http://schemas.openxmlformats.org/officeDocument/2006/relationships/hyperlink" Target="http://salsahpc.indiana.edu/millionseq/" TargetMode="External"/><Relationship Id="rId7" Type="http://schemas.openxmlformats.org/officeDocument/2006/relationships/hyperlink" Target="http://salsafungiphy.blogspot.com/" TargetMode="External"/><Relationship Id="rId2" Type="http://schemas.openxmlformats.org/officeDocument/2006/relationships/hyperlink" Target="http://salsahpc.indiana.edu/millionseq/mina/16SrRNA_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lsahpc.indiana.edu/nih/index.php/Region_Clustering" TargetMode="External"/><Relationship Id="rId5" Type="http://schemas.openxmlformats.org/officeDocument/2006/relationships/hyperlink" Target="http://salsahpc.indiana.edu/millionseq/haixu/fungi_index.html" TargetMode="External"/><Relationship Id="rId4" Type="http://schemas.openxmlformats.org/officeDocument/2006/relationships/hyperlink" Target="http://manxcatcogblog.blogspot.com/" TargetMode="External"/><Relationship Id="rId9" Type="http://schemas.openxmlformats.org/officeDocument/2006/relationships/hyperlink" Target="http://salsahpc.indiana.edu/nih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510" y="4572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/>
              <a:t>Deterministic </a:t>
            </a:r>
            <a:r>
              <a:rPr lang="en-US" sz="4800" dirty="0" smtClean="0"/>
              <a:t>Annealing </a:t>
            </a:r>
            <a:br>
              <a:rPr lang="en-US" sz="4800" dirty="0" smtClean="0"/>
            </a:br>
            <a:r>
              <a:rPr lang="en-US" sz="4800" dirty="0" smtClean="0"/>
              <a:t>Dimension Reduction</a:t>
            </a:r>
            <a:br>
              <a:rPr lang="en-US" sz="4800" dirty="0" smtClean="0"/>
            </a:br>
            <a:r>
              <a:rPr lang="en-US" sz="4800" dirty="0" smtClean="0"/>
              <a:t>and Biology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290" y="220980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Indiana University</a:t>
            </a:r>
          </a:p>
          <a:p>
            <a:r>
              <a:rPr lang="en-US" sz="2400" b="1" dirty="0" smtClean="0"/>
              <a:t>Environmental Genomics</a:t>
            </a:r>
          </a:p>
          <a:p>
            <a:r>
              <a:rPr lang="it-IT" sz="2400" b="1" dirty="0" smtClean="0">
                <a:solidFill>
                  <a:schemeClr val="tx1"/>
                </a:solidFill>
              </a:rPr>
              <a:t>April 20 2012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2290" y="35814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42" name="Picture 2" descr="C:\Users\Geoffrey Fox\Downloads\haixu_100K_K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r="32641"/>
          <a:stretch/>
        </p:blipFill>
        <p:spPr bwMode="auto">
          <a:xfrm>
            <a:off x="22761" y="0"/>
            <a:ext cx="7641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533400"/>
            <a:ext cx="45720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Start at T= “</a:t>
            </a:r>
            <a:r>
              <a:rPr lang="en-US" dirty="0" smtClean="0">
                <a:sym typeface="Symbol"/>
              </a:rPr>
              <a:t>” with 1 Cluster</a:t>
            </a:r>
          </a:p>
          <a:p>
            <a:r>
              <a:rPr lang="en-US" dirty="0" smtClean="0">
                <a:sym typeface="Symbol"/>
              </a:rPr>
              <a:t>Decrease T, Clusters emerge at instabilities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266" name="Picture 2" descr="C:\Users\Geoffrey Fox\Downloads\haixu_100K_K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r="23195"/>
          <a:stretch/>
        </p:blipFill>
        <p:spPr bwMode="auto">
          <a:xfrm>
            <a:off x="0" y="0"/>
            <a:ext cx="8630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 descr="C:\Users\Geoffrey Fox\Downloads\haixu_100K_K6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86"/>
          <a:stretch/>
        </p:blipFill>
        <p:spPr bwMode="auto">
          <a:xfrm>
            <a:off x="0" y="-2866"/>
            <a:ext cx="9067800" cy="68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Trimmed Clustering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48322"/>
            <a:ext cx="8991600" cy="4525963"/>
          </a:xfrm>
        </p:spPr>
        <p:txBody>
          <a:bodyPr>
            <a:noAutofit/>
          </a:bodyPr>
          <a:lstStyle/>
          <a:p>
            <a:r>
              <a:rPr lang="en-US" sz="2400" i="1" dirty="0"/>
              <a:t>Clustering with position-specific constraints on variance: Applying </a:t>
            </a:r>
            <a:r>
              <a:rPr lang="en-US" sz="2400" i="1" dirty="0" err="1"/>
              <a:t>redescending</a:t>
            </a:r>
            <a:r>
              <a:rPr lang="en-US" sz="2400" i="1" dirty="0"/>
              <a:t> M-estimators to label-free LC-MS data </a:t>
            </a:r>
            <a:r>
              <a:rPr lang="en-US" sz="2400" i="1" dirty="0" smtClean="0"/>
              <a:t>analysis </a:t>
            </a:r>
            <a:r>
              <a:rPr lang="en-US" sz="2400" dirty="0" smtClean="0"/>
              <a:t>(Rudolf </a:t>
            </a:r>
            <a:r>
              <a:rPr lang="en-US" sz="2400" dirty="0" err="1" smtClean="0"/>
              <a:t>Frühwirth</a:t>
            </a:r>
            <a:r>
              <a:rPr lang="en-US" sz="2400" baseline="30000" dirty="0"/>
              <a:t> </a:t>
            </a:r>
            <a:r>
              <a:rPr lang="en-US" sz="2400" dirty="0"/>
              <a:t>, D R </a:t>
            </a:r>
            <a:r>
              <a:rPr lang="en-US" sz="2400" dirty="0" smtClean="0"/>
              <a:t>Mani</a:t>
            </a:r>
            <a:r>
              <a:rPr lang="en-US" sz="2400" baseline="30000" dirty="0"/>
              <a:t> </a:t>
            </a:r>
            <a:r>
              <a:rPr lang="en-US" sz="2400" dirty="0"/>
              <a:t> and </a:t>
            </a:r>
            <a:r>
              <a:rPr lang="en-US" sz="2400" dirty="0" err="1"/>
              <a:t>Saumyadipta</a:t>
            </a:r>
            <a:r>
              <a:rPr lang="en-US" sz="2400" dirty="0"/>
              <a:t> </a:t>
            </a:r>
            <a:r>
              <a:rPr lang="en-US" sz="2400" dirty="0" err="1" smtClean="0"/>
              <a:t>Pyne</a:t>
            </a:r>
            <a:r>
              <a:rPr lang="en-US" sz="2400" dirty="0" smtClean="0"/>
              <a:t>) </a:t>
            </a:r>
            <a:r>
              <a:rPr lang="en-US" sz="2400" i="1" dirty="0" smtClean="0"/>
              <a:t>BMC Bioinformatics</a:t>
            </a:r>
            <a:r>
              <a:rPr lang="en-US" sz="2400" dirty="0"/>
              <a:t> 2011, </a:t>
            </a:r>
            <a:r>
              <a:rPr lang="en-US" sz="2400" b="1" dirty="0" smtClean="0"/>
              <a:t>12:</a:t>
            </a:r>
            <a:r>
              <a:rPr lang="en-US" sz="2400" dirty="0" smtClean="0"/>
              <a:t>358</a:t>
            </a:r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TCC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sym typeface="Symbol"/>
              </a:rPr>
              <a:t></a:t>
            </a:r>
            <a:r>
              <a:rPr lang="en-US" sz="2400" i="1" baseline="-25000" dirty="0"/>
              <a:t>k</a:t>
            </a:r>
            <a:r>
              <a:rPr lang="en-US" sz="2400" baseline="-25000" dirty="0"/>
              <a:t>=0</a:t>
            </a:r>
            <a:r>
              <a:rPr lang="en-US" sz="2400" baseline="30000" dirty="0"/>
              <a:t>K</a:t>
            </a:r>
            <a:r>
              <a:rPr lang="en-US" sz="2400" dirty="0"/>
              <a:t> </a:t>
            </a:r>
            <a:r>
              <a:rPr lang="en-US" sz="2400" dirty="0" smtClean="0">
                <a:sym typeface="Symbol"/>
              </a:rPr>
              <a:t>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=1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/>
              <a:t>) </a:t>
            </a:r>
            <a:r>
              <a:rPr lang="en-US" sz="2400" dirty="0" smtClean="0"/>
              <a:t>f(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,k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f(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,k</a:t>
            </a:r>
            <a:r>
              <a:rPr lang="en-US" sz="2400" dirty="0" smtClean="0"/>
              <a:t>) = (</a:t>
            </a:r>
            <a:r>
              <a:rPr lang="en-US" sz="2400" u="sng" dirty="0" smtClean="0"/>
              <a:t>X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) </a:t>
            </a:r>
            <a:r>
              <a:rPr lang="en-US" sz="2400" dirty="0"/>
              <a:t>- </a:t>
            </a:r>
            <a:r>
              <a:rPr lang="en-US" sz="2400" u="sng" dirty="0"/>
              <a:t>Y</a:t>
            </a:r>
            <a:r>
              <a:rPr lang="en-US" sz="2400" dirty="0"/>
              <a:t>(</a:t>
            </a:r>
            <a:r>
              <a:rPr lang="en-US" sz="2400" i="1" dirty="0"/>
              <a:t>k</a:t>
            </a:r>
            <a:r>
              <a:rPr lang="en-US" sz="2400" dirty="0" smtClean="0"/>
              <a:t>))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/2</a:t>
            </a:r>
            <a:r>
              <a:rPr lang="en-US" sz="2400" dirty="0" smtClean="0">
                <a:sym typeface="Symbol"/>
              </a:rPr>
              <a:t>(k)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k &gt; 0</a:t>
            </a:r>
          </a:p>
          <a:p>
            <a:pPr lvl="1"/>
            <a:r>
              <a:rPr lang="en-US" sz="2400" dirty="0" smtClean="0"/>
              <a:t>f(</a:t>
            </a:r>
            <a:r>
              <a:rPr lang="en-US" sz="2400" i="1" dirty="0" smtClean="0"/>
              <a:t>i</a:t>
            </a:r>
            <a:r>
              <a:rPr lang="en-US" sz="2400" dirty="0" smtClean="0"/>
              <a:t>,0) = 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/ 2                             k = 0</a:t>
            </a:r>
            <a:endParaRPr lang="en-US" sz="2400" dirty="0" smtClean="0">
              <a:sym typeface="Symbol"/>
            </a:endParaRPr>
          </a:p>
          <a:p>
            <a:r>
              <a:rPr lang="en-US" sz="2400" dirty="0" smtClean="0"/>
              <a:t>The 0’th cluster captures (at zero temperature) all points outside clusters (background)</a:t>
            </a:r>
          </a:p>
          <a:p>
            <a:r>
              <a:rPr lang="en-US" sz="2400" dirty="0" smtClean="0"/>
              <a:t>Clusters are trimmed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u="sng" dirty="0" smtClean="0"/>
              <a:t>X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) </a:t>
            </a:r>
            <a:r>
              <a:rPr lang="en-US" sz="2400" dirty="0"/>
              <a:t>- </a:t>
            </a:r>
            <a:r>
              <a:rPr lang="en-US" sz="2400" u="sng" dirty="0"/>
              <a:t>Y</a:t>
            </a:r>
            <a:r>
              <a:rPr lang="en-US" sz="2400" dirty="0"/>
              <a:t>(</a:t>
            </a:r>
            <a:r>
              <a:rPr lang="en-US" sz="2400" i="1" dirty="0"/>
              <a:t>k</a:t>
            </a:r>
            <a:r>
              <a:rPr lang="en-US" sz="2400" dirty="0"/>
              <a:t>))</a:t>
            </a:r>
            <a:r>
              <a:rPr lang="en-US" sz="2400" baseline="30000" dirty="0"/>
              <a:t>2</a:t>
            </a:r>
            <a:r>
              <a:rPr lang="en-US" sz="2400" dirty="0"/>
              <a:t>/2</a:t>
            </a:r>
            <a:r>
              <a:rPr lang="en-US" sz="2400" dirty="0">
                <a:sym typeface="Symbol"/>
              </a:rPr>
              <a:t>(k)</a:t>
            </a:r>
            <a:r>
              <a:rPr lang="en-US" sz="2400" baseline="30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&lt; </a:t>
            </a:r>
            <a:r>
              <a:rPr lang="en-US" sz="2400" dirty="0"/>
              <a:t>c</a:t>
            </a:r>
            <a:r>
              <a:rPr lang="en-US" sz="2400" baseline="30000" dirty="0"/>
              <a:t>2</a:t>
            </a:r>
            <a:r>
              <a:rPr lang="en-US" sz="2400" dirty="0"/>
              <a:t> / 2 </a:t>
            </a:r>
            <a:endParaRPr lang="en-US" sz="2400" dirty="0" smtClean="0"/>
          </a:p>
          <a:p>
            <a:r>
              <a:rPr lang="en-US" sz="2400" dirty="0" smtClean="0"/>
              <a:t>Applied to</a:t>
            </a:r>
            <a:br>
              <a:rPr lang="en-US" sz="2400" dirty="0" smtClean="0"/>
            </a:br>
            <a:r>
              <a:rPr lang="en-US" sz="2400" dirty="0" smtClean="0"/>
              <a:t>Proteomics </a:t>
            </a:r>
            <a:br>
              <a:rPr lang="en-US" sz="2400" dirty="0" smtClean="0"/>
            </a:br>
            <a:r>
              <a:rPr lang="en-US" sz="2400" dirty="0" smtClean="0"/>
              <a:t>Mass </a:t>
            </a:r>
            <a:r>
              <a:rPr lang="en-US" sz="2400" dirty="0"/>
              <a:t>Spectrometry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962400" y="4125675"/>
            <a:ext cx="5181600" cy="2466552"/>
            <a:chOff x="3962400" y="4343400"/>
            <a:chExt cx="5181600" cy="2466552"/>
          </a:xfrm>
        </p:grpSpPr>
        <p:grpSp>
          <p:nvGrpSpPr>
            <p:cNvPr id="12" name="Group 11"/>
            <p:cNvGrpSpPr/>
            <p:nvPr/>
          </p:nvGrpSpPr>
          <p:grpSpPr>
            <a:xfrm>
              <a:off x="3962400" y="4343400"/>
              <a:ext cx="5181600" cy="2466552"/>
              <a:chOff x="3962400" y="4382981"/>
              <a:chExt cx="5181600" cy="2466552"/>
            </a:xfrm>
          </p:grpSpPr>
          <p:pic>
            <p:nvPicPr>
              <p:cNvPr id="11878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4382981"/>
                <a:ext cx="5181600" cy="2466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7967133" y="46482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 ~ 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0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477000" y="44958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 = </a:t>
                </a:r>
                <a:r>
                  <a:rPr lang="en-US" dirty="0" smtClean="0">
                    <a:sym typeface="Symbol"/>
                  </a:rPr>
                  <a:t>1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0292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 = </a:t>
                </a:r>
                <a:r>
                  <a:rPr lang="en-US" dirty="0" smtClean="0">
                    <a:sym typeface="Symbol"/>
                  </a:rPr>
                  <a:t>5</a:t>
                </a:r>
                <a:endParaRPr lang="en-US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5638800" y="4495800"/>
                <a:ext cx="228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7924800" y="4495800"/>
                <a:ext cx="0" cy="1981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636079" y="4495800"/>
                <a:ext cx="0" cy="1981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6019800" y="57912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Distance from cluster center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78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/>
          <a:lstStyle/>
          <a:p>
            <a:r>
              <a:rPr lang="en-US" dirty="0" smtClean="0"/>
              <a:t>Proteomics 2D DA Clustering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291" name="Picture 3" descr="C:\Users\Geoffrey Fox\Desktop\AzaleaDskT\Pyne\Run63(8to3spongeSmallP)\Rawdata525Clusters-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0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2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314" name="Picture 2" descr="C:\Users\Geoffrey Fox\Desktop\AzaleaDskT\Pyne\Run64(3SpongeP.1)\cluster-M3000-C522Scaled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956869"/>
            <a:ext cx="9144000" cy="58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0" y="36443"/>
            <a:ext cx="9067800" cy="920426"/>
          </a:xfrm>
        </p:spPr>
        <p:txBody>
          <a:bodyPr/>
          <a:lstStyle/>
          <a:p>
            <a:r>
              <a:rPr lang="en-US" dirty="0" smtClean="0"/>
              <a:t>Proteomics 2D DA Clustering -- Scaled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324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High Performance Dimension Reduction and Visualization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220200" cy="5181599"/>
          </a:xfrm>
        </p:spPr>
        <p:txBody>
          <a:bodyPr>
            <a:noAutofit/>
          </a:bodyPr>
          <a:lstStyle/>
          <a:p>
            <a:r>
              <a:rPr lang="en-US" sz="2400" dirty="0" smtClean="0"/>
              <a:t>Need is pervasive</a:t>
            </a:r>
          </a:p>
          <a:p>
            <a:pPr lvl="1"/>
            <a:r>
              <a:rPr lang="en-US" sz="2400" dirty="0" smtClean="0"/>
              <a:t>Large and high dimensional data are everywhere: biology, physics, Internet, …</a:t>
            </a:r>
          </a:p>
          <a:p>
            <a:pPr lvl="1"/>
            <a:r>
              <a:rPr lang="en-US" sz="2400" b="1" dirty="0" smtClean="0"/>
              <a:t>Visualization can help data analysis</a:t>
            </a:r>
          </a:p>
          <a:p>
            <a:r>
              <a:rPr lang="en-US" sz="2400" dirty="0" smtClean="0"/>
              <a:t> Visualization of large datasets with high performance</a:t>
            </a:r>
          </a:p>
          <a:p>
            <a:pPr lvl="1"/>
            <a:r>
              <a:rPr lang="en-US" sz="2400" dirty="0" smtClean="0"/>
              <a:t>Map high-dimensional data into low dimensions (2D or 3D).</a:t>
            </a:r>
          </a:p>
          <a:p>
            <a:pPr lvl="1"/>
            <a:r>
              <a:rPr lang="en-US" sz="2400" dirty="0" smtClean="0"/>
              <a:t>Need Parallel programming for processing large data sets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Developing high performance dimension reduction algorithms: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MDS(Multi-dimensional Scaling)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GTM(Generative Topographic Mapping)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DA-MDS(Deterministic Annealing MDS)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DA-GTM(Deterministic Annealing GTM)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Interactive visualization tool </a:t>
            </a:r>
            <a:r>
              <a:rPr lang="en-US" sz="2400" dirty="0" err="1" smtClean="0">
                <a:solidFill>
                  <a:srgbClr val="990033"/>
                </a:solidFill>
              </a:rPr>
              <a:t>PlotViz</a:t>
            </a:r>
            <a:endParaRPr lang="en-US" sz="2400" dirty="0" smtClean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7620000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700" b="1" dirty="0" smtClean="0"/>
              <a:t>Multidimensional Scaling MDS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76200" y="762000"/>
            <a:ext cx="9144000" cy="472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dirty="0" smtClean="0">
                <a:solidFill>
                  <a:srgbClr val="FF0000"/>
                </a:solidFill>
              </a:rPr>
              <a:t>Map points </a:t>
            </a:r>
            <a:r>
              <a:rPr lang="en-US" sz="2200" dirty="0" smtClean="0"/>
              <a:t>in high dimension to </a:t>
            </a:r>
            <a:r>
              <a:rPr lang="en-US" sz="2200" dirty="0" smtClean="0">
                <a:solidFill>
                  <a:srgbClr val="FF0000"/>
                </a:solidFill>
              </a:rPr>
              <a:t>lower dimensions</a:t>
            </a:r>
          </a:p>
          <a:p>
            <a:pPr eaLnBrk="1" hangingPunct="1"/>
            <a:r>
              <a:rPr lang="en-US" sz="2200" dirty="0" smtClean="0"/>
              <a:t>Many such </a:t>
            </a:r>
            <a:r>
              <a:rPr lang="en-US" sz="2200" dirty="0" smtClean="0">
                <a:solidFill>
                  <a:srgbClr val="FF0000"/>
                </a:solidFill>
              </a:rPr>
              <a:t>dimension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reduction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smtClean="0"/>
              <a:t>algorithms (</a:t>
            </a:r>
            <a:r>
              <a:rPr lang="en-US" sz="2200" dirty="0" smtClean="0">
                <a:solidFill>
                  <a:srgbClr val="FF0000"/>
                </a:solidFill>
              </a:rPr>
              <a:t>PCA</a:t>
            </a:r>
            <a:r>
              <a:rPr lang="en-US" sz="2200" dirty="0" smtClean="0"/>
              <a:t> Principal component analysis easiest); simplest but perhaps best at times is </a:t>
            </a:r>
            <a:r>
              <a:rPr lang="en-US" sz="2200" dirty="0" smtClean="0">
                <a:solidFill>
                  <a:srgbClr val="FF0000"/>
                </a:solidFill>
              </a:rPr>
              <a:t>MDS</a:t>
            </a:r>
          </a:p>
          <a:p>
            <a:r>
              <a:rPr lang="en-US" sz="2200" dirty="0" smtClean="0"/>
              <a:t>Minimize </a:t>
            </a:r>
            <a:r>
              <a:rPr lang="en-US" altLang="ja-JP" sz="2200" dirty="0" smtClean="0">
                <a:ea typeface="ＭＳ Ｐゴシック" pitchFamily="-112" charset="-128"/>
              </a:rPr>
              <a:t>Stress </a:t>
            </a:r>
            <a:br>
              <a:rPr lang="en-US" altLang="ja-JP" sz="2200" dirty="0" smtClean="0">
                <a:ea typeface="ＭＳ Ｐゴシック" pitchFamily="-112" charset="-128"/>
              </a:rPr>
            </a:br>
            <a:r>
              <a:rPr lang="en-US" altLang="ja-JP" sz="2200" b="1" dirty="0" smtClean="0">
                <a:ea typeface="ＭＳ Ｐゴシック" pitchFamily="-112" charset="-128"/>
              </a:rPr>
              <a:t>	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altLang="ja-JP" sz="2400" b="1" u="sng" dirty="0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) =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i&lt;j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ea typeface="ＭＳ Ｐゴシック" pitchFamily="-112" charset="-128"/>
              </a:rPr>
              <a:t>=1</a:t>
            </a:r>
            <a:r>
              <a:rPr lang="en-US" altLang="ja-JP" sz="2400" b="1" i="1" baseline="30000" dirty="0" smtClean="0">
                <a:solidFill>
                  <a:srgbClr val="FF0000"/>
                </a:solidFill>
                <a:ea typeface="ＭＳ Ｐゴシック" pitchFamily="-112" charset="-128"/>
              </a:rPr>
              <a:t>n</a:t>
            </a:r>
            <a:r>
              <a:rPr lang="en-US" altLang="ja-JP" sz="2400" b="1" i="1" dirty="0" smtClean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weight(</a:t>
            </a:r>
            <a:r>
              <a:rPr lang="en-US" altLang="ja-JP" sz="2400" b="1" i="1" dirty="0" err="1" smtClean="0">
                <a:solidFill>
                  <a:srgbClr val="FF0000"/>
                </a:solidFill>
                <a:ea typeface="ＭＳ Ｐゴシック" pitchFamily="-112" charset="-128"/>
              </a:rPr>
              <a:t>i,j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) (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j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- d(</a:t>
            </a:r>
            <a:r>
              <a:rPr lang="en-US" altLang="ja-JP" sz="2400" b="1" u="sng" dirty="0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400" b="1" i="1" dirty="0" smtClean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400" b="1" u="sng" dirty="0" err="1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err="1" smtClean="0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))</a:t>
            </a:r>
            <a:r>
              <a:rPr lang="en-US" altLang="ja-JP" sz="2400" b="1" baseline="30000" dirty="0" smtClean="0">
                <a:solidFill>
                  <a:srgbClr val="FF0000"/>
                </a:solidFill>
                <a:ea typeface="ＭＳ Ｐゴシック" pitchFamily="-112" charset="-128"/>
              </a:rPr>
              <a:t>2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</a:p>
          <a:p>
            <a:r>
              <a:rPr lang="en-US" sz="22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200" b="1" dirty="0">
                <a:solidFill>
                  <a:srgbClr val="FF0000"/>
                </a:solidFill>
              </a:rPr>
              <a:t>(</a:t>
            </a:r>
            <a:r>
              <a:rPr lang="en-US" sz="2200" b="1" i="1" dirty="0">
                <a:solidFill>
                  <a:srgbClr val="FF0000"/>
                </a:solidFill>
              </a:rPr>
              <a:t>i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i="1" dirty="0">
                <a:solidFill>
                  <a:srgbClr val="FF0000"/>
                </a:solidFill>
              </a:rPr>
              <a:t>j</a:t>
            </a:r>
            <a:r>
              <a:rPr lang="en-US" sz="2200" b="1" dirty="0">
                <a:solidFill>
                  <a:srgbClr val="FF0000"/>
                </a:solidFill>
              </a:rPr>
              <a:t>) </a:t>
            </a:r>
            <a:r>
              <a:rPr lang="en-US" altLang="ja-JP" sz="2200" dirty="0" smtClean="0">
                <a:ea typeface="ＭＳ Ｐゴシック" pitchFamily="-112" charset="-128"/>
              </a:rPr>
              <a:t>are input dissimilarities and </a:t>
            </a:r>
            <a:r>
              <a:rPr lang="en-US" altLang="ja-JP" sz="2200" dirty="0" smtClean="0">
                <a:solidFill>
                  <a:srgbClr val="FF0000"/>
                </a:solidFill>
                <a:ea typeface="ＭＳ Ｐゴシック" pitchFamily="-112" charset="-128"/>
              </a:rPr>
              <a:t>d(</a:t>
            </a:r>
            <a:r>
              <a:rPr lang="en-US" altLang="ja-JP" sz="2200" u="sng" dirty="0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i="1" baseline="-25000" dirty="0" smtClean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200" i="1" dirty="0" smtClean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200" u="sng" dirty="0" err="1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i="1" baseline="-25000" dirty="0" err="1" smtClean="0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200" dirty="0" smtClean="0">
                <a:solidFill>
                  <a:srgbClr val="FF0000"/>
                </a:solidFill>
                <a:ea typeface="ＭＳ Ｐゴシック" pitchFamily="-112" charset="-128"/>
              </a:rPr>
              <a:t>) </a:t>
            </a:r>
            <a:r>
              <a:rPr lang="en-US" altLang="ja-JP" sz="2200" dirty="0" smtClean="0">
                <a:ea typeface="ＭＳ Ｐゴシック" pitchFamily="-112" charset="-128"/>
              </a:rPr>
              <a:t>the Euclidean distance squared in embedding space (3D usually)</a:t>
            </a:r>
          </a:p>
          <a:p>
            <a:pPr eaLnBrk="1" hangingPunct="1"/>
            <a:r>
              <a:rPr lang="en-US" sz="2200" dirty="0" smtClean="0"/>
              <a:t>SMACOF or </a:t>
            </a:r>
            <a:r>
              <a:rPr lang="en-US" sz="2200" dirty="0" smtClean="0">
                <a:solidFill>
                  <a:srgbClr val="FF0000"/>
                </a:solidFill>
              </a:rPr>
              <a:t>Scaling by minimizing a complicated function </a:t>
            </a:r>
            <a:r>
              <a:rPr lang="en-US" sz="2200" dirty="0" smtClean="0"/>
              <a:t>is clever steepest descent (expectation maximization EM) algorithm</a:t>
            </a:r>
          </a:p>
          <a:p>
            <a:pPr eaLnBrk="1" hangingPunct="1"/>
            <a:r>
              <a:rPr lang="en-US" sz="2200" dirty="0" smtClean="0"/>
              <a:t>Computational complexity goes like N</a:t>
            </a:r>
            <a:r>
              <a:rPr lang="en-US" sz="2200" baseline="30000" dirty="0" smtClean="0"/>
              <a:t>2</a:t>
            </a:r>
            <a:r>
              <a:rPr lang="en-US" sz="2200" dirty="0"/>
              <a:t> </a:t>
            </a:r>
            <a:r>
              <a:rPr lang="en-US" sz="2200" baseline="-25000" dirty="0" smtClean="0"/>
              <a:t>*</a:t>
            </a:r>
            <a:r>
              <a:rPr lang="en-US" sz="2200" dirty="0" smtClean="0"/>
              <a:t> Reduced Dimension</a:t>
            </a:r>
          </a:p>
          <a:p>
            <a:pPr eaLnBrk="1" hangingPunct="1"/>
            <a:r>
              <a:rPr lang="en-US" sz="2200" dirty="0" smtClean="0"/>
              <a:t>We developed a </a:t>
            </a:r>
            <a:r>
              <a:rPr lang="en-US" sz="2200" dirty="0" smtClean="0">
                <a:solidFill>
                  <a:srgbClr val="FF0000"/>
                </a:solidFill>
              </a:rPr>
              <a:t>Deterministic annealed </a:t>
            </a:r>
            <a:r>
              <a:rPr lang="en-US" sz="2200" dirty="0" smtClean="0"/>
              <a:t>version of it which is much better</a:t>
            </a:r>
          </a:p>
          <a:p>
            <a:pPr eaLnBrk="1" hangingPunct="1"/>
            <a:r>
              <a:rPr lang="en-US" sz="2200" dirty="0" smtClean="0"/>
              <a:t>Could just view as non linear </a:t>
            </a:r>
            <a:r>
              <a:rPr lang="en-US" sz="2200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200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200" dirty="0" smtClean="0">
                <a:sym typeface="Symbol"/>
              </a:rPr>
              <a:t>problem (Tapia et al. Rice)</a:t>
            </a:r>
          </a:p>
          <a:p>
            <a:pPr lvl="1"/>
            <a:r>
              <a:rPr lang="en-US" sz="1800" dirty="0" smtClean="0">
                <a:sym typeface="Symbol"/>
              </a:rPr>
              <a:t>Slower but more general</a:t>
            </a:r>
          </a:p>
          <a:p>
            <a:pPr eaLnBrk="1" hangingPunct="1"/>
            <a:r>
              <a:rPr lang="en-US" sz="2200" dirty="0" smtClean="0">
                <a:sym typeface="Symbol"/>
              </a:rPr>
              <a:t>All parallelize with high efficiency</a:t>
            </a:r>
            <a:endParaRPr lang="en-US" sz="2200" dirty="0" smtClean="0"/>
          </a:p>
          <a:p>
            <a:pPr eaLnBrk="1" hangingPunct="1"/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122" name="Picture 2" descr="C:\Users\Geoffrey Fox\Desktop\Rc_haixu_100k_af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8497" r="15760" b="7305"/>
          <a:stretch/>
        </p:blipFill>
        <p:spPr bwMode="auto">
          <a:xfrm>
            <a:off x="762000" y="990"/>
            <a:ext cx="8382000" cy="68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276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err="1" smtClean="0"/>
              <a:t>OctTree</a:t>
            </a:r>
            <a:r>
              <a:rPr lang="en-US" sz="2800" dirty="0" smtClean="0"/>
              <a:t> for 100K sample of Fungi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4953000"/>
            <a:ext cx="29718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 smtClean="0">
                <a:solidFill>
                  <a:prstClr val="black"/>
                </a:solidFill>
              </a:rPr>
              <a:t>We use </a:t>
            </a:r>
            <a:r>
              <a:rPr lang="en-US" sz="2800" dirty="0" err="1" smtClean="0">
                <a:solidFill>
                  <a:prstClr val="black"/>
                </a:solidFill>
              </a:rPr>
              <a:t>OctTree</a:t>
            </a:r>
            <a:r>
              <a:rPr lang="en-US" sz="2800" dirty="0" smtClean="0">
                <a:solidFill>
                  <a:prstClr val="black"/>
                </a:solidFill>
              </a:rPr>
              <a:t> for logarithmic interpolation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850134"/>
          </a:xfrm>
        </p:spPr>
        <p:txBody>
          <a:bodyPr/>
          <a:lstStyle/>
          <a:p>
            <a:r>
              <a:rPr lang="en-US" dirty="0" smtClean="0"/>
              <a:t>440K Interpolated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170" name="Picture 2" descr="C:\Users\Geoffrey Fox\Desktop\Talk\Haixu440KInterpol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534"/>
            <a:ext cx="9144000" cy="58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"/>
            <a:ext cx="8229600" cy="1143000"/>
          </a:xfrm>
        </p:spPr>
        <p:txBody>
          <a:bodyPr/>
          <a:lstStyle/>
          <a:p>
            <a:r>
              <a:rPr lang="en-US" b="1" dirty="0" smtClean="0"/>
              <a:t>Some 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067800" cy="343894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Big Data </a:t>
            </a:r>
            <a:r>
              <a:rPr lang="en-US" dirty="0" smtClean="0"/>
              <a:t>requires </a:t>
            </a:r>
            <a:r>
              <a:rPr lang="en-US" dirty="0" smtClean="0">
                <a:solidFill>
                  <a:srgbClr val="FF0000"/>
                </a:solidFill>
              </a:rPr>
              <a:t>high performance </a:t>
            </a:r>
            <a:r>
              <a:rPr lang="en-US" dirty="0" smtClean="0"/>
              <a:t>– achieve with parallel computing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Big Data </a:t>
            </a:r>
            <a:r>
              <a:rPr lang="en-US" dirty="0" smtClean="0"/>
              <a:t>requires </a:t>
            </a:r>
            <a:r>
              <a:rPr lang="en-US" dirty="0" smtClean="0">
                <a:solidFill>
                  <a:srgbClr val="FF0000"/>
                </a:solidFill>
              </a:rPr>
              <a:t>robust algorithms </a:t>
            </a:r>
            <a:r>
              <a:rPr lang="en-US" dirty="0" smtClean="0"/>
              <a:t>as more opportunity to make mistakes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Deterministic </a:t>
            </a:r>
            <a:r>
              <a:rPr lang="en-US" sz="3200" dirty="0">
                <a:solidFill>
                  <a:srgbClr val="FF0000"/>
                </a:solidFill>
              </a:rPr>
              <a:t>annealing (DA)  </a:t>
            </a:r>
            <a:r>
              <a:rPr lang="en-US" sz="3200" dirty="0"/>
              <a:t>is one of better approaches to </a:t>
            </a:r>
            <a:r>
              <a:rPr lang="en-US" sz="3200" dirty="0" smtClean="0"/>
              <a:t>optimization</a:t>
            </a:r>
          </a:p>
          <a:p>
            <a:pPr lvl="1"/>
            <a:r>
              <a:rPr lang="en-US" sz="2800" dirty="0" smtClean="0"/>
              <a:t>Tends to remove </a:t>
            </a:r>
            <a:r>
              <a:rPr lang="en-US" sz="2800" dirty="0"/>
              <a:t>local </a:t>
            </a:r>
            <a:r>
              <a:rPr lang="en-US" sz="2800" dirty="0" smtClean="0"/>
              <a:t>optima</a:t>
            </a:r>
          </a:p>
          <a:p>
            <a:pPr lvl="1"/>
            <a:r>
              <a:rPr lang="en-US" dirty="0" smtClean="0"/>
              <a:t>Addresses overfitting</a:t>
            </a:r>
          </a:p>
          <a:p>
            <a:pPr lvl="1"/>
            <a:r>
              <a:rPr lang="en-US" dirty="0" smtClean="0"/>
              <a:t>Faster than simulated annealing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505742"/>
            <a:ext cx="6042942" cy="21236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Return to my heritage (physics) with an approach I called </a:t>
            </a:r>
            <a:r>
              <a:rPr lang="en-US" sz="2200" dirty="0">
                <a:solidFill>
                  <a:srgbClr val="FF0000"/>
                </a:solidFill>
              </a:rPr>
              <a:t>Physical Computation 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(cf. also genetic </a:t>
            </a:r>
            <a:r>
              <a:rPr lang="en-US" sz="2200" dirty="0" err="1" smtClean="0"/>
              <a:t>algs</a:t>
            </a:r>
            <a:r>
              <a:rPr lang="en-US" sz="2200" dirty="0" smtClean="0"/>
              <a:t>) -- methods </a:t>
            </a:r>
            <a:r>
              <a:rPr lang="en-US" sz="2200" dirty="0"/>
              <a:t>based on analogies to </a:t>
            </a:r>
            <a:r>
              <a:rPr lang="en-US" sz="2200" dirty="0" smtClean="0"/>
              <a:t>nature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Physics systems find true lowest energy state if you </a:t>
            </a:r>
            <a:r>
              <a:rPr lang="en-US" sz="2200" dirty="0" smtClean="0"/>
              <a:t>anneal i.e</a:t>
            </a:r>
            <a:r>
              <a:rPr lang="en-US" sz="2200" dirty="0"/>
              <a:t>. you equilibrate at each temperature as you cool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42" y="3148191"/>
            <a:ext cx="3085818" cy="36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26334"/>
          </a:xfrm>
        </p:spPr>
        <p:txBody>
          <a:bodyPr/>
          <a:lstStyle/>
          <a:p>
            <a:r>
              <a:rPr lang="en-US" dirty="0" smtClean="0"/>
              <a:t>A large cluster in Region 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5714" name="Picture 2" descr="C:\Users\Geoffrey Fox\Desktop\haixu\HaixuPNG\HaixuPNG\HaixuMegaregion0Oct20-1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534"/>
            <a:ext cx="9144000" cy="58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23" y="152400"/>
            <a:ext cx="8229600" cy="729335"/>
          </a:xfrm>
        </p:spPr>
        <p:txBody>
          <a:bodyPr/>
          <a:lstStyle/>
          <a:p>
            <a:r>
              <a:rPr lang="en-US" dirty="0" smtClean="0"/>
              <a:t>26 Clusters in Region 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6738" name="Picture 2" descr="C:\Users\Geoffrey Fox\Desktop\haixu\HaixuPNG\HaixuPNG\HaixuMegaregion4Oct20-1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7" y="1003973"/>
            <a:ext cx="9144000" cy="58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36391"/>
          </a:xfrm>
        </p:spPr>
        <p:txBody>
          <a:bodyPr/>
          <a:lstStyle/>
          <a:p>
            <a:r>
              <a:rPr lang="en-US" dirty="0" smtClean="0"/>
              <a:t>13  Clusters in Region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7762" name="Picture 2" descr="C:\Users\Geoffrey Fox\Desktop\haixu\HaixuPNG\HaixuPNG\HaixuMegaregion6Oct20-1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591"/>
            <a:ext cx="9144000" cy="58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228600"/>
            <a:ext cx="8229600" cy="1143000"/>
          </a:xfrm>
        </p:spPr>
        <p:txBody>
          <a:bodyPr/>
          <a:lstStyle/>
          <a:p>
            <a:r>
              <a:rPr lang="en-US" dirty="0" smtClean="0"/>
              <a:t>Phylogenetic Tree</a:t>
            </a:r>
            <a:br>
              <a:rPr lang="en-US" dirty="0" smtClean="0"/>
            </a:br>
            <a:r>
              <a:rPr lang="en-US" dirty="0" smtClean="0"/>
              <a:t>with Centers of Clusters at bottom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37511" r="-1112" b="19645"/>
          <a:stretch/>
        </p:blipFill>
        <p:spPr bwMode="auto">
          <a:xfrm>
            <a:off x="142240" y="2006600"/>
            <a:ext cx="8986520" cy="244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7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Phylogenetic Tree 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4338" name="Picture 2" descr="C:\Users\Geoffrey Fox\Downloads\100KTreeApril19-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1080"/>
            <a:ext cx="9144000" cy="506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Phylogenetic Tree II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 descr="C:\Users\Geoffrey Fox\Downloads\Noconsens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534"/>
            <a:ext cx="9144000" cy="58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Phylogenetic Tree III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 descr="C:\Users\Geoffrey Fox\Downloads\Nopoi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" y="1002535"/>
            <a:ext cx="9144000" cy="58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Metagenomics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5362" name="Picture 2" descr="C:\Users\Geoffrey Fox\Desktop\680k_hierarchical_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5" y="1012591"/>
            <a:ext cx="9144000" cy="58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228" y="274638"/>
            <a:ext cx="2961572" cy="1143000"/>
          </a:xfrm>
        </p:spPr>
        <p:txBody>
          <a:bodyPr/>
          <a:lstStyle/>
          <a:p>
            <a:r>
              <a:rPr lang="en-US" sz="3200" dirty="0" smtClean="0"/>
              <a:t>~100K COG</a:t>
            </a:r>
            <a:br>
              <a:rPr lang="en-US" sz="3200" dirty="0" smtClean="0"/>
            </a:br>
            <a:r>
              <a:rPr lang="en-US" sz="3200" dirty="0" smtClean="0"/>
              <a:t>with 7 clusters from database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7412" name="Picture 4" descr="http://salsahpc.indiana.edu/manxcat/cog_95672_nw_sqrt4d/chisq_sammon_cog_uniq_95672_nw_sqrt4d_clustered_selected_7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0"/>
          <a:stretch/>
        </p:blipFill>
        <p:spPr bwMode="auto">
          <a:xfrm>
            <a:off x="16565" y="128796"/>
            <a:ext cx="6089664" cy="669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8434" name="Picture 2" descr="http://salsahpc.indiana.edu/manxcat/cog_95672_nw_sqrt4d/chisq_sammon_cog_uniq_95672_nw_sqrt4d_clustered_selected_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" y="-28656"/>
            <a:ext cx="9144000" cy="686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6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8229600" cy="822960"/>
          </a:xfrm>
        </p:spPr>
        <p:txBody>
          <a:bodyPr/>
          <a:lstStyle/>
          <a:p>
            <a:r>
              <a:rPr lang="en-US" b="1" dirty="0" smtClean="0"/>
              <a:t>Some Ideas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311467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Deterministic annealing </a:t>
            </a:r>
            <a:r>
              <a:rPr lang="en-US" sz="2800" dirty="0" smtClean="0"/>
              <a:t>is better than many well-used optimization problems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000" dirty="0" smtClean="0"/>
              <a:t>Started as “Elastic Net” by Durbin for Travelling Salesman Problem TSP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800" dirty="0"/>
              <a:t>Basic idea behind deterministic annealing </a:t>
            </a:r>
            <a:r>
              <a:rPr lang="en-US" sz="2800" dirty="0" smtClean="0"/>
              <a:t>is </a:t>
            </a:r>
            <a:r>
              <a:rPr lang="en-US" sz="2800" dirty="0" smtClean="0">
                <a:solidFill>
                  <a:srgbClr val="FF0000"/>
                </a:solidFill>
              </a:rPr>
              <a:t>mean field </a:t>
            </a:r>
            <a:r>
              <a:rPr lang="en-US" sz="2800" dirty="0" smtClean="0"/>
              <a:t>approximation, which is also used </a:t>
            </a:r>
            <a:r>
              <a:rPr lang="en-US" sz="2800" dirty="0"/>
              <a:t>in “Variational Bayes” and many “neural network </a:t>
            </a:r>
            <a:r>
              <a:rPr lang="en-US" sz="2800" dirty="0" smtClean="0"/>
              <a:t>approaches”</a:t>
            </a:r>
          </a:p>
          <a:p>
            <a:pPr marL="342900" lvl="1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en-US" dirty="0"/>
              <a:t>Markov chain Monte Carlo (MCMC) methods are </a:t>
            </a:r>
            <a:r>
              <a:rPr lang="en-US" dirty="0" smtClean="0"/>
              <a:t>roughly single temperature </a:t>
            </a:r>
            <a:r>
              <a:rPr lang="en-US" dirty="0" smtClean="0">
                <a:solidFill>
                  <a:srgbClr val="FF0000"/>
                </a:solidFill>
              </a:rPr>
              <a:t>simulated </a:t>
            </a:r>
            <a:r>
              <a:rPr lang="en-US" dirty="0">
                <a:solidFill>
                  <a:srgbClr val="FF0000"/>
                </a:solidFill>
              </a:rPr>
              <a:t>annealing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2800" dirty="0" smtClean="0"/>
          </a:p>
        </p:txBody>
      </p:sp>
      <p:pic>
        <p:nvPicPr>
          <p:cNvPr id="1026" name="Picture 2" descr="http://www.frit-happens.co.uk/w/images/5/50/Bead_Annea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029075"/>
            <a:ext cx="51625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99" y="4267200"/>
            <a:ext cx="3657601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marL="91440" lvl="1">
              <a:buFont typeface="Arial" pitchFamily="34" charset="0"/>
              <a:buChar char="•"/>
            </a:pPr>
            <a:r>
              <a:rPr lang="en-US" sz="2400" dirty="0" smtClean="0"/>
              <a:t> Less </a:t>
            </a:r>
            <a:r>
              <a:rPr lang="en-US" sz="2400" dirty="0"/>
              <a:t>sensitive to </a:t>
            </a:r>
            <a:r>
              <a:rPr lang="en-US" sz="2400" dirty="0" smtClean="0"/>
              <a:t>initial conditions</a:t>
            </a:r>
            <a:endParaRPr lang="en-US" sz="2400" dirty="0"/>
          </a:p>
          <a:p>
            <a:pPr marL="91440" lvl="1">
              <a:buFont typeface="Arial" pitchFamily="34" charset="0"/>
              <a:buChar char="•"/>
            </a:pPr>
            <a:r>
              <a:rPr lang="en-US" sz="2400" dirty="0" smtClean="0"/>
              <a:t> Avoid </a:t>
            </a:r>
            <a:r>
              <a:rPr lang="en-US" sz="2400" dirty="0"/>
              <a:t>local </a:t>
            </a:r>
            <a:r>
              <a:rPr lang="en-US" sz="2400" dirty="0" smtClean="0"/>
              <a:t>optima</a:t>
            </a:r>
          </a:p>
          <a:p>
            <a:pPr marL="91440" lvl="1">
              <a:buFont typeface="Arial" pitchFamily="34" charset="0"/>
              <a:buChar char="•"/>
            </a:pPr>
            <a:r>
              <a:rPr lang="en-US" sz="2400" dirty="0" smtClean="0"/>
              <a:t> Not equivalent to trying random initial starts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6386" name="Picture 2" descr="http://salsahpc.indiana.edu/manxcat/cog_95672_nw_sqrt4d/whole-pl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6"/>
          <a:stretch/>
        </p:blipFill>
        <p:spPr bwMode="auto">
          <a:xfrm>
            <a:off x="1457931" y="23191"/>
            <a:ext cx="7656252" cy="68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9" y="914400"/>
            <a:ext cx="1447992" cy="1143000"/>
          </a:xfrm>
        </p:spPr>
        <p:txBody>
          <a:bodyPr/>
          <a:lstStyle/>
          <a:p>
            <a:r>
              <a:rPr lang="en-US" dirty="0" err="1" smtClean="0"/>
              <a:t>CoG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NW</a:t>
            </a:r>
            <a:br>
              <a:rPr lang="en-US" dirty="0" smtClean="0"/>
            </a:br>
            <a:r>
              <a:rPr lang="en-US" dirty="0" err="1" smtClean="0"/>
              <a:t>Sqrt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(4D)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75"/>
            <a:ext cx="8229600" cy="6858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610600" cy="4525963"/>
          </a:xfrm>
        </p:spPr>
        <p:txBody>
          <a:bodyPr/>
          <a:lstStyle/>
          <a:p>
            <a:r>
              <a:rPr lang="en-US" sz="1800" dirty="0">
                <a:solidFill>
                  <a:srgbClr val="FF0000"/>
                </a:solidFill>
              </a:rPr>
              <a:t>Ken Rose</a:t>
            </a:r>
            <a:r>
              <a:rPr lang="en-US" sz="1800" dirty="0"/>
              <a:t>, Deterministic Annealing for Clustering, Compression, Classification, Regression, and Related Optimization Problems. Proceedings of the IEEE, 1998. 86: p. 2210--2239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References earlier papers including his </a:t>
            </a:r>
            <a:r>
              <a:rPr lang="en-US" sz="1800" dirty="0"/>
              <a:t>Caltech </a:t>
            </a:r>
            <a:r>
              <a:rPr lang="en-US" sz="1800" dirty="0" smtClean="0"/>
              <a:t>Elec. Eng. PhD 1990</a:t>
            </a:r>
            <a:endParaRPr lang="en-US" sz="1800" dirty="0"/>
          </a:p>
          <a:p>
            <a:r>
              <a:rPr lang="en-US" sz="1800" dirty="0"/>
              <a:t>T Hofmann, JM </a:t>
            </a:r>
            <a:r>
              <a:rPr lang="en-US" sz="1800" dirty="0" err="1"/>
              <a:t>Buhmann</a:t>
            </a:r>
            <a:r>
              <a:rPr lang="en-US" sz="1800" dirty="0"/>
              <a:t>, “Pairwise data clustering by deterministic annealing”, IEEE Transactions on Pattern Analysis and Machine Intelligence 19, pp1-13 1997.</a:t>
            </a:r>
          </a:p>
          <a:p>
            <a:r>
              <a:rPr lang="en-US" sz="1800" dirty="0" err="1"/>
              <a:t>Hansjörg</a:t>
            </a:r>
            <a:r>
              <a:rPr lang="en-US" sz="1800" dirty="0"/>
              <a:t> </a:t>
            </a:r>
            <a:r>
              <a:rPr lang="en-US" sz="1800" dirty="0" err="1"/>
              <a:t>Klock</a:t>
            </a:r>
            <a:r>
              <a:rPr lang="en-US" sz="1800" dirty="0"/>
              <a:t> and Joachim M. </a:t>
            </a:r>
            <a:r>
              <a:rPr lang="en-US" sz="1800" dirty="0" err="1"/>
              <a:t>Buhmann</a:t>
            </a:r>
            <a:r>
              <a:rPr lang="en-US" sz="1800" dirty="0"/>
              <a:t>, “Data visualization by multidimensional scaling: a deterministic annealing approach”, Pattern Recognition, Volume 33, Issue 4, April 2000, Pages 651-669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Frühwirth</a:t>
            </a:r>
            <a:r>
              <a:rPr lang="en-US" sz="1800" dirty="0" smtClean="0"/>
              <a:t> </a:t>
            </a:r>
            <a:r>
              <a:rPr lang="en-US" sz="1800" dirty="0"/>
              <a:t>R, </a:t>
            </a:r>
            <a:r>
              <a:rPr lang="en-US" sz="1800" dirty="0" err="1"/>
              <a:t>Waltenberger</a:t>
            </a:r>
            <a:r>
              <a:rPr lang="en-US" sz="1800" dirty="0"/>
              <a:t> W: </a:t>
            </a:r>
            <a:r>
              <a:rPr lang="en-US" sz="1800" dirty="0" err="1"/>
              <a:t>Redescending</a:t>
            </a:r>
            <a:r>
              <a:rPr lang="en-US" sz="1800" dirty="0"/>
              <a:t> M-estimators and Deterministic Annealing, with Applications to Robust Regression and Tail Index Estimation. </a:t>
            </a:r>
            <a:r>
              <a:rPr lang="en-US" sz="1800" dirty="0">
                <a:hlinkClick r:id="rId2"/>
              </a:rPr>
              <a:t>http://www.stat.tugraz.at/AJS/ausg083+4/08306Fruehwirth.pdf </a:t>
            </a:r>
            <a:r>
              <a:rPr lang="en-US" sz="1800" dirty="0"/>
              <a:t>  Austrian Journal of Statistics 2008, 37(3&amp;4):301-317.</a:t>
            </a:r>
          </a:p>
          <a:p>
            <a:r>
              <a:rPr lang="en-US" sz="1800" dirty="0" smtClean="0"/>
              <a:t>Review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grids.ucs.indiana.edu/ptliupages/publications/pdac24g-fox.pdf</a:t>
            </a:r>
            <a:endParaRPr lang="en-US" sz="1800" dirty="0" smtClean="0"/>
          </a:p>
          <a:p>
            <a:r>
              <a:rPr lang="en-US" sz="1800" dirty="0" smtClean="0"/>
              <a:t>Recent algorithm work by </a:t>
            </a:r>
            <a:r>
              <a:rPr lang="en-US" sz="1800" dirty="0">
                <a:solidFill>
                  <a:srgbClr val="FF0000"/>
                </a:solidFill>
              </a:rPr>
              <a:t>Seung-Hee </a:t>
            </a:r>
            <a:r>
              <a:rPr lang="en-US" sz="1800" dirty="0" smtClean="0">
                <a:solidFill>
                  <a:srgbClr val="FF0000"/>
                </a:solidFill>
              </a:rPr>
              <a:t>Bae, </a:t>
            </a:r>
            <a:r>
              <a:rPr lang="en-US" sz="1800" dirty="0">
                <a:solidFill>
                  <a:srgbClr val="FF0000"/>
                </a:solidFill>
              </a:rPr>
              <a:t>Jong </a:t>
            </a:r>
            <a:r>
              <a:rPr lang="en-US" sz="1800" dirty="0" err="1">
                <a:solidFill>
                  <a:srgbClr val="FF0000"/>
                </a:solidFill>
              </a:rPr>
              <a:t>Youl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Choi </a:t>
            </a:r>
            <a:r>
              <a:rPr lang="en-US" sz="1800" dirty="0" smtClean="0"/>
              <a:t>(Indiana CS PhD’s)</a:t>
            </a:r>
          </a:p>
          <a:p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grids.ucs.indiana.edu/ptliupages/publications/CetraroWriteupJune11-09.pdf</a:t>
            </a:r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sz="1800" dirty="0">
                <a:hlinkClick r:id="rId5"/>
              </a:rPr>
              <a:t>http://grids.ucs.indiana.edu/ptliupages/publications/hpdc2010_submission_57.pdf</a:t>
            </a:r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18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Web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562600"/>
          </a:xfrm>
        </p:spPr>
        <p:txBody>
          <a:bodyPr/>
          <a:lstStyle/>
          <a:p>
            <a:r>
              <a:rPr lang="en-US" sz="2400" dirty="0"/>
              <a:t>1.) </a:t>
            </a:r>
            <a:r>
              <a:rPr lang="en-US" sz="2400" dirty="0" smtClean="0"/>
              <a:t>Metagenomics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://salsahpc.indiana.edu/millionseq/mina/16SrRNA_index.html</a:t>
            </a:r>
            <a:endParaRPr lang="en-US" sz="2400" dirty="0"/>
          </a:p>
          <a:p>
            <a:pPr lvl="1"/>
            <a:r>
              <a:rPr lang="en-US" sz="2400" dirty="0"/>
              <a:t>parent page at </a:t>
            </a:r>
            <a:r>
              <a:rPr lang="en-US" sz="2400" dirty="0">
                <a:hlinkClick r:id="rId3"/>
              </a:rPr>
              <a:t>http://salsahpc.indiana.edu/millionseq/</a:t>
            </a:r>
            <a:endParaRPr lang="en-US" sz="2400" dirty="0"/>
          </a:p>
          <a:p>
            <a:r>
              <a:rPr lang="en-US" sz="2400" dirty="0" smtClean="0"/>
              <a:t>2</a:t>
            </a:r>
            <a:r>
              <a:rPr lang="en-US" sz="2400" dirty="0"/>
              <a:t>.) </a:t>
            </a:r>
            <a:r>
              <a:rPr lang="en-US" sz="2400" dirty="0" smtClean="0"/>
              <a:t>Proteomics: The </a:t>
            </a:r>
            <a:r>
              <a:rPr lang="en-US" sz="2400" dirty="0"/>
              <a:t>COG </a:t>
            </a:r>
            <a:r>
              <a:rPr lang="en-US" sz="2400" dirty="0" smtClean="0"/>
              <a:t>Project </a:t>
            </a:r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://manxcatcogblog.blogspot.com</a:t>
            </a:r>
            <a:r>
              <a:rPr lang="en-US" sz="2400" dirty="0" smtClean="0">
                <a:hlinkClick r:id="rId4"/>
              </a:rPr>
              <a:t>/</a:t>
            </a:r>
            <a:endParaRPr lang="en-US" sz="2400" dirty="0"/>
          </a:p>
          <a:p>
            <a:r>
              <a:rPr lang="en-US" sz="2400" dirty="0"/>
              <a:t>3.) </a:t>
            </a:r>
            <a:r>
              <a:rPr lang="en-US" sz="2400" dirty="0" smtClean="0"/>
              <a:t>Fungi </a:t>
            </a:r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://salsahpc.indiana.edu/millionseq/haixu/fungi_index.html</a:t>
            </a:r>
            <a:endParaRPr lang="en-US" sz="2400" dirty="0"/>
          </a:p>
          <a:p>
            <a:pPr lvl="1"/>
            <a:r>
              <a:rPr lang="en-US" sz="2400" dirty="0"/>
              <a:t>parent page </a:t>
            </a:r>
            <a:r>
              <a:rPr lang="en-US" sz="2400" dirty="0">
                <a:hlinkClick r:id="rId3"/>
              </a:rPr>
              <a:t>http://salsahpc.indiana.edu/millionseq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/>
          </a:p>
          <a:p>
            <a:r>
              <a:rPr lang="en-US" sz="2400" dirty="0"/>
              <a:t>4.) Region </a:t>
            </a:r>
            <a:r>
              <a:rPr lang="en-US" sz="2400" dirty="0" smtClean="0"/>
              <a:t>Clustering </a:t>
            </a:r>
            <a:r>
              <a:rPr lang="en-US" sz="2400" dirty="0" smtClean="0">
                <a:hlinkClick r:id="rId6"/>
              </a:rPr>
              <a:t>http</a:t>
            </a:r>
            <a:r>
              <a:rPr lang="en-US" sz="2400" dirty="0">
                <a:hlinkClick r:id="rId6"/>
              </a:rPr>
              <a:t>://</a:t>
            </a:r>
            <a:r>
              <a:rPr lang="en-US" sz="2400" dirty="0" smtClean="0">
                <a:hlinkClick r:id="rId6"/>
              </a:rPr>
              <a:t>salsahpc.indiana.edu/nih/index.php/Region_Clustering</a:t>
            </a:r>
            <a:endParaRPr lang="en-US" sz="2400" dirty="0"/>
          </a:p>
          <a:p>
            <a:r>
              <a:rPr lang="en-US" sz="2400" dirty="0"/>
              <a:t>5.) Fungi </a:t>
            </a:r>
            <a:r>
              <a:rPr lang="en-US" sz="2400" dirty="0" smtClean="0"/>
              <a:t>Phylogenetic </a:t>
            </a:r>
            <a:r>
              <a:rPr lang="en-US" sz="2400" dirty="0" smtClean="0">
                <a:hlinkClick r:id="rId7"/>
              </a:rPr>
              <a:t>http</a:t>
            </a:r>
            <a:r>
              <a:rPr lang="en-US" sz="2400" dirty="0">
                <a:hlinkClick r:id="rId7"/>
              </a:rPr>
              <a:t>://salsafungiphy.blogspot.com</a:t>
            </a:r>
            <a:r>
              <a:rPr lang="en-US" sz="2400" dirty="0" smtClean="0">
                <a:hlinkClick r:id="rId7"/>
              </a:rPr>
              <a:t>/</a:t>
            </a:r>
            <a:endParaRPr lang="en-US" sz="2400" dirty="0" smtClean="0"/>
          </a:p>
          <a:p>
            <a:r>
              <a:rPr lang="en-US" sz="2400" dirty="0"/>
              <a:t>6.) The Metagenomics </a:t>
            </a:r>
            <a:r>
              <a:rPr lang="en-US" sz="2400" dirty="0" err="1" smtClean="0"/>
              <a:t>Qiime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8"/>
              </a:rPr>
              <a:t>http</a:t>
            </a:r>
            <a:r>
              <a:rPr lang="en-US" sz="2400" dirty="0">
                <a:hlinkClick r:id="rId8"/>
              </a:rPr>
              <a:t>://salsametagenomicsqiime.blogspot.com</a:t>
            </a:r>
            <a:r>
              <a:rPr lang="en-US" sz="2400" dirty="0" smtClean="0">
                <a:hlinkClick r:id="rId8"/>
              </a:rPr>
              <a:t>/</a:t>
            </a:r>
            <a:r>
              <a:rPr lang="en-US" sz="2400" dirty="0" smtClean="0"/>
              <a:t>  </a:t>
            </a:r>
          </a:p>
          <a:p>
            <a:r>
              <a:rPr lang="en-US" sz="2400" dirty="0" smtClean="0"/>
              <a:t>7</a:t>
            </a:r>
            <a:r>
              <a:rPr lang="en-US" sz="2400" dirty="0"/>
              <a:t>.) Also </a:t>
            </a:r>
            <a:r>
              <a:rPr lang="en-US" sz="2400" dirty="0">
                <a:hlinkClick r:id="rId9"/>
              </a:rPr>
              <a:t>http://</a:t>
            </a:r>
            <a:r>
              <a:rPr lang="en-US" sz="2400" dirty="0" smtClean="0">
                <a:hlinkClick r:id="rId9"/>
              </a:rPr>
              <a:t>salsahpc.indiana.edu/nih</a:t>
            </a:r>
            <a:r>
              <a:rPr lang="en-US" sz="2400" dirty="0" smtClean="0"/>
              <a:t> 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Uses of Deterministic Annealing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452596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Clustering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Vectors</a:t>
            </a:r>
            <a:r>
              <a:rPr lang="en-US" sz="2400" dirty="0" smtClean="0">
                <a:solidFill>
                  <a:srgbClr val="000000"/>
                </a:solidFill>
              </a:rPr>
              <a:t>:  Rose (</a:t>
            </a:r>
            <a:r>
              <a:rPr lang="en-US" sz="2400" dirty="0" err="1" smtClean="0">
                <a:solidFill>
                  <a:srgbClr val="000000"/>
                </a:solidFill>
              </a:rPr>
              <a:t>Gurewitz</a:t>
            </a:r>
            <a:r>
              <a:rPr lang="en-US" sz="2400" dirty="0" smtClean="0">
                <a:solidFill>
                  <a:srgbClr val="000000"/>
                </a:solidFill>
              </a:rPr>
              <a:t> and Fox) 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Clusters with fixed sizes </a:t>
            </a:r>
            <a:r>
              <a:rPr lang="en-US" sz="2400" dirty="0" smtClean="0">
                <a:solidFill>
                  <a:srgbClr val="000000"/>
                </a:solidFill>
              </a:rPr>
              <a:t>and no tails (Proteomics team at Broad)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No Vectors</a:t>
            </a:r>
            <a:r>
              <a:rPr lang="en-US" sz="2400" dirty="0" smtClean="0">
                <a:solidFill>
                  <a:srgbClr val="000000"/>
                </a:solidFill>
              </a:rPr>
              <a:t>: Hofmann and </a:t>
            </a:r>
            <a:r>
              <a:rPr lang="en-US" sz="2400" dirty="0" err="1" smtClean="0">
                <a:solidFill>
                  <a:srgbClr val="000000"/>
                </a:solidFill>
              </a:rPr>
              <a:t>Buhmann</a:t>
            </a:r>
            <a:r>
              <a:rPr lang="en-US" sz="2400" dirty="0" smtClean="0">
                <a:solidFill>
                  <a:srgbClr val="000000"/>
                </a:solidFill>
              </a:rPr>
              <a:t> (Just use </a:t>
            </a:r>
            <a:r>
              <a:rPr lang="en-US" sz="2400" dirty="0" err="1" smtClean="0">
                <a:solidFill>
                  <a:srgbClr val="000000"/>
                </a:solidFill>
              </a:rPr>
              <a:t>pairwise</a:t>
            </a:r>
            <a:r>
              <a:rPr lang="en-US" sz="2400" dirty="0" smtClean="0">
                <a:solidFill>
                  <a:srgbClr val="000000"/>
                </a:solidFill>
              </a:rPr>
              <a:t> distances)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Dimension Reduction </a:t>
            </a:r>
            <a:r>
              <a:rPr lang="en-US" sz="2800" dirty="0" smtClean="0"/>
              <a:t>for visualization and analysis 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Vectors</a:t>
            </a:r>
            <a:r>
              <a:rPr lang="en-US" sz="2400" dirty="0" smtClean="0"/>
              <a:t>: GTM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No vectors</a:t>
            </a:r>
            <a:r>
              <a:rPr lang="en-US" sz="2400" dirty="0" smtClean="0"/>
              <a:t>: MDS </a:t>
            </a:r>
            <a:r>
              <a:rPr lang="en-US" sz="2400" dirty="0" smtClean="0">
                <a:solidFill>
                  <a:srgbClr val="000000"/>
                </a:solidFill>
              </a:rPr>
              <a:t>(Just use </a:t>
            </a:r>
            <a:r>
              <a:rPr lang="en-US" sz="2400" dirty="0" err="1" smtClean="0">
                <a:solidFill>
                  <a:srgbClr val="000000"/>
                </a:solidFill>
              </a:rPr>
              <a:t>pairwise</a:t>
            </a:r>
            <a:r>
              <a:rPr lang="en-US" sz="2400" dirty="0" smtClean="0">
                <a:solidFill>
                  <a:srgbClr val="000000"/>
                </a:solidFill>
              </a:rPr>
              <a:t> distances)</a:t>
            </a:r>
            <a:endParaRPr lang="en-US" sz="2400" dirty="0" smtClean="0"/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/>
              <a:t>Can apply to </a:t>
            </a:r>
            <a:r>
              <a:rPr lang="en-US" sz="2800" dirty="0" smtClean="0">
                <a:solidFill>
                  <a:srgbClr val="FF0000"/>
                </a:solidFill>
              </a:rPr>
              <a:t>general mixture models</a:t>
            </a:r>
            <a:r>
              <a:rPr lang="en-US" sz="2800" dirty="0" smtClean="0"/>
              <a:t> (but less study)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Gaussian Mixture </a:t>
            </a:r>
            <a:r>
              <a:rPr lang="en-US" sz="2400" dirty="0" smtClean="0"/>
              <a:t>Models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>
                <a:solidFill>
                  <a:srgbClr val="FF0000"/>
                </a:solidFill>
              </a:rPr>
              <a:t>Probabilistic Latent Semantic Analysis </a:t>
            </a:r>
            <a:r>
              <a:rPr lang="en-US" sz="2400" dirty="0"/>
              <a:t>with Deterministic Annealing </a:t>
            </a:r>
            <a:r>
              <a:rPr lang="en-US" sz="2400" dirty="0" smtClean="0"/>
              <a:t>DA-PLSA as alternative to </a:t>
            </a:r>
            <a:r>
              <a:rPr lang="en-US" sz="2400" dirty="0" smtClean="0">
                <a:solidFill>
                  <a:srgbClr val="FF0000"/>
                </a:solidFill>
              </a:rPr>
              <a:t>Latent Dirichlet Allocation </a:t>
            </a:r>
            <a:r>
              <a:rPr lang="en-US" sz="2400" dirty="0" smtClean="0"/>
              <a:t>(typical informational retrieval/global inference topic model)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Deterministic Annealing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497" y="914400"/>
            <a:ext cx="91440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Gibbs</a:t>
            </a:r>
            <a:r>
              <a:rPr lang="en-US" sz="2400" dirty="0" smtClean="0"/>
              <a:t> Distribution at Temperature T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P(</a:t>
            </a:r>
            <a:r>
              <a:rPr lang="en-US" sz="24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 smtClean="0">
                <a:solidFill>
                  <a:srgbClr val="FF0000"/>
                </a:solidFill>
              </a:rPr>
              <a:t>) = exp( - H(</a:t>
            </a:r>
            <a:r>
              <a:rPr lang="en-US" sz="24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 smtClean="0">
                <a:solidFill>
                  <a:srgbClr val="FF0000"/>
                </a:solidFill>
              </a:rPr>
              <a:t>)/T) /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sz="2400" dirty="0" smtClean="0">
                <a:solidFill>
                  <a:srgbClr val="FF0000"/>
                </a:solidFill>
              </a:rPr>
              <a:t> d</a:t>
            </a:r>
            <a:r>
              <a:rPr lang="en-US" sz="24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 smtClean="0">
                <a:solidFill>
                  <a:srgbClr val="FF0000"/>
                </a:solidFill>
              </a:rPr>
              <a:t> exp( - H(</a:t>
            </a:r>
            <a:r>
              <a:rPr lang="en-US" sz="24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 smtClean="0">
                <a:solidFill>
                  <a:srgbClr val="FF0000"/>
                </a:solidFill>
              </a:rPr>
              <a:t>)/T)</a:t>
            </a:r>
          </a:p>
          <a:p>
            <a:r>
              <a:rPr lang="en-US" sz="2400" dirty="0" smtClean="0"/>
              <a:t>Or </a:t>
            </a:r>
            <a:r>
              <a:rPr lang="en-US" sz="2400" dirty="0" smtClean="0">
                <a:solidFill>
                  <a:srgbClr val="FF0000"/>
                </a:solidFill>
              </a:rPr>
              <a:t>P(</a:t>
            </a:r>
            <a:r>
              <a:rPr lang="en-US" sz="24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 smtClean="0">
                <a:solidFill>
                  <a:srgbClr val="FF0000"/>
                </a:solidFill>
              </a:rPr>
              <a:t>) = exp( - H(</a:t>
            </a:r>
            <a:r>
              <a:rPr lang="en-US" sz="24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 smtClean="0">
                <a:solidFill>
                  <a:srgbClr val="FF0000"/>
                </a:solidFill>
              </a:rPr>
              <a:t>)/T + F/T ) </a:t>
            </a:r>
            <a:r>
              <a:rPr lang="en-US" sz="2400" dirty="0" smtClean="0"/>
              <a:t>				</a:t>
            </a:r>
          </a:p>
          <a:p>
            <a:r>
              <a:rPr lang="en-US" sz="2400" dirty="0" smtClean="0"/>
              <a:t>Minimize </a:t>
            </a:r>
            <a:r>
              <a:rPr lang="en-US" sz="2400" dirty="0" smtClean="0">
                <a:solidFill>
                  <a:srgbClr val="FF0000"/>
                </a:solidFill>
              </a:rPr>
              <a:t>Free Energy </a:t>
            </a:r>
            <a:r>
              <a:rPr lang="en-US" sz="2400" dirty="0" smtClean="0"/>
              <a:t>combining Objective Function and Entropy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= &lt; H</a:t>
            </a:r>
            <a:r>
              <a:rPr lang="en-US" sz="2400" baseline="-25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- T S(P) &gt; =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sz="2400" dirty="0" smtClean="0">
                <a:solidFill>
                  <a:srgbClr val="FF0000"/>
                </a:solidFill>
              </a:rPr>
              <a:t> d</a:t>
            </a:r>
            <a:r>
              <a:rPr lang="en-US" sz="24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 smtClean="0">
                <a:solidFill>
                  <a:srgbClr val="FF0000"/>
                </a:solidFill>
              </a:rPr>
              <a:t> {P(</a:t>
            </a:r>
            <a:r>
              <a:rPr lang="en-US" sz="24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 smtClean="0">
                <a:solidFill>
                  <a:srgbClr val="FF0000"/>
                </a:solidFill>
              </a:rPr>
              <a:t>)H</a:t>
            </a:r>
            <a:r>
              <a:rPr lang="en-US" sz="2400" baseline="-25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+ T P(</a:t>
            </a:r>
            <a:r>
              <a:rPr lang="en-US" sz="24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</a:rPr>
              <a:t>lnP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 smtClean="0">
                <a:solidFill>
                  <a:srgbClr val="FF0000"/>
                </a:solidFill>
              </a:rPr>
              <a:t>)}</a:t>
            </a:r>
          </a:p>
          <a:p>
            <a:r>
              <a:rPr lang="en-US" sz="2400" dirty="0" smtClean="0"/>
              <a:t>H is objective function to be minimized as a function of parameters </a:t>
            </a:r>
            <a:r>
              <a:rPr lang="en-US" sz="2400" u="sng" dirty="0" smtClean="0">
                <a:sym typeface="Symbol"/>
              </a:rPr>
              <a:t></a:t>
            </a:r>
            <a:r>
              <a:rPr lang="en-US" sz="2400" dirty="0" smtClean="0">
                <a:sym typeface="Symbol"/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Simulated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annealing </a:t>
            </a:r>
            <a:r>
              <a:rPr lang="en-US" sz="2400" dirty="0" smtClean="0">
                <a:sym typeface="Symbol"/>
              </a:rPr>
              <a:t>corresponds to doing these integrals by Monte Carlo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Deterministic annealing </a:t>
            </a:r>
            <a:r>
              <a:rPr lang="en-US" sz="2400" dirty="0" smtClean="0">
                <a:sym typeface="Symbol"/>
              </a:rPr>
              <a:t>corresponds to doing integrals analytically (by mean field approximation) and is </a:t>
            </a:r>
            <a:r>
              <a:rPr lang="en-US" sz="2400" dirty="0" smtClean="0">
                <a:sym typeface="Symbol"/>
              </a:rPr>
              <a:t>much </a:t>
            </a:r>
            <a:r>
              <a:rPr lang="en-US" sz="2400" dirty="0" smtClean="0">
                <a:sym typeface="Symbol"/>
              </a:rPr>
              <a:t>faster than Monte Carlo</a:t>
            </a:r>
          </a:p>
          <a:p>
            <a:r>
              <a:rPr lang="en-US" sz="2400" dirty="0" smtClean="0">
                <a:sym typeface="Symbol"/>
              </a:rPr>
              <a:t>In each case temperature is lowered slowly – say by a factor 0.95 to 0.99 at each iteration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86"/>
            <a:ext cx="89154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Implementation of DA Central Clustering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09587" cy="4648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Clustering variables are </a:t>
            </a:r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where this is probability point </a:t>
            </a:r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belongs to cluster </a:t>
            </a:r>
            <a:r>
              <a:rPr lang="en-US" sz="2800" dirty="0" smtClean="0">
                <a:solidFill>
                  <a:srgbClr val="FF0000"/>
                </a:solidFill>
              </a:rPr>
              <a:t>k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baseline="-25000" dirty="0">
                <a:solidFill>
                  <a:srgbClr val="FF0000"/>
                </a:solidFill>
              </a:rPr>
              <a:t>k=1</a:t>
            </a:r>
            <a:r>
              <a:rPr lang="en-US" sz="2800" baseline="30000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</a:t>
            </a:r>
            <a:r>
              <a:rPr lang="en-US" sz="2800" i="1" baseline="-250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rgbClr val="FF0000"/>
                </a:solidFill>
              </a:rPr>
              <a:t>= 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In </a:t>
            </a:r>
            <a:r>
              <a:rPr lang="en-US" sz="2800" dirty="0" smtClean="0">
                <a:solidFill>
                  <a:srgbClr val="FF0000"/>
                </a:solidFill>
              </a:rPr>
              <a:t>Central </a:t>
            </a:r>
            <a:r>
              <a:rPr lang="en-US" sz="2800" dirty="0" smtClean="0"/>
              <a:t>or </a:t>
            </a:r>
            <a:r>
              <a:rPr lang="en-US" sz="2800" dirty="0" smtClean="0">
                <a:solidFill>
                  <a:srgbClr val="FF0000"/>
                </a:solidFill>
              </a:rPr>
              <a:t>PW</a:t>
            </a:r>
            <a:r>
              <a:rPr lang="en-US" sz="2800" dirty="0" smtClean="0"/>
              <a:t> Clustering, take </a:t>
            </a:r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baseline="-25000" dirty="0" smtClean="0">
                <a:solidFill>
                  <a:srgbClr val="FF0000"/>
                </a:solidFill>
              </a:rPr>
              <a:t>=1</a:t>
            </a:r>
            <a:r>
              <a:rPr lang="en-US" sz="2800" baseline="30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baseline="-25000" dirty="0" smtClean="0">
                <a:solidFill>
                  <a:srgbClr val="FF0000"/>
                </a:solidFill>
              </a:rPr>
              <a:t>k=1</a:t>
            </a:r>
            <a:r>
              <a:rPr lang="en-US" sz="2800" baseline="300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M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Linear form allows DA integrals to be done analytically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Central clustering </a:t>
            </a:r>
            <a:r>
              <a:rPr lang="en-US" sz="2800" dirty="0" smtClean="0"/>
              <a:t>has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ym typeface="Symbol"/>
              </a:rPr>
              <a:t></a:t>
            </a:r>
            <a:r>
              <a:rPr lang="en-US" sz="2800" i="1" baseline="-25000" dirty="0" smtClean="0"/>
              <a:t>i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 = (</a:t>
            </a:r>
            <a:r>
              <a:rPr lang="en-US" sz="2800" u="sng" dirty="0" smtClean="0"/>
              <a:t>X</a:t>
            </a:r>
            <a:r>
              <a:rPr lang="en-US" sz="2800" dirty="0" smtClean="0"/>
              <a:t>(i)- </a:t>
            </a:r>
            <a:r>
              <a:rPr lang="en-US" sz="2800" u="sng" dirty="0" smtClean="0"/>
              <a:t>Y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and </a:t>
            </a:r>
            <a:r>
              <a:rPr lang="en-US" sz="2800" dirty="0" err="1" smtClean="0">
                <a:sym typeface="Symbol"/>
              </a:rPr>
              <a:t>M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 determined by Expectation step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</a:rPr>
              <a:t>Central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i="1" baseline="-25000" dirty="0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</a:rPr>
              <a:t>=1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baseline="-25000" dirty="0" smtClean="0">
                <a:solidFill>
                  <a:srgbClr val="FF0000"/>
                </a:solidFill>
              </a:rPr>
              <a:t>k=1</a:t>
            </a:r>
            <a:r>
              <a:rPr lang="en-US" baseline="30000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 (</a:t>
            </a:r>
            <a:r>
              <a:rPr lang="en-US" u="sng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(i)- </a:t>
            </a:r>
            <a:r>
              <a:rPr lang="en-US" u="sng" dirty="0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&lt;</a:t>
            </a:r>
            <a:r>
              <a:rPr lang="en-US" sz="2800" dirty="0" err="1">
                <a:solidFill>
                  <a:srgbClr val="FF0000"/>
                </a:solidFill>
              </a:rPr>
              <a:t>M</a:t>
            </a:r>
            <a:r>
              <a:rPr lang="en-US" sz="2800" i="1" baseline="-250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)&gt;  =  </a:t>
            </a:r>
            <a:r>
              <a:rPr lang="en-US" sz="2800" dirty="0" err="1">
                <a:solidFill>
                  <a:srgbClr val="FF0000"/>
                </a:solidFill>
              </a:rPr>
              <a:t>exp</a:t>
            </a:r>
            <a:r>
              <a:rPr lang="en-US" sz="2800" dirty="0">
                <a:solidFill>
                  <a:srgbClr val="FF0000"/>
                </a:solidFill>
              </a:rPr>
              <a:t>( -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i="1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)/T ) / 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baseline="-25000" dirty="0">
                <a:solidFill>
                  <a:srgbClr val="FF0000"/>
                </a:solidFill>
              </a:rPr>
              <a:t>k=1</a:t>
            </a:r>
            <a:r>
              <a:rPr lang="en-US" sz="2800" baseline="30000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exp</a:t>
            </a:r>
            <a:r>
              <a:rPr lang="en-US" sz="2800" dirty="0">
                <a:solidFill>
                  <a:srgbClr val="FF0000"/>
                </a:solidFill>
              </a:rPr>
              <a:t>( -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i="1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)/T 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Centers </a:t>
            </a:r>
            <a:r>
              <a:rPr lang="en-US" u="sng" dirty="0"/>
              <a:t>Y</a:t>
            </a:r>
            <a:r>
              <a:rPr lang="en-US" dirty="0"/>
              <a:t>(k) are determined in M </a:t>
            </a:r>
            <a:r>
              <a:rPr lang="en-US" dirty="0" smtClean="0"/>
              <a:t>step of EM method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362200" cy="954107"/>
          </a:xfr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EE7F8"/>
                </a:solidFill>
              </a:rPr>
              <a:t>Deterministic</a:t>
            </a:r>
            <a:br>
              <a:rPr lang="en-US" sz="2800" dirty="0">
                <a:solidFill>
                  <a:srgbClr val="DEE7F8"/>
                </a:solidFill>
              </a:rPr>
            </a:br>
            <a:r>
              <a:rPr lang="en-US" sz="2800" dirty="0">
                <a:solidFill>
                  <a:srgbClr val="DEE7F8"/>
                </a:solidFill>
              </a:rPr>
              <a:t>Annealing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5562600"/>
            <a:ext cx="8991600" cy="12954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                    Minimum evolving as temperature decreases</a:t>
            </a:r>
          </a:p>
          <a:p>
            <a:r>
              <a:rPr lang="en-US" sz="2400" dirty="0"/>
              <a:t>                    Movement at fixed temperature going to local minima if not initialized “correctly</a:t>
            </a:r>
          </a:p>
        </p:txBody>
      </p:sp>
      <p:pic>
        <p:nvPicPr>
          <p:cNvPr id="1159172" name="Picture 4" descr="010"/>
          <p:cNvPicPr>
            <a:picLocks noChangeAspect="1" noChangeArrowheads="1"/>
          </p:cNvPicPr>
          <p:nvPr/>
        </p:nvPicPr>
        <p:blipFill>
          <a:blip r:embed="rId3" cstate="print"/>
          <a:srcRect l="13676" t="15947" r="29462" b="26804"/>
          <a:stretch>
            <a:fillRect/>
          </a:stretch>
        </p:blipFill>
        <p:spPr bwMode="auto">
          <a:xfrm>
            <a:off x="2286000" y="0"/>
            <a:ext cx="6858000" cy="5181600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5867400"/>
            <a:ext cx="1143000" cy="381000"/>
            <a:chOff x="432" y="3456"/>
            <a:chExt cx="720" cy="240"/>
          </a:xfrm>
        </p:grpSpPr>
        <p:sp>
          <p:nvSpPr>
            <p:cNvPr id="1159173" name="Line 5"/>
            <p:cNvSpPr>
              <a:spLocks noChangeShapeType="1"/>
            </p:cNvSpPr>
            <p:nvPr/>
          </p:nvSpPr>
          <p:spPr bwMode="auto">
            <a:xfrm>
              <a:off x="432" y="3456"/>
              <a:ext cx="72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baseline="-250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59174" name="Line 6"/>
            <p:cNvSpPr>
              <a:spLocks noChangeShapeType="1"/>
            </p:cNvSpPr>
            <p:nvPr/>
          </p:nvSpPr>
          <p:spPr bwMode="auto">
            <a:xfrm>
              <a:off x="432" y="3696"/>
              <a:ext cx="720" cy="0"/>
            </a:xfrm>
            <a:prstGeom prst="line">
              <a:avLst/>
            </a:prstGeom>
            <a:noFill/>
            <a:ln w="31750">
              <a:solidFill>
                <a:srgbClr val="CC00FF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baseline="-250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159176" name="Text Box 8"/>
          <p:cNvSpPr txBox="1">
            <a:spLocks noChangeArrowheads="1"/>
          </p:cNvSpPr>
          <p:nvPr/>
        </p:nvSpPr>
        <p:spPr bwMode="auto">
          <a:xfrm>
            <a:off x="0" y="2057400"/>
            <a:ext cx="2209800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Solve Linear Equations for each temperature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000" b="1" kern="1200" dirty="0"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smtClean="0">
                <a:latin typeface="Times New Roman" pitchFamily="18" charset="0"/>
                <a:ea typeface="+mn-ea"/>
                <a:cs typeface="+mn-cs"/>
              </a:rPr>
              <a:t>Nonlinear </a:t>
            </a: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effects mitigated by </a:t>
            </a:r>
            <a:r>
              <a:rPr lang="en-US" sz="2000" b="1" kern="1200" dirty="0" smtClean="0">
                <a:latin typeface="Times New Roman" pitchFamily="18" charset="0"/>
                <a:ea typeface="+mn-ea"/>
                <a:cs typeface="+mn-cs"/>
              </a:rPr>
              <a:t>initializing </a:t>
            </a: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with solution at previous higher temperature</a:t>
            </a:r>
          </a:p>
        </p:txBody>
      </p:sp>
      <p:sp>
        <p:nvSpPr>
          <p:cNvPr id="1159177" name="Text Box 9"/>
          <p:cNvSpPr txBox="1">
            <a:spLocks noChangeArrowheads="1"/>
          </p:cNvSpPr>
          <p:nvPr/>
        </p:nvSpPr>
        <p:spPr bwMode="auto">
          <a:xfrm>
            <a:off x="990600" y="1600200"/>
            <a:ext cx="13223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latin typeface="Times New Roman" pitchFamily="18" charset="0"/>
                <a:ea typeface="+mn-ea"/>
                <a:cs typeface="+mn-cs"/>
              </a:rPr>
              <a:t>F({y}, T)</a:t>
            </a:r>
          </a:p>
        </p:txBody>
      </p:sp>
      <p:sp>
        <p:nvSpPr>
          <p:cNvPr id="1159178" name="Text Box 10"/>
          <p:cNvSpPr txBox="1">
            <a:spLocks noChangeArrowheads="1"/>
          </p:cNvSpPr>
          <p:nvPr/>
        </p:nvSpPr>
        <p:spPr bwMode="auto">
          <a:xfrm>
            <a:off x="4052888" y="5181600"/>
            <a:ext cx="2500312" cy="4572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rPr>
              <a:t>Configuration {y}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2" descr="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4953000"/>
            <a:ext cx="9144000" cy="182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800" dirty="0" smtClean="0"/>
              <a:t>System becomes unstable as Temperature lowered and</a:t>
            </a:r>
            <a:r>
              <a:rPr lang="en-US" sz="2400" dirty="0" smtClean="0"/>
              <a:t> there </a:t>
            </a:r>
            <a:r>
              <a:rPr lang="en-US" sz="2800" dirty="0" smtClean="0"/>
              <a:t>is a </a:t>
            </a:r>
            <a:r>
              <a:rPr lang="en-US" sz="2800" dirty="0" smtClean="0">
                <a:solidFill>
                  <a:srgbClr val="FF0000"/>
                </a:solidFill>
              </a:rPr>
              <a:t>phase transition </a:t>
            </a:r>
            <a:r>
              <a:rPr lang="en-US" sz="2800" dirty="0" smtClean="0"/>
              <a:t>and one splits cluster  into two and continues EM iteration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One can start with just one cluster</a:t>
            </a:r>
          </a:p>
          <a:p>
            <a:pPr>
              <a:spcBef>
                <a:spcPts val="300"/>
              </a:spcBef>
            </a:pP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" y="25400"/>
            <a:ext cx="9144000" cy="6861175"/>
            <a:chOff x="30480" y="25400"/>
            <a:chExt cx="9144000" cy="6861175"/>
          </a:xfrm>
        </p:grpSpPr>
        <p:pic>
          <p:nvPicPr>
            <p:cNvPr id="9" name="Picture 2" descr="0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" y="25400"/>
              <a:ext cx="9144000" cy="6861175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572000" y="1295400"/>
              <a:ext cx="44196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chemeClr val="bg1"/>
                  </a:solidFill>
                </a:rPr>
                <a:t>Rose, K., </a:t>
              </a:r>
              <a:r>
                <a:rPr lang="en-US" sz="1800" dirty="0" err="1" smtClean="0">
                  <a:solidFill>
                    <a:schemeClr val="bg1"/>
                  </a:solidFill>
                </a:rPr>
                <a:t>Gurewitz</a:t>
              </a:r>
              <a:r>
                <a:rPr lang="en-US" sz="1800" dirty="0" smtClean="0">
                  <a:solidFill>
                    <a:schemeClr val="bg1"/>
                  </a:solidFill>
                </a:rPr>
                <a:t>, E., and Fox, G. C. ``Statistical mechanics and phase transitions in clustering,'' </a:t>
              </a:r>
              <a:r>
                <a:rPr lang="en-US" sz="1800" i="1" dirty="0" smtClean="0">
                  <a:solidFill>
                    <a:schemeClr val="bg1"/>
                  </a:solidFill>
                </a:rPr>
                <a:t>Physical Review Letters</a:t>
              </a:r>
              <a:r>
                <a:rPr lang="en-US" sz="1800" dirty="0" smtClean="0">
                  <a:solidFill>
                    <a:schemeClr val="bg1"/>
                  </a:solidFill>
                </a:rPr>
                <a:t>, 65(8):945-948, August 1990.</a:t>
              </a:r>
            </a:p>
            <a:p>
              <a:pPr algn="l"/>
              <a:endParaRPr lang="en-US" sz="1800" dirty="0" smtClean="0">
                <a:solidFill>
                  <a:schemeClr val="bg1"/>
                </a:solidFill>
              </a:endParaRPr>
            </a:p>
            <a:p>
              <a:pPr algn="l"/>
              <a:r>
                <a:rPr lang="en-US" sz="1800" dirty="0" smtClean="0">
                  <a:solidFill>
                    <a:schemeClr val="bg1"/>
                  </a:solidFill>
                </a:rPr>
                <a:t>My #6 most cited article (415 cites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including 8 in 2012)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non-DA Ideas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 smtClean="0"/>
              <a:t>Dimension reduction gives </a:t>
            </a:r>
            <a:r>
              <a:rPr lang="en-US" sz="2800" dirty="0" smtClean="0">
                <a:solidFill>
                  <a:srgbClr val="FF0000"/>
                </a:solidFill>
              </a:rPr>
              <a:t>Low dimension mappings </a:t>
            </a:r>
            <a:r>
              <a:rPr lang="en-US" sz="2800" dirty="0" smtClean="0"/>
              <a:t>of data to both visualize and apply geometric hashing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No-vector </a:t>
            </a:r>
            <a:r>
              <a:rPr lang="en-US" sz="2800" dirty="0"/>
              <a:t>(can’t define metric space) problems are O(N</a:t>
            </a:r>
            <a:r>
              <a:rPr lang="en-US" sz="2800" baseline="30000" dirty="0"/>
              <a:t>2</a:t>
            </a:r>
            <a:r>
              <a:rPr lang="en-US" sz="2800" dirty="0" smtClean="0"/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 smtClean="0"/>
              <a:t>Genes are no-vector unless multiply aligned 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/>
              <a:t>For no-vector case, one can develop </a:t>
            </a:r>
            <a:r>
              <a:rPr lang="en-US" sz="2800" dirty="0" smtClean="0"/>
              <a:t>O(N</a:t>
            </a:r>
            <a:r>
              <a:rPr lang="en-US" sz="2800" dirty="0"/>
              <a:t>) or </a:t>
            </a:r>
            <a:r>
              <a:rPr lang="en-US" sz="2800" dirty="0">
                <a:solidFill>
                  <a:srgbClr val="FF0000"/>
                </a:solidFill>
              </a:rPr>
              <a:t>O(</a:t>
            </a:r>
            <a:r>
              <a:rPr lang="en-US" sz="2800" dirty="0" err="1">
                <a:solidFill>
                  <a:srgbClr val="FF0000"/>
                </a:solidFill>
              </a:rPr>
              <a:t>NlogN</a:t>
            </a:r>
            <a:r>
              <a:rPr lang="en-US" sz="2800" dirty="0">
                <a:solidFill>
                  <a:srgbClr val="FF0000"/>
                </a:solidFill>
              </a:rPr>
              <a:t>) methods </a:t>
            </a:r>
            <a:r>
              <a:rPr lang="en-US" sz="2800" dirty="0"/>
              <a:t>as in “Fast </a:t>
            </a:r>
            <a:r>
              <a:rPr lang="en-US" sz="2800" dirty="0" err="1"/>
              <a:t>Multipole</a:t>
            </a:r>
            <a:r>
              <a:rPr lang="en-US" sz="2800" dirty="0"/>
              <a:t> and </a:t>
            </a:r>
            <a:r>
              <a:rPr lang="en-US" sz="2800" dirty="0" err="1"/>
              <a:t>OctTree</a:t>
            </a:r>
            <a:r>
              <a:rPr lang="en-US" sz="2800" dirty="0"/>
              <a:t> methods”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Map high dimensional data to 3D and use classic methods developed </a:t>
            </a:r>
            <a:r>
              <a:rPr lang="en-US" dirty="0" smtClean="0"/>
              <a:t>originally to </a:t>
            </a:r>
            <a:r>
              <a:rPr lang="en-US" dirty="0"/>
              <a:t>speed up O(N</a:t>
            </a:r>
            <a:r>
              <a:rPr lang="en-US" baseline="30000" dirty="0"/>
              <a:t>2</a:t>
            </a:r>
            <a:r>
              <a:rPr lang="en-US" dirty="0"/>
              <a:t>) 3D particle dynamics problems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461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12939</TotalTime>
  <Words>1001</Words>
  <Application>Microsoft Office PowerPoint</Application>
  <PresentationFormat>On-screen Show (4:3)</PresentationFormat>
  <Paragraphs>178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1_Office Theme</vt:lpstr>
      <vt:lpstr>Deterministic Annealing  Dimension Reduction and Biology</vt:lpstr>
      <vt:lpstr>Some Motivation</vt:lpstr>
      <vt:lpstr>Some Ideas</vt:lpstr>
      <vt:lpstr>Uses of Deterministic Annealing</vt:lpstr>
      <vt:lpstr>Deterministic Annealing</vt:lpstr>
      <vt:lpstr>Implementation of DA Central Clustering</vt:lpstr>
      <vt:lpstr>Deterministic Annealing</vt:lpstr>
      <vt:lpstr>PowerPoint Presentation</vt:lpstr>
      <vt:lpstr>Some non-DA Ideas</vt:lpstr>
      <vt:lpstr>PowerPoint Presentation</vt:lpstr>
      <vt:lpstr>PowerPoint Presentation</vt:lpstr>
      <vt:lpstr>PowerPoint Presentation</vt:lpstr>
      <vt:lpstr>Trimmed Clustering</vt:lpstr>
      <vt:lpstr>Proteomics 2D DA Clustering </vt:lpstr>
      <vt:lpstr>Proteomics 2D DA Clustering -- Scaled </vt:lpstr>
      <vt:lpstr>High Performance Dimension Reduction and Visualization</vt:lpstr>
      <vt:lpstr>Multidimensional Scaling MDS</vt:lpstr>
      <vt:lpstr>OctTree for 100K sample of Fungi</vt:lpstr>
      <vt:lpstr>440K Interpolated</vt:lpstr>
      <vt:lpstr>A large cluster in Region 0</vt:lpstr>
      <vt:lpstr>26 Clusters in Region 4</vt:lpstr>
      <vt:lpstr>13  Clusters in Region 6</vt:lpstr>
      <vt:lpstr>Phylogenetic Tree with Centers of Clusters at bottom</vt:lpstr>
      <vt:lpstr>Phylogenetic Tree I</vt:lpstr>
      <vt:lpstr>Phylogenetic Tree II</vt:lpstr>
      <vt:lpstr>Phylogenetic Tree III</vt:lpstr>
      <vt:lpstr>Metagenomics</vt:lpstr>
      <vt:lpstr>~100K COG with 7 clusters from database</vt:lpstr>
      <vt:lpstr>PowerPoint Presentation</vt:lpstr>
      <vt:lpstr>CoG NW Sqrt (4D)</vt:lpstr>
      <vt:lpstr>References</vt:lpstr>
      <vt:lpstr>Web Links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363</cp:revision>
  <dcterms:created xsi:type="dcterms:W3CDTF">2010-05-04T01:29:55Z</dcterms:created>
  <dcterms:modified xsi:type="dcterms:W3CDTF">2012-04-21T11:02:10Z</dcterms:modified>
</cp:coreProperties>
</file>