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Default Extension="pdf" ContentType="application/pdf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8" r:id="rId2"/>
    <p:sldMasterId id="2147483680" r:id="rId3"/>
    <p:sldMasterId id="2147483692" r:id="rId4"/>
    <p:sldMasterId id="2147483706" r:id="rId5"/>
    <p:sldMasterId id="2147483718" r:id="rId6"/>
    <p:sldMasterId id="2147483730" r:id="rId7"/>
    <p:sldMasterId id="2147483747" r:id="rId8"/>
  </p:sldMasterIdLst>
  <p:notesMasterIdLst>
    <p:notesMasterId r:id="rId40"/>
  </p:notesMasterIdLst>
  <p:sldIdLst>
    <p:sldId id="279" r:id="rId9"/>
    <p:sldId id="280" r:id="rId10"/>
    <p:sldId id="283" r:id="rId11"/>
    <p:sldId id="281" r:id="rId12"/>
    <p:sldId id="285" r:id="rId13"/>
    <p:sldId id="284" r:id="rId14"/>
    <p:sldId id="282" r:id="rId15"/>
    <p:sldId id="287" r:id="rId16"/>
    <p:sldId id="291" r:id="rId17"/>
    <p:sldId id="292" r:id="rId18"/>
    <p:sldId id="293" r:id="rId19"/>
    <p:sldId id="294" r:id="rId20"/>
    <p:sldId id="295" r:id="rId21"/>
    <p:sldId id="296" r:id="rId22"/>
    <p:sldId id="278" r:id="rId23"/>
    <p:sldId id="286" r:id="rId24"/>
    <p:sldId id="258" r:id="rId25"/>
    <p:sldId id="288" r:id="rId26"/>
    <p:sldId id="289" r:id="rId27"/>
    <p:sldId id="290" r:id="rId28"/>
    <p:sldId id="259" r:id="rId29"/>
    <p:sldId id="260" r:id="rId30"/>
    <p:sldId id="265" r:id="rId31"/>
    <p:sldId id="270" r:id="rId32"/>
    <p:sldId id="274" r:id="rId33"/>
    <p:sldId id="275" r:id="rId34"/>
    <p:sldId id="271" r:id="rId35"/>
    <p:sldId id="272" r:id="rId36"/>
    <p:sldId id="273" r:id="rId37"/>
    <p:sldId id="276" r:id="rId38"/>
    <p:sldId id="277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showOutlineIcons="0">
    <p:restoredLeft sz="15651" autoAdjust="0"/>
    <p:restoredTop sz="83312" autoAdjust="0"/>
  </p:normalViewPr>
  <p:slideViewPr>
    <p:cSldViewPr>
      <p:cViewPr varScale="1">
        <p:scale>
          <a:sx n="91" d="100"/>
          <a:sy n="91" d="100"/>
        </p:scale>
        <p:origin x="-720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2BE06-FE8C-4880-9778-A1D92CED7996}" type="datetimeFigureOut">
              <a:rPr lang="en-US" smtClean="0"/>
              <a:pPr/>
              <a:t>12/11/2008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2CC38-D1FA-4FD0-8DB8-6D0FD00A2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CC38-D1FA-4FD0-8DB8-6D0FD00A207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/>
            <a:fld id="{57342646-6320-48C9-B038-2413183320E9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10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NDSSL is leading Policy Informatics at Virginia Tech </a:t>
            </a:r>
          </a:p>
          <a:p>
            <a:r>
              <a:rPr lang="en-US"/>
              <a:t>CNIMS is being developed by NDSSL, VT in partnership with DTRA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/>
            <a:fld id="{D199283E-5441-4046-9052-89E06BF68598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11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Grid Based, Service Oriented Distributed Modeling Framework </a:t>
            </a:r>
          </a:p>
          <a:p>
            <a:r>
              <a:rPr lang="en-US"/>
              <a:t>Mediates interaction between decision makers and models</a:t>
            </a:r>
          </a:p>
          <a:p>
            <a:pPr lvl="1"/>
            <a:r>
              <a:rPr lang="en-US"/>
              <a:t>Manages HPC hardware resources</a:t>
            </a:r>
          </a:p>
          <a:p>
            <a:pPr lvl="1"/>
            <a:r>
              <a:rPr lang="en-US"/>
              <a:t>Manages distributed data sources</a:t>
            </a:r>
          </a:p>
          <a:p>
            <a:pPr lvl="1"/>
            <a:r>
              <a:rPr lang="en-US"/>
              <a:t>Ensures data consistency</a:t>
            </a:r>
          </a:p>
          <a:p>
            <a:pPr lvl="1"/>
            <a:r>
              <a:rPr lang="en-US"/>
              <a:t>Handles selection of appropriate resources</a:t>
            </a:r>
          </a:p>
          <a:p>
            <a:pPr lvl="1"/>
            <a:r>
              <a:rPr lang="en-US"/>
              <a:t>Pre-computes where appropriate</a:t>
            </a:r>
          </a:p>
          <a:p>
            <a:pPr lvl="1"/>
            <a:r>
              <a:rPr lang="en-US"/>
              <a:t>Allows transparent access to other models (e.g., Population Mobility)</a:t>
            </a:r>
          </a:p>
          <a:p>
            <a:r>
              <a:rPr lang="en-US" sz="1000"/>
              <a:t>Accessible via web services to client applications</a:t>
            </a:r>
          </a:p>
          <a:p>
            <a:pPr lvl="1"/>
            <a:r>
              <a:rPr lang="en-US" sz="1000"/>
              <a:t>Promotes information sharing and access</a:t>
            </a:r>
          </a:p>
          <a:p>
            <a:r>
              <a:rPr lang="en-US" sz="1000"/>
              <a:t>Facilitates scenario definition and execution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8BA2CC38-D1FA-4FD0-8DB8-6D0FD00A2072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12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/>
            <a:fld id="{7055C461-FEC3-0245-892B-F2DAE783795C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13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700"/>
              <a:t>Supports study of cascading failures and human-mediated interactions</a:t>
            </a:r>
          </a:p>
          <a:p>
            <a:r>
              <a:rPr lang="en-US" sz="700"/>
              <a:t>Support a range of problems including such as urban evacuation, epidemiological events, biomonitoring systems, population risk-exposure estimation, logistical planning and management of isolated populations, site evacuations, and interdependent infrastructure failures, and others.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8BA2CC38-D1FA-4FD0-8DB8-6D0FD00A2072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14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CC38-D1FA-4FD0-8DB8-6D0FD00A207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EF87F72-AFF9-4355-9830-B90CFCCF6423}" type="slidenum">
              <a:rPr lang="en-US" sz="1200" b="1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b="1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5011" indent="-225011"/>
            <a:endParaRPr lang="en-US" sz="10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81440-EA79-49DD-9D9E-54C8593DADA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767C3F-0447-43A6-9331-B1B9DA3AD55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CC38-D1FA-4FD0-8DB8-6D0FD00A207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C89E17-83C9-4BD8-942C-E82B3201B0D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EB36FE-E0EE-4306-95E9-D2CC0EAEEF7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563D9E-A7E5-43F2-AFC0-36CAF9DE3EC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54B25-31D0-422A-9D84-A88C6288F18C}" type="slidenum">
              <a:rPr lang="en-US" smtClean="0">
                <a:cs typeface="Arial" charset="0"/>
              </a:rPr>
              <a:pPr/>
              <a:t>23</a:t>
            </a:fld>
            <a:endParaRPr lang="en-US" smtClean="0"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CC38-D1FA-4FD0-8DB8-6D0FD00A207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CC38-D1FA-4FD0-8DB8-6D0FD00A207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CC38-D1FA-4FD0-8DB8-6D0FD00A207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CC38-D1FA-4FD0-8DB8-6D0FD00A207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CC38-D1FA-4FD0-8DB8-6D0FD00A207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CC38-D1FA-4FD0-8DB8-6D0FD00A207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7F1332-D8B5-49D8-9B5A-81FA08A36120}" type="slidenum">
              <a:rPr lang="en-US" b="1" smtClean="0">
                <a:solidFill>
                  <a:srgbClr val="000000"/>
                </a:solidFill>
              </a:rPr>
              <a:pPr/>
              <a:t>3</a:t>
            </a:fld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CC38-D1FA-4FD0-8DB8-6D0FD00A207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CC38-D1FA-4FD0-8DB8-6D0FD00A207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34BBECE-2813-49CF-BDFC-27939FF6C5F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6B41D2C-BC6D-4D6A-8028-9723F6F09E80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0412" cy="3429000"/>
          </a:xfrm>
          <a:ln/>
        </p:spPr>
      </p:sp>
      <p:sp>
        <p:nvSpPr>
          <p:cNvPr id="431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32FAE8-C616-488D-A723-4818920BD107}" type="slidenum">
              <a:rPr lang="en-US"/>
              <a:pPr/>
              <a:t>6</a:t>
            </a:fld>
            <a:endParaRPr lang="en-US"/>
          </a:p>
        </p:txBody>
      </p:sp>
      <p:sp>
        <p:nvSpPr>
          <p:cNvPr id="444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A272F5D-5210-4D84-867B-CD6747AFCC1F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B5BED-1124-4CF4-8C84-57A8DA4699EC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NDSSL is</a:t>
            </a:r>
            <a:r>
              <a:rPr lang="en-US" baseline="0" dirty="0" smtClean="0"/>
              <a:t> providing Models and Data to the </a:t>
            </a:r>
            <a:r>
              <a:rPr lang="en-US" baseline="0" dirty="0" err="1" smtClean="0"/>
              <a:t>Cyberinfrastructure</a:t>
            </a:r>
            <a:r>
              <a:rPr lang="en-US" baseline="0" smtClean="0"/>
              <a:t>,</a:t>
            </a:r>
          </a:p>
          <a:p>
            <a:r>
              <a:rPr lang="en-US" baseline="0" dirty="0" smtClean="0"/>
              <a:t>Within what is called the Modeling 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8BA2CC38-D1FA-4FD0-8DB8-6D0FD00A2072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9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081202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.</a:t>
            </a:r>
            <a:fld id="{652E21A1-547E-45A4-8E93-02F27E8AF1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081202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.</a:t>
            </a:r>
            <a:fld id="{02A5E983-BEDD-48A5-B2B3-A175F0582F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081202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.</a:t>
            </a:r>
            <a:fld id="{A375A3CC-6CE5-4BE5-8D2A-3430D7F65D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3DDADB2-1105-4909-B78C-051CB029DE8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0A84B7-FD84-4FCF-8993-F85D56CE0C1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14BB84E-D645-448F-9A2E-03D79D9E71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3BB22D6-2FE0-4EFC-9EFE-637611AB5E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D82877-7FCE-41ED-B6C9-556EB2845B4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58A117-C413-485D-8698-A61409140A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77DC63-C1E4-4139-9279-5299A311288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138ECF-BF90-4BC7-A72A-6C3B77A8E9D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081202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.</a:t>
            </a:r>
            <a:fld id="{E5862284-71D7-4409-8CAE-6E5096E51E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B582D3-3402-4C5E-9B96-D9347209E2D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21CDCD9-0FA3-4F7F-9F83-249D40709E5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7DB8EA-7AEB-40AD-9399-B492D98376F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3DDADB2-1105-4909-B78C-051CB029DE8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0A84B7-FD84-4FCF-8993-F85D56CE0C1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14BB84E-D645-448F-9A2E-03D79D9E71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3BB22D6-2FE0-4EFC-9EFE-637611AB5E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D82877-7FCE-41ED-B6C9-556EB2845B4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58A117-C413-485D-8698-A61409140A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77DC63-C1E4-4139-9279-5299A311288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081202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.</a:t>
            </a:r>
            <a:fld id="{75012018-48C7-4266-994E-3A3E212B98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138ECF-BF90-4BC7-A72A-6C3B77A8E9D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B582D3-3402-4C5E-9B96-D9347209E2D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21CDCD9-0FA3-4F7F-9F83-249D40709E5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7DB8EA-7AEB-40AD-9399-B492D98376F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44851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1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1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851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3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3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853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4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854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854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854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4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4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4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4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854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855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8553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48554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48555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F9236B7-6824-4F51-A8BE-E818C235C4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203E4-494A-46C3-8759-50AF59EB45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85BBB-ED0E-43C5-AB1C-373499F652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8E703-2C9B-46D6-891D-6E2F5A0ED0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A3092-82F0-4814-B53D-5AA204ECB3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943C48-2E44-4256-A1FE-3090A52492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081202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.</a:t>
            </a:r>
            <a:fld id="{A7AD5EF8-8457-4A7F-B146-8360F0E278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72C35-F0B6-4BC3-BFEC-313CA145F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45D12-EC9C-4C4A-81A8-2406462F7E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27D7F-4512-4E1E-A845-6472EAED52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DF304-C45A-497C-A25F-E971EC4DBA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C58D0-68F5-4B69-A863-20506C4049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371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553200"/>
            <a:ext cx="76200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F0795DAB-B4E1-4ACD-B09E-2AEFEF2B48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371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14400" y="6553200"/>
            <a:ext cx="76200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01E4356-F1E2-4DF9-8027-4CA6C278D3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A73EC43-8ED0-46A5-91C8-C8BFDFBD91A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3D2F991-AD5C-4C98-897A-AA89DF4F6D7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5EB00A7-3503-4F70-BDB5-A889D703F1E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081202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.</a:t>
            </a:r>
            <a:fld id="{BFEDCE68-BE63-4F97-B5FA-5F73A92BE9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F97428A-8BF9-4E1D-8994-0971CA437E2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144198-4F5A-4C2A-A88F-4BA2377080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C3DD729-D505-498C-8845-61FC5E7E858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292B67-60CD-421A-84C6-AFC8B98727C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30B9C5-D082-4710-847B-3BA860EC3B1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0EA1D3-309F-4C2F-8C25-2204B51B745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E18A47-8A6E-4511-8B87-EB3DB00C88F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2DD6F7-2BE3-4431-822B-29943CA4CBF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12/11/2008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12/11/2008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081202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.</a:t>
            </a:r>
            <a:fld id="{DD2198C2-9641-4D89-BA25-073AA6BFEA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12/11/2008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12/11/2008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12/11/2008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12/11/2008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12/11/2008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12/11/2008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12/11/2008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12/11/2008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A482ACF3-A52C-42EE-BCCF-9A6748741DF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12/11/2008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1B1504FD-DDA6-4552-AD10-04FCD0C1A0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TitleSlid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160D9-E16D-4178-B43B-21015709C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D71E3-D035-40EC-8CE4-13BA59BE94CF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081202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.</a:t>
            </a:r>
            <a:fld id="{287C53AC-F831-46E9-A1D5-8B70F8E554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17386-D1F6-4A69-8B1E-D4C36FE7510B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68BC9-2FA5-4DD1-8BDF-9AD9EF6AB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SectionHead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36EF-7F9A-4C6A-872F-21CD60D93A62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D237B-A2A5-439E-BCFD-013C627CE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04920-936E-4C3F-A23D-640E32448FF5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FA95F-3207-4F11-96A3-F939F33A1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A4216-F1BA-40AF-AB31-24A2E93B47B6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1960C-3DC7-48DC-85C6-42B13B515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0C9E6-78F0-4277-AA6F-41E7F735F414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OGCE TG08 Tutorial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57D8E-D5F5-49DC-8F16-15601798D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2F5A-1DDD-4302-BC12-059FE90986C2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8A08D-D815-45D4-B150-1F6849168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8AEB7-2413-4143-A45D-D9694C1A4A9E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42480-D2F3-4E9B-A044-CBEC9FE2B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D3D-492B-4DFD-A427-2A82E8BA765E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BFDD2-8B99-4EBF-BF45-0C91317B6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75D0F-71C9-43A6-BB2A-0E7996D05816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56809-07BA-4E18-AE43-BD6B1563C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2D1C0-1E20-4A8A-A92B-839D3932DE6B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B605D-89BE-40CA-96D3-54E46A005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081202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.</a:t>
            </a:r>
            <a:fld id="{3157F79A-D585-43B9-90EB-5152345EE1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8DC2D-C3B5-4914-98D2-5D8768B63006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275AD-3CF7-4406-908C-600B79C7E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F1B50-FD0D-4BF8-BF20-2C4B28FC2091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3CEFA-64D6-41DC-9DD1-5710DE4C3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85E8C-649B-4A3C-B553-CD269D485D68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BB932-F035-49F2-B01E-9E3DF2811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2EAA4-D144-42DB-895A-0D5099875CC2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B4E8F-7563-4E66-8C9F-1C2421B49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AAF0F-C82C-48AD-9A3D-F62A6C8C9957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47696-EA20-429A-B1B7-271AAE167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652E21A1-547E-45A4-8E93-02F27E8AF16E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‹#›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E5862284-71D7-4409-8CAE-6E5096E51E4F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‹#›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75012018-48C7-4266-994E-3A3E212B98AE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‹#›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A7AD5EF8-8457-4A7F-B146-8360F0E278A6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‹#›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BFEDCE68-BE63-4F97-B5FA-5F73A92BE9DF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‹#›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081202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.</a:t>
            </a:r>
            <a:fld id="{D7AE737F-6147-4030-B270-B90C2C18DC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DD2198C2-9641-4D89-BA25-073AA6BFEA1C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‹#›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287C53AC-F831-46E9-A1D5-8B70F8E5548D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‹#›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3157F79A-D585-43B9-90EB-5152345EE154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‹#›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D7AE737F-6147-4030-B270-B90C2C18DC75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‹#›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02A5E983-BEDD-48A5-B2B3-A175F0582F29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‹#›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A375A3CC-6CE5-4BE5-8D2A-3430D7F65D32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‹#›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4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063750" y="6548438"/>
            <a:ext cx="895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/>
              <a:t>081202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946400" y="6545263"/>
            <a:ext cx="774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/>
              <a:t>.</a:t>
            </a:r>
            <a:fld id="{2244BB3A-131D-44EE-B0A8-F0B7ED747CE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33"/>
          <p:cNvSpPr>
            <a:spLocks noChangeArrowheads="1"/>
          </p:cNvSpPr>
          <p:nvPr userDrawn="1"/>
        </p:nvSpPr>
        <p:spPr bwMode="auto">
          <a:xfrm>
            <a:off x="466096" y="6365874"/>
            <a:ext cx="1610354" cy="365126"/>
          </a:xfrm>
          <a:prstGeom prst="rect">
            <a:avLst/>
          </a:prstGeom>
          <a:blipFill dpi="0" rotWithShape="1">
            <a:blip r:embed="rId13">
              <a:alphaModFix amt="42000"/>
            </a:blip>
            <a:srcRect/>
            <a:stretch>
              <a:fillRect r="-1527"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37" name="Footer Placeholder 4"/>
          <p:cNvSpPr txBox="1">
            <a:spLocks noGrp="1"/>
          </p:cNvSpPr>
          <p:nvPr userDrawn="1"/>
        </p:nvSpPr>
        <p:spPr bwMode="auto">
          <a:xfrm>
            <a:off x="3771900" y="6526213"/>
            <a:ext cx="16002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400">
                <a:latin typeface="Calibri" pitchFamily="34" charset="0"/>
              </a:rPr>
              <a:t>UNCLASSIFIED</a:t>
            </a:r>
          </a:p>
        </p:txBody>
      </p:sp>
      <p:sp>
        <p:nvSpPr>
          <p:cNvPr id="1038" name="Text Box 14"/>
          <p:cNvSpPr txBox="1">
            <a:spLocks noChangeArrowheads="1"/>
          </p:cNvSpPr>
          <p:nvPr userDrawn="1"/>
        </p:nvSpPr>
        <p:spPr bwMode="auto">
          <a:xfrm>
            <a:off x="60325" y="12700"/>
            <a:ext cx="17843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900" b="1" i="1">
                <a:solidFill>
                  <a:srgbClr val="FF0000"/>
                </a:solidFill>
              </a:rPr>
              <a:t>DRAFT Ver 19 -- Date: 081203</a:t>
            </a:r>
            <a:endParaRPr lang="en-US" sz="900" b="1" i="1"/>
          </a:p>
        </p:txBody>
      </p:sp>
      <p:sp>
        <p:nvSpPr>
          <p:cNvPr id="2" name="Footer Placeholder 4"/>
          <p:cNvSpPr txBox="1">
            <a:spLocks noGrp="1"/>
          </p:cNvSpPr>
          <p:nvPr userDrawn="1"/>
        </p:nvSpPr>
        <p:spPr bwMode="auto">
          <a:xfrm>
            <a:off x="3771900" y="0"/>
            <a:ext cx="16002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1400">
                <a:latin typeface="Calibri" pitchFamily="34" charset="0"/>
              </a:rPr>
              <a:t>UNCLASSIFIED</a:t>
            </a:r>
          </a:p>
        </p:txBody>
      </p:sp>
      <p:grpSp>
        <p:nvGrpSpPr>
          <p:cNvPr id="3" name="Group 29"/>
          <p:cNvGrpSpPr>
            <a:grpSpLocks/>
          </p:cNvGrpSpPr>
          <p:nvPr userDrawn="1"/>
        </p:nvGrpSpPr>
        <p:grpSpPr bwMode="auto">
          <a:xfrm>
            <a:off x="6426200" y="6018213"/>
            <a:ext cx="2605088" cy="839787"/>
            <a:chOff x="2269" y="1065"/>
            <a:chExt cx="1641" cy="529"/>
          </a:xfrm>
        </p:grpSpPr>
        <p:grpSp>
          <p:nvGrpSpPr>
            <p:cNvPr id="5" name="Group 30"/>
            <p:cNvGrpSpPr>
              <a:grpSpLocks noChangeAspect="1"/>
            </p:cNvGrpSpPr>
            <p:nvPr/>
          </p:nvGrpSpPr>
          <p:grpSpPr bwMode="auto">
            <a:xfrm>
              <a:off x="2397" y="1195"/>
              <a:ext cx="1284" cy="271"/>
              <a:chOff x="466" y="2714"/>
              <a:chExt cx="4803" cy="1013"/>
            </a:xfrm>
          </p:grpSpPr>
          <p:pic>
            <p:nvPicPr>
              <p:cNvPr id="1055" name="Picture 4" descr="CarnegieMellon_logo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1239" y="3351"/>
                <a:ext cx="1281" cy="3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056" name="Picture 5" descr="mason_logo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2093" y="2926"/>
                <a:ext cx="909" cy="4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057" name="Picture 6" descr="homehdr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418" y="2714"/>
                <a:ext cx="2790" cy="2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058" name="Picture 7" descr="ULogoForHead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710" y="3174"/>
                <a:ext cx="951" cy="2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059" name="Picture 8" descr="VT_invent_logo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3394" y="3068"/>
                <a:ext cx="128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060" name="Picture 10" descr="logo_vbi_top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66" y="2891"/>
                <a:ext cx="1694" cy="27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061" name="Picture 17" descr="UHD_logo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2662" y="3421"/>
                <a:ext cx="2607" cy="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sp>
            <p:nvSpPr>
              <p:cNvPr id="1062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5027" y="3281"/>
                <a:ext cx="238" cy="22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2269" y="1065"/>
              <a:ext cx="1641" cy="529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u="sng" kern="1200">
          <a:solidFill>
            <a:schemeClr val="tx1"/>
          </a:solidFill>
          <a:latin typeface="Arial" pitchFamily="24" charset="0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Arial" pitchFamily="24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Arial" pitchFamily="24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Arial" pitchFamily="24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Arial" pitchFamily="24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50000"/>
        </a:spcBef>
        <a:spcAft>
          <a:spcPct val="0"/>
        </a:spcAft>
        <a:buFont typeface="Arial" charset="0"/>
        <a:buChar char="•"/>
        <a:defRPr sz="3200" b="1" kern="1200">
          <a:solidFill>
            <a:schemeClr val="tx1"/>
          </a:solidFill>
          <a:latin typeface="Arial" pitchFamily="24" charset="0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 Narrow" pitchFamily="24" charset="0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 Narrow" pitchFamily="24" charset="0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 Narrow" pitchFamily="24" charset="0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 Narrow" pitchFamily="24" charset="0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B3FEC32-A012-4D20-9552-D526D4BAFF37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B3FEC32-A012-4D20-9552-D526D4BAFF37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75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9C5D74EF-7C44-4357-BDC2-D0D635C6B9C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475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0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0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0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0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BC05E93-B0BA-4676-8B88-5EEB312CFA3C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482ACF3-A52C-42EE-BCCF-9A6748741DF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12/11/2008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B1504FD-DDA6-4552-AD10-04FCD0C1A0C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4339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381000"/>
            <a:ext cx="758348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828800"/>
            <a:ext cx="7583487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2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fld id="{85A642CD-87CA-4FC1-8A8F-C846F08DCF64}" type="datetime1">
              <a:rPr lang="en-US"/>
              <a:pPr>
                <a:defRPr/>
              </a:pPr>
              <a:t>12/11/2008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fld id="{A5B61B90-7651-42A2-A4F4-F756FAB9C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ＭＳ Ｐゴシック" pitchFamily="-112" charset="-128"/>
          <a:cs typeface="ＭＳ Ｐゴシック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400" kern="1200">
          <a:solidFill>
            <a:schemeClr val="bg1"/>
          </a:solidFill>
          <a:latin typeface="+mn-lt"/>
          <a:ea typeface="ＭＳ Ｐゴシック" pitchFamily="-112" charset="-128"/>
          <a:cs typeface="ＭＳ Ｐゴシック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ＭＳ Ｐゴシック" pitchFamily="-112" charset="-128"/>
          <a:cs typeface="ＭＳ Ｐゴシック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ＭＳ Ｐゴシック" pitchFamily="-112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063750" y="6548438"/>
            <a:ext cx="8953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rtl="0"/>
            <a:r>
              <a:rPr lang="en-US" kern="1200">
                <a:ea typeface="+mn-ea"/>
                <a:cs typeface="+mn-cs"/>
              </a:rPr>
              <a:t>081202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946400" y="6545263"/>
            <a:ext cx="7747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algn="l" rtl="0"/>
            <a:r>
              <a:rPr lang="en-US" kern="1200">
                <a:ea typeface="+mn-ea"/>
                <a:cs typeface="+mn-cs"/>
              </a:rPr>
              <a:t>.</a:t>
            </a:r>
            <a:fld id="{2244BB3A-131D-44EE-B0A8-F0B7ED747CE6}" type="slidenum">
              <a:rPr lang="en-US" kern="1200">
                <a:ea typeface="+mn-ea"/>
                <a:cs typeface="+mn-cs"/>
              </a:rPr>
              <a:pPr algn="l" rtl="0"/>
              <a:t>‹#›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7" name="Rectangle 33"/>
          <p:cNvSpPr>
            <a:spLocks noChangeArrowheads="1"/>
          </p:cNvSpPr>
          <p:nvPr userDrawn="1"/>
        </p:nvSpPr>
        <p:spPr bwMode="auto">
          <a:xfrm>
            <a:off x="466096" y="6365874"/>
            <a:ext cx="1610354" cy="365126"/>
          </a:xfrm>
          <a:prstGeom prst="rect">
            <a:avLst/>
          </a:prstGeom>
          <a:blipFill dpi="0" rotWithShape="1">
            <a:blip r:embed="rId13">
              <a:alphaModFix amt="42000"/>
            </a:blip>
            <a:srcRect/>
            <a:stretch>
              <a:fillRect r="-1527"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/>
            <a:endParaRPr lang="en-US" kern="120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37" name="Footer Placeholder 4"/>
          <p:cNvSpPr txBox="1">
            <a:spLocks noGrp="1"/>
          </p:cNvSpPr>
          <p:nvPr userDrawn="1"/>
        </p:nvSpPr>
        <p:spPr bwMode="auto">
          <a:xfrm>
            <a:off x="3771900" y="6526213"/>
            <a:ext cx="16002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rtl="0"/>
            <a:r>
              <a:rPr lang="en-US" sz="1400" kern="12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UNCLASSIFIED</a:t>
            </a:r>
          </a:p>
        </p:txBody>
      </p:sp>
      <p:sp>
        <p:nvSpPr>
          <p:cNvPr id="1038" name="Text Box 14"/>
          <p:cNvSpPr txBox="1">
            <a:spLocks noChangeArrowheads="1"/>
          </p:cNvSpPr>
          <p:nvPr userDrawn="1"/>
        </p:nvSpPr>
        <p:spPr bwMode="auto">
          <a:xfrm>
            <a:off x="60325" y="12700"/>
            <a:ext cx="17843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900" b="1" i="1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DRAFT Ver 19 -- Date: 081203</a:t>
            </a:r>
            <a:endParaRPr lang="en-US" sz="900" b="1" i="1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Footer Placeholder 4"/>
          <p:cNvSpPr txBox="1">
            <a:spLocks noGrp="1"/>
          </p:cNvSpPr>
          <p:nvPr userDrawn="1"/>
        </p:nvSpPr>
        <p:spPr bwMode="auto">
          <a:xfrm>
            <a:off x="3771900" y="0"/>
            <a:ext cx="16002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rtl="0"/>
            <a:r>
              <a:rPr lang="en-US" sz="1400" kern="12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UNCLASSIFIED</a:t>
            </a:r>
          </a:p>
        </p:txBody>
      </p:sp>
      <p:grpSp>
        <p:nvGrpSpPr>
          <p:cNvPr id="3" name="Group 29"/>
          <p:cNvGrpSpPr>
            <a:grpSpLocks/>
          </p:cNvGrpSpPr>
          <p:nvPr userDrawn="1"/>
        </p:nvGrpSpPr>
        <p:grpSpPr bwMode="auto">
          <a:xfrm>
            <a:off x="6426200" y="6018213"/>
            <a:ext cx="2605088" cy="839787"/>
            <a:chOff x="2269" y="1065"/>
            <a:chExt cx="1641" cy="529"/>
          </a:xfrm>
        </p:grpSpPr>
        <p:grpSp>
          <p:nvGrpSpPr>
            <p:cNvPr id="5" name="Group 30"/>
            <p:cNvGrpSpPr>
              <a:grpSpLocks noChangeAspect="1"/>
            </p:cNvGrpSpPr>
            <p:nvPr/>
          </p:nvGrpSpPr>
          <p:grpSpPr bwMode="auto">
            <a:xfrm>
              <a:off x="2397" y="1195"/>
              <a:ext cx="1284" cy="271"/>
              <a:chOff x="466" y="2714"/>
              <a:chExt cx="4803" cy="1013"/>
            </a:xfrm>
          </p:grpSpPr>
          <p:pic>
            <p:nvPicPr>
              <p:cNvPr id="1055" name="Picture 4" descr="CarnegieMellon_logo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1239" y="3351"/>
                <a:ext cx="1281" cy="3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056" name="Picture 5" descr="mason_logo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2093" y="2926"/>
                <a:ext cx="909" cy="4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057" name="Picture 6" descr="homehdr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418" y="2714"/>
                <a:ext cx="2790" cy="2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058" name="Picture 7" descr="ULogoForHead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710" y="3174"/>
                <a:ext cx="951" cy="2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059" name="Picture 8" descr="VT_invent_logo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3394" y="3068"/>
                <a:ext cx="128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060" name="Picture 10" descr="logo_vbi_top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66" y="2891"/>
                <a:ext cx="1694" cy="27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061" name="Picture 17" descr="UHD_logo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2662" y="3421"/>
                <a:ext cx="2607" cy="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sp>
            <p:nvSpPr>
              <p:cNvPr id="1062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5027" y="3281"/>
                <a:ext cx="238" cy="22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/>
                <a:endParaRPr lang="en-US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2269" y="1065"/>
              <a:ext cx="1641" cy="529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/>
              <a:endPara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u="sng" kern="1200">
          <a:solidFill>
            <a:schemeClr val="tx1"/>
          </a:solidFill>
          <a:latin typeface="Arial" pitchFamily="24" charset="0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Arial" pitchFamily="24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Arial" pitchFamily="24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Arial" pitchFamily="24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1"/>
          </a:solidFill>
          <a:latin typeface="Arial" pitchFamily="24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50000"/>
        </a:spcBef>
        <a:spcAft>
          <a:spcPct val="0"/>
        </a:spcAft>
        <a:buFont typeface="Arial" charset="0"/>
        <a:buChar char="•"/>
        <a:defRPr sz="3200" b="1" kern="1200">
          <a:solidFill>
            <a:schemeClr val="tx1"/>
          </a:solidFill>
          <a:latin typeface="Arial" pitchFamily="24" charset="0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 Narrow" pitchFamily="24" charset="0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 Narrow" pitchFamily="24" charset="0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 Narrow" pitchFamily="24" charset="0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 Narrow" pitchFamily="24" charset="0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d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6.xml"/><Relationship Id="rId1" Type="http://schemas.openxmlformats.org/officeDocument/2006/relationships/video" Target="NULL" TargetMode="Externa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wmf"/><Relationship Id="rId3" Type="http://schemas.openxmlformats.org/officeDocument/2006/relationships/image" Target="../media/image19.wmf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2.wmf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2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990600"/>
          </a:xfrm>
        </p:spPr>
        <p:txBody>
          <a:bodyPr/>
          <a:lstStyle/>
          <a:p>
            <a:r>
              <a:rPr lang="en-US" dirty="0" smtClean="0"/>
              <a:t>Cyberinfrastructure/Grids/Clouds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4525963"/>
          </a:xfrm>
        </p:spPr>
        <p:txBody>
          <a:bodyPr/>
          <a:lstStyle/>
          <a:p>
            <a:r>
              <a:rPr lang="en-US" dirty="0" smtClean="0"/>
              <a:t>IU has several relevant distributed system activities including</a:t>
            </a:r>
          </a:p>
          <a:p>
            <a:pPr lvl="1"/>
            <a:r>
              <a:rPr lang="en-US" dirty="0" smtClean="0"/>
              <a:t>TeraGrid NSF Grid Portals and Participation</a:t>
            </a:r>
          </a:p>
          <a:p>
            <a:pPr lvl="1"/>
            <a:r>
              <a:rPr lang="en-US" dirty="0" smtClean="0"/>
              <a:t>PolarGrid support of CReSIS project with Cyberinfrastructure to support remote experiments and data analysis</a:t>
            </a:r>
          </a:p>
          <a:p>
            <a:pPr lvl="1"/>
            <a:r>
              <a:rPr lang="en-US" dirty="0" smtClean="0"/>
              <a:t>QuakeSim Grid to support Earthquake Science including sensors</a:t>
            </a:r>
          </a:p>
          <a:p>
            <a:pPr lvl="1"/>
            <a:r>
              <a:rPr lang="en-US" dirty="0" err="1" smtClean="0"/>
              <a:t>NetCentric</a:t>
            </a:r>
            <a:r>
              <a:rPr lang="en-US" dirty="0" smtClean="0"/>
              <a:t> Sensor Grid for AFRL</a:t>
            </a:r>
          </a:p>
          <a:p>
            <a:r>
              <a:rPr lang="en-US" dirty="0" smtClean="0"/>
              <a:t>Active in Open Grid Forum and eScience Community including chair of current eScience IEEE conference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081202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.</a:t>
            </a:r>
            <a:fld id="{E5862284-71D7-4409-8CAE-6E5096E51E4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Overall Vision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4267200" cy="3581400"/>
          </a:xfrm>
        </p:spPr>
        <p:txBody>
          <a:bodyPr/>
          <a:lstStyle/>
          <a:p>
            <a:r>
              <a:rPr lang="en-US" sz="2400" dirty="0">
                <a:latin typeface="Arial" pitchFamily="36" charset="0"/>
                <a:ea typeface="ＭＳ Ｐゴシック" pitchFamily="36" charset="-128"/>
                <a:cs typeface="ＭＳ Ｐゴシック" pitchFamily="36" charset="-128"/>
              </a:rPr>
              <a:t>Change ways in which HPC-based models and analytical tools are delivered to analysts</a:t>
            </a:r>
          </a:p>
          <a:p>
            <a:pPr lvl="1"/>
            <a:r>
              <a:rPr lang="en-US" sz="2000" dirty="0">
                <a:latin typeface="Arial" pitchFamily="36" charset="0"/>
                <a:cs typeface="ＭＳ Ｐゴシック" pitchFamily="36" charset="-128"/>
              </a:rPr>
              <a:t>Make HPC resources seamless, invisible for routine analytical efforts </a:t>
            </a:r>
          </a:p>
          <a:p>
            <a:pPr lvl="1"/>
            <a:r>
              <a:rPr lang="en-US" sz="2000" dirty="0">
                <a:latin typeface="Arial" pitchFamily="36" charset="0"/>
                <a:cs typeface="ＭＳ Ｐゴシック" pitchFamily="36" charset="-128"/>
              </a:rPr>
              <a:t>Organize HPC resources as an evolving commodity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457200" y="5105400"/>
            <a:ext cx="8153400" cy="7848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Analyst can focus on delivering results rather than becoming computing </a:t>
            </a:r>
            <a:r>
              <a:rPr lang="en-US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expert</a:t>
            </a:r>
          </a:p>
          <a:p>
            <a:pPr algn="ctr" rtl="0">
              <a:spcBef>
                <a:spcPct val="50000"/>
              </a:spcBef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Each component built as a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subgrid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with defined messaging interfaces</a:t>
            </a:r>
            <a:endParaRPr lang="en-US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0534" name="Line 6"/>
          <p:cNvSpPr>
            <a:spLocks noChangeShapeType="1"/>
          </p:cNvSpPr>
          <p:nvPr/>
        </p:nvSpPr>
        <p:spPr bwMode="auto">
          <a:xfrm>
            <a:off x="304800" y="1219200"/>
            <a:ext cx="845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 rtl="0"/>
            <a:endParaRPr lang="en-US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 descr="overall visio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295400"/>
            <a:ext cx="469846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05800" cy="914400"/>
          </a:xfrm>
          <a:noFill/>
        </p:spPr>
        <p:txBody>
          <a:bodyPr/>
          <a:lstStyle/>
          <a:p>
            <a:r>
              <a:rPr lang="en-US" dirty="0" smtClean="0"/>
              <a:t>Modeling Grid: Simfrastructure</a:t>
            </a:r>
            <a:endParaRPr lang="en-US" dirty="0"/>
          </a:p>
        </p:txBody>
      </p:sp>
      <p:pic>
        <p:nvPicPr>
          <p:cNvPr id="154633" name="Picture 9" descr="NDSSL_CyberInfrastruc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0825" cy="451961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28600" y="1219200"/>
            <a:ext cx="8569236" cy="6096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rgbClr val="FFFFFF"/>
              </a:gs>
            </a:gsLst>
            <a:lin ang="552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6" name="Straight Arrow Connector 5"/>
          <p:cNvCxnSpPr/>
          <p:nvPr/>
        </p:nvCxnSpPr>
        <p:spPr>
          <a:xfrm rot="5400000" flipH="1" flipV="1">
            <a:off x="5753100" y="5905500"/>
            <a:ext cx="381000" cy="1588"/>
          </a:xfrm>
          <a:prstGeom prst="straightConnector1">
            <a:avLst/>
          </a:prstGeom>
          <a:ln w="19050">
            <a:prstDash val="dash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8"/>
          <p:cNvGrpSpPr>
            <a:grpSpLocks/>
          </p:cNvGrpSpPr>
          <p:nvPr/>
        </p:nvGrpSpPr>
        <p:grpSpPr bwMode="auto">
          <a:xfrm>
            <a:off x="5410200" y="6134100"/>
            <a:ext cx="981075" cy="647700"/>
            <a:chOff x="2256" y="2641"/>
            <a:chExt cx="720" cy="483"/>
          </a:xfrm>
        </p:grpSpPr>
        <p:sp>
          <p:nvSpPr>
            <p:cNvPr id="13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Text Box 120"/>
            <p:cNvSpPr txBox="1">
              <a:spLocks noChangeArrowheads="1"/>
            </p:cNvSpPr>
            <p:nvPr/>
          </p:nvSpPr>
          <p:spPr bwMode="auto">
            <a:xfrm>
              <a:off x="2287" y="2688"/>
              <a:ext cx="654" cy="3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Compute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/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09600" y="1524001"/>
            <a:ext cx="3048000" cy="259080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  <a:alpha val="1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ounded Rectangle 6"/>
          <p:cNvSpPr/>
          <p:nvPr/>
        </p:nvSpPr>
        <p:spPr>
          <a:xfrm>
            <a:off x="533400" y="4419600"/>
            <a:ext cx="3200400" cy="23622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  <a:alpha val="41000"/>
                </a:schemeClr>
              </a:gs>
              <a:gs pos="100000">
                <a:schemeClr val="accent3">
                  <a:lumMod val="60000"/>
                  <a:lumOff val="40000"/>
                  <a:alpha val="41000"/>
                </a:schemeClr>
              </a:gs>
            </a:gsLst>
            <a:lin ang="540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Integrating the Modeling Grid within the CI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DD2198C2-9641-4D89-BA25-073AA6BFEA1C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12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" name="Picture 4" descr="HBR-Arch2-DHS0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14400" y="1456828"/>
            <a:ext cx="7086600" cy="53470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48006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Cambria"/>
                <a:cs typeface="Cambria"/>
              </a:rPr>
              <a:t>Interaction based HPC-models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mbria"/>
                <a:cs typeface="Cambria"/>
              </a:rPr>
              <a:t>A collection of interoperable simulations of societal infrastructures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mbria"/>
                <a:cs typeface="Cambria"/>
              </a:rPr>
              <a:t>Coupled with individual-based social networks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mbria"/>
                <a:cs typeface="Cambria"/>
              </a:rPr>
              <a:t>Individual based realistic behavioral models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mbria"/>
                <a:cs typeface="Cambria"/>
              </a:rPr>
              <a:t>Who, What, Where, When, and How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mbria"/>
                <a:cs typeface="Cambria"/>
              </a:rPr>
              <a:t>Unprecedented Scale and Resolution:  300 million individuals,  6 billion interactions, 100 million locations, temporal scale of minutes and spatial scale of few meters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924800" cy="914400"/>
          </a:xfrm>
          <a:noFill/>
          <a:ln/>
        </p:spPr>
        <p:txBody>
          <a:bodyPr/>
          <a:lstStyle/>
          <a:p>
            <a:r>
              <a:rPr lang="en-US" sz="2800" b="1">
                <a:solidFill>
                  <a:schemeClr val="accent2"/>
                </a:solidFill>
              </a:rPr>
              <a:t>Modeling and Simulations of Interdependent Infrastructure Networks</a:t>
            </a:r>
            <a:endParaRPr lang="en-US"/>
          </a:p>
        </p:txBody>
      </p:sp>
      <p:pic>
        <p:nvPicPr>
          <p:cNvPr id="155658" name="Picture 10" descr="National_Synthetic_Popu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362200"/>
            <a:ext cx="3581400" cy="1992313"/>
          </a:xfrm>
          <a:prstGeom prst="rect">
            <a:avLst/>
          </a:prstGeom>
          <a:noFill/>
        </p:spPr>
      </p:pic>
      <p:pic>
        <p:nvPicPr>
          <p:cNvPr id="155659" name="Picture 11" descr="CircleTree_1_All"/>
          <p:cNvPicPr>
            <a:picLocks noChangeAspect="1" noChangeArrowheads="1"/>
          </p:cNvPicPr>
          <p:nvPr/>
        </p:nvPicPr>
        <p:blipFill>
          <a:blip r:embed="rId5" cstate="print"/>
          <a:srcRect l="13077" t="18930" r="13077" b="31358"/>
          <a:stretch>
            <a:fillRect/>
          </a:stretch>
        </p:blipFill>
        <p:spPr bwMode="auto">
          <a:xfrm>
            <a:off x="5029200" y="4400550"/>
            <a:ext cx="2057400" cy="1543050"/>
          </a:xfrm>
          <a:prstGeom prst="rect">
            <a:avLst/>
          </a:prstGeom>
          <a:noFill/>
        </p:spPr>
      </p:pic>
      <p:pic>
        <p:nvPicPr>
          <p:cNvPr id="155660" name="Picture 12" descr="Network_graph_lumeta_lar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3663" y="1295400"/>
            <a:ext cx="1430337" cy="1347788"/>
          </a:xfrm>
          <a:prstGeom prst="rect">
            <a:avLst/>
          </a:prstGeom>
          <a:noFill/>
        </p:spPr>
      </p:pic>
      <p:pic>
        <p:nvPicPr>
          <p:cNvPr id="155661" name="Picture 13"/>
          <p:cNvPicPr>
            <a:picLocks noChangeAspect="1" noChangeArrowheads="1"/>
          </p:cNvPicPr>
          <p:nvPr/>
        </p:nvPicPr>
        <p:blipFill>
          <a:blip r:embed="rId7" cstate="print">
            <a:alphaModFix amt="69000"/>
          </a:blip>
          <a:srcRect/>
          <a:stretch>
            <a:fillRect/>
          </a:stretch>
        </p:blipFill>
        <p:spPr bwMode="auto">
          <a:xfrm>
            <a:off x="7239000" y="4511675"/>
            <a:ext cx="1600200" cy="1431925"/>
          </a:xfrm>
          <a:prstGeom prst="rect">
            <a:avLst/>
          </a:prstGeom>
          <a:noFill/>
          <a:ln w="25400">
            <a:noFill/>
            <a:miter lim="800000"/>
            <a:headEnd/>
            <a:tailEnd type="none" w="med" len="sm"/>
          </a:ln>
          <a:effectLst/>
        </p:spPr>
      </p:pic>
      <p:pic>
        <p:nvPicPr>
          <p:cNvPr id="155662" name="Picture 14" descr="DBeck12fps">
            <a:hlinkClick r:id="" action="ppaction://media"/>
          </p:cNvPr>
          <p:cNvPicPr/>
          <p:nvPr>
            <a:videoFile r:link="rId1"/>
          </p:nvPr>
        </p:nvPicPr>
        <p:blipFill>
          <a:blip r:embed="rId8" cstate="print">
            <a:alphaModFix amt="43000"/>
          </a:blip>
          <a:srcRect/>
          <a:stretch>
            <a:fillRect/>
          </a:stretch>
        </p:blipFill>
        <p:spPr bwMode="auto">
          <a:xfrm>
            <a:off x="4953000" y="1285875"/>
            <a:ext cx="1524000" cy="1228725"/>
          </a:xfrm>
          <a:prstGeom prst="rect">
            <a:avLst/>
          </a:prstGeom>
          <a:noFill/>
        </p:spPr>
      </p:pic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00813" y="1317625"/>
            <a:ext cx="1271587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5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56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66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566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within DHS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800" dirty="0" smtClean="0">
                <a:latin typeface="Cambria"/>
                <a:cs typeface="Cambria"/>
              </a:rPr>
              <a:t>Incorporating real-time data for crisis response</a:t>
            </a:r>
          </a:p>
          <a:p>
            <a:pPr lvl="1"/>
            <a:r>
              <a:rPr lang="en-US" dirty="0" smtClean="0">
                <a:latin typeface="Cambria"/>
                <a:cs typeface="Cambria"/>
              </a:rPr>
              <a:t>Integrating modeling grid with Sensor grid</a:t>
            </a:r>
          </a:p>
          <a:p>
            <a:r>
              <a:rPr lang="en-US" sz="2800" dirty="0" smtClean="0">
                <a:latin typeface="Cambria"/>
                <a:cs typeface="Cambria"/>
              </a:rPr>
              <a:t>Extending the modeling efforts to other sectors beyond the currently covered ones</a:t>
            </a:r>
          </a:p>
          <a:p>
            <a:r>
              <a:rPr lang="en-US" sz="2800" dirty="0" smtClean="0">
                <a:latin typeface="Cambria"/>
                <a:cs typeface="Cambria"/>
              </a:rPr>
              <a:t>Enabling Collaborative analysis</a:t>
            </a:r>
          </a:p>
          <a:p>
            <a:pPr lvl="1"/>
            <a:r>
              <a:rPr lang="en-US" dirty="0" smtClean="0">
                <a:latin typeface="Cambria"/>
                <a:cs typeface="Cambria"/>
              </a:rPr>
              <a:t>Integrating data from different stake holders</a:t>
            </a:r>
          </a:p>
          <a:p>
            <a:pPr lvl="1"/>
            <a:r>
              <a:rPr lang="en-US" dirty="0" smtClean="0">
                <a:latin typeface="Cambria"/>
                <a:cs typeface="Cambria"/>
              </a:rPr>
              <a:t>Providing context specific shared information</a:t>
            </a:r>
          </a:p>
          <a:p>
            <a:pPr lvl="1"/>
            <a:r>
              <a:rPr lang="en-US" dirty="0" smtClean="0">
                <a:latin typeface="Cambria"/>
                <a:cs typeface="Cambria"/>
              </a:rPr>
              <a:t>NaradaBrokering supports Collaborative Grid by multicast messages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E5862284-71D7-4409-8CAE-6E5096E51E4F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14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IU Data Grid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streaming infrastructure (NaradaBrokering) will ensure that  data disseminations are fast, resilient to failures, and secure.</a:t>
            </a:r>
          </a:p>
          <a:p>
            <a:pPr lvl="1"/>
            <a:r>
              <a:rPr lang="en-US" dirty="0" smtClean="0"/>
              <a:t>Extensively tested in academic (QuakeSim, Clemson) and commercial (Anabas) sensor and collaboration</a:t>
            </a:r>
          </a:p>
          <a:p>
            <a:r>
              <a:rPr lang="en-US" dirty="0" smtClean="0"/>
              <a:t>The runtime infrastructure (Granules) will orchestrate computations concurrently over a cloud of machines.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081202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.</a:t>
            </a:r>
            <a:fld id="{E5862284-71D7-4409-8CAE-6E5096E51E4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Kmeans Clustering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" y="4648200"/>
            <a:ext cx="88392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All three implementations perform the same Kmeans clustering algorithm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Each test is performed using 5 compute nodes (Total of 40 processor cores)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CGL-MapReduce shows a performance close to the MPI and Threads implementation </a:t>
            </a:r>
            <a:r>
              <a:rPr lang="en-US" sz="2600" b="1" kern="1200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, Granules extends CGL-MapReduce Prototype</a:t>
            </a:r>
            <a:endParaRPr lang="en-US" sz="2600" b="1" kern="12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Hadoop’s high execution time is due to:</a:t>
            </a:r>
          </a:p>
          <a:p>
            <a:pPr marL="800100" lvl="1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Lack of support for iterative MapReduce computation</a:t>
            </a:r>
          </a:p>
          <a:p>
            <a:pPr marL="800100" lvl="1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600" b="1" kern="1200" dirty="0">
                <a:solidFill>
                  <a:srgbClr val="1F497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Overhead associated with the file system based communication</a:t>
            </a:r>
            <a:endParaRPr lang="en-US" sz="3200" b="1" kern="1200" dirty="0">
              <a:solidFill>
                <a:srgbClr val="1F497D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32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381000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MapReduce for Kmeans Clustering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3810000"/>
            <a:ext cx="449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+mn-ea"/>
                <a:cs typeface="+mn-cs"/>
              </a:rPr>
              <a:t>Kmeans Clustering, execution time vs. the number of 2D data points (Both axes are in log scale)</a:t>
            </a:r>
          </a:p>
        </p:txBody>
      </p:sp>
      <p:pic>
        <p:nvPicPr>
          <p:cNvPr id="2050" name="Picture 2" descr="D:\Academic\Ph.D\eScience2008\images\eps\kmeans_colo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399" y="762000"/>
            <a:ext cx="3558013" cy="2971800"/>
          </a:xfrm>
          <a:prstGeom prst="rect">
            <a:avLst/>
          </a:prstGeom>
          <a:noFill/>
        </p:spPr>
      </p:pic>
      <p:pic>
        <p:nvPicPr>
          <p:cNvPr id="8" name="Picture 4" descr="D:\Academic\Ph.D\PropsalDefence\images\multi-cor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685800"/>
            <a:ext cx="4800600" cy="3201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NaradaBrokering:</a:t>
            </a:r>
            <a:r>
              <a:rPr lang="en-US" sz="2800" dirty="0" smtClean="0"/>
              <a:t> </a:t>
            </a:r>
            <a:r>
              <a:rPr lang="en-US" sz="2400" dirty="0" smtClean="0"/>
              <a:t>Summary of Capabilities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Routing</a:t>
            </a:r>
          </a:p>
          <a:p>
            <a:pPr lvl="1"/>
            <a:r>
              <a:rPr lang="en-US" sz="2000" dirty="0" smtClean="0"/>
              <a:t>Overlay networks, efficient long-tail disseminations</a:t>
            </a:r>
          </a:p>
          <a:p>
            <a:r>
              <a:rPr lang="en-US" sz="2400" dirty="0" smtClean="0"/>
              <a:t>Security</a:t>
            </a:r>
          </a:p>
          <a:p>
            <a:pPr lvl="1"/>
            <a:r>
              <a:rPr lang="en-US" sz="2000" dirty="0" smtClean="0"/>
              <a:t>Provenance, secure disseminations, denial of service attacks</a:t>
            </a:r>
          </a:p>
          <a:p>
            <a:r>
              <a:rPr lang="en-US" sz="2400" dirty="0" smtClean="0"/>
              <a:t>Failure-resiliency and autonomic systems</a:t>
            </a:r>
          </a:p>
          <a:p>
            <a:pPr lvl="1"/>
            <a:r>
              <a:rPr lang="en-US" sz="2000" dirty="0" smtClean="0"/>
              <a:t>Failure recovery, reliable delivery, redundancy and scalable tracking</a:t>
            </a:r>
          </a:p>
          <a:p>
            <a:r>
              <a:rPr lang="en-US" sz="2400" dirty="0" smtClean="0"/>
              <a:t>Discovery</a:t>
            </a:r>
          </a:p>
          <a:p>
            <a:pPr lvl="1"/>
            <a:r>
              <a:rPr lang="en-US" sz="2000" dirty="0" smtClean="0"/>
              <a:t>Load-balancing, resource assimilation, proximate conduits</a:t>
            </a:r>
          </a:p>
          <a:p>
            <a:r>
              <a:rPr lang="en-US" sz="2400" dirty="0" smtClean="0"/>
              <a:t>Mitigating network induced effects</a:t>
            </a:r>
          </a:p>
          <a:p>
            <a:pPr lvl="1"/>
            <a:r>
              <a:rPr lang="en-US" sz="2000" dirty="0" smtClean="0"/>
              <a:t>Unpredictable links, buffering, active replays</a:t>
            </a:r>
          </a:p>
          <a:p>
            <a:r>
              <a:rPr lang="en-US" sz="2400" dirty="0" smtClean="0"/>
              <a:t>Support for Service Oriented Architectures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sz="3200" dirty="0" smtClean="0"/>
              <a:t>Projects utilizing </a:t>
            </a:r>
            <a:r>
              <a:rPr lang="en-US" sz="2800" dirty="0" smtClean="0"/>
              <a:t>NaradaBrokering: </a:t>
            </a:r>
            <a:r>
              <a:rPr lang="en-US" sz="2800" dirty="0" err="1" smtClean="0"/>
              <a:t>QuakeSim</a:t>
            </a:r>
            <a:endParaRPr lang="en-US" sz="2800" dirty="0" smtClean="0"/>
          </a:p>
        </p:txBody>
      </p:sp>
      <p:pic>
        <p:nvPicPr>
          <p:cNvPr id="4099" name="Picture 9" descr="Rdahmm"/>
          <p:cNvPicPr>
            <a:picLocks noChangeAspect="1" noChangeArrowheads="1"/>
          </p:cNvPicPr>
          <p:nvPr/>
        </p:nvPicPr>
        <p:blipFill>
          <a:blip r:embed="rId3"/>
          <a:srcRect r="16423"/>
          <a:stretch>
            <a:fillRect/>
          </a:stretch>
        </p:blipFill>
        <p:spPr bwMode="auto">
          <a:xfrm>
            <a:off x="1371600" y="990600"/>
            <a:ext cx="5943600" cy="549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sz="3200" dirty="0" smtClean="0"/>
              <a:t>Projects utilizing </a:t>
            </a:r>
            <a:r>
              <a:rPr lang="en-US" sz="2800" dirty="0" err="1" smtClean="0"/>
              <a:t>NaradaBrokering:Clarens</a:t>
            </a:r>
            <a:endParaRPr lang="en-US" sz="2800" dirty="0" smtClean="0"/>
          </a:p>
        </p:txBody>
      </p:sp>
      <p:pic>
        <p:nvPicPr>
          <p:cNvPr id="5124" name="Picture 4" descr="Screenshot-NBR-Clarens-ROOT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820738"/>
            <a:ext cx="7924800" cy="603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525963"/>
          </a:xfrm>
        </p:spPr>
        <p:txBody>
          <a:bodyPr/>
          <a:lstStyle/>
          <a:p>
            <a:r>
              <a:rPr lang="en-US" dirty="0" smtClean="0"/>
              <a:t>Dominant interest of IU is Data driven Cyberinfrastructure linking from large scale systems to new multicore parallel algorithms</a:t>
            </a:r>
          </a:p>
          <a:p>
            <a:r>
              <a:rPr lang="en-US" dirty="0" smtClean="0"/>
              <a:t>Grids have evolved to clouds with substantial new commercial software supporting dynamic service deployment and user friendly Web 2.0 Interfaces</a:t>
            </a:r>
          </a:p>
          <a:p>
            <a:r>
              <a:rPr lang="en-US" dirty="0" smtClean="0"/>
              <a:t>New data driven programming models (Hadoop, Dryad ..)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081202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.</a:t>
            </a:r>
            <a:fld id="{E5862284-71D7-4409-8CAE-6E5096E51E4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944562"/>
          </a:xfrm>
        </p:spPr>
        <p:txBody>
          <a:bodyPr/>
          <a:lstStyle/>
          <a:p>
            <a:r>
              <a:rPr lang="en-US" sz="3600" dirty="0" smtClean="0"/>
              <a:t>Projects utilizing </a:t>
            </a:r>
            <a:r>
              <a:rPr lang="en-US" sz="3200" dirty="0" smtClean="0"/>
              <a:t>NaradaBrokering:</a:t>
            </a:r>
            <a:r>
              <a:rPr lang="en-US" sz="3600" dirty="0" smtClean="0"/>
              <a:t>: PISCES</a:t>
            </a:r>
          </a:p>
        </p:txBody>
      </p:sp>
      <p:pic>
        <p:nvPicPr>
          <p:cNvPr id="7171" name="Picture 2" descr="Clemson-SensorMa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7125"/>
            <a:ext cx="9101138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 descr="GroundwaterMonitor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05200"/>
            <a:ext cx="38100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dissemination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defRPr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800" dirty="0" smtClean="0"/>
              <a:t>Routing sustains and </a:t>
            </a:r>
            <a:r>
              <a:rPr lang="en-US" sz="2800" b="1" dirty="0" smtClean="0"/>
              <a:t>eschews</a:t>
            </a:r>
            <a:r>
              <a:rPr lang="en-US" sz="2800" dirty="0" smtClean="0"/>
              <a:t> failed nodes</a:t>
            </a:r>
          </a:p>
          <a:p>
            <a:pPr marL="800100" lvl="1" eaLnBrk="1" hangingPunct="1">
              <a:lnSpc>
                <a:spcPct val="90000"/>
              </a:lnSpc>
              <a:spcBef>
                <a:spcPct val="30000"/>
              </a:spcBef>
              <a:spcAft>
                <a:spcPts val="600"/>
              </a:spcAft>
              <a:defRPr/>
            </a:pPr>
            <a:r>
              <a:rPr lang="en-US" sz="2400" b="1" dirty="0" smtClean="0"/>
              <a:t>Selective</a:t>
            </a:r>
            <a:r>
              <a:rPr lang="en-US" sz="2400" dirty="0" smtClean="0"/>
              <a:t> deployment of links</a:t>
            </a:r>
          </a:p>
          <a:p>
            <a:pPr>
              <a:defRPr/>
            </a:pPr>
            <a:r>
              <a:rPr lang="en-US" sz="2800" b="1" dirty="0" smtClean="0"/>
              <a:t>Long-tail</a:t>
            </a:r>
            <a:r>
              <a:rPr lang="en-US" sz="2800" dirty="0" smtClean="0"/>
              <a:t> distribution: </a:t>
            </a:r>
            <a:r>
              <a:rPr lang="en-US" sz="2000" dirty="0" smtClean="0"/>
              <a:t>Selectivity within streams</a:t>
            </a:r>
            <a:endParaRPr lang="en-US" sz="2800" dirty="0" smtClean="0"/>
          </a:p>
          <a:p>
            <a:pPr lvl="1">
              <a:spcAft>
                <a:spcPts val="600"/>
              </a:spcAft>
              <a:defRPr/>
            </a:pPr>
            <a:r>
              <a:rPr lang="en-US" sz="2400" dirty="0" smtClean="0"/>
              <a:t>Strings, </a:t>
            </a:r>
            <a:r>
              <a:rPr lang="en-US" sz="2400" dirty="0" err="1" smtClean="0"/>
              <a:t>tuples</a:t>
            </a:r>
            <a:r>
              <a:rPr lang="en-US" sz="2400" dirty="0" smtClean="0"/>
              <a:t>, Regular Expressions, SQL/</a:t>
            </a:r>
            <a:r>
              <a:rPr lang="en-US" sz="2400" dirty="0" err="1" smtClean="0"/>
              <a:t>XPath</a:t>
            </a:r>
            <a:r>
              <a:rPr lang="en-US" sz="2400" dirty="0" smtClean="0"/>
              <a:t> &amp; </a:t>
            </a:r>
            <a:r>
              <a:rPr lang="en-US" sz="2400" dirty="0" err="1" smtClean="0"/>
              <a:t>XQuery</a:t>
            </a:r>
            <a:r>
              <a:rPr lang="en-US" sz="2400" dirty="0" smtClean="0"/>
              <a:t> queries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 smtClean="0"/>
              <a:t>Stream </a:t>
            </a:r>
            <a:r>
              <a:rPr lang="en-US" sz="2800" b="1" dirty="0" smtClean="0"/>
              <a:t>jitter</a:t>
            </a:r>
            <a:r>
              <a:rPr lang="en-US" sz="2800" dirty="0" smtClean="0"/>
              <a:t> reduction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 smtClean="0"/>
              <a:t>Time-ordering of streams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Support for multiple transports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TCP, UDP, Multicast, IPSec, SSL, HTTP/S, Parallel-TCP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Streaming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Enforce authorizations for different stream slices based on role and time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Streams can have different cryptographic profiles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Confidentiality and tamper evidence</a:t>
            </a:r>
          </a:p>
          <a:p>
            <a:r>
              <a:rPr lang="en-US" dirty="0" smtClean="0"/>
              <a:t>Cope with Denial of Service attacks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Person-in-the-middle, brute force, replay attacks</a:t>
            </a:r>
          </a:p>
          <a:p>
            <a:r>
              <a:rPr lang="en-US" dirty="0" smtClean="0"/>
              <a:t>Performance and Scale</a:t>
            </a:r>
          </a:p>
          <a:p>
            <a:pPr lvl="1"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Reliable delivery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Reliable delivery ONLY for authorized entities</a:t>
            </a:r>
          </a:p>
          <a:p>
            <a:pPr lvl="1"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400" dirty="0" smtClean="0"/>
              <a:t>Coexists with entities not interested in reliable delivery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 smtClean="0"/>
              <a:t>Easy to instrument the protocol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Easy to track usage patterns</a:t>
            </a:r>
          </a:p>
          <a:p>
            <a:pPr lvl="1"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400" dirty="0" smtClean="0"/>
              <a:t>Track client loss rates, NAKs, disconnects &amp; recoveries</a:t>
            </a:r>
          </a:p>
          <a:p>
            <a:pPr eaLnBrk="1" hangingPunct="1">
              <a:spcAft>
                <a:spcPts val="1200"/>
              </a:spcAft>
            </a:pPr>
            <a:r>
              <a:rPr lang="en-US" sz="2800" dirty="0" smtClean="0"/>
              <a:t>Sustain repository failures and downtimes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Lightweight runtime for cloud computing</a:t>
            </a:r>
          </a:p>
          <a:p>
            <a:r>
              <a:rPr lang="en-US" dirty="0" smtClean="0"/>
              <a:t>Orchestrates execution of computations on a compute cloud</a:t>
            </a:r>
          </a:p>
          <a:p>
            <a:r>
              <a:rPr lang="en-US" dirty="0" smtClean="0"/>
              <a:t>Interleaves execution of thousands of computations on a given resource.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Granules: High-level View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537101"/>
            <a:ext cx="7257493" cy="425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Granules: Components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81200"/>
            <a:ext cx="8168093" cy="354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Granules: </a:t>
            </a:r>
            <a:r>
              <a:rPr lang="en-US" sz="4000" smtClean="0"/>
              <a:t>Scheduling computations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Exactly-once</a:t>
            </a:r>
          </a:p>
          <a:p>
            <a:r>
              <a:rPr lang="en-US" dirty="0" smtClean="0"/>
              <a:t>When data is available</a:t>
            </a:r>
          </a:p>
          <a:p>
            <a:r>
              <a:rPr lang="en-US" dirty="0" smtClean="0"/>
              <a:t>At regular intervals</a:t>
            </a:r>
          </a:p>
          <a:p>
            <a:r>
              <a:rPr lang="en-US" dirty="0" smtClean="0"/>
              <a:t>Till a termination condition is reached</a:t>
            </a:r>
          </a:p>
          <a:p>
            <a:r>
              <a:rPr lang="en-US" dirty="0" smtClean="0"/>
              <a:t>And valid permutations of the above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Map-Reduce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Data Driven Grids or Clouds</a:t>
            </a:r>
          </a:p>
          <a:p>
            <a:r>
              <a:rPr lang="en-US" dirty="0" smtClean="0"/>
              <a:t>Enables concurrent processing of large datasets </a:t>
            </a:r>
          </a:p>
          <a:p>
            <a:r>
              <a:rPr lang="en-US" dirty="0" smtClean="0"/>
              <a:t>Large datasets are broken up into smaller ones, and processed by distributed Maps (filters, services).</a:t>
            </a:r>
          </a:p>
          <a:p>
            <a:r>
              <a:rPr lang="en-US" dirty="0" smtClean="0"/>
              <a:t>The results from these Maps are reduced (or combined) to reconstitute the final result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Granules: Map-Reduce [Basic]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7063" y="1524000"/>
            <a:ext cx="6841537" cy="479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E33E06-A7F5-4CAD-AEBA-6CB431AE6E12}" type="slidenum">
              <a:rPr lang="en-US" smtClean="0"/>
              <a:pPr/>
              <a:t>3</a:t>
            </a:fld>
            <a:endParaRPr lang="en-US" smtClean="0"/>
          </a:p>
        </p:txBody>
      </p:sp>
      <p:pic>
        <p:nvPicPr>
          <p:cNvPr id="18435" name="Picture 2" descr="ExpeditionGrid_overview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781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Granules: Map-Reduce Redundancies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95800" y="2590800"/>
            <a:ext cx="4572000" cy="1981200"/>
          </a:xfrm>
        </p:spPr>
        <p:txBody>
          <a:bodyPr/>
          <a:lstStyle/>
          <a:p>
            <a:pPr>
              <a:buNone/>
            </a:pPr>
            <a:r>
              <a:rPr lang="en-US" b="0" dirty="0" smtClean="0"/>
              <a:t>Supports redundancies of both Map &amp; Reduce instances.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392" y="1447800"/>
            <a:ext cx="3488157" cy="478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Supports complex orchestration strategies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9886" y="2209800"/>
            <a:ext cx="6828714" cy="28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rdahm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QuakeSim Grid of Grids with RDAHMM  Filter (Compute) Grid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EABC357-A724-49FD-9481-BC99EB1EE8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308994" name="Line 2"/>
          <p:cNvSpPr>
            <a:spLocks noChangeShapeType="1"/>
          </p:cNvSpPr>
          <p:nvPr/>
        </p:nvSpPr>
        <p:spPr bwMode="auto">
          <a:xfrm flipV="1">
            <a:off x="6934200" y="2667000"/>
            <a:ext cx="381000" cy="2590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8995" name="Line 3"/>
          <p:cNvSpPr>
            <a:spLocks noChangeShapeType="1"/>
          </p:cNvSpPr>
          <p:nvPr/>
        </p:nvSpPr>
        <p:spPr bwMode="auto">
          <a:xfrm flipV="1">
            <a:off x="1143000" y="1905000"/>
            <a:ext cx="5638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8996" name="Line 4"/>
          <p:cNvSpPr>
            <a:spLocks noChangeShapeType="1"/>
          </p:cNvSpPr>
          <p:nvPr/>
        </p:nvSpPr>
        <p:spPr bwMode="auto">
          <a:xfrm flipV="1">
            <a:off x="1295400" y="2133600"/>
            <a:ext cx="5638800" cy="3124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308997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71600" y="533400"/>
            <a:ext cx="8382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3089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26088"/>
            <a:ext cx="914400" cy="646112"/>
          </a:xfrm>
          <a:prstGeom prst="rect">
            <a:avLst/>
          </a:prstGeom>
          <a:noFill/>
        </p:spPr>
      </p:pic>
      <p:pic>
        <p:nvPicPr>
          <p:cNvPr id="4308999" name="Picture 7" descr="chapte13ii"/>
          <p:cNvPicPr>
            <a:picLocks noChangeAspect="1" noChangeArrowheads="1"/>
          </p:cNvPicPr>
          <p:nvPr/>
        </p:nvPicPr>
        <p:blipFill>
          <a:blip r:embed="rId5" cstate="print">
            <a:lum bright="12000" contrast="6000"/>
          </a:blip>
          <a:srcRect/>
          <a:stretch>
            <a:fillRect/>
          </a:stretch>
        </p:blipFill>
        <p:spPr bwMode="auto">
          <a:xfrm>
            <a:off x="1371600" y="6127750"/>
            <a:ext cx="476250" cy="730250"/>
          </a:xfrm>
          <a:prstGeom prst="rect">
            <a:avLst/>
          </a:prstGeom>
          <a:noFill/>
        </p:spPr>
      </p:pic>
      <p:pic>
        <p:nvPicPr>
          <p:cNvPr id="430900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6170613"/>
            <a:ext cx="838200" cy="687387"/>
          </a:xfrm>
          <a:prstGeom prst="rect">
            <a:avLst/>
          </a:prstGeom>
          <a:noFill/>
        </p:spPr>
      </p:pic>
      <p:pic>
        <p:nvPicPr>
          <p:cNvPr id="4309001" name="Picture 9"/>
          <p:cNvPicPr>
            <a:picLocks noChangeAspect="1" noChangeArrowheads="1"/>
          </p:cNvPicPr>
          <p:nvPr/>
        </p:nvPicPr>
        <p:blipFill>
          <a:blip r:embed="rId7" cstate="print"/>
          <a:srcRect l="29417" t="-19330" r="28354" b="-2440"/>
          <a:stretch>
            <a:fillRect/>
          </a:stretch>
        </p:blipFill>
        <p:spPr bwMode="auto">
          <a:xfrm>
            <a:off x="0" y="4495800"/>
            <a:ext cx="838200" cy="533400"/>
          </a:xfrm>
          <a:prstGeom prst="rect">
            <a:avLst/>
          </a:prstGeom>
          <a:noFill/>
        </p:spPr>
      </p:pic>
      <p:pic>
        <p:nvPicPr>
          <p:cNvPr id="4309002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457200"/>
            <a:ext cx="609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6248400"/>
            <a:ext cx="1143000" cy="609600"/>
            <a:chOff x="506" y="717"/>
            <a:chExt cx="790" cy="445"/>
          </a:xfrm>
        </p:grpSpPr>
        <p:sp>
          <p:nvSpPr>
            <p:cNvPr id="4309004" name="Oval 12"/>
            <p:cNvSpPr>
              <a:spLocks noChangeArrowheads="1"/>
            </p:cNvSpPr>
            <p:nvPr/>
          </p:nvSpPr>
          <p:spPr bwMode="auto">
            <a:xfrm>
              <a:off x="547" y="980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5" name="Line 13"/>
            <p:cNvSpPr>
              <a:spLocks noChangeShapeType="1"/>
            </p:cNvSpPr>
            <p:nvPr/>
          </p:nvSpPr>
          <p:spPr bwMode="auto">
            <a:xfrm>
              <a:off x="1241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6" name="Line 14"/>
            <p:cNvSpPr>
              <a:spLocks noChangeShapeType="1"/>
            </p:cNvSpPr>
            <p:nvPr/>
          </p:nvSpPr>
          <p:spPr bwMode="auto">
            <a:xfrm>
              <a:off x="728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7" name="Line 15"/>
            <p:cNvSpPr>
              <a:spLocks noChangeShapeType="1"/>
            </p:cNvSpPr>
            <p:nvPr/>
          </p:nvSpPr>
          <p:spPr bwMode="auto">
            <a:xfrm>
              <a:off x="939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8" name="Rectangle 16"/>
            <p:cNvSpPr>
              <a:spLocks noChangeArrowheads="1"/>
            </p:cNvSpPr>
            <p:nvPr/>
          </p:nvSpPr>
          <p:spPr bwMode="auto">
            <a:xfrm>
              <a:off x="849" y="899"/>
              <a:ext cx="90" cy="24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9" name="Rectangle 17"/>
            <p:cNvSpPr>
              <a:spLocks noChangeArrowheads="1"/>
            </p:cNvSpPr>
            <p:nvPr/>
          </p:nvSpPr>
          <p:spPr bwMode="auto">
            <a:xfrm>
              <a:off x="939" y="879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0" name="Rectangle 18"/>
            <p:cNvSpPr>
              <a:spLocks noChangeArrowheads="1"/>
            </p:cNvSpPr>
            <p:nvPr/>
          </p:nvSpPr>
          <p:spPr bwMode="auto">
            <a:xfrm>
              <a:off x="728" y="899"/>
              <a:ext cx="121" cy="2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1" name="Rectangle 19"/>
            <p:cNvSpPr>
              <a:spLocks noChangeArrowheads="1"/>
            </p:cNvSpPr>
            <p:nvPr/>
          </p:nvSpPr>
          <p:spPr bwMode="auto">
            <a:xfrm>
              <a:off x="547" y="818"/>
              <a:ext cx="12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2" name="Rectangle 20"/>
            <p:cNvSpPr>
              <a:spLocks noChangeArrowheads="1"/>
            </p:cNvSpPr>
            <p:nvPr/>
          </p:nvSpPr>
          <p:spPr bwMode="auto">
            <a:xfrm>
              <a:off x="668" y="859"/>
              <a:ext cx="12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3" name="Rectangle 21"/>
            <p:cNvSpPr>
              <a:spLocks noChangeArrowheads="1"/>
            </p:cNvSpPr>
            <p:nvPr/>
          </p:nvSpPr>
          <p:spPr bwMode="auto">
            <a:xfrm>
              <a:off x="1030" y="859"/>
              <a:ext cx="9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4" name="Rectangle 22"/>
            <p:cNvSpPr>
              <a:spLocks noChangeArrowheads="1"/>
            </p:cNvSpPr>
            <p:nvPr/>
          </p:nvSpPr>
          <p:spPr bwMode="auto">
            <a:xfrm>
              <a:off x="1120" y="83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5" name="Rectangle 23"/>
            <p:cNvSpPr>
              <a:spLocks noChangeArrowheads="1"/>
            </p:cNvSpPr>
            <p:nvPr/>
          </p:nvSpPr>
          <p:spPr bwMode="auto">
            <a:xfrm>
              <a:off x="1150" y="81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6" name="Oval 24"/>
            <p:cNvSpPr>
              <a:spLocks noChangeArrowheads="1"/>
            </p:cNvSpPr>
            <p:nvPr/>
          </p:nvSpPr>
          <p:spPr bwMode="auto">
            <a:xfrm>
              <a:off x="547" y="717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7" name="Line 25"/>
            <p:cNvSpPr>
              <a:spLocks noChangeShapeType="1"/>
            </p:cNvSpPr>
            <p:nvPr/>
          </p:nvSpPr>
          <p:spPr bwMode="auto">
            <a:xfrm>
              <a:off x="547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8" name="Text Box 26"/>
            <p:cNvSpPr txBox="1">
              <a:spLocks noChangeArrowheads="1"/>
            </p:cNvSpPr>
            <p:nvPr/>
          </p:nvSpPr>
          <p:spPr bwMode="auto">
            <a:xfrm>
              <a:off x="506" y="873"/>
              <a:ext cx="790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Database</a:t>
              </a:r>
              <a:endParaRPr kumimoji="1" lang="en-US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946900" y="6096000"/>
            <a:ext cx="685800" cy="762000"/>
            <a:chOff x="1968" y="576"/>
            <a:chExt cx="475" cy="528"/>
          </a:xfrm>
        </p:grpSpPr>
        <p:sp>
          <p:nvSpPr>
            <p:cNvPr id="4309020" name="Oval 28"/>
            <p:cNvSpPr>
              <a:spLocks noChangeArrowheads="1"/>
            </p:cNvSpPr>
            <p:nvPr/>
          </p:nvSpPr>
          <p:spPr bwMode="auto">
            <a:xfrm>
              <a:off x="1968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1" name="Oval 29"/>
            <p:cNvSpPr>
              <a:spLocks noChangeArrowheads="1"/>
            </p:cNvSpPr>
            <p:nvPr/>
          </p:nvSpPr>
          <p:spPr bwMode="auto">
            <a:xfrm>
              <a:off x="2093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2" name="Oval 30"/>
            <p:cNvSpPr>
              <a:spLocks noChangeArrowheads="1"/>
            </p:cNvSpPr>
            <p:nvPr/>
          </p:nvSpPr>
          <p:spPr bwMode="auto">
            <a:xfrm>
              <a:off x="2219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3" name="Oval 31"/>
            <p:cNvSpPr>
              <a:spLocks noChangeArrowheads="1"/>
            </p:cNvSpPr>
            <p:nvPr/>
          </p:nvSpPr>
          <p:spPr bwMode="auto">
            <a:xfrm>
              <a:off x="2344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4" name="Oval 32"/>
            <p:cNvSpPr>
              <a:spLocks noChangeArrowheads="1"/>
            </p:cNvSpPr>
            <p:nvPr/>
          </p:nvSpPr>
          <p:spPr bwMode="auto">
            <a:xfrm>
              <a:off x="1968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5" name="Oval 33"/>
            <p:cNvSpPr>
              <a:spLocks noChangeArrowheads="1"/>
            </p:cNvSpPr>
            <p:nvPr/>
          </p:nvSpPr>
          <p:spPr bwMode="auto">
            <a:xfrm>
              <a:off x="2093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6" name="Oval 34"/>
            <p:cNvSpPr>
              <a:spLocks noChangeArrowheads="1"/>
            </p:cNvSpPr>
            <p:nvPr/>
          </p:nvSpPr>
          <p:spPr bwMode="auto">
            <a:xfrm>
              <a:off x="2219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7" name="Oval 35"/>
            <p:cNvSpPr>
              <a:spLocks noChangeArrowheads="1"/>
            </p:cNvSpPr>
            <p:nvPr/>
          </p:nvSpPr>
          <p:spPr bwMode="auto">
            <a:xfrm>
              <a:off x="2344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8" name="Oval 36"/>
            <p:cNvSpPr>
              <a:spLocks noChangeArrowheads="1"/>
            </p:cNvSpPr>
            <p:nvPr/>
          </p:nvSpPr>
          <p:spPr bwMode="auto">
            <a:xfrm>
              <a:off x="1968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9" name="Oval 37"/>
            <p:cNvSpPr>
              <a:spLocks noChangeArrowheads="1"/>
            </p:cNvSpPr>
            <p:nvPr/>
          </p:nvSpPr>
          <p:spPr bwMode="auto">
            <a:xfrm>
              <a:off x="2093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0" name="Oval 38"/>
            <p:cNvSpPr>
              <a:spLocks noChangeArrowheads="1"/>
            </p:cNvSpPr>
            <p:nvPr/>
          </p:nvSpPr>
          <p:spPr bwMode="auto">
            <a:xfrm>
              <a:off x="2219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1" name="Oval 39"/>
            <p:cNvSpPr>
              <a:spLocks noChangeArrowheads="1"/>
            </p:cNvSpPr>
            <p:nvPr/>
          </p:nvSpPr>
          <p:spPr bwMode="auto">
            <a:xfrm>
              <a:off x="2344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2" name="Oval 40"/>
            <p:cNvSpPr>
              <a:spLocks noChangeArrowheads="1"/>
            </p:cNvSpPr>
            <p:nvPr/>
          </p:nvSpPr>
          <p:spPr bwMode="auto">
            <a:xfrm>
              <a:off x="1968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3" name="Oval 41"/>
            <p:cNvSpPr>
              <a:spLocks noChangeArrowheads="1"/>
            </p:cNvSpPr>
            <p:nvPr/>
          </p:nvSpPr>
          <p:spPr bwMode="auto">
            <a:xfrm>
              <a:off x="2093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4" name="Oval 42"/>
            <p:cNvSpPr>
              <a:spLocks noChangeArrowheads="1"/>
            </p:cNvSpPr>
            <p:nvPr/>
          </p:nvSpPr>
          <p:spPr bwMode="auto">
            <a:xfrm>
              <a:off x="2219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5" name="Oval 43"/>
            <p:cNvSpPr>
              <a:spLocks noChangeArrowheads="1"/>
            </p:cNvSpPr>
            <p:nvPr/>
          </p:nvSpPr>
          <p:spPr bwMode="auto">
            <a:xfrm>
              <a:off x="2344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6" name="Line 44"/>
            <p:cNvSpPr>
              <a:spLocks noChangeShapeType="1"/>
            </p:cNvSpPr>
            <p:nvPr/>
          </p:nvSpPr>
          <p:spPr bwMode="auto">
            <a:xfrm>
              <a:off x="2021" y="1055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7" name="Line 45"/>
            <p:cNvSpPr>
              <a:spLocks noChangeShapeType="1"/>
            </p:cNvSpPr>
            <p:nvPr/>
          </p:nvSpPr>
          <p:spPr bwMode="auto">
            <a:xfrm>
              <a:off x="2021" y="909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8" name="Line 46"/>
            <p:cNvSpPr>
              <a:spLocks noChangeShapeType="1"/>
            </p:cNvSpPr>
            <p:nvPr/>
          </p:nvSpPr>
          <p:spPr bwMode="auto">
            <a:xfrm>
              <a:off x="2021" y="764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9" name="Line 47"/>
            <p:cNvSpPr>
              <a:spLocks noChangeShapeType="1"/>
            </p:cNvSpPr>
            <p:nvPr/>
          </p:nvSpPr>
          <p:spPr bwMode="auto">
            <a:xfrm>
              <a:off x="2021" y="619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0" name="Line 48"/>
            <p:cNvSpPr>
              <a:spLocks noChangeShapeType="1"/>
            </p:cNvSpPr>
            <p:nvPr/>
          </p:nvSpPr>
          <p:spPr bwMode="auto">
            <a:xfrm flipV="1">
              <a:off x="2390" y="619"/>
              <a:ext cx="0" cy="449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1" name="Line 49"/>
            <p:cNvSpPr>
              <a:spLocks noChangeShapeType="1"/>
            </p:cNvSpPr>
            <p:nvPr/>
          </p:nvSpPr>
          <p:spPr bwMode="auto">
            <a:xfrm flipV="1">
              <a:off x="2267" y="624"/>
              <a:ext cx="0" cy="444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2" name="Line 50"/>
            <p:cNvSpPr>
              <a:spLocks noChangeShapeType="1"/>
            </p:cNvSpPr>
            <p:nvPr/>
          </p:nvSpPr>
          <p:spPr bwMode="auto">
            <a:xfrm flipV="1">
              <a:off x="2144" y="624"/>
              <a:ext cx="0" cy="432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3" name="Line 51"/>
            <p:cNvSpPr>
              <a:spLocks noChangeShapeType="1"/>
            </p:cNvSpPr>
            <p:nvPr/>
          </p:nvSpPr>
          <p:spPr bwMode="auto">
            <a:xfrm flipV="1">
              <a:off x="2021" y="619"/>
              <a:ext cx="0" cy="437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4309044" name="Picture 5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457200"/>
            <a:ext cx="6858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9045" name="Picture 5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962400"/>
            <a:ext cx="590550" cy="609600"/>
          </a:xfrm>
          <a:prstGeom prst="rect">
            <a:avLst/>
          </a:prstGeom>
          <a:noFill/>
        </p:spPr>
      </p:pic>
      <p:pic>
        <p:nvPicPr>
          <p:cNvPr id="4309046" name="Picture 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3800" y="6172200"/>
            <a:ext cx="6096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9047" name="Picture 5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447800"/>
            <a:ext cx="7620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9048" name="Picture 5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43400" y="6172200"/>
            <a:ext cx="441325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9049" name="Picture 5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05000" y="6172200"/>
            <a:ext cx="530225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9050" name="Picture 5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133600"/>
            <a:ext cx="766763" cy="501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309051" name="AutoShape 59"/>
          <p:cNvSpPr>
            <a:spLocks noChangeArrowheads="1"/>
          </p:cNvSpPr>
          <p:nvPr/>
        </p:nvSpPr>
        <p:spPr bwMode="auto">
          <a:xfrm rot="-2866024">
            <a:off x="975519" y="5796756"/>
            <a:ext cx="390525" cy="360363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2" name="AutoShape 60"/>
          <p:cNvSpPr>
            <a:spLocks noChangeArrowheads="1"/>
          </p:cNvSpPr>
          <p:nvPr/>
        </p:nvSpPr>
        <p:spPr bwMode="auto">
          <a:xfrm rot="16200000">
            <a:off x="1450182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3" name="AutoShape 61"/>
          <p:cNvSpPr>
            <a:spLocks noChangeArrowheads="1"/>
          </p:cNvSpPr>
          <p:nvPr/>
        </p:nvSpPr>
        <p:spPr bwMode="auto">
          <a:xfrm rot="16200000">
            <a:off x="2023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4" name="AutoShape 62"/>
          <p:cNvSpPr>
            <a:spLocks noChangeArrowheads="1"/>
          </p:cNvSpPr>
          <p:nvPr/>
        </p:nvSpPr>
        <p:spPr bwMode="auto">
          <a:xfrm rot="16200000">
            <a:off x="3852069" y="55967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5" name="AutoShape 63"/>
          <p:cNvSpPr>
            <a:spLocks noChangeArrowheads="1"/>
          </p:cNvSpPr>
          <p:nvPr/>
        </p:nvSpPr>
        <p:spPr bwMode="auto">
          <a:xfrm rot="16200000">
            <a:off x="4309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6" name="AutoShape 64"/>
          <p:cNvSpPr>
            <a:spLocks noChangeArrowheads="1"/>
          </p:cNvSpPr>
          <p:nvPr/>
        </p:nvSpPr>
        <p:spPr bwMode="auto">
          <a:xfrm rot="16200000">
            <a:off x="5071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7" name="AutoShape 65"/>
          <p:cNvSpPr>
            <a:spLocks noChangeArrowheads="1"/>
          </p:cNvSpPr>
          <p:nvPr/>
        </p:nvSpPr>
        <p:spPr bwMode="auto">
          <a:xfrm rot="16200000">
            <a:off x="7074694" y="56586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pic>
        <p:nvPicPr>
          <p:cNvPr id="4309058" name="Picture 6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352800"/>
            <a:ext cx="838200" cy="56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9059" name="Picture 67" descr="via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2924733">
            <a:off x="7835106" y="1080294"/>
            <a:ext cx="484188" cy="609600"/>
          </a:xfrm>
          <a:prstGeom prst="rect">
            <a:avLst/>
          </a:prstGeom>
          <a:noFill/>
        </p:spPr>
      </p:pic>
      <p:pic>
        <p:nvPicPr>
          <p:cNvPr id="4309060" name="Picture 68" descr="B_OEQ127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2730464">
            <a:off x="8396288" y="1738312"/>
            <a:ext cx="528638" cy="557213"/>
          </a:xfrm>
          <a:prstGeom prst="rect">
            <a:avLst/>
          </a:prstGeom>
          <a:noFill/>
        </p:spPr>
      </p:pic>
      <p:pic>
        <p:nvPicPr>
          <p:cNvPr id="4309061" name="Picture 69" descr="rocketebook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612188" y="914400"/>
            <a:ext cx="531812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9062" name="Oval 70"/>
          <p:cNvSpPr>
            <a:spLocks noChangeArrowheads="1"/>
          </p:cNvSpPr>
          <p:nvPr/>
        </p:nvSpPr>
        <p:spPr bwMode="auto">
          <a:xfrm rot="2650181">
            <a:off x="6629400" y="1828800"/>
            <a:ext cx="2514600" cy="61753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Portal</a:t>
            </a:r>
          </a:p>
        </p:txBody>
      </p:sp>
      <p:sp>
        <p:nvSpPr>
          <p:cNvPr id="4309063" name="Text Box 71"/>
          <p:cNvSpPr txBox="1">
            <a:spLocks noChangeArrowheads="1"/>
          </p:cNvSpPr>
          <p:nvPr/>
        </p:nvSpPr>
        <p:spPr bwMode="auto">
          <a:xfrm>
            <a:off x="7499350" y="5486400"/>
            <a:ext cx="164465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Sensor or Data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Interchange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Service</a:t>
            </a:r>
          </a:p>
        </p:txBody>
      </p:sp>
      <p:sp>
        <p:nvSpPr>
          <p:cNvPr id="4309064" name="Rectangle 72"/>
          <p:cNvSpPr>
            <a:spLocks noChangeArrowheads="1"/>
          </p:cNvSpPr>
          <p:nvPr/>
        </p:nvSpPr>
        <p:spPr bwMode="auto">
          <a:xfrm>
            <a:off x="0" y="5029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Grid</a:t>
            </a:r>
          </a:p>
        </p:txBody>
      </p:sp>
      <p:sp>
        <p:nvSpPr>
          <p:cNvPr id="4309065" name="Text Box 73"/>
          <p:cNvSpPr txBox="1">
            <a:spLocks noChangeArrowheads="1"/>
          </p:cNvSpPr>
          <p:nvPr/>
        </p:nvSpPr>
        <p:spPr bwMode="auto">
          <a:xfrm>
            <a:off x="179388" y="115888"/>
            <a:ext cx="8859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Raw Data 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  <a:sym typeface="Wingdings" pitchFamily="2" charset="2"/>
              </a:rPr>
              <a:t>     Data    Information     Knowledge      Wisdom    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Decisions</a:t>
            </a:r>
          </a:p>
        </p:txBody>
      </p:sp>
      <p:sp>
        <p:nvSpPr>
          <p:cNvPr id="4309066" name="AutoShape 74"/>
          <p:cNvSpPr>
            <a:spLocks noChangeArrowheads="1"/>
          </p:cNvSpPr>
          <p:nvPr/>
        </p:nvSpPr>
        <p:spPr bwMode="auto">
          <a:xfrm rot="5400000">
            <a:off x="2556669" y="11009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67" name="AutoShape 75"/>
          <p:cNvSpPr>
            <a:spLocks noChangeArrowheads="1"/>
          </p:cNvSpPr>
          <p:nvPr/>
        </p:nvSpPr>
        <p:spPr bwMode="auto">
          <a:xfrm rot="5400000">
            <a:off x="1566069" y="10247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68" name="Rectangle 76"/>
          <p:cNvSpPr>
            <a:spLocks noChangeArrowheads="1"/>
          </p:cNvSpPr>
          <p:nvPr/>
        </p:nvSpPr>
        <p:spPr bwMode="auto">
          <a:xfrm>
            <a:off x="0" y="2743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Service</a:t>
            </a:r>
          </a:p>
        </p:txBody>
      </p:sp>
      <p:sp>
        <p:nvSpPr>
          <p:cNvPr id="4309069" name="AutoShape 77"/>
          <p:cNvSpPr>
            <a:spLocks noChangeArrowheads="1"/>
          </p:cNvSpPr>
          <p:nvPr/>
        </p:nvSpPr>
        <p:spPr bwMode="auto">
          <a:xfrm rot="5400000">
            <a:off x="3547269" y="11009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70" name="Rectangle 78"/>
          <p:cNvSpPr>
            <a:spLocks noChangeArrowheads="1"/>
          </p:cNvSpPr>
          <p:nvPr/>
        </p:nvSpPr>
        <p:spPr bwMode="auto">
          <a:xfrm>
            <a:off x="0" y="838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Grid</a:t>
            </a:r>
          </a:p>
        </p:txBody>
      </p:sp>
      <p:sp>
        <p:nvSpPr>
          <p:cNvPr id="4309071" name="AutoShape 79"/>
          <p:cNvSpPr>
            <a:spLocks noChangeArrowheads="1"/>
          </p:cNvSpPr>
          <p:nvPr/>
        </p:nvSpPr>
        <p:spPr bwMode="auto">
          <a:xfrm rot="5400000">
            <a:off x="4842669" y="11501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72" name="Rectangle 80"/>
          <p:cNvSpPr>
            <a:spLocks noChangeArrowheads="1"/>
          </p:cNvSpPr>
          <p:nvPr/>
        </p:nvSpPr>
        <p:spPr bwMode="auto">
          <a:xfrm>
            <a:off x="4495800" y="457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Grid</a:t>
            </a:r>
          </a:p>
        </p:txBody>
      </p: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990600" y="1198563"/>
            <a:ext cx="533400" cy="4537075"/>
            <a:chOff x="624" y="755"/>
            <a:chExt cx="336" cy="2858"/>
          </a:xfrm>
        </p:grpSpPr>
        <p:sp>
          <p:nvSpPr>
            <p:cNvPr id="4309074" name="AutoShape 82"/>
            <p:cNvSpPr>
              <a:spLocks noChangeArrowheads="1"/>
            </p:cNvSpPr>
            <p:nvPr/>
          </p:nvSpPr>
          <p:spPr bwMode="auto">
            <a:xfrm rot="2360223">
              <a:off x="693" y="755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5" name="AutoShape 83"/>
            <p:cNvSpPr>
              <a:spLocks noChangeArrowheads="1"/>
            </p:cNvSpPr>
            <p:nvPr/>
          </p:nvSpPr>
          <p:spPr bwMode="auto">
            <a:xfrm>
              <a:off x="624" y="1109"/>
              <a:ext cx="267" cy="253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6" name="AutoShape 84"/>
            <p:cNvSpPr>
              <a:spLocks noChangeArrowheads="1"/>
            </p:cNvSpPr>
            <p:nvPr/>
          </p:nvSpPr>
          <p:spPr bwMode="auto">
            <a:xfrm>
              <a:off x="624" y="1484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7" name="AutoShape 85"/>
            <p:cNvSpPr>
              <a:spLocks noChangeArrowheads="1"/>
            </p:cNvSpPr>
            <p:nvPr/>
          </p:nvSpPr>
          <p:spPr bwMode="auto">
            <a:xfrm>
              <a:off x="624" y="1859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8" name="AutoShape 86"/>
            <p:cNvSpPr>
              <a:spLocks noChangeArrowheads="1"/>
            </p:cNvSpPr>
            <p:nvPr/>
          </p:nvSpPr>
          <p:spPr bwMode="auto">
            <a:xfrm>
              <a:off x="624" y="2234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9" name="AutoShape 87"/>
            <p:cNvSpPr>
              <a:spLocks noChangeArrowheads="1"/>
            </p:cNvSpPr>
            <p:nvPr/>
          </p:nvSpPr>
          <p:spPr bwMode="auto">
            <a:xfrm>
              <a:off x="624" y="2609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80" name="AutoShape 88"/>
            <p:cNvSpPr>
              <a:spLocks noChangeArrowheads="1"/>
            </p:cNvSpPr>
            <p:nvPr/>
          </p:nvSpPr>
          <p:spPr bwMode="auto">
            <a:xfrm>
              <a:off x="624" y="2984"/>
              <a:ext cx="267" cy="253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81" name="AutoShape 89"/>
            <p:cNvSpPr>
              <a:spLocks noChangeArrowheads="1"/>
            </p:cNvSpPr>
            <p:nvPr/>
          </p:nvSpPr>
          <p:spPr bwMode="auto">
            <a:xfrm>
              <a:off x="624" y="3360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sp>
        <p:nvSpPr>
          <p:cNvPr id="4309082" name="Text Box 90"/>
          <p:cNvSpPr txBox="1">
            <a:spLocks noChangeArrowheads="1"/>
          </p:cNvSpPr>
          <p:nvPr/>
        </p:nvSpPr>
        <p:spPr bwMode="auto">
          <a:xfrm rot="2671048">
            <a:off x="6248400" y="2286000"/>
            <a:ext cx="272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Inter-Service Messages</a:t>
            </a:r>
          </a:p>
        </p:txBody>
      </p: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5715000" y="6091238"/>
            <a:ext cx="1143000" cy="766762"/>
            <a:chOff x="2256" y="2641"/>
            <a:chExt cx="720" cy="483"/>
          </a:xfrm>
        </p:grpSpPr>
        <p:sp>
          <p:nvSpPr>
            <p:cNvPr id="4309084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85" name="Text Box 93"/>
            <p:cNvSpPr txBox="1">
              <a:spLocks noChangeArrowheads="1"/>
            </p:cNvSpPr>
            <p:nvPr/>
          </p:nvSpPr>
          <p:spPr bwMode="auto">
            <a:xfrm>
              <a:off x="2389" y="2688"/>
              <a:ext cx="48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Storage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2514600" y="6019800"/>
            <a:ext cx="1143000" cy="766763"/>
            <a:chOff x="2256" y="2641"/>
            <a:chExt cx="720" cy="483"/>
          </a:xfrm>
        </p:grpSpPr>
        <p:sp>
          <p:nvSpPr>
            <p:cNvPr id="4309087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88" name="Text Box 96"/>
            <p:cNvSpPr txBox="1">
              <a:spLocks noChangeArrowheads="1"/>
            </p:cNvSpPr>
            <p:nvPr/>
          </p:nvSpPr>
          <p:spPr bwMode="auto">
            <a:xfrm>
              <a:off x="2352" y="2688"/>
              <a:ext cx="557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Compute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7" name="Group 97"/>
          <p:cNvGrpSpPr>
            <a:grpSpLocks/>
          </p:cNvGrpSpPr>
          <p:nvPr/>
        </p:nvGrpSpPr>
        <p:grpSpPr bwMode="auto">
          <a:xfrm>
            <a:off x="2590800" y="5257800"/>
            <a:ext cx="339725" cy="762000"/>
            <a:chOff x="1632" y="3312"/>
            <a:chExt cx="214" cy="480"/>
          </a:xfrm>
        </p:grpSpPr>
        <p:sp>
          <p:nvSpPr>
            <p:cNvPr id="4309090" name="Line 98"/>
            <p:cNvSpPr>
              <a:spLocks noChangeShapeType="1"/>
            </p:cNvSpPr>
            <p:nvPr/>
          </p:nvSpPr>
          <p:spPr bwMode="auto">
            <a:xfrm>
              <a:off x="1632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91" name="AutoShape 99"/>
            <p:cNvSpPr>
              <a:spLocks noChangeArrowheads="1"/>
            </p:cNvSpPr>
            <p:nvPr/>
          </p:nvSpPr>
          <p:spPr bwMode="auto">
            <a:xfrm rot="16200000">
              <a:off x="1610" y="3382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8" name="Group 100"/>
          <p:cNvGrpSpPr>
            <a:grpSpLocks/>
          </p:cNvGrpSpPr>
          <p:nvPr/>
        </p:nvGrpSpPr>
        <p:grpSpPr bwMode="auto">
          <a:xfrm>
            <a:off x="5638800" y="5334000"/>
            <a:ext cx="339725" cy="762000"/>
            <a:chOff x="1632" y="3312"/>
            <a:chExt cx="214" cy="480"/>
          </a:xfrm>
        </p:grpSpPr>
        <p:sp>
          <p:nvSpPr>
            <p:cNvPr id="4309093" name="Line 101"/>
            <p:cNvSpPr>
              <a:spLocks noChangeShapeType="1"/>
            </p:cNvSpPr>
            <p:nvPr/>
          </p:nvSpPr>
          <p:spPr bwMode="auto">
            <a:xfrm>
              <a:off x="1632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94" name="AutoShape 102"/>
            <p:cNvSpPr>
              <a:spLocks noChangeArrowheads="1"/>
            </p:cNvSpPr>
            <p:nvPr/>
          </p:nvSpPr>
          <p:spPr bwMode="auto">
            <a:xfrm rot="16200000">
              <a:off x="1610" y="3382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9" name="Group 103"/>
          <p:cNvGrpSpPr>
            <a:grpSpLocks/>
          </p:cNvGrpSpPr>
          <p:nvPr/>
        </p:nvGrpSpPr>
        <p:grpSpPr bwMode="auto">
          <a:xfrm>
            <a:off x="3352800" y="5181600"/>
            <a:ext cx="339725" cy="762000"/>
            <a:chOff x="2208" y="3312"/>
            <a:chExt cx="214" cy="480"/>
          </a:xfrm>
        </p:grpSpPr>
        <p:sp>
          <p:nvSpPr>
            <p:cNvPr id="4309096" name="Line 104"/>
            <p:cNvSpPr>
              <a:spLocks noChangeShapeType="1"/>
            </p:cNvSpPr>
            <p:nvPr/>
          </p:nvSpPr>
          <p:spPr bwMode="auto">
            <a:xfrm flipH="1">
              <a:off x="2208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97" name="AutoShape 105"/>
            <p:cNvSpPr>
              <a:spLocks noChangeArrowheads="1"/>
            </p:cNvSpPr>
            <p:nvPr/>
          </p:nvSpPr>
          <p:spPr bwMode="auto">
            <a:xfrm rot="16200000">
              <a:off x="2186" y="3461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10" name="Group 106"/>
          <p:cNvGrpSpPr>
            <a:grpSpLocks/>
          </p:cNvGrpSpPr>
          <p:nvPr/>
        </p:nvGrpSpPr>
        <p:grpSpPr bwMode="auto">
          <a:xfrm>
            <a:off x="6477000" y="5257800"/>
            <a:ext cx="339725" cy="762000"/>
            <a:chOff x="2208" y="3312"/>
            <a:chExt cx="214" cy="480"/>
          </a:xfrm>
        </p:grpSpPr>
        <p:sp>
          <p:nvSpPr>
            <p:cNvPr id="4309099" name="Line 107"/>
            <p:cNvSpPr>
              <a:spLocks noChangeShapeType="1"/>
            </p:cNvSpPr>
            <p:nvPr/>
          </p:nvSpPr>
          <p:spPr bwMode="auto">
            <a:xfrm flipH="1">
              <a:off x="2208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0" name="AutoShape 108"/>
            <p:cNvSpPr>
              <a:spLocks noChangeArrowheads="1"/>
            </p:cNvSpPr>
            <p:nvPr/>
          </p:nvSpPr>
          <p:spPr bwMode="auto">
            <a:xfrm rot="16200000">
              <a:off x="2186" y="3461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11" name="Group 109"/>
          <p:cNvGrpSpPr>
            <a:grpSpLocks/>
          </p:cNvGrpSpPr>
          <p:nvPr/>
        </p:nvGrpSpPr>
        <p:grpSpPr bwMode="auto">
          <a:xfrm>
            <a:off x="5795963" y="2241550"/>
            <a:ext cx="827087" cy="766763"/>
            <a:chOff x="2256" y="2641"/>
            <a:chExt cx="720" cy="483"/>
          </a:xfrm>
        </p:grpSpPr>
        <p:sp>
          <p:nvSpPr>
            <p:cNvPr id="4309102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3" name="Text Box 111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2" name="Group 112"/>
          <p:cNvGrpSpPr>
            <a:grpSpLocks/>
          </p:cNvGrpSpPr>
          <p:nvPr/>
        </p:nvGrpSpPr>
        <p:grpSpPr bwMode="auto">
          <a:xfrm>
            <a:off x="4824413" y="4437063"/>
            <a:ext cx="827087" cy="766762"/>
            <a:chOff x="2256" y="2641"/>
            <a:chExt cx="720" cy="483"/>
          </a:xfrm>
        </p:grpSpPr>
        <p:sp>
          <p:nvSpPr>
            <p:cNvPr id="4309105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6" name="Text Box 114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3" name="Group 115"/>
          <p:cNvGrpSpPr>
            <a:grpSpLocks/>
          </p:cNvGrpSpPr>
          <p:nvPr/>
        </p:nvGrpSpPr>
        <p:grpSpPr bwMode="auto">
          <a:xfrm>
            <a:off x="1584325" y="1952625"/>
            <a:ext cx="827088" cy="766763"/>
            <a:chOff x="2256" y="2641"/>
            <a:chExt cx="720" cy="483"/>
          </a:xfrm>
        </p:grpSpPr>
        <p:sp>
          <p:nvSpPr>
            <p:cNvPr id="4309108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9" name="Text Box 117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4" name="Group 118"/>
          <p:cNvGrpSpPr>
            <a:grpSpLocks/>
          </p:cNvGrpSpPr>
          <p:nvPr/>
        </p:nvGrpSpPr>
        <p:grpSpPr bwMode="auto">
          <a:xfrm>
            <a:off x="4859338" y="1592263"/>
            <a:ext cx="981075" cy="647700"/>
            <a:chOff x="2256" y="2641"/>
            <a:chExt cx="720" cy="483"/>
          </a:xfrm>
        </p:grpSpPr>
        <p:sp>
          <p:nvSpPr>
            <p:cNvPr id="4309111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12" name="Text Box 120"/>
            <p:cNvSpPr txBox="1">
              <a:spLocks noChangeArrowheads="1"/>
            </p:cNvSpPr>
            <p:nvPr/>
          </p:nvSpPr>
          <p:spPr bwMode="auto">
            <a:xfrm>
              <a:off x="2287" y="2688"/>
              <a:ext cx="688" cy="3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Discovery</a:t>
              </a:r>
              <a:br>
                <a:rPr lang="en-US" sz="14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5" name="Group 121"/>
          <p:cNvGrpSpPr>
            <a:grpSpLocks/>
          </p:cNvGrpSpPr>
          <p:nvPr/>
        </p:nvGrpSpPr>
        <p:grpSpPr bwMode="auto">
          <a:xfrm>
            <a:off x="7315200" y="3429000"/>
            <a:ext cx="981075" cy="647700"/>
            <a:chOff x="2256" y="2641"/>
            <a:chExt cx="720" cy="483"/>
          </a:xfrm>
        </p:grpSpPr>
        <p:sp>
          <p:nvSpPr>
            <p:cNvPr id="4309114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15" name="Text Box 123"/>
            <p:cNvSpPr txBox="1">
              <a:spLocks noChangeArrowheads="1"/>
            </p:cNvSpPr>
            <p:nvPr/>
          </p:nvSpPr>
          <p:spPr bwMode="auto">
            <a:xfrm>
              <a:off x="2287" y="2688"/>
              <a:ext cx="688" cy="3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Discovery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6" name="Group 124"/>
          <p:cNvGrpSpPr>
            <a:grpSpLocks/>
          </p:cNvGrpSpPr>
          <p:nvPr/>
        </p:nvGrpSpPr>
        <p:grpSpPr bwMode="auto">
          <a:xfrm>
            <a:off x="2663825" y="1628775"/>
            <a:ext cx="2052638" cy="1079500"/>
            <a:chOff x="1156" y="1253"/>
            <a:chExt cx="1293" cy="680"/>
          </a:xfrm>
        </p:grpSpPr>
        <p:grpSp>
          <p:nvGrpSpPr>
            <p:cNvPr id="17" name="Group 125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18" name="Group 126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19" name="Oval 127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20" name="Oval 128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21" name="Oval 129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19" name="Group 130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20" name="Group 131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24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25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21" name="Group 134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27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28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29" name="AutoShape 137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38"/>
          <p:cNvGrpSpPr>
            <a:grpSpLocks/>
          </p:cNvGrpSpPr>
          <p:nvPr/>
        </p:nvGrpSpPr>
        <p:grpSpPr bwMode="auto">
          <a:xfrm>
            <a:off x="1619250" y="2852738"/>
            <a:ext cx="2052638" cy="1079500"/>
            <a:chOff x="1156" y="1253"/>
            <a:chExt cx="1293" cy="680"/>
          </a:xfrm>
        </p:grpSpPr>
        <p:grpSp>
          <p:nvGrpSpPr>
            <p:cNvPr id="23" name="Group 139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24" name="Group 140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33" name="Oval 141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34" name="Oval 142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35" name="Oval 143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25" name="Group 144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26" name="Group 145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3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3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27" name="Group 148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41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42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43" name="AutoShape 151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152"/>
          <p:cNvGrpSpPr>
            <a:grpSpLocks/>
          </p:cNvGrpSpPr>
          <p:nvPr/>
        </p:nvGrpSpPr>
        <p:grpSpPr bwMode="auto">
          <a:xfrm>
            <a:off x="2590800" y="4038600"/>
            <a:ext cx="2052638" cy="1079500"/>
            <a:chOff x="1156" y="1253"/>
            <a:chExt cx="1293" cy="680"/>
          </a:xfrm>
        </p:grpSpPr>
        <p:grpSp>
          <p:nvGrpSpPr>
            <p:cNvPr id="29" name="Group 153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30" name="Group 154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47" name="Oval 155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48" name="Oval 156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49" name="Oval 157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31" name="Group 158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4309089" name="Group 159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52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53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4309092" name="Group 162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55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56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57" name="AutoShape 165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309095" name="Group 166"/>
          <p:cNvGrpSpPr>
            <a:grpSpLocks/>
          </p:cNvGrpSpPr>
          <p:nvPr/>
        </p:nvGrpSpPr>
        <p:grpSpPr bwMode="auto">
          <a:xfrm>
            <a:off x="6335713" y="4473575"/>
            <a:ext cx="827087" cy="766763"/>
            <a:chOff x="2256" y="2641"/>
            <a:chExt cx="720" cy="483"/>
          </a:xfrm>
        </p:grpSpPr>
        <p:sp>
          <p:nvSpPr>
            <p:cNvPr id="4309159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60" name="Text Box 168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4309098" name="Group 169"/>
          <p:cNvGrpSpPr>
            <a:grpSpLocks/>
          </p:cNvGrpSpPr>
          <p:nvPr/>
        </p:nvGrpSpPr>
        <p:grpSpPr bwMode="auto">
          <a:xfrm>
            <a:off x="3816350" y="2889250"/>
            <a:ext cx="827088" cy="766763"/>
            <a:chOff x="2256" y="2641"/>
            <a:chExt cx="720" cy="483"/>
          </a:xfrm>
        </p:grpSpPr>
        <p:sp>
          <p:nvSpPr>
            <p:cNvPr id="4309162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63" name="Text Box 171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4309101" name="Group 172"/>
          <p:cNvGrpSpPr>
            <a:grpSpLocks/>
          </p:cNvGrpSpPr>
          <p:nvPr/>
        </p:nvGrpSpPr>
        <p:grpSpPr bwMode="auto">
          <a:xfrm>
            <a:off x="1584325" y="4292600"/>
            <a:ext cx="827088" cy="766763"/>
            <a:chOff x="2256" y="2641"/>
            <a:chExt cx="720" cy="483"/>
          </a:xfrm>
        </p:grpSpPr>
        <p:sp>
          <p:nvSpPr>
            <p:cNvPr id="4309165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66" name="Text Box 174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4309104" name="Group 175"/>
          <p:cNvGrpSpPr>
            <a:grpSpLocks/>
          </p:cNvGrpSpPr>
          <p:nvPr/>
        </p:nvGrpSpPr>
        <p:grpSpPr bwMode="auto">
          <a:xfrm>
            <a:off x="4824413" y="3249613"/>
            <a:ext cx="2052637" cy="1079500"/>
            <a:chOff x="1156" y="1253"/>
            <a:chExt cx="1293" cy="680"/>
          </a:xfrm>
        </p:grpSpPr>
        <p:grpSp>
          <p:nvGrpSpPr>
            <p:cNvPr id="4309107" name="Group 176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4309110" name="Group 177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70" name="Oval 178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71" name="Oval 179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72" name="Oval 180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4309113" name="Group 181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4309116" name="Group 182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7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76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4309117" name="Group 185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78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79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80" name="AutoShape 188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309181" name="Rectangle 18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Grid of Grids and Clouds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309182" name="Text Box 190"/>
          <p:cNvSpPr txBox="1">
            <a:spLocks noChangeArrowheads="1"/>
          </p:cNvSpPr>
          <p:nvPr/>
        </p:nvSpPr>
        <p:spPr bwMode="auto">
          <a:xfrm>
            <a:off x="7467600" y="4267200"/>
            <a:ext cx="167640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Traditional Grid with exposed services</a:t>
            </a:r>
          </a:p>
        </p:txBody>
      </p:sp>
      <p:sp>
        <p:nvSpPr>
          <p:cNvPr id="4309183" name="Line 191"/>
          <p:cNvSpPr>
            <a:spLocks noChangeShapeType="1"/>
          </p:cNvSpPr>
          <p:nvPr/>
        </p:nvSpPr>
        <p:spPr bwMode="auto">
          <a:xfrm flipH="1" flipV="1">
            <a:off x="6705600" y="4114800"/>
            <a:ext cx="838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309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09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91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1050-8E81-4770-BF41-F57DED3BE39D}" type="slidenum">
              <a:rPr lang="en-US"/>
              <a:pPr/>
              <a:t>6</a:t>
            </a:fld>
            <a:endParaRPr lang="en-US"/>
          </a:p>
        </p:txBody>
      </p:sp>
      <p:sp>
        <p:nvSpPr>
          <p:cNvPr id="44390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4000" dirty="0" smtClean="0"/>
              <a:t>Demonstration Sensor Grid</a:t>
            </a:r>
            <a:endParaRPr lang="en-US" sz="4000" dirty="0"/>
          </a:p>
        </p:txBody>
      </p:sp>
      <p:graphicFrame>
        <p:nvGraphicFramePr>
          <p:cNvPr id="4439043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3657600" y="685800"/>
          <a:ext cx="2686050" cy="2266950"/>
        </p:xfrm>
        <a:graphic>
          <a:graphicData uri="http://schemas.openxmlformats.org/presentationml/2006/ole">
            <p:oleObj spid="_x0000_s3074" name="PhotoImpact" r:id="rId4" imgW="2685714" imgH="2266667" progId="">
              <p:embed/>
            </p:oleObj>
          </a:graphicData>
        </a:graphic>
      </p:graphicFrame>
      <p:graphicFrame>
        <p:nvGraphicFramePr>
          <p:cNvPr id="443904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6477000" y="685800"/>
          <a:ext cx="2543175" cy="2276475"/>
        </p:xfrm>
        <a:graphic>
          <a:graphicData uri="http://schemas.openxmlformats.org/presentationml/2006/ole">
            <p:oleObj spid="_x0000_s3075" name="PhotoImpact" r:id="rId5" imgW="2542857" imgH="2276190" progId="">
              <p:embed/>
            </p:oleObj>
          </a:graphicData>
        </a:graphic>
      </p:graphicFrame>
      <p:graphicFrame>
        <p:nvGraphicFramePr>
          <p:cNvPr id="4439045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0" y="3200400"/>
          <a:ext cx="4876800" cy="3657600"/>
        </p:xfrm>
        <a:graphic>
          <a:graphicData uri="http://schemas.openxmlformats.org/presentationml/2006/ole">
            <p:oleObj spid="_x0000_s3076" name="PhotoImpact" r:id="rId6" imgW="20723810" imgH="15542857" progId="">
              <p:embed/>
            </p:oleObj>
          </a:graphicData>
        </a:graphic>
      </p:graphicFrame>
      <p:graphicFrame>
        <p:nvGraphicFramePr>
          <p:cNvPr id="4439046" name="Object 6"/>
          <p:cNvGraphicFramePr>
            <a:graphicFrameLocks noChangeAspect="1"/>
          </p:cNvGraphicFramePr>
          <p:nvPr>
            <p:ph sz="quarter" idx="4"/>
          </p:nvPr>
        </p:nvGraphicFramePr>
        <p:xfrm>
          <a:off x="6934200" y="4191000"/>
          <a:ext cx="1857375" cy="1838325"/>
        </p:xfrm>
        <a:graphic>
          <a:graphicData uri="http://schemas.openxmlformats.org/presentationml/2006/ole">
            <p:oleObj spid="_x0000_s3077" name="PhotoImpact" r:id="rId7" imgW="1857143" imgH="1838095" progId="">
              <p:embed/>
            </p:oleObj>
          </a:graphicData>
        </a:graphic>
      </p:graphicFrame>
      <p:graphicFrame>
        <p:nvGraphicFramePr>
          <p:cNvPr id="4439047" name="Object 7"/>
          <p:cNvGraphicFramePr>
            <a:graphicFrameLocks noChangeAspect="1"/>
          </p:cNvGraphicFramePr>
          <p:nvPr/>
        </p:nvGraphicFramePr>
        <p:xfrm>
          <a:off x="5105400" y="5029200"/>
          <a:ext cx="1193800" cy="971550"/>
        </p:xfrm>
        <a:graphic>
          <a:graphicData uri="http://schemas.openxmlformats.org/presentationml/2006/ole">
            <p:oleObj spid="_x0000_s3078" name="PhotoImpact" r:id="rId8" imgW="1777778" imgH="1447619" progId="">
              <p:embed/>
            </p:oleObj>
          </a:graphicData>
        </a:graphic>
      </p:graphicFrame>
      <p:sp>
        <p:nvSpPr>
          <p:cNvPr id="4439048" name="Text Box 8"/>
          <p:cNvSpPr txBox="1">
            <a:spLocks noChangeArrowheads="1"/>
          </p:cNvSpPr>
          <p:nvPr/>
        </p:nvSpPr>
        <p:spPr bwMode="auto">
          <a:xfrm>
            <a:off x="1092200" y="6324600"/>
            <a:ext cx="77200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Lego</a:t>
            </a:r>
            <a:r>
              <a:rPr lang="en-US" dirty="0"/>
              <a:t> Robot             </a:t>
            </a:r>
            <a:r>
              <a:rPr lang="en-US" dirty="0">
                <a:solidFill>
                  <a:srgbClr val="FFFF00"/>
                </a:solidFill>
              </a:rPr>
              <a:t>GPS</a:t>
            </a:r>
            <a:r>
              <a:rPr lang="en-US" dirty="0"/>
              <a:t>          </a:t>
            </a:r>
            <a:r>
              <a:rPr lang="en-US" dirty="0">
                <a:solidFill>
                  <a:srgbClr val="FFFF00"/>
                </a:solidFill>
              </a:rPr>
              <a:t>Nokia </a:t>
            </a:r>
            <a:r>
              <a:rPr lang="en-US" dirty="0"/>
              <a:t>N800                 </a:t>
            </a:r>
            <a:r>
              <a:rPr lang="en-US" dirty="0">
                <a:solidFill>
                  <a:srgbClr val="FFFF00"/>
                </a:solidFill>
              </a:rPr>
              <a:t> RFID</a:t>
            </a:r>
            <a:r>
              <a:rPr lang="en-US" dirty="0"/>
              <a:t> Tag                   </a:t>
            </a:r>
            <a:r>
              <a:rPr lang="en-US" dirty="0">
                <a:solidFill>
                  <a:srgbClr val="FFFF00"/>
                </a:solidFill>
              </a:rPr>
              <a:t>RFID </a:t>
            </a:r>
            <a:r>
              <a:rPr lang="en-US" dirty="0"/>
              <a:t>Reader</a:t>
            </a:r>
          </a:p>
        </p:txBody>
      </p:sp>
      <p:pic>
        <p:nvPicPr>
          <p:cNvPr id="443904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1644650"/>
            <a:ext cx="1752600" cy="1252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439050" name="Text Box 10"/>
          <p:cNvSpPr txBox="1">
            <a:spLocks noChangeArrowheads="1"/>
          </p:cNvSpPr>
          <p:nvPr/>
        </p:nvSpPr>
        <p:spPr bwMode="auto">
          <a:xfrm>
            <a:off x="228600" y="2819400"/>
            <a:ext cx="349595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Laptop </a:t>
            </a:r>
            <a:r>
              <a:rPr lang="en-US" dirty="0"/>
              <a:t>for </a:t>
            </a:r>
            <a:r>
              <a:rPr lang="en-US" dirty="0" smtClean="0"/>
              <a:t>PowerPoint (just a sensor)</a:t>
            </a:r>
            <a:endParaRPr lang="en-US" dirty="0"/>
          </a:p>
        </p:txBody>
      </p:sp>
      <p:sp>
        <p:nvSpPr>
          <p:cNvPr id="4439051" name="Text Box 11"/>
          <p:cNvSpPr txBox="1">
            <a:spLocks noChangeArrowheads="1"/>
          </p:cNvSpPr>
          <p:nvPr/>
        </p:nvSpPr>
        <p:spPr bwMode="auto">
          <a:xfrm>
            <a:off x="6096000" y="3048000"/>
            <a:ext cx="13922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2 </a:t>
            </a:r>
            <a:r>
              <a:rPr lang="en-US" dirty="0">
                <a:solidFill>
                  <a:srgbClr val="FFFF00"/>
                </a:solidFill>
              </a:rPr>
              <a:t>Robots</a:t>
            </a:r>
            <a:r>
              <a:rPr lang="en-US" dirty="0"/>
              <a:t> used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685800"/>
            <a:ext cx="2731837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Sensors geolocated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by attached GPS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5" name="Picture 80" descr="Lego Tribot-004"/>
          <p:cNvPicPr>
            <a:picLocks noChangeAspect="1" noChangeArrowheads="1"/>
          </p:cNvPicPr>
          <p:nvPr/>
        </p:nvPicPr>
        <p:blipFill>
          <a:blip r:embed="rId10"/>
          <a:srcRect l="67937" t="8791" b="46520"/>
          <a:stretch>
            <a:fillRect/>
          </a:stretch>
        </p:blipFill>
        <p:spPr bwMode="auto">
          <a:xfrm>
            <a:off x="5181600" y="3581400"/>
            <a:ext cx="868363" cy="774700"/>
          </a:xfrm>
          <a:prstGeom prst="rect">
            <a:avLst/>
          </a:prstGeom>
          <a:noFill/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105400" y="4343400"/>
            <a:ext cx="102932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Webcams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Typical Sensor Grid Interface</a:t>
            </a:r>
          </a:p>
        </p:txBody>
      </p:sp>
      <p:pic>
        <p:nvPicPr>
          <p:cNvPr id="17411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3" y="838200"/>
            <a:ext cx="9094787" cy="586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Picture 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95400" y="4940300"/>
            <a:ext cx="6781800" cy="13849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FFFFFF"/>
                </a:solidFill>
                <a:ea typeface="ＭＳ Ｐゴシック" pitchFamily="-112" charset="-128"/>
              </a:rPr>
              <a:t>Grid Portals as </a:t>
            </a:r>
            <a:r>
              <a:rPr lang="en-US" sz="2800" dirty="0">
                <a:solidFill>
                  <a:srgbClr val="FFFFFF"/>
                </a:solidFill>
                <a:ea typeface="ＭＳ Ｐゴシック" pitchFamily="-112" charset="-128"/>
              </a:rPr>
              <a:t>Google Gadgets: </a:t>
            </a:r>
            <a:endParaRPr lang="en-US" sz="2800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algn="ctr">
              <a:defRPr/>
            </a:pPr>
            <a:r>
              <a:rPr lang="en-US" sz="2800" dirty="0" smtClean="0">
                <a:solidFill>
                  <a:srgbClr val="FFFFFF"/>
                </a:solidFill>
                <a:ea typeface="ＭＳ Ｐゴシック" pitchFamily="-112" charset="-128"/>
              </a:rPr>
              <a:t>MOAB </a:t>
            </a:r>
            <a:r>
              <a:rPr lang="en-US" sz="2800" dirty="0">
                <a:solidFill>
                  <a:srgbClr val="FFFFFF"/>
                </a:solidFill>
                <a:ea typeface="ＭＳ Ｐゴシック" pitchFamily="-112" charset="-128"/>
              </a:rPr>
              <a:t>dashboard, remote directory browser, and proxy management.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and Analytics Grid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4267200"/>
            <a:ext cx="9144000" cy="1096963"/>
          </a:xfrm>
        </p:spPr>
        <p:txBody>
          <a:bodyPr/>
          <a:lstStyle/>
          <a:p>
            <a:r>
              <a:rPr lang="en-US" dirty="0" smtClean="0"/>
              <a:t>We architect as Grid of Grids and Clouds (Systems of Systems) </a:t>
            </a:r>
          </a:p>
          <a:p>
            <a:r>
              <a:rPr lang="en-US" dirty="0" smtClean="0"/>
              <a:t>Change classic compute grid to cloud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081202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 rtl="0"/>
            <a:r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t>.</a:t>
            </a:r>
            <a:fld id="{DD2198C2-9641-4D89-BA25-073AA6BFEA1C}" type="slidenum">
              <a:rPr lang="en-US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rPr>
              <a:pPr algn="l" rtl="0"/>
              <a:t>9</a:t>
            </a:fld>
            <a:endParaRPr lang="en-US" sz="900" kern="1200">
              <a:solidFill>
                <a:srgbClr val="898989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" name="Picture 4" descr="Cyberinfrastructure illustration_just_p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371600"/>
            <a:ext cx="3474433" cy="27003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</TotalTime>
  <Words>1146</Words>
  <Application>Microsoft Office PowerPoint</Application>
  <PresentationFormat>On-screen Show (4:3)</PresentationFormat>
  <Paragraphs>261</Paragraphs>
  <Slides>31</Slides>
  <Notes>31</Notes>
  <HiddenSlides>0</HiddenSlides>
  <MMClips>1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1_Office Theme</vt:lpstr>
      <vt:lpstr>Default Design</vt:lpstr>
      <vt:lpstr>1_Default Design</vt:lpstr>
      <vt:lpstr>1_Globe</vt:lpstr>
      <vt:lpstr>6_Default Design</vt:lpstr>
      <vt:lpstr>3_Office Theme</vt:lpstr>
      <vt:lpstr>Revolution</vt:lpstr>
      <vt:lpstr>2_Office Theme</vt:lpstr>
      <vt:lpstr>PhotoImpact</vt:lpstr>
      <vt:lpstr>Cyberinfrastructure/Grids/Clouds</vt:lpstr>
      <vt:lpstr>Current Status</vt:lpstr>
      <vt:lpstr>Slide 3</vt:lpstr>
      <vt:lpstr>Slide 4</vt:lpstr>
      <vt:lpstr>Grid of Grids and Clouds</vt:lpstr>
      <vt:lpstr>Demonstration Sensor Grid</vt:lpstr>
      <vt:lpstr>Typical Sensor Grid Interface</vt:lpstr>
      <vt:lpstr>Slide 8</vt:lpstr>
      <vt:lpstr>Modeling and Analytics Grid </vt:lpstr>
      <vt:lpstr>Overall Vision</vt:lpstr>
      <vt:lpstr>Modeling Grid: Simfrastructure</vt:lpstr>
      <vt:lpstr>Integrating the Modeling Grid within the CI</vt:lpstr>
      <vt:lpstr>Modeling and Simulations of Interdependent Infrastructure Networks</vt:lpstr>
      <vt:lpstr>Challenges within DHS context</vt:lpstr>
      <vt:lpstr>IU Data Grid Components</vt:lpstr>
      <vt:lpstr>Kmeans Clustering</vt:lpstr>
      <vt:lpstr>NaradaBrokering: Summary of Capabilities</vt:lpstr>
      <vt:lpstr>Projects utilizing NaradaBrokering: QuakeSim</vt:lpstr>
      <vt:lpstr>Projects utilizing NaradaBrokering:Clarens</vt:lpstr>
      <vt:lpstr>Projects utilizing NaradaBrokering:: PISCES</vt:lpstr>
      <vt:lpstr>Stream dissemination</vt:lpstr>
      <vt:lpstr>Secure Streaming</vt:lpstr>
      <vt:lpstr>Reliable delivery</vt:lpstr>
      <vt:lpstr>Granules</vt:lpstr>
      <vt:lpstr>Granules: High-level View</vt:lpstr>
      <vt:lpstr>Granules: Components</vt:lpstr>
      <vt:lpstr>Granules: Scheduling computations</vt:lpstr>
      <vt:lpstr>Map-Reduce Framework</vt:lpstr>
      <vt:lpstr>Granules: Map-Reduce [Basic]</vt:lpstr>
      <vt:lpstr>Granules: Map-Reduce Redundancies</vt:lpstr>
      <vt:lpstr>Supports complex orchestration strategies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NaradaBrokering &amp; Granules</dc:title>
  <dc:creator/>
  <cp:lastModifiedBy> </cp:lastModifiedBy>
  <cp:revision>60</cp:revision>
  <dcterms:created xsi:type="dcterms:W3CDTF">2006-08-16T00:00:00Z</dcterms:created>
  <dcterms:modified xsi:type="dcterms:W3CDTF">2008-12-11T12:52:51Z</dcterms:modified>
</cp:coreProperties>
</file>