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73" r:id="rId2"/>
  </p:sldMasterIdLst>
  <p:notesMasterIdLst>
    <p:notesMasterId r:id="rId13"/>
  </p:notesMasterIdLst>
  <p:sldIdLst>
    <p:sldId id="256" r:id="rId3"/>
    <p:sldId id="410" r:id="rId4"/>
    <p:sldId id="412" r:id="rId5"/>
    <p:sldId id="413" r:id="rId6"/>
    <p:sldId id="411" r:id="rId7"/>
    <p:sldId id="415" r:id="rId8"/>
    <p:sldId id="427" r:id="rId9"/>
    <p:sldId id="428" r:id="rId10"/>
    <p:sldId id="372" r:id="rId11"/>
    <p:sldId id="42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7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48" autoAdjust="0"/>
  </p:normalViewPr>
  <p:slideViewPr>
    <p:cSldViewPr>
      <p:cViewPr varScale="1">
        <p:scale>
          <a:sx n="80" d="100"/>
          <a:sy n="80" d="100"/>
        </p:scale>
        <p:origin x="-14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10/15/2009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41D1390-938F-470D-BFF9-D6F51F014ADE}" type="slidenum">
              <a:rPr lang="en-US" b="1" smtClean="0">
                <a:solidFill>
                  <a:srgbClr val="000000"/>
                </a:solidFill>
              </a:rPr>
              <a:pPr/>
              <a:t>7</a:t>
            </a:fld>
            <a:endParaRPr lang="en-US" b="1" smtClean="0">
              <a:solidFill>
                <a:srgbClr val="000000"/>
              </a:solidFill>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265BD2A7-AD60-4DDD-A594-55E3E71D3DE8}"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pic>
        <p:nvPicPr>
          <p:cNvPr id="7" name="Picture 6" descr="350px-Zuoshangjiao.jpg"/>
          <p:cNvPicPr>
            <a:picLocks noChangeAspect="1"/>
          </p:cNvPicPr>
          <p:nvPr userDrawn="1"/>
        </p:nvPicPr>
        <p:blipFill>
          <a:blip r:embed="rId2"/>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10/15/2009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10/15/2009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10/15/2009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4963"/>
            <a:ext cx="8226425" cy="4524375"/>
          </a:xfrm>
        </p:spPr>
        <p:txBody>
          <a:bodyPr/>
          <a:lstStyle/>
          <a:p>
            <a:endParaRPr lang="en-US"/>
          </a:p>
        </p:txBody>
      </p:sp>
      <p:sp>
        <p:nvSpPr>
          <p:cNvPr id="4" name="Date Placeholder 3"/>
          <p:cNvSpPr>
            <a:spLocks noGrp="1"/>
          </p:cNvSpPr>
          <p:nvPr>
            <p:ph type="dt" idx="10"/>
          </p:nvPr>
        </p:nvSpPr>
        <p:spPr>
          <a:xfrm>
            <a:off x="457200" y="6246813"/>
            <a:ext cx="2125663" cy="473075"/>
          </a:xfrm>
        </p:spPr>
        <p:txBody>
          <a:bodyPr/>
          <a:lstStyle>
            <a:lvl1pPr>
              <a:defRPr/>
            </a:lvl1pPr>
          </a:lstStyle>
          <a:p>
            <a:fld id="{1CF38E74-0795-4C1D-94D5-E9F826DF6C89}" type="datetimeFigureOut">
              <a:rPr lang="en-GB"/>
              <a:pPr/>
              <a:t>15/10/2009</a:t>
            </a:fld>
            <a:endParaRPr lang="en-GB"/>
          </a:p>
        </p:txBody>
      </p:sp>
      <p:sp>
        <p:nvSpPr>
          <p:cNvPr id="5" name="Footer Placeholder 4"/>
          <p:cNvSpPr>
            <a:spLocks noGrp="1"/>
          </p:cNvSpPr>
          <p:nvPr>
            <p:ph type="ftr" idx="11"/>
          </p:nvPr>
        </p:nvSpPr>
        <p:spPr>
          <a:xfrm>
            <a:off x="3127375" y="6246813"/>
            <a:ext cx="2895600" cy="473075"/>
          </a:xfrm>
        </p:spPr>
        <p:txBody>
          <a:bodyPr/>
          <a:lstStyle>
            <a:lvl1pPr>
              <a:defRPr/>
            </a:lvl1pPr>
          </a:lstStyle>
          <a:p>
            <a:endParaRPr lang="en-GB"/>
          </a:p>
        </p:txBody>
      </p:sp>
      <p:sp>
        <p:nvSpPr>
          <p:cNvPr id="6" name="Slide Number Placeholder 5"/>
          <p:cNvSpPr>
            <a:spLocks noGrp="1"/>
          </p:cNvSpPr>
          <p:nvPr>
            <p:ph type="sldNum" idx="12"/>
          </p:nvPr>
        </p:nvSpPr>
        <p:spPr>
          <a:xfrm>
            <a:off x="7016750" y="6384925"/>
            <a:ext cx="2127250" cy="473075"/>
          </a:xfrm>
          <a:solidFill>
            <a:srgbClr val="DEE7F8"/>
          </a:solidFill>
        </p:spPr>
        <p:txBody>
          <a:bodyPr/>
          <a:lstStyle>
            <a:lvl1pPr>
              <a:defRPr/>
            </a:lvl1pPr>
          </a:lstStyle>
          <a:p>
            <a:fld id="{487E03E8-23EC-4C7C-B218-7D94F2E08843}"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152400"/>
            <a:ext cx="91440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 y="10668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6200" y="38481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481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9FFC717E-EBF9-4B41-9917-DEDA6FC22F4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lgn="l" rtl="0">
              <a:defRPr/>
            </a:pPr>
            <a:r>
              <a:rPr lang="en-US" b="1" i="1" kern="1200" dirty="0">
                <a:solidFill>
                  <a:srgbClr val="1851CE"/>
                </a:solidFill>
                <a:latin typeface="Calibri" pitchFamily="34" charset="0"/>
                <a:ea typeface="+mn-ea"/>
                <a:cs typeface="+mn-cs"/>
              </a:rPr>
              <a:t>S</a:t>
            </a:r>
            <a:r>
              <a:rPr lang="en-US" b="1" i="1" kern="1200" dirty="0">
                <a:solidFill>
                  <a:srgbClr val="E40701"/>
                </a:solidFill>
                <a:latin typeface="Calibri" pitchFamily="34" charset="0"/>
                <a:ea typeface="+mn-ea"/>
                <a:cs typeface="+mn-cs"/>
              </a:rPr>
              <a:t>A</a:t>
            </a:r>
            <a:r>
              <a:rPr lang="en-US" b="1" i="1" kern="1200" dirty="0">
                <a:solidFill>
                  <a:srgbClr val="EFBA00"/>
                </a:solidFill>
                <a:latin typeface="Calibri" pitchFamily="34" charset="0"/>
                <a:ea typeface="+mn-ea"/>
                <a:cs typeface="+mn-cs"/>
              </a:rPr>
              <a:t>L</a:t>
            </a:r>
            <a:r>
              <a:rPr lang="en-US" b="1" i="1" kern="1200" dirty="0">
                <a:solidFill>
                  <a:srgbClr val="1851CE"/>
                </a:solidFill>
                <a:latin typeface="Calibri" pitchFamily="34" charset="0"/>
                <a:ea typeface="+mn-ea"/>
                <a:cs typeface="+mn-cs"/>
              </a:rPr>
              <a:t>S</a:t>
            </a:r>
            <a:r>
              <a:rPr lang="en-US" b="1" i="1" kern="1200" dirty="0">
                <a:solidFill>
                  <a:srgbClr val="18A221"/>
                </a:solidFill>
                <a:latin typeface="Calibri" pitchFamily="34" charset="0"/>
                <a:ea typeface="+mn-ea"/>
                <a:cs typeface="+mn-cs"/>
              </a:rPr>
              <a:t>A</a:t>
            </a:r>
            <a:endParaRPr lang="en-US" kern="1200" dirty="0">
              <a:solidFill>
                <a:prstClr val="black"/>
              </a:solidFill>
              <a:latin typeface="Corbel" pitchFamily="34" charset="0"/>
              <a:ea typeface="+mn-ea"/>
              <a:cs typeface="+mn-cs"/>
            </a:endParaRPr>
          </a:p>
        </p:txBody>
      </p:sp>
      <p:pic>
        <p:nvPicPr>
          <p:cNvPr id="7" name="Picture 6" descr="350px-Zuoshangjiao.jpg"/>
          <p:cNvPicPr>
            <a:picLocks noChangeAspect="1"/>
          </p:cNvPicPr>
          <p:nvPr userDrawn="1"/>
        </p:nvPicPr>
        <p:blipFill>
          <a:blip r:embed="rId2"/>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10/15/2009</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10/15/2009</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a:xfrm>
            <a:off x="7010400" y="6492875"/>
            <a:ext cx="2133600" cy="365125"/>
          </a:xfrm>
          <a:solidFill>
            <a:srgbClr val="DEE7F8"/>
          </a:solidFill>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10/15/2009</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10/15/2009</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10/15/2009</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10/15/2009</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10/15/2009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10/15/2009</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10/15/2009</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10/15/2009</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10/15/2009</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10/15/2009</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629400" y="6248400"/>
            <a:ext cx="1905000" cy="457200"/>
          </a:xfrm>
        </p:spPr>
        <p:txBody>
          <a:bodyPr/>
          <a:lstStyle>
            <a:lvl1pPr>
              <a:defRPr/>
            </a:lvl1pPr>
          </a:lstStyle>
          <a:p>
            <a:pPr algn="l" rtl="0"/>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pPr algn="r" rtl="0"/>
            <a:fld id="{EB221654-0E17-4502-910A-E9A48320A18D}"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10/15/2009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10/15/2009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10/15/2009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10/15/2009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10/15/2009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10/15/2009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10/15/2009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10/15/2009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userDrawn="1"/>
        </p:nvPicPr>
        <p:blipFill>
          <a:blip r:embed="rId15"/>
          <a:stretch>
            <a:fillRect/>
          </a:stretch>
        </p:blipFill>
        <p:spPr>
          <a:xfrm>
            <a:off x="0" y="0"/>
            <a:ext cx="1600200" cy="1540764"/>
          </a:xfrm>
          <a:prstGeom prst="rect">
            <a:avLst/>
          </a:prstGeom>
        </p:spPr>
      </p:pic>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 id="214748368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06015A1C-A950-4BF7-9F1F-2CA7C903A8EE}" type="datetimeFigureOut">
              <a:rPr lang="en-US" kern="1200" smtClean="0">
                <a:solidFill>
                  <a:prstClr val="black">
                    <a:tint val="75000"/>
                  </a:prstClr>
                </a:solidFill>
                <a:latin typeface="Calibri"/>
                <a:ea typeface="+mn-ea"/>
                <a:cs typeface="+mn-cs"/>
              </a:rPr>
              <a:pPr rtl="0"/>
              <a:t>10/15/2009</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4EFFF6C-AE4E-4FE6-A064-67A5E3D5DC7A}" type="slidenum">
              <a:rPr lang="en-US" kern="1200" smtClean="0">
                <a:solidFill>
                  <a:prstClr val="black">
                    <a:tint val="75000"/>
                  </a:prstClr>
                </a:solidFill>
                <a:latin typeface="Calibri"/>
                <a:ea typeface="+mn-ea"/>
                <a:cs typeface="+mn-cs"/>
              </a:rPr>
              <a:pPr rtl="0"/>
              <a:t>‹#›</a:t>
            </a:fld>
            <a:endParaRPr lang="en-US" kern="1200">
              <a:solidFill>
                <a:prstClr val="black">
                  <a:tint val="75000"/>
                </a:prstClr>
              </a:solidFill>
              <a:latin typeface="Calibri"/>
              <a:ea typeface="+mn-ea"/>
              <a:cs typeface="+mn-cs"/>
            </a:endParaRPr>
          </a:p>
        </p:txBody>
      </p:sp>
      <p:pic>
        <p:nvPicPr>
          <p:cNvPr id="7" name="Picture 6" descr="350px-Zuoshangjiao.jpg"/>
          <p:cNvPicPr>
            <a:picLocks noChangeAspect="1"/>
          </p:cNvPicPr>
          <p:nvPr userDrawn="1"/>
        </p:nvPicPr>
        <p:blipFill>
          <a:blip r:embed="rId14"/>
          <a:stretch>
            <a:fillRect/>
          </a:stretch>
        </p:blipFill>
        <p:spPr>
          <a:xfrm>
            <a:off x="0" y="0"/>
            <a:ext cx="1600200" cy="1540764"/>
          </a:xfrm>
          <a:prstGeom prst="rect">
            <a:avLst/>
          </a:prstGeom>
        </p:spPr>
      </p:pic>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lgn="l" rtl="0">
              <a:defRPr/>
            </a:pPr>
            <a:r>
              <a:rPr lang="en-US" b="1" i="1" kern="1200" dirty="0">
                <a:solidFill>
                  <a:srgbClr val="1851CE"/>
                </a:solidFill>
                <a:latin typeface="Calibri" pitchFamily="34" charset="0"/>
                <a:ea typeface="+mn-ea"/>
                <a:cs typeface="+mn-cs"/>
              </a:rPr>
              <a:t>S</a:t>
            </a:r>
            <a:r>
              <a:rPr lang="en-US" b="1" i="1" kern="1200" dirty="0">
                <a:solidFill>
                  <a:srgbClr val="E40701"/>
                </a:solidFill>
                <a:latin typeface="Calibri" pitchFamily="34" charset="0"/>
                <a:ea typeface="+mn-ea"/>
                <a:cs typeface="+mn-cs"/>
              </a:rPr>
              <a:t>A</a:t>
            </a:r>
            <a:r>
              <a:rPr lang="en-US" b="1" i="1" kern="1200" dirty="0">
                <a:solidFill>
                  <a:srgbClr val="EFBA00"/>
                </a:solidFill>
                <a:latin typeface="Calibri" pitchFamily="34" charset="0"/>
                <a:ea typeface="+mn-ea"/>
                <a:cs typeface="+mn-cs"/>
              </a:rPr>
              <a:t>L</a:t>
            </a:r>
            <a:r>
              <a:rPr lang="en-US" b="1" i="1" kern="1200" dirty="0">
                <a:solidFill>
                  <a:srgbClr val="1851CE"/>
                </a:solidFill>
                <a:latin typeface="Calibri" pitchFamily="34" charset="0"/>
                <a:ea typeface="+mn-ea"/>
                <a:cs typeface="+mn-cs"/>
              </a:rPr>
              <a:t>S</a:t>
            </a:r>
            <a:r>
              <a:rPr lang="en-US" b="1" i="1" kern="1200" dirty="0">
                <a:solidFill>
                  <a:srgbClr val="18A221"/>
                </a:solidFill>
                <a:latin typeface="Calibri" pitchFamily="34" charset="0"/>
                <a:ea typeface="+mn-ea"/>
                <a:cs typeface="+mn-cs"/>
              </a:rPr>
              <a:t>A</a:t>
            </a:r>
            <a:endParaRPr lang="en-US" kern="1200" dirty="0">
              <a:solidFill>
                <a:prstClr val="black"/>
              </a:solidFill>
              <a:latin typeface="Corbel"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itspress.iu.edu/news/page/normal/11841.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Autofit/>
          </a:bodyPr>
          <a:lstStyle/>
          <a:p>
            <a:r>
              <a:rPr lang="en-US" sz="4000" b="1" dirty="0" smtClean="0"/>
              <a:t>Digital Science Center</a:t>
            </a:r>
            <a:endParaRPr lang="en-US" sz="4000" dirty="0"/>
          </a:p>
        </p:txBody>
      </p:sp>
      <p:sp>
        <p:nvSpPr>
          <p:cNvPr id="3" name="Subtitle 2"/>
          <p:cNvSpPr>
            <a:spLocks noGrp="1"/>
          </p:cNvSpPr>
          <p:nvPr>
            <p:ph type="subTitle" idx="1"/>
          </p:nvPr>
        </p:nvSpPr>
        <p:spPr>
          <a:xfrm>
            <a:off x="457200" y="2209800"/>
            <a:ext cx="8686800" cy="609600"/>
          </a:xfrm>
        </p:spPr>
        <p:txBody>
          <a:bodyPr>
            <a:noAutofit/>
          </a:bodyPr>
          <a:lstStyle/>
          <a:p>
            <a:r>
              <a:rPr lang="en-US" sz="1800" dirty="0" smtClean="0">
                <a:solidFill>
                  <a:srgbClr val="7030A0"/>
                </a:solidFill>
              </a:rPr>
              <a:t>October 15, </a:t>
            </a:r>
            <a:r>
              <a:rPr lang="en-US" sz="1800" dirty="0" smtClean="0">
                <a:solidFill>
                  <a:srgbClr val="7030A0"/>
                </a:solidFill>
              </a:rPr>
              <a:t>2009, Bloomington</a:t>
            </a:r>
            <a:endParaRPr lang="en-US" sz="1800" dirty="0">
              <a:solidFill>
                <a:srgbClr val="7030A0"/>
              </a:solidFill>
            </a:endParaRPr>
          </a:p>
        </p:txBody>
      </p:sp>
      <p:sp>
        <p:nvSpPr>
          <p:cNvPr id="5" name="Subtitle 2"/>
          <p:cNvSpPr txBox="1">
            <a:spLocks/>
          </p:cNvSpPr>
          <p:nvPr/>
        </p:nvSpPr>
        <p:spPr>
          <a:xfrm>
            <a:off x="914400" y="3124200"/>
            <a:ext cx="7239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Geoffrey Fox</a:t>
            </a:r>
            <a:endParaRPr kumimoji="0" lang="en-US" sz="2400" b="0" i="0" u="none" strike="noStrike" kern="1200" cap="none" spc="0" normalizeH="0" noProof="0" dirty="0" smtClean="0">
              <a:ln>
                <a:noFill/>
              </a:ln>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baseline="0" dirty="0" smtClean="0">
                <a:hlinkClick r:id="rId3"/>
              </a:rPr>
              <a:t>gcf@indiana.edu</a:t>
            </a:r>
            <a:r>
              <a:rPr lang="en-US" sz="2000" dirty="0" smtClean="0"/>
              <a:t>   </a:t>
            </a:r>
            <a:r>
              <a:rPr lang="en-US" sz="2000" dirty="0" smtClean="0">
                <a:hlinkClick r:id="rId4"/>
              </a:rPr>
              <a:t>www.infomall.org</a:t>
            </a:r>
            <a:r>
              <a:rPr lang="en-US" sz="2000" dirty="0" smtClean="0"/>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lvl="0" algn="ctr">
              <a:spcBef>
                <a:spcPct val="20000"/>
              </a:spcBef>
            </a:pPr>
            <a:r>
              <a:rPr lang="en-US" sz="1900" dirty="0" smtClean="0">
                <a:latin typeface="Times New Roman" pitchFamily="18" charset="0"/>
                <a:cs typeface="Times New Roman" pitchFamily="18" charset="0"/>
              </a:rPr>
              <a:t>School of Informatics and Computing</a:t>
            </a:r>
          </a:p>
          <a:p>
            <a:pPr lvl="0" algn="ctr">
              <a:spcBef>
                <a:spcPct val="20000"/>
              </a:spcBef>
            </a:pPr>
            <a:r>
              <a:rPr lang="en-US" sz="1900" dirty="0" smtClean="0">
                <a:latin typeface="Times New Roman" pitchFamily="18" charset="0"/>
                <a:cs typeface="Times New Roman" pitchFamily="18" charset="0"/>
              </a:rPr>
              <a:t>and Community Grids Laboratory, </a:t>
            </a:r>
          </a:p>
          <a:p>
            <a:pPr lvl="0" algn="ctr">
              <a:spcBef>
                <a:spcPct val="20000"/>
              </a:spcBef>
            </a:pPr>
            <a:r>
              <a:rPr lang="en-US" sz="1900" dirty="0" smtClean="0">
                <a:latin typeface="Times New Roman" pitchFamily="18" charset="0"/>
                <a:cs typeface="Times New Roman" pitchFamily="18" charset="0"/>
              </a:rPr>
              <a:t>Digital Science Center</a:t>
            </a:r>
          </a:p>
          <a:p>
            <a:pPr lvl="0" algn="ctr">
              <a:spcBef>
                <a:spcPct val="20000"/>
              </a:spcBef>
            </a:pPr>
            <a:r>
              <a:rPr lang="en-US" sz="1900" dirty="0" smtClean="0">
                <a:latin typeface="Times New Roman" pitchFamily="18" charset="0"/>
                <a:cs typeface="Times New Roman" pitchFamily="18" charset="0"/>
              </a:rPr>
              <a:t>Pervasive Technology Institute</a:t>
            </a:r>
          </a:p>
          <a:p>
            <a:pPr lvl="0" algn="ctr">
              <a:spcBef>
                <a:spcPct val="20000"/>
              </a:spcBef>
            </a:pPr>
            <a:r>
              <a:rPr lang="en-US" sz="1900" dirty="0" smtClean="0">
                <a:latin typeface="Times New Roman" pitchFamily="18" charset="0"/>
                <a:cs typeface="Times New Roman" pitchFamily="18" charset="0"/>
              </a:rPr>
              <a:t>Indiana University</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Geoffrey Fox\Desktop\URGENT\MC30000\MG30000-17clustersC.png"/>
          <p:cNvPicPr>
            <a:picLocks noChangeAspect="1" noChangeArrowheads="1"/>
          </p:cNvPicPr>
          <p:nvPr/>
        </p:nvPicPr>
        <p:blipFill>
          <a:blip r:embed="rId3"/>
          <a:srcRect/>
          <a:stretch>
            <a:fillRect/>
          </a:stretch>
        </p:blipFill>
        <p:spPr bwMode="auto">
          <a:xfrm>
            <a:off x="12714" y="304800"/>
            <a:ext cx="9131286" cy="6172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PTI Activities in Digital Science Center</a:t>
            </a:r>
            <a:endParaRPr lang="en-US" dirty="0"/>
          </a:p>
        </p:txBody>
      </p:sp>
      <p:sp>
        <p:nvSpPr>
          <p:cNvPr id="3" name="Content Placeholder 2"/>
          <p:cNvSpPr>
            <a:spLocks noGrp="1"/>
          </p:cNvSpPr>
          <p:nvPr>
            <p:ph idx="1"/>
          </p:nvPr>
        </p:nvSpPr>
        <p:spPr>
          <a:xfrm>
            <a:off x="0" y="1295400"/>
            <a:ext cx="9144000" cy="5334000"/>
          </a:xfrm>
        </p:spPr>
        <p:txBody>
          <a:bodyPr>
            <a:normAutofit fontScale="92500" lnSpcReduction="20000"/>
          </a:bodyPr>
          <a:lstStyle/>
          <a:p>
            <a:r>
              <a:rPr lang="en-US" dirty="0" smtClean="0">
                <a:solidFill>
                  <a:srgbClr val="FF0000"/>
                </a:solidFill>
              </a:rPr>
              <a:t>Community Grids Laboratory </a:t>
            </a:r>
            <a:r>
              <a:rPr lang="en-US" dirty="0" smtClean="0"/>
              <a:t>led by Fox</a:t>
            </a:r>
          </a:p>
          <a:p>
            <a:pPr lvl="1"/>
            <a:r>
              <a:rPr lang="en-US" dirty="0" err="1" smtClean="0"/>
              <a:t>Gregor</a:t>
            </a:r>
            <a:r>
              <a:rPr lang="en-US" dirty="0" smtClean="0"/>
              <a:t> von </a:t>
            </a:r>
            <a:r>
              <a:rPr lang="en-US" dirty="0" err="1" smtClean="0"/>
              <a:t>Lazewski</a:t>
            </a:r>
            <a:r>
              <a:rPr lang="en-US" dirty="0" smtClean="0"/>
              <a:t>: FutureGrid architect </a:t>
            </a:r>
          </a:p>
          <a:p>
            <a:pPr lvl="1"/>
            <a:r>
              <a:rPr lang="en-US" dirty="0" smtClean="0"/>
              <a:t>Marlon Pierce: Grids, Services, Portals including Chemistry and Polar Science applications</a:t>
            </a:r>
          </a:p>
          <a:p>
            <a:pPr lvl="1"/>
            <a:r>
              <a:rPr lang="en-US" dirty="0" smtClean="0"/>
              <a:t>Judy Qiu: Multicore and Data Intensive Computing including Biology and Cheminformatics applications</a:t>
            </a:r>
          </a:p>
          <a:p>
            <a:r>
              <a:rPr lang="en-US" dirty="0" smtClean="0">
                <a:solidFill>
                  <a:srgbClr val="FF0000"/>
                </a:solidFill>
              </a:rPr>
              <a:t>Open Software Laboratory </a:t>
            </a:r>
            <a:r>
              <a:rPr lang="en-US" dirty="0" smtClean="0"/>
              <a:t>led by Andrew </a:t>
            </a:r>
            <a:r>
              <a:rPr lang="en-US" dirty="0" err="1" smtClean="0"/>
              <a:t>Lumsdaine</a:t>
            </a:r>
            <a:endParaRPr lang="en-US" dirty="0" smtClean="0"/>
          </a:p>
          <a:p>
            <a:pPr lvl="1"/>
            <a:r>
              <a:rPr lang="en-US" dirty="0" smtClean="0"/>
              <a:t>Software like MPI, Scientific Computing Environments</a:t>
            </a:r>
          </a:p>
          <a:p>
            <a:pPr lvl="1"/>
            <a:r>
              <a:rPr lang="en-US" dirty="0" smtClean="0"/>
              <a:t>Parallel Graph Algorithms</a:t>
            </a:r>
          </a:p>
          <a:p>
            <a:r>
              <a:rPr lang="en-US" dirty="0" smtClean="0">
                <a:solidFill>
                  <a:srgbClr val="FF0000"/>
                </a:solidFill>
              </a:rPr>
              <a:t>Complex Networks and Systems </a:t>
            </a:r>
            <a:r>
              <a:rPr lang="en-US" dirty="0" smtClean="0"/>
              <a:t>led by Alex </a:t>
            </a:r>
            <a:r>
              <a:rPr lang="en-US" dirty="0" err="1" smtClean="0"/>
              <a:t>Vespignani</a:t>
            </a:r>
            <a:endParaRPr lang="en-US" dirty="0" smtClean="0"/>
          </a:p>
          <a:p>
            <a:pPr lvl="1"/>
            <a:r>
              <a:rPr lang="en-US" dirty="0" smtClean="0"/>
              <a:t>Very successful H1N1 spread simulations run on Big Red</a:t>
            </a:r>
          </a:p>
          <a:p>
            <a:pPr lvl="1"/>
            <a:r>
              <a:rPr lang="en-US" dirty="0" smtClean="0"/>
              <a:t>Can be extended to other epidemics and to “critical infrastructure” simulations such as transportation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September 10, 2009 Press Release</a:t>
            </a:r>
            <a:endParaRPr lang="en-US" dirty="0" smtClean="0"/>
          </a:p>
          <a:p>
            <a:r>
              <a:rPr lang="en-US" dirty="0" smtClean="0"/>
              <a:t>BLOOMINGTON, Ind. -- The future of scientific computing will be developed with the leadership of Indiana University and nine national and international partners as part of a $15 million project largely supported by a $10.1 million grant from the National Science Foundation (NSF). The award will be used to establish FutureGrid—one of only two experimental systems (other one is GPU enhanced cluster) in the NSF Track 2 program that funds the most powerful, next-generation scientific supercomputers in the nation.</a:t>
            </a:r>
          </a:p>
          <a:p>
            <a:r>
              <a:rPr lang="en-US" dirty="0" smtClean="0">
                <a:hlinkClick r:id="rId3"/>
              </a:rPr>
              <a:t>http://uitspress.iu.edu/news/page/normal/11841.html</a:t>
            </a:r>
            <a:r>
              <a:rPr lang="en-US" dirty="0" smtClean="0"/>
              <a:t>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a:t>
            </a:r>
            <a:endParaRPr lang="en-US" dirty="0"/>
          </a:p>
        </p:txBody>
      </p:sp>
      <p:sp>
        <p:nvSpPr>
          <p:cNvPr id="3" name="Content Placeholder 2"/>
          <p:cNvSpPr>
            <a:spLocks noGrp="1"/>
          </p:cNvSpPr>
          <p:nvPr>
            <p:ph idx="1"/>
          </p:nvPr>
        </p:nvSpPr>
        <p:spPr>
          <a:xfrm>
            <a:off x="0" y="1447800"/>
            <a:ext cx="9144000" cy="5410200"/>
          </a:xfrm>
        </p:spPr>
        <p:txBody>
          <a:bodyPr>
            <a:normAutofit fontScale="92500" lnSpcReduction="20000"/>
          </a:bodyPr>
          <a:lstStyle/>
          <a:p>
            <a:r>
              <a:rPr lang="en-US" dirty="0" smtClean="0"/>
              <a:t>FutureGrid is part of TeraGrid – NSF’s national network of supercomputers – and is aimed at providing a distributed testbed of ~9 clusters for both application and computer scientists exploring</a:t>
            </a:r>
          </a:p>
          <a:p>
            <a:pPr lvl="1"/>
            <a:r>
              <a:rPr lang="en-US" dirty="0" smtClean="0"/>
              <a:t>Clouds</a:t>
            </a:r>
          </a:p>
          <a:p>
            <a:pPr lvl="1"/>
            <a:r>
              <a:rPr lang="en-US" dirty="0" smtClean="0"/>
              <a:t>Grids</a:t>
            </a:r>
          </a:p>
          <a:p>
            <a:pPr lvl="1"/>
            <a:r>
              <a:rPr lang="en-US" dirty="0" smtClean="0"/>
              <a:t>Multicore and architecture diversity</a:t>
            </a:r>
          </a:p>
          <a:p>
            <a:r>
              <a:rPr lang="en-US" dirty="0" smtClean="0"/>
              <a:t>Testbed enabled by virtual machine technology including virtual network</a:t>
            </a:r>
          </a:p>
          <a:p>
            <a:pPr lvl="1"/>
            <a:r>
              <a:rPr lang="en-US" dirty="0" smtClean="0"/>
              <a:t>Dedicated network connects  allowing experiments to be isolated</a:t>
            </a:r>
          </a:p>
          <a:p>
            <a:r>
              <a:rPr lang="en-US" dirty="0" smtClean="0"/>
              <a:t>Modest number of cores (5000) but will be relatively large as a Science Cloud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Geoffrey Fox\Desktop\FutureGrid_01.tiff"/>
          <p:cNvPicPr>
            <a:picLocks noChangeAspect="1" noChangeArrowheads="1"/>
          </p:cNvPicPr>
          <p:nvPr/>
        </p:nvPicPr>
        <p:blipFill>
          <a:blip r:embed="rId3"/>
          <a:srcRect/>
          <a:stretch>
            <a:fillRect/>
          </a:stretch>
        </p:blipFill>
        <p:spPr bwMode="auto">
          <a:xfrm>
            <a:off x="-14076" y="381000"/>
            <a:ext cx="9158076" cy="6477000"/>
          </a:xfrm>
          <a:prstGeom prst="rect">
            <a:avLst/>
          </a:prstGeom>
          <a:noFill/>
        </p:spPr>
      </p:pic>
      <p:sp>
        <p:nvSpPr>
          <p:cNvPr id="9" name="TextBox 8"/>
          <p:cNvSpPr txBox="1"/>
          <p:nvPr/>
        </p:nvSpPr>
        <p:spPr>
          <a:xfrm>
            <a:off x="609600" y="6488668"/>
            <a:ext cx="6415731" cy="369332"/>
          </a:xfrm>
          <a:prstGeom prst="rect">
            <a:avLst/>
          </a:prstGeom>
          <a:noFill/>
        </p:spPr>
        <p:txBody>
          <a:bodyPr wrap="none" rtlCol="0">
            <a:spAutoFit/>
          </a:bodyPr>
          <a:lstStyle/>
          <a:p>
            <a:r>
              <a:rPr lang="en-US" b="1" dirty="0" smtClean="0"/>
              <a:t>Add 768 core Windows Server at IU and Network Fault Generator</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
            <a:ext cx="7848600" cy="1143000"/>
          </a:xfrm>
        </p:spPr>
        <p:txBody>
          <a:bodyPr/>
          <a:lstStyle/>
          <a:p>
            <a:r>
              <a:rPr lang="en-US" dirty="0" smtClean="0"/>
              <a:t>Indiana University is already part of base TeraGrid through Big Red and services</a:t>
            </a:r>
            <a:endParaRPr lang="en-US" dirty="0"/>
          </a:p>
        </p:txBody>
      </p:sp>
      <p:pic>
        <p:nvPicPr>
          <p:cNvPr id="4" name="Picture 2"/>
          <p:cNvPicPr>
            <a:picLocks noChangeAspect="1" noChangeArrowheads="1"/>
          </p:cNvPicPr>
          <p:nvPr/>
        </p:nvPicPr>
        <p:blipFill>
          <a:blip r:embed="rId3"/>
          <a:srcRect/>
          <a:stretch>
            <a:fillRect/>
          </a:stretch>
        </p:blipFill>
        <p:spPr bwMode="auto">
          <a:xfrm>
            <a:off x="0" y="1371600"/>
            <a:ext cx="920537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22382303-84B4-4167-ACB5-F46B6536487F}" type="slidenum">
              <a:rPr lang="en-US" smtClean="0"/>
              <a:pPr/>
              <a:t>7</a:t>
            </a:fld>
            <a:endParaRPr lang="en-US" smtClean="0"/>
          </a:p>
        </p:txBody>
      </p:sp>
      <p:pic>
        <p:nvPicPr>
          <p:cNvPr id="14339" name="Picture 7" descr="Picture2"/>
          <p:cNvPicPr>
            <a:picLocks noChangeAspect="1" noChangeArrowheads="1"/>
          </p:cNvPicPr>
          <p:nvPr>
            <p:ph idx="4294967295"/>
          </p:nvPr>
        </p:nvPicPr>
        <p:blipFill>
          <a:blip r:embed="rId3"/>
          <a:srcRect/>
          <a:stretch>
            <a:fillRect/>
          </a:stretch>
        </p:blipFill>
        <p:spPr>
          <a:xfrm>
            <a:off x="0" y="285750"/>
            <a:ext cx="7656513" cy="63595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sz="quarter"/>
          </p:nvPr>
        </p:nvSpPr>
        <p:spPr/>
        <p:txBody>
          <a:bodyPr/>
          <a:lstStyle/>
          <a:p>
            <a:r>
              <a:rPr lang="en-US" smtClean="0"/>
              <a:t>Field Results – 2008/09</a:t>
            </a:r>
          </a:p>
        </p:txBody>
      </p:sp>
      <p:pic>
        <p:nvPicPr>
          <p:cNvPr id="23555" name="Picture 11" descr="out1"/>
          <p:cNvPicPr>
            <a:picLocks noChangeAspect="1" noChangeArrowheads="1"/>
          </p:cNvPicPr>
          <p:nvPr>
            <p:ph sz="quarter" idx="1"/>
          </p:nvPr>
        </p:nvPicPr>
        <p:blipFill>
          <a:blip r:embed="rId3"/>
          <a:srcRect/>
          <a:stretch>
            <a:fillRect/>
          </a:stretch>
        </p:blipFill>
        <p:spPr>
          <a:xfrm>
            <a:off x="534988" y="1066800"/>
            <a:ext cx="3502025" cy="2628900"/>
          </a:xfrm>
          <a:noFill/>
        </p:spPr>
      </p:pic>
      <p:pic>
        <p:nvPicPr>
          <p:cNvPr id="23556" name="Picture 13" descr="MCRDS_500to599"/>
          <p:cNvPicPr>
            <a:picLocks noChangeAspect="1" noChangeArrowheads="1"/>
          </p:cNvPicPr>
          <p:nvPr>
            <p:ph sz="quarter" idx="3"/>
          </p:nvPr>
        </p:nvPicPr>
        <p:blipFill>
          <a:blip r:embed="rId4"/>
          <a:srcRect/>
          <a:stretch>
            <a:fillRect/>
          </a:stretch>
        </p:blipFill>
        <p:spPr>
          <a:xfrm>
            <a:off x="533400" y="3848100"/>
            <a:ext cx="3505200" cy="2628900"/>
          </a:xfrm>
          <a:noFill/>
        </p:spPr>
      </p:pic>
      <p:pic>
        <p:nvPicPr>
          <p:cNvPr id="23557" name="Picture 14" descr="FL13-Dec29_334-353HGe4"/>
          <p:cNvPicPr>
            <a:picLocks noChangeAspect="1" noChangeArrowheads="1"/>
          </p:cNvPicPr>
          <p:nvPr>
            <p:ph sz="quarter" idx="4"/>
          </p:nvPr>
        </p:nvPicPr>
        <p:blipFill>
          <a:blip r:embed="rId5"/>
          <a:srcRect/>
          <a:stretch>
            <a:fillRect/>
          </a:stretch>
        </p:blipFill>
        <p:spPr>
          <a:xfrm>
            <a:off x="5105400" y="3848100"/>
            <a:ext cx="3505200" cy="2628900"/>
          </a:xfrm>
        </p:spPr>
      </p:pic>
      <p:sp>
        <p:nvSpPr>
          <p:cNvPr id="23558" name="Text Box 16"/>
          <p:cNvSpPr txBox="1">
            <a:spLocks noChangeArrowheads="1"/>
          </p:cNvSpPr>
          <p:nvPr/>
        </p:nvSpPr>
        <p:spPr bwMode="auto">
          <a:xfrm>
            <a:off x="4356100" y="1058863"/>
            <a:ext cx="4406900" cy="2692400"/>
          </a:xfrm>
          <a:prstGeom prst="rect">
            <a:avLst/>
          </a:prstGeom>
          <a:noFill/>
          <a:ln w="9525" algn="ctr">
            <a:noFill/>
            <a:miter lim="800000"/>
            <a:headEnd/>
            <a:tailEnd/>
          </a:ln>
        </p:spPr>
        <p:txBody>
          <a:bodyPr>
            <a:spAutoFit/>
          </a:bodyPr>
          <a:lstStyle/>
          <a:p>
            <a:pPr algn="l">
              <a:lnSpc>
                <a:spcPct val="95000"/>
              </a:lnSpc>
            </a:pPr>
            <a:r>
              <a:rPr lang="en-US" sz="2000"/>
              <a:t>“Without on-site processing enabled by POLARGRID, we would not have identified aircraft inverter-generated RFI.  This capability allowed us to replace these “noisy” components with better quality inverters, incorporating CReSIS-developed shielding, to solve the problem mid-way through the field experiment.”</a:t>
            </a:r>
          </a:p>
        </p:txBody>
      </p:sp>
      <p:sp>
        <p:nvSpPr>
          <p:cNvPr id="23559" name="Text Box 17"/>
          <p:cNvSpPr txBox="1">
            <a:spLocks noChangeArrowheads="1"/>
          </p:cNvSpPr>
          <p:nvPr/>
        </p:nvSpPr>
        <p:spPr bwMode="auto">
          <a:xfrm>
            <a:off x="2787650" y="3460750"/>
            <a:ext cx="1303338" cy="274638"/>
          </a:xfrm>
          <a:prstGeom prst="rect">
            <a:avLst/>
          </a:prstGeom>
          <a:noFill/>
          <a:ln w="9525" algn="ctr">
            <a:noFill/>
            <a:miter lim="800000"/>
            <a:headEnd/>
            <a:tailEnd/>
          </a:ln>
        </p:spPr>
        <p:txBody>
          <a:bodyPr wrap="none">
            <a:spAutoFit/>
          </a:bodyPr>
          <a:lstStyle/>
          <a:p>
            <a:r>
              <a:rPr lang="en-US" sz="1200">
                <a:solidFill>
                  <a:srgbClr val="000000"/>
                </a:solidFill>
              </a:rPr>
              <a:t>Jakobshavn 2008</a:t>
            </a:r>
          </a:p>
        </p:txBody>
      </p:sp>
      <p:sp>
        <p:nvSpPr>
          <p:cNvPr id="23560" name="Text Box 18"/>
          <p:cNvSpPr txBox="1">
            <a:spLocks noChangeArrowheads="1"/>
          </p:cNvSpPr>
          <p:nvPr/>
        </p:nvSpPr>
        <p:spPr bwMode="auto">
          <a:xfrm>
            <a:off x="3106738" y="6235700"/>
            <a:ext cx="984250" cy="274638"/>
          </a:xfrm>
          <a:prstGeom prst="rect">
            <a:avLst/>
          </a:prstGeom>
          <a:noFill/>
          <a:ln w="9525" algn="ctr">
            <a:noFill/>
            <a:miter lim="800000"/>
            <a:headEnd/>
            <a:tailEnd/>
          </a:ln>
        </p:spPr>
        <p:txBody>
          <a:bodyPr wrap="none">
            <a:spAutoFit/>
          </a:bodyPr>
          <a:lstStyle/>
          <a:p>
            <a:r>
              <a:rPr lang="en-US" sz="1200">
                <a:solidFill>
                  <a:srgbClr val="000000"/>
                </a:solidFill>
              </a:rPr>
              <a:t>NEEM 2008</a:t>
            </a:r>
          </a:p>
        </p:txBody>
      </p:sp>
      <p:sp>
        <p:nvSpPr>
          <p:cNvPr id="23561" name="Text Box 19"/>
          <p:cNvSpPr txBox="1">
            <a:spLocks noChangeArrowheads="1"/>
          </p:cNvSpPr>
          <p:nvPr/>
        </p:nvSpPr>
        <p:spPr bwMode="auto">
          <a:xfrm>
            <a:off x="7296150" y="6235700"/>
            <a:ext cx="1357313" cy="274638"/>
          </a:xfrm>
          <a:prstGeom prst="rect">
            <a:avLst/>
          </a:prstGeom>
          <a:noFill/>
          <a:ln w="9525" algn="ctr">
            <a:noFill/>
            <a:miter lim="800000"/>
            <a:headEnd/>
            <a:tailEnd/>
          </a:ln>
        </p:spPr>
        <p:txBody>
          <a:bodyPr wrap="none">
            <a:spAutoFit/>
          </a:bodyPr>
          <a:lstStyle/>
          <a:p>
            <a:r>
              <a:rPr lang="en-US" sz="1200">
                <a:solidFill>
                  <a:srgbClr val="000000"/>
                </a:solidFill>
              </a:rPr>
              <a:t>GAMBIT 2008/09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gcf\multicore_msft09\ACTIVEMDSProg\ALU35339\Alu35339YaYbChimp=2Human.png"/>
          <p:cNvPicPr>
            <a:picLocks noChangeAspect="1" noChangeArrowheads="1"/>
          </p:cNvPicPr>
          <p:nvPr/>
        </p:nvPicPr>
        <p:blipFill>
          <a:blip r:embed="rId3"/>
          <a:srcRect/>
          <a:stretch>
            <a:fillRect/>
          </a:stretch>
        </p:blipFill>
        <p:spPr bwMode="auto">
          <a:xfrm>
            <a:off x="304800" y="762000"/>
            <a:ext cx="8445501" cy="570865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9054</TotalTime>
  <Words>388</Words>
  <Application>Microsoft Office PowerPoint</Application>
  <PresentationFormat>On-screen Show (4:3)</PresentationFormat>
  <Paragraphs>51</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2_Office Theme</vt:lpstr>
      <vt:lpstr>Digital Science Center</vt:lpstr>
      <vt:lpstr>PTI Activities in Digital Science Center</vt:lpstr>
      <vt:lpstr>FutureGrid</vt:lpstr>
      <vt:lpstr>FutureGrid</vt:lpstr>
      <vt:lpstr>Slide 5</vt:lpstr>
      <vt:lpstr>Slide 6</vt:lpstr>
      <vt:lpstr>Slide 7</vt:lpstr>
      <vt:lpstr>Field Results – 2008/09</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 </cp:lastModifiedBy>
  <cp:revision>292</cp:revision>
  <dcterms:created xsi:type="dcterms:W3CDTF">2009-02-17T15:34:47Z</dcterms:created>
  <dcterms:modified xsi:type="dcterms:W3CDTF">2009-10-15T15:13:02Z</dcterms:modified>
</cp:coreProperties>
</file>