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274" r:id="rId2"/>
  </p:sldMasterIdLst>
  <p:notesMasterIdLst>
    <p:notesMasterId r:id="rId23"/>
  </p:notesMasterIdLst>
  <p:sldIdLst>
    <p:sldId id="621" r:id="rId3"/>
    <p:sldId id="633" r:id="rId4"/>
    <p:sldId id="620" r:id="rId5"/>
    <p:sldId id="622" r:id="rId6"/>
    <p:sldId id="631" r:id="rId7"/>
    <p:sldId id="385" r:id="rId8"/>
    <p:sldId id="591" r:id="rId9"/>
    <p:sldId id="634" r:id="rId10"/>
    <p:sldId id="628" r:id="rId11"/>
    <p:sldId id="613" r:id="rId12"/>
    <p:sldId id="614" r:id="rId13"/>
    <p:sldId id="635" r:id="rId14"/>
    <p:sldId id="629" r:id="rId15"/>
    <p:sldId id="636" r:id="rId16"/>
    <p:sldId id="623" r:id="rId17"/>
    <p:sldId id="624" r:id="rId18"/>
    <p:sldId id="632" r:id="rId19"/>
    <p:sldId id="637" r:id="rId20"/>
    <p:sldId id="627" r:id="rId21"/>
    <p:sldId id="638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  <a:srgbClr val="D6A300"/>
    <a:srgbClr val="0083E6"/>
    <a:srgbClr val="0033CC"/>
    <a:srgbClr val="F8F3D2"/>
    <a:srgbClr val="6D6E70"/>
    <a:srgbClr val="7D110C"/>
    <a:srgbClr val="598EDD"/>
    <a:srgbClr val="A9C9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13" autoAdjust="0"/>
    <p:restoredTop sz="94660"/>
  </p:normalViewPr>
  <p:slideViewPr>
    <p:cSldViewPr>
      <p:cViewPr varScale="1">
        <p:scale>
          <a:sx n="63" d="100"/>
          <a:sy n="63" d="100"/>
        </p:scale>
        <p:origin x="486" y="78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605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47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11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1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7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1F2D9-FFA7-43E2-A138-5AB198E95531}" type="datetime1">
              <a:rPr lang="en-US" smtClean="0"/>
              <a:t>6/26/2017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77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23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399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06A60-DEFC-4E39-B9CA-C0170745B677}" type="datetime1">
              <a:rPr lang="en-US" smtClean="0"/>
              <a:t>6/26/2017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1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1F2D9-FFA7-43E2-A138-5AB198E95531}" type="datetime1">
              <a:rPr lang="en-US" smtClean="0"/>
              <a:t>6/26/2017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6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7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0D203-6D2E-482F-9814-7A704F488F7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6/26/2017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1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271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9295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66316"/>
            <a:ext cx="1143000" cy="31954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B6BD226-194A-429E-92B8-149F1112AD00}" type="datetime1">
              <a:rPr lang="en-US" smtClean="0"/>
              <a:t>6/26/2017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9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B7E44-1206-4EA6-8EBE-34B0D359B9B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6/26/2017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4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9825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414" y="626019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C0A25-40BA-4FEA-A481-91B5E211E619}" type="datetime1">
              <a:rPr lang="en-US" smtClean="0"/>
              <a:t>6/26/2017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3" r:id="rId2"/>
    <p:sldLayoutId id="2147484230" r:id="rId3"/>
    <p:sldLayoutId id="2147484248" r:id="rId4"/>
    <p:sldLayoutId id="2147484304" r:id="rId5"/>
    <p:sldLayoutId id="2147484311" r:id="rId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i="0" u="none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414" y="626019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4B85148-DB98-4269-ACE6-2DF49F9918C9}" type="slidenum">
              <a:rPr lang="en-US" i="1" smtClean="0">
                <a:solidFill>
                  <a:prstClr val="black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E1F4A-39A7-4F5B-8538-614556A53C0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6/26/2017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8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81" r:id="rId3"/>
    <p:sldLayoutId id="2147484307" r:id="rId4"/>
    <p:sldLayoutId id="2147484308" r:id="rId5"/>
    <p:sldLayoutId id="2147484309" r:id="rId6"/>
    <p:sldLayoutId id="2147484310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pc-abds.org/kaleidoscope/" TargetMode="External"/><Relationship Id="rId5" Type="http://schemas.openxmlformats.org/officeDocument/2006/relationships/hyperlink" Target="http://spidal.org/" TargetMode="External"/><Relationship Id="rId4" Type="http://schemas.openxmlformats.org/officeDocument/2006/relationships/hyperlink" Target="http://www.dsc.soic.indiana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04719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PHI Internal Presentation Indianapolis</a:t>
            </a:r>
          </a:p>
          <a:p>
            <a:pPr lvl="0"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June 15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2017 </a:t>
            </a:r>
          </a:p>
          <a:p>
            <a:pPr lvl="0"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Geoffrey Fox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3"/>
              </a:rPr>
              <a:t>gcf@indiana.edu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4"/>
              </a:rPr>
              <a:t>http://www.dsc.soic.indiana.edu/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5"/>
              </a:rPr>
              <a:t>http://spidal.org/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  <a:hlinkClick r:id="rId6"/>
              </a:rPr>
              <a:t>http://hpc-abds.org/kaleidoscope/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Digital Science Center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Department of Intelligent Systems Engineering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School of Informatics and Computing, Digital Science Center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Indiana University Bloomington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998" y="2362200"/>
            <a:ext cx="9144000" cy="4082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endParaRPr lang="en-US" b="1" i="0" kern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715973"/>
          </a:xfrm>
          <a:noFill/>
        </p:spPr>
        <p:txBody>
          <a:bodyPr/>
          <a:lstStyle/>
          <a:p>
            <a:pPr algn="ctr"/>
            <a:r>
              <a:rPr lang="en-US" sz="4000" dirty="0"/>
              <a:t>Theme 4: High-performance computing for Precision Health Initiative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7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12" y="2232835"/>
            <a:ext cx="2567709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Pathology Image Features (cells)</a:t>
            </a:r>
            <a:br>
              <a:rPr lang="en-US" dirty="0"/>
            </a:br>
            <a:br>
              <a:rPr lang="en-US" dirty="0"/>
            </a:br>
            <a:r>
              <a:rPr lang="en-US" b="0" dirty="0">
                <a:solidFill>
                  <a:schemeClr val="tx1"/>
                </a:solidFill>
              </a:rPr>
              <a:t>11 Images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20,000 features per image.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96 properties per feature but projected to 3D for visualization – colored by image</a:t>
            </a:r>
            <a:br>
              <a:rPr lang="en-US" b="0" dirty="0">
                <a:solidFill>
                  <a:schemeClr val="tx1"/>
                </a:solidFill>
              </a:rPr>
            </a:b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Parallel MPI job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81F2D9-FFA7-43E2-A138-5AB198E95531}" type="datetime1">
              <a:rPr lang="en-US" smtClean="0"/>
              <a:t>6/26/2017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93" y="-27709"/>
            <a:ext cx="649060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25" y="25400"/>
            <a:ext cx="6481175" cy="6560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88" y="-32327"/>
            <a:ext cx="6461743" cy="6511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299" y="0"/>
            <a:ext cx="6094927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69" y="25399"/>
            <a:ext cx="6189931" cy="68048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76448" y="25398"/>
            <a:ext cx="57150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https://spidal-gw.dsc.soic.indiana.edu/public/resultsets/1678860580</a:t>
            </a:r>
          </a:p>
        </p:txBody>
      </p:sp>
    </p:spTree>
    <p:extLst>
      <p:ext uri="{BB962C8B-B14F-4D97-AF65-F5344CB8AC3E}">
        <p14:creationId xmlns:p14="http://schemas.microsoft.com/office/powerpoint/2010/main" val="60211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7E44-1206-4EA6-8EBE-34B0D359B9B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6/26/2017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634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59480" y="0"/>
            <a:ext cx="5684520" cy="30777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https://spidal-gw.dsc.soic.indiana.edu/public/resultsets/1273112137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1175" y="457200"/>
            <a:ext cx="17476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170,000 distinct Fungi sequences.</a:t>
            </a:r>
          </a:p>
          <a:p>
            <a:r>
              <a:rPr lang="en-US" dirty="0"/>
              <a:t>64 clusters</a:t>
            </a:r>
          </a:p>
          <a:p>
            <a:r>
              <a:rPr lang="en-US" dirty="0"/>
              <a:t>Projected to 3D and visualized. Colored by cluster</a:t>
            </a:r>
          </a:p>
          <a:p>
            <a:endParaRPr lang="en-US" dirty="0"/>
          </a:p>
          <a:p>
            <a:r>
              <a:rPr lang="en-US" dirty="0"/>
              <a:t>Pipeline of 2 MPI jobs</a:t>
            </a:r>
          </a:p>
        </p:txBody>
      </p:sp>
    </p:spTree>
    <p:extLst>
      <p:ext uri="{BB962C8B-B14F-4D97-AF65-F5344CB8AC3E}">
        <p14:creationId xmlns:p14="http://schemas.microsoft.com/office/powerpoint/2010/main" val="156212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00" y="-12837"/>
            <a:ext cx="6345849" cy="612884"/>
          </a:xfrm>
        </p:spPr>
        <p:txBody>
          <a:bodyPr>
            <a:normAutofit/>
          </a:bodyPr>
          <a:lstStyle/>
          <a:p>
            <a:r>
              <a:rPr lang="en-US" dirty="0"/>
              <a:t>2D Vector Clustering with cutoff at 3 </a:t>
            </a:r>
            <a:r>
              <a:rPr lang="el-GR" dirty="0">
                <a:latin typeface="Century Gothic" panose="020B0502020202020204" pitchFamily="34" charset="0"/>
              </a:rPr>
              <a:t>σ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CC25830-154E-4392-B1DA-DD619CCDB7DC}" type="datetime1">
              <a:rPr lang="en-US" smtClean="0"/>
              <a:t>6/26/2017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r="26667"/>
          <a:stretch/>
        </p:blipFill>
        <p:spPr>
          <a:xfrm>
            <a:off x="0" y="1911088"/>
            <a:ext cx="9135702" cy="49782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820359"/>
            <a:ext cx="9191072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chemeClr val="bg1"/>
                </a:solidFill>
              </a:rPr>
              <a:t>LCMS Mass Spectrometer Peak Clustering with MPI. Charge 2 Sample with 10.9 million points and 420,000 clusters visualized in </a:t>
            </a:r>
            <a:r>
              <a:rPr lang="en-US" sz="1800" i="0" dirty="0" err="1">
                <a:solidFill>
                  <a:schemeClr val="bg1"/>
                </a:solidFill>
              </a:rPr>
              <a:t>WebPlotViz</a:t>
            </a:r>
            <a:r>
              <a:rPr lang="en-US" sz="1800" i="0" dirty="0">
                <a:solidFill>
                  <a:schemeClr val="bg1"/>
                </a:solidFill>
              </a:rPr>
              <a:t>. Nature Article "</a:t>
            </a:r>
            <a:r>
              <a:rPr lang="en-US" sz="1800" i="0" dirty="0" err="1">
                <a:solidFill>
                  <a:schemeClr val="bg1"/>
                </a:solidFill>
              </a:rPr>
              <a:t>Proteogenomics</a:t>
            </a:r>
            <a:r>
              <a:rPr lang="en-US" sz="1800" i="0" dirty="0">
                <a:solidFill>
                  <a:schemeClr val="bg1"/>
                </a:solidFill>
              </a:rPr>
              <a:t> connects somatic mutations to </a:t>
            </a:r>
            <a:r>
              <a:rPr lang="en-US" sz="1800" i="0" dirty="0" err="1">
                <a:solidFill>
                  <a:schemeClr val="bg1"/>
                </a:solidFill>
              </a:rPr>
              <a:t>signalling</a:t>
            </a:r>
            <a:r>
              <a:rPr lang="en-US" sz="1800" i="0" dirty="0">
                <a:solidFill>
                  <a:schemeClr val="bg1"/>
                </a:solidFill>
              </a:rPr>
              <a:t> in breast cancer".</a:t>
            </a:r>
            <a:br>
              <a:rPr lang="en-US" sz="1800" i="0" dirty="0">
                <a:solidFill>
                  <a:schemeClr val="bg1"/>
                </a:solidFill>
              </a:rPr>
            </a:br>
            <a:r>
              <a:rPr lang="en-US" sz="1800" i="0" dirty="0">
                <a:solidFill>
                  <a:schemeClr val="bg1"/>
                </a:solidFill>
              </a:rPr>
              <a:t>https://spidal-gw.dsc.soic.indiana.edu/public/resultsets/1657429765</a:t>
            </a:r>
          </a:p>
          <a:p>
            <a:endParaRPr lang="en-US" sz="1800" i="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0156" y="429424"/>
            <a:ext cx="875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Orange Star – outside all clusters; yellow circle cluster centers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8298" y="1981818"/>
            <a:ext cx="9144000" cy="4876182"/>
            <a:chOff x="16596" y="1981818"/>
            <a:chExt cx="9144000" cy="487618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6" y="3118152"/>
              <a:ext cx="9144000" cy="373984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16596" y="1981818"/>
              <a:ext cx="9135702" cy="113633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0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46" y="998590"/>
            <a:ext cx="3725587" cy="2279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5" y="3616085"/>
            <a:ext cx="3725587" cy="2238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3046" y="5854535"/>
            <a:ext cx="2597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Parallelism of 2 and using  8 Nodes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1728"/>
            <a:ext cx="31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Intel </a:t>
            </a:r>
            <a:r>
              <a:rPr lang="en-US" sz="1600" b="1" dirty="0" err="1"/>
              <a:t>Haswell</a:t>
            </a:r>
            <a:r>
              <a:rPr lang="en-US" sz="1600" b="1" dirty="0"/>
              <a:t> </a:t>
            </a:r>
            <a:r>
              <a:rPr lang="en-US" sz="1600" dirty="0"/>
              <a:t>Cluster with 2.4GHz Processors and 56Gbps </a:t>
            </a:r>
            <a:r>
              <a:rPr lang="en-US" sz="1600" dirty="0" err="1"/>
              <a:t>Infiniband</a:t>
            </a:r>
            <a:r>
              <a:rPr lang="en-US" sz="1600" dirty="0"/>
              <a:t> and 1Gbps Ethernet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5869320"/>
            <a:ext cx="2553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Parallelism of 2 and using 4 Nodes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3682" y="63550"/>
            <a:ext cx="3233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Intel </a:t>
            </a:r>
            <a:r>
              <a:rPr lang="en-US" sz="1600" b="1" dirty="0"/>
              <a:t>KNL </a:t>
            </a:r>
            <a:r>
              <a:rPr lang="en-US" sz="1600" dirty="0"/>
              <a:t>Cluster with 1.4GHz Processors and 100Gbps Omni-Path and 1Gbps Ethernet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08278"/>
            <a:ext cx="3738582" cy="22462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40889"/>
            <a:ext cx="3794050" cy="23212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192661"/>
            <a:ext cx="91368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Twitter Heron Streaming Software using HPC Hardware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4800600" y="63550"/>
            <a:ext cx="0" cy="60679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336174" y="3219430"/>
            <a:ext cx="2666114" cy="46166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Small messages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48530" y="174707"/>
            <a:ext cx="2441403" cy="46166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lIns="0" rIns="0" rtlCol="0">
            <a:spAutoFit/>
          </a:bodyPr>
          <a:lstStyle/>
          <a:p>
            <a:r>
              <a:rPr lang="en-US" b="1" dirty="0"/>
              <a:t>Large messages </a:t>
            </a:r>
          </a:p>
        </p:txBody>
      </p:sp>
    </p:spTree>
    <p:extLst>
      <p:ext uri="{BB962C8B-B14F-4D97-AF65-F5344CB8AC3E}">
        <p14:creationId xmlns:p14="http://schemas.microsoft.com/office/powerpoint/2010/main" val="1102947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718" y="0"/>
            <a:ext cx="9126166" cy="838200"/>
          </a:xfrm>
        </p:spPr>
        <p:txBody>
          <a:bodyPr/>
          <a:lstStyle/>
          <a:p>
            <a:r>
              <a:rPr lang="en-US" sz="2400" dirty="0">
                <a:solidFill>
                  <a:srgbClr val="7D110C"/>
                </a:solidFill>
              </a:rPr>
              <a:t>Knights Landing KNL Data Analytics: Harp, Spark, NOMAD</a:t>
            </a:r>
            <a:br>
              <a:rPr lang="en-US" sz="2400" dirty="0">
                <a:solidFill>
                  <a:srgbClr val="7D110C"/>
                </a:solidFill>
              </a:rPr>
            </a:br>
            <a:r>
              <a:rPr lang="en-US" sz="2400" dirty="0">
                <a:solidFill>
                  <a:srgbClr val="7D110C"/>
                </a:solidFill>
              </a:rPr>
              <a:t>Single Node and Cluster performance: 1.4GHz 68 core nodes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858"/>
            <a:ext cx="3184561" cy="2247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01" y="3539293"/>
            <a:ext cx="2893830" cy="2108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31" y="3505200"/>
            <a:ext cx="2959857" cy="2088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69" y="1040490"/>
            <a:ext cx="3079457" cy="21508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83" y="1071230"/>
            <a:ext cx="2947471" cy="21508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54" y="1038334"/>
            <a:ext cx="2946130" cy="209554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76400" y="5697768"/>
            <a:ext cx="5583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Strong Scaling Single Node Core Parallelism Scaling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23722" y="3128270"/>
            <a:ext cx="7404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Strong Scaling Multi Node Parallelism Scaling - </a:t>
            </a:r>
            <a:r>
              <a:rPr lang="en-US" sz="1800" dirty="0" err="1"/>
              <a:t>Omnipath</a:t>
            </a:r>
            <a:r>
              <a:rPr lang="en-US" sz="1800" dirty="0"/>
              <a:t> Interconnect</a:t>
            </a:r>
          </a:p>
          <a:p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1111753" y="744165"/>
            <a:ext cx="6902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err="1">
                <a:solidFill>
                  <a:srgbClr val="7D110C"/>
                </a:solidFill>
              </a:rPr>
              <a:t>Kmeans</a:t>
            </a:r>
            <a:r>
              <a:rPr lang="en-US" b="1" i="0" dirty="0">
                <a:solidFill>
                  <a:srgbClr val="7D110C"/>
                </a:solidFill>
              </a:rPr>
              <a:t>                      SGD                            ALS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0" y="3505200"/>
            <a:ext cx="9106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164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26" y="-3018"/>
            <a:ext cx="8783893" cy="688818"/>
          </a:xfrm>
        </p:spPr>
        <p:txBody>
          <a:bodyPr/>
          <a:lstStyle/>
          <a:p>
            <a:r>
              <a:rPr lang="en-US" dirty="0" err="1"/>
              <a:t>HPCCloud</a:t>
            </a:r>
            <a:r>
              <a:rPr lang="en-US" dirty="0"/>
              <a:t> Software Defined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685800"/>
            <a:ext cx="9144001" cy="5029200"/>
          </a:xfrm>
        </p:spPr>
        <p:txBody>
          <a:bodyPr/>
          <a:lstStyle/>
          <a:p>
            <a:r>
              <a:rPr lang="en-US" sz="2200" dirty="0"/>
              <a:t>Significant advantages in specifying job software with scripts such as Chef, Puppet, Ansible – “</a:t>
            </a:r>
            <a:r>
              <a:rPr lang="en-US" sz="2200" b="1" dirty="0"/>
              <a:t>Software Defined Systems</a:t>
            </a:r>
            <a:r>
              <a:rPr lang="en-US" sz="2200" dirty="0"/>
              <a:t>” (SDS)</a:t>
            </a:r>
          </a:p>
          <a:p>
            <a:pPr lvl="1"/>
            <a:r>
              <a:rPr lang="en-US" sz="2200" dirty="0"/>
              <a:t>Choose Ansible as Python based</a:t>
            </a:r>
          </a:p>
          <a:p>
            <a:r>
              <a:rPr lang="en-US" sz="2200" dirty="0"/>
              <a:t>Less voluminous than machine images; easier to ensure latest version; easy to recreate image on demand after crashes</a:t>
            </a:r>
          </a:p>
          <a:p>
            <a:r>
              <a:rPr lang="en-US" sz="2200" dirty="0"/>
              <a:t>In work with NIST, we looked at </a:t>
            </a:r>
            <a:r>
              <a:rPr lang="en-US" sz="2200" b="1" dirty="0"/>
              <a:t>87 applications  </a:t>
            </a:r>
            <a:r>
              <a:rPr lang="en-US" sz="2200" dirty="0"/>
              <a:t>from two of our “big data on cloud” classes and from NIST itself (6)</a:t>
            </a:r>
          </a:p>
          <a:p>
            <a:r>
              <a:rPr lang="en-US" sz="2200" dirty="0"/>
              <a:t>The 6 NIST use cases need 27 </a:t>
            </a:r>
            <a:r>
              <a:rPr lang="en-US" sz="2200" b="1" dirty="0"/>
              <a:t>Ansible roles </a:t>
            </a:r>
            <a:r>
              <a:rPr lang="en-US" sz="2200" dirty="0"/>
              <a:t>(distinct software subsystems) and full set of 87 needed 62 separate roles (average 4.75 roles per use case)</a:t>
            </a:r>
          </a:p>
          <a:p>
            <a:r>
              <a:rPr lang="en-US" sz="2200" dirty="0"/>
              <a:t>With </a:t>
            </a:r>
            <a:r>
              <a:rPr lang="en-US" sz="2200" b="1" dirty="0"/>
              <a:t>NIST Public Big Data g</a:t>
            </a:r>
            <a:r>
              <a:rPr lang="en-US" sz="2200" dirty="0"/>
              <a:t>roup, looking at mapping SDS to system architecture</a:t>
            </a:r>
          </a:p>
          <a:p>
            <a:r>
              <a:rPr lang="en-US" sz="2200" dirty="0"/>
              <a:t>Preparing Ansible specifications of many subsystems and use cases</a:t>
            </a:r>
          </a:p>
        </p:txBody>
      </p:sp>
    </p:spTree>
    <p:extLst>
      <p:ext uri="{BB962C8B-B14F-4D97-AF65-F5344CB8AC3E}">
        <p14:creationId xmlns:p14="http://schemas.microsoft.com/office/powerpoint/2010/main" val="3152561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n-US" sz="2800" dirty="0"/>
              <a:t>27 Ansible Roles and Re-use in 6 NIST use cases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14400" y="533400"/>
          <a:ext cx="7585864" cy="5493963"/>
        </p:xfrm>
        <a:graphic>
          <a:graphicData uri="http://schemas.openxmlformats.org/drawingml/2006/table">
            <a:tbl>
              <a:tblPr/>
              <a:tblGrid>
                <a:gridCol w="224944">
                  <a:extLst>
                    <a:ext uri="{9D8B030D-6E8A-4147-A177-3AD203B41FA5}">
                      <a16:colId xmlns:a16="http://schemas.microsoft.com/office/drawing/2014/main" val="20655941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6380312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96826197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45725389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35477171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98687044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03446249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49769154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80518456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426859759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45685057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85710835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9778079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4113554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0184349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5260870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92960492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98237711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75985031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35461236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61287475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90693333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60407220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85507240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79822829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12340554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61589010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52743837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46585715"/>
                    </a:ext>
                  </a:extLst>
                </a:gridCol>
              </a:tblGrid>
              <a:tr h="11222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NIST Use Cass</a:t>
                      </a:r>
                    </a:p>
                  </a:txBody>
                  <a:tcPr marL="6279" marR="62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Hadoop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Mesos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Spark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Storm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Pig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Hive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Drill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HDFS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HBase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Mysql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MongoDB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RethinkDB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Mahout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D3, Tableau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nltk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MLlib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Lucene/Solr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OpenCV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Python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Java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maven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Ganglia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Nagios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spark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supervisord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zookeeper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AlchemyAPI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611803"/>
                  </a:ext>
                </a:extLst>
              </a:tr>
              <a:tr h="5573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NIST Fingerprint Matching</a:t>
                      </a:r>
                    </a:p>
                  </a:txBody>
                  <a:tcPr marL="6279" marR="62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548954"/>
                  </a:ext>
                </a:extLst>
              </a:tr>
              <a:tr h="5573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Human and Face Detection</a:t>
                      </a:r>
                    </a:p>
                  </a:txBody>
                  <a:tcPr marL="6279" marR="62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433637"/>
                  </a:ext>
                </a:extLst>
              </a:tr>
              <a:tr h="3715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Twitter Analysis</a:t>
                      </a:r>
                    </a:p>
                  </a:txBody>
                  <a:tcPr marL="6279" marR="62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199886"/>
                  </a:ext>
                </a:extLst>
              </a:tr>
              <a:tr h="84170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Analytics for Healthcare Data/Health Informatics</a:t>
                      </a:r>
                    </a:p>
                  </a:txBody>
                  <a:tcPr marL="6279" marR="62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717774"/>
                  </a:ext>
                </a:extLst>
              </a:tr>
              <a:tr h="11147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Spatial Big Data/Spatial Statistics/Geographic Information Systems</a:t>
                      </a:r>
                    </a:p>
                  </a:txBody>
                  <a:tcPr marL="6279" marR="62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41984"/>
                  </a:ext>
                </a:extLst>
              </a:tr>
              <a:tr h="7431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Warehousing and Data Mining</a:t>
                      </a:r>
                    </a:p>
                  </a:txBody>
                  <a:tcPr marL="6279" marR="62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142303"/>
                  </a:ext>
                </a:extLst>
              </a:tr>
              <a:tr h="185788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6279" marR="6279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4A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4A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4A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899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35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412" y="3417333"/>
            <a:ext cx="23175" cy="23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25" y="335731"/>
            <a:ext cx="9144000" cy="54412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83" t="77706" r="-383"/>
          <a:stretch/>
        </p:blipFill>
        <p:spPr>
          <a:xfrm>
            <a:off x="-11588" y="5791200"/>
            <a:ext cx="9144000" cy="106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1DB258-C0B7-4835-9CB3-00061AD5B122}"/>
              </a:ext>
            </a:extLst>
          </p:cNvPr>
          <p:cNvSpPr txBox="1"/>
          <p:nvPr/>
        </p:nvSpPr>
        <p:spPr>
          <a:xfrm>
            <a:off x="381000" y="-2126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Presentations Available</a:t>
            </a:r>
          </a:p>
        </p:txBody>
      </p:sp>
    </p:spTree>
    <p:extLst>
      <p:ext uri="{BB962C8B-B14F-4D97-AF65-F5344CB8AC3E}">
        <p14:creationId xmlns:p14="http://schemas.microsoft.com/office/powerpoint/2010/main" val="703736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210"/>
            <a:ext cx="9126166" cy="762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Typical Big Data Pattern 2. Perform real time analytics on data source streams and notify users when specified events occur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562" y="551184"/>
            <a:ext cx="71575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6897" y="1447800"/>
            <a:ext cx="8776134" cy="4650911"/>
            <a:chOff x="367866" y="1945789"/>
            <a:chExt cx="8776134" cy="4650911"/>
          </a:xfrm>
        </p:grpSpPr>
        <p:sp>
          <p:nvSpPr>
            <p:cNvPr id="5" name="TextBox 4"/>
            <p:cNvSpPr txBox="1"/>
            <p:nvPr/>
          </p:nvSpPr>
          <p:spPr>
            <a:xfrm>
              <a:off x="2857189" y="6196590"/>
              <a:ext cx="4640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Storm (Heron), Kafka, Hbase, Zookeeper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67866" y="1945789"/>
              <a:ext cx="8776134" cy="4028173"/>
              <a:chOff x="457198" y="1223370"/>
              <a:chExt cx="8776134" cy="4028173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57200" y="2785241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</a:rPr>
                  <a:t>Streaming Data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57199" y="3505199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</a:rPr>
                  <a:t>Streaming Data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57198" y="4225157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</a:rPr>
                  <a:t>Streaming Data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3804744" y="3244070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</a:rPr>
                  <a:t>Posted Data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6574220" y="3244070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</a:rPr>
                  <a:t>Identified Events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770179" y="1881352"/>
                <a:ext cx="1912883" cy="76725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</a:rPr>
                  <a:t>Filter Identifying Events</a:t>
                </a: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0709" y="1223370"/>
                <a:ext cx="1258709" cy="1361657"/>
              </a:xfrm>
              <a:prstGeom prst="rect">
                <a:avLst/>
              </a:prstGeom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4434098" y="1817031"/>
                <a:ext cx="1230978" cy="20792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2845040" y="3058510"/>
                <a:ext cx="912406" cy="34455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2895780" y="3976513"/>
                <a:ext cx="861666" cy="45885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2946521" y="3695211"/>
                <a:ext cx="810925" cy="403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4873812" y="2407350"/>
                <a:ext cx="787007" cy="80707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7587200" y="2705783"/>
                <a:ext cx="95862" cy="5338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 flipV="1">
                <a:off x="4652818" y="2492507"/>
                <a:ext cx="1782774" cy="99999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unded Rectangle 20"/>
              <p:cNvSpPr/>
              <p:nvPr/>
            </p:nvSpPr>
            <p:spPr>
              <a:xfrm>
                <a:off x="5049587" y="4605158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</a:rPr>
                  <a:t>Repository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>
                <a:off x="6824480" y="4016062"/>
                <a:ext cx="333065" cy="561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4897821" y="4002368"/>
                <a:ext cx="434191" cy="57488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4707599" y="1469442"/>
                <a:ext cx="13535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</a:rPr>
                  <a:t>Specify filter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618939" y="4239453"/>
                <a:ext cx="884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</a:rPr>
                  <a:t>Archive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730510" y="2613076"/>
                <a:ext cx="15028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</a:rPr>
                  <a:t>Post Selected Events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346226" y="2649519"/>
                <a:ext cx="16230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</a:rPr>
                  <a:t>Fetch streamed Data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545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8" y="0"/>
            <a:ext cx="8922785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9443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3A44F-8357-4938-90F3-C905744B6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56" y="0"/>
            <a:ext cx="8382000" cy="685800"/>
          </a:xfrm>
        </p:spPr>
        <p:txBody>
          <a:bodyPr/>
          <a:lstStyle/>
          <a:p>
            <a:r>
              <a:rPr lang="en-US" dirty="0"/>
              <a:t>Intelligence Systems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89C9D-7CA9-4CE3-B57A-A19477B33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1" y="685800"/>
            <a:ext cx="9117129" cy="4038600"/>
          </a:xfrm>
        </p:spPr>
        <p:txBody>
          <a:bodyPr/>
          <a:lstStyle/>
          <a:p>
            <a:r>
              <a:rPr lang="en-US" dirty="0"/>
              <a:t>13 faculty expecting to add 5 this year</a:t>
            </a:r>
          </a:p>
          <a:p>
            <a:r>
              <a:rPr lang="en-US" dirty="0"/>
              <a:t>High Performance and Computer Engineering</a:t>
            </a:r>
          </a:p>
          <a:p>
            <a:r>
              <a:rPr lang="en-US" dirty="0"/>
              <a:t>Bioengineering</a:t>
            </a:r>
          </a:p>
          <a:p>
            <a:pPr lvl="1"/>
            <a:r>
              <a:rPr lang="en-US" dirty="0"/>
              <a:t>Computational approaches: cancer and virtual tissues (Glazier, Macklin)</a:t>
            </a:r>
          </a:p>
          <a:p>
            <a:pPr lvl="1"/>
            <a:r>
              <a:rPr lang="en-US" dirty="0"/>
              <a:t>Maria </a:t>
            </a:r>
            <a:r>
              <a:rPr lang="en-US" dirty="0" err="1"/>
              <a:t>Bondesson</a:t>
            </a:r>
            <a:r>
              <a:rPr lang="en-US" dirty="0"/>
              <a:t>; toxicity experiments on zebrafish</a:t>
            </a:r>
          </a:p>
          <a:p>
            <a:pPr lvl="1"/>
            <a:r>
              <a:rPr lang="en-US" dirty="0"/>
              <a:t>Feng Guo: 2016- Postdoc Stanford; 2015 Ph.D. in Engineering Science and Mechanics PSU; B.S. in Physics, Wuhan 2007.Acoustic tweezers.  biomedical devices, and instruments for a wide variety of applications ranging from Single Cell Analysis and Prenatal Diagnostics to Virology and Neuroscience</a:t>
            </a:r>
          </a:p>
          <a:p>
            <a:pPr lvl="1"/>
            <a:r>
              <a:rPr lang="en-US" dirty="0"/>
              <a:t>Gary Lewis; PhD University of Illinois Chicago, Bioengineering (Currently faculty at UNC); wearable data analysis with Kinsey Institute</a:t>
            </a:r>
          </a:p>
          <a:p>
            <a:r>
              <a:rPr lang="en-US" dirty="0"/>
              <a:t>Other areas: Robotics/Internet of Things, Nanoengineering, Intelligent Systems, Neuroengineering,  Environmental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F317D-BCF9-4D34-84CC-73DA2526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1D264-8EDB-40CB-B6E4-399238242D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606A60-DEFC-4E39-B9CA-C0170745B677}" type="datetime1">
              <a:rPr lang="en-US" smtClean="0"/>
              <a:t>6/26/2017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16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514600"/>
            <a:ext cx="2277165" cy="990600"/>
          </a:xfrm>
        </p:spPr>
        <p:txBody>
          <a:bodyPr/>
          <a:lstStyle/>
          <a:p>
            <a:r>
              <a:rPr lang="en-US" sz="2800" dirty="0"/>
              <a:t>6 Forms of MapReduce</a:t>
            </a:r>
            <a:br>
              <a:rPr lang="en-US" sz="2000" dirty="0"/>
            </a:br>
            <a:br>
              <a:rPr lang="en-US" sz="2000" b="0" dirty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>Describes Architecture of </a:t>
            </a:r>
            <a:br>
              <a:rPr lang="en-US" sz="2000" b="0" dirty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> - Problem (Model     reflecting data)</a:t>
            </a:r>
            <a:br>
              <a:rPr lang="en-US" sz="2000" b="0" dirty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> - Machine</a:t>
            </a:r>
            <a:br>
              <a:rPr lang="en-US" sz="2000" b="0" dirty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> - Software</a:t>
            </a:r>
            <a:br>
              <a:rPr lang="en-US" sz="2000" b="0" dirty="0">
                <a:solidFill>
                  <a:schemeClr val="tx1"/>
                </a:solidFill>
              </a:rPr>
            </a:br>
            <a:br>
              <a:rPr lang="en-US" sz="2000" b="0" dirty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>Problem Architecture Classifiers such as Pleasingly Parallel, Map-</a:t>
            </a:r>
            <a:r>
              <a:rPr lang="en-US" sz="2000" b="0" dirty="0" err="1">
                <a:solidFill>
                  <a:schemeClr val="tx1"/>
                </a:solidFill>
              </a:rPr>
              <a:t>Collective,Map</a:t>
            </a:r>
            <a:r>
              <a:rPr lang="en-US" sz="2000" b="0" dirty="0">
                <a:solidFill>
                  <a:schemeClr val="tx1"/>
                </a:solidFill>
              </a:rPr>
              <a:t>- Streaming, and Graph feature in Processing view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270580" y="0"/>
            <a:ext cx="6949620" cy="6766560"/>
            <a:chOff x="3522924" y="19792"/>
            <a:chExt cx="5638890" cy="549035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50000" t="394" r="-567" b="-394"/>
            <a:stretch/>
          </p:blipFill>
          <p:spPr>
            <a:xfrm>
              <a:off x="3522924" y="2676693"/>
              <a:ext cx="5638890" cy="283345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t="-394" r="49432" b="394"/>
            <a:stretch/>
          </p:blipFill>
          <p:spPr>
            <a:xfrm>
              <a:off x="3524072" y="19792"/>
              <a:ext cx="5556100" cy="2791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988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91F32-80BE-48A6-A423-01E0C2D9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721"/>
            <a:ext cx="8382000" cy="820479"/>
          </a:xfrm>
        </p:spPr>
        <p:txBody>
          <a:bodyPr/>
          <a:lstStyle/>
          <a:p>
            <a:r>
              <a:rPr lang="en-US" dirty="0"/>
              <a:t>Digital Science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8340E-5DF2-4843-B0B5-8CC299221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5" y="685800"/>
            <a:ext cx="8968238" cy="4648200"/>
          </a:xfrm>
        </p:spPr>
        <p:txBody>
          <a:bodyPr/>
          <a:lstStyle/>
          <a:p>
            <a:r>
              <a:rPr lang="en-US" dirty="0"/>
              <a:t>Faculty (Fox, Crandall, </a:t>
            </a:r>
            <a:r>
              <a:rPr lang="en-US" dirty="0" err="1"/>
              <a:t>Qiu</a:t>
            </a:r>
            <a:r>
              <a:rPr lang="en-US" dirty="0"/>
              <a:t>) Postdocs/Research staff, students (Ph.D. and Undergraduate), Systems, Software Engineering and Business staff</a:t>
            </a:r>
          </a:p>
          <a:p>
            <a:r>
              <a:rPr lang="en-US" dirty="0"/>
              <a:t>Run computer infrastructure for Cloud and HPC research</a:t>
            </a:r>
          </a:p>
          <a:p>
            <a:pPr lvl="1"/>
            <a:r>
              <a:rPr lang="en-US" dirty="0"/>
              <a:t>64 node system Tango with high performance disks (SSD, </a:t>
            </a:r>
            <a:r>
              <a:rPr lang="en-US" dirty="0" err="1"/>
              <a:t>NVRam</a:t>
            </a:r>
            <a:r>
              <a:rPr lang="en-US" dirty="0"/>
              <a:t> = 5x SSD and 25xHDD) and Intel KNL (Knights Landing) manycore (68-72) chips. </a:t>
            </a:r>
            <a:r>
              <a:rPr lang="en-US" dirty="0" err="1"/>
              <a:t>Omnipath</a:t>
            </a:r>
            <a:r>
              <a:rPr lang="en-US" dirty="0"/>
              <a:t> interconnect</a:t>
            </a:r>
          </a:p>
          <a:p>
            <a:pPr lvl="1"/>
            <a:r>
              <a:rPr lang="en-US" dirty="0"/>
              <a:t>128 node system Juliet with two 12-18 core Haswell chips, SSD and conventional HDD disks. </a:t>
            </a:r>
            <a:r>
              <a:rPr lang="en-US" dirty="0" err="1"/>
              <a:t>Infiniband</a:t>
            </a:r>
            <a:r>
              <a:rPr lang="en-US" dirty="0"/>
              <a:t> Interconnect</a:t>
            </a:r>
          </a:p>
          <a:p>
            <a:pPr lvl="1"/>
            <a:r>
              <a:rPr lang="en-US" dirty="0"/>
              <a:t>16 GPU, 4 Haswell node deep learning system  Romeo</a:t>
            </a:r>
          </a:p>
          <a:p>
            <a:pPr lvl="1"/>
            <a:r>
              <a:rPr lang="en-US" dirty="0"/>
              <a:t>All can run HDFS and store data on nodes</a:t>
            </a:r>
          </a:p>
          <a:p>
            <a:pPr lvl="1"/>
            <a:r>
              <a:rPr lang="en-US" dirty="0"/>
              <a:t>200 older nodes</a:t>
            </a:r>
          </a:p>
          <a:p>
            <a:r>
              <a:rPr lang="en-US" dirty="0"/>
              <a:t>Big Data Engineering (Data Science) research with applied collaborators</a:t>
            </a:r>
          </a:p>
          <a:p>
            <a:pPr lvl="1"/>
            <a:r>
              <a:rPr lang="en-US" dirty="0"/>
              <a:t>System architecture, performance</a:t>
            </a:r>
          </a:p>
          <a:p>
            <a:r>
              <a:rPr lang="en-US" dirty="0"/>
              <a:t>Teach basic and advanced Cloud Computing and bigdata courses</a:t>
            </a:r>
          </a:p>
          <a:p>
            <a:r>
              <a:rPr lang="en-US" dirty="0"/>
              <a:t>Work with NIST on Big Data Standards and non-proprietary Frameworks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9F61D-B451-45D3-929C-F7658E80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3B201-D336-4422-9AA7-C8A11E24C64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606A60-DEFC-4E39-B9CA-C0170745B677}" type="datetime1">
              <a:rPr lang="en-US" smtClean="0"/>
              <a:t>6/26/2017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0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5AC40-1CA7-4F43-8701-289E3CB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838200"/>
          </a:xfrm>
        </p:spPr>
        <p:txBody>
          <a:bodyPr/>
          <a:lstStyle/>
          <a:p>
            <a:r>
              <a:rPr lang="en-US" dirty="0"/>
              <a:t>PHI Relevant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A01A9-A662-419F-A939-ECF18FCEE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" y="762000"/>
            <a:ext cx="8904513" cy="4038600"/>
          </a:xfrm>
        </p:spPr>
        <p:txBody>
          <a:bodyPr/>
          <a:lstStyle/>
          <a:p>
            <a:r>
              <a:rPr lang="en-US" b="1" dirty="0"/>
              <a:t>Big Data Application analysis </a:t>
            </a:r>
            <a:r>
              <a:rPr lang="en-US" dirty="0"/>
              <a:t>developed with NIST </a:t>
            </a:r>
          </a:p>
          <a:p>
            <a:pPr lvl="1"/>
            <a:r>
              <a:rPr lang="en-US" dirty="0"/>
              <a:t>52 use cases (including 1 from </a:t>
            </a:r>
            <a:r>
              <a:rPr lang="en-US" dirty="0" err="1"/>
              <a:t>Regenstrief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New survey starting to gather more data</a:t>
            </a:r>
          </a:p>
          <a:p>
            <a:pPr lvl="1"/>
            <a:r>
              <a:rPr lang="en-US" dirty="0"/>
              <a:t>Patterns of execution and classification features</a:t>
            </a:r>
          </a:p>
          <a:p>
            <a:r>
              <a:rPr lang="en-US" b="1" dirty="0"/>
              <a:t>IoTCloud: </a:t>
            </a:r>
            <a:r>
              <a:rPr lang="en-US" dirty="0"/>
              <a:t>technology to control robots and IoT systems from the cloud</a:t>
            </a:r>
          </a:p>
          <a:p>
            <a:r>
              <a:rPr lang="en-US" dirty="0"/>
              <a:t>Held 2 </a:t>
            </a:r>
            <a:r>
              <a:rPr lang="en-US" b="1" dirty="0"/>
              <a:t>Streaming data </a:t>
            </a:r>
            <a:r>
              <a:rPr lang="en-US" dirty="0"/>
              <a:t>analysis workshops with NSF, DoE, Industry</a:t>
            </a:r>
          </a:p>
          <a:p>
            <a:r>
              <a:rPr lang="en-US" dirty="0"/>
              <a:t>Major </a:t>
            </a:r>
            <a:r>
              <a:rPr lang="en-US" b="1" dirty="0"/>
              <a:t>NSF SPIDAL scalable data science </a:t>
            </a:r>
            <a:r>
              <a:rPr lang="en-US" dirty="0"/>
              <a:t>project including pathology image analysis with SUNY-SB developing HPC-ABDS High Performance Computing Enhanced  Apache Big Data Stack</a:t>
            </a:r>
          </a:p>
          <a:p>
            <a:pPr lvl="1"/>
            <a:r>
              <a:rPr lang="en-US" dirty="0"/>
              <a:t>Work on Heron, Storm, Hadoop, Spark, Flink, Hbase with communication, API’s and scheduling addressed</a:t>
            </a:r>
          </a:p>
          <a:p>
            <a:pPr lvl="1"/>
            <a:r>
              <a:rPr lang="en-US" dirty="0"/>
              <a:t>Many performance analyses for machine learning applications on different platforms</a:t>
            </a:r>
          </a:p>
          <a:p>
            <a:r>
              <a:rPr lang="en-US" b="1" dirty="0"/>
              <a:t>Cloudmesh </a:t>
            </a:r>
            <a:r>
              <a:rPr lang="en-US" dirty="0"/>
              <a:t>technology supports software automation with same scripts deployable on HPC, OpenStack, Amazon, Azure, Docker etc.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A2F79-6591-49E2-B8BB-EDF32C8A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D47B2-E01C-40A4-9026-AE7D29C919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606A60-DEFC-4E39-B9CA-C0170745B677}" type="datetime1">
              <a:rPr lang="en-US" smtClean="0"/>
              <a:t>6/26/2017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6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5240" y="609600"/>
            <a:ext cx="9067800" cy="5325612"/>
          </a:xfrm>
        </p:spPr>
        <p:txBody>
          <a:bodyPr/>
          <a:lstStyle/>
          <a:p>
            <a:r>
              <a:rPr lang="en-US" dirty="0"/>
              <a:t>Google likes to show a timeline</a:t>
            </a:r>
          </a:p>
          <a:p>
            <a:r>
              <a:rPr lang="en-US" dirty="0"/>
              <a:t>2002 </a:t>
            </a:r>
            <a:r>
              <a:rPr lang="en-US" b="1" dirty="0"/>
              <a:t>Google File System </a:t>
            </a:r>
            <a:r>
              <a:rPr lang="en-US" dirty="0"/>
              <a:t>GFS ~HDFS</a:t>
            </a:r>
          </a:p>
          <a:p>
            <a:r>
              <a:rPr lang="en-US" dirty="0"/>
              <a:t>2004 </a:t>
            </a:r>
            <a:r>
              <a:rPr lang="en-US" b="1" dirty="0"/>
              <a:t>MapReduce</a:t>
            </a:r>
            <a:r>
              <a:rPr lang="en-US" dirty="0"/>
              <a:t> Apache Hadoop</a:t>
            </a:r>
          </a:p>
          <a:p>
            <a:r>
              <a:rPr lang="en-US" dirty="0"/>
              <a:t>2006 </a:t>
            </a:r>
            <a:r>
              <a:rPr lang="en-US" b="1" dirty="0"/>
              <a:t>Big Table </a:t>
            </a:r>
            <a:r>
              <a:rPr lang="en-US" dirty="0"/>
              <a:t>Apache Hbase</a:t>
            </a:r>
          </a:p>
          <a:p>
            <a:r>
              <a:rPr lang="en-US" dirty="0"/>
              <a:t>2008 </a:t>
            </a:r>
            <a:r>
              <a:rPr lang="en-US" b="1" dirty="0"/>
              <a:t>Dremel </a:t>
            </a:r>
            <a:r>
              <a:rPr lang="en-US" dirty="0"/>
              <a:t>Apache Drill</a:t>
            </a:r>
          </a:p>
          <a:p>
            <a:r>
              <a:rPr lang="en-US" dirty="0"/>
              <a:t>2009 </a:t>
            </a:r>
            <a:r>
              <a:rPr lang="en-US" b="1" dirty="0"/>
              <a:t>Pregel</a:t>
            </a:r>
            <a:r>
              <a:rPr lang="en-US" dirty="0"/>
              <a:t> Apache </a:t>
            </a:r>
            <a:r>
              <a:rPr lang="en-US" dirty="0" err="1"/>
              <a:t>Giraph</a:t>
            </a:r>
            <a:endParaRPr lang="en-US" dirty="0"/>
          </a:p>
          <a:p>
            <a:r>
              <a:rPr lang="en-US" dirty="0"/>
              <a:t>2010 </a:t>
            </a:r>
            <a:r>
              <a:rPr lang="en-US" b="1" dirty="0" err="1"/>
              <a:t>FlumeJava</a:t>
            </a:r>
            <a:r>
              <a:rPr lang="en-US" b="1" dirty="0"/>
              <a:t> </a:t>
            </a:r>
            <a:r>
              <a:rPr lang="en-US" dirty="0"/>
              <a:t>Apache Crunch</a:t>
            </a:r>
          </a:p>
          <a:p>
            <a:r>
              <a:rPr lang="en-US" dirty="0"/>
              <a:t>2010 </a:t>
            </a:r>
            <a:r>
              <a:rPr lang="en-US" b="1" dirty="0"/>
              <a:t>Colossus </a:t>
            </a:r>
            <a:r>
              <a:rPr lang="en-US" dirty="0"/>
              <a:t>better GFS</a:t>
            </a:r>
          </a:p>
          <a:p>
            <a:r>
              <a:rPr lang="en-US" dirty="0"/>
              <a:t>2012 </a:t>
            </a:r>
            <a:r>
              <a:rPr lang="en-US" b="1" dirty="0"/>
              <a:t>Spanner</a:t>
            </a:r>
            <a:r>
              <a:rPr lang="en-US" dirty="0"/>
              <a:t> horizontally scalable NewSQL database ~</a:t>
            </a:r>
            <a:r>
              <a:rPr lang="en-US" dirty="0" err="1"/>
              <a:t>CockroachDB</a:t>
            </a:r>
            <a:endParaRPr lang="en-US" dirty="0"/>
          </a:p>
          <a:p>
            <a:r>
              <a:rPr lang="en-US" dirty="0"/>
              <a:t>2013</a:t>
            </a:r>
            <a:r>
              <a:rPr lang="en-US" b="1" dirty="0"/>
              <a:t> F1</a:t>
            </a:r>
            <a:r>
              <a:rPr lang="en-US" dirty="0"/>
              <a:t> horizontally scalable SQL database</a:t>
            </a:r>
          </a:p>
          <a:p>
            <a:r>
              <a:rPr lang="en-US" dirty="0"/>
              <a:t>2013 </a:t>
            </a:r>
            <a:r>
              <a:rPr lang="en-US" b="1" dirty="0" err="1"/>
              <a:t>MillWheel</a:t>
            </a:r>
            <a:r>
              <a:rPr lang="en-US" dirty="0"/>
              <a:t> ~Apache Storm, Twitter Heron (Google not first!)</a:t>
            </a:r>
          </a:p>
          <a:p>
            <a:r>
              <a:rPr lang="en-US" dirty="0"/>
              <a:t>2015 </a:t>
            </a:r>
            <a:r>
              <a:rPr lang="en-US" b="1" dirty="0"/>
              <a:t>Cloud Dataflow </a:t>
            </a:r>
            <a:r>
              <a:rPr lang="en-US" dirty="0"/>
              <a:t>Apache Beam with Spark  or Flink (dataflow) engine</a:t>
            </a:r>
          </a:p>
          <a:p>
            <a:r>
              <a:rPr lang="en-US" dirty="0"/>
              <a:t>Functionalities not identified: </a:t>
            </a:r>
            <a:r>
              <a:rPr lang="en-US" b="1" dirty="0"/>
              <a:t>Security, Data Transfer, Scheduling, </a:t>
            </a:r>
            <a:r>
              <a:rPr lang="en-US" b="1" dirty="0" err="1"/>
              <a:t>serverless</a:t>
            </a:r>
            <a:r>
              <a:rPr lang="en-US" b="1" dirty="0"/>
              <a:t> computing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762000"/>
          </a:xfrm>
        </p:spPr>
        <p:txBody>
          <a:bodyPr/>
          <a:lstStyle/>
          <a:p>
            <a:pPr algn="ctr"/>
            <a:r>
              <a:rPr lang="en-US" sz="3600" dirty="0"/>
              <a:t>Components of Big Data Stack</a:t>
            </a:r>
          </a:p>
        </p:txBody>
      </p:sp>
    </p:spTree>
    <p:extLst>
      <p:ext uri="{BB962C8B-B14F-4D97-AF65-F5344CB8AC3E}">
        <p14:creationId xmlns:p14="http://schemas.microsoft.com/office/powerpoint/2010/main" val="171479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fld id="{5CD31C81-2053-4650-BC1A-5632D96C77D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6/26/2017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33754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B50B27"/>
                </a:solidFill>
              </a:rPr>
              <a:t>HPC-ABDS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5"/>
          <a:stretch/>
        </p:blipFill>
        <p:spPr bwMode="auto">
          <a:xfrm>
            <a:off x="0" y="228600"/>
            <a:ext cx="9144000" cy="66649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155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34648" y="-65681"/>
            <a:ext cx="9144000" cy="6858000"/>
          </a:xfrm>
          <a:prstGeom prst="rect">
            <a:avLst/>
          </a:prstGeom>
          <a:solidFill>
            <a:srgbClr val="FFF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/>
          <a:p>
            <a:fld id="{C4B85148-DB98-4269-ACE6-2DF49F9918C9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-53698" y="57306"/>
            <a:ext cx="9124950" cy="6442789"/>
            <a:chOff x="-53698" y="57306"/>
            <a:chExt cx="9124950" cy="6442789"/>
          </a:xfrm>
        </p:grpSpPr>
        <p:grpSp>
          <p:nvGrpSpPr>
            <p:cNvPr id="41" name="Group 40"/>
            <p:cNvGrpSpPr/>
            <p:nvPr/>
          </p:nvGrpSpPr>
          <p:grpSpPr>
            <a:xfrm>
              <a:off x="-53698" y="57306"/>
              <a:ext cx="9043639" cy="6442789"/>
              <a:chOff x="-53698" y="107183"/>
              <a:chExt cx="9043639" cy="6442789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4203354" y="433642"/>
                <a:ext cx="2127230" cy="5294212"/>
              </a:xfrm>
              <a:prstGeom prst="ellips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HPC-ABDS Integrated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Software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-53698" y="107183"/>
                <a:ext cx="9043639" cy="6442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	        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Big Data ABDS	        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HPCCloud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3.0         HPC, Cluster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17. Orchestration      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Beam, Crunch,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Tez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, Cloud Dataflow		  Kepler, Pegasus,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Taverna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16. Libraries                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MLlib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/Mahout,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TensorFlow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, CNTK, R, Python	  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ScaLAPACK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,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PETSc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, Matlab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15A. High Level Programming 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Pig, Hive, Drill			   Domain-specific Languages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15B. Platform as a Service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App Engine,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BlueMix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, Elastic Beanstalk		     XSEDE Software Stack</a:t>
                </a:r>
                <a:b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</a:b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Languages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            Java, Erlang, Scala, Clojure, SQL, SPARQL, Python	           Fortran, C/C++, Python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14B. Streaming	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Storm, Kafka, Kinesis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13,14A. Parallel Runtime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  Hadoop, MapReduce			         MPI/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OpenMP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/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OpenCL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2. Coordination	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Zookeeper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12. Caching	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Memcached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11. Data Management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Hbase,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Accumulo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, Neo4J, MySQL			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iRODS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10. Data Transfer	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Sqoop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						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GridFTP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9. Scheduling	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Yarn,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Mesos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					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Slurm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8. File Systems	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HDFS, Object Stores					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Lustre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1, 11A Formats	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Thrift,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Protobuf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				        FITS, HDF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5.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IaaS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		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OpenStack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	,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Docker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				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Linux, Bare-metal, SR-IOV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Infrastructure	CLOUDS	                               Clouds and/or HPC             SUPERCOMPUTERS</a:t>
                </a: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>
                <a:off x="3766134" y="2672420"/>
                <a:ext cx="43722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2875032" y="3288380"/>
                <a:ext cx="126024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3032244" y="3521297"/>
                <a:ext cx="1131218" cy="2983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8" name="Straight Arrow Connector 47"/>
              <p:cNvCxnSpPr/>
              <p:nvPr/>
            </p:nvCxnSpPr>
            <p:spPr>
              <a:xfrm flipV="1">
                <a:off x="2914327" y="996969"/>
                <a:ext cx="1654628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9" name="Straight Arrow Connector 48"/>
              <p:cNvCxnSpPr/>
              <p:nvPr/>
            </p:nvCxnSpPr>
            <p:spPr>
              <a:xfrm flipH="1" flipV="1">
                <a:off x="5883553" y="867574"/>
                <a:ext cx="573517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3974488" y="1601581"/>
                <a:ext cx="311272" cy="1739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1" name="Straight Arrow Connector 50"/>
              <p:cNvCxnSpPr/>
              <p:nvPr/>
            </p:nvCxnSpPr>
            <p:spPr>
              <a:xfrm flipH="1">
                <a:off x="6185617" y="1593863"/>
                <a:ext cx="289934" cy="1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2897806" y="1333192"/>
                <a:ext cx="1554592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3" name="Straight Arrow Connector 52"/>
              <p:cNvCxnSpPr/>
              <p:nvPr/>
            </p:nvCxnSpPr>
            <p:spPr>
              <a:xfrm flipH="1">
                <a:off x="6029545" y="1199378"/>
                <a:ext cx="410474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2480644" y="2443501"/>
                <a:ext cx="1654628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5" name="Straight Arrow Connector 54"/>
              <p:cNvCxnSpPr/>
              <p:nvPr/>
            </p:nvCxnSpPr>
            <p:spPr>
              <a:xfrm flipH="1">
                <a:off x="6301942" y="2335877"/>
                <a:ext cx="6645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2629920" y="2089434"/>
                <a:ext cx="1654628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7" name="Straight Arrow Connector 56"/>
              <p:cNvCxnSpPr/>
              <p:nvPr/>
            </p:nvCxnSpPr>
            <p:spPr>
              <a:xfrm flipH="1" flipV="1">
                <a:off x="6241167" y="1945420"/>
                <a:ext cx="397702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4076377" y="2917747"/>
                <a:ext cx="5734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9" name="Straight Arrow Connector 58"/>
              <p:cNvCxnSpPr/>
              <p:nvPr/>
            </p:nvCxnSpPr>
            <p:spPr>
              <a:xfrm flipH="1">
                <a:off x="6377694" y="2917747"/>
                <a:ext cx="410576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4844375" y="3891496"/>
                <a:ext cx="343697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1" name="Straight Arrow Connector 60"/>
              <p:cNvCxnSpPr/>
              <p:nvPr/>
            </p:nvCxnSpPr>
            <p:spPr>
              <a:xfrm flipH="1">
                <a:off x="6324004" y="3891496"/>
                <a:ext cx="928532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2" name="Straight Arrow Connector 61"/>
              <p:cNvCxnSpPr/>
              <p:nvPr/>
            </p:nvCxnSpPr>
            <p:spPr>
              <a:xfrm flipV="1">
                <a:off x="2629920" y="4124014"/>
                <a:ext cx="1654628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3" name="Straight Arrow Connector 62"/>
              <p:cNvCxnSpPr/>
              <p:nvPr/>
            </p:nvCxnSpPr>
            <p:spPr>
              <a:xfrm flipH="1">
                <a:off x="6234190" y="4124014"/>
                <a:ext cx="1054561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3032244" y="4474426"/>
                <a:ext cx="1044133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5" name="Straight Arrow Connector 64"/>
              <p:cNvCxnSpPr/>
              <p:nvPr/>
            </p:nvCxnSpPr>
            <p:spPr>
              <a:xfrm flipH="1">
                <a:off x="6167137" y="4474426"/>
                <a:ext cx="1121614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3670106" y="4874644"/>
                <a:ext cx="765266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7" name="Straight Arrow Connector 66"/>
              <p:cNvCxnSpPr/>
              <p:nvPr/>
            </p:nvCxnSpPr>
            <p:spPr>
              <a:xfrm flipH="1">
                <a:off x="6029545" y="4881323"/>
                <a:ext cx="1259206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8" name="Straight Arrow Connector 67"/>
              <p:cNvCxnSpPr/>
              <p:nvPr/>
            </p:nvCxnSpPr>
            <p:spPr>
              <a:xfrm flipV="1">
                <a:off x="2817311" y="5726991"/>
                <a:ext cx="2198913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9" name="Straight Arrow Connector 68"/>
              <p:cNvCxnSpPr/>
              <p:nvPr/>
            </p:nvCxnSpPr>
            <p:spPr>
              <a:xfrm flipH="1">
                <a:off x="5562279" y="5717815"/>
                <a:ext cx="87774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3391443" y="5207430"/>
                <a:ext cx="120026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71" name="Straight Arrow Connector 70"/>
              <p:cNvCxnSpPr/>
              <p:nvPr/>
            </p:nvCxnSpPr>
            <p:spPr>
              <a:xfrm flipH="1">
                <a:off x="5911179" y="5207430"/>
                <a:ext cx="871622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42" name="TextBox 41"/>
            <p:cNvSpPr txBox="1"/>
            <p:nvPr/>
          </p:nvSpPr>
          <p:spPr>
            <a:xfrm>
              <a:off x="6808132" y="2940147"/>
              <a:ext cx="22631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CUDA,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Exascale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Runtime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470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27" y="23569"/>
            <a:ext cx="8382000" cy="738432"/>
          </a:xfrm>
        </p:spPr>
        <p:txBody>
          <a:bodyPr/>
          <a:lstStyle/>
          <a:p>
            <a:pPr algn="ctr"/>
            <a:r>
              <a:rPr lang="en-US" dirty="0" err="1"/>
              <a:t>HPCCloud</a:t>
            </a:r>
            <a:r>
              <a:rPr lang="en-US" dirty="0"/>
              <a:t> Convergence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50323"/>
            <a:ext cx="8868635" cy="880885"/>
          </a:xfrm>
        </p:spPr>
        <p:txBody>
          <a:bodyPr/>
          <a:lstStyle/>
          <a:p>
            <a:r>
              <a:rPr lang="en-US" dirty="0"/>
              <a:t>Running </a:t>
            </a:r>
            <a:r>
              <a:rPr lang="en-US" b="1" dirty="0"/>
              <a:t>same HPC-ABDS software </a:t>
            </a:r>
            <a:r>
              <a:rPr lang="en-US" dirty="0"/>
              <a:t>across all platforms but data management machine has different balance in I/O, Network and Compute from “model” machine</a:t>
            </a:r>
          </a:p>
          <a:p>
            <a:pPr lvl="1"/>
            <a:r>
              <a:rPr lang="en-US" dirty="0"/>
              <a:t>Note data storage approach: HDFS v. Object Store v. </a:t>
            </a:r>
            <a:r>
              <a:rPr lang="en-US" dirty="0" err="1"/>
              <a:t>Lustre</a:t>
            </a:r>
            <a:r>
              <a:rPr lang="en-US" dirty="0"/>
              <a:t> style file systems is still rather unclear</a:t>
            </a:r>
          </a:p>
          <a:p>
            <a:r>
              <a:rPr lang="en-US" b="1" dirty="0"/>
              <a:t>The Model </a:t>
            </a:r>
            <a:r>
              <a:rPr lang="en-US" dirty="0"/>
              <a:t>behaves similarly whether from </a:t>
            </a:r>
            <a:r>
              <a:rPr lang="en-US" b="1" dirty="0"/>
              <a:t>Big Data or Big Simulation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5679819" y="6197922"/>
            <a:ext cx="20574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9758E-E223-47BD-A2D3-E9E13BB1AF96}" type="datetime1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</a:rPr>
              <a:t>6/26/2017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16054" y="2673268"/>
            <a:ext cx="6102546" cy="3927828"/>
            <a:chOff x="1406781" y="2791636"/>
            <a:chExt cx="6102546" cy="3927828"/>
          </a:xfrm>
        </p:grpSpPr>
        <p:grpSp>
          <p:nvGrpSpPr>
            <p:cNvPr id="7" name="Group 6"/>
            <p:cNvGrpSpPr/>
            <p:nvPr/>
          </p:nvGrpSpPr>
          <p:grpSpPr>
            <a:xfrm>
              <a:off x="1413327" y="3581400"/>
              <a:ext cx="6096000" cy="3138064"/>
              <a:chOff x="1143000" y="1981200"/>
              <a:chExt cx="6096000" cy="3138064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1143000" y="1981200"/>
                <a:ext cx="6096000" cy="305978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218774" y="2121526"/>
                <a:ext cx="5924975" cy="2997738"/>
                <a:chOff x="2831085" y="4852658"/>
                <a:chExt cx="3476153" cy="1598110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831085" y="4852658"/>
                  <a:ext cx="1559433" cy="1556381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69213" y="4852658"/>
                  <a:ext cx="1538025" cy="1598110"/>
                </a:xfrm>
                <a:prstGeom prst="rect">
                  <a:avLst/>
                </a:prstGeom>
              </p:spPr>
            </p:pic>
            <p:sp>
              <p:nvSpPr>
                <p:cNvPr id="13" name="Left-Right Arrow 12"/>
                <p:cNvSpPr/>
                <p:nvPr/>
              </p:nvSpPr>
              <p:spPr>
                <a:xfrm>
                  <a:off x="4284669" y="5113730"/>
                  <a:ext cx="587369" cy="220637"/>
                </a:xfrm>
                <a:prstGeom prst="left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" name="Left-Right Arrow 13"/>
                <p:cNvSpPr/>
                <p:nvPr/>
              </p:nvSpPr>
              <p:spPr>
                <a:xfrm>
                  <a:off x="4284668" y="5501855"/>
                  <a:ext cx="587369" cy="220637"/>
                </a:xfrm>
                <a:prstGeom prst="left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Left-Right Arrow 14"/>
                <p:cNvSpPr/>
                <p:nvPr/>
              </p:nvSpPr>
              <p:spPr>
                <a:xfrm>
                  <a:off x="4284668" y="5893777"/>
                  <a:ext cx="587369" cy="220637"/>
                </a:xfrm>
                <a:prstGeom prst="left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1406781" y="2791636"/>
              <a:ext cx="6062878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Data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Management               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Model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for Big Data 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                                                 and Big Simulation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1858" y="3057988"/>
            <a:ext cx="27845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err="1"/>
              <a:t>HPCCloud</a:t>
            </a:r>
            <a:r>
              <a:rPr lang="en-US" i="0" dirty="0"/>
              <a:t> Capacity-style Operational Model matches hardware features with application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65573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43" y="1168621"/>
            <a:ext cx="4151264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816"/>
            <a:ext cx="4946143" cy="297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4105870"/>
            <a:ext cx="472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MDS execution time on 16 nodes with 20 processes in each node with varying number of points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4105870"/>
            <a:ext cx="3792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MDS execution time with 32000 points on varying number of nodes. Each node runs 20 parallel tasks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31282"/>
            <a:ext cx="9126166" cy="71708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 i="0" u="none">
                <a:solidFill>
                  <a:srgbClr val="B30838"/>
                </a:solidFill>
                <a:latin typeface="+mj-lt"/>
                <a:ea typeface="+mj-ea"/>
                <a:cs typeface="ＭＳ Ｐゴシック" pitchFamily="-107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kern="0" dirty="0"/>
              <a:t>Multidimensional Scaling MDS Results with Flink, Spark and MPI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136889"/>
            <a:ext cx="9021207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MDS performed poorly on Flink due to its lack of support for nested iterations. Need to have data locality (alignment) sensitivity</a:t>
            </a:r>
          </a:p>
        </p:txBody>
      </p:sp>
    </p:spTree>
    <p:extLst>
      <p:ext uri="{BB962C8B-B14F-4D97-AF65-F5344CB8AC3E}">
        <p14:creationId xmlns:p14="http://schemas.microsoft.com/office/powerpoint/2010/main" val="9926544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592686&quot;&gt;&lt;property id=&quot;20148&quot; value=&quot;5&quot;/&gt;&lt;property id=&quot;20300&quot; value=&quot;Slide 7 - &amp;quot;HPC-ABDS Mapping of Activities&amp;quot;&quot;/&gt;&lt;property id=&quot;20307&quot; value=&quot;337&quot;/&gt;&lt;/object&gt;&lt;object type=&quot;3&quot; unique_id=&quot;605784&quot;&gt;&lt;property id=&quot;20148&quot; value=&quot;5&quot;/&gt;&lt;property id=&quot;20300&quot; value=&quot;Slide 9 - &amp;quot;Java MPI performs better than Threads 128 24-core Haswell nodes on SPIDAL DA-MDS Code&amp;quot;&quot;/&gt;&lt;property id=&quot;20307&quot; value=&quot;339&quot;/&gt;&lt;/object&gt;&lt;object type=&quot;3&quot; unique_id=&quot;605787&quot;&gt;&lt;property id=&quot;20148&quot; value=&quot;5&quot;/&gt;&lt;property id=&quot;20300&quot; value=&quot;Slide 3 - &amp;quot;Big Data - Big Simulation (Exascale) Convergence&amp;quot;&quot;/&gt;&lt;property id=&quot;20307&quot; value=&quot;375&quot;/&gt;&lt;/object&gt;&lt;object type=&quot;3&quot; unique_id=&quot;605788&quot;&gt;&lt;property id=&quot;20148&quot; value=&quot;5&quot;/&gt;&lt;property id=&quot;20300&quot; value=&quot;Slide 5 - &amp;quot;6 Forms of MapReduce  Cover “all” circumstances  Describes  - Problem (Model     reflecting data)  - Machine  - Sof&quot;/&gt;&lt;property id=&quot;20307&quot; value=&quot;377&quot;/&gt;&lt;/object&gt;&lt;object type=&quot;3&quot; unique_id=&quot;605789&quot;&gt;&lt;property id=&quot;20148&quot; value=&quot;5&quot;/&gt;&lt;property id=&quot;20300&quot; value=&quot;Slide 8&quot;/&gt;&lt;property id=&quot;20307&quot; value=&quot;378&quot;/&gt;&lt;/object&gt;&lt;object type=&quot;3&quot; unique_id=&quot;605790&quot;&gt;&lt;property id=&quot;20148&quot; value=&quot;5&quot;/&gt;&lt;property id=&quot;20300&quot; value=&quot;Slide 10 - &amp;quot;MIDAS: Software Activities in DIBBS&amp;quot;&quot;/&gt;&lt;property id=&quot;20307&quot; value=&quot;365&quot;/&gt;&lt;/object&gt;&lt;object type=&quot;3&quot; unique_id=&quot;605791&quot;&gt;&lt;property id=&quot;20148&quot; value=&quot;5&quot;/&gt;&lt;property id=&quot;20300&quot; value=&quot;Slide 11 - &amp;quot;Cloudmesh Client&amp;quot;&quot;/&gt;&lt;property id=&quot;20307&quot; value=&quot;354&quot;/&gt;&lt;/object&gt;&lt;object type=&quot;3&quot; unique_id=&quot;605792&quot;&gt;&lt;property id=&quot;20148&quot; value=&quot;5&quot;/&gt;&lt;property id=&quot;20300&quot; value=&quot;Slide 12 - &amp;quot;Cloudmesh Client - Architecture&amp;quot;&quot;/&gt;&lt;property id=&quot;20307&quot; value=&quot;355&quot;/&gt;&lt;/object&gt;&lt;object type=&quot;3&quot; unique_id=&quot;605793&quot;&gt;&lt;property id=&quot;20148&quot; value=&quot;5&quot;/&gt;&lt;property id=&quot;20300&quot; value=&quot;Slide 13 - &amp;quot;Cloudmesh Client – OSG management&amp;quot;&quot;/&gt;&lt;property id=&quot;20307&quot; value=&quot;360&quot;/&gt;&lt;/object&gt;&lt;object type=&quot;3&quot; unique_id=&quot;605794&quot;&gt;&lt;property id=&quot;20148&quot; value=&quot;5&quot;/&gt;&lt;property id=&quot;20300&quot; value=&quot;Slide 14 - &amp;quot;Cloudmesh Client –  In support of Experiment Workflow &amp;quot;&quot;/&gt;&lt;property id=&quot;20307&quot; value=&quot;361&quot;/&gt;&lt;/object&gt;&lt;object type=&quot;3&quot; unique_id=&quot;605795&quot;&gt;&lt;property id=&quot;20148&quot; value=&quot;5&quot;/&gt;&lt;property id=&quot;20300&quot; value=&quot;Slide 15 - &amp;quot;Pilot-Hadoop/Spark Architecture&amp;quot;&quot;/&gt;&lt;property id=&quot;20307&quot; value=&quot;366&quot;/&gt;&lt;/object&gt;&lt;object type=&quot;3&quot; unique_id=&quot;605796&quot;&gt;&lt;property id=&quot;20148&quot; value=&quot;5&quot;/&gt;&lt;property id=&quot;20300&quot; value=&quot;Slide 16 - &amp;quot;Pilot-Hadoop Example&amp;quot;&quot;/&gt;&lt;property id=&quot;20307&quot; value=&quot;367&quot;/&gt;&lt;/object&gt;&lt;object type=&quot;3&quot; unique_id=&quot;605797&quot;&gt;&lt;property id=&quot;20148&quot; value=&quot;5&quot;/&gt;&lt;property id=&quot;20300&quot; value=&quot;Slide 17 - &amp;quot;Pilot-Data/Memory for Iterative  Processing&amp;quot;&quot;/&gt;&lt;property id=&quot;20307&quot; value=&quot;368&quot;/&gt;&lt;/object&gt;&lt;object type=&quot;3&quot; unique_id=&quot;605798&quot;&gt;&lt;property id=&quot;20148&quot; value=&quot;5&quot;/&gt;&lt;property id=&quot;20300&quot; value=&quot;Slide 18 - &amp;quot;Harp Implementations &amp;quot;&quot;/&gt;&lt;property id=&quot;20307&quot; value=&quot;380&quot;/&gt;&lt;/object&gt;&lt;object type=&quot;3&quot; unique_id=&quot;605799&quot;&gt;&lt;property id=&quot;20148&quot; value=&quot;5&quot;/&gt;&lt;property id=&quot;20300&quot; value=&quot;Slide 19&quot;/&gt;&lt;property id=&quot;20307&quot; value=&quot;379&quot;/&gt;&lt;/object&gt;&lt;object type=&quot;3&quot; unique_id=&quot;605800&quot;&gt;&lt;property id=&quot;20148&quot; value=&quot;5&quot;/&gt;&lt;property id=&quot;20300&quot; value=&quot;Slide 20 - &amp;quot;Harp LDA on Big Red II Supercomputer (Cray)&amp;quot;&quot;/&gt;&lt;property id=&quot;20307&quot; value=&quot;381&quot;/&gt;&lt;/object&gt;&lt;object type=&quot;3&quot; unique_id=&quot;605801&quot;&gt;&lt;property id=&quot;20148&quot; value=&quot;5&quot;/&gt;&lt;property id=&quot;20300&quot; value=&quot;Slide 21 - &amp;quot;SPIDAL Algorithms – Subgraph mining&amp;quot;&quot;/&gt;&lt;property id=&quot;20307&quot; value=&quot;345&quot;/&gt;&lt;/object&gt;&lt;object type=&quot;3&quot; unique_id=&quot;605802&quot;&gt;&lt;property id=&quot;20148&quot; value=&quot;5&quot;/&gt;&lt;property id=&quot;20300&quot; value=&quot;Slide 22 - &amp;quot;SPIDAL Algorithms – Random Graph Generation&amp;quot;&quot;/&gt;&lt;property id=&quot;20307&quot; value=&quot;362&quot;/&gt;&lt;/object&gt;&lt;object type=&quot;3&quot; unique_id=&quot;605803&quot;&gt;&lt;property id=&quot;20148&quot; value=&quot;5&quot;/&gt;&lt;property id=&quot;20300&quot; value=&quot;Slide 23 - &amp;quot;SPIDAL Algorithms – Triangle Counting&amp;quot;&quot;/&gt;&lt;property id=&quot;20307&quot; value=&quot;363&quot;/&gt;&lt;/object&gt;&lt;object type=&quot;3&quot; unique_id=&quot;605804&quot;&gt;&lt;property id=&quot;20148&quot; value=&quot;5&quot;/&gt;&lt;property id=&quot;20300&quot; value=&quot;Slide 24 - &amp;quot;SPIDAL Algorithms – Core I&amp;quot;&quot;/&gt;&lt;property id=&quot;20307&quot; value=&quot;342&quot;/&gt;&lt;/object&gt;&lt;object type=&quot;3&quot; unique_id=&quot;605805&quot;&gt;&lt;property id=&quot;20148&quot; value=&quot;5&quot;/&gt;&lt;property id=&quot;20300&quot; value=&quot;Slide 25 - &amp;quot;SPIDAL Algorithms – Core II&amp;quot;&quot;/&gt;&lt;property id=&quot;20307&quot; value=&quot;364&quot;/&gt;&lt;/object&gt;&lt;object type=&quot;3&quot; unique_id=&quot;605806&quot;&gt;&lt;property id=&quot;20148&quot; value=&quot;5&quot;/&gt;&lt;property id=&quot;20300&quot; value=&quot;Slide 26 - &amp;quot;SPIDAL Algorithms – Optimization I&amp;quot;&quot;/&gt;&lt;property id=&quot;20307&quot; value=&quot;350&quot;/&gt;&lt;/object&gt;&lt;object type=&quot;3&quot; unique_id=&quot;605807&quot;&gt;&lt;property id=&quot;20148&quot; value=&quot;5&quot;/&gt;&lt;property id=&quot;20300&quot; value=&quot;Slide 27 - &amp;quot;SPIDAL Algorithms – Optimization II&amp;quot;&quot;/&gt;&lt;property id=&quot;20307&quot; value=&quot;351&quot;/&gt;&lt;/object&gt;&lt;object type=&quot;3&quot; unique_id=&quot;605808&quot;&gt;&lt;property id=&quot;20148&quot; value=&quot;5&quot;/&gt;&lt;property id=&quot;20300&quot; value=&quot;Slide 28 - &amp;quot;2D Radar Polar Remote Sensing&amp;quot;&quot;/&gt;&lt;property id=&quot;20307&quot; value=&quot;352&quot;/&gt;&lt;/object&gt;&lt;object type=&quot;3&quot; unique_id=&quot;605809&quot;&gt;&lt;property id=&quot;20148&quot; value=&quot;5&quot;/&gt;&lt;property id=&quot;20300&quot; value=&quot;Slide 29 - &amp;quot;Imaging Applications: Remote Sensing,  Pathology, Spatial  Systems &amp;quot;&quot;/&gt;&lt;property id=&quot;20307&quot; value=&quot;344&quot;/&gt;&lt;/object&gt;&lt;object type=&quot;3&quot; unique_id=&quot;605810&quot;&gt;&lt;property id=&quot;20148&quot; value=&quot;5&quot;/&gt;&lt;property id=&quot;20300&quot; value=&quot;Slide 30 - &amp;quot;Some Applications Enabled&amp;quot;&quot;/&gt;&lt;property id=&quot;20307&quot; value=&quot;341&quot;/&gt;&lt;/object&gt;&lt;object type=&quot;3&quot; unique_id=&quot;605811&quot;&gt;&lt;property id=&quot;20148&quot; value=&quot;5&quot;/&gt;&lt;property id=&quot;20300&quot; value=&quot;Slide 31 - &amp;quot;3D Radar Polar Remote Sensing&amp;quot;&quot;/&gt;&lt;property id=&quot;20307&quot; value=&quot;353&quot;/&gt;&lt;/object&gt;&lt;object type=&quot;3&quot; unique_id=&quot;605812&quot;&gt;&lt;property id=&quot;20148&quot; value=&quot;5&quot;/&gt;&lt;property id=&quot;20300&quot; value=&quot;Slide 32 - &amp;quot;Algorithms – Nuclei Segmentation for Pathology Images&amp;quot;&quot;/&gt;&lt;property id=&quot;20307&quot; value=&quot;346&quot;/&gt;&lt;/object&gt;&lt;object type=&quot;3&quot; unique_id=&quot;605813&quot;&gt;&lt;property id=&quot;20148&quot; value=&quot;5&quot;/&gt;&lt;property id=&quot;20300&quot; value=&quot;Slide 33 - &amp;quot;Algorithms – Spatial Querying Methods&amp;quot;&quot;/&gt;&lt;property id=&quot;20307&quot; value=&quot;347&quot;/&gt;&lt;/object&gt;&lt;object type=&quot;3&quot; unique_id=&quot;605814&quot;&gt;&lt;property id=&quot;20148&quot; value=&quot;5&quot;/&gt;&lt;property id=&quot;20300&quot; value=&quot;Slide 34 - &amp;quot;Enabled Applications – Digital Pathology&amp;quot;&quot;/&gt;&lt;property id=&quot;20307&quot; value=&quot;348&quot;/&gt;&lt;/object&gt;&lt;object type=&quot;3&quot; unique_id=&quot;605815&quot;&gt;&lt;property id=&quot;20148&quot; value=&quot;5&quot;/&gt;&lt;property id=&quot;20300&quot; value=&quot;Slide 35 - &amp;quot;Applications – Public Health&amp;quot;&quot;/&gt;&lt;property id=&quot;20307&quot; value=&quot;349&quot;/&gt;&lt;/object&gt;&lt;object type=&quot;3&quot; unique_id=&quot;605816&quot;&gt;&lt;property id=&quot;20148&quot; value=&quot;5&quot;/&gt;&lt;property id=&quot;20300&quot; value=&quot;Slide 36 - &amp;quot;Biomolecular Simulation Data Analysis&amp;quot;&quot;/&gt;&lt;property id=&quot;20307&quot; value=&quot;369&quot;/&gt;&lt;/object&gt;&lt;object type=&quot;3&quot; unique_id=&quot;605817&quot;&gt;&lt;property id=&quot;20148&quot; value=&quot;5&quot;/&gt;&lt;property id=&quot;20300&quot; value=&quot;Slide 37 - &amp;quot;RADICAL-Pilot Hausdorff distance: all-pairs problem&amp;#x0D; &amp;quot;&quot;/&gt;&lt;property id=&quot;20307&quot; value=&quot;370&quot;/&gt;&lt;/object&gt;&lt;object type=&quot;3&quot; unique_id=&quot;605818&quot;&gt;&lt;property id=&quot;20148&quot; value=&quot;5&quot;/&gt;&lt;property id=&quot;20300&quot; value=&quot;Slide 38 - &amp;quot;Classification of lipids in membranes&amp;quot;&quot;/&gt;&lt;property id=&quot;20307&quot; value=&quot;372&quot;/&gt;&lt;/object&gt;&lt;object type=&quot;3&quot; unique_id=&quot;605819&quot;&gt;&lt;property id=&quot;20148&quot; value=&quot;5&quot;/&gt;&lt;property id=&quot;20300&quot; value=&quot;Slide 39 - &amp;quot;LeafletFinder&amp;quot;&quot;/&gt;&lt;property id=&quot;20307&quot; value=&quot;373&quot;/&gt;&lt;/object&gt;&lt;object type=&quot;3&quot; unique_id=&quot;605820&quot;&gt;&lt;property id=&quot;20148&quot; value=&quot;5&quot;/&gt;&lt;property id=&quot;20300&quot; value=&quot;Slide 40&quot;/&gt;&lt;property id=&quot;20307&quot; value=&quot;374&quot;/&gt;&lt;/object&gt;&lt;object type=&quot;3&quot; unique_id=&quot;606129&quot;&gt;&lt;property id=&quot;20148&quot; value=&quot;5&quot;/&gt;&lt;property id=&quot;20300&quot; value=&quot;Slide 4 - &amp;quot;64 Features in 4 views for Unified Classification of Big Data and Simulation Applications&amp;quot;&quot;/&gt;&lt;property id=&quot;20307&quot; value=&quot;382&quot;/&gt;&lt;/object&gt;&lt;object type=&quot;3&quot; unique_id=&quot;606342&quot;&gt;&lt;property id=&quot;20148&quot; value=&quot;5&quot;/&gt;&lt;property id=&quot;20300&quot; value=&quot;Slide 1 - &amp;quot;NSF14-43054 started October 1, 2014 Datanet: CIF21 DIBBs: Middleware and High Performance Analytics Libraries for S&quot;/&gt;&lt;property id=&quot;20307&quot; value=&quot;384&quot;/&gt;&lt;/object&gt;&lt;object type=&quot;3&quot; unique_id=&quot;606343&quot;&gt;&lt;property id=&quot;20148&quot; value=&quot;5&quot;/&gt;&lt;property id=&quot;20300&quot; value=&quot;Slide 2 - &amp;quot;Some Important Components of SPIDAL Dibbs&amp;quot;&quot;/&gt;&lt;property id=&quot;20307&quot; value=&quot;383&quot;/&gt;&lt;/object&gt;&lt;object type=&quot;3&quot; unique_id=&quot;606472&quot;&gt;&lt;property id=&quot;20148&quot; value=&quot;5&quot;/&gt;&lt;property id=&quot;20300&quot; value=&quot;Slide 6&quot;/&gt;&lt;property id=&quot;20307&quot; value=&quot;385&quot;/&gt;&lt;/object&gt;&lt;/object&gt;&lt;object type=&quot;8&quot; unique_id=&quot;403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29989</TotalTime>
  <Words>1309</Words>
  <Application>Microsoft Office PowerPoint</Application>
  <PresentationFormat>On-screen Show (4:3)</PresentationFormat>
  <Paragraphs>291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Century Gothic</vt:lpstr>
      <vt:lpstr>Franklin Gothic Demi</vt:lpstr>
      <vt:lpstr>Franklin Gothic Medium</vt:lpstr>
      <vt:lpstr>Times New Roman</vt:lpstr>
      <vt:lpstr>Blank Presentation</vt:lpstr>
      <vt:lpstr>2_Blank Presentation</vt:lpstr>
      <vt:lpstr>Theme 4: High-performance computing for Precision Health Initiative</vt:lpstr>
      <vt:lpstr>Intelligence Systems Engineering</vt:lpstr>
      <vt:lpstr>Digital Science Center</vt:lpstr>
      <vt:lpstr>PHI Relevant Activities</vt:lpstr>
      <vt:lpstr>Components of Big Data Stack</vt:lpstr>
      <vt:lpstr>PowerPoint Presentation</vt:lpstr>
      <vt:lpstr>PowerPoint Presentation</vt:lpstr>
      <vt:lpstr>HPCCloud Convergence Architecture</vt:lpstr>
      <vt:lpstr>PowerPoint Presentation</vt:lpstr>
      <vt:lpstr>Pathology Image Features (cells)  11 Images 20,000 features per image. 96 properties per feature but projected to 3D for visualization – colored by image  Parallel MPI job</vt:lpstr>
      <vt:lpstr>PowerPoint Presentation</vt:lpstr>
      <vt:lpstr>2D Vector Clustering with cutoff at 3 σ</vt:lpstr>
      <vt:lpstr>PowerPoint Presentation</vt:lpstr>
      <vt:lpstr>Knights Landing KNL Data Analytics: Harp, Spark, NOMAD Single Node and Cluster performance: 1.4GHz 68 core nodes</vt:lpstr>
      <vt:lpstr>HPCCloud Software Defined Systems</vt:lpstr>
      <vt:lpstr>27 Ansible Roles and Re-use in 6 NIST use cases</vt:lpstr>
      <vt:lpstr>PowerPoint Presentation</vt:lpstr>
      <vt:lpstr>Typical Big Data Pattern 2. Perform real time analytics on data source streams and notify users when specified events occur</vt:lpstr>
      <vt:lpstr>PowerPoint Presentation</vt:lpstr>
      <vt:lpstr>6 Forms of MapReduce  Describes Architecture of   - Problem (Model     reflecting data)  - Machine  - Software  Problem Architecture Classifiers such as Pleasingly Parallel, Map-Collective,Map- Streaming, and Graph feature in Processing view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656</cp:revision>
  <cp:lastPrinted>2009-05-27T19:00:23Z</cp:lastPrinted>
  <dcterms:created xsi:type="dcterms:W3CDTF">2011-04-26T20:44:01Z</dcterms:created>
  <dcterms:modified xsi:type="dcterms:W3CDTF">2017-06-26T21:50:10Z</dcterms:modified>
</cp:coreProperties>
</file>