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8" r:id="rId2"/>
    <p:sldId id="414" r:id="rId3"/>
    <p:sldId id="346" r:id="rId4"/>
    <p:sldId id="348" r:id="rId5"/>
    <p:sldId id="409" r:id="rId6"/>
    <p:sldId id="373" r:id="rId7"/>
    <p:sldId id="367" r:id="rId8"/>
    <p:sldId id="347" r:id="rId9"/>
    <p:sldId id="368" r:id="rId10"/>
    <p:sldId id="388" r:id="rId11"/>
    <p:sldId id="393" r:id="rId12"/>
    <p:sldId id="417" r:id="rId13"/>
    <p:sldId id="419" r:id="rId14"/>
    <p:sldId id="418" r:id="rId15"/>
    <p:sldId id="395" r:id="rId16"/>
    <p:sldId id="396" r:id="rId17"/>
    <p:sldId id="416" r:id="rId18"/>
    <p:sldId id="415" r:id="rId19"/>
    <p:sldId id="39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81414" autoAdjust="0"/>
  </p:normalViewPr>
  <p:slideViewPr>
    <p:cSldViewPr snapToGrid="0">
      <p:cViewPr varScale="1">
        <p:scale>
          <a:sx n="78" d="100"/>
          <a:sy n="78" d="100"/>
        </p:scale>
        <p:origin x="172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Barga</a:t>
            </a:r>
            <a:r>
              <a:rPr lang="en-US" dirty="0"/>
              <a:t> Edge and </a:t>
            </a:r>
            <a:r>
              <a:rPr lang="en-US" dirty="0" err="1"/>
              <a:t>Serverless</a:t>
            </a:r>
            <a:r>
              <a:rPr lang="en-US" dirty="0"/>
              <a:t> driving 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21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5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Short-running, Stateless computation</a:t>
            </a:r>
            <a:r>
              <a:rPr lang="en-US" dirty="0"/>
              <a:t>  may go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12B37D4-40DD-4274-A6A2-ACF8C18F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688705D-7DDA-4F35-B6D7-1C012CE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9BAADAF-1EB7-485C-9A36-F76ED64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55DCD6-826B-4502-AE78-BF7E1DD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121B1A-466D-46F2-8EE2-A65E8209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DF30C4-625F-4FFC-82FC-CBB51ABA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CD8579A-96E7-4425-9FCA-53BFD1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D3DEF36-265F-4BDC-A65B-A7791245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DDD171A-4741-48A9-AC97-DEBDEFD4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30E8083-1377-4C20-A248-55817015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116DF92-B1AE-4CE3-ADB1-1F692AF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E115B-BE13-4A5D-93DF-2A91920C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205D0-0D77-40DD-8D77-E56E7DE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4A44FA9-6810-4658-BC23-75C2530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DDF134B-7FC4-4C79-8ADD-8A057F4D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202267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24A0B62-2458-4801-B384-2386E03C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85800" y="4697412"/>
            <a:ext cx="10515600" cy="1500187"/>
          </a:xfrm>
        </p:spPr>
        <p:txBody>
          <a:bodyPr>
            <a:normAutofit/>
          </a:bodyPr>
          <a:lstStyle/>
          <a:p>
            <a:r>
              <a:rPr lang="en-US" sz="2000" dirty="0"/>
              <a:t>`</a:t>
            </a:r>
          </a:p>
        </p:txBody>
      </p:sp>
      <p:sp>
        <p:nvSpPr>
          <p:cNvPr id="6" name="AutoShape 2" descr="http://icnc-fskd.guet.cn/icnc_fskd/images/2.jpg">
            <a:extLst>
              <a:ext uri="{FF2B5EF4-FFF2-40B4-BE49-F238E27FC236}">
                <a16:creationId xmlns:a16="http://schemas.microsoft.com/office/drawing/2014/main" id="{3214D794-0A14-4F14-832C-E0E3C249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81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44" y="632580"/>
            <a:ext cx="12192000" cy="936011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MPI, Dataflow, Streaming: Messaging for Diverse Requirements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-12544" y="4224784"/>
            <a:ext cx="12179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400" b="1" dirty="0">
                <a:cs typeface="Times New Roman" pitchFamily="18" charset="0"/>
              </a:rPr>
              <a:t>Argonne National Lab, Chicago, Illinois,</a:t>
            </a:r>
          </a:p>
          <a:p>
            <a:pPr lvl="0" algn="ctr" defTabSz="457200">
              <a:defRPr/>
            </a:pPr>
            <a:r>
              <a:rPr lang="en-US" sz="2400" b="1" dirty="0">
                <a:cs typeface="Times New Roman" pitchFamily="18" charset="0"/>
              </a:rPr>
              <a:t>Geoffrey Fox, September 25, 2017</a:t>
            </a:r>
            <a:endParaRPr lang="en-US" sz="2400" dirty="0">
              <a:solidFill>
                <a:schemeClr val="bg1"/>
              </a:solidFill>
              <a:latin typeface="Arial"/>
            </a:endParaRPr>
          </a:p>
          <a:p>
            <a:pPr lvl="0" algn="ctr" defTabSz="457200">
              <a:defRPr/>
            </a:pPr>
            <a:r>
              <a:rPr lang="en-US" sz="2400" b="1" dirty="0">
                <a:latin typeface="Arial"/>
                <a:cs typeface="Times New Roman" pitchFamily="18" charset="0"/>
              </a:rPr>
              <a:t>Indiana University, Department of Intelligent Systems Engineering</a:t>
            </a:r>
          </a:p>
          <a:p>
            <a:pPr lvl="0" algn="ctr" defTabSz="457200">
              <a:defRPr/>
            </a:pPr>
            <a:r>
              <a:rPr lang="en-US" sz="2400" dirty="0">
                <a:solidFill>
                  <a:srgbClr val="FFFF00"/>
                </a:solidFill>
                <a:latin typeface="Arial"/>
                <a:hlinkClick r:id="rId3"/>
              </a:rPr>
              <a:t>gcf@indiana.edu</a:t>
            </a:r>
            <a:r>
              <a:rPr lang="en-US" sz="2400" dirty="0">
                <a:solidFill>
                  <a:srgbClr val="FFFF00"/>
                </a:solidFill>
                <a:latin typeface="Arial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Arial"/>
                <a:hlinkClick r:id="rId4"/>
              </a:rPr>
              <a:t>http://www.dsc.soic.indiana.edu/</a:t>
            </a:r>
            <a:r>
              <a:rPr lang="en-US" sz="2400" dirty="0">
                <a:solidFill>
                  <a:srgbClr val="FFFF00"/>
                </a:solidFill>
                <a:latin typeface="Arial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Arial"/>
                <a:hlinkClick r:id="rId5"/>
              </a:rPr>
              <a:t>http://spidal.org</a:t>
            </a:r>
            <a:r>
              <a:rPr lang="en-US" sz="2400" dirty="0">
                <a:solidFill>
                  <a:srgbClr val="FFFF00"/>
                </a:solidFill>
                <a:latin typeface="Arial"/>
              </a:rPr>
              <a:t>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2BAF7-37D6-4E5F-9133-975E9D550DDD}"/>
              </a:ext>
            </a:extLst>
          </p:cNvPr>
          <p:cNvSpPr/>
          <p:nvPr/>
        </p:nvSpPr>
        <p:spPr>
          <a:xfrm>
            <a:off x="471385" y="5797489"/>
            <a:ext cx="12055941" cy="40011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Work with Judy </a:t>
            </a:r>
            <a:r>
              <a:rPr lang="en-US" sz="2000" dirty="0" err="1"/>
              <a:t>Qiu</a:t>
            </a:r>
            <a:r>
              <a:rPr lang="en-US" sz="2000" dirty="0"/>
              <a:t>, Shantenu Jha, </a:t>
            </a:r>
            <a:r>
              <a:rPr lang="en-US" sz="2000" dirty="0" err="1"/>
              <a:t>Supun</a:t>
            </a:r>
            <a:r>
              <a:rPr lang="en-US" sz="2000" dirty="0"/>
              <a:t> </a:t>
            </a:r>
            <a:r>
              <a:rPr lang="en-US" sz="2000" dirty="0" err="1"/>
              <a:t>Kamburugamuve</a:t>
            </a:r>
            <a:r>
              <a:rPr lang="en-US" sz="2000" dirty="0"/>
              <a:t>, Kannan </a:t>
            </a:r>
            <a:r>
              <a:rPr lang="en-US" sz="2000" dirty="0" err="1"/>
              <a:t>Govindarajan</a:t>
            </a:r>
            <a:r>
              <a:rPr lang="en-US" sz="2000" dirty="0"/>
              <a:t>, </a:t>
            </a:r>
            <a:r>
              <a:rPr lang="en-US" sz="2000" dirty="0" err="1"/>
              <a:t>Pulasthi</a:t>
            </a:r>
            <a:r>
              <a:rPr lang="en-US" sz="2000" dirty="0"/>
              <a:t> </a:t>
            </a:r>
            <a:r>
              <a:rPr lang="en-US" sz="2000" dirty="0" err="1"/>
              <a:t>Wickramasinghe</a:t>
            </a:r>
            <a:endParaRPr lang="en-US" sz="20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E6F6F8-F523-44FF-AE48-8C676ED7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57B7EA-FD4F-4265-92C1-EF899C97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FA3C0A-A8C9-48A5-9F27-C230D6E46909}"/>
              </a:ext>
            </a:extLst>
          </p:cNvPr>
          <p:cNvGrpSpPr/>
          <p:nvPr/>
        </p:nvGrpSpPr>
        <p:grpSpPr>
          <a:xfrm>
            <a:off x="13919" y="1468598"/>
            <a:ext cx="12192000" cy="2703513"/>
            <a:chOff x="13919" y="1468598"/>
            <a:chExt cx="12192000" cy="2703513"/>
          </a:xfrm>
        </p:grpSpPr>
        <p:pic>
          <p:nvPicPr>
            <p:cNvPr id="1026" name="Picture 2" descr="Chicago">
              <a:extLst>
                <a:ext uri="{FF2B5EF4-FFF2-40B4-BE49-F238E27FC236}">
                  <a16:creationId xmlns:a16="http://schemas.microsoft.com/office/drawing/2014/main" id="{6CB4D031-2FC2-41BA-851B-87D89853F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9" y="1468598"/>
              <a:ext cx="12192000" cy="2703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86A197-0702-438D-B660-34FF47011B2D}"/>
                </a:ext>
              </a:extLst>
            </p:cNvPr>
            <p:cNvSpPr/>
            <p:nvPr/>
          </p:nvSpPr>
          <p:spPr>
            <a:xfrm>
              <a:off x="7363787" y="1579554"/>
              <a:ext cx="42546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25 years of MPI Symposium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AF3E-776A-4ED9-A4CD-227DC075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228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Communication (Messaging)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7369-0EE7-4C45-8B74-98E8E245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51601"/>
            <a:ext cx="12083143" cy="5673692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MPI Gold Standard: </a:t>
            </a:r>
            <a:r>
              <a:rPr lang="en-US" dirty="0"/>
              <a:t>Tightly synchronized applications</a:t>
            </a:r>
          </a:p>
          <a:p>
            <a:pPr lvl="1"/>
            <a:r>
              <a:rPr lang="en-US" dirty="0"/>
              <a:t>Efficient communications (µs latency) with use of advanced hardware </a:t>
            </a:r>
          </a:p>
          <a:p>
            <a:pPr lvl="1"/>
            <a:r>
              <a:rPr lang="en-US" dirty="0"/>
              <a:t>In place communications and computations (Process scope for  state)</a:t>
            </a:r>
          </a:p>
          <a:p>
            <a:r>
              <a:rPr lang="en-US" b="1" dirty="0"/>
              <a:t>Basic (coarse-grain) dataflow: </a:t>
            </a:r>
            <a:r>
              <a:rPr lang="en-US" dirty="0"/>
              <a:t>Model a computation as a graph</a:t>
            </a:r>
          </a:p>
          <a:p>
            <a:pPr lvl="1"/>
            <a:r>
              <a:rPr lang="en-US" dirty="0"/>
              <a:t>Nodes do computations with Task as computations and </a:t>
            </a:r>
            <a:br>
              <a:rPr lang="en-US" dirty="0"/>
            </a:br>
            <a:r>
              <a:rPr lang="en-US" dirty="0"/>
              <a:t>edges are asynchronous  communications</a:t>
            </a:r>
          </a:p>
          <a:p>
            <a:pPr lvl="1"/>
            <a:r>
              <a:rPr lang="en-US" dirty="0"/>
              <a:t>A computation is activated when its input data dependencies</a:t>
            </a:r>
            <a:br>
              <a:rPr lang="en-US" dirty="0"/>
            </a:br>
            <a:r>
              <a:rPr lang="en-US" dirty="0"/>
              <a:t> are satisfied</a:t>
            </a:r>
          </a:p>
          <a:p>
            <a:r>
              <a:rPr lang="en-US" b="1" dirty="0"/>
              <a:t>Streaming dataflow: Pub-Sub </a:t>
            </a:r>
            <a:r>
              <a:rPr lang="en-US" dirty="0"/>
              <a:t>with data partitioned into streams</a:t>
            </a:r>
          </a:p>
          <a:p>
            <a:pPr lvl="1"/>
            <a:r>
              <a:rPr lang="en-US" dirty="0"/>
              <a:t>Streams are unbounded, ordered data tuples</a:t>
            </a:r>
          </a:p>
          <a:p>
            <a:pPr lvl="1"/>
            <a:r>
              <a:rPr lang="en-US" dirty="0"/>
              <a:t>Order of events important and group data into time windows</a:t>
            </a:r>
          </a:p>
          <a:p>
            <a:r>
              <a:rPr lang="en-US" b="1" dirty="0"/>
              <a:t>Machine Learning dataflow: </a:t>
            </a:r>
            <a:r>
              <a:rPr lang="en-US" dirty="0"/>
              <a:t>Iterative computations</a:t>
            </a:r>
          </a:p>
          <a:p>
            <a:pPr lvl="1"/>
            <a:r>
              <a:rPr lang="en-US" dirty="0"/>
              <a:t>There is both Model and Data, but only communicate the model</a:t>
            </a:r>
          </a:p>
          <a:p>
            <a:pPr lvl="1"/>
            <a:r>
              <a:rPr lang="en-US" b="1" dirty="0"/>
              <a:t>Collective communication </a:t>
            </a:r>
            <a:r>
              <a:rPr lang="en-US" dirty="0"/>
              <a:t>operations such as </a:t>
            </a:r>
            <a:r>
              <a:rPr lang="en-US" dirty="0" err="1"/>
              <a:t>AllReduce</a:t>
            </a:r>
            <a:r>
              <a:rPr lang="en-US" dirty="0"/>
              <a:t> </a:t>
            </a:r>
            <a:r>
              <a:rPr lang="en-US" dirty="0" err="1"/>
              <a:t>AllGather</a:t>
            </a:r>
            <a:r>
              <a:rPr lang="en-US" dirty="0"/>
              <a:t> (no differential operators in Big Data problems)</a:t>
            </a:r>
          </a:p>
          <a:p>
            <a:pPr lvl="1"/>
            <a:r>
              <a:rPr lang="en-US" dirty="0"/>
              <a:t>Can use in-place MPI style communication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4F9FE4-E43F-4496-B830-80313DED5C9B}"/>
              </a:ext>
            </a:extLst>
          </p:cNvPr>
          <p:cNvGrpSpPr/>
          <p:nvPr/>
        </p:nvGrpSpPr>
        <p:grpSpPr>
          <a:xfrm>
            <a:off x="8286328" y="2052096"/>
            <a:ext cx="3905672" cy="1834714"/>
            <a:chOff x="8142301" y="892280"/>
            <a:chExt cx="3905672" cy="1834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A4A876-11D0-419B-9CCF-A1642F469BBC}"/>
                </a:ext>
              </a:extLst>
            </p:cNvPr>
            <p:cNvGrpSpPr/>
            <p:nvPr/>
          </p:nvGrpSpPr>
          <p:grpSpPr>
            <a:xfrm>
              <a:off x="8142301" y="892280"/>
              <a:ext cx="3679798" cy="1834714"/>
              <a:chOff x="2289697" y="2647765"/>
              <a:chExt cx="3679798" cy="183471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093281B-5E32-4839-9CDE-0269D78A2D8E}"/>
                  </a:ext>
                </a:extLst>
              </p:cNvPr>
              <p:cNvGrpSpPr/>
              <p:nvPr/>
            </p:nvGrpSpPr>
            <p:grpSpPr>
              <a:xfrm>
                <a:off x="2289698" y="2870446"/>
                <a:ext cx="3679797" cy="859655"/>
                <a:chOff x="2289698" y="1324252"/>
                <a:chExt cx="3679797" cy="859655"/>
              </a:xfrm>
            </p:grpSpPr>
            <p:sp>
              <p:nvSpPr>
                <p:cNvPr id="18" name="Rounded Rectangle 24">
                  <a:extLst>
                    <a:ext uri="{FF2B5EF4-FFF2-40B4-BE49-F238E27FC236}">
                      <a16:creationId xmlns:a16="http://schemas.microsoft.com/office/drawing/2014/main" id="{934AA500-9FDD-4294-BA5D-DEE65BBB0454}"/>
                    </a:ext>
                  </a:extLst>
                </p:cNvPr>
                <p:cNvSpPr/>
                <p:nvPr/>
              </p:nvSpPr>
              <p:spPr>
                <a:xfrm>
                  <a:off x="2689194" y="1324252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</a:p>
              </p:txBody>
            </p:sp>
            <p:sp>
              <p:nvSpPr>
                <p:cNvPr id="19" name="Rounded Rectangle 25">
                  <a:extLst>
                    <a:ext uri="{FF2B5EF4-FFF2-40B4-BE49-F238E27FC236}">
                      <a16:creationId xmlns:a16="http://schemas.microsoft.com/office/drawing/2014/main" id="{644605A2-9505-4539-9811-BEAB0BAFF14F}"/>
                    </a:ext>
                  </a:extLst>
                </p:cNvPr>
                <p:cNvSpPr/>
                <p:nvPr/>
              </p:nvSpPr>
              <p:spPr>
                <a:xfrm>
                  <a:off x="3783368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W</a:t>
                  </a:r>
                </a:p>
              </p:txBody>
            </p:sp>
            <p:sp>
              <p:nvSpPr>
                <p:cNvPr id="20" name="Rounded Rectangle 26">
                  <a:extLst>
                    <a:ext uri="{FF2B5EF4-FFF2-40B4-BE49-F238E27FC236}">
                      <a16:creationId xmlns:a16="http://schemas.microsoft.com/office/drawing/2014/main" id="{88C3AEAD-D8E4-4861-A75F-94356737AEB7}"/>
                    </a:ext>
                  </a:extLst>
                </p:cNvPr>
                <p:cNvSpPr/>
                <p:nvPr/>
              </p:nvSpPr>
              <p:spPr>
                <a:xfrm>
                  <a:off x="4877542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C92C765-5D9D-4FAB-B6D3-37AAEE9AD08D}"/>
                    </a:ext>
                  </a:extLst>
                </p:cNvPr>
                <p:cNvCxnSpPr>
                  <a:stCxn id="18" idx="3"/>
                  <a:endCxn id="19" idx="1"/>
                </p:cNvCxnSpPr>
                <p:nvPr/>
              </p:nvCxnSpPr>
              <p:spPr>
                <a:xfrm>
                  <a:off x="3381652" y="1510683"/>
                  <a:ext cx="401716" cy="4867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E751238A-0718-471A-811A-DE0915C92A7E}"/>
                    </a:ext>
                  </a:extLst>
                </p:cNvPr>
                <p:cNvCxnSpPr>
                  <a:stCxn id="19" idx="3"/>
                  <a:endCxn id="20" idx="1"/>
                </p:cNvCxnSpPr>
                <p:nvPr/>
              </p:nvCxnSpPr>
              <p:spPr>
                <a:xfrm>
                  <a:off x="4475826" y="1997476"/>
                  <a:ext cx="40171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B6E7D0A-2732-40BE-97C3-4742E8C9489F}"/>
                    </a:ext>
                  </a:extLst>
                </p:cNvPr>
                <p:cNvCxnSpPr/>
                <p:nvPr/>
              </p:nvCxnSpPr>
              <p:spPr>
                <a:xfrm>
                  <a:off x="2289698" y="1503285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5C1172E7-8D94-47CF-94F0-88265FB63EEE}"/>
                    </a:ext>
                  </a:extLst>
                </p:cNvPr>
                <p:cNvCxnSpPr/>
                <p:nvPr/>
              </p:nvCxnSpPr>
              <p:spPr>
                <a:xfrm>
                  <a:off x="5570000" y="1997476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id="{FCAB2942-BF47-4F10-8572-296656CAAD89}"/>
                  </a:ext>
                </a:extLst>
              </p:cNvPr>
              <p:cNvSpPr/>
              <p:nvPr/>
            </p:nvSpPr>
            <p:spPr>
              <a:xfrm>
                <a:off x="2689194" y="3730100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  <p:sp>
            <p:nvSpPr>
              <p:cNvPr id="8" name="Rounded Rectangle 14">
                <a:extLst>
                  <a:ext uri="{FF2B5EF4-FFF2-40B4-BE49-F238E27FC236}">
                    <a16:creationId xmlns:a16="http://schemas.microsoft.com/office/drawing/2014/main" id="{E4FA497F-7649-4A3E-8313-02CC4687F98A}"/>
                  </a:ext>
                </a:extLst>
              </p:cNvPr>
              <p:cNvSpPr/>
              <p:nvPr/>
            </p:nvSpPr>
            <p:spPr>
              <a:xfrm>
                <a:off x="3783368" y="2647765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sp>
            <p:nvSpPr>
              <p:cNvPr id="9" name="Rounded Rectangle 15">
                <a:extLst>
                  <a:ext uri="{FF2B5EF4-FFF2-40B4-BE49-F238E27FC236}">
                    <a16:creationId xmlns:a16="http://schemas.microsoft.com/office/drawing/2014/main" id="{79A0288C-B427-48AE-8FB1-766A5F787D45}"/>
                  </a:ext>
                </a:extLst>
              </p:cNvPr>
              <p:cNvSpPr/>
              <p:nvPr/>
            </p:nvSpPr>
            <p:spPr>
              <a:xfrm>
                <a:off x="3783368" y="4109617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39834C1-15A8-4A44-8F16-A3AFE9DD533E}"/>
                  </a:ext>
                </a:extLst>
              </p:cNvPr>
              <p:cNvCxnSpPr/>
              <p:nvPr/>
            </p:nvCxnSpPr>
            <p:spPr>
              <a:xfrm>
                <a:off x="2289697" y="3916531"/>
                <a:ext cx="3994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484747-9D60-41C2-9B3C-07689357A382}"/>
                  </a:ext>
                </a:extLst>
              </p:cNvPr>
              <p:cNvCxnSpPr>
                <a:stCxn id="18" idx="3"/>
                <a:endCxn id="8" idx="1"/>
              </p:cNvCxnSpPr>
              <p:nvPr/>
            </p:nvCxnSpPr>
            <p:spPr>
              <a:xfrm flipV="1">
                <a:off x="3381652" y="2834196"/>
                <a:ext cx="401716" cy="222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DA10452-41C6-4632-BB92-574C923978B1}"/>
                  </a:ext>
                </a:extLst>
              </p:cNvPr>
              <p:cNvCxnSpPr>
                <a:stCxn id="18" idx="3"/>
                <a:endCxn id="9" idx="1"/>
              </p:cNvCxnSpPr>
              <p:nvPr/>
            </p:nvCxnSpPr>
            <p:spPr>
              <a:xfrm>
                <a:off x="3381652" y="3056877"/>
                <a:ext cx="401716" cy="12391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7FD9C56-AE25-465F-ACF6-41625B6826AD}"/>
                  </a:ext>
                </a:extLst>
              </p:cNvPr>
              <p:cNvCxnSpPr>
                <a:stCxn id="7" idx="3"/>
                <a:endCxn id="9" idx="1"/>
              </p:cNvCxnSpPr>
              <p:nvPr/>
            </p:nvCxnSpPr>
            <p:spPr>
              <a:xfrm>
                <a:off x="3381652" y="3916531"/>
                <a:ext cx="401716" cy="379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CF0C8E9-00BD-4445-A43E-7416E5EC149F}"/>
                  </a:ext>
                </a:extLst>
              </p:cNvPr>
              <p:cNvCxnSpPr>
                <a:stCxn id="7" idx="3"/>
                <a:endCxn id="19" idx="1"/>
              </p:cNvCxnSpPr>
              <p:nvPr/>
            </p:nvCxnSpPr>
            <p:spPr>
              <a:xfrm flipV="1">
                <a:off x="3381652" y="3543670"/>
                <a:ext cx="401716" cy="3728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E5ED828-1DA1-4316-920C-16DCD378AEFD}"/>
                  </a:ext>
                </a:extLst>
              </p:cNvPr>
              <p:cNvCxnSpPr>
                <a:stCxn id="7" idx="3"/>
                <a:endCxn id="8" idx="1"/>
              </p:cNvCxnSpPr>
              <p:nvPr/>
            </p:nvCxnSpPr>
            <p:spPr>
              <a:xfrm flipV="1">
                <a:off x="3381652" y="2834196"/>
                <a:ext cx="401716" cy="1082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0BA6D83-4690-4011-AD17-39AA7E258402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4483963" y="2844553"/>
                <a:ext cx="393579" cy="699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2A1CD7E-CF93-43CA-8675-708C1371B18C}"/>
                  </a:ext>
                </a:extLst>
              </p:cNvPr>
              <p:cNvCxnSpPr>
                <a:stCxn id="9" idx="3"/>
                <a:endCxn id="20" idx="1"/>
              </p:cNvCxnSpPr>
              <p:nvPr/>
            </p:nvCxnSpPr>
            <p:spPr>
              <a:xfrm flipV="1">
                <a:off x="4475826" y="3543670"/>
                <a:ext cx="401716" cy="7523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BCE14B-955C-4990-9787-6C472467FA6F}"/>
                </a:ext>
              </a:extLst>
            </p:cNvPr>
            <p:cNvSpPr txBox="1"/>
            <p:nvPr/>
          </p:nvSpPr>
          <p:spPr>
            <a:xfrm flipH="1">
              <a:off x="10766561" y="2171231"/>
              <a:ext cx="1281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Dataflow</a:t>
              </a:r>
            </a:p>
          </p:txBody>
        </p:sp>
      </p:grp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32E4A769-C7B8-4074-8E2A-37B2DB8C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6D0CFBEE-C451-4517-8B78-0CC0B5E7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6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0"/>
            <a:ext cx="11585621" cy="6577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Core SPIDAL Parallel HPC Library with Collective Used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" y="618948"/>
            <a:ext cx="5929745" cy="5120640"/>
          </a:xfrm>
          <a:ln w="38100">
            <a:solidFill>
              <a:schemeClr val="tx1"/>
            </a:solidFill>
          </a:ln>
        </p:spPr>
        <p:txBody>
          <a:bodyPr tIns="91440" bIns="91440">
            <a:normAutofit fontScale="77500" lnSpcReduction="20000"/>
          </a:bodyPr>
          <a:lstStyle/>
          <a:p>
            <a:r>
              <a:rPr lang="en-US" dirty="0"/>
              <a:t>DA-MDS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Directed Force Dimension Reduction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Irregular DAVS Clustering Partial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DA </a:t>
            </a:r>
            <a:r>
              <a:rPr lang="en-US" dirty="0" err="1"/>
              <a:t>Semimetric</a:t>
            </a:r>
            <a:r>
              <a:rPr lang="en-US" dirty="0"/>
              <a:t> Clustering Rotate, </a:t>
            </a:r>
            <a:r>
              <a:rPr lang="en-US" dirty="0" err="1"/>
              <a:t>AllReduce</a:t>
            </a:r>
            <a:r>
              <a:rPr lang="en-US" dirty="0"/>
              <a:t>, Broadcast</a:t>
            </a:r>
          </a:p>
          <a:p>
            <a:r>
              <a:rPr lang="en-US" dirty="0"/>
              <a:t>K-means </a:t>
            </a:r>
            <a:r>
              <a:rPr lang="en-US" dirty="0" err="1"/>
              <a:t>AllReduce</a:t>
            </a:r>
            <a:r>
              <a:rPr lang="en-US" dirty="0"/>
              <a:t>, Broadcast,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  <a:p>
            <a:r>
              <a:rPr lang="en-US" dirty="0"/>
              <a:t>SVM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endParaRPr lang="en-US" dirty="0"/>
          </a:p>
          <a:p>
            <a:r>
              <a:rPr lang="en-US" dirty="0" err="1"/>
              <a:t>SubGraph</a:t>
            </a:r>
            <a:r>
              <a:rPr lang="en-US" dirty="0"/>
              <a:t> Mining </a:t>
            </a:r>
            <a:r>
              <a:rPr lang="en-US" dirty="0" err="1"/>
              <a:t>AllGather</a:t>
            </a:r>
            <a:r>
              <a:rPr lang="en-US" dirty="0"/>
              <a:t>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Latent Dirichlet Allocation Rotate, </a:t>
            </a:r>
            <a:r>
              <a:rPr lang="en-US" dirty="0" err="1"/>
              <a:t>AllReduce</a:t>
            </a:r>
            <a:endParaRPr lang="en-US" dirty="0"/>
          </a:p>
          <a:p>
            <a:r>
              <a:rPr lang="en-US" dirty="0"/>
              <a:t>Matrix Factorization (SGD) Rotate DAAL</a:t>
            </a:r>
          </a:p>
          <a:p>
            <a:r>
              <a:rPr lang="en-US" dirty="0"/>
              <a:t>Recommender System (ALS) Rotate DAAL</a:t>
            </a:r>
          </a:p>
          <a:p>
            <a:r>
              <a:rPr lang="en-US" dirty="0"/>
              <a:t>Singular Value Decomposition (SVD) </a:t>
            </a:r>
            <a:r>
              <a:rPr lang="en-US" dirty="0" err="1"/>
              <a:t>AllGather</a:t>
            </a:r>
            <a:r>
              <a:rPr lang="en-US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618948"/>
            <a:ext cx="6012873" cy="5120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QR Decomposition (QR) Reduce, Broadcast DAAL</a:t>
            </a:r>
          </a:p>
          <a:p>
            <a:r>
              <a:rPr lang="en-US" sz="2200" dirty="0"/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Covariance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dirty="0"/>
              <a:t>Low Order Moments Reduce DAAL</a:t>
            </a:r>
          </a:p>
          <a:p>
            <a:r>
              <a:rPr lang="en-US" sz="2200" dirty="0"/>
              <a:t>Naive Bayes Reduce DAAL</a:t>
            </a:r>
          </a:p>
          <a:p>
            <a:r>
              <a:rPr lang="en-US" sz="2200" dirty="0"/>
              <a:t>Linear Regression Reduce DAAL</a:t>
            </a:r>
          </a:p>
          <a:p>
            <a:r>
              <a:rPr lang="en-US" sz="2200" dirty="0"/>
              <a:t>Ridge Regression Reduce DAAL</a:t>
            </a:r>
          </a:p>
          <a:p>
            <a:r>
              <a:rPr lang="en-US" sz="2200" dirty="0"/>
              <a:t>Multi-class Logistic Regression 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dirty="0"/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dirty="0"/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1455413" y="5745129"/>
            <a:ext cx="9443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DAAL implies integrated with Intel DAAL Optimized Data Analytics Library (Runs on KNL!)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952D-D169-4C03-B044-0574CAA5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B106D-9F09-410E-BC53-1E10337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7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7FA2-83E8-47D3-B14B-E66CC3FA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0510"/>
          </a:xfrm>
        </p:spPr>
        <p:txBody>
          <a:bodyPr/>
          <a:lstStyle/>
          <a:p>
            <a:pPr algn="ctr"/>
            <a:r>
              <a:rPr lang="en-US" dirty="0"/>
              <a:t>Coordination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9567-57D9-4E06-9ADA-50C78F32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830511"/>
            <a:ext cx="11927514" cy="5525837"/>
          </a:xfrm>
        </p:spPr>
        <p:txBody>
          <a:bodyPr>
            <a:normAutofit/>
          </a:bodyPr>
          <a:lstStyle/>
          <a:p>
            <a:r>
              <a:rPr lang="en-US" dirty="0"/>
              <a:t>There are in many approaches, “coordination points” that can be implicit or explicit</a:t>
            </a:r>
          </a:p>
          <a:p>
            <a:r>
              <a:rPr lang="en-US" dirty="0"/>
              <a:t>Twister2 makes coordination points an important (first class) concept</a:t>
            </a:r>
          </a:p>
          <a:p>
            <a:pPr lvl="1"/>
            <a:r>
              <a:rPr lang="en-US" dirty="0"/>
              <a:t>Dataflow nodes in Heron, Flink, Spark, Naiad; we call these fine-grain data flow</a:t>
            </a:r>
          </a:p>
          <a:p>
            <a:pPr lvl="1"/>
            <a:r>
              <a:rPr lang="en-US" dirty="0"/>
              <a:t>Issuance of a Collective communication command in MPI</a:t>
            </a:r>
          </a:p>
          <a:p>
            <a:pPr lvl="1"/>
            <a:r>
              <a:rPr lang="en-US" dirty="0"/>
              <a:t>Start and End of a Parallel section in </a:t>
            </a:r>
            <a:r>
              <a:rPr lang="en-US" dirty="0" err="1"/>
              <a:t>OpenMP</a:t>
            </a:r>
            <a:endParaRPr lang="en-US" dirty="0"/>
          </a:p>
          <a:p>
            <a:pPr lvl="1"/>
            <a:r>
              <a:rPr lang="en-US" dirty="0"/>
              <a:t>End of a job; we call these coarse-grain data flow nodes and these are seen in workflow systems such as Pegasus, Taverna, Kepler and </a:t>
            </a:r>
            <a:r>
              <a:rPr lang="en-US" dirty="0" err="1"/>
              <a:t>NiFi</a:t>
            </a:r>
            <a:r>
              <a:rPr lang="en-US" dirty="0"/>
              <a:t> (from Apache)</a:t>
            </a:r>
          </a:p>
          <a:p>
            <a:r>
              <a:rPr lang="en-US" dirty="0"/>
              <a:t>Twister2 will allow users to specify the existence of a named coordination point and allow actions to be initiated</a:t>
            </a:r>
          </a:p>
          <a:p>
            <a:pPr lvl="1"/>
            <a:r>
              <a:rPr lang="en-US" dirty="0"/>
              <a:t>Produce an RDD style dataset from user specified </a:t>
            </a:r>
          </a:p>
          <a:p>
            <a:pPr lvl="1"/>
            <a:r>
              <a:rPr lang="en-US" dirty="0"/>
              <a:t>Launch new tasks as in Heron, Flink, Spark, Naiad</a:t>
            </a:r>
          </a:p>
          <a:p>
            <a:pPr lvl="1"/>
            <a:r>
              <a:rPr lang="en-US" dirty="0"/>
              <a:t>Change execution model as in </a:t>
            </a:r>
            <a:r>
              <a:rPr lang="en-US" dirty="0" err="1"/>
              <a:t>OpenMP</a:t>
            </a:r>
            <a:r>
              <a:rPr lang="en-US" dirty="0"/>
              <a:t> Parallel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D86D4-DE72-41E3-A1A8-FC363D3C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DEA09-8513-4237-B0FB-E17570A9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4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9995-5287-4F32-B366-79239033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+mn-lt"/>
              </a:rPr>
              <a:t>NiFi</a:t>
            </a:r>
            <a:r>
              <a:rPr lang="en-US" b="1" dirty="0">
                <a:latin typeface="+mn-lt"/>
              </a:rPr>
              <a:t> Workflow with Coarse Grain Coordination</a:t>
            </a:r>
          </a:p>
        </p:txBody>
      </p:sp>
      <p:pic>
        <p:nvPicPr>
          <p:cNvPr id="1026" name="Picture 2" descr="Figure 1: NiFi DataFlow showing PutESP and ListenESP processors">
            <a:extLst>
              <a:ext uri="{FF2B5EF4-FFF2-40B4-BE49-F238E27FC236}">
                <a16:creationId xmlns:a16="http://schemas.microsoft.com/office/drawing/2014/main" id="{F3889281-FE4F-4B35-8505-FA420B95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810"/>
            <a:ext cx="12192000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140B0-1A65-4EE1-BBDE-2B471F21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685B-3BB4-4F1C-BD44-0CEA978B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32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4B19-F162-42D9-942C-95FB5D01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61" y="302448"/>
            <a:ext cx="5972749" cy="1325563"/>
          </a:xfrm>
        </p:spPr>
        <p:txBody>
          <a:bodyPr/>
          <a:lstStyle/>
          <a:p>
            <a:r>
              <a:rPr lang="en-US" dirty="0"/>
              <a:t>K-means and Dataflow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CDE4E-3521-4060-A6AE-A2AA73A9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FD4F2-CE6D-47A9-8129-31B6743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911B5B-34BC-461A-B0E7-C55963BECA31}"/>
              </a:ext>
            </a:extLst>
          </p:cNvPr>
          <p:cNvGrpSpPr/>
          <p:nvPr/>
        </p:nvGrpSpPr>
        <p:grpSpPr>
          <a:xfrm>
            <a:off x="6914379" y="113367"/>
            <a:ext cx="4401903" cy="2306445"/>
            <a:chOff x="16322" y="660476"/>
            <a:chExt cx="9053250" cy="2676374"/>
          </a:xfrm>
        </p:grpSpPr>
        <p:grpSp>
          <p:nvGrpSpPr>
            <p:cNvPr id="7" name="Canvas 4">
              <a:extLst>
                <a:ext uri="{FF2B5EF4-FFF2-40B4-BE49-F238E27FC236}">
                  <a16:creationId xmlns:a16="http://schemas.microsoft.com/office/drawing/2014/main" id="{C644FC13-8ACD-4726-986C-CFB63D633B90}"/>
                </a:ext>
              </a:extLst>
            </p:cNvPr>
            <p:cNvGrpSpPr/>
            <p:nvPr/>
          </p:nvGrpSpPr>
          <p:grpSpPr>
            <a:xfrm>
              <a:off x="16322" y="660476"/>
              <a:ext cx="9053250" cy="2676374"/>
              <a:chOff x="0" y="0"/>
              <a:chExt cx="4777740" cy="17526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B7AC4F-50FC-46C4-A0DC-258D19AA34F4}"/>
                  </a:ext>
                </a:extLst>
              </p:cNvPr>
              <p:cNvSpPr/>
              <p:nvPr/>
            </p:nvSpPr>
            <p:spPr>
              <a:xfrm>
                <a:off x="0" y="0"/>
                <a:ext cx="4777740" cy="1752600"/>
              </a:xfrm>
              <a:prstGeom prst="rect">
                <a:avLst/>
              </a:prstGeom>
              <a:solidFill>
                <a:schemeClr val="bg1"/>
              </a:solidFill>
            </p:spPr>
          </p:sp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4337C301-6DC4-422F-A6DE-802E4D7E98B1}"/>
                  </a:ext>
                </a:extLst>
              </p:cNvPr>
              <p:cNvSpPr/>
              <p:nvPr/>
            </p:nvSpPr>
            <p:spPr>
              <a:xfrm>
                <a:off x="1169997" y="609600"/>
                <a:ext cx="1100763" cy="640080"/>
              </a:xfrm>
              <a:prstGeom prst="hex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 dirty="0">
                    <a:ea typeface="Calibri" panose="020F0502020204030204" pitchFamily="34" charset="0"/>
                    <a:cs typeface="Arial Unicode MS" panose="020B0604020202020204" pitchFamily="34" charset="-128"/>
                  </a:rPr>
                  <a:t>Map (nearest centroid calculation)</a:t>
                </a:r>
                <a:endParaRPr lang="en-US" sz="1050" dirty="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9249505F-9F2D-45B4-8745-CC79433E05FF}"/>
                  </a:ext>
                </a:extLst>
              </p:cNvPr>
              <p:cNvSpPr/>
              <p:nvPr/>
            </p:nvSpPr>
            <p:spPr>
              <a:xfrm>
                <a:off x="2781300" y="609600"/>
                <a:ext cx="914400" cy="640080"/>
              </a:xfrm>
              <a:prstGeom prst="hex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 dirty="0">
                    <a:ea typeface="Calibri" panose="020F0502020204030204" pitchFamily="34" charset="0"/>
                    <a:cs typeface="Arial Unicode MS" panose="020B0604020202020204" pitchFamily="34" charset="-128"/>
                  </a:rPr>
                  <a:t>Reduce (update centroids)</a:t>
                </a:r>
                <a:endParaRPr lang="en-US" sz="1050" dirty="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9D36122-57CA-4C2B-B50C-4078AF70C477}"/>
                  </a:ext>
                </a:extLst>
              </p:cNvPr>
              <p:cNvCxnSpPr>
                <a:stCxn id="10" idx="0"/>
                <a:endCxn id="11" idx="3"/>
              </p:cNvCxnSpPr>
              <p:nvPr/>
            </p:nvCxnSpPr>
            <p:spPr>
              <a:xfrm>
                <a:off x="2270760" y="929641"/>
                <a:ext cx="51054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Curved Connector 16">
                <a:extLst>
                  <a:ext uri="{FF2B5EF4-FFF2-40B4-BE49-F238E27FC236}">
                    <a16:creationId xmlns:a16="http://schemas.microsoft.com/office/drawing/2014/main" id="{645A0BC4-FA9D-4431-9513-78D6DCEF6CC2}"/>
                  </a:ext>
                </a:extLst>
              </p:cNvPr>
              <p:cNvCxnSpPr>
                <a:stCxn id="19" idx="2"/>
                <a:endCxn id="10" idx="1"/>
              </p:cNvCxnSpPr>
              <p:nvPr/>
            </p:nvCxnSpPr>
            <p:spPr>
              <a:xfrm rot="5400000">
                <a:off x="3215555" y="66427"/>
                <a:ext cx="91441" cy="2275066"/>
              </a:xfrm>
              <a:prstGeom prst="curvedConnector3">
                <a:avLst>
                  <a:gd name="adj1" fmla="val 347464"/>
                </a:avLst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ABA08B7-0DB5-4B7B-B311-1DA784D7FBAD}"/>
                  </a:ext>
                </a:extLst>
              </p:cNvPr>
              <p:cNvSpPr/>
              <p:nvPr/>
            </p:nvSpPr>
            <p:spPr>
              <a:xfrm>
                <a:off x="436153" y="0"/>
                <a:ext cx="668747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>
                    <a:ea typeface="Calibri" panose="020F0502020204030204" pitchFamily="34" charset="0"/>
                    <a:cs typeface="Arial Unicode MS" panose="020B0604020202020204" pitchFamily="34" charset="-128"/>
                  </a:rPr>
                  <a:t>Data Set &lt;Points&gt;</a:t>
                </a:r>
                <a:endParaRPr lang="en-US" sz="105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9FD1E47-EB4E-4045-991F-8FF528D184B7}"/>
                  </a:ext>
                </a:extLst>
              </p:cNvPr>
              <p:cNvCxnSpPr>
                <a:stCxn id="14" idx="3"/>
                <a:endCxn id="10" idx="4"/>
              </p:cNvCxnSpPr>
              <p:nvPr/>
            </p:nvCxnSpPr>
            <p:spPr>
              <a:xfrm>
                <a:off x="1104900" y="228601"/>
                <a:ext cx="212116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6FB278-C195-43B5-BC0E-FC97D00F1521}"/>
                  </a:ext>
                </a:extLst>
              </p:cNvPr>
              <p:cNvSpPr/>
              <p:nvPr/>
            </p:nvSpPr>
            <p:spPr>
              <a:xfrm>
                <a:off x="0" y="701040"/>
                <a:ext cx="845821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>
                    <a:ea typeface="Calibri" panose="020F0502020204030204" pitchFamily="34" charset="0"/>
                    <a:cs typeface="Arial Unicode MS" panose="020B0604020202020204" pitchFamily="34" charset="-128"/>
                  </a:rPr>
                  <a:t>Data Set &lt;Initial Centroids&gt;</a:t>
                </a:r>
                <a:endParaRPr lang="en-US" sz="105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7EAFC33-0F0A-4358-9461-58C776F9BF46}"/>
                  </a:ext>
                </a:extLst>
              </p:cNvPr>
              <p:cNvCxnSpPr>
                <a:stCxn id="16" idx="3"/>
                <a:endCxn id="10" idx="3"/>
              </p:cNvCxnSpPr>
              <p:nvPr/>
            </p:nvCxnSpPr>
            <p:spPr>
              <a:xfrm>
                <a:off x="845821" y="929640"/>
                <a:ext cx="324176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D1A467-5E8F-4584-A264-848691321A25}"/>
                  </a:ext>
                </a:extLst>
              </p:cNvPr>
              <p:cNvSpPr/>
              <p:nvPr/>
            </p:nvSpPr>
            <p:spPr>
              <a:xfrm>
                <a:off x="3604260" y="891540"/>
                <a:ext cx="144780" cy="99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827E7B-C014-4599-B3D3-686D7B4C64D2}"/>
                  </a:ext>
                </a:extLst>
              </p:cNvPr>
              <p:cNvSpPr/>
              <p:nvPr/>
            </p:nvSpPr>
            <p:spPr>
              <a:xfrm>
                <a:off x="4019877" y="701040"/>
                <a:ext cx="757863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 dirty="0">
                    <a:ea typeface="Calibri" panose="020F0502020204030204" pitchFamily="34" charset="0"/>
                    <a:cs typeface="Arial Unicode MS" panose="020B0604020202020204" pitchFamily="34" charset="-128"/>
                  </a:rPr>
                  <a:t>Data Set &lt;Updated Centroids&gt;</a:t>
                </a:r>
                <a:endParaRPr lang="en-US" sz="1050" dirty="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3F1A695-B96E-49ED-8907-A6327EF2D1AA}"/>
                  </a:ext>
                </a:extLst>
              </p:cNvPr>
              <p:cNvCxnSpPr>
                <a:stCxn id="11" idx="0"/>
                <a:endCxn id="19" idx="1"/>
              </p:cNvCxnSpPr>
              <p:nvPr/>
            </p:nvCxnSpPr>
            <p:spPr>
              <a:xfrm>
                <a:off x="3695699" y="929640"/>
                <a:ext cx="32417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Text Box 105">
                <a:extLst>
                  <a:ext uri="{FF2B5EF4-FFF2-40B4-BE49-F238E27FC236}">
                    <a16:creationId xmlns:a16="http://schemas.microsoft.com/office/drawing/2014/main" id="{D250CE44-D900-42AE-93B3-9296059A3187}"/>
                  </a:ext>
                </a:extLst>
              </p:cNvPr>
              <p:cNvSpPr txBox="1"/>
              <p:nvPr/>
            </p:nvSpPr>
            <p:spPr>
              <a:xfrm>
                <a:off x="2947670" y="1470656"/>
                <a:ext cx="572770" cy="2362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050">
                    <a:ea typeface="Calibri" panose="020F0502020204030204" pitchFamily="34" charset="0"/>
                    <a:cs typeface="Arial Unicode MS" panose="020B0604020202020204" pitchFamily="34" charset="-128"/>
                  </a:rPr>
                  <a:t>Broadcast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6BABB5-6553-4D1B-B8F4-0C6511A10464}"/>
                </a:ext>
              </a:extLst>
            </p:cNvPr>
            <p:cNvSpPr txBox="1"/>
            <p:nvPr/>
          </p:nvSpPr>
          <p:spPr>
            <a:xfrm>
              <a:off x="4040562" y="899244"/>
              <a:ext cx="3475264" cy="634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Dataflow for K-means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0FAC3D-EBAD-46F1-8A9A-558EF907E3A2}"/>
              </a:ext>
            </a:extLst>
          </p:cNvPr>
          <p:cNvGrpSpPr/>
          <p:nvPr/>
        </p:nvGrpSpPr>
        <p:grpSpPr>
          <a:xfrm>
            <a:off x="1594104" y="2404239"/>
            <a:ext cx="228600" cy="2895600"/>
            <a:chOff x="3733800" y="2133600"/>
            <a:chExt cx="228600" cy="2895600"/>
          </a:xfrm>
          <a:solidFill>
            <a:schemeClr val="accent2">
              <a:lumMod val="75000"/>
            </a:schemeClr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37F20F-BEDA-4EA1-834D-AE73C4FD4AC3}"/>
                </a:ext>
              </a:extLst>
            </p:cNvPr>
            <p:cNvSpPr/>
            <p:nvPr/>
          </p:nvSpPr>
          <p:spPr bwMode="auto">
            <a:xfrm>
              <a:off x="3733800" y="2133600"/>
              <a:ext cx="228600" cy="228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A2B691-780F-4701-814F-F8EA7988CE84}"/>
                </a:ext>
              </a:extLst>
            </p:cNvPr>
            <p:cNvSpPr/>
            <p:nvPr/>
          </p:nvSpPr>
          <p:spPr bwMode="auto">
            <a:xfrm>
              <a:off x="3733800" y="2514600"/>
              <a:ext cx="228600" cy="228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53B869-367E-46E7-A6BB-AA76CE98D481}"/>
                </a:ext>
              </a:extLst>
            </p:cNvPr>
            <p:cNvSpPr/>
            <p:nvPr/>
          </p:nvSpPr>
          <p:spPr bwMode="auto">
            <a:xfrm>
              <a:off x="3733800" y="2895600"/>
              <a:ext cx="228600" cy="228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2A7130-7520-4E3A-8AA2-9AFB7653ED86}"/>
                </a:ext>
              </a:extLst>
            </p:cNvPr>
            <p:cNvSpPr/>
            <p:nvPr/>
          </p:nvSpPr>
          <p:spPr bwMode="auto">
            <a:xfrm>
              <a:off x="3733800" y="3276600"/>
              <a:ext cx="228600" cy="228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880BA7-D027-477C-A4D1-7101F8F91166}"/>
                </a:ext>
              </a:extLst>
            </p:cNvPr>
            <p:cNvSpPr/>
            <p:nvPr/>
          </p:nvSpPr>
          <p:spPr bwMode="auto">
            <a:xfrm>
              <a:off x="3733800" y="4038600"/>
              <a:ext cx="228600" cy="228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1B8030-A1A3-4280-BB74-AFF997B952C6}"/>
                </a:ext>
              </a:extLst>
            </p:cNvPr>
            <p:cNvSpPr/>
            <p:nvPr/>
          </p:nvSpPr>
          <p:spPr bwMode="auto">
            <a:xfrm>
              <a:off x="3733800" y="3657600"/>
              <a:ext cx="228600" cy="228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E53AF6-DE64-46F8-B4B9-68123CE8AD7A}"/>
                </a:ext>
              </a:extLst>
            </p:cNvPr>
            <p:cNvSpPr/>
            <p:nvPr/>
          </p:nvSpPr>
          <p:spPr bwMode="auto">
            <a:xfrm>
              <a:off x="3733800" y="4419600"/>
              <a:ext cx="228600" cy="228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0F901F-070E-481B-8933-9CD659D2A3C2}"/>
                </a:ext>
              </a:extLst>
            </p:cNvPr>
            <p:cNvSpPr/>
            <p:nvPr/>
          </p:nvSpPr>
          <p:spPr bwMode="auto">
            <a:xfrm>
              <a:off x="3733800" y="4800600"/>
              <a:ext cx="228600" cy="228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3CE0CC51-6579-49EA-BA61-33E302E75398}"/>
              </a:ext>
            </a:extLst>
          </p:cNvPr>
          <p:cNvSpPr/>
          <p:nvPr/>
        </p:nvSpPr>
        <p:spPr>
          <a:xfrm>
            <a:off x="2784741" y="3661539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4752A0C-E9EE-4D3D-8312-AAAAFEA19F3B}"/>
              </a:ext>
            </a:extLst>
          </p:cNvPr>
          <p:cNvGrpSpPr/>
          <p:nvPr/>
        </p:nvGrpSpPr>
        <p:grpSpPr>
          <a:xfrm>
            <a:off x="1978186" y="2539354"/>
            <a:ext cx="704865" cy="2625370"/>
            <a:chOff x="3192699" y="2182242"/>
            <a:chExt cx="704865" cy="262537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E1F2BCD-25EF-4006-A834-839781E4A232}"/>
                </a:ext>
              </a:extLst>
            </p:cNvPr>
            <p:cNvGrpSpPr/>
            <p:nvPr/>
          </p:nvGrpSpPr>
          <p:grpSpPr>
            <a:xfrm>
              <a:off x="3192699" y="2182242"/>
              <a:ext cx="659034" cy="1236485"/>
              <a:chOff x="3143533" y="2159232"/>
              <a:chExt cx="659034" cy="1236485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55A0191-B62E-491C-95A4-0A1C82E9A5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3533" y="3283612"/>
                <a:ext cx="654184" cy="112105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AC94475-B5FB-46FA-BA47-9EBDF92592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3002" y="2917330"/>
                <a:ext cx="578884" cy="273254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FAB89D2-6329-4306-A3B4-8C8DDF67D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3533" y="2582291"/>
                <a:ext cx="659034" cy="527650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5BCAED48-EBD4-464E-95C3-AD794D52AF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4904" y="2159232"/>
                <a:ext cx="607663" cy="857681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10FDD3A-4F75-4994-BA05-97E08E36C4E6}"/>
                </a:ext>
              </a:extLst>
            </p:cNvPr>
            <p:cNvGrpSpPr/>
            <p:nvPr/>
          </p:nvGrpSpPr>
          <p:grpSpPr>
            <a:xfrm flipV="1">
              <a:off x="3238530" y="3571127"/>
              <a:ext cx="659034" cy="1236485"/>
              <a:chOff x="3143533" y="2159232"/>
              <a:chExt cx="659034" cy="1236485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35641166-570F-4E7B-8022-5D0225B465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3533" y="3281417"/>
                <a:ext cx="608353" cy="114300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ACA21E93-411F-48B5-9C72-B88FC0A34D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3002" y="2917330"/>
                <a:ext cx="578884" cy="273254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E2FF879D-32F7-4E8F-A153-C4BF214E8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3533" y="2582291"/>
                <a:ext cx="659034" cy="527650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75BE779-1155-4839-A41D-644092919D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4904" y="2159232"/>
                <a:ext cx="607663" cy="857681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B1C45198-2A1A-44E9-851D-EA8A01C61D57}"/>
              </a:ext>
            </a:extLst>
          </p:cNvPr>
          <p:cNvSpPr/>
          <p:nvPr/>
        </p:nvSpPr>
        <p:spPr>
          <a:xfrm>
            <a:off x="4241976" y="3661539"/>
            <a:ext cx="381000" cy="381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B708C27-1B25-45F2-970F-2D3D5956029F}"/>
              </a:ext>
            </a:extLst>
          </p:cNvPr>
          <p:cNvCxnSpPr/>
          <p:nvPr/>
        </p:nvCxnSpPr>
        <p:spPr>
          <a:xfrm>
            <a:off x="3309240" y="3852039"/>
            <a:ext cx="78855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7269F0C-869A-4A14-9E17-BF72853ABD1C}"/>
              </a:ext>
            </a:extLst>
          </p:cNvPr>
          <p:cNvCxnSpPr>
            <a:cxnSpLocks/>
          </p:cNvCxnSpPr>
          <p:nvPr/>
        </p:nvCxnSpPr>
        <p:spPr>
          <a:xfrm>
            <a:off x="4432476" y="4156839"/>
            <a:ext cx="0" cy="17338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FBEC59E-21D3-4EC8-BC12-7285133B7A05}"/>
              </a:ext>
            </a:extLst>
          </p:cNvPr>
          <p:cNvCxnSpPr>
            <a:cxnSpLocks/>
          </p:cNvCxnSpPr>
          <p:nvPr/>
        </p:nvCxnSpPr>
        <p:spPr>
          <a:xfrm flipH="1">
            <a:off x="1177180" y="5827255"/>
            <a:ext cx="325529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4A8E24C-1E5A-4A4B-813D-718C6A2D325D}"/>
              </a:ext>
            </a:extLst>
          </p:cNvPr>
          <p:cNvCxnSpPr>
            <a:cxnSpLocks/>
          </p:cNvCxnSpPr>
          <p:nvPr/>
        </p:nvCxnSpPr>
        <p:spPr>
          <a:xfrm>
            <a:off x="1177180" y="3852039"/>
            <a:ext cx="30512" cy="1975216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BD79AAF-8413-40E2-BB0C-0D79BC9ADB3F}"/>
              </a:ext>
            </a:extLst>
          </p:cNvPr>
          <p:cNvCxnSpPr>
            <a:cxnSpLocks/>
          </p:cNvCxnSpPr>
          <p:nvPr/>
        </p:nvCxnSpPr>
        <p:spPr>
          <a:xfrm flipH="1">
            <a:off x="1207692" y="3881473"/>
            <a:ext cx="368288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id="{16CBE429-89C3-4EAF-AFE7-5D9CE2628C77}"/>
              </a:ext>
            </a:extLst>
          </p:cNvPr>
          <p:cNvSpPr/>
          <p:nvPr/>
        </p:nvSpPr>
        <p:spPr>
          <a:xfrm>
            <a:off x="5079597" y="3303136"/>
            <a:ext cx="1097280" cy="1097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Full Job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8551A450-D872-4B8C-AF9D-CA62363F80C9}"/>
              </a:ext>
            </a:extLst>
          </p:cNvPr>
          <p:cNvCxnSpPr>
            <a:cxnSpLocks/>
          </p:cNvCxnSpPr>
          <p:nvPr/>
        </p:nvCxnSpPr>
        <p:spPr>
          <a:xfrm flipH="1">
            <a:off x="4659137" y="3851776"/>
            <a:ext cx="368288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A537380-3EE3-4C9A-A23B-AD97486873C3}"/>
              </a:ext>
            </a:extLst>
          </p:cNvPr>
          <p:cNvSpPr txBox="1"/>
          <p:nvPr/>
        </p:nvSpPr>
        <p:spPr>
          <a:xfrm>
            <a:off x="3264892" y="4014694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A4C86A7-BFF2-4988-BE61-555F6DFA408B}"/>
              </a:ext>
            </a:extLst>
          </p:cNvPr>
          <p:cNvSpPr txBox="1"/>
          <p:nvPr/>
        </p:nvSpPr>
        <p:spPr>
          <a:xfrm>
            <a:off x="1589119" y="5279933"/>
            <a:ext cx="70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D9E26B6-DCCE-4AA3-A3D2-5E81F92E2D8C}"/>
              </a:ext>
            </a:extLst>
          </p:cNvPr>
          <p:cNvSpPr txBox="1"/>
          <p:nvPr/>
        </p:nvSpPr>
        <p:spPr>
          <a:xfrm>
            <a:off x="2010861" y="5888474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Iterate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5562779-E344-4874-9405-B42969171A3F}"/>
              </a:ext>
            </a:extLst>
          </p:cNvPr>
          <p:cNvSpPr/>
          <p:nvPr/>
        </p:nvSpPr>
        <p:spPr>
          <a:xfrm>
            <a:off x="8047193" y="3303136"/>
            <a:ext cx="1097280" cy="1097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Another</a:t>
            </a:r>
            <a:r>
              <a:rPr lang="en-US" b="1" dirty="0"/>
              <a:t> </a:t>
            </a:r>
            <a:r>
              <a:rPr lang="en-US" sz="2400" b="1" dirty="0"/>
              <a:t>Job</a:t>
            </a:r>
            <a:endParaRPr lang="en-US" b="1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CFC8240D-B2DD-43C2-BB13-02072A52EE0E}"/>
              </a:ext>
            </a:extLst>
          </p:cNvPr>
          <p:cNvCxnSpPr>
            <a:cxnSpLocks/>
          </p:cNvCxnSpPr>
          <p:nvPr/>
        </p:nvCxnSpPr>
        <p:spPr>
          <a:xfrm>
            <a:off x="6267360" y="3851776"/>
            <a:ext cx="181194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0E270F5B-EA59-46D5-8A62-32E78EE093EE}"/>
              </a:ext>
            </a:extLst>
          </p:cNvPr>
          <p:cNvSpPr txBox="1"/>
          <p:nvPr/>
        </p:nvSpPr>
        <p:spPr>
          <a:xfrm>
            <a:off x="4756124" y="2431576"/>
            <a:ext cx="1799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Corse Grain</a:t>
            </a:r>
            <a:br>
              <a:rPr lang="en-US" dirty="0"/>
            </a:br>
            <a:r>
              <a:rPr lang="en-US" dirty="0"/>
              <a:t>Workflow  Nodes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5BEB933-F374-442E-AC86-E406B75D58B8}"/>
              </a:ext>
            </a:extLst>
          </p:cNvPr>
          <p:cNvSpPr txBox="1"/>
          <p:nvPr/>
        </p:nvSpPr>
        <p:spPr>
          <a:xfrm>
            <a:off x="7522679" y="2639247"/>
            <a:ext cx="1799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Coarse Grain</a:t>
            </a:r>
          </a:p>
          <a:p>
            <a:r>
              <a:rPr lang="en-US" dirty="0"/>
              <a:t>Workflow  Nodes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45CA5A4-6795-4553-8DF4-38BCAF2E74A1}"/>
              </a:ext>
            </a:extLst>
          </p:cNvPr>
          <p:cNvSpPr txBox="1"/>
          <p:nvPr/>
        </p:nvSpPr>
        <p:spPr>
          <a:xfrm>
            <a:off x="2586539" y="1960152"/>
            <a:ext cx="191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Execution (Iteration) Nodes</a:t>
            </a:r>
          </a:p>
          <a:p>
            <a:r>
              <a:rPr lang="en-US" dirty="0"/>
              <a:t>Fine-Grain Coordination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2D81ADD-7282-4F22-9409-3AF7644139DF}"/>
              </a:ext>
            </a:extLst>
          </p:cNvPr>
          <p:cNvSpPr txBox="1"/>
          <p:nvPr/>
        </p:nvSpPr>
        <p:spPr>
          <a:xfrm>
            <a:off x="6235251" y="4105034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Dataflow 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8EB687A-85CC-46BF-B0CD-16E4E8617E89}"/>
              </a:ext>
            </a:extLst>
          </p:cNvPr>
          <p:cNvSpPr txBox="1"/>
          <p:nvPr/>
        </p:nvSpPr>
        <p:spPr>
          <a:xfrm>
            <a:off x="2637220" y="4685624"/>
            <a:ext cx="16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HPC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73C45-3F8E-4C35-AF70-D5C69CEB61A1}"/>
              </a:ext>
            </a:extLst>
          </p:cNvPr>
          <p:cNvSpPr txBox="1"/>
          <p:nvPr/>
        </p:nvSpPr>
        <p:spPr>
          <a:xfrm>
            <a:off x="4929448" y="5479860"/>
            <a:ext cx="2903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“Coordination Points”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313D4E-474D-4971-9F73-761213D40DB6}"/>
              </a:ext>
            </a:extLst>
          </p:cNvPr>
          <p:cNvCxnSpPr>
            <a:cxnSpLocks/>
          </p:cNvCxnSpPr>
          <p:nvPr/>
        </p:nvCxnSpPr>
        <p:spPr>
          <a:xfrm flipH="1" flipV="1">
            <a:off x="4638600" y="4209444"/>
            <a:ext cx="611096" cy="1085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CFA4513-67D8-4B19-BF43-2D062101FEC2}"/>
              </a:ext>
            </a:extLst>
          </p:cNvPr>
          <p:cNvCxnSpPr>
            <a:cxnSpLocks/>
          </p:cNvCxnSpPr>
          <p:nvPr/>
        </p:nvCxnSpPr>
        <p:spPr>
          <a:xfrm flipH="1" flipV="1">
            <a:off x="3083097" y="4126467"/>
            <a:ext cx="1761169" cy="1378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55309A3-9E53-409B-9A0A-6F5DB9E6B34F}"/>
              </a:ext>
            </a:extLst>
          </p:cNvPr>
          <p:cNvCxnSpPr>
            <a:cxnSpLocks/>
          </p:cNvCxnSpPr>
          <p:nvPr/>
        </p:nvCxnSpPr>
        <p:spPr>
          <a:xfrm flipH="1" flipV="1">
            <a:off x="5474655" y="4394036"/>
            <a:ext cx="302653" cy="1053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6A92E75-6681-48D5-8033-47488D1D6918}"/>
              </a:ext>
            </a:extLst>
          </p:cNvPr>
          <p:cNvCxnSpPr>
            <a:cxnSpLocks/>
          </p:cNvCxnSpPr>
          <p:nvPr/>
        </p:nvCxnSpPr>
        <p:spPr>
          <a:xfrm flipV="1">
            <a:off x="7651545" y="4356290"/>
            <a:ext cx="681792" cy="1055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3AA16F-2476-424C-A2A7-C5F29585E621}"/>
              </a:ext>
            </a:extLst>
          </p:cNvPr>
          <p:cNvCxnSpPr>
            <a:cxnSpLocks/>
          </p:cNvCxnSpPr>
          <p:nvPr/>
        </p:nvCxnSpPr>
        <p:spPr>
          <a:xfrm>
            <a:off x="4007991" y="2773065"/>
            <a:ext cx="358381" cy="781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0E46290-BEF7-42DF-B7E0-76CA0E5B8B89}"/>
              </a:ext>
            </a:extLst>
          </p:cNvPr>
          <p:cNvCxnSpPr>
            <a:cxnSpLocks/>
          </p:cNvCxnSpPr>
          <p:nvPr/>
        </p:nvCxnSpPr>
        <p:spPr>
          <a:xfrm flipH="1">
            <a:off x="3015221" y="3175425"/>
            <a:ext cx="80602" cy="436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102"/>
            <a:ext cx="10515600" cy="101877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Handling of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27" y="973394"/>
            <a:ext cx="11893054" cy="5086443"/>
          </a:xfrm>
        </p:spPr>
        <p:txBody>
          <a:bodyPr>
            <a:normAutofit/>
          </a:bodyPr>
          <a:lstStyle/>
          <a:p>
            <a:r>
              <a:rPr lang="en-US" sz="3200" b="1" dirty="0"/>
              <a:t>State </a:t>
            </a:r>
            <a:r>
              <a:rPr lang="en-US" sz="3200" dirty="0"/>
              <a:t>is a key issue and handled differently in systems</a:t>
            </a:r>
          </a:p>
          <a:p>
            <a:r>
              <a:rPr lang="en-US" sz="3200" dirty="0"/>
              <a:t>MPI Naiad, Storm, Heron have long running tasks that preserve state</a:t>
            </a:r>
          </a:p>
          <a:p>
            <a:pPr lvl="1"/>
            <a:r>
              <a:rPr lang="en-US" sz="2800" dirty="0"/>
              <a:t>MPI tasks stop at end of job</a:t>
            </a:r>
          </a:p>
          <a:p>
            <a:pPr lvl="1"/>
            <a:r>
              <a:rPr lang="en-US" sz="2800" dirty="0"/>
              <a:t>Naiad Storm Heron tasks change at (fine-grain) dataflow nodes but all tasks run forever</a:t>
            </a:r>
          </a:p>
          <a:p>
            <a:pPr lvl="1"/>
            <a:r>
              <a:rPr lang="en-US" sz="2800" dirty="0"/>
              <a:t>Spark and Flink tasks stop and refresh at dataflow nodes but preserve some state as RDD/datasets using in-memory databases</a:t>
            </a:r>
          </a:p>
          <a:p>
            <a:r>
              <a:rPr lang="en-US" sz="3200" dirty="0"/>
              <a:t>All systems agree on actions at a coarse grain dataflow (at job level); only  keep state by exchanging data.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33069-0120-4F79-A5EF-883CB6C0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BBFF8-71B4-437D-9BB6-11A1B4A6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5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237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Fault Tolerance and State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406"/>
            <a:ext cx="12192000" cy="5265175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Similar form of</a:t>
            </a:r>
            <a:r>
              <a:rPr lang="en-US" sz="3600" b="1" dirty="0"/>
              <a:t> check-pointing </a:t>
            </a:r>
            <a:r>
              <a:rPr lang="en-US" sz="3600" dirty="0"/>
              <a:t>mechanism is used already in HPC and Big Data </a:t>
            </a:r>
          </a:p>
          <a:p>
            <a:pPr lvl="1"/>
            <a:r>
              <a:rPr lang="en-US" sz="3200" dirty="0"/>
              <a:t>although HPC informal as doesn’t typically specify as a dataflow graph</a:t>
            </a:r>
          </a:p>
          <a:p>
            <a:pPr lvl="1"/>
            <a:r>
              <a:rPr lang="en-US" sz="3200" dirty="0"/>
              <a:t>Flink and Spark do better than MPI due to use of</a:t>
            </a:r>
            <a:r>
              <a:rPr lang="en-US" sz="3200" b="1" dirty="0"/>
              <a:t> database </a:t>
            </a:r>
            <a:r>
              <a:rPr lang="en-US" sz="3200" dirty="0"/>
              <a:t>technologies; MPI is a bit harder due to richer state but there is an obvious integrated model using RDD type snapshots of MPI style jobs</a:t>
            </a:r>
          </a:p>
          <a:p>
            <a:r>
              <a:rPr lang="en-US" sz="3600" dirty="0"/>
              <a:t>Checkpoint </a:t>
            </a:r>
            <a:r>
              <a:rPr lang="en-US" sz="3600" b="1" dirty="0"/>
              <a:t>after each stage of the dataflow graph</a:t>
            </a:r>
          </a:p>
          <a:p>
            <a:pPr lvl="1"/>
            <a:r>
              <a:rPr lang="en-US" sz="3200" dirty="0"/>
              <a:t>Natural synchronization point</a:t>
            </a:r>
          </a:p>
          <a:p>
            <a:pPr lvl="1"/>
            <a:r>
              <a:rPr lang="en-US" sz="3200" dirty="0"/>
              <a:t>Let’s allows user to choose when to checkpoint (not every stage)</a:t>
            </a:r>
          </a:p>
          <a:p>
            <a:pPr lvl="1"/>
            <a:r>
              <a:rPr lang="en-US" sz="3200" dirty="0"/>
              <a:t>Save state as user specifies; Spark just saves Model state which is insufficient for complex algorithms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759B99-E7A9-44E7-80BB-B00F47A3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EAB09-21D7-42AC-8AD2-18FB9F0D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7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973818"/>
          </a:xfrm>
        </p:spPr>
        <p:txBody>
          <a:bodyPr/>
          <a:lstStyle/>
          <a:p>
            <a:pPr algn="ctr"/>
            <a:r>
              <a:rPr lang="en-US" dirty="0"/>
              <a:t>Twister2 Components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228931"/>
              </p:ext>
            </p:extLst>
          </p:nvPr>
        </p:nvGraphicFramePr>
        <p:xfrm>
          <a:off x="35178" y="621500"/>
          <a:ext cx="12105314" cy="5646655"/>
        </p:xfrm>
        <a:graphic>
          <a:graphicData uri="http://schemas.openxmlformats.org/drawingml/2006/table">
            <a:tbl>
              <a:tblPr/>
              <a:tblGrid>
                <a:gridCol w="2003450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178837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3926456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996571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236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endParaRPr lang="en-US" sz="1800" dirty="0">
                        <a:effectLst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Component</a:t>
                      </a:r>
                      <a:endParaRPr lang="en-US" sz="1800" dirty="0">
                        <a:effectLst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Implementation</a:t>
                      </a:r>
                      <a:endParaRPr lang="en-US" sz="1800" dirty="0">
                        <a:effectLst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Comments</a:t>
                      </a:r>
                      <a:endParaRPr lang="en-US" sz="1800" dirty="0">
                        <a:effectLst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453043">
                <a:tc row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 Data API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/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Relaxed Distributed data set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 to Spark RDD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 type data applications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 for Fault Tolerance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797323"/>
                  </a:ext>
                </a:extLst>
              </a:tr>
              <a:tr h="2948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Pub-Sub and Spouts as in Heron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 to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pub-sub messages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986233"/>
                  </a:ext>
                </a:extLst>
              </a:tr>
              <a:tr h="592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access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common data sources including file, connecting to message brokers etc.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the above applications can use this base functionality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178173"/>
                  </a:ext>
                </a:extLst>
              </a:tr>
              <a:tr h="3008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Distributed Shared Memory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 to PGAS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 such as graph algorithms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892855"/>
                  </a:ext>
                </a:extLst>
              </a:tr>
              <a:tr h="453043">
                <a:tc rowSpan="7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API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API (Function as a Service)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/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Task Scheduling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scheduling as in AMT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machine learning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740383"/>
                  </a:ext>
                </a:extLst>
              </a:tr>
              <a:tr h="44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Task Scheduling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scheduling as in Flink &amp; Heron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 data pipelines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580037"/>
                  </a:ext>
                </a:extLst>
              </a:tr>
              <a:tr h="44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Execution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Thread based execution as seen in Spark, Flink, Naiad,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OpenMP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 at hybrid MPI/thread support available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52298"/>
                  </a:ext>
                </a:extLst>
              </a:tr>
              <a:tr h="44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Graph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Twister2 Tasks similar to Naiad and Heron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368275"/>
                  </a:ext>
                </a:extLst>
              </a:tr>
              <a:tr h="447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and FaaS Events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OpenWhisk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Kafka/RabbitMQ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Classic Streaming</a:t>
                      </a:r>
                    </a:p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Scaling of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needs Research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5502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Elasticity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OpenWhisk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Needs experimentation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667087"/>
                  </a:ext>
                </a:extLst>
              </a:tr>
              <a:tr h="4846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migration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of tasks and migrating tasks for better resource utilization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23411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87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973818"/>
          </a:xfrm>
        </p:spPr>
        <p:txBody>
          <a:bodyPr/>
          <a:lstStyle/>
          <a:p>
            <a:pPr algn="ctr"/>
            <a:r>
              <a:rPr lang="en-US" dirty="0"/>
              <a:t>Twister2 Components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88518"/>
              </p:ext>
            </p:extLst>
          </p:nvPr>
        </p:nvGraphicFramePr>
        <p:xfrm>
          <a:off x="-1" y="614840"/>
          <a:ext cx="12192001" cy="5664544"/>
        </p:xfrm>
        <a:graphic>
          <a:graphicData uri="http://schemas.openxmlformats.org/drawingml/2006/table">
            <a:tbl>
              <a:tblPr/>
              <a:tblGrid>
                <a:gridCol w="1860115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228450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08147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895289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043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578376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API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Messages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Heron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is user level and could map to multiple communication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7282"/>
                  </a:ext>
                </a:extLst>
              </a:tr>
              <a:tr h="1121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Dataflow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Fine-Grain Twister2 Dataflow communications: MPI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and RMA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Coarse grain Dataflow from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Kepler?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 data pipelines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60825"/>
                  </a:ext>
                </a:extLst>
              </a:tr>
              <a:tr h="576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Map-Collective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MPI Style communication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130236"/>
                  </a:ext>
                </a:extLst>
              </a:tr>
              <a:tr h="347846">
                <a:tc row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Model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Spark, Flink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Container/Processes/Tasks=Threads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388834"/>
                  </a:ext>
                </a:extLst>
              </a:tr>
              <a:tr h="634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Submit API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Scheduler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Pluggable architecture for any resource scheduler (Yarn, Mesos,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Slurm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the above applications need this base functionality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14979"/>
                  </a:ext>
                </a:extLst>
              </a:tr>
              <a:tr h="576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Dataflow graph analyzer &amp; optimizer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Flink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is dynamic and implicit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501538"/>
                  </a:ext>
                </a:extLst>
              </a:tr>
              <a:tr h="9218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Points Specification and Actions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based on MPI, Spark, Flink, NiFi (Kepler)</a:t>
                      </a:r>
                      <a:endParaRPr lang="nb-NO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Synchronization Point.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 to datasets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Refresh Tasks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489836"/>
                  </a:ext>
                </a:extLst>
              </a:tr>
              <a:tr h="5767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Storage, Messaging, execution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5494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08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171"/>
            <a:ext cx="12191999" cy="1057534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Summary of MPI in a</a:t>
            </a:r>
            <a:b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HPC Cloud + Edge + Grid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5705"/>
            <a:ext cx="12034684" cy="49839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suggest value of an event driven computing model built around Cloud and HPC and spanning batch, streaming, and edge applications</a:t>
            </a:r>
          </a:p>
          <a:p>
            <a:pPr lvl="1"/>
            <a:r>
              <a:rPr lang="en-US" dirty="0"/>
              <a:t>Highly parallel on cloud; possibly sequential at the edge</a:t>
            </a:r>
          </a:p>
          <a:p>
            <a:r>
              <a:rPr lang="en-US" dirty="0"/>
              <a:t>We have done a preliminary analysis of the different runtimes of MPI, Hadoop, Spark, Flink, Storm, Heron, Naiad, HPC Asynchronous Many Task(AMT)</a:t>
            </a:r>
          </a:p>
          <a:p>
            <a:r>
              <a:rPr lang="en-US" dirty="0"/>
              <a:t>There are different technologies for different circumstances but can be unified by high level abstractions such as communication collectives</a:t>
            </a:r>
          </a:p>
          <a:p>
            <a:pPr lvl="1"/>
            <a:r>
              <a:rPr lang="en-US" dirty="0"/>
              <a:t>Obviously MPI best for parallel computing (by definition)</a:t>
            </a:r>
          </a:p>
          <a:p>
            <a:r>
              <a:rPr lang="en-US" dirty="0"/>
              <a:t>Apache systems use dataflow communication which is natural for distributed systems but inevitably slow for classic parallel computing</a:t>
            </a:r>
          </a:p>
          <a:p>
            <a:pPr lvl="1"/>
            <a:r>
              <a:rPr lang="en-US" dirty="0"/>
              <a:t>No standard dataflow library (why?). </a:t>
            </a:r>
            <a:r>
              <a:rPr lang="en-US" b="1" dirty="0"/>
              <a:t>Add Dataflow primitives in MPI-4?</a:t>
            </a:r>
          </a:p>
          <a:p>
            <a:r>
              <a:rPr lang="en-US" dirty="0"/>
              <a:t>MPI could adopt some of tools of Big Data as in Coordination Points (dataflow nodes), State management with RDD (datasets)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C741E-C512-484A-B2F3-50C367D1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D753A-F7F1-4C48-AF01-2BCE12DD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ADB8D5-8A97-42B5-A4F5-CAA2047F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92" y="331005"/>
            <a:ext cx="12145608" cy="10146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Abstract: MPI, Dataflow, Streaming: Messaging for Diverse Requirements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55D139-B40A-4CD5-9476-54EDE5396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2" y="1675312"/>
            <a:ext cx="12145608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We look at messaging needed in a variety of parallel, distributed, cloud and edge computing applications. </a:t>
            </a:r>
          </a:p>
          <a:p>
            <a:r>
              <a:rPr lang="en-US" sz="3200" dirty="0"/>
              <a:t>We compare technology approaches in MPI, Asynchronous Many-Task systems, Apache </a:t>
            </a:r>
            <a:r>
              <a:rPr lang="en-US" sz="3200" dirty="0" err="1"/>
              <a:t>NiFi</a:t>
            </a:r>
            <a:r>
              <a:rPr lang="en-US" sz="3200" dirty="0"/>
              <a:t>, Heron, Kafka, </a:t>
            </a:r>
            <a:r>
              <a:rPr lang="en-US" sz="3200" dirty="0" err="1"/>
              <a:t>OpenWhisk</a:t>
            </a:r>
            <a:r>
              <a:rPr lang="en-US" sz="3200" dirty="0"/>
              <a:t>, Pregel, Spark and Flink, event-driven simulations (HLA) and  Microsoft Naiad. </a:t>
            </a:r>
          </a:p>
          <a:p>
            <a:r>
              <a:rPr lang="en-US" sz="3200" dirty="0"/>
              <a:t>We suggest an event-triggered dataflow polymorphic runtime with implementations that trade-off performance, fault tolerance, and usability.</a:t>
            </a:r>
          </a:p>
          <a:p>
            <a:r>
              <a:rPr lang="en-US" sz="3200" dirty="0"/>
              <a:t>Integrate Parallel Computing, Big Data, Grids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0BDB-113F-4816-9065-82D77B95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4A216-A639-4E76-A98F-CB1FF778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4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B4247-6A3F-42DF-8774-69B152E9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9361"/>
            <a:ext cx="12059322" cy="588723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MPI is wonderful </a:t>
            </a:r>
            <a:r>
              <a:rPr lang="en-US" dirty="0"/>
              <a:t>(and impossible to beat?) for closely coupled parallel computing but </a:t>
            </a:r>
          </a:p>
          <a:p>
            <a:pPr lvl="1"/>
            <a:r>
              <a:rPr lang="en-US" dirty="0"/>
              <a:t>There are many other regimes where either parallel computing and/or message passing essential</a:t>
            </a:r>
          </a:p>
          <a:p>
            <a:pPr lvl="1"/>
            <a:r>
              <a:rPr lang="en-US" dirty="0"/>
              <a:t>Application domains where other/higher-level concepts successful/necessary</a:t>
            </a:r>
          </a:p>
          <a:p>
            <a:r>
              <a:rPr lang="en-US" b="1" dirty="0"/>
              <a:t>Internet of Things </a:t>
            </a:r>
            <a:r>
              <a:rPr lang="en-US" dirty="0"/>
              <a:t>and </a:t>
            </a:r>
            <a:r>
              <a:rPr lang="en-US" b="1" dirty="0"/>
              <a:t>Edge Computing </a:t>
            </a:r>
            <a:r>
              <a:rPr lang="en-US" dirty="0"/>
              <a:t>growing in importance</a:t>
            </a:r>
          </a:p>
          <a:p>
            <a:r>
              <a:rPr lang="en-US" b="1" dirty="0"/>
              <a:t>Use of public clouds increasing rapidly</a:t>
            </a:r>
          </a:p>
          <a:p>
            <a:pPr lvl="1"/>
            <a:r>
              <a:rPr lang="en-US" dirty="0"/>
              <a:t>Clouds becoming diverse with subsystems containing GPU’s, FPGA’s, high performance networks, storage, memory …</a:t>
            </a:r>
          </a:p>
          <a:p>
            <a:r>
              <a:rPr lang="en-US" b="1" dirty="0"/>
              <a:t>Rich software stacks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HPC (High Performance Computing) for Parallel Computing </a:t>
            </a:r>
            <a:r>
              <a:rPr lang="en-US" b="1" dirty="0"/>
              <a:t>less used than(?)</a:t>
            </a:r>
          </a:p>
          <a:p>
            <a:pPr lvl="1"/>
            <a:r>
              <a:rPr lang="en-US" dirty="0"/>
              <a:t>Apache for Big Data Software Stack ABDS including some edge computing (streaming data)</a:t>
            </a:r>
          </a:p>
          <a:p>
            <a:r>
              <a:rPr lang="en-US" dirty="0"/>
              <a:t>A lot of confusion coming from different communities (database, distributed, parallel computing, machine learning, computational/data science)  investigating similar ideas with little knowledge exchange and mixed up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53B89F-D053-42B0-9B04-95C17E1F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66" y="-8163"/>
            <a:ext cx="10515600" cy="777774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Motivating Remarks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158470-9C58-410C-BB22-6450107D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33296-2B74-4880-9F95-CB00A000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8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7150"/>
            <a:ext cx="12120465" cy="57047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On general principles </a:t>
            </a:r>
            <a:r>
              <a:rPr lang="en-US" sz="2400" b="1" dirty="0"/>
              <a:t>parallel and distributed computing </a:t>
            </a:r>
            <a:r>
              <a:rPr lang="en-US" sz="2400" dirty="0"/>
              <a:t>have different requirements even if sometimes similar functionalities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For example, Reduce operation is different in MPI (Harp) and Spark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Large scale simulation requirements are well understood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Big Data requirements are not clear but there are a few key use types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Pleasingly parallel </a:t>
            </a:r>
            <a:r>
              <a:rPr lang="en-US" dirty="0"/>
              <a:t>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classic parallel computing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Current workloads stress 1) and 2) and are suited to current clouds and to ABDS (with no HPC)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This explains why Spark with poor GML performance is so successful and why it can ignore MPI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11" y="74726"/>
            <a:ext cx="5735208" cy="55242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Requirements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FDE6EA-59B9-4532-A8D7-51F30749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AFD36-91B1-4F85-B6BB-21FD9E48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247333"/>
            <a:ext cx="12021519" cy="7531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HPC Runtime versus ABDS distributed Computing Model on Data Analytics</a:t>
            </a: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12"/>
            <a:ext cx="6312976" cy="513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1" y="1177898"/>
            <a:ext cx="569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718" y="1443232"/>
            <a:ext cx="558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Hadoop</a:t>
            </a:r>
            <a:r>
              <a:rPr lang="en-US" sz="2400" dirty="0"/>
              <a:t> writes to disk and is</a:t>
            </a:r>
            <a:r>
              <a:rPr lang="en-US" sz="2400" b="1" dirty="0"/>
              <a:t> slowest</a:t>
            </a:r>
            <a:r>
              <a:rPr lang="en-US" sz="2400" dirty="0"/>
              <a:t>; </a:t>
            </a:r>
            <a:r>
              <a:rPr lang="en-US" sz="2400" b="1" dirty="0"/>
              <a:t>Spark </a:t>
            </a:r>
            <a:r>
              <a:rPr lang="en-US" sz="2400" dirty="0"/>
              <a:t>and </a:t>
            </a:r>
            <a:r>
              <a:rPr lang="en-US" sz="2400" b="1" dirty="0"/>
              <a:t>Flink</a:t>
            </a:r>
            <a:r>
              <a:rPr lang="en-US" sz="2400" dirty="0"/>
              <a:t> spawn many processes and do not support </a:t>
            </a:r>
            <a:r>
              <a:rPr lang="en-US" sz="2400" dirty="0" err="1"/>
              <a:t>AllReduce</a:t>
            </a:r>
            <a:r>
              <a:rPr lang="en-US" sz="2400" dirty="0"/>
              <a:t> directly; </a:t>
            </a:r>
            <a:br>
              <a:rPr lang="en-US" sz="2400" dirty="0"/>
            </a:br>
            <a:r>
              <a:rPr lang="en-US" sz="2400" b="1" dirty="0"/>
              <a:t>MPI</a:t>
            </a:r>
            <a:r>
              <a:rPr lang="en-US" sz="2400" dirty="0"/>
              <a:t> does in-place combined reduce/broadcast and is </a:t>
            </a:r>
            <a:r>
              <a:rPr lang="en-US" sz="2400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726264" y="3744321"/>
            <a:ext cx="531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Polymorphic Reduction capability choosing best implementation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HPC  architecture with</a:t>
            </a:r>
          </a:p>
          <a:p>
            <a:pPr lvl="1"/>
            <a:r>
              <a:rPr lang="en-US" sz="2400" dirty="0"/>
              <a:t>Mutable model</a:t>
            </a:r>
          </a:p>
          <a:p>
            <a:pPr lvl="1"/>
            <a:r>
              <a:rPr lang="en-US" sz="2400" dirty="0"/>
              <a:t>Immutable data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D42906C-A4CD-4951-97FE-C423FBEAD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75A58-AEB7-42B6-9E1E-21968A9E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17" y="199071"/>
            <a:ext cx="11438293" cy="976604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Multidimensional Scaling: </a:t>
            </a:r>
            <a:r>
              <a:rPr lang="en-US" sz="3600" b="1" dirty="0">
                <a:latin typeface="+mn-lt"/>
              </a:rPr>
              <a:t>3 Nested Parallel Sections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6" y="1203378"/>
            <a:ext cx="2641180" cy="4749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4368" y="5029153"/>
            <a:ext cx="409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MDS execution time on </a:t>
            </a:r>
            <a:r>
              <a:rPr lang="en-US" sz="2000" b="1" dirty="0"/>
              <a:t>16 nodes </a:t>
            </a:r>
            <a:r>
              <a:rPr lang="en-US" sz="2000" dirty="0"/>
              <a:t>with 20 processes in each node with varying number of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2589" y="5029153"/>
            <a:ext cx="3674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MDS execution time with 32000 points on </a:t>
            </a:r>
            <a:r>
              <a:rPr lang="en-US" b="1" dirty="0"/>
              <a:t>varying number of nodes</a:t>
            </a:r>
            <a:r>
              <a:rPr lang="en-US" dirty="0"/>
              <a:t>. Each node runs 20 parallel tasks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C9D38CA-AE07-44A1-A0F2-771E2C3E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C1728D-7FFC-4317-AAAE-AE12C197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ED6F8A-FBF3-42C4-9643-6D4340BA80AB}"/>
              </a:ext>
            </a:extLst>
          </p:cNvPr>
          <p:cNvGrpSpPr/>
          <p:nvPr/>
        </p:nvGrpSpPr>
        <p:grpSpPr>
          <a:xfrm>
            <a:off x="3099000" y="1742516"/>
            <a:ext cx="8781810" cy="2802763"/>
            <a:chOff x="3099000" y="1742516"/>
            <a:chExt cx="8781810" cy="28027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080" y="1742516"/>
              <a:ext cx="4113730" cy="27939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000" y="1742516"/>
              <a:ext cx="4664807" cy="280276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1B02A8-29DC-46FC-A942-C532008B4D66}"/>
                </a:ext>
              </a:extLst>
            </p:cNvPr>
            <p:cNvSpPr txBox="1"/>
            <p:nvPr/>
          </p:nvSpPr>
          <p:spPr>
            <a:xfrm>
              <a:off x="4598307" y="2303188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Flink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AC893-AA8D-40BE-8183-2C0C9E4C7216}"/>
                </a:ext>
              </a:extLst>
            </p:cNvPr>
            <p:cNvSpPr txBox="1"/>
            <p:nvPr/>
          </p:nvSpPr>
          <p:spPr>
            <a:xfrm>
              <a:off x="4444974" y="2971728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Spark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832E50-AF28-40B0-BA29-B531B802CB83}"/>
                </a:ext>
              </a:extLst>
            </p:cNvPr>
            <p:cNvSpPr txBox="1"/>
            <p:nvPr/>
          </p:nvSpPr>
          <p:spPr>
            <a:xfrm>
              <a:off x="6161663" y="3483922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MPI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6DA4D3C-B83F-4A1B-86AD-9069FF7162B3}"/>
              </a:ext>
            </a:extLst>
          </p:cNvPr>
          <p:cNvSpPr txBox="1"/>
          <p:nvPr/>
        </p:nvSpPr>
        <p:spPr>
          <a:xfrm>
            <a:off x="3119112" y="4593390"/>
            <a:ext cx="43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 Factor of 20-200 Faster than Spark/Flink</a:t>
            </a:r>
          </a:p>
        </p:txBody>
      </p:sp>
    </p:spTree>
    <p:extLst>
      <p:ext uri="{BB962C8B-B14F-4D97-AF65-F5344CB8AC3E}">
        <p14:creationId xmlns:p14="http://schemas.microsoft.com/office/powerpoint/2010/main" val="283531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4" y="3064546"/>
            <a:ext cx="12133006" cy="2852737"/>
          </a:xfrm>
        </p:spPr>
        <p:txBody>
          <a:bodyPr/>
          <a:lstStyle/>
          <a:p>
            <a:pPr algn="ctr"/>
            <a:r>
              <a:rPr lang="en-US" b="1" dirty="0"/>
              <a:t>Implementing Twister2</a:t>
            </a:r>
            <a:br>
              <a:rPr lang="en-US" b="1" dirty="0"/>
            </a:br>
            <a:r>
              <a:rPr lang="en-US" sz="5400" b="1" dirty="0"/>
              <a:t>to support a Grid linked to an HPC Cloud</a:t>
            </a:r>
            <a:endParaRPr lang="en-US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FC71D2-86FA-4882-98CC-B15ED30A02A6}"/>
              </a:ext>
            </a:extLst>
          </p:cNvPr>
          <p:cNvGrpSpPr/>
          <p:nvPr/>
        </p:nvGrpSpPr>
        <p:grpSpPr>
          <a:xfrm>
            <a:off x="1179150" y="524576"/>
            <a:ext cx="9033968" cy="3737377"/>
            <a:chOff x="1179150" y="524576"/>
            <a:chExt cx="9033968" cy="37373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4BA8669-A2EA-4691-825A-85A08E853E29}"/>
                </a:ext>
              </a:extLst>
            </p:cNvPr>
            <p:cNvGrpSpPr/>
            <p:nvPr/>
          </p:nvGrpSpPr>
          <p:grpSpPr>
            <a:xfrm>
              <a:off x="1179150" y="524576"/>
              <a:ext cx="9033968" cy="3737377"/>
              <a:chOff x="1309779" y="438495"/>
              <a:chExt cx="9033968" cy="373737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A9EF228-3C31-45C0-B050-64967551A367}"/>
                  </a:ext>
                </a:extLst>
              </p:cNvPr>
              <p:cNvGrpSpPr/>
              <p:nvPr/>
            </p:nvGrpSpPr>
            <p:grpSpPr>
              <a:xfrm>
                <a:off x="1309779" y="438495"/>
                <a:ext cx="9033968" cy="3737377"/>
                <a:chOff x="1876793" y="403142"/>
                <a:chExt cx="9033968" cy="373737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838FF88-EDE0-4FC8-8953-D448DFFAB774}"/>
                    </a:ext>
                  </a:extLst>
                </p:cNvPr>
                <p:cNvGrpSpPr/>
                <p:nvPr/>
              </p:nvGrpSpPr>
              <p:grpSpPr>
                <a:xfrm>
                  <a:off x="1876793" y="403142"/>
                  <a:ext cx="8126672" cy="3425430"/>
                  <a:chOff x="21265" y="617746"/>
                  <a:chExt cx="8126672" cy="3425430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81BF276B-E4F9-4373-886C-DAC1D55CEE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2482"/>
                  <a:stretch/>
                </p:blipFill>
                <p:spPr>
                  <a:xfrm>
                    <a:off x="21265" y="617746"/>
                    <a:ext cx="8126672" cy="3425430"/>
                  </a:xfrm>
                  <a:prstGeom prst="rect">
                    <a:avLst/>
                  </a:prstGeom>
                </p:spPr>
              </p:pic>
              <p:sp>
                <p:nvSpPr>
                  <p:cNvPr id="5" name="AutoShape 2" descr="Image result for clouds">
                    <a:extLst>
                      <a:ext uri="{FF2B5EF4-FFF2-40B4-BE49-F238E27FC236}">
                        <a16:creationId xmlns:a16="http://schemas.microsoft.com/office/drawing/2014/main" id="{A37E76CC-88EE-4121-906A-E2F577B3CC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43600" y="3276600"/>
                    <a:ext cx="304800" cy="3048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CE5F0219-0F6F-4553-8CD0-E2CA59E052C7}"/>
                      </a:ext>
                    </a:extLst>
                  </p:cNvPr>
                  <p:cNvGrpSpPr/>
                  <p:nvPr/>
                </p:nvGrpSpPr>
                <p:grpSpPr>
                  <a:xfrm>
                    <a:off x="1219937" y="1502386"/>
                    <a:ext cx="5450633" cy="1343787"/>
                    <a:chOff x="6090517" y="1408744"/>
                    <a:chExt cx="5450633" cy="1343787"/>
                  </a:xfrm>
                </p:grpSpPr>
                <p:sp>
                  <p:nvSpPr>
                    <p:cNvPr id="3" name="Oval 2">
                      <a:extLst>
                        <a:ext uri="{FF2B5EF4-FFF2-40B4-BE49-F238E27FC236}">
                          <a16:creationId xmlns:a16="http://schemas.microsoft.com/office/drawing/2014/main" id="{EDB5F2B5-8362-4398-9EF0-C34E719E8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7" name="Picture 6">
                      <a:extLst>
                        <a:ext uri="{FF2B5EF4-FFF2-40B4-BE49-F238E27FC236}">
                          <a16:creationId xmlns:a16="http://schemas.microsoft.com/office/drawing/2014/main" id="{0CF54FC4-1080-4196-AAE8-52F69312C0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Picture 4" descr="Related image">
                      <a:extLst>
                        <a:ext uri="{FF2B5EF4-FFF2-40B4-BE49-F238E27FC236}">
                          <a16:creationId xmlns:a16="http://schemas.microsoft.com/office/drawing/2014/main" id="{440D13DF-FDDE-4380-A7DE-B0B68F908234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0D405D0A-A6C4-428F-96B6-A0E061F0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00178" y="1511559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HPC</a:t>
                      </a:r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4FC3DA5F-4497-4DE3-907A-57F6EFB61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0517" y="1408744"/>
                      <a:ext cx="1240972" cy="1240972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Cloud</a:t>
                      </a:r>
                      <a:br>
                        <a:rPr lang="en-US" sz="14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    </a:t>
                      </a:r>
                      <a:br>
                        <a:rPr lang="en-US" sz="20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HPC</a:t>
                      </a:r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3D0E4E3-619A-4670-B334-2CDA41B3041A}"/>
                      </a:ext>
                    </a:extLst>
                  </p:cNvPr>
                  <p:cNvGrpSpPr/>
                  <p:nvPr/>
                </p:nvGrpSpPr>
                <p:grpSpPr>
                  <a:xfrm>
                    <a:off x="1029477" y="1605201"/>
                    <a:ext cx="1240972" cy="1240972"/>
                    <a:chOff x="10273004" y="1511559"/>
                    <a:chExt cx="1240972" cy="1240972"/>
                  </a:xfrm>
                </p:grpSpPr>
                <p:sp>
                  <p:nvSpPr>
                    <p:cNvPr id="12" name="Oval 11">
                      <a:extLst>
                        <a:ext uri="{FF2B5EF4-FFF2-40B4-BE49-F238E27FC236}">
                          <a16:creationId xmlns:a16="http://schemas.microsoft.com/office/drawing/2014/main" id="{A6B579C8-8DE7-425F-B766-99C859EA71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73004" y="1511559"/>
                      <a:ext cx="1240972" cy="124097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28410BC9-6F66-4F0C-A1F1-A9484733A1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0516630" y="1688602"/>
                      <a:ext cx="793912" cy="44459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" name="Picture 4" descr="Related image">
                      <a:extLst>
                        <a:ext uri="{FF2B5EF4-FFF2-40B4-BE49-F238E27FC236}">
                          <a16:creationId xmlns:a16="http://schemas.microsoft.com/office/drawing/2014/main" id="{F3E7A30B-328A-4687-944E-59BD3758C48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V="1">
                      <a:off x="10463464" y="2150900"/>
                      <a:ext cx="914400" cy="41148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ED61D05-CDB7-4626-97BD-BA9D75F21E48}"/>
                    </a:ext>
                  </a:extLst>
                </p:cNvPr>
                <p:cNvSpPr txBox="1"/>
                <p:nvPr/>
              </p:nvSpPr>
              <p:spPr>
                <a:xfrm>
                  <a:off x="1950098" y="3771187"/>
                  <a:ext cx="35521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IoT Devices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38E9CA-8680-4A18-B0DE-F9A75D0A3A1E}"/>
                    </a:ext>
                  </a:extLst>
                </p:cNvPr>
                <p:cNvSpPr txBox="1"/>
                <p:nvPr/>
              </p:nvSpPr>
              <p:spPr>
                <a:xfrm>
                  <a:off x="6129516" y="3771187"/>
                  <a:ext cx="47812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Centralized HPC Cloud + Edge = Fog + IoT Devices</a:t>
                  </a:r>
                </a:p>
              </p:txBody>
            </p: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9ACB23D-0765-495D-87C9-4BEE5154C869}"/>
                  </a:ext>
                </a:extLst>
              </p:cNvPr>
              <p:cNvSpPr/>
              <p:nvPr/>
            </p:nvSpPr>
            <p:spPr>
              <a:xfrm>
                <a:off x="2338087" y="1444643"/>
                <a:ext cx="1240972" cy="1240972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Cloud</a:t>
                </a:r>
                <a:br>
                  <a:rPr lang="en-US" sz="1400" b="1" dirty="0">
                    <a:solidFill>
                      <a:srgbClr val="FF0000"/>
                    </a:solidFill>
                  </a:rPr>
                </a:br>
                <a:r>
                  <a:rPr lang="en-US" sz="1200" b="1" dirty="0">
                    <a:solidFill>
                      <a:srgbClr val="FF0000"/>
                    </a:solidFill>
                  </a:rPr>
                  <a:t>   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chemeClr val="bg1"/>
                    </a:solidFill>
                  </a:rPr>
                  <a:t>HPC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2C62A7-3AC2-4815-9ED9-52B8BC45AE26}"/>
                </a:ext>
              </a:extLst>
            </p:cNvPr>
            <p:cNvSpPr txBox="1"/>
            <p:nvPr/>
          </p:nvSpPr>
          <p:spPr>
            <a:xfrm>
              <a:off x="7965768" y="1521834"/>
              <a:ext cx="518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Fog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52E6DF5-D1B0-4220-A4DB-C0DE071F1943}"/>
              </a:ext>
            </a:extLst>
          </p:cNvPr>
          <p:cNvSpPr txBox="1"/>
          <p:nvPr/>
        </p:nvSpPr>
        <p:spPr>
          <a:xfrm>
            <a:off x="9541129" y="2547686"/>
            <a:ext cx="2090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HPC Cloud can </a:t>
            </a:r>
            <a:br>
              <a:rPr lang="en-US" sz="2400" b="1" dirty="0"/>
            </a:br>
            <a:r>
              <a:rPr lang="en-US" sz="2400" b="1" dirty="0"/>
              <a:t>be federated 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67566C0D-BD07-4EF6-8E2E-35A59ABD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A3AC9F9-D249-4FA9-AF4C-CF783A82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895F-4299-4D32-AA78-E3E9DE0B8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16" y="117824"/>
            <a:ext cx="7068883" cy="2265317"/>
          </a:xfrm>
        </p:spPr>
        <p:txBody>
          <a:bodyPr>
            <a:normAutofit fontScale="92500"/>
          </a:bodyPr>
          <a:lstStyle/>
          <a:p>
            <a:r>
              <a:rPr lang="en-US" dirty="0"/>
              <a:t>Cloud-owner Provided Cloud-native platform  for</a:t>
            </a:r>
          </a:p>
          <a:p>
            <a:r>
              <a:rPr lang="en-US" dirty="0"/>
              <a:t>Event-driven applications which </a:t>
            </a:r>
          </a:p>
          <a:p>
            <a:r>
              <a:rPr lang="en-US" dirty="0"/>
              <a:t>Scale up and down instantly and automatically Charges for actual usage at a millisecond granularity</a:t>
            </a:r>
          </a:p>
        </p:txBody>
      </p:sp>
      <p:pic>
        <p:nvPicPr>
          <p:cNvPr id="1026" name="Picture 2" descr="https://docs.google.com/drawings/d/sUvoDPhzqReu3L7TUIArRwQ/image?w=624&amp;h=356&amp;rev=144&amp;ac=1">
            <a:extLst>
              <a:ext uri="{FF2B5EF4-FFF2-40B4-BE49-F238E27FC236}">
                <a16:creationId xmlns:a16="http://schemas.microsoft.com/office/drawing/2014/main" id="{3A4234AA-73ED-4213-AD0E-E35F96A1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" y="2383141"/>
            <a:ext cx="6407677" cy="36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CFD559-8FAF-48D0-A3FC-34FD4B073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332"/>
          <a:stretch/>
        </p:blipFill>
        <p:spPr>
          <a:xfrm>
            <a:off x="6430296" y="2681064"/>
            <a:ext cx="5368412" cy="30598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D8D62F-8FF9-4E8B-AD79-01A4462C13E5}"/>
              </a:ext>
            </a:extLst>
          </p:cNvPr>
          <p:cNvSpPr txBox="1"/>
          <p:nvPr/>
        </p:nvSpPr>
        <p:spPr>
          <a:xfrm>
            <a:off x="7683362" y="2070437"/>
            <a:ext cx="349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GridSolve</a:t>
            </a:r>
            <a:r>
              <a:rPr lang="en-US" sz="2400" dirty="0"/>
              <a:t>, Neos were </a:t>
            </a:r>
            <a:r>
              <a:rPr lang="en-US" sz="2400" dirty="0" err="1"/>
              <a:t>FaaS</a:t>
            </a:r>
            <a:endParaRPr lang="en-US" sz="24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015FC77-75AA-41A7-BA8F-8D541E21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46E26-B677-4CFE-8217-132B28FE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CFB5F-66B3-4BC7-BECF-B64BC616B777}"/>
              </a:ext>
            </a:extLst>
          </p:cNvPr>
          <p:cNvSpPr txBox="1"/>
          <p:nvPr/>
        </p:nvSpPr>
        <p:spPr>
          <a:xfrm>
            <a:off x="6342737" y="5858704"/>
            <a:ext cx="581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review http://dx.doi.org/10.13140/RG.2.2.15007.87206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A09DC2A-070E-4E8D-955D-2C05A595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9" y="117824"/>
            <a:ext cx="5144318" cy="2005248"/>
          </a:xfrm>
        </p:spPr>
        <p:txBody>
          <a:bodyPr>
            <a:noAutofit/>
          </a:bodyPr>
          <a:lstStyle/>
          <a:p>
            <a:r>
              <a:rPr lang="en-US" sz="3200" dirty="0"/>
              <a:t>Serverless (server hidden) computing attractive to user:  </a:t>
            </a:r>
            <a:br>
              <a:rPr lang="en-US" sz="3200" dirty="0"/>
            </a:br>
            <a:r>
              <a:rPr lang="en-US" sz="3200" b="0" dirty="0"/>
              <a:t>“No server is easier to manage than no server”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476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3" y="49620"/>
            <a:ext cx="11983453" cy="817646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+mn-lt"/>
              </a:rPr>
              <a:t>Twister2: “Next Generation Grid - Edge – HPC Cloud”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50178"/>
            <a:ext cx="12087726" cy="55363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Original 2010 </a:t>
            </a:r>
            <a:r>
              <a:rPr lang="en-US" b="1" dirty="0"/>
              <a:t>Twister</a:t>
            </a:r>
            <a:r>
              <a:rPr lang="en-US" dirty="0"/>
              <a:t> paper was a particular approach to Map-Collective iterative processing for machine learning</a:t>
            </a:r>
          </a:p>
          <a:p>
            <a:r>
              <a:rPr lang="en-US" sz="2700" b="1" dirty="0"/>
              <a:t>Re-engineer </a:t>
            </a:r>
            <a:r>
              <a:rPr lang="en-US" sz="2700" dirty="0"/>
              <a:t>current Apache Big Data software systems as </a:t>
            </a:r>
            <a:r>
              <a:rPr lang="en-US" sz="2700" b="1" dirty="0"/>
              <a:t>a toolkit </a:t>
            </a:r>
            <a:r>
              <a:rPr lang="en-US" sz="2700" dirty="0"/>
              <a:t>with MPI as an option</a:t>
            </a:r>
          </a:p>
          <a:p>
            <a:pPr lvl="1"/>
            <a:r>
              <a:rPr lang="en-US" dirty="0"/>
              <a:t>Base on </a:t>
            </a:r>
            <a:r>
              <a:rPr lang="en-US" b="1" dirty="0"/>
              <a:t>Apache Heron </a:t>
            </a:r>
            <a:r>
              <a:rPr lang="en-US" dirty="0"/>
              <a:t>as most modern and “neutral” on controversial issues</a:t>
            </a:r>
          </a:p>
          <a:p>
            <a:r>
              <a:rPr lang="en-US" dirty="0"/>
              <a:t>Support a </a:t>
            </a:r>
            <a:r>
              <a:rPr lang="en-US" b="1" dirty="0" err="1"/>
              <a:t>serverless</a:t>
            </a:r>
            <a:r>
              <a:rPr lang="en-US" b="1" dirty="0"/>
              <a:t> (cloud-native) dataflow event-driven HPC-</a:t>
            </a:r>
            <a:r>
              <a:rPr lang="en-US" b="1" dirty="0" err="1"/>
              <a:t>FaaS</a:t>
            </a:r>
            <a:r>
              <a:rPr lang="en-US" b="1" dirty="0"/>
              <a:t> (microservice) </a:t>
            </a:r>
            <a:r>
              <a:rPr lang="en-US" dirty="0"/>
              <a:t>framework running across application and geographic domains. </a:t>
            </a:r>
          </a:p>
          <a:p>
            <a:pPr lvl="1"/>
            <a:r>
              <a:rPr lang="en-US" dirty="0"/>
              <a:t>Support all types of Data analysis from GML to Edge computing</a:t>
            </a:r>
          </a:p>
          <a:p>
            <a:r>
              <a:rPr lang="en-US" dirty="0"/>
              <a:t>Build on Cloud best practice but use HPC wherever possible to get high performance</a:t>
            </a:r>
          </a:p>
          <a:p>
            <a:r>
              <a:rPr lang="en-US" dirty="0"/>
              <a:t>Smoothly support current paradigms Naiad, Hadoop, Spark, Flink, Storm, Heron, MPI …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pPr lvl="1"/>
            <a:r>
              <a:rPr lang="en-US" dirty="0"/>
              <a:t>i.e. do not require a single runtime</a:t>
            </a:r>
          </a:p>
          <a:p>
            <a:r>
              <a:rPr lang="en-US" dirty="0"/>
              <a:t>Focus on Runtime but this implies HPC-</a:t>
            </a:r>
            <a:r>
              <a:rPr lang="en-US" dirty="0" err="1"/>
              <a:t>FaaS</a:t>
            </a:r>
            <a:r>
              <a:rPr lang="en-US" dirty="0"/>
              <a:t> programming and execution model</a:t>
            </a:r>
          </a:p>
          <a:p>
            <a:r>
              <a:rPr lang="en-US" dirty="0"/>
              <a:t>This describes </a:t>
            </a:r>
            <a:r>
              <a:rPr lang="en-US" b="1" dirty="0"/>
              <a:t>a next generation Grid </a:t>
            </a:r>
            <a:r>
              <a:rPr lang="en-US" dirty="0"/>
              <a:t>based on data and edge devices – not computing as in original Grid</a:t>
            </a:r>
          </a:p>
          <a:p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53D79-CED0-4471-8136-E322B1F0E717}"/>
              </a:ext>
            </a:extLst>
          </p:cNvPr>
          <p:cNvSpPr/>
          <p:nvPr/>
        </p:nvSpPr>
        <p:spPr>
          <a:xfrm>
            <a:off x="3089087" y="5824835"/>
            <a:ext cx="878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 long paper http://dsc.soic.indiana.edu/publications/Twister2.pdf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E21F9-A73E-4161-8248-CA3770D5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92663E-4689-4078-A650-CD56549D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2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16681</TotalTime>
  <Words>1871</Words>
  <Application>Microsoft Office PowerPoint</Application>
  <PresentationFormat>Widescreen</PresentationFormat>
  <Paragraphs>313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ＭＳ Ｐゴシック</vt:lpstr>
      <vt:lpstr>Arial</vt:lpstr>
      <vt:lpstr>Arial</vt:lpstr>
      <vt:lpstr>Arial Black</vt:lpstr>
      <vt:lpstr>Calibri</vt:lpstr>
      <vt:lpstr>Times New Roman</vt:lpstr>
      <vt:lpstr>1_Office Theme</vt:lpstr>
      <vt:lpstr>MPI, Dataflow, Streaming: Messaging for Diverse Requirements</vt:lpstr>
      <vt:lpstr>Abstract: MPI, Dataflow, Streaming: Messaging for Diverse Requirements</vt:lpstr>
      <vt:lpstr>Motivating Remarks</vt:lpstr>
      <vt:lpstr>Requirements</vt:lpstr>
      <vt:lpstr>HPC Runtime versus ABDS distributed Computing Model on Data Analytics</vt:lpstr>
      <vt:lpstr>Multidimensional Scaling: 3 Nested Parallel Sections</vt:lpstr>
      <vt:lpstr>Implementing Twister2 to support a Grid linked to an HPC Cloud</vt:lpstr>
      <vt:lpstr>Serverless (server hidden) computing attractive to user:   “No server is easier to manage than no server”</vt:lpstr>
      <vt:lpstr>Twister2: “Next Generation Grid - Edge – HPC Cloud”</vt:lpstr>
      <vt:lpstr>Communication (Messaging) Models</vt:lpstr>
      <vt:lpstr>Core SPIDAL Parallel HPC Library with Collective Used</vt:lpstr>
      <vt:lpstr>Coordination Points</vt:lpstr>
      <vt:lpstr>NiFi Workflow with Coarse Grain Coordination</vt:lpstr>
      <vt:lpstr>K-means and Dataflow</vt:lpstr>
      <vt:lpstr>Handling of State</vt:lpstr>
      <vt:lpstr>Fault Tolerance and State  </vt:lpstr>
      <vt:lpstr>Twister2 Components I</vt:lpstr>
      <vt:lpstr>Twister2 Components II</vt:lpstr>
      <vt:lpstr>Summary of MPI in a HPC Cloud + Edge + Grid Environment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250</cp:revision>
  <dcterms:created xsi:type="dcterms:W3CDTF">2017-06-12T19:54:34Z</dcterms:created>
  <dcterms:modified xsi:type="dcterms:W3CDTF">2017-10-12T00:45:00Z</dcterms:modified>
</cp:coreProperties>
</file>