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38"/>
  </p:notesMasterIdLst>
  <p:sldIdLst>
    <p:sldId id="267" r:id="rId2"/>
    <p:sldId id="545" r:id="rId3"/>
    <p:sldId id="614" r:id="rId4"/>
    <p:sldId id="562" r:id="rId5"/>
    <p:sldId id="615" r:id="rId6"/>
    <p:sldId id="556" r:id="rId7"/>
    <p:sldId id="561" r:id="rId8"/>
    <p:sldId id="563" r:id="rId9"/>
    <p:sldId id="564" r:id="rId10"/>
    <p:sldId id="616" r:id="rId11"/>
    <p:sldId id="617" r:id="rId12"/>
    <p:sldId id="627" r:id="rId13"/>
    <p:sldId id="618" r:id="rId14"/>
    <p:sldId id="620" r:id="rId15"/>
    <p:sldId id="621" r:id="rId16"/>
    <p:sldId id="559" r:id="rId17"/>
    <p:sldId id="551" r:id="rId18"/>
    <p:sldId id="612" r:id="rId19"/>
    <p:sldId id="555" r:id="rId20"/>
    <p:sldId id="622" r:id="rId21"/>
    <p:sldId id="625" r:id="rId22"/>
    <p:sldId id="565" r:id="rId23"/>
    <p:sldId id="566" r:id="rId24"/>
    <p:sldId id="623" r:id="rId25"/>
    <p:sldId id="624" r:id="rId26"/>
    <p:sldId id="572" r:id="rId27"/>
    <p:sldId id="573" r:id="rId28"/>
    <p:sldId id="568" r:id="rId29"/>
    <p:sldId id="567" r:id="rId30"/>
    <p:sldId id="626" r:id="rId31"/>
    <p:sldId id="570" r:id="rId32"/>
    <p:sldId id="630" r:id="rId33"/>
    <p:sldId id="631" r:id="rId34"/>
    <p:sldId id="632" r:id="rId35"/>
    <p:sldId id="628" r:id="rId36"/>
    <p:sldId id="629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FF99"/>
    <a:srgbClr val="FFFF66"/>
    <a:srgbClr val="F3FCD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8" autoAdjust="0"/>
    <p:restoredTop sz="89293" autoAdjust="0"/>
  </p:normalViewPr>
  <p:slideViewPr>
    <p:cSldViewPr>
      <p:cViewPr varScale="1">
        <p:scale>
          <a:sx n="113" d="100"/>
          <a:sy n="113" d="100"/>
        </p:scale>
        <p:origin x="85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ome:ajyounge:shoc-results:ib-xen-microbenc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ome:ajyounge:Documents:shoc_benchmarks_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ome:ajyounge:Documents:shoc_benchmarks_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ome:ajyounge:Documents:shoc_benchmarks_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neu:Documents:fg-tren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InfiniBand</a:t>
            </a:r>
            <a:r>
              <a:rPr lang="en-US" baseline="0"/>
              <a:t> Bandwidth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'ISI Read BW'!$I$20:$I$23</c:f>
              <c:strCache>
                <c:ptCount val="4"/>
                <c:pt idx="0">
                  <c:v>NAT READ</c:v>
                </c:pt>
                <c:pt idx="1">
                  <c:v>VM READ</c:v>
                </c:pt>
                <c:pt idx="2">
                  <c:v>NAT WRITE</c:v>
                </c:pt>
                <c:pt idx="3">
                  <c:v>VM WRITE</c:v>
                </c:pt>
              </c:strCache>
            </c:strRef>
          </c:cat>
          <c:val>
            <c:numRef>
              <c:f>'ISI Read BW'!$K$20:$K$23</c:f>
              <c:numCache>
                <c:formatCode>General</c:formatCode>
                <c:ptCount val="4"/>
                <c:pt idx="0">
                  <c:v>3274.1954999999998</c:v>
                </c:pt>
                <c:pt idx="1">
                  <c:v>3272.9996000000001</c:v>
                </c:pt>
                <c:pt idx="2">
                  <c:v>3261.5549999999998</c:v>
                </c:pt>
                <c:pt idx="3">
                  <c:v>2935.3703850000002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6518832"/>
        <c:axId val="-393614768"/>
      </c:barChart>
      <c:catAx>
        <c:axId val="-176518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393614768"/>
        <c:crosses val="autoZero"/>
        <c:auto val="1"/>
        <c:lblAlgn val="ctr"/>
        <c:lblOffset val="100"/>
        <c:noMultiLvlLbl val="0"/>
      </c:catAx>
      <c:valAx>
        <c:axId val="-39361476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Bandwidth (MB/s)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765188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GPU Max</a:t>
            </a:r>
            <a:r>
              <a:rPr lang="en-US" baseline="0" dirty="0" smtClean="0"/>
              <a:t> </a:t>
            </a:r>
            <a:r>
              <a:rPr lang="en-US" baseline="0" dirty="0"/>
              <a:t>FLOPS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Delta Native</c:v>
          </c:tx>
          <c:spPr>
            <a:solidFill>
              <a:schemeClr val="accent2">
                <a:lumMod val="5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SUMMARY!$G$4:$G$5</c:f>
                <c:numCache>
                  <c:formatCode>General</c:formatCode>
                  <c:ptCount val="2"/>
                  <c:pt idx="0">
                    <c:v>6.7895144044569797E-2</c:v>
                  </c:pt>
                  <c:pt idx="1">
                    <c:v>1.59311374560136E-2</c:v>
                  </c:pt>
                </c:numCache>
              </c:numRef>
            </c:plus>
            <c:minus>
              <c:numRef>
                <c:f>SUMMARY!$G$4:$G$5</c:f>
                <c:numCache>
                  <c:formatCode>General</c:formatCode>
                  <c:ptCount val="2"/>
                  <c:pt idx="0">
                    <c:v>6.7895144044569797E-2</c:v>
                  </c:pt>
                  <c:pt idx="1">
                    <c:v>1.59311374560136E-2</c:v>
                  </c:pt>
                </c:numCache>
              </c:numRef>
            </c:minus>
          </c:errBars>
          <c:cat>
            <c:strRef>
              <c:f>SUMMARY!$D$4:$D$5</c:f>
              <c:strCache>
                <c:ptCount val="2"/>
                <c:pt idx="0">
                  <c:v>maxspflops</c:v>
                </c:pt>
                <c:pt idx="1">
                  <c:v>maxdpflops</c:v>
                </c:pt>
              </c:strCache>
            </c:strRef>
          </c:cat>
          <c:val>
            <c:numRef>
              <c:f>SUMMARY!$E$4:$E$5</c:f>
              <c:numCache>
                <c:formatCode>General</c:formatCode>
                <c:ptCount val="2"/>
                <c:pt idx="0">
                  <c:v>1001.15</c:v>
                </c:pt>
                <c:pt idx="1">
                  <c:v>509.1432999999999</c:v>
                </c:pt>
              </c:numCache>
            </c:numRef>
          </c:val>
        </c:ser>
        <c:ser>
          <c:idx val="1"/>
          <c:order val="1"/>
          <c:tx>
            <c:v>Delta VM</c:v>
          </c:tx>
          <c:invertIfNegative val="0"/>
          <c:errBars>
            <c:errBarType val="both"/>
            <c:errValType val="cust"/>
            <c:noEndCap val="0"/>
            <c:plus>
              <c:numRef>
                <c:f>SUMMARY!$J$4:$J$5</c:f>
                <c:numCache>
                  <c:formatCode>General</c:formatCode>
                  <c:ptCount val="2"/>
                  <c:pt idx="0">
                    <c:v>5.3344744000233903E-2</c:v>
                  </c:pt>
                  <c:pt idx="1">
                    <c:v>1.7026768735051899E-2</c:v>
                  </c:pt>
                </c:numCache>
              </c:numRef>
            </c:plus>
            <c:minus>
              <c:numRef>
                <c:f>SUMMARY!$J$4:$J$5</c:f>
                <c:numCache>
                  <c:formatCode>General</c:formatCode>
                  <c:ptCount val="2"/>
                  <c:pt idx="0">
                    <c:v>5.3344744000233903E-2</c:v>
                  </c:pt>
                  <c:pt idx="1">
                    <c:v>1.7026768735051899E-2</c:v>
                  </c:pt>
                </c:numCache>
              </c:numRef>
            </c:minus>
          </c:errBars>
          <c:cat>
            <c:strRef>
              <c:f>SUMMARY!$D$4:$D$5</c:f>
              <c:strCache>
                <c:ptCount val="2"/>
                <c:pt idx="0">
                  <c:v>maxspflops</c:v>
                </c:pt>
                <c:pt idx="1">
                  <c:v>maxdpflops</c:v>
                </c:pt>
              </c:strCache>
            </c:strRef>
          </c:cat>
          <c:val>
            <c:numRef>
              <c:f>SUMMARY!$H$4:$H$5</c:f>
              <c:numCache>
                <c:formatCode>General</c:formatCode>
                <c:ptCount val="2"/>
                <c:pt idx="0">
                  <c:v>1001.2305</c:v>
                </c:pt>
                <c:pt idx="1">
                  <c:v>509.15269999999998</c:v>
                </c:pt>
              </c:numCache>
            </c:numRef>
          </c:val>
        </c:ser>
        <c:ser>
          <c:idx val="2"/>
          <c:order val="2"/>
          <c:tx>
            <c:v>ISI Nat</c:v>
          </c:tx>
          <c:invertIfNegative val="0"/>
          <c:errBars>
            <c:errBarType val="both"/>
            <c:errValType val="cust"/>
            <c:noEndCap val="0"/>
            <c:plus>
              <c:numRef>
                <c:f>(SUMMARY!$N$4,SUMMARY!$N$5)</c:f>
                <c:numCache>
                  <c:formatCode>General</c:formatCode>
                  <c:ptCount val="2"/>
                  <c:pt idx="0">
                    <c:v>0.29237566300000001</c:v>
                  </c:pt>
                  <c:pt idx="1">
                    <c:v>0.12907754799999999</c:v>
                  </c:pt>
                </c:numCache>
              </c:numRef>
            </c:plus>
            <c:minus>
              <c:numRef>
                <c:f>SUMMARY!$N$4:$N$5</c:f>
                <c:numCache>
                  <c:formatCode>General</c:formatCode>
                  <c:ptCount val="2"/>
                  <c:pt idx="0">
                    <c:v>0.29237566300000001</c:v>
                  </c:pt>
                  <c:pt idx="1">
                    <c:v>0.12907754799999999</c:v>
                  </c:pt>
                </c:numCache>
              </c:numRef>
            </c:minus>
          </c:errBars>
          <c:val>
            <c:numRef>
              <c:f>SUMMARY!$L$4:$L$5</c:f>
              <c:numCache>
                <c:formatCode>General</c:formatCode>
                <c:ptCount val="2"/>
                <c:pt idx="0">
                  <c:v>3098.2244999999998</c:v>
                </c:pt>
                <c:pt idx="1">
                  <c:v>1164.7280000000001</c:v>
                </c:pt>
              </c:numCache>
            </c:numRef>
          </c:val>
        </c:ser>
        <c:ser>
          <c:idx val="3"/>
          <c:order val="3"/>
          <c:tx>
            <c:v>ISI VM</c:v>
          </c:tx>
          <c:invertIfNegative val="0"/>
          <c:errBars>
            <c:errBarType val="both"/>
            <c:errValType val="cust"/>
            <c:noEndCap val="0"/>
            <c:plus>
              <c:numRef>
                <c:f>SUMMARY!$Q$4:$Q$5</c:f>
                <c:numCache>
                  <c:formatCode>General</c:formatCode>
                  <c:ptCount val="2"/>
                  <c:pt idx="0">
                    <c:v>8.7762903000000003E-2</c:v>
                  </c:pt>
                  <c:pt idx="1">
                    <c:v>4.7075656E-2</c:v>
                  </c:pt>
                </c:numCache>
              </c:numRef>
            </c:plus>
            <c:minus>
              <c:numRef>
                <c:f>SUMMARY!$Q$4:$Q$5</c:f>
                <c:numCache>
                  <c:formatCode>General</c:formatCode>
                  <c:ptCount val="2"/>
                  <c:pt idx="0">
                    <c:v>8.7762903000000003E-2</c:v>
                  </c:pt>
                  <c:pt idx="1">
                    <c:v>4.7075656E-2</c:v>
                  </c:pt>
                </c:numCache>
              </c:numRef>
            </c:minus>
          </c:errBars>
          <c:val>
            <c:numRef>
              <c:f>SUMMARY!$O$4:$O$5</c:f>
              <c:numCache>
                <c:formatCode>General</c:formatCode>
                <c:ptCount val="2"/>
                <c:pt idx="0">
                  <c:v>3006.788</c:v>
                </c:pt>
                <c:pt idx="1">
                  <c:v>1168.6130000000001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93711616"/>
        <c:axId val="-173179744"/>
      </c:barChart>
      <c:catAx>
        <c:axId val="-393711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Benchmark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-173179744"/>
        <c:crosses val="autoZero"/>
        <c:auto val="1"/>
        <c:lblAlgn val="ctr"/>
        <c:lblOffset val="100"/>
        <c:noMultiLvlLbl val="0"/>
      </c:catAx>
      <c:valAx>
        <c:axId val="-173179744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GFLOPS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393711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GPU Bus </a:t>
            </a:r>
            <a:r>
              <a:rPr lang="en-US" dirty="0"/>
              <a:t>Speed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C2075 Native</c:v>
          </c:tx>
          <c:invertIfNegative val="0"/>
          <c:cat>
            <c:strRef>
              <c:f>SUMMARY!$D$2:$D$3</c:f>
              <c:strCache>
                <c:ptCount val="2"/>
                <c:pt idx="0">
                  <c:v>bspeed_download</c:v>
                </c:pt>
                <c:pt idx="1">
                  <c:v>bspeed_readback</c:v>
                </c:pt>
              </c:strCache>
            </c:strRef>
          </c:cat>
          <c:val>
            <c:numRef>
              <c:f>SUMMARY!$E$2:$E$3</c:f>
              <c:numCache>
                <c:formatCode>General</c:formatCode>
                <c:ptCount val="2"/>
                <c:pt idx="0">
                  <c:v>6.0264049999999996</c:v>
                </c:pt>
                <c:pt idx="1">
                  <c:v>5.7944894999999956</c:v>
                </c:pt>
              </c:numCache>
            </c:numRef>
          </c:val>
        </c:ser>
        <c:ser>
          <c:idx val="1"/>
          <c:order val="1"/>
          <c:tx>
            <c:v>C2075 VM</c:v>
          </c:tx>
          <c:invertIfNegative val="0"/>
          <c:cat>
            <c:strRef>
              <c:f>SUMMARY!$D$2:$D$3</c:f>
              <c:strCache>
                <c:ptCount val="2"/>
                <c:pt idx="0">
                  <c:v>bspeed_download</c:v>
                </c:pt>
                <c:pt idx="1">
                  <c:v>bspeed_readback</c:v>
                </c:pt>
              </c:strCache>
            </c:strRef>
          </c:cat>
          <c:val>
            <c:numRef>
              <c:f>SUMMARY!$H$2:$H$3</c:f>
              <c:numCache>
                <c:formatCode>General</c:formatCode>
                <c:ptCount val="2"/>
                <c:pt idx="0">
                  <c:v>5.7446339999999987</c:v>
                </c:pt>
                <c:pt idx="1">
                  <c:v>5.3854254999999966</c:v>
                </c:pt>
              </c:numCache>
            </c:numRef>
          </c:val>
        </c:ser>
        <c:ser>
          <c:idx val="2"/>
          <c:order val="2"/>
          <c:tx>
            <c:v>K20m Native</c:v>
          </c:tx>
          <c:invertIfNegative val="0"/>
          <c:cat>
            <c:strRef>
              <c:f>SUMMARY!$D$2:$D$3</c:f>
              <c:strCache>
                <c:ptCount val="2"/>
                <c:pt idx="0">
                  <c:v>bspeed_download</c:v>
                </c:pt>
                <c:pt idx="1">
                  <c:v>bspeed_readback</c:v>
                </c:pt>
              </c:strCache>
            </c:strRef>
          </c:cat>
          <c:val>
            <c:numRef>
              <c:f>SUMMARY!$L$2:$L$3</c:f>
              <c:numCache>
                <c:formatCode>General</c:formatCode>
                <c:ptCount val="2"/>
                <c:pt idx="0">
                  <c:v>6.285647</c:v>
                </c:pt>
                <c:pt idx="1">
                  <c:v>6.6989819999999929</c:v>
                </c:pt>
              </c:numCache>
            </c:numRef>
          </c:val>
        </c:ser>
        <c:ser>
          <c:idx val="3"/>
          <c:order val="3"/>
          <c:tx>
            <c:v>K20m VM</c:v>
          </c:tx>
          <c:invertIfNegative val="0"/>
          <c:cat>
            <c:strRef>
              <c:f>SUMMARY!$D$2:$D$3</c:f>
              <c:strCache>
                <c:ptCount val="2"/>
                <c:pt idx="0">
                  <c:v>bspeed_download</c:v>
                </c:pt>
                <c:pt idx="1">
                  <c:v>bspeed_readback</c:v>
                </c:pt>
              </c:strCache>
            </c:strRef>
          </c:cat>
          <c:val>
            <c:numRef>
              <c:f>SUMMARY!$O$2:$O$3</c:f>
              <c:numCache>
                <c:formatCode>General</c:formatCode>
                <c:ptCount val="2"/>
                <c:pt idx="0">
                  <c:v>6.2566005000000002</c:v>
                </c:pt>
                <c:pt idx="1">
                  <c:v>6.698474999999994</c:v>
                </c:pt>
              </c:numCache>
            </c:numRef>
          </c:val>
        </c:ser>
        <c:ser>
          <c:idx val="4"/>
          <c:order val="4"/>
          <c:tx>
            <c:strRef>
              <c:f>SUMMARY!$Z$1</c:f>
              <c:strCache>
                <c:ptCount val="1"/>
                <c:pt idx="0">
                  <c:v>rCUDA v3 GigE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SUMMARY!$D$2:$D$3</c:f>
              <c:strCache>
                <c:ptCount val="2"/>
                <c:pt idx="0">
                  <c:v>bspeed_download</c:v>
                </c:pt>
                <c:pt idx="1">
                  <c:v>bspeed_readback</c:v>
                </c:pt>
              </c:strCache>
            </c:strRef>
          </c:cat>
          <c:val>
            <c:numRef>
              <c:f>SUMMARY!$Z$2:$Z$3</c:f>
              <c:numCache>
                <c:formatCode>General</c:formatCode>
                <c:ptCount val="2"/>
                <c:pt idx="0">
                  <c:v>0.12</c:v>
                </c:pt>
                <c:pt idx="1">
                  <c:v>0.1</c:v>
                </c:pt>
              </c:numCache>
            </c:numRef>
          </c:val>
        </c:ser>
        <c:ser>
          <c:idx val="5"/>
          <c:order val="5"/>
          <c:tx>
            <c:strRef>
              <c:f>SUMMARY!$AA$1</c:f>
              <c:strCache>
                <c:ptCount val="1"/>
                <c:pt idx="0">
                  <c:v>rCUDA v4 GigE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SUMMARY!$D$2:$D$3</c:f>
              <c:strCache>
                <c:ptCount val="2"/>
                <c:pt idx="0">
                  <c:v>bspeed_download</c:v>
                </c:pt>
                <c:pt idx="1">
                  <c:v>bspeed_readback</c:v>
                </c:pt>
              </c:strCache>
            </c:strRef>
          </c:cat>
          <c:val>
            <c:numRef>
              <c:f>SUMMARY!$AA$2:$AA$3</c:f>
              <c:numCache>
                <c:formatCode>General</c:formatCode>
                <c:ptCount val="2"/>
                <c:pt idx="0">
                  <c:v>0.12</c:v>
                </c:pt>
                <c:pt idx="1">
                  <c:v>0.12</c:v>
                </c:pt>
              </c:numCache>
            </c:numRef>
          </c:val>
        </c:ser>
        <c:ser>
          <c:idx val="6"/>
          <c:order val="6"/>
          <c:tx>
            <c:strRef>
              <c:f>SUMMARY!$AB$1</c:f>
              <c:strCache>
                <c:ptCount val="1"/>
                <c:pt idx="0">
                  <c:v>rCUDA v3 IPoIB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SUMMARY!$D$2:$D$3</c:f>
              <c:strCache>
                <c:ptCount val="2"/>
                <c:pt idx="0">
                  <c:v>bspeed_download</c:v>
                </c:pt>
                <c:pt idx="1">
                  <c:v>bspeed_readback</c:v>
                </c:pt>
              </c:strCache>
            </c:strRef>
          </c:cat>
          <c:val>
            <c:numRef>
              <c:f>SUMMARY!$AB$2:$AB$3</c:f>
              <c:numCache>
                <c:formatCode>General</c:formatCode>
                <c:ptCount val="2"/>
                <c:pt idx="0">
                  <c:v>1.1000000000000001</c:v>
                </c:pt>
                <c:pt idx="1">
                  <c:v>0.85</c:v>
                </c:pt>
              </c:numCache>
            </c:numRef>
          </c:val>
        </c:ser>
        <c:ser>
          <c:idx val="7"/>
          <c:order val="7"/>
          <c:tx>
            <c:strRef>
              <c:f>SUMMARY!$AC$1</c:f>
              <c:strCache>
                <c:ptCount val="1"/>
                <c:pt idx="0">
                  <c:v>rCUDA v4 IPoIB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SUMMARY!$D$2:$D$3</c:f>
              <c:strCache>
                <c:ptCount val="2"/>
                <c:pt idx="0">
                  <c:v>bspeed_download</c:v>
                </c:pt>
                <c:pt idx="1">
                  <c:v>bspeed_readback</c:v>
                </c:pt>
              </c:strCache>
            </c:strRef>
          </c:cat>
          <c:val>
            <c:numRef>
              <c:f>SUMMARY!$AC$2:$AC$3</c:f>
              <c:numCache>
                <c:formatCode>General</c:formatCode>
                <c:ptCount val="2"/>
                <c:pt idx="0">
                  <c:v>1.55</c:v>
                </c:pt>
                <c:pt idx="1">
                  <c:v>1.55</c:v>
                </c:pt>
              </c:numCache>
            </c:numRef>
          </c:val>
        </c:ser>
        <c:ser>
          <c:idx val="8"/>
          <c:order val="8"/>
          <c:tx>
            <c:strRef>
              <c:f>SUMMARY!$AD$1</c:f>
              <c:strCache>
                <c:ptCount val="1"/>
                <c:pt idx="0">
                  <c:v>rCUDA v4 IBV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SUMMARY!$D$2:$D$3</c:f>
              <c:strCache>
                <c:ptCount val="2"/>
                <c:pt idx="0">
                  <c:v>bspeed_download</c:v>
                </c:pt>
                <c:pt idx="1">
                  <c:v>bspeed_readback</c:v>
                </c:pt>
              </c:strCache>
            </c:strRef>
          </c:cat>
          <c:val>
            <c:numRef>
              <c:f>SUMMARY!$AD$2:$AD$3</c:f>
              <c:numCache>
                <c:formatCode>General</c:formatCode>
                <c:ptCount val="2"/>
                <c:pt idx="0">
                  <c:v>2.8</c:v>
                </c:pt>
                <c:pt idx="1">
                  <c:v>2.75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174848"/>
        <c:axId val="-173170496"/>
      </c:barChart>
      <c:catAx>
        <c:axId val="-173174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73170496"/>
        <c:crosses val="autoZero"/>
        <c:auto val="1"/>
        <c:lblAlgn val="ctr"/>
        <c:lblOffset val="100"/>
        <c:noMultiLvlLbl val="0"/>
      </c:catAx>
      <c:valAx>
        <c:axId val="-173170496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Bus Speed (GB/s)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73174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GPU</a:t>
            </a:r>
            <a:r>
              <a:rPr lang="en-US" baseline="0" dirty="0" smtClean="0"/>
              <a:t> </a:t>
            </a:r>
            <a:r>
              <a:rPr lang="en-US" dirty="0" smtClean="0"/>
              <a:t>Stencil </a:t>
            </a:r>
            <a:r>
              <a:rPr lang="en-US" dirty="0"/>
              <a:t>2D</a:t>
            </a:r>
            <a:r>
              <a:rPr lang="en-US" baseline="0" dirty="0"/>
              <a:t> and S3D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C2075 Native</c:v>
          </c:tx>
          <c:invertIfNegative val="0"/>
          <c:errBars>
            <c:errBarType val="both"/>
            <c:errValType val="cust"/>
            <c:noEndCap val="0"/>
            <c:plus>
              <c:numRef>
                <c:f>(SUMMARY!$M$61,SUMMARY!$G$61,SUMMARY!$G$62,SUMMARY!$G$64:$G$67)</c:f>
                <c:numCache>
                  <c:formatCode>General</c:formatCode>
                  <c:ptCount val="7"/>
                  <c:pt idx="0">
                    <c:v>0.452882954</c:v>
                  </c:pt>
                  <c:pt idx="1">
                    <c:v>0.52717674417382498</c:v>
                  </c:pt>
                  <c:pt idx="2">
                    <c:v>4.4308465166826398E-2</c:v>
                  </c:pt>
                  <c:pt idx="3">
                    <c:v>1.1957673322076701E-2</c:v>
                  </c:pt>
                  <c:pt idx="4">
                    <c:v>4.6744922391953103E-2</c:v>
                  </c:pt>
                  <c:pt idx="5">
                    <c:v>8.4558579099772799E-3</c:v>
                  </c:pt>
                  <c:pt idx="6">
                    <c:v>1.8046739253886401E-2</c:v>
                  </c:pt>
                </c:numCache>
              </c:numRef>
            </c:plus>
            <c:minus>
              <c:numRef>
                <c:f>(SUMMARY!$G$61,SUMMARY!$G$62,SUMMARY!$G$64:$G$67)</c:f>
                <c:numCache>
                  <c:formatCode>General</c:formatCode>
                  <c:ptCount val="6"/>
                  <c:pt idx="0">
                    <c:v>0.52717674417382498</c:v>
                  </c:pt>
                  <c:pt idx="1">
                    <c:v>4.4308465166826398E-2</c:v>
                  </c:pt>
                  <c:pt idx="2">
                    <c:v>1.1957673322076701E-2</c:v>
                  </c:pt>
                  <c:pt idx="3">
                    <c:v>4.6744922391953103E-2</c:v>
                  </c:pt>
                  <c:pt idx="4">
                    <c:v>8.4558579099772799E-3</c:v>
                  </c:pt>
                  <c:pt idx="5">
                    <c:v>1.8046739253886401E-2</c:v>
                  </c:pt>
                </c:numCache>
              </c:numRef>
            </c:minus>
          </c:errBars>
          <c:cat>
            <c:strRef>
              <c:f>(SUMMARY!$D$61:$D$62,SUMMARY!$D$64:$D$67)</c:f>
              <c:strCache>
                <c:ptCount val="6"/>
                <c:pt idx="0">
                  <c:v>stencil </c:v>
                </c:pt>
                <c:pt idx="1">
                  <c:v>stencil_dp </c:v>
                </c:pt>
                <c:pt idx="2">
                  <c:v>s3d</c:v>
                </c:pt>
                <c:pt idx="3">
                  <c:v>s3d_pcie </c:v>
                </c:pt>
                <c:pt idx="4">
                  <c:v>s3d_dp</c:v>
                </c:pt>
                <c:pt idx="5">
                  <c:v>s3d_dp_pcie </c:v>
                </c:pt>
              </c:strCache>
            </c:strRef>
          </c:cat>
          <c:val>
            <c:numRef>
              <c:f>(SUMMARY!$E$61:$E$62,SUMMARY!$E$64:$E$67)</c:f>
              <c:numCache>
                <c:formatCode>General</c:formatCode>
                <c:ptCount val="6"/>
                <c:pt idx="0">
                  <c:v>57.572564999999997</c:v>
                </c:pt>
                <c:pt idx="1">
                  <c:v>31.690860000000001</c:v>
                </c:pt>
                <c:pt idx="2">
                  <c:v>41.821910000000003</c:v>
                </c:pt>
                <c:pt idx="3">
                  <c:v>36.676259999999999</c:v>
                </c:pt>
                <c:pt idx="4">
                  <c:v>20.633485</c:v>
                </c:pt>
                <c:pt idx="5">
                  <c:v>18.051314999999999</c:v>
                </c:pt>
              </c:numCache>
            </c:numRef>
          </c:val>
        </c:ser>
        <c:ser>
          <c:idx val="1"/>
          <c:order val="1"/>
          <c:tx>
            <c:v>C2075 VM</c:v>
          </c:tx>
          <c:invertIfNegative val="0"/>
          <c:errBars>
            <c:errBarType val="both"/>
            <c:errValType val="cust"/>
            <c:noEndCap val="0"/>
            <c:plus>
              <c:numRef>
                <c:f>(SUMMARY!$J$61,SUMMARY!$J$62,SUMMARY!$J$64:$J$67)</c:f>
                <c:numCache>
                  <c:formatCode>General</c:formatCode>
                  <c:ptCount val="6"/>
                  <c:pt idx="0">
                    <c:v>0.71191347532816496</c:v>
                  </c:pt>
                  <c:pt idx="1">
                    <c:v>0.19549554961257201</c:v>
                  </c:pt>
                  <c:pt idx="2">
                    <c:v>1.0537882415583399E-2</c:v>
                  </c:pt>
                  <c:pt idx="3">
                    <c:v>4.5023694465777898E-2</c:v>
                  </c:pt>
                  <c:pt idx="4">
                    <c:v>1.21696444956753E-2</c:v>
                  </c:pt>
                  <c:pt idx="5">
                    <c:v>2.7653492071687099E-2</c:v>
                  </c:pt>
                </c:numCache>
              </c:numRef>
            </c:plus>
            <c:minus>
              <c:numRef>
                <c:f>(SUMMARY!$J$61,SUMMARY!$J$62,SUMMARY!$J$64:$J$67)</c:f>
                <c:numCache>
                  <c:formatCode>General</c:formatCode>
                  <c:ptCount val="6"/>
                  <c:pt idx="0">
                    <c:v>0.71191347532816496</c:v>
                  </c:pt>
                  <c:pt idx="1">
                    <c:v>0.19549554961257201</c:v>
                  </c:pt>
                  <c:pt idx="2">
                    <c:v>1.0537882415583399E-2</c:v>
                  </c:pt>
                  <c:pt idx="3">
                    <c:v>4.5023694465777898E-2</c:v>
                  </c:pt>
                  <c:pt idx="4">
                    <c:v>1.21696444956753E-2</c:v>
                  </c:pt>
                  <c:pt idx="5">
                    <c:v>2.7653492071687099E-2</c:v>
                  </c:pt>
                </c:numCache>
              </c:numRef>
            </c:minus>
          </c:errBars>
          <c:val>
            <c:numRef>
              <c:f>(SUMMARY!$H$61:$H$62,SUMMARY!$H$64:$H$67)</c:f>
              <c:numCache>
                <c:formatCode>General</c:formatCode>
                <c:ptCount val="6"/>
                <c:pt idx="0">
                  <c:v>58.040129999999998</c:v>
                </c:pt>
                <c:pt idx="1">
                  <c:v>31.955839999999981</c:v>
                </c:pt>
                <c:pt idx="2">
                  <c:v>41.817444999999992</c:v>
                </c:pt>
                <c:pt idx="3">
                  <c:v>36.012255000000003</c:v>
                </c:pt>
                <c:pt idx="4">
                  <c:v>20.60304</c:v>
                </c:pt>
                <c:pt idx="5">
                  <c:v>17.653434999999991</c:v>
                </c:pt>
              </c:numCache>
            </c:numRef>
          </c:val>
        </c:ser>
        <c:ser>
          <c:idx val="2"/>
          <c:order val="2"/>
          <c:tx>
            <c:v>K20m Native</c:v>
          </c:tx>
          <c:invertIfNegative val="0"/>
          <c:errBars>
            <c:errBarType val="both"/>
            <c:errValType val="cust"/>
            <c:noEndCap val="0"/>
            <c:plus>
              <c:numRef>
                <c:f>(SUMMARY!$N$61,SUMMARY!$N$62,SUMMARY!$N$64:$N$67)</c:f>
                <c:numCache>
                  <c:formatCode>General</c:formatCode>
                  <c:ptCount val="6"/>
                  <c:pt idx="0">
                    <c:v>0.19848105899999999</c:v>
                  </c:pt>
                  <c:pt idx="1">
                    <c:v>2.0974289E-2</c:v>
                  </c:pt>
                  <c:pt idx="2">
                    <c:v>0.118068045</c:v>
                  </c:pt>
                  <c:pt idx="3">
                    <c:v>7.8793495000000005E-2</c:v>
                  </c:pt>
                  <c:pt idx="4">
                    <c:v>4.4156011000000002E-2</c:v>
                  </c:pt>
                  <c:pt idx="5">
                    <c:v>4.0606432999999997E-2</c:v>
                  </c:pt>
                </c:numCache>
              </c:numRef>
            </c:plus>
            <c:minus>
              <c:numRef>
                <c:f>(SUMMARY!$N$61,SUMMARY!$N$62,SUMMARY!$N$64:$N$67)</c:f>
                <c:numCache>
                  <c:formatCode>General</c:formatCode>
                  <c:ptCount val="6"/>
                  <c:pt idx="0">
                    <c:v>0.19848105899999999</c:v>
                  </c:pt>
                  <c:pt idx="1">
                    <c:v>2.0974289E-2</c:v>
                  </c:pt>
                  <c:pt idx="2">
                    <c:v>0.118068045</c:v>
                  </c:pt>
                  <c:pt idx="3">
                    <c:v>7.8793495000000005E-2</c:v>
                  </c:pt>
                  <c:pt idx="4">
                    <c:v>4.4156011000000002E-2</c:v>
                  </c:pt>
                  <c:pt idx="5">
                    <c:v>4.0606432999999997E-2</c:v>
                  </c:pt>
                </c:numCache>
              </c:numRef>
            </c:minus>
          </c:errBars>
          <c:val>
            <c:numRef>
              <c:f>(SUMMARY!$L$61,SUMMARY!$L$62,SUMMARY!$L$64:$L$67)</c:f>
              <c:numCache>
                <c:formatCode>General</c:formatCode>
                <c:ptCount val="6"/>
                <c:pt idx="0">
                  <c:v>72.824259999999995</c:v>
                </c:pt>
                <c:pt idx="1">
                  <c:v>38.940089999999998</c:v>
                </c:pt>
                <c:pt idx="2">
                  <c:v>59.729095000000001</c:v>
                </c:pt>
                <c:pt idx="3">
                  <c:v>50.031804999999999</c:v>
                </c:pt>
                <c:pt idx="4">
                  <c:v>23.557549999999999</c:v>
                </c:pt>
                <c:pt idx="5">
                  <c:v>20.263359999999999</c:v>
                </c:pt>
              </c:numCache>
            </c:numRef>
          </c:val>
        </c:ser>
        <c:ser>
          <c:idx val="3"/>
          <c:order val="3"/>
          <c:tx>
            <c:v>K20m VM</c:v>
          </c:tx>
          <c:invertIfNegative val="0"/>
          <c:errBars>
            <c:errBarType val="both"/>
            <c:errValType val="cust"/>
            <c:noEndCap val="0"/>
            <c:plus>
              <c:numRef>
                <c:f>(SUMMARY!$Q$61,SUMMARY!$Q$62,SUMMARY!$Q$64:$Q$67)</c:f>
                <c:numCache>
                  <c:formatCode>General</c:formatCode>
                  <c:ptCount val="6"/>
                  <c:pt idx="0">
                    <c:v>0.57427275300000002</c:v>
                  </c:pt>
                  <c:pt idx="1">
                    <c:v>0.20556944399999999</c:v>
                  </c:pt>
                  <c:pt idx="2">
                    <c:v>7.3720627999999996E-2</c:v>
                  </c:pt>
                  <c:pt idx="3">
                    <c:v>1.1199470709999999</c:v>
                  </c:pt>
                  <c:pt idx="4">
                    <c:v>7.1165002000000005E-2</c:v>
                  </c:pt>
                  <c:pt idx="5">
                    <c:v>0.37613633600000002</c:v>
                  </c:pt>
                </c:numCache>
              </c:numRef>
            </c:plus>
            <c:minus>
              <c:numRef>
                <c:f>(SUMMARY!$Q$61,SUMMARY!$Q$62,SUMMARY!$Q$64:$Q$67)</c:f>
                <c:numCache>
                  <c:formatCode>General</c:formatCode>
                  <c:ptCount val="6"/>
                  <c:pt idx="0">
                    <c:v>0.57427275300000002</c:v>
                  </c:pt>
                  <c:pt idx="1">
                    <c:v>0.20556944399999999</c:v>
                  </c:pt>
                  <c:pt idx="2">
                    <c:v>7.3720627999999996E-2</c:v>
                  </c:pt>
                  <c:pt idx="3">
                    <c:v>1.1199470709999999</c:v>
                  </c:pt>
                  <c:pt idx="4">
                    <c:v>7.1165002000000005E-2</c:v>
                  </c:pt>
                  <c:pt idx="5">
                    <c:v>0.37613633600000002</c:v>
                  </c:pt>
                </c:numCache>
              </c:numRef>
            </c:minus>
          </c:errBars>
          <c:val>
            <c:numRef>
              <c:f>(SUMMARY!$O$61,SUMMARY!$O$62,SUMMARY!$O$64:$O$67)</c:f>
              <c:numCache>
                <c:formatCode>General</c:formatCode>
                <c:ptCount val="6"/>
                <c:pt idx="0">
                  <c:v>67.20243499999998</c:v>
                </c:pt>
                <c:pt idx="1">
                  <c:v>36.145825000000002</c:v>
                </c:pt>
                <c:pt idx="2">
                  <c:v>57.938324999999999</c:v>
                </c:pt>
                <c:pt idx="3">
                  <c:v>47.114175000000003</c:v>
                </c:pt>
                <c:pt idx="4">
                  <c:v>23.355765000000002</c:v>
                </c:pt>
                <c:pt idx="5">
                  <c:v>19.532895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3168864"/>
        <c:axId val="-173174304"/>
      </c:barChart>
      <c:catAx>
        <c:axId val="-173168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Benchmark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-173174304"/>
        <c:crosses val="autoZero"/>
        <c:auto val="1"/>
        <c:lblAlgn val="ctr"/>
        <c:lblOffset val="100"/>
        <c:noMultiLvlLbl val="0"/>
      </c:catAx>
      <c:valAx>
        <c:axId val="-173174304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GFLOPS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173168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HPC</c:v>
                </c:pt>
              </c:strCache>
            </c:strRef>
          </c:tx>
          <c:spPr>
            <a:ln w="3175" cmpd="sng"/>
          </c:spPr>
          <c:trendline>
            <c:spPr>
              <a:ln w="76200" cmpd="sng"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  <c:trendlineType val="poly"/>
            <c:order val="2"/>
            <c:dispRSqr val="0"/>
            <c:dispEq val="0"/>
          </c:trendline>
          <c:cat>
            <c:strRef>
              <c:f>Sheet1!$B$1:$N$1</c:f>
              <c:strCache>
                <c:ptCount val="13"/>
                <c:pt idx="0">
                  <c:v>10Q3</c:v>
                </c:pt>
                <c:pt idx="1">
                  <c:v>10Q4</c:v>
                </c:pt>
                <c:pt idx="2">
                  <c:v>11Q1</c:v>
                </c:pt>
                <c:pt idx="3">
                  <c:v>11Q2</c:v>
                </c:pt>
                <c:pt idx="4">
                  <c:v>11Q3</c:v>
                </c:pt>
                <c:pt idx="5">
                  <c:v>11Q4</c:v>
                </c:pt>
                <c:pt idx="6">
                  <c:v>12Q1</c:v>
                </c:pt>
                <c:pt idx="7">
                  <c:v>12Q2</c:v>
                </c:pt>
                <c:pt idx="8">
                  <c:v>12Q3</c:v>
                </c:pt>
                <c:pt idx="9">
                  <c:v>12Q4</c:v>
                </c:pt>
                <c:pt idx="10">
                  <c:v>13Q1</c:v>
                </c:pt>
                <c:pt idx="11">
                  <c:v>13Q2</c:v>
                </c:pt>
                <c:pt idx="12">
                  <c:v>13Q3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4</c:v>
                </c:pt>
                <c:pt idx="1">
                  <c:v>6</c:v>
                </c:pt>
                <c:pt idx="2">
                  <c:v>24</c:v>
                </c:pt>
                <c:pt idx="3">
                  <c:v>16</c:v>
                </c:pt>
                <c:pt idx="4">
                  <c:v>19</c:v>
                </c:pt>
                <c:pt idx="5">
                  <c:v>11</c:v>
                </c:pt>
                <c:pt idx="6">
                  <c:v>12</c:v>
                </c:pt>
                <c:pt idx="7">
                  <c:v>17</c:v>
                </c:pt>
                <c:pt idx="8">
                  <c:v>17</c:v>
                </c:pt>
                <c:pt idx="9">
                  <c:v>17</c:v>
                </c:pt>
                <c:pt idx="10">
                  <c:v>8</c:v>
                </c:pt>
                <c:pt idx="11">
                  <c:v>20</c:v>
                </c:pt>
                <c:pt idx="12">
                  <c:v>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Eucalyptus</c:v>
                </c:pt>
              </c:strCache>
            </c:strRef>
          </c:tx>
          <c:spPr>
            <a:ln w="3175" cmpd="sng"/>
          </c:spPr>
          <c:trendline>
            <c:spPr>
              <a:ln w="76200" cmpd="sng">
                <a:solidFill>
                  <a:srgbClr val="FF0000"/>
                </a:solidFill>
              </a:ln>
            </c:spPr>
            <c:trendlineType val="poly"/>
            <c:order val="2"/>
            <c:dispRSqr val="0"/>
            <c:dispEq val="0"/>
          </c:trendline>
          <c:cat>
            <c:strRef>
              <c:f>Sheet1!$B$1:$N$1</c:f>
              <c:strCache>
                <c:ptCount val="13"/>
                <c:pt idx="0">
                  <c:v>10Q3</c:v>
                </c:pt>
                <c:pt idx="1">
                  <c:v>10Q4</c:v>
                </c:pt>
                <c:pt idx="2">
                  <c:v>11Q1</c:v>
                </c:pt>
                <c:pt idx="3">
                  <c:v>11Q2</c:v>
                </c:pt>
                <c:pt idx="4">
                  <c:v>11Q3</c:v>
                </c:pt>
                <c:pt idx="5">
                  <c:v>11Q4</c:v>
                </c:pt>
                <c:pt idx="6">
                  <c:v>12Q1</c:v>
                </c:pt>
                <c:pt idx="7">
                  <c:v>12Q2</c:v>
                </c:pt>
                <c:pt idx="8">
                  <c:v>12Q3</c:v>
                </c:pt>
                <c:pt idx="9">
                  <c:v>12Q4</c:v>
                </c:pt>
                <c:pt idx="10">
                  <c:v>13Q1</c:v>
                </c:pt>
                <c:pt idx="11">
                  <c:v>13Q2</c:v>
                </c:pt>
                <c:pt idx="12">
                  <c:v>13Q3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9</c:v>
                </c:pt>
                <c:pt idx="1">
                  <c:v>22</c:v>
                </c:pt>
                <c:pt idx="2">
                  <c:v>14</c:v>
                </c:pt>
                <c:pt idx="3">
                  <c:v>18</c:v>
                </c:pt>
                <c:pt idx="4">
                  <c:v>12</c:v>
                </c:pt>
                <c:pt idx="5">
                  <c:v>13</c:v>
                </c:pt>
                <c:pt idx="6">
                  <c:v>10</c:v>
                </c:pt>
                <c:pt idx="7">
                  <c:v>12</c:v>
                </c:pt>
                <c:pt idx="8">
                  <c:v>17</c:v>
                </c:pt>
                <c:pt idx="9">
                  <c:v>18</c:v>
                </c:pt>
                <c:pt idx="10">
                  <c:v>6</c:v>
                </c:pt>
                <c:pt idx="11">
                  <c:v>9</c:v>
                </c:pt>
                <c:pt idx="12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Nimbus</c:v>
                </c:pt>
              </c:strCache>
            </c:strRef>
          </c:tx>
          <c:spPr>
            <a:ln w="3175" cmpd="sng"/>
          </c:spPr>
          <c:trendline>
            <c:spPr>
              <a:ln w="76200" cmpd="sng">
                <a:solidFill>
                  <a:schemeClr val="accent3">
                    <a:lumMod val="75000"/>
                  </a:schemeClr>
                </a:solidFill>
              </a:ln>
            </c:spPr>
            <c:trendlineType val="poly"/>
            <c:order val="2"/>
            <c:dispRSqr val="0"/>
            <c:dispEq val="0"/>
          </c:trendline>
          <c:cat>
            <c:strRef>
              <c:f>Sheet1!$B$1:$N$1</c:f>
              <c:strCache>
                <c:ptCount val="13"/>
                <c:pt idx="0">
                  <c:v>10Q3</c:v>
                </c:pt>
                <c:pt idx="1">
                  <c:v>10Q4</c:v>
                </c:pt>
                <c:pt idx="2">
                  <c:v>11Q1</c:v>
                </c:pt>
                <c:pt idx="3">
                  <c:v>11Q2</c:v>
                </c:pt>
                <c:pt idx="4">
                  <c:v>11Q3</c:v>
                </c:pt>
                <c:pt idx="5">
                  <c:v>11Q4</c:v>
                </c:pt>
                <c:pt idx="6">
                  <c:v>12Q1</c:v>
                </c:pt>
                <c:pt idx="7">
                  <c:v>12Q2</c:v>
                </c:pt>
                <c:pt idx="8">
                  <c:v>12Q3</c:v>
                </c:pt>
                <c:pt idx="9">
                  <c:v>12Q4</c:v>
                </c:pt>
                <c:pt idx="10">
                  <c:v>13Q1</c:v>
                </c:pt>
                <c:pt idx="11">
                  <c:v>13Q2</c:v>
                </c:pt>
                <c:pt idx="12">
                  <c:v>13Q3</c:v>
                </c:pt>
              </c:strCache>
            </c:strRef>
          </c:cat>
          <c:val>
            <c:numRef>
              <c:f>Sheet1!$B$4:$N$4</c:f>
              <c:numCache>
                <c:formatCode>General</c:formatCode>
                <c:ptCount val="13"/>
                <c:pt idx="0">
                  <c:v>9</c:v>
                </c:pt>
                <c:pt idx="1">
                  <c:v>22</c:v>
                </c:pt>
                <c:pt idx="2">
                  <c:v>15</c:v>
                </c:pt>
                <c:pt idx="3">
                  <c:v>17</c:v>
                </c:pt>
                <c:pt idx="4">
                  <c:v>19</c:v>
                </c:pt>
                <c:pt idx="5">
                  <c:v>11</c:v>
                </c:pt>
                <c:pt idx="6">
                  <c:v>11</c:v>
                </c:pt>
                <c:pt idx="7">
                  <c:v>14</c:v>
                </c:pt>
                <c:pt idx="8">
                  <c:v>15</c:v>
                </c:pt>
                <c:pt idx="9">
                  <c:v>13</c:v>
                </c:pt>
                <c:pt idx="10">
                  <c:v>8</c:v>
                </c:pt>
                <c:pt idx="11">
                  <c:v>11</c:v>
                </c:pt>
                <c:pt idx="12">
                  <c:v>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OpenNebula</c:v>
                </c:pt>
              </c:strCache>
            </c:strRef>
          </c:tx>
          <c:spPr>
            <a:ln w="3175" cmpd="sng"/>
          </c:spPr>
          <c:trendline>
            <c:spPr>
              <a:ln w="76200" cmpd="sng"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  <c:trendlineType val="poly"/>
            <c:order val="2"/>
            <c:dispRSqr val="0"/>
            <c:dispEq val="0"/>
          </c:trendline>
          <c:cat>
            <c:strRef>
              <c:f>Sheet1!$B$1:$N$1</c:f>
              <c:strCache>
                <c:ptCount val="13"/>
                <c:pt idx="0">
                  <c:v>10Q3</c:v>
                </c:pt>
                <c:pt idx="1">
                  <c:v>10Q4</c:v>
                </c:pt>
                <c:pt idx="2">
                  <c:v>11Q1</c:v>
                </c:pt>
                <c:pt idx="3">
                  <c:v>11Q2</c:v>
                </c:pt>
                <c:pt idx="4">
                  <c:v>11Q3</c:v>
                </c:pt>
                <c:pt idx="5">
                  <c:v>11Q4</c:v>
                </c:pt>
                <c:pt idx="6">
                  <c:v>12Q1</c:v>
                </c:pt>
                <c:pt idx="7">
                  <c:v>12Q2</c:v>
                </c:pt>
                <c:pt idx="8">
                  <c:v>12Q3</c:v>
                </c:pt>
                <c:pt idx="9">
                  <c:v>12Q4</c:v>
                </c:pt>
                <c:pt idx="10">
                  <c:v>13Q1</c:v>
                </c:pt>
                <c:pt idx="11">
                  <c:v>13Q2</c:v>
                </c:pt>
                <c:pt idx="12">
                  <c:v>13Q3</c:v>
                </c:pt>
              </c:strCache>
            </c:strRef>
          </c:cat>
          <c:val>
            <c:numRef>
              <c:f>Sheet1!$B$5:$N$5</c:f>
              <c:numCache>
                <c:formatCode>General</c:formatCode>
                <c:ptCount val="13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5</c:v>
                </c:pt>
                <c:pt idx="4">
                  <c:v>8</c:v>
                </c:pt>
                <c:pt idx="5">
                  <c:v>4</c:v>
                </c:pt>
                <c:pt idx="6">
                  <c:v>2</c:v>
                </c:pt>
                <c:pt idx="7">
                  <c:v>6</c:v>
                </c:pt>
                <c:pt idx="8">
                  <c:v>10</c:v>
                </c:pt>
                <c:pt idx="9">
                  <c:v>12</c:v>
                </c:pt>
                <c:pt idx="10">
                  <c:v>3</c:v>
                </c:pt>
                <c:pt idx="11">
                  <c:v>5</c:v>
                </c:pt>
                <c:pt idx="12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OpenStack</c:v>
                </c:pt>
              </c:strCache>
            </c:strRef>
          </c:tx>
          <c:spPr>
            <a:ln w="3175" cmpd="sng"/>
          </c:spPr>
          <c:trendline>
            <c:spPr>
              <a:ln w="76200" cmpd="sng">
                <a:solidFill>
                  <a:schemeClr val="accent1"/>
                </a:solidFill>
              </a:ln>
            </c:spPr>
            <c:trendlineType val="poly"/>
            <c:order val="2"/>
            <c:dispRSqr val="0"/>
            <c:dispEq val="0"/>
          </c:trendline>
          <c:cat>
            <c:strRef>
              <c:f>Sheet1!$B$1:$N$1</c:f>
              <c:strCache>
                <c:ptCount val="13"/>
                <c:pt idx="0">
                  <c:v>10Q3</c:v>
                </c:pt>
                <c:pt idx="1">
                  <c:v>10Q4</c:v>
                </c:pt>
                <c:pt idx="2">
                  <c:v>11Q1</c:v>
                </c:pt>
                <c:pt idx="3">
                  <c:v>11Q2</c:v>
                </c:pt>
                <c:pt idx="4">
                  <c:v>11Q3</c:v>
                </c:pt>
                <c:pt idx="5">
                  <c:v>11Q4</c:v>
                </c:pt>
                <c:pt idx="6">
                  <c:v>12Q1</c:v>
                </c:pt>
                <c:pt idx="7">
                  <c:v>12Q2</c:v>
                </c:pt>
                <c:pt idx="8">
                  <c:v>12Q3</c:v>
                </c:pt>
                <c:pt idx="9">
                  <c:v>12Q4</c:v>
                </c:pt>
                <c:pt idx="10">
                  <c:v>13Q1</c:v>
                </c:pt>
                <c:pt idx="11">
                  <c:v>13Q2</c:v>
                </c:pt>
                <c:pt idx="12">
                  <c:v>13Q3</c:v>
                </c:pt>
              </c:strCache>
            </c:strRef>
          </c:cat>
          <c:val>
            <c:numRef>
              <c:f>Sheet1!$B$6:$N$6</c:f>
              <c:numCache>
                <c:formatCode>General</c:formatCode>
                <c:ptCount val="13"/>
                <c:pt idx="0">
                  <c:v>0</c:v>
                </c:pt>
                <c:pt idx="1">
                  <c:v>3</c:v>
                </c:pt>
                <c:pt idx="2">
                  <c:v>10</c:v>
                </c:pt>
                <c:pt idx="3">
                  <c:v>6</c:v>
                </c:pt>
                <c:pt idx="4">
                  <c:v>5</c:v>
                </c:pt>
                <c:pt idx="5">
                  <c:v>6</c:v>
                </c:pt>
                <c:pt idx="6">
                  <c:v>3</c:v>
                </c:pt>
                <c:pt idx="7">
                  <c:v>8</c:v>
                </c:pt>
                <c:pt idx="8">
                  <c:v>20</c:v>
                </c:pt>
                <c:pt idx="9">
                  <c:v>19</c:v>
                </c:pt>
                <c:pt idx="10">
                  <c:v>10</c:v>
                </c:pt>
                <c:pt idx="11">
                  <c:v>18</c:v>
                </c:pt>
                <c:pt idx="12">
                  <c:v>12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Avg of the rest 16</c:v>
                </c:pt>
              </c:strCache>
            </c:strRef>
          </c:tx>
          <c:spPr>
            <a:ln w="3175" cmpd="sng"/>
          </c:spPr>
          <c:trendline>
            <c:spPr>
              <a:ln w="76200" cmpd="sng"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  <c:trendlineType val="poly"/>
            <c:order val="2"/>
            <c:dispRSqr val="0"/>
            <c:dispEq val="0"/>
          </c:trendline>
          <c:cat>
            <c:strRef>
              <c:f>Sheet1!$B$1:$N$1</c:f>
              <c:strCache>
                <c:ptCount val="13"/>
                <c:pt idx="0">
                  <c:v>10Q3</c:v>
                </c:pt>
                <c:pt idx="1">
                  <c:v>10Q4</c:v>
                </c:pt>
                <c:pt idx="2">
                  <c:v>11Q1</c:v>
                </c:pt>
                <c:pt idx="3">
                  <c:v>11Q2</c:v>
                </c:pt>
                <c:pt idx="4">
                  <c:v>11Q3</c:v>
                </c:pt>
                <c:pt idx="5">
                  <c:v>11Q4</c:v>
                </c:pt>
                <c:pt idx="6">
                  <c:v>12Q1</c:v>
                </c:pt>
                <c:pt idx="7">
                  <c:v>12Q2</c:v>
                </c:pt>
                <c:pt idx="8">
                  <c:v>12Q3</c:v>
                </c:pt>
                <c:pt idx="9">
                  <c:v>12Q4</c:v>
                </c:pt>
                <c:pt idx="10">
                  <c:v>13Q1</c:v>
                </c:pt>
                <c:pt idx="11">
                  <c:v>13Q2</c:v>
                </c:pt>
                <c:pt idx="12">
                  <c:v>13Q3</c:v>
                </c:pt>
              </c:strCache>
            </c:strRef>
          </c:cat>
          <c:val>
            <c:numRef>
              <c:f>Sheet1!$B$7:$N$7</c:f>
              <c:numCache>
                <c:formatCode>General</c:formatCode>
                <c:ptCount val="13"/>
                <c:pt idx="0">
                  <c:v>3</c:v>
                </c:pt>
                <c:pt idx="1">
                  <c:v>11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5</c:v>
                </c:pt>
                <c:pt idx="8">
                  <c:v>7</c:v>
                </c:pt>
                <c:pt idx="9">
                  <c:v>5</c:v>
                </c:pt>
                <c:pt idx="10">
                  <c:v>3</c:v>
                </c:pt>
                <c:pt idx="11">
                  <c:v>6</c:v>
                </c:pt>
                <c:pt idx="12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3167776"/>
        <c:axId val="-173173760"/>
      </c:lineChart>
      <c:catAx>
        <c:axId val="-17316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2400"/>
            </a:pPr>
            <a:endParaRPr lang="en-US"/>
          </a:p>
        </c:txPr>
        <c:crossAx val="-173173760"/>
        <c:crosses val="autoZero"/>
        <c:auto val="1"/>
        <c:lblAlgn val="ctr"/>
        <c:lblOffset val="100"/>
        <c:noMultiLvlLbl val="0"/>
      </c:catAx>
      <c:valAx>
        <c:axId val="-173173760"/>
        <c:scaling>
          <c:orientation val="minMax"/>
          <c:max val="2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173167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171867405463205"/>
          <c:y val="3.07741169225355E-2"/>
          <c:w val="0.297891635073394"/>
          <c:h val="0.9585634979985040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F2A18-750B-4B4C-A4EC-B99B3AD9147E}" type="doc">
      <dgm:prSet loTypeId="urn:microsoft.com/office/officeart/2009/3/layout/IncreasingArrowsProcess" loCatId="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CDF5F64-414F-D844-B808-8DE56011DFCC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IaaS</a:t>
          </a:r>
          <a:endParaRPr lang="en-US" b="1" dirty="0">
            <a:solidFill>
              <a:schemeClr val="tx1"/>
            </a:solidFill>
          </a:endParaRPr>
        </a:p>
      </dgm:t>
    </dgm:pt>
    <dgm:pt modelId="{C3D185EA-0AFB-3242-840B-C931260D2B60}" type="parTrans" cxnId="{BC4F0240-5CEA-9B43-BE7F-16F30CE56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6BCFDB-F6B4-B147-AE85-AA2A0CE3B3EB}" type="sibTrans" cxnId="{BC4F0240-5CEA-9B43-BE7F-16F30CE56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E39105-775B-3D4D-96C5-14E4CB4110E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Nimbus</a:t>
          </a:r>
          <a:endParaRPr lang="en-US" dirty="0">
            <a:solidFill>
              <a:schemeClr val="tx1"/>
            </a:solidFill>
          </a:endParaRPr>
        </a:p>
      </dgm:t>
    </dgm:pt>
    <dgm:pt modelId="{1D851525-FC51-124E-BF61-6EAD15DECF8F}" type="parTrans" cxnId="{088B854B-B26F-8849-8CE3-A6EB7F5AB0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06103D-9205-AE42-86B4-F52C3CAB4109}" type="sibTrans" cxnId="{088B854B-B26F-8849-8CE3-A6EB7F5AB0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0E77E8-8A50-054C-A4BF-0C8C401EC59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Cloud </a:t>
          </a:r>
          <a:r>
            <a:rPr lang="en-US" b="1" dirty="0" err="1" smtClean="0">
              <a:solidFill>
                <a:schemeClr val="tx1"/>
              </a:solidFill>
            </a:rPr>
            <a:t>PaaS</a:t>
          </a:r>
          <a:endParaRPr lang="en-US" b="1" dirty="0">
            <a:solidFill>
              <a:schemeClr val="tx1"/>
            </a:solidFill>
          </a:endParaRPr>
        </a:p>
      </dgm:t>
    </dgm:pt>
    <dgm:pt modelId="{358F9871-618B-FC42-807A-7E5B5464CE9B}" type="parTrans" cxnId="{1343413D-CAE2-C243-AAD4-C7F8096D7E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A20274-7C5A-E84E-A279-F2B4D04FC6C8}" type="sibTrans" cxnId="{1343413D-CAE2-C243-AAD4-C7F8096D7E7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22D9ED-1E87-A541-B5E6-99C6F5FA827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Hadoop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Iterative MapReduce</a:t>
          </a:r>
        </a:p>
        <a:p>
          <a:r>
            <a:rPr lang="en-US" dirty="0" smtClean="0">
              <a:solidFill>
                <a:schemeClr val="tx1"/>
              </a:solidFill>
            </a:rPr>
            <a:t>HDFS</a:t>
          </a:r>
        </a:p>
        <a:p>
          <a:r>
            <a:rPr lang="en-US" dirty="0" err="1" smtClean="0">
              <a:solidFill>
                <a:schemeClr val="tx1"/>
              </a:solidFill>
            </a:rPr>
            <a:t>Hbase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Swift Object Store</a:t>
          </a:r>
        </a:p>
      </dgm:t>
    </dgm:pt>
    <dgm:pt modelId="{2DBB8F10-1685-754F-B1F7-626E4A8EE461}" type="parTrans" cxnId="{882E7AD6-9AD6-5F46-A0C8-EB036BDE97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800242-72AB-6643-84E0-3D961E57A8A8}" type="sibTrans" cxnId="{882E7AD6-9AD6-5F46-A0C8-EB036BDE97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85DA56-1A68-BD48-8B1C-E528C49559A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MPI</a:t>
          </a:r>
          <a:endParaRPr lang="en-US" dirty="0">
            <a:solidFill>
              <a:schemeClr val="tx1"/>
            </a:solidFill>
          </a:endParaRPr>
        </a:p>
      </dgm:t>
    </dgm:pt>
    <dgm:pt modelId="{EAE8014A-57D1-9B46-8042-5B1097EBB4B9}" type="parTrans" cxnId="{41FFE48F-F19A-5746-9751-96CBBFC7A8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7F296C-430E-9844-8828-E585EFC2EF3C}" type="sibTrans" cxnId="{41FFE48F-F19A-5746-9751-96CBBFC7A8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0669E4-87A7-5C49-A5E1-84963CF81AAA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TestbedaaS</a:t>
          </a:r>
          <a:endParaRPr lang="en-US" b="1" dirty="0">
            <a:solidFill>
              <a:schemeClr val="tx1"/>
            </a:solidFill>
          </a:endParaRPr>
        </a:p>
      </dgm:t>
    </dgm:pt>
    <dgm:pt modelId="{48CB76D8-C95C-C542-8EAD-6936024C9B61}" type="parTrans" cxnId="{E99EE298-CD4F-4346-A4E9-C12A431215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35B69B-BF92-4F49-8A1E-28B0FBA8900F}" type="sibTrans" cxnId="{E99EE298-CD4F-4346-A4E9-C12A431215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BFDB4B-76EE-F049-B783-32FF7B78C31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FG RAIN, </a:t>
          </a:r>
          <a:r>
            <a:rPr lang="en-US" dirty="0" err="1" smtClean="0">
              <a:solidFill>
                <a:schemeClr val="tx1"/>
              </a:solidFill>
            </a:rPr>
            <a:t>CloudMesh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Portal</a:t>
          </a:r>
        </a:p>
        <a:p>
          <a:r>
            <a:rPr lang="en-US" dirty="0" smtClean="0">
              <a:solidFill>
                <a:schemeClr val="tx1"/>
              </a:solidFill>
            </a:rPr>
            <a:t>Inca</a:t>
          </a:r>
        </a:p>
      </dgm:t>
    </dgm:pt>
    <dgm:pt modelId="{A6ED6357-12FB-3B4E-8FF5-428654C8A164}" type="parTrans" cxnId="{0018202D-690F-0245-959A-3FE684E0F9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71DEF7-5387-2C46-931F-E8207366730B}" type="sibTrans" cxnId="{0018202D-690F-0245-959A-3FE684E0F9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1BC4AA-3D23-D343-9B78-C041D11A00F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Eucalyptus</a:t>
          </a:r>
        </a:p>
        <a:p>
          <a:r>
            <a:rPr lang="en-US" dirty="0" smtClean="0">
              <a:solidFill>
                <a:schemeClr val="tx1"/>
              </a:solidFill>
            </a:rPr>
            <a:t>OpenStack</a:t>
          </a:r>
        </a:p>
        <a:p>
          <a:r>
            <a:rPr lang="en-US" dirty="0" err="1" smtClean="0">
              <a:solidFill>
                <a:schemeClr val="tx1"/>
              </a:solidFill>
            </a:rPr>
            <a:t>ViNE</a:t>
          </a:r>
          <a:endParaRPr lang="en-US" dirty="0">
            <a:solidFill>
              <a:schemeClr val="tx1"/>
            </a:solidFill>
          </a:endParaRPr>
        </a:p>
      </dgm:t>
    </dgm:pt>
    <dgm:pt modelId="{2EE16838-9F9A-794B-A322-BB401824A5EB}" type="parTrans" cxnId="{66A78A74-827D-2444-8460-011BCE18D1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8790BC-0A01-8F45-A7C7-2E241B3E26F9}" type="sibTrans" cxnId="{66A78A74-827D-2444-8460-011BCE18D1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7046D3-038A-0946-B8DA-75F41CDB8098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HPCaaS</a:t>
          </a:r>
          <a:endParaRPr lang="en-US" b="1" dirty="0">
            <a:solidFill>
              <a:schemeClr val="tx1"/>
            </a:solidFill>
          </a:endParaRPr>
        </a:p>
      </dgm:t>
    </dgm:pt>
    <dgm:pt modelId="{0419978C-A7C8-1543-85E4-1D569901ECA8}" type="parTrans" cxnId="{30A7B5DD-430C-6145-A16D-7C2FDE5CB5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85CBAC-3E38-B04B-BB70-1B815B7C700B}" type="sibTrans" cxnId="{30A7B5DD-430C-6145-A16D-7C2FDE5CB5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731C80-0523-E749-9660-C07AA0EBA3F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Ganglia</a:t>
          </a:r>
        </a:p>
        <a:p>
          <a:r>
            <a:rPr lang="en-US" dirty="0" err="1" smtClean="0">
              <a:solidFill>
                <a:schemeClr val="tx1"/>
              </a:solidFill>
            </a:rPr>
            <a:t>Devops</a:t>
          </a:r>
          <a:r>
            <a:rPr lang="en-US" dirty="0" smtClean="0">
              <a:solidFill>
                <a:schemeClr val="tx1"/>
              </a:solidFill>
            </a:rPr>
            <a:t> (Chef, Puppet, Salt)</a:t>
          </a:r>
        </a:p>
        <a:p>
          <a:r>
            <a:rPr lang="en-US" dirty="0" smtClean="0">
              <a:solidFill>
                <a:schemeClr val="tx1"/>
              </a:solidFill>
            </a:rPr>
            <a:t>Experiment Management e.g. Pegasus</a:t>
          </a:r>
        </a:p>
      </dgm:t>
    </dgm:pt>
    <dgm:pt modelId="{54E98356-3BD0-7648-AC16-9BB57061E1BA}" type="parTrans" cxnId="{9C80C3A1-BFBF-CB40-A436-D572BEE4D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1A7661-F6BC-5043-A5CC-DFA85735F8AE}" type="sibTrans" cxnId="{9C80C3A1-BFBF-CB40-A436-D572BEE4D8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5941A5-0E5F-0C49-AFA9-A922E2BA80E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OpenMP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CUDA</a:t>
          </a:r>
          <a:endParaRPr lang="en-US" dirty="0">
            <a:solidFill>
              <a:schemeClr val="tx1"/>
            </a:solidFill>
          </a:endParaRPr>
        </a:p>
      </dgm:t>
    </dgm:pt>
    <dgm:pt modelId="{188DF1D5-2BAF-E940-B7BC-396FC0A0D14D}" type="parTrans" cxnId="{7049B422-A4E4-D642-B632-9777BB2AE0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B550A4-8A47-9244-A523-778147389CDF}" type="sibTrans" cxnId="{7049B422-A4E4-D642-B632-9777BB2AE0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D23F30-1676-4149-A194-9F660BF1A352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6CF13D5-6723-9346-AA22-DDE3BF4412EF}" type="parTrans" cxnId="{500135F7-8CDF-EC4E-8692-948B6BEBC3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F3534D-FDA1-484F-9BBE-7560EC043721}" type="sibTrans" cxnId="{500135F7-8CDF-EC4E-8692-948B6BEBC38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78C417-F862-CD43-A9F3-06E174FE3968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GridaaS</a:t>
          </a:r>
          <a:endParaRPr lang="en-US" b="1" dirty="0" smtClean="0">
            <a:solidFill>
              <a:schemeClr val="tx1"/>
            </a:solidFill>
          </a:endParaRPr>
        </a:p>
      </dgm:t>
    </dgm:pt>
    <dgm:pt modelId="{26E577AA-4079-F64E-A353-21190E020C27}" type="parTrans" cxnId="{CC3DAE14-7994-254B-8724-8FCB090F70D9}">
      <dgm:prSet/>
      <dgm:spPr/>
      <dgm:t>
        <a:bodyPr/>
        <a:lstStyle/>
        <a:p>
          <a:endParaRPr lang="en-US"/>
        </a:p>
      </dgm:t>
    </dgm:pt>
    <dgm:pt modelId="{E78659F1-10F7-F149-935B-27EF599664DB}" type="sibTrans" cxnId="{CC3DAE14-7994-254B-8724-8FCB090F70D9}">
      <dgm:prSet/>
      <dgm:spPr/>
      <dgm:t>
        <a:bodyPr/>
        <a:lstStyle/>
        <a:p>
          <a:endParaRPr lang="en-US"/>
        </a:p>
      </dgm:t>
    </dgm:pt>
    <dgm:pt modelId="{3B86A249-6530-5146-AE38-057A914E849E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Unicore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SAGA</a:t>
          </a:r>
        </a:p>
        <a:p>
          <a:r>
            <a:rPr lang="en-US" dirty="0" smtClean="0">
              <a:solidFill>
                <a:schemeClr val="tx1"/>
              </a:solidFill>
            </a:rPr>
            <a:t>Globus</a:t>
          </a:r>
        </a:p>
      </dgm:t>
    </dgm:pt>
    <dgm:pt modelId="{3A28BDC4-3CEB-CE40-985F-A9E850C1F520}" type="parTrans" cxnId="{662E901A-8BC6-2D44-ADD8-60B00AE45A5E}">
      <dgm:prSet/>
      <dgm:spPr/>
      <dgm:t>
        <a:bodyPr/>
        <a:lstStyle/>
        <a:p>
          <a:endParaRPr lang="en-US"/>
        </a:p>
      </dgm:t>
    </dgm:pt>
    <dgm:pt modelId="{C176D0C7-E6D0-244D-A7AC-EBB8137AFC61}" type="sibTrans" cxnId="{662E901A-8BC6-2D44-ADD8-60B00AE45A5E}">
      <dgm:prSet/>
      <dgm:spPr/>
      <dgm:t>
        <a:bodyPr/>
        <a:lstStyle/>
        <a:p>
          <a:endParaRPr lang="en-US"/>
        </a:p>
      </dgm:t>
    </dgm:pt>
    <dgm:pt modelId="{88F0A5CC-9F8E-174C-AE0C-29EEDDBD234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Genesis II</a:t>
          </a:r>
        </a:p>
      </dgm:t>
    </dgm:pt>
    <dgm:pt modelId="{8A2D67B5-79A1-8F46-993A-2E936B5B7683}" type="parTrans" cxnId="{0835E9E3-0068-D547-8CFA-E68BC901B1DE}">
      <dgm:prSet/>
      <dgm:spPr/>
      <dgm:t>
        <a:bodyPr/>
        <a:lstStyle/>
        <a:p>
          <a:endParaRPr lang="en-US"/>
        </a:p>
      </dgm:t>
    </dgm:pt>
    <dgm:pt modelId="{B55343E9-30DA-4C45-A556-6E4FDE0A7AFF}" type="sibTrans" cxnId="{0835E9E3-0068-D547-8CFA-E68BC901B1DE}">
      <dgm:prSet/>
      <dgm:spPr/>
      <dgm:t>
        <a:bodyPr/>
        <a:lstStyle/>
        <a:p>
          <a:endParaRPr lang="en-US"/>
        </a:p>
      </dgm:t>
    </dgm:pt>
    <dgm:pt modelId="{965C2627-9758-4643-9FBE-55143086510A}" type="pres">
      <dgm:prSet presAssocID="{BC9F2A18-750B-4B4C-A4EC-B99B3AD9147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1F6C000-BD56-7B4F-B80D-4349F954432A}" type="pres">
      <dgm:prSet presAssocID="{5C0E77E8-8A50-054C-A4BF-0C8C401EC59E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B3F43-B447-2E46-8542-2721C3CCA994}" type="pres">
      <dgm:prSet presAssocID="{5C0E77E8-8A50-054C-A4BF-0C8C401EC59E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5D736-5D8C-2648-9245-8271052F4346}" type="pres">
      <dgm:prSet presAssocID="{6CDF5F64-414F-D844-B808-8DE56011DFCC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464ED-33D5-3C42-9389-977FC034AD32}" type="pres">
      <dgm:prSet presAssocID="{6CDF5F64-414F-D844-B808-8DE56011DFCC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D51E9-B6DC-154D-B583-B4EBD21A9523}" type="pres">
      <dgm:prSet presAssocID="{0978C417-F862-CD43-A9F3-06E174FE3968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1CF6D-0542-A945-8BD9-8B164A9FF6AF}" type="pres">
      <dgm:prSet presAssocID="{0978C417-F862-CD43-A9F3-06E174FE3968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EE869-3260-8848-805B-21255263F0C6}" type="pres">
      <dgm:prSet presAssocID="{5A7046D3-038A-0946-B8DA-75F41CDB8098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35677-269D-7F46-82BA-4AC7CFDF4204}" type="pres">
      <dgm:prSet presAssocID="{5A7046D3-038A-0946-B8DA-75F41CDB8098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4CEDB-B0EF-C743-825D-AA776BAE9D7F}" type="pres">
      <dgm:prSet presAssocID="{900669E4-87A7-5C49-A5E1-84963CF81AAA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D181-40CD-AA43-A283-DD58DD43E998}" type="pres">
      <dgm:prSet presAssocID="{900669E4-87A7-5C49-A5E1-84963CF81AAA}" presName="childText5" presStyleLbl="solidAlignAcc1" presStyleIdx="4" presStyleCnt="5" custScaleY="124871" custLinFactNeighborX="2409" custLinFactNeighborY="10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8B854B-B26F-8849-8CE3-A6EB7F5AB03B}" srcId="{6CDF5F64-414F-D844-B808-8DE56011DFCC}" destId="{77E39105-775B-3D4D-96C5-14E4CB4110EC}" srcOrd="0" destOrd="0" parTransId="{1D851525-FC51-124E-BF61-6EAD15DECF8F}" sibTransId="{4A06103D-9205-AE42-86B4-F52C3CAB4109}"/>
    <dgm:cxn modelId="{08002000-885E-4A2E-8FB7-51BAAB50E6E9}" type="presOf" srcId="{3B86A249-6530-5146-AE38-057A914E849E}" destId="{9851CF6D-0542-A945-8BD9-8B164A9FF6AF}" srcOrd="0" destOrd="1" presId="urn:microsoft.com/office/officeart/2009/3/layout/IncreasingArrowsProcess"/>
    <dgm:cxn modelId="{A2177597-FB26-4323-A83A-18CA4B49A51A}" type="presOf" srcId="{5A7046D3-038A-0946-B8DA-75F41CDB8098}" destId="{FCFEE869-3260-8848-805B-21255263F0C6}" srcOrd="0" destOrd="0" presId="urn:microsoft.com/office/officeart/2009/3/layout/IncreasingArrowsProcess"/>
    <dgm:cxn modelId="{1343413D-CAE2-C243-AAD4-C7F8096D7E7E}" srcId="{BC9F2A18-750B-4B4C-A4EC-B99B3AD9147E}" destId="{5C0E77E8-8A50-054C-A4BF-0C8C401EC59E}" srcOrd="0" destOrd="0" parTransId="{358F9871-618B-FC42-807A-7E5B5464CE9B}" sibTransId="{ECA20274-7C5A-E84E-A279-F2B4D04FC6C8}"/>
    <dgm:cxn modelId="{CC3DAE14-7994-254B-8724-8FCB090F70D9}" srcId="{BC9F2A18-750B-4B4C-A4EC-B99B3AD9147E}" destId="{0978C417-F862-CD43-A9F3-06E174FE3968}" srcOrd="2" destOrd="0" parTransId="{26E577AA-4079-F64E-A353-21190E020C27}" sibTransId="{E78659F1-10F7-F149-935B-27EF599664DB}"/>
    <dgm:cxn modelId="{B4047CAC-28B8-4451-8364-564409053843}" type="presOf" srcId="{5C0E77E8-8A50-054C-A4BF-0C8C401EC59E}" destId="{61F6C000-BD56-7B4F-B80D-4349F954432A}" srcOrd="0" destOrd="0" presId="urn:microsoft.com/office/officeart/2009/3/layout/IncreasingArrowsProcess"/>
    <dgm:cxn modelId="{C197012C-F61D-42E5-914E-2076C14813ED}" type="presOf" srcId="{900669E4-87A7-5C49-A5E1-84963CF81AAA}" destId="{CB24CEDB-B0EF-C743-825D-AA776BAE9D7F}" srcOrd="0" destOrd="0" presId="urn:microsoft.com/office/officeart/2009/3/layout/IncreasingArrowsProcess"/>
    <dgm:cxn modelId="{662E901A-8BC6-2D44-ADD8-60B00AE45A5E}" srcId="{0978C417-F862-CD43-A9F3-06E174FE3968}" destId="{3B86A249-6530-5146-AE38-057A914E849E}" srcOrd="1" destOrd="0" parTransId="{3A28BDC4-3CEB-CE40-985F-A9E850C1F520}" sibTransId="{C176D0C7-E6D0-244D-A7AC-EBB8137AFC61}"/>
    <dgm:cxn modelId="{6E6B5DAF-EF08-47A3-B6C7-0AD6E2CF8A22}" type="presOf" srcId="{065941A5-0E5F-0C49-AFA9-A922E2BA80E1}" destId="{25E35677-269D-7F46-82BA-4AC7CFDF4204}" srcOrd="0" destOrd="1" presId="urn:microsoft.com/office/officeart/2009/3/layout/IncreasingArrowsProcess"/>
    <dgm:cxn modelId="{882E7AD6-9AD6-5F46-A0C8-EB036BDE974F}" srcId="{5C0E77E8-8A50-054C-A4BF-0C8C401EC59E}" destId="{B022D9ED-1E87-A541-B5E6-99C6F5FA8271}" srcOrd="0" destOrd="0" parTransId="{2DBB8F10-1685-754F-B1F7-626E4A8EE461}" sibTransId="{69800242-72AB-6643-84E0-3D961E57A8A8}"/>
    <dgm:cxn modelId="{B18B82E7-396A-4A1D-97FF-6054F98F9822}" type="presOf" srcId="{0978C417-F862-CD43-A9F3-06E174FE3968}" destId="{065D51E9-B6DC-154D-B583-B4EBD21A9523}" srcOrd="0" destOrd="0" presId="urn:microsoft.com/office/officeart/2009/3/layout/IncreasingArrowsProcess"/>
    <dgm:cxn modelId="{30A7B5DD-430C-6145-A16D-7C2FDE5CB5B7}" srcId="{BC9F2A18-750B-4B4C-A4EC-B99B3AD9147E}" destId="{5A7046D3-038A-0946-B8DA-75F41CDB8098}" srcOrd="3" destOrd="0" parTransId="{0419978C-A7C8-1543-85E4-1D569901ECA8}" sibTransId="{E685CBAC-3E38-B04B-BB70-1B815B7C700B}"/>
    <dgm:cxn modelId="{75D1903B-462C-4BEB-87DC-D7A0FFED3D2E}" type="presOf" srcId="{E385DA56-1A68-BD48-8B1C-E528C49559A4}" destId="{25E35677-269D-7F46-82BA-4AC7CFDF4204}" srcOrd="0" destOrd="0" presId="urn:microsoft.com/office/officeart/2009/3/layout/IncreasingArrowsProcess"/>
    <dgm:cxn modelId="{41FFE48F-F19A-5746-9751-96CBBFC7A824}" srcId="{5A7046D3-038A-0946-B8DA-75F41CDB8098}" destId="{E385DA56-1A68-BD48-8B1C-E528C49559A4}" srcOrd="0" destOrd="0" parTransId="{EAE8014A-57D1-9B46-8042-5B1097EBB4B9}" sibTransId="{C67F296C-430E-9844-8828-E585EFC2EF3C}"/>
    <dgm:cxn modelId="{37A335A8-B403-4759-B036-2D15EF715896}" type="presOf" srcId="{77E39105-775B-3D4D-96C5-14E4CB4110EC}" destId="{FBB464ED-33D5-3C42-9389-977FC034AD32}" srcOrd="0" destOrd="0" presId="urn:microsoft.com/office/officeart/2009/3/layout/IncreasingArrowsProcess"/>
    <dgm:cxn modelId="{7049B422-A4E4-D642-B632-9777BB2AE022}" srcId="{5A7046D3-038A-0946-B8DA-75F41CDB8098}" destId="{065941A5-0E5F-0C49-AFA9-A922E2BA80E1}" srcOrd="1" destOrd="0" parTransId="{188DF1D5-2BAF-E940-B7BC-396FC0A0D14D}" sibTransId="{76B550A4-8A47-9244-A523-778147389CDF}"/>
    <dgm:cxn modelId="{E99EE298-CD4F-4346-A4E9-C12A4312159C}" srcId="{BC9F2A18-750B-4B4C-A4EC-B99B3AD9147E}" destId="{900669E4-87A7-5C49-A5E1-84963CF81AAA}" srcOrd="4" destOrd="0" parTransId="{48CB76D8-C95C-C542-8EAD-6936024C9B61}" sibTransId="{E735B69B-BF92-4F49-8A1E-28B0FBA8900F}"/>
    <dgm:cxn modelId="{62F0364F-7ADC-441A-B0DA-91BD1A39EBB6}" type="presOf" srcId="{9E1BC4AA-3D23-D343-9B78-C041D11A00F6}" destId="{FBB464ED-33D5-3C42-9389-977FC034AD32}" srcOrd="0" destOrd="1" presId="urn:microsoft.com/office/officeart/2009/3/layout/IncreasingArrowsProcess"/>
    <dgm:cxn modelId="{500135F7-8CDF-EC4E-8692-948B6BEBC388}" srcId="{5A7046D3-038A-0946-B8DA-75F41CDB8098}" destId="{C4D23F30-1676-4149-A194-9F660BF1A352}" srcOrd="2" destOrd="0" parTransId="{66CF13D5-6723-9346-AA22-DDE3BF4412EF}" sibTransId="{BCF3534D-FDA1-484F-9BBE-7560EC043721}"/>
    <dgm:cxn modelId="{71E6C1DD-88D1-4556-8870-D0E6DE5DF9EA}" type="presOf" srcId="{EABFDB4B-76EE-F049-B783-32FF7B78C31E}" destId="{AE11D181-40CD-AA43-A283-DD58DD43E998}" srcOrd="0" destOrd="0" presId="urn:microsoft.com/office/officeart/2009/3/layout/IncreasingArrowsProcess"/>
    <dgm:cxn modelId="{9C80C3A1-BFBF-CB40-A436-D572BEE4D895}" srcId="{900669E4-87A7-5C49-A5E1-84963CF81AAA}" destId="{37731C80-0523-E749-9660-C07AA0EBA3FF}" srcOrd="1" destOrd="0" parTransId="{54E98356-3BD0-7648-AC16-9BB57061E1BA}" sibTransId="{9F1A7661-F6BC-5043-A5CC-DFA85735F8AE}"/>
    <dgm:cxn modelId="{6704F1F1-FBDD-4B9C-954D-D668F3D1ECD2}" type="presOf" srcId="{B022D9ED-1E87-A541-B5E6-99C6F5FA8271}" destId="{B49B3F43-B447-2E46-8542-2721C3CCA994}" srcOrd="0" destOrd="0" presId="urn:microsoft.com/office/officeart/2009/3/layout/IncreasingArrowsProcess"/>
    <dgm:cxn modelId="{A0FEACCE-E16C-48E3-8E30-881A1C86508F}" type="presOf" srcId="{BC9F2A18-750B-4B4C-A4EC-B99B3AD9147E}" destId="{965C2627-9758-4643-9FBE-55143086510A}" srcOrd="0" destOrd="0" presId="urn:microsoft.com/office/officeart/2009/3/layout/IncreasingArrowsProcess"/>
    <dgm:cxn modelId="{BC4F0240-5CEA-9B43-BE7F-16F30CE567AC}" srcId="{BC9F2A18-750B-4B4C-A4EC-B99B3AD9147E}" destId="{6CDF5F64-414F-D844-B808-8DE56011DFCC}" srcOrd="1" destOrd="0" parTransId="{C3D185EA-0AFB-3242-840B-C931260D2B60}" sibTransId="{9F6BCFDB-F6B4-B147-AE85-AA2A0CE3B3EB}"/>
    <dgm:cxn modelId="{0018202D-690F-0245-959A-3FE684E0F963}" srcId="{900669E4-87A7-5C49-A5E1-84963CF81AAA}" destId="{EABFDB4B-76EE-F049-B783-32FF7B78C31E}" srcOrd="0" destOrd="0" parTransId="{A6ED6357-12FB-3B4E-8FF5-428654C8A164}" sibTransId="{C971DEF7-5387-2C46-931F-E8207366730B}"/>
    <dgm:cxn modelId="{66A78A74-827D-2444-8460-011BCE18D1C1}" srcId="{6CDF5F64-414F-D844-B808-8DE56011DFCC}" destId="{9E1BC4AA-3D23-D343-9B78-C041D11A00F6}" srcOrd="1" destOrd="0" parTransId="{2EE16838-9F9A-794B-A322-BB401824A5EB}" sibTransId="{128790BC-0A01-8F45-A7C7-2E241B3E26F9}"/>
    <dgm:cxn modelId="{6B5F6BA7-AD2B-4894-91B1-F9227B6A731C}" type="presOf" srcId="{37731C80-0523-E749-9660-C07AA0EBA3FF}" destId="{AE11D181-40CD-AA43-A283-DD58DD43E998}" srcOrd="0" destOrd="1" presId="urn:microsoft.com/office/officeart/2009/3/layout/IncreasingArrowsProcess"/>
    <dgm:cxn modelId="{0835E9E3-0068-D547-8CFA-E68BC901B1DE}" srcId="{0978C417-F862-CD43-A9F3-06E174FE3968}" destId="{88F0A5CC-9F8E-174C-AE0C-29EEDDBD234C}" srcOrd="0" destOrd="0" parTransId="{8A2D67B5-79A1-8F46-993A-2E936B5B7683}" sibTransId="{B55343E9-30DA-4C45-A556-6E4FDE0A7AFF}"/>
    <dgm:cxn modelId="{662D83CD-DF84-485E-8CEB-75F65149C7B6}" type="presOf" srcId="{88F0A5CC-9F8E-174C-AE0C-29EEDDBD234C}" destId="{9851CF6D-0542-A945-8BD9-8B164A9FF6AF}" srcOrd="0" destOrd="0" presId="urn:microsoft.com/office/officeart/2009/3/layout/IncreasingArrowsProcess"/>
    <dgm:cxn modelId="{1CE02C66-B59D-4645-B7A6-198A00828BA8}" type="presOf" srcId="{C4D23F30-1676-4149-A194-9F660BF1A352}" destId="{25E35677-269D-7F46-82BA-4AC7CFDF4204}" srcOrd="0" destOrd="2" presId="urn:microsoft.com/office/officeart/2009/3/layout/IncreasingArrowsProcess"/>
    <dgm:cxn modelId="{B17CAE3F-A85E-4723-8652-CA068FB3B1D1}" type="presOf" srcId="{6CDF5F64-414F-D844-B808-8DE56011DFCC}" destId="{1685D736-5D8C-2648-9245-8271052F4346}" srcOrd="0" destOrd="0" presId="urn:microsoft.com/office/officeart/2009/3/layout/IncreasingArrowsProcess"/>
    <dgm:cxn modelId="{A3C4368F-841C-4DC2-B350-5AD8A904321C}" type="presParOf" srcId="{965C2627-9758-4643-9FBE-55143086510A}" destId="{61F6C000-BD56-7B4F-B80D-4349F954432A}" srcOrd="0" destOrd="0" presId="urn:microsoft.com/office/officeart/2009/3/layout/IncreasingArrowsProcess"/>
    <dgm:cxn modelId="{2271BACE-D4EF-472E-880F-BCF2677BD649}" type="presParOf" srcId="{965C2627-9758-4643-9FBE-55143086510A}" destId="{B49B3F43-B447-2E46-8542-2721C3CCA994}" srcOrd="1" destOrd="0" presId="urn:microsoft.com/office/officeart/2009/3/layout/IncreasingArrowsProcess"/>
    <dgm:cxn modelId="{49B68590-AA96-435E-B8DC-FE0B93F5DFA1}" type="presParOf" srcId="{965C2627-9758-4643-9FBE-55143086510A}" destId="{1685D736-5D8C-2648-9245-8271052F4346}" srcOrd="2" destOrd="0" presId="urn:microsoft.com/office/officeart/2009/3/layout/IncreasingArrowsProcess"/>
    <dgm:cxn modelId="{36EE20ED-0746-41F5-BE39-777BC0E96563}" type="presParOf" srcId="{965C2627-9758-4643-9FBE-55143086510A}" destId="{FBB464ED-33D5-3C42-9389-977FC034AD32}" srcOrd="3" destOrd="0" presId="urn:microsoft.com/office/officeart/2009/3/layout/IncreasingArrowsProcess"/>
    <dgm:cxn modelId="{72B788FB-B038-44EA-AD15-F94456830AFA}" type="presParOf" srcId="{965C2627-9758-4643-9FBE-55143086510A}" destId="{065D51E9-B6DC-154D-B583-B4EBD21A9523}" srcOrd="4" destOrd="0" presId="urn:microsoft.com/office/officeart/2009/3/layout/IncreasingArrowsProcess"/>
    <dgm:cxn modelId="{50F92835-7F05-4C3C-943F-2D93CC792535}" type="presParOf" srcId="{965C2627-9758-4643-9FBE-55143086510A}" destId="{9851CF6D-0542-A945-8BD9-8B164A9FF6AF}" srcOrd="5" destOrd="0" presId="urn:microsoft.com/office/officeart/2009/3/layout/IncreasingArrowsProcess"/>
    <dgm:cxn modelId="{3D68D77D-B50F-4775-B9F4-476437268DD6}" type="presParOf" srcId="{965C2627-9758-4643-9FBE-55143086510A}" destId="{FCFEE869-3260-8848-805B-21255263F0C6}" srcOrd="6" destOrd="0" presId="urn:microsoft.com/office/officeart/2009/3/layout/IncreasingArrowsProcess"/>
    <dgm:cxn modelId="{D7D84515-0739-42A6-B114-D99E30E2AFDE}" type="presParOf" srcId="{965C2627-9758-4643-9FBE-55143086510A}" destId="{25E35677-269D-7F46-82BA-4AC7CFDF4204}" srcOrd="7" destOrd="0" presId="urn:microsoft.com/office/officeart/2009/3/layout/IncreasingArrowsProcess"/>
    <dgm:cxn modelId="{8F54C687-D6A4-4E2B-843B-C0389E16A972}" type="presParOf" srcId="{965C2627-9758-4643-9FBE-55143086510A}" destId="{CB24CEDB-B0EF-C743-825D-AA776BAE9D7F}" srcOrd="8" destOrd="0" presId="urn:microsoft.com/office/officeart/2009/3/layout/IncreasingArrowsProcess"/>
    <dgm:cxn modelId="{6CD110DF-BF95-459D-B8DC-87148E96231D}" type="presParOf" srcId="{965C2627-9758-4643-9FBE-55143086510A}" destId="{AE11D181-40CD-AA43-A283-DD58DD43E998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6C000-BD56-7B4F-B80D-4349F954432A}">
      <dsp:nvSpPr>
        <dsp:cNvPr id="0" name=""/>
        <dsp:cNvSpPr/>
      </dsp:nvSpPr>
      <dsp:spPr>
        <a:xfrm>
          <a:off x="0" y="213172"/>
          <a:ext cx="7467600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Cloud </a:t>
          </a:r>
          <a:r>
            <a:rPr lang="en-US" sz="2000" b="1" kern="1200" dirty="0" err="1" smtClean="0">
              <a:solidFill>
                <a:schemeClr val="tx1"/>
              </a:solidFill>
            </a:rPr>
            <a:t>PaaS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0" y="484672"/>
        <a:ext cx="7196101" cy="542999"/>
      </dsp:txXfrm>
    </dsp:sp>
    <dsp:sp modelId="{B49B3F43-B447-2E46-8542-2721C3CCA994}">
      <dsp:nvSpPr>
        <dsp:cNvPr id="0" name=""/>
        <dsp:cNvSpPr/>
      </dsp:nvSpPr>
      <dsp:spPr>
        <a:xfrm>
          <a:off x="0" y="1049232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Hadoop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Iterative MapReduce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HDFS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Hbase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Swift Object Store</a:t>
          </a:r>
        </a:p>
      </dsp:txBody>
      <dsp:txXfrm>
        <a:off x="0" y="1049232"/>
        <a:ext cx="1380161" cy="1994067"/>
      </dsp:txXfrm>
    </dsp:sp>
    <dsp:sp modelId="{1685D736-5D8C-2648-9245-8271052F4346}">
      <dsp:nvSpPr>
        <dsp:cNvPr id="0" name=""/>
        <dsp:cNvSpPr/>
      </dsp:nvSpPr>
      <dsp:spPr>
        <a:xfrm>
          <a:off x="1380012" y="575311"/>
          <a:ext cx="6087587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IaaS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380012" y="846811"/>
        <a:ext cx="5816088" cy="542999"/>
      </dsp:txXfrm>
    </dsp:sp>
    <dsp:sp modelId="{FBB464ED-33D5-3C42-9389-977FC034AD32}">
      <dsp:nvSpPr>
        <dsp:cNvPr id="0" name=""/>
        <dsp:cNvSpPr/>
      </dsp:nvSpPr>
      <dsp:spPr>
        <a:xfrm>
          <a:off x="1380012" y="1411371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Nimbus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Eucalyptus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OpenStack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ViNE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380012" y="1411371"/>
        <a:ext cx="1380161" cy="1994067"/>
      </dsp:txXfrm>
    </dsp:sp>
    <dsp:sp modelId="{065D51E9-B6DC-154D-B583-B4EBD21A9523}">
      <dsp:nvSpPr>
        <dsp:cNvPr id="0" name=""/>
        <dsp:cNvSpPr/>
      </dsp:nvSpPr>
      <dsp:spPr>
        <a:xfrm>
          <a:off x="2760024" y="937450"/>
          <a:ext cx="4707575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GridaaS</a:t>
          </a:r>
          <a:endParaRPr lang="en-US" sz="2000" b="1" kern="1200" dirty="0" smtClean="0">
            <a:solidFill>
              <a:schemeClr val="tx1"/>
            </a:solidFill>
          </a:endParaRPr>
        </a:p>
      </dsp:txBody>
      <dsp:txXfrm>
        <a:off x="2760024" y="1208950"/>
        <a:ext cx="4436076" cy="542999"/>
      </dsp:txXfrm>
    </dsp:sp>
    <dsp:sp modelId="{9851CF6D-0542-A945-8BD9-8B164A9FF6AF}">
      <dsp:nvSpPr>
        <dsp:cNvPr id="0" name=""/>
        <dsp:cNvSpPr/>
      </dsp:nvSpPr>
      <dsp:spPr>
        <a:xfrm>
          <a:off x="2760024" y="1773510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Genesis II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Unicore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SAGA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Globus</a:t>
          </a:r>
        </a:p>
      </dsp:txBody>
      <dsp:txXfrm>
        <a:off x="2760024" y="1773510"/>
        <a:ext cx="1380161" cy="1994067"/>
      </dsp:txXfrm>
    </dsp:sp>
    <dsp:sp modelId="{FCFEE869-3260-8848-805B-21255263F0C6}">
      <dsp:nvSpPr>
        <dsp:cNvPr id="0" name=""/>
        <dsp:cNvSpPr/>
      </dsp:nvSpPr>
      <dsp:spPr>
        <a:xfrm>
          <a:off x="4140784" y="1299589"/>
          <a:ext cx="3326815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HPCaaS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140784" y="1571089"/>
        <a:ext cx="3055316" cy="542999"/>
      </dsp:txXfrm>
    </dsp:sp>
    <dsp:sp modelId="{25E35677-269D-7F46-82BA-4AC7CFDF4204}">
      <dsp:nvSpPr>
        <dsp:cNvPr id="0" name=""/>
        <dsp:cNvSpPr/>
      </dsp:nvSpPr>
      <dsp:spPr>
        <a:xfrm>
          <a:off x="4140784" y="2135649"/>
          <a:ext cx="1380161" cy="19940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MPI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OpenMP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CUDA</a:t>
          </a:r>
          <a:endParaRPr lang="en-US" sz="14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4140784" y="2135649"/>
        <a:ext cx="1380161" cy="1994067"/>
      </dsp:txXfrm>
    </dsp:sp>
    <dsp:sp modelId="{CB24CEDB-B0EF-C743-825D-AA776BAE9D7F}">
      <dsp:nvSpPr>
        <dsp:cNvPr id="0" name=""/>
        <dsp:cNvSpPr/>
      </dsp:nvSpPr>
      <dsp:spPr>
        <a:xfrm>
          <a:off x="5520796" y="1661728"/>
          <a:ext cx="1946803" cy="10859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240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TestbedaaS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520796" y="1933228"/>
        <a:ext cx="1675304" cy="542999"/>
      </dsp:txXfrm>
    </dsp:sp>
    <dsp:sp modelId="{AE11D181-40CD-AA43-A283-DD58DD43E998}">
      <dsp:nvSpPr>
        <dsp:cNvPr id="0" name=""/>
        <dsp:cNvSpPr/>
      </dsp:nvSpPr>
      <dsp:spPr>
        <a:xfrm>
          <a:off x="5554044" y="2462988"/>
          <a:ext cx="1380161" cy="24900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FG RAIN, </a:t>
          </a:r>
          <a:r>
            <a:rPr lang="en-US" sz="1400" kern="1200" dirty="0" err="1" smtClean="0">
              <a:solidFill>
                <a:schemeClr val="tx1"/>
              </a:solidFill>
            </a:rPr>
            <a:t>CloudMesh</a:t>
          </a:r>
          <a:endParaRPr lang="en-U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Portal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Inca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Ganglia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Devops</a:t>
          </a:r>
          <a:r>
            <a:rPr lang="en-US" sz="1400" kern="1200" dirty="0" smtClean="0">
              <a:solidFill>
                <a:schemeClr val="tx1"/>
              </a:solidFill>
            </a:rPr>
            <a:t> (Chef, Puppet, Salt)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Experiment Management e.g. Pegasus</a:t>
          </a:r>
        </a:p>
      </dsp:txBody>
      <dsp:txXfrm>
        <a:off x="5554044" y="2462988"/>
        <a:ext cx="1380161" cy="2490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77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Listing of the monitoring</a:t>
            </a:r>
            <a:r>
              <a:rPr lang="en-US" baseline="0" dirty="0" smtClean="0"/>
              <a:t> tools currently deployed on </a:t>
            </a:r>
            <a:r>
              <a:rPr lang="en-US" baseline="0" dirty="0" err="1" smtClean="0"/>
              <a:t>FutureGrid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23DB6-F2BB-9D4B-A88A-00B4FCDAC2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13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components are part of cloudmesh. Cloudmesh is an umbrella for it. We are still debating about its name as we </a:t>
            </a:r>
            <a:r>
              <a:rPr lang="en-US" dirty="0" err="1" smtClean="0"/>
              <a:t>aslo</a:t>
            </a:r>
            <a:r>
              <a:rPr lang="en-US" dirty="0" smtClean="0"/>
              <a:t> could have used RAIN. But rain was initially just a small component and deals predominantly so far with </a:t>
            </a:r>
            <a:r>
              <a:rPr lang="en-US" dirty="0" err="1" smtClean="0"/>
              <a:t>templated</a:t>
            </a:r>
            <a:r>
              <a:rPr lang="en-US" dirty="0" smtClean="0"/>
              <a:t> image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643C-FD83-6F4D-8E31-C594BFF47C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43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3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0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60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60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77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2645-5583-5B47-86A6-DA3EC4C36D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67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</a:t>
            </a:r>
            <a:r>
              <a:rPr lang="en-US" baseline="0" dirty="0" smtClean="0"/>
              <a:t> two </a:t>
            </a:r>
            <a:r>
              <a:rPr lang="en-US" baseline="0" dirty="0" err="1" smtClean="0"/>
              <a:t>Nvidia</a:t>
            </a:r>
            <a:r>
              <a:rPr lang="en-US" baseline="0" dirty="0" smtClean="0"/>
              <a:t> GPUs –  </a:t>
            </a:r>
            <a:r>
              <a:rPr lang="en-US" baseline="0" dirty="0" err="1" smtClean="0"/>
              <a:t>Nvidia</a:t>
            </a:r>
            <a:r>
              <a:rPr lang="en-US" baseline="0" dirty="0" smtClean="0"/>
              <a:t> “Fermi” C2075 and  </a:t>
            </a:r>
            <a:r>
              <a:rPr lang="en-US" baseline="0" dirty="0" err="1" smtClean="0"/>
              <a:t>Nvidia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Kepler</a:t>
            </a:r>
            <a:r>
              <a:rPr lang="en-US" baseline="0" dirty="0" smtClean="0"/>
              <a:t>” K20m for testing. Both perform well. </a:t>
            </a:r>
            <a:r>
              <a:rPr lang="en-US" baseline="0" dirty="0" err="1" smtClean="0"/>
              <a:t>Kepler</a:t>
            </a:r>
            <a:r>
              <a:rPr lang="en-US" baseline="0" dirty="0" smtClean="0"/>
              <a:t> is newest and obviously much faster, but overhead of virtualization for both is still low!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2645-5583-5B47-86A6-DA3EC4C36D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74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2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8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0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4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55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package" Target="../embeddings/Microsoft_Excel_Worksheet1.xlsx"/><Relationship Id="rId7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43" y="7620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FutureGrid </a:t>
            </a:r>
            <a:br>
              <a:rPr lang="en-US" sz="4800" dirty="0" smtClean="0"/>
            </a:br>
            <a:r>
              <a:rPr lang="en-US" sz="4800" dirty="0" smtClean="0"/>
              <a:t>Computing Testbed as a Service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19400"/>
            <a:ext cx="9144000" cy="4572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EGI Technical Forum 2013</a:t>
            </a:r>
          </a:p>
          <a:p>
            <a:r>
              <a:rPr lang="en-US" sz="2000" b="1" dirty="0" smtClean="0"/>
              <a:t>Madrid Spain September 17 2013</a:t>
            </a:r>
            <a:endParaRPr lang="it-IT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Geoffrey Fox </a:t>
            </a: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and Gregor von Laszewski</a:t>
            </a:r>
            <a:endParaRPr lang="en-US" sz="24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for FutureGrid Team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4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4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067800" cy="1143000"/>
          </a:xfrm>
        </p:spPr>
        <p:txBody>
          <a:bodyPr/>
          <a:lstStyle/>
          <a:p>
            <a:r>
              <a:rPr lang="en-US" dirty="0" smtClean="0"/>
              <a:t>FG-226 Virtualized GPUs and Network Devices in a Cloud (ISI/IU)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8782"/>
            <a:ext cx="9144000" cy="4797568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Need for GPUs and Infiniband Networking on Clouds</a:t>
            </a:r>
          </a:p>
          <a:p>
            <a:pPr lvl="1"/>
            <a:r>
              <a:rPr lang="en-US" dirty="0"/>
              <a:t>Goal: provide the same hardware at a minimal overhead to build a clean HPC Cloud</a:t>
            </a:r>
          </a:p>
          <a:p>
            <a:r>
              <a:rPr lang="en-US" sz="3400" dirty="0" smtClean="0"/>
              <a:t>Different competing methods for virtualizing GPUs</a:t>
            </a:r>
          </a:p>
          <a:p>
            <a:pPr lvl="1"/>
            <a:r>
              <a:rPr lang="en-US" dirty="0" smtClean="0"/>
              <a:t>Remote API for CUDA calls </a:t>
            </a:r>
            <a:r>
              <a:rPr lang="en-US" dirty="0" smtClean="0">
                <a:sym typeface="Wingdings"/>
              </a:rPr>
              <a:t> </a:t>
            </a:r>
            <a:r>
              <a:rPr lang="en-US" dirty="0" err="1" smtClean="0">
                <a:sym typeface="Wingdings"/>
              </a:rPr>
              <a:t>rCUDA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vCUDA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gVirtus</a:t>
            </a:r>
            <a:endParaRPr lang="en-US" dirty="0" smtClean="0"/>
          </a:p>
          <a:p>
            <a:pPr lvl="1"/>
            <a:r>
              <a:rPr lang="en-US" dirty="0" smtClean="0"/>
              <a:t>Direct GPU usage within VM </a:t>
            </a:r>
            <a:r>
              <a:rPr lang="en-US" dirty="0" smtClean="0">
                <a:sym typeface="Wingdings"/>
              </a:rPr>
              <a:t> our method</a:t>
            </a:r>
            <a:endParaRPr lang="en-US" dirty="0" smtClean="0"/>
          </a:p>
          <a:p>
            <a:r>
              <a:rPr lang="en-US" dirty="0" smtClean="0"/>
              <a:t>GPU uses </a:t>
            </a:r>
            <a:r>
              <a:rPr lang="en-US" dirty="0"/>
              <a:t>Xen 4.2 </a:t>
            </a:r>
            <a:r>
              <a:rPr lang="en-US" dirty="0" smtClean="0"/>
              <a:t>Hypervisor with hardware </a:t>
            </a:r>
            <a:r>
              <a:rPr lang="en-US" dirty="0"/>
              <a:t>directed I/O </a:t>
            </a:r>
            <a:r>
              <a:rPr lang="en-US" dirty="0" err="1"/>
              <a:t>virt</a:t>
            </a:r>
            <a:r>
              <a:rPr lang="en-US" dirty="0"/>
              <a:t> (VT-d or IOMMU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Kernel overheads  &lt;~2% except for </a:t>
            </a:r>
            <a:r>
              <a:rPr lang="en-US" dirty="0" err="1" smtClean="0"/>
              <a:t>Kepler</a:t>
            </a:r>
            <a:r>
              <a:rPr lang="en-US" dirty="0" smtClean="0"/>
              <a:t> FFT at 15%</a:t>
            </a:r>
            <a:endParaRPr lang="en-US" dirty="0"/>
          </a:p>
          <a:p>
            <a:r>
              <a:rPr lang="en-US" sz="3400" dirty="0"/>
              <a:t>Implement </a:t>
            </a:r>
            <a:r>
              <a:rPr lang="en-US" sz="3400" dirty="0" smtClean="0"/>
              <a:t>Infiniband via SR-IOV</a:t>
            </a:r>
          </a:p>
          <a:p>
            <a:r>
              <a:rPr lang="en-US" sz="3400" dirty="0" smtClean="0"/>
              <a:t>Work integrated into </a:t>
            </a:r>
            <a:r>
              <a:rPr lang="en-US" sz="3400" dirty="0"/>
              <a:t>OpenStack “Havana” release</a:t>
            </a:r>
          </a:p>
          <a:p>
            <a:pPr lvl="1"/>
            <a:r>
              <a:rPr lang="en-US" dirty="0"/>
              <a:t>Xen support for full virtualization with </a:t>
            </a:r>
            <a:r>
              <a:rPr lang="en-US" dirty="0" err="1"/>
              <a:t>libvirt</a:t>
            </a:r>
            <a:endParaRPr lang="en-US" dirty="0"/>
          </a:p>
          <a:p>
            <a:pPr lvl="1"/>
            <a:r>
              <a:rPr lang="en-US" dirty="0"/>
              <a:t>Custom </a:t>
            </a:r>
            <a:r>
              <a:rPr lang="en-US" dirty="0" err="1"/>
              <a:t>Libvirt</a:t>
            </a:r>
            <a:r>
              <a:rPr lang="en-US" dirty="0"/>
              <a:t> driver for PCI-</a:t>
            </a:r>
            <a:r>
              <a:rPr lang="en-US" dirty="0" err="1"/>
              <a:t>Passthrough</a:t>
            </a:r>
            <a:r>
              <a:rPr lang="en-US" dirty="0"/>
              <a:t> </a:t>
            </a:r>
          </a:p>
          <a:p>
            <a:endParaRPr lang="en-US" sz="3400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04874-939E-4540-8C88-A05A27AAF7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GPU enabled VMs</a:t>
            </a:r>
            <a:endParaRPr lang="en-US" dirty="0"/>
          </a:p>
        </p:txBody>
      </p:sp>
      <p:graphicFrame>
        <p:nvGraphicFramePr>
          <p:cNvPr id="10" name="Content Placehold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428689" y="4061550"/>
          <a:ext cx="4715311" cy="279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0" y="1464671"/>
          <a:ext cx="4715311" cy="282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>
            <p:extLst/>
          </p:nvPr>
        </p:nvGraphicFramePr>
        <p:xfrm>
          <a:off x="4428689" y="1417638"/>
          <a:ext cx="4715312" cy="287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>
            <p:extLst/>
          </p:nvPr>
        </p:nvGraphicFramePr>
        <p:xfrm>
          <a:off x="0" y="4061550"/>
          <a:ext cx="4428689" cy="279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373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300" y="109725"/>
            <a:ext cx="6515101" cy="1143000"/>
          </a:xfrm>
        </p:spPr>
        <p:txBody>
          <a:bodyPr/>
          <a:lstStyle/>
          <a:p>
            <a:pPr algn="l"/>
            <a:r>
              <a:rPr lang="en-US" dirty="0" smtClean="0"/>
              <a:t>Experimental Deployment:</a:t>
            </a:r>
            <a:br>
              <a:rPr lang="en-US" dirty="0" smtClean="0"/>
            </a:br>
            <a:r>
              <a:rPr lang="en-US" dirty="0" smtClean="0"/>
              <a:t>FutureGrid Delta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56076" y="1182940"/>
            <a:ext cx="4325724" cy="4525963"/>
          </a:xfrm>
        </p:spPr>
        <p:txBody>
          <a:bodyPr/>
          <a:lstStyle/>
          <a:p>
            <a:r>
              <a:rPr lang="en-US" sz="2400" dirty="0" smtClean="0"/>
              <a:t>Mid October 2013</a:t>
            </a:r>
          </a:p>
          <a:p>
            <a:r>
              <a:rPr lang="en-US" sz="2400" dirty="0" smtClean="0"/>
              <a:t>16x 4U nodes in 2 Racks</a:t>
            </a:r>
          </a:p>
          <a:p>
            <a:pPr lvl="1"/>
            <a:r>
              <a:rPr lang="en-US" sz="2000" dirty="0" smtClean="0"/>
              <a:t>2x Intel Xeon X5660</a:t>
            </a:r>
          </a:p>
          <a:p>
            <a:pPr lvl="1"/>
            <a:r>
              <a:rPr lang="en-US" sz="2000" dirty="0" smtClean="0"/>
              <a:t>192GB Ram</a:t>
            </a:r>
          </a:p>
          <a:p>
            <a:pPr lvl="1"/>
            <a:r>
              <a:rPr lang="en-US" sz="2000" dirty="0" err="1" smtClean="0">
                <a:solidFill>
                  <a:srgbClr val="008000"/>
                </a:solidFill>
              </a:rPr>
              <a:t>Nvidia</a:t>
            </a:r>
            <a:r>
              <a:rPr lang="en-US" sz="2000" dirty="0" smtClean="0">
                <a:solidFill>
                  <a:srgbClr val="008000"/>
                </a:solidFill>
              </a:rPr>
              <a:t> Tesla C2075 Fermi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QDR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InfiniBand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- CX-2</a:t>
            </a:r>
          </a:p>
          <a:p>
            <a:r>
              <a:rPr lang="en-US" sz="2400" dirty="0" smtClean="0"/>
              <a:t>Management Node</a:t>
            </a:r>
          </a:p>
          <a:p>
            <a:pPr lvl="1"/>
            <a:r>
              <a:rPr lang="en-US" sz="2000" dirty="0" err="1" smtClean="0"/>
              <a:t>OpenStack</a:t>
            </a:r>
            <a:r>
              <a:rPr lang="en-US" sz="2000" dirty="0" smtClean="0"/>
              <a:t> Keystone, Glance, API, Cinder, Nova-network</a:t>
            </a:r>
          </a:p>
          <a:p>
            <a:r>
              <a:rPr lang="en-US" sz="2400" dirty="0" smtClean="0"/>
              <a:t>Compute Nodes</a:t>
            </a:r>
          </a:p>
          <a:p>
            <a:pPr lvl="1"/>
            <a:r>
              <a:rPr lang="en-US" sz="2000" dirty="0" smtClean="0"/>
              <a:t>Nova-compute, Xen, </a:t>
            </a:r>
            <a:r>
              <a:rPr lang="en-US" sz="2000" dirty="0" err="1" smtClean="0"/>
              <a:t>libvirt</a:t>
            </a:r>
            <a:endParaRPr lang="en-US" sz="20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Submit your project requests now!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F0A2-07EB-724A-94F1-F9A3DF9D5BD3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 descr="delta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5" b="25478"/>
          <a:stretch/>
        </p:blipFill>
        <p:spPr>
          <a:xfrm rot="5400000">
            <a:off x="4843096" y="2565221"/>
            <a:ext cx="5953589" cy="2358391"/>
          </a:xfrm>
          <a:prstGeom prst="rect">
            <a:avLst/>
          </a:prstGeom>
        </p:spPr>
      </p:pic>
      <p:pic>
        <p:nvPicPr>
          <p:cNvPr id="10" name="Picture 9" descr="delta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2" b="28367"/>
          <a:stretch/>
        </p:blipFill>
        <p:spPr>
          <a:xfrm rot="5400000">
            <a:off x="-2018651" y="2246486"/>
            <a:ext cx="6597530" cy="23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03" y="-25400"/>
            <a:ext cx="9005030" cy="1143000"/>
          </a:xfrm>
        </p:spPr>
        <p:txBody>
          <a:bodyPr/>
          <a:lstStyle/>
          <a:p>
            <a:r>
              <a:rPr lang="en-US" sz="4000" dirty="0"/>
              <a:t>Education and Training Use of FutureGrid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03" y="824537"/>
            <a:ext cx="9038897" cy="4892040"/>
          </a:xfrm>
        </p:spPr>
        <p:txBody>
          <a:bodyPr/>
          <a:lstStyle/>
          <a:p>
            <a:r>
              <a:rPr lang="en-US" sz="2400" dirty="0" smtClean="0"/>
              <a:t>FutureGrid supports many educational </a:t>
            </a:r>
            <a:r>
              <a:rPr lang="en-US" sz="2400" dirty="0"/>
              <a:t>uses</a:t>
            </a:r>
          </a:p>
          <a:p>
            <a:pPr lvl="1"/>
            <a:r>
              <a:rPr lang="en-US" sz="2000" b="1" dirty="0"/>
              <a:t>36 Semester long </a:t>
            </a:r>
            <a:r>
              <a:rPr lang="en-US" sz="2000" b="1" dirty="0" smtClean="0"/>
              <a:t>classes</a:t>
            </a:r>
            <a:r>
              <a:rPr lang="en-US" sz="2000" dirty="0" smtClean="0"/>
              <a:t> (9 this semester): </a:t>
            </a:r>
            <a:r>
              <a:rPr lang="en-US" sz="2000" dirty="0"/>
              <a:t> over 650 students from over 20 institutions</a:t>
            </a:r>
          </a:p>
          <a:p>
            <a:pPr lvl="1"/>
            <a:r>
              <a:rPr lang="en-US" sz="2000" dirty="0"/>
              <a:t>Cloud Computing, Distributed Systems, Scientific Computing and Data Analytics</a:t>
            </a:r>
          </a:p>
          <a:p>
            <a:pPr lvl="1"/>
            <a:r>
              <a:rPr lang="en-US" sz="2000" dirty="0"/>
              <a:t>3 one week summer schools:  390+ </a:t>
            </a:r>
            <a:r>
              <a:rPr lang="en-US" sz="2000" dirty="0" smtClean="0"/>
              <a:t>students</a:t>
            </a:r>
          </a:p>
          <a:p>
            <a:pPr lvl="1"/>
            <a:r>
              <a:rPr lang="en-US" sz="2000" dirty="0" smtClean="0"/>
              <a:t>Big </a:t>
            </a:r>
            <a:r>
              <a:rPr lang="en-US" sz="2000" dirty="0"/>
              <a:t>Data, Cloudy View of Computing (for HBCU’s), Science Clouds</a:t>
            </a:r>
          </a:p>
          <a:p>
            <a:pPr lvl="1"/>
            <a:r>
              <a:rPr lang="en-US" sz="2000" dirty="0"/>
              <a:t>7 one to three day workshop/tutorials:  238 students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We are building MOOC (Massive </a:t>
            </a:r>
            <a:r>
              <a:rPr lang="en-US" sz="2400" dirty="0"/>
              <a:t>Open Online </a:t>
            </a:r>
            <a:r>
              <a:rPr lang="en-US" sz="2400" dirty="0" smtClean="0"/>
              <a:t>Courses) lessons to describe core FutureGrid Capabilities so they can be re-used as classes by all courses </a:t>
            </a:r>
            <a:r>
              <a:rPr lang="en-US" sz="2400" dirty="0">
                <a:hlinkClick r:id=""/>
              </a:rPr>
              <a:t>https://</a:t>
            </a:r>
            <a:r>
              <a:rPr lang="en-US" sz="2400" dirty="0" smtClean="0">
                <a:hlinkClick r:id=""/>
              </a:rPr>
              <a:t>fgmoocs.appspot.com/explorer</a:t>
            </a:r>
            <a:endParaRPr lang="en-US" sz="2400" dirty="0" smtClean="0"/>
          </a:p>
          <a:p>
            <a:pPr lvl="1"/>
            <a:r>
              <a:rPr lang="en-US" sz="2000" dirty="0" smtClean="0"/>
              <a:t>Science Cloud Summer School available in MOOC format</a:t>
            </a:r>
          </a:p>
          <a:p>
            <a:pPr lvl="1"/>
            <a:r>
              <a:rPr lang="en-US" sz="2000" dirty="0" smtClean="0"/>
              <a:t>First high level MOOC is Software </a:t>
            </a:r>
            <a:r>
              <a:rPr lang="en-US" sz="2000" dirty="0"/>
              <a:t>IP-over-P2P (IPOP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Overview and Details of FutureGrid</a:t>
            </a:r>
          </a:p>
          <a:p>
            <a:pPr lvl="1"/>
            <a:r>
              <a:rPr lang="en-US" sz="2000" dirty="0" smtClean="0"/>
              <a:t>How to get project, use HPC and use OpenStack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046A98-E713-4B22-96A8-FD47EC0F5D6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1120" y="10610"/>
            <a:ext cx="2304043" cy="6009190"/>
          </a:xfrm>
        </p:spPr>
        <p:txBody>
          <a:bodyPr/>
          <a:lstStyle/>
          <a:p>
            <a:r>
              <a:rPr lang="en-US" sz="2400" dirty="0"/>
              <a:t>MOOC is short prerecorded segments (talking head over PowerPoint) of length 3-15 minutes</a:t>
            </a:r>
          </a:p>
          <a:p>
            <a:r>
              <a:rPr lang="en-US" sz="2400" dirty="0" smtClean="0"/>
              <a:t>MOOC software dynamically assembles lessons to courses</a:t>
            </a:r>
          </a:p>
          <a:p>
            <a:r>
              <a:rPr lang="en-US" sz="2400" dirty="0" smtClean="0"/>
              <a:t>Twelve such lesson objects in this lecture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559" t="9842" r="22235"/>
          <a:stretch/>
        </p:blipFill>
        <p:spPr>
          <a:xfrm>
            <a:off x="12539" y="15433"/>
            <a:ext cx="6844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0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-12289"/>
            <a:ext cx="9240640" cy="5675587"/>
            <a:chOff x="0" y="-12289"/>
            <a:chExt cx="9240640" cy="56755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4357" t="12465" r="26929" b="34739"/>
            <a:stretch/>
          </p:blipFill>
          <p:spPr>
            <a:xfrm>
              <a:off x="0" y="-12289"/>
              <a:ext cx="9144000" cy="567558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869187" y="304800"/>
              <a:ext cx="4371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FutureGrid hosts many classes per semester</a:t>
              </a:r>
            </a:p>
            <a:p>
              <a:r>
                <a:rPr lang="en-US" b="1" dirty="0" smtClean="0"/>
                <a:t>How to use FutureGrid is shared MOOC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819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/>
              <a:t>Support for classes on FutureGrid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685800"/>
            <a:ext cx="8915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anose="020B0600070205080204" pitchFamily="34" charset="-128"/>
              </a:rPr>
              <a:t>Classes are setup and managed using the </a:t>
            </a:r>
            <a:r>
              <a:rPr lang="en-US" sz="2800" b="1" dirty="0">
                <a:ea typeface="ＭＳ Ｐゴシック" panose="020B0600070205080204" pitchFamily="34" charset="-128"/>
              </a:rPr>
              <a:t>FutureGrid portal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ea typeface="ＭＳ Ｐゴシック" panose="020B0600070205080204" pitchFamily="34" charset="-128"/>
              </a:rPr>
              <a:t>Project proposal</a:t>
            </a:r>
            <a:r>
              <a:rPr lang="en-US" sz="2800" dirty="0">
                <a:ea typeface="ＭＳ Ｐゴシック" panose="020B0600070205080204" pitchFamily="34" charset="-128"/>
              </a:rPr>
              <a:t>: can be a class, workshop, short course, tutorial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panose="020B0600070205080204" pitchFamily="34" charset="-128"/>
              </a:rPr>
              <a:t>Needs to be approved </a:t>
            </a:r>
            <a:r>
              <a:rPr lang="en-US" sz="2400" dirty="0" smtClean="0">
                <a:ea typeface="ＭＳ Ｐゴシック" panose="020B0600070205080204" pitchFamily="34" charset="-128"/>
              </a:rPr>
              <a:t>as </a:t>
            </a:r>
            <a:r>
              <a:rPr lang="en-US" sz="2400" dirty="0">
                <a:ea typeface="ＭＳ Ｐゴシック" panose="020B0600070205080204" pitchFamily="34" charset="-128"/>
              </a:rPr>
              <a:t>FutureGrid project to become active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ea typeface="ＭＳ Ｐゴシック" panose="020B0600070205080204" pitchFamily="34" charset="-128"/>
              </a:rPr>
              <a:t>Users can be added to a project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panose="020B0600070205080204" pitchFamily="34" charset="-128"/>
              </a:rPr>
              <a:t>Users create accounts using the portal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panose="020B0600070205080204" pitchFamily="34" charset="-128"/>
              </a:rPr>
              <a:t>Project leaders can authorize them to gain access to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panose="020B0600070205080204" pitchFamily="34" charset="-128"/>
              </a:rPr>
              <a:t>Students can then interactively use FG resources (e.g. to start VMs</a:t>
            </a:r>
            <a:r>
              <a:rPr lang="en-US" sz="2400" dirty="0" smtClean="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anose="020B0600070205080204" pitchFamily="34" charset="-128"/>
              </a:rPr>
              <a:t>Note that it is getting </a:t>
            </a:r>
            <a:r>
              <a:rPr lang="en-US" sz="2800" b="1" dirty="0" smtClean="0">
                <a:ea typeface="ＭＳ Ｐゴシック" panose="020B0600070205080204" pitchFamily="34" charset="-128"/>
              </a:rPr>
              <a:t>easier to use </a:t>
            </a:r>
            <a:r>
              <a:rPr lang="en-US" sz="2800" dirty="0" smtClean="0">
                <a:ea typeface="ＭＳ Ｐゴシック" panose="020B0600070205080204" pitchFamily="34" charset="-128"/>
              </a:rPr>
              <a:t>“open source clouds” like OpenStack with convenient web interfaces like </a:t>
            </a:r>
            <a:r>
              <a:rPr lang="en-US" sz="2800" b="1" dirty="0" smtClean="0">
                <a:ea typeface="ＭＳ Ｐゴシック" panose="020B0600070205080204" pitchFamily="34" charset="-128"/>
              </a:rPr>
              <a:t>Nimbus-Phantom</a:t>
            </a:r>
            <a:r>
              <a:rPr lang="en-US" sz="2800" dirty="0" smtClean="0">
                <a:ea typeface="ＭＳ Ｐゴシック" panose="020B0600070205080204" pitchFamily="34" charset="-128"/>
              </a:rPr>
              <a:t> and </a:t>
            </a:r>
            <a:r>
              <a:rPr lang="en-US" sz="2800" b="1" dirty="0" smtClean="0">
                <a:ea typeface="ＭＳ Ｐゴシック" panose="020B0600070205080204" pitchFamily="34" charset="-128"/>
              </a:rPr>
              <a:t>OpenStack-Horizon</a:t>
            </a:r>
            <a:r>
              <a:rPr lang="en-US" sz="2800" dirty="0" smtClean="0">
                <a:ea typeface="ＭＳ Ｐゴシック" panose="020B0600070205080204" pitchFamily="34" charset="-128"/>
              </a:rPr>
              <a:t> replacing command line Euca2ools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44746" y="4471468"/>
            <a:ext cx="4450644" cy="1323438"/>
            <a:chOff x="2133600" y="4844268"/>
            <a:chExt cx="4114800" cy="131778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81202" y="4844268"/>
              <a:ext cx="1447800" cy="131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Infra</a:t>
              </a:r>
            </a:p>
            <a:p>
              <a:pPr algn="ctr"/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structure</a:t>
              </a:r>
            </a:p>
            <a:p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>IaaS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36694" y="4876800"/>
              <a:ext cx="29117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Software Defined Computing (virtual Clusters)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Hypervisor, Bare Metal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Operating System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97146" y="2931762"/>
            <a:ext cx="4145844" cy="1524454"/>
            <a:chOff x="2133600" y="2133600"/>
            <a:chExt cx="4145844" cy="122922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2133600" y="21336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2381934"/>
              <a:ext cx="1600200" cy="822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Platform</a:t>
              </a:r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/>
              </a:r>
              <a:b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</a:br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>PaaS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12444" y="2166490"/>
              <a:ext cx="2667000" cy="119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Cloud e.g. MapReduce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HPC e.g. </a:t>
              </a:r>
              <a:r>
                <a:rPr lang="en-US" b="1" dirty="0" err="1" smtClean="0"/>
                <a:t>PETSc</a:t>
              </a:r>
              <a:r>
                <a:rPr lang="en-US" b="1" dirty="0" smtClean="0"/>
                <a:t>, SAGA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Computer Science e.g. Compiler tools, Sensor nets, Monitors</a:t>
              </a:r>
              <a:endParaRPr lang="en-US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2477" y="115867"/>
            <a:ext cx="48751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FutureGrid offers</a:t>
            </a:r>
          </a:p>
          <a:p>
            <a:pPr algn="ctr"/>
            <a:r>
              <a:rPr lang="en-US" sz="2800" b="1" dirty="0"/>
              <a:t>Computing Testbed as a Service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44746" y="5757540"/>
            <a:ext cx="4450644" cy="1100460"/>
            <a:chOff x="2133600" y="4869606"/>
            <a:chExt cx="4114800" cy="1309799"/>
          </a:xfrm>
          <a:solidFill>
            <a:schemeClr val="bg1">
              <a:lumMod val="85000"/>
            </a:schemeClr>
          </a:solidFill>
        </p:grpSpPr>
        <p:sp>
          <p:nvSpPr>
            <p:cNvPr id="30" name="Rounded Rectangle 29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58822" y="4891772"/>
              <a:ext cx="1613969" cy="1287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oper Std Black" pitchFamily="18" charset="0"/>
                  <a:ea typeface="Adobe Gothic Std B" pitchFamily="34" charset="-128"/>
                </a:rPr>
                <a:t>Network</a:t>
              </a:r>
            </a:p>
            <a:p>
              <a:r>
                <a:rPr lang="en-US" sz="4000" dirty="0" err="1" smtClean="0">
                  <a:latin typeface="Cooper Std Black" pitchFamily="18" charset="0"/>
                  <a:ea typeface="Adobe Gothic Std B" pitchFamily="34" charset="-128"/>
                </a:rPr>
                <a:t>NaaS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05098" y="4869606"/>
              <a:ext cx="2497532" cy="110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Software Defined Networks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OpenFlow GENI</a:t>
              </a:r>
              <a:endParaRPr lang="en-US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0936" y="1121989"/>
            <a:ext cx="4118264" cy="1754326"/>
            <a:chOff x="734040" y="1277123"/>
            <a:chExt cx="4118264" cy="1746835"/>
          </a:xfrm>
        </p:grpSpPr>
        <p:grpSp>
          <p:nvGrpSpPr>
            <p:cNvPr id="19" name="Group 18"/>
            <p:cNvGrpSpPr/>
            <p:nvPr/>
          </p:nvGrpSpPr>
          <p:grpSpPr>
            <a:xfrm>
              <a:off x="734040" y="1295400"/>
              <a:ext cx="4118264" cy="1692195"/>
              <a:chOff x="2130136" y="2133600"/>
              <a:chExt cx="4118264" cy="115463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0" name="Rounded Rectangle 19"/>
              <p:cNvSpPr/>
              <p:nvPr/>
            </p:nvSpPr>
            <p:spPr>
              <a:xfrm>
                <a:off x="2133600" y="2133600"/>
                <a:ext cx="4114800" cy="1143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30136" y="2242693"/>
                <a:ext cx="1600200" cy="1045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ooper Std Black" pitchFamily="18" charset="0"/>
                    <a:ea typeface="Adobe Gothic Std B" pitchFamily="34" charset="-128"/>
                  </a:rPr>
                  <a:t>Software</a:t>
                </a:r>
              </a:p>
              <a:p>
                <a:r>
                  <a:rPr lang="en-US" sz="1600" dirty="0" smtClean="0">
                    <a:latin typeface="Cooper Std Black" pitchFamily="18" charset="0"/>
                    <a:ea typeface="Adobe Gothic Std B" pitchFamily="34" charset="-128"/>
                  </a:rPr>
                  <a:t>(Application</a:t>
                </a:r>
              </a:p>
              <a:p>
                <a:r>
                  <a:rPr lang="en-US" sz="1600" dirty="0" smtClean="0">
                    <a:latin typeface="Cooper Std Black" pitchFamily="18" charset="0"/>
                    <a:ea typeface="Adobe Gothic Std B" pitchFamily="34" charset="-128"/>
                  </a:rPr>
                  <a:t>Or  Usage) </a:t>
                </a:r>
                <a:r>
                  <a:rPr lang="en-US" sz="4000" dirty="0" err="1" smtClean="0">
                    <a:latin typeface="Cooper Std Black" pitchFamily="18" charset="0"/>
                    <a:ea typeface="Adobe Gothic Std B" pitchFamily="34" charset="-128"/>
                  </a:rPr>
                  <a:t>SaaS</a:t>
                </a:r>
                <a:endParaRPr lang="en-US" sz="4000" dirty="0">
                  <a:latin typeface="Cooper Std Black" pitchFamily="18" charset="0"/>
                  <a:ea typeface="Adobe Gothic Std B" pitchFamily="34" charset="-128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185304" y="1277123"/>
              <a:ext cx="2667000" cy="1746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CS Research </a:t>
              </a:r>
              <a:r>
                <a:rPr lang="en-US" b="1" dirty="0"/>
                <a:t>Use e.g. test new compiler or storage model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Class Usages e.g. run GPU  &amp; multicore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Applications</a:t>
              </a:r>
            </a:p>
          </p:txBody>
        </p:sp>
      </p:grpSp>
      <p:sp>
        <p:nvSpPr>
          <p:cNvPr id="36" name="Trapezoid 35"/>
          <p:cNvSpPr/>
          <p:nvPr/>
        </p:nvSpPr>
        <p:spPr>
          <a:xfrm>
            <a:off x="76200" y="1114054"/>
            <a:ext cx="5791200" cy="5662981"/>
          </a:xfrm>
          <a:prstGeom prst="trapezoid">
            <a:avLst>
              <a:gd name="adj" fmla="val 11343"/>
            </a:avLst>
          </a:prstGeom>
          <a:solidFill>
            <a:schemeClr val="bg1">
              <a:lumMod val="6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791200" y="200970"/>
            <a:ext cx="3352800" cy="2806545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FutureGrid Uses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Testbed-</a:t>
            </a: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Provisioning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Image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IaaS Interoperability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NaaS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, IaaS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Monitoring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Expt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Dynamic IaaS </a:t>
            </a: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NaaS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Devops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</a:t>
            </a:r>
            <a:endParaRPr lang="en-US" dirty="0">
              <a:solidFill>
                <a:schemeClr val="tx1"/>
              </a:solidFill>
              <a:latin typeface="Cooper Std Black" pitchFamily="18" charset="0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51888" y="3088481"/>
            <a:ext cx="2872536" cy="3693319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FutureGrid </a:t>
            </a:r>
            <a:r>
              <a:rPr lang="en-US" b="1" dirty="0" err="1" smtClean="0">
                <a:latin typeface="Arial"/>
                <a:cs typeface="Arial"/>
              </a:rPr>
              <a:t>Cloudmesh</a:t>
            </a:r>
            <a:r>
              <a:rPr lang="en-US" b="1" dirty="0" smtClean="0">
                <a:latin typeface="Arial"/>
                <a:cs typeface="Arial"/>
              </a:rPr>
              <a:t> (includes RAIN) </a:t>
            </a:r>
            <a:r>
              <a:rPr lang="en-US" dirty="0" smtClean="0">
                <a:latin typeface="Arial"/>
                <a:cs typeface="Arial"/>
              </a:rPr>
              <a:t>uses Dynamic Provisioning and Image Management to provide custom environments for general target systems</a:t>
            </a:r>
          </a:p>
          <a:p>
            <a:r>
              <a:rPr lang="en-US" dirty="0" smtClean="0">
                <a:latin typeface="Arial"/>
                <a:cs typeface="Arial"/>
              </a:rPr>
              <a:t>Involves (</a:t>
            </a:r>
            <a:r>
              <a:rPr lang="en-US" dirty="0">
                <a:latin typeface="Arial"/>
                <a:cs typeface="Arial"/>
              </a:rPr>
              <a:t>1) creating,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>
                <a:latin typeface="Arial"/>
                <a:cs typeface="Arial"/>
              </a:rPr>
              <a:t>2) deploying, and 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>
                <a:latin typeface="Arial"/>
                <a:cs typeface="Arial"/>
              </a:rPr>
              <a:t>3) provisioning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of one or more images in a set of machines on 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creenSnap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5" r="16975"/>
          <a:stretch>
            <a:fillRect/>
          </a:stretch>
        </p:blipFill>
        <p:spPr bwMode="auto">
          <a:xfrm>
            <a:off x="825889" y="736381"/>
            <a:ext cx="2741142" cy="307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867" y="76395"/>
            <a:ext cx="405258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Inca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Software functionality and performance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9093" y="76395"/>
            <a:ext cx="340019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Ganglia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Cluster monitoring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50" y="874233"/>
            <a:ext cx="4392865" cy="249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4832" y="3546829"/>
            <a:ext cx="420586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perfSONAR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Network monitoring - </a:t>
            </a:r>
            <a:r>
              <a:rPr lang="en-US" dirty="0" err="1" smtClean="0">
                <a:solidFill>
                  <a:schemeClr val="bg1"/>
                </a:solidFill>
              </a:rPr>
              <a:t>Iperf</a:t>
            </a:r>
            <a:r>
              <a:rPr lang="en-US" dirty="0" smtClean="0">
                <a:solidFill>
                  <a:schemeClr val="bg1"/>
                </a:solidFill>
              </a:rPr>
              <a:t> measurements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12" descr="ScreenSnapz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7" y="4214088"/>
            <a:ext cx="3023574" cy="188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65317" y="3557516"/>
            <a:ext cx="435826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SNAPP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Network monitoring – SNMP measurements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28" y="4203847"/>
            <a:ext cx="2545961" cy="254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66" y="6124750"/>
            <a:ext cx="482426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Monitoring on FutureGrid</a:t>
            </a:r>
          </a:p>
          <a:p>
            <a:r>
              <a:rPr lang="en-US" sz="2000" b="1" dirty="0" smtClean="0"/>
              <a:t>Important and even more needs to be done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105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/>
              <a:t>Selected List of Services Offered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454892"/>
              </p:ext>
            </p:extLst>
          </p:nvPr>
        </p:nvGraphicFramePr>
        <p:xfrm>
          <a:off x="457200" y="16002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38778" y="1600200"/>
            <a:ext cx="6934200" cy="4616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6" tIns="45716" rIns="91436" bIns="45716">
            <a:spAutoFit/>
          </a:bodyPr>
          <a:lstStyle/>
          <a:p>
            <a:pPr algn="ctr"/>
            <a:r>
              <a:rPr lang="en-US" sz="2400" i="1" spc="200" dirty="0" smtClean="0">
                <a:ln w="29210">
                  <a:solidFill>
                    <a:srgbClr val="A6A6A6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FutureGrid</a:t>
            </a:r>
            <a:endParaRPr lang="en-US" sz="2400" i="1" spc="200" dirty="0">
              <a:ln w="29210">
                <a:solidFill>
                  <a:srgbClr val="A6A6A6"/>
                </a:solidFill>
              </a:ln>
              <a:solidFill>
                <a:schemeClr val="tx1"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8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1628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Testbed as a Service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410200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FutureGrid is part of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XSEDE</a:t>
            </a:r>
            <a:r>
              <a:rPr lang="en-US" sz="2400" dirty="0" smtClean="0">
                <a:cs typeface="Times New Roman" pitchFamily="18" charset="0"/>
              </a:rPr>
              <a:t> set up as a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testbed </a:t>
            </a:r>
            <a:r>
              <a:rPr lang="en-US" sz="2400" dirty="0" smtClean="0">
                <a:cs typeface="Times New Roman" pitchFamily="18" charset="0"/>
              </a:rPr>
              <a:t>with cloud focus</a:t>
            </a:r>
          </a:p>
          <a:p>
            <a:r>
              <a:rPr lang="en-US" sz="2400" dirty="0" smtClean="0"/>
              <a:t>Operational since Summer 2010 (i.e. has had three years of use)</a:t>
            </a:r>
          </a:p>
          <a:p>
            <a:r>
              <a:rPr lang="en-US" sz="24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400" dirty="0" smtClean="0"/>
              <a:t>Support of </a:t>
            </a:r>
            <a:r>
              <a:rPr lang="en-US" sz="2400" dirty="0" smtClean="0">
                <a:solidFill>
                  <a:srgbClr val="FF0000"/>
                </a:solidFill>
              </a:rPr>
              <a:t>Computer </a:t>
            </a:r>
            <a:r>
              <a:rPr lang="en-US" sz="2400" dirty="0">
                <a:solidFill>
                  <a:srgbClr val="FF0000"/>
                </a:solidFill>
              </a:rPr>
              <a:t>Science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Computational Science </a:t>
            </a:r>
            <a:r>
              <a:rPr lang="en-US" sz="2400" dirty="0"/>
              <a:t>research </a:t>
            </a:r>
            <a:endParaRPr lang="en-US" sz="2400" dirty="0" smtClean="0"/>
          </a:p>
          <a:p>
            <a:pPr lvl="1"/>
            <a:r>
              <a:rPr lang="en-US" sz="24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400" dirty="0" smtClean="0">
                <a:cs typeface="Times New Roman" pitchFamily="18" charset="0"/>
              </a:rPr>
              <a:t> or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FutureGrid is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user-customizable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accessed interactively </a:t>
            </a:r>
            <a:r>
              <a:rPr lang="en-US" sz="2400" dirty="0">
                <a:cs typeface="Times New Roman" pitchFamily="18" charset="0"/>
              </a:rPr>
              <a:t>and supports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Grid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Cloud</a:t>
            </a:r>
            <a:r>
              <a:rPr lang="en-US" sz="2400" dirty="0"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HPC </a:t>
            </a:r>
            <a:r>
              <a:rPr lang="en-US" sz="2400" dirty="0">
                <a:cs typeface="Times New Roman" pitchFamily="18" charset="0"/>
              </a:rPr>
              <a:t>software with and </a:t>
            </a:r>
            <a:r>
              <a:rPr lang="en-US" sz="2400" dirty="0" smtClean="0">
                <a:cs typeface="Times New Roman" pitchFamily="18" charset="0"/>
              </a:rPr>
              <a:t>without VM’s</a:t>
            </a:r>
            <a:endParaRPr lang="en-US" sz="2400" dirty="0">
              <a:cs typeface="Times New Roman" pitchFamily="18" charset="0"/>
            </a:endParaRPr>
          </a:p>
          <a:p>
            <a:pPr lvl="1"/>
            <a:r>
              <a:rPr lang="en-US" sz="2400" dirty="0" smtClean="0">
                <a:cs typeface="Times New Roman" pitchFamily="18" charset="0"/>
              </a:rPr>
              <a:t>A rich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400" dirty="0" smtClean="0">
                <a:cs typeface="Times New Roman" pitchFamily="18" charset="0"/>
              </a:rPr>
              <a:t>platform for classes</a:t>
            </a:r>
          </a:p>
          <a:p>
            <a:r>
              <a:rPr lang="en-US" sz="2400" dirty="0" smtClean="0"/>
              <a:t>Offers </a:t>
            </a:r>
            <a:r>
              <a:rPr lang="en-US" sz="2400" dirty="0">
                <a:solidFill>
                  <a:srgbClr val="FF0000"/>
                </a:solidFill>
              </a:rPr>
              <a:t>OpenStack, Eucalyptus, Nimbus, </a:t>
            </a:r>
            <a:r>
              <a:rPr lang="en-US" sz="2400" dirty="0" smtClean="0">
                <a:solidFill>
                  <a:srgbClr val="FF0000"/>
                </a:solidFill>
              </a:rPr>
              <a:t>OpenNebula, HPC (MPI) </a:t>
            </a:r>
            <a:r>
              <a:rPr lang="en-US" sz="2400" dirty="0" smtClean="0"/>
              <a:t>on same hardware moving to software defined systems; supports both classic HPC and Cloud storage</a:t>
            </a:r>
          </a:p>
          <a:p>
            <a:r>
              <a:rPr lang="en-US" sz="2400" dirty="0" smtClean="0"/>
              <a:t>Mainly support staff limited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/>
          </p:nvPr>
        </p:nvGraphicFramePr>
        <p:xfrm>
          <a:off x="338904" y="863367"/>
          <a:ext cx="8229600" cy="489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03"/>
            <a:ext cx="8229600" cy="909936"/>
          </a:xfrm>
        </p:spPr>
        <p:txBody>
          <a:bodyPr/>
          <a:lstStyle/>
          <a:p>
            <a:r>
              <a:rPr lang="en-US" dirty="0" smtClean="0"/>
              <a:t>Technology Requests per Quarter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677" y="6356509"/>
            <a:ext cx="2133123" cy="364331"/>
          </a:xfrm>
          <a:prstGeom prst="rect">
            <a:avLst/>
          </a:prstGeom>
        </p:spPr>
        <p:txBody>
          <a:bodyPr/>
          <a:lstStyle/>
          <a:p>
            <a:fld id="{183FFB49-A6E7-3947-8F55-F954CD7469F6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81481" y="5841516"/>
            <a:ext cx="2252919" cy="338546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6" rIns="91436" bIns="45716">
            <a:spAutoFit/>
          </a:bodyPr>
          <a:lstStyle/>
          <a:p>
            <a:r>
              <a:rPr lang="en-US" sz="1600" b="1" dirty="0" smtClean="0"/>
              <a:t>Poly is a polynomial fit</a:t>
            </a:r>
            <a:r>
              <a:rPr lang="en-US" sz="16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238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696"/>
            <a:ext cx="8229600" cy="799846"/>
          </a:xfrm>
        </p:spPr>
        <p:txBody>
          <a:bodyPr/>
          <a:lstStyle/>
          <a:p>
            <a:r>
              <a:rPr lang="en-US" dirty="0" smtClean="0"/>
              <a:t>Education Technology Requests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2" y="907542"/>
            <a:ext cx="8106156" cy="504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12" y="0"/>
            <a:ext cx="9144000" cy="685800"/>
          </a:xfrm>
        </p:spPr>
        <p:txBody>
          <a:bodyPr/>
          <a:lstStyle/>
          <a:p>
            <a:r>
              <a:rPr lang="en-US" sz="2800" dirty="0" smtClean="0"/>
              <a:t>Essential </a:t>
            </a:r>
            <a:r>
              <a:rPr lang="en-US" sz="2800" dirty="0"/>
              <a:t>and </a:t>
            </a:r>
            <a:r>
              <a:rPr lang="en-US" sz="2800" dirty="0" smtClean="0"/>
              <a:t>Different </a:t>
            </a:r>
            <a:r>
              <a:rPr lang="en-US" sz="2800" dirty="0"/>
              <a:t>features of </a:t>
            </a:r>
            <a:r>
              <a:rPr lang="en-US" sz="2800" dirty="0" smtClean="0"/>
              <a:t>FutureGrid in Cloud area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" y="710938"/>
            <a:ext cx="9135626" cy="4525963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400" dirty="0" smtClean="0"/>
              <a:t>Unlike </a:t>
            </a:r>
            <a:r>
              <a:rPr lang="en-US" sz="2400" dirty="0"/>
              <a:t>many clouds such as Amazon and Azure, </a:t>
            </a:r>
            <a:r>
              <a:rPr lang="en-US" sz="2400" dirty="0" smtClean="0"/>
              <a:t>FutureGrid allows </a:t>
            </a:r>
            <a:r>
              <a:rPr lang="en-US" sz="2400" b="1" dirty="0"/>
              <a:t>robust reproducible </a:t>
            </a:r>
            <a:r>
              <a:rPr lang="en-US" sz="2400" dirty="0" smtClean="0"/>
              <a:t>(in performance and functionality) research (you can request same node with and without VM)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/>
              <a:t>Open </a:t>
            </a:r>
            <a:r>
              <a:rPr lang="en-US" sz="2000" dirty="0"/>
              <a:t>Transparent Technology Environment</a:t>
            </a:r>
          </a:p>
          <a:p>
            <a:pPr>
              <a:spcBef>
                <a:spcPts val="200"/>
              </a:spcBef>
            </a:pPr>
            <a:r>
              <a:rPr lang="en-US" sz="2400" dirty="0"/>
              <a:t>FutureGrid is </a:t>
            </a:r>
            <a:r>
              <a:rPr lang="en-US" sz="2400" b="1" dirty="0"/>
              <a:t>more than a Cloud</a:t>
            </a:r>
            <a:r>
              <a:rPr lang="en-US" sz="2400" dirty="0"/>
              <a:t>; it is a general distributed Sandbox; a cloud grid HPC testbed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Supports </a:t>
            </a:r>
            <a:r>
              <a:rPr lang="en-US" sz="2400" b="1" dirty="0"/>
              <a:t>3 different IaaS </a:t>
            </a:r>
            <a:r>
              <a:rPr lang="en-US" sz="2400" dirty="0"/>
              <a:t>environments (Nimbus, Eucalyptus, OpenStack) and projects involve 5 </a:t>
            </a:r>
            <a:r>
              <a:rPr lang="en-US" sz="2400" dirty="0" smtClean="0"/>
              <a:t>(also </a:t>
            </a:r>
            <a:r>
              <a:rPr lang="en-US" sz="2400" dirty="0" err="1" smtClean="0"/>
              <a:t>CloudStack</a:t>
            </a:r>
            <a:r>
              <a:rPr lang="en-US" sz="2400" dirty="0"/>
              <a:t>, OpenNebula)</a:t>
            </a:r>
          </a:p>
          <a:p>
            <a:pPr>
              <a:spcBef>
                <a:spcPts val="200"/>
              </a:spcBef>
            </a:pPr>
            <a:r>
              <a:rPr lang="en-US" sz="2400" b="1" dirty="0" smtClean="0"/>
              <a:t>Supports research </a:t>
            </a:r>
            <a:r>
              <a:rPr lang="en-US" sz="2400" dirty="0"/>
              <a:t>on cloud tools, cloud middleware and cloud-based systems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FutureGrid </a:t>
            </a:r>
            <a:r>
              <a:rPr lang="en-US" sz="2400" dirty="0"/>
              <a:t>has itself </a:t>
            </a:r>
            <a:r>
              <a:rPr lang="en-US" sz="2400" b="1" dirty="0"/>
              <a:t>developed middleware </a:t>
            </a:r>
            <a:r>
              <a:rPr lang="en-US" sz="2400" dirty="0"/>
              <a:t>and interfaces to support FutureGrid’s mission e.g. </a:t>
            </a:r>
            <a:r>
              <a:rPr lang="en-US" sz="2400" dirty="0" smtClean="0"/>
              <a:t>Phantom (cloud user interface) </a:t>
            </a:r>
            <a:r>
              <a:rPr lang="en-US" sz="2400" dirty="0"/>
              <a:t>Vine </a:t>
            </a:r>
            <a:r>
              <a:rPr lang="en-US" sz="2400" dirty="0" smtClean="0"/>
              <a:t>(virtual network) RAIN (deploy systems) and security/metric integration 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FutureGrid </a:t>
            </a:r>
            <a:r>
              <a:rPr lang="en-US" sz="2400" dirty="0"/>
              <a:t>has experience in running </a:t>
            </a:r>
            <a:r>
              <a:rPr lang="en-US" sz="2400" dirty="0" smtClean="0"/>
              <a:t>cloud systems</a:t>
            </a:r>
          </a:p>
          <a:p>
            <a:pPr>
              <a:spcBef>
                <a:spcPts val="20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6" y="76200"/>
            <a:ext cx="9067800" cy="792162"/>
          </a:xfrm>
        </p:spPr>
        <p:txBody>
          <a:bodyPr/>
          <a:lstStyle/>
          <a:p>
            <a:r>
              <a:rPr lang="en-US" sz="4000" dirty="0"/>
              <a:t>FutureGrid is an onramp to other </a:t>
            </a:r>
            <a:r>
              <a:rPr lang="en-US" sz="4000" dirty="0" smtClean="0"/>
              <a:t>systems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6" y="762000"/>
            <a:ext cx="9067800" cy="5334000"/>
          </a:xfrm>
        </p:spPr>
        <p:txBody>
          <a:bodyPr/>
          <a:lstStyle/>
          <a:p>
            <a:r>
              <a:rPr lang="en-US" sz="2400" dirty="0" smtClean="0"/>
              <a:t>FG supports </a:t>
            </a:r>
            <a:r>
              <a:rPr lang="en-US" sz="2400" b="1" dirty="0"/>
              <a:t>Education &amp; </a:t>
            </a:r>
            <a:r>
              <a:rPr lang="en-US" sz="2400" b="1" dirty="0" smtClean="0"/>
              <a:t>Training </a:t>
            </a:r>
            <a:r>
              <a:rPr lang="en-US" sz="2400" dirty="0" smtClean="0"/>
              <a:t>for all systems </a:t>
            </a:r>
            <a:endParaRPr lang="en-US" sz="2400" dirty="0"/>
          </a:p>
          <a:p>
            <a:r>
              <a:rPr lang="en-US" sz="2400" dirty="0" smtClean="0"/>
              <a:t>User can do all work </a:t>
            </a:r>
            <a:r>
              <a:rPr lang="en-US" sz="2400" dirty="0"/>
              <a:t>on </a:t>
            </a:r>
            <a:r>
              <a:rPr lang="en-US" sz="2400" b="1" dirty="0" smtClean="0"/>
              <a:t>FutureGrid OR</a:t>
            </a:r>
            <a:endParaRPr lang="en-US" sz="2400" b="1" dirty="0"/>
          </a:p>
          <a:p>
            <a:r>
              <a:rPr lang="en-US" sz="2400" dirty="0" smtClean="0"/>
              <a:t>User can download </a:t>
            </a:r>
            <a:r>
              <a:rPr lang="en-US" sz="2400" b="1" dirty="0"/>
              <a:t>Appliances</a:t>
            </a:r>
            <a:r>
              <a:rPr lang="en-US" sz="2400" dirty="0"/>
              <a:t> on local machines (Virtual Box</a:t>
            </a:r>
            <a:r>
              <a:rPr lang="en-US" sz="2400" dirty="0" smtClean="0"/>
              <a:t>) </a:t>
            </a:r>
            <a:r>
              <a:rPr lang="en-US" sz="2400" b="1" dirty="0" smtClean="0"/>
              <a:t>OR</a:t>
            </a:r>
            <a:endParaRPr lang="en-US" sz="2400" b="1" dirty="0"/>
          </a:p>
          <a:p>
            <a:r>
              <a:rPr lang="en-US" sz="2400" dirty="0" smtClean="0"/>
              <a:t>User soon can use </a:t>
            </a:r>
            <a:r>
              <a:rPr lang="en-US" sz="2400" dirty="0" err="1" smtClean="0"/>
              <a:t>CloudMesh</a:t>
            </a:r>
            <a:r>
              <a:rPr lang="en-US" sz="2400" dirty="0" smtClean="0"/>
              <a:t> to </a:t>
            </a:r>
            <a:r>
              <a:rPr lang="en-US" sz="2400" b="1" dirty="0" smtClean="0"/>
              <a:t>jump to chosen production system</a:t>
            </a:r>
          </a:p>
          <a:p>
            <a:r>
              <a:rPr lang="en-US" sz="2400" b="1" dirty="0" err="1" smtClean="0"/>
              <a:t>CloudMesh</a:t>
            </a:r>
            <a:r>
              <a:rPr lang="en-US" sz="2400" dirty="0" smtClean="0"/>
              <a:t> is similar to OpenStack </a:t>
            </a:r>
            <a:r>
              <a:rPr lang="en-US" sz="2400" dirty="0"/>
              <a:t>Horizon, but </a:t>
            </a:r>
            <a:r>
              <a:rPr lang="en-US" sz="2400" dirty="0" smtClean="0"/>
              <a:t>aimed at  </a:t>
            </a:r>
            <a:r>
              <a:rPr lang="en-US" sz="2400" dirty="0"/>
              <a:t>multiple </a:t>
            </a:r>
            <a:r>
              <a:rPr lang="en-US" sz="2400" dirty="0" smtClean="0"/>
              <a:t>federated systems. </a:t>
            </a:r>
          </a:p>
          <a:p>
            <a:pPr lvl="1"/>
            <a:r>
              <a:rPr lang="en-US" sz="2000" dirty="0" smtClean="0"/>
              <a:t>Built </a:t>
            </a:r>
            <a:r>
              <a:rPr lang="en-US" sz="2000" dirty="0"/>
              <a:t>on RAIN and tools like </a:t>
            </a:r>
            <a:r>
              <a:rPr lang="en-US" sz="2000" dirty="0" err="1"/>
              <a:t>libcloud</a:t>
            </a:r>
            <a:r>
              <a:rPr lang="en-US" sz="2000" dirty="0"/>
              <a:t>, </a:t>
            </a:r>
            <a:r>
              <a:rPr lang="en-US" sz="2000" dirty="0" err="1"/>
              <a:t>boto</a:t>
            </a:r>
            <a:r>
              <a:rPr lang="en-US" sz="2000" dirty="0"/>
              <a:t> </a:t>
            </a:r>
            <a:r>
              <a:rPr lang="en-US" sz="2000" dirty="0" smtClean="0"/>
              <a:t>with </a:t>
            </a:r>
            <a:r>
              <a:rPr lang="en-US" sz="2000" dirty="0"/>
              <a:t>protocol (</a:t>
            </a:r>
            <a:r>
              <a:rPr lang="en-US" sz="2000" dirty="0" smtClean="0"/>
              <a:t>EC2) or programmatic API </a:t>
            </a:r>
            <a:r>
              <a:rPr lang="en-US" sz="2000" dirty="0"/>
              <a:t>(python) </a:t>
            </a:r>
            <a:endParaRPr lang="en-US" sz="2000" dirty="0" smtClean="0"/>
          </a:p>
          <a:p>
            <a:pPr lvl="1"/>
            <a:r>
              <a:rPr lang="en-US" sz="2000" dirty="0" smtClean="0"/>
              <a:t>Uses general templated image that can be retargeted</a:t>
            </a:r>
          </a:p>
          <a:p>
            <a:pPr lvl="1"/>
            <a:r>
              <a:rPr lang="en-US" sz="2000" dirty="0" smtClean="0"/>
              <a:t>One-click </a:t>
            </a:r>
            <a:r>
              <a:rPr lang="en-US" sz="2000" dirty="0"/>
              <a:t>template &amp; image install on various IaaS &amp; </a:t>
            </a:r>
            <a:r>
              <a:rPr lang="en-US" sz="2000" dirty="0" smtClean="0"/>
              <a:t>bare metal including Amazon, Azure, Eucalyptus, </a:t>
            </a:r>
            <a:r>
              <a:rPr lang="en-US" sz="2000" dirty="0" err="1" smtClean="0"/>
              <a:t>Openstack</a:t>
            </a:r>
            <a:r>
              <a:rPr lang="en-US" sz="2000" dirty="0" smtClean="0"/>
              <a:t>, OpenNebula, Nimbus, HPC</a:t>
            </a:r>
            <a:endParaRPr lang="en-US" sz="2000" dirty="0"/>
          </a:p>
          <a:p>
            <a:pPr lvl="1"/>
            <a:r>
              <a:rPr lang="en-US" sz="2000" dirty="0" smtClean="0"/>
              <a:t>Provisions the complete system needed by user and not just a single image; copes with resource limitations and deploys full range of software</a:t>
            </a:r>
          </a:p>
          <a:p>
            <a:pPr lvl="1"/>
            <a:r>
              <a:rPr lang="en-US" sz="2000" dirty="0"/>
              <a:t>Integrates our VM metrics package </a:t>
            </a:r>
            <a:r>
              <a:rPr lang="en-US" sz="2000" dirty="0" smtClean="0"/>
              <a:t>(TAS collaboration) that </a:t>
            </a:r>
            <a:r>
              <a:rPr lang="en-US" sz="2000" dirty="0"/>
              <a:t>links to XSEDE (VM's are different from traditional Linux in metrics supported and needed)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group"/>
          <p:cNvGrpSpPr/>
          <p:nvPr/>
        </p:nvGrpSpPr>
        <p:grpSpPr>
          <a:xfrm>
            <a:off x="2455333" y="4692665"/>
            <a:ext cx="4205111" cy="1788899"/>
            <a:chOff x="0" y="1338791"/>
            <a:chExt cx="6095999" cy="892527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5" name="Group 4"/>
            <p:cNvGrpSpPr/>
            <p:nvPr/>
          </p:nvGrpSpPr>
          <p:grpSpPr>
            <a:xfrm>
              <a:off x="0" y="1338791"/>
              <a:ext cx="6095999" cy="892527"/>
              <a:chOff x="0" y="1338791"/>
              <a:chExt cx="6095999" cy="89252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0" y="1338791"/>
                <a:ext cx="6095999" cy="892527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alpha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Rounded Rectangle 4"/>
              <p:cNvSpPr/>
              <p:nvPr/>
            </p:nvSpPr>
            <p:spPr>
              <a:xfrm>
                <a:off x="26141" y="1364932"/>
                <a:ext cx="6043717" cy="84024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30480" rIns="4572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smtClean="0"/>
                  <a:t>User On-Ramp</a:t>
                </a: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kern="1200" dirty="0" smtClean="0"/>
                  <a:t>Amazon, Azure, </a:t>
                </a:r>
                <a:r>
                  <a:rPr lang="en-US" sz="1700" kern="1200" dirty="0" err="1" smtClean="0"/>
                  <a:t>FutureGrid</a:t>
                </a:r>
                <a:r>
                  <a:rPr lang="en-US" sz="1700" kern="1200" dirty="0" smtClean="0"/>
                  <a:t>, XSEDE, </a:t>
                </a:r>
                <a:br>
                  <a:rPr lang="en-US" sz="1700" kern="1200" dirty="0" smtClean="0"/>
                </a:br>
                <a:r>
                  <a:rPr lang="en-US" sz="1700" kern="1200" dirty="0" err="1" smtClean="0"/>
                  <a:t>OpenCirrus</a:t>
                </a:r>
                <a:r>
                  <a:rPr lang="en-US" sz="1700" kern="1200" dirty="0" smtClean="0"/>
                  <a:t>, </a:t>
                </a:r>
                <a:r>
                  <a:rPr lang="en-US" sz="1700" kern="1200" dirty="0" err="1" smtClean="0"/>
                  <a:t>ExoGeni</a:t>
                </a:r>
                <a:r>
                  <a:rPr lang="en-US" sz="1700" kern="1200" dirty="0" smtClean="0"/>
                  <a:t>, Other Science Clouds</a:t>
                </a:r>
                <a:endParaRPr lang="en-US" sz="1700" kern="1200" dirty="0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318157" y="142875"/>
            <a:ext cx="8571187" cy="5517511"/>
            <a:chOff x="318157" y="423169"/>
            <a:chExt cx="8571187" cy="5237217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9" name="Freeform 8"/>
            <p:cNvSpPr/>
            <p:nvPr/>
          </p:nvSpPr>
          <p:spPr>
            <a:xfrm>
              <a:off x="3383822" y="4121834"/>
              <a:ext cx="2439857" cy="1400485"/>
            </a:xfrm>
            <a:custGeom>
              <a:avLst/>
              <a:gdLst>
                <a:gd name="connsiteX0" fmla="*/ 0 w 2439857"/>
                <a:gd name="connsiteY0" fmla="*/ 700243 h 1400485"/>
                <a:gd name="connsiteX1" fmla="*/ 1219929 w 2439857"/>
                <a:gd name="connsiteY1" fmla="*/ 0 h 1400485"/>
                <a:gd name="connsiteX2" fmla="*/ 2439858 w 2439857"/>
                <a:gd name="connsiteY2" fmla="*/ 700243 h 1400485"/>
                <a:gd name="connsiteX3" fmla="*/ 1219929 w 2439857"/>
                <a:gd name="connsiteY3" fmla="*/ 1400486 h 1400485"/>
                <a:gd name="connsiteX4" fmla="*/ 0 w 2439857"/>
                <a:gd name="connsiteY4" fmla="*/ 700243 h 140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9857" h="1400485">
                  <a:moveTo>
                    <a:pt x="0" y="700243"/>
                  </a:moveTo>
                  <a:cubicBezTo>
                    <a:pt x="0" y="313509"/>
                    <a:pt x="546181" y="0"/>
                    <a:pt x="1219929" y="0"/>
                  </a:cubicBezTo>
                  <a:cubicBezTo>
                    <a:pt x="1893677" y="0"/>
                    <a:pt x="2439858" y="313509"/>
                    <a:pt x="2439858" y="700243"/>
                  </a:cubicBezTo>
                  <a:cubicBezTo>
                    <a:pt x="2439858" y="1086977"/>
                    <a:pt x="1893677" y="1400486"/>
                    <a:pt x="1219929" y="1400486"/>
                  </a:cubicBezTo>
                  <a:cubicBezTo>
                    <a:pt x="546181" y="1400486"/>
                    <a:pt x="0" y="1086977"/>
                    <a:pt x="0" y="700243"/>
                  </a:cubicBez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49" tIns="220336" rIns="372549" bIns="2203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smtClean="0">
                  <a:latin typeface="Arial"/>
                  <a:cs typeface="Arial"/>
                </a:rPr>
                <a:t>Future Grid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smtClean="0">
                  <a:latin typeface="Arial"/>
                  <a:cs typeface="Arial"/>
                </a:rPr>
                <a:t>TaaS</a:t>
              </a:r>
              <a:endParaRPr lang="en-US" sz="2400" b="1" kern="1200" dirty="0">
                <a:latin typeface="Arial"/>
                <a:cs typeface="Arial"/>
              </a:endParaRPr>
            </a:p>
          </p:txBody>
        </p:sp>
        <p:sp>
          <p:nvSpPr>
            <p:cNvPr id="10" name="Left Arrow 9"/>
            <p:cNvSpPr/>
            <p:nvPr/>
          </p:nvSpPr>
          <p:spPr>
            <a:xfrm rot="10800000">
              <a:off x="1366044" y="4507710"/>
              <a:ext cx="1906799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318157" y="3983766"/>
              <a:ext cx="2095775" cy="1676620"/>
            </a:xfrm>
            <a:custGeom>
              <a:avLst/>
              <a:gdLst>
                <a:gd name="connsiteX0" fmla="*/ 0 w 2095775"/>
                <a:gd name="connsiteY0" fmla="*/ 167662 h 1676620"/>
                <a:gd name="connsiteX1" fmla="*/ 167662 w 2095775"/>
                <a:gd name="connsiteY1" fmla="*/ 0 h 1676620"/>
                <a:gd name="connsiteX2" fmla="*/ 1928113 w 2095775"/>
                <a:gd name="connsiteY2" fmla="*/ 0 h 1676620"/>
                <a:gd name="connsiteX3" fmla="*/ 2095775 w 2095775"/>
                <a:gd name="connsiteY3" fmla="*/ 167662 h 1676620"/>
                <a:gd name="connsiteX4" fmla="*/ 2095775 w 2095775"/>
                <a:gd name="connsiteY4" fmla="*/ 1508958 h 1676620"/>
                <a:gd name="connsiteX5" fmla="*/ 1928113 w 2095775"/>
                <a:gd name="connsiteY5" fmla="*/ 1676620 h 1676620"/>
                <a:gd name="connsiteX6" fmla="*/ 167662 w 2095775"/>
                <a:gd name="connsiteY6" fmla="*/ 1676620 h 1676620"/>
                <a:gd name="connsiteX7" fmla="*/ 0 w 2095775"/>
                <a:gd name="connsiteY7" fmla="*/ 1508958 h 1676620"/>
                <a:gd name="connsiteX8" fmla="*/ 0 w 2095775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775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1928113" y="0"/>
                  </a:lnTo>
                  <a:cubicBezTo>
                    <a:pt x="2020710" y="0"/>
                    <a:pt x="2095775" y="75065"/>
                    <a:pt x="2095775" y="167662"/>
                  </a:cubicBezTo>
                  <a:lnTo>
                    <a:pt x="2095775" y="1508958"/>
                  </a:lnTo>
                  <a:cubicBezTo>
                    <a:pt x="2095775" y="1601555"/>
                    <a:pt x="2020710" y="1676620"/>
                    <a:pt x="1928113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Arial"/>
                  <a:cs typeface="Arial"/>
                </a:rPr>
                <a:t>Information Services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err="1" smtClean="0">
                  <a:latin typeface="Arial"/>
                  <a:cs typeface="Arial"/>
                </a:rPr>
                <a:t>CloudMetrics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  <p:sp>
          <p:nvSpPr>
            <p:cNvPr id="12" name="Left Arrow 11"/>
            <p:cNvSpPr/>
            <p:nvPr/>
          </p:nvSpPr>
          <p:spPr>
            <a:xfrm rot="13089708">
              <a:off x="1572278" y="3092967"/>
              <a:ext cx="2462373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116192"/>
                <a:satOff val="6725"/>
                <a:lumOff val="539"/>
                <a:alphaOff val="0"/>
              </a:schemeClr>
            </a:fillRef>
            <a:effectRef idx="2">
              <a:schemeClr val="accent4">
                <a:hueOff val="-1116192"/>
                <a:satOff val="6725"/>
                <a:lumOff val="53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531827" y="1808292"/>
              <a:ext cx="2607186" cy="1676620"/>
            </a:xfrm>
            <a:custGeom>
              <a:avLst/>
              <a:gdLst>
                <a:gd name="connsiteX0" fmla="*/ 0 w 2607186"/>
                <a:gd name="connsiteY0" fmla="*/ 167662 h 1676620"/>
                <a:gd name="connsiteX1" fmla="*/ 167662 w 2607186"/>
                <a:gd name="connsiteY1" fmla="*/ 0 h 1676620"/>
                <a:gd name="connsiteX2" fmla="*/ 2439524 w 2607186"/>
                <a:gd name="connsiteY2" fmla="*/ 0 h 1676620"/>
                <a:gd name="connsiteX3" fmla="*/ 2607186 w 2607186"/>
                <a:gd name="connsiteY3" fmla="*/ 167662 h 1676620"/>
                <a:gd name="connsiteX4" fmla="*/ 2607186 w 2607186"/>
                <a:gd name="connsiteY4" fmla="*/ 1508958 h 1676620"/>
                <a:gd name="connsiteX5" fmla="*/ 2439524 w 2607186"/>
                <a:gd name="connsiteY5" fmla="*/ 1676620 h 1676620"/>
                <a:gd name="connsiteX6" fmla="*/ 167662 w 2607186"/>
                <a:gd name="connsiteY6" fmla="*/ 1676620 h 1676620"/>
                <a:gd name="connsiteX7" fmla="*/ 0 w 2607186"/>
                <a:gd name="connsiteY7" fmla="*/ 1508958 h 1676620"/>
                <a:gd name="connsiteX8" fmla="*/ 0 w 2607186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7186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2439524" y="0"/>
                  </a:lnTo>
                  <a:cubicBezTo>
                    <a:pt x="2532121" y="0"/>
                    <a:pt x="2607186" y="75065"/>
                    <a:pt x="2607186" y="167662"/>
                  </a:cubicBezTo>
                  <a:lnTo>
                    <a:pt x="2607186" y="1508958"/>
                  </a:lnTo>
                  <a:cubicBezTo>
                    <a:pt x="2607186" y="1601555"/>
                    <a:pt x="2532121" y="1676620"/>
                    <a:pt x="2439524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116192"/>
                <a:satOff val="6725"/>
                <a:lumOff val="539"/>
                <a:alphaOff val="0"/>
              </a:schemeClr>
            </a:fillRef>
            <a:effectRef idx="2">
              <a:schemeClr val="accent4">
                <a:hueOff val="-1116192"/>
                <a:satOff val="6725"/>
                <a:lumOff val="5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Arial"/>
                  <a:cs typeface="Arial"/>
                </a:rPr>
                <a:t>Provisioning Management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smtClean="0">
                  <a:latin typeface="Arial"/>
                  <a:cs typeface="Arial"/>
                </a:rPr>
                <a:t>Rain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dirty="0" smtClean="0">
                  <a:latin typeface="Arial"/>
                  <a:cs typeface="Arial"/>
                </a:rPr>
                <a:t>Cloud Shifting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smtClean="0">
                  <a:latin typeface="Arial"/>
                  <a:cs typeface="Arial"/>
                </a:rPr>
                <a:t>Cloud Bursting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  <p:sp>
          <p:nvSpPr>
            <p:cNvPr id="14" name="Left Arrow 13"/>
            <p:cNvSpPr/>
            <p:nvPr/>
          </p:nvSpPr>
          <p:spPr>
            <a:xfrm rot="16114334">
              <a:off x="3196720" y="2298664"/>
              <a:ext cx="2703942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3250519" y="423169"/>
              <a:ext cx="2528972" cy="1676620"/>
            </a:xfrm>
            <a:custGeom>
              <a:avLst/>
              <a:gdLst>
                <a:gd name="connsiteX0" fmla="*/ 0 w 2528972"/>
                <a:gd name="connsiteY0" fmla="*/ 167662 h 1676620"/>
                <a:gd name="connsiteX1" fmla="*/ 167662 w 2528972"/>
                <a:gd name="connsiteY1" fmla="*/ 0 h 1676620"/>
                <a:gd name="connsiteX2" fmla="*/ 2361310 w 2528972"/>
                <a:gd name="connsiteY2" fmla="*/ 0 h 1676620"/>
                <a:gd name="connsiteX3" fmla="*/ 2528972 w 2528972"/>
                <a:gd name="connsiteY3" fmla="*/ 167662 h 1676620"/>
                <a:gd name="connsiteX4" fmla="*/ 2528972 w 2528972"/>
                <a:gd name="connsiteY4" fmla="*/ 1508958 h 1676620"/>
                <a:gd name="connsiteX5" fmla="*/ 2361310 w 2528972"/>
                <a:gd name="connsiteY5" fmla="*/ 1676620 h 1676620"/>
                <a:gd name="connsiteX6" fmla="*/ 167662 w 2528972"/>
                <a:gd name="connsiteY6" fmla="*/ 1676620 h 1676620"/>
                <a:gd name="connsiteX7" fmla="*/ 0 w 2528972"/>
                <a:gd name="connsiteY7" fmla="*/ 1508958 h 1676620"/>
                <a:gd name="connsiteX8" fmla="*/ 0 w 2528972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972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2361310" y="0"/>
                  </a:lnTo>
                  <a:cubicBezTo>
                    <a:pt x="2453907" y="0"/>
                    <a:pt x="2528972" y="75065"/>
                    <a:pt x="2528972" y="167662"/>
                  </a:cubicBezTo>
                  <a:lnTo>
                    <a:pt x="2528972" y="1508958"/>
                  </a:lnTo>
                  <a:cubicBezTo>
                    <a:pt x="2528972" y="1601555"/>
                    <a:pt x="2453907" y="1676620"/>
                    <a:pt x="2361310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Arial"/>
                  <a:cs typeface="Arial"/>
                </a:rPr>
                <a:t>Virtual Machine</a:t>
              </a:r>
              <a:br>
                <a:rPr lang="en-US" sz="2400" b="1" kern="1200" dirty="0" smtClean="0">
                  <a:latin typeface="Arial"/>
                  <a:cs typeface="Arial"/>
                </a:rPr>
              </a:br>
              <a:r>
                <a:rPr lang="en-US" sz="2400" b="1" kern="1200" dirty="0" smtClean="0">
                  <a:latin typeface="Arial"/>
                  <a:cs typeface="Arial"/>
                </a:rPr>
                <a:t>Management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dirty="0" err="1" smtClean="0">
                  <a:latin typeface="Arial"/>
                  <a:cs typeface="Arial"/>
                </a:rPr>
                <a:t>IaaS</a:t>
              </a:r>
              <a:r>
                <a:rPr lang="en-US" sz="1900" b="1" dirty="0" smtClean="0">
                  <a:latin typeface="Arial"/>
                  <a:cs typeface="Arial"/>
                </a:rPr>
                <a:t> Abstraction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  <p:sp>
          <p:nvSpPr>
            <p:cNvPr id="16" name="Left Arrow 15"/>
            <p:cNvSpPr/>
            <p:nvPr/>
          </p:nvSpPr>
          <p:spPr>
            <a:xfrm rot="18900000">
              <a:off x="4974359" y="3013097"/>
              <a:ext cx="2248008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348577"/>
                <a:satOff val="20174"/>
                <a:lumOff val="1617"/>
                <a:alphaOff val="0"/>
              </a:schemeClr>
            </a:fillRef>
            <a:effectRef idx="2">
              <a:schemeClr val="accent4">
                <a:hueOff val="-3348577"/>
                <a:satOff val="20174"/>
                <a:lumOff val="161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5845267" y="1694362"/>
              <a:ext cx="2095775" cy="1676620"/>
            </a:xfrm>
            <a:custGeom>
              <a:avLst/>
              <a:gdLst>
                <a:gd name="connsiteX0" fmla="*/ 0 w 2095775"/>
                <a:gd name="connsiteY0" fmla="*/ 167662 h 1676620"/>
                <a:gd name="connsiteX1" fmla="*/ 167662 w 2095775"/>
                <a:gd name="connsiteY1" fmla="*/ 0 h 1676620"/>
                <a:gd name="connsiteX2" fmla="*/ 1928113 w 2095775"/>
                <a:gd name="connsiteY2" fmla="*/ 0 h 1676620"/>
                <a:gd name="connsiteX3" fmla="*/ 2095775 w 2095775"/>
                <a:gd name="connsiteY3" fmla="*/ 167662 h 1676620"/>
                <a:gd name="connsiteX4" fmla="*/ 2095775 w 2095775"/>
                <a:gd name="connsiteY4" fmla="*/ 1508958 h 1676620"/>
                <a:gd name="connsiteX5" fmla="*/ 1928113 w 2095775"/>
                <a:gd name="connsiteY5" fmla="*/ 1676620 h 1676620"/>
                <a:gd name="connsiteX6" fmla="*/ 167662 w 2095775"/>
                <a:gd name="connsiteY6" fmla="*/ 1676620 h 1676620"/>
                <a:gd name="connsiteX7" fmla="*/ 0 w 2095775"/>
                <a:gd name="connsiteY7" fmla="*/ 1508958 h 1676620"/>
                <a:gd name="connsiteX8" fmla="*/ 0 w 2095775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775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1928113" y="0"/>
                  </a:lnTo>
                  <a:cubicBezTo>
                    <a:pt x="2020710" y="0"/>
                    <a:pt x="2095775" y="75065"/>
                    <a:pt x="2095775" y="167662"/>
                  </a:cubicBezTo>
                  <a:lnTo>
                    <a:pt x="2095775" y="1508958"/>
                  </a:lnTo>
                  <a:cubicBezTo>
                    <a:pt x="2095775" y="1601555"/>
                    <a:pt x="2020710" y="1676620"/>
                    <a:pt x="1928113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348577"/>
                <a:satOff val="20174"/>
                <a:lumOff val="1617"/>
                <a:alphaOff val="0"/>
              </a:schemeClr>
            </a:fillRef>
            <a:effectRef idx="2">
              <a:schemeClr val="accent4">
                <a:hueOff val="-3348577"/>
                <a:satOff val="20174"/>
                <a:lumOff val="16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Arial"/>
                  <a:cs typeface="Arial"/>
                </a:rPr>
                <a:t>Experiment</a:t>
              </a:r>
              <a:br>
                <a:rPr lang="en-US" sz="2400" b="1" kern="1200" dirty="0" smtClean="0">
                  <a:latin typeface="Arial"/>
                  <a:cs typeface="Arial"/>
                </a:rPr>
              </a:br>
              <a:r>
                <a:rPr lang="en-US" sz="2400" b="1" kern="1200" dirty="0" smtClean="0">
                  <a:latin typeface="Arial"/>
                  <a:cs typeface="Arial"/>
                </a:rPr>
                <a:t>Management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smtClean="0">
                  <a:latin typeface="Arial"/>
                  <a:cs typeface="Arial"/>
                </a:rPr>
                <a:t>Shell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dirty="0" err="1" smtClean="0">
                  <a:latin typeface="Arial"/>
                  <a:cs typeface="Arial"/>
                </a:rPr>
                <a:t>IPython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  <p:sp>
          <p:nvSpPr>
            <p:cNvPr id="18" name="Left Arrow 17"/>
            <p:cNvSpPr/>
            <p:nvPr/>
          </p:nvSpPr>
          <p:spPr>
            <a:xfrm>
              <a:off x="5934657" y="4507710"/>
              <a:ext cx="1906799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6793569" y="3983766"/>
              <a:ext cx="2095775" cy="1676620"/>
            </a:xfrm>
            <a:custGeom>
              <a:avLst/>
              <a:gdLst>
                <a:gd name="connsiteX0" fmla="*/ 0 w 2095775"/>
                <a:gd name="connsiteY0" fmla="*/ 167662 h 1676620"/>
                <a:gd name="connsiteX1" fmla="*/ 167662 w 2095775"/>
                <a:gd name="connsiteY1" fmla="*/ 0 h 1676620"/>
                <a:gd name="connsiteX2" fmla="*/ 1928113 w 2095775"/>
                <a:gd name="connsiteY2" fmla="*/ 0 h 1676620"/>
                <a:gd name="connsiteX3" fmla="*/ 2095775 w 2095775"/>
                <a:gd name="connsiteY3" fmla="*/ 167662 h 1676620"/>
                <a:gd name="connsiteX4" fmla="*/ 2095775 w 2095775"/>
                <a:gd name="connsiteY4" fmla="*/ 1508958 h 1676620"/>
                <a:gd name="connsiteX5" fmla="*/ 1928113 w 2095775"/>
                <a:gd name="connsiteY5" fmla="*/ 1676620 h 1676620"/>
                <a:gd name="connsiteX6" fmla="*/ 167662 w 2095775"/>
                <a:gd name="connsiteY6" fmla="*/ 1676620 h 1676620"/>
                <a:gd name="connsiteX7" fmla="*/ 0 w 2095775"/>
                <a:gd name="connsiteY7" fmla="*/ 1508958 h 1676620"/>
                <a:gd name="connsiteX8" fmla="*/ 0 w 2095775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775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1928113" y="0"/>
                  </a:lnTo>
                  <a:cubicBezTo>
                    <a:pt x="2020710" y="0"/>
                    <a:pt x="2095775" y="75065"/>
                    <a:pt x="2095775" y="167662"/>
                  </a:cubicBezTo>
                  <a:lnTo>
                    <a:pt x="2095775" y="1508958"/>
                  </a:lnTo>
                  <a:cubicBezTo>
                    <a:pt x="2095775" y="1601555"/>
                    <a:pt x="2020710" y="1676620"/>
                    <a:pt x="1928113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smtClean="0">
                  <a:latin typeface="Arial"/>
                  <a:cs typeface="Arial"/>
                </a:rPr>
                <a:t>Accounting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smtClean="0">
                  <a:latin typeface="Arial"/>
                  <a:cs typeface="Arial"/>
                </a:rPr>
                <a:t>FG Portal</a:t>
              </a:r>
              <a:endParaRPr lang="en-US" sz="19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smtClean="0">
                  <a:latin typeface="Arial"/>
                  <a:cs typeface="Arial"/>
                </a:rPr>
                <a:t>XSEDE Portal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55"/>
            <a:ext cx="9143999" cy="10043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Cloudmesh </a:t>
            </a:r>
            <a:r>
              <a:rPr lang="en-US" sz="3600" u="sng" dirty="0" smtClean="0"/>
              <a:t>Functionality View </a:t>
            </a:r>
            <a:endParaRPr lang="en-US" sz="36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6553677" y="6356509"/>
            <a:ext cx="2133123" cy="364331"/>
          </a:xfrm>
          <a:prstGeom prst="rect">
            <a:avLst/>
          </a:prstGeom>
        </p:spPr>
        <p:txBody>
          <a:bodyPr/>
          <a:lstStyle/>
          <a:p>
            <a:fld id="{C9C97DA1-B60F-0F41-ACBE-683AF5E4DF26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93569" y="5660386"/>
            <a:ext cx="2198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Open Source Release Mid October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Cloudmesh </a:t>
            </a:r>
            <a:r>
              <a:rPr lang="en-US" u="sng" dirty="0" smtClean="0"/>
              <a:t>Layered Architecture View</a:t>
            </a:r>
            <a:endParaRPr lang="en-US" sz="20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48" y="1455679"/>
            <a:ext cx="8727470" cy="45656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677" y="6356509"/>
            <a:ext cx="2133123" cy="364331"/>
          </a:xfrm>
          <a:prstGeom prst="rect">
            <a:avLst/>
          </a:prstGeom>
        </p:spPr>
        <p:txBody>
          <a:bodyPr/>
          <a:lstStyle/>
          <a:p>
            <a:fld id="{C9C97DA1-B60F-0F41-ACBE-683AF5E4DF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5"/>
            <a:ext cx="9144000" cy="880905"/>
          </a:xfrm>
        </p:spPr>
        <p:txBody>
          <a:bodyPr/>
          <a:lstStyle/>
          <a:p>
            <a:r>
              <a:rPr lang="en-US" dirty="0" smtClean="0"/>
              <a:t>Performance of Dynamic 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4" y="838200"/>
            <a:ext cx="9053565" cy="4525963"/>
          </a:xfrm>
        </p:spPr>
        <p:txBody>
          <a:bodyPr/>
          <a:lstStyle/>
          <a:p>
            <a:r>
              <a:rPr lang="en-US" sz="2400" b="1" dirty="0" smtClean="0"/>
              <a:t>4 Phases </a:t>
            </a:r>
            <a:r>
              <a:rPr lang="en-US" sz="2400" dirty="0" smtClean="0"/>
              <a:t>a) Design and create image (security vet) b) Store in repository as template with components c) Register Image to VM Manager (cached ahead of time) d) Instantiate (Provision) image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6" name="Content Placeholder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602116"/>
              </p:ext>
            </p:extLst>
          </p:nvPr>
        </p:nvGraphicFramePr>
        <p:xfrm>
          <a:off x="14234" y="2150879"/>
          <a:ext cx="4793244" cy="4055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" name="Worksheet" r:id="rId3" imgW="6362795" imgH="5791295" progId="Excel.Sheet.12">
                  <p:embed/>
                </p:oleObj>
              </mc:Choice>
              <mc:Fallback>
                <p:oleObj name="Worksheet" r:id="rId3" imgW="6362795" imgH="57912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34" y="2150879"/>
                        <a:ext cx="4793244" cy="4055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346518"/>
              </p:ext>
            </p:extLst>
          </p:nvPr>
        </p:nvGraphicFramePr>
        <p:xfrm>
          <a:off x="4977947" y="2123507"/>
          <a:ext cx="3744860" cy="196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name="Worksheet" r:id="rId5" imgW="5905500" imgH="3213100" progId="Excel.Sheet.12">
                  <p:embed/>
                </p:oleObj>
              </mc:Choice>
              <mc:Fallback>
                <p:oleObj name="Worksheet" r:id="rId5" imgW="5905500" imgH="3213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77947" y="2123507"/>
                        <a:ext cx="3744860" cy="196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322937"/>
              </p:ext>
            </p:extLst>
          </p:nvPr>
        </p:nvGraphicFramePr>
        <p:xfrm>
          <a:off x="4977947" y="4086995"/>
          <a:ext cx="3744860" cy="2119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" name="Worksheet" r:id="rId7" imgW="5511800" imgH="3365500" progId="Excel.Sheet.12">
                  <p:embed/>
                </p:oleObj>
              </mc:Choice>
              <mc:Fallback>
                <p:oleObj name="Worksheet" r:id="rId7" imgW="5511800" imgH="3365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77947" y="4086995"/>
                        <a:ext cx="3744860" cy="2119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40702" y="4138643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a) b)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02601" y="2131365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a) b)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75853" y="2171304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838200"/>
          </a:xfrm>
        </p:spPr>
        <p:txBody>
          <a:bodyPr/>
          <a:lstStyle/>
          <a:p>
            <a:r>
              <a:rPr lang="en-US" sz="4000" dirty="0" smtClean="0"/>
              <a:t>Security issues in FutureGrid Operation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8" y="685799"/>
            <a:ext cx="9032631" cy="603567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Security for </a:t>
            </a:r>
            <a:r>
              <a:rPr lang="en-US" sz="2400" dirty="0" err="1" smtClean="0"/>
              <a:t>TestBedaaS</a:t>
            </a:r>
            <a:r>
              <a:rPr lang="en-US" sz="2400" dirty="0" smtClean="0"/>
              <a:t> is a good research area (and Cybersecurity research supported on FutureGrid)!</a:t>
            </a:r>
          </a:p>
          <a:p>
            <a:r>
              <a:rPr lang="en-US" sz="2400" b="1" dirty="0" smtClean="0"/>
              <a:t>Authentication </a:t>
            </a:r>
            <a:r>
              <a:rPr lang="en-US" sz="2400" b="1" dirty="0"/>
              <a:t>and </a:t>
            </a:r>
            <a:r>
              <a:rPr lang="en-US" sz="2400" b="1" dirty="0" smtClean="0"/>
              <a:t>Authorization </a:t>
            </a:r>
            <a:r>
              <a:rPr lang="en-US" sz="2400" dirty="0"/>
              <a:t>model </a:t>
            </a:r>
            <a:endParaRPr lang="en-US" sz="2400" dirty="0" smtClean="0"/>
          </a:p>
          <a:p>
            <a:pPr lvl="1"/>
            <a:r>
              <a:rPr lang="en-US" sz="2000" dirty="0" smtClean="0"/>
              <a:t>This is different from those in use in XSEDE and changes in different releases of VM Management systems</a:t>
            </a:r>
          </a:p>
          <a:p>
            <a:pPr lvl="1"/>
            <a:r>
              <a:rPr lang="en-US" sz="2000" dirty="0" smtClean="0"/>
              <a:t>We need to largely isolate users from these changes for obvious reasons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on secure deployment defaults (in case of </a:t>
            </a:r>
            <a:r>
              <a:rPr lang="en-US" sz="2000" dirty="0" err="1" smtClean="0"/>
              <a:t>OpenStack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OpenStack Grizzly </a:t>
            </a:r>
            <a:r>
              <a:rPr lang="en-US" sz="2000" dirty="0" smtClean="0"/>
              <a:t>and Havana have </a:t>
            </a:r>
            <a:r>
              <a:rPr lang="en-US" sz="2000" dirty="0"/>
              <a:t>reworked the role based access control mechanisms and introduced a better token format based on standard </a:t>
            </a:r>
            <a:r>
              <a:rPr lang="en-US" sz="2000" dirty="0" smtClean="0"/>
              <a:t>PKI (as used in AWS, Google, Azure); added groups</a:t>
            </a:r>
          </a:p>
          <a:p>
            <a:pPr lvl="1"/>
            <a:r>
              <a:rPr lang="en-US" sz="2000" dirty="0" smtClean="0"/>
              <a:t>Custom: We integrate with our distributed </a:t>
            </a:r>
            <a:r>
              <a:rPr lang="en-US" sz="2000" dirty="0"/>
              <a:t>LDAP </a:t>
            </a:r>
            <a:r>
              <a:rPr lang="en-US" sz="2000" dirty="0" smtClean="0"/>
              <a:t>between the </a:t>
            </a:r>
            <a:r>
              <a:rPr lang="en-US" sz="2000" dirty="0"/>
              <a:t>FutureGrid portal and </a:t>
            </a:r>
            <a:r>
              <a:rPr lang="en-US" sz="2000" dirty="0" smtClean="0"/>
              <a:t>VM managers. LDAP </a:t>
            </a:r>
            <a:r>
              <a:rPr lang="en-US" sz="2000" dirty="0"/>
              <a:t>server will </a:t>
            </a:r>
            <a:r>
              <a:rPr lang="en-US" sz="2000" dirty="0" smtClean="0"/>
              <a:t>soon </a:t>
            </a:r>
            <a:r>
              <a:rPr lang="en-US" sz="2000" dirty="0"/>
              <a:t>synchronize via AMIE to </a:t>
            </a:r>
            <a:r>
              <a:rPr lang="en-US" sz="2000" dirty="0" smtClean="0"/>
              <a:t>XSEDE</a:t>
            </a:r>
          </a:p>
          <a:p>
            <a:r>
              <a:rPr lang="en-US" sz="2400" dirty="0" smtClean="0"/>
              <a:t>Security of </a:t>
            </a:r>
            <a:r>
              <a:rPr lang="en-US" sz="2400" b="1" dirty="0" smtClean="0"/>
              <a:t>Dynamically Provisioned Images</a:t>
            </a:r>
          </a:p>
          <a:p>
            <a:pPr lvl="1"/>
            <a:r>
              <a:rPr lang="en-US" sz="2000" dirty="0" smtClean="0"/>
              <a:t>Templated image </a:t>
            </a:r>
            <a:r>
              <a:rPr lang="en-US" sz="2000" dirty="0"/>
              <a:t>generation process </a:t>
            </a:r>
            <a:r>
              <a:rPr lang="en-US" sz="2000" dirty="0" smtClean="0"/>
              <a:t>automatically puts </a:t>
            </a:r>
            <a:r>
              <a:rPr lang="en-US" sz="2000" dirty="0"/>
              <a:t>security restrictions into the </a:t>
            </a:r>
            <a:r>
              <a:rPr lang="en-US" sz="2000" dirty="0" smtClean="0"/>
              <a:t>image; </a:t>
            </a:r>
            <a:r>
              <a:rPr lang="en-US" sz="2000" dirty="0"/>
              <a:t>This includes the removal of root </a:t>
            </a:r>
            <a:r>
              <a:rPr lang="en-US" sz="2000" dirty="0" smtClean="0"/>
              <a:t>access</a:t>
            </a:r>
          </a:p>
          <a:p>
            <a:pPr lvl="1"/>
            <a:r>
              <a:rPr lang="en-US" sz="2000" dirty="0" smtClean="0"/>
              <a:t>Images include service allowing designated users (project members) to log in</a:t>
            </a:r>
          </a:p>
          <a:p>
            <a:pPr lvl="1"/>
            <a:r>
              <a:rPr lang="en-US" sz="2000" dirty="0" smtClean="0"/>
              <a:t>Images vetted before allowing role-dependent bare metal deployment</a:t>
            </a:r>
          </a:p>
          <a:p>
            <a:pPr lvl="1"/>
            <a:r>
              <a:rPr lang="en-US" sz="2000" dirty="0" smtClean="0"/>
              <a:t>No SSH keys stored in images (just call to identity service)  so only certified users can use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CC141A-9CC6-41A7-A7D0-011D836CC6E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Related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154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 smtClean="0"/>
              <a:t>Grid5000</a:t>
            </a:r>
            <a:r>
              <a:rPr lang="en-US" sz="2400" dirty="0" smtClean="0"/>
              <a:t> (Europe) and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OpenCirrus</a:t>
            </a:r>
            <a:r>
              <a:rPr lang="en-US" sz="2400" b="1" dirty="0" smtClean="0"/>
              <a:t> </a:t>
            </a:r>
            <a:r>
              <a:rPr lang="en-US" sz="2400" dirty="0" smtClean="0"/>
              <a:t>with managed flexible environments are closest to FutureGrid and are collaborators</a:t>
            </a:r>
          </a:p>
          <a:p>
            <a:pPr>
              <a:spcBef>
                <a:spcPts val="0"/>
              </a:spcBef>
            </a:pPr>
            <a:r>
              <a:rPr lang="en-US" sz="2400" b="1" dirty="0" err="1" smtClean="0"/>
              <a:t>PlanetLab</a:t>
            </a:r>
            <a:r>
              <a:rPr lang="en-US" sz="2400" dirty="0" smtClean="0"/>
              <a:t> has a networking focus with less managed system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Several</a:t>
            </a:r>
            <a:r>
              <a:rPr lang="en-US" sz="2400" b="1" dirty="0" smtClean="0"/>
              <a:t> GENI</a:t>
            </a:r>
            <a:r>
              <a:rPr lang="en-US" sz="2400" dirty="0" smtClean="0"/>
              <a:t> related activities </a:t>
            </a:r>
            <a:r>
              <a:rPr lang="en-US" sz="2400" dirty="0"/>
              <a:t>including </a:t>
            </a:r>
            <a:r>
              <a:rPr lang="en-US" sz="2400" dirty="0" smtClean="0"/>
              <a:t>network centric </a:t>
            </a:r>
            <a:r>
              <a:rPr lang="en-US" sz="2400" dirty="0" err="1" smtClean="0"/>
              <a:t>EmuLab</a:t>
            </a:r>
            <a:r>
              <a:rPr lang="en-US" sz="2400" dirty="0" smtClean="0"/>
              <a:t>, </a:t>
            </a:r>
            <a:r>
              <a:rPr lang="en-US" sz="2400" dirty="0" err="1" smtClean="0"/>
              <a:t>PRObE</a:t>
            </a:r>
            <a:r>
              <a:rPr lang="en-US" sz="2400" dirty="0" smtClean="0"/>
              <a:t> (Parallel </a:t>
            </a:r>
            <a:r>
              <a:rPr lang="en-US" sz="2400" dirty="0"/>
              <a:t>Reconfigurable Observational Environment), </a:t>
            </a:r>
            <a:r>
              <a:rPr lang="en-US" sz="2400" dirty="0" err="1"/>
              <a:t>ProtoGENI</a:t>
            </a:r>
            <a:r>
              <a:rPr lang="en-US" sz="2400" dirty="0"/>
              <a:t>, </a:t>
            </a:r>
            <a:r>
              <a:rPr lang="en-US" sz="2400" dirty="0" err="1" smtClean="0"/>
              <a:t>ExoGENI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InstaGENI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/>
              <a:t>GENICloud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b="1" dirty="0" err="1" smtClean="0"/>
              <a:t>BonFire</a:t>
            </a:r>
            <a:r>
              <a:rPr lang="en-US" sz="2400" dirty="0" smtClean="0"/>
              <a:t> (Europe) European cloud Testbed supporting OCCI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EGI </a:t>
            </a:r>
            <a:r>
              <a:rPr lang="en-US" sz="2400" b="1" dirty="0"/>
              <a:t>Federated </a:t>
            </a:r>
            <a:r>
              <a:rPr lang="en-US" sz="2400" b="1" dirty="0" smtClean="0"/>
              <a:t>Cloud </a:t>
            </a:r>
            <a:r>
              <a:rPr lang="en-US" sz="2400" dirty="0" smtClean="0"/>
              <a:t>with</a:t>
            </a:r>
            <a:r>
              <a:rPr lang="en-US" sz="2400" b="1" dirty="0" smtClean="0"/>
              <a:t> </a:t>
            </a:r>
            <a:r>
              <a:rPr lang="en-US" sz="2400" dirty="0" smtClean="0"/>
              <a:t>OpenStack and OpenNebula aimed at EU Grid/Cloud federation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b="1" dirty="0" smtClean="0"/>
              <a:t>Private Clouds</a:t>
            </a:r>
            <a:r>
              <a:rPr lang="en-US" sz="2400" dirty="0"/>
              <a:t>: Red </a:t>
            </a:r>
            <a:r>
              <a:rPr lang="en-US" sz="2400" dirty="0" smtClean="0"/>
              <a:t>Cloud (XSEDE), Wispy (XSEDE), Open </a:t>
            </a:r>
            <a:r>
              <a:rPr lang="en-US" sz="2400" dirty="0"/>
              <a:t>Science Data Cloud </a:t>
            </a:r>
            <a:r>
              <a:rPr lang="en-US" sz="2400" dirty="0" smtClean="0"/>
              <a:t>and </a:t>
            </a:r>
            <a:r>
              <a:rPr lang="en-US" sz="2400" dirty="0"/>
              <a:t>the Open Cloud </a:t>
            </a:r>
            <a:r>
              <a:rPr lang="en-US" sz="2400" dirty="0" smtClean="0"/>
              <a:t>Consortium are typically aimed at computational science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Public Clouds </a:t>
            </a:r>
            <a:r>
              <a:rPr lang="en-US" sz="2400" dirty="0" smtClean="0"/>
              <a:t>such as AWS do not allow reproducible experiments and bare-metal/VM comparison; do not support experiments on low level cloud technology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lvl="0"/>
            <a:r>
              <a:rPr lang="en-US" dirty="0"/>
              <a:t>Lessons learnt from </a:t>
            </a:r>
            <a:r>
              <a:rPr lang="en-US" dirty="0" smtClean="0"/>
              <a:t>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569"/>
            <a:ext cx="8839200" cy="57124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Unexpected </a:t>
            </a:r>
            <a:r>
              <a:rPr lang="en-US" sz="2000" b="1" dirty="0" smtClean="0"/>
              <a:t>major use </a:t>
            </a:r>
            <a:r>
              <a:rPr lang="en-US" sz="2000" dirty="0" smtClean="0"/>
              <a:t>from Computer Science and Middleware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Rapid </a:t>
            </a:r>
            <a:r>
              <a:rPr lang="en-US" sz="2000" b="1" dirty="0" smtClean="0"/>
              <a:t>evolution of Technology </a:t>
            </a:r>
            <a:r>
              <a:rPr lang="en-US" sz="2000" dirty="0" smtClean="0"/>
              <a:t>Eucalyptus </a:t>
            </a:r>
            <a:r>
              <a:rPr lang="en-US" sz="2000" dirty="0" smtClean="0">
                <a:sym typeface="Wingdings" panose="05000000000000000000" pitchFamily="2" charset="2"/>
              </a:rPr>
              <a:t> Nimbus  OpenStack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Open source IaaS maturing </a:t>
            </a:r>
            <a:r>
              <a:rPr lang="en-US" sz="2000" dirty="0"/>
              <a:t>as in “</a:t>
            </a:r>
            <a:r>
              <a:rPr lang="en-US" sz="2000" dirty="0" err="1"/>
              <a:t>Paypal</a:t>
            </a:r>
            <a:r>
              <a:rPr lang="en-US" sz="2000" dirty="0"/>
              <a:t> To Drop VMware From 80,000 Servers and Replace It With </a:t>
            </a:r>
            <a:r>
              <a:rPr lang="en-US" sz="2000" dirty="0" smtClean="0"/>
              <a:t>OpenStack” (Forbes)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“VMWare loses $2B in market cap”; eBay expects to switch broadly?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Need interactive not batch use; nearly all </a:t>
            </a:r>
            <a:r>
              <a:rPr lang="en-US" sz="2000" b="1" dirty="0" smtClean="0"/>
              <a:t>jobs short but can need lots of nodes</a:t>
            </a:r>
            <a:endParaRPr lang="en-US" sz="2000" b="1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Substantial </a:t>
            </a:r>
            <a:r>
              <a:rPr lang="en-US" sz="2000" b="1" dirty="0" err="1" smtClean="0"/>
              <a:t>TestbedaaS</a:t>
            </a:r>
            <a:r>
              <a:rPr lang="en-US" sz="2000" b="1" dirty="0" smtClean="0"/>
              <a:t> technology </a:t>
            </a:r>
            <a:r>
              <a:rPr lang="en-US" sz="2000" dirty="0" smtClean="0"/>
              <a:t>needed and FutureGrid developed (RAIN, </a:t>
            </a:r>
            <a:r>
              <a:rPr lang="en-US" sz="2000" dirty="0" err="1" smtClean="0"/>
              <a:t>CloudMesh</a:t>
            </a:r>
            <a:r>
              <a:rPr lang="en-US" sz="2000" dirty="0" smtClean="0"/>
              <a:t>, Operational model) some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b="1" dirty="0" smtClean="0"/>
              <a:t>Lessons</a:t>
            </a:r>
            <a:r>
              <a:rPr lang="en-US" sz="2000" dirty="0" smtClean="0"/>
              <a:t> more</a:t>
            </a:r>
            <a:r>
              <a:rPr lang="en-US" sz="2000" b="1" dirty="0" smtClean="0"/>
              <a:t> positive </a:t>
            </a:r>
            <a:r>
              <a:rPr lang="en-US" sz="2000" dirty="0" smtClean="0"/>
              <a:t>than DoE Magellan report (aimed as an early science cloud) but goals different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Still serious </a:t>
            </a:r>
            <a:r>
              <a:rPr lang="en-US" sz="2000" b="1" dirty="0" smtClean="0"/>
              <a:t>performance problems </a:t>
            </a:r>
            <a:r>
              <a:rPr lang="en-US" sz="2000" dirty="0" smtClean="0"/>
              <a:t>in clouds for networking and device (GPU)  linkage; many activities in and outside FG addressing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We identified characteristics of “</a:t>
            </a:r>
            <a:r>
              <a:rPr lang="en-US" sz="2000" b="1" dirty="0" smtClean="0"/>
              <a:t>optimal hardware</a:t>
            </a:r>
            <a:r>
              <a:rPr lang="en-US" sz="2000" dirty="0" smtClean="0"/>
              <a:t>”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Run system with </a:t>
            </a:r>
            <a:r>
              <a:rPr lang="en-US" sz="2000" b="1" dirty="0" smtClean="0"/>
              <a:t>integrated software (computer science) and systems </a:t>
            </a:r>
            <a:r>
              <a:rPr lang="en-US" sz="2000" dirty="0" smtClean="0"/>
              <a:t>administration team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Build </a:t>
            </a:r>
            <a:r>
              <a:rPr lang="en-US" sz="2000" b="1" dirty="0" smtClean="0"/>
              <a:t>Computer Testbed as a Service </a:t>
            </a:r>
            <a:r>
              <a:rPr lang="en-US" sz="2000" dirty="0" smtClean="0"/>
              <a:t>Community</a:t>
            </a: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9-10 at 8.40.27 AM.png"/>
          <p:cNvPicPr>
            <a:picLocks noChangeAspect="1"/>
          </p:cNvPicPr>
          <p:nvPr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26" y="2040731"/>
            <a:ext cx="7520734" cy="4746948"/>
          </a:xfrm>
          <a:prstGeom prst="rect">
            <a:avLst/>
          </a:prstGeom>
        </p:spPr>
      </p:pic>
      <p:pic>
        <p:nvPicPr>
          <p:cNvPr id="7" name="Picture 6" descr="Screen Shot 2013-09-10 at 8.36.08 AM.png"/>
          <p:cNvPicPr>
            <a:picLocks noChangeAspect="1"/>
          </p:cNvPicPr>
          <p:nvPr/>
        </p:nvPicPr>
        <p:blipFill>
          <a:blip r:embed="rId4" cstate="print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53" y="1189770"/>
            <a:ext cx="2226047" cy="1439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8576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Types for FutureGrid </a:t>
            </a:r>
            <a:r>
              <a:rPr lang="en-US" dirty="0" err="1" smtClean="0"/>
              <a:t>TestbedaaS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201052"/>
          </a:xfrm>
          <a:noFill/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339</a:t>
            </a:r>
            <a:r>
              <a:rPr lang="en-US" sz="2800" b="1" dirty="0" smtClean="0"/>
              <a:t> </a:t>
            </a:r>
            <a:r>
              <a:rPr lang="en-US" sz="2800" dirty="0" smtClean="0"/>
              <a:t>approved projects (</a:t>
            </a:r>
            <a:r>
              <a:rPr lang="en-US" sz="2800" b="1" dirty="0" smtClean="0">
                <a:solidFill>
                  <a:srgbClr val="FF0000"/>
                </a:solidFill>
              </a:rPr>
              <a:t>2009</a:t>
            </a:r>
            <a:r>
              <a:rPr lang="en-US" sz="2800" b="1" dirty="0" smtClean="0"/>
              <a:t> users</a:t>
            </a:r>
            <a:r>
              <a:rPr lang="en-US" sz="2800" dirty="0" smtClean="0"/>
              <a:t>) </a:t>
            </a:r>
            <a:r>
              <a:rPr lang="en-US" sz="2800" b="1" dirty="0" smtClean="0"/>
              <a:t>Sept 16 2013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Users from </a:t>
            </a:r>
            <a:r>
              <a:rPr lang="en-US" sz="2400" b="1" dirty="0" smtClean="0">
                <a:solidFill>
                  <a:srgbClr val="FF0000"/>
                </a:solidFill>
              </a:rPr>
              <a:t>53</a:t>
            </a:r>
            <a:r>
              <a:rPr lang="en-US" sz="2400" dirty="0" smtClean="0"/>
              <a:t> Countries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USA (</a:t>
            </a:r>
            <a:r>
              <a:rPr lang="en-US" sz="2400" b="1" dirty="0" smtClean="0">
                <a:solidFill>
                  <a:srgbClr val="FF0000"/>
                </a:solidFill>
              </a:rPr>
              <a:t>77.3%</a:t>
            </a:r>
            <a:r>
              <a:rPr lang="en-US" sz="2400" dirty="0" smtClean="0"/>
              <a:t>), Puerto Rico (</a:t>
            </a:r>
            <a:r>
              <a:rPr lang="en-US" sz="2400" b="1" dirty="0" smtClean="0">
                <a:solidFill>
                  <a:srgbClr val="FF0000"/>
                </a:solidFill>
              </a:rPr>
              <a:t>2.9%</a:t>
            </a:r>
            <a:r>
              <a:rPr lang="en-US" sz="2400" dirty="0" smtClean="0"/>
              <a:t>), Indonesia (</a:t>
            </a:r>
            <a:r>
              <a:rPr lang="en-US" sz="2400" b="1" dirty="0" smtClean="0">
                <a:solidFill>
                  <a:srgbClr val="FF0000"/>
                </a:solidFill>
              </a:rPr>
              <a:t>2.2%</a:t>
            </a:r>
            <a:r>
              <a:rPr lang="en-US" sz="2400" dirty="0" smtClean="0"/>
              <a:t>) Italy (</a:t>
            </a:r>
            <a:r>
              <a:rPr lang="en-US" sz="2400" b="1" dirty="0" smtClean="0">
                <a:solidFill>
                  <a:srgbClr val="FF0000"/>
                </a:solidFill>
              </a:rPr>
              <a:t>2%</a:t>
            </a:r>
            <a:r>
              <a:rPr lang="en-US" sz="2400" dirty="0" smtClean="0"/>
              <a:t>) (last 3 large from classes) India (</a:t>
            </a:r>
            <a:r>
              <a:rPr lang="en-US" sz="2400" b="1" dirty="0" smtClean="0">
                <a:solidFill>
                  <a:srgbClr val="FF0000"/>
                </a:solidFill>
              </a:rPr>
              <a:t>2.2%</a:t>
            </a:r>
            <a:r>
              <a:rPr lang="en-US" sz="2400" dirty="0" smtClean="0"/>
              <a:t>)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 and Middleware (</a:t>
            </a:r>
            <a:r>
              <a:rPr lang="en-US" sz="2800" b="1" dirty="0" smtClean="0">
                <a:solidFill>
                  <a:srgbClr val="FF0000"/>
                </a:solidFill>
              </a:rPr>
              <a:t>55.4%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Core CS </a:t>
            </a:r>
            <a:r>
              <a:rPr lang="en-US" sz="2400" dirty="0"/>
              <a:t>and </a:t>
            </a:r>
            <a:r>
              <a:rPr lang="en-US" sz="2400" dirty="0" smtClean="0"/>
              <a:t>Cyberinfrastructure (</a:t>
            </a:r>
            <a:r>
              <a:rPr lang="en-US" sz="2400" b="1" dirty="0" smtClean="0">
                <a:solidFill>
                  <a:srgbClr val="FF0000"/>
                </a:solidFill>
              </a:rPr>
              <a:t>52.2%</a:t>
            </a:r>
            <a:r>
              <a:rPr lang="en-US" sz="2400" dirty="0" smtClean="0"/>
              <a:t>); Interoperability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3.2%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/>
              <a:t>for Grids </a:t>
            </a:r>
            <a:r>
              <a:rPr lang="en-US" sz="2400" dirty="0"/>
              <a:t>and </a:t>
            </a:r>
            <a:r>
              <a:rPr lang="en-US" sz="2400" dirty="0" smtClean="0"/>
              <a:t>Clouds such as Open </a:t>
            </a:r>
            <a:r>
              <a:rPr lang="en-US" sz="2400" dirty="0"/>
              <a:t>Grid Forum OGF </a:t>
            </a:r>
            <a:r>
              <a:rPr lang="en-US" sz="2400" dirty="0" smtClean="0"/>
              <a:t>Standards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Domain </a:t>
            </a:r>
            <a:r>
              <a:rPr lang="en-US" sz="2800" b="1" dirty="0"/>
              <a:t>Science applications (</a:t>
            </a:r>
            <a:r>
              <a:rPr lang="en-US" sz="2800" b="1" dirty="0" smtClean="0">
                <a:solidFill>
                  <a:srgbClr val="FF0000"/>
                </a:solidFill>
              </a:rPr>
              <a:t>21.1%)</a:t>
            </a:r>
            <a:endParaRPr lang="en-US" sz="2800" b="1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dirty="0"/>
              <a:t>Life science </a:t>
            </a:r>
            <a:r>
              <a:rPr lang="en-US" sz="2400" dirty="0" smtClean="0">
                <a:solidFill>
                  <a:srgbClr val="000000"/>
                </a:solidFill>
              </a:rPr>
              <a:t>high fraction (</a:t>
            </a:r>
            <a:r>
              <a:rPr lang="en-US" sz="2400" b="1" dirty="0" smtClean="0">
                <a:solidFill>
                  <a:srgbClr val="FF0000"/>
                </a:solidFill>
              </a:rPr>
              <a:t>9.7%</a:t>
            </a:r>
            <a:r>
              <a:rPr lang="en-US" sz="2400" dirty="0" smtClean="0">
                <a:solidFill>
                  <a:srgbClr val="000000"/>
                </a:solidFill>
              </a:rPr>
              <a:t>), All non </a:t>
            </a:r>
            <a:r>
              <a:rPr lang="en-US" sz="2400" dirty="0">
                <a:solidFill>
                  <a:srgbClr val="000000"/>
                </a:solidFill>
              </a:rPr>
              <a:t>Life Science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11.2%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dirty="0"/>
              <a:t>Training Education and Outreach (</a:t>
            </a:r>
            <a:r>
              <a:rPr lang="en-US" sz="2800" b="1" dirty="0" smtClean="0">
                <a:solidFill>
                  <a:srgbClr val="FF0000"/>
                </a:solidFill>
              </a:rPr>
              <a:t>13.9</a:t>
            </a:r>
            <a:r>
              <a:rPr lang="en-US" sz="2800" b="1" dirty="0">
                <a:solidFill>
                  <a:srgbClr val="FF0000"/>
                </a:solidFill>
              </a:rPr>
              <a:t>%</a:t>
            </a:r>
            <a:r>
              <a:rPr lang="en-US" sz="2800" b="1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Semester and short events; interesting outreach to </a:t>
            </a:r>
            <a:r>
              <a:rPr lang="en-US" sz="2400" dirty="0" smtClean="0"/>
              <a:t>HBCU; </a:t>
            </a:r>
            <a:r>
              <a:rPr lang="en-US" sz="2400" b="1" dirty="0" smtClean="0">
                <a:solidFill>
                  <a:srgbClr val="FF0000"/>
                </a:solidFill>
              </a:rPr>
              <a:t>48.6%</a:t>
            </a:r>
            <a:r>
              <a:rPr lang="en-US" sz="2400" dirty="0" smtClean="0"/>
              <a:t> users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 (</a:t>
            </a:r>
            <a:r>
              <a:rPr lang="en-US" sz="2800" b="1" dirty="0" smtClean="0">
                <a:solidFill>
                  <a:srgbClr val="FF0000"/>
                </a:solidFill>
              </a:rPr>
              <a:t>9.7%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XSEDE (TIS, TAS), OSG, EGI; Campuses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677" y="6356509"/>
            <a:ext cx="2133123" cy="364331"/>
          </a:xfrm>
          <a:prstGeom prst="rect">
            <a:avLst/>
          </a:prstGeom>
        </p:spPr>
        <p:txBody>
          <a:bodyPr/>
          <a:lstStyle/>
          <a:p>
            <a:fld id="{94CC141A-9CC6-41A7-A7D0-011D836CC6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EGI Cloud Activities v.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57200"/>
          </a:xfrm>
        </p:spPr>
        <p:txBody>
          <a:bodyPr/>
          <a:lstStyle/>
          <a:p>
            <a:r>
              <a:rPr lang="en-US" sz="2400" dirty="0"/>
              <a:t>https://wiki.egi.eu/wiki/Fedcloud-tf:FederatedCloudsTaskForce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467" y="1168316"/>
          <a:ext cx="8991601" cy="5204967"/>
        </p:xfrm>
        <a:graphic>
          <a:graphicData uri="http://schemas.openxmlformats.org/drawingml/2006/table">
            <a:tbl>
              <a:tblPr/>
              <a:tblGrid>
                <a:gridCol w="368078"/>
                <a:gridCol w="2734288"/>
                <a:gridCol w="2605347"/>
                <a:gridCol w="3283888"/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</a:rPr>
                        <a:t>EGI Phase </a:t>
                      </a:r>
                      <a:r>
                        <a:rPr lang="en-US" sz="1600" b="1" dirty="0">
                          <a:effectLst/>
                        </a:rPr>
                        <a:t>1. Setup: Sept 2011 - March 2012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</a:rPr>
                        <a:t>FutureGrid</a:t>
                      </a:r>
                      <a:endParaRPr lang="en-US" sz="1600" b="1" dirty="0">
                        <a:effectLst/>
                      </a:endParaRP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13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</a:rPr>
                        <a:t>#</a:t>
                      </a:r>
                      <a:endParaRPr lang="en-US" sz="1600" b="1" dirty="0">
                        <a:effectLst/>
                      </a:endParaRP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Workbenches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Capabilities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/>
                      </a:endParaRP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72737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1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 smtClean="0">
                          <a:effectLst/>
                        </a:rPr>
                        <a:t>Running a pre-defined VM Image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VM Management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Cloudmesh</a:t>
                      </a:r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Templated image management</a:t>
                      </a:r>
                      <a:endParaRPr lang="en-US" sz="16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72737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2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 smtClean="0">
                          <a:effectLst/>
                        </a:rPr>
                        <a:t>Managing users' data and VMs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management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</a:rPr>
                        <a:t>Not addressed due to multiple FG environments/lack of manpower</a:t>
                      </a:r>
                      <a:endParaRPr lang="en-US" sz="1600" dirty="0">
                        <a:effectLst/>
                      </a:endParaRP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74139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3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 smtClean="0">
                          <a:effectLst/>
                        </a:rPr>
                        <a:t>Integrating information from multiple resource providers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 discovery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effectLst/>
                        </a:rPr>
                        <a:t>Cloudmesh</a:t>
                      </a:r>
                      <a:r>
                        <a:rPr lang="en-US" sz="1600" dirty="0" smtClean="0">
                          <a:effectLst/>
                        </a:rPr>
                        <a:t>,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FG Metrics, Inca, FG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Glue2,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Ubmod</a:t>
                      </a:r>
                      <a:r>
                        <a:rPr lang="en-US" sz="1600" dirty="0" smtClean="0">
                          <a:effectLst/>
                        </a:rPr>
                        <a:t>, Ganglia 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72737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4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 smtClean="0">
                          <a:effectLst/>
                        </a:rPr>
                        <a:t>Accounting across Resource Providers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Accounting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</a:rPr>
                        <a:t>FG Metrics</a:t>
                      </a:r>
                      <a:endParaRPr lang="en-US" sz="1600" dirty="0">
                        <a:effectLst/>
                      </a:endParaRP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72737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5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 smtClean="0">
                          <a:effectLst/>
                        </a:rPr>
                        <a:t>Reliability/Availability of Resource Providers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Monitoring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</a:rPr>
                        <a:t>Not addressed (as Testbed not production)</a:t>
                      </a:r>
                      <a:endParaRPr lang="en-US" sz="1600" dirty="0">
                        <a:effectLst/>
                      </a:endParaRP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72737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6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 smtClean="0">
                          <a:effectLst/>
                        </a:rPr>
                        <a:t>VM/Resource state change notification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Notification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</a:rPr>
                        <a:t>Provided by IaaS for our systems</a:t>
                      </a:r>
                      <a:endParaRPr lang="en-US" sz="1600" dirty="0">
                        <a:effectLst/>
                      </a:endParaRP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72737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7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 smtClean="0">
                          <a:effectLst/>
                        </a:rPr>
                        <a:t>AA across Resource Providers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Authentication and </a:t>
                      </a:r>
                      <a:r>
                        <a:rPr lang="en-US" sz="160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Authorisation</a:t>
                      </a:r>
                      <a:endParaRPr lang="en-US" sz="160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</a:rPr>
                        <a:t>LDAP, Role-based AA</a:t>
                      </a:r>
                      <a:endParaRPr lang="en-US" sz="1600" dirty="0">
                        <a:effectLst/>
                      </a:endParaRP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72737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8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 smtClean="0">
                          <a:effectLst/>
                        </a:rPr>
                        <a:t>VM images across Resource Providers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VM sharing</a:t>
                      </a: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Templated image Repository</a:t>
                      </a:r>
                      <a:endParaRPr lang="en-US" sz="1600" dirty="0">
                        <a:effectLst/>
                      </a:endParaRPr>
                    </a:p>
                  </a:txBody>
                  <a:tcPr marL="34966" marR="34966" marT="34966" marB="34966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4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23"/>
            <a:ext cx="8229600" cy="674077"/>
          </a:xfrm>
        </p:spPr>
        <p:txBody>
          <a:bodyPr/>
          <a:lstStyle/>
          <a:p>
            <a:r>
              <a:rPr lang="en-US" dirty="0" smtClean="0"/>
              <a:t>Future Directions for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609600"/>
            <a:ext cx="9067800" cy="57467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Poised to support more users as technology like OpenStack </a:t>
            </a:r>
            <a:r>
              <a:rPr lang="en-US" sz="2400" dirty="0" smtClean="0"/>
              <a:t>matures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Please </a:t>
            </a:r>
            <a:r>
              <a:rPr lang="en-US" sz="2000" b="1" dirty="0" smtClean="0">
                <a:solidFill>
                  <a:srgbClr val="FF0000"/>
                </a:solidFill>
              </a:rPr>
              <a:t>encourage new users and new challenges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More </a:t>
            </a:r>
            <a:r>
              <a:rPr lang="en-US" sz="2400" dirty="0"/>
              <a:t>focus on academic Platform as a Service (</a:t>
            </a:r>
            <a:r>
              <a:rPr lang="en-US" sz="2400" b="1" dirty="0">
                <a:solidFill>
                  <a:srgbClr val="FF0000"/>
                </a:solidFill>
              </a:rPr>
              <a:t>PaaS</a:t>
            </a:r>
            <a:r>
              <a:rPr lang="en-US" sz="2400" dirty="0"/>
              <a:t>) - high-level middleware (e.g. Hadoop, </a:t>
            </a:r>
            <a:r>
              <a:rPr lang="en-US" sz="2400" dirty="0" err="1" smtClean="0"/>
              <a:t>Hbase</a:t>
            </a:r>
            <a:r>
              <a:rPr lang="en-US" sz="2400" dirty="0" smtClean="0"/>
              <a:t>, </a:t>
            </a:r>
            <a:r>
              <a:rPr lang="en-US" sz="2400" dirty="0" err="1" smtClean="0"/>
              <a:t>MongoDB</a:t>
            </a:r>
            <a:r>
              <a:rPr lang="en-US" sz="2400" dirty="0" smtClean="0"/>
              <a:t>) – as IaaS gets easier to deploy with increased </a:t>
            </a:r>
            <a:r>
              <a:rPr lang="en-US" sz="2400" dirty="0"/>
              <a:t>Big Data challenges but we lack staff!</a:t>
            </a:r>
          </a:p>
          <a:p>
            <a:pPr marL="742950" lvl="2" indent="-342900">
              <a:spcBef>
                <a:spcPts val="0"/>
              </a:spcBef>
            </a:pPr>
            <a:r>
              <a:rPr lang="en-US" sz="2000" dirty="0" smtClean="0"/>
              <a:t>Need Large Cluster for Scaling tests of Data mining environments (also missing in production systems)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Improve Education and Training with model for </a:t>
            </a:r>
            <a:r>
              <a:rPr lang="en-US" sz="2400" b="1" dirty="0" smtClean="0">
                <a:solidFill>
                  <a:srgbClr val="FF0000"/>
                </a:solidFill>
              </a:rPr>
              <a:t>MOOC laboratories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Finish </a:t>
            </a:r>
            <a:r>
              <a:rPr lang="en-US" sz="2400" dirty="0" err="1" smtClean="0"/>
              <a:t>Cloudmesh</a:t>
            </a:r>
            <a:r>
              <a:rPr lang="en-US" sz="2400" dirty="0" smtClean="0"/>
              <a:t> (and integrate with Nimbus Phantom) to make </a:t>
            </a:r>
            <a:r>
              <a:rPr lang="en-US" sz="2400" b="1" dirty="0" smtClean="0">
                <a:solidFill>
                  <a:srgbClr val="FF0000"/>
                </a:solidFill>
              </a:rPr>
              <a:t>FutureGrid as hub </a:t>
            </a:r>
            <a:r>
              <a:rPr lang="en-US" sz="2400" dirty="0" smtClean="0"/>
              <a:t>to jump to multiple different “production” clouds commercially, nationally and on campuses; allow cloud bursting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Build underlying </a:t>
            </a:r>
            <a:r>
              <a:rPr lang="en-US" sz="2400" b="1" dirty="0" smtClean="0">
                <a:solidFill>
                  <a:srgbClr val="FF0000"/>
                </a:solidFill>
              </a:rPr>
              <a:t>software defined system </a:t>
            </a:r>
            <a:r>
              <a:rPr lang="en-US" sz="2400" dirty="0" smtClean="0"/>
              <a:t>model with integration with GENI and </a:t>
            </a:r>
            <a:r>
              <a:rPr lang="en-US" sz="2400" b="1" dirty="0" smtClean="0">
                <a:solidFill>
                  <a:srgbClr val="FF0000"/>
                </a:solidFill>
              </a:rPr>
              <a:t>high performance virtualized devices </a:t>
            </a:r>
            <a:r>
              <a:rPr lang="en-US" sz="2400" dirty="0" smtClean="0"/>
              <a:t>(MIC, GPU)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</a:t>
            </a:r>
            <a:r>
              <a:rPr lang="en-US" sz="2400" dirty="0" smtClean="0"/>
              <a:t>mproved ubiquitous </a:t>
            </a:r>
            <a:r>
              <a:rPr lang="en-US" sz="2400" b="1" dirty="0" smtClean="0">
                <a:solidFill>
                  <a:srgbClr val="FF0000"/>
                </a:solidFill>
              </a:rPr>
              <a:t>monitoring</a:t>
            </a:r>
            <a:r>
              <a:rPr lang="en-US" sz="2400" dirty="0" smtClean="0"/>
              <a:t> at PaaS IaaS and </a:t>
            </a:r>
            <a:r>
              <a:rPr lang="en-US" sz="2400" dirty="0" err="1" smtClean="0"/>
              <a:t>NaaS</a:t>
            </a:r>
            <a:r>
              <a:rPr lang="en-US" sz="2400" dirty="0" smtClean="0"/>
              <a:t> levels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Improve “Reproducible </a:t>
            </a:r>
            <a:r>
              <a:rPr lang="en-US" sz="2400" b="1" dirty="0" smtClean="0">
                <a:solidFill>
                  <a:srgbClr val="FF0000"/>
                </a:solidFill>
              </a:rPr>
              <a:t>Experiment Management</a:t>
            </a:r>
            <a:r>
              <a:rPr lang="en-US" sz="2400" dirty="0" smtClean="0"/>
              <a:t>” environment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Expand and renew </a:t>
            </a:r>
            <a:r>
              <a:rPr lang="en-US" sz="2400" dirty="0"/>
              <a:t>hardware </a:t>
            </a:r>
            <a:r>
              <a:rPr lang="en-US" sz="2400" dirty="0" smtClean="0"/>
              <a:t>via </a:t>
            </a:r>
            <a:r>
              <a:rPr lang="en-US" sz="2400" b="1" dirty="0" smtClean="0">
                <a:solidFill>
                  <a:srgbClr val="FF0000"/>
                </a:solidFill>
              </a:rPr>
              <a:t>federation 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pPr lvl="0" indent="182563" defTabSz="914400"/>
            <a:r>
              <a:rPr lang="en-US" sz="40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Summary Differences </a:t>
            </a:r>
            <a:r>
              <a:rPr lang="en-US" sz="4000" dirty="0">
                <a:ea typeface="MS Mincho" panose="02020609040205080304" pitchFamily="49" charset="-128"/>
                <a:cs typeface="Times New Roman" panose="02020603050405020304" pitchFamily="18" charset="0"/>
              </a:rPr>
              <a:t>between FutureGrid I </a:t>
            </a:r>
            <a:r>
              <a:rPr lang="en-US" sz="40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(current) and FutureGrid II</a:t>
            </a:r>
            <a:r>
              <a:rPr lang="en-US" sz="6000" dirty="0"/>
              <a:t/>
            </a:r>
            <a:br>
              <a:rPr lang="en-US" sz="6000" dirty="0"/>
            </a:b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6200" y="1219200"/>
          <a:ext cx="9067800" cy="2321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8695"/>
                <a:gridCol w="2729937"/>
                <a:gridCol w="3949168"/>
              </a:tblGrid>
              <a:tr h="254306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Usage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FutureGrid 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FutureGrid II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</a:tr>
              <a:tr h="254306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Target environments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Grid, Cloud, and HPC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Cloud, Big-data, HPC, some Grids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</a:tr>
              <a:tr h="389128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Computer Science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</a:t>
                      </a:r>
                      <a:r>
                        <a:rPr lang="en-US" sz="1600" dirty="0" smtClean="0">
                          <a:effectLst/>
                        </a:rPr>
                        <a:t>Per-project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experiments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Repeatable, reusable experiments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</a:tr>
              <a:tr h="574040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Education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Fixed Resource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Scalable use of Commercial to FutureGrid II to Appliance per-tool and audience type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</a:tr>
              <a:tr h="797254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Domain Science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Software develop/test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Software develop/test across resources using templated appliances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6199" y="3636899"/>
          <a:ext cx="9067801" cy="30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6617"/>
                <a:gridCol w="3148673"/>
                <a:gridCol w="3342511"/>
              </a:tblGrid>
              <a:tr h="193437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Cyberinfrastructure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FutureGrid I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FutureGrid II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</a:tr>
              <a:tr h="193437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Provisioning model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IaaS+PaaS+SaaS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CTaaS including NaaS+IaaS+PaaS+SaaS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</a:tr>
              <a:tr h="193437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Configuration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Static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Software-defined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</a:tr>
              <a:tr h="193437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Extensibility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Fixed size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Federation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</a:tr>
              <a:tr h="193437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User support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Help desk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Help Desk + Community based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</a:tr>
              <a:tr h="193437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Flexibility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Fixed resource types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Software-defined + federation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</a:tr>
              <a:tr h="193437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Deployed Software Service Model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Proprietary, Closed Source, Open Source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Open Source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</a:tr>
              <a:tr h="386875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IaaS Hosting Model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Private Distributed Cloud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Public and Private Distributed Cloud with multiple administrative domains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73025" marR="730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1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sz="3600" dirty="0" smtClean="0"/>
              <a:t>Federated Hardware Model in FutureGrid I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1950"/>
          </a:xfrm>
        </p:spPr>
        <p:txBody>
          <a:bodyPr/>
          <a:lstStyle/>
          <a:p>
            <a:r>
              <a:rPr lang="en-US" sz="2400" dirty="0" smtClean="0"/>
              <a:t>FutureGrid internally federates </a:t>
            </a:r>
            <a:r>
              <a:rPr lang="en-US" sz="2400" b="1" dirty="0" smtClean="0"/>
              <a:t>heterogeneous cloud and HPC systems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Want to expand with federated hardware partners</a:t>
            </a:r>
          </a:p>
          <a:p>
            <a:r>
              <a:rPr lang="en-US" sz="2400" b="1" dirty="0" smtClean="0"/>
              <a:t>HPC services: </a:t>
            </a:r>
            <a:r>
              <a:rPr lang="en-US" sz="2400" dirty="0" smtClean="0"/>
              <a:t>Federation </a:t>
            </a:r>
            <a:r>
              <a:rPr lang="en-US" sz="2400" dirty="0"/>
              <a:t>of HPC hardware </a:t>
            </a:r>
            <a:r>
              <a:rPr lang="en-US" sz="2400" dirty="0" smtClean="0"/>
              <a:t>is possible </a:t>
            </a:r>
            <a:r>
              <a:rPr lang="en-US" sz="2400" dirty="0"/>
              <a:t>via Grid technologies (However </a:t>
            </a:r>
            <a:r>
              <a:rPr lang="en-US" sz="2400" dirty="0" smtClean="0"/>
              <a:t>we do not </a:t>
            </a:r>
            <a:r>
              <a:rPr lang="en-US" sz="2400" dirty="0"/>
              <a:t>focus on this as this </a:t>
            </a:r>
            <a:r>
              <a:rPr lang="en-US" sz="2400" dirty="0" smtClean="0"/>
              <a:t>done well at  XSEDE and EGI)</a:t>
            </a:r>
          </a:p>
          <a:p>
            <a:r>
              <a:rPr lang="en-US" sz="2400" b="1" dirty="0" smtClean="0"/>
              <a:t>Homogeneous </a:t>
            </a:r>
            <a:r>
              <a:rPr lang="en-US" sz="2400" b="1" dirty="0"/>
              <a:t>cloud federation </a:t>
            </a:r>
            <a:r>
              <a:rPr lang="en-US" sz="2400" b="1" dirty="0" smtClean="0"/>
              <a:t>(one </a:t>
            </a:r>
            <a:r>
              <a:rPr lang="en-US" sz="2400" b="1" dirty="0"/>
              <a:t>IaaS </a:t>
            </a:r>
            <a:r>
              <a:rPr lang="en-US" sz="2400" b="1" dirty="0" smtClean="0"/>
              <a:t>framework).</a:t>
            </a:r>
            <a:r>
              <a:rPr lang="en-US" sz="2400" b="1" dirty="0"/>
              <a:t> </a:t>
            </a:r>
            <a:endParaRPr lang="en-US" sz="2400" b="1" dirty="0" smtClean="0"/>
          </a:p>
          <a:p>
            <a:pPr lvl="1"/>
            <a:r>
              <a:rPr lang="en-US" sz="2000" dirty="0" smtClean="0"/>
              <a:t>Integrate </a:t>
            </a:r>
            <a:r>
              <a:rPr lang="en-US" sz="2000" dirty="0"/>
              <a:t>multiple clouds as zones. </a:t>
            </a:r>
          </a:p>
          <a:p>
            <a:pPr lvl="1"/>
            <a:r>
              <a:rPr lang="en-US" sz="2000" dirty="0" smtClean="0"/>
              <a:t>Publish </a:t>
            </a:r>
            <a:r>
              <a:rPr lang="en-US" sz="2000" dirty="0"/>
              <a:t>the zones so we can find them in a service repository.</a:t>
            </a:r>
          </a:p>
          <a:p>
            <a:pPr lvl="1"/>
            <a:r>
              <a:rPr lang="en-US" sz="2000" dirty="0" smtClean="0"/>
              <a:t>introduce </a:t>
            </a:r>
            <a:r>
              <a:rPr lang="en-US" sz="2000" dirty="0"/>
              <a:t>trust through uniform project vetting</a:t>
            </a:r>
          </a:p>
          <a:p>
            <a:pPr lvl="1"/>
            <a:r>
              <a:rPr lang="en-US" sz="2000" dirty="0" smtClean="0"/>
              <a:t>allow </a:t>
            </a:r>
            <a:r>
              <a:rPr lang="en-US" sz="2000" dirty="0"/>
              <a:t>authorized projects by zone (zone can determine is a project is allowed on their cloud)</a:t>
            </a:r>
          </a:p>
          <a:p>
            <a:pPr lvl="1"/>
            <a:r>
              <a:rPr lang="en-US" sz="2000" dirty="0" smtClean="0"/>
              <a:t>integrate </a:t>
            </a:r>
            <a:r>
              <a:rPr lang="en-US" sz="2000" dirty="0"/>
              <a:t>trusted identity providers  </a:t>
            </a:r>
            <a:r>
              <a:rPr lang="en-US" sz="2000" dirty="0" smtClean="0"/>
              <a:t>=&gt; </a:t>
            </a:r>
            <a:r>
              <a:rPr lang="en-US" sz="2000" dirty="0"/>
              <a:t>trusted identity providers &amp; trusted project management &amp; local </a:t>
            </a:r>
            <a:r>
              <a:rPr lang="en-US" sz="2000" dirty="0" smtClean="0"/>
              <a:t>autonomy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sz="3600" dirty="0" smtClean="0"/>
              <a:t>Federated Hardware Model in FutureGrid II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18242"/>
            <a:ext cx="9144000" cy="5441950"/>
          </a:xfrm>
        </p:spPr>
        <p:txBody>
          <a:bodyPr/>
          <a:lstStyle/>
          <a:p>
            <a:r>
              <a:rPr lang="en-US" b="1" dirty="0" smtClean="0"/>
              <a:t>Heterogeneous Cloud Federation </a:t>
            </a:r>
            <a:r>
              <a:rPr lang="en-US" b="1" dirty="0"/>
              <a:t>(multiple IaaS</a:t>
            </a:r>
            <a:r>
              <a:rPr lang="en-US" b="1" dirty="0" smtClean="0"/>
              <a:t>)</a:t>
            </a:r>
            <a:endParaRPr lang="en-US" dirty="0"/>
          </a:p>
          <a:p>
            <a:pPr lvl="1"/>
            <a:r>
              <a:rPr lang="en-US" sz="2400" dirty="0" smtClean="0"/>
              <a:t>Just </a:t>
            </a:r>
            <a:r>
              <a:rPr lang="en-US" sz="2400" dirty="0"/>
              <a:t>as </a:t>
            </a:r>
            <a:r>
              <a:rPr lang="en-US" sz="2400" dirty="0" smtClean="0"/>
              <a:t>homogeneous case </a:t>
            </a:r>
            <a:r>
              <a:rPr lang="en-US" sz="2400" dirty="0"/>
              <a:t>but in addition to zones we also have different IaaS </a:t>
            </a:r>
            <a:r>
              <a:rPr lang="en-US" sz="2400" dirty="0" smtClean="0"/>
              <a:t>frameworks including commercial</a:t>
            </a:r>
          </a:p>
          <a:p>
            <a:pPr lvl="1"/>
            <a:r>
              <a:rPr lang="en-US" sz="2400" dirty="0" smtClean="0"/>
              <a:t>Such as Azure + Amazon + FutureGrid federation</a:t>
            </a:r>
            <a:endParaRPr lang="en-US" sz="2400" dirty="0"/>
          </a:p>
          <a:p>
            <a:r>
              <a:rPr lang="en-US" b="1" dirty="0" smtClean="0"/>
              <a:t>Federation through </a:t>
            </a:r>
            <a:r>
              <a:rPr lang="en-US" b="1" dirty="0" err="1" smtClean="0"/>
              <a:t>Cloudmesh</a:t>
            </a:r>
            <a:endParaRPr lang="en-US" b="1" dirty="0"/>
          </a:p>
          <a:p>
            <a:pPr lvl="1"/>
            <a:r>
              <a:rPr lang="en-US" sz="2400" dirty="0" err="1" smtClean="0"/>
              <a:t>HPC+Cloud</a:t>
            </a:r>
            <a:r>
              <a:rPr lang="en-US" sz="2400" dirty="0" smtClean="0"/>
              <a:t> extended outside FutureGrid</a:t>
            </a:r>
          </a:p>
          <a:p>
            <a:pPr lvl="1"/>
            <a:r>
              <a:rPr lang="en-US" sz="2400" dirty="0" smtClean="0"/>
              <a:t>Develop </a:t>
            </a:r>
            <a:r>
              <a:rPr lang="en-US" sz="2400" dirty="0"/>
              <a:t>"drivers license model" </a:t>
            </a:r>
            <a:r>
              <a:rPr lang="en-US" sz="2400" dirty="0" smtClean="0"/>
              <a:t>(online user test) for RAIN.</a:t>
            </a:r>
          </a:p>
          <a:p>
            <a:pPr lvl="1"/>
            <a:r>
              <a:rPr lang="en-US" sz="2400" dirty="0" smtClean="0"/>
              <a:t>Introduce </a:t>
            </a:r>
            <a:r>
              <a:rPr lang="en-US" sz="2400" dirty="0"/>
              <a:t>service access policies. </a:t>
            </a:r>
            <a:r>
              <a:rPr lang="en-US" sz="2400" dirty="0" err="1" smtClean="0"/>
              <a:t>CloudMesh</a:t>
            </a:r>
            <a:r>
              <a:rPr lang="en-US" sz="2400" dirty="0" smtClean="0"/>
              <a:t> </a:t>
            </a:r>
            <a:r>
              <a:rPr lang="en-US" sz="2400" dirty="0"/>
              <a:t>is just one of such possible </a:t>
            </a:r>
            <a:r>
              <a:rPr lang="en-US" sz="2400" dirty="0" smtClean="0"/>
              <a:t>services e.g</a:t>
            </a:r>
            <a:r>
              <a:rPr lang="en-US" sz="2400" dirty="0"/>
              <a:t>. enhance previous models with role based system allowing </a:t>
            </a:r>
            <a:r>
              <a:rPr lang="en-US" sz="2400" dirty="0" smtClean="0"/>
              <a:t>restriction of access </a:t>
            </a:r>
            <a:r>
              <a:rPr lang="en-US" sz="2400" dirty="0"/>
              <a:t>to </a:t>
            </a:r>
            <a:r>
              <a:rPr lang="en-US" sz="2400" dirty="0" smtClean="0"/>
              <a:t>services</a:t>
            </a:r>
          </a:p>
          <a:p>
            <a:pPr lvl="1"/>
            <a:r>
              <a:rPr lang="en-US" sz="2400" dirty="0" smtClean="0"/>
              <a:t>Development </a:t>
            </a:r>
            <a:r>
              <a:rPr lang="en-US" sz="2400" dirty="0"/>
              <a:t>of policies on how users gain access to such services, </a:t>
            </a:r>
            <a:r>
              <a:rPr lang="en-US" sz="2400" dirty="0" smtClean="0"/>
              <a:t>including </a:t>
            </a:r>
            <a:r>
              <a:rPr lang="en-US" sz="2400" dirty="0"/>
              <a:t>consequences if they are broken</a:t>
            </a:r>
            <a:r>
              <a:rPr lang="en-US" sz="2400" dirty="0" smtClean="0"/>
              <a:t>.</a:t>
            </a:r>
            <a:endParaRPr lang="en-US" sz="2400" dirty="0"/>
          </a:p>
          <a:p>
            <a:pPr lvl="1"/>
            <a:r>
              <a:rPr lang="en-US" sz="2400" dirty="0" smtClean="0"/>
              <a:t>Automated </a:t>
            </a:r>
            <a:r>
              <a:rPr lang="en-US" sz="2400" dirty="0"/>
              <a:t>security vetting of images before deployment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066213" cy="935037"/>
          </a:xfrm>
        </p:spPr>
        <p:txBody>
          <a:bodyPr/>
          <a:lstStyle/>
          <a:p>
            <a:pPr eaLnBrk="1" hangingPunct="1"/>
            <a:r>
              <a:rPr lang="en-US" dirty="0" smtClean="0"/>
              <a:t>Link FutureGrid and GENI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34110" y="914400"/>
            <a:ext cx="8990012" cy="4525963"/>
          </a:xfrm>
        </p:spPr>
        <p:txBody>
          <a:bodyPr/>
          <a:lstStyle/>
          <a:p>
            <a:r>
              <a:rPr lang="en-US" sz="2800" dirty="0"/>
              <a:t>Identify how to use the ORCA federation framework to </a:t>
            </a:r>
            <a:r>
              <a:rPr lang="en-US" sz="2800" dirty="0" smtClean="0"/>
              <a:t>integrate FutureGrid (and more of XSEDE?) into </a:t>
            </a:r>
            <a:r>
              <a:rPr lang="en-US" sz="2800" dirty="0" err="1" smtClean="0"/>
              <a:t>ExoGENI</a:t>
            </a:r>
            <a:endParaRPr lang="en-US" sz="2800" dirty="0"/>
          </a:p>
          <a:p>
            <a:r>
              <a:rPr lang="en-US" sz="2800" dirty="0"/>
              <a:t>Allow </a:t>
            </a:r>
            <a:r>
              <a:rPr lang="en-US" sz="2800" dirty="0" smtClean="0"/>
              <a:t>FG(XSEDE) </a:t>
            </a:r>
            <a:r>
              <a:rPr lang="en-US" sz="2800" dirty="0"/>
              <a:t>users </a:t>
            </a:r>
            <a:r>
              <a:rPr lang="en-US" sz="2800" dirty="0" smtClean="0"/>
              <a:t>to access </a:t>
            </a:r>
            <a:r>
              <a:rPr lang="en-US" sz="2800" dirty="0"/>
              <a:t>the GENI </a:t>
            </a:r>
            <a:r>
              <a:rPr lang="en-US" sz="2800" dirty="0" smtClean="0"/>
              <a:t>resources and vice versa</a:t>
            </a:r>
            <a:endParaRPr lang="en-US" sz="2800" dirty="0"/>
          </a:p>
          <a:p>
            <a:r>
              <a:rPr lang="en-US" sz="2800" dirty="0"/>
              <a:t>E</a:t>
            </a:r>
            <a:r>
              <a:rPr lang="en-US" sz="2800" dirty="0" smtClean="0"/>
              <a:t>nable PaaS level services (such as a distributed </a:t>
            </a:r>
            <a:r>
              <a:rPr lang="en-US" sz="2800" dirty="0" err="1" smtClean="0"/>
              <a:t>Hbase</a:t>
            </a:r>
            <a:r>
              <a:rPr lang="en-US" sz="2800" dirty="0" smtClean="0"/>
              <a:t> or Hadoop) to be deployed across  </a:t>
            </a:r>
            <a:r>
              <a:rPr lang="en-US" sz="2800" dirty="0"/>
              <a:t>FG and GENI resources</a:t>
            </a:r>
          </a:p>
          <a:p>
            <a:r>
              <a:rPr lang="en-US" sz="2800" dirty="0"/>
              <a:t>Leverage the Image generation capabilities of FG and the bare </a:t>
            </a:r>
            <a:r>
              <a:rPr lang="en-US" sz="2800" dirty="0" smtClean="0"/>
              <a:t>metal </a:t>
            </a:r>
            <a:r>
              <a:rPr lang="en-US" sz="2800" dirty="0"/>
              <a:t>deployment strategies of FG within the GENI context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Software defined networks plus cloud/bare metal dynamic provisioning gives software defined systems</a:t>
            </a:r>
          </a:p>
          <a:p>
            <a:r>
              <a:rPr lang="en-US" sz="2800" dirty="0" smtClean="0"/>
              <a:t>Not funded yet!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2038" y="6540500"/>
            <a:ext cx="384175" cy="230188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6AE8FF-29D7-488E-B70B-720990988AEE}" type="slidenum">
              <a:rPr lang="zh-CN" altLang="en-GB" sz="1200">
                <a:solidFill>
                  <a:srgbClr val="0000FF"/>
                </a:solidFill>
              </a:rPr>
              <a:pPr eaLnBrk="1" hangingPunct="1"/>
              <a:t>35</a:t>
            </a:fld>
            <a:endParaRPr lang="en-GB" altLang="zh-CN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152400"/>
            <a:ext cx="8229600" cy="914400"/>
          </a:xfrm>
        </p:spPr>
        <p:txBody>
          <a:bodyPr/>
          <a:lstStyle/>
          <a:p>
            <a:r>
              <a:rPr lang="en-US" dirty="0" smtClean="0"/>
              <a:t>Typical FutureGrid/GENI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22" y="990599"/>
            <a:ext cx="8915400" cy="5730875"/>
          </a:xfrm>
        </p:spPr>
        <p:txBody>
          <a:bodyPr/>
          <a:lstStyle/>
          <a:p>
            <a:r>
              <a:rPr lang="en-US" sz="2600" dirty="0"/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Bringing computing to data</a:t>
            </a:r>
            <a:r>
              <a:rPr lang="en-US" sz="2600" dirty="0" smtClean="0"/>
              <a:t> is often unrealistic as repositories distinct from computing resource and/or data is distributed</a:t>
            </a:r>
          </a:p>
          <a:p>
            <a:r>
              <a:rPr lang="en-US" sz="2600" dirty="0" smtClean="0"/>
              <a:t>So one can build </a:t>
            </a:r>
            <a:r>
              <a:rPr lang="en-US" sz="2600" dirty="0"/>
              <a:t>and </a:t>
            </a:r>
            <a:r>
              <a:rPr lang="en-US" sz="2600" dirty="0" smtClean="0"/>
              <a:t>measure </a:t>
            </a:r>
            <a:r>
              <a:rPr lang="en-US" sz="2600" dirty="0"/>
              <a:t>performance of </a:t>
            </a:r>
            <a:r>
              <a:rPr lang="en-US" sz="2600" dirty="0">
                <a:solidFill>
                  <a:srgbClr val="FF0000"/>
                </a:solidFill>
              </a:rPr>
              <a:t>virtual distributed data stores</a:t>
            </a:r>
            <a:r>
              <a:rPr lang="en-US" sz="2600" dirty="0"/>
              <a:t> where </a:t>
            </a:r>
            <a:r>
              <a:rPr lang="en-US" sz="2600" dirty="0" smtClean="0"/>
              <a:t>software </a:t>
            </a:r>
            <a:r>
              <a:rPr lang="en-US" sz="2600" dirty="0"/>
              <a:t>defined networks bring the computing to distributed data repositories. </a:t>
            </a:r>
          </a:p>
          <a:p>
            <a:r>
              <a:rPr lang="en-US" sz="2600" dirty="0"/>
              <a:t>Example applications already on FutureGrid include </a:t>
            </a:r>
            <a:r>
              <a:rPr lang="en-US" sz="2600" dirty="0">
                <a:solidFill>
                  <a:srgbClr val="FF0000"/>
                </a:solidFill>
              </a:rPr>
              <a:t>Network Science</a:t>
            </a:r>
            <a:r>
              <a:rPr lang="en-US" sz="2600" dirty="0"/>
              <a:t> (analysis of Twitter data), “</a:t>
            </a:r>
            <a:r>
              <a:rPr lang="en-US" sz="2600" dirty="0">
                <a:solidFill>
                  <a:srgbClr val="FF0000"/>
                </a:solidFill>
              </a:rPr>
              <a:t>Deep Learning</a:t>
            </a:r>
            <a:r>
              <a:rPr lang="en-US" sz="2600" dirty="0"/>
              <a:t>” (large scale clustering of social images), </a:t>
            </a:r>
            <a:r>
              <a:rPr lang="en-US" sz="2600" dirty="0">
                <a:solidFill>
                  <a:srgbClr val="FF0000"/>
                </a:solidFill>
              </a:rPr>
              <a:t>Earthquake</a:t>
            </a:r>
            <a:r>
              <a:rPr lang="en-US" sz="2600" dirty="0"/>
              <a:t> and </a:t>
            </a:r>
            <a:r>
              <a:rPr lang="en-US" sz="2600" dirty="0">
                <a:solidFill>
                  <a:srgbClr val="FF0000"/>
                </a:solidFill>
              </a:rPr>
              <a:t>Polar </a:t>
            </a:r>
            <a:r>
              <a:rPr lang="en-US" sz="2600" dirty="0" smtClean="0">
                <a:solidFill>
                  <a:srgbClr val="FF0000"/>
                </a:solidFill>
              </a:rPr>
              <a:t>Science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rgbClr val="FF0000"/>
                </a:solidFill>
              </a:rPr>
              <a:t>Sensor </a:t>
            </a:r>
            <a:r>
              <a:rPr lang="en-US" sz="2600" dirty="0">
                <a:solidFill>
                  <a:srgbClr val="FF0000"/>
                </a:solidFill>
              </a:rPr>
              <a:t>nets </a:t>
            </a:r>
            <a:r>
              <a:rPr lang="en-US" sz="2600" dirty="0"/>
              <a:t>as seen in Smart Power </a:t>
            </a:r>
            <a:r>
              <a:rPr lang="en-US" sz="2600" dirty="0" smtClean="0"/>
              <a:t>Grids, </a:t>
            </a:r>
            <a:r>
              <a:rPr lang="en-US" sz="2600" dirty="0" smtClean="0">
                <a:solidFill>
                  <a:srgbClr val="FF0000"/>
                </a:solidFill>
              </a:rPr>
              <a:t>Pathology </a:t>
            </a:r>
            <a:r>
              <a:rPr lang="en-US" sz="2600" dirty="0" smtClean="0"/>
              <a:t>images, and </a:t>
            </a:r>
            <a:r>
              <a:rPr lang="en-US" sz="2600" dirty="0">
                <a:solidFill>
                  <a:srgbClr val="FF0000"/>
                </a:solidFill>
              </a:rPr>
              <a:t>Genomics</a:t>
            </a:r>
            <a:r>
              <a:rPr lang="en-US" sz="2600" dirty="0"/>
              <a:t> </a:t>
            </a:r>
            <a:endParaRPr lang="en-US" sz="2600" dirty="0" smtClean="0"/>
          </a:p>
          <a:p>
            <a:r>
              <a:rPr lang="en-US" sz="2600" dirty="0" smtClean="0"/>
              <a:t>Compare different data models HDFS, </a:t>
            </a:r>
            <a:r>
              <a:rPr lang="en-US" sz="2600" dirty="0" err="1" smtClean="0"/>
              <a:t>Hbase</a:t>
            </a:r>
            <a:r>
              <a:rPr lang="en-US" sz="2600" dirty="0" smtClean="0"/>
              <a:t>, Object Stores, Lustre, Databases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Operating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949" y="838200"/>
            <a:ext cx="9144000" cy="4253151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or VM’s/Hypervisors using  (changing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open source tools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MapReduce (Hadoop, (Dryad), Twister),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Xen,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OpenNebula, KVM, Windows …..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Either statically or dynamically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is quite small with ~4700 distributed cores and a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dedicated network</a:t>
            </a: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ImageN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Choose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</a:t>
              </a:r>
              <a:endParaRPr lang="en-US" dirty="0"/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638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Operating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949" y="838200"/>
            <a:ext cx="9144000" cy="4253151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or VM’s/Hypervisors using  (changing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open source tools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MapReduce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Hadoop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Twister),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Xen,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OpenNebula, KVM, Windows …..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Either statically or dynamically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is quite small with ~4700 distributed cores and a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dedicated network</a:t>
            </a: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ImageN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Choose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</a:t>
              </a:r>
              <a:endParaRPr lang="en-US" dirty="0"/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10031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711116"/>
              </p:ext>
            </p:extLst>
          </p:nvPr>
        </p:nvGraphicFramePr>
        <p:xfrm>
          <a:off x="533400" y="659373"/>
          <a:ext cx="7812451" cy="6198627"/>
        </p:xfrm>
        <a:graphic>
          <a:graphicData uri="http://schemas.openxmlformats.org/drawingml/2006/table">
            <a:tbl>
              <a:tblPr firstRow="1" firstCol="1" lastRow="1" lastCol="1" bandRow="1">
                <a:tableStyleId>{B301B821-A1FF-4177-AEE7-76D212191A09}</a:tableStyleId>
              </a:tblPr>
              <a:tblGrid>
                <a:gridCol w="837502"/>
                <a:gridCol w="1212319"/>
                <a:gridCol w="729446"/>
                <a:gridCol w="660612"/>
                <a:gridCol w="768535"/>
                <a:gridCol w="900679"/>
                <a:gridCol w="900680"/>
                <a:gridCol w="650124"/>
                <a:gridCol w="1152554"/>
              </a:tblGrid>
              <a:tr h="5464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System type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CPUs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Cores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TFLOPS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RAM (GB)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Secondary Storage (TB)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Site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Status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India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45983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Alamo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Dell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1152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TACC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Hotel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Sierra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168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2688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SDSC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Xray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Cray XT5m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672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1344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39251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Foxtrot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IBM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UF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68975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Bravo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Large Disk &amp; memory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3072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 (12 TB per Server)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68975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Delta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Large Disk &amp; memory With Tesla GPU’s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 CPU  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32 GPU’s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3072 (192GB per node)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 (12 TB per Server)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4325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Lima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SSD Test System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1.3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3.8(SSD)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8(SATA)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Operational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6047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Echo</a:t>
                      </a: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Large memory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ScaleMP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6144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Beta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  <a:tr h="71931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1128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+ 32 GPU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4704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+14336 GPU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54.8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23840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1550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838200"/>
          </a:xfrm>
        </p:spPr>
        <p:txBody>
          <a:bodyPr/>
          <a:lstStyle/>
          <a:p>
            <a:r>
              <a:rPr lang="en-US" dirty="0"/>
              <a:t>Heterogeneous </a:t>
            </a:r>
            <a:r>
              <a:rPr lang="en-US" dirty="0" smtClean="0"/>
              <a:t>Systems </a:t>
            </a:r>
            <a:r>
              <a:rPr lang="en-US" dirty="0"/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8136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1499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Indiana University </a:t>
            </a:r>
            <a:r>
              <a:rPr lang="en-US" sz="2400" dirty="0" smtClean="0"/>
              <a:t>(Architecture, core software, Support)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400" dirty="0" smtClean="0"/>
              <a:t>at University of California San Diego (INCA, Monitoring)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University of Chicago</a:t>
            </a:r>
            <a:r>
              <a:rPr lang="en-US" sz="2400" dirty="0" smtClean="0"/>
              <a:t>/Argonne National Labs (Nimbus)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400" dirty="0" smtClean="0"/>
              <a:t>(</a:t>
            </a:r>
            <a:r>
              <a:rPr lang="en-US" sz="2400" dirty="0" err="1" smtClean="0"/>
              <a:t>ViNE</a:t>
            </a:r>
            <a:r>
              <a:rPr lang="en-US" sz="2400" dirty="0" smtClean="0"/>
              <a:t>, Education and Outreach)</a:t>
            </a:r>
          </a:p>
          <a:p>
            <a:r>
              <a:rPr lang="en-US" sz="2400" dirty="0" smtClean="0"/>
              <a:t>University of Southern California Information Sciences (Pegasus to manage experiments) </a:t>
            </a:r>
          </a:p>
          <a:p>
            <a:r>
              <a:rPr lang="en-US" sz="2400" dirty="0" smtClean="0"/>
              <a:t>University of Tennessee Knoxville (Benchmarking)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400" dirty="0" smtClean="0"/>
              <a:t>/Texas Advanced Computing Center (Portal, XSEDE Integration)</a:t>
            </a:r>
          </a:p>
          <a:p>
            <a:r>
              <a:rPr lang="en-US" sz="2400" dirty="0" smtClean="0"/>
              <a:t>University of Virginia (OGF, XSEDE Software stack)</a:t>
            </a:r>
            <a:endParaRPr lang="en-US" sz="2400" dirty="0"/>
          </a:p>
          <a:p>
            <a:endParaRPr lang="en-US" sz="2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Red institutions </a:t>
            </a:r>
            <a:r>
              <a:rPr lang="en-US" sz="2400" dirty="0" smtClean="0"/>
              <a:t>have FutureGrid hardware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33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3" y="76200"/>
            <a:ext cx="8229600" cy="838200"/>
          </a:xfrm>
        </p:spPr>
        <p:txBody>
          <a:bodyPr/>
          <a:lstStyle/>
          <a:p>
            <a:r>
              <a:rPr lang="en-US" dirty="0" smtClean="0"/>
              <a:t>Sample FutureGrid Projects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259" y="838200"/>
            <a:ext cx="9117204" cy="5105400"/>
          </a:xfrm>
        </p:spPr>
        <p:txBody>
          <a:bodyPr/>
          <a:lstStyle/>
          <a:p>
            <a:r>
              <a:rPr lang="en-US" sz="2300" b="1" dirty="0" smtClean="0"/>
              <a:t>FG18 </a:t>
            </a:r>
            <a:r>
              <a:rPr lang="en-US" sz="2300" b="1" dirty="0"/>
              <a:t>Privacy preserving gene read mapping </a:t>
            </a:r>
            <a:r>
              <a:rPr lang="en-US" sz="2300" dirty="0" smtClean="0"/>
              <a:t>developed </a:t>
            </a:r>
            <a:r>
              <a:rPr lang="en-US" sz="2300" dirty="0"/>
              <a:t>hybrid MapReduce. Small private secure + large public with safe data. Won  2011 PET Award for Outstanding Research in Privacy Enhancing Technologies</a:t>
            </a:r>
          </a:p>
          <a:p>
            <a:r>
              <a:rPr lang="en-US" sz="2300" b="1" dirty="0"/>
              <a:t>FG132, Power Grid Sensor analytics on the cloud </a:t>
            </a:r>
            <a:r>
              <a:rPr lang="en-US" sz="2300" dirty="0"/>
              <a:t>with distributed </a:t>
            </a:r>
            <a:r>
              <a:rPr lang="en-US" sz="2300" dirty="0" smtClean="0"/>
              <a:t>Hadoop. Won </a:t>
            </a:r>
            <a:r>
              <a:rPr lang="en-US" sz="2300" dirty="0"/>
              <a:t>the IEEE Scaling challenge at CCGrid2012. </a:t>
            </a:r>
          </a:p>
          <a:p>
            <a:r>
              <a:rPr lang="en-US" sz="2300" b="1" dirty="0"/>
              <a:t>FG156 Integrated System for End-to-end High Performance Networking </a:t>
            </a:r>
            <a:r>
              <a:rPr lang="en-US" sz="2300" dirty="0"/>
              <a:t>showed that the RDMA over Converged Ethernet (</a:t>
            </a:r>
            <a:r>
              <a:rPr lang="en-US" sz="2300" dirty="0" err="1"/>
              <a:t>InfiniBand</a:t>
            </a:r>
            <a:r>
              <a:rPr lang="en-US" sz="2300" dirty="0"/>
              <a:t> made to work over Ethernet network frames) protocol could be used over wide-area networks, making it viable in cloud computing environments. </a:t>
            </a:r>
            <a:endParaRPr lang="en-US" sz="2300" dirty="0" smtClean="0"/>
          </a:p>
          <a:p>
            <a:r>
              <a:rPr lang="en-US" sz="2300" b="1" dirty="0" smtClean="0"/>
              <a:t>FG172 </a:t>
            </a:r>
            <a:r>
              <a:rPr lang="en-US" sz="2300" b="1" dirty="0"/>
              <a:t>Cloud-TM </a:t>
            </a:r>
            <a:r>
              <a:rPr lang="en-US" sz="2300" dirty="0"/>
              <a:t>on distributed concurrency control (software transactional memory): "When Scalability Meets Consistency: Genuine </a:t>
            </a:r>
            <a:r>
              <a:rPr lang="en-US" sz="2300" dirty="0" err="1"/>
              <a:t>Multiversion</a:t>
            </a:r>
            <a:r>
              <a:rPr lang="en-US" sz="2300" dirty="0"/>
              <a:t> Update </a:t>
            </a:r>
            <a:r>
              <a:rPr lang="en-US" sz="2300" dirty="0" err="1"/>
              <a:t>Serializable</a:t>
            </a:r>
            <a:r>
              <a:rPr lang="en-US" sz="2300" dirty="0"/>
              <a:t> Partial Data Replication,“ 32nd International Conference on Distributed Computing Systems (ICDCS'12) (good conference) used 40 nodes of FutureGrid</a:t>
            </a:r>
          </a:p>
          <a:p>
            <a:endParaRPr lang="en-US" sz="2300" dirty="0"/>
          </a:p>
          <a:p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8" y="0"/>
            <a:ext cx="8229600" cy="812223"/>
          </a:xfrm>
        </p:spPr>
        <p:txBody>
          <a:bodyPr/>
          <a:lstStyle/>
          <a:p>
            <a:r>
              <a:rPr lang="en-US" dirty="0"/>
              <a:t>Sample FutureGrid Projects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38" y="685800"/>
            <a:ext cx="8915400" cy="4525963"/>
          </a:xfrm>
        </p:spPr>
        <p:txBody>
          <a:bodyPr/>
          <a:lstStyle/>
          <a:p>
            <a:r>
              <a:rPr lang="en-US" sz="2300" b="1" dirty="0" smtClean="0"/>
              <a:t>FG42,45 </a:t>
            </a:r>
            <a:r>
              <a:rPr lang="en-US" sz="2300" b="1" dirty="0"/>
              <a:t>SAGA Pilot Job </a:t>
            </a:r>
            <a:r>
              <a:rPr lang="en-US" sz="2300" dirty="0"/>
              <a:t>P* abstraction and applications. XSEDE Cyberinfrastructure used on clouds</a:t>
            </a:r>
          </a:p>
          <a:p>
            <a:r>
              <a:rPr lang="en-US" sz="2300" b="1" dirty="0" smtClean="0"/>
              <a:t>FG130 </a:t>
            </a:r>
            <a:r>
              <a:rPr lang="en-US" sz="2300" b="1" dirty="0"/>
              <a:t>Optimizing Scientific Workflows </a:t>
            </a:r>
            <a:r>
              <a:rPr lang="en-US" sz="2300" dirty="0"/>
              <a:t>on Clouds. Scheduling Pegasus on distributed systems with overhead measured and reduced. Used Eucalyptus on FutureGrid</a:t>
            </a:r>
          </a:p>
          <a:p>
            <a:r>
              <a:rPr lang="en-US" sz="2300" b="1" dirty="0" smtClean="0"/>
              <a:t>FG133 </a:t>
            </a:r>
            <a:r>
              <a:rPr lang="en-US" sz="2300" b="1" dirty="0"/>
              <a:t>Supply Chain Network Simulator </a:t>
            </a:r>
            <a:r>
              <a:rPr lang="en-US" sz="2300" dirty="0"/>
              <a:t>Using Cloud Computing with dynamic virtual machines supporting Monte Carlo simulation with Grid Appliance and Nimbus</a:t>
            </a:r>
          </a:p>
          <a:p>
            <a:r>
              <a:rPr lang="en-US" sz="2300" b="1" dirty="0" smtClean="0"/>
              <a:t>FG257 Particle </a:t>
            </a:r>
            <a:r>
              <a:rPr lang="en-US" sz="2300" b="1" dirty="0"/>
              <a:t>Physics Data analysis </a:t>
            </a:r>
            <a:r>
              <a:rPr lang="en-US" sz="2300" b="1" dirty="0" smtClean="0"/>
              <a:t>for </a:t>
            </a:r>
            <a:r>
              <a:rPr lang="en-US" sz="2300" b="1" dirty="0"/>
              <a:t>ATLAS LHC </a:t>
            </a:r>
            <a:r>
              <a:rPr lang="en-US" sz="2300" dirty="0" smtClean="0"/>
              <a:t>experiment used FutureGrid + Canadian Cloud resources to study data analysis on Nimbus + OpenStack with up to 600 simultaneous jobs</a:t>
            </a:r>
          </a:p>
          <a:p>
            <a:r>
              <a:rPr lang="en-US" sz="2300" b="1" dirty="0" smtClean="0"/>
              <a:t>FG254 </a:t>
            </a:r>
            <a:r>
              <a:rPr lang="en-US" sz="2300" b="1" dirty="0"/>
              <a:t>Information Diffusion in Online Social </a:t>
            </a:r>
            <a:r>
              <a:rPr lang="en-US" sz="2300" b="1" dirty="0" smtClean="0"/>
              <a:t>Networks </a:t>
            </a:r>
            <a:r>
              <a:rPr lang="en-US" sz="2300" dirty="0" smtClean="0"/>
              <a:t>is evaluating </a:t>
            </a:r>
            <a:r>
              <a:rPr lang="en-US" sz="2300" dirty="0" err="1"/>
              <a:t>NoSQL</a:t>
            </a:r>
            <a:r>
              <a:rPr lang="en-US" sz="2300" dirty="0"/>
              <a:t> databases (</a:t>
            </a:r>
            <a:r>
              <a:rPr lang="en-US" sz="2300" dirty="0" err="1"/>
              <a:t>Hbase</a:t>
            </a:r>
            <a:r>
              <a:rPr lang="en-US" sz="2300" dirty="0"/>
              <a:t>, </a:t>
            </a:r>
            <a:r>
              <a:rPr lang="en-US" sz="2300" dirty="0" err="1"/>
              <a:t>MongoDB</a:t>
            </a:r>
            <a:r>
              <a:rPr lang="en-US" sz="2300" dirty="0"/>
              <a:t>, </a:t>
            </a:r>
            <a:r>
              <a:rPr lang="en-US" sz="2300" dirty="0" err="1"/>
              <a:t>Riak</a:t>
            </a:r>
            <a:r>
              <a:rPr lang="en-US" sz="2300" dirty="0"/>
              <a:t>) to support analysis of Twitter </a:t>
            </a:r>
            <a:r>
              <a:rPr lang="en-US" sz="2300" dirty="0" smtClean="0"/>
              <a:t>feeds</a:t>
            </a:r>
          </a:p>
          <a:p>
            <a:r>
              <a:rPr lang="en-US" sz="2300" b="1" dirty="0"/>
              <a:t>FG323 SSD performance </a:t>
            </a:r>
            <a:r>
              <a:rPr lang="en-US" sz="2300" b="1" dirty="0" smtClean="0"/>
              <a:t>benchmarking </a:t>
            </a:r>
            <a:r>
              <a:rPr lang="en-US" sz="2300" dirty="0" smtClean="0"/>
              <a:t>for HDFS on Lima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2194&quot;&gt;&lt;object type=&quot;3&quot; unique_id=&quot;12195&quot;&gt;&lt;property id=&quot;20148&quot; value=&quot;5&quot;/&gt;&lt;property id=&quot;20300&quot; value=&quot;Slide 1 - &amp;quot;FutureGrid  Computing Testbed as a Service NSF Presentation&amp;quot;&quot;/&gt;&lt;property id=&quot;20307&quot; value=&quot;267&quot;/&gt;&lt;/object&gt;&lt;object type=&quot;3&quot; unique_id=&quot;12256&quot;&gt;&lt;property id=&quot;20148&quot; value=&quot;5&quot;/&gt;&lt;property id=&quot;20300&quot; value=&quot;Slide 2 - &amp;quot;FutureGrid Testbed as a Service&amp;quot;&quot;/&gt;&lt;property id=&quot;20307&quot; value=&quot;545&quot;/&gt;&lt;/object&gt;&lt;object type=&quot;3&quot; unique_id=&quot;12259&quot;&gt;&lt;property id=&quot;20148&quot; value=&quot;5&quot;/&gt;&lt;property id=&quot;20300&quot; value=&quot;Slide 3 - &amp;quot;4 Use Types for FutureGrid TestbedaaS&amp;quot;&quot;/&gt;&lt;property id=&quot;20307&quot; value=&quot;548&quot;/&gt;&lt;/object&gt;&lt;object type=&quot;3&quot; unique_id=&quot;12262&quot;&gt;&lt;property id=&quot;20148&quot; value=&quot;5&quot;/&gt;&lt;property id=&quot;20300&quot; value=&quot;Slide 14&quot;/&gt;&lt;property id=&quot;20307&quot; value=&quot;551&quot;/&gt;&lt;/object&gt;&lt;object type=&quot;3&quot; unique_id=&quot;13884&quot;&gt;&lt;property id=&quot;20148&quot; value=&quot;5&quot;/&gt;&lt;property id=&quot;20300&quot; value=&quot;Slide 9 - &amp;quot;Education and Training Use of FutureGrid&amp;quot;&quot;/&gt;&lt;property id=&quot;20307&quot; value=&quot;552&quot;/&gt;&lt;/object&gt;&lt;object type=&quot;3&quot; unique_id=&quot;14165&quot;&gt;&lt;property id=&quot;20148&quot; value=&quot;5&quot;/&gt;&lt;property id=&quot;20300&quot; value=&quot;Slide 15 - &amp;quot;Selected List of Services Offered&amp;quot;&quot;/&gt;&lt;property id=&quot;20307&quot; value=&quot;555&quot;/&gt;&lt;/object&gt;&lt;object type=&quot;3&quot; unique_id=&quot;14227&quot;&gt;&lt;property id=&quot;20148&quot; value=&quot;5&quot;/&gt;&lt;property id=&quot;20300&quot; value=&quot;Slide 5 - &amp;quot;Heterogeneous Systems Hardware&amp;quot;&quot;/&gt;&lt;property id=&quot;20307&quot; value=&quot;556&quot;/&gt;&lt;/object&gt;&lt;object type=&quot;3&quot; unique_id=&quot;14312&quot;&gt;&lt;property id=&quot;20148&quot; value=&quot;5&quot;/&gt;&lt;property id=&quot;20300&quot; value=&quot;Slide 10 - &amp;quot;Support for classes on FutureGrid&amp;quot;&quot;/&gt;&lt;property id=&quot;20307&quot; value=&quot;559&quot;/&gt;&lt;/object&gt;&lt;object type=&quot;3&quot; unique_id=&quot;14313&quot;&gt;&lt;property id=&quot;20148&quot; value=&quot;5&quot;/&gt;&lt;property id=&quot;20300&quot; value=&quot;Slide 12 - &amp;quot;Link FutureGrid and GENI&amp;quot;&quot;/&gt;&lt;property id=&quot;20307&quot; value=&quot;558&quot;/&gt;&lt;/object&gt;&lt;object type=&quot;3&quot; unique_id=&quot;14447&quot;&gt;&lt;property id=&quot;20148&quot; value=&quot;5&quot;/&gt;&lt;property id=&quot;20300&quot; value=&quot;Slide 6 - &amp;quot;FutureGrid Partners&amp;quot;&quot;/&gt;&lt;property id=&quot;20307&quot; value=&quot;561&quot;/&gt;&lt;/object&gt;&lt;object type=&quot;3&quot; unique_id=&quot;14448&quot;&gt;&lt;property id=&quot;20148&quot; value=&quot;5&quot;/&gt;&lt;property id=&quot;20300&quot; value=&quot;Slide 13 - &amp;quot;Typical FutureGrid/GENI Project&amp;quot;&quot;/&gt;&lt;property id=&quot;20307&quot; value=&quot;560&quot;/&gt;&lt;/object&gt;&lt;object type=&quot;3&quot; unique_id=&quot;14527&quot;&gt;&lt;property id=&quot;20148&quot; value=&quot;5&quot;/&gt;&lt;property id=&quot;20300&quot; value=&quot;Slide 4 - &amp;quot;FutureGrid Operating Model&amp;quot;&quot;/&gt;&lt;property id=&quot;20307&quot; value=&quot;562&quot;/&gt;&lt;/object&gt;&lt;object type=&quot;3&quot; unique_id=&quot;14528&quot;&gt;&lt;property id=&quot;20148&quot; value=&quot;5&quot;/&gt;&lt;property id=&quot;20300&quot; value=&quot;Slide 7 - &amp;quot;Sample FutureGrid Projects I&amp;quot;&quot;/&gt;&lt;property id=&quot;20307&quot; value=&quot;563&quot;/&gt;&lt;/object&gt;&lt;object type=&quot;3&quot; unique_id=&quot;14529&quot;&gt;&lt;property id=&quot;20148&quot; value=&quot;5&quot;/&gt;&lt;property id=&quot;20300&quot; value=&quot;Slide 8 - &amp;quot;Sample FutureGrid Projects II&amp;quot;&quot;/&gt;&lt;property id=&quot;20307&quot; value=&quot;564&quot;/&gt;&lt;/object&gt;&lt;object type=&quot;3&quot; unique_id=&quot;14711&quot;&gt;&lt;property id=&quot;20148&quot; value=&quot;5&quot;/&gt;&lt;property id=&quot;20300&quot; value=&quot;Slide 17 - &amp;quot;Essential and Different features of FutureGrid&amp;quot;&quot;/&gt;&lt;property id=&quot;20307&quot; value=&quot;565&quot;/&gt;&lt;/object&gt;&lt;object type=&quot;3&quot; unique_id=&quot;14912&quot;&gt;&lt;property id=&quot;20148&quot; value=&quot;5&quot;/&gt;&lt;property id=&quot;20300&quot; value=&quot;Slide 18 - &amp;quot;FutureGrid is an onramp to other systems&amp;quot;&quot;/&gt;&lt;property id=&quot;20307&quot; value=&quot;566&quot;/&gt;&lt;/object&gt;&lt;object type=&quot;3&quot; unique_id=&quot;15093&quot;&gt;&lt;property id=&quot;20148&quot; value=&quot;5&quot;/&gt;&lt;property id=&quot;20300&quot; value=&quot;Slide 21 - &amp;quot;Lessons learnt from FutureGrid&amp;quot;&quot;/&gt;&lt;property id=&quot;20307&quot; value=&quot;567&quot;/&gt;&lt;/object&gt;&lt;object type=&quot;3&quot; unique_id=&quot;15227&quot;&gt;&lt;property id=&quot;20148&quot; value=&quot;5&quot;/&gt;&lt;property id=&quot;20300&quot; value=&quot;Slide 20 - &amp;quot;Related Projects&amp;quot;&quot;/&gt;&lt;property id=&quot;20307&quot; value=&quot;568&quot;/&gt;&lt;/object&gt;&lt;object type=&quot;3&quot; unique_id=&quot;15328&quot;&gt;&lt;property id=&quot;20148&quot; value=&quot;5&quot;/&gt;&lt;property id=&quot;20300&quot; value=&quot;Slide 26 - &amp;quot;Related Projects in Detail I&amp;quot;&quot;/&gt;&lt;property id=&quot;20307&quot; value=&quot;569&quot;/&gt;&lt;/object&gt;&lt;object type=&quot;3&quot; unique_id=&quot;15513&quot;&gt;&lt;property id=&quot;20148&quot; value=&quot;5&quot;/&gt;&lt;property id=&quot;20300&quot; value=&quot;Slide 22 - &amp;quot;Future Directions for FutureGrid&amp;quot;&quot;/&gt;&lt;property id=&quot;20307&quot; value=&quot;570&quot;/&gt;&lt;/object&gt;&lt;object type=&quot;3&quot; unique_id=&quot;15691&quot;&gt;&lt;property id=&quot;20148&quot; value=&quot;5&quot;/&gt;&lt;property id=&quot;20300&quot; value=&quot;Slide 16 - &amp;quot;Performance of Dynamic Provisioning&amp;quot;&quot;/&gt;&lt;property id=&quot;20307&quot; value=&quot;572&quot;/&gt;&lt;/object&gt;&lt;object type=&quot;3&quot; unique_id=&quot;16373&quot;&gt;&lt;property id=&quot;20148&quot; value=&quot;5&quot;/&gt;&lt;property id=&quot;20300&quot; value=&quot;Slide 19 - &amp;quot;Security issues in FutureGrid Operation&amp;quot;&quot;/&gt;&lt;property id=&quot;20307&quot; value=&quot;573&quot;/&gt;&lt;/object&gt;&lt;object type=&quot;3&quot; unique_id=&quot;16374&quot;&gt;&lt;property id=&quot;20148&quot; value=&quot;5&quot;/&gt;&lt;property id=&quot;20300&quot; value=&quot;Slide 23 - &amp;quot;Spare Slides&amp;quot;&quot;/&gt;&lt;property id=&quot;20307&quot; value=&quot;574&quot;/&gt;&lt;/object&gt;&lt;object type=&quot;3&quot; unique_id=&quot;16375&quot;&gt;&lt;property id=&quot;20148&quot; value=&quot;5&quot;/&gt;&lt;property id=&quot;20300&quot; value=&quot;Slide 27 - &amp;quot;Related Projects in Detail II&amp;quot;&quot;/&gt;&lt;property id=&quot;20307&quot; value=&quot;576&quot;/&gt;&lt;/object&gt;&lt;object type=&quot;3&quot; unique_id=&quot;16376&quot;&gt;&lt;property id=&quot;20148&quot; value=&quot;5&quot;/&gt;&lt;property id=&quot;20300&quot; value=&quot;Slide 28 - &amp;quot;Related Projects in Detail III&amp;quot;&quot;/&gt;&lt;property id=&quot;20307&quot; value=&quot;577&quot;/&gt;&lt;/object&gt;&lt;object type=&quot;3&quot; unique_id=&quot;16377&quot;&gt;&lt;property id=&quot;20148&quot; value=&quot;5&quot;/&gt;&lt;property id=&quot;20300&quot; value=&quot;Slide 29 - &amp;quot;Related Projects in Detail IV&amp;quot;&quot;/&gt;&lt;property id=&quot;20307&quot; value=&quot;578&quot;/&gt;&lt;/object&gt;&lt;object type=&quot;3&quot; unique_id=&quot;16378&quot;&gt;&lt;property id=&quot;20148&quot; value=&quot;5&quot;/&gt;&lt;property id=&quot;20300&quot; value=&quot;Slide 33 - &amp;quot;Spare Slides -- Security&amp;quot;&quot;/&gt;&lt;property id=&quot;20307&quot; value=&quot;575&quot;/&gt;&lt;/object&gt;&lt;object type=&quot;3&quot; unique_id=&quot;16379&quot;&gt;&lt;property id=&quot;20148&quot; value=&quot;5&quot;/&gt;&lt;property id=&quot;20300&quot; value=&quot;Slide 34 - &amp;quot;Some Security Aspects in FG&amp;quot;&quot;/&gt;&lt;property id=&quot;20307&quot; value=&quot;579&quot;/&gt;&lt;/object&gt;&lt;object type=&quot;3&quot; unique_id=&quot;16380&quot;&gt;&lt;property id=&quot;20148&quot; value=&quot;5&quot;/&gt;&lt;property id=&quot;20300&quot; value=&quot;Slide 35 - &amp;quot;Image Management&amp;quot;&quot;/&gt;&lt;property id=&quot;20307&quot; value=&quot;580&quot;/&gt;&lt;/object&gt;&lt;object type=&quot;3&quot; unique_id=&quot;16381&quot;&gt;&lt;property id=&quot;20148&quot; value=&quot;5&quot;/&gt;&lt;property id=&quot;20300&quot; value=&quot;Slide 36 - &amp;quot;Significant Grizzly changes&amp;quot;&quot;/&gt;&lt;property id=&quot;20307&quot; value=&quot;581&quot;/&gt;&lt;/object&gt;&lt;object type=&quot;3&quot; unique_id=&quot;16382&quot;&gt;&lt;property id=&quot;20148&quot; value=&quot;5&quot;/&gt;&lt;property id=&quot;20300&quot; value=&quot;Slide 37 - &amp;quot;A new version comes out …&amp;quot;&quot;/&gt;&lt;property id=&quot;20307&quot; value=&quot;582&quot;/&gt;&lt;/object&gt;&lt;object type=&quot;3&quot; unique_id=&quot;16383&quot;&gt;&lt;property id=&quot;20148&quot; value=&quot;5&quot;/&gt;&lt;property id=&quot;20300&quot; value=&quot;Slide 38 - &amp;quot;Federation with XSEDE&amp;quot;&quot;/&gt;&lt;property id=&quot;20307&quot; value=&quot;583&quot;/&gt;&lt;/object&gt;&lt;object type=&quot;3&quot; unique_id=&quot;16384&quot;&gt;&lt;property id=&quot;20148&quot; value=&quot;5&quot;/&gt;&lt;property id=&quot;20300&quot; value=&quot;Slide 39 - &amp;quot;Spare Slides – Image Generation&amp;quot;&quot;/&gt;&lt;property id=&quot;20307&quot; value=&quot;586&quot;/&gt;&lt;/object&gt;&lt;object type=&quot;3&quot; unique_id=&quot;16385&quot;&gt;&lt;property id=&quot;20148&quot; value=&quot;5&quot;/&gt;&lt;property id=&quot;20300&quot; value=&quot;Slide 40 - &amp;quot;Life Cycle of Images&amp;quot;&quot;/&gt;&lt;property id=&quot;20307&quot; value=&quot;591&quot;/&gt;&lt;/object&gt;&lt;object type=&quot;3&quot; unique_id=&quot;16386&quot;&gt;&lt;property id=&quot;20148&quot; value=&quot;5&quot;/&gt;&lt;property id=&quot;20300&quot; value=&quot;Slide 41 - &amp;quot;Phase (a) &amp;amp; (b) from Lifecycle Management&amp;quot;&quot;/&gt;&lt;property id=&quot;20307&quot; value=&quot;592&quot;/&gt;&lt;/object&gt;&lt;object type=&quot;3&quot; unique_id=&quot;16387&quot;&gt;&lt;property id=&quot;20148&quot; value=&quot;5&quot;/&gt;&lt;property id=&quot;20300&quot; value=&quot;Slide 42 - &amp;quot;Time for Phase (a) &amp;amp; (b)&amp;quot;&quot;/&gt;&lt;property id=&quot;20307&quot; value=&quot;593&quot;/&gt;&lt;/object&gt;&lt;object type=&quot;3&quot; unique_id=&quot;16388&quot;&gt;&lt;property id=&quot;20148&quot; value=&quot;5&quot;/&gt;&lt;property id=&quot;20300&quot; value=&quot;Slide 43 - &amp;quot;Time for Phase (c)&amp;quot;&quot;/&gt;&lt;property id=&quot;20307&quot; value=&quot;594&quot;/&gt;&lt;/object&gt;&lt;object type=&quot;3&quot; unique_id=&quot;16389&quot;&gt;&lt;property id=&quot;20148&quot; value=&quot;5&quot;/&gt;&lt;property id=&quot;20300&quot; value=&quot;Slide 44 - &amp;quot;Time for Phase (d)&amp;quot;&quot;/&gt;&lt;property id=&quot;20307&quot; value=&quot;595&quot;/&gt;&lt;/object&gt;&lt;object type=&quot;3&quot; unique_id=&quot;16390&quot;&gt;&lt;property id=&quot;20148&quot; value=&quot;5&quot;/&gt;&lt;property id=&quot;20300&quot; value=&quot;Slide 45 - &amp;quot;Why is bare metal slower&amp;quot;&quot;/&gt;&lt;property id=&quot;20307&quot; value=&quot;596&quot;/&gt;&lt;/object&gt;&lt;object type=&quot;3&quot; unique_id=&quot;16391&quot;&gt;&lt;property id=&quot;20148&quot; value=&quot;5&quot;/&gt;&lt;property id=&quot;20300&quot; value=&quot;Slide 46 - &amp;quot;Spare Slides -- Projects&amp;quot;&quot;/&gt;&lt;property id=&quot;20307&quot; value=&quot;584&quot;/&gt;&lt;/object&gt;&lt;object type=&quot;3&quot; unique_id=&quot;16392&quot;&gt;&lt;property id=&quot;20148&quot; value=&quot;5&quot;/&gt;&lt;property id=&quot;20300&quot; value=&quot;Slide 47 - &amp;quot;ATLAS T3 Computing in the Cloud&amp;quot;&quot;/&gt;&lt;property id=&quot;20307&quot; value=&quot;587&quot;/&gt;&lt;/object&gt;&lt;object type=&quot;3&quot; unique_id=&quot;16393&quot;&gt;&lt;property id=&quot;20148&quot; value=&quot;5&quot;/&gt;&lt;property id=&quot;20300&quot; value=&quot;Slide 48&quot;/&gt;&lt;property id=&quot;20307&quot; value=&quot;588&quot;/&gt;&lt;/object&gt;&lt;object type=&quot;3&quot; unique_id=&quot;16394&quot;&gt;&lt;property id=&quot;20148&quot; value=&quot;5&quot;/&gt;&lt;property id=&quot;20300&quot; value=&quot;Slide 49 - &amp;quot;Improving IaaS Utilization&amp;quot;&quot;/&gt;&lt;property id=&quot;20307&quot; value=&quot;589&quot;/&gt;&lt;/object&gt;&lt;object type=&quot;3&quot; unique_id=&quot;16395&quot;&gt;&lt;property id=&quot;20148&quot; value=&quot;5&quot;/&gt;&lt;property id=&quot;20300&quot; value=&quot;Slide 50 - &amp;quot;Improving IaaS Utilization&amp;quot;&quot;/&gt;&lt;property id=&quot;20307&quot; value=&quot;590&quot;/&gt;&lt;/object&gt;&lt;object type=&quot;3&quot; unique_id=&quot;16396&quot;&gt;&lt;property id=&quot;20148&quot; value=&quot;5&quot;/&gt;&lt;property id=&quot;20300&quot; value=&quot;Slide 51 - &amp;quot;SSD experimentation using Lima&amp;quot;&quot;/&gt;&lt;property id=&quot;20307&quot; value=&quot;585&quot;/&gt;&lt;/object&gt;&lt;object type=&quot;3&quot; unique_id=&quot;16869&quot;&gt;&lt;property id=&quot;20148&quot; value=&quot;5&quot;/&gt;&lt;property id=&quot;20300&quot; value=&quot;Slide 30 - &amp;quot;Spare Slides -- Futures&amp;quot;&quot;/&gt;&lt;property id=&quot;20307&quot; value=&quot;598&quot;/&gt;&lt;/object&gt;&lt;object type=&quot;3&quot; unique_id=&quot;16870&quot;&gt;&lt;property id=&quot;20148&quot; value=&quot;5&quot;/&gt;&lt;property id=&quot;20300&quot; value=&quot;Slide 31 - &amp;quot;Proposed FutureGrid Architecture&amp;quot;&quot;/&gt;&lt;property id=&quot;20307&quot; value=&quot;597&quot;/&gt;&lt;/object&gt;&lt;object type=&quot;3&quot; unique_id=&quot;16871&quot;&gt;&lt;property id=&quot;20148&quot; value=&quot;5&quot;/&gt;&lt;property id=&quot;20300&quot; value=&quot;Slide 32 - &amp;quot;Summary Differences between FutureGrid I (current) and FutureGrid II &amp;quot;&quot;/&gt;&lt;property id=&quot;20307&quot; value=&quot;599&quot;/&gt;&lt;/object&gt;&lt;object type=&quot;3&quot; unique_id=&quot;17259&quot;&gt;&lt;property id=&quot;20148&quot; value=&quot;5&quot;/&gt;&lt;property id=&quot;20300&quot; value=&quot;Slide 52 - &amp;quot;Ocean Observatory Initiative (OOI)    &amp;quot;&quot;/&gt;&lt;property id=&quot;20307&quot; value=&quot;600&quot;/&gt;&lt;/object&gt;&lt;object type=&quot;3&quot; unique_id=&quot;18203&quot;&gt;&lt;property id=&quot;20148&quot; value=&quot;5&quot;/&gt;&lt;property id=&quot;20300&quot; value=&quot;Slide 53 - &amp;quot;Spare Slides – XSEDE Testing&amp;quot;&quot;/&gt;&lt;property id=&quot;20307&quot; value=&quot;604&quot;/&gt;&lt;/object&gt;&lt;object type=&quot;3&quot; unique_id=&quot;18204&quot;&gt;&lt;property id=&quot;20148&quot; value=&quot;5&quot;/&gt;&lt;property id=&quot;20300&quot; value=&quot;Slide 54 - &amp;quot;Software Evaluation and Testing on FutureGrid&amp;amp;#x09;&amp;quot;&quot;/&gt;&lt;property id=&quot;20307&quot; value=&quot;601&quot;/&gt;&lt;/object&gt;&lt;object type=&quot;3&quot; unique_id=&quot;18205&quot;&gt;&lt;property id=&quot;20148&quot; value=&quot;5&quot;/&gt;&lt;property id=&quot;20300&quot; value=&quot;Slide 55 - &amp;quot;SD&amp;amp;I testing for XSEDE Campus Bridging for  EMS/GFFS (aka SDIACT-101)&amp;quot;&quot;/&gt;&lt;property id=&quot;20307&quot; value=&quot;602&quot;/&gt;&lt;/object&gt;&lt;object type=&quot;3&quot; unique_id=&quot;18206&quot;&gt;&lt;property id=&quot;20148&quot; value=&quot;5&quot;/&gt;&lt;property id=&quot;20300&quot; value=&quot;Slide 56 - &amp;quot;XSEDE SD&amp;amp;I and Operations testing of xdusage (aka SDIACT-102)&amp;quot;&quot;/&gt;&lt;property id=&quot;20307&quot; value=&quot;603&quot;/&gt;&lt;/object&gt;&lt;object type=&quot;3&quot; unique_id=&quot;18207&quot;&gt;&lt;property id=&quot;20148&quot; value=&quot;5&quot;/&gt;&lt;property id=&quot;20300&quot; value=&quot;Slide 57 - &amp;quot;Spare Slides – FutureGrid Monitoring&amp;quot;&quot;/&gt;&lt;property id=&quot;20307&quot; value=&quot;611&quot;/&gt;&lt;/object&gt;&lt;object type=&quot;3&quot; unique_id=&quot;18208&quot;&gt;&lt;property id=&quot;20148&quot; value=&quot;5&quot;/&gt;&lt;property id=&quot;20300&quot; value=&quot;Slide 58 - &amp;quot;Transparency in Clouds helps users understand application performance&amp;quot;&quot;/&gt;&lt;property id=&quot;20307&quot; value=&quot;605&quot;/&gt;&lt;/object&gt;&lt;object type=&quot;3&quot; unique_id=&quot;18210&quot;&gt;&lt;property id=&quot;20148&quot; value=&quot;5&quot;/&gt;&lt;property id=&quot;20300&quot; value=&quot;Slide 59 - &amp;quot;Messaging and Dashboard provided unified access to monitoring data&amp;quot;&quot;/&gt;&lt;property id=&quot;20307&quot; value=&quot;607&quot;/&gt;&lt;/object&gt;&lt;object type=&quot;3&quot; unique_id=&quot;18211&quot;&gt;&lt;property id=&quot;20148&quot; value=&quot;5&quot;/&gt;&lt;property id=&quot;20300&quot; value=&quot;Slide 60 - &amp;quot;Virtual Performance Measurement&amp;quot;&quot;/&gt;&lt;property id=&quot;20307&quot; value=&quot;608&quot;/&gt;&lt;/object&gt;&lt;object type=&quot;3&quot; unique_id=&quot;18212&quot;&gt;&lt;property id=&quot;20148&quot; value=&quot;5&quot;/&gt;&lt;property id=&quot;20300&quot; value=&quot;Slide 61 - &amp;quot;Virtual Timing&amp;quot;&quot;/&gt;&lt;property id=&quot;20307&quot; value=&quot;609&quot;/&gt;&lt;/object&gt;&lt;object type=&quot;3&quot; unique_id=&quot;18213&quot;&gt;&lt;property id=&quot;20148&quot; value=&quot;5&quot;/&gt;&lt;property id=&quot;20300&quot; value=&quot;Slide 62 - &amp;quot;Effect of Steal Time on  Execution Time Measurement&amp;quot;&quot;/&gt;&lt;property id=&quot;20307&quot; value=&quot;610&quot;/&gt;&lt;/object&gt;&lt;object type=&quot;3&quot; unique_id=&quot;18401&quot;&gt;&lt;property id=&quot;20148&quot; value=&quot;5&quot;/&gt;&lt;property id=&quot;20300&quot; value=&quot;Slide 11&quot;/&gt;&lt;property id=&quot;20307&quot; value=&quot;612&quot;/&gt;&lt;/object&gt;&lt;object type=&quot;3&quot; unique_id=&quot;18838&quot;&gt;&lt;property id=&quot;20148&quot; value=&quot;5&quot;/&gt;&lt;property id=&quot;20300&quot; value=&quot;Slide 63 - &amp;quot;Spare Slides – FutureGrid Appliances&amp;quot;&quot;/&gt;&lt;property id=&quot;20307&quot; value=&quot;613&quot;/&gt;&lt;/object&gt;&lt;object type=&quot;3&quot; unique_id=&quot;18839&quot;&gt;&lt;property id=&quot;20148&quot; value=&quot;5&quot;/&gt;&lt;property id=&quot;20300&quot; value=&quot;Slide 64 - &amp;quot;Educational appliances in FutureGrid&amp;quot;&quot;/&gt;&lt;property id=&quot;20307&quot; value=&quot;614&quot;/&gt;&lt;/object&gt;&lt;object type=&quot;3&quot; unique_id=&quot;18840&quot;&gt;&lt;property id=&quot;20148&quot; value=&quot;5&quot;/&gt;&lt;property id=&quot;20300&quot; value=&quot;Slide 65 - &amp;quot;Grid appliances on FutureGrid&amp;quot;&quot;/&gt;&lt;property id=&quot;20307&quot; value=&quot;615&quot;/&gt;&lt;/object&gt;&lt;object type=&quot;3&quot; unique_id=&quot;18841&quot;&gt;&lt;property id=&quot;20148&quot; value=&quot;5&quot;/&gt;&lt;property id=&quot;20300&quot; value=&quot;Slide 66 - &amp;quot;Grid appliance on FutureGrid&amp;quot;&quot;/&gt;&lt;property id=&quot;20307&quot; value=&quot;616&quot;/&gt;&lt;/object&gt;&lt;object type=&quot;3&quot; unique_id=&quot;81497&quot;&gt;&lt;property id=&quot;20148&quot; value=&quot;5&quot;/&gt;&lt;property id=&quot;20300&quot; value=&quot;Slide 24&quot;/&gt;&lt;property id=&quot;20307&quot; value=&quot;618&quot;/&gt;&lt;/object&gt;&lt;object type=&quot;3&quot; unique_id=&quot;81498&quot;&gt;&lt;property id=&quot;20148&quot; value=&quot;5&quot;/&gt;&lt;property id=&quot;20300&quot; value=&quot;Slide 25 - &amp;quot;Spare Slides – Related Projects&amp;quot;&quot;/&gt;&lt;property id=&quot;20307&quot; value=&quot;617&quot;/&gt;&lt;/object&gt;&lt;/object&gt;&lt;object type=&quot;8&quot; unique_id=&quot;123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24060</TotalTime>
  <Words>3421</Words>
  <Application>Microsoft Office PowerPoint</Application>
  <PresentationFormat>On-screen Show (4:3)</PresentationFormat>
  <Paragraphs>571</Paragraphs>
  <Slides>36</Slides>
  <Notes>11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Adobe Gothic Std B</vt:lpstr>
      <vt:lpstr>MS Mincho</vt:lpstr>
      <vt:lpstr>ＭＳ Ｐゴシック</vt:lpstr>
      <vt:lpstr>宋体</vt:lpstr>
      <vt:lpstr>Aharoni</vt:lpstr>
      <vt:lpstr>Arial</vt:lpstr>
      <vt:lpstr>Calibri</vt:lpstr>
      <vt:lpstr>Cooper Std Black</vt:lpstr>
      <vt:lpstr>Times</vt:lpstr>
      <vt:lpstr>Times New Roman</vt:lpstr>
      <vt:lpstr>Wingdings</vt:lpstr>
      <vt:lpstr>3_Office Theme</vt:lpstr>
      <vt:lpstr>Worksheet</vt:lpstr>
      <vt:lpstr>FutureGrid  Computing Testbed as a Service</vt:lpstr>
      <vt:lpstr>FutureGrid Testbed as a Service</vt:lpstr>
      <vt:lpstr>Use Types for FutureGrid TestbedaaS</vt:lpstr>
      <vt:lpstr>FutureGrid Operating Model</vt:lpstr>
      <vt:lpstr>FutureGrid Operating Model</vt:lpstr>
      <vt:lpstr>Heterogeneous Systems Hardware</vt:lpstr>
      <vt:lpstr>FutureGrid Partners</vt:lpstr>
      <vt:lpstr>Sample FutureGrid Projects I</vt:lpstr>
      <vt:lpstr>Sample FutureGrid Projects II</vt:lpstr>
      <vt:lpstr>FG-226 Virtualized GPUs and Network Devices in a Cloud (ISI/IU)</vt:lpstr>
      <vt:lpstr>Performance of GPU enabled VMs</vt:lpstr>
      <vt:lpstr>Experimental Deployment: FutureGrid Delta</vt:lpstr>
      <vt:lpstr>Education and Training Use of FutureGrid</vt:lpstr>
      <vt:lpstr>PowerPoint Presentation</vt:lpstr>
      <vt:lpstr>PowerPoint Presentation</vt:lpstr>
      <vt:lpstr>Support for classes on FutureGrid</vt:lpstr>
      <vt:lpstr>PowerPoint Presentation</vt:lpstr>
      <vt:lpstr>PowerPoint Presentation</vt:lpstr>
      <vt:lpstr>Selected List of Services Offered</vt:lpstr>
      <vt:lpstr>Technology Requests per Quarter</vt:lpstr>
      <vt:lpstr>Education Technology Requests</vt:lpstr>
      <vt:lpstr>Essential and Different features of FutureGrid in Cloud area</vt:lpstr>
      <vt:lpstr>FutureGrid is an onramp to other systems</vt:lpstr>
      <vt:lpstr>Cloudmesh Functionality View </vt:lpstr>
      <vt:lpstr>Cloudmesh Layered Architecture View</vt:lpstr>
      <vt:lpstr>Performance of Dynamic Provisioning</vt:lpstr>
      <vt:lpstr>Security issues in FutureGrid Operation</vt:lpstr>
      <vt:lpstr>Related Projects</vt:lpstr>
      <vt:lpstr>Lessons learnt from FutureGrid</vt:lpstr>
      <vt:lpstr>EGI Cloud Activities v. FutureGrid</vt:lpstr>
      <vt:lpstr>Future Directions for FutureGrid</vt:lpstr>
      <vt:lpstr>Summary Differences between FutureGrid I (current) and FutureGrid II </vt:lpstr>
      <vt:lpstr>Federated Hardware Model in FutureGrid I</vt:lpstr>
      <vt:lpstr>Federated Hardware Model in FutureGrid II</vt:lpstr>
      <vt:lpstr>Link FutureGrid and GENI</vt:lpstr>
      <vt:lpstr>Typical FutureGrid/GENI Project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632</cp:revision>
  <dcterms:created xsi:type="dcterms:W3CDTF">2010-05-04T01:29:55Z</dcterms:created>
  <dcterms:modified xsi:type="dcterms:W3CDTF">2013-09-17T07:45:04Z</dcterms:modified>
</cp:coreProperties>
</file>