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283" r:id="rId2"/>
  </p:sldMasterIdLst>
  <p:notesMasterIdLst>
    <p:notesMasterId r:id="rId13"/>
  </p:notesMasterIdLst>
  <p:sldIdLst>
    <p:sldId id="384" r:id="rId3"/>
    <p:sldId id="388" r:id="rId4"/>
    <p:sldId id="385" r:id="rId5"/>
    <p:sldId id="391" r:id="rId6"/>
    <p:sldId id="390" r:id="rId7"/>
    <p:sldId id="337" r:id="rId8"/>
    <p:sldId id="389" r:id="rId9"/>
    <p:sldId id="386" r:id="rId10"/>
    <p:sldId id="375" r:id="rId11"/>
    <p:sldId id="38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  <a:srgbClr val="F8F3D2"/>
    <a:srgbClr val="7D110C"/>
    <a:srgbClr val="598EDD"/>
    <a:srgbClr val="0083E6"/>
    <a:srgbClr val="0033CC"/>
    <a:srgbClr val="6D6E70"/>
    <a:srgbClr val="A9C9F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6" autoAdjust="0"/>
    <p:restoredTop sz="94660"/>
  </p:normalViewPr>
  <p:slideViewPr>
    <p:cSldViewPr>
      <p:cViewPr varScale="1">
        <p:scale>
          <a:sx n="49" d="100"/>
          <a:sy n="49" d="100"/>
        </p:scale>
        <p:origin x="1008" y="36"/>
      </p:cViewPr>
      <p:guideLst>
        <p:guide orient="horz" pos="65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668575090" y="20362904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3723C24-93D1-4A66-9504-E6BD833B1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3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90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412796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0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4111848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3198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51883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19801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55186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7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1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181139"/>
            <a:ext cx="2133600" cy="365125"/>
          </a:xfrm>
          <a:prstGeom prst="rect">
            <a:avLst/>
          </a:prstGeom>
        </p:spPr>
        <p:txBody>
          <a:bodyPr/>
          <a:lstStyle/>
          <a:p>
            <a:fld id="{320A6174-02CC-40F3-B369-36AB6FF7ED65}" type="datetime1">
              <a:rPr lang="en-US" smtClean="0"/>
              <a:t>5/27/2016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177463"/>
            <a:ext cx="1371600" cy="365125"/>
          </a:xfrm>
          <a:prstGeom prst="rect">
            <a:avLst/>
          </a:prstGeom>
        </p:spPr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3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225362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69702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8508977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3" r:id="rId2"/>
    <p:sldLayoutId id="2147484230" r:id="rId3"/>
    <p:sldLayoutId id="2147484248" r:id="rId4"/>
    <p:sldLayoutId id="2147484273" r:id="rId5"/>
    <p:sldLayoutId id="2147484292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i="0" u="none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C4B85148-DB98-4269-ACE6-2DF49F9918C9}" type="slidenum">
              <a:rPr lang="en-US" i="1" smtClean="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5/17/2016</a:t>
            </a:r>
            <a:endParaRPr lang="en-US" i="1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7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e.ohio-state.edu/~luxi/hpbdc2016" TargetMode="External"/><Relationship Id="rId7" Type="http://schemas.openxmlformats.org/officeDocument/2006/relationships/hyperlink" Target="http://hpc-abds.org/kaleidoscop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pidal.org/" TargetMode="External"/><Relationship Id="rId5" Type="http://schemas.openxmlformats.org/officeDocument/2006/relationships/hyperlink" Target="http://www.dsc.soic.indiana.edu/" TargetMode="External"/><Relationship Id="rId4" Type="http://schemas.openxmlformats.org/officeDocument/2006/relationships/hyperlink" Target="mailto:gcf@indiana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381000"/>
            <a:ext cx="8763000" cy="1143000"/>
          </a:xfrm>
        </p:spPr>
        <p:txBody>
          <a:bodyPr/>
          <a:lstStyle/>
          <a:p>
            <a:pPr algn="ctr"/>
            <a:r>
              <a:rPr lang="en-US" dirty="0"/>
              <a:t>Panel on Merge or Split: Mutual Influence between Big Data and HPC Techniques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16712"/>
            <a:ext cx="9144000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IEEE International Workshop on High-Performance Big Data Computing In conjunction with The 30th IEEE International Parallel and Distributed Processing Symposium (IPDPS 2016)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In Chicago Hyatt Regency, Chicago, Illinois USA, Friday, May 27th, 2016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i="0" dirty="0">
                <a:solidFill>
                  <a:prstClr val="black"/>
                </a:solidFill>
                <a:latin typeface="Arial"/>
                <a:cs typeface="Times New Roman" pitchFamily="18" charset="0"/>
                <a:hlinkClick r:id="rId3"/>
              </a:rPr>
              <a:t>http://web.cse.ohio-state.edu/~luxi/hpbdc2016</a:t>
            </a:r>
            <a:endParaRPr lang="en-US" sz="1800" i="0" dirty="0">
              <a:solidFill>
                <a:prstClr val="black"/>
              </a:solidFill>
              <a:latin typeface="Arial"/>
              <a:cs typeface="Times New Roman" pitchFamily="18" charset="0"/>
            </a:endParaRP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Geoffrey Fox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May 27, 2016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i="0" dirty="0">
                <a:solidFill>
                  <a:prstClr val="black"/>
                </a:solidFill>
                <a:latin typeface="Arial"/>
                <a:hlinkClick r:id="rId4"/>
              </a:rPr>
              <a:t>gcf@indiana.edu</a:t>
            </a:r>
            <a:r>
              <a:rPr lang="en-US" sz="2800" i="0" dirty="0">
                <a:solidFill>
                  <a:prstClr val="black"/>
                </a:solidFill>
                <a:latin typeface="Arial"/>
              </a:rPr>
              <a:t>            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i="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i="0" dirty="0">
                <a:solidFill>
                  <a:prstClr val="black"/>
                </a:solidFill>
                <a:latin typeface="Arial"/>
                <a:hlinkClick r:id="rId5"/>
              </a:rPr>
              <a:t>http://www.dsc.soic.indiana.edu/</a:t>
            </a:r>
            <a:r>
              <a:rPr lang="en-US" sz="1800" i="0" dirty="0">
                <a:solidFill>
                  <a:prstClr val="black"/>
                </a:solidFill>
                <a:latin typeface="Arial"/>
              </a:rPr>
              <a:t>,    </a:t>
            </a:r>
            <a:r>
              <a:rPr lang="en-US" sz="1800" i="0" dirty="0">
                <a:solidFill>
                  <a:prstClr val="black"/>
                </a:solidFill>
                <a:latin typeface="Arial"/>
                <a:hlinkClick r:id="rId6"/>
              </a:rPr>
              <a:t>http://spidal.org/</a:t>
            </a:r>
            <a:r>
              <a:rPr lang="en-US" sz="1800" i="0" dirty="0">
                <a:solidFill>
                  <a:prstClr val="black"/>
                </a:solidFill>
                <a:latin typeface="Arial"/>
              </a:rPr>
              <a:t>    </a:t>
            </a:r>
            <a:r>
              <a:rPr lang="en-US" sz="1800" i="0" dirty="0">
                <a:solidFill>
                  <a:srgbClr val="000000"/>
                </a:solidFill>
                <a:latin typeface="Arial"/>
                <a:hlinkClick r:id="rId7"/>
              </a:rPr>
              <a:t>http://hpc-abds.org/kaleidoscope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34583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08724" y="86459"/>
            <a:ext cx="9372599" cy="523141"/>
          </a:xfrm>
        </p:spPr>
        <p:txBody>
          <a:bodyPr/>
          <a:lstStyle/>
          <a:p>
            <a:pPr algn="ctr"/>
            <a:r>
              <a:rPr lang="en-US" sz="2400" dirty="0"/>
              <a:t>64 Features in 4 views for Unified Classification of Big Data and Simulation Applications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576" y="609600"/>
            <a:ext cx="9157607" cy="5368401"/>
            <a:chOff x="0" y="372985"/>
            <a:chExt cx="9157607" cy="53684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72985"/>
              <a:ext cx="9144000" cy="5368401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0" y="823109"/>
              <a:ext cx="14973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Simulations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1907" y="757863"/>
              <a:ext cx="1207770" cy="530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Analytics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(Model for Data)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37862" y="372985"/>
              <a:ext cx="7200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Both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5424" y="3832343"/>
              <a:ext cx="9028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(All Model)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08755" y="5426306"/>
              <a:ext cx="17491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(Nearly all </a:t>
              </a:r>
              <a:r>
                <a:rPr kumimoji="0" lang="en-US" sz="11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Data+Model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82917" y="890009"/>
              <a:ext cx="12474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(Nearly all Data)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93983" y="5008367"/>
              <a:ext cx="17636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(Mix of Data and Model)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73950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5941"/>
            <a:ext cx="8382000" cy="729115"/>
          </a:xfrm>
        </p:spPr>
        <p:txBody>
          <a:bodyPr/>
          <a:lstStyle/>
          <a:p>
            <a:pPr algn="ctr"/>
            <a:r>
              <a:rPr lang="en-US" dirty="0"/>
              <a:t>Panel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685800"/>
            <a:ext cx="8991600" cy="4606925"/>
          </a:xfrm>
        </p:spPr>
        <p:txBody>
          <a:bodyPr/>
          <a:lstStyle/>
          <a:p>
            <a:r>
              <a:rPr lang="en-US" b="1" dirty="0"/>
              <a:t>What is the impact of Big Data techniques on HPC?</a:t>
            </a:r>
          </a:p>
          <a:p>
            <a:pPr lvl="1"/>
            <a:r>
              <a:rPr lang="en-US" dirty="0"/>
              <a:t>Software sustainability model from Apache community</a:t>
            </a:r>
          </a:p>
          <a:p>
            <a:pPr lvl="1"/>
            <a:r>
              <a:rPr lang="en-US" dirty="0"/>
              <a:t>Functionality in data area from streaming to repository to NOSQL to Graph</a:t>
            </a:r>
          </a:p>
          <a:p>
            <a:pPr lvl="1"/>
            <a:r>
              <a:rPr lang="en-US" dirty="0"/>
              <a:t>Parallel computing paradigm useful in simulations as well as big data</a:t>
            </a:r>
          </a:p>
          <a:p>
            <a:pPr lvl="1"/>
            <a:r>
              <a:rPr lang="en-US" dirty="0"/>
              <a:t>DevOps gives sustainability and interoperability</a:t>
            </a:r>
          </a:p>
          <a:p>
            <a:r>
              <a:rPr lang="en-US" b="1" dirty="0"/>
              <a:t>What is the impact of HPC techniques on Big Data?</a:t>
            </a:r>
          </a:p>
          <a:p>
            <a:pPr lvl="1"/>
            <a:r>
              <a:rPr lang="en-US" dirty="0"/>
              <a:t>Performance of mature hardware, algorithms and software</a:t>
            </a:r>
          </a:p>
          <a:p>
            <a:r>
              <a:rPr lang="en-US" b="1" dirty="0"/>
              <a:t>Future mutual influence between HPC and Big Data techniques?</a:t>
            </a:r>
          </a:p>
          <a:p>
            <a:pPr lvl="1"/>
            <a:r>
              <a:rPr lang="en-US" dirty="0"/>
              <a:t>HPC-ABDS(Apache Big Data Stack) Software Stack; take best of each world</a:t>
            </a:r>
          </a:p>
          <a:p>
            <a:pPr lvl="1"/>
            <a:r>
              <a:rPr lang="en-US" dirty="0"/>
              <a:t>Integrated environments that approach </a:t>
            </a:r>
            <a:r>
              <a:rPr lang="en-US" b="1" dirty="0"/>
              <a:t>data and model </a:t>
            </a:r>
            <a:r>
              <a:rPr lang="en-US" dirty="0"/>
              <a:t>components of Big data and simulations; </a:t>
            </a:r>
            <a:r>
              <a:rPr lang="en-US" b="1" dirty="0"/>
              <a:t>use HPC-ABDS for Exascale and Big Data</a:t>
            </a:r>
          </a:p>
          <a:p>
            <a:pPr lvl="1"/>
            <a:r>
              <a:rPr lang="en-US" dirty="0"/>
              <a:t>Work with Apache and Industry</a:t>
            </a:r>
          </a:p>
          <a:p>
            <a:pPr lvl="1"/>
            <a:r>
              <a:rPr lang="en-US" dirty="0"/>
              <a:t>Specifying stacks and benchmarks with DevOps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425657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" y="143151"/>
            <a:ext cx="9135276" cy="70701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32913" y="34290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B50B27"/>
                </a:solidFill>
              </a:rPr>
              <a:t>HPC-ABDS</a:t>
            </a:r>
          </a:p>
        </p:txBody>
      </p:sp>
    </p:spTree>
    <p:extLst>
      <p:ext uri="{BB962C8B-B14F-4D97-AF65-F5344CB8AC3E}">
        <p14:creationId xmlns:p14="http://schemas.microsoft.com/office/powerpoint/2010/main" val="146155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02/16/2016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4653" y="0"/>
            <a:ext cx="9144000" cy="6858000"/>
          </a:xfrm>
          <a:prstGeom prst="rect">
            <a:avLst/>
          </a:prstGeom>
          <a:solidFill>
            <a:srgbClr val="FFFE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/>
          <a:p>
            <a:fld id="{C4B85148-DB98-4269-ACE6-2DF49F9918C9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770"/>
            <a:ext cx="9114310" cy="621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2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417"/>
            <a:ext cx="8382000" cy="1143000"/>
          </a:xfrm>
        </p:spPr>
        <p:txBody>
          <a:bodyPr/>
          <a:lstStyle/>
          <a:p>
            <a:pPr algn="ctr"/>
            <a:r>
              <a:rPr lang="en-US" dirty="0"/>
              <a:t>Implementing HPC-ABDS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4038600"/>
          </a:xfrm>
        </p:spPr>
        <p:txBody>
          <a:bodyPr/>
          <a:lstStyle/>
          <a:p>
            <a:r>
              <a:rPr lang="en-US" sz="2400" dirty="0"/>
              <a:t>Build </a:t>
            </a:r>
            <a:r>
              <a:rPr lang="en-US" sz="2400" b="1" dirty="0"/>
              <a:t>HPC data analytics library </a:t>
            </a:r>
            <a:r>
              <a:rPr lang="en-US" sz="2400" dirty="0"/>
              <a:t>– NSF14-43054 Dibbs SPIDAL building blocks</a:t>
            </a:r>
          </a:p>
          <a:p>
            <a:r>
              <a:rPr lang="en-US" sz="2400" dirty="0"/>
              <a:t>Define Java Grande as approach and runtime</a:t>
            </a:r>
          </a:p>
          <a:p>
            <a:r>
              <a:rPr lang="en-US" sz="2400" dirty="0"/>
              <a:t>Software Philosophy – </a:t>
            </a:r>
            <a:r>
              <a:rPr lang="en-US" sz="2400" b="1" dirty="0"/>
              <a:t>enhance existing ABDS </a:t>
            </a:r>
            <a:r>
              <a:rPr lang="en-US" sz="2400" dirty="0"/>
              <a:t>rather than building standalone software</a:t>
            </a:r>
          </a:p>
          <a:p>
            <a:pPr lvl="1"/>
            <a:r>
              <a:rPr lang="en-US" sz="2400" dirty="0"/>
              <a:t>Heron, Storm, Hadoop, Spark, Hbase, Yarn, </a:t>
            </a:r>
            <a:r>
              <a:rPr lang="en-US" sz="2400" dirty="0" err="1"/>
              <a:t>Mesos</a:t>
            </a:r>
            <a:endParaRPr lang="en-US" sz="2400" dirty="0"/>
          </a:p>
          <a:p>
            <a:r>
              <a:rPr lang="en-US" sz="2400" dirty="0"/>
              <a:t>Working with Apache; how should one do this?</a:t>
            </a:r>
          </a:p>
          <a:p>
            <a:pPr lvl="1"/>
            <a:r>
              <a:rPr lang="en-US" sz="2400" dirty="0"/>
              <a:t>Establish a standalone HPC project </a:t>
            </a:r>
          </a:p>
          <a:p>
            <a:pPr lvl="1"/>
            <a:r>
              <a:rPr lang="en-US" sz="2400" dirty="0"/>
              <a:t>Join existing Apache projects and contribute HPC enhancements</a:t>
            </a:r>
          </a:p>
          <a:p>
            <a:r>
              <a:rPr lang="en-US" sz="2400" dirty="0"/>
              <a:t>Experimenting first with Twitter (Apache) Heron to build HPC Heron that supports science use cases (big images)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239547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sz="2800" dirty="0"/>
              <a:t>HPC-ABDS Mapping of Dibbs NSF14-43054 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105400"/>
          </a:xfrm>
        </p:spPr>
        <p:txBody>
          <a:bodyPr/>
          <a:lstStyle/>
          <a:p>
            <a:r>
              <a:rPr lang="en-US" b="1" dirty="0"/>
              <a:t>Level 17: Orchestration: </a:t>
            </a:r>
            <a:r>
              <a:rPr lang="en-US" dirty="0"/>
              <a:t>Apache Beam (Google Cloud Dataflow) integrated with Cloudmesh on HPC cluster</a:t>
            </a:r>
          </a:p>
          <a:p>
            <a:r>
              <a:rPr lang="en-US" b="1" dirty="0"/>
              <a:t>Level 16: Applications: </a:t>
            </a:r>
            <a:r>
              <a:rPr lang="en-US" dirty="0"/>
              <a:t>Datamining for molecular dynamics, Image processing for remote sensing and pathology, graphs, streaming, bioinformatics, social media, financial informatics, text mining</a:t>
            </a:r>
          </a:p>
          <a:p>
            <a:r>
              <a:rPr lang="en-US" b="1" dirty="0"/>
              <a:t>Level 16: Algorithms: </a:t>
            </a:r>
            <a:r>
              <a:rPr lang="en-US" dirty="0"/>
              <a:t>Generic and custom for applications </a:t>
            </a:r>
            <a:r>
              <a:rPr lang="en-US" b="1" dirty="0"/>
              <a:t>SPIDAL</a:t>
            </a:r>
          </a:p>
          <a:p>
            <a:r>
              <a:rPr lang="en-US" b="1" dirty="0"/>
              <a:t>Level 14: Programming: </a:t>
            </a:r>
            <a:r>
              <a:rPr lang="en-US" dirty="0"/>
              <a:t>Storm, Heron (Twitter replaces Storm), Hadoop, Spark, </a:t>
            </a:r>
            <a:r>
              <a:rPr lang="en-US" dirty="0" err="1"/>
              <a:t>Flink</a:t>
            </a:r>
            <a:r>
              <a:rPr lang="en-US" dirty="0"/>
              <a:t>. Improve Inter- and Intra-node performance</a:t>
            </a:r>
          </a:p>
          <a:p>
            <a:r>
              <a:rPr lang="en-US" b="1" dirty="0"/>
              <a:t>Level 13: Communication: </a:t>
            </a:r>
            <a:r>
              <a:rPr lang="en-US" dirty="0"/>
              <a:t>Enhanced Storm and Hadoop using HPC runtime technologies, Harp</a:t>
            </a:r>
          </a:p>
          <a:p>
            <a:r>
              <a:rPr lang="en-US" b="1" dirty="0"/>
              <a:t>Level 11: Data management: </a:t>
            </a:r>
            <a:r>
              <a:rPr lang="en-US" dirty="0"/>
              <a:t>Hbase and MongoDB integrated via use of Beam and other Apache tools; enhance Hbase</a:t>
            </a:r>
          </a:p>
          <a:p>
            <a:r>
              <a:rPr lang="en-US" b="1" dirty="0"/>
              <a:t>Level 9: Cluster Management: </a:t>
            </a:r>
            <a:r>
              <a:rPr lang="en-US" dirty="0"/>
              <a:t>Integrate Pilot Jobs with Yarn, </a:t>
            </a:r>
            <a:r>
              <a:rPr lang="en-US" dirty="0" err="1"/>
              <a:t>Mesos</a:t>
            </a:r>
            <a:r>
              <a:rPr lang="en-US" dirty="0"/>
              <a:t>, Spark, Hadoop; integrate Storm and Heron with </a:t>
            </a:r>
            <a:r>
              <a:rPr lang="en-US" dirty="0" err="1"/>
              <a:t>Slurm</a:t>
            </a:r>
            <a:endParaRPr lang="en-US" dirty="0"/>
          </a:p>
          <a:p>
            <a:r>
              <a:rPr lang="en-US" b="1" dirty="0"/>
              <a:t>Level 6: </a:t>
            </a:r>
            <a:r>
              <a:rPr lang="en-US" b="1" dirty="0" err="1"/>
              <a:t>DevOps</a:t>
            </a:r>
            <a:r>
              <a:rPr lang="en-US" b="1" dirty="0"/>
              <a:t>: </a:t>
            </a:r>
            <a:r>
              <a:rPr lang="en-US" dirty="0"/>
              <a:t>Python Cloudmesh virtual Cluster Interoperability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285834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8" y="0"/>
            <a:ext cx="8382000" cy="838200"/>
          </a:xfrm>
        </p:spPr>
        <p:txBody>
          <a:bodyPr/>
          <a:lstStyle/>
          <a:p>
            <a:r>
              <a:rPr lang="en-US" dirty="0"/>
              <a:t>Constructing HPC-ABDS Exemplars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0215"/>
            <a:ext cx="9144000" cy="5606143"/>
          </a:xfrm>
        </p:spPr>
        <p:txBody>
          <a:bodyPr/>
          <a:lstStyle/>
          <a:p>
            <a:r>
              <a:rPr lang="en-US" dirty="0"/>
              <a:t>This is one of next steps in NIST Big Data Working Group</a:t>
            </a:r>
          </a:p>
          <a:p>
            <a:r>
              <a:rPr lang="en-US" dirty="0"/>
              <a:t>Philosophy: jobs will run on virtual clusters defined on variety of infrastructures: HPC, SDSC Comet, OpenStack, Docker, AWS, Virtualbox</a:t>
            </a:r>
          </a:p>
          <a:p>
            <a:r>
              <a:rPr lang="en-US" dirty="0"/>
              <a:t>Jobs are defined hierarchically as a combination of Ansible (preferred over Chef as Python) scripts</a:t>
            </a:r>
          </a:p>
          <a:p>
            <a:r>
              <a:rPr lang="en-US" dirty="0"/>
              <a:t>Scripts are invoked on Infrastructure (</a:t>
            </a:r>
            <a:r>
              <a:rPr lang="en-US" b="1" dirty="0"/>
              <a:t>Cloudmesh</a:t>
            </a:r>
            <a:r>
              <a:rPr lang="en-US" dirty="0"/>
              <a:t> Tool)</a:t>
            </a:r>
          </a:p>
          <a:p>
            <a:r>
              <a:rPr lang="en-US" dirty="0"/>
              <a:t>INFO 524 </a:t>
            </a:r>
            <a:r>
              <a:rPr lang="en-US" b="1" dirty="0"/>
              <a:t>“Big Data Open Source Software Projects” </a:t>
            </a:r>
            <a:r>
              <a:rPr lang="en-US" dirty="0"/>
              <a:t>IU Data Science class required final project to be defined in Ansible and decent grade required that script worked (On NSF Chameleon and FutureSystems)</a:t>
            </a:r>
          </a:p>
          <a:p>
            <a:pPr lvl="1"/>
            <a:r>
              <a:rPr lang="en-US" dirty="0"/>
              <a:t>80 students gave 37 projects with ~20 pretty good such as</a:t>
            </a:r>
          </a:p>
          <a:p>
            <a:pPr lvl="1"/>
            <a:r>
              <a:rPr lang="en-US" dirty="0"/>
              <a:t>“Machine Learning benchmarks on Hadoop with </a:t>
            </a:r>
            <a:r>
              <a:rPr lang="en-US" dirty="0" err="1"/>
              <a:t>HiBench</a:t>
            </a:r>
            <a:r>
              <a:rPr lang="en-US" dirty="0"/>
              <a:t>”	Hadoop/YARN, Spark, Mahout, Hbase</a:t>
            </a:r>
          </a:p>
          <a:p>
            <a:pPr lvl="1"/>
            <a:r>
              <a:rPr lang="en-US" dirty="0"/>
              <a:t>“Human and Face Detection from Video”	Hadoop, Spark, </a:t>
            </a:r>
            <a:r>
              <a:rPr lang="en-US" dirty="0" err="1"/>
              <a:t>OpenCV</a:t>
            </a:r>
            <a:r>
              <a:rPr lang="en-US" dirty="0"/>
              <a:t>, Mahout, </a:t>
            </a:r>
            <a:r>
              <a:rPr lang="en-US" dirty="0" err="1"/>
              <a:t>MLLib</a:t>
            </a:r>
            <a:endParaRPr lang="en-US" dirty="0"/>
          </a:p>
          <a:p>
            <a:r>
              <a:rPr lang="en-US" dirty="0"/>
              <a:t>Build up </a:t>
            </a:r>
            <a:r>
              <a:rPr lang="en-US" b="1" dirty="0"/>
              <a:t>curated collection of Ansible scripts </a:t>
            </a:r>
            <a:r>
              <a:rPr lang="en-US" dirty="0"/>
              <a:t>defining use cases for benchmarking, standards,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81007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75" y="162689"/>
            <a:ext cx="8860038" cy="724889"/>
          </a:xfrm>
        </p:spPr>
        <p:txBody>
          <a:bodyPr/>
          <a:lstStyle/>
          <a:p>
            <a:r>
              <a:rPr lang="en-US" dirty="0"/>
              <a:t>Java MPI performs better than Threads</a:t>
            </a:r>
            <a:br>
              <a:rPr lang="en-US" dirty="0"/>
            </a:br>
            <a:r>
              <a:rPr lang="en-US" sz="2800" b="0" dirty="0"/>
              <a:t>128 24 core Haswell nodes on SPIDAL DA-MDS Code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</a:rPr>
              <a:t>5/17/2016</a:t>
            </a:r>
          </a:p>
        </p:txBody>
      </p:sp>
      <p:pic>
        <p:nvPicPr>
          <p:cNvPr id="10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51" y="887578"/>
            <a:ext cx="8850962" cy="5415146"/>
          </a:xfrm>
        </p:spPr>
      </p:pic>
      <p:sp>
        <p:nvSpPr>
          <p:cNvPr id="3" name="TextBox 2"/>
          <p:cNvSpPr txBox="1"/>
          <p:nvPr/>
        </p:nvSpPr>
        <p:spPr>
          <a:xfrm>
            <a:off x="5982101" y="4114800"/>
            <a:ext cx="283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Best Threads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intra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And MPI inter node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2718" y="2147977"/>
            <a:ext cx="184707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FF50B"/>
                </a:solidFill>
                <a:effectLst/>
                <a:uLnTx/>
                <a:uFillTx/>
              </a:rPr>
              <a:t>Best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</a:rPr>
              <a:t> MPI; inter and intra node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1171529"/>
            <a:ext cx="2436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/>
              <a:t>SM = Optimized Shared memory for intra-node MPI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6335610"/>
            <a:ext cx="7260321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HPC into Java Runtime and Programming Model</a:t>
            </a:r>
          </a:p>
        </p:txBody>
      </p:sp>
    </p:spTree>
    <p:extLst>
      <p:ext uri="{BB962C8B-B14F-4D97-AF65-F5344CB8AC3E}">
        <p14:creationId xmlns:p14="http://schemas.microsoft.com/office/powerpoint/2010/main" val="63471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2389" y="-139499"/>
            <a:ext cx="9248775" cy="828675"/>
          </a:xfrm>
        </p:spPr>
        <p:txBody>
          <a:bodyPr/>
          <a:lstStyle/>
          <a:p>
            <a:pPr algn="ctr"/>
            <a:r>
              <a:rPr lang="en-US" sz="2800" dirty="0"/>
              <a:t>Big Data - Big Simulation (Exascale)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" y="457200"/>
            <a:ext cx="9133490" cy="5562600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Discuss </a:t>
            </a:r>
            <a:r>
              <a:rPr lang="en-US" b="1" dirty="0">
                <a:solidFill>
                  <a:srgbClr val="C00000"/>
                </a:solidFill>
              </a:rPr>
              <a:t>Data </a:t>
            </a:r>
            <a:r>
              <a:rPr lang="en-US" dirty="0"/>
              <a:t>and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/>
              <a:t> together as built around problems which combine them, but we can get insight by separating which allows better understanding of </a:t>
            </a:r>
            <a:r>
              <a:rPr lang="en-US" b="1" dirty="0">
                <a:solidFill>
                  <a:srgbClr val="C00000"/>
                </a:solidFill>
              </a:rPr>
              <a:t>Big Data - Big Simulation “convergence”</a:t>
            </a:r>
          </a:p>
          <a:p>
            <a:r>
              <a:rPr lang="en-US" dirty="0"/>
              <a:t>Big Data  implies Data is large but Model varies</a:t>
            </a:r>
          </a:p>
          <a:p>
            <a:pPr lvl="1"/>
            <a:r>
              <a:rPr lang="en-US" sz="1600" dirty="0"/>
              <a:t>e.g. </a:t>
            </a:r>
            <a:r>
              <a:rPr lang="en-US" sz="1600" b="1" dirty="0"/>
              <a:t>LDA</a:t>
            </a:r>
            <a:r>
              <a:rPr lang="en-US" sz="1600" dirty="0"/>
              <a:t> with many topics or </a:t>
            </a:r>
            <a:r>
              <a:rPr lang="en-US" sz="1600" b="1" dirty="0"/>
              <a:t>deep learning </a:t>
            </a:r>
            <a:r>
              <a:rPr lang="en-US" sz="1600" dirty="0"/>
              <a:t>has large model</a:t>
            </a:r>
          </a:p>
          <a:p>
            <a:pPr lvl="1"/>
            <a:r>
              <a:rPr lang="en-US" sz="1600" dirty="0"/>
              <a:t>Clustering or Dimension reduction can be quite small</a:t>
            </a:r>
          </a:p>
          <a:p>
            <a:r>
              <a:rPr lang="en-US" b="1" dirty="0">
                <a:solidFill>
                  <a:srgbClr val="C00000"/>
                </a:solidFill>
              </a:rPr>
              <a:t>Simulations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can also be considered as </a:t>
            </a:r>
            <a:r>
              <a:rPr lang="en-US" b="1" dirty="0">
                <a:solidFill>
                  <a:srgbClr val="C00000"/>
                </a:solidFill>
              </a:rPr>
              <a:t>Data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</a:p>
          <a:p>
            <a:pPr lvl="1"/>
            <a:r>
              <a:rPr lang="en-US" sz="1600" b="1" dirty="0">
                <a:solidFill>
                  <a:srgbClr val="C00000"/>
                </a:solidFill>
              </a:rPr>
              <a:t>Model</a:t>
            </a:r>
            <a:r>
              <a:rPr lang="en-US" sz="1600" dirty="0"/>
              <a:t> is solving particle dynamics or partial differential equations</a:t>
            </a:r>
          </a:p>
          <a:p>
            <a:pPr lvl="1"/>
            <a:r>
              <a:rPr lang="en-US" sz="1600" b="1" dirty="0">
                <a:solidFill>
                  <a:srgbClr val="C00000"/>
                </a:solidFill>
              </a:rPr>
              <a:t>Data</a:t>
            </a:r>
            <a:r>
              <a:rPr lang="en-US" sz="1600" dirty="0"/>
              <a:t> could be small when just boundary conditions </a:t>
            </a:r>
          </a:p>
          <a:p>
            <a:pPr lvl="1"/>
            <a:r>
              <a:rPr lang="en-US" sz="1600" b="1" dirty="0">
                <a:solidFill>
                  <a:srgbClr val="C00000"/>
                </a:solidFill>
              </a:rPr>
              <a:t>Data</a:t>
            </a:r>
            <a:r>
              <a:rPr lang="en-US" sz="1600" dirty="0"/>
              <a:t> large with data assimilation (weather forecasting) or when data visualizations are produced by simulation</a:t>
            </a:r>
          </a:p>
          <a:p>
            <a:r>
              <a:rPr lang="en-US" b="1" dirty="0">
                <a:solidFill>
                  <a:srgbClr val="C00000"/>
                </a:solidFill>
              </a:rPr>
              <a:t>Data</a:t>
            </a:r>
            <a:r>
              <a:rPr lang="en-US" dirty="0"/>
              <a:t> often static between iterations (unless streaming);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/>
              <a:t> varies between iterations</a:t>
            </a:r>
          </a:p>
          <a:p>
            <a:pPr>
              <a:spcBef>
                <a:spcPts val="0"/>
              </a:spcBef>
            </a:pPr>
            <a:r>
              <a:rPr lang="en-US" dirty="0"/>
              <a:t>Take 51 NIST and other use cases </a:t>
            </a:r>
            <a:r>
              <a:rPr lang="en-US" dirty="0">
                <a:sym typeface="Wingdings" panose="05000000000000000000" pitchFamily="2" charset="2"/>
              </a:rPr>
              <a:t> derive multiple specific features</a:t>
            </a:r>
          </a:p>
          <a:p>
            <a:pPr>
              <a:spcBef>
                <a:spcPts val="0"/>
              </a:spcBef>
            </a:pPr>
            <a:r>
              <a:rPr lang="en-US" dirty="0"/>
              <a:t>Generalize and systematize with features termed “facets”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50 Facets (Big Data) or 64 Facets (Big Simulation and Data) </a:t>
            </a:r>
            <a:r>
              <a:rPr lang="en-US" dirty="0"/>
              <a:t>divided into 4 sets or views where each view has “similar” facets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Allows one to study coverage of benchmark sets and architectures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172200"/>
            <a:ext cx="656771" cy="293913"/>
          </a:xfrm>
        </p:spPr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2611924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403135&quot;&gt;&lt;object type=&quot;3&quot; unique_id=&quot;592686&quot;&gt;&lt;property id=&quot;20148&quot; value=&quot;5&quot;/&gt;&lt;property id=&quot;20300&quot; value=&quot;Slide 7 - &amp;quot;HPC-ABDS Mapping of Activities&amp;quot;&quot;/&gt;&lt;property id=&quot;20307&quot; value=&quot;337&quot;/&gt;&lt;/object&gt;&lt;object type=&quot;3&quot; unique_id=&quot;605784&quot;&gt;&lt;property id=&quot;20148&quot; value=&quot;5&quot;/&gt;&lt;property id=&quot;20300&quot; value=&quot;Slide 9 - &amp;quot;Java MPI performs better than Threads 128 24-core Haswell nodes on SPIDAL DA-MDS Code&amp;quot;&quot;/&gt;&lt;property id=&quot;20307&quot; value=&quot;339&quot;/&gt;&lt;/object&gt;&lt;object type=&quot;3&quot; unique_id=&quot;605787&quot;&gt;&lt;property id=&quot;20148&quot; value=&quot;5&quot;/&gt;&lt;property id=&quot;20300&quot; value=&quot;Slide 3 - &amp;quot;Big Data - Big Simulation (Exascale) Convergence&amp;quot;&quot;/&gt;&lt;property id=&quot;20307&quot; value=&quot;375&quot;/&gt;&lt;/object&gt;&lt;object type=&quot;3&quot; unique_id=&quot;605788&quot;&gt;&lt;property id=&quot;20148&quot; value=&quot;5&quot;/&gt;&lt;property id=&quot;20300&quot; value=&quot;Slide 5 - &amp;quot;6 Forms of MapReduce  Cover “all” circumstances  Describes  - Problem (Model     reflecting data)  - Machine  - Sof&quot;/&gt;&lt;property id=&quot;20307&quot; value=&quot;377&quot;/&gt;&lt;/object&gt;&lt;object type=&quot;3&quot; unique_id=&quot;605789&quot;&gt;&lt;property id=&quot;20148&quot; value=&quot;5&quot;/&gt;&lt;property id=&quot;20300&quot; value=&quot;Slide 8&quot;/&gt;&lt;property id=&quot;20307&quot; value=&quot;378&quot;/&gt;&lt;/object&gt;&lt;object type=&quot;3&quot; unique_id=&quot;605790&quot;&gt;&lt;property id=&quot;20148&quot; value=&quot;5&quot;/&gt;&lt;property id=&quot;20300&quot; value=&quot;Slide 10 - &amp;quot;MIDAS: Software Activities in DIBBS&amp;quot;&quot;/&gt;&lt;property id=&quot;20307&quot; value=&quot;365&quot;/&gt;&lt;/object&gt;&lt;object type=&quot;3&quot; unique_id=&quot;605791&quot;&gt;&lt;property id=&quot;20148&quot; value=&quot;5&quot;/&gt;&lt;property id=&quot;20300&quot; value=&quot;Slide 11 - &amp;quot;Cloudmesh Client&amp;quot;&quot;/&gt;&lt;property id=&quot;20307&quot; value=&quot;354&quot;/&gt;&lt;/object&gt;&lt;object type=&quot;3&quot; unique_id=&quot;605792&quot;&gt;&lt;property id=&quot;20148&quot; value=&quot;5&quot;/&gt;&lt;property id=&quot;20300&quot; value=&quot;Slide 12 - &amp;quot;Cloudmesh Client - Architecture&amp;quot;&quot;/&gt;&lt;property id=&quot;20307&quot; value=&quot;355&quot;/&gt;&lt;/object&gt;&lt;object type=&quot;3&quot; unique_id=&quot;605793&quot;&gt;&lt;property id=&quot;20148&quot; value=&quot;5&quot;/&gt;&lt;property id=&quot;20300&quot; value=&quot;Slide 13 - &amp;quot;Cloudmesh Client – OSG management&amp;quot;&quot;/&gt;&lt;property id=&quot;20307&quot; value=&quot;360&quot;/&gt;&lt;/object&gt;&lt;object type=&quot;3&quot; unique_id=&quot;605794&quot;&gt;&lt;property id=&quot;20148&quot; value=&quot;5&quot;/&gt;&lt;property id=&quot;20300&quot; value=&quot;Slide 14 - &amp;quot;Cloudmesh Client –  In support of Experiment Workflow &amp;quot;&quot;/&gt;&lt;property id=&quot;20307&quot; value=&quot;361&quot;/&gt;&lt;/object&gt;&lt;object type=&quot;3&quot; unique_id=&quot;605795&quot;&gt;&lt;property id=&quot;20148&quot; value=&quot;5&quot;/&gt;&lt;property id=&quot;20300&quot; value=&quot;Slide 15 - &amp;quot;Pilot-Hadoop/Spark Architecture&amp;quot;&quot;/&gt;&lt;property id=&quot;20307&quot; value=&quot;366&quot;/&gt;&lt;/object&gt;&lt;object type=&quot;3&quot; unique_id=&quot;605796&quot;&gt;&lt;property id=&quot;20148&quot; value=&quot;5&quot;/&gt;&lt;property id=&quot;20300&quot; value=&quot;Slide 16 - &amp;quot;Pilot-Hadoop Example&amp;quot;&quot;/&gt;&lt;property id=&quot;20307&quot; value=&quot;367&quot;/&gt;&lt;/object&gt;&lt;object type=&quot;3&quot; unique_id=&quot;605797&quot;&gt;&lt;property id=&quot;20148&quot; value=&quot;5&quot;/&gt;&lt;property id=&quot;20300&quot; value=&quot;Slide 17 - &amp;quot;Pilot-Data/Memory for Iterative  Processing&amp;quot;&quot;/&gt;&lt;property id=&quot;20307&quot; value=&quot;368&quot;/&gt;&lt;/object&gt;&lt;object type=&quot;3&quot; unique_id=&quot;605798&quot;&gt;&lt;property id=&quot;20148&quot; value=&quot;5&quot;/&gt;&lt;property id=&quot;20300&quot; value=&quot;Slide 18 - &amp;quot;Harp Implementations &amp;quot;&quot;/&gt;&lt;property id=&quot;20307&quot; value=&quot;380&quot;/&gt;&lt;/object&gt;&lt;object type=&quot;3&quot; unique_id=&quot;605799&quot;&gt;&lt;property id=&quot;20148&quot; value=&quot;5&quot;/&gt;&lt;property id=&quot;20300&quot; value=&quot;Slide 19&quot;/&gt;&lt;property id=&quot;20307&quot; value=&quot;379&quot;/&gt;&lt;/object&gt;&lt;object type=&quot;3&quot; unique_id=&quot;605800&quot;&gt;&lt;property id=&quot;20148&quot; value=&quot;5&quot;/&gt;&lt;property id=&quot;20300&quot; value=&quot;Slide 20 - &amp;quot;Harp LDA on Big Red II Supercomputer (Cray)&amp;quot;&quot;/&gt;&lt;property id=&quot;20307&quot; value=&quot;381&quot;/&gt;&lt;/object&gt;&lt;object type=&quot;3&quot; unique_id=&quot;605801&quot;&gt;&lt;property id=&quot;20148&quot; value=&quot;5&quot;/&gt;&lt;property id=&quot;20300&quot; value=&quot;Slide 21 - &amp;quot;SPIDAL Algorithms – Subgraph mining&amp;quot;&quot;/&gt;&lt;property id=&quot;20307&quot; value=&quot;345&quot;/&gt;&lt;/object&gt;&lt;object type=&quot;3&quot; unique_id=&quot;605802&quot;&gt;&lt;property id=&quot;20148&quot; value=&quot;5&quot;/&gt;&lt;property id=&quot;20300&quot; value=&quot;Slide 22 - &amp;quot;SPIDAL Algorithms – Random Graph Generation&amp;quot;&quot;/&gt;&lt;property id=&quot;20307&quot; value=&quot;362&quot;/&gt;&lt;/object&gt;&lt;object type=&quot;3&quot; unique_id=&quot;605803&quot;&gt;&lt;property id=&quot;20148&quot; value=&quot;5&quot;/&gt;&lt;property id=&quot;20300&quot; value=&quot;Slide 23 - &amp;quot;SPIDAL Algorithms – Triangle Counting&amp;quot;&quot;/&gt;&lt;property id=&quot;20307&quot; value=&quot;363&quot;/&gt;&lt;/object&gt;&lt;object type=&quot;3&quot; unique_id=&quot;605804&quot;&gt;&lt;property id=&quot;20148&quot; value=&quot;5&quot;/&gt;&lt;property id=&quot;20300&quot; value=&quot;Slide 24 - &amp;quot;SPIDAL Algorithms – Core I&amp;quot;&quot;/&gt;&lt;property id=&quot;20307&quot; value=&quot;342&quot;/&gt;&lt;/object&gt;&lt;object type=&quot;3&quot; unique_id=&quot;605805&quot;&gt;&lt;property id=&quot;20148&quot; value=&quot;5&quot;/&gt;&lt;property id=&quot;20300&quot; value=&quot;Slide 25 - &amp;quot;SPIDAL Algorithms – Core II&amp;quot;&quot;/&gt;&lt;property id=&quot;20307&quot; value=&quot;364&quot;/&gt;&lt;/object&gt;&lt;object type=&quot;3&quot; unique_id=&quot;605806&quot;&gt;&lt;property id=&quot;20148&quot; value=&quot;5&quot;/&gt;&lt;property id=&quot;20300&quot; value=&quot;Slide 26 - &amp;quot;SPIDAL Algorithms – Optimization I&amp;quot;&quot;/&gt;&lt;property id=&quot;20307&quot; value=&quot;350&quot;/&gt;&lt;/object&gt;&lt;object type=&quot;3&quot; unique_id=&quot;605807&quot;&gt;&lt;property id=&quot;20148&quot; value=&quot;5&quot;/&gt;&lt;property id=&quot;20300&quot; value=&quot;Slide 27 - &amp;quot;SPIDAL Algorithms – Optimization II&amp;quot;&quot;/&gt;&lt;property id=&quot;20307&quot; value=&quot;351&quot;/&gt;&lt;/object&gt;&lt;object type=&quot;3&quot; unique_id=&quot;605808&quot;&gt;&lt;property id=&quot;20148&quot; value=&quot;5&quot;/&gt;&lt;property id=&quot;20300&quot; value=&quot;Slide 28 - &amp;quot;2D Radar Polar Remote Sensing&amp;quot;&quot;/&gt;&lt;property id=&quot;20307&quot; value=&quot;352&quot;/&gt;&lt;/object&gt;&lt;object type=&quot;3&quot; unique_id=&quot;605809&quot;&gt;&lt;property id=&quot;20148&quot; value=&quot;5&quot;/&gt;&lt;property id=&quot;20300&quot; value=&quot;Slide 29 - &amp;quot;Imaging Applications: Remote Sensing,  Pathology, Spatial  Systems &amp;quot;&quot;/&gt;&lt;property id=&quot;20307&quot; value=&quot;344&quot;/&gt;&lt;/object&gt;&lt;object type=&quot;3&quot; unique_id=&quot;605810&quot;&gt;&lt;property id=&quot;20148&quot; value=&quot;5&quot;/&gt;&lt;property id=&quot;20300&quot; value=&quot;Slide 30 - &amp;quot;Some Applications Enabled&amp;quot;&quot;/&gt;&lt;property id=&quot;20307&quot; value=&quot;341&quot;/&gt;&lt;/object&gt;&lt;object type=&quot;3&quot; unique_id=&quot;605811&quot;&gt;&lt;property id=&quot;20148&quot; value=&quot;5&quot;/&gt;&lt;property id=&quot;20300&quot; value=&quot;Slide 31 - &amp;quot;3D Radar Polar Remote Sensing&amp;quot;&quot;/&gt;&lt;property id=&quot;20307&quot; value=&quot;353&quot;/&gt;&lt;/object&gt;&lt;object type=&quot;3&quot; unique_id=&quot;605812&quot;&gt;&lt;property id=&quot;20148&quot; value=&quot;5&quot;/&gt;&lt;property id=&quot;20300&quot; value=&quot;Slide 32 - &amp;quot;Algorithms – Nuclei Segmentation for Pathology Images&amp;quot;&quot;/&gt;&lt;property id=&quot;20307&quot; value=&quot;346&quot;/&gt;&lt;/object&gt;&lt;object type=&quot;3&quot; unique_id=&quot;605813&quot;&gt;&lt;property id=&quot;20148&quot; value=&quot;5&quot;/&gt;&lt;property id=&quot;20300&quot; value=&quot;Slide 33 - &amp;quot;Algorithms – Spatial Querying Methods&amp;quot;&quot;/&gt;&lt;property id=&quot;20307&quot; value=&quot;347&quot;/&gt;&lt;/object&gt;&lt;object type=&quot;3&quot; unique_id=&quot;605814&quot;&gt;&lt;property id=&quot;20148&quot; value=&quot;5&quot;/&gt;&lt;property id=&quot;20300&quot; value=&quot;Slide 34 - &amp;quot;Enabled Applications – Digital Pathology&amp;quot;&quot;/&gt;&lt;property id=&quot;20307&quot; value=&quot;348&quot;/&gt;&lt;/object&gt;&lt;object type=&quot;3&quot; unique_id=&quot;605815&quot;&gt;&lt;property id=&quot;20148&quot; value=&quot;5&quot;/&gt;&lt;property id=&quot;20300&quot; value=&quot;Slide 35 - &amp;quot;Applications – Public Health&amp;quot;&quot;/&gt;&lt;property id=&quot;20307&quot; value=&quot;349&quot;/&gt;&lt;/object&gt;&lt;object type=&quot;3&quot; unique_id=&quot;605816&quot;&gt;&lt;property id=&quot;20148&quot; value=&quot;5&quot;/&gt;&lt;property id=&quot;20300&quot; value=&quot;Slide 36 - &amp;quot;Biomolecular Simulation Data Analysis&amp;quot;&quot;/&gt;&lt;property id=&quot;20307&quot; value=&quot;369&quot;/&gt;&lt;/object&gt;&lt;object type=&quot;3&quot; unique_id=&quot;605817&quot;&gt;&lt;property id=&quot;20148&quot; value=&quot;5&quot;/&gt;&lt;property id=&quot;20300&quot; value=&quot;Slide 37 - &amp;quot;RADICAL-Pilot Hausdorff distance: all-pairs problem&amp;#x0D; &amp;quot;&quot;/&gt;&lt;property id=&quot;20307&quot; value=&quot;370&quot;/&gt;&lt;/object&gt;&lt;object type=&quot;3&quot; unique_id=&quot;605818&quot;&gt;&lt;property id=&quot;20148&quot; value=&quot;5&quot;/&gt;&lt;property id=&quot;20300&quot; value=&quot;Slide 38 - &amp;quot;Classification of lipids in membranes&amp;quot;&quot;/&gt;&lt;property id=&quot;20307&quot; value=&quot;372&quot;/&gt;&lt;/object&gt;&lt;object type=&quot;3&quot; unique_id=&quot;605819&quot;&gt;&lt;property id=&quot;20148&quot; value=&quot;5&quot;/&gt;&lt;property id=&quot;20300&quot; value=&quot;Slide 39 - &amp;quot;LeafletFinder&amp;quot;&quot;/&gt;&lt;property id=&quot;20307&quot; value=&quot;373&quot;/&gt;&lt;/object&gt;&lt;object type=&quot;3&quot; unique_id=&quot;605820&quot;&gt;&lt;property id=&quot;20148&quot; value=&quot;5&quot;/&gt;&lt;property id=&quot;20300&quot; value=&quot;Slide 40&quot;/&gt;&lt;property id=&quot;20307&quot; value=&quot;374&quot;/&gt;&lt;/object&gt;&lt;object type=&quot;3&quot; unique_id=&quot;606129&quot;&gt;&lt;property id=&quot;20148&quot; value=&quot;5&quot;/&gt;&lt;property id=&quot;20300&quot; value=&quot;Slide 4 - &amp;quot;64 Features in 4 views for Unified Classification of Big Data and Simulation Applications&amp;quot;&quot;/&gt;&lt;property id=&quot;20307&quot; value=&quot;382&quot;/&gt;&lt;/object&gt;&lt;object type=&quot;3&quot; unique_id=&quot;606342&quot;&gt;&lt;property id=&quot;20148&quot; value=&quot;5&quot;/&gt;&lt;property id=&quot;20300&quot; value=&quot;Slide 1 - &amp;quot;NSF14-43054 started October 1, 2014 Datanet: CIF21 DIBBs: Middleware and High Performance Analytics Libraries for S&quot;/&gt;&lt;property id=&quot;20307&quot; value=&quot;384&quot;/&gt;&lt;/object&gt;&lt;object type=&quot;3&quot; unique_id=&quot;606343&quot;&gt;&lt;property id=&quot;20148&quot; value=&quot;5&quot;/&gt;&lt;property id=&quot;20300&quot; value=&quot;Slide 2 - &amp;quot;Some Important Components of SPIDAL Dibbs&amp;quot;&quot;/&gt;&lt;property id=&quot;20307&quot; value=&quot;383&quot;/&gt;&lt;/object&gt;&lt;object type=&quot;3&quot; unique_id=&quot;606472&quot;&gt;&lt;property id=&quot;20148&quot; value=&quot;5&quot;/&gt;&lt;property id=&quot;20300&quot; value=&quot;Slide 6&quot;/&gt;&lt;property id=&quot;20307&quot; value=&quot;385&quot;/&gt;&lt;/object&gt;&lt;/object&gt;&lt;object type=&quot;8&quot; unique_id=&quot;4031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17863</TotalTime>
  <Words>860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Franklin Gothic Demi</vt:lpstr>
      <vt:lpstr>Franklin Gothic Medium</vt:lpstr>
      <vt:lpstr>Times New Roman</vt:lpstr>
      <vt:lpstr>Wingdings</vt:lpstr>
      <vt:lpstr>Blank Presentation</vt:lpstr>
      <vt:lpstr>3_Blank Presentation</vt:lpstr>
      <vt:lpstr>Panel on Merge or Split: Mutual Influence between Big Data and HPC Techniques</vt:lpstr>
      <vt:lpstr>Panel Topics</vt:lpstr>
      <vt:lpstr>PowerPoint Presentation</vt:lpstr>
      <vt:lpstr>PowerPoint Presentation</vt:lpstr>
      <vt:lpstr>Implementing HPC-ABDS</vt:lpstr>
      <vt:lpstr>HPC-ABDS Mapping of Dibbs NSF14-43054  project</vt:lpstr>
      <vt:lpstr>Constructing HPC-ABDS Exemplars</vt:lpstr>
      <vt:lpstr>Java MPI performs better than Threads 128 24 core Haswell nodes on SPIDAL DA-MDS Code</vt:lpstr>
      <vt:lpstr>Big Data - Big Simulation (Exascale) Convergence</vt:lpstr>
      <vt:lpstr>64 Features in 4 views for Unified Classification of Big Data and Simulation Applications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Information Technology and The Indiana University School of Informatics</dc:title>
  <dc:creator>Neal Moore</dc:creator>
  <cp:lastModifiedBy>Geoffrey Fox</cp:lastModifiedBy>
  <cp:revision>370</cp:revision>
  <cp:lastPrinted>2009-05-27T19:00:23Z</cp:lastPrinted>
  <dcterms:created xsi:type="dcterms:W3CDTF">2011-04-26T20:44:01Z</dcterms:created>
  <dcterms:modified xsi:type="dcterms:W3CDTF">2016-05-27T20:03:02Z</dcterms:modified>
</cp:coreProperties>
</file>