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 id="2147484283" r:id="rId3"/>
    <p:sldMasterId id="2147484314" r:id="rId4"/>
  </p:sldMasterIdLst>
  <p:notesMasterIdLst>
    <p:notesMasterId r:id="rId25"/>
  </p:notesMasterIdLst>
  <p:sldIdLst>
    <p:sldId id="472" r:id="rId5"/>
    <p:sldId id="473" r:id="rId6"/>
    <p:sldId id="382" r:id="rId7"/>
    <p:sldId id="385" r:id="rId8"/>
    <p:sldId id="387" r:id="rId9"/>
    <p:sldId id="440" r:id="rId10"/>
    <p:sldId id="392" r:id="rId11"/>
    <p:sldId id="398" r:id="rId12"/>
    <p:sldId id="393" r:id="rId13"/>
    <p:sldId id="434" r:id="rId14"/>
    <p:sldId id="435" r:id="rId15"/>
    <p:sldId id="395" r:id="rId16"/>
    <p:sldId id="399" r:id="rId17"/>
    <p:sldId id="400" r:id="rId18"/>
    <p:sldId id="401" r:id="rId19"/>
    <p:sldId id="375" r:id="rId20"/>
    <p:sldId id="413" r:id="rId21"/>
    <p:sldId id="378" r:id="rId22"/>
    <p:sldId id="471" r:id="rId23"/>
    <p:sldId id="463" r:id="rId24"/>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D6E70"/>
    <a:srgbClr val="F8F3D2"/>
    <a:srgbClr val="B30838"/>
    <a:srgbClr val="7D110C"/>
    <a:srgbClr val="598EDD"/>
    <a:srgbClr val="0083E6"/>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5" autoAdjust="0"/>
    <p:restoredTop sz="94660"/>
  </p:normalViewPr>
  <p:slideViewPr>
    <p:cSldViewPr>
      <p:cViewPr varScale="1">
        <p:scale>
          <a:sx n="94" d="100"/>
          <a:sy n="94" d="100"/>
        </p:scale>
        <p:origin x="1788" y="84"/>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218316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a:t>
            </a:fld>
            <a:endParaRPr lang="en-US" altLang="en-US"/>
          </a:p>
        </p:txBody>
      </p:sp>
    </p:spTree>
    <p:extLst>
      <p:ext uri="{BB962C8B-B14F-4D97-AF65-F5344CB8AC3E}">
        <p14:creationId xmlns:p14="http://schemas.microsoft.com/office/powerpoint/2010/main" val="136357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146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20763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93180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22667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17</a:t>
            </a:fld>
            <a:endParaRPr lang="en-US"/>
          </a:p>
        </p:txBody>
      </p:sp>
    </p:spTree>
    <p:extLst>
      <p:ext uri="{BB962C8B-B14F-4D97-AF65-F5344CB8AC3E}">
        <p14:creationId xmlns:p14="http://schemas.microsoft.com/office/powerpoint/2010/main" val="222835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253624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69702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8508977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2796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411184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0879319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51883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94481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43540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2788609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3381971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72652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53999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6479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31360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645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a:xfrm>
            <a:off x="5715000" y="6246358"/>
            <a:ext cx="2057400" cy="365125"/>
          </a:xfrm>
          <a:prstGeom prst="rect">
            <a:avLst/>
          </a:prstGeom>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1695949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48" r:id="rId3"/>
    <p:sldLayoutId id="2147484273" r:id="rId4"/>
    <p:sldLayoutId id="2147484304" r:id="rId5"/>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8" r:id="rId3"/>
    <p:sldLayoutId id="2147484280" r:id="rId4"/>
    <p:sldLayoutId id="2147484281" r:id="rId5"/>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5/17/2016</a:t>
            </a:r>
            <a:endParaRPr lang="en-US" i="1" dirty="0">
              <a:solidFill>
                <a:srgbClr val="000000">
                  <a:tint val="75000"/>
                </a:srgbClr>
              </a:solidFill>
            </a:endParaRPr>
          </a:p>
        </p:txBody>
      </p:sp>
    </p:spTree>
    <p:extLst>
      <p:ext uri="{BB962C8B-B14F-4D97-AF65-F5344CB8AC3E}">
        <p14:creationId xmlns:p14="http://schemas.microsoft.com/office/powerpoint/2010/main" val="53657853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9" r:id="rId5"/>
    <p:sldLayoutId id="2147484290" r:id="rId6"/>
    <p:sldLayoutId id="2147484291"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208327373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20" r:id="rId5"/>
    <p:sldLayoutId id="2147484321" r:id="rId6"/>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bigdatacoursespring2014.appspot.com/cour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69567"/>
            <a:ext cx="9129889" cy="1143000"/>
          </a:xfrm>
        </p:spPr>
        <p:txBody>
          <a:bodyPr/>
          <a:lstStyle/>
          <a:p>
            <a:pPr algn="ctr"/>
            <a:r>
              <a:rPr lang="en-US" dirty="0"/>
              <a:t>Big Data, Simulations and HPC Convergence</a:t>
            </a:r>
            <a:endParaRPr lang="en-US" b="1" dirty="0"/>
          </a:p>
        </p:txBody>
      </p:sp>
      <p:sp>
        <p:nvSpPr>
          <p:cNvPr id="7" name="Rectangle 6"/>
          <p:cNvSpPr/>
          <p:nvPr/>
        </p:nvSpPr>
        <p:spPr>
          <a:xfrm>
            <a:off x="-7057" y="2971800"/>
            <a:ext cx="9144000" cy="3194721"/>
          </a:xfrm>
          <a:prstGeom prst="rect">
            <a:avLst/>
          </a:prstGeom>
        </p:spPr>
        <p:txBody>
          <a:bodyPr wrap="square">
            <a:spAutoFit/>
          </a:bodyPr>
          <a:lstStyle/>
          <a:p>
            <a:pPr lvl="0" algn="ctr" defTabSz="457200" eaLnBrk="1" fontAlgn="auto" hangingPunct="1">
              <a:spcBef>
                <a:spcPct val="20000"/>
              </a:spcBef>
              <a:spcAft>
                <a:spcPts val="0"/>
              </a:spcAf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a:t>
            </a:r>
            <a:r>
              <a:rPr lang="en-US" b="1" i="0" dirty="0">
                <a:solidFill>
                  <a:prstClr val="black"/>
                </a:solidFill>
                <a:latin typeface="Arial"/>
                <a:cs typeface="Times New Roman" pitchFamily="18" charset="0"/>
              </a:rPr>
              <a:t>Fox, Judy </a:t>
            </a:r>
            <a:r>
              <a:rPr lang="en-US" b="1" i="0" dirty="0" err="1">
                <a:solidFill>
                  <a:prstClr val="black"/>
                </a:solidFill>
                <a:latin typeface="Arial"/>
                <a:cs typeface="Times New Roman" pitchFamily="18" charset="0"/>
              </a:rPr>
              <a:t>Qiu</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Shantenu</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Jha</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Saliya</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Ekanayake</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Supun</a:t>
            </a:r>
            <a:r>
              <a:rPr lang="en-US" b="1" i="0" dirty="0">
                <a:solidFill>
                  <a:prstClr val="black"/>
                </a:solidFill>
                <a:latin typeface="Arial"/>
                <a:cs typeface="Times New Roman" pitchFamily="18" charset="0"/>
              </a:rPr>
              <a:t> </a:t>
            </a:r>
            <a:r>
              <a:rPr lang="en-US" b="1" i="0" dirty="0" err="1">
                <a:solidFill>
                  <a:prstClr val="black"/>
                </a:solidFill>
                <a:latin typeface="Arial"/>
                <a:cs typeface="Times New Roman" pitchFamily="18" charset="0"/>
              </a:rPr>
              <a:t>Kamburugamuve</a:t>
            </a:r>
            <a:endParaRPr kumimoji="0" lang="en-US" sz="2400" b="1" i="0" u="none" strike="noStrike" kern="1200" cap="none" spc="0" normalizeH="0" baseline="0" noProof="0" dirty="0">
              <a:ln>
                <a:noFill/>
              </a:ln>
              <a:solidFill>
                <a:prstClr val="black"/>
              </a:solidFill>
              <a:effectLst/>
              <a:uLnTx/>
              <a:uFillTx/>
              <a:latin typeface="Arial"/>
              <a:cs typeface="Times New Roman"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June 16,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14111" y="1659944"/>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400" b="1" i="0" kern="0" dirty="0"/>
              <a:t>BDEC: Big Data and Extreme-scale Computing</a:t>
            </a:r>
          </a:p>
          <a:p>
            <a:pPr marL="0" indent="0" algn="ctr">
              <a:buNone/>
            </a:pPr>
            <a:r>
              <a:rPr lang="en-US" sz="2400" b="1" i="0" kern="0" dirty="0"/>
              <a:t>June 15-17 2016 Frankfurt</a:t>
            </a:r>
          </a:p>
          <a:p>
            <a:pPr marL="0" indent="0" algn="ctr">
              <a:buNone/>
            </a:pPr>
            <a:r>
              <a:rPr lang="en-US" sz="2400" b="1" i="0" kern="0" dirty="0"/>
              <a:t>http://www.exascale.org/bdec/meeting/frankfurt</a:t>
            </a:r>
          </a:p>
        </p:txBody>
      </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450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4" y="0"/>
            <a:ext cx="8382000" cy="1143000"/>
          </a:xfrm>
        </p:spPr>
        <p:txBody>
          <a:bodyPr/>
          <a:lstStyle/>
          <a:p>
            <a:r>
              <a:rPr lang="en-US" dirty="0"/>
              <a:t>Some confusing issues; Missing Requirements; Missing Consensus III</a:t>
            </a:r>
          </a:p>
        </p:txBody>
      </p:sp>
      <p:sp>
        <p:nvSpPr>
          <p:cNvPr id="3" name="Content Placeholder 2"/>
          <p:cNvSpPr>
            <a:spLocks noGrp="1"/>
          </p:cNvSpPr>
          <p:nvPr>
            <p:ph idx="1"/>
          </p:nvPr>
        </p:nvSpPr>
        <p:spPr>
          <a:xfrm>
            <a:off x="-21771" y="990600"/>
            <a:ext cx="9144000" cy="5029200"/>
          </a:xfrm>
        </p:spPr>
        <p:txBody>
          <a:bodyPr/>
          <a:lstStyle/>
          <a:p>
            <a:r>
              <a:rPr lang="en-US" b="1" dirty="0"/>
              <a:t>What is the appropriate hardware?</a:t>
            </a:r>
          </a:p>
          <a:p>
            <a:pPr lvl="1"/>
            <a:r>
              <a:rPr lang="en-US" dirty="0"/>
              <a:t>Depends on answers to “what are requirements” and software choices</a:t>
            </a:r>
          </a:p>
          <a:p>
            <a:pPr lvl="1"/>
            <a:r>
              <a:rPr lang="en-US" dirty="0"/>
              <a:t>What is flexible cost effective hardware; at universities? In public clouds? </a:t>
            </a:r>
          </a:p>
          <a:p>
            <a:pPr lvl="1"/>
            <a:r>
              <a:rPr lang="en-US" dirty="0"/>
              <a:t>HPC v. HTC (high throughput) v. Cloud</a:t>
            </a:r>
          </a:p>
          <a:p>
            <a:pPr lvl="1"/>
            <a:r>
              <a:rPr lang="en-US" dirty="0"/>
              <a:t>Value of GPU’s and other innovative node hardware</a:t>
            </a:r>
          </a:p>
          <a:p>
            <a:r>
              <a:rPr lang="en-US" b="1" dirty="0"/>
              <a:t>Miscellaneous Issues</a:t>
            </a:r>
          </a:p>
          <a:p>
            <a:pPr lvl="1"/>
            <a:r>
              <a:rPr lang="en-US" dirty="0"/>
              <a:t>Big Data Performance analysis often rudimentary (compared to HPC)</a:t>
            </a:r>
          </a:p>
          <a:p>
            <a:pPr lvl="1"/>
            <a:r>
              <a:rPr lang="en-US" dirty="0"/>
              <a:t>What is the Big Data Stack?</a:t>
            </a:r>
          </a:p>
          <a:p>
            <a:pPr lvl="1"/>
            <a:r>
              <a:rPr lang="en-US" dirty="0"/>
              <a:t>Trade-off between “integrated systems” versus using a collection of independent components</a:t>
            </a:r>
          </a:p>
          <a:p>
            <a:pPr lvl="1"/>
            <a:r>
              <a:rPr lang="en-US" dirty="0"/>
              <a:t>What are parallelization challenges? Library of “hand optimized” code versus automatic parallelization and domain specific libraries</a:t>
            </a:r>
          </a:p>
          <a:p>
            <a:pPr lvl="1"/>
            <a:r>
              <a:rPr lang="en-US" dirty="0"/>
              <a:t>Can DevOps be used more systematically to promote interoperability</a:t>
            </a:r>
          </a:p>
          <a:p>
            <a:pPr lvl="1"/>
            <a:r>
              <a:rPr lang="en-US" dirty="0"/>
              <a:t>Orchestration v. Management; TOSCA v. BPEL (Heat v. Beam)</a:t>
            </a:r>
          </a:p>
          <a:p>
            <a:endParaRPr lang="en-US" dirty="0"/>
          </a:p>
          <a:p>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163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4" y="0"/>
            <a:ext cx="8382000" cy="1143000"/>
          </a:xfrm>
        </p:spPr>
        <p:txBody>
          <a:bodyPr/>
          <a:lstStyle/>
          <a:p>
            <a:r>
              <a:rPr lang="en-US" dirty="0"/>
              <a:t>Some confusing issues; Missing Requirements; Missing Consensus IV</a:t>
            </a:r>
          </a:p>
        </p:txBody>
      </p:sp>
      <p:sp>
        <p:nvSpPr>
          <p:cNvPr id="3" name="Content Placeholder 2"/>
          <p:cNvSpPr>
            <a:spLocks noGrp="1"/>
          </p:cNvSpPr>
          <p:nvPr>
            <p:ph idx="1"/>
          </p:nvPr>
        </p:nvSpPr>
        <p:spPr>
          <a:xfrm>
            <a:off x="12560" y="1371600"/>
            <a:ext cx="9144000" cy="2855485"/>
          </a:xfrm>
        </p:spPr>
        <p:txBody>
          <a:bodyPr/>
          <a:lstStyle/>
          <a:p>
            <a:r>
              <a:rPr lang="en-US" b="1" dirty="0"/>
              <a:t>Status of field</a:t>
            </a:r>
          </a:p>
          <a:p>
            <a:pPr lvl="1"/>
            <a:r>
              <a:rPr lang="en-US" dirty="0"/>
              <a:t>What problems need to be solved?</a:t>
            </a:r>
          </a:p>
          <a:p>
            <a:pPr lvl="1"/>
            <a:r>
              <a:rPr lang="en-US" dirty="0"/>
              <a:t>What is pretty universally agreed?</a:t>
            </a:r>
          </a:p>
          <a:p>
            <a:pPr lvl="1"/>
            <a:r>
              <a:rPr lang="en-US" dirty="0"/>
              <a:t>What is understood (by some) but not broadly agreed?</a:t>
            </a:r>
          </a:p>
          <a:p>
            <a:pPr lvl="1"/>
            <a:r>
              <a:rPr lang="en-US" dirty="0"/>
              <a:t>What is  not understood and needs substantial more work?</a:t>
            </a:r>
          </a:p>
          <a:p>
            <a:pPr lvl="1"/>
            <a:r>
              <a:rPr lang="en-US" dirty="0"/>
              <a:t>Is there an interesting Big Data Exascale Convergence?</a:t>
            </a:r>
          </a:p>
          <a:p>
            <a:pPr lvl="1"/>
            <a:r>
              <a:rPr lang="en-US" dirty="0"/>
              <a:t>Role of Data Science? Curriculum of Data Science?</a:t>
            </a:r>
          </a:p>
          <a:p>
            <a:pPr lvl="1"/>
            <a:r>
              <a:rPr lang="en-US" dirty="0"/>
              <a:t>Role of Benchmarks</a:t>
            </a:r>
          </a:p>
          <a:p>
            <a:endParaRPr lang="en-US" dirty="0"/>
          </a:p>
          <a:p>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6579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https://bigdatacoursespring2014.appspot.com/course</a:t>
            </a:r>
            <a:r>
              <a:rPr lang="en-US" sz="1600" dirty="0"/>
              <a:t> (Section 5)</a:t>
            </a:r>
          </a:p>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                Energy(1): </a:t>
            </a:r>
            <a:r>
              <a:rPr lang="en-US" sz="1600" dirty="0"/>
              <a:t>Smart grid</a:t>
            </a:r>
          </a:p>
          <a:p>
            <a:pPr marL="0" indent="0">
              <a:buNone/>
            </a:pPr>
            <a:endParaRPr lang="en-US" sz="1600" dirty="0"/>
          </a:p>
        </p:txBody>
      </p:sp>
      <p:sp>
        <p:nvSpPr>
          <p:cNvPr id="4" name="TextBox 3"/>
          <p:cNvSpPr txBox="1"/>
          <p:nvPr/>
        </p:nvSpPr>
        <p:spPr>
          <a:xfrm>
            <a:off x="5050715" y="793700"/>
            <a:ext cx="4114800" cy="707886"/>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rgbClr val="0070C0"/>
                </a:solidFill>
                <a:effectLst/>
                <a:uLnTx/>
                <a:uFillTx/>
                <a:cs typeface="Times New Roman" panose="02020603050405020304" pitchFamily="18" charset="0"/>
              </a:rPr>
              <a:t>26 Features for each use case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rgbClr val="0070C0"/>
                </a:solidFill>
                <a:effectLst/>
                <a:uLnTx/>
                <a:uFillTx/>
                <a:cs typeface="Times New Roman" panose="02020603050405020304" pitchFamily="18" charset="0"/>
              </a:rPr>
              <a:t>                         Biased to science</a:t>
            </a: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5065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7472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7320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5868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a:t>
            </a:r>
          </a:p>
        </p:txBody>
      </p:sp>
      <p:sp>
        <p:nvSpPr>
          <p:cNvPr id="3" name="Content Placeholder 2"/>
          <p:cNvSpPr>
            <a:spLocks noGrp="1"/>
          </p:cNvSpPr>
          <p:nvPr>
            <p:ph idx="1"/>
          </p:nvPr>
        </p:nvSpPr>
        <p:spPr>
          <a:xfrm>
            <a:off x="10510" y="457200"/>
            <a:ext cx="9133490" cy="5562600"/>
          </a:xfrm>
          <a:noFill/>
        </p:spPr>
        <p:txBody>
          <a:bodyPr/>
          <a:lstStyle/>
          <a:p>
            <a:pPr>
              <a:spcBef>
                <a:spcPts val="0"/>
              </a:spcBef>
            </a:pPr>
            <a:r>
              <a:rPr lang="en-US" sz="2400" dirty="0"/>
              <a:t>Need to discuss </a:t>
            </a:r>
            <a:r>
              <a:rPr lang="en-US" sz="2400" b="1" dirty="0">
                <a:solidFill>
                  <a:srgbClr val="C00000"/>
                </a:solidFill>
              </a:rPr>
              <a:t>Data </a:t>
            </a:r>
            <a:r>
              <a:rPr lang="en-US" sz="2400" dirty="0"/>
              <a:t>and </a:t>
            </a:r>
            <a:r>
              <a:rPr lang="en-US" sz="2400" b="1" dirty="0">
                <a:solidFill>
                  <a:srgbClr val="C00000"/>
                </a:solidFill>
              </a:rPr>
              <a:t>Model</a:t>
            </a:r>
            <a:r>
              <a:rPr lang="en-US" sz="2400" dirty="0"/>
              <a:t> as problems combine them, but we can get insight by separating which allows better understanding of </a:t>
            </a:r>
            <a:r>
              <a:rPr lang="en-US" sz="2400" b="1" dirty="0">
                <a:solidFill>
                  <a:srgbClr val="C00000"/>
                </a:solidFill>
              </a:rPr>
              <a:t>Big Data - Big Simulation “convergence” (or differences!)</a:t>
            </a:r>
          </a:p>
          <a:p>
            <a:r>
              <a:rPr lang="en-US" sz="2400" b="1" dirty="0">
                <a:solidFill>
                  <a:srgbClr val="C00000"/>
                </a:solidFill>
              </a:rPr>
              <a:t>Big Data  </a:t>
            </a:r>
            <a:r>
              <a:rPr lang="en-US" sz="2400" dirty="0"/>
              <a:t>implies Data is large but Model varies</a:t>
            </a:r>
          </a:p>
          <a:p>
            <a:pPr lvl="1"/>
            <a:r>
              <a:rPr lang="en-US" dirty="0"/>
              <a:t>e.g. </a:t>
            </a:r>
            <a:r>
              <a:rPr lang="en-US" b="1" dirty="0"/>
              <a:t>LDA</a:t>
            </a:r>
            <a:r>
              <a:rPr lang="en-US" dirty="0"/>
              <a:t> with many topics or </a:t>
            </a:r>
            <a:r>
              <a:rPr lang="en-US" b="1" dirty="0"/>
              <a:t>deep learning </a:t>
            </a:r>
            <a:r>
              <a:rPr lang="en-US" dirty="0"/>
              <a:t>has large model</a:t>
            </a:r>
          </a:p>
          <a:p>
            <a:pPr lvl="1"/>
            <a:r>
              <a:rPr lang="en-US" dirty="0"/>
              <a:t>Clustering or Dimension reduction can be quite small for model</a:t>
            </a:r>
          </a:p>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and </a:t>
            </a:r>
            <a:r>
              <a:rPr lang="en-US" sz="2400" b="1" dirty="0">
                <a:solidFill>
                  <a:srgbClr val="C00000"/>
                </a:solidFill>
              </a:rPr>
              <a:t>Model</a:t>
            </a:r>
          </a:p>
          <a:p>
            <a:pPr lvl="1"/>
            <a:r>
              <a:rPr lang="en-US" b="1" dirty="0">
                <a:solidFill>
                  <a:srgbClr val="C00000"/>
                </a:solidFill>
              </a:rPr>
              <a:t>Model</a:t>
            </a:r>
            <a:r>
              <a:rPr lang="en-US" dirty="0"/>
              <a:t> is solving particle dynamics or partial differential equations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1192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8" y="448799"/>
            <a:ext cx="9065491" cy="5609102"/>
          </a:xfrm>
        </p:spPr>
        <p:txBody>
          <a:bodyPr>
            <a:noAutofit/>
          </a:bodyPr>
          <a:lstStyle/>
          <a:p>
            <a:pPr>
              <a:spcBef>
                <a:spcPts val="225"/>
              </a:spcBef>
              <a:buFont typeface="+mj-lt"/>
              <a:buAutoNum type="arabicParenR"/>
            </a:pPr>
            <a:r>
              <a:rPr lang="en-US" sz="1600" dirty="0">
                <a:latin typeface="Calibri" panose="020F0502020204030204" pitchFamily="34" charset="0"/>
              </a:rPr>
              <a:t>Message Protocols:</a:t>
            </a:r>
          </a:p>
          <a:p>
            <a:pPr>
              <a:spcBef>
                <a:spcPts val="225"/>
              </a:spcBef>
              <a:buFont typeface="+mj-lt"/>
              <a:buAutoNum type="arabicParenR"/>
            </a:pPr>
            <a:r>
              <a:rPr lang="en-US" sz="1600" dirty="0">
                <a:latin typeface="Calibri" panose="020F0502020204030204" pitchFamily="34" charset="0"/>
              </a:rPr>
              <a:t>Distributed Coordination:</a:t>
            </a:r>
          </a:p>
          <a:p>
            <a:pPr>
              <a:spcBef>
                <a:spcPts val="225"/>
              </a:spcBef>
              <a:buFont typeface="+mj-lt"/>
              <a:buAutoNum type="arabicParenR"/>
            </a:pPr>
            <a:r>
              <a:rPr lang="en-US" sz="1600" dirty="0">
                <a:latin typeface="Calibri" panose="020F0502020204030204" pitchFamily="34" charset="0"/>
              </a:rPr>
              <a:t>Security &amp; Privacy:</a:t>
            </a:r>
          </a:p>
          <a:p>
            <a:pPr>
              <a:spcBef>
                <a:spcPts val="225"/>
              </a:spcBef>
              <a:buFont typeface="+mj-lt"/>
              <a:buAutoNum type="arabicParenR"/>
            </a:pPr>
            <a:r>
              <a:rPr lang="en-US" sz="1600" dirty="0">
                <a:latin typeface="Calibri" panose="020F0502020204030204" pitchFamily="34" charset="0"/>
              </a:rPr>
              <a:t>Monitoring: </a:t>
            </a:r>
          </a:p>
          <a:p>
            <a:pPr>
              <a:spcBef>
                <a:spcPts val="225"/>
              </a:spcBef>
              <a:buFont typeface="+mj-lt"/>
              <a:buAutoNum type="arabicParenR"/>
            </a:pPr>
            <a:r>
              <a:rPr lang="en-US" sz="1600" dirty="0" err="1">
                <a:latin typeface="Calibri" panose="020F0502020204030204" pitchFamily="34" charset="0"/>
              </a:rPr>
              <a:t>IaaS</a:t>
            </a:r>
            <a:r>
              <a:rPr lang="en-US" sz="1600" dirty="0">
                <a:latin typeface="Calibri" panose="020F0502020204030204" pitchFamily="34" charset="0"/>
              </a:rPr>
              <a:t> Management from HPC to hypervisors:</a:t>
            </a:r>
          </a:p>
          <a:p>
            <a:pPr>
              <a:spcBef>
                <a:spcPts val="225"/>
              </a:spcBef>
              <a:buFont typeface="+mj-lt"/>
              <a:buAutoNum type="arabicParenR"/>
            </a:pPr>
            <a:r>
              <a:rPr lang="en-US" sz="1600" dirty="0">
                <a:latin typeface="Calibri" panose="020F0502020204030204" pitchFamily="34" charset="0"/>
              </a:rPr>
              <a:t>DevOps: </a:t>
            </a:r>
          </a:p>
          <a:p>
            <a:pPr>
              <a:spcBef>
                <a:spcPts val="225"/>
              </a:spcBef>
              <a:buFont typeface="+mj-lt"/>
              <a:buAutoNum type="arabicParenR"/>
            </a:pPr>
            <a:r>
              <a:rPr lang="en-US" sz="1600" dirty="0">
                <a:latin typeface="Calibri" panose="020F0502020204030204" pitchFamily="34" charset="0"/>
              </a:rPr>
              <a:t>Interoperability:</a:t>
            </a:r>
          </a:p>
          <a:p>
            <a:pPr>
              <a:spcBef>
                <a:spcPts val="225"/>
              </a:spcBef>
              <a:buFont typeface="+mj-lt"/>
              <a:buAutoNum type="arabicParenR"/>
            </a:pPr>
            <a:r>
              <a:rPr lang="en-US" sz="1600" dirty="0">
                <a:latin typeface="Calibri" panose="020F0502020204030204" pitchFamily="34" charset="0"/>
              </a:rPr>
              <a:t>File systems: </a:t>
            </a:r>
          </a:p>
          <a:p>
            <a:pPr>
              <a:spcBef>
                <a:spcPts val="225"/>
              </a:spcBef>
              <a:buFont typeface="+mj-lt"/>
              <a:buAutoNum type="arabicParenR"/>
            </a:pPr>
            <a:r>
              <a:rPr lang="en-US" sz="1600" dirty="0">
                <a:latin typeface="Calibri" panose="020F0502020204030204" pitchFamily="34" charset="0"/>
              </a:rPr>
              <a:t>Cluster Resource Management: </a:t>
            </a:r>
          </a:p>
          <a:p>
            <a:pPr>
              <a:spcBef>
                <a:spcPts val="225"/>
              </a:spcBef>
              <a:buFont typeface="+mj-lt"/>
              <a:buAutoNum type="arabicParenR"/>
            </a:pPr>
            <a:r>
              <a:rPr lang="en-US" sz="1600" dirty="0">
                <a:latin typeface="Calibri" panose="020F0502020204030204" pitchFamily="34" charset="0"/>
              </a:rPr>
              <a:t>Data Transport: </a:t>
            </a:r>
          </a:p>
          <a:p>
            <a:pPr>
              <a:spcBef>
                <a:spcPts val="225"/>
              </a:spcBef>
              <a:buFont typeface="+mj-lt"/>
              <a:buAutoNum type="arabicParenR"/>
            </a:pPr>
            <a:r>
              <a:rPr lang="en-US" sz="1600" dirty="0">
                <a:latin typeface="Calibri" panose="020F0502020204030204" pitchFamily="34" charset="0"/>
              </a:rPr>
              <a:t>A) File management</a:t>
            </a:r>
            <a:br>
              <a:rPr lang="en-US" sz="1600" dirty="0">
                <a:latin typeface="Calibri" panose="020F0502020204030204" pitchFamily="34" charset="0"/>
              </a:rPr>
            </a:br>
            <a:r>
              <a:rPr lang="en-US" sz="1600" dirty="0">
                <a:latin typeface="Calibri" panose="020F0502020204030204" pitchFamily="34" charset="0"/>
              </a:rPr>
              <a:t>B) NoSQL</a:t>
            </a:r>
            <a:br>
              <a:rPr lang="en-US" sz="1600" dirty="0">
                <a:latin typeface="Calibri" panose="020F0502020204030204" pitchFamily="34" charset="0"/>
              </a:rPr>
            </a:br>
            <a:r>
              <a:rPr lang="en-US" sz="1600" dirty="0">
                <a:latin typeface="Calibri" panose="020F0502020204030204" pitchFamily="34" charset="0"/>
              </a:rPr>
              <a:t>C) SQL </a:t>
            </a:r>
          </a:p>
          <a:p>
            <a:pPr>
              <a:spcBef>
                <a:spcPts val="225"/>
              </a:spcBef>
              <a:buFont typeface="+mj-lt"/>
              <a:buAutoNum type="arabicParenR"/>
            </a:pPr>
            <a:r>
              <a:rPr lang="en-US" sz="1600" dirty="0">
                <a:latin typeface="Calibri" panose="020F0502020204030204" pitchFamily="34" charset="0"/>
              </a:rPr>
              <a:t>In-memory </a:t>
            </a:r>
            <a:r>
              <a:rPr lang="en-US" sz="1600" dirty="0" err="1">
                <a:latin typeface="Calibri" panose="020F0502020204030204" pitchFamily="34" charset="0"/>
              </a:rPr>
              <a:t>databases&amp;caches</a:t>
            </a:r>
            <a:r>
              <a:rPr lang="en-US" sz="1600" dirty="0">
                <a:latin typeface="Calibri" panose="020F0502020204030204" pitchFamily="34" charset="0"/>
              </a:rPr>
              <a:t> / Object-relational mapping / Extraction Tools</a:t>
            </a:r>
          </a:p>
          <a:p>
            <a:pPr>
              <a:spcBef>
                <a:spcPts val="225"/>
              </a:spcBef>
              <a:buFont typeface="+mj-lt"/>
              <a:buAutoNum type="arabicParenR"/>
            </a:pPr>
            <a:r>
              <a:rPr lang="en-US" sz="16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600" dirty="0">
                <a:latin typeface="Calibri" panose="020F0502020204030204" pitchFamily="34" charset="0"/>
              </a:rPr>
              <a:t>A) Basic Programming model and runtime, SPMD, </a:t>
            </a:r>
            <a:r>
              <a:rPr lang="en-US" sz="1600" dirty="0" err="1">
                <a:latin typeface="Calibri" panose="020F0502020204030204" pitchFamily="34" charset="0"/>
              </a:rPr>
              <a:t>MapReduce</a:t>
            </a:r>
            <a:r>
              <a:rPr lang="en-US" sz="1600" dirty="0">
                <a:latin typeface="Calibri" panose="020F0502020204030204" pitchFamily="34" charset="0"/>
              </a:rPr>
              <a:t>:</a:t>
            </a:r>
            <a:br>
              <a:rPr lang="en-US" sz="1600" dirty="0">
                <a:latin typeface="Calibri" panose="020F0502020204030204" pitchFamily="34" charset="0"/>
              </a:rPr>
            </a:br>
            <a:r>
              <a:rPr lang="en-US" sz="1600" dirty="0">
                <a:latin typeface="Calibri" panose="020F0502020204030204" pitchFamily="34" charset="0"/>
              </a:rPr>
              <a:t>B) Streaming:</a:t>
            </a:r>
          </a:p>
          <a:p>
            <a:pPr>
              <a:spcBef>
                <a:spcPts val="225"/>
              </a:spcBef>
              <a:buFont typeface="+mj-lt"/>
              <a:buAutoNum type="arabicParenR"/>
            </a:pPr>
            <a:r>
              <a:rPr lang="en-US" sz="1600" dirty="0">
                <a:latin typeface="Calibri" panose="020F0502020204030204" pitchFamily="34" charset="0"/>
              </a:rPr>
              <a:t>A) High level Programming: </a:t>
            </a:r>
            <a:br>
              <a:rPr lang="en-US" sz="1600" dirty="0">
                <a:latin typeface="Calibri" panose="020F0502020204030204" pitchFamily="34" charset="0"/>
              </a:rPr>
            </a:br>
            <a:r>
              <a:rPr lang="en-US" sz="1600" dirty="0">
                <a:latin typeface="Calibri" panose="020F0502020204030204" pitchFamily="34" charset="0"/>
              </a:rPr>
              <a:t>B) Frameworks</a:t>
            </a:r>
          </a:p>
          <a:p>
            <a:pPr>
              <a:spcBef>
                <a:spcPts val="225"/>
              </a:spcBef>
              <a:buFont typeface="+mj-lt"/>
              <a:buAutoNum type="arabicParenR"/>
            </a:pPr>
            <a:r>
              <a:rPr lang="en-US" sz="1600" dirty="0">
                <a:latin typeface="Calibri" panose="020F0502020204030204" pitchFamily="34" charset="0"/>
              </a:rPr>
              <a:t>Application and Analytics: </a:t>
            </a:r>
          </a:p>
          <a:p>
            <a:pPr>
              <a:spcBef>
                <a:spcPts val="225"/>
              </a:spcBef>
              <a:buFont typeface="+mj-lt"/>
              <a:buAutoNum type="arabicParenR"/>
            </a:pPr>
            <a:r>
              <a:rPr lang="en-US" sz="1600" dirty="0">
                <a:latin typeface="Calibri" panose="020F0502020204030204" pitchFamily="34" charset="0"/>
              </a:rPr>
              <a:t>Workflow-Orchestration:</a:t>
            </a:r>
          </a:p>
        </p:txBody>
      </p:sp>
      <p:sp>
        <p:nvSpPr>
          <p:cNvPr id="6" name="TextBox 5"/>
          <p:cNvSpPr txBox="1"/>
          <p:nvPr/>
        </p:nvSpPr>
        <p:spPr>
          <a:xfrm>
            <a:off x="4753263" y="787078"/>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533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pic>
        <p:nvPicPr>
          <p:cNvPr id="4" name="Picture 3"/>
          <p:cNvPicPr>
            <a:picLocks noChangeAspect="1"/>
          </p:cNvPicPr>
          <p:nvPr/>
        </p:nvPicPr>
        <p:blipFill>
          <a:blip r:embed="rId2"/>
          <a:stretch>
            <a:fillRect/>
          </a:stretch>
        </p:blipFill>
        <p:spPr>
          <a:xfrm>
            <a:off x="14845" y="319770"/>
            <a:ext cx="9114310" cy="6218459"/>
          </a:xfrm>
          <a:prstGeom prst="rect">
            <a:avLst/>
          </a:prstGeom>
        </p:spPr>
      </p:pic>
      <p:sp>
        <p:nvSpPr>
          <p:cNvPr id="2" name="Date Placeholder 1"/>
          <p:cNvSpPr>
            <a:spLocks noGrp="1"/>
          </p:cNvSpPr>
          <p:nvPr>
            <p:ph type="dt" sz="half" idx="2"/>
          </p:nvPr>
        </p:nvSpPr>
        <p:spPr/>
        <p:txBody>
          <a:bodyPr/>
          <a:lstStyle/>
          <a:p>
            <a:r>
              <a:rPr lang="en-US">
                <a:solidFill>
                  <a:srgbClr val="000000">
                    <a:tint val="75000"/>
                  </a:srgbClr>
                </a:solidFill>
              </a:rPr>
              <a:t>5/17/2016</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6201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a:stretch/>
        </p:blipFill>
        <p:spPr>
          <a:xfrm>
            <a:off x="47170" y="868370"/>
            <a:ext cx="9096829" cy="6075153"/>
          </a:xfrm>
          <a:prstGeom prst="rect">
            <a:avLst/>
          </a:prstGeom>
        </p:spPr>
      </p:pic>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8767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5880"/>
          </a:xfrm>
          <a:solidFill>
            <a:schemeClr val="tx2"/>
          </a:solidFill>
        </p:spPr>
        <p:txBody>
          <a:bodyPr/>
          <a:lstStyle/>
          <a:p>
            <a:r>
              <a:rPr lang="en-US" sz="1800" b="1" dirty="0"/>
              <a:t>Applications, Benchmarks and Libraries</a:t>
            </a:r>
          </a:p>
          <a:p>
            <a:pPr lvl="1"/>
            <a:r>
              <a:rPr lang="en-US" sz="1800" dirty="0"/>
              <a:t>51 NIST Big Data Use Cases, 7 Computational Giants of the NRC Massive Data Analysis,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2"/>
            <a:r>
              <a:rPr lang="en-US" sz="1800" i="1" dirty="0"/>
              <a:t>Pleasingly parallel or Streaming </a:t>
            </a:r>
            <a:r>
              <a:rPr lang="en-US" sz="1800" dirty="0"/>
              <a:t>used for data &amp; model; </a:t>
            </a:r>
          </a:p>
          <a:p>
            <a:pPr lvl="2"/>
            <a:r>
              <a:rPr lang="en-US" sz="1800" i="1" dirty="0"/>
              <a:t>O(N</a:t>
            </a:r>
            <a:r>
              <a:rPr lang="en-US" sz="1800" i="1" baseline="30000" dirty="0"/>
              <a:t>2</a:t>
            </a:r>
            <a:r>
              <a:rPr lang="en-US" sz="1800" i="1" dirty="0"/>
              <a:t>) Algorithm </a:t>
            </a:r>
            <a:r>
              <a:rPr lang="en-US" sz="1800" dirty="0"/>
              <a:t>relevant to model for big data or big simulation</a:t>
            </a:r>
          </a:p>
          <a:p>
            <a:pPr lvl="2"/>
            <a:r>
              <a:rPr lang="en-US" sz="1800" i="1" dirty="0"/>
              <a:t>“</a:t>
            </a:r>
            <a:r>
              <a:rPr lang="en-US" sz="1800" i="1" dirty="0" err="1"/>
              <a:t>Lustre</a:t>
            </a:r>
            <a:r>
              <a:rPr lang="en-US" sz="1800" i="1" dirty="0"/>
              <a:t> v. HDFS” </a:t>
            </a:r>
            <a:r>
              <a:rPr lang="en-US" sz="1800" dirty="0"/>
              <a:t>just describes data</a:t>
            </a:r>
          </a:p>
          <a:p>
            <a:pPr lvl="2"/>
            <a:r>
              <a:rPr lang="en-US" sz="1800" i="1" dirty="0"/>
              <a:t>“Volume” </a:t>
            </a:r>
            <a:r>
              <a:rPr lang="en-US" sz="1800" dirty="0"/>
              <a:t>large or small separately for data and model</a:t>
            </a:r>
          </a:p>
          <a:p>
            <a:pPr lvl="1"/>
            <a:r>
              <a:rPr lang="en-US" sz="1800" dirty="0"/>
              <a:t>Characterization identifies hardware and software features for each application across big data, simulation; “complete” set of benchmarks (NIST)</a:t>
            </a:r>
          </a:p>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will add to Beam and </a:t>
            </a:r>
            <a:r>
              <a:rPr lang="en-US" sz="1800" dirty="0" err="1"/>
              <a:t>Flink</a:t>
            </a:r>
            <a:endParaRPr lang="en-US" sz="1800" dirty="0"/>
          </a:p>
          <a:p>
            <a:pPr lvl="1"/>
            <a:r>
              <a:rPr lang="en-US" sz="1800" dirty="0"/>
              <a:t>Work in Apache model contributing code</a:t>
            </a:r>
          </a:p>
          <a:p>
            <a:r>
              <a:rPr lang="en-US" sz="1800" b="1" dirty="0"/>
              <a:t>Run same HPC-ABDS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a:t>
            </a:r>
          </a:p>
          <a:p>
            <a:pPr lvl="1"/>
            <a:r>
              <a:rPr lang="en-US" sz="1800" dirty="0"/>
              <a:t>Do not optimize for simulation and big data</a:t>
            </a:r>
          </a:p>
        </p:txBody>
      </p:sp>
      <p:sp>
        <p:nvSpPr>
          <p:cNvPr id="2" name="Title 1"/>
          <p:cNvSpPr>
            <a:spLocks noGrp="1"/>
          </p:cNvSpPr>
          <p:nvPr>
            <p:ph type="title"/>
          </p:nvPr>
        </p:nvSpPr>
        <p:spPr>
          <a:xfrm>
            <a:off x="0" y="0"/>
            <a:ext cx="9144000" cy="533400"/>
          </a:xfrm>
        </p:spPr>
        <p:txBody>
          <a:bodyPr/>
          <a:lstStyle/>
          <a:p>
            <a:r>
              <a:rPr lang="en-US" dirty="0"/>
              <a:t>Components in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9397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Dual Convergence Architecture</a:t>
            </a:r>
          </a:p>
        </p:txBody>
      </p:sp>
      <p:sp>
        <p:nvSpPr>
          <p:cNvPr id="3" name="Content Placeholder 2"/>
          <p:cNvSpPr>
            <a:spLocks noGrp="1"/>
          </p:cNvSpPr>
          <p:nvPr>
            <p:ph idx="1"/>
          </p:nvPr>
        </p:nvSpPr>
        <p:spPr>
          <a:xfrm>
            <a:off x="112077" y="926466"/>
            <a:ext cx="8868635" cy="880885"/>
          </a:xfrm>
        </p:spPr>
        <p:txBody>
          <a:bodyPr/>
          <a:lstStyle/>
          <a:p>
            <a:r>
              <a:rPr lang="en-US" dirty="0"/>
              <a:t>Running same HPC-ABDS across all platforms but data management machine has different balance in I/O, Network and Compute from “model” machine</a:t>
            </a: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0" name="TextBox 9"/>
          <p:cNvSpPr txBox="1"/>
          <p:nvPr/>
        </p:nvSpPr>
        <p:spPr>
          <a:xfrm>
            <a:off x="1240516" y="5177166"/>
            <a:ext cx="606287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235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grpSp>
        <p:nvGrpSpPr>
          <p:cNvPr id="12" name="Group 11"/>
          <p:cNvGrpSpPr/>
          <p:nvPr/>
        </p:nvGrpSpPr>
        <p:grpSpPr>
          <a:xfrm>
            <a:off x="0" y="734301"/>
            <a:ext cx="9144000" cy="5432941"/>
            <a:chOff x="0" y="372985"/>
            <a:chExt cx="9144000" cy="5432941"/>
          </a:xfrm>
          <a:solidFill>
            <a:srgbClr val="FFFF00"/>
          </a:solidFill>
        </p:grpSpPr>
        <p:pic>
          <p:nvPicPr>
            <p:cNvPr id="4" name="Picture 3"/>
            <p:cNvPicPr>
              <a:picLocks noChangeAspect="1"/>
            </p:cNvPicPr>
            <p:nvPr/>
          </p:nvPicPr>
          <p:blipFill>
            <a:blip r:embed="rId2"/>
            <a:stretch>
              <a:fillRect/>
            </a:stretch>
          </p:blipFill>
          <p:spPr>
            <a:xfrm>
              <a:off x="0" y="372985"/>
              <a:ext cx="9144000" cy="5368401"/>
            </a:xfrm>
            <a:prstGeom prst="rect">
              <a:avLst/>
            </a:prstGeom>
            <a:solidFill>
              <a:schemeClr val="tx2"/>
            </a:solidFill>
          </p:spPr>
        </p:pic>
        <p:sp>
          <p:nvSpPr>
            <p:cNvPr id="5" name="Rectangle 4"/>
            <p:cNvSpPr/>
            <p:nvPr/>
          </p:nvSpPr>
          <p:spPr>
            <a:xfrm>
              <a:off x="0" y="823109"/>
              <a:ext cx="1497330" cy="369332"/>
            </a:xfrm>
            <a:prstGeom prst="rect">
              <a:avLst/>
            </a:prstGeom>
            <a:solidFill>
              <a:schemeClr val="tx2"/>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651907" y="757863"/>
              <a:ext cx="1207770" cy="530915"/>
            </a:xfrm>
            <a:prstGeom prst="rect">
              <a:avLst/>
            </a:prstGeom>
            <a:solidFill>
              <a:schemeClr val="tx2"/>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Data)</a:t>
              </a:r>
            </a:p>
          </p:txBody>
        </p:sp>
        <p:sp>
          <p:nvSpPr>
            <p:cNvPr id="7" name="Rectangle 6"/>
            <p:cNvSpPr/>
            <p:nvPr/>
          </p:nvSpPr>
          <p:spPr>
            <a:xfrm>
              <a:off x="3137862" y="372985"/>
              <a:ext cx="720090" cy="369332"/>
            </a:xfrm>
            <a:prstGeom prst="rect">
              <a:avLst/>
            </a:prstGeom>
            <a:solidFill>
              <a:schemeClr val="tx2"/>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333" y="3905884"/>
              <a:ext cx="3100529" cy="261610"/>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 for simulations &amp; Data Analytics)</a:t>
              </a:r>
            </a:p>
          </p:txBody>
        </p:sp>
        <p:sp>
          <p:nvSpPr>
            <p:cNvPr id="9" name="TextBox 8"/>
            <p:cNvSpPr txBox="1"/>
            <p:nvPr/>
          </p:nvSpPr>
          <p:spPr>
            <a:xfrm>
              <a:off x="1497330" y="5498149"/>
              <a:ext cx="2836033" cy="307777"/>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combination of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4" name="TextBox 13"/>
            <p:cNvSpPr txBox="1"/>
            <p:nvPr/>
          </p:nvSpPr>
          <p:spPr>
            <a:xfrm>
              <a:off x="6356506" y="951151"/>
              <a:ext cx="2295821" cy="261610"/>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(Not surprising! Nearly all Data)</a:t>
              </a:r>
            </a:p>
          </p:txBody>
        </p:sp>
        <p:sp>
          <p:nvSpPr>
            <p:cNvPr id="15" name="TextBox 14"/>
            <p:cNvSpPr txBox="1"/>
            <p:nvPr/>
          </p:nvSpPr>
          <p:spPr>
            <a:xfrm>
              <a:off x="7320280" y="5067262"/>
              <a:ext cx="1717137" cy="430887"/>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(The details :</a:t>
              </a:r>
              <a:br>
                <a:rPr kumimoji="0" lang="en-US" sz="1100" b="1" i="0" u="none" strike="noStrike" kern="0" cap="none" spc="0" normalizeH="0" baseline="0" noProof="0" dirty="0">
                  <a:ln>
                    <a:noFill/>
                  </a:ln>
                  <a:solidFill>
                    <a:srgbClr val="C00000"/>
                  </a:solidFill>
                  <a:effectLst/>
                  <a:uLnTx/>
                  <a:uFillTx/>
                </a:rPr>
              </a:b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2" name="Date Placeholder 1"/>
          <p:cNvSpPr>
            <a:spLocks noGrp="1"/>
          </p:cNvSpPr>
          <p:nvPr>
            <p:ph type="dt" sz="half" idx="2"/>
          </p:nvPr>
        </p:nvSpPr>
        <p:spPr/>
        <p:txBody>
          <a:bodyPr/>
          <a:lstStyle/>
          <a:p>
            <a:r>
              <a:rPr lang="en-US">
                <a:solidFill>
                  <a:srgbClr val="000000">
                    <a:tint val="75000"/>
                  </a:srgbClr>
                </a:solidFill>
              </a:rPr>
              <a:t>5/17/2016</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3950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6155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42"/>
            <a:ext cx="9154160" cy="685800"/>
          </a:xfrm>
        </p:spPr>
        <p:txBody>
          <a:bodyPr/>
          <a:lstStyle/>
          <a:p>
            <a:pPr algn="ctr"/>
            <a:r>
              <a:rPr lang="en-US" sz="3600" dirty="0"/>
              <a:t>HPC-ABDS Activities of NSF14-43054</a:t>
            </a:r>
          </a:p>
        </p:txBody>
      </p:sp>
      <p:sp>
        <p:nvSpPr>
          <p:cNvPr id="3" name="Content Placeholder 2"/>
          <p:cNvSpPr>
            <a:spLocks noGrp="1"/>
          </p:cNvSpPr>
          <p:nvPr>
            <p:ph idx="1"/>
          </p:nvPr>
        </p:nvSpPr>
        <p:spPr>
          <a:xfrm>
            <a:off x="10160" y="762000"/>
            <a:ext cx="9144000" cy="5105400"/>
          </a:xfrm>
        </p:spPr>
        <p:txBody>
          <a:bodyPr/>
          <a:lstStyle/>
          <a:p>
            <a:r>
              <a:rPr lang="en-US" b="1" dirty="0"/>
              <a:t>Level 17: Orchestration</a:t>
            </a:r>
            <a:r>
              <a:rPr lang="en-US" dirty="0"/>
              <a:t>: Apache Beam (Google Cloud Dataflow)</a:t>
            </a:r>
          </a:p>
          <a:p>
            <a:r>
              <a:rPr lang="en-US" b="1" dirty="0"/>
              <a:t>Level 16: Applications: </a:t>
            </a:r>
            <a:r>
              <a:rPr lang="en-US" dirty="0"/>
              <a:t>Datamining for molecular dynamics, Image processing for remote sensing and pathology, graphs, streaming, bioinformatics, social media, financial informatics, text mining</a:t>
            </a:r>
          </a:p>
          <a:p>
            <a:r>
              <a:rPr lang="en-US" b="1" dirty="0"/>
              <a:t>Level 16: Algorithms: </a:t>
            </a:r>
            <a:r>
              <a:rPr lang="en-US" dirty="0"/>
              <a:t>Generic and application specific; </a:t>
            </a:r>
            <a:r>
              <a:rPr lang="en-US" b="1" dirty="0"/>
              <a:t>SPIDAL Library</a:t>
            </a:r>
          </a:p>
          <a:p>
            <a:r>
              <a:rPr lang="en-US" b="1" dirty="0"/>
              <a:t>Level 14: Programming: </a:t>
            </a:r>
            <a:r>
              <a:rPr lang="en-US" dirty="0"/>
              <a:t>Storm, Heron (Twitter replaces Storm), Hadoop, Spark, </a:t>
            </a:r>
            <a:r>
              <a:rPr lang="en-US" dirty="0" err="1"/>
              <a:t>Flink</a:t>
            </a:r>
            <a:r>
              <a:rPr lang="en-US" dirty="0"/>
              <a:t>. Improve Inter- and Intra-node performance; science data structures</a:t>
            </a:r>
          </a:p>
          <a:p>
            <a:r>
              <a:rPr lang="en-US" b="1" dirty="0"/>
              <a:t>Level 13: Runtime Communication: </a:t>
            </a:r>
            <a:r>
              <a:rPr lang="en-US" dirty="0"/>
              <a:t>Enhanced Storm and Hadoop (Spark, </a:t>
            </a:r>
            <a:r>
              <a:rPr lang="en-US" dirty="0" err="1"/>
              <a:t>Flink</a:t>
            </a:r>
            <a:r>
              <a:rPr lang="en-US" dirty="0"/>
              <a:t>, </a:t>
            </a:r>
            <a:r>
              <a:rPr lang="en-US" dirty="0" err="1"/>
              <a:t>Giraph</a:t>
            </a:r>
            <a:r>
              <a:rPr lang="en-US" dirty="0"/>
              <a:t>) using HPC runtime technologies, Harp</a:t>
            </a:r>
          </a:p>
          <a:p>
            <a:r>
              <a:rPr lang="en-US" b="1" dirty="0"/>
              <a:t>Level 11: Data management: </a:t>
            </a:r>
            <a:r>
              <a:rPr lang="en-US" dirty="0"/>
              <a:t>Hbase and MongoDB integrated via use of Beam and other Apache tools; enhance Hbase</a:t>
            </a:r>
          </a:p>
          <a:p>
            <a:r>
              <a:rPr lang="en-US" b="1" dirty="0"/>
              <a:t>Level 9: Cluster Management: </a:t>
            </a:r>
            <a:r>
              <a:rPr lang="en-US" dirty="0"/>
              <a:t>Integrate Pilot Jobs with Yarn, </a:t>
            </a:r>
            <a:r>
              <a:rPr lang="en-US" dirty="0" err="1"/>
              <a:t>Mesos</a:t>
            </a:r>
            <a:r>
              <a:rPr lang="en-US" dirty="0"/>
              <a:t>, Spark, Hadoop; integrate Storm and Heron with </a:t>
            </a:r>
            <a:r>
              <a:rPr lang="en-US" dirty="0" err="1"/>
              <a:t>Slurm</a:t>
            </a:r>
            <a:endParaRPr lang="en-US" dirty="0"/>
          </a:p>
          <a:p>
            <a:r>
              <a:rPr lang="en-US" b="1" dirty="0"/>
              <a:t>Level 6: </a:t>
            </a:r>
            <a:r>
              <a:rPr lang="en-US" b="1" dirty="0" err="1"/>
              <a:t>DevOps</a:t>
            </a:r>
            <a:r>
              <a:rPr lang="en-US" b="1" dirty="0"/>
              <a:t>: </a:t>
            </a:r>
            <a:r>
              <a:rPr lang="en-US" dirty="0"/>
              <a:t>Python Cloudmesh virtual Cluster Interoperability</a:t>
            </a:r>
          </a:p>
          <a:p>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8044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 y="149695"/>
            <a:ext cx="9122694" cy="1214141"/>
          </a:xfrm>
        </p:spPr>
        <p:txBody>
          <a:bodyPr/>
          <a:lstStyle/>
          <a:p>
            <a:r>
              <a:rPr lang="en-US" sz="3000" dirty="0"/>
              <a:t>Convergence Language: Recreating Java Grande</a:t>
            </a:r>
            <a:br>
              <a:rPr lang="en-US" sz="2800" dirty="0"/>
            </a:br>
            <a:r>
              <a:rPr lang="en-US" sz="2000" b="0" dirty="0"/>
              <a:t>128 24 core Haswell nodes on SPIDAL Data Analytics</a:t>
            </a:r>
            <a:br>
              <a:rPr lang="en-US" sz="2000" b="0" dirty="0"/>
            </a:br>
            <a:r>
              <a:rPr lang="en-US" sz="2000" b="0" dirty="0"/>
              <a:t>Best Java factor of 10 faster than “out of the box”; comparable to C++</a:t>
            </a:r>
            <a:endParaRPr lang="en-US" sz="2800" b="0" dirty="0"/>
          </a:p>
        </p:txBody>
      </p:sp>
      <p:grpSp>
        <p:nvGrpSpPr>
          <p:cNvPr id="16" name="Group 15"/>
          <p:cNvGrpSpPr/>
          <p:nvPr/>
        </p:nvGrpSpPr>
        <p:grpSpPr>
          <a:xfrm>
            <a:off x="-21306" y="1288527"/>
            <a:ext cx="9144000" cy="5569473"/>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2018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0" y="152400"/>
            <a:ext cx="8382000" cy="1143000"/>
          </a:xfrm>
        </p:spPr>
        <p:txBody>
          <a:bodyPr/>
          <a:lstStyle/>
          <a:p>
            <a:r>
              <a:rPr lang="en-US" dirty="0"/>
              <a:t>Some Confusing Issues; Missing Requirements; Missing Consensus I</a:t>
            </a:r>
          </a:p>
        </p:txBody>
      </p:sp>
      <p:sp>
        <p:nvSpPr>
          <p:cNvPr id="3" name="Content Placeholder 2"/>
          <p:cNvSpPr>
            <a:spLocks noGrp="1"/>
          </p:cNvSpPr>
          <p:nvPr>
            <p:ph idx="1"/>
          </p:nvPr>
        </p:nvSpPr>
        <p:spPr>
          <a:xfrm>
            <a:off x="0" y="1295400"/>
            <a:ext cx="9144000" cy="4495800"/>
          </a:xfrm>
        </p:spPr>
        <p:txBody>
          <a:bodyPr/>
          <a:lstStyle/>
          <a:p>
            <a:r>
              <a:rPr lang="en-US" b="1" dirty="0"/>
              <a:t>Different Problem Types</a:t>
            </a:r>
          </a:p>
          <a:p>
            <a:pPr lvl="1"/>
            <a:r>
              <a:rPr lang="en-US" dirty="0"/>
              <a:t>Data Management v. Data Analytics</a:t>
            </a:r>
          </a:p>
          <a:p>
            <a:pPr lvl="1"/>
            <a:r>
              <a:rPr lang="en-US" dirty="0"/>
              <a:t>Every problem has Data &amp; Model; which is Big/Important?</a:t>
            </a:r>
          </a:p>
          <a:p>
            <a:pPr lvl="1"/>
            <a:r>
              <a:rPr lang="en-US" dirty="0"/>
              <a:t>Streaming v Batch; Interactive v Batch</a:t>
            </a:r>
          </a:p>
          <a:p>
            <a:pPr lvl="1"/>
            <a:r>
              <a:rPr lang="en-US" dirty="0"/>
              <a:t>Science Requirements v. Commercial Requirements; are they similar?; what are important problems ; how big are they and are they </a:t>
            </a:r>
            <a:r>
              <a:rPr lang="en-US" b="1" dirty="0"/>
              <a:t>global</a:t>
            </a:r>
            <a:r>
              <a:rPr lang="en-US" dirty="0"/>
              <a:t> or </a:t>
            </a:r>
            <a:r>
              <a:rPr lang="en-US" b="1" dirty="0"/>
              <a:t>locally </a:t>
            </a:r>
            <a:r>
              <a:rPr lang="en-US" dirty="0"/>
              <a:t>parallel?</a:t>
            </a:r>
          </a:p>
          <a:p>
            <a:r>
              <a:rPr lang="en-US" b="1" dirty="0"/>
              <a:t>Broad Execution Issues</a:t>
            </a:r>
          </a:p>
          <a:p>
            <a:pPr lvl="1"/>
            <a:r>
              <a:rPr lang="en-US" dirty="0"/>
              <a:t>Pleasingly Parallel (Local Machine Learning) v. Global Machine Learning</a:t>
            </a:r>
          </a:p>
          <a:p>
            <a:pPr lvl="1"/>
            <a:r>
              <a:rPr lang="en-US" dirty="0"/>
              <a:t>Fine grain v. Coarse Grain parallelism; workflow (dataflow with directed graph) v. parallel computing (tight synchronization and ~BSP))</a:t>
            </a:r>
          </a:p>
          <a:p>
            <a:pPr lvl="1"/>
            <a:r>
              <a:rPr lang="en-US" dirty="0"/>
              <a:t>Threads v Processes</a:t>
            </a:r>
          </a:p>
          <a:p>
            <a:pPr lvl="1"/>
            <a:r>
              <a:rPr lang="en-US" dirty="0"/>
              <a:t>Objects v files; HDFS v </a:t>
            </a:r>
            <a:r>
              <a:rPr lang="en-US" dirty="0" err="1"/>
              <a:t>Lustre</a:t>
            </a:r>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837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pPr algn="ctr"/>
            <a:r>
              <a:rPr lang="en-US" b="1" dirty="0"/>
              <a:t>Local and Global Machine Learning</a:t>
            </a:r>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sz="2400" b="1" dirty="0"/>
              <a:t>Many applications </a:t>
            </a:r>
            <a:r>
              <a:rPr lang="en-US" sz="2400" dirty="0"/>
              <a:t>use </a:t>
            </a:r>
            <a:r>
              <a:rPr lang="en-US" sz="2400" b="1" dirty="0"/>
              <a:t>LML or Local machine Learning </a:t>
            </a:r>
            <a:r>
              <a:rPr lang="en-US" sz="2400" dirty="0"/>
              <a:t>where machine learning (often from R or Python or Matlab) is run separately on every data item such as on every image </a:t>
            </a:r>
          </a:p>
          <a:p>
            <a:r>
              <a:rPr lang="en-US" sz="2400" b="1" dirty="0"/>
              <a:t>But others </a:t>
            </a:r>
            <a:r>
              <a:rPr lang="en-US" sz="2400" dirty="0"/>
              <a:t>are</a:t>
            </a:r>
            <a:r>
              <a:rPr lang="en-US" sz="2400" b="1" dirty="0"/>
              <a:t> GML </a:t>
            </a:r>
            <a:r>
              <a:rPr lang="en-US" sz="2400" dirty="0"/>
              <a:t>Global Machine Learning where  machine learning is a basic algorithm run over all data items (over all nodes in computer)</a:t>
            </a:r>
          </a:p>
          <a:p>
            <a:pPr lvl="1"/>
            <a:r>
              <a:rPr lang="en-US" sz="2400" b="1" dirty="0"/>
              <a:t>maximum likelihood or </a:t>
            </a:r>
            <a:r>
              <a:rPr lang="en-US" sz="2400" b="1" dirty="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a:sym typeface="Symbol" panose="05050102010706020507" pitchFamily="18" charset="2"/>
              </a:rPr>
              <a:t>with a sum over the N data items – documents, sequences, items to be sold, images etc. and often links (point-pairs). </a:t>
            </a:r>
          </a:p>
          <a:p>
            <a:pPr lvl="1"/>
            <a:r>
              <a:rPr lang="en-US" sz="2400" b="1" dirty="0">
                <a:sym typeface="Symbol" panose="05050102010706020507" pitchFamily="18" charset="2"/>
              </a:rPr>
              <a:t>GML includes Graph analytics, clustering</a:t>
            </a:r>
            <a:r>
              <a:rPr lang="en-US" sz="2400" dirty="0">
                <a:sym typeface="Symbol" panose="05050102010706020507" pitchFamily="18" charset="2"/>
              </a:rPr>
              <a:t>/community detection, mixture models, topic determination, Multidimensional scaling, (</a:t>
            </a:r>
            <a:r>
              <a:rPr lang="en-US" sz="2400" b="1" dirty="0">
                <a:sym typeface="Symbol" panose="05050102010706020507" pitchFamily="18" charset="2"/>
              </a:rPr>
              <a:t>Deep</a:t>
            </a:r>
            <a:r>
              <a:rPr lang="en-US" sz="2400" dirty="0">
                <a:sym typeface="Symbol" panose="05050102010706020507" pitchFamily="18" charset="2"/>
              </a:rPr>
              <a:t>) </a:t>
            </a:r>
            <a:r>
              <a:rPr lang="en-US" sz="2400" b="1" dirty="0">
                <a:sym typeface="Symbol" panose="05050102010706020507" pitchFamily="18" charset="2"/>
              </a:rPr>
              <a:t>Learning Networks</a:t>
            </a:r>
          </a:p>
          <a:p>
            <a:r>
              <a:rPr lang="en-US" sz="2400" dirty="0">
                <a:sym typeface="Symbol" panose="05050102010706020507" pitchFamily="18" charset="2"/>
              </a:rPr>
              <a:t>Note Facebook may need lots of small graphs (one per person and ~LML) rather than one giant graph of connected people (GML)</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2607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4" y="0"/>
            <a:ext cx="8382000" cy="1143000"/>
          </a:xfrm>
        </p:spPr>
        <p:txBody>
          <a:bodyPr/>
          <a:lstStyle/>
          <a:p>
            <a:r>
              <a:rPr lang="en-US" dirty="0"/>
              <a:t>Some confusing issues; Missing Requirements; Missing Consensus II</a:t>
            </a:r>
          </a:p>
        </p:txBody>
      </p:sp>
      <p:sp>
        <p:nvSpPr>
          <p:cNvPr id="3" name="Content Placeholder 2"/>
          <p:cNvSpPr>
            <a:spLocks noGrp="1"/>
          </p:cNvSpPr>
          <p:nvPr>
            <p:ph idx="1"/>
          </p:nvPr>
        </p:nvSpPr>
        <p:spPr>
          <a:xfrm>
            <a:off x="0" y="1066800"/>
            <a:ext cx="8980713" cy="5105400"/>
          </a:xfrm>
        </p:spPr>
        <p:txBody>
          <a:bodyPr/>
          <a:lstStyle/>
          <a:p>
            <a:r>
              <a:rPr lang="en-US" b="1" dirty="0"/>
              <a:t>Qualitative Aspects of Approach</a:t>
            </a:r>
          </a:p>
          <a:p>
            <a:pPr lvl="1"/>
            <a:r>
              <a:rPr lang="en-US" dirty="0"/>
              <a:t>Need for Interdisciplinary Collaboration</a:t>
            </a:r>
          </a:p>
          <a:p>
            <a:pPr lvl="1"/>
            <a:r>
              <a:rPr lang="en-US" dirty="0"/>
              <a:t>Trade-off between Performance and Productivity</a:t>
            </a:r>
          </a:p>
          <a:p>
            <a:pPr lvl="1"/>
            <a:r>
              <a:rPr lang="en-US" dirty="0"/>
              <a:t>What about software sustainability? Should we do all with Apache?</a:t>
            </a:r>
          </a:p>
          <a:p>
            <a:pPr lvl="1"/>
            <a:r>
              <a:rPr lang="en-US" dirty="0"/>
              <a:t>Academic v. Industry; who is leading?</a:t>
            </a:r>
          </a:p>
          <a:p>
            <a:r>
              <a:rPr lang="en-US" b="1" dirty="0"/>
              <a:t>Many choices in all parts of System</a:t>
            </a:r>
          </a:p>
          <a:p>
            <a:pPr lvl="1"/>
            <a:r>
              <a:rPr lang="en-US" dirty="0"/>
              <a:t>Virtualization: HPC v Docker v OpenStack (</a:t>
            </a:r>
            <a:r>
              <a:rPr lang="en-US" dirty="0" err="1"/>
              <a:t>OpenNebula</a:t>
            </a:r>
            <a:r>
              <a:rPr lang="en-US" dirty="0"/>
              <a:t>)</a:t>
            </a:r>
          </a:p>
          <a:p>
            <a:pPr lvl="1"/>
            <a:r>
              <a:rPr lang="en-US" dirty="0"/>
              <a:t>Apache Beam v. Kepler for orchestration and lots of other HPC v “Apache” or “Apache v Apache” choices e.g. Beam v. Crunch v. </a:t>
            </a:r>
            <a:r>
              <a:rPr lang="en-US" dirty="0" err="1"/>
              <a:t>NiFi</a:t>
            </a:r>
            <a:endParaRPr lang="en-US" dirty="0"/>
          </a:p>
          <a:p>
            <a:pPr lvl="1"/>
            <a:r>
              <a:rPr lang="en-US" dirty="0"/>
              <a:t>What Language should be used: Python/R/Matlab, C++, Java …</a:t>
            </a:r>
          </a:p>
          <a:p>
            <a:pPr lvl="1"/>
            <a:r>
              <a:rPr lang="en-US" dirty="0"/>
              <a:t>350 Software systems in HPC-ABDS collection with lots of choice</a:t>
            </a:r>
          </a:p>
          <a:p>
            <a:pPr lvl="1"/>
            <a:r>
              <a:rPr lang="en-US" dirty="0"/>
              <a:t>HPC simulation stack well defined and highly optimized; user makes few choices </a:t>
            </a:r>
          </a:p>
          <a:p>
            <a:pPr lvl="1"/>
            <a:endParaRPr lang="en-US" dirty="0"/>
          </a:p>
          <a:p>
            <a:endParaRPr lang="en-US" dirty="0"/>
          </a:p>
          <a:p>
            <a:pPr marL="0" indent="0">
              <a:buNone/>
            </a:pPr>
            <a:endParaRPr lang="en-US" dirty="0"/>
          </a:p>
          <a:p>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6910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21890</TotalTime>
  <Words>1732</Words>
  <Application>Microsoft Office PowerPoint</Application>
  <PresentationFormat>On-screen Show (4:3)</PresentationFormat>
  <Paragraphs>243</Paragraphs>
  <Slides>20</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ＭＳ Ｐゴシック</vt:lpstr>
      <vt:lpstr>Arial</vt:lpstr>
      <vt:lpstr>Calibri</vt:lpstr>
      <vt:lpstr>Franklin Gothic Demi</vt:lpstr>
      <vt:lpstr>Franklin Gothic Medium</vt:lpstr>
      <vt:lpstr>Symbol</vt:lpstr>
      <vt:lpstr>Times New Roman</vt:lpstr>
      <vt:lpstr>Blank Presentation</vt:lpstr>
      <vt:lpstr>2_Blank Presentation</vt:lpstr>
      <vt:lpstr>3_Blank Presentation</vt:lpstr>
      <vt:lpstr>6_Blank Presentation</vt:lpstr>
      <vt:lpstr>Big Data, Simulations and HPC Convergence</vt:lpstr>
      <vt:lpstr>Components in Big Data HPC Convergence</vt:lpstr>
      <vt:lpstr>64 Features in 4 views for Unified Classification of Big Data and Simulation Applications</vt:lpstr>
      <vt:lpstr>PowerPoint Presentation</vt:lpstr>
      <vt:lpstr>HPC-ABDS Activities of NSF14-43054</vt:lpstr>
      <vt:lpstr>Convergence Language: Recreating Java Grande 128 24 core Haswell nodes on SPIDAL Data Analytics Best Java factor of 10 faster than “out of the box”; comparable to C++</vt:lpstr>
      <vt:lpstr>Some Confusing Issues; Missing Requirements; Missing Consensus I</vt:lpstr>
      <vt:lpstr>Local and Global Machine Learning</vt:lpstr>
      <vt:lpstr>Some confusing issues; Missing Requirements; Missing Consensus II</vt:lpstr>
      <vt:lpstr>Some confusing issues; Missing Requirements; Missing Consensus III</vt:lpstr>
      <vt:lpstr>Some confusing issues; Missing Requirements; Missing Consensus IV</vt:lpstr>
      <vt:lpstr>51 Detailed Use Cases: Contributed July-September 2013 Covers goals, data features such as 3 V’s, software, hardware</vt:lpstr>
      <vt:lpstr>7 Computational Giants of  NRC Massive Data Analysis Report </vt:lpstr>
      <vt:lpstr>HPC (Simulation) Benchmark Classics</vt:lpstr>
      <vt:lpstr>13 Berkeley Dwarfs</vt:lpstr>
      <vt:lpstr>Data and Model in Big Data and Simulations</vt:lpstr>
      <vt:lpstr>Functionality of 21 HPC-ABDS Layers</vt:lpstr>
      <vt:lpstr>PowerPoint Presentation</vt:lpstr>
      <vt:lpstr>Improvement of Storm (Heron) using HPC communication algorithms</vt:lpstr>
      <vt:lpstr>Dual Convergence Architecture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439</cp:revision>
  <cp:lastPrinted>2009-05-27T19:00:23Z</cp:lastPrinted>
  <dcterms:created xsi:type="dcterms:W3CDTF">2011-04-26T20:44:01Z</dcterms:created>
  <dcterms:modified xsi:type="dcterms:W3CDTF">2016-06-16T08:55:34Z</dcterms:modified>
</cp:coreProperties>
</file>