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272" r:id="rId3"/>
    <p:sldId id="264" r:id="rId4"/>
    <p:sldId id="274" r:id="rId5"/>
    <p:sldId id="259" r:id="rId6"/>
    <p:sldId id="261" r:id="rId7"/>
    <p:sldId id="258" r:id="rId8"/>
    <p:sldId id="265" r:id="rId9"/>
    <p:sldId id="263" r:id="rId10"/>
    <p:sldId id="260" r:id="rId11"/>
    <p:sldId id="268" r:id="rId12"/>
    <p:sldId id="273" r:id="rId13"/>
    <p:sldId id="266" r:id="rId14"/>
    <p:sldId id="267" r:id="rId15"/>
    <p:sldId id="270" r:id="rId16"/>
    <p:sldId id="271" r:id="rId17"/>
    <p:sldId id="27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4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BAEB75-9001-4280-838C-992AA717D1E7}" type="datetimeFigureOut">
              <a:rPr lang="en-US" smtClean="0"/>
              <a:pPr/>
              <a:t>10/3/2009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9A85A-D972-4217-AD24-12F1917881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85AA8C-FC93-A440-B7C8-5AC68AB7E311}" type="datetimeFigureOut">
              <a:rPr lang="en-US" smtClean="0"/>
              <a:pPr/>
              <a:t>10/3/2009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5AA8C-FC93-A440-B7C8-5AC68AB7E311}" type="datetimeFigureOut">
              <a:rPr lang="en-US" smtClean="0"/>
              <a:pPr/>
              <a:t>10/3/2009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grpSp>
        <p:nvGrpSpPr>
          <p:cNvPr id="7" name="Group 6"/>
          <p:cNvGrpSpPr/>
          <p:nvPr userDrawn="1"/>
        </p:nvGrpSpPr>
        <p:grpSpPr>
          <a:xfrm>
            <a:off x="0" y="1"/>
            <a:ext cx="1455159" cy="800500"/>
            <a:chOff x="0" y="1"/>
            <a:chExt cx="1455159" cy="800500"/>
          </a:xfrm>
        </p:grpSpPr>
        <p:pic>
          <p:nvPicPr>
            <p:cNvPr id="8" name="Picture 7" descr="fg-logo-1.png"/>
            <p:cNvPicPr>
              <a:picLocks noChangeAspect="1"/>
            </p:cNvPicPr>
            <p:nvPr/>
          </p:nvPicPr>
          <p:blipFill>
            <a:blip r:embed="rId2"/>
            <a:stretch>
              <a:fillRect/>
            </a:stretch>
          </p:blipFill>
          <p:spPr>
            <a:xfrm>
              <a:off x="0" y="1"/>
              <a:ext cx="868235" cy="800500"/>
            </a:xfrm>
            <a:prstGeom prst="rect">
              <a:avLst/>
            </a:prstGeom>
          </p:spPr>
        </p:pic>
        <p:sp>
          <p:nvSpPr>
            <p:cNvPr id="9" name="TextBox 8"/>
            <p:cNvSpPr txBox="1"/>
            <p:nvPr/>
          </p:nvSpPr>
          <p:spPr>
            <a:xfrm>
              <a:off x="673850" y="127129"/>
              <a:ext cx="781309" cy="523220"/>
            </a:xfrm>
            <a:prstGeom prst="rect">
              <a:avLst/>
            </a:prstGeom>
            <a:noFill/>
          </p:spPr>
          <p:txBody>
            <a:bodyPr wrap="none" rtlCol="0">
              <a:spAutoFit/>
            </a:bodyPr>
            <a:lstStyle/>
            <a:p>
              <a:r>
                <a:rPr lang="en-US" sz="1400" b="1" i="1" dirty="0" smtClean="0">
                  <a:solidFill>
                    <a:srgbClr val="CCFFCC"/>
                  </a:solidFill>
                  <a:latin typeface="Helvetica"/>
                  <a:cs typeface="Helvetica"/>
                </a:rPr>
                <a:t>Future</a:t>
              </a:r>
            </a:p>
            <a:p>
              <a:r>
                <a:rPr lang="en-US" sz="1400" b="1" i="1" dirty="0" smtClean="0">
                  <a:solidFill>
                    <a:srgbClr val="CCFFCC"/>
                  </a:solidFill>
                  <a:latin typeface="Helvetica"/>
                  <a:cs typeface="Helvetica"/>
                </a:rPr>
                <a:t>Grid</a:t>
              </a:r>
              <a:endParaRPr lang="en-US" sz="1400" b="1" i="1" dirty="0">
                <a:solidFill>
                  <a:srgbClr val="CCFFCC"/>
                </a:solidFill>
                <a:latin typeface="Helvetica"/>
                <a:cs typeface="Helvetica"/>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5AA8C-FC93-A440-B7C8-5AC68AB7E311}" type="datetimeFigureOut">
              <a:rPr lang="en-US" smtClean="0"/>
              <a:pPr/>
              <a:t>10/3/2009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64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4963"/>
            <a:ext cx="8226425" cy="4524375"/>
          </a:xfrm>
        </p:spPr>
        <p:txBody>
          <a:bodyPr/>
          <a:lstStyle/>
          <a:p>
            <a:endParaRPr lang="en-US"/>
          </a:p>
        </p:txBody>
      </p:sp>
      <p:sp>
        <p:nvSpPr>
          <p:cNvPr id="4" name="Date Placeholder 3"/>
          <p:cNvSpPr>
            <a:spLocks noGrp="1"/>
          </p:cNvSpPr>
          <p:nvPr>
            <p:ph type="dt" idx="10"/>
          </p:nvPr>
        </p:nvSpPr>
        <p:spPr>
          <a:xfrm>
            <a:off x="457200" y="6246813"/>
            <a:ext cx="2125663" cy="473075"/>
          </a:xfrm>
        </p:spPr>
        <p:txBody>
          <a:bodyPr/>
          <a:lstStyle>
            <a:lvl1pPr>
              <a:defRPr/>
            </a:lvl1pPr>
          </a:lstStyle>
          <a:p>
            <a:fld id="{1CF38E74-0795-4C1D-94D5-E9F826DF6C89}" type="datetimeFigureOut">
              <a:rPr lang="en-GB"/>
              <a:pPr/>
              <a:t>03/10/2009</a:t>
            </a:fld>
            <a:endParaRPr lang="en-GB"/>
          </a:p>
        </p:txBody>
      </p:sp>
      <p:sp>
        <p:nvSpPr>
          <p:cNvPr id="5" name="Footer Placeholder 4"/>
          <p:cNvSpPr>
            <a:spLocks noGrp="1"/>
          </p:cNvSpPr>
          <p:nvPr>
            <p:ph type="ftr" idx="11"/>
          </p:nvPr>
        </p:nvSpPr>
        <p:spPr>
          <a:xfrm>
            <a:off x="3127375" y="6246813"/>
            <a:ext cx="2895600" cy="473075"/>
          </a:xfrm>
        </p:spPr>
        <p:txBody>
          <a:bodyPr/>
          <a:lstStyle>
            <a:lvl1pPr>
              <a:defRPr/>
            </a:lvl1pPr>
          </a:lstStyle>
          <a:p>
            <a:endParaRPr lang="en-GB"/>
          </a:p>
        </p:txBody>
      </p:sp>
      <p:sp>
        <p:nvSpPr>
          <p:cNvPr id="6" name="Slide Number Placeholder 5"/>
          <p:cNvSpPr>
            <a:spLocks noGrp="1"/>
          </p:cNvSpPr>
          <p:nvPr>
            <p:ph type="sldNum" idx="12"/>
          </p:nvPr>
        </p:nvSpPr>
        <p:spPr>
          <a:xfrm>
            <a:off x="7016750" y="6384925"/>
            <a:ext cx="2127250" cy="473075"/>
          </a:xfrm>
          <a:solidFill>
            <a:srgbClr val="DEE7F8"/>
          </a:solidFill>
        </p:spPr>
        <p:txBody>
          <a:bodyPr/>
          <a:lstStyle>
            <a:lvl1pPr>
              <a:defRPr/>
            </a:lvl1pPr>
          </a:lstStyle>
          <a:p>
            <a:fld id="{487E03E8-23EC-4C7C-B218-7D94F2E08843}"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5AA8C-FC93-A440-B7C8-5AC68AB7E311}" type="datetimeFigureOut">
              <a:rPr lang="en-US" smtClean="0"/>
              <a:pPr/>
              <a:t>10/3/2009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grpSp>
        <p:nvGrpSpPr>
          <p:cNvPr id="7" name="Group 6"/>
          <p:cNvGrpSpPr/>
          <p:nvPr userDrawn="1"/>
        </p:nvGrpSpPr>
        <p:grpSpPr>
          <a:xfrm>
            <a:off x="0" y="1"/>
            <a:ext cx="1455159" cy="800500"/>
            <a:chOff x="0" y="1"/>
            <a:chExt cx="1455159" cy="800500"/>
          </a:xfrm>
        </p:grpSpPr>
        <p:pic>
          <p:nvPicPr>
            <p:cNvPr id="8" name="Picture 7" descr="fg-logo-1.png"/>
            <p:cNvPicPr>
              <a:picLocks noChangeAspect="1"/>
            </p:cNvPicPr>
            <p:nvPr/>
          </p:nvPicPr>
          <p:blipFill>
            <a:blip r:embed="rId2"/>
            <a:stretch>
              <a:fillRect/>
            </a:stretch>
          </p:blipFill>
          <p:spPr>
            <a:xfrm>
              <a:off x="0" y="1"/>
              <a:ext cx="868235" cy="800500"/>
            </a:xfrm>
            <a:prstGeom prst="rect">
              <a:avLst/>
            </a:prstGeom>
          </p:spPr>
        </p:pic>
        <p:sp>
          <p:nvSpPr>
            <p:cNvPr id="9" name="TextBox 8"/>
            <p:cNvSpPr txBox="1"/>
            <p:nvPr/>
          </p:nvSpPr>
          <p:spPr>
            <a:xfrm>
              <a:off x="673850" y="127129"/>
              <a:ext cx="781309" cy="523220"/>
            </a:xfrm>
            <a:prstGeom prst="rect">
              <a:avLst/>
            </a:prstGeom>
            <a:noFill/>
          </p:spPr>
          <p:txBody>
            <a:bodyPr wrap="none" rtlCol="0">
              <a:spAutoFit/>
            </a:bodyPr>
            <a:lstStyle/>
            <a:p>
              <a:r>
                <a:rPr lang="en-US" sz="1400" b="1" i="1" dirty="0" smtClean="0">
                  <a:solidFill>
                    <a:srgbClr val="7F7F7F"/>
                  </a:solidFill>
                  <a:latin typeface="Helvetica"/>
                  <a:cs typeface="Helvetica"/>
                </a:rPr>
                <a:t>Future</a:t>
              </a:r>
            </a:p>
            <a:p>
              <a:r>
                <a:rPr lang="en-US" sz="1400" b="1" i="1" dirty="0" smtClean="0">
                  <a:solidFill>
                    <a:srgbClr val="7F7F7F"/>
                  </a:solidFill>
                  <a:latin typeface="Helvetica"/>
                  <a:cs typeface="Helvetica"/>
                </a:rPr>
                <a:t>Grid</a:t>
              </a:r>
              <a:endParaRPr lang="en-US" sz="1400" b="1" i="1" dirty="0">
                <a:solidFill>
                  <a:srgbClr val="7F7F7F"/>
                </a:solidFill>
                <a:latin typeface="Helvetica"/>
                <a:cs typeface="Helvetica"/>
              </a:endParaRPr>
            </a:p>
          </p:txBody>
        </p:sp>
      </p:grpSp>
      <p:pic>
        <p:nvPicPr>
          <p:cNvPr id="10" name="Picture 9" descr="NSF_Logo.png"/>
          <p:cNvPicPr>
            <a:picLocks noChangeAspect="1"/>
          </p:cNvPicPr>
          <p:nvPr userDrawn="1"/>
        </p:nvPicPr>
        <p:blipFill>
          <a:blip r:embed="rId3"/>
          <a:stretch>
            <a:fillRect/>
          </a:stretch>
        </p:blipFill>
        <p:spPr>
          <a:xfrm>
            <a:off x="8276788" y="1"/>
            <a:ext cx="820024" cy="82002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85AA8C-FC93-A440-B7C8-5AC68AB7E311}" type="datetimeFigureOut">
              <a:rPr lang="en-US" smtClean="0"/>
              <a:pPr/>
              <a:t>10/3/2009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85AA8C-FC93-A440-B7C8-5AC68AB7E311}" type="datetimeFigureOut">
              <a:rPr lang="en-US" smtClean="0"/>
              <a:pPr/>
              <a:t>10/3/2009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0A9DD-81D6-F043-A7F1-9B91BC7564A7}" type="slidenum">
              <a:rPr lang="en-US" smtClean="0"/>
              <a:pPr/>
              <a:t>‹#›</a:t>
            </a:fld>
            <a:endParaRPr lang="en-US"/>
          </a:p>
        </p:txBody>
      </p:sp>
      <p:grpSp>
        <p:nvGrpSpPr>
          <p:cNvPr id="8" name="Group 7"/>
          <p:cNvGrpSpPr/>
          <p:nvPr userDrawn="1"/>
        </p:nvGrpSpPr>
        <p:grpSpPr>
          <a:xfrm>
            <a:off x="0" y="1"/>
            <a:ext cx="1455159" cy="800500"/>
            <a:chOff x="0" y="1"/>
            <a:chExt cx="1455159" cy="800500"/>
          </a:xfrm>
        </p:grpSpPr>
        <p:pic>
          <p:nvPicPr>
            <p:cNvPr id="9" name="Picture 8" descr="fg-logo-1.png"/>
            <p:cNvPicPr>
              <a:picLocks noChangeAspect="1"/>
            </p:cNvPicPr>
            <p:nvPr/>
          </p:nvPicPr>
          <p:blipFill>
            <a:blip r:embed="rId2"/>
            <a:stretch>
              <a:fillRect/>
            </a:stretch>
          </p:blipFill>
          <p:spPr>
            <a:xfrm>
              <a:off x="0" y="1"/>
              <a:ext cx="868235" cy="800500"/>
            </a:xfrm>
            <a:prstGeom prst="rect">
              <a:avLst/>
            </a:prstGeom>
          </p:spPr>
        </p:pic>
        <p:sp>
          <p:nvSpPr>
            <p:cNvPr id="10" name="TextBox 9"/>
            <p:cNvSpPr txBox="1"/>
            <p:nvPr/>
          </p:nvSpPr>
          <p:spPr>
            <a:xfrm>
              <a:off x="673850" y="127129"/>
              <a:ext cx="781309" cy="523220"/>
            </a:xfrm>
            <a:prstGeom prst="rect">
              <a:avLst/>
            </a:prstGeom>
            <a:noFill/>
          </p:spPr>
          <p:txBody>
            <a:bodyPr wrap="none" rtlCol="0">
              <a:spAutoFit/>
            </a:bodyPr>
            <a:lstStyle/>
            <a:p>
              <a:r>
                <a:rPr lang="en-US" sz="1400" b="1" i="1" dirty="0" smtClean="0">
                  <a:solidFill>
                    <a:srgbClr val="7F7F7F"/>
                  </a:solidFill>
                  <a:latin typeface="Helvetica"/>
                  <a:cs typeface="Helvetica"/>
                </a:rPr>
                <a:t>Future</a:t>
              </a:r>
            </a:p>
            <a:p>
              <a:r>
                <a:rPr lang="en-US" sz="1400" b="1" i="1" dirty="0" smtClean="0">
                  <a:solidFill>
                    <a:srgbClr val="7F7F7F"/>
                  </a:solidFill>
                  <a:latin typeface="Helvetica"/>
                  <a:cs typeface="Helvetica"/>
                </a:rPr>
                <a:t>Grid</a:t>
              </a:r>
              <a:endParaRPr lang="en-US" sz="1400" b="1" i="1" dirty="0">
                <a:solidFill>
                  <a:srgbClr val="7F7F7F"/>
                </a:solidFill>
                <a:latin typeface="Helvetica"/>
                <a:cs typeface="Helvetica"/>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85AA8C-FC93-A440-B7C8-5AC68AB7E311}" type="datetimeFigureOut">
              <a:rPr lang="en-US" smtClean="0"/>
              <a:pPr/>
              <a:t>10/3/2009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90A9DD-81D6-F043-A7F1-9B91BC7564A7}" type="slidenum">
              <a:rPr lang="en-US" smtClean="0"/>
              <a:pPr/>
              <a:t>‹#›</a:t>
            </a:fld>
            <a:endParaRPr lang="en-US"/>
          </a:p>
        </p:txBody>
      </p:sp>
      <p:grpSp>
        <p:nvGrpSpPr>
          <p:cNvPr id="10" name="Group 9"/>
          <p:cNvGrpSpPr/>
          <p:nvPr userDrawn="1"/>
        </p:nvGrpSpPr>
        <p:grpSpPr>
          <a:xfrm>
            <a:off x="0" y="1"/>
            <a:ext cx="1455159" cy="800500"/>
            <a:chOff x="0" y="1"/>
            <a:chExt cx="1455159" cy="800500"/>
          </a:xfrm>
        </p:grpSpPr>
        <p:pic>
          <p:nvPicPr>
            <p:cNvPr id="11" name="Picture 10" descr="fg-logo-1.png"/>
            <p:cNvPicPr>
              <a:picLocks noChangeAspect="1"/>
            </p:cNvPicPr>
            <p:nvPr/>
          </p:nvPicPr>
          <p:blipFill>
            <a:blip r:embed="rId2"/>
            <a:stretch>
              <a:fillRect/>
            </a:stretch>
          </p:blipFill>
          <p:spPr>
            <a:xfrm>
              <a:off x="0" y="1"/>
              <a:ext cx="868235" cy="800500"/>
            </a:xfrm>
            <a:prstGeom prst="rect">
              <a:avLst/>
            </a:prstGeom>
          </p:spPr>
        </p:pic>
        <p:sp>
          <p:nvSpPr>
            <p:cNvPr id="12" name="TextBox 11"/>
            <p:cNvSpPr txBox="1"/>
            <p:nvPr/>
          </p:nvSpPr>
          <p:spPr>
            <a:xfrm>
              <a:off x="673850" y="127129"/>
              <a:ext cx="781309" cy="523220"/>
            </a:xfrm>
            <a:prstGeom prst="rect">
              <a:avLst/>
            </a:prstGeom>
            <a:noFill/>
          </p:spPr>
          <p:txBody>
            <a:bodyPr wrap="none" rtlCol="0">
              <a:spAutoFit/>
            </a:bodyPr>
            <a:lstStyle/>
            <a:p>
              <a:r>
                <a:rPr lang="en-US" sz="1400" b="1" i="1" dirty="0" smtClean="0">
                  <a:solidFill>
                    <a:srgbClr val="7F7F7F"/>
                  </a:solidFill>
                  <a:latin typeface="Helvetica"/>
                  <a:cs typeface="Helvetica"/>
                </a:rPr>
                <a:t>Future</a:t>
              </a:r>
            </a:p>
            <a:p>
              <a:r>
                <a:rPr lang="en-US" sz="1400" b="1" i="1" dirty="0" smtClean="0">
                  <a:solidFill>
                    <a:srgbClr val="7F7F7F"/>
                  </a:solidFill>
                  <a:latin typeface="Helvetica"/>
                  <a:cs typeface="Helvetica"/>
                </a:rPr>
                <a:t>Grid</a:t>
              </a:r>
              <a:endParaRPr lang="en-US" sz="1400" b="1" i="1" dirty="0">
                <a:solidFill>
                  <a:srgbClr val="7F7F7F"/>
                </a:solidFill>
                <a:latin typeface="Helvetica"/>
                <a:cs typeface="Helvetica"/>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85AA8C-FC93-A440-B7C8-5AC68AB7E311}" type="datetimeFigureOut">
              <a:rPr lang="en-US" smtClean="0"/>
              <a:pPr/>
              <a:t>10/3/2009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90A9DD-81D6-F043-A7F1-9B91BC7564A7}" type="slidenum">
              <a:rPr lang="en-US" smtClean="0"/>
              <a:pPr/>
              <a:t>‹#›</a:t>
            </a:fld>
            <a:endParaRPr lang="en-US"/>
          </a:p>
        </p:txBody>
      </p:sp>
      <p:grpSp>
        <p:nvGrpSpPr>
          <p:cNvPr id="6" name="Group 5"/>
          <p:cNvGrpSpPr/>
          <p:nvPr userDrawn="1"/>
        </p:nvGrpSpPr>
        <p:grpSpPr>
          <a:xfrm>
            <a:off x="0" y="0"/>
            <a:ext cx="1455159" cy="800500"/>
            <a:chOff x="0" y="1"/>
            <a:chExt cx="1455159" cy="800500"/>
          </a:xfrm>
        </p:grpSpPr>
        <p:pic>
          <p:nvPicPr>
            <p:cNvPr id="7" name="Picture 6" descr="fg-logo-1.png"/>
            <p:cNvPicPr>
              <a:picLocks noChangeAspect="1"/>
            </p:cNvPicPr>
            <p:nvPr/>
          </p:nvPicPr>
          <p:blipFill>
            <a:blip r:embed="rId2"/>
            <a:stretch>
              <a:fillRect/>
            </a:stretch>
          </p:blipFill>
          <p:spPr>
            <a:xfrm>
              <a:off x="0" y="1"/>
              <a:ext cx="868235" cy="800500"/>
            </a:xfrm>
            <a:prstGeom prst="rect">
              <a:avLst/>
            </a:prstGeom>
          </p:spPr>
        </p:pic>
        <p:sp>
          <p:nvSpPr>
            <p:cNvPr id="8" name="TextBox 7"/>
            <p:cNvSpPr txBox="1"/>
            <p:nvPr/>
          </p:nvSpPr>
          <p:spPr>
            <a:xfrm>
              <a:off x="673850" y="127129"/>
              <a:ext cx="781309" cy="523220"/>
            </a:xfrm>
            <a:prstGeom prst="rect">
              <a:avLst/>
            </a:prstGeom>
            <a:noFill/>
          </p:spPr>
          <p:txBody>
            <a:bodyPr wrap="none" rtlCol="0">
              <a:spAutoFit/>
            </a:bodyPr>
            <a:lstStyle/>
            <a:p>
              <a:r>
                <a:rPr lang="en-US" sz="1400" b="1" i="1" dirty="0" smtClean="0">
                  <a:solidFill>
                    <a:srgbClr val="7F7F7F"/>
                  </a:solidFill>
                  <a:latin typeface="Helvetica"/>
                  <a:cs typeface="Helvetica"/>
                </a:rPr>
                <a:t>Future</a:t>
              </a:r>
            </a:p>
            <a:p>
              <a:r>
                <a:rPr lang="en-US" sz="1400" b="1" i="1" dirty="0" smtClean="0">
                  <a:solidFill>
                    <a:srgbClr val="7F7F7F"/>
                  </a:solidFill>
                  <a:latin typeface="Helvetica"/>
                  <a:cs typeface="Helvetica"/>
                </a:rPr>
                <a:t>Grid</a:t>
              </a:r>
              <a:endParaRPr lang="en-US" sz="1400" b="1" i="1" dirty="0">
                <a:solidFill>
                  <a:srgbClr val="7F7F7F"/>
                </a:solidFill>
                <a:latin typeface="Helvetica"/>
                <a:cs typeface="Helvetica"/>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5AA8C-FC93-A440-B7C8-5AC68AB7E311}" type="datetimeFigureOut">
              <a:rPr lang="en-US" smtClean="0"/>
              <a:pPr/>
              <a:t>10/3/2009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5AA8C-FC93-A440-B7C8-5AC68AB7E311}" type="datetimeFigureOut">
              <a:rPr lang="en-US" smtClean="0"/>
              <a:pPr/>
              <a:t>10/3/2009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5AA8C-FC93-A440-B7C8-5AC68AB7E311}" type="datetimeFigureOut">
              <a:rPr lang="en-US" smtClean="0"/>
              <a:pPr/>
              <a:t>10/3/2009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0A9DD-81D6-F043-A7F1-9B91BC7564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1143000"/>
          </a:xfrm>
          <a:prstGeom prst="rect">
            <a:avLst/>
          </a:prstGeom>
          <a:noFill/>
          <a:effectLst>
            <a:outerShdw blurRad="50800" dist="38100" dir="2700000">
              <a:srgbClr val="000000">
                <a:alpha val="43000"/>
              </a:srgbClr>
            </a:outerShdw>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42572"/>
            <a:ext cx="8229600" cy="47835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5AA8C-FC93-A440-B7C8-5AC68AB7E311}" type="datetimeFigureOut">
              <a:rPr lang="en-US" smtClean="0"/>
              <a:pPr/>
              <a:t>10/3/2009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http://</a:t>
            </a:r>
            <a:r>
              <a:rPr lang="en-US" dirty="0" err="1" smtClean="0"/>
              <a:t>futuregrid.org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0A9DD-81D6-F043-A7F1-9B91BC7564A7}" type="slidenum">
              <a:rPr lang="en-US" smtClean="0"/>
              <a:pPr/>
              <a:t>‹#›</a:t>
            </a:fld>
            <a:endParaRPr lang="en-US"/>
          </a:p>
        </p:txBody>
      </p:sp>
      <p:grpSp>
        <p:nvGrpSpPr>
          <p:cNvPr id="7" name="Group 6"/>
          <p:cNvGrpSpPr/>
          <p:nvPr userDrawn="1"/>
        </p:nvGrpSpPr>
        <p:grpSpPr>
          <a:xfrm>
            <a:off x="0" y="1"/>
            <a:ext cx="1455159" cy="800500"/>
            <a:chOff x="0" y="1"/>
            <a:chExt cx="1455159" cy="800500"/>
          </a:xfrm>
        </p:grpSpPr>
        <p:pic>
          <p:nvPicPr>
            <p:cNvPr id="8" name="Picture 7" descr="fg-logo-1.png"/>
            <p:cNvPicPr>
              <a:picLocks noChangeAspect="1"/>
            </p:cNvPicPr>
            <p:nvPr/>
          </p:nvPicPr>
          <p:blipFill>
            <a:blip r:embed="rId14"/>
            <a:stretch>
              <a:fillRect/>
            </a:stretch>
          </p:blipFill>
          <p:spPr>
            <a:xfrm>
              <a:off x="0" y="1"/>
              <a:ext cx="868235" cy="800500"/>
            </a:xfrm>
            <a:prstGeom prst="rect">
              <a:avLst/>
            </a:prstGeom>
          </p:spPr>
        </p:pic>
        <p:sp>
          <p:nvSpPr>
            <p:cNvPr id="9" name="TextBox 8"/>
            <p:cNvSpPr txBox="1"/>
            <p:nvPr/>
          </p:nvSpPr>
          <p:spPr>
            <a:xfrm>
              <a:off x="673850" y="127129"/>
              <a:ext cx="781309" cy="523220"/>
            </a:xfrm>
            <a:prstGeom prst="rect">
              <a:avLst/>
            </a:prstGeom>
            <a:noFill/>
          </p:spPr>
          <p:txBody>
            <a:bodyPr wrap="none" rtlCol="0">
              <a:spAutoFit/>
            </a:bodyPr>
            <a:lstStyle/>
            <a:p>
              <a:r>
                <a:rPr lang="en-US" sz="1400" b="1" i="1" dirty="0" smtClean="0">
                  <a:solidFill>
                    <a:schemeClr val="bg1">
                      <a:lumMod val="50000"/>
                    </a:schemeClr>
                  </a:solidFill>
                  <a:latin typeface="Helvetica"/>
                  <a:cs typeface="Helvetica"/>
                </a:rPr>
                <a:t>Future</a:t>
              </a:r>
            </a:p>
            <a:p>
              <a:r>
                <a:rPr lang="en-US" sz="1400" b="1" i="1" dirty="0" smtClean="0">
                  <a:solidFill>
                    <a:schemeClr val="bg1">
                      <a:lumMod val="50000"/>
                    </a:schemeClr>
                  </a:solidFill>
                  <a:latin typeface="Helvetica"/>
                  <a:cs typeface="Helvetica"/>
                </a:rPr>
                <a:t>Grid</a:t>
              </a:r>
              <a:endParaRPr lang="en-US" sz="1400" b="1" i="1" dirty="0">
                <a:solidFill>
                  <a:schemeClr val="bg1">
                    <a:lumMod val="50000"/>
                  </a:schemeClr>
                </a:solidFill>
                <a:latin typeface="Helvetica"/>
                <a:cs typeface="Helvetica"/>
              </a:endParaRPr>
            </a:p>
          </p:txBody>
        </p:sp>
      </p:grpSp>
      <p:pic>
        <p:nvPicPr>
          <p:cNvPr id="10" name="Picture 9" descr="NSF_Logo.png"/>
          <p:cNvPicPr>
            <a:picLocks noChangeAspect="1"/>
          </p:cNvPicPr>
          <p:nvPr userDrawn="1"/>
        </p:nvPicPr>
        <p:blipFill>
          <a:blip r:embed="rId15"/>
          <a:stretch>
            <a:fillRect/>
          </a:stretch>
        </p:blipFill>
        <p:spPr>
          <a:xfrm>
            <a:off x="8286549" y="1"/>
            <a:ext cx="800501" cy="8005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effectLst>
            <a:outerShdw blurRad="50800" dist="38100" dir="2700000" algn="tl" rotWithShape="0">
              <a:srgbClr val="000000">
                <a:alpha val="43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uturegrid.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infomall.org/" TargetMode="External"/><Relationship Id="rId4" Type="http://schemas.openxmlformats.org/officeDocument/2006/relationships/hyperlink" Target="mailto:gcf@indiana.edu"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91682"/>
            <a:ext cx="7772400" cy="1470025"/>
          </a:xfrm>
        </p:spPr>
        <p:txBody>
          <a:bodyPr>
            <a:normAutofit fontScale="90000"/>
          </a:bodyPr>
          <a:lstStyle/>
          <a:p>
            <a:r>
              <a:rPr lang="en-US" dirty="0" smtClean="0"/>
              <a:t>Future Grid </a:t>
            </a:r>
            <a:br>
              <a:rPr lang="en-US" dirty="0" smtClean="0"/>
            </a:br>
            <a:r>
              <a:rPr lang="en-US" dirty="0" smtClean="0"/>
              <a:t>All Hands Meeting</a:t>
            </a:r>
            <a:br>
              <a:rPr lang="en-US" dirty="0" smtClean="0"/>
            </a:br>
            <a:r>
              <a:rPr lang="en-US" dirty="0" smtClean="0"/>
              <a:t>Introduction</a:t>
            </a:r>
            <a:endParaRPr lang="en-US" dirty="0"/>
          </a:p>
        </p:txBody>
      </p:sp>
      <p:sp>
        <p:nvSpPr>
          <p:cNvPr id="3" name="Content Placeholder 2"/>
          <p:cNvSpPr>
            <a:spLocks noGrp="1"/>
          </p:cNvSpPr>
          <p:nvPr>
            <p:ph type="subTitle" idx="1"/>
          </p:nvPr>
        </p:nvSpPr>
        <p:spPr>
          <a:xfrm>
            <a:off x="1371600" y="3144416"/>
            <a:ext cx="6400800" cy="3405673"/>
          </a:xfrm>
        </p:spPr>
        <p:txBody>
          <a:bodyPr>
            <a:normAutofit fontScale="55000" lnSpcReduction="20000"/>
          </a:bodyPr>
          <a:lstStyle/>
          <a:p>
            <a:pPr lvl="0" defTabSz="914400">
              <a:defRPr/>
            </a:pPr>
            <a:r>
              <a:rPr lang="en-US" sz="3600" dirty="0" smtClean="0">
                <a:latin typeface="Times New Roman" pitchFamily="18" charset="0"/>
                <a:cs typeface="Times New Roman" pitchFamily="18" charset="0"/>
              </a:rPr>
              <a:t>Indianapolis October 2-3 2009</a:t>
            </a:r>
            <a:endParaRPr lang="en-US" sz="3600" dirty="0" smtClean="0">
              <a:latin typeface="Times New Roman" pitchFamily="18" charset="0"/>
              <a:cs typeface="Times New Roman" pitchFamily="18" charset="0"/>
              <a:hlinkClick r:id="rId3"/>
            </a:endParaRPr>
          </a:p>
          <a:p>
            <a:pPr lvl="0" defTabSz="914400">
              <a:defRPr/>
            </a:pPr>
            <a:r>
              <a:rPr lang="en-US" sz="3600" dirty="0" smtClean="0">
                <a:latin typeface="Times New Roman" pitchFamily="18" charset="0"/>
                <a:cs typeface="Times New Roman" pitchFamily="18" charset="0"/>
                <a:hlinkClick r:id="rId3"/>
              </a:rPr>
              <a:t>www.futuregrid.org</a:t>
            </a:r>
            <a:endParaRPr lang="en-US" sz="3600" dirty="0" smtClean="0">
              <a:latin typeface="Times New Roman" pitchFamily="18" charset="0"/>
              <a:cs typeface="Times New Roman" pitchFamily="18" charset="0"/>
            </a:endParaRPr>
          </a:p>
          <a:p>
            <a:pPr lvl="0" defTabSz="914400">
              <a:defRPr/>
            </a:pPr>
            <a:endParaRPr lang="en-US" sz="3600" dirty="0" smtClean="0">
              <a:latin typeface="Times New Roman" pitchFamily="18" charset="0"/>
              <a:cs typeface="Times New Roman" pitchFamily="18" charset="0"/>
            </a:endParaRPr>
          </a:p>
          <a:p>
            <a:pPr lvl="0" defTabSz="914400">
              <a:defRPr/>
            </a:pPr>
            <a:r>
              <a:rPr lang="en-US" sz="3600" dirty="0" smtClean="0">
                <a:latin typeface="Times New Roman" pitchFamily="18" charset="0"/>
                <a:cs typeface="Times New Roman" pitchFamily="18" charset="0"/>
              </a:rPr>
              <a:t>Geoffrey Fox</a:t>
            </a:r>
          </a:p>
          <a:p>
            <a:pPr lvl="0" defTabSz="914400">
              <a:defRPr/>
            </a:pPr>
            <a:r>
              <a:rPr lang="en-US" dirty="0" smtClean="0">
                <a:hlinkClick r:id="rId4"/>
              </a:rPr>
              <a:t>gcf@indiana.edu</a:t>
            </a:r>
            <a:r>
              <a:rPr lang="en-US" dirty="0" smtClean="0"/>
              <a:t>   </a:t>
            </a:r>
            <a:r>
              <a:rPr lang="en-US" dirty="0" smtClean="0">
                <a:hlinkClick r:id="rId5"/>
              </a:rPr>
              <a:t>www.infomall.org</a:t>
            </a:r>
            <a:r>
              <a:rPr lang="en-US" dirty="0" smtClean="0"/>
              <a:t>  </a:t>
            </a:r>
          </a:p>
          <a:p>
            <a:pPr lvl="0" defTabSz="914400">
              <a:defRPr/>
            </a:pPr>
            <a:endParaRPr lang="en-US" sz="3600" dirty="0" smtClean="0"/>
          </a:p>
          <a:p>
            <a:pPr lvl="0"/>
            <a:r>
              <a:rPr lang="en-US" dirty="0" smtClean="0">
                <a:latin typeface="Times New Roman" pitchFamily="18" charset="0"/>
                <a:cs typeface="Times New Roman" pitchFamily="18" charset="0"/>
              </a:rPr>
              <a:t>School of Informatics and Computing</a:t>
            </a:r>
          </a:p>
          <a:p>
            <a:pPr lvl="0"/>
            <a:r>
              <a:rPr lang="en-US" dirty="0" smtClean="0">
                <a:latin typeface="Times New Roman" pitchFamily="18" charset="0"/>
                <a:cs typeface="Times New Roman" pitchFamily="18" charset="0"/>
              </a:rPr>
              <a:t>and Community Grids Laboratory, </a:t>
            </a:r>
          </a:p>
          <a:p>
            <a:pPr lvl="0"/>
            <a:r>
              <a:rPr lang="en-US" dirty="0" smtClean="0">
                <a:latin typeface="Times New Roman" pitchFamily="18" charset="0"/>
                <a:cs typeface="Times New Roman" pitchFamily="18" charset="0"/>
              </a:rPr>
              <a:t>Digital Science Center</a:t>
            </a:r>
          </a:p>
          <a:p>
            <a:pPr lvl="0"/>
            <a:r>
              <a:rPr lang="en-US" dirty="0" smtClean="0">
                <a:latin typeface="Times New Roman" pitchFamily="18" charset="0"/>
                <a:cs typeface="Times New Roman" pitchFamily="18" charset="0"/>
              </a:rPr>
              <a:t>Pervasive Technology Institute</a:t>
            </a:r>
          </a:p>
          <a:p>
            <a:pPr lvl="0"/>
            <a:r>
              <a:rPr lang="en-US" dirty="0" smtClean="0">
                <a:latin typeface="Times New Roman" pitchFamily="18" charset="0"/>
                <a:cs typeface="Times New Roman" pitchFamily="18" charset="0"/>
              </a:rPr>
              <a:t>Indiana University</a:t>
            </a:r>
            <a:endParaRPr lang="en-US" sz="36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00"/>
            <a:ext cx="9144000" cy="1143000"/>
          </a:xfrm>
        </p:spPr>
        <p:txBody>
          <a:bodyPr/>
          <a:lstStyle/>
          <a:p>
            <a:r>
              <a:rPr lang="en-US" dirty="0" smtClean="0"/>
              <a:t>Management Structure</a:t>
            </a:r>
            <a:endParaRPr lang="en-US" dirty="0"/>
          </a:p>
        </p:txBody>
      </p:sp>
      <p:grpSp>
        <p:nvGrpSpPr>
          <p:cNvPr id="21" name="Group 20"/>
          <p:cNvGrpSpPr/>
          <p:nvPr/>
        </p:nvGrpSpPr>
        <p:grpSpPr>
          <a:xfrm>
            <a:off x="0" y="0"/>
            <a:ext cx="9144000" cy="6759098"/>
            <a:chOff x="0" y="0"/>
            <a:chExt cx="9144000" cy="6759098"/>
          </a:xfrm>
        </p:grpSpPr>
        <p:graphicFrame>
          <p:nvGraphicFramePr>
            <p:cNvPr id="2050" name="Object 2"/>
            <p:cNvGraphicFramePr>
              <a:graphicFrameLocks noChangeAspect="1"/>
            </p:cNvGraphicFramePr>
            <p:nvPr/>
          </p:nvGraphicFramePr>
          <p:xfrm>
            <a:off x="0" y="0"/>
            <a:ext cx="9144000" cy="6759098"/>
          </p:xfrm>
          <a:graphic>
            <a:graphicData uri="http://schemas.openxmlformats.org/presentationml/2006/ole">
              <p:oleObj spid="_x0000_s2050" name="Acrobat Document" r:id="rId4" imgW="7741698" imgH="5722546" progId="AcroExch.Document.7">
                <p:embed/>
              </p:oleObj>
            </a:graphicData>
          </a:graphic>
        </p:graphicFrame>
        <p:sp>
          <p:nvSpPr>
            <p:cNvPr id="6" name="Rectangle 5"/>
            <p:cNvSpPr/>
            <p:nvPr/>
          </p:nvSpPr>
          <p:spPr>
            <a:xfrm>
              <a:off x="7482517" y="2034073"/>
              <a:ext cx="1565108" cy="923330"/>
            </a:xfrm>
            <a:prstGeom prst="rect">
              <a:avLst/>
            </a:prstGeom>
            <a:ln>
              <a:solidFill>
                <a:schemeClr val="tx1"/>
              </a:solidFill>
            </a:ln>
          </p:spPr>
          <p:txBody>
            <a:bodyPr wrap="none">
              <a:spAutoFit/>
            </a:bodyPr>
            <a:lstStyle/>
            <a:p>
              <a:pPr algn="ctr"/>
              <a:r>
                <a:rPr lang="en-US" b="1" dirty="0" smtClean="0"/>
                <a:t>Change </a:t>
              </a:r>
            </a:p>
            <a:p>
              <a:pPr algn="ctr"/>
              <a:r>
                <a:rPr lang="en-US" b="1" dirty="0" smtClean="0"/>
                <a:t>Control Board </a:t>
              </a:r>
            </a:p>
            <a:p>
              <a:pPr algn="ctr"/>
              <a:r>
                <a:rPr lang="en-US" b="1" dirty="0" smtClean="0"/>
                <a:t>(CCB):</a:t>
              </a:r>
              <a:r>
                <a:rPr lang="en-US" dirty="0" smtClean="0"/>
                <a:t> </a:t>
              </a:r>
              <a:endParaRPr lang="en-US" dirty="0"/>
            </a:p>
          </p:txBody>
        </p:sp>
        <p:cxnSp>
          <p:nvCxnSpPr>
            <p:cNvPr id="8" name="Straight Connector 7"/>
            <p:cNvCxnSpPr/>
            <p:nvPr/>
          </p:nvCxnSpPr>
          <p:spPr>
            <a:xfrm rot="5400000">
              <a:off x="8209147" y="3088232"/>
              <a:ext cx="26165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7052845" y="865818"/>
              <a:ext cx="1074118" cy="369332"/>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529785" y="1078477"/>
              <a:ext cx="1046120" cy="369332"/>
            </a:xfrm>
            <a:prstGeom prst="rect">
              <a:avLst/>
            </a:prstGeom>
            <a:solidFill>
              <a:schemeClr val="bg1"/>
            </a:solidFill>
            <a:ln>
              <a:solidFill>
                <a:schemeClr val="tx1"/>
              </a:solidFill>
            </a:ln>
          </p:spPr>
          <p:txBody>
            <a:bodyPr wrap="none">
              <a:spAutoFit/>
            </a:bodyPr>
            <a:lstStyle/>
            <a:p>
              <a:pPr algn="ctr"/>
              <a:r>
                <a:rPr lang="en-US" b="1" dirty="0" smtClean="0"/>
                <a:t>TeraGrid</a:t>
              </a:r>
              <a:r>
                <a:rPr lang="en-US" dirty="0" smtClean="0"/>
                <a:t> </a:t>
              </a:r>
              <a:endParaRPr lang="en-US" dirty="0"/>
            </a:p>
          </p:txBody>
        </p:sp>
        <p:cxnSp>
          <p:nvCxnSpPr>
            <p:cNvPr id="15" name="Straight Connector 14"/>
            <p:cNvCxnSpPr/>
            <p:nvPr/>
          </p:nvCxnSpPr>
          <p:spPr>
            <a:xfrm rot="16200000" flipH="1">
              <a:off x="7039947" y="1740159"/>
              <a:ext cx="438538" cy="14929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6300954" y="2131267"/>
              <a:ext cx="1205203"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645020" y="1228540"/>
              <a:ext cx="718458" cy="661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2360645" y="6251510"/>
            <a:ext cx="2685672" cy="369332"/>
          </a:xfrm>
          <a:prstGeom prst="rect">
            <a:avLst/>
          </a:prstGeom>
          <a:noFill/>
        </p:spPr>
        <p:txBody>
          <a:bodyPr wrap="none" rtlCol="0">
            <a:spAutoFit/>
          </a:bodyPr>
          <a:lstStyle/>
          <a:p>
            <a:r>
              <a:rPr lang="en-US" dirty="0" smtClean="0"/>
              <a:t>Committees organize work</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Working Groups</a:t>
            </a:r>
            <a:endParaRPr lang="en-US" dirty="0"/>
          </a:p>
        </p:txBody>
      </p:sp>
      <p:sp>
        <p:nvSpPr>
          <p:cNvPr id="3" name="Content Placeholder 2"/>
          <p:cNvSpPr>
            <a:spLocks noGrp="1"/>
          </p:cNvSpPr>
          <p:nvPr>
            <p:ph idx="1"/>
          </p:nvPr>
        </p:nvSpPr>
        <p:spPr>
          <a:xfrm>
            <a:off x="0" y="970384"/>
            <a:ext cx="9144000" cy="5887615"/>
          </a:xfrm>
        </p:spPr>
        <p:txBody>
          <a:bodyPr>
            <a:normAutofit fontScale="62500" lnSpcReduction="20000"/>
          </a:bodyPr>
          <a:lstStyle/>
          <a:p>
            <a:r>
              <a:rPr lang="en-US" b="1" dirty="0" smtClean="0"/>
              <a:t>Systems Administration and Network Management Committee</a:t>
            </a:r>
            <a:r>
              <a:rPr lang="en-US" dirty="0" smtClean="0"/>
              <a:t>: This committee will be responsible for all matters related to systems administration, network management, and security. David Hancock of IU will be the inaugural chair of this committee.</a:t>
            </a:r>
          </a:p>
          <a:p>
            <a:r>
              <a:rPr lang="en-US" b="1" dirty="0" smtClean="0"/>
              <a:t>Software Adaptation, Implementation, Hardening, and Maintenance Committee</a:t>
            </a:r>
            <a:r>
              <a:rPr lang="en-US" dirty="0" smtClean="0"/>
              <a:t>: This committee will be responsible for all aspects of software creation and management. It should interface with TAIS in TeraGrid. </a:t>
            </a:r>
            <a:r>
              <a:rPr lang="en-US" dirty="0" err="1" smtClean="0"/>
              <a:t>Gregor</a:t>
            </a:r>
            <a:r>
              <a:rPr lang="en-US" dirty="0" smtClean="0"/>
              <a:t> von </a:t>
            </a:r>
            <a:r>
              <a:rPr lang="en-US" dirty="0" err="1" smtClean="0"/>
              <a:t>Laszewski</a:t>
            </a:r>
            <a:r>
              <a:rPr lang="en-US" dirty="0" smtClean="0"/>
              <a:t> from IU will chair this committee.</a:t>
            </a:r>
          </a:p>
          <a:p>
            <a:r>
              <a:rPr lang="en-US" b="1" dirty="0" smtClean="0"/>
              <a:t>Performance Analysis Committee</a:t>
            </a:r>
            <a:r>
              <a:rPr lang="en-US" dirty="0" smtClean="0"/>
              <a:t>: This committee will be responsible for coordination of performance analysis activities. </a:t>
            </a:r>
            <a:r>
              <a:rPr lang="en-US" dirty="0" err="1" smtClean="0"/>
              <a:t>Shava</a:t>
            </a:r>
            <a:r>
              <a:rPr lang="en-US" dirty="0" smtClean="0"/>
              <a:t> </a:t>
            </a:r>
            <a:r>
              <a:rPr lang="en-US" dirty="0" err="1" smtClean="0"/>
              <a:t>Smallen</a:t>
            </a:r>
            <a:r>
              <a:rPr lang="en-US" dirty="0" smtClean="0"/>
              <a:t> of UCSD will be the inaugural chair of this committee.</a:t>
            </a:r>
          </a:p>
          <a:p>
            <a:r>
              <a:rPr lang="en-US" b="1" dirty="0" smtClean="0"/>
              <a:t>Training, Education, and Outreach Services Committee</a:t>
            </a:r>
            <a:r>
              <a:rPr lang="en-US" dirty="0" smtClean="0"/>
              <a:t>: This committee will coordinate Training, Education, and Outreach Service activities and will be chaired by </a:t>
            </a:r>
            <a:r>
              <a:rPr lang="en-US" dirty="0" err="1" smtClean="0"/>
              <a:t>Renato</a:t>
            </a:r>
            <a:r>
              <a:rPr lang="en-US" dirty="0" smtClean="0"/>
              <a:t> </a:t>
            </a:r>
            <a:r>
              <a:rPr lang="en-US" dirty="0" err="1" smtClean="0"/>
              <a:t>Figueiredo</a:t>
            </a:r>
            <a:r>
              <a:rPr lang="en-US" dirty="0" smtClean="0"/>
              <a:t>.</a:t>
            </a:r>
          </a:p>
          <a:p>
            <a:r>
              <a:rPr lang="en-US" b="1" dirty="0" smtClean="0"/>
              <a:t>User Support Committee:</a:t>
            </a:r>
            <a:r>
              <a:rPr lang="en-US" dirty="0" smtClean="0"/>
              <a:t> This committee will coordinate the management of online help information, telephone support, and advanced user support. Jonathan </a:t>
            </a:r>
            <a:r>
              <a:rPr lang="en-US" dirty="0" err="1" smtClean="0"/>
              <a:t>Bolte</a:t>
            </a:r>
            <a:r>
              <a:rPr lang="en-US" dirty="0" smtClean="0"/>
              <a:t> of IU will chair this committee.</a:t>
            </a:r>
          </a:p>
          <a:p>
            <a:r>
              <a:rPr lang="en-US" b="1" dirty="0" smtClean="0"/>
              <a:t>Operations and Change Management Committee</a:t>
            </a:r>
            <a:r>
              <a:rPr lang="en-US" dirty="0" smtClean="0"/>
              <a:t> (including CCB): This committee will be responsible for operational management of FutureGrid, and is the one committee that will always include at least one member from every participating institution, including those participating without funding. This is led by Craig Stewart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Change Control Board (CCB)</a:t>
            </a:r>
            <a:endParaRPr lang="en-US" dirty="0"/>
          </a:p>
        </p:txBody>
      </p:sp>
      <p:sp>
        <p:nvSpPr>
          <p:cNvPr id="3" name="Content Placeholder 2"/>
          <p:cNvSpPr>
            <a:spLocks noGrp="1"/>
          </p:cNvSpPr>
          <p:nvPr>
            <p:ph idx="1"/>
          </p:nvPr>
        </p:nvSpPr>
        <p:spPr>
          <a:xfrm>
            <a:off x="0" y="961052"/>
            <a:ext cx="9144000" cy="5896947"/>
          </a:xfrm>
        </p:spPr>
        <p:txBody>
          <a:bodyPr>
            <a:normAutofit fontScale="70000" lnSpcReduction="20000"/>
          </a:bodyPr>
          <a:lstStyle/>
          <a:p>
            <a:r>
              <a:rPr lang="en-US" b="1" dirty="0" smtClean="0"/>
              <a:t>CCB: </a:t>
            </a:r>
            <a:r>
              <a:rPr lang="en-US" dirty="0" smtClean="0"/>
              <a:t>This is comprised of the chairs of each of the FutureGrid operational and planning committees and one key point of contact for each institution participating in FutureGrid.  </a:t>
            </a:r>
          </a:p>
          <a:p>
            <a:r>
              <a:rPr lang="en-US" dirty="0" smtClean="0"/>
              <a:t>The CCB will review proposed changes to the project baselines and WBS, including changes to the design or configuration of the FutureGrid hardware and software. </a:t>
            </a:r>
          </a:p>
          <a:p>
            <a:r>
              <a:rPr lang="en-US" dirty="0" smtClean="0"/>
              <a:t>The CCB will evaluate proposed changes on the basis of their impact on scope, cost and schedule and ensure that all appropriate stakeholders are informed of the proposed change. If a proposed change is endorsed by the CCB, the CCB chair will recommend the change for final approval by the Project Director and, if necessary, by NSF. </a:t>
            </a:r>
          </a:p>
          <a:p>
            <a:r>
              <a:rPr lang="en-US" dirty="0" smtClean="0"/>
              <a:t>Recommended changes should be referred to NSF if any of the following apply: (</a:t>
            </a:r>
            <a:r>
              <a:rPr lang="en-US" dirty="0" err="1" smtClean="0"/>
              <a:t>i</a:t>
            </a:r>
            <a:r>
              <a:rPr lang="en-US" dirty="0" smtClean="0"/>
              <a:t>) the change is associated with a change in schedule of greater than 1 month, or (ii) the change is associated with a change in the allocation of funds of greater than $100,000, or (iii) the change would result in a significant change of scope. </a:t>
            </a:r>
          </a:p>
          <a:p>
            <a:r>
              <a:rPr lang="en-US" dirty="0" smtClean="0"/>
              <a:t>This committee function is defined by NSF and is a subset of “Operations and Change Management Committee”. Chair is Craig Stewart from IU.</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FutureGrid Timeline</a:t>
            </a:r>
            <a:endParaRPr lang="en-US" dirty="0"/>
          </a:p>
        </p:txBody>
      </p:sp>
      <p:sp>
        <p:nvSpPr>
          <p:cNvPr id="3" name="Content Placeholder 2"/>
          <p:cNvSpPr>
            <a:spLocks noGrp="1"/>
          </p:cNvSpPr>
          <p:nvPr>
            <p:ph idx="1"/>
          </p:nvPr>
        </p:nvSpPr>
        <p:spPr>
          <a:xfrm>
            <a:off x="0" y="970384"/>
            <a:ext cx="9144000" cy="5673012"/>
          </a:xfrm>
        </p:spPr>
        <p:txBody>
          <a:bodyPr>
            <a:normAutofit fontScale="92500" lnSpcReduction="20000"/>
          </a:bodyPr>
          <a:lstStyle/>
          <a:p>
            <a:r>
              <a:rPr lang="en-US" dirty="0" smtClean="0"/>
              <a:t>October 1 2009 Project Starts</a:t>
            </a:r>
          </a:p>
          <a:p>
            <a:r>
              <a:rPr lang="en-US" dirty="0" smtClean="0"/>
              <a:t>October 2-3 2009 First All Hands Meeting</a:t>
            </a:r>
          </a:p>
          <a:p>
            <a:r>
              <a:rPr lang="en-US" dirty="0" smtClean="0"/>
              <a:t>October 2009 ….. : Define in detail and negotiate subcontracts, go to weekly committee </a:t>
            </a:r>
            <a:r>
              <a:rPr lang="en-US" dirty="0" err="1" smtClean="0"/>
              <a:t>telecons</a:t>
            </a:r>
            <a:endParaRPr lang="en-US" dirty="0" smtClean="0"/>
          </a:p>
          <a:p>
            <a:r>
              <a:rPr lang="en-US" dirty="0" smtClean="0"/>
              <a:t>November 16-19 SC09 Demo/F2F Committee Meetings</a:t>
            </a:r>
          </a:p>
          <a:p>
            <a:r>
              <a:rPr lang="en-US" dirty="0" smtClean="0"/>
              <a:t>January 2010 First Science Board Meeting</a:t>
            </a:r>
          </a:p>
          <a:p>
            <a:r>
              <a:rPr lang="en-US" dirty="0" smtClean="0"/>
              <a:t>March 2010 FutureGrid network complete</a:t>
            </a:r>
          </a:p>
          <a:p>
            <a:r>
              <a:rPr lang="en-US" dirty="0" smtClean="0"/>
              <a:t>March 2010 FutureGrid Annual Meeting</a:t>
            </a:r>
          </a:p>
          <a:p>
            <a:r>
              <a:rPr lang="en-US" dirty="0" smtClean="0"/>
              <a:t>September 2010 All hardware (except Track IIC lookalike) accepted</a:t>
            </a:r>
          </a:p>
          <a:p>
            <a:r>
              <a:rPr lang="en-US" dirty="0" smtClean="0"/>
              <a:t>October 1 2011 FutureGrid </a:t>
            </a:r>
            <a:r>
              <a:rPr lang="en-US" dirty="0" err="1" smtClean="0"/>
              <a:t>allocatable</a:t>
            </a:r>
            <a:r>
              <a:rPr lang="en-US" dirty="0" smtClean="0"/>
              <a:t> via TeraGrid process – first two years by user/science board led by Andrew </a:t>
            </a:r>
            <a:r>
              <a:rPr lang="en-US" dirty="0" err="1" smtClean="0"/>
              <a:t>Grimshaw</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2571"/>
          </a:xfrm>
        </p:spPr>
        <p:txBody>
          <a:bodyPr>
            <a:normAutofit fontScale="90000"/>
          </a:bodyPr>
          <a:lstStyle/>
          <a:p>
            <a:r>
              <a:rPr lang="en-US" dirty="0" smtClean="0"/>
              <a:t>FutureGrid Reporting</a:t>
            </a:r>
            <a:br>
              <a:rPr lang="en-US" dirty="0" smtClean="0"/>
            </a:br>
            <a:r>
              <a:rPr lang="en-US" dirty="0" smtClean="0"/>
              <a:t>and Collaboration</a:t>
            </a:r>
            <a:endParaRPr lang="en-US" dirty="0"/>
          </a:p>
        </p:txBody>
      </p:sp>
      <p:sp>
        <p:nvSpPr>
          <p:cNvPr id="3" name="Content Placeholder 2"/>
          <p:cNvSpPr>
            <a:spLocks noGrp="1"/>
          </p:cNvSpPr>
          <p:nvPr>
            <p:ph idx="1"/>
          </p:nvPr>
        </p:nvSpPr>
        <p:spPr>
          <a:xfrm>
            <a:off x="0" y="1342571"/>
            <a:ext cx="9143999" cy="5515429"/>
          </a:xfrm>
        </p:spPr>
        <p:txBody>
          <a:bodyPr>
            <a:normAutofit fontScale="85000" lnSpcReduction="20000"/>
          </a:bodyPr>
          <a:lstStyle/>
          <a:p>
            <a:r>
              <a:rPr lang="en-US" dirty="0" smtClean="0"/>
              <a:t>Biweekly to monthly reports Committees </a:t>
            </a:r>
            <a:r>
              <a:rPr lang="en-US" dirty="0" smtClean="0">
                <a:sym typeface="Wingdings" pitchFamily="2" charset="2"/>
              </a:rPr>
              <a:t>&lt;-&gt; PI and PI NSF</a:t>
            </a:r>
          </a:p>
          <a:p>
            <a:r>
              <a:rPr lang="en-US" dirty="0" smtClean="0"/>
              <a:t>NSF also requires quarterly and annual reports</a:t>
            </a:r>
          </a:p>
          <a:p>
            <a:r>
              <a:rPr lang="en-US" dirty="0" smtClean="0"/>
              <a:t>Science board meets in January and early summer of each year</a:t>
            </a:r>
          </a:p>
          <a:p>
            <a:r>
              <a:rPr lang="en-US" dirty="0" smtClean="0"/>
              <a:t>There is an Annual meeting in March of each year</a:t>
            </a:r>
          </a:p>
          <a:p>
            <a:r>
              <a:rPr lang="en-US" dirty="0" smtClean="0"/>
              <a:t>The </a:t>
            </a:r>
            <a:r>
              <a:rPr lang="en-US" dirty="0" err="1" smtClean="0"/>
              <a:t>Awardee</a:t>
            </a:r>
            <a:r>
              <a:rPr lang="en-US" dirty="0" smtClean="0"/>
              <a:t> will participate in the TeraGrid Forum, the TeraGrid Quarterly Meeting, the activities of the TeraGrid Science Advisory Board, and any TeraGrid Working Groups required by TeraGrid policy. Through participation in the TeraGrid Forum, the </a:t>
            </a:r>
            <a:r>
              <a:rPr lang="en-US" dirty="0" err="1" smtClean="0"/>
              <a:t>Awardee</a:t>
            </a:r>
            <a:r>
              <a:rPr lang="en-US" dirty="0" smtClean="0"/>
              <a:t> shares responsibility with the other TeraGrid partners for developing and implementing TeraGrid policy. </a:t>
            </a:r>
          </a:p>
          <a:p>
            <a:r>
              <a:rPr lang="en-US" dirty="0" smtClean="0"/>
              <a:t>Project will start with weekly calls moving  to biweekly as we mature – Could use Adobe Connect and/or Video conferencing</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and FutureGrid I</a:t>
            </a:r>
            <a:endParaRPr lang="en-US" dirty="0"/>
          </a:p>
        </p:txBody>
      </p:sp>
      <p:sp>
        <p:nvSpPr>
          <p:cNvPr id="3" name="Content Placeholder 2"/>
          <p:cNvSpPr>
            <a:spLocks noGrp="1"/>
          </p:cNvSpPr>
          <p:nvPr>
            <p:ph idx="1"/>
          </p:nvPr>
        </p:nvSpPr>
        <p:spPr>
          <a:xfrm>
            <a:off x="111967" y="1342572"/>
            <a:ext cx="9032033" cy="5515428"/>
          </a:xfrm>
        </p:spPr>
        <p:txBody>
          <a:bodyPr>
            <a:normAutofit fontScale="77500" lnSpcReduction="20000"/>
          </a:bodyPr>
          <a:lstStyle/>
          <a:p>
            <a:r>
              <a:rPr lang="en-US" dirty="0" smtClean="0"/>
              <a:t>Beginning with the seventh month after the award, the </a:t>
            </a:r>
            <a:r>
              <a:rPr lang="en-US" dirty="0" err="1" smtClean="0"/>
              <a:t>Awardee</a:t>
            </a:r>
            <a:r>
              <a:rPr lang="en-US" dirty="0" smtClean="0"/>
              <a:t> will provide monthly performance data to both the NSF Program Official and the User Advisory Committee members. These will include weekly operations data.</a:t>
            </a:r>
          </a:p>
          <a:p>
            <a:r>
              <a:rPr lang="en-US" dirty="0" smtClean="0"/>
              <a:t>During the deployment phase, anticipated to occupy most of the first project year, the </a:t>
            </a:r>
            <a:r>
              <a:rPr lang="en-US" dirty="0" err="1" smtClean="0"/>
              <a:t>Awardee</a:t>
            </a:r>
            <a:r>
              <a:rPr lang="en-US" dirty="0" smtClean="0"/>
              <a:t> will email bi-weekly status reports to the NSF Program Official and follow these up with bi-weekly telephone conference calls. At other times, the NSF Program Official and the </a:t>
            </a:r>
            <a:r>
              <a:rPr lang="en-US" dirty="0" err="1" smtClean="0"/>
              <a:t>Awardee</a:t>
            </a:r>
            <a:r>
              <a:rPr lang="en-US" dirty="0" smtClean="0"/>
              <a:t> will conduct monthly telephone conference calls to review status with additional calls scheduled as necessary.</a:t>
            </a:r>
          </a:p>
          <a:p>
            <a:r>
              <a:rPr lang="en-US" dirty="0" smtClean="0"/>
              <a:t>The </a:t>
            </a:r>
            <a:r>
              <a:rPr lang="en-US" dirty="0" err="1" smtClean="0"/>
              <a:t>Awardee</a:t>
            </a:r>
            <a:r>
              <a:rPr lang="en-US" dirty="0" smtClean="0"/>
              <a:t> will provide the NSF Program Official with a quarterly progress report that includes monthly expenditures. The quarterly progress report should also include detailed descriptions of the progress, achievements, and expenditures of the sub-awardees.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and FutureGrid II</a:t>
            </a:r>
            <a:endParaRPr lang="en-US" dirty="0"/>
          </a:p>
        </p:txBody>
      </p:sp>
      <p:sp>
        <p:nvSpPr>
          <p:cNvPr id="3" name="Content Placeholder 2"/>
          <p:cNvSpPr>
            <a:spLocks noGrp="1"/>
          </p:cNvSpPr>
          <p:nvPr>
            <p:ph idx="1"/>
          </p:nvPr>
        </p:nvSpPr>
        <p:spPr>
          <a:xfrm>
            <a:off x="0" y="1342572"/>
            <a:ext cx="8686800" cy="5515428"/>
          </a:xfrm>
        </p:spPr>
        <p:txBody>
          <a:bodyPr>
            <a:normAutofit fontScale="85000" lnSpcReduction="20000"/>
          </a:bodyPr>
          <a:lstStyle/>
          <a:p>
            <a:r>
              <a:rPr lang="en-US" dirty="0" smtClean="0"/>
              <a:t>Annually, one of the quarterly progress reports will include a detailed plan for the following year, and, if necessary, an update to the Project Execution Plan.</a:t>
            </a:r>
          </a:p>
          <a:p>
            <a:r>
              <a:rPr lang="en-US" dirty="0" smtClean="0"/>
              <a:t>Annually, the </a:t>
            </a:r>
            <a:r>
              <a:rPr lang="en-US" dirty="0" err="1" smtClean="0"/>
              <a:t>Awardee</a:t>
            </a:r>
            <a:r>
              <a:rPr lang="en-US" dirty="0" smtClean="0"/>
              <a:t> will provide a Government Performance and Results Act (GPRA) Facilities Operations Report. The reporting period covers the federal fiscal year. Each report will have two reporting cycles: the estimates submitted at the beginning of the fiscal year and </a:t>
            </a:r>
            <a:r>
              <a:rPr lang="en-US" dirty="0" err="1" smtClean="0"/>
              <a:t>actuals</a:t>
            </a:r>
            <a:r>
              <a:rPr lang="en-US" dirty="0" smtClean="0"/>
              <a:t> submitted at the end the fiscal year.</a:t>
            </a:r>
          </a:p>
          <a:p>
            <a:r>
              <a:rPr lang="en-US" dirty="0" smtClean="0"/>
              <a:t>Beginning in the second year of the project, the </a:t>
            </a:r>
            <a:r>
              <a:rPr lang="en-US" dirty="0" err="1" smtClean="0"/>
              <a:t>Awardee</a:t>
            </a:r>
            <a:r>
              <a:rPr lang="en-US" dirty="0" smtClean="0"/>
              <a:t>, in consultation with experts in survey methodology, will develop a minimally intrusive user survey instrument and conduct semi-annual user surveys. The </a:t>
            </a:r>
            <a:r>
              <a:rPr lang="en-US" dirty="0" err="1" smtClean="0"/>
              <a:t>Awardee</a:t>
            </a:r>
            <a:r>
              <a:rPr lang="en-US" dirty="0" smtClean="0"/>
              <a:t> will provide the NSF Program Official with a copy of the results of each semi-annual user survey.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3176" y="1143000"/>
            <a:ext cx="4030824" cy="2673220"/>
          </a:xfrm>
        </p:spPr>
        <p:txBody>
          <a:bodyPr>
            <a:normAutofit/>
          </a:bodyPr>
          <a:lstStyle/>
          <a:p>
            <a:r>
              <a:rPr lang="en-US" dirty="0" smtClean="0"/>
              <a:t>Possible</a:t>
            </a:r>
            <a:br>
              <a:rPr lang="en-US" dirty="0" smtClean="0"/>
            </a:br>
            <a:r>
              <a:rPr lang="en-US" dirty="0" smtClean="0"/>
              <a:t>FutureGrid </a:t>
            </a:r>
            <a:br>
              <a:rPr lang="en-US" dirty="0" smtClean="0"/>
            </a:br>
            <a:r>
              <a:rPr lang="en-US" dirty="0" smtClean="0"/>
              <a:t>Logos</a:t>
            </a:r>
            <a:endParaRPr lang="en-US" dirty="0"/>
          </a:p>
        </p:txBody>
      </p:sp>
      <p:graphicFrame>
        <p:nvGraphicFramePr>
          <p:cNvPr id="49155" name="Object 3"/>
          <p:cNvGraphicFramePr>
            <a:graphicFrameLocks noChangeAspect="1"/>
          </p:cNvGraphicFramePr>
          <p:nvPr/>
        </p:nvGraphicFramePr>
        <p:xfrm>
          <a:off x="0" y="0"/>
          <a:ext cx="5314950" cy="6880299"/>
        </p:xfrm>
        <a:graphic>
          <a:graphicData uri="http://schemas.openxmlformats.org/presentationml/2006/ole">
            <p:oleObj spid="_x0000_s49155" name="Acrobat Document" r:id="rId4" imgW="4663107" imgH="6035040" progId="AcroExch.Document.7">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p:spPr>
        <p:txBody>
          <a:bodyPr/>
          <a:lstStyle/>
          <a:p>
            <a:r>
              <a:rPr lang="en-US" dirty="0" smtClean="0"/>
              <a:t>FutureGrid</a:t>
            </a:r>
            <a:endParaRPr lang="en-US" dirty="0"/>
          </a:p>
        </p:txBody>
      </p:sp>
      <p:sp>
        <p:nvSpPr>
          <p:cNvPr id="3" name="Content Placeholder 2"/>
          <p:cNvSpPr>
            <a:spLocks noGrp="1"/>
          </p:cNvSpPr>
          <p:nvPr>
            <p:ph idx="1"/>
          </p:nvPr>
        </p:nvSpPr>
        <p:spPr>
          <a:xfrm>
            <a:off x="0" y="1342572"/>
            <a:ext cx="9022702" cy="5244840"/>
          </a:xfrm>
        </p:spPr>
        <p:txBody>
          <a:bodyPr>
            <a:normAutofit fontScale="92500" lnSpcReduction="20000"/>
          </a:bodyPr>
          <a:lstStyle/>
          <a:p>
            <a:r>
              <a:rPr lang="en-US" dirty="0" smtClean="0"/>
              <a:t>The goal of FutureGrid is to support the research that will invent the future of distributed, grid, and cloud computing. </a:t>
            </a:r>
          </a:p>
          <a:p>
            <a:r>
              <a:rPr lang="en-US" dirty="0" smtClean="0"/>
              <a:t>FutureGrid will build a robustly managed simulation environment or testbed to support the development and early use in science of new technologies at all levels of the software stack: from networking to middleware to scientific applications. </a:t>
            </a:r>
          </a:p>
          <a:p>
            <a:r>
              <a:rPr lang="en-US" dirty="0" smtClean="0"/>
              <a:t>The environment will mimic TeraGrid and/or general parallel and distributed systems</a:t>
            </a:r>
          </a:p>
          <a:p>
            <a:r>
              <a:rPr lang="en-US" dirty="0" smtClean="0"/>
              <a:t>This test-bed will enable dramatic advances in science and engineering through collaborative evolution of science applications and related software.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Documents and Settings\Geoffrey Fox\Desktop\FutureGrid_01.tiff"/>
          <p:cNvPicPr>
            <a:picLocks noChangeAspect="1" noChangeArrowheads="1"/>
          </p:cNvPicPr>
          <p:nvPr/>
        </p:nvPicPr>
        <p:blipFill>
          <a:blip r:embed="rId3"/>
          <a:srcRect/>
          <a:stretch>
            <a:fillRect/>
          </a:stretch>
        </p:blipFill>
        <p:spPr bwMode="auto">
          <a:xfrm>
            <a:off x="0" y="11668"/>
            <a:ext cx="9158076" cy="6477000"/>
          </a:xfrm>
          <a:prstGeom prst="rect">
            <a:avLst/>
          </a:prstGeom>
          <a:noFill/>
        </p:spPr>
      </p:pic>
      <p:sp>
        <p:nvSpPr>
          <p:cNvPr id="9" name="TextBox 8"/>
          <p:cNvSpPr txBox="1"/>
          <p:nvPr/>
        </p:nvSpPr>
        <p:spPr>
          <a:xfrm>
            <a:off x="609600" y="6488668"/>
            <a:ext cx="7681975" cy="369332"/>
          </a:xfrm>
          <a:prstGeom prst="rect">
            <a:avLst/>
          </a:prstGeom>
          <a:noFill/>
        </p:spPr>
        <p:txBody>
          <a:bodyPr wrap="none" rtlCol="0">
            <a:spAutoFit/>
          </a:bodyPr>
          <a:lstStyle/>
          <a:p>
            <a:r>
              <a:rPr lang="en-US" b="1" dirty="0" smtClean="0"/>
              <a:t>Add Network Fault Generator and other systems running FutureGrid Hardware</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02"/>
            <a:ext cx="8226425" cy="892727"/>
          </a:xfrm>
        </p:spPr>
        <p:txBody>
          <a:bodyPr/>
          <a:lstStyle/>
          <a:p>
            <a:r>
              <a:rPr lang="en-US" dirty="0" smtClean="0"/>
              <a:t>FutureGrid Hardware</a:t>
            </a:r>
            <a:endParaRPr lang="en-US" dirty="0"/>
          </a:p>
        </p:txBody>
      </p:sp>
      <p:pic>
        <p:nvPicPr>
          <p:cNvPr id="6145" name="Picture 1"/>
          <p:cNvPicPr>
            <a:picLocks noChangeAspect="1" noChangeArrowheads="1"/>
          </p:cNvPicPr>
          <p:nvPr/>
        </p:nvPicPr>
        <p:blipFill>
          <a:blip r:embed="rId3"/>
          <a:srcRect/>
          <a:stretch>
            <a:fillRect/>
          </a:stretch>
        </p:blipFill>
        <p:spPr bwMode="auto">
          <a:xfrm>
            <a:off x="0" y="1295302"/>
            <a:ext cx="9032033" cy="42143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Partners</a:t>
            </a:r>
            <a:endParaRPr lang="en-US" dirty="0"/>
          </a:p>
        </p:txBody>
      </p:sp>
      <p:sp>
        <p:nvSpPr>
          <p:cNvPr id="5" name="Content Placeholder 4"/>
          <p:cNvSpPr>
            <a:spLocks noGrp="1"/>
          </p:cNvSpPr>
          <p:nvPr>
            <p:ph idx="1"/>
          </p:nvPr>
        </p:nvSpPr>
        <p:spPr>
          <a:xfrm>
            <a:off x="130629" y="905069"/>
            <a:ext cx="9013371" cy="5952931"/>
          </a:xfrm>
        </p:spPr>
        <p:txBody>
          <a:bodyPr>
            <a:normAutofit fontScale="92500" lnSpcReduction="20000"/>
          </a:bodyPr>
          <a:lstStyle/>
          <a:p>
            <a:r>
              <a:rPr lang="en-US" dirty="0" smtClean="0"/>
              <a:t>Indiana University</a:t>
            </a:r>
          </a:p>
          <a:p>
            <a:r>
              <a:rPr lang="en-US" dirty="0" smtClean="0"/>
              <a:t>Purdue University</a:t>
            </a:r>
          </a:p>
          <a:p>
            <a:r>
              <a:rPr lang="en-US" dirty="0" smtClean="0"/>
              <a:t>San Diego Supercomputer Center at University of California San Diego</a:t>
            </a:r>
          </a:p>
          <a:p>
            <a:r>
              <a:rPr lang="en-US" dirty="0" smtClean="0"/>
              <a:t>University of Chicago/Argonne National Labs</a:t>
            </a:r>
          </a:p>
          <a:p>
            <a:r>
              <a:rPr lang="en-US" dirty="0" smtClean="0"/>
              <a:t>University of Florida</a:t>
            </a:r>
          </a:p>
          <a:p>
            <a:r>
              <a:rPr lang="en-US" dirty="0" smtClean="0"/>
              <a:t>University of Southern California Information Sciences Institute, University of Tennessee Knoxville</a:t>
            </a:r>
          </a:p>
          <a:p>
            <a:r>
              <a:rPr lang="en-US" dirty="0" smtClean="0"/>
              <a:t>University of Texas at Austin/Texas Advanced Computing Center</a:t>
            </a:r>
          </a:p>
          <a:p>
            <a:r>
              <a:rPr lang="en-US" dirty="0" smtClean="0"/>
              <a:t>University of Virginia</a:t>
            </a:r>
          </a:p>
          <a:p>
            <a:r>
              <a:rPr lang="en-US" dirty="0" smtClean="0"/>
              <a:t>Center for Information Services and GWT-TUD from </a:t>
            </a:r>
            <a:r>
              <a:rPr lang="en-US" dirty="0" err="1" smtClean="0"/>
              <a:t>Technische</a:t>
            </a:r>
            <a:r>
              <a:rPr lang="en-US" dirty="0" smtClean="0"/>
              <a:t> </a:t>
            </a:r>
            <a:r>
              <a:rPr lang="en-US" dirty="0" err="1" smtClean="0"/>
              <a:t>Universtität</a:t>
            </a:r>
            <a:r>
              <a:rPr lang="en-US" dirty="0" smtClean="0"/>
              <a:t> Dresden.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Other Important Collaborators</a:t>
            </a:r>
            <a:endParaRPr lang="en-US" dirty="0"/>
          </a:p>
        </p:txBody>
      </p:sp>
      <p:sp>
        <p:nvSpPr>
          <p:cNvPr id="3" name="Content Placeholder 2"/>
          <p:cNvSpPr>
            <a:spLocks noGrp="1"/>
          </p:cNvSpPr>
          <p:nvPr>
            <p:ph idx="1"/>
          </p:nvPr>
        </p:nvSpPr>
        <p:spPr>
          <a:xfrm>
            <a:off x="0" y="1342571"/>
            <a:ext cx="9144000" cy="5375470"/>
          </a:xfrm>
        </p:spPr>
        <p:txBody>
          <a:bodyPr>
            <a:normAutofit fontScale="92500" lnSpcReduction="20000"/>
          </a:bodyPr>
          <a:lstStyle/>
          <a:p>
            <a:r>
              <a:rPr lang="en-US" b="1" dirty="0" smtClean="0"/>
              <a:t>Early users </a:t>
            </a:r>
            <a:r>
              <a:rPr lang="en-US" dirty="0" smtClean="0"/>
              <a:t>from an application and computer science perspective and from both research and education</a:t>
            </a:r>
          </a:p>
          <a:p>
            <a:r>
              <a:rPr lang="en-US" b="1" dirty="0" smtClean="0"/>
              <a:t>Grid5000/</a:t>
            </a:r>
            <a:r>
              <a:rPr lang="en-US" b="1" dirty="0" err="1" smtClean="0"/>
              <a:t>Aladin</a:t>
            </a:r>
            <a:r>
              <a:rPr lang="en-US" b="1" dirty="0" smtClean="0"/>
              <a:t> </a:t>
            </a:r>
            <a:r>
              <a:rPr lang="en-US" dirty="0" smtClean="0"/>
              <a:t>and </a:t>
            </a:r>
            <a:r>
              <a:rPr lang="en-US" b="1" dirty="0" smtClean="0"/>
              <a:t>D-Grid </a:t>
            </a:r>
            <a:r>
              <a:rPr lang="en-US" dirty="0" smtClean="0"/>
              <a:t>in Europe</a:t>
            </a:r>
          </a:p>
          <a:p>
            <a:r>
              <a:rPr lang="en-US" b="1" dirty="0" smtClean="0"/>
              <a:t>Commercial</a:t>
            </a:r>
            <a:r>
              <a:rPr lang="en-US" dirty="0" smtClean="0"/>
              <a:t> partners such as</a:t>
            </a:r>
          </a:p>
          <a:p>
            <a:pPr lvl="1"/>
            <a:r>
              <a:rPr lang="en-US" dirty="0" smtClean="0"/>
              <a:t>Eucalyptus</a:t>
            </a:r>
          </a:p>
          <a:p>
            <a:pPr lvl="1"/>
            <a:r>
              <a:rPr lang="en-US" dirty="0" smtClean="0"/>
              <a:t>Microsoft (Dryad + Azure) – Note Azure external to FutureGrid like GPU systems</a:t>
            </a:r>
          </a:p>
          <a:p>
            <a:pPr lvl="1"/>
            <a:r>
              <a:rPr lang="en-US" dirty="0" smtClean="0"/>
              <a:t>We should identify other partners – should we have  a formal </a:t>
            </a:r>
            <a:r>
              <a:rPr lang="en-US" b="1" dirty="0" smtClean="0"/>
              <a:t>Corporate Partners program?</a:t>
            </a:r>
          </a:p>
          <a:p>
            <a:r>
              <a:rPr lang="en-US" b="1" dirty="0" smtClean="0"/>
              <a:t>TeraGrid </a:t>
            </a:r>
          </a:p>
          <a:p>
            <a:r>
              <a:rPr lang="en-US" b="1" dirty="0" smtClean="0"/>
              <a:t>Open Grid Forum</a:t>
            </a:r>
          </a:p>
          <a:p>
            <a:r>
              <a:rPr lang="en-US" b="1" dirty="0" smtClean="0"/>
              <a:t>NSF</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Architecture</a:t>
            </a:r>
            <a:endParaRPr lang="en-US" dirty="0"/>
          </a:p>
        </p:txBody>
      </p:sp>
      <p:graphicFrame>
        <p:nvGraphicFramePr>
          <p:cNvPr id="1026" name="Object 2"/>
          <p:cNvGraphicFramePr>
            <a:graphicFrameLocks noChangeAspect="1"/>
          </p:cNvGraphicFramePr>
          <p:nvPr/>
        </p:nvGraphicFramePr>
        <p:xfrm>
          <a:off x="0" y="891218"/>
          <a:ext cx="9144000" cy="5930270"/>
        </p:xfrm>
        <a:graphic>
          <a:graphicData uri="http://schemas.openxmlformats.org/presentationml/2006/ole">
            <p:oleObj spid="_x0000_s1026" name="Acrobat Document" r:id="rId4" imgW="9669364" imgH="6263640" progId="AcroExch.Document.7">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Usage Scenarios</a:t>
            </a:r>
            <a:endParaRPr lang="en-US" dirty="0"/>
          </a:p>
        </p:txBody>
      </p:sp>
      <p:sp>
        <p:nvSpPr>
          <p:cNvPr id="3" name="Content Placeholder 2"/>
          <p:cNvSpPr>
            <a:spLocks noGrp="1"/>
          </p:cNvSpPr>
          <p:nvPr>
            <p:ph idx="1"/>
          </p:nvPr>
        </p:nvSpPr>
        <p:spPr>
          <a:xfrm>
            <a:off x="0" y="1143001"/>
            <a:ext cx="9144000" cy="5714999"/>
          </a:xfrm>
        </p:spPr>
        <p:txBody>
          <a:bodyPr>
            <a:normAutofit fontScale="85000" lnSpcReduction="20000"/>
          </a:bodyPr>
          <a:lstStyle/>
          <a:p>
            <a:pPr lvl="0"/>
            <a:r>
              <a:rPr lang="en-US" dirty="0" smtClean="0"/>
              <a:t>Developers of end-user applications who want to develop new applications in cloud or grid environments, including analogs of commercial cloud environments such as Amazon or Google.</a:t>
            </a:r>
          </a:p>
          <a:p>
            <a:pPr lvl="1"/>
            <a:r>
              <a:rPr lang="en-US" dirty="0" smtClean="0"/>
              <a:t>Is a Science Cloud for me?</a:t>
            </a:r>
          </a:p>
          <a:p>
            <a:pPr lvl="0"/>
            <a:r>
              <a:rPr lang="en-US" dirty="0" smtClean="0"/>
              <a:t>Developers of end-user applications who want to experiment with multiple hardware environments. </a:t>
            </a:r>
          </a:p>
          <a:p>
            <a:pPr lvl="0"/>
            <a:r>
              <a:rPr lang="en-US" dirty="0" smtClean="0"/>
              <a:t>Grid middleware developers who want to evaluate new versions of middleware or new systems. </a:t>
            </a:r>
          </a:p>
          <a:p>
            <a:pPr lvl="0"/>
            <a:r>
              <a:rPr lang="en-US" dirty="0" smtClean="0"/>
              <a:t>Networking researchers who want to test and compare different networking solutions in support of grid and cloud applications and middleware. (Some types of networking research will likely best be done via through the GENI program.)</a:t>
            </a:r>
          </a:p>
          <a:p>
            <a:pPr lvl="0"/>
            <a:r>
              <a:rPr lang="en-US" dirty="0" smtClean="0"/>
              <a:t>Interest in performance requires that bare metal important</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Identified Early Users</a:t>
            </a:r>
            <a:endParaRPr lang="en-US" dirty="0"/>
          </a:p>
        </p:txBody>
      </p:sp>
      <p:sp>
        <p:nvSpPr>
          <p:cNvPr id="7" name="Content Placeholder 6"/>
          <p:cNvSpPr>
            <a:spLocks noGrp="1"/>
          </p:cNvSpPr>
          <p:nvPr>
            <p:ph idx="1"/>
          </p:nvPr>
        </p:nvSpPr>
        <p:spPr>
          <a:xfrm>
            <a:off x="0" y="5206482"/>
            <a:ext cx="9144000" cy="1651518"/>
          </a:xfrm>
        </p:spPr>
        <p:txBody>
          <a:bodyPr>
            <a:normAutofit lnSpcReduction="10000"/>
          </a:bodyPr>
          <a:lstStyle/>
          <a:p>
            <a:r>
              <a:rPr lang="en-US" sz="2400" dirty="0" smtClean="0"/>
              <a:t>Probably other applications – for example IU has strong suite of biology and epidemic spread applications on Hadoop/Dryad/Clouds</a:t>
            </a:r>
          </a:p>
          <a:p>
            <a:r>
              <a:rPr lang="en-US" sz="2400" dirty="0" err="1" smtClean="0"/>
              <a:t>Shantenu</a:t>
            </a:r>
            <a:r>
              <a:rPr lang="en-US" sz="2400" dirty="0" smtClean="0"/>
              <a:t> </a:t>
            </a:r>
            <a:r>
              <a:rPr lang="en-US" sz="2400" dirty="0" err="1" smtClean="0"/>
              <a:t>Jha</a:t>
            </a:r>
            <a:r>
              <a:rPr lang="en-US" sz="2400" dirty="0" smtClean="0"/>
              <a:t> will give his perspective </a:t>
            </a:r>
          </a:p>
          <a:p>
            <a:r>
              <a:rPr lang="en-US" sz="2400" dirty="0" smtClean="0"/>
              <a:t>Partners might review local work for other uses/users</a:t>
            </a:r>
            <a:endParaRPr lang="en-US" sz="2400" dirty="0"/>
          </a:p>
        </p:txBody>
      </p:sp>
      <p:pic>
        <p:nvPicPr>
          <p:cNvPr id="3075" name="Picture 3"/>
          <p:cNvPicPr>
            <a:picLocks noChangeAspect="1" noChangeArrowheads="1"/>
          </p:cNvPicPr>
          <p:nvPr/>
        </p:nvPicPr>
        <p:blipFill>
          <a:blip r:embed="rId3"/>
          <a:srcRect r="11819" b="9565"/>
          <a:stretch>
            <a:fillRect/>
          </a:stretch>
        </p:blipFill>
        <p:spPr bwMode="auto">
          <a:xfrm>
            <a:off x="-48222" y="979715"/>
            <a:ext cx="9192222" cy="43509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1369</Words>
  <Application>Microsoft Office PowerPoint</Application>
  <PresentationFormat>On-screen Show (4:3)</PresentationFormat>
  <Paragraphs>113</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0" baseType="lpstr">
      <vt:lpstr>Office Theme</vt:lpstr>
      <vt:lpstr>Acrobat Document</vt:lpstr>
      <vt:lpstr>Adobe Acrobat Document</vt:lpstr>
      <vt:lpstr>Future Grid  All Hands Meeting Introduction</vt:lpstr>
      <vt:lpstr>FutureGrid</vt:lpstr>
      <vt:lpstr>Slide 3</vt:lpstr>
      <vt:lpstr>FutureGrid Hardware</vt:lpstr>
      <vt:lpstr>FutureGrid Partners</vt:lpstr>
      <vt:lpstr> Other Important Collaborators</vt:lpstr>
      <vt:lpstr>FutureGrid Architecture</vt:lpstr>
      <vt:lpstr>FutureGrid Usage Scenarios</vt:lpstr>
      <vt:lpstr>Identified Early Users</vt:lpstr>
      <vt:lpstr>Management Structure</vt:lpstr>
      <vt:lpstr>FutureGrid Working Groups</vt:lpstr>
      <vt:lpstr>Change Control Board (CCB)</vt:lpstr>
      <vt:lpstr>Selected FutureGrid Timeline</vt:lpstr>
      <vt:lpstr>FutureGrid Reporting and Collaboration</vt:lpstr>
      <vt:lpstr>NSF and FutureGrid I</vt:lpstr>
      <vt:lpstr>NSF and FutureGrid II</vt:lpstr>
      <vt:lpstr>Possible FutureGrid  Logos</vt:lpstr>
    </vt:vector>
  </TitlesOfParts>
  <Company>RIT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Gregor von Laszewski</dc:creator>
  <cp:lastModifiedBy> </cp:lastModifiedBy>
  <cp:revision>13</cp:revision>
  <dcterms:created xsi:type="dcterms:W3CDTF">2009-09-28T18:51:19Z</dcterms:created>
  <dcterms:modified xsi:type="dcterms:W3CDTF">2009-10-03T19:38:08Z</dcterms:modified>
</cp:coreProperties>
</file>