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63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9008-6ED5-43F9-9F29-BF8C854984FA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1C48-F527-4FB5-8E8C-710C68DC5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components are part of cloudmesh. Cloudmesh is an umbrella for it. We are still debating about its name as we </a:t>
            </a:r>
            <a:r>
              <a:rPr lang="en-US" dirty="0" err="1" smtClean="0"/>
              <a:t>aslo</a:t>
            </a:r>
            <a:r>
              <a:rPr lang="en-US" dirty="0" smtClean="0"/>
              <a:t> could have used RAIN. But rain was initially just a small component and deals predominantly so far with </a:t>
            </a:r>
            <a:r>
              <a:rPr lang="en-US" dirty="0" err="1" smtClean="0"/>
              <a:t>templated</a:t>
            </a:r>
            <a:r>
              <a:rPr lang="en-US" dirty="0" smtClean="0"/>
              <a:t> image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643C-FD83-6F4D-8E31-C594BFF47C7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8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5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54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2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8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1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fld id="{EA4EAF34-A987-5545-8019-BAE915BDC23C}" type="datetimeFigureOut">
              <a:rPr lang="en-US" smtClean="0">
                <a:solidFill>
                  <a:prstClr val="black"/>
                </a:solidFill>
              </a:rPr>
              <a:pPr defTabSz="457200"/>
              <a:t>11/20/2013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4EA71C-7D1F-8B4E-BBA6-83A123FB5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0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5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2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018E9-6885-40FE-B94E-714FEAB0FA99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D87C-A4FB-4E19-90EE-41178832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85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34440"/>
            <a:ext cx="8229600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charset="0"/>
                <a:cs typeface="+mn-cs"/>
              </a:defRPr>
            </a:lvl1pPr>
          </a:lstStyle>
          <a:p>
            <a:pPr defTabSz="457200"/>
            <a:fld id="{254EA71C-7D1F-8B4E-BBA6-83A123FB5BAD}" type="slidenum">
              <a:rPr lang="en-US" smtClean="0"/>
              <a:pPr defTabSz="457200"/>
              <a:t>‹#›</a:t>
            </a:fld>
            <a:endParaRPr lang="en-US"/>
          </a:p>
        </p:txBody>
      </p:sp>
      <p:pic>
        <p:nvPicPr>
          <p:cNvPr id="1030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172200"/>
            <a:ext cx="9429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3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5772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Times New Roman"/>
        </a:defRPr>
      </a:lvl1pPr>
      <a:lvl2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96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91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87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82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472" indent="-3414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1pPr>
      <a:lvl2pPr marL="741522" indent="-28432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2pPr>
      <a:lvl3pPr marL="11415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3pPr>
      <a:lvl4pPr marL="15987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4pPr>
      <a:lvl5pPr marL="20559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s.linuxfoundation.org/sites/events/files/slides/TripleO%20Overview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8979089" cy="91885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FutureGrid Connection to Comet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5709753" y="1042891"/>
            <a:ext cx="34342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Testbed and On Ramp as a Service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Geoffrey </a:t>
            </a:r>
            <a:r>
              <a:rPr lang="en-US" dirty="0"/>
              <a:t>Fox</a:t>
            </a:r>
          </a:p>
          <a:p>
            <a:pPr marL="0" indent="0">
              <a:buNone/>
            </a:pPr>
            <a:r>
              <a:rPr lang="en-US" dirty="0" smtClean="0"/>
              <a:t>Indiana University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gcf@Indiana.edu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http://www.futuregrid.org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1" name="Rounded Rectangle 20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23" name="Trapezoid 22"/>
          <p:cNvSpPr/>
          <p:nvPr/>
        </p:nvSpPr>
        <p:spPr>
          <a:xfrm>
            <a:off x="63230" y="1121989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5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856478"/>
          </a:xfrm>
        </p:spPr>
        <p:txBody>
          <a:bodyPr/>
          <a:lstStyle/>
          <a:p>
            <a:r>
              <a:rPr lang="en-US" dirty="0" smtClean="0"/>
              <a:t>Deployment Automation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583894"/>
            <a:ext cx="9144000" cy="5596569"/>
          </a:xfrm>
        </p:spPr>
        <p:txBody>
          <a:bodyPr/>
          <a:lstStyle/>
          <a:p>
            <a:r>
              <a:rPr lang="en-US" sz="2800" dirty="0" smtClean="0"/>
              <a:t>Support deployment of a given program on multiple platforms – </a:t>
            </a:r>
            <a:r>
              <a:rPr lang="en-US" sz="2800" dirty="0" smtClean="0">
                <a:solidFill>
                  <a:srgbClr val="FF0000"/>
                </a:solidFill>
              </a:rPr>
              <a:t>interoperability</a:t>
            </a:r>
          </a:p>
          <a:p>
            <a:r>
              <a:rPr lang="en-US" sz="2800" dirty="0" smtClean="0"/>
              <a:t>Test </a:t>
            </a:r>
            <a:r>
              <a:rPr lang="en-US" sz="2800" smtClean="0"/>
              <a:t>on small </a:t>
            </a:r>
            <a:r>
              <a:rPr lang="en-US" sz="2800" dirty="0" smtClean="0"/>
              <a:t>interactive </a:t>
            </a:r>
            <a:r>
              <a:rPr lang="en-US" sz="2800" smtClean="0"/>
              <a:t>isolatable platforms </a:t>
            </a:r>
            <a:r>
              <a:rPr lang="en-US" sz="2800" dirty="0" smtClean="0"/>
              <a:t>and deploy on comet</a:t>
            </a:r>
          </a:p>
          <a:p>
            <a:r>
              <a:rPr lang="en-US" sz="2800" dirty="0" smtClean="0"/>
              <a:t>Support </a:t>
            </a:r>
            <a:r>
              <a:rPr lang="en-US" sz="2800" dirty="0" smtClean="0"/>
              <a:t>virtual clusters – a job that involves multiple nodes possibly on different distributed platforms -- </a:t>
            </a:r>
            <a:r>
              <a:rPr lang="en-US" sz="2800" dirty="0" smtClean="0">
                <a:solidFill>
                  <a:srgbClr val="FF0000"/>
                </a:solidFill>
              </a:rPr>
              <a:t>federation</a:t>
            </a:r>
          </a:p>
          <a:p>
            <a:r>
              <a:rPr lang="en-US" sz="2800" dirty="0" smtClean="0"/>
              <a:t>Support clouds and bare metal</a:t>
            </a:r>
          </a:p>
          <a:p>
            <a:r>
              <a:rPr lang="en-US" sz="2800" dirty="0" smtClean="0"/>
              <a:t>Support adding (</a:t>
            </a:r>
            <a:r>
              <a:rPr lang="en-US" sz="2800" dirty="0" smtClean="0">
                <a:solidFill>
                  <a:srgbClr val="FF0000"/>
                </a:solidFill>
              </a:rPr>
              <a:t>cloud bursting</a:t>
            </a:r>
            <a:r>
              <a:rPr lang="en-US" sz="2800" dirty="0" smtClean="0"/>
              <a:t>) and moving nodes </a:t>
            </a:r>
          </a:p>
          <a:p>
            <a:r>
              <a:rPr lang="en-US" sz="2800" dirty="0" smtClean="0"/>
              <a:t>Use </a:t>
            </a:r>
            <a:r>
              <a:rPr lang="en-US" sz="2800" dirty="0" smtClean="0">
                <a:solidFill>
                  <a:srgbClr val="FF0000"/>
                </a:solidFill>
              </a:rPr>
              <a:t>templated machine images </a:t>
            </a:r>
            <a:r>
              <a:rPr lang="en-US" sz="2800" dirty="0" smtClean="0"/>
              <a:t>– “Software defined computing or systems” – jobs defined abstractly</a:t>
            </a:r>
          </a:p>
          <a:p>
            <a:r>
              <a:rPr lang="en-US" sz="2800" dirty="0" smtClean="0"/>
              <a:t>Obvious </a:t>
            </a:r>
            <a:r>
              <a:rPr lang="en-US" sz="2800" dirty="0" smtClean="0">
                <a:solidFill>
                  <a:srgbClr val="FF0000"/>
                </a:solidFill>
              </a:rPr>
              <a:t>security</a:t>
            </a:r>
            <a:r>
              <a:rPr lang="en-US" sz="2800" dirty="0" smtClean="0"/>
              <a:t> issues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up with continued dramatic change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454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 Architecture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8" y="1455679"/>
            <a:ext cx="8727470" cy="45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4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0228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Bare metal/Hypervisor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Many changing approaches and many gotchas</a:t>
            </a:r>
          </a:p>
          <a:p>
            <a:pPr lvl="1"/>
            <a:r>
              <a:rPr lang="en-US" dirty="0" smtClean="0"/>
              <a:t>E.g. Approaches only work on some </a:t>
            </a:r>
            <a:r>
              <a:rPr lang="en-US" dirty="0" err="1" smtClean="0"/>
              <a:t>linux’s</a:t>
            </a:r>
            <a:r>
              <a:rPr lang="en-US" dirty="0" smtClean="0"/>
              <a:t> and some network adapter software releases</a:t>
            </a:r>
          </a:p>
          <a:p>
            <a:r>
              <a:rPr lang="en-US" dirty="0" smtClean="0"/>
              <a:t>FutureGrid (early)</a:t>
            </a:r>
          </a:p>
          <a:p>
            <a:pPr lvl="1"/>
            <a:r>
              <a:rPr lang="en-US" dirty="0" smtClean="0"/>
              <a:t>Uses XCAT as part of FG Rain. It allows us to provision images on virtual machines, but also bare metal. We use </a:t>
            </a:r>
            <a:r>
              <a:rPr lang="en-US" dirty="0" err="1" smtClean="0"/>
              <a:t>templated</a:t>
            </a:r>
            <a:r>
              <a:rPr lang="en-US" dirty="0" smtClean="0"/>
              <a:t> images that can easily be transformed to run on different </a:t>
            </a:r>
            <a:r>
              <a:rPr lang="en-US" dirty="0" err="1" smtClean="0"/>
              <a:t>IaaS</a:t>
            </a:r>
            <a:r>
              <a:rPr lang="en-US" dirty="0" smtClean="0"/>
              <a:t> as well as bare metal</a:t>
            </a:r>
          </a:p>
          <a:p>
            <a:r>
              <a:rPr lang="en-US" dirty="0" err="1" smtClean="0"/>
              <a:t>FutureGrid</a:t>
            </a:r>
            <a:r>
              <a:rPr lang="en-US" dirty="0" smtClean="0"/>
              <a:t> </a:t>
            </a:r>
            <a:r>
              <a:rPr lang="en-US" dirty="0" err="1" smtClean="0"/>
              <a:t>Cloudmesh</a:t>
            </a:r>
            <a:r>
              <a:rPr lang="en-US" dirty="0" smtClean="0"/>
              <a:t> bare metal abstraction</a:t>
            </a:r>
          </a:p>
          <a:p>
            <a:pPr lvl="1"/>
            <a:r>
              <a:rPr lang="en-US" dirty="0" smtClean="0"/>
              <a:t>Abstract the bare metal </a:t>
            </a:r>
            <a:r>
              <a:rPr lang="en-US" dirty="0" err="1" smtClean="0"/>
              <a:t>provisioners</a:t>
            </a:r>
            <a:r>
              <a:rPr lang="en-US" dirty="0" smtClean="0"/>
              <a:t> to a very simple set of functionality so they are easier to integrate in higher level tools</a:t>
            </a:r>
          </a:p>
          <a:p>
            <a:pPr lvl="1"/>
            <a:r>
              <a:rPr lang="en-US" dirty="0" smtClean="0"/>
              <a:t>Provide different </a:t>
            </a:r>
            <a:r>
              <a:rPr lang="en-US" dirty="0" err="1" smtClean="0"/>
              <a:t>backends</a:t>
            </a:r>
            <a:endParaRPr lang="en-US" dirty="0" smtClean="0"/>
          </a:p>
          <a:p>
            <a:pPr lvl="1"/>
            <a:r>
              <a:rPr lang="en-US" dirty="0" smtClean="0"/>
              <a:t>Currently uses </a:t>
            </a:r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 err="1" smtClean="0"/>
              <a:t>teefaa</a:t>
            </a:r>
            <a:endParaRPr lang="en-US" dirty="0" smtClean="0"/>
          </a:p>
          <a:p>
            <a:pPr lvl="1"/>
            <a:r>
              <a:rPr lang="en-US" dirty="0" smtClean="0"/>
              <a:t>Planned: </a:t>
            </a:r>
            <a:r>
              <a:rPr lang="en-US" dirty="0"/>
              <a:t>O</a:t>
            </a:r>
            <a:r>
              <a:rPr lang="en-US" dirty="0" smtClean="0"/>
              <a:t>penStack bare metal, cobbler, XCAT, …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10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Technologies classified by </a:t>
            </a:r>
            <a:r>
              <a:rPr lang="en-US" dirty="0" err="1" smtClean="0"/>
              <a:t>TrippleO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OpenStack on </a:t>
            </a:r>
            <a:r>
              <a:rPr lang="en-US" dirty="0" err="1" smtClean="0"/>
              <a:t>openstack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1860" y="1286787"/>
            <a:ext cx="8229600" cy="4892040"/>
            <a:chOff x="2814810" y="1443760"/>
            <a:chExt cx="8229600" cy="4892040"/>
          </a:xfrm>
        </p:grpSpPr>
        <p:pic>
          <p:nvPicPr>
            <p:cNvPr id="10" name="Content Placeholder 3" descr="Screen Shot 2013-11-20 at 8.12.31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" r="646"/>
            <a:stretch>
              <a:fillRect/>
            </a:stretch>
          </p:blipFill>
          <p:spPr>
            <a:xfrm>
              <a:off x="2814810" y="1443760"/>
              <a:ext cx="8229600" cy="48920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78182" y="1624854"/>
              <a:ext cx="2973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Orchestration ~ virtual cluster</a:t>
              </a:r>
              <a:endParaRPr lang="en-US" dirty="0"/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1233888" y="5664907"/>
            <a:ext cx="7061812" cy="10278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hlinkClick r:id="rId3"/>
              </a:rPr>
              <a:t>http://events.linuxfoundation.org/sites/events/files/slides/TripleO%20Overview.pdf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00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Integrated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829" y="859484"/>
            <a:ext cx="8841036" cy="4892040"/>
          </a:xfrm>
        </p:spPr>
        <p:txBody>
          <a:bodyPr/>
          <a:lstStyle/>
          <a:p>
            <a:r>
              <a:rPr lang="en-US" dirty="0" smtClean="0"/>
              <a:t>Core FutureGrid machines including Sierra at SDSC with Bare Metal, OpenStack and Eucalyptus</a:t>
            </a:r>
          </a:p>
          <a:p>
            <a:r>
              <a:rPr lang="en-US" dirty="0" smtClean="0"/>
              <a:t>Azure and Amazon </a:t>
            </a:r>
          </a:p>
          <a:p>
            <a:r>
              <a:rPr lang="en-US" dirty="0" smtClean="0"/>
              <a:t>OpenStack based </a:t>
            </a:r>
            <a:r>
              <a:rPr lang="en-US" dirty="0" err="1" smtClean="0"/>
              <a:t>HPCloud</a:t>
            </a:r>
            <a:endParaRPr lang="en-US" dirty="0" smtClean="0"/>
          </a:p>
          <a:p>
            <a:r>
              <a:rPr lang="en-US" dirty="0" smtClean="0"/>
              <a:t>Working on </a:t>
            </a:r>
            <a:r>
              <a:rPr lang="en-US" dirty="0" err="1" smtClean="0"/>
              <a:t>OpenCirrus</a:t>
            </a:r>
            <a:r>
              <a:rPr lang="en-US" dirty="0" smtClean="0"/>
              <a:t> cloud (</a:t>
            </a:r>
            <a:r>
              <a:rPr lang="en-US" dirty="0" err="1" smtClean="0"/>
              <a:t>Tashi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FutureGrid metrics project links metrics to XSEDE</a:t>
            </a:r>
          </a:p>
          <a:p>
            <a:r>
              <a:rPr lang="en-US" dirty="0" err="1" smtClean="0"/>
              <a:t>Cloudmesh</a:t>
            </a:r>
            <a:r>
              <a:rPr lang="en-US" dirty="0" smtClean="0"/>
              <a:t> Python based and supporting </a:t>
            </a:r>
            <a:r>
              <a:rPr lang="en-US" dirty="0" err="1" smtClean="0"/>
              <a:t>Libcloud</a:t>
            </a:r>
            <a:r>
              <a:rPr lang="en-US" dirty="0" smtClean="0"/>
              <a:t>, OpenStack, Azure and AWS API’s</a:t>
            </a:r>
          </a:p>
          <a:p>
            <a:r>
              <a:rPr lang="en-US" dirty="0" smtClean="0"/>
              <a:t>Extend to comet and others over next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7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g-tempal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404</Words>
  <Application>Microsoft Office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Adobe Gothic Std B</vt:lpstr>
      <vt:lpstr>ＭＳ Ｐゴシック</vt:lpstr>
      <vt:lpstr>Arial</vt:lpstr>
      <vt:lpstr>Calibri</vt:lpstr>
      <vt:lpstr>Calibri Light</vt:lpstr>
      <vt:lpstr>Cooper Std Black</vt:lpstr>
      <vt:lpstr>Times New Roman</vt:lpstr>
      <vt:lpstr>Wingdings</vt:lpstr>
      <vt:lpstr>Office Theme</vt:lpstr>
      <vt:lpstr>fg-tempalte</vt:lpstr>
      <vt:lpstr>FutureGrid Connection to Comet</vt:lpstr>
      <vt:lpstr>Deployment Automation </vt:lpstr>
      <vt:lpstr>CloudMesh Architecture</vt:lpstr>
      <vt:lpstr>Evolution of Bare metal/Hypervisor provisioning</vt:lpstr>
      <vt:lpstr>Technologies classified by TrippleO OpenStack on openstack</vt:lpstr>
      <vt:lpstr>Some Integrated Resources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Connection to Comet</dc:title>
  <dc:creator>Geoffrey Fox</dc:creator>
  <cp:lastModifiedBy>Geoffrey Fox</cp:lastModifiedBy>
  <cp:revision>11</cp:revision>
  <dcterms:created xsi:type="dcterms:W3CDTF">2013-11-10T02:34:34Z</dcterms:created>
  <dcterms:modified xsi:type="dcterms:W3CDTF">2013-11-20T18:18:31Z</dcterms:modified>
</cp:coreProperties>
</file>