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82" r:id="rId3"/>
    <p:sldMasterId id="2147483849" r:id="rId4"/>
    <p:sldMasterId id="2147483911" r:id="rId5"/>
    <p:sldMasterId id="2147484149" r:id="rId6"/>
    <p:sldMasterId id="2147484161" r:id="rId7"/>
    <p:sldMasterId id="2147484173" r:id="rId8"/>
    <p:sldMasterId id="2147484185" r:id="rId9"/>
    <p:sldMasterId id="2147484197" r:id="rId10"/>
    <p:sldMasterId id="2147484209" r:id="rId11"/>
    <p:sldMasterId id="2147484221" r:id="rId12"/>
    <p:sldMasterId id="2147484233" r:id="rId13"/>
  </p:sldMasterIdLst>
  <p:notesMasterIdLst>
    <p:notesMasterId r:id="rId40"/>
  </p:notesMasterIdLst>
  <p:sldIdLst>
    <p:sldId id="1503" r:id="rId14"/>
    <p:sldId id="1637" r:id="rId15"/>
    <p:sldId id="1626" r:id="rId16"/>
    <p:sldId id="1638" r:id="rId17"/>
    <p:sldId id="1653" r:id="rId18"/>
    <p:sldId id="1644" r:id="rId19"/>
    <p:sldId id="1646" r:id="rId20"/>
    <p:sldId id="1647" r:id="rId21"/>
    <p:sldId id="1641" r:id="rId22"/>
    <p:sldId id="1639" r:id="rId23"/>
    <p:sldId id="1658" r:id="rId24"/>
    <p:sldId id="1648" r:id="rId25"/>
    <p:sldId id="1649" r:id="rId26"/>
    <p:sldId id="1650" r:id="rId27"/>
    <p:sldId id="1651" r:id="rId28"/>
    <p:sldId id="1643" r:id="rId29"/>
    <p:sldId id="1642" r:id="rId30"/>
    <p:sldId id="1632" r:id="rId31"/>
    <p:sldId id="1656" r:id="rId32"/>
    <p:sldId id="1654" r:id="rId33"/>
    <p:sldId id="1627" r:id="rId34"/>
    <p:sldId id="1631" r:id="rId35"/>
    <p:sldId id="1655" r:id="rId36"/>
    <p:sldId id="1630" r:id="rId37"/>
    <p:sldId id="1652" r:id="rId38"/>
    <p:sldId id="1657" r:id="rId39"/>
  </p:sldIdLst>
  <p:sldSz cx="9144000" cy="6858000" type="screen4x3"/>
  <p:notesSz cx="6858000" cy="90773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FFFF00"/>
    <a:srgbClr val="000066"/>
    <a:srgbClr val="006600"/>
    <a:srgbClr val="00FF00"/>
    <a:srgbClr val="0033CC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9" autoAdjust="0"/>
    <p:restoredTop sz="99511" autoAdjust="0"/>
  </p:normalViewPr>
  <p:slideViewPr>
    <p:cSldViewPr>
      <p:cViewPr varScale="1">
        <p:scale>
          <a:sx n="73" d="100"/>
          <a:sy n="73" d="100"/>
        </p:scale>
        <p:origin x="-72" y="-7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notesViewPr>
    <p:cSldViewPr>
      <p:cViewPr varScale="1">
        <p:scale>
          <a:sx n="97" d="100"/>
          <a:sy n="97" d="100"/>
        </p:scale>
        <p:origin x="-1854" y="-102"/>
      </p:cViewPr>
      <p:guideLst>
        <p:guide orient="horz" pos="285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.D\CloudTests\nimbus_tests\nimbustes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.D\CloudTests\nimbus_tests\nimbustest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.D\CloudTests\nimbus_tests\nimbustes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.D\CloudTests\nimbus_tests\nimbustest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liya\Desktop\eucalypt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plotArea>
      <c:layout>
        <c:manualLayout>
          <c:layoutTarget val="inner"/>
          <c:xMode val="edge"/>
          <c:yMode val="edge"/>
          <c:x val="0.12387162542182241"/>
          <c:y val="6.1680664916885473E-2"/>
          <c:w val="0.67969980314960887"/>
          <c:h val="0.5733976377952756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EEECE1">
                <a:lumMod val="75000"/>
              </a:srgbClr>
            </a:solidFill>
            <a:ln w="12700">
              <a:solidFill>
                <a:schemeClr val="tx1"/>
              </a:solidFill>
            </a:ln>
          </c:spPr>
          <c:cat>
            <c:strRef>
              <c:f>'Setup #3'!$V$10:$V$19</c:f>
              <c:strCache>
                <c:ptCount val="10"/>
                <c:pt idx="0">
                  <c:v>5-7</c:v>
                </c:pt>
                <c:pt idx="1">
                  <c:v>7-9</c:v>
                </c:pt>
                <c:pt idx="2">
                  <c:v>9-11</c:v>
                </c:pt>
                <c:pt idx="3">
                  <c:v>11-13</c:v>
                </c:pt>
                <c:pt idx="4">
                  <c:v>13-15</c:v>
                </c:pt>
                <c:pt idx="5">
                  <c:v>15-17</c:v>
                </c:pt>
                <c:pt idx="6">
                  <c:v>17-19</c:v>
                </c:pt>
                <c:pt idx="7">
                  <c:v>19-21</c:v>
                </c:pt>
                <c:pt idx="8">
                  <c:v>21-23</c:v>
                </c:pt>
                <c:pt idx="9">
                  <c:v>23-25</c:v>
                </c:pt>
              </c:strCache>
            </c:strRef>
          </c:cat>
          <c:val>
            <c:numRef>
              <c:f>'Setup #3'!$U$10:$U$19</c:f>
              <c:numCache>
                <c:formatCode>General</c:formatCode>
                <c:ptCount val="10"/>
                <c:pt idx="0">
                  <c:v>30</c:v>
                </c:pt>
                <c:pt idx="1">
                  <c:v>33</c:v>
                </c:pt>
                <c:pt idx="2">
                  <c:v>6</c:v>
                </c:pt>
                <c:pt idx="3">
                  <c:v>16</c:v>
                </c:pt>
                <c:pt idx="4">
                  <c:v>9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gapWidth val="0"/>
        <c:axId val="76684672"/>
        <c:axId val="77533184"/>
      </c:barChart>
      <c:catAx>
        <c:axId val="76684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/>
                  <a:t>Kmeans</a:t>
                </a:r>
                <a:r>
                  <a:rPr lang="en-US" sz="1100" baseline="0" dirty="0"/>
                  <a:t> </a:t>
                </a:r>
                <a:r>
                  <a:rPr lang="en-US" sz="1100" baseline="0" dirty="0" smtClean="0"/>
                  <a:t>Time for X=100 of figure A </a:t>
                </a:r>
                <a:r>
                  <a:rPr lang="en-US" sz="1100" baseline="0" dirty="0"/>
                  <a:t>(seconds)</a:t>
                </a:r>
                <a:endParaRPr lang="en-US" sz="1100" dirty="0"/>
              </a:p>
            </c:rich>
          </c:tx>
          <c:layout/>
        </c:title>
        <c:majorTickMark val="none"/>
        <c:tickLblPos val="nextTo"/>
        <c:crossAx val="77533184"/>
        <c:crosses val="autoZero"/>
        <c:lblAlgn val="ctr"/>
        <c:lblOffset val="100"/>
      </c:catAx>
      <c:valAx>
        <c:axId val="775331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7668467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15275590551155"/>
          <c:y val="6.3807584396777986E-2"/>
          <c:w val="0.72384724409448975"/>
          <c:h val="0.5154430265182369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EEECE1">
                <a:lumMod val="75000"/>
              </a:srgbClr>
            </a:solidFill>
            <a:ln w="12700">
              <a:solidFill>
                <a:sysClr val="windowText" lastClr="000000"/>
              </a:solidFill>
            </a:ln>
          </c:spPr>
          <c:cat>
            <c:strRef>
              <c:f>'Setup #5'!$S$5:$S$15</c:f>
              <c:strCache>
                <c:ptCount val="11"/>
                <c:pt idx="0">
                  <c:v>7-9.5</c:v>
                </c:pt>
                <c:pt idx="1">
                  <c:v>9.5-12</c:v>
                </c:pt>
                <c:pt idx="2">
                  <c:v>12-14.5</c:v>
                </c:pt>
                <c:pt idx="3">
                  <c:v>14.5-17</c:v>
                </c:pt>
                <c:pt idx="4">
                  <c:v>17-19.5</c:v>
                </c:pt>
                <c:pt idx="5">
                  <c:v>19.5-22</c:v>
                </c:pt>
                <c:pt idx="6">
                  <c:v>22-24.5</c:v>
                </c:pt>
                <c:pt idx="7">
                  <c:v>24.5-27</c:v>
                </c:pt>
                <c:pt idx="8">
                  <c:v>27-29.5</c:v>
                </c:pt>
                <c:pt idx="9">
                  <c:v>29.4-32</c:v>
                </c:pt>
                <c:pt idx="10">
                  <c:v>32-34.5</c:v>
                </c:pt>
              </c:strCache>
            </c:strRef>
          </c:cat>
          <c:val>
            <c:numRef>
              <c:f>'Setup #5'!$R$5:$R$15</c:f>
              <c:numCache>
                <c:formatCode>General</c:formatCode>
                <c:ptCount val="11"/>
                <c:pt idx="0">
                  <c:v>3</c:v>
                </c:pt>
                <c:pt idx="1">
                  <c:v>14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11</c:v>
                </c:pt>
                <c:pt idx="6">
                  <c:v>8</c:v>
                </c:pt>
                <c:pt idx="7">
                  <c:v>6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gapWidth val="0"/>
        <c:axId val="77544448"/>
        <c:axId val="77558912"/>
      </c:barChart>
      <c:catAx>
        <c:axId val="77544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/>
                  <a:t>Kmeans </a:t>
                </a:r>
                <a:r>
                  <a:rPr lang="en-US" sz="1100" dirty="0" smtClean="0"/>
                  <a:t>Time for X=100 of figure A (</a:t>
                </a:r>
                <a:r>
                  <a:rPr lang="en-US" sz="1100" dirty="0"/>
                  <a:t>seconds)</a:t>
                </a:r>
              </a:p>
            </c:rich>
          </c:tx>
          <c:layout/>
        </c:title>
        <c:majorTickMark val="none"/>
        <c:tickLblPos val="nextTo"/>
        <c:crossAx val="77558912"/>
        <c:crosses val="autoZero"/>
        <c:auto val="1"/>
        <c:lblAlgn val="ctr"/>
        <c:lblOffset val="100"/>
      </c:catAx>
      <c:valAx>
        <c:axId val="775589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7754444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080023964395756"/>
          <c:y val="4.2378608923884523E-2"/>
          <c:w val="0.78398236905169327"/>
          <c:h val="0.5797747156605437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EEECE1">
                <a:lumMod val="75000"/>
              </a:srgbClr>
            </a:solidFill>
            <a:ln w="12700">
              <a:solidFill>
                <a:sysClr val="windowText" lastClr="000000"/>
              </a:solidFill>
            </a:ln>
          </c:spPr>
          <c:cat>
            <c:strRef>
              <c:f>raw_data!$AL$5:$AL$15</c:f>
              <c:strCache>
                <c:ptCount val="11"/>
                <c:pt idx="0">
                  <c:v>4-6</c:v>
                </c:pt>
                <c:pt idx="1">
                  <c:v>6-8</c:v>
                </c:pt>
                <c:pt idx="2">
                  <c:v>8-10</c:v>
                </c:pt>
                <c:pt idx="3">
                  <c:v>10-12</c:v>
                </c:pt>
                <c:pt idx="4">
                  <c:v>12-14</c:v>
                </c:pt>
                <c:pt idx="5">
                  <c:v>14-16</c:v>
                </c:pt>
                <c:pt idx="6">
                  <c:v>16-18</c:v>
                </c:pt>
                <c:pt idx="7">
                  <c:v>18-20</c:v>
                </c:pt>
                <c:pt idx="8">
                  <c:v>20-22</c:v>
                </c:pt>
                <c:pt idx="9">
                  <c:v>22-24</c:v>
                </c:pt>
                <c:pt idx="10">
                  <c:v>24-26</c:v>
                </c:pt>
              </c:strCache>
            </c:strRef>
          </c:cat>
          <c:val>
            <c:numRef>
              <c:f>raw_data!$AJ$5:$AJ$15</c:f>
              <c:numCache>
                <c:formatCode>General</c:formatCode>
                <c:ptCount val="11"/>
                <c:pt idx="0">
                  <c:v>17</c:v>
                </c:pt>
                <c:pt idx="1">
                  <c:v>5</c:v>
                </c:pt>
                <c:pt idx="2">
                  <c:v>14</c:v>
                </c:pt>
                <c:pt idx="3">
                  <c:v>16</c:v>
                </c:pt>
                <c:pt idx="4">
                  <c:v>15</c:v>
                </c:pt>
                <c:pt idx="5">
                  <c:v>9</c:v>
                </c:pt>
                <c:pt idx="6">
                  <c:v>14</c:v>
                </c:pt>
                <c:pt idx="7">
                  <c:v>3</c:v>
                </c:pt>
                <c:pt idx="8">
                  <c:v>6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</c:ser>
        <c:gapWidth val="0"/>
        <c:axId val="77586816"/>
        <c:axId val="77588736"/>
      </c:barChart>
      <c:catAx>
        <c:axId val="77586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dirty="0"/>
                  <a:t>Kmeans </a:t>
                </a:r>
                <a:r>
                  <a:rPr lang="en-US" sz="1000" dirty="0" smtClean="0"/>
                  <a:t>Time for X=100 of figure A</a:t>
                </a:r>
                <a:r>
                  <a:rPr lang="en-US" sz="1000" baseline="0" dirty="0" smtClean="0"/>
                  <a:t> </a:t>
                </a:r>
                <a:r>
                  <a:rPr lang="en-US" sz="1000" dirty="0" smtClean="0"/>
                  <a:t>(seconds</a:t>
                </a:r>
                <a:r>
                  <a:rPr lang="en-US" sz="1000" dirty="0"/>
                  <a:t>)</a:t>
                </a:r>
              </a:p>
            </c:rich>
          </c:tx>
          <c:layout>
            <c:manualLayout>
              <c:xMode val="edge"/>
              <c:yMode val="edge"/>
              <c:x val="0.17039997717676594"/>
              <c:y val="0.87215277777777778"/>
            </c:manualLayout>
          </c:layout>
        </c:title>
        <c:majorTickMark val="none"/>
        <c:tickLblPos val="nextTo"/>
        <c:crossAx val="77588736"/>
        <c:crosses val="autoZero"/>
        <c:auto val="1"/>
        <c:lblAlgn val="ctr"/>
        <c:lblOffset val="100"/>
      </c:catAx>
      <c:valAx>
        <c:axId val="775887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77586816"/>
        <c:crosses val="autoZero"/>
        <c:crossBetween val="between"/>
      </c:valAx>
      <c:spPr>
        <a:solidFill>
          <a:prstClr val="white">
            <a:lumMod val="85000"/>
          </a:prstClr>
        </a:solidFill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350192641153222"/>
          <c:y val="8.4109997613934617E-2"/>
          <c:w val="0.64696824146981713"/>
          <c:h val="0.6051372905309916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c:spPr>
          <c:cat>
            <c:strRef>
              <c:f>raw_data!$S$143:$S$146</c:f>
              <c:strCache>
                <c:ptCount val="4"/>
                <c:pt idx="0">
                  <c:v>2.05-2.07</c:v>
                </c:pt>
                <c:pt idx="1">
                  <c:v>2.07-2.09</c:v>
                </c:pt>
                <c:pt idx="2">
                  <c:v>2.09-2.11</c:v>
                </c:pt>
                <c:pt idx="3">
                  <c:v>2.11-2.13</c:v>
                </c:pt>
              </c:strCache>
            </c:strRef>
          </c:cat>
          <c:val>
            <c:numRef>
              <c:f>raw_data!$R$143:$R$146</c:f>
              <c:numCache>
                <c:formatCode>General</c:formatCode>
                <c:ptCount val="4"/>
                <c:pt idx="0">
                  <c:v>14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gapWidth val="0"/>
        <c:axId val="77728000"/>
        <c:axId val="77775232"/>
      </c:barChart>
      <c:catAx>
        <c:axId val="77728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b="1" i="0" baseline="0" dirty="0" smtClean="0"/>
                  <a:t>Kmeans Time for X=100 of figure A (seconds)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1968351706036745"/>
              <c:y val="0.84617605491621239"/>
            </c:manualLayout>
          </c:layout>
        </c:title>
        <c:majorTickMark val="none"/>
        <c:tickLblPos val="nextTo"/>
        <c:crossAx val="77775232"/>
        <c:crosses val="autoZero"/>
        <c:auto val="1"/>
        <c:lblAlgn val="ctr"/>
        <c:lblOffset val="100"/>
      </c:catAx>
      <c:valAx>
        <c:axId val="777752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 smtClean="0"/>
                  <a:t>Frequency</a:t>
                </a:r>
                <a:endParaRPr lang="en-US" sz="1100" dirty="0"/>
              </a:p>
            </c:rich>
          </c:tx>
          <c:layout/>
        </c:title>
        <c:numFmt formatCode="General" sourceLinked="1"/>
        <c:tickLblPos val="nextTo"/>
        <c:crossAx val="7772800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bg2">
                <a:lumMod val="75000"/>
              </a:schemeClr>
            </a:solidFill>
            <a:ln w="12700">
              <a:solidFill>
                <a:sysClr val="windowText" lastClr="000000"/>
              </a:solidFill>
            </a:ln>
          </c:spPr>
          <c:cat>
            <c:strRef>
              <c:f>Sheet1!$U$62:$U$69</c:f>
              <c:strCache>
                <c:ptCount val="8"/>
                <c:pt idx="0">
                  <c:v>7-7.15</c:v>
                </c:pt>
                <c:pt idx="1">
                  <c:v>7.15-7.3</c:v>
                </c:pt>
                <c:pt idx="2">
                  <c:v>7.3-7.45</c:v>
                </c:pt>
                <c:pt idx="3">
                  <c:v>7.45-7.6</c:v>
                </c:pt>
                <c:pt idx="4">
                  <c:v>7.6-7.75</c:v>
                </c:pt>
                <c:pt idx="5">
                  <c:v>7.75-7.9</c:v>
                </c:pt>
                <c:pt idx="6">
                  <c:v>7.9-8.05</c:v>
                </c:pt>
                <c:pt idx="7">
                  <c:v>8.05-8.2</c:v>
                </c:pt>
              </c:strCache>
            </c:strRef>
          </c:cat>
          <c:val>
            <c:numRef>
              <c:f>Sheet1!$T$62:$T$69</c:f>
              <c:numCache>
                <c:formatCode>General</c:formatCode>
                <c:ptCount val="8"/>
                <c:pt idx="0">
                  <c:v>4</c:v>
                </c:pt>
                <c:pt idx="1">
                  <c:v>13</c:v>
                </c:pt>
                <c:pt idx="2">
                  <c:v>16</c:v>
                </c:pt>
                <c:pt idx="3">
                  <c:v>16</c:v>
                </c:pt>
                <c:pt idx="4">
                  <c:v>7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gapWidth val="0"/>
        <c:axId val="77923456"/>
        <c:axId val="77924992"/>
      </c:barChart>
      <c:catAx>
        <c:axId val="77923456"/>
        <c:scaling>
          <c:orientation val="minMax"/>
        </c:scaling>
        <c:axPos val="b"/>
        <c:majorTickMark val="none"/>
        <c:tickLblPos val="nextTo"/>
        <c:crossAx val="77924992"/>
        <c:crosses val="autoZero"/>
        <c:auto val="1"/>
        <c:lblAlgn val="ctr"/>
        <c:lblOffset val="100"/>
      </c:catAx>
      <c:valAx>
        <c:axId val="779249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7792345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370173B2-124D-4BC8-AF9F-167E85A2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7"/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0D16C9F-DC02-415C-AAAD-5A2A1BC75D74}" type="slidenum">
              <a:rPr lang="en-US" sz="1200" b="0"/>
              <a:pPr algn="r" eaLnBrk="0" hangingPunct="0"/>
              <a:t>1</a:t>
            </a:fld>
            <a:endParaRPr lang="en-US" sz="1200" b="0" dirty="0"/>
          </a:p>
        </p:txBody>
      </p:sp>
      <p:sp>
        <p:nvSpPr>
          <p:cNvPr id="79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12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14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15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C7F6C-A566-4387-9265-F9EE11675CB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2050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9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 rtl="0" fontAlgn="base">
              <a:spcBef>
                <a:spcPct val="0"/>
              </a:spcBef>
              <a:spcAft>
                <a:spcPct val="0"/>
              </a:spcAft>
              <a:defRPr/>
            </a:pPr>
            <a:fld id="{9B28CDFA-7832-4241-83E2-E5D5A902760A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2193925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8FD483-2B22-4A23-B093-08BB33A29E5E}" type="slidenum">
              <a:rPr lang="en-US" sz="1200" b="1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b="1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14A6435-9DC0-4F06-815B-93D782C3DBF0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25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2625"/>
            <a:ext cx="4533900" cy="340042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0063"/>
            <a:ext cx="5029200" cy="40846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6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87F72-AFF9-4355-9830-B90CFCCF64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8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6D3C7A-A968-40A2-A0E2-0F144E8757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1BF98-9216-4364-8034-ABD0BF0E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FC96-1B57-4A3D-B601-E4F9625B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2D65-87BD-4B09-BE1A-443E12E3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286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334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382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86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334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382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286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334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1430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28600" y="11430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524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810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61963" y="5157788"/>
            <a:ext cx="4456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en-US" sz="2400" b="0"/>
              <a:t>EGA Discussion</a:t>
            </a:r>
          </a:p>
          <a:p>
            <a:pPr algn="l" eaLnBrk="0" hangingPunct="0">
              <a:defRPr/>
            </a:pPr>
            <a:r>
              <a:rPr lang="en-US" sz="2400" b="0"/>
              <a:t>November 2004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31775" y="2038350"/>
            <a:ext cx="6491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0">
                <a:solidFill>
                  <a:srgbClr val="808080"/>
                </a:solidFill>
                <a:latin typeface="Futura Bk" pitchFamily="34" charset="0"/>
              </a:rPr>
              <a:t>Promoting and Standardizing Grid Computing</a:t>
            </a:r>
            <a:r>
              <a:rPr lang="en-US" sz="2200" b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7" name="WordArt 17"/>
          <p:cNvSpPr>
            <a:spLocks noChangeArrowheads="1" noChangeShapeType="1" noTextEdit="1"/>
          </p:cNvSpPr>
          <p:nvPr/>
        </p:nvSpPr>
        <p:spPr bwMode="auto">
          <a:xfrm>
            <a:off x="42306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Forum</a:t>
            </a:r>
          </a:p>
        </p:txBody>
      </p:sp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6492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Global</a:t>
            </a:r>
          </a:p>
        </p:txBody>
      </p:sp>
      <p:sp>
        <p:nvSpPr>
          <p:cNvPr id="19" name="WordArt 19"/>
          <p:cNvSpPr>
            <a:spLocks noChangeArrowheads="1" noChangeShapeType="1" noTextEdit="1"/>
          </p:cNvSpPr>
          <p:nvPr/>
        </p:nvSpPr>
        <p:spPr bwMode="auto">
          <a:xfrm>
            <a:off x="2782888" y="1047750"/>
            <a:ext cx="137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>
                    <a:alpha val="70195"/>
                  </a:schemeClr>
                </a:solidFill>
                <a:latin typeface="Haettenschweiler"/>
              </a:rPr>
              <a:t>Grid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165100"/>
            <a:ext cx="8413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155575" cy="6858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741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379181-CE69-4A8A-903B-0FDACEDC9EA9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580B75-D845-4489-9B73-DA4CA7FA07F8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8C2F1C7-E06F-4B0E-8758-9837DCA5E8EC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5A395CF-4565-4D35-9C61-414974A5931C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2235258-9015-43CA-A30B-B831990FD15C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4393258-1C0D-4E1C-BC34-E5F79C0692A0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2DC41FF-3058-421B-AD6B-9B6C3B3A4AA4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1F2718-1956-4810-9A2A-9D9FCDDBB7CA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3E5A31D-FF2D-445C-A235-F20C384549A0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9144A45-E9B7-464E-86DF-89585273EE8C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42E0908-8489-4B54-9276-5452B08B2B6B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E3E1BD-D33C-48E2-B765-1AA22309C357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ACC838B-D847-4166-A7A8-A668753EF225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95657F0-1B4F-42C5-9A65-530FBF40DC27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9EE4-234D-4B3F-BC10-B8123EA6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6AC1640-A145-4DC0-8833-7FB43F65ABB0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0393C67-47E9-449E-B1D3-19FAB7544C62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48738BE-AA74-4AB4-92AF-78DB4BC9C239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EA725A4-890C-4006-86AB-47F1151D658D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D6BAD3A-E0AA-48D9-8C22-4A6A6782E365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4B55E55-A082-4BA4-A783-450714FA55E8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580828F-5C62-4978-AE3D-B3BA82731BC2}" type="datetimeFigureOut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F751643-BC21-4867-A65D-ABC0E6EB8072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1025CC7-910E-4162-B10F-F6E92376B7C8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2EED184-DD33-48E4-B559-09F2AB1DC9EF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9E17401-46A9-4B71-BE88-76B54711119D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50A1C81-D556-42E6-BF18-8DD442331FF4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FDC0FC4-7858-4DEC-9CB9-AADFFCFA6FC4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812394-CF4C-4FBB-BF5C-780550256E90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3A2B697-B1B5-4A1B-BEBA-4B7C69CBE170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B22D01-322E-4E72-AAEB-B6DFB7A84D79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3CFD557-81FA-4D67-9C60-8AD37924FFA2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E2DD1B0-6F55-4853-BC32-563EE808525F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36CDB4B-2559-418C-9433-E2BDE77007BE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3744E78-F116-4F6E-8957-BB5DF3CF45A0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89D1-D8DB-4435-91B5-1928D6C0E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1F7C631-6F59-4B6F-BE94-6927087832E3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2755DD8-1CD0-40F8-9E80-23598EC7321B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140AD6E-016D-44BD-9B4E-C523F98ADAC4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9E0DC7-A364-404D-A723-806AA1B107B3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679F99B-AFDD-438B-9C9F-E4D59B9422DC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E908D6B-51E9-4E6B-A48A-3C8DC4F75B15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0328D57-270E-459F-ACBB-17630F3C9A1C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28AD08-FE96-45D0-A660-669F76C5009A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38D277B-FAF8-438E-856A-EAE1380EB9A0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B35D20B-878E-4718-A1EB-A0C9B4CD19FC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4FE87F3-AAE4-4A46-9961-4FA3BB2354C3}" type="datetimeFigureOut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778CC55-E505-4697-BFC3-568116BB1466}" type="slidenum">
              <a:rPr lang="en-US" sz="1200" kern="1200">
                <a:solidFill>
                  <a:srgbClr val="B0B0B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B0B0B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87500"/>
            <a:ext cx="42275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587500"/>
            <a:ext cx="42275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F56F-EA7D-41E8-9DB3-F16A88FC7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34DE-00BA-4047-8143-777041E1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A324-8627-4FE2-9775-7D58149F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06D4-DD02-427F-9CBF-BA5B9EB1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D851-FD25-4BB5-A49F-750968B5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C606-098A-47A5-B85F-3A7240FE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9365-E238-418A-A92B-920CD10D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779B-2D93-4FC1-BD88-EED4219DF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14300"/>
            <a:ext cx="2151062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300"/>
            <a:ext cx="6303963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2F02-4693-469F-8BFB-10F95CD8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BC0F-3A9E-461C-908A-973BA2CD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6888" y="6300788"/>
            <a:ext cx="184150" cy="3968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" name="Picture 5" descr="in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0" y="6199188"/>
            <a:ext cx="13176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59100" y="6596063"/>
            <a:ext cx="29162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Pradeep K. Dubey, pradeep.dubey@intel.com</a:t>
            </a:r>
          </a:p>
        </p:txBody>
      </p:sp>
      <p:sp>
        <p:nvSpPr>
          <p:cNvPr id="1170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11313" y="304800"/>
            <a:ext cx="7532687" cy="2590800"/>
          </a:xfrm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11313" y="2873375"/>
            <a:ext cx="6232525" cy="1752600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  <a:p>
            <a:r>
              <a:rPr lang="en-US"/>
              <a:t>Intel Corporation</a:t>
            </a:r>
          </a:p>
          <a:p>
            <a:endParaRPr lang="en-US"/>
          </a:p>
          <a:p>
            <a:r>
              <a:rPr lang="en-US"/>
              <a:t>Date of Presentation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DC15-2656-4892-8C64-E0FA73E00A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E896-C725-4A96-8211-149EEF18E9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2513-C537-46E4-928D-413FE2031E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4457-0568-4FBB-B0E1-B9AF31BCC6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E1CF-52BA-4B14-AE5E-78EC52E1F3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8098-75C2-4987-BAAF-7972EC52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840A-E129-4DCA-92CF-CE41D9417B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C861-D72E-44C6-8FF0-9D970BDB41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4102-0027-4A11-BF85-2D6BAB98EF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F8A6-AE35-4879-A81A-ABC53B2F3B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243F-8B14-4B01-A4D3-FC2CDD140F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6238" y="15240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5240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6238" y="39243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700" y="39243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75C5-5A95-4ABC-B9B4-6FAF943AC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CFC6-6C4F-4D0E-B4F1-DB9A459AAD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4C11-B156-4C9C-9669-C713862613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78B9-1A8E-4F65-8E04-ED1E8A0C85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01AA-EB08-4FFE-8ED0-8ABC7EF7D3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6E34-5525-4E76-87FA-7CDCF56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F63A-081D-46F1-A649-0FA0822DF2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9A2C-2734-4268-B971-E38CEDAC5A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9C55-49F7-4BAB-99E2-2B902E0FCB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FA66-22E1-4FC9-A5D8-6871F66409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0FC7-DC5D-4688-8398-9E2F150A43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F6CA-7A86-4146-9DB3-F6FF59DD37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7437-884E-479A-9EFB-61DB48F543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C73230C-FDFE-4549-933B-E0915F99ABD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E74540CE-41C4-48ED-A358-4B5113F205C4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C9F4D3D1-9EDC-46AB-BC92-7504EAB3317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EBBBD52-455A-4133-93AB-8B2D07F2EAE7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685BCA2-F2F2-4A80-95D8-0B49288E40F4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A8657517-251E-4D2B-AE68-510320BA96E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CAC4E-522F-4442-99DE-3625A2133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E5A1C077-53D3-4BB1-8799-0F3234B3B275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895A19-CBFB-4A66-A332-7C8EB61024A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78510C0E-9CD7-4406-A87E-BF402931B973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399C55-4550-42B4-9647-847E5C6C3C0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410911C8-1C05-4323-B704-20C225B868C1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D4568E-5E2B-45DB-B874-2F2B09E1949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1280E268-18FC-4E7B-A47D-D69ABA83679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4CAC747-358F-4E40-A56B-D993A17174F9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A97FC1F7-CE5A-4490-A8D7-A27D7BBE80E7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FE1763D9-0CE3-41C0-929E-6F091F19B06D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400A34D-EDE2-4950-BC36-9EEAE35A275B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8C0EA9B-131A-4CCF-A9BC-A6774AFD76B0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3CB733EC-BD1F-4DEB-9D30-39B64265C99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5B4CCC1-3A37-425C-8841-6720DB7F0F35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A2496B4-6FF9-46EA-839F-116FD7449D4C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10/24/2008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DF3704-3B31-4DA5-8BDE-27C6D0D5C94B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E71149-2264-432C-84B6-1E7C1F1887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080DD8-10E0-4C34-ACD6-C104455179D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1ADFA-A11A-49E9-BF3D-96065F8E7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8798DB-A0F9-4177-8E3C-C981F244A13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C13887-2752-4391-BACE-2513CDEDAA9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F5B290-6F4F-4CE3-99A4-36CE27C8DCB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59A1F-EAFB-4EAD-A1AB-EFFD0C78DD0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1D008-04A7-4164-BF4A-59886354B83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52F6DB-A119-42A7-A24F-0521C32E9D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2E0BEE-2BD9-4336-84EE-B2594288CD0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B48271-39BD-4531-8BD5-BCFC7064009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65B20-0090-4397-AE5D-61F09C19658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7F8D-2009-4535-8F56-680AABCEE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224B-C614-4CE5-9F0D-BB25EF2D3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482ACF3-A52C-42EE-BCCF-9A6748741DF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1504FD-DDA6-4552-AD10-04FCD0C1A0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0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433D1984-3521-4E7F-8285-9CA3F58D2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2ACF3-A52C-42EE-BCCF-9A6748741DF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10/24/2008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1504FD-DDA6-4552-AD10-04FCD0C1A0C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2ACF3-A52C-42EE-BCCF-9A6748741DF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10/24/2008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1504FD-DDA6-4552-AD10-04FCD0C1A0C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730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0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0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730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0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731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731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31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731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31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1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31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3AF9012-7FFD-4B61-B457-36F7664B2F8D}" type="datetimeFigureOut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10/24/2008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731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731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513D580-20FD-40D4-B0CB-687D22F083DB}" type="slidenum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81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94000">
              <a:srgbClr val="000000"/>
            </a:gs>
            <a:gs pos="100000">
              <a:srgbClr val="26262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8509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61FDA6B-2BCC-4019-A732-6AFEA8C7F8E7}" type="datetimeFigureOut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10/24/2008</a:t>
            </a:fld>
            <a:endParaRPr 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0B0B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9A9F462-63D8-4E95-90FF-71FC2F92F8CC}" type="slidenum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EAEAEA"/>
        </a:buClr>
        <a:buSzPct val="65000"/>
        <a:buFont typeface="Wingdings 2" pitchFamily="18" charset="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7500"/>
            <a:ext cx="860742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445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ltGray">
          <a:xfrm>
            <a:off x="187325" y="1257300"/>
            <a:ext cx="8782050" cy="84138"/>
          </a:xfrm>
          <a:prstGeom prst="rect">
            <a:avLst/>
          </a:prstGeom>
          <a:solidFill>
            <a:srgbClr val="2990C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7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6425" y="6629400"/>
            <a:ext cx="758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fld id="{35D57F75-6928-485D-91EB-07CEA2731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7" descr="GGF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0225" y="165100"/>
            <a:ext cx="838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03269" name="Text Box 5"/>
          <p:cNvSpPr txBox="1">
            <a:spLocks noChangeArrowheads="1"/>
          </p:cNvSpPr>
          <p:nvPr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000" dirty="0"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000" dirty="0"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SDSC_logo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3273" name="Text Box 9"/>
          <p:cNvSpPr txBox="1">
            <a:spLocks noChangeArrowheads="1"/>
          </p:cNvSpPr>
          <p:nvPr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i="1" dirty="0">
                <a:solidFill>
                  <a:srgbClr val="009999"/>
                </a:solidFill>
                <a:latin typeface="Helvetica" pitchFamily="34" charset="0"/>
              </a:rPr>
              <a:t>Fran Berman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 dirty="0"/>
          </a:p>
          <a:p>
            <a:pPr eaLnBrk="0" hangingPunct="0">
              <a:defRPr/>
            </a:pPr>
            <a:endParaRPr lang="en-US" sz="1200" dirty="0"/>
          </a:p>
        </p:txBody>
      </p:sp>
      <p:pic>
        <p:nvPicPr>
          <p:cNvPr id="15365" name="Picture 5" descr="inte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C9E825E3-2F64-40DF-882E-589C0DEEB3B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2"/>
                </a:solidFill>
              </a:rPr>
              <a:t>Pradeep</a:t>
            </a:r>
            <a:r>
              <a:rPr lang="en-US" sz="1000" dirty="0">
                <a:solidFill>
                  <a:schemeClr val="tx2"/>
                </a:solidFill>
              </a:rPr>
              <a:t> K. </a:t>
            </a:r>
            <a:r>
              <a:rPr lang="en-US" sz="1000" dirty="0" err="1">
                <a:solidFill>
                  <a:schemeClr val="tx2"/>
                </a:solidFill>
              </a:rPr>
              <a:t>Dubey</a:t>
            </a:r>
            <a:r>
              <a:rPr lang="en-US" sz="1000" dirty="0">
                <a:solidFill>
                  <a:schemeClr val="tx2"/>
                </a:solidFill>
              </a:rPr>
              <a:t>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/>
          </a:p>
          <a:p>
            <a:pPr eaLnBrk="0" hangingPunct="0">
              <a:defRPr/>
            </a:pPr>
            <a:endParaRPr lang="en-US" sz="1200"/>
          </a:p>
        </p:txBody>
      </p:sp>
      <p:pic>
        <p:nvPicPr>
          <p:cNvPr id="503813" name="Picture 5" descr="inte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6D68724F-D291-44C4-AD7A-E5BCBCE5CD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</a:rPr>
              <a:t>Pradeep K. Dubey,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D34E9C01-59CB-419B-9DD8-7E46CC0A3D78}" type="datetimeFigureOut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10/24/2008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endParaRPr lang="en-US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0529B368-0F36-4DB8-8A07-D70D5958BA7D}" type="slidenum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‹#›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4A378-3ED1-47F3-91C2-A90957EC9226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2ACF3-A52C-42EE-BCCF-9A6748741DF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10/24/2008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1504FD-DDA6-4552-AD10-04FCD0C1A0C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2ACF3-A52C-42EE-BCCF-9A6748741DF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10/24/2008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1504FD-DDA6-4552-AD10-04FCD0C1A0C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robotic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E45674F-CBAD-4FA8-A742-10C60A1812A9}" type="slidenum">
              <a:rPr 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1</a:t>
            </a:fld>
            <a:endParaRPr lang="en-US" sz="1000" b="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956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9144000" cy="1676400"/>
          </a:xfrm>
        </p:spPr>
        <p:txBody>
          <a:bodyPr anchor="b"/>
          <a:lstStyle/>
          <a:p>
            <a:pPr eaLnBrk="1" hangingPunct="1"/>
            <a:r>
              <a:rPr lang="en-US" dirty="0" smtClean="0"/>
              <a:t>Distributed and Parallel Programming Environments and their performance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7956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76200" y="2667000"/>
            <a:ext cx="9144000" cy="3276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GCC2008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(Global Clouds and Cores 2008)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October 24 2008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Geoffrey Fox</a:t>
            </a: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</a:rPr>
              <a:t>Community Grids Laboratory</a:t>
            </a:r>
            <a:r>
              <a:rPr lang="en-US" altLang="ja-JP" sz="2400" dirty="0" smtClean="0"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  <a:t>School of informatics </a:t>
            </a:r>
            <a:b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400" b="0" dirty="0" smtClean="0">
                <a:latin typeface="Arial" pitchFamily="34" charset="0"/>
              </a:rPr>
              <a:t>Indiana University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3"/>
              </a:rPr>
              <a:t>gcf@indiana.edu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4"/>
              </a:rPr>
              <a:t>http://www.infomall.org</a:t>
            </a:r>
            <a:endParaRPr lang="en-US" sz="2400" b="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762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Dataflow the answer?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0" y="685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For functional parallelism, 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</a:rPr>
              <a:t>dataflow</a:t>
            </a:r>
            <a:r>
              <a:rPr lang="en-US" sz="2400" kern="0" dirty="0" smtClean="0">
                <a:latin typeface="+mn-lt"/>
              </a:rPr>
              <a:t> natural as one moves from one step 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For much data parallel one needs “</a:t>
            </a:r>
            <a:r>
              <a:rPr lang="en-US" sz="2400" kern="0" dirty="0" smtClean="0">
                <a:solidFill>
                  <a:srgbClr val="FFFF00"/>
                </a:solidFill>
                <a:latin typeface="+mn-lt"/>
              </a:rPr>
              <a:t>deltaflow</a:t>
            </a:r>
            <a:r>
              <a:rPr lang="en-US" sz="2400" kern="0" dirty="0" smtClean="0">
                <a:latin typeface="+mn-lt"/>
              </a:rPr>
              <a:t>” – send change messages to long running processes/threads as in MPI or any rendezvous model</a:t>
            </a:r>
          </a:p>
          <a:p>
            <a:pPr marL="800100" lvl="1" indent="-342900" algn="l" eaLnBrk="0" hangingPunct="0">
              <a:lnSpc>
                <a:spcPts val="26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Potentially huge reduction in communication cost</a:t>
            </a:r>
          </a:p>
          <a:p>
            <a:pPr marL="400050">
              <a:lnSpc>
                <a:spcPts val="2600"/>
              </a:lnSpc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FF00"/>
                </a:solidFill>
              </a:rPr>
              <a:t>threads</a:t>
            </a:r>
            <a:r>
              <a:rPr lang="en-US" sz="2400" dirty="0" smtClean="0"/>
              <a:t> no difference but for </a:t>
            </a:r>
            <a:r>
              <a:rPr lang="en-US" sz="2400" dirty="0" smtClean="0">
                <a:solidFill>
                  <a:srgbClr val="FFFF00"/>
                </a:solidFill>
              </a:rPr>
              <a:t>processes</a:t>
            </a:r>
            <a:r>
              <a:rPr lang="en-US" sz="2400" dirty="0" smtClean="0"/>
              <a:t> big difference</a:t>
            </a:r>
          </a:p>
          <a:p>
            <a:pPr marL="400050">
              <a:lnSpc>
                <a:spcPts val="2600"/>
              </a:lnSpc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Overhead is Communication/Computation</a:t>
            </a:r>
          </a:p>
          <a:p>
            <a:pPr marL="400050">
              <a:lnSpc>
                <a:spcPts val="26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Dataflow overhead </a:t>
            </a:r>
            <a:r>
              <a:rPr lang="en-US" sz="2400" dirty="0" smtClean="0"/>
              <a:t>proportional to </a:t>
            </a:r>
            <a:r>
              <a:rPr lang="en-US" sz="2400" dirty="0" smtClean="0">
                <a:solidFill>
                  <a:srgbClr val="FFFF00"/>
                </a:solidFill>
              </a:rPr>
              <a:t>problem size N </a:t>
            </a:r>
            <a:r>
              <a:rPr lang="en-US" sz="2400" dirty="0" smtClean="0"/>
              <a:t>per process</a:t>
            </a:r>
          </a:p>
          <a:p>
            <a:pPr marL="400050">
              <a:lnSpc>
                <a:spcPts val="2600"/>
              </a:lnSpc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lang="en-US" sz="2400" dirty="0" smtClean="0"/>
              <a:t>or solution of PDE’s </a:t>
            </a:r>
          </a:p>
          <a:p>
            <a:pPr marL="800100" lvl="1">
              <a:lnSpc>
                <a:spcPts val="2600"/>
              </a:lnSpc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Deltaflow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overhead is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1/3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computation like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800100" lvl="1">
              <a:lnSpc>
                <a:spcPts val="2600"/>
              </a:lnSpc>
            </a:pPr>
            <a:r>
              <a:rPr lang="en-US" sz="2000" dirty="0" smtClean="0">
                <a:ea typeface="+mn-ea"/>
                <a:cs typeface="+mn-cs"/>
              </a:rPr>
              <a:t>So dataflow not popular in scientific computing</a:t>
            </a:r>
          </a:p>
          <a:p>
            <a:pPr marL="400050">
              <a:lnSpc>
                <a:spcPts val="2600"/>
              </a:lnSpc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matrix multiplication,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deltaflow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dataflow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both O(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and computation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1.5</a:t>
            </a:r>
          </a:p>
          <a:p>
            <a:pPr marL="400050">
              <a:lnSpc>
                <a:spcPts val="2600"/>
              </a:lnSpc>
            </a:pPr>
            <a:r>
              <a:rPr lang="en-US" sz="2400" dirty="0" smtClean="0">
                <a:ea typeface="+mn-ea"/>
                <a:cs typeface="+mn-cs"/>
              </a:rPr>
              <a:t>MapReduce noted  that several data analysis algorithms can use dataflow (especially in Information Retrieval)</a:t>
            </a:r>
            <a:endParaRPr kumimoji="0" lang="en-US" sz="24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 341"/>
          <p:cNvSpPr/>
          <p:nvPr/>
        </p:nvSpPr>
        <p:spPr bwMode="auto">
          <a:xfrm>
            <a:off x="6172200" y="0"/>
            <a:ext cx="29718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" name="Group 1422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4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5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6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6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8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9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0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8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6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7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8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9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0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8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9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0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1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2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3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4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5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6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7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8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9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0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6248400" y="1524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Dryad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914400" y="3733800"/>
            <a:ext cx="3733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1295400" y="4114800"/>
            <a:ext cx="284552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map(String key, String value):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// key: document name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// value: document contents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1066800" y="5334000"/>
            <a:ext cx="339883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reduce(String key, Iterator values):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// key: a word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// values: a list of counts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1524000" y="3048000"/>
            <a:ext cx="24384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reduce(key, list&lt;value&gt;)</a:t>
            </a:r>
          </a:p>
        </p:txBody>
      </p:sp>
      <p:sp>
        <p:nvSpPr>
          <p:cNvPr id="348" name="Right Arrow 347"/>
          <p:cNvSpPr/>
          <p:nvPr/>
        </p:nvSpPr>
        <p:spPr>
          <a:xfrm rot="5400000">
            <a:off x="2514600" y="2667000"/>
            <a:ext cx="3810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1524000" y="2286000"/>
            <a:ext cx="24384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map(key, value)</a:t>
            </a:r>
          </a:p>
        </p:txBody>
      </p:sp>
      <p:sp>
        <p:nvSpPr>
          <p:cNvPr id="350" name="TextBox 51"/>
          <p:cNvSpPr txBox="1">
            <a:spLocks noChangeArrowheads="1"/>
          </p:cNvSpPr>
          <p:nvPr/>
        </p:nvSpPr>
        <p:spPr bwMode="auto">
          <a:xfrm>
            <a:off x="990600" y="3733800"/>
            <a:ext cx="16126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E.g. Word Count </a:t>
            </a:r>
          </a:p>
        </p:txBody>
      </p:sp>
      <p:sp>
        <p:nvSpPr>
          <p:cNvPr id="351" name="Right Arrow 350"/>
          <p:cNvSpPr/>
          <p:nvPr/>
        </p:nvSpPr>
        <p:spPr>
          <a:xfrm rot="5400000">
            <a:off x="2514600" y="5029200"/>
            <a:ext cx="3810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609600" y="1524000"/>
            <a:ext cx="5083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MapReduce implemented by Hadoop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CGL-MapReduce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52800"/>
            <a:ext cx="8839200" cy="3505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streaming based MapReduce runtime implemented in Java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the communications(control/intermediate results) are routed via a content dissemination network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Intermediate results are directly transferred from the map tasks to the reduce tasks 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eliminates local files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MRDriver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Maintains the state of the system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Controls the execution of map/reduce tasks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User Program is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composer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MapReduce computations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Support both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stepped (dataflow)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iterative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deltsflow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MapReduce computations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communication uses publish-subscribe “queues in the cloud” not MPI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4" name="Group 55"/>
          <p:cNvGrpSpPr/>
          <p:nvPr/>
        </p:nvGrpSpPr>
        <p:grpSpPr>
          <a:xfrm>
            <a:off x="1066800" y="609600"/>
            <a:ext cx="4572000" cy="2438400"/>
            <a:chOff x="1371600" y="762000"/>
            <a:chExt cx="4572000" cy="2438400"/>
          </a:xfrm>
        </p:grpSpPr>
        <p:sp>
          <p:nvSpPr>
            <p:cNvPr id="8" name="Rounded Rectangle 7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1600" y="838200"/>
              <a:ext cx="449580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b="1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Data Split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91000" y="1524000"/>
              <a:ext cx="685800" cy="68580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800" y="1524000"/>
              <a:ext cx="75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MR</a:t>
              </a:r>
            </a:p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Driver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000" y="1524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User</a:t>
              </a:r>
            </a:p>
            <a:p>
              <a:pPr algn="ctr" rtl="0"/>
              <a:r>
                <a:rPr lang="en-US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Program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762000"/>
              <a:ext cx="449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kern="1200" dirty="0">
                  <a:solidFill>
                    <a:srgbClr val="1F497D">
                      <a:lumMod val="50000"/>
                    </a:srgbClr>
                  </a:solidFill>
                  <a:latin typeface="Calibri"/>
                  <a:ea typeface="+mn-ea"/>
                  <a:cs typeface="+mn-cs"/>
                </a:rPr>
                <a:t>Content Dissemination Network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038600" y="2743200"/>
              <a:ext cx="125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b="1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File System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Up-Down Arrow 27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3" name="Hexagon 32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5" name="Hexagon 34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7" name="Hexagon 36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2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44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50" name="Flowchart: Connector 49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828800" y="1219200"/>
              <a:ext cx="1379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kern="120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Worker Nodes</a:t>
              </a:r>
            </a:p>
          </p:txBody>
        </p:sp>
      </p:grpSp>
      <p:sp>
        <p:nvSpPr>
          <p:cNvPr id="57" name="Hexagon 56"/>
          <p:cNvSpPr/>
          <p:nvPr/>
        </p:nvSpPr>
        <p:spPr>
          <a:xfrm>
            <a:off x="5867400" y="9144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59" name="Oval 58"/>
          <p:cNvSpPr/>
          <p:nvPr/>
        </p:nvSpPr>
        <p:spPr>
          <a:xfrm>
            <a:off x="5867400" y="12954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60" name="Up-Down Arrow 59"/>
          <p:cNvSpPr/>
          <p:nvPr/>
        </p:nvSpPr>
        <p:spPr>
          <a:xfrm>
            <a:off x="5943600" y="21336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7400" y="17526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72200" y="838200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Map Worker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72200" y="1219200"/>
            <a:ext cx="162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Reduce Worker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722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MRDeamon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2200" y="2057400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Read/Write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5868194" y="2742406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72200" y="2514600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Communication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47800" y="3124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Architecture of CGL-MapReduce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CGL-MapReduce – The Flow of Execution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67200" y="4495800"/>
            <a:ext cx="1066800" cy="914400"/>
          </a:xfrm>
          <a:prstGeom prst="roundRect">
            <a:avLst>
              <a:gd name="adj" fmla="val 128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67200" y="3810000"/>
            <a:ext cx="4495800" cy="304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67200" y="5715000"/>
            <a:ext cx="4495800" cy="457200"/>
          </a:xfrm>
          <a:prstGeom prst="roundRect">
            <a:avLst/>
          </a:prstGeom>
          <a:solidFill>
            <a:srgbClr val="E6CF7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3400" y="5791200"/>
            <a:ext cx="2209800" cy="304800"/>
          </a:xfrm>
          <a:prstGeom prst="rect">
            <a:avLst/>
          </a:prstGeom>
          <a:solidFill>
            <a:srgbClr val="E6CF7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Data Split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86600" y="4495800"/>
            <a:ext cx="685800" cy="68580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24800" y="4495800"/>
            <a:ext cx="838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44958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0400" y="4495800"/>
            <a:ext cx="7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MR</a:t>
            </a:r>
          </a:p>
          <a:p>
            <a:pPr algn="ctr" rtl="0"/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Driver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8600" y="4495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User</a:t>
            </a:r>
          </a:p>
          <a:p>
            <a:pPr algn="ctr" rtl="0"/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Program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43400" y="3733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Content Dissemination Network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562600" y="4495800"/>
            <a:ext cx="1066800" cy="914400"/>
          </a:xfrm>
          <a:prstGeom prst="roundRect">
            <a:avLst>
              <a:gd name="adj" fmla="val 1287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43600" y="44958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D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6172200" y="5943600"/>
            <a:ext cx="304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563394" y="5942806"/>
            <a:ext cx="304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791994" y="5942806"/>
            <a:ext cx="304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34200" y="5715000"/>
            <a:ext cx="125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File System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5400000">
            <a:off x="4534694" y="43045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5906294" y="43045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7201694" y="43045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8116094" y="43045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Up-Down Arrow 62"/>
          <p:cNvSpPr/>
          <p:nvPr/>
        </p:nvSpPr>
        <p:spPr>
          <a:xfrm>
            <a:off x="4724400" y="54102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5" name="Up-Down Arrow 64"/>
          <p:cNvSpPr/>
          <p:nvPr/>
        </p:nvSpPr>
        <p:spPr>
          <a:xfrm>
            <a:off x="6019800" y="54102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6" name="Up-Down Arrow 65"/>
          <p:cNvSpPr/>
          <p:nvPr/>
        </p:nvSpPr>
        <p:spPr>
          <a:xfrm>
            <a:off x="8229600" y="5181600"/>
            <a:ext cx="152400" cy="5334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343400" y="48006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1" name="Oval 10"/>
          <p:cNvSpPr/>
          <p:nvPr/>
        </p:nvSpPr>
        <p:spPr>
          <a:xfrm>
            <a:off x="4343400" y="51054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12" name="Hexagon 11"/>
          <p:cNvSpPr/>
          <p:nvPr/>
        </p:nvSpPr>
        <p:spPr>
          <a:xfrm>
            <a:off x="4953000" y="48006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3" name="Oval 12"/>
          <p:cNvSpPr/>
          <p:nvPr/>
        </p:nvSpPr>
        <p:spPr>
          <a:xfrm>
            <a:off x="5029200" y="51054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44" name="Hexagon 43"/>
          <p:cNvSpPr/>
          <p:nvPr/>
        </p:nvSpPr>
        <p:spPr>
          <a:xfrm>
            <a:off x="5638800" y="48006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45" name="Oval 44"/>
          <p:cNvSpPr/>
          <p:nvPr/>
        </p:nvSpPr>
        <p:spPr>
          <a:xfrm>
            <a:off x="5638800" y="51054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46" name="Hexagon 45"/>
          <p:cNvSpPr/>
          <p:nvPr/>
        </p:nvSpPr>
        <p:spPr>
          <a:xfrm>
            <a:off x="6248400" y="48006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47" name="Oval 46"/>
          <p:cNvSpPr/>
          <p:nvPr/>
        </p:nvSpPr>
        <p:spPr>
          <a:xfrm>
            <a:off x="6324600" y="51054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78" name="Flowchart: Connector 77"/>
          <p:cNvSpPr/>
          <p:nvPr/>
        </p:nvSpPr>
        <p:spPr>
          <a:xfrm>
            <a:off x="4724400" y="4876800"/>
            <a:ext cx="45719" cy="45719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9" name="Flowchart: Connector 78"/>
          <p:cNvSpPr/>
          <p:nvPr/>
        </p:nvSpPr>
        <p:spPr>
          <a:xfrm>
            <a:off x="4800600" y="4876800"/>
            <a:ext cx="45719" cy="45719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4724400" y="5181600"/>
            <a:ext cx="45719" cy="45719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4800600" y="5181600"/>
            <a:ext cx="45719" cy="45719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88"/>
          <p:cNvGrpSpPr/>
          <p:nvPr/>
        </p:nvGrpSpPr>
        <p:grpSpPr>
          <a:xfrm>
            <a:off x="5410200" y="4953000"/>
            <a:ext cx="121919" cy="45719"/>
            <a:chOff x="3200400" y="3352800"/>
            <a:chExt cx="121919" cy="45719"/>
          </a:xfrm>
        </p:grpSpPr>
        <p:sp>
          <p:nvSpPr>
            <p:cNvPr id="87" name="Flowchart: Connector 86"/>
            <p:cNvSpPr/>
            <p:nvPr/>
          </p:nvSpPr>
          <p:spPr>
            <a:xfrm>
              <a:off x="3200400" y="3352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3276600" y="3352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89"/>
          <p:cNvGrpSpPr/>
          <p:nvPr/>
        </p:nvGrpSpPr>
        <p:grpSpPr>
          <a:xfrm>
            <a:off x="6019800" y="4876800"/>
            <a:ext cx="121919" cy="45719"/>
            <a:chOff x="3200400" y="3352800"/>
            <a:chExt cx="121919" cy="45719"/>
          </a:xfrm>
        </p:grpSpPr>
        <p:sp>
          <p:nvSpPr>
            <p:cNvPr id="91" name="Flowchart: Connector 90"/>
            <p:cNvSpPr/>
            <p:nvPr/>
          </p:nvSpPr>
          <p:spPr>
            <a:xfrm>
              <a:off x="3200400" y="3352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3276600" y="3352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92"/>
          <p:cNvGrpSpPr/>
          <p:nvPr/>
        </p:nvGrpSpPr>
        <p:grpSpPr>
          <a:xfrm>
            <a:off x="6019800" y="5181600"/>
            <a:ext cx="121919" cy="45719"/>
            <a:chOff x="3200400" y="3352800"/>
            <a:chExt cx="121919" cy="45719"/>
          </a:xfrm>
        </p:grpSpPr>
        <p:sp>
          <p:nvSpPr>
            <p:cNvPr id="94" name="Flowchart: Connector 93"/>
            <p:cNvSpPr/>
            <p:nvPr/>
          </p:nvSpPr>
          <p:spPr>
            <a:xfrm>
              <a:off x="3200400" y="3352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3276600" y="3352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95"/>
          <p:cNvGrpSpPr/>
          <p:nvPr/>
        </p:nvGrpSpPr>
        <p:grpSpPr>
          <a:xfrm>
            <a:off x="6096000" y="5943600"/>
            <a:ext cx="121919" cy="45719"/>
            <a:chOff x="3200400" y="3352800"/>
            <a:chExt cx="121919" cy="45719"/>
          </a:xfrm>
        </p:grpSpPr>
        <p:sp>
          <p:nvSpPr>
            <p:cNvPr id="97" name="Flowchart: Connector 96"/>
            <p:cNvSpPr/>
            <p:nvPr/>
          </p:nvSpPr>
          <p:spPr>
            <a:xfrm>
              <a:off x="3200400" y="3352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3276600" y="3352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724400" y="4191000"/>
            <a:ext cx="1379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Worker Nodes</a:t>
            </a:r>
          </a:p>
        </p:txBody>
      </p:sp>
      <p:cxnSp>
        <p:nvCxnSpPr>
          <p:cNvPr id="103" name="Straight Connector 102"/>
          <p:cNvCxnSpPr/>
          <p:nvPr/>
        </p:nvCxnSpPr>
        <p:spPr>
          <a:xfrm rot="5400000">
            <a:off x="-2361406" y="3428206"/>
            <a:ext cx="5486400" cy="1588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228600" y="8382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5" name="Oval 104"/>
          <p:cNvSpPr/>
          <p:nvPr/>
        </p:nvSpPr>
        <p:spPr>
          <a:xfrm>
            <a:off x="228600" y="22860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6" name="Oval 105"/>
          <p:cNvSpPr/>
          <p:nvPr/>
        </p:nvSpPr>
        <p:spPr>
          <a:xfrm>
            <a:off x="228600" y="32766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7" name="Oval 106"/>
          <p:cNvSpPr/>
          <p:nvPr/>
        </p:nvSpPr>
        <p:spPr>
          <a:xfrm>
            <a:off x="228600" y="41910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8" name="Oval 107"/>
          <p:cNvSpPr/>
          <p:nvPr/>
        </p:nvSpPr>
        <p:spPr>
          <a:xfrm>
            <a:off x="228600" y="51054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800600" y="914400"/>
            <a:ext cx="1219200" cy="30480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Initialize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800600" y="1447800"/>
            <a:ext cx="1219200" cy="304800"/>
          </a:xfrm>
          <a:prstGeom prst="round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map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800600" y="1981200"/>
            <a:ext cx="1219200" cy="304800"/>
          </a:xfrm>
          <a:prstGeom prst="roundRect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reduce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800600" y="2514600"/>
            <a:ext cx="1219200" cy="3048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combine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800600" y="3048000"/>
            <a:ext cx="1219200" cy="30480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Terminate</a:t>
            </a:r>
          </a:p>
        </p:txBody>
      </p:sp>
      <p:cxnSp>
        <p:nvCxnSpPr>
          <p:cNvPr id="121" name="Straight Arrow Connector 120"/>
          <p:cNvCxnSpPr>
            <a:stCxn id="112" idx="2"/>
            <a:endCxn id="116" idx="0"/>
          </p:cNvCxnSpPr>
          <p:nvPr/>
        </p:nvCxnSpPr>
        <p:spPr>
          <a:xfrm rot="5400000">
            <a:off x="5295900" y="1333500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5296694" y="1866106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>
            <a:off x="5296694" y="2399506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296694" y="2932906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400800" y="1143000"/>
            <a:ext cx="143648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Variable Data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400800" y="685800"/>
            <a:ext cx="116269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Fixed Data</a:t>
            </a:r>
          </a:p>
        </p:txBody>
      </p:sp>
      <p:cxnSp>
        <p:nvCxnSpPr>
          <p:cNvPr id="129" name="Straight Arrow Connector 128"/>
          <p:cNvCxnSpPr>
            <a:stCxn id="127" idx="1"/>
          </p:cNvCxnSpPr>
          <p:nvPr/>
        </p:nvCxnSpPr>
        <p:spPr>
          <a:xfrm rot="10800000" flipV="1">
            <a:off x="6019800" y="870466"/>
            <a:ext cx="381000" cy="43934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5" idx="1"/>
          </p:cNvCxnSpPr>
          <p:nvPr/>
        </p:nvCxnSpPr>
        <p:spPr>
          <a:xfrm rot="10800000" flipV="1">
            <a:off x="6019800" y="1327666"/>
            <a:ext cx="381000" cy="43934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urved Left Arrow 143"/>
          <p:cNvSpPr/>
          <p:nvPr/>
        </p:nvSpPr>
        <p:spPr>
          <a:xfrm rot="10800000" flipH="1">
            <a:off x="6096000" y="1447800"/>
            <a:ext cx="381000" cy="1295400"/>
          </a:xfrm>
          <a:prstGeom prst="curvedLeftArrow">
            <a:avLst>
              <a:gd name="adj1" fmla="val 25000"/>
              <a:gd name="adj2" fmla="val 10205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172200" y="1981200"/>
            <a:ext cx="22098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Iterative MapReduce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33400" y="762000"/>
            <a:ext cx="35052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ct val="20000"/>
              </a:spcBef>
            </a:pPr>
            <a:r>
              <a:rPr lang="en-US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Initialization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Start the map/reduce workers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Configure both map/reduce tasks (for configurations/fixed data)</a:t>
            </a:r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33400" y="2209800"/>
            <a:ext cx="3276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ct val="20000"/>
              </a:spcBef>
            </a:pPr>
            <a:r>
              <a:rPr lang="en-US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Map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Execute map tasks passing &lt;key, value&gt; pairs</a:t>
            </a:r>
          </a:p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33400" y="3200400"/>
            <a:ext cx="3276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ct val="20000"/>
              </a:spcBef>
            </a:pPr>
            <a:r>
              <a:rPr lang="en-US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Reduce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Execute reduce tasks passing &lt;key, List&lt;values&gt;&gt;</a:t>
            </a:r>
          </a:p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33400" y="4114800"/>
            <a:ext cx="3276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ct val="20000"/>
              </a:spcBef>
            </a:pPr>
            <a:r>
              <a:rPr lang="en-US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Combine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Combine the outputs of all the reduce tasks</a:t>
            </a:r>
          </a:p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33400" y="5029200"/>
            <a:ext cx="3276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Bef>
                <a:spcPct val="20000"/>
              </a:spcBef>
            </a:pPr>
            <a:r>
              <a:rPr lang="en-US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Termination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Terminate the map/reduce workers</a:t>
            </a:r>
          </a:p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95800" y="61722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CGL-MapReduce, the flow of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ep_cgl_h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609600"/>
            <a:ext cx="5078435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Particle Physics (LHC) Data Analysis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0C1C52B-CC8F-453A-8469-3DA951D0EC53}" type="datetime1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10/24/2008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sz="1200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Jaliya Ekanayake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DECB351-1D49-4142-888C-7EC9D46797E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14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91000" y="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5575"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724400"/>
            <a:ext cx="8382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Hadoop and CGL-MapReduce both show similar performance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The amount of data accessed in each analysis is extremely large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Performance is limited by the I/O bandwidth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The overhead induced by the MapReduce implementations has negligible effect on the overall computation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8580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Data: 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 to 1 terabytes of data, placed in IU Data Capacitor</a:t>
            </a:r>
          </a:p>
          <a:p>
            <a:pPr algn="l" rtl="0"/>
            <a:r>
              <a:rPr lang="en-US" sz="1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Processing:</a:t>
            </a: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 dedicated computing nodes from Quarry (total of 96 processing cores)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3581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MapReduce for </a:t>
            </a:r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4038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analysis, execution time vs. the volume of data (fixed compute resources)</a:t>
            </a:r>
          </a:p>
        </p:txBody>
      </p:sp>
      <p:pic>
        <p:nvPicPr>
          <p:cNvPr id="13" name="Picture 12" descr="HEP_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8200"/>
            <a:ext cx="364364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LHC Data Analysis Scalability and Speedup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Content Placeholder 9" descr="hep_sca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1" y="762000"/>
            <a:ext cx="4311123" cy="2971800"/>
          </a:xfrm>
        </p:spPr>
      </p:pic>
      <p:pic>
        <p:nvPicPr>
          <p:cNvPr id="11" name="Picture 10" descr="hep_speed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762000"/>
            <a:ext cx="4306957" cy="297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3733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Execution time vs. the number of compute nodes (fixed data)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3657600"/>
            <a:ext cx="3425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Speedup for 100GB of HEP data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419600"/>
            <a:ext cx="8001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100 GB of data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One core of each node is used (Performance is limited by the I/O bandwidth)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Speedup = MapReduce Time / Sequential Time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Speed gain diminish after a certain number of parallel processing units (after around 10 units) </a:t>
            </a:r>
          </a:p>
          <a:p>
            <a:pPr marL="342900" indent="-342900" algn="l" rtl="0">
              <a:spcBef>
                <a:spcPct val="20000"/>
              </a:spcBef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Deterministic</a:t>
            </a:r>
            <a:r>
              <a:rPr lang="en-US" sz="3200" dirty="0" smtClean="0"/>
              <a:t> Annealing for Pairwise Clustering</a:t>
            </a:r>
            <a:endParaRPr lang="en-US" sz="32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708525"/>
          </a:xfrm>
        </p:spPr>
        <p:txBody>
          <a:bodyPr/>
          <a:lstStyle/>
          <a:p>
            <a:r>
              <a:rPr lang="en-US" sz="2400" dirty="0" smtClean="0"/>
              <a:t>Clustering is a well known data mining algorithm with K-means best known approach</a:t>
            </a:r>
          </a:p>
          <a:p>
            <a:r>
              <a:rPr lang="en-US" sz="2400" dirty="0" smtClean="0"/>
              <a:t>Two ideas that lead to new supercomputer data mining algorithms</a:t>
            </a:r>
          </a:p>
          <a:p>
            <a:r>
              <a:rPr lang="en-US" sz="2400" dirty="0" smtClean="0"/>
              <a:t>Use deterministic annealing to avoid local minima</a:t>
            </a:r>
          </a:p>
          <a:p>
            <a:r>
              <a:rPr lang="en-US" sz="2400" dirty="0" smtClean="0"/>
              <a:t>Do not use vectors are often not known –  use distances </a:t>
            </a:r>
            <a:r>
              <a:rPr lang="el-GR" sz="2400" dirty="0" smtClean="0">
                <a:solidFill>
                  <a:srgbClr val="FFFF00"/>
                </a:solidFill>
              </a:rPr>
              <a:t>δ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err="1" smtClean="0">
                <a:solidFill>
                  <a:srgbClr val="FFFF00"/>
                </a:solidFill>
              </a:rPr>
              <a:t>i,j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/>
              <a:t>between points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, j </a:t>
            </a:r>
            <a:r>
              <a:rPr lang="en-US" sz="2400" dirty="0" smtClean="0"/>
              <a:t>in collection – N=millions of points are available in Biology; algorithms go like N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.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Number of clusters</a:t>
            </a:r>
          </a:p>
          <a:p>
            <a:r>
              <a:rPr lang="en-US" sz="2400" dirty="0" smtClean="0"/>
              <a:t>Developed (partially) by Hofmann and </a:t>
            </a:r>
            <a:r>
              <a:rPr lang="en-US" sz="2400" dirty="0" err="1" smtClean="0"/>
              <a:t>Buhmann</a:t>
            </a:r>
            <a:r>
              <a:rPr lang="en-US" sz="2400" dirty="0" smtClean="0"/>
              <a:t> in 1997 but little or no application</a:t>
            </a:r>
          </a:p>
          <a:p>
            <a:r>
              <a:rPr lang="en-US" sz="2400" dirty="0" smtClean="0"/>
              <a:t>Minimize </a:t>
            </a:r>
            <a:r>
              <a:rPr lang="en-US" sz="2400" dirty="0" smtClean="0">
                <a:solidFill>
                  <a:srgbClr val="FFFF00"/>
                </a:solidFill>
              </a:rPr>
              <a:t>H</a:t>
            </a:r>
            <a:r>
              <a:rPr lang="en-US" sz="2400" baseline="-25000" dirty="0" smtClean="0">
                <a:solidFill>
                  <a:srgbClr val="FFFF00"/>
                </a:solidFill>
              </a:rPr>
              <a:t>PC</a:t>
            </a:r>
            <a:r>
              <a:rPr lang="en-US" sz="2400" dirty="0" smtClean="0">
                <a:solidFill>
                  <a:srgbClr val="FFFF00"/>
                </a:solidFill>
              </a:rPr>
              <a:t> = 0.5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2400" baseline="-25000" dirty="0" smtClean="0">
                <a:solidFill>
                  <a:srgbClr val="FFFF00"/>
                </a:solidFill>
              </a:rPr>
              <a:t>=1</a:t>
            </a:r>
            <a:r>
              <a:rPr lang="en-US" sz="2400" baseline="300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j</a:t>
            </a:r>
            <a:r>
              <a:rPr lang="en-US" sz="2400" baseline="-25000" dirty="0" smtClean="0">
                <a:solidFill>
                  <a:srgbClr val="FFFF00"/>
                </a:solidFill>
              </a:rPr>
              <a:t>=1</a:t>
            </a:r>
            <a:r>
              <a:rPr lang="en-US" sz="2400" baseline="300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δ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i="1" dirty="0" smtClean="0">
                <a:solidFill>
                  <a:srgbClr val="FFFF00"/>
                </a:solidFill>
              </a:rPr>
              <a:t>j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baseline="-25000" dirty="0" smtClean="0">
                <a:solidFill>
                  <a:srgbClr val="FFFF00"/>
                </a:solidFill>
              </a:rPr>
              <a:t>k=1</a:t>
            </a:r>
            <a:r>
              <a:rPr lang="en-US" sz="2400" baseline="30000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 M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</a:rPr>
              <a:t>M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j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/ C(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	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/>
              <a:t>is probability that point </a:t>
            </a:r>
            <a:r>
              <a:rPr lang="en-US" sz="2400" i="1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/>
              <a:t> belongs to cluster 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C(k) = 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2400" baseline="-25000" dirty="0" smtClean="0">
                <a:solidFill>
                  <a:srgbClr val="FFFF00"/>
                </a:solidFill>
              </a:rPr>
              <a:t>=1</a:t>
            </a:r>
            <a:r>
              <a:rPr lang="en-US" sz="2400" baseline="30000" dirty="0" smtClean="0">
                <a:solidFill>
                  <a:srgbClr val="FFFF00"/>
                </a:solidFill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 M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/>
              <a:t>is number of points in </a:t>
            </a:r>
            <a:r>
              <a:rPr lang="en-US" sz="2400" i="1" dirty="0" err="1" smtClean="0"/>
              <a:t>k</a:t>
            </a:r>
            <a:r>
              <a:rPr lang="en-US" sz="2400" dirty="0" err="1" smtClean="0"/>
              <a:t>’th</a:t>
            </a:r>
            <a:r>
              <a:rPr lang="en-US" sz="2400" dirty="0" smtClean="0"/>
              <a:t> cluster</a:t>
            </a:r>
          </a:p>
          <a:p>
            <a:r>
              <a:rPr lang="en-US" sz="2400" dirty="0" smtClean="0"/>
              <a:t>M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  </a:t>
            </a:r>
            <a:r>
              <a:rPr lang="en-US" sz="2400" dirty="0" smtClean="0">
                <a:sym typeface="Symbol" pitchFamily="18" charset="2"/>
              </a:rPr>
              <a:t></a:t>
            </a:r>
            <a:r>
              <a:rPr lang="en-US" sz="2400" dirty="0" smtClean="0"/>
              <a:t>  exp( -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)/T ) with Hamiltonian </a:t>
            </a:r>
            <a:r>
              <a:rPr lang="en-US" sz="2400" dirty="0" smtClean="0">
                <a:sym typeface="Symbol" pitchFamily="18" charset="2"/>
              </a:rPr>
              <a:t></a:t>
            </a:r>
            <a:r>
              <a:rPr lang="en-US" sz="2400" i="1" baseline="-25000" dirty="0" err="1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</a:t>
            </a:r>
            <a:r>
              <a:rPr lang="en-US" sz="2400" baseline="-25000" dirty="0" smtClean="0"/>
              <a:t>k=1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 M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 pitchFamily="18" charset="2"/>
              </a:rPr>
              <a:t>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Reduce T from large to small values to anneal</a:t>
            </a:r>
          </a:p>
        </p:txBody>
      </p: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4114800" y="4267200"/>
            <a:ext cx="60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PCA</a:t>
            </a:r>
          </a:p>
        </p:txBody>
      </p: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5943600" y="6248400"/>
            <a:ext cx="941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2D MDS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dirty="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9144000" cy="434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Map points </a:t>
            </a:r>
            <a:r>
              <a:rPr lang="en-US" sz="2400" dirty="0" smtClean="0"/>
              <a:t>in high dimension to </a:t>
            </a:r>
            <a:r>
              <a:rPr lang="en-US" sz="2400" dirty="0" smtClean="0">
                <a:solidFill>
                  <a:srgbClr val="FFFF00"/>
                </a:solidFill>
              </a:rPr>
              <a:t>lower dimensions</a:t>
            </a:r>
          </a:p>
          <a:p>
            <a:pPr eaLnBrk="1" hangingPunct="1"/>
            <a:r>
              <a:rPr lang="en-US" sz="2400" dirty="0" smtClean="0"/>
              <a:t>Many such </a:t>
            </a:r>
            <a:r>
              <a:rPr lang="en-US" sz="2400" dirty="0" smtClean="0">
                <a:solidFill>
                  <a:srgbClr val="FFFF00"/>
                </a:solidFill>
              </a:rPr>
              <a:t>dimension reduction </a:t>
            </a:r>
            <a:r>
              <a:rPr lang="en-US" sz="2400" dirty="0" smtClean="0"/>
              <a:t>algorithm (</a:t>
            </a:r>
            <a:r>
              <a:rPr lang="en-US" sz="2400" dirty="0" smtClean="0">
                <a:solidFill>
                  <a:srgbClr val="FFFF00"/>
                </a:solidFill>
              </a:rPr>
              <a:t>PCA</a:t>
            </a:r>
            <a:r>
              <a:rPr lang="en-US" sz="2400" dirty="0" smtClean="0"/>
              <a:t> Principal component analysis easiest); simplest but perhaps best is </a:t>
            </a:r>
            <a:r>
              <a:rPr lang="en-US" sz="2400" dirty="0" smtClean="0">
                <a:solidFill>
                  <a:srgbClr val="FFFF00"/>
                </a:solidFill>
              </a:rPr>
              <a:t>MDS</a:t>
            </a:r>
          </a:p>
          <a:p>
            <a:pPr eaLnBrk="1" hangingPunct="1"/>
            <a:r>
              <a:rPr lang="en-US" sz="2400" dirty="0" smtClean="0"/>
              <a:t>Minimize </a:t>
            </a:r>
            <a:r>
              <a:rPr lang="en-US" altLang="ja-JP" sz="2400" dirty="0" smtClean="0">
                <a:ea typeface="ＭＳ Ｐゴシック" pitchFamily="-112" charset="-128"/>
              </a:rPr>
              <a:t>Stress </a:t>
            </a:r>
            <a:br>
              <a:rPr lang="en-US" altLang="ja-JP" sz="2400" dirty="0" smtClean="0">
                <a:ea typeface="ＭＳ Ｐゴシック" pitchFamily="-112" charset="-128"/>
              </a:rPr>
            </a:br>
            <a:r>
              <a:rPr lang="en-US" altLang="ja-JP" sz="2400" b="1" dirty="0" smtClean="0">
                <a:ea typeface="ＭＳ Ｐゴシック" pitchFamily="-112" charset="-128"/>
              </a:rPr>
              <a:t>	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 smtClean="0">
                <a:solidFill>
                  <a:srgbClr val="FFFF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 smtClean="0">
                <a:solidFill>
                  <a:srgbClr val="FFFF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 smtClean="0">
                <a:solidFill>
                  <a:srgbClr val="FFFF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) (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2400" b="1" i="1" baseline="-250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ij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 smtClean="0">
                <a:solidFill>
                  <a:srgbClr val="FFFF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 smtClean="0">
                <a:solidFill>
                  <a:srgbClr val="FFFF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 smtClean="0">
                <a:solidFill>
                  <a:srgbClr val="FFFF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 smtClean="0">
                <a:solidFill>
                  <a:srgbClr val="FFFF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 smtClean="0">
                <a:ea typeface="ＭＳ Ｐゴシック" pitchFamily="-112" charset="-128"/>
              </a:rPr>
              <a:t> </a:t>
            </a:r>
          </a:p>
          <a:p>
            <a:pPr eaLnBrk="1" hangingPunct="1"/>
            <a:r>
              <a:rPr lang="en-US" altLang="ja-JP" sz="2400" dirty="0" smtClean="0">
                <a:solidFill>
                  <a:srgbClr val="FFFF00"/>
                </a:solidFill>
                <a:ea typeface="ＭＳ Ｐゴシック" pitchFamily="-112" charset="-128"/>
                <a:sym typeface="Symbol" pitchFamily="18" charset="2"/>
              </a:rPr>
              <a:t></a:t>
            </a:r>
            <a:r>
              <a:rPr lang="en-US" altLang="ja-JP" sz="2400" i="1" baseline="-250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ij</a:t>
            </a:r>
            <a:r>
              <a:rPr lang="en-US" altLang="ja-JP" sz="2400" i="1" baseline="-25000" dirty="0" smtClean="0">
                <a:solidFill>
                  <a:srgbClr val="FFFF00"/>
                </a:solidFill>
                <a:latin typeface="Arial" pitchFamily="34" charset="0"/>
                <a:ea typeface="ＭＳ Ｐゴシック" pitchFamily="-112" charset="-128"/>
              </a:rPr>
              <a:t> </a:t>
            </a:r>
            <a:r>
              <a:rPr lang="en-US" altLang="ja-JP" sz="2400" dirty="0" smtClean="0">
                <a:ea typeface="ＭＳ Ｐゴシック" pitchFamily="-112" charset="-128"/>
              </a:rPr>
              <a:t>are input dissimilarities and 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 pitchFamily="-112" charset="-128"/>
              </a:rPr>
              <a:t>d(</a:t>
            </a:r>
            <a:r>
              <a:rPr lang="en-US" altLang="ja-JP" sz="2400" u="sng" dirty="0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i="1" baseline="-25000" dirty="0" smtClean="0">
                <a:solidFill>
                  <a:srgbClr val="FFFF00"/>
                </a:solidFill>
                <a:ea typeface="ＭＳ Ｐゴシック" pitchFamily="-112" charset="-128"/>
              </a:rPr>
              <a:t>i </a:t>
            </a:r>
            <a:r>
              <a:rPr lang="en-US" altLang="ja-JP" sz="2400" i="1" dirty="0" smtClean="0">
                <a:solidFill>
                  <a:srgbClr val="FFFF00"/>
                </a:solidFill>
                <a:ea typeface="ＭＳ Ｐゴシック" pitchFamily="-112" charset="-128"/>
              </a:rPr>
              <a:t>, </a:t>
            </a:r>
            <a:r>
              <a:rPr lang="en-US" altLang="ja-JP" sz="2400" u="sng" dirty="0" err="1" smtClean="0">
                <a:solidFill>
                  <a:srgbClr val="FFFF00"/>
                </a:solidFill>
                <a:ea typeface="ＭＳ Ｐゴシック" pitchFamily="-112" charset="-128"/>
              </a:rPr>
              <a:t>X</a:t>
            </a:r>
            <a:r>
              <a:rPr lang="en-US" altLang="ja-JP" sz="2400" i="1" baseline="-25000" dirty="0" err="1" smtClean="0">
                <a:solidFill>
                  <a:srgbClr val="FFFF00"/>
                </a:solidFill>
                <a:ea typeface="ＭＳ Ｐゴシック" pitchFamily="-112" charset="-128"/>
              </a:rPr>
              <a:t>j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 pitchFamily="-112" charset="-128"/>
              </a:rPr>
              <a:t>)</a:t>
            </a:r>
            <a:r>
              <a:rPr lang="en-US" altLang="ja-JP" sz="2400" dirty="0" smtClean="0">
                <a:ea typeface="ＭＳ Ｐゴシック" pitchFamily="-112" charset="-128"/>
              </a:rPr>
              <a:t> the Euclidean distance squared in embedding space (3D usually)</a:t>
            </a:r>
          </a:p>
          <a:p>
            <a:pPr eaLnBrk="1" hangingPunct="1"/>
            <a:r>
              <a:rPr lang="en-US" sz="2400" dirty="0" smtClean="0"/>
              <a:t>SMACOF or </a:t>
            </a:r>
            <a:r>
              <a:rPr lang="en-US" sz="2400" dirty="0" smtClean="0">
                <a:solidFill>
                  <a:srgbClr val="FFFF00"/>
                </a:solidFill>
              </a:rPr>
              <a:t>Scaling by minimizing a complicated function</a:t>
            </a:r>
            <a:r>
              <a:rPr lang="en-US" sz="2400" dirty="0" smtClean="0"/>
              <a:t> is clever steepest descent algorithm</a:t>
            </a:r>
          </a:p>
          <a:p>
            <a:pPr eaLnBrk="1" hangingPunct="1"/>
            <a:r>
              <a:rPr lang="en-US" sz="2400" dirty="0" smtClean="0"/>
              <a:t>Computational complexity goes like </a:t>
            </a:r>
            <a:br>
              <a:rPr lang="en-US" sz="2400" dirty="0" smtClean="0"/>
            </a:br>
            <a:r>
              <a:rPr lang="en-US" sz="2400" dirty="0" smtClean="0"/>
              <a:t>                                      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Reduced Dimension</a:t>
            </a:r>
          </a:p>
        </p:txBody>
      </p:sp>
      <p:pic>
        <p:nvPicPr>
          <p:cNvPr id="626690" name="Picture 2" descr="C:\Documents and Settings\Geoffrey Fox\Desktop\pairwise_results_SMACOF_3D_thresh1_screenshot1.PNG"/>
          <p:cNvPicPr>
            <a:picLocks noChangeAspect="1" noChangeArrowheads="1"/>
          </p:cNvPicPr>
          <p:nvPr/>
        </p:nvPicPr>
        <p:blipFill>
          <a:blip r:embed="rId3"/>
          <a:srcRect l="15764" t="38434" r="39573" b="35943"/>
          <a:stretch>
            <a:fillRect/>
          </a:stretch>
        </p:blipFill>
        <p:spPr bwMode="auto">
          <a:xfrm>
            <a:off x="228600" y="5181600"/>
            <a:ext cx="2590800" cy="1371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76600" y="538067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Gene families – clustered and visualized with pairwise algorithms</a:t>
            </a:r>
          </a:p>
          <a:p>
            <a:pPr algn="l"/>
            <a:r>
              <a:rPr lang="en-US" sz="1800" dirty="0" smtClean="0"/>
              <a:t>Naïve original dimension 4000</a:t>
            </a:r>
          </a:p>
          <a:p>
            <a:pPr algn="l"/>
            <a:r>
              <a:rPr lang="en-US" sz="1800" dirty="0" smtClean="0"/>
              <a:t>Complexity  dimension 50</a:t>
            </a:r>
          </a:p>
          <a:p>
            <a:pPr algn="l"/>
            <a:r>
              <a:rPr lang="en-US" sz="1800" dirty="0" smtClean="0"/>
              <a:t>Mapped to 3D. Projected to 2D </a:t>
            </a:r>
            <a:endParaRPr lang="en-US" sz="1800" dirty="0"/>
          </a:p>
        </p:txBody>
      </p:sp>
      <p:pic>
        <p:nvPicPr>
          <p:cNvPr id="626691" name="Picture 3" descr="C:\Documents and Settings\Geoffrey Fox\Desktop\pairwise_results_SMACOF_3D_thresh1_screenshot2.PNG"/>
          <p:cNvPicPr>
            <a:picLocks noChangeAspect="1" noChangeArrowheads="1"/>
          </p:cNvPicPr>
          <p:nvPr/>
        </p:nvPicPr>
        <p:blipFill>
          <a:blip r:embed="rId4"/>
          <a:srcRect l="27459" t="42276" r="47623" b="10665"/>
          <a:stretch>
            <a:fillRect/>
          </a:stretch>
        </p:blipFill>
        <p:spPr bwMode="auto">
          <a:xfrm>
            <a:off x="7467600" y="4343400"/>
            <a:ext cx="1447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72200" y="1905000"/>
            <a:ext cx="2895600" cy="2819400"/>
          </a:xfrm>
        </p:spPr>
        <p:txBody>
          <a:bodyPr/>
          <a:lstStyle/>
          <a:p>
            <a:pPr algn="l"/>
            <a:r>
              <a:rPr lang="en-US" sz="2400" dirty="0" smtClean="0"/>
              <a:t>N=3000 sequences each length ~1000 features</a:t>
            </a:r>
            <a:br>
              <a:rPr lang="en-US" sz="2400" dirty="0" smtClean="0"/>
            </a:br>
            <a:r>
              <a:rPr lang="en-US" sz="2400" dirty="0" smtClean="0"/>
              <a:t>Only use pairwise distances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will repeat with 0.1 to 0.5 million sequences with a larger machine</a:t>
            </a:r>
            <a:br>
              <a:rPr lang="en-US" sz="2400" dirty="0" smtClean="0"/>
            </a:br>
            <a:r>
              <a:rPr lang="en-US" sz="2400" dirty="0" smtClean="0"/>
              <a:t>C# with CCR and MPI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4283" t="18908" r="39761" b="16556"/>
          <a:stretch>
            <a:fillRect/>
          </a:stretch>
        </p:blipFill>
        <p:spPr bwMode="auto">
          <a:xfrm>
            <a:off x="-1" y="0"/>
            <a:ext cx="6114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58" name="Picture 2" descr="C:\Documents and Settings\Geoffrey Fox\Desktop\compl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1082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Windows Thread Runtime System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We implement thread parallelism using Microsoft CCR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/>
                <a:cs typeface="ＭＳ Ｐゴシック"/>
              </a:rPr>
              <a:t>Concurrency and Coordination Runtime</a:t>
            </a:r>
            <a:r>
              <a:rPr lang="en-US" altLang="ja-JP" sz="2400" dirty="0" smtClean="0">
                <a:ea typeface="ＭＳ Ｐゴシック"/>
                <a:cs typeface="ＭＳ Ｐゴシック"/>
              </a:rPr>
              <a:t>)</a:t>
            </a:r>
            <a:r>
              <a:rPr lang="en-US" sz="2400" dirty="0" smtClean="0"/>
              <a:t> as it supports both MPI rendezvous and dynamic (spawned) threading style of parallelism </a:t>
            </a:r>
            <a:r>
              <a:rPr lang="en-US" sz="2400" dirty="0" smtClean="0">
                <a:hlinkClick r:id="rId3"/>
              </a:rPr>
              <a:t>http://msdn.microsoft.com/robotics/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CCR Supports exchange of messages between threads using </a:t>
            </a:r>
            <a:r>
              <a:rPr lang="en-US" sz="2400" dirty="0" smtClean="0">
                <a:solidFill>
                  <a:srgbClr val="FFFF00"/>
                </a:solidFill>
              </a:rPr>
              <a:t>named ports </a:t>
            </a:r>
            <a:r>
              <a:rPr lang="en-US" sz="2400" dirty="0" smtClean="0"/>
              <a:t>and has primitives like: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FromHandler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Spawn threads without reading ports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Receive:</a:t>
            </a:r>
            <a:r>
              <a:rPr lang="en-US" sz="2400" dirty="0" smtClean="0"/>
              <a:t> Each handler reads one item from a single port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MultipleItemReceive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Each handler reads a prescribed number of items of a given type from a given port. Note items in a port can be general structures but all must have same type.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MultiplePortReceive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Each handler reads a one item of a given type from multiple ports.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CCR has fewer primitives than MPI but can implement MPI collectives efficiently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Can use DSS </a:t>
            </a:r>
            <a:r>
              <a:rPr lang="en-US" altLang="ja-JP" sz="2400" dirty="0" smtClean="0">
                <a:ea typeface="ＭＳ Ｐゴシック"/>
                <a:cs typeface="ＭＳ Ｐゴシック"/>
              </a:rPr>
              <a:t>(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/>
                <a:cs typeface="ＭＳ Ｐゴシック"/>
              </a:rPr>
              <a:t>Decentralized System Services</a:t>
            </a:r>
            <a:r>
              <a:rPr lang="en-US" altLang="ja-JP" sz="2400" dirty="0" smtClean="0">
                <a:ea typeface="ＭＳ Ｐゴシック"/>
                <a:cs typeface="ＭＳ Ｐゴシック"/>
              </a:rPr>
              <a:t>) </a:t>
            </a:r>
            <a:r>
              <a:rPr lang="en-US" sz="2400" dirty="0" smtClean="0"/>
              <a:t>built in terms of CCR for </a:t>
            </a:r>
            <a:r>
              <a:rPr lang="en-US" sz="2400" dirty="0" smtClean="0">
                <a:solidFill>
                  <a:srgbClr val="FFFF00"/>
                </a:solidFill>
              </a:rPr>
              <a:t>service</a:t>
            </a:r>
            <a:r>
              <a:rPr lang="en-US" sz="2400" dirty="0" smtClean="0"/>
              <a:t> model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DSS has ~35 </a:t>
            </a:r>
            <a:r>
              <a:rPr lang="en-US" sz="2400" dirty="0" smtClean="0">
                <a:cs typeface="Arial" pitchFamily="34" charset="0"/>
              </a:rPr>
              <a:t>µs</a:t>
            </a:r>
            <a:r>
              <a:rPr lang="en-US" sz="2400" dirty="0" smtClean="0"/>
              <a:t> and CCR a few </a:t>
            </a:r>
            <a:r>
              <a:rPr lang="en-US" sz="2400" dirty="0" smtClean="0">
                <a:cs typeface="Arial" pitchFamily="34" charset="0"/>
              </a:rPr>
              <a:t>µs overhead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Consider a Collection of Computers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5626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We can have various </a:t>
            </a:r>
            <a:r>
              <a:rPr lang="en-US" dirty="0" smtClean="0">
                <a:solidFill>
                  <a:srgbClr val="FFFF00"/>
                </a:solidFill>
              </a:rPr>
              <a:t>hardware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Multicore </a:t>
            </a:r>
            <a:r>
              <a:rPr lang="en-US" dirty="0" smtClean="0"/>
              <a:t>– Shared memory, low latency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High quality Cluster </a:t>
            </a:r>
            <a:r>
              <a:rPr lang="en-US" dirty="0" smtClean="0"/>
              <a:t>– Distributed Memory, Low latency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Standard </a:t>
            </a:r>
            <a:r>
              <a:rPr lang="en-US" dirty="0" smtClean="0">
                <a:solidFill>
                  <a:srgbClr val="FFFF00"/>
                </a:solidFill>
              </a:rPr>
              <a:t>distributed system </a:t>
            </a:r>
            <a:r>
              <a:rPr lang="en-US" dirty="0" smtClean="0"/>
              <a:t>– Distributed Memory, High latency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We can program the coordination of these  units by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Threads</a:t>
            </a:r>
            <a:r>
              <a:rPr lang="en-US" dirty="0" smtClean="0"/>
              <a:t> on cores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MPI </a:t>
            </a:r>
            <a:r>
              <a:rPr lang="en-US" dirty="0" smtClean="0"/>
              <a:t>on cores and/or between nodes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MapReduce/Hadoop/Dryad../AVS </a:t>
            </a:r>
            <a:r>
              <a:rPr lang="en-US" dirty="0" smtClean="0"/>
              <a:t>for dataflow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srgbClr val="FFFF00"/>
                </a:solidFill>
              </a:rPr>
              <a:t>Workflow</a:t>
            </a:r>
            <a:r>
              <a:rPr lang="en-US" dirty="0" smtClean="0"/>
              <a:t> linking services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These can all be considered as some sort of execution </a:t>
            </a:r>
            <a:r>
              <a:rPr lang="en-US" dirty="0" smtClean="0">
                <a:solidFill>
                  <a:srgbClr val="FFFF00"/>
                </a:solidFill>
              </a:rPr>
              <a:t>unit exchanging messages with some other unit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higher level programming models </a:t>
            </a:r>
            <a:r>
              <a:rPr lang="en-US" dirty="0" smtClean="0"/>
              <a:t>such as </a:t>
            </a:r>
            <a:r>
              <a:rPr lang="en-US" dirty="0" err="1" smtClean="0"/>
              <a:t>OpenMP</a:t>
            </a:r>
            <a:r>
              <a:rPr lang="en-US" dirty="0" smtClean="0"/>
              <a:t>, PGAS, HPCS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48" name="Group 164"/>
          <p:cNvGraphicFramePr>
            <a:graphicFrameLocks noGrp="1"/>
          </p:cNvGraphicFramePr>
          <p:nvPr/>
        </p:nvGraphicFramePr>
        <p:xfrm>
          <a:off x="0" y="0"/>
          <a:ext cx="9144000" cy="6476993"/>
        </p:xfrm>
        <a:graphic>
          <a:graphicData uri="http://schemas.openxmlformats.org/drawingml/2006/table">
            <a:tbl>
              <a:tblPr/>
              <a:tblGrid>
                <a:gridCol w="1719470"/>
                <a:gridCol w="1378226"/>
                <a:gridCol w="1557130"/>
                <a:gridCol w="1128092"/>
                <a:gridCol w="1335157"/>
                <a:gridCol w="2025925"/>
              </a:tblGrid>
              <a:tr h="37011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Exchange Latency in µs (20-30 µs computation between messaging)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Machine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OS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Runtime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Grains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Parallelism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Latency 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(in 2 chips)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MPJE(Java)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 (C)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40.0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MPICH2:Fast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Nemesis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4.21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64.2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2.66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 (C#)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20.2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AMD4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(4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2.19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99.4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16.3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Intel(4 core)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25.8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988281" name="Rectangle 115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>
              <a:solidFill>
                <a:srgbClr val="EFEFEF"/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988282" name="Text Box 165"/>
          <p:cNvSpPr txBox="1">
            <a:spLocks noChangeArrowheads="1"/>
          </p:cNvSpPr>
          <p:nvPr/>
        </p:nvSpPr>
        <p:spPr bwMode="auto">
          <a:xfrm>
            <a:off x="2057400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3810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Messaging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CCR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versus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MPI</a:t>
            </a:r>
            <a:r>
              <a:rPr lang="en-US" kern="120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           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C#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MPI outside the mainstream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0960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Multicore</a:t>
            </a:r>
            <a:r>
              <a:rPr lang="en-US" sz="2400" dirty="0" smtClean="0"/>
              <a:t> best practice and </a:t>
            </a:r>
            <a:r>
              <a:rPr lang="en-US" sz="2400" dirty="0" smtClean="0">
                <a:solidFill>
                  <a:srgbClr val="FFFF00"/>
                </a:solidFill>
              </a:rPr>
              <a:t>large scale </a:t>
            </a:r>
            <a:r>
              <a:rPr lang="en-US" sz="2400" dirty="0" smtClean="0"/>
              <a:t>distributed processing not </a:t>
            </a:r>
            <a:r>
              <a:rPr lang="en-US" sz="2400" dirty="0" smtClean="0">
                <a:solidFill>
                  <a:srgbClr val="FFFF00"/>
                </a:solidFill>
              </a:rPr>
              <a:t>scientific computing</a:t>
            </a:r>
            <a:r>
              <a:rPr lang="en-US" sz="2400" dirty="0" smtClean="0"/>
              <a:t> will drive</a:t>
            </a:r>
          </a:p>
          <a:p>
            <a:r>
              <a:rPr lang="en-US" sz="2400" dirty="0" smtClean="0"/>
              <a:t>Party Line Parallel Programming Model: </a:t>
            </a:r>
            <a:r>
              <a:rPr lang="en-US" sz="2400" dirty="0" smtClean="0">
                <a:solidFill>
                  <a:srgbClr val="FFFF00"/>
                </a:solidFill>
              </a:rPr>
              <a:t>Workflow (parallel--distributed) controlling optimized library calls</a:t>
            </a:r>
          </a:p>
          <a:p>
            <a:pPr lvl="1"/>
            <a:r>
              <a:rPr lang="en-US" dirty="0" smtClean="0"/>
              <a:t>Core parallel implementations no easier than before; deployment is easier</a:t>
            </a:r>
          </a:p>
          <a:p>
            <a:r>
              <a:rPr lang="en-US" sz="2400" dirty="0" smtClean="0"/>
              <a:t>MPI is wonderful </a:t>
            </a:r>
            <a:r>
              <a:rPr lang="en-US" sz="2400" dirty="0" smtClean="0">
                <a:solidFill>
                  <a:srgbClr val="FFFF00"/>
                </a:solidFill>
              </a:rPr>
              <a:t>but</a:t>
            </a:r>
            <a:r>
              <a:rPr lang="en-US" sz="2400" dirty="0" smtClean="0"/>
              <a:t> it will be ignored in real world unless simplified; competition from thread and distributed system technology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CCR</a:t>
            </a:r>
            <a:r>
              <a:rPr lang="en-US" sz="2400" dirty="0" smtClean="0"/>
              <a:t> from Microsoft – only ~7 primitives – is one possible commodity multicore driver</a:t>
            </a:r>
          </a:p>
          <a:p>
            <a:pPr lvl="1"/>
            <a:r>
              <a:rPr lang="en-US" dirty="0" smtClean="0"/>
              <a:t>It is roughly active messages</a:t>
            </a:r>
          </a:p>
          <a:p>
            <a:pPr lvl="1"/>
            <a:r>
              <a:rPr lang="en-US" dirty="0" smtClean="0"/>
              <a:t>Runs MPI style codes fine on multicore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Hadoop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Multicore</a:t>
            </a:r>
            <a:r>
              <a:rPr lang="en-US" sz="2400" dirty="0" smtClean="0"/>
              <a:t> and their relations are likely to replace current </a:t>
            </a:r>
            <a:r>
              <a:rPr lang="en-US" sz="2400" dirty="0" smtClean="0">
                <a:solidFill>
                  <a:srgbClr val="FFFF00"/>
                </a:solidFill>
              </a:rPr>
              <a:t>workflow</a:t>
            </a:r>
            <a:r>
              <a:rPr lang="en-US" sz="2400" dirty="0" smtClean="0"/>
              <a:t> (BPEL ..)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 r="1923" b="6715"/>
          <a:stretch>
            <a:fillRect/>
          </a:stretch>
        </p:blipFill>
        <p:spPr bwMode="auto">
          <a:xfrm>
            <a:off x="0" y="0"/>
            <a:ext cx="91440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Box 5"/>
          <p:cNvSpPr txBox="1">
            <a:spLocks noChangeArrowheads="1"/>
          </p:cNvSpPr>
          <p:nvPr/>
        </p:nvSpPr>
        <p:spPr bwMode="auto">
          <a:xfrm>
            <a:off x="609600" y="1066800"/>
            <a:ext cx="18224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</a:t>
            </a:r>
            <a:b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Overhead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 1-efficiency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54738"/>
            <a:ext cx="9274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CCR Threads per Process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  1    </a:t>
            </a:r>
            <a:r>
              <a:rPr lang="en-US" sz="1400" b="1" kern="1200" dirty="0">
                <a:solidFill>
                  <a:srgbClr val="BBE0E3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1    1    2    </a:t>
            </a:r>
            <a:r>
              <a: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1    1    1   2    2    4    </a:t>
            </a:r>
            <a:r>
              <a:rPr lang="en-US" sz="1400" b="1" kern="1200" dirty="0">
                <a:solidFill>
                  <a:srgbClr val="009900"/>
                </a:solidFill>
                <a:latin typeface="Arial" charset="0"/>
                <a:ea typeface="+mn-ea"/>
                <a:cs typeface="+mn-cs"/>
              </a:rPr>
              <a:t>1    1    1    2    2    2    4    4    8    </a:t>
            </a:r>
            <a:r>
              <a:rPr lang="en-US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1    1    2    2    4    4    8    </a:t>
            </a:r>
            <a:r>
              <a:rPr lang="en-US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1    2    4   8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86338"/>
            <a:ext cx="93916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Nodes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  1    </a:t>
            </a:r>
            <a:r>
              <a:rPr lang="en-US" sz="1400" b="1" kern="1200" dirty="0">
                <a:solidFill>
                  <a:srgbClr val="BBE0E3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2    1    1    </a:t>
            </a:r>
            <a:r>
              <a: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4    2    1   2    1    1    </a:t>
            </a:r>
            <a:r>
              <a:rPr lang="en-US" sz="1400" b="1" kern="1200" dirty="0">
                <a:solidFill>
                  <a:srgbClr val="009900"/>
                </a:solidFill>
                <a:latin typeface="Arial" charset="0"/>
                <a:ea typeface="+mn-ea"/>
                <a:cs typeface="+mn-cs"/>
              </a:rPr>
              <a:t>4    2    1    4    2    1    2    1    1    </a:t>
            </a:r>
            <a:r>
              <a:rPr lang="en-US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4    2    4    2    4    2    2    </a:t>
            </a:r>
            <a:r>
              <a:rPr lang="en-US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4    4    4   4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MPI Processes per Node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  1    </a:t>
            </a:r>
            <a:r>
              <a:rPr lang="en-US" sz="1400" b="1" kern="1200" dirty="0">
                <a:solidFill>
                  <a:srgbClr val="BBE0E3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1    2    1    </a:t>
            </a:r>
            <a:r>
              <a: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1    2    4   1    2    1    </a:t>
            </a:r>
            <a:r>
              <a:rPr lang="en-US" sz="1400" b="1" kern="1200" dirty="0">
                <a:solidFill>
                  <a:srgbClr val="009900"/>
                </a:solidFill>
                <a:latin typeface="Arial" charset="0"/>
                <a:ea typeface="+mn-ea"/>
                <a:cs typeface="+mn-cs"/>
              </a:rPr>
              <a:t>2    4    8    1    2    4    1    2    1    </a:t>
            </a:r>
            <a:r>
              <a:rPr lang="en-US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4    8    2    4    1    2    1    </a:t>
            </a:r>
            <a:r>
              <a:rPr lang="en-US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8    4    2   1</a:t>
            </a:r>
          </a:p>
        </p:txBody>
      </p:sp>
      <p:sp>
        <p:nvSpPr>
          <p:cNvPr id="99334" name="TextBox 9"/>
          <p:cNvSpPr txBox="1">
            <a:spLocks noChangeArrowheads="1"/>
          </p:cNvSpPr>
          <p:nvPr/>
        </p:nvSpPr>
        <p:spPr bwMode="auto">
          <a:xfrm>
            <a:off x="8004175" y="2917825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32-way</a:t>
            </a:r>
          </a:p>
        </p:txBody>
      </p:sp>
      <p:sp>
        <p:nvSpPr>
          <p:cNvPr id="99335" name="TextBox 10"/>
          <p:cNvSpPr txBox="1">
            <a:spLocks noChangeArrowheads="1"/>
          </p:cNvSpPr>
          <p:nvPr/>
        </p:nvSpPr>
        <p:spPr bwMode="auto">
          <a:xfrm>
            <a:off x="6616700" y="328295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7030A0"/>
                </a:solidFill>
                <a:latin typeface="Arial" pitchFamily="34" charset="0"/>
                <a:ea typeface="+mn-ea"/>
                <a:cs typeface="+mn-cs"/>
              </a:rPr>
              <a:t>16-way</a:t>
            </a:r>
          </a:p>
        </p:txBody>
      </p:sp>
      <p:sp>
        <p:nvSpPr>
          <p:cNvPr id="99336" name="TextBox 11"/>
          <p:cNvSpPr txBox="1">
            <a:spLocks noChangeArrowheads="1"/>
          </p:cNvSpPr>
          <p:nvPr/>
        </p:nvSpPr>
        <p:spPr bwMode="auto">
          <a:xfrm>
            <a:off x="4316413" y="361156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9900"/>
                </a:solidFill>
                <a:latin typeface="Arial" pitchFamily="34" charset="0"/>
                <a:ea typeface="+mn-ea"/>
                <a:cs typeface="+mn-cs"/>
              </a:rPr>
              <a:t>8-way</a:t>
            </a:r>
          </a:p>
        </p:txBody>
      </p:sp>
      <p:sp>
        <p:nvSpPr>
          <p:cNvPr id="99337" name="TextBox 12"/>
          <p:cNvSpPr txBox="1">
            <a:spLocks noChangeArrowheads="1"/>
          </p:cNvSpPr>
          <p:nvPr/>
        </p:nvSpPr>
        <p:spPr bwMode="auto">
          <a:xfrm>
            <a:off x="2016125" y="3940175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rPr>
              <a:t>4-way</a:t>
            </a:r>
          </a:p>
        </p:txBody>
      </p:sp>
      <p:sp>
        <p:nvSpPr>
          <p:cNvPr id="99338" name="TextBox 13"/>
          <p:cNvSpPr txBox="1">
            <a:spLocks noChangeArrowheads="1"/>
          </p:cNvSpPr>
          <p:nvPr/>
        </p:nvSpPr>
        <p:spPr bwMode="auto">
          <a:xfrm>
            <a:off x="628650" y="3429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2-way</a:t>
            </a:r>
          </a:p>
        </p:txBody>
      </p:sp>
      <p:sp>
        <p:nvSpPr>
          <p:cNvPr id="99339" name="TextBox 15"/>
          <p:cNvSpPr txBox="1">
            <a:spLocks noChangeArrowheads="1"/>
          </p:cNvSpPr>
          <p:nvPr/>
        </p:nvSpPr>
        <p:spPr bwMode="auto">
          <a:xfrm>
            <a:off x="2286000" y="0"/>
            <a:ext cx="43981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Deterministic Annealing Clustering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Scaled Speedup Tests on 4 8-core Systems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1,600,000 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points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per C# thread</a:t>
            </a:r>
            <a:endParaRPr lang="en-US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1, 2, 4. 8, 16, 32-way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parallelism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On Windows</a:t>
            </a:r>
            <a:endParaRPr lang="en-US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3" name="Rectang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300"/>
              <a:t>Run Time Fluctuations for Clustering Kernel</a:t>
            </a:r>
          </a:p>
        </p:txBody>
      </p:sp>
      <p:pic>
        <p:nvPicPr>
          <p:cNvPr id="1044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5388"/>
            <a:ext cx="7315200" cy="31226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44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7315200" cy="3171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44490" name="Text Box 10"/>
          <p:cNvSpPr txBox="1">
            <a:spLocks noChangeArrowheads="1"/>
          </p:cNvSpPr>
          <p:nvPr/>
        </p:nvSpPr>
        <p:spPr bwMode="auto">
          <a:xfrm>
            <a:off x="7391400" y="1066800"/>
            <a:ext cx="1752600" cy="310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EFEFEF"/>
                </a:solidFill>
                <a:latin typeface="Times New Roman" pitchFamily="18" charset="0"/>
                <a:ea typeface="+mn-ea"/>
                <a:cs typeface="+mn-cs"/>
              </a:rPr>
              <a:t>This is average of standard deviation of run time of the 8 threads between messaging </a:t>
            </a:r>
            <a:r>
              <a:rPr lang="en-US" b="1" kern="1200">
                <a:solidFill>
                  <a:srgbClr val="EFEFEF"/>
                </a:solidFill>
                <a:latin typeface="Times New Roman" pitchFamily="18" charset="0"/>
                <a:ea typeface="+mn-ea"/>
                <a:cs typeface="+mn-cs"/>
              </a:rPr>
              <a:t>synchronization </a:t>
            </a:r>
            <a:r>
              <a:rPr lang="en-US" sz="2000" b="1" kern="1200">
                <a:solidFill>
                  <a:srgbClr val="EFEFEF"/>
                </a:solidFill>
                <a:latin typeface="Times New Roman" pitchFamily="18" charset="0"/>
                <a:ea typeface="+mn-ea"/>
                <a:cs typeface="+mn-cs"/>
              </a:rPr>
              <a:t>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C:\Documents and Settings\Geoffrey Fox\Desktop\mpi-mr-hadoop-large-data.PNG"/>
          <p:cNvPicPr>
            <a:picLocks noChangeAspect="1" noChangeArrowheads="1"/>
          </p:cNvPicPr>
          <p:nvPr/>
        </p:nvPicPr>
        <p:blipFill>
          <a:blip r:embed="rId3"/>
          <a:srcRect l="1836" b="8378"/>
          <a:stretch>
            <a:fillRect/>
          </a:stretch>
        </p:blipFill>
        <p:spPr bwMode="auto">
          <a:xfrm>
            <a:off x="0" y="630402"/>
            <a:ext cx="9144000" cy="62275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Hadoop v MPI and CGL-MapReduce for Clustering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n-ea"/>
                <a:cs typeface="+mn-cs"/>
              </a:rPr>
              <a:t>HADOOP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8768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MPI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3962400"/>
            <a:ext cx="2271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In memory </a:t>
            </a:r>
            <a:r>
              <a:rPr lang="en-US" sz="16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MapReduce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94" y="3047206"/>
            <a:ext cx="3048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848601" y="1828799"/>
            <a:ext cx="1524000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1981200"/>
            <a:ext cx="13447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Factor of 10</a:t>
            </a:r>
            <a:r>
              <a:rPr lang="en-US" sz="1600" b="1" kern="120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4664" y="1676400"/>
            <a:ext cx="12421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Factor of 30</a:t>
            </a:r>
            <a:endParaRPr lang="en-US" sz="1600" b="1" kern="1200" baseline="30000" dirty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86740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Number of Data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Kmeans Clustering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4648200"/>
            <a:ext cx="8839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All three implementations perform the same Kmeans clustering algorithm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Each test is performed using 5 compute nodes (Total of 40 processor cores)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CGL-MapReduce shows a performance close to the MPI </a:t>
            </a:r>
            <a:r>
              <a:rPr lang="en-US" sz="2600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and Threads implementation </a:t>
            </a:r>
            <a:endParaRPr lang="en-US" sz="26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Hadoop’s high execution time is due to: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Lack of support for iterative MapReduce computation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Overhead associated with the file system based communication</a:t>
            </a:r>
            <a:endParaRPr lang="en-US" sz="32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MapReduce for Kmeans Clustering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38100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Kmeans Clustering, execution time vs. the number of 2D data points (Both axes are in log scale)</a:t>
            </a:r>
          </a:p>
        </p:txBody>
      </p:sp>
      <p:pic>
        <p:nvPicPr>
          <p:cNvPr id="2050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762000"/>
            <a:ext cx="3558013" cy="2971800"/>
          </a:xfrm>
          <a:prstGeom prst="rect">
            <a:avLst/>
          </a:prstGeom>
          <a:noFill/>
        </p:spPr>
      </p:pic>
      <p:pic>
        <p:nvPicPr>
          <p:cNvPr id="8" name="Picture 4" descr="D:\Academic\Ph.D\PropsalDefence\images\multi-co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85800"/>
            <a:ext cx="4800600" cy="320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20537" y="0"/>
            <a:ext cx="6523463" cy="6858000"/>
            <a:chOff x="2620537" y="0"/>
            <a:chExt cx="6523463" cy="6858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 l="16690" t="13131" r="18220" b="4040"/>
            <a:stretch>
              <a:fillRect/>
            </a:stretch>
          </p:blipFill>
          <p:spPr bwMode="auto">
            <a:xfrm>
              <a:off x="2620537" y="0"/>
              <a:ext cx="652346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4114800" y="0"/>
              <a:ext cx="2504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http://escience2008.iu.edu/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dirty="0" smtClean="0"/>
              <a:t>Grids become Clouds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791200"/>
          </a:xfrm>
        </p:spPr>
        <p:txBody>
          <a:bodyPr/>
          <a:lstStyle/>
          <a:p>
            <a:r>
              <a:rPr lang="en-US" sz="2600" dirty="0" smtClean="0"/>
              <a:t>Grids solve problem of </a:t>
            </a:r>
            <a:r>
              <a:rPr lang="en-US" sz="2600" dirty="0" smtClean="0">
                <a:solidFill>
                  <a:srgbClr val="FFFF00"/>
                </a:solidFill>
              </a:rPr>
              <a:t>too little computing</a:t>
            </a:r>
            <a:r>
              <a:rPr lang="en-US" sz="2600" dirty="0" smtClean="0"/>
              <a:t>: We need to harness all the world’s computers to do Science</a:t>
            </a:r>
          </a:p>
          <a:p>
            <a:r>
              <a:rPr lang="en-US" sz="2600" dirty="0" smtClean="0"/>
              <a:t>Clouds solve the problem of </a:t>
            </a:r>
            <a:r>
              <a:rPr lang="en-US" sz="2600" dirty="0" smtClean="0">
                <a:solidFill>
                  <a:srgbClr val="FFFF00"/>
                </a:solidFill>
              </a:rPr>
              <a:t>too much computing</a:t>
            </a:r>
            <a:r>
              <a:rPr lang="en-US" sz="2600" dirty="0" smtClean="0"/>
              <a:t>: with </a:t>
            </a:r>
            <a:r>
              <a:rPr lang="en-US" sz="2600" dirty="0" smtClean="0">
                <a:solidFill>
                  <a:srgbClr val="FFFF00"/>
                </a:solidFill>
              </a:rPr>
              <a:t>multicore</a:t>
            </a:r>
            <a:r>
              <a:rPr lang="en-US" sz="2600" dirty="0" smtClean="0"/>
              <a:t> we have so much power that we need to solve user’s problems and buy the needed computers</a:t>
            </a:r>
          </a:p>
          <a:p>
            <a:r>
              <a:rPr lang="en-US" sz="2600" dirty="0" smtClean="0"/>
              <a:t>One new technology: </a:t>
            </a:r>
            <a:r>
              <a:rPr lang="en-US" sz="2600" dirty="0" smtClean="0">
                <a:solidFill>
                  <a:srgbClr val="FFFF00"/>
                </a:solidFill>
              </a:rPr>
              <a:t>Virtual Machines </a:t>
            </a:r>
            <a:r>
              <a:rPr lang="en-US" sz="2600" dirty="0" smtClean="0"/>
              <a:t>(dynamic deployment) enable more dynamic flexible environments</a:t>
            </a:r>
          </a:p>
          <a:p>
            <a:pPr lvl="1"/>
            <a:r>
              <a:rPr lang="en-US" sz="2600" dirty="0" smtClean="0"/>
              <a:t>Is </a:t>
            </a:r>
            <a:r>
              <a:rPr lang="en-US" sz="2600" dirty="0" smtClean="0">
                <a:solidFill>
                  <a:srgbClr val="FFFF00"/>
                </a:solidFill>
              </a:rPr>
              <a:t>Virtual Cluster </a:t>
            </a:r>
            <a:r>
              <a:rPr lang="en-US" sz="2600" dirty="0" smtClean="0"/>
              <a:t>or Virtual Machine right way to think?</a:t>
            </a:r>
          </a:p>
          <a:p>
            <a:r>
              <a:rPr lang="en-US" sz="2600" dirty="0" smtClean="0">
                <a:solidFill>
                  <a:srgbClr val="FFFF00"/>
                </a:solidFill>
              </a:rPr>
              <a:t>Virtualization</a:t>
            </a:r>
            <a:r>
              <a:rPr lang="en-US" sz="2600" dirty="0" smtClean="0"/>
              <a:t> a bit </a:t>
            </a:r>
            <a:r>
              <a:rPr lang="en-US" sz="2600" dirty="0" smtClean="0">
                <a:solidFill>
                  <a:srgbClr val="FFFF00"/>
                </a:solidFill>
              </a:rPr>
              <a:t>inconsistent</a:t>
            </a:r>
            <a:r>
              <a:rPr lang="en-US" sz="2600" dirty="0" smtClean="0"/>
              <a:t> with </a:t>
            </a:r>
            <a:r>
              <a:rPr lang="en-US" sz="2600" dirty="0" smtClean="0">
                <a:solidFill>
                  <a:srgbClr val="FFFF00"/>
                </a:solidFill>
              </a:rPr>
              <a:t>parallel computing </a:t>
            </a:r>
            <a:r>
              <a:rPr lang="en-US" sz="2600" dirty="0" smtClean="0"/>
              <a:t>as virtualization makes it hard to use correct algorithms and correct runtime</a:t>
            </a: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2 cores in a chip </a:t>
            </a:r>
            <a:r>
              <a:rPr lang="en-US" sz="2600" dirty="0" smtClean="0"/>
              <a:t>very different algorithm/software than </a:t>
            </a:r>
            <a:r>
              <a:rPr lang="en-US" sz="2600" dirty="0" smtClean="0">
                <a:solidFill>
                  <a:srgbClr val="FFFF00"/>
                </a:solidFill>
              </a:rPr>
              <a:t>2 cores in separate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dirty="0" smtClean="0"/>
              <a:t>Old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2743200"/>
          </a:xfrm>
        </p:spPr>
        <p:txBody>
          <a:bodyPr/>
          <a:lstStyle/>
          <a:p>
            <a:r>
              <a:rPr lang="en-US" sz="2400" dirty="0" smtClean="0"/>
              <a:t>Essentially all </a:t>
            </a:r>
            <a:r>
              <a:rPr lang="en-US" sz="2400" dirty="0" smtClean="0">
                <a:solidFill>
                  <a:srgbClr val="FFFF00"/>
                </a:solidFill>
              </a:rPr>
              <a:t>“vastly” parallel applications are data parallel </a:t>
            </a:r>
            <a:r>
              <a:rPr lang="en-US" sz="2400" dirty="0" smtClean="0"/>
              <a:t>including algorithms in </a:t>
            </a:r>
            <a:r>
              <a:rPr lang="en-US" sz="2400" dirty="0" smtClean="0">
                <a:solidFill>
                  <a:srgbClr val="FFFF00"/>
                </a:solidFill>
              </a:rPr>
              <a:t>Intel’s RMS analysis </a:t>
            </a:r>
            <a:r>
              <a:rPr lang="en-US" sz="2400" dirty="0" smtClean="0"/>
              <a:t>of future multicore “killer apps”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Gaming</a:t>
            </a:r>
            <a:r>
              <a:rPr lang="en-US" dirty="0" smtClean="0"/>
              <a:t> (Physics) and </a:t>
            </a:r>
            <a:r>
              <a:rPr lang="en-US" dirty="0" smtClean="0">
                <a:solidFill>
                  <a:srgbClr val="FFFF00"/>
                </a:solidFill>
              </a:rPr>
              <a:t>Data mining </a:t>
            </a:r>
            <a:r>
              <a:rPr lang="en-US" dirty="0" smtClean="0"/>
              <a:t>(“iterated linear algebra”)</a:t>
            </a:r>
          </a:p>
          <a:p>
            <a:r>
              <a:rPr lang="en-US" sz="2400" dirty="0" smtClean="0"/>
              <a:t>So </a:t>
            </a:r>
            <a:r>
              <a:rPr lang="en-US" sz="2400" dirty="0" smtClean="0">
                <a:solidFill>
                  <a:srgbClr val="FFFF00"/>
                </a:solidFill>
              </a:rPr>
              <a:t>MPI works (Map </a:t>
            </a:r>
            <a:r>
              <a:rPr lang="en-US" sz="2400" dirty="0" smtClean="0"/>
              <a:t>is normal </a:t>
            </a:r>
            <a:r>
              <a:rPr lang="en-US" sz="2400" dirty="0" smtClean="0">
                <a:solidFill>
                  <a:srgbClr val="FFFF00"/>
                </a:solidFill>
              </a:rPr>
              <a:t>SPMD</a:t>
            </a:r>
            <a:r>
              <a:rPr lang="en-US" sz="2400" dirty="0" smtClean="0"/>
              <a:t>;</a:t>
            </a:r>
            <a:r>
              <a:rPr lang="en-US" sz="2400" dirty="0" smtClean="0">
                <a:solidFill>
                  <a:srgbClr val="FFFF00"/>
                </a:solidFill>
              </a:rPr>
              <a:t> Reduce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FF00"/>
                </a:solidFill>
              </a:rPr>
              <a:t>MPI_Reduce) </a:t>
            </a:r>
            <a:r>
              <a:rPr lang="en-US" sz="2400" dirty="0" smtClean="0"/>
              <a:t>but may not be highest performance or easiest to use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819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new issues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581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What</a:t>
            </a:r>
            <a:r>
              <a:rPr lang="en-US" sz="2400" kern="0" noProof="0" dirty="0" smtClean="0">
                <a:latin typeface="+mn-lt"/>
              </a:rPr>
              <a:t> is the impact of </a:t>
            </a:r>
            <a:r>
              <a:rPr lang="en-US" sz="2400" kern="0" noProof="0" dirty="0" smtClean="0">
                <a:solidFill>
                  <a:srgbClr val="FFFF00"/>
                </a:solidFill>
                <a:latin typeface="+mn-lt"/>
              </a:rPr>
              <a:t>clouds</a:t>
            </a:r>
            <a:r>
              <a:rPr lang="en-US" sz="2400" kern="0" noProof="0" dirty="0" smtClean="0">
                <a:latin typeface="+mn-lt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overhead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using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machines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(if your cloud like Amazon uses them)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baseline="0" noProof="0" dirty="0" smtClean="0">
                <a:latin typeface="+mn-lt"/>
              </a:rPr>
              <a:t>There</a:t>
            </a:r>
            <a:r>
              <a:rPr lang="en-US" sz="2400" kern="0" noProof="0" dirty="0" smtClean="0">
                <a:latin typeface="+mn-lt"/>
              </a:rPr>
              <a:t> are dynamic, fault tolerance features favoring </a:t>
            </a:r>
            <a:r>
              <a:rPr lang="en-US" sz="2400" kern="0" noProof="0" dirty="0" smtClean="0">
                <a:solidFill>
                  <a:srgbClr val="FFFF00"/>
                </a:solidFill>
                <a:latin typeface="+mn-lt"/>
              </a:rPr>
              <a:t>MapReduce Hadoop and Dryad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solidFill>
                  <a:srgbClr val="FFFF00"/>
                </a:solidFill>
                <a:latin typeface="+mn-lt"/>
              </a:rPr>
              <a:t>No new ideas </a:t>
            </a:r>
            <a:r>
              <a:rPr lang="en-US" sz="2400" kern="0" dirty="0" smtClean="0">
                <a:latin typeface="+mn-lt"/>
              </a:rPr>
              <a:t>but several new powerful systems</a:t>
            </a:r>
            <a:endParaRPr lang="en-US" sz="2400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3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scientifically interesting codes in C#, C++, Java and using to compare cores, nodes, VM, not VM, Programming models 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smtClean="0"/>
              <a:t>Intel’s Application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Nimbus Cloud – MPI Performance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5344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Graph 1 (Left)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MPI implementation of Kmeans clustering algorithm</a:t>
            </a: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Graph 2 (right)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MPI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implementation of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Kmeans algorithm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modified to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 perform </a:t>
            </a:r>
          </a:p>
          <a:p>
            <a:pPr lvl="0">
              <a:buNone/>
            </a:pP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		  each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MPI  communication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up to 100 times</a:t>
            </a:r>
          </a:p>
          <a:p>
            <a:pPr lvl="0"/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Performed using 8 MPI processes running on 8 compute nodes each with AMD Opteron™ processors (2.2 GHz and 3 GB of memory)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Note large fluctuations in VM-based runtime – implies terrible scaling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km_vm_direc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569715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886200"/>
            <a:ext cx="43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Kmeans clustering time vs. the number of 2D data points.</a:t>
            </a:r>
          </a:p>
          <a:p>
            <a:pPr algn="ctr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(Both axes are in log scale)</a:t>
            </a:r>
          </a:p>
        </p:txBody>
      </p:sp>
      <p:pic>
        <p:nvPicPr>
          <p:cNvPr id="6" name="Picture 5" descr="kmeans_lo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09600"/>
            <a:ext cx="4495800" cy="314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0" y="3886200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Kmeans clustering time (for 100000 data points) vs. the number of iterations of each MPI communication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Nimbus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Kmeans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Time in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secs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for 100 MPI calls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52400" y="2514600"/>
          <a:ext cx="4114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0" y="4648200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0" y="2819400"/>
            <a:ext cx="826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Setup 2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876800"/>
            <a:ext cx="826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Setup 3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52400" y="762000"/>
          <a:ext cx="3505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762000"/>
            <a:ext cx="826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Setup 1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685800"/>
          <a:ext cx="2667000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3500"/>
                <a:gridCol w="1333500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Setup  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VM_MIN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4.857</a:t>
                      </a:r>
                      <a:endParaRPr lang="en-US" sz="14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VM_Average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12.070</a:t>
                      </a:r>
                      <a:endParaRPr lang="en-US" sz="14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VM_MAX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24.255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Setup 3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VM_MIN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7.736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VM_Average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17.744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VM_MAX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32.922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4114800" y="32004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324600" y="685800"/>
          <a:ext cx="2667000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3500"/>
                <a:gridCol w="13335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Setup 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VM_MIN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5.067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VM_Average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9.262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VM_MAX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24.142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Direct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MIN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2.058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Average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2.069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MAX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2.112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San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19800" y="3657600"/>
            <a:ext cx="69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Direct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810000" y="5181600"/>
          <a:ext cx="4876800" cy="16359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0034"/>
                <a:gridCol w="1773383"/>
                <a:gridCol w="1773383"/>
              </a:tblGrid>
              <a:tr h="689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Test Setup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# of cores to the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OS (</a:t>
                      </a:r>
                      <a:r>
                        <a:rPr lang="en-US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domU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# of cores to the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host OS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(dom0)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</a:tr>
              <a:tr h="26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</a:tr>
              <a:tr h="26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</a:tr>
              <a:tr h="26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16" marR="7901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MPI on Eucalyptus Public Cloud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3581400"/>
            <a:ext cx="4876800" cy="1371600"/>
          </a:xfrm>
        </p:spPr>
        <p:txBody>
          <a:bodyPr>
            <a:normAutofit fontScale="92500"/>
          </a:bodyPr>
          <a:lstStyle/>
          <a:p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Average Kmeans clustering time vs. the number of iterations of each MPI communication routine</a:t>
            </a:r>
          </a:p>
          <a:p>
            <a:r>
              <a:rPr lang="en-US" sz="1900" dirty="0" smtClean="0">
                <a:solidFill>
                  <a:srgbClr val="C00000"/>
                </a:solidFill>
              </a:rPr>
              <a:t>4 MPI processes on 4 VM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instances were used</a:t>
            </a:r>
          </a:p>
          <a:p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76200" y="4805172"/>
          <a:ext cx="4267200" cy="20528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3334"/>
                <a:gridCol w="257386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Configuration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55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VM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2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CPU and Memory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Intel(R) Xeon(TM) CPU 3.20GHz, 128MB Memory</a:t>
                      </a: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Virtual Machine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Xen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virtual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machine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(VMs)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Operating System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Debian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Etch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gcc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gcc version 4.1.1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MPI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LAM 7.1.4/MPI 2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8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Network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 descr="upc_km_lo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459609" cy="3023541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/>
        </p:nvGraphicFramePr>
        <p:xfrm>
          <a:off x="4724400" y="1219200"/>
          <a:ext cx="3962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6800" y="914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kern="1200" dirty="0" err="1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Kmeans</a:t>
            </a:r>
            <a:r>
              <a:rPr lang="en-US" sz="16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Time </a:t>
            </a:r>
            <a:r>
              <a:rPr lang="en-US" sz="16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for 100 </a:t>
            </a:r>
            <a:r>
              <a:rPr lang="en-US" sz="1600" b="1" kern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iterations</a:t>
            </a:r>
            <a:endParaRPr lang="en-US" sz="1600" kern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257800" y="4191000"/>
          <a:ext cx="3352800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0"/>
                <a:gridCol w="1676400"/>
              </a:tblGrid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Variable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MPI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Time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VM_MIN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7.056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VM_Average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7.417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VM_MAX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8.152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00600" y="5791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redo on larger dedicated hardware </a:t>
            </a:r>
          </a:p>
          <a:p>
            <a:r>
              <a:rPr lang="en-US" dirty="0" smtClean="0"/>
              <a:t>Used for direct (no VM), Eucalyptus and Nimbus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Data Parallel Run Time Architectures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8FE9-2946-4085-968C-6FA24E2FEE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5" name="Group 88"/>
          <p:cNvGrpSpPr/>
          <p:nvPr/>
        </p:nvGrpSpPr>
        <p:grpSpPr>
          <a:xfrm>
            <a:off x="152400" y="1066800"/>
            <a:ext cx="1752600" cy="4114800"/>
            <a:chOff x="152400" y="1676400"/>
            <a:chExt cx="1752600" cy="4114800"/>
          </a:xfrm>
        </p:grpSpPr>
        <p:grpSp>
          <p:nvGrpSpPr>
            <p:cNvPr id="14" name="Group 13"/>
            <p:cNvGrpSpPr/>
            <p:nvPr/>
          </p:nvGrpSpPr>
          <p:grpSpPr>
            <a:xfrm>
              <a:off x="381000" y="1676400"/>
              <a:ext cx="1371600" cy="4114800"/>
              <a:chOff x="381000" y="2057400"/>
              <a:chExt cx="1371600" cy="411480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rot="16200000" flipV="1">
                <a:off x="-16764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rot="16200000" flipV="1">
                <a:off x="-12192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 rot="16200000" flipV="1">
                <a:off x="-7620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16200000" flipV="1">
                <a:off x="-304800" y="41148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5" name="Rounded Rectangle 14"/>
            <p:cNvSpPr/>
            <p:nvPr/>
          </p:nvSpPr>
          <p:spPr bwMode="auto">
            <a:xfrm>
              <a:off x="152400" y="2438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52400" y="3454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52400" y="4470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52400" y="5486400"/>
              <a:ext cx="1752600" cy="272415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MPI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288340"/>
            <a:ext cx="198120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91440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MPI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FF00"/>
                </a:solidFill>
              </a:rPr>
              <a:t>long</a:t>
            </a:r>
            <a:r>
              <a:rPr lang="en-US" dirty="0" smtClean="0"/>
              <a:t> running processes with Rendezvous  for message exchange/</a:t>
            </a:r>
          </a:p>
          <a:p>
            <a:pPr algn="l"/>
            <a:r>
              <a:rPr lang="en-US" dirty="0" smtClean="0"/>
              <a:t>synchronization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705600" y="685800"/>
            <a:ext cx="1981200" cy="6019800"/>
            <a:chOff x="4724400" y="838200"/>
            <a:chExt cx="1981200" cy="6019800"/>
          </a:xfrm>
        </p:grpSpPr>
        <p:sp>
          <p:nvSpPr>
            <p:cNvPr id="20" name="TextBox 19"/>
            <p:cNvSpPr txBox="1"/>
            <p:nvPr/>
          </p:nvSpPr>
          <p:spPr>
            <a:xfrm>
              <a:off x="4724400" y="5042118"/>
              <a:ext cx="1981200" cy="18158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FF00"/>
                  </a:solidFill>
                </a:rPr>
                <a:t>CGL MapReduce  </a:t>
              </a:r>
              <a:r>
                <a:rPr lang="en-US" dirty="0" smtClean="0"/>
                <a:t>is </a:t>
              </a:r>
              <a:r>
                <a:rPr lang="en-US" dirty="0" smtClean="0">
                  <a:solidFill>
                    <a:srgbClr val="FFFF00"/>
                  </a:solidFill>
                </a:rPr>
                <a:t>long</a:t>
              </a:r>
              <a:r>
                <a:rPr lang="en-US" dirty="0" smtClean="0"/>
                <a:t> running processing  with asynchronous  distributed </a:t>
              </a:r>
            </a:p>
            <a:p>
              <a:pPr algn="l"/>
              <a:r>
                <a:rPr lang="en-US" dirty="0" smtClean="0"/>
                <a:t>Rendezvous</a:t>
              </a:r>
            </a:p>
            <a:p>
              <a:pPr algn="l"/>
              <a:r>
                <a:rPr lang="en-US" dirty="0" smtClean="0"/>
                <a:t>synchronization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800600" y="838200"/>
              <a:ext cx="1752600" cy="4133215"/>
              <a:chOff x="5105400" y="1981200"/>
              <a:chExt cx="1752600" cy="4133215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 rot="16200000" flipV="1">
                <a:off x="32004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rot="16200000" flipV="1">
                <a:off x="36576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rot="16200000" flipV="1">
                <a:off x="41148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rot="16200000" flipV="1">
                <a:off x="4572000" y="4038600"/>
                <a:ext cx="4114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Rounded Rectangle 20"/>
              <p:cNvSpPr/>
              <p:nvPr/>
            </p:nvSpPr>
            <p:spPr bwMode="auto">
              <a:xfrm>
                <a:off x="5105400" y="2794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Trackers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5105400" y="3810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5105400" y="4826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5105400" y="58420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Trackers</a:t>
                </a:r>
              </a:p>
            </p:txBody>
          </p:sp>
        </p:grpSp>
      </p:grpSp>
      <p:grpSp>
        <p:nvGrpSpPr>
          <p:cNvPr id="26" name="Group 56"/>
          <p:cNvGrpSpPr/>
          <p:nvPr/>
        </p:nvGrpSpPr>
        <p:grpSpPr>
          <a:xfrm>
            <a:off x="2438400" y="762000"/>
            <a:ext cx="1752600" cy="4184015"/>
            <a:chOff x="2667000" y="1574800"/>
            <a:chExt cx="1752600" cy="4184015"/>
          </a:xfrm>
        </p:grpSpPr>
        <p:grpSp>
          <p:nvGrpSpPr>
            <p:cNvPr id="32" name="Group 34"/>
            <p:cNvGrpSpPr/>
            <p:nvPr/>
          </p:nvGrpSpPr>
          <p:grpSpPr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33" name="Group 25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9" name="Straight Arrow Connector 28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0" name="Straight Arrow Connector 29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1" name="Rounded Rectangle 30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34" name="Group 35"/>
            <p:cNvGrpSpPr/>
            <p:nvPr/>
          </p:nvGrpSpPr>
          <p:grpSpPr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35" name="Group 36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0" name="Straight Arrow Connector 39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1" name="Straight Arrow Connector 40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2" name="Straight Arrow Connector 41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8" name="Rounded Rectangle 37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36" name="Group 42"/>
            <p:cNvGrpSpPr/>
            <p:nvPr/>
          </p:nvGrpSpPr>
          <p:grpSpPr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37" name="Group 43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7" name="Straight Arrow Connector 46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8" name="Straight Arrow Connector 47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9" name="Straight Arrow Connector 48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45" name="Rounded Rectangle 44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  <p:grpSp>
          <p:nvGrpSpPr>
            <p:cNvPr id="43" name="Group 49"/>
            <p:cNvGrpSpPr/>
            <p:nvPr/>
          </p:nvGrpSpPr>
          <p:grpSpPr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44" name="Group 50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4" name="Straight Arrow Connector 53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6" name="Straight Arrow Connector 55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52" name="Rounded Rectangle 51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CCR Ports</a:t>
                </a: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2286000" y="5105400"/>
            <a:ext cx="1981200" cy="17235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CCR</a:t>
            </a:r>
            <a:r>
              <a:rPr lang="en-US" dirty="0" smtClean="0"/>
              <a:t> (Multi Threading) uses </a:t>
            </a:r>
            <a:r>
              <a:rPr lang="en-US" dirty="0" smtClean="0">
                <a:solidFill>
                  <a:srgbClr val="FFFF00"/>
                </a:solidFill>
              </a:rPr>
              <a:t>short</a:t>
            </a:r>
            <a:r>
              <a:rPr lang="en-US" dirty="0" smtClean="0"/>
              <a:t> or long</a:t>
            </a:r>
          </a:p>
          <a:p>
            <a:pPr algn="l"/>
            <a:r>
              <a:rPr lang="en-US" dirty="0" smtClean="0"/>
              <a:t>running threads communicating via </a:t>
            </a:r>
            <a:r>
              <a:rPr lang="en-US" dirty="0" smtClean="0">
                <a:solidFill>
                  <a:srgbClr val="FFFF00"/>
                </a:solidFill>
              </a:rPr>
              <a:t>shared memory and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Ports </a:t>
            </a:r>
            <a:r>
              <a:rPr lang="en-US" dirty="0" smtClean="0"/>
              <a:t>(messages)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572000" y="5288340"/>
            <a:ext cx="18288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l"/>
            <a:r>
              <a:rPr lang="en-US" dirty="0" smtClean="0"/>
              <a:t>Yahoo </a:t>
            </a:r>
            <a:r>
              <a:rPr lang="en-US" dirty="0" smtClean="0">
                <a:solidFill>
                  <a:srgbClr val="FFFF00"/>
                </a:solidFill>
              </a:rPr>
              <a:t>Hadoop</a:t>
            </a:r>
            <a:r>
              <a:rPr lang="en-US" dirty="0" smtClean="0"/>
              <a:t> uses </a:t>
            </a:r>
            <a:r>
              <a:rPr lang="en-US" dirty="0" smtClean="0">
                <a:solidFill>
                  <a:srgbClr val="FFFF00"/>
                </a:solidFill>
              </a:rPr>
              <a:t>short</a:t>
            </a:r>
            <a:r>
              <a:rPr lang="en-US" dirty="0" smtClean="0"/>
              <a:t> running processes communicating via disk and tracking processes</a:t>
            </a:r>
            <a:endParaRPr lang="en-US" dirty="0"/>
          </a:p>
        </p:txBody>
      </p:sp>
      <p:grpSp>
        <p:nvGrpSpPr>
          <p:cNvPr id="50" name="Group 59"/>
          <p:cNvGrpSpPr/>
          <p:nvPr/>
        </p:nvGrpSpPr>
        <p:grpSpPr>
          <a:xfrm>
            <a:off x="4572000" y="1066800"/>
            <a:ext cx="1752600" cy="4184015"/>
            <a:chOff x="2667000" y="1574800"/>
            <a:chExt cx="1752600" cy="4184015"/>
          </a:xfrm>
        </p:grpSpPr>
        <p:grpSp>
          <p:nvGrpSpPr>
            <p:cNvPr id="51" name="Group 60"/>
            <p:cNvGrpSpPr/>
            <p:nvPr/>
          </p:nvGrpSpPr>
          <p:grpSpPr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57" name="Group 82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6" name="Straight Arrow Connector 85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7" name="Straight Arrow Connector 86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8" name="Straight Arrow Connector 87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84" name="Rounded Rectangle 83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Times New Roman" pitchFamily="18" charset="0"/>
                  </a:rPr>
                  <a:t>Disk HTTP</a:t>
                </a:r>
              </a:p>
            </p:txBody>
          </p:sp>
        </p:grpSp>
        <p:grpSp>
          <p:nvGrpSpPr>
            <p:cNvPr id="60" name="Group 61"/>
            <p:cNvGrpSpPr/>
            <p:nvPr/>
          </p:nvGrpSpPr>
          <p:grpSpPr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61" name="Group 76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0" name="Straight Arrow Connector 79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1" name="Straight Arrow Connector 80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2" name="Straight Arrow Connector 81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8" name="Rounded Rectangle 77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63" name="Group 70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73" name="Straight Arrow Connector 72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4" name="Straight Arrow Connector 73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5" name="Straight Arrow Connector 74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6" name="Straight Arrow Connector 75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2" name="Rounded Rectangle 71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67" name="Straight Arrow Connector 66"/>
                <p:cNvCxnSpPr/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8" name="Straight Arrow Connector 67"/>
                <p:cNvCxnSpPr/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69" name="Straight Arrow Connector 68"/>
                <p:cNvCxnSpPr/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0" name="Straight Arrow Connector 69"/>
                <p:cNvCxnSpPr/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66" name="Rounded Rectangle 65"/>
              <p:cNvSpPr/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2286000" y="685800"/>
            <a:ext cx="6400800" cy="6172200"/>
            <a:chOff x="2286000" y="685800"/>
            <a:chExt cx="6400800" cy="6172200"/>
          </a:xfrm>
        </p:grpSpPr>
        <p:grpSp>
          <p:nvGrpSpPr>
            <p:cNvPr id="91" name="Group 90"/>
            <p:cNvGrpSpPr/>
            <p:nvPr/>
          </p:nvGrpSpPr>
          <p:grpSpPr>
            <a:xfrm>
              <a:off x="2286000" y="762000"/>
              <a:ext cx="2057400" cy="6096000"/>
              <a:chOff x="2286000" y="762000"/>
              <a:chExt cx="2057400" cy="6096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2286000" y="762000"/>
                <a:ext cx="2057400" cy="60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93" name="Group 89"/>
              <p:cNvGrpSpPr/>
              <p:nvPr/>
            </p:nvGrpSpPr>
            <p:grpSpPr>
              <a:xfrm>
                <a:off x="2286000" y="762000"/>
                <a:ext cx="1981200" cy="6066949"/>
                <a:chOff x="2286000" y="762000"/>
                <a:chExt cx="1981200" cy="6066949"/>
              </a:xfrm>
            </p:grpSpPr>
            <p:grpSp>
              <p:nvGrpSpPr>
                <p:cNvPr id="94" name="Group 88"/>
                <p:cNvGrpSpPr/>
                <p:nvPr/>
              </p:nvGrpSpPr>
              <p:grpSpPr>
                <a:xfrm>
                  <a:off x="2438400" y="762000"/>
                  <a:ext cx="1752600" cy="4184015"/>
                  <a:chOff x="2438400" y="762000"/>
                  <a:chExt cx="1752600" cy="4184015"/>
                </a:xfrm>
              </p:grpSpPr>
              <p:grpSp>
                <p:nvGrpSpPr>
                  <p:cNvPr id="96" name="Group 34"/>
                  <p:cNvGrpSpPr/>
                  <p:nvPr/>
                </p:nvGrpSpPr>
                <p:grpSpPr>
                  <a:xfrm>
                    <a:off x="2438400" y="7620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18" name="Group 25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20" name="Straight Arrow Connector 119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21" name="Straight Arrow Connector 120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22" name="Straight Arrow Connector 28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123" name="Straight Arrow Connector 122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</p:grpSp>
                <p:sp>
                  <p:nvSpPr>
                    <p:cNvPr id="119" name="Rounded Rectangle 118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97" name="Group 35"/>
                  <p:cNvGrpSpPr/>
                  <p:nvPr/>
                </p:nvGrpSpPr>
                <p:grpSpPr>
                  <a:xfrm>
                    <a:off x="2438400" y="1811867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12" name="Group 36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14" name="Straight Arrow Connector 113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5" name="Straight Arrow Connector 114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6" name="Straight Arrow Connector 115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7" name="Straight Arrow Connector 116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</p:grpSp>
                <p:sp>
                  <p:nvSpPr>
                    <p:cNvPr id="113" name="Rounded Rectangle 112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98" name="Group 42"/>
                  <p:cNvGrpSpPr/>
                  <p:nvPr/>
                </p:nvGrpSpPr>
                <p:grpSpPr>
                  <a:xfrm>
                    <a:off x="2438400" y="2861734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06" name="Group 43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08" name="Straight Arrow Connector 107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9" name="Straight Arrow Connector 108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0" name="Straight Arrow Connector 109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11" name="Straight Arrow Connector 110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</p:grpSp>
                <p:sp>
                  <p:nvSpPr>
                    <p:cNvPr id="107" name="Rounded Rectangle 106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99" name="Group 49"/>
                  <p:cNvGrpSpPr/>
                  <p:nvPr/>
                </p:nvGrpSpPr>
                <p:grpSpPr>
                  <a:xfrm>
                    <a:off x="2438400" y="39116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00" name="Group 50"/>
                    <p:cNvGrpSpPr/>
                    <p:nvPr/>
                  </p:nvGrpSpPr>
                  <p:grpSpPr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02" name="Straight Arrow Connector 101"/>
                      <p:cNvCxnSpPr/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3" name="Straight Arrow Connector 102"/>
                      <p:cNvCxnSpPr/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4" name="Straight Arrow Connector 103"/>
                      <p:cNvCxnSpPr/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  <p:cxnSp>
                    <p:nvCxnSpPr>
                      <p:cNvPr id="105" name="Straight Arrow Connector 104"/>
                      <p:cNvCxnSpPr/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/>
                      </a:ln>
                      <a:effectLst/>
                    </p:spPr>
                  </p:cxnSp>
                </p:grpSp>
                <p:sp>
                  <p:nvSpPr>
                    <p:cNvPr id="101" name="Rounded Rectangle 100"/>
                    <p:cNvSpPr/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/>
                    </a:prstGeom>
                    <a:solidFill>
                      <a:srgbClr val="00FF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0" rIns="9144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CCR Ports</a:t>
                      </a:r>
                    </a:p>
                  </p:txBody>
                </p:sp>
              </p:grp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2286000" y="5105400"/>
                  <a:ext cx="1981200" cy="172354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FFFF00"/>
                      </a:solidFill>
                    </a:rPr>
                    <a:t>CCR</a:t>
                  </a:r>
                  <a:r>
                    <a:rPr lang="en-US" dirty="0" smtClean="0"/>
                    <a:t> (Multi Threading) uses short or </a:t>
                  </a:r>
                  <a:r>
                    <a:rPr lang="en-US" dirty="0" smtClean="0">
                      <a:solidFill>
                        <a:srgbClr val="FFFF00"/>
                      </a:solidFill>
                    </a:rPr>
                    <a:t>long</a:t>
                  </a:r>
                </a:p>
                <a:p>
                  <a:pPr algn="l"/>
                  <a:r>
                    <a:rPr lang="en-US" dirty="0" smtClean="0"/>
                    <a:t>running threads communicating via </a:t>
                  </a:r>
                  <a:r>
                    <a:rPr lang="en-US" dirty="0" smtClean="0">
                      <a:solidFill>
                        <a:srgbClr val="FFFF00"/>
                      </a:solidFill>
                    </a:rPr>
                    <a:t>shared memory and</a:t>
                  </a:r>
                </a:p>
                <a:p>
                  <a:pPr algn="l"/>
                  <a:r>
                    <a:rPr lang="en-US" dirty="0" smtClean="0">
                      <a:solidFill>
                        <a:srgbClr val="FFFF00"/>
                      </a:solidFill>
                    </a:rPr>
                    <a:t>Ports </a:t>
                  </a:r>
                  <a:r>
                    <a:rPr lang="en-US" dirty="0" smtClean="0"/>
                    <a:t>(messages)</a:t>
                  </a:r>
                  <a:endParaRPr lang="en-US" dirty="0"/>
                </a:p>
              </p:txBody>
            </p:sp>
          </p:grpSp>
        </p:grpSp>
        <p:grpSp>
          <p:nvGrpSpPr>
            <p:cNvPr id="124" name="Group 123"/>
            <p:cNvGrpSpPr/>
            <p:nvPr/>
          </p:nvGrpSpPr>
          <p:grpSpPr>
            <a:xfrm>
              <a:off x="6629400" y="685800"/>
              <a:ext cx="2057400" cy="6096000"/>
              <a:chOff x="6858000" y="762000"/>
              <a:chExt cx="2057400" cy="6096000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858000" y="762000"/>
                <a:ext cx="2057400" cy="60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010400" y="5105400"/>
                <a:ext cx="1828800" cy="172354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tIns="0" bIns="0" rtlCol="0">
                <a:spAutoFit/>
              </a:bodyPr>
              <a:lstStyle/>
              <a:p>
                <a:pPr algn="l"/>
                <a:r>
                  <a:rPr lang="en-US" dirty="0" smtClean="0"/>
                  <a:t>Microsoft DRYAD</a:t>
                </a:r>
                <a:br>
                  <a:rPr lang="en-US" dirty="0" smtClean="0"/>
                </a:br>
                <a:r>
                  <a:rPr lang="en-US" dirty="0" smtClean="0"/>
                  <a:t>uses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short</a:t>
                </a:r>
                <a:r>
                  <a:rPr lang="en-US" dirty="0" smtClean="0"/>
                  <a:t> running processes communicating via pipes, disk or shared memory between cores</a:t>
                </a:r>
                <a:endParaRPr lang="en-US" dirty="0"/>
              </a:p>
            </p:txBody>
          </p:sp>
          <p:grpSp>
            <p:nvGrpSpPr>
              <p:cNvPr id="127" name="Group 59"/>
              <p:cNvGrpSpPr/>
              <p:nvPr/>
            </p:nvGrpSpPr>
            <p:grpSpPr>
              <a:xfrm>
                <a:off x="7010400" y="838200"/>
                <a:ext cx="1752600" cy="4184015"/>
                <a:chOff x="2667000" y="1574800"/>
                <a:chExt cx="1752600" cy="4184015"/>
              </a:xfrm>
            </p:grpSpPr>
            <p:grpSp>
              <p:nvGrpSpPr>
                <p:cNvPr id="128" name="Group 60"/>
                <p:cNvGrpSpPr/>
                <p:nvPr/>
              </p:nvGrpSpPr>
              <p:grpSpPr>
                <a:xfrm>
                  <a:off x="2667000" y="15748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50" name="Group 82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52" name="Straight Arrow Connector 151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53" name="Straight Arrow Connector 152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54" name="Straight Arrow Connector 153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55" name="Straight Arrow Connector 154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51" name="Rounded Rectangle 150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rPr>
                      <a:t>Pipes</a:t>
                    </a:r>
                  </a:p>
                </p:txBody>
              </p:sp>
            </p:grpSp>
            <p:grpSp>
              <p:nvGrpSpPr>
                <p:cNvPr id="129" name="Group 61"/>
                <p:cNvGrpSpPr/>
                <p:nvPr/>
              </p:nvGrpSpPr>
              <p:grpSpPr>
                <a:xfrm>
                  <a:off x="2667000" y="2624667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44" name="Group 76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46" name="Straight Arrow Connector 145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7" name="Straight Arrow Connector 146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8" name="Straight Arrow Connector 147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9" name="Straight Arrow Connector 148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45" name="Rounded Rectangle 144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Pipes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30" name="Group 62"/>
                <p:cNvGrpSpPr/>
                <p:nvPr/>
              </p:nvGrpSpPr>
              <p:grpSpPr>
                <a:xfrm>
                  <a:off x="2667000" y="3674534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38" name="Group 70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40" name="Straight Arrow Connector 139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1" name="Straight Arrow Connector 140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2" name="Straight Arrow Connector 141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43" name="Straight Arrow Connector 142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39" name="Rounded Rectangle 138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Pipes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131" name="Group 63"/>
                <p:cNvGrpSpPr/>
                <p:nvPr/>
              </p:nvGrpSpPr>
              <p:grpSpPr>
                <a:xfrm>
                  <a:off x="2667000" y="47244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32" name="Group 64"/>
                  <p:cNvGrpSpPr/>
                  <p:nvPr/>
                </p:nvGrpSpPr>
                <p:grpSpPr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34" name="Straight Arrow Connector 133"/>
                    <p:cNvCxnSpPr/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5" name="Straight Arrow Connector 134"/>
                    <p:cNvCxnSpPr/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6" name="Straight Arrow Connector 135"/>
                    <p:cNvCxnSpPr/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7" name="Straight Arrow Connector 136"/>
                    <p:cNvCxnSpPr/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133" name="Rounded Rectangle 132"/>
                  <p:cNvSpPr/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/>
                  </a:prstGeom>
                  <a:solidFill>
                    <a:srgbClr val="00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0" rIns="91440" bIns="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Pipes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Globe">
  <a:themeElements>
    <a:clrScheme name="4_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4_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Apex">
  <a:themeElements>
    <a:clrScheme name="Apex 1">
      <a:dk1>
        <a:srgbClr val="000000"/>
      </a:dk1>
      <a:lt1>
        <a:srgbClr val="EFEFEF"/>
      </a:lt1>
      <a:dk2>
        <a:srgbClr val="000000"/>
      </a:dk2>
      <a:lt2>
        <a:srgbClr val="F5F5F5"/>
      </a:lt2>
      <a:accent1>
        <a:srgbClr val="DDDDDD"/>
      </a:accent1>
      <a:accent2>
        <a:srgbClr val="B2B2B2"/>
      </a:accent2>
      <a:accent3>
        <a:srgbClr val="AAAAAA"/>
      </a:accent3>
      <a:accent4>
        <a:srgbClr val="CCCCCC"/>
      </a:accent4>
      <a:accent5>
        <a:srgbClr val="EBEBEB"/>
      </a:accent5>
      <a:accent6>
        <a:srgbClr val="A1A1A1"/>
      </a:accent6>
      <a:hlink>
        <a:srgbClr val="0066CC"/>
      </a:hlink>
      <a:folHlink>
        <a:srgbClr val="919191"/>
      </a:folHlink>
    </a:clrScheme>
    <a:fontScheme name="Apex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ex 1">
        <a:dk1>
          <a:srgbClr val="000000"/>
        </a:dk1>
        <a:lt1>
          <a:srgbClr val="EFEFEF"/>
        </a:lt1>
        <a:dk2>
          <a:srgbClr val="000000"/>
        </a:dk2>
        <a:lt2>
          <a:srgbClr val="F5F5F5"/>
        </a:lt2>
        <a:accent1>
          <a:srgbClr val="DDDDDD"/>
        </a:accent1>
        <a:accent2>
          <a:srgbClr val="B2B2B2"/>
        </a:accent2>
        <a:accent3>
          <a:srgbClr val="AAAAAA"/>
        </a:accent3>
        <a:accent4>
          <a:srgbClr val="CCCCCC"/>
        </a:accent4>
        <a:accent5>
          <a:srgbClr val="EBEBEB"/>
        </a:accent5>
        <a:accent6>
          <a:srgbClr val="A1A1A1"/>
        </a:accent6>
        <a:hlink>
          <a:srgbClr val="0066CC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HP_Light">
  <a:themeElements>
    <a:clrScheme name="Blue_HP_Light 2">
      <a:dk1>
        <a:srgbClr val="000000"/>
      </a:dk1>
      <a:lt1>
        <a:srgbClr val="FFFFFF"/>
      </a:lt1>
      <a:dk2>
        <a:srgbClr val="000000"/>
      </a:dk2>
      <a:lt2>
        <a:srgbClr val="AAABB0"/>
      </a:lt2>
      <a:accent1>
        <a:srgbClr val="0071B5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7"/>
      </a:accent5>
      <a:accent6>
        <a:srgbClr val="5AA700"/>
      </a:accent6>
      <a:hlink>
        <a:srgbClr val="EB5F01"/>
      </a:hlink>
      <a:folHlink>
        <a:srgbClr val="CC0066"/>
      </a:folHlink>
    </a:clrScheme>
    <a:fontScheme name="Blue_HP_Ligh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_HP_Light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5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HP_Light 2">
        <a:dk1>
          <a:srgbClr val="000000"/>
        </a:dk1>
        <a:lt1>
          <a:srgbClr val="FFFFFF"/>
        </a:lt1>
        <a:dk2>
          <a:srgbClr val="000000"/>
        </a:dk2>
        <a:lt2>
          <a:srgbClr val="AAABB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2_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_HP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33363</TotalTime>
  <Words>2100</Words>
  <Application>Microsoft PowerPoint</Application>
  <PresentationFormat>On-screen Show (4:3)</PresentationFormat>
  <Paragraphs>534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Globe</vt:lpstr>
      <vt:lpstr>Blue_HP_Light</vt:lpstr>
      <vt:lpstr>1_NPACI/SDSC (logo) template</vt:lpstr>
      <vt:lpstr>DataStream</vt:lpstr>
      <vt:lpstr>2_DataStream</vt:lpstr>
      <vt:lpstr>2_Office Theme</vt:lpstr>
      <vt:lpstr>3_Default Design</vt:lpstr>
      <vt:lpstr>Office Theme</vt:lpstr>
      <vt:lpstr>1_Office Theme</vt:lpstr>
      <vt:lpstr>3_Office Theme</vt:lpstr>
      <vt:lpstr>4_Office Theme</vt:lpstr>
      <vt:lpstr>4_Globe</vt:lpstr>
      <vt:lpstr>Apex</vt:lpstr>
      <vt:lpstr>Distributed and Parallel Programming Environments and their performance </vt:lpstr>
      <vt:lpstr>Consider a Collection of Computers</vt:lpstr>
      <vt:lpstr>Grids become Clouds</vt:lpstr>
      <vt:lpstr>Old Issues</vt:lpstr>
      <vt:lpstr>Intel’s Application Stack</vt:lpstr>
      <vt:lpstr>Nimbus Cloud – MPI Performance </vt:lpstr>
      <vt:lpstr>Nimbus Kmeans Time in secs for 100 MPI calls</vt:lpstr>
      <vt:lpstr>MPI on Eucalyptus Public Cloud </vt:lpstr>
      <vt:lpstr>Data Parallel Run Time Architectures</vt:lpstr>
      <vt:lpstr>Is Dataflow the answer?</vt:lpstr>
      <vt:lpstr>Slide 11</vt:lpstr>
      <vt:lpstr>CGL-MapReduce</vt:lpstr>
      <vt:lpstr>CGL-MapReduce – The Flow of Execution</vt:lpstr>
      <vt:lpstr>Particle Physics (LHC) Data Analysis</vt:lpstr>
      <vt:lpstr>LHC Data Analysis Scalability and Speedup</vt:lpstr>
      <vt:lpstr>Deterministic Annealing for Pairwise Clustering</vt:lpstr>
      <vt:lpstr>Multidimensional Scaling MDS</vt:lpstr>
      <vt:lpstr>N=3000 sequences each length ~1000 features Only use pairwise distances  will repeat with 0.1 to 0.5 million sequences with a larger machine C# with CCR and MPI</vt:lpstr>
      <vt:lpstr>Windows Thread Runtime System</vt:lpstr>
      <vt:lpstr>Slide 20</vt:lpstr>
      <vt:lpstr>MPI outside the mainstream</vt:lpstr>
      <vt:lpstr>Slide 22</vt:lpstr>
      <vt:lpstr>Run Time Fluctuations for Clustering Kernel</vt:lpstr>
      <vt:lpstr>Hadoop v MPI and CGL-MapReduce for Clustering</vt:lpstr>
      <vt:lpstr>Kmeans Clustering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546</cp:revision>
  <dcterms:created xsi:type="dcterms:W3CDTF">1601-01-01T00:00:00Z</dcterms:created>
  <dcterms:modified xsi:type="dcterms:W3CDTF">2008-10-24T08:12:36Z</dcterms:modified>
</cp:coreProperties>
</file>