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9" r:id="rId1"/>
  </p:sldMasterIdLst>
  <p:notesMasterIdLst>
    <p:notesMasterId r:id="rId21"/>
  </p:notesMasterIdLst>
  <p:sldIdLst>
    <p:sldId id="689" r:id="rId2"/>
    <p:sldId id="813" r:id="rId3"/>
    <p:sldId id="815" r:id="rId4"/>
    <p:sldId id="824" r:id="rId5"/>
    <p:sldId id="816" r:id="rId6"/>
    <p:sldId id="817" r:id="rId7"/>
    <p:sldId id="818" r:id="rId8"/>
    <p:sldId id="819" r:id="rId9"/>
    <p:sldId id="820" r:id="rId10"/>
    <p:sldId id="821" r:id="rId11"/>
    <p:sldId id="822" r:id="rId12"/>
    <p:sldId id="814" r:id="rId13"/>
    <p:sldId id="823" r:id="rId14"/>
    <p:sldId id="807" r:id="rId15"/>
    <p:sldId id="808" r:id="rId16"/>
    <p:sldId id="810" r:id="rId17"/>
    <p:sldId id="809" r:id="rId18"/>
    <p:sldId id="811" r:id="rId19"/>
    <p:sldId id="812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10C"/>
    <a:srgbClr val="B30838"/>
    <a:srgbClr val="D6A300"/>
    <a:srgbClr val="0083E6"/>
    <a:srgbClr val="0033CC"/>
    <a:srgbClr val="F8F3D2"/>
    <a:srgbClr val="6D6E70"/>
    <a:srgbClr val="598EDD"/>
    <a:srgbClr val="A9C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5" autoAdjust="0"/>
    <p:restoredTop sz="94660"/>
  </p:normalViewPr>
  <p:slideViewPr>
    <p:cSldViewPr>
      <p:cViewPr varScale="1">
        <p:scale>
          <a:sx n="90" d="100"/>
          <a:sy n="90" d="100"/>
        </p:scale>
        <p:origin x="870" y="84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31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60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93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0388"/>
            <a:ext cx="9067800" cy="5173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79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76" y="1143000"/>
            <a:ext cx="7886700" cy="2852737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376" y="399573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31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9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770388"/>
            <a:ext cx="9067800" cy="5173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75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7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9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261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4"/>
            <a:ext cx="9067800" cy="4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3160" y="6330042"/>
            <a:ext cx="656771" cy="293913"/>
          </a:xfrm>
          <a:prstGeom prst="rect">
            <a:avLst/>
          </a:prstGeom>
        </p:spPr>
        <p:txBody>
          <a:bodyPr anchor="ctr"/>
          <a:lstStyle>
            <a:lvl1pPr>
              <a:defRPr sz="2000" b="0">
                <a:solidFill>
                  <a:schemeClr val="bg2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33269" y="-42437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640716" y="6095999"/>
            <a:ext cx="1207883" cy="3692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i="1" kern="1200">
                <a:solidFill>
                  <a:schemeClr val="bg2"/>
                </a:solidFill>
                <a:latin typeface="Franklin Gothic Medium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482658" y="6465240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Spidal.org</a:t>
            </a:r>
          </a:p>
        </p:txBody>
      </p:sp>
    </p:spTree>
    <p:extLst>
      <p:ext uri="{BB962C8B-B14F-4D97-AF65-F5344CB8AC3E}">
        <p14:creationId xmlns:p14="http://schemas.microsoft.com/office/powerpoint/2010/main" val="6005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0" r:id="rId2"/>
    <p:sldLayoutId id="2147484257" r:id="rId3"/>
    <p:sldLayoutId id="2147484259" r:id="rId4"/>
    <p:sldLayoutId id="2147484260" r:id="rId5"/>
    <p:sldLayoutId id="2147484261" r:id="rId6"/>
    <p:sldLayoutId id="2147484262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hpc-abds.org/kaleidoscope/" TargetMode="External"/><Relationship Id="rId5" Type="http://schemas.openxmlformats.org/officeDocument/2006/relationships/hyperlink" Target="http://spidal.org/" TargetMode="External"/><Relationship Id="rId4" Type="http://schemas.openxmlformats.org/officeDocument/2006/relationships/hyperlink" Target="http://www.dsc.soic.indiana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389479"/>
            <a:ext cx="91440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Indiana University Internal Presentation</a:t>
            </a:r>
          </a:p>
          <a:p>
            <a:pPr lvl="0"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SPIDAL</a:t>
            </a:r>
          </a:p>
          <a:p>
            <a:pPr lvl="0"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Geoffrey Fox, </a:t>
            </a:r>
            <a:r>
              <a:rPr lang="en-US" sz="2000" b="1" i="0" dirty="0" err="1">
                <a:solidFill>
                  <a:prstClr val="black"/>
                </a:solidFill>
                <a:latin typeface="+mn-lt"/>
                <a:cs typeface="Times New Roman" pitchFamily="18" charset="0"/>
              </a:rPr>
              <a:t>Supun</a:t>
            </a:r>
            <a:r>
              <a:rPr lang="en-US" sz="2000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b="1" i="0" dirty="0" err="1">
                <a:solidFill>
                  <a:prstClr val="black"/>
                </a:solidFill>
                <a:latin typeface="+mn-lt"/>
                <a:cs typeface="Times New Roman" pitchFamily="18" charset="0"/>
              </a:rPr>
              <a:t>Kamburugamuve</a:t>
            </a:r>
            <a:r>
              <a:rPr lang="en-US" sz="2000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, Judy </a:t>
            </a:r>
            <a:r>
              <a:rPr lang="en-US" sz="2000" b="1" i="0" dirty="0" err="1">
                <a:solidFill>
                  <a:prstClr val="black"/>
                </a:solidFill>
                <a:latin typeface="+mn-lt"/>
                <a:cs typeface="Times New Roman" pitchFamily="18" charset="0"/>
              </a:rPr>
              <a:t>Qiu</a:t>
            </a:r>
            <a:r>
              <a:rPr lang="en-US" sz="2000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, Shantenu Jha</a:t>
            </a:r>
          </a:p>
          <a:p>
            <a:pPr lvl="0"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June 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, 2017</a:t>
            </a:r>
            <a:endParaRPr lang="en-US" sz="2000" i="0" dirty="0">
              <a:solidFill>
                <a:prstClr val="black"/>
              </a:solidFill>
              <a:latin typeface="+mn-lt"/>
              <a:hlinkClick r:id="rId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3"/>
              </a:rPr>
              <a:t>gcf@indiana.edu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4"/>
              </a:rPr>
              <a:t>http://www.dsc.soic.indiana.edu/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5"/>
              </a:rPr>
              <a:t>http://spidal.org/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  <a:hlinkClick r:id="rId6"/>
              </a:rPr>
              <a:t>http://hpc-abds.org/kaleidoscope/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Department of Intelligent Systems Engineering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School of Informatics and Computing, Digital Science Center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Indiana University Bloomington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998" y="2362200"/>
            <a:ext cx="9144000" cy="4082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endParaRPr lang="en-US" b="1" i="0" kern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715973"/>
          </a:xfrm>
          <a:noFill/>
        </p:spPr>
        <p:txBody>
          <a:bodyPr/>
          <a:lstStyle/>
          <a:p>
            <a:pPr algn="ctr"/>
            <a:r>
              <a:rPr lang="en-US" sz="4000" dirty="0"/>
              <a:t>A Global System Architecture</a:t>
            </a:r>
            <a:br>
              <a:rPr lang="en-US" sz="4000" dirty="0"/>
            </a:br>
            <a:r>
              <a:rPr lang="en-US" sz="4000" dirty="0"/>
              <a:t>Next Generation HPC-ABDS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18" y="0"/>
            <a:ext cx="9126166" cy="838200"/>
          </a:xfrm>
        </p:spPr>
        <p:txBody>
          <a:bodyPr/>
          <a:lstStyle/>
          <a:p>
            <a:r>
              <a:rPr lang="en-US" sz="2400" dirty="0">
                <a:solidFill>
                  <a:srgbClr val="7D110C"/>
                </a:solidFill>
              </a:rPr>
              <a:t>Knights Landing KNL Data Analytics: Harp, Spark, NOMAD</a:t>
            </a:r>
            <a:br>
              <a:rPr lang="en-US" sz="2400" dirty="0">
                <a:solidFill>
                  <a:srgbClr val="7D110C"/>
                </a:solidFill>
              </a:rPr>
            </a:br>
            <a:r>
              <a:rPr lang="en-US" sz="2400" dirty="0">
                <a:solidFill>
                  <a:srgbClr val="7D110C"/>
                </a:solidFill>
              </a:rPr>
              <a:t>Single Node and Cluster performance: 1.4GHz 68 core nodes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858"/>
            <a:ext cx="3184561" cy="2247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01" y="3539293"/>
            <a:ext cx="2893830" cy="2108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31" y="3505200"/>
            <a:ext cx="2959857" cy="2088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9" y="1040490"/>
            <a:ext cx="3079457" cy="2150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83" y="1071230"/>
            <a:ext cx="2947471" cy="21508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54" y="1038334"/>
            <a:ext cx="2946130" cy="20955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76400" y="5697768"/>
            <a:ext cx="558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Strong Scaling Single Node Core Parallelism Scaling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3722" y="3128270"/>
            <a:ext cx="7404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Strong Scaling Multi Node Parallelism Scaling - </a:t>
            </a:r>
            <a:r>
              <a:rPr lang="en-US" sz="1800" dirty="0" err="1"/>
              <a:t>Omnipath</a:t>
            </a:r>
            <a:r>
              <a:rPr lang="en-US" sz="1800" dirty="0"/>
              <a:t> Interconnect</a:t>
            </a:r>
          </a:p>
          <a:p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1111753" y="744165"/>
            <a:ext cx="6902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err="1">
                <a:solidFill>
                  <a:srgbClr val="7D110C"/>
                </a:solidFill>
              </a:rPr>
              <a:t>Kmeans</a:t>
            </a:r>
            <a:r>
              <a:rPr lang="en-US" b="1" i="0" dirty="0">
                <a:solidFill>
                  <a:srgbClr val="7D110C"/>
                </a:solidFill>
              </a:rPr>
              <a:t>                      SGD                            ALS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0" y="3505200"/>
            <a:ext cx="9106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16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5240" y="609600"/>
            <a:ext cx="9067800" cy="5325612"/>
          </a:xfrm>
        </p:spPr>
        <p:txBody>
          <a:bodyPr/>
          <a:lstStyle/>
          <a:p>
            <a:r>
              <a:rPr lang="en-US" dirty="0"/>
              <a:t>Google likes to show a timeline</a:t>
            </a:r>
          </a:p>
          <a:p>
            <a:r>
              <a:rPr lang="en-US" dirty="0"/>
              <a:t>2002 </a:t>
            </a:r>
            <a:r>
              <a:rPr lang="en-US" b="1" dirty="0"/>
              <a:t>Google File System </a:t>
            </a:r>
            <a:r>
              <a:rPr lang="en-US" dirty="0"/>
              <a:t>GFS ~HDFS</a:t>
            </a:r>
          </a:p>
          <a:p>
            <a:r>
              <a:rPr lang="en-US" dirty="0"/>
              <a:t>2004 </a:t>
            </a:r>
            <a:r>
              <a:rPr lang="en-US" b="1" dirty="0"/>
              <a:t>MapReduce</a:t>
            </a:r>
            <a:r>
              <a:rPr lang="en-US" dirty="0"/>
              <a:t> Apache Hadoop</a:t>
            </a:r>
          </a:p>
          <a:p>
            <a:r>
              <a:rPr lang="en-US" dirty="0"/>
              <a:t>2006 </a:t>
            </a:r>
            <a:r>
              <a:rPr lang="en-US" b="1" dirty="0"/>
              <a:t>Big Table </a:t>
            </a:r>
            <a:r>
              <a:rPr lang="en-US" dirty="0"/>
              <a:t>Apache Hbase</a:t>
            </a:r>
          </a:p>
          <a:p>
            <a:r>
              <a:rPr lang="en-US" dirty="0"/>
              <a:t>2008 </a:t>
            </a:r>
            <a:r>
              <a:rPr lang="en-US" b="1" dirty="0"/>
              <a:t>Dremel </a:t>
            </a:r>
            <a:r>
              <a:rPr lang="en-US" dirty="0"/>
              <a:t>Apache Drill</a:t>
            </a:r>
          </a:p>
          <a:p>
            <a:r>
              <a:rPr lang="en-US" dirty="0"/>
              <a:t>2009 </a:t>
            </a:r>
            <a:r>
              <a:rPr lang="en-US" b="1" dirty="0"/>
              <a:t>Pregel</a:t>
            </a:r>
            <a:r>
              <a:rPr lang="en-US" dirty="0"/>
              <a:t> Apache </a:t>
            </a:r>
            <a:r>
              <a:rPr lang="en-US" dirty="0" err="1"/>
              <a:t>Giraph</a:t>
            </a:r>
            <a:endParaRPr lang="en-US" dirty="0"/>
          </a:p>
          <a:p>
            <a:r>
              <a:rPr lang="en-US" dirty="0"/>
              <a:t>2010 </a:t>
            </a:r>
            <a:r>
              <a:rPr lang="en-US" b="1" dirty="0" err="1"/>
              <a:t>FlumeJava</a:t>
            </a:r>
            <a:r>
              <a:rPr lang="en-US" b="1" dirty="0"/>
              <a:t> </a:t>
            </a:r>
            <a:r>
              <a:rPr lang="en-US" dirty="0"/>
              <a:t>Apache Crunch</a:t>
            </a:r>
          </a:p>
          <a:p>
            <a:r>
              <a:rPr lang="en-US" dirty="0"/>
              <a:t>2010 </a:t>
            </a:r>
            <a:r>
              <a:rPr lang="en-US" b="1" dirty="0"/>
              <a:t>Colossus </a:t>
            </a:r>
            <a:r>
              <a:rPr lang="en-US" dirty="0"/>
              <a:t>better GFS</a:t>
            </a:r>
          </a:p>
          <a:p>
            <a:r>
              <a:rPr lang="en-US" dirty="0"/>
              <a:t>2012 </a:t>
            </a:r>
            <a:r>
              <a:rPr lang="en-US" b="1" dirty="0"/>
              <a:t>Spanner</a:t>
            </a:r>
            <a:r>
              <a:rPr lang="en-US" dirty="0"/>
              <a:t> horizontally scalable NewSQL database ~</a:t>
            </a:r>
            <a:r>
              <a:rPr lang="en-US" dirty="0" err="1"/>
              <a:t>CockroachDB</a:t>
            </a:r>
            <a:endParaRPr lang="en-US" dirty="0"/>
          </a:p>
          <a:p>
            <a:r>
              <a:rPr lang="en-US" dirty="0"/>
              <a:t>2013</a:t>
            </a:r>
            <a:r>
              <a:rPr lang="en-US" b="1" dirty="0"/>
              <a:t> F1</a:t>
            </a:r>
            <a:r>
              <a:rPr lang="en-US" dirty="0"/>
              <a:t> horizontally scalable SQL database</a:t>
            </a:r>
          </a:p>
          <a:p>
            <a:r>
              <a:rPr lang="en-US" dirty="0"/>
              <a:t>2013 </a:t>
            </a:r>
            <a:r>
              <a:rPr lang="en-US" b="1" dirty="0" err="1"/>
              <a:t>MillWheel</a:t>
            </a:r>
            <a:r>
              <a:rPr lang="en-US" dirty="0"/>
              <a:t> ~Apache Storm, Twitter Heron (Google not first!)</a:t>
            </a:r>
          </a:p>
          <a:p>
            <a:r>
              <a:rPr lang="en-US" dirty="0"/>
              <a:t>2015 </a:t>
            </a:r>
            <a:r>
              <a:rPr lang="en-US" b="1" dirty="0"/>
              <a:t>Cloud Dataflow </a:t>
            </a:r>
            <a:r>
              <a:rPr lang="en-US" dirty="0"/>
              <a:t>Apache Beam with Spark  or Flink (dataflow) engine</a:t>
            </a:r>
          </a:p>
          <a:p>
            <a:r>
              <a:rPr lang="en-US" dirty="0"/>
              <a:t>Functionalities not identified: </a:t>
            </a:r>
            <a:r>
              <a:rPr lang="en-US" b="1" dirty="0"/>
              <a:t>Security, Data Transfer, Scheduling, </a:t>
            </a:r>
            <a:r>
              <a:rPr lang="en-US" b="1" dirty="0" err="1"/>
              <a:t>serverless</a:t>
            </a:r>
            <a:r>
              <a:rPr lang="en-US" b="1" dirty="0"/>
              <a:t> computing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Components of Big Data Stack</a:t>
            </a:r>
          </a:p>
        </p:txBody>
      </p:sp>
    </p:spTree>
    <p:extLst>
      <p:ext uri="{BB962C8B-B14F-4D97-AF65-F5344CB8AC3E}">
        <p14:creationId xmlns:p14="http://schemas.microsoft.com/office/powerpoint/2010/main" val="171479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9EB33A-0909-4998-A24F-74D1E47C3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E37BD-8FFC-4671-BF30-47E5AD177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C227EE-93CD-4632-A804-F0E9A71CF7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291263"/>
            <a:ext cx="657225" cy="295275"/>
          </a:xfr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50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067800" cy="5173212"/>
          </a:xfrm>
        </p:spPr>
        <p:txBody>
          <a:bodyPr/>
          <a:lstStyle/>
          <a:p>
            <a:r>
              <a:rPr lang="en-US" b="1" dirty="0"/>
              <a:t>Integrate systems </a:t>
            </a:r>
            <a:r>
              <a:rPr lang="en-US" dirty="0"/>
              <a:t>that offer full capabilities</a:t>
            </a:r>
          </a:p>
          <a:p>
            <a:pPr lvl="1"/>
            <a:r>
              <a:rPr lang="en-US" sz="1800" dirty="0"/>
              <a:t>Scheduling</a:t>
            </a:r>
          </a:p>
          <a:p>
            <a:pPr lvl="1"/>
            <a:r>
              <a:rPr lang="en-US" sz="1800" dirty="0"/>
              <a:t>Storage</a:t>
            </a:r>
          </a:p>
          <a:p>
            <a:pPr lvl="1"/>
            <a:r>
              <a:rPr lang="en-US" sz="1800" dirty="0"/>
              <a:t>“Database”</a:t>
            </a:r>
          </a:p>
          <a:p>
            <a:pPr lvl="1"/>
            <a:r>
              <a:rPr lang="en-US" sz="1800" dirty="0"/>
              <a:t>Programming Model (dataflow and/or “in-place” control-flow) and corresponding runtime</a:t>
            </a:r>
          </a:p>
          <a:p>
            <a:pPr lvl="1"/>
            <a:r>
              <a:rPr lang="en-US" sz="1800" dirty="0"/>
              <a:t>Analytics</a:t>
            </a:r>
          </a:p>
          <a:p>
            <a:pPr lvl="1"/>
            <a:r>
              <a:rPr lang="en-US" sz="1800" dirty="0"/>
              <a:t>Workflow</a:t>
            </a:r>
          </a:p>
          <a:p>
            <a:pPr lvl="1"/>
            <a:r>
              <a:rPr lang="en-US" sz="1800" dirty="0"/>
              <a:t>Function as a Service and Event-based Programming</a:t>
            </a:r>
          </a:p>
          <a:p>
            <a:r>
              <a:rPr lang="en-US" b="1" dirty="0"/>
              <a:t>With a broad scope</a:t>
            </a:r>
          </a:p>
          <a:p>
            <a:pPr lvl="1"/>
            <a:r>
              <a:rPr lang="en-US" sz="1800" dirty="0"/>
              <a:t>For both </a:t>
            </a:r>
            <a:r>
              <a:rPr lang="en-US" sz="1800" b="1" dirty="0"/>
              <a:t>Batch</a:t>
            </a:r>
            <a:r>
              <a:rPr lang="en-US" sz="1800" dirty="0"/>
              <a:t> and </a:t>
            </a:r>
            <a:r>
              <a:rPr lang="en-US" sz="1800" b="1" dirty="0"/>
              <a:t>Streaming</a:t>
            </a:r>
          </a:p>
          <a:p>
            <a:pPr lvl="1"/>
            <a:r>
              <a:rPr lang="en-US" sz="1800" b="1" dirty="0"/>
              <a:t>Distributed</a:t>
            </a:r>
            <a:r>
              <a:rPr lang="en-US" sz="1800" dirty="0"/>
              <a:t> and </a:t>
            </a:r>
            <a:r>
              <a:rPr lang="en-US" sz="1800" b="1" dirty="0"/>
              <a:t>Centralized</a:t>
            </a:r>
            <a:r>
              <a:rPr lang="en-US" sz="1800" dirty="0"/>
              <a:t> (</a:t>
            </a:r>
            <a:r>
              <a:rPr lang="en-US" sz="1800" b="1" dirty="0"/>
              <a:t>Grid</a:t>
            </a:r>
            <a:r>
              <a:rPr lang="en-US" sz="1800" dirty="0"/>
              <a:t> versus </a:t>
            </a:r>
            <a:r>
              <a:rPr lang="en-US" sz="1800" b="1" dirty="0"/>
              <a:t>Cluster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Pleasingly parallel (</a:t>
            </a:r>
            <a:r>
              <a:rPr lang="en-US" sz="1800" b="1" dirty="0"/>
              <a:t>Local machine learning</a:t>
            </a:r>
            <a:r>
              <a:rPr lang="en-US" sz="1800" dirty="0"/>
              <a:t>) and </a:t>
            </a:r>
            <a:r>
              <a:rPr lang="en-US" sz="1800" b="1" dirty="0"/>
              <a:t>Global machine learning </a:t>
            </a:r>
            <a:r>
              <a:rPr lang="en-US" sz="1800" dirty="0"/>
              <a:t>(large scale parallel codes)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How do we do this?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is the challenge?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B4247-6A3F-42DF-8774-69B152E9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961" y="533400"/>
            <a:ext cx="9067800" cy="5486400"/>
          </a:xfrm>
        </p:spPr>
        <p:txBody>
          <a:bodyPr/>
          <a:lstStyle/>
          <a:p>
            <a:r>
              <a:rPr lang="en-US" sz="2400" dirty="0"/>
              <a:t>Data gaining in importance compared to simulations</a:t>
            </a:r>
          </a:p>
          <a:p>
            <a:pPr lvl="1"/>
            <a:r>
              <a:rPr lang="en-US" sz="2400" dirty="0"/>
              <a:t>Data analysis techniques changing with old and new applications</a:t>
            </a:r>
          </a:p>
          <a:p>
            <a:r>
              <a:rPr lang="en-US" sz="2400" dirty="0"/>
              <a:t>All forms of IT increasing in importance; both data and simulations increasing</a:t>
            </a:r>
          </a:p>
          <a:p>
            <a:r>
              <a:rPr lang="en-US" sz="2400" dirty="0"/>
              <a:t>Internet of Things and Edge Computing growing in importance</a:t>
            </a:r>
          </a:p>
          <a:p>
            <a:r>
              <a:rPr lang="en-US" sz="2400" dirty="0"/>
              <a:t>Exascale initiative driving large supercomputers</a:t>
            </a:r>
          </a:p>
          <a:p>
            <a:r>
              <a:rPr lang="en-US" sz="2400" dirty="0"/>
              <a:t>Use of public clouds increasing rapidly</a:t>
            </a:r>
          </a:p>
          <a:p>
            <a:pPr lvl="1"/>
            <a:r>
              <a:rPr lang="en-US" dirty="0"/>
              <a:t>Clouds becoming diverse with subsystems containing GPU’s, FPGA’s, high performance networks, storage, memory …</a:t>
            </a:r>
          </a:p>
          <a:p>
            <a:pPr lvl="1"/>
            <a:r>
              <a:rPr lang="en-US" dirty="0"/>
              <a:t>They have economies of scale; hard to compete with</a:t>
            </a:r>
          </a:p>
          <a:p>
            <a:r>
              <a:rPr lang="en-US" sz="2400" dirty="0" err="1"/>
              <a:t>Serverless</a:t>
            </a:r>
            <a:r>
              <a:rPr lang="en-US" sz="2400" dirty="0"/>
              <a:t> computing attractive to user: </a:t>
            </a:r>
            <a:br>
              <a:rPr lang="en-US" sz="2400" dirty="0"/>
            </a:br>
            <a:r>
              <a:rPr lang="en-US" sz="2400" dirty="0"/>
              <a:t>“No server is easier to manage than no server”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3B89F-D053-42B0-9B04-95C17E1F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Important Trends 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8FDB55-2F68-4AA1-A53E-1520EAA6D2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291263"/>
            <a:ext cx="657225" cy="295275"/>
          </a:xfr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88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0EDF1-325E-47F0-B121-A2B219A2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7531" y="762000"/>
            <a:ext cx="9067800" cy="5173212"/>
          </a:xfrm>
        </p:spPr>
        <p:txBody>
          <a:bodyPr/>
          <a:lstStyle/>
          <a:p>
            <a:r>
              <a:rPr lang="en-US" sz="2400" dirty="0"/>
              <a:t>Rich software stacks:</a:t>
            </a:r>
          </a:p>
          <a:p>
            <a:pPr lvl="1"/>
            <a:r>
              <a:rPr lang="en-US" dirty="0"/>
              <a:t>HPC for Parallel Computing</a:t>
            </a:r>
          </a:p>
          <a:p>
            <a:pPr lvl="1"/>
            <a:r>
              <a:rPr lang="en-US" dirty="0"/>
              <a:t>Apache for Big Data including some edge computing (streaming data)</a:t>
            </a:r>
          </a:p>
          <a:p>
            <a:r>
              <a:rPr lang="en-US" sz="2400" dirty="0"/>
              <a:t>On general principles parallel and distributed computing has different requirements even if sometimes similar functionalities</a:t>
            </a:r>
          </a:p>
          <a:p>
            <a:pPr lvl="1"/>
            <a:r>
              <a:rPr lang="en-US" dirty="0"/>
              <a:t>Apache stack typically uses distributed computing concepts</a:t>
            </a:r>
          </a:p>
          <a:p>
            <a:pPr lvl="1"/>
            <a:r>
              <a:rPr lang="en-US" dirty="0"/>
              <a:t>Reduce different in MPI (Harp) and Spark</a:t>
            </a:r>
          </a:p>
          <a:p>
            <a:r>
              <a:rPr lang="en-US" sz="2400" dirty="0"/>
              <a:t>Important to put grain size into analysis</a:t>
            </a:r>
          </a:p>
          <a:p>
            <a:pPr lvl="1"/>
            <a:r>
              <a:rPr lang="en-US" dirty="0"/>
              <a:t>Its easier to make dataflow efficient if grain size large</a:t>
            </a:r>
          </a:p>
          <a:p>
            <a:r>
              <a:rPr lang="en-US" sz="2400" dirty="0"/>
              <a:t>Streaming Data ubiquitous including data from edge</a:t>
            </a:r>
          </a:p>
          <a:p>
            <a:r>
              <a:rPr lang="en-US" sz="2400" dirty="0"/>
              <a:t>Edge computing has some time-sensitive applications</a:t>
            </a:r>
          </a:p>
          <a:p>
            <a:pPr lvl="1"/>
            <a:r>
              <a:rPr lang="en-US" dirty="0"/>
              <a:t>Choosing a good restaurant can wait seconds</a:t>
            </a:r>
          </a:p>
          <a:p>
            <a:pPr lvl="1"/>
            <a:r>
              <a:rPr lang="en-US" dirty="0"/>
              <a:t>Avoiding collisions is milliseconds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ECAA5A-3295-46DC-89CC-58A3D03B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Important Trends II</a:t>
            </a:r>
          </a:p>
        </p:txBody>
      </p:sp>
    </p:spTree>
    <p:extLst>
      <p:ext uri="{BB962C8B-B14F-4D97-AF65-F5344CB8AC3E}">
        <p14:creationId xmlns:p14="http://schemas.microsoft.com/office/powerpoint/2010/main" val="2941711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0EDF1-325E-47F0-B121-A2B219A2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7531" y="762000"/>
            <a:ext cx="9067800" cy="5173212"/>
          </a:xfrm>
        </p:spPr>
        <p:txBody>
          <a:bodyPr/>
          <a:lstStyle/>
          <a:p>
            <a:r>
              <a:rPr lang="en-US" sz="2400" dirty="0"/>
              <a:t>HPC needed for some Big Data processing</a:t>
            </a:r>
          </a:p>
          <a:p>
            <a:pPr lvl="1"/>
            <a:r>
              <a:rPr lang="en-US" dirty="0"/>
              <a:t>Deep Learning needs small HPC systems</a:t>
            </a:r>
          </a:p>
          <a:p>
            <a:r>
              <a:rPr lang="en-US" sz="2400" dirty="0"/>
              <a:t>Big Data requirements are not clear but current workloads have substantial pleasingly parallel or modestly synchronized applications that are well suited to current clouds</a:t>
            </a:r>
          </a:p>
          <a:p>
            <a:pPr lvl="1"/>
            <a:r>
              <a:rPr lang="en-US" dirty="0"/>
              <a:t>Maybe will change as users  get more sophisticated</a:t>
            </a:r>
          </a:p>
          <a:p>
            <a:pPr lvl="1"/>
            <a:r>
              <a:rPr lang="en-US" dirty="0"/>
              <a:t>Such as change happened in simulation as increased computer power led to ability to do much larger and different problems (2D in 1980 became fully realistic 3D)</a:t>
            </a:r>
          </a:p>
          <a:p>
            <a:r>
              <a:rPr lang="en-US" sz="2400" dirty="0"/>
              <a:t>Data should not be moved unless essential</a:t>
            </a:r>
          </a:p>
          <a:p>
            <a:pPr lvl="1"/>
            <a:r>
              <a:rPr lang="en-US" dirty="0"/>
              <a:t>Supported by Fog computing</a:t>
            </a:r>
          </a:p>
          <a:p>
            <a:r>
              <a:rPr lang="en-US" sz="2400" dirty="0"/>
              <a:t>Fog is a well establish idea but no agreement on architecture</a:t>
            </a:r>
          </a:p>
          <a:p>
            <a:r>
              <a:rPr lang="en-US" sz="2400" dirty="0"/>
              <a:t>Need Security and Fault Tolerance!!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ECAA5A-3295-46DC-89CC-58A3D03B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Important Trends III</a:t>
            </a:r>
          </a:p>
        </p:txBody>
      </p:sp>
    </p:spTree>
    <p:extLst>
      <p:ext uri="{BB962C8B-B14F-4D97-AF65-F5344CB8AC3E}">
        <p14:creationId xmlns:p14="http://schemas.microsoft.com/office/powerpoint/2010/main" val="1311793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8C3819-7D72-474B-9E14-D801A6723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Supercomputers will continue for large simulations and may run other applications but these will be developed on</a:t>
            </a:r>
          </a:p>
          <a:p>
            <a:r>
              <a:rPr lang="en-US" sz="2400" dirty="0"/>
              <a:t>Next-Generation Commodity Systems are dominant force</a:t>
            </a:r>
          </a:p>
          <a:p>
            <a:pPr lvl="1"/>
            <a:r>
              <a:rPr lang="en-US" sz="2400" dirty="0"/>
              <a:t>Merge Cloud HPC and Edge computing</a:t>
            </a:r>
          </a:p>
          <a:p>
            <a:pPr lvl="1"/>
            <a:r>
              <a:rPr lang="en-US" sz="2400" dirty="0"/>
              <a:t>Clouds running in multiple giant datacenters offering all types of computing</a:t>
            </a:r>
          </a:p>
          <a:p>
            <a:pPr lvl="1"/>
            <a:r>
              <a:rPr lang="en-US" sz="2400" dirty="0"/>
              <a:t>Distributed data sources associated with device and Fog processing resources</a:t>
            </a:r>
          </a:p>
          <a:p>
            <a:pPr lvl="1"/>
            <a:r>
              <a:rPr lang="en-US" sz="2400" dirty="0"/>
              <a:t>Server-hidden computing for user pleasure</a:t>
            </a:r>
          </a:p>
          <a:p>
            <a:pPr lvl="1"/>
            <a:r>
              <a:rPr lang="en-US" sz="2400" dirty="0"/>
              <a:t>Support a distributed event driven dataflow computing model covering batch and streaming data</a:t>
            </a:r>
          </a:p>
          <a:p>
            <a:pPr lvl="1"/>
            <a:r>
              <a:rPr lang="en-US" sz="2400" dirty="0"/>
              <a:t>Needing parallel and distributed (Grid) computing ideas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CB6FB-BA24-470E-956D-B6C9971A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Predictions/Assumptions</a:t>
            </a:r>
          </a:p>
        </p:txBody>
      </p:sp>
    </p:spTree>
    <p:extLst>
      <p:ext uri="{BB962C8B-B14F-4D97-AF65-F5344CB8AC3E}">
        <p14:creationId xmlns:p14="http://schemas.microsoft.com/office/powerpoint/2010/main" val="1395333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16FB8-592C-4E5E-9050-B60982ABB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Unit of Processing is an Event driven Function</a:t>
            </a:r>
          </a:p>
          <a:p>
            <a:pPr lvl="1"/>
            <a:r>
              <a:rPr lang="en-US" dirty="0"/>
              <a:t>Can have state that may need to be preserved in place (Iterative MapReduce)</a:t>
            </a:r>
          </a:p>
          <a:p>
            <a:pPr lvl="1"/>
            <a:r>
              <a:rPr lang="en-US" dirty="0"/>
              <a:t>Can be hierarchical as in invoking a parallel job</a:t>
            </a:r>
          </a:p>
          <a:p>
            <a:r>
              <a:rPr lang="en-US" sz="2400" dirty="0"/>
              <a:t>Processing units run in clouds, fogs or devices but these all have similar architecture</a:t>
            </a:r>
          </a:p>
          <a:p>
            <a:pPr lvl="1"/>
            <a:r>
              <a:rPr lang="en-US" dirty="0"/>
              <a:t>Fog (e.g. car) looks like a cloud to a device (radar sensor) while public cloud looks like a cloud to the fog (car)</a:t>
            </a:r>
          </a:p>
          <a:p>
            <a:r>
              <a:rPr lang="en-US" sz="2400" dirty="0"/>
              <a:t>Use polymorphic runtime that uses different implementations depending on environment e.g. on fault-tolerance – latency (performance) tradeoffs</a:t>
            </a:r>
          </a:p>
          <a:p>
            <a:r>
              <a:rPr lang="en-US" sz="2400" dirty="0"/>
              <a:t>Data locality (minimize explicit dataflow) properly supported as in HPF alignment commands (specify which data and computing needs to be kept together)</a:t>
            </a:r>
          </a:p>
          <a:p>
            <a:pPr lvl="1"/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19EF5-2DE8-4875-9E28-DE0F822C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Proposed Approach I</a:t>
            </a:r>
          </a:p>
        </p:txBody>
      </p:sp>
    </p:spTree>
    <p:extLst>
      <p:ext uri="{BB962C8B-B14F-4D97-AF65-F5344CB8AC3E}">
        <p14:creationId xmlns:p14="http://schemas.microsoft.com/office/powerpoint/2010/main" val="3675590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16FB8-592C-4E5E-9050-B60982AB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9600"/>
            <a:ext cx="9067800" cy="5334000"/>
          </a:xfrm>
        </p:spPr>
        <p:txBody>
          <a:bodyPr/>
          <a:lstStyle/>
          <a:p>
            <a:r>
              <a:rPr lang="en-US" sz="2400" dirty="0"/>
              <a:t>Analyze the runtime of existing systems</a:t>
            </a:r>
          </a:p>
          <a:p>
            <a:pPr lvl="1"/>
            <a:r>
              <a:rPr lang="en-US" sz="2400" dirty="0"/>
              <a:t>Spark, Flink</a:t>
            </a:r>
          </a:p>
          <a:p>
            <a:pPr lvl="1"/>
            <a:r>
              <a:rPr lang="en-US" sz="2400" dirty="0"/>
              <a:t>Storm, Heron Dataflow</a:t>
            </a:r>
          </a:p>
          <a:p>
            <a:pPr lvl="1"/>
            <a:r>
              <a:rPr lang="en-US" sz="2400" dirty="0"/>
              <a:t>Kepler, Pegasus, </a:t>
            </a:r>
            <a:r>
              <a:rPr lang="en-US" sz="2400" dirty="0" err="1"/>
              <a:t>NiFi</a:t>
            </a:r>
            <a:r>
              <a:rPr lang="en-US" sz="2400" dirty="0"/>
              <a:t> workflow</a:t>
            </a:r>
          </a:p>
          <a:p>
            <a:pPr lvl="1"/>
            <a:r>
              <a:rPr lang="en-US" sz="2400" dirty="0"/>
              <a:t>Harp Map-Collective, MPI and HPC runtime like HPX</a:t>
            </a:r>
          </a:p>
          <a:p>
            <a:pPr lvl="1"/>
            <a:r>
              <a:rPr lang="en-US" sz="2400" dirty="0"/>
              <a:t>And approaches such as </a:t>
            </a:r>
            <a:r>
              <a:rPr lang="en-US" sz="2400" dirty="0" err="1"/>
              <a:t>GridFTP</a:t>
            </a:r>
            <a:r>
              <a:rPr lang="en-US" sz="2400" dirty="0"/>
              <a:t> for data transfer</a:t>
            </a:r>
          </a:p>
          <a:p>
            <a:r>
              <a:rPr lang="en-US" sz="2400" dirty="0"/>
              <a:t>Propose polymorphic unification (given function can have different implementations)</a:t>
            </a:r>
          </a:p>
          <a:p>
            <a:r>
              <a:rPr lang="en-US" sz="2400" dirty="0"/>
              <a:t>Choose powerful scheduler (</a:t>
            </a:r>
            <a:r>
              <a:rPr lang="en-US" sz="2400" dirty="0" err="1"/>
              <a:t>Mesos</a:t>
            </a:r>
            <a:r>
              <a:rPr lang="en-US" sz="2400" dirty="0"/>
              <a:t>?)</a:t>
            </a:r>
          </a:p>
          <a:p>
            <a:r>
              <a:rPr lang="en-US" sz="2400" dirty="0"/>
              <a:t>Support processing locality/alignment including MPI’s never move model with grain size consideration</a:t>
            </a:r>
          </a:p>
          <a:p>
            <a:r>
              <a:rPr lang="en-US" sz="2400" dirty="0"/>
              <a:t>This should integrate HPC and Clouds </a:t>
            </a:r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19EF5-2DE8-4875-9E28-DE0F822C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Proposed Approach II</a:t>
            </a:r>
          </a:p>
        </p:txBody>
      </p:sp>
    </p:spTree>
    <p:extLst>
      <p:ext uri="{BB962C8B-B14F-4D97-AF65-F5344CB8AC3E}">
        <p14:creationId xmlns:p14="http://schemas.microsoft.com/office/powerpoint/2010/main" val="88984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9EB33A-0909-4998-A24F-74D1E47C3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E37BD-8FFC-4671-BF30-47E5AD177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C227EE-93CD-4632-A804-F0E9A71CF7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291263"/>
            <a:ext cx="657225" cy="295275"/>
          </a:xfr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166860" cy="53340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 dirty="0"/>
              <a:t>The big data software systems are numerous and </a:t>
            </a:r>
            <a:r>
              <a:rPr lang="en-US" sz="2400" b="1" dirty="0"/>
              <a:t>powerful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One can get good (and bad) </a:t>
            </a:r>
            <a:r>
              <a:rPr lang="en-US" sz="2400" b="1" dirty="0"/>
              <a:t>performance</a:t>
            </a:r>
            <a:r>
              <a:rPr lang="en-US" sz="2400" dirty="0"/>
              <a:t> in an </a:t>
            </a:r>
            <a:r>
              <a:rPr lang="en-US" sz="2400" b="1" dirty="0"/>
              <a:t>understandable</a:t>
            </a:r>
            <a:r>
              <a:rPr lang="en-US" sz="2400" dirty="0"/>
              <a:t> reproducible fashion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Surely need better documentation and packaging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The </a:t>
            </a:r>
            <a:r>
              <a:rPr lang="en-US" sz="2400" b="1" dirty="0"/>
              <a:t>problems</a:t>
            </a:r>
            <a:r>
              <a:rPr lang="en-US" sz="2400" dirty="0"/>
              <a:t> (and users) are definitely </a:t>
            </a:r>
            <a:r>
              <a:rPr lang="en-US" sz="2400" b="1" dirty="0"/>
              <a:t>not mature </a:t>
            </a:r>
            <a:r>
              <a:rPr lang="en-US" sz="2400" dirty="0"/>
              <a:t>(i.e. not understood, and key issues not agreed)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Many academic fields are </a:t>
            </a:r>
            <a:r>
              <a:rPr lang="en-US" sz="2400" b="1" dirty="0"/>
              <a:t>just starting </a:t>
            </a:r>
            <a:r>
              <a:rPr lang="en-US" sz="2400" dirty="0"/>
              <a:t>to use big data and some are still restricted to small data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e.g. </a:t>
            </a:r>
            <a:r>
              <a:rPr lang="en-US" sz="2400" b="1" dirty="0"/>
              <a:t>Deep Learning </a:t>
            </a:r>
            <a:r>
              <a:rPr lang="en-US" sz="2400" dirty="0"/>
              <a:t>is not understood in many cases outside the well publicized commercial cases (voice, translation, images) 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In many areas, applications are </a:t>
            </a:r>
            <a:r>
              <a:rPr lang="en-US" sz="2400" b="1" dirty="0"/>
              <a:t>pleasingly parallel </a:t>
            </a:r>
            <a:r>
              <a:rPr lang="en-US" sz="2400" dirty="0"/>
              <a:t>or involve MapReduce; performance issues are different from HPC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Common is lots of independent Python or R jobs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609600"/>
          </a:xfrm>
        </p:spPr>
        <p:txBody>
          <a:bodyPr/>
          <a:lstStyle/>
          <a:p>
            <a:pPr algn="ctr"/>
            <a:r>
              <a:rPr lang="en-US" sz="3200" dirty="0"/>
              <a:t>Big Data Software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10036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34440"/>
            <a:ext cx="9067800" cy="4639812"/>
          </a:xfrm>
        </p:spPr>
        <p:txBody>
          <a:bodyPr/>
          <a:lstStyle/>
          <a:p>
            <a:r>
              <a:rPr lang="en-US" b="1" dirty="0"/>
              <a:t>Applications</a:t>
            </a:r>
            <a:r>
              <a:rPr lang="en-US" dirty="0"/>
              <a:t> ought to </a:t>
            </a:r>
            <a:r>
              <a:rPr lang="en-US" b="1" dirty="0"/>
              <a:t>drive </a:t>
            </a:r>
            <a:r>
              <a:rPr lang="en-US" dirty="0"/>
              <a:t>new-generation big data software stacks but (at many universities) academic applications </a:t>
            </a:r>
            <a:r>
              <a:rPr lang="en-US" b="1" dirty="0"/>
              <a:t>lag commercial</a:t>
            </a:r>
            <a:r>
              <a:rPr lang="en-US" dirty="0"/>
              <a:t> use in big data area and needs are quite modest</a:t>
            </a:r>
          </a:p>
          <a:p>
            <a:pPr lvl="1"/>
            <a:r>
              <a:rPr lang="en-US" dirty="0"/>
              <a:t>This will change and we can expect big data software stacks to become more important</a:t>
            </a:r>
          </a:p>
          <a:p>
            <a:r>
              <a:rPr lang="en-US" dirty="0"/>
              <a:t>Note </a:t>
            </a:r>
            <a:r>
              <a:rPr lang="en-US" b="1" dirty="0"/>
              <a:t>University</a:t>
            </a:r>
            <a:r>
              <a:rPr lang="en-US" dirty="0"/>
              <a:t> compute systems historically offer </a:t>
            </a:r>
            <a:r>
              <a:rPr lang="en-US" b="1" dirty="0"/>
              <a:t>HPC</a:t>
            </a:r>
            <a:r>
              <a:rPr lang="en-US" dirty="0"/>
              <a:t> and not Big Data Expertise.</a:t>
            </a:r>
          </a:p>
          <a:p>
            <a:pPr lvl="1"/>
            <a:r>
              <a:rPr lang="en-US" dirty="0"/>
              <a:t>We could anticipate users moving to </a:t>
            </a:r>
            <a:r>
              <a:rPr lang="en-US" b="1" dirty="0"/>
              <a:t>public clouds </a:t>
            </a:r>
            <a:r>
              <a:rPr lang="en-US" dirty="0"/>
              <a:t>(away from university systems) but</a:t>
            </a:r>
          </a:p>
          <a:p>
            <a:pPr lvl="1"/>
            <a:r>
              <a:rPr lang="en-US" b="1" dirty="0"/>
              <a:t>Users will still want support</a:t>
            </a:r>
          </a:p>
          <a:p>
            <a:r>
              <a:rPr lang="en-US" dirty="0"/>
              <a:t>Need  a </a:t>
            </a:r>
            <a:r>
              <a:rPr lang="en-US" b="1" dirty="0"/>
              <a:t>Requirements Analysis </a:t>
            </a:r>
            <a:r>
              <a:rPr lang="en-US" dirty="0"/>
              <a:t>that builds in application changes that might occur as users get more sophisticated</a:t>
            </a:r>
          </a:p>
          <a:p>
            <a:r>
              <a:rPr lang="en-US" dirty="0"/>
              <a:t>Need to help (</a:t>
            </a:r>
            <a:r>
              <a:rPr lang="en-US" b="1" dirty="0"/>
              <a:t>train</a:t>
            </a:r>
            <a:r>
              <a:rPr lang="en-US" dirty="0"/>
              <a:t>) </a:t>
            </a:r>
            <a:r>
              <a:rPr lang="en-US" b="1" dirty="0"/>
              <a:t>users </a:t>
            </a:r>
            <a:r>
              <a:rPr lang="en-US" dirty="0"/>
              <a:t>to explore big data opportunities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76200"/>
            <a:ext cx="9296400" cy="762000"/>
          </a:xfrm>
        </p:spPr>
        <p:txBody>
          <a:bodyPr/>
          <a:lstStyle/>
          <a:p>
            <a:pPr algn="ctr"/>
            <a:r>
              <a:rPr lang="en-US" dirty="0"/>
              <a:t>More on Academic (Research)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1657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620" y="1066800"/>
            <a:ext cx="9067800" cy="4572000"/>
          </a:xfrm>
        </p:spPr>
        <p:txBody>
          <a:bodyPr/>
          <a:lstStyle/>
          <a:p>
            <a:r>
              <a:rPr lang="en-US" dirty="0"/>
              <a:t>Yes if you value </a:t>
            </a:r>
            <a:r>
              <a:rPr lang="en-US" b="1" dirty="0"/>
              <a:t>ease of programming </a:t>
            </a:r>
            <a:r>
              <a:rPr lang="en-US" dirty="0"/>
              <a:t>over </a:t>
            </a:r>
            <a:r>
              <a:rPr lang="en-US" b="1" dirty="0"/>
              <a:t>performance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could be the case for most companies where they can find people who can </a:t>
            </a:r>
            <a:r>
              <a:rPr lang="en-US" b="1" dirty="0"/>
              <a:t>program in Spark/Hadoop</a:t>
            </a:r>
            <a:r>
              <a:rPr lang="en-US" dirty="0"/>
              <a:t> much more easily than people who can program in MPI. </a:t>
            </a:r>
          </a:p>
          <a:p>
            <a:pPr lvl="1"/>
            <a:r>
              <a:rPr lang="en-US" dirty="0"/>
              <a:t>Most of the complications including data, communications are abstracted away to </a:t>
            </a:r>
            <a:r>
              <a:rPr lang="en-US" b="1" dirty="0"/>
              <a:t>hide the parallelism </a:t>
            </a:r>
            <a:r>
              <a:rPr lang="en-US" dirty="0"/>
              <a:t>so that average programmer can use Spark/Flink easily and doesn't need to manage state, deal with file systems etc.</a:t>
            </a:r>
          </a:p>
          <a:p>
            <a:pPr lvl="1"/>
            <a:r>
              <a:rPr lang="en-US" b="1" dirty="0"/>
              <a:t>RDD data support </a:t>
            </a:r>
            <a:r>
              <a:rPr lang="en-US" dirty="0"/>
              <a:t>very helpful</a:t>
            </a:r>
          </a:p>
          <a:p>
            <a:r>
              <a:rPr lang="en-US" dirty="0"/>
              <a:t>For large data problems involving </a:t>
            </a:r>
            <a:r>
              <a:rPr lang="en-US" b="1" dirty="0"/>
              <a:t>heterogeneous data sources </a:t>
            </a:r>
            <a:r>
              <a:rPr lang="en-US" dirty="0"/>
              <a:t>such as HDFS with unstructured data, databases such as HBase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Yes if one needs </a:t>
            </a:r>
            <a:r>
              <a:rPr lang="en-US" b="1" dirty="0"/>
              <a:t>fault tolerance </a:t>
            </a:r>
            <a:r>
              <a:rPr lang="en-US" dirty="0"/>
              <a:t>for our programs. </a:t>
            </a:r>
          </a:p>
          <a:p>
            <a:pPr lvl="1"/>
            <a:r>
              <a:rPr lang="en-US" dirty="0"/>
              <a:t>Our 13-node Moe “big data” (Hadoop twitter analysis) cluster at IU faces such problems around once per month. One can always restart the job, but automatic fault tolerance is convenient.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34" y="152400"/>
            <a:ext cx="9126166" cy="731520"/>
          </a:xfrm>
        </p:spPr>
        <p:txBody>
          <a:bodyPr/>
          <a:lstStyle/>
          <a:p>
            <a:pPr algn="ctr"/>
            <a:r>
              <a:rPr lang="en-US" sz="4000" dirty="0"/>
              <a:t>Why use Spark Hadoop Flink </a:t>
            </a:r>
            <a:br>
              <a:rPr lang="en-US" sz="4000" dirty="0"/>
            </a:br>
            <a:r>
              <a:rPr lang="en-US" sz="4000" dirty="0"/>
              <a:t>rather than HPC?</a:t>
            </a:r>
          </a:p>
        </p:txBody>
      </p:sp>
    </p:spTree>
    <p:extLst>
      <p:ext uri="{BB962C8B-B14F-4D97-AF65-F5344CB8AC3E}">
        <p14:creationId xmlns:p14="http://schemas.microsoft.com/office/powerpoint/2010/main" val="409777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performance of Spark, Flink, Hadoop on classic parallel data analytics is </a:t>
            </a:r>
            <a:r>
              <a:rPr lang="en-US" sz="2400" b="1" dirty="0"/>
              <a:t>poor/dreadful</a:t>
            </a:r>
            <a:r>
              <a:rPr lang="en-US" sz="2400" dirty="0"/>
              <a:t>  whereas HPC (MPI) is </a:t>
            </a:r>
            <a:r>
              <a:rPr lang="en-US" sz="2400" b="1" dirty="0"/>
              <a:t>good</a:t>
            </a:r>
          </a:p>
          <a:p>
            <a:r>
              <a:rPr lang="en-US" sz="2400" dirty="0"/>
              <a:t>One way to understand  this is to note most Apache systems deliberately support a </a:t>
            </a:r>
            <a:r>
              <a:rPr lang="en-US" sz="2400" b="1" dirty="0"/>
              <a:t>dataflow programming model</a:t>
            </a:r>
          </a:p>
          <a:p>
            <a:r>
              <a:rPr lang="en-US" sz="2400" dirty="0"/>
              <a:t>e.g. for Reduce, Apache </a:t>
            </a:r>
            <a:r>
              <a:rPr lang="en-US" sz="2400" b="1" dirty="0"/>
              <a:t>will launch a bunch of tasks </a:t>
            </a:r>
            <a:r>
              <a:rPr lang="en-US" sz="2400" dirty="0"/>
              <a:t>and eventually bring results back</a:t>
            </a:r>
          </a:p>
          <a:p>
            <a:pPr lvl="1"/>
            <a:r>
              <a:rPr lang="en-US" sz="2400" dirty="0"/>
              <a:t>MPI runs a clever </a:t>
            </a:r>
            <a:r>
              <a:rPr lang="en-US" sz="2400" dirty="0" err="1"/>
              <a:t>AllReduce</a:t>
            </a:r>
            <a:r>
              <a:rPr lang="en-US" sz="2400" dirty="0"/>
              <a:t> interleaved </a:t>
            </a:r>
            <a:r>
              <a:rPr lang="en-US" sz="2400" b="1" dirty="0"/>
              <a:t>“in-place” tree</a:t>
            </a:r>
          </a:p>
          <a:p>
            <a:r>
              <a:rPr lang="en-US" sz="2400" dirty="0"/>
              <a:t>Maybe can preserve Spark, Flink programming model but </a:t>
            </a:r>
            <a:r>
              <a:rPr lang="en-US" sz="2400" b="1" dirty="0"/>
              <a:t>change implementation </a:t>
            </a:r>
            <a:r>
              <a:rPr lang="en-US" sz="2400" dirty="0"/>
              <a:t>“under the hood” where optimization important.</a:t>
            </a:r>
          </a:p>
          <a:p>
            <a:r>
              <a:rPr lang="en-US" sz="2400" dirty="0"/>
              <a:t>Note explicit </a:t>
            </a:r>
            <a:r>
              <a:rPr lang="en-US" sz="2400" b="1" dirty="0"/>
              <a:t>dataflow</a:t>
            </a:r>
            <a:r>
              <a:rPr lang="en-US" sz="2400" dirty="0"/>
              <a:t> is efficient and preferred at </a:t>
            </a:r>
            <a:r>
              <a:rPr lang="en-US" sz="2400" b="1" dirty="0"/>
              <a:t>coarse scale </a:t>
            </a:r>
            <a:r>
              <a:rPr lang="en-US" sz="2400" dirty="0"/>
              <a:t>as used in workflow systems</a:t>
            </a:r>
          </a:p>
          <a:p>
            <a:pPr lvl="1"/>
            <a:r>
              <a:rPr lang="en-US" sz="2400" dirty="0"/>
              <a:t>Need to change implementations for different problems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Why use HPC and not Spark, Flink, Hadoop?</a:t>
            </a:r>
          </a:p>
        </p:txBody>
      </p:sp>
    </p:spTree>
    <p:extLst>
      <p:ext uri="{BB962C8B-B14F-4D97-AF65-F5344CB8AC3E}">
        <p14:creationId xmlns:p14="http://schemas.microsoft.com/office/powerpoint/2010/main" val="355379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4" y="163793"/>
            <a:ext cx="9143999" cy="753134"/>
          </a:xfrm>
        </p:spPr>
        <p:txBody>
          <a:bodyPr/>
          <a:lstStyle/>
          <a:p>
            <a:pPr algn="ctr"/>
            <a:r>
              <a:rPr lang="en-US" dirty="0"/>
              <a:t>HPC Runtime versus ABDS distributed Computing Model on Data Analytics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0118"/>
            <a:ext cx="5562600" cy="45227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177898"/>
            <a:ext cx="5691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283" y="1039398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Hadoop</a:t>
            </a:r>
            <a:r>
              <a:rPr lang="en-US" dirty="0"/>
              <a:t> writes to disk and is</a:t>
            </a:r>
            <a:r>
              <a:rPr lang="en-US" b="1" dirty="0"/>
              <a:t> slowest</a:t>
            </a:r>
            <a:r>
              <a:rPr lang="en-US" dirty="0"/>
              <a:t>; </a:t>
            </a:r>
            <a:r>
              <a:rPr lang="en-US" b="1" dirty="0"/>
              <a:t>Spark </a:t>
            </a:r>
            <a:r>
              <a:rPr lang="en-US" dirty="0"/>
              <a:t>and </a:t>
            </a:r>
            <a:r>
              <a:rPr lang="en-US" b="1" dirty="0"/>
              <a:t>Flink</a:t>
            </a:r>
            <a:r>
              <a:rPr lang="en-US" dirty="0"/>
              <a:t> spawn many processes and do not support </a:t>
            </a:r>
            <a:r>
              <a:rPr lang="en-US" dirty="0" err="1"/>
              <a:t>AllReduce</a:t>
            </a:r>
            <a:r>
              <a:rPr lang="en-US" dirty="0"/>
              <a:t> directly; </a:t>
            </a:r>
            <a:br>
              <a:rPr lang="en-US" dirty="0"/>
            </a:br>
            <a:r>
              <a:rPr lang="en-US" b="1" dirty="0"/>
              <a:t>MPI</a:t>
            </a:r>
            <a:r>
              <a:rPr lang="en-US" dirty="0"/>
              <a:t> does in-place combined reduce/broadcast and is </a:t>
            </a:r>
            <a:r>
              <a:rPr lang="en-US" b="1" dirty="0"/>
              <a:t>fastest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27890-5E06-4454-9AD7-685835A514CE}"/>
              </a:ext>
            </a:extLst>
          </p:cNvPr>
          <p:cNvSpPr txBox="1"/>
          <p:nvPr/>
        </p:nvSpPr>
        <p:spPr>
          <a:xfrm>
            <a:off x="6400800" y="2362198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Need Polymorphic Reduction capability choosing best implementation</a:t>
            </a:r>
          </a:p>
          <a:p>
            <a:r>
              <a:rPr lang="en-US" sz="2000" dirty="0"/>
              <a:t>Use New HPC communication mechanisms</a:t>
            </a:r>
          </a:p>
          <a:p>
            <a:r>
              <a:rPr lang="en-US" sz="2000" dirty="0"/>
              <a:t>Mutable model</a:t>
            </a:r>
          </a:p>
          <a:p>
            <a:r>
              <a:rPr lang="en-US" sz="2000" dirty="0"/>
              <a:t>Immutable data</a:t>
            </a:r>
          </a:p>
        </p:txBody>
      </p:sp>
    </p:spTree>
    <p:extLst>
      <p:ext uri="{BB962C8B-B14F-4D97-AF65-F5344CB8AC3E}">
        <p14:creationId xmlns:p14="http://schemas.microsoft.com/office/powerpoint/2010/main" val="93801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43" y="1168621"/>
            <a:ext cx="4151264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816"/>
            <a:ext cx="4946143" cy="297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4105870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MDS execution time on 16 nodes with 20 processes in each node with varying number of points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4105870"/>
            <a:ext cx="3792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MDS execution time with 32000 points on varying number of nodes. Each node runs 20 parallel tasks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31282"/>
            <a:ext cx="9126166" cy="71708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i="0" u="none">
                <a:solidFill>
                  <a:srgbClr val="B30838"/>
                </a:solidFill>
                <a:latin typeface="+mj-lt"/>
                <a:ea typeface="+mj-ea"/>
                <a:cs typeface="ＭＳ Ｐゴシック" pitchFamily="-107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kern="0" dirty="0"/>
              <a:t>Multidimensional Scaling MDS Results with Flink, Spark and MPI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136889"/>
            <a:ext cx="9021207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MDS performed poorly on Flink due to its lack of support for nested iterations. Need to have data locality (alignment) sensitivity</a:t>
            </a:r>
          </a:p>
        </p:txBody>
      </p:sp>
    </p:spTree>
    <p:extLst>
      <p:ext uri="{BB962C8B-B14F-4D97-AF65-F5344CB8AC3E}">
        <p14:creationId xmlns:p14="http://schemas.microsoft.com/office/powerpoint/2010/main" val="992654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6" y="998590"/>
            <a:ext cx="3725587" cy="2279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5" y="3616085"/>
            <a:ext cx="3725587" cy="2238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3046" y="5854535"/>
            <a:ext cx="2597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Parallelism of 2 and using  8 Nodes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1728"/>
            <a:ext cx="31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Intel </a:t>
            </a:r>
            <a:r>
              <a:rPr lang="en-US" sz="1600" b="1" dirty="0" err="1"/>
              <a:t>Haswell</a:t>
            </a:r>
            <a:r>
              <a:rPr lang="en-US" sz="1600" b="1" dirty="0"/>
              <a:t> </a:t>
            </a:r>
            <a:r>
              <a:rPr lang="en-US" sz="1600" dirty="0"/>
              <a:t>Cluster with 2.4GHz Processors and 56Gbps </a:t>
            </a:r>
            <a:r>
              <a:rPr lang="en-US" sz="1600" dirty="0" err="1"/>
              <a:t>Infiniband</a:t>
            </a:r>
            <a:r>
              <a:rPr lang="en-US" sz="1600" dirty="0"/>
              <a:t> and 1Gbps Ethernet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5869320"/>
            <a:ext cx="2553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Parallelism of 2 and using 4 Nodes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3682" y="63550"/>
            <a:ext cx="323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Intel </a:t>
            </a:r>
            <a:r>
              <a:rPr lang="en-US" sz="1600" b="1" dirty="0"/>
              <a:t>KNL </a:t>
            </a:r>
            <a:r>
              <a:rPr lang="en-US" sz="1600" dirty="0"/>
              <a:t>Cluster with 1.4GHz Processors and 100Gbps Omni-Path and 1Gbps Ethernet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08278"/>
            <a:ext cx="3738582" cy="22462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40889"/>
            <a:ext cx="3794050" cy="23212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192661"/>
            <a:ext cx="91368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Twitter Heron Streaming Software using HPC Hardware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4800600" y="63550"/>
            <a:ext cx="0" cy="60679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336174" y="3219430"/>
            <a:ext cx="2666114" cy="46166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Small messages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8530" y="174707"/>
            <a:ext cx="2441403" cy="46166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en-US" b="1" dirty="0"/>
              <a:t>Large messages </a:t>
            </a:r>
          </a:p>
        </p:txBody>
      </p:sp>
    </p:spTree>
    <p:extLst>
      <p:ext uri="{BB962C8B-B14F-4D97-AF65-F5344CB8AC3E}">
        <p14:creationId xmlns:p14="http://schemas.microsoft.com/office/powerpoint/2010/main" val="11029476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SPIDAL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SPIDAL" id="{7C01B97D-DF9F-4123-89DC-28F1F97B60D5}" vid="{A1043A46-8E94-4D5C-8449-A0EFCB4292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ThemeSPIDAL</Template>
  <TotalTime>36619</TotalTime>
  <Words>1401</Words>
  <Application>Microsoft Office PowerPoint</Application>
  <PresentationFormat>On-screen Show (4:3)</PresentationFormat>
  <Paragraphs>162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Franklin Gothic Medium</vt:lpstr>
      <vt:lpstr>Times New Roman</vt:lpstr>
      <vt:lpstr>ThemeSPIDAL</vt:lpstr>
      <vt:lpstr>A Global System Architecture Next Generation HPC-ABDS</vt:lpstr>
      <vt:lpstr>Problem</vt:lpstr>
      <vt:lpstr>Big Data Software and Applications</vt:lpstr>
      <vt:lpstr>More on Academic (Research) Applications</vt:lpstr>
      <vt:lpstr>Why use Spark Hadoop Flink  rather than HPC?</vt:lpstr>
      <vt:lpstr>Why use HPC and not Spark, Flink, Hadoop?</vt:lpstr>
      <vt:lpstr>HPC Runtime versus ABDS distributed Computing Model on Data Analytics</vt:lpstr>
      <vt:lpstr>PowerPoint Presentation</vt:lpstr>
      <vt:lpstr>PowerPoint Presentation</vt:lpstr>
      <vt:lpstr>Knights Landing KNL Data Analytics: Harp, Spark, NOMAD Single Node and Cluster performance: 1.4GHz 68 core nodes</vt:lpstr>
      <vt:lpstr>Components of Big Data Stack</vt:lpstr>
      <vt:lpstr>Solution</vt:lpstr>
      <vt:lpstr>What is the challenge?</vt:lpstr>
      <vt:lpstr>Important Trends I</vt:lpstr>
      <vt:lpstr>Important Trends II</vt:lpstr>
      <vt:lpstr>Important Trends III</vt:lpstr>
      <vt:lpstr>Predictions/Assumptions</vt:lpstr>
      <vt:lpstr>Proposed Approach I</vt:lpstr>
      <vt:lpstr>Proposed Approach II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797</cp:revision>
  <cp:lastPrinted>2009-05-27T19:00:23Z</cp:lastPrinted>
  <dcterms:created xsi:type="dcterms:W3CDTF">2011-04-26T20:44:01Z</dcterms:created>
  <dcterms:modified xsi:type="dcterms:W3CDTF">2017-06-11T13:40:27Z</dcterms:modified>
</cp:coreProperties>
</file>