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72" r:id="rId10"/>
    <p:sldId id="271" r:id="rId11"/>
    <p:sldId id="263" r:id="rId12"/>
    <p:sldId id="270" r:id="rId13"/>
    <p:sldId id="264" r:id="rId14"/>
    <p:sldId id="265" r:id="rId15"/>
    <p:sldId id="273" r:id="rId16"/>
    <p:sldId id="269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3E13-8615-4A4E-A58D-7804ED944787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1DA6D-6CD4-4C8D-9AA0-6218857CF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 Experimenting </a:t>
            </a:r>
            <a:r>
              <a:rPr lang="en-US" dirty="0" err="1" smtClean="0"/>
              <a:t>Lucene</a:t>
            </a:r>
            <a:r>
              <a:rPr lang="en-US" dirty="0" smtClean="0"/>
              <a:t> Index on </a:t>
            </a:r>
            <a:r>
              <a:rPr lang="en-US" dirty="0" err="1" smtClean="0"/>
              <a:t>HBase</a:t>
            </a:r>
            <a:r>
              <a:rPr lang="en-US" dirty="0" smtClean="0"/>
              <a:t> in an HPC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/>
              <a:t>Xiaoming</a:t>
            </a:r>
            <a:r>
              <a:rPr lang="en-US" dirty="0"/>
              <a:t> </a:t>
            </a:r>
            <a:r>
              <a:rPr lang="en-US" dirty="0" err="1" smtClean="0"/>
              <a:t>Gao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Vaibhav</a:t>
            </a:r>
            <a:r>
              <a:rPr lang="en-US" dirty="0"/>
              <a:t> </a:t>
            </a:r>
            <a:r>
              <a:rPr lang="en-US" dirty="0" err="1" smtClean="0"/>
              <a:t>Nachankar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Judy </a:t>
            </a:r>
            <a:r>
              <a:rPr lang="en-US" dirty="0" err="1"/>
              <a:t>Qiu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the system architecture: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- Natural integration with </a:t>
            </a:r>
            <a:r>
              <a:rPr lang="en-US" sz="2800" dirty="0" err="1" smtClean="0"/>
              <a:t>HBase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- Reliable and scalable index data storage</a:t>
            </a:r>
          </a:p>
          <a:p>
            <a:pPr>
              <a:buNone/>
            </a:pPr>
            <a:r>
              <a:rPr lang="en-US" sz="2800" dirty="0" smtClean="0"/>
              <a:t>	- Distributed workload for index data access</a:t>
            </a:r>
          </a:p>
          <a:p>
            <a:pPr>
              <a:buNone/>
            </a:pPr>
            <a:r>
              <a:rPr lang="en-US" sz="2800" dirty="0" smtClean="0"/>
              <a:t>	- Real-time document addition and deletion</a:t>
            </a:r>
          </a:p>
          <a:p>
            <a:pPr>
              <a:buNone/>
            </a:pPr>
            <a:r>
              <a:rPr lang="en-US" sz="2800" dirty="0" smtClean="0"/>
              <a:t>	-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 programs for building index and index data analysis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14400"/>
          </a:xfrm>
        </p:spPr>
        <p:txBody>
          <a:bodyPr>
            <a:normAutofit fontScale="92500"/>
          </a:bodyPr>
          <a:lstStyle/>
          <a:p>
            <a:pPr lvl="0">
              <a:defRPr/>
            </a:pPr>
            <a:r>
              <a:rPr lang="en-US" sz="2400" dirty="0"/>
              <a:t>Experiments completed in the Alamo HPC cluster of </a:t>
            </a:r>
            <a:r>
              <a:rPr lang="en-US" sz="2400" dirty="0" err="1"/>
              <a:t>FutureGrid</a:t>
            </a:r>
            <a:endParaRPr lang="en-US" sz="2400" dirty="0"/>
          </a:p>
          <a:p>
            <a:pPr lvl="0">
              <a:defRPr/>
            </a:pPr>
            <a:r>
              <a:rPr lang="en-US" sz="2400" dirty="0" err="1"/>
              <a:t>MyHadoop</a:t>
            </a:r>
            <a:r>
              <a:rPr lang="en-US" sz="2400" dirty="0"/>
              <a:t> -&gt; </a:t>
            </a:r>
            <a:r>
              <a:rPr lang="en-US" sz="2400" dirty="0" err="1" smtClean="0"/>
              <a:t>MyHBase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504262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09599"/>
          </a:xfrm>
        </p:spPr>
        <p:txBody>
          <a:bodyPr/>
          <a:lstStyle/>
          <a:p>
            <a:r>
              <a:rPr lang="en-US" dirty="0" smtClean="0"/>
              <a:t>Workflow: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9" y="1828800"/>
            <a:ext cx="632213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625048" y="5181599"/>
            <a:ext cx="2877515" cy="109129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Preliminary index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21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Number of books indexed: 2294</a:t>
            </a:r>
          </a:p>
          <a:p>
            <a:r>
              <a:rPr lang="en-US" sz="2400" dirty="0"/>
              <a:t>N</a:t>
            </a:r>
            <a:r>
              <a:rPr lang="en-US" sz="2400" dirty="0" smtClean="0"/>
              <a:t>umber of distinct terms: 406689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85948" y="5867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295662 terms (73%) appear only in 1 book.</a:t>
            </a:r>
          </a:p>
          <a:p>
            <a:r>
              <a:rPr lang="en-US" sz="2000" dirty="0" smtClean="0"/>
              <a:t>“1” appears in 1904 books.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759723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Preliminary index </a:t>
            </a:r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7912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254934 terms (63%) appear only once </a:t>
            </a:r>
            <a:r>
              <a:rPr lang="en-US" sz="2000" dirty="0" smtClean="0"/>
              <a:t>in all </a:t>
            </a:r>
            <a:r>
              <a:rPr lang="en-US" sz="2000" dirty="0" smtClean="0"/>
              <a:t>books.</a:t>
            </a:r>
          </a:p>
          <a:p>
            <a:r>
              <a:rPr lang="en-US" sz="2000" dirty="0"/>
              <a:t>“we” appears 103174 </a:t>
            </a:r>
            <a:r>
              <a:rPr lang="en-US" sz="2000" dirty="0" smtClean="0"/>
              <a:t>times in the whole data set.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6375073" cy="45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Preliminary index data analysis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613736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94% </a:t>
            </a:r>
            <a:r>
              <a:rPr lang="en-US" sz="2000" dirty="0" smtClean="0"/>
              <a:t>of all terms have a record size of &lt;= 500 bytes in the frequency index table.</a:t>
            </a:r>
          </a:p>
          <a:p>
            <a:r>
              <a:rPr lang="en-US" sz="2000" dirty="0" smtClean="0"/>
              <a:t>Largest record size: 85KB for “from”. Smallest record size: 48 bytes for “w9”.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496050" cy="423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8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Comparison with 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Pig and Hive: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000" dirty="0" smtClean="0"/>
              <a:t>- Pig Latin and </a:t>
            </a:r>
            <a:r>
              <a:rPr lang="en-US" sz="2000" dirty="0" err="1" smtClean="0"/>
              <a:t>HiveQL</a:t>
            </a:r>
            <a:r>
              <a:rPr lang="en-US" sz="2000" dirty="0" smtClean="0"/>
              <a:t> have operators for search, but not based on indices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Suitable for batch analysis to large data sets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SolrCloud</a:t>
            </a:r>
            <a:r>
              <a:rPr lang="en-US" sz="2400" dirty="0" smtClean="0"/>
              <a:t>, </a:t>
            </a:r>
            <a:r>
              <a:rPr lang="en-US" sz="2400" dirty="0" err="1" smtClean="0"/>
              <a:t>ElasticSearch</a:t>
            </a:r>
            <a:r>
              <a:rPr lang="en-US" sz="2400" dirty="0" smtClean="0"/>
              <a:t>, </a:t>
            </a:r>
            <a:r>
              <a:rPr lang="en-US" sz="2400" dirty="0" err="1" smtClean="0"/>
              <a:t>Katta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Distributed search systems based on </a:t>
            </a:r>
            <a:r>
              <a:rPr lang="en-US" sz="2000" dirty="0" err="1" smtClean="0"/>
              <a:t>Lucene</a:t>
            </a:r>
            <a:r>
              <a:rPr lang="en-US" sz="2000" dirty="0" smtClean="0"/>
              <a:t> indices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Indices organized as files; not a natural integration with </a:t>
            </a:r>
            <a:r>
              <a:rPr lang="en-US" sz="2000" dirty="0" err="1" smtClean="0"/>
              <a:t>HBase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- Each has its own system management mechanisms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Solandra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Inverted index implemented as tables in Cassandra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Different index table designs; no </a:t>
            </a:r>
            <a:r>
              <a:rPr lang="en-US" sz="2000" dirty="0" err="1" smtClean="0"/>
              <a:t>MapReduce</a:t>
            </a:r>
            <a:r>
              <a:rPr lang="en-US" sz="2000" dirty="0" smtClean="0"/>
              <a:t> support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Distributed performance evaluation</a:t>
            </a:r>
          </a:p>
          <a:p>
            <a:endParaRPr lang="en-US" sz="2400" dirty="0"/>
          </a:p>
          <a:p>
            <a:r>
              <a:rPr lang="en-US" sz="2400" dirty="0" smtClean="0"/>
              <a:t>Distributed search engine integrated with </a:t>
            </a:r>
            <a:r>
              <a:rPr lang="en-US" sz="2400" dirty="0" err="1" smtClean="0"/>
              <a:t>HBase</a:t>
            </a:r>
            <a:r>
              <a:rPr lang="en-US" sz="2400" dirty="0" smtClean="0"/>
              <a:t> region servers</a:t>
            </a:r>
          </a:p>
          <a:p>
            <a:endParaRPr lang="en-US" sz="2400" b="1" dirty="0" smtClean="0"/>
          </a:p>
          <a:p>
            <a:r>
              <a:rPr lang="en-US" sz="2400" dirty="0" smtClean="0"/>
              <a:t>More data analysis or text mining based on the index support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System design and implementation</a:t>
            </a:r>
          </a:p>
          <a:p>
            <a:endParaRPr lang="en-US" dirty="0" smtClean="0"/>
          </a:p>
          <a:p>
            <a:r>
              <a:rPr lang="en-US" dirty="0" smtClean="0"/>
              <a:t>Preliminary index data analysis</a:t>
            </a:r>
          </a:p>
          <a:p>
            <a:endParaRPr lang="en-US" dirty="0" smtClean="0"/>
          </a:p>
          <a:p>
            <a:r>
              <a:rPr lang="en-US" dirty="0" smtClean="0"/>
              <a:t>Comparison with related work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sz="2400" dirty="0" smtClean="0"/>
              <a:t>Background: data intensive computing requires storage solutions for huge amounts of data</a:t>
            </a:r>
          </a:p>
          <a:p>
            <a:r>
              <a:rPr lang="en-US" sz="2400" dirty="0" smtClean="0"/>
              <a:t>One proposed solution: </a:t>
            </a:r>
            <a:r>
              <a:rPr lang="en-US" sz="2400" dirty="0" err="1" smtClean="0"/>
              <a:t>HBase</a:t>
            </a:r>
            <a:r>
              <a:rPr lang="en-US" sz="2400" dirty="0" smtClean="0"/>
              <a:t>, </a:t>
            </a:r>
            <a:r>
              <a:rPr lang="en-US" sz="2400" dirty="0" err="1" smtClean="0"/>
              <a:t>Hadoop</a:t>
            </a:r>
            <a:r>
              <a:rPr lang="en-US" sz="2400" dirty="0" smtClean="0"/>
              <a:t> implementation of Google’s </a:t>
            </a:r>
            <a:r>
              <a:rPr lang="en-US" sz="2400" dirty="0" err="1" smtClean="0"/>
              <a:t>BigTable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76600"/>
            <a:ext cx="676552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HBase</a:t>
            </a:r>
            <a:r>
              <a:rPr lang="en-US" sz="2400" dirty="0" smtClean="0"/>
              <a:t> architecture: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00200"/>
            <a:ext cx="4876800" cy="320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6482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Tables split into regions and served by region servers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Reliable data storage and efficient access to TBs or PBs of data, successful application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Facebook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Twitter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Problem: no inherent mechanism for field value searching, especially for full-text values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/>
              <a:t>Inverted index: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2000" dirty="0" smtClean="0"/>
              <a:t>- &lt;term value&gt; -&gt; &lt;doc id&gt;, &lt;doc id&gt;, …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“computing” -&gt; doc1, doc3, …</a:t>
            </a:r>
            <a:endParaRPr lang="en-US" sz="2000" dirty="0"/>
          </a:p>
          <a:p>
            <a:r>
              <a:rPr lang="en-US" sz="2400" dirty="0" smtClean="0"/>
              <a:t>Apache </a:t>
            </a:r>
            <a:r>
              <a:rPr lang="en-US" sz="2400" dirty="0" err="1" smtClean="0"/>
              <a:t>Lucene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Inverted index library for full-text search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Incremental indexing, document scoring, and multi-index search with merged results, etc.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Existing </a:t>
            </a:r>
            <a:r>
              <a:rPr lang="en-US" sz="2000" dirty="0" err="1" smtClean="0"/>
              <a:t>Lucene</a:t>
            </a:r>
            <a:r>
              <a:rPr lang="en-US" sz="2000" dirty="0" smtClean="0"/>
              <a:t>-based indexing systems use files to store index data – not a natural integration with </a:t>
            </a:r>
            <a:r>
              <a:rPr lang="en-US" sz="2000" dirty="0" err="1" smtClean="0"/>
              <a:t>HBase</a:t>
            </a:r>
            <a:endParaRPr lang="en-US" sz="2000" dirty="0" smtClean="0"/>
          </a:p>
          <a:p>
            <a:r>
              <a:rPr lang="en-US" sz="2400" dirty="0" smtClean="0"/>
              <a:t>Solution: integrate and maintain inverted indices directly in </a:t>
            </a:r>
            <a:r>
              <a:rPr lang="en-US" sz="2400" dirty="0" err="1" smtClean="0"/>
              <a:t>HBase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7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Data from a real digital library application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200" dirty="0" smtClean="0"/>
              <a:t>-</a:t>
            </a:r>
            <a:r>
              <a:rPr lang="en-US" sz="2200" dirty="0"/>
              <a:t> </a:t>
            </a:r>
            <a:r>
              <a:rPr lang="en-US" sz="2200" dirty="0" smtClean="0"/>
              <a:t>Bibliography </a:t>
            </a:r>
            <a:r>
              <a:rPr lang="en-US" sz="2200" dirty="0"/>
              <a:t>data, page image data, texts data</a:t>
            </a:r>
            <a:endParaRPr lang="en-US" sz="2200" dirty="0" smtClean="0"/>
          </a:p>
          <a:p>
            <a:pPr>
              <a:buNone/>
            </a:pPr>
            <a:r>
              <a:rPr lang="en-US" sz="2200" dirty="0"/>
              <a:t>	- </a:t>
            </a:r>
            <a:r>
              <a:rPr lang="en-US" sz="2200" dirty="0"/>
              <a:t>R</a:t>
            </a:r>
            <a:r>
              <a:rPr lang="en-US" sz="2200" dirty="0" smtClean="0"/>
              <a:t>equirements: answer users’ queries for </a:t>
            </a:r>
            <a:r>
              <a:rPr lang="en-US" sz="2200" dirty="0" smtClean="0"/>
              <a:t>books, </a:t>
            </a:r>
            <a:r>
              <a:rPr lang="en-US" sz="2200" dirty="0" smtClean="0"/>
              <a:t>and fetch book pages for users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endParaRPr lang="en-US" sz="2600" dirty="0"/>
          </a:p>
          <a:p>
            <a:r>
              <a:rPr lang="en-US" sz="2600" dirty="0" smtClean="0"/>
              <a:t>Query format: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200" dirty="0" smtClean="0"/>
              <a:t>- {&lt;</a:t>
            </a:r>
            <a:r>
              <a:rPr lang="en-US" sz="2200" dirty="0"/>
              <a:t>field1&gt;: term1, term2, ...; &lt;field2&gt;: term1, term2, ...; ...} </a:t>
            </a:r>
            <a:endParaRPr lang="en-US" sz="2200" dirty="0" smtClean="0"/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smtClean="0"/>
              <a:t>- </a:t>
            </a:r>
            <a:r>
              <a:rPr lang="en-US" sz="2200" dirty="0"/>
              <a:t>{title: "computer"; authors: "Radiohead"; text: "Let down"}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78300" y="2931248"/>
            <a:ext cx="1117600" cy="522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19200" y="4343400"/>
            <a:ext cx="67056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HBase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87700" y="4495800"/>
            <a:ext cx="1397000" cy="8490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bibliography table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4100" y="4495800"/>
            <a:ext cx="1219200" cy="8490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text data table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88100" y="4495800"/>
            <a:ext cx="1295400" cy="8490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image data table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00200" y="4495800"/>
            <a:ext cx="13589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Lucene index tables</a:t>
            </a:r>
            <a:endParaRPr lang="en-US" dirty="0"/>
          </a:p>
        </p:txBody>
      </p:sp>
      <p:pic>
        <p:nvPicPr>
          <p:cNvPr id="10" name="Picture 2" descr="C:\Users\Xiaoming\AppData\Local\Microsoft\Windows\Temporary Internet Files\Content.IE5\IBCS4VLX\MC90043487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0" y="1600200"/>
            <a:ext cx="698369" cy="69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>
            <a:stCxn id="4" idx="4"/>
            <a:endCxn id="8" idx="0"/>
          </p:cNvCxnSpPr>
          <p:nvPr/>
        </p:nvCxnSpPr>
        <p:spPr>
          <a:xfrm>
            <a:off x="4737100" y="3453762"/>
            <a:ext cx="2298700" cy="1042038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4"/>
            <a:endCxn id="9" idx="0"/>
          </p:cNvCxnSpPr>
          <p:nvPr/>
        </p:nvCxnSpPr>
        <p:spPr>
          <a:xfrm flipH="1">
            <a:off x="2279650" y="3453762"/>
            <a:ext cx="2457450" cy="1042038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4"/>
            <a:endCxn id="6" idx="0"/>
          </p:cNvCxnSpPr>
          <p:nvPr/>
        </p:nvCxnSpPr>
        <p:spPr>
          <a:xfrm flipH="1">
            <a:off x="3886200" y="3453762"/>
            <a:ext cx="850900" cy="1042038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4"/>
            <a:endCxn id="7" idx="0"/>
          </p:cNvCxnSpPr>
          <p:nvPr/>
        </p:nvCxnSpPr>
        <p:spPr>
          <a:xfrm>
            <a:off x="4737100" y="3453762"/>
            <a:ext cx="736600" cy="1042038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5044" y="3769661"/>
            <a:ext cx="48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②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49189" y="3745468"/>
            <a:ext cx="48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③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9294" y="2366311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④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0" idx="1"/>
            <a:endCxn id="4" idx="1"/>
          </p:cNvCxnSpPr>
          <p:nvPr/>
        </p:nvCxnSpPr>
        <p:spPr>
          <a:xfrm flipH="1">
            <a:off x="4341969" y="1949385"/>
            <a:ext cx="1055531" cy="1058383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83100" y="2133600"/>
            <a:ext cx="52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①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903289" y="2286000"/>
            <a:ext cx="609600" cy="64524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234578" y="2362200"/>
            <a:ext cx="548777" cy="64556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10200" y="2638436"/>
            <a:ext cx="48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⑤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22800" y="373380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⑥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51451" y="373380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6" grpId="0" build="allAtOnce"/>
      <p:bldP spid="17" grpId="0" build="allAtOnce"/>
      <p:bldP spid="19" grpId="0" build="allAtOnce"/>
      <p:bldP spid="22" grpId="0" build="allAtOnce"/>
      <p:bldP spid="23" grpId="0" build="allAtOnce"/>
      <p:bldP spid="2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87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Table schemas: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09309"/>
              </p:ext>
            </p:extLst>
          </p:nvPr>
        </p:nvGraphicFramePr>
        <p:xfrm>
          <a:off x="762000" y="1981200"/>
          <a:ext cx="7391400" cy="335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5715000"/>
              </a:tblGrid>
              <a:tr h="468653">
                <a:tc>
                  <a:txBody>
                    <a:bodyPr/>
                    <a:lstStyle/>
                    <a:p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Schema</a:t>
                      </a:r>
                      <a:endParaRPr lang="en-US" dirty="0"/>
                    </a:p>
                  </a:txBody>
                  <a:tcPr/>
                </a:tc>
              </a:tr>
              <a:tr h="967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Book bibliography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&lt;book id&gt; --&gt; {md:[title, category, authors,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createdYear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publishers, location,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startPage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currentPage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ISBN, additional,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dirPath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keywords]} </a:t>
                      </a:r>
                    </a:p>
                  </a:txBody>
                  <a:tcPr/>
                </a:tc>
              </a:tr>
              <a:tr h="392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Book text data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&lt;book id&gt; --&gt; {pages:[1, 2, ...]} </a:t>
                      </a:r>
                    </a:p>
                  </a:txBody>
                  <a:tcPr/>
                </a:tc>
              </a:tr>
              <a:tr h="392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Book image data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&lt;book id&gt;-&lt;page number&gt; --&gt; {image:[image]} </a:t>
                      </a:r>
                    </a:p>
                  </a:txBody>
                  <a:tcPr/>
                </a:tc>
              </a:tr>
              <a:tr h="392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Lucene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index 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&lt;term value&gt; --&gt; {frequencies:[&lt;book id&gt;, &lt;book id&gt;, ...]}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&lt;term value&gt; --&gt; {positions:[&lt;book id&gt;, &lt;book id&gt;, ...]}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Index table schema for storing term frequencies: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05000" y="2209800"/>
            <a:ext cx="6629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2209800"/>
            <a:ext cx="6629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1"/>
            <a:endCxn id="7" idx="3"/>
          </p:cNvCxnSpPr>
          <p:nvPr/>
        </p:nvCxnSpPr>
        <p:spPr>
          <a:xfrm>
            <a:off x="1905000" y="2552700"/>
            <a:ext cx="66294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22098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frequencies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2552700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43400" y="2576104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48989" y="257852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256685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1349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255378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(other book ids)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1" y="2922032"/>
            <a:ext cx="121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“database”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>
            <a:off x="1446711" y="3106698"/>
            <a:ext cx="4582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7089" y="2914650"/>
            <a:ext cx="60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81400" y="2921726"/>
            <a:ext cx="60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37463" y="2913561"/>
            <a:ext cx="590550" cy="367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8289" y="3786597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Index table schema for storing term position vectors: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1906089" y="4396196"/>
            <a:ext cx="6629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06089" y="4396196"/>
            <a:ext cx="6629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5" idx="1"/>
            <a:endCxn id="25" idx="3"/>
          </p:cNvCxnSpPr>
          <p:nvPr/>
        </p:nvCxnSpPr>
        <p:spPr>
          <a:xfrm>
            <a:off x="1906089" y="4739096"/>
            <a:ext cx="66294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10100" y="4396196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positions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125289" y="4739096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4736528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0078" y="476491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430089" y="475324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1349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725489" y="474018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(other book ids)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8600" y="51084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“database”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3" idx="3"/>
          </p:cNvCxnSpPr>
          <p:nvPr/>
        </p:nvCxnSpPr>
        <p:spPr>
          <a:xfrm>
            <a:off x="1447800" y="5293094"/>
            <a:ext cx="4582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59578" y="5101046"/>
            <a:ext cx="988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1, 24, 33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124200" y="5081996"/>
            <a:ext cx="153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1, 34, 77, 221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38552" y="5099957"/>
            <a:ext cx="590550" cy="367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481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Experimenting Lucene Index on HBase in an HPC Environment</vt:lpstr>
      <vt:lpstr>Outline</vt:lpstr>
      <vt:lpstr>Introduction</vt:lpstr>
      <vt:lpstr>Introduction</vt:lpstr>
      <vt:lpstr>Introduction</vt:lpstr>
      <vt:lpstr>System design</vt:lpstr>
      <vt:lpstr>System design</vt:lpstr>
      <vt:lpstr>System design</vt:lpstr>
      <vt:lpstr>System design</vt:lpstr>
      <vt:lpstr>System design</vt:lpstr>
      <vt:lpstr>System implementation</vt:lpstr>
      <vt:lpstr>System implementation</vt:lpstr>
      <vt:lpstr>Preliminary index data analysis</vt:lpstr>
      <vt:lpstr>Preliminary index data analysis</vt:lpstr>
      <vt:lpstr>Preliminary index data analysis</vt:lpstr>
      <vt:lpstr>Comparison with related work</vt:lpstr>
      <vt:lpstr>Future work</vt:lpstr>
      <vt:lpstr>Thanks!</vt:lpstr>
    </vt:vector>
  </TitlesOfParts>
  <Company>IU-PTI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Xiaoming Gao</dc:creator>
  <cp:lastModifiedBy>Xiaoming</cp:lastModifiedBy>
  <cp:revision>134</cp:revision>
  <dcterms:created xsi:type="dcterms:W3CDTF">2011-10-11T19:36:23Z</dcterms:created>
  <dcterms:modified xsi:type="dcterms:W3CDTF">2011-11-11T07:10:38Z</dcterms:modified>
</cp:coreProperties>
</file>