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1"/>
  </p:notesMasterIdLst>
  <p:sldIdLst>
    <p:sldId id="267" r:id="rId2"/>
    <p:sldId id="784" r:id="rId3"/>
    <p:sldId id="769" r:id="rId4"/>
    <p:sldId id="768" r:id="rId5"/>
    <p:sldId id="785" r:id="rId6"/>
    <p:sldId id="770" r:id="rId7"/>
    <p:sldId id="771" r:id="rId8"/>
    <p:sldId id="772" r:id="rId9"/>
    <p:sldId id="781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CDC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6" autoAdjust="0"/>
    <p:restoredTop sz="89293" autoAdjust="0"/>
  </p:normalViewPr>
  <p:slideViewPr>
    <p:cSldViewPr>
      <p:cViewPr varScale="1">
        <p:scale>
          <a:sx n="111" d="100"/>
          <a:sy n="111" d="100"/>
        </p:scale>
        <p:origin x="4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4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7/22/2014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7/22/2014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7/22/2014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7/22/2014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7/22/2014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7/22/2014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7/22/2014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7/22/2014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2904671" y="635635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Research@SOIC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78" y="457200"/>
            <a:ext cx="9144000" cy="1339057"/>
          </a:xfrm>
        </p:spPr>
        <p:txBody>
          <a:bodyPr>
            <a:noAutofit/>
          </a:bodyPr>
          <a:lstStyle/>
          <a:p>
            <a:r>
              <a:rPr lang="en-US" sz="3600" dirty="0" smtClean="0"/>
              <a:t>Panel: New </a:t>
            </a:r>
            <a:r>
              <a:rPr lang="en-US" sz="3600" dirty="0"/>
              <a:t>Opportunities in</a:t>
            </a:r>
            <a:br>
              <a:rPr lang="en-US" sz="3600" dirty="0"/>
            </a:br>
            <a:r>
              <a:rPr lang="en-US" sz="3600" dirty="0"/>
              <a:t>  High Performance Data Analytics (HPDA) and</a:t>
            </a:r>
            <a:br>
              <a:rPr lang="en-US" sz="3600" dirty="0"/>
            </a:br>
            <a:r>
              <a:rPr lang="en-US" sz="3600" dirty="0"/>
              <a:t>  High Performance Computing (HPC)</a:t>
            </a:r>
            <a:r>
              <a:rPr lang="en-US" sz="4000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1" y="2057400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2014 International Conference on High Performance Computing &amp; Simulation (HPCS 2014) July 21 – 25, 2014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Savoia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Hotel Regency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Bologna (Italy)</a:t>
            </a: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July 22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778" y="4191000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25" y="4267200"/>
            <a:ext cx="91440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Geoffrey 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SPIDAL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8991600" cy="1752600"/>
          </a:xfrm>
        </p:spPr>
        <p:txBody>
          <a:bodyPr/>
          <a:lstStyle/>
          <a:p>
            <a:r>
              <a:rPr lang="en-US" b="1" dirty="0"/>
              <a:t>(Scalable Parallel Interoperable </a:t>
            </a:r>
            <a:endParaRPr lang="en-US" b="1" dirty="0" smtClean="0"/>
          </a:p>
          <a:p>
            <a:r>
              <a:rPr lang="en-US" b="1" dirty="0" smtClean="0"/>
              <a:t>Data </a:t>
            </a:r>
            <a:r>
              <a:rPr lang="en-US" b="1" dirty="0"/>
              <a:t>Analytics Library)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0" y="0"/>
            <a:ext cx="9144000" cy="685800"/>
          </a:xfrm>
        </p:spPr>
        <p:txBody>
          <a:bodyPr/>
          <a:lstStyle/>
          <a:p>
            <a:r>
              <a:rPr lang="en-US" dirty="0" smtClean="0"/>
              <a:t>Introduction to SPIDAL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0074"/>
            <a:ext cx="9067800" cy="6257925"/>
          </a:xfrm>
        </p:spPr>
        <p:txBody>
          <a:bodyPr/>
          <a:lstStyle/>
          <a:p>
            <a:r>
              <a:rPr lang="en-US" sz="2400" dirty="0" smtClean="0"/>
              <a:t>Learn from success of </a:t>
            </a:r>
            <a:r>
              <a:rPr lang="en-US" sz="2400" dirty="0" err="1" smtClean="0"/>
              <a:t>PetSc</a:t>
            </a:r>
            <a:r>
              <a:rPr lang="en-US" sz="2400" dirty="0" smtClean="0"/>
              <a:t>, </a:t>
            </a:r>
            <a:r>
              <a:rPr lang="en-US" sz="2400" dirty="0" err="1" smtClean="0"/>
              <a:t>Scalapack</a:t>
            </a:r>
            <a:r>
              <a:rPr lang="en-US" sz="2400" dirty="0" smtClean="0"/>
              <a:t> etc. as HPC Libraries</a:t>
            </a:r>
          </a:p>
          <a:p>
            <a:r>
              <a:rPr lang="en-US" sz="2400" dirty="0" smtClean="0"/>
              <a:t>Here </a:t>
            </a:r>
            <a:r>
              <a:rPr lang="en-US" sz="2400" dirty="0" smtClean="0"/>
              <a:t>discuss Global Machine Learning GML </a:t>
            </a:r>
            <a:r>
              <a:rPr lang="en-US" sz="2400" dirty="0"/>
              <a:t>as part of </a:t>
            </a:r>
            <a:r>
              <a:rPr lang="en-US" sz="2400" b="1" dirty="0"/>
              <a:t>SPIDAL </a:t>
            </a:r>
            <a:r>
              <a:rPr lang="en-US" sz="2400" b="1" dirty="0" smtClean="0"/>
              <a:t>(Scalable Parallel Interoperable Data Analytics Library)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GML = Machine Learning parallelized over nodes</a:t>
            </a:r>
          </a:p>
          <a:p>
            <a:pPr lvl="1"/>
            <a:r>
              <a:rPr lang="en-US" sz="2000" dirty="0" smtClean="0"/>
              <a:t>LML = Pleasingly Parallel; Machine Learning on each node</a:t>
            </a:r>
          </a:p>
          <a:p>
            <a:r>
              <a:rPr lang="en-US" sz="2400" dirty="0"/>
              <a:t>Surprisingly little packaged scalable  GML</a:t>
            </a:r>
          </a:p>
          <a:p>
            <a:pPr lvl="1"/>
            <a:r>
              <a:rPr lang="en-US" sz="2000" dirty="0" smtClean="0"/>
              <a:t>Apache: Mahout </a:t>
            </a:r>
            <a:r>
              <a:rPr lang="en-US" sz="2000" dirty="0"/>
              <a:t>low </a:t>
            </a:r>
            <a:r>
              <a:rPr lang="en-US" sz="2000" dirty="0" smtClean="0"/>
              <a:t>performance and </a:t>
            </a:r>
            <a:r>
              <a:rPr lang="en-US" sz="2000" dirty="0" err="1"/>
              <a:t>MLlib</a:t>
            </a:r>
            <a:r>
              <a:rPr lang="en-US" sz="2000" dirty="0"/>
              <a:t> just </a:t>
            </a:r>
            <a:r>
              <a:rPr lang="en-US" sz="2000" dirty="0" smtClean="0"/>
              <a:t>starting</a:t>
            </a:r>
            <a:endParaRPr lang="en-US" sz="2000" dirty="0"/>
          </a:p>
          <a:p>
            <a:pPr lvl="1"/>
            <a:r>
              <a:rPr lang="en-US" sz="2000" dirty="0"/>
              <a:t>R largely sequential (best for local machine learning LML)</a:t>
            </a:r>
          </a:p>
          <a:p>
            <a:r>
              <a:rPr lang="en-US" sz="2400" dirty="0" smtClean="0"/>
              <a:t>Our experience based on four big data algorithms</a:t>
            </a:r>
          </a:p>
          <a:p>
            <a:pPr lvl="1"/>
            <a:r>
              <a:rPr lang="en-US" sz="2000" dirty="0" smtClean="0"/>
              <a:t>Dimension Reduction (Multi Dimensional Scaling)</a:t>
            </a:r>
          </a:p>
          <a:p>
            <a:pPr lvl="1"/>
            <a:r>
              <a:rPr lang="en-US" sz="2000" dirty="0" err="1" smtClean="0"/>
              <a:t>Levenberg</a:t>
            </a:r>
            <a:r>
              <a:rPr lang="en-US" sz="2000" dirty="0" smtClean="0"/>
              <a:t>-Marquardt Optimization</a:t>
            </a:r>
          </a:p>
          <a:p>
            <a:pPr lvl="1"/>
            <a:r>
              <a:rPr lang="en-US" sz="2000" dirty="0" smtClean="0"/>
              <a:t>Clustering: similar to </a:t>
            </a:r>
            <a:r>
              <a:rPr lang="en-US" sz="2000" dirty="0"/>
              <a:t>Gaussian Mixture Models, PLSI (probabilistic latent semantic indexing), LDA (Latent </a:t>
            </a:r>
            <a:r>
              <a:rPr lang="en-US" sz="2000" dirty="0" err="1"/>
              <a:t>Dirichlet</a:t>
            </a:r>
            <a:r>
              <a:rPr lang="en-US" sz="2000" dirty="0"/>
              <a:t> Allocation) </a:t>
            </a:r>
            <a:endParaRPr lang="en-US" sz="2000" dirty="0" smtClean="0"/>
          </a:p>
          <a:p>
            <a:pPr lvl="1"/>
            <a:r>
              <a:rPr lang="en-US" sz="2000" dirty="0" smtClean="0"/>
              <a:t>Deep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834"/>
            <a:ext cx="9067800" cy="727166"/>
          </a:xfrm>
        </p:spPr>
        <p:txBody>
          <a:bodyPr/>
          <a:lstStyle/>
          <a:p>
            <a:r>
              <a:rPr lang="en-US" sz="3600" dirty="0" smtClean="0"/>
              <a:t>Some Core Machine Learning Building Blocks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142573"/>
              </p:ext>
            </p:extLst>
          </p:nvPr>
        </p:nvGraphicFramePr>
        <p:xfrm>
          <a:off x="32951" y="738597"/>
          <a:ext cx="9085218" cy="6159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9386"/>
                <a:gridCol w="2743200"/>
                <a:gridCol w="1720236"/>
                <a:gridCol w="715623"/>
                <a:gridCol w="656773"/>
              </a:tblGrid>
              <a:tr h="32820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Algorithm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Applications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Features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Status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//ism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5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DA Vector Clustering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Accurate Clusters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DA Non metric Clustering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Accurate </a:t>
                      </a:r>
                      <a:r>
                        <a:rPr lang="en-US" sz="1600" baseline="0" dirty="0" smtClean="0">
                          <a:effectLst/>
                          <a:latin typeface="+mn-lt"/>
                        </a:rPr>
                        <a:t>Clusters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, Biology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, Web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Non metric, O(N</a:t>
                      </a:r>
                      <a:r>
                        <a:rPr lang="en-US" sz="16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P-DM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04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Kmeans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; Basic, Fuzzy and </a:t>
                      </a:r>
                      <a:r>
                        <a:rPr lang="en-US" sz="1800" dirty="0" err="1" smtClean="0">
                          <a:effectLst/>
                          <a:latin typeface="+mn-lt"/>
                        </a:rPr>
                        <a:t>Elkan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Fast Clustering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Vectors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Levenberg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-Marquardt Optimization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Non-linear Gauss-Newton, use in MDS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Least Squares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62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SMACOF Dimension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Reduction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DA- MDS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with general weights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Least Squares, O(N</a:t>
                      </a:r>
                      <a:r>
                        <a:rPr lang="en-US" sz="16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Vector Dimension Reduction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DA-GTM and Others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P-DM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6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TFIDF Search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Find nearest neighbors in document corpus 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Bag of “words” (image features)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PP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93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All-pairs similarity search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Find pairs of documents with TFIDF distance below a threshold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601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Todo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3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Support Vector Machine SVM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Learn and Classify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Seq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Random Forest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Learn and Classify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P-DM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PP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Gibbs sampling (MCMC)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Solve global inference problems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Graph 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Todo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5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Latent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Dirichlet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Allocation LDA with Gibbs sampling or Var. Bayes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Topic models (Latent factors)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Bag of “words”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P-DM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31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Singular Value Decomposition SVD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Dimension Reduction and PCA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Seq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4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Hidden Markov Models (HMM)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Global inference on sequence models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Seq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PP &amp; 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1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General Issues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8991600" cy="1752600"/>
          </a:xfrm>
        </p:spPr>
        <p:txBody>
          <a:bodyPr/>
          <a:lstStyle/>
          <a:p>
            <a:r>
              <a:rPr lang="en-US" dirty="0" smtClean="0"/>
              <a:t>Parallelism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229600" cy="685800"/>
          </a:xfrm>
        </p:spPr>
        <p:txBody>
          <a:bodyPr/>
          <a:lstStyle/>
          <a:p>
            <a:r>
              <a:rPr lang="en-US" dirty="0" smtClean="0"/>
              <a:t>Some Parallelism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609600"/>
            <a:ext cx="9042400" cy="5410200"/>
          </a:xfrm>
        </p:spPr>
        <p:txBody>
          <a:bodyPr/>
          <a:lstStyle/>
          <a:p>
            <a:r>
              <a:rPr lang="en-US" sz="2800" dirty="0" smtClean="0"/>
              <a:t>All use parallelism over data points</a:t>
            </a:r>
          </a:p>
          <a:p>
            <a:pPr lvl="1"/>
            <a:r>
              <a:rPr lang="en-US" sz="2400" dirty="0" smtClean="0"/>
              <a:t>Entities to cluster or map to Euclidean space</a:t>
            </a:r>
          </a:p>
          <a:p>
            <a:r>
              <a:rPr lang="en-US" sz="2800" dirty="0" smtClean="0"/>
              <a:t>Except deep learning which has parallelism over pixel plane in neurons not over items in training set</a:t>
            </a:r>
          </a:p>
          <a:p>
            <a:pPr lvl="1"/>
            <a:r>
              <a:rPr lang="en-US" sz="2400" dirty="0" smtClean="0"/>
              <a:t>as need to look at small numbers of data items at a time in Stochastic Gradient Descent</a:t>
            </a:r>
          </a:p>
          <a:p>
            <a:r>
              <a:rPr lang="en-US" sz="2800" dirty="0"/>
              <a:t>Maximum Likelihood or </a:t>
            </a:r>
            <a:r>
              <a:rPr lang="en-US" sz="2800" dirty="0">
                <a:sym typeface="Symbol" panose="05050102010706020507" pitchFamily="18" charset="2"/>
              </a:rPr>
              <a:t></a:t>
            </a:r>
            <a:r>
              <a:rPr lang="en-US" sz="2800" baseline="30000" dirty="0">
                <a:sym typeface="Symbol" panose="05050102010706020507" pitchFamily="18" charset="2"/>
              </a:rPr>
              <a:t>2</a:t>
            </a:r>
            <a:r>
              <a:rPr lang="en-US" sz="2800" dirty="0">
                <a:sym typeface="Symbol" panose="05050102010706020507" pitchFamily="18" charset="2"/>
              </a:rPr>
              <a:t> both lead to structure like</a:t>
            </a:r>
          </a:p>
          <a:p>
            <a:r>
              <a:rPr lang="en-US" sz="2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Minimize sum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</a:t>
            </a:r>
            <a:r>
              <a:rPr lang="en-US" sz="28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items</a:t>
            </a:r>
            <a:r>
              <a:rPr lang="en-US" sz="28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=1</a:t>
            </a:r>
            <a:r>
              <a:rPr lang="en-US" sz="28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(Positive nonlinear function of unknown parameters for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item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800" dirty="0" smtClean="0"/>
              <a:t>All solved iteratively with (clever) first or second order approximation to shift in objective function</a:t>
            </a:r>
          </a:p>
          <a:p>
            <a:pPr lvl="1"/>
            <a:r>
              <a:rPr lang="en-US" sz="2400" dirty="0" smtClean="0"/>
              <a:t>Sometimes steepest descent direction; sometimes Newton</a:t>
            </a:r>
          </a:p>
          <a:p>
            <a:pPr lvl="1"/>
            <a:r>
              <a:rPr lang="en-US" sz="2400" dirty="0" smtClean="0"/>
              <a:t>Have classic Expectation Maximization structure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Parameter “Server”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480"/>
            <a:ext cx="8915400" cy="4525963"/>
          </a:xfrm>
        </p:spPr>
        <p:txBody>
          <a:bodyPr/>
          <a:lstStyle/>
          <a:p>
            <a:r>
              <a:rPr lang="en-US" dirty="0" smtClean="0"/>
              <a:t>Note learning networks have huge number of parameters (11 billion in Stanford work) so that inconceivable to look at second derivative</a:t>
            </a:r>
          </a:p>
          <a:p>
            <a:r>
              <a:rPr lang="en-US" dirty="0" smtClean="0"/>
              <a:t>Clustering and MDS have lots of parameters but can be practical to look at second derivative and use Newton’s method to minimize</a:t>
            </a:r>
          </a:p>
          <a:p>
            <a:r>
              <a:rPr lang="en-US" dirty="0" smtClean="0"/>
              <a:t>Parameters are determined in distributed fashion but are typically needed globally </a:t>
            </a:r>
          </a:p>
          <a:p>
            <a:pPr lvl="1"/>
            <a:r>
              <a:rPr lang="en-US" dirty="0" smtClean="0"/>
              <a:t>MPI use broadcast and “All.. Collectives”</a:t>
            </a:r>
          </a:p>
          <a:p>
            <a:pPr lvl="1"/>
            <a:r>
              <a:rPr lang="en-US" dirty="0" smtClean="0"/>
              <a:t>AI community: use parameter server and access as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4213"/>
          </a:xfrm>
        </p:spPr>
        <p:txBody>
          <a:bodyPr/>
          <a:lstStyle/>
          <a:p>
            <a:r>
              <a:rPr lang="en-US" dirty="0" smtClean="0"/>
              <a:t>Some Important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8257"/>
            <a:ext cx="9144000" cy="5851525"/>
          </a:xfrm>
        </p:spPr>
        <p:txBody>
          <a:bodyPr/>
          <a:lstStyle/>
          <a:p>
            <a:r>
              <a:rPr lang="en-US" sz="2000" dirty="0" smtClean="0"/>
              <a:t>Need to cover </a:t>
            </a:r>
            <a:r>
              <a:rPr lang="en-US" sz="2000" dirty="0"/>
              <a:t>non </a:t>
            </a:r>
            <a:r>
              <a:rPr lang="en-US" sz="2000" b="1" dirty="0"/>
              <a:t>vector </a:t>
            </a:r>
            <a:r>
              <a:rPr lang="en-US" sz="2000" b="1" dirty="0" err="1"/>
              <a:t>semimetric</a:t>
            </a:r>
            <a:r>
              <a:rPr lang="en-US" sz="2000" b="1" dirty="0"/>
              <a:t> </a:t>
            </a:r>
            <a:r>
              <a:rPr lang="en-US" sz="2000" dirty="0" smtClean="0"/>
              <a:t>and </a:t>
            </a:r>
            <a:r>
              <a:rPr lang="en-US" sz="2000" b="1" dirty="0" smtClean="0"/>
              <a:t>vector spaces </a:t>
            </a:r>
            <a:r>
              <a:rPr lang="en-US" sz="2000" dirty="0" smtClean="0"/>
              <a:t>for clustering and dimension reduction (N points in space)</a:t>
            </a:r>
          </a:p>
          <a:p>
            <a:r>
              <a:rPr lang="en-US" sz="2000" b="1" dirty="0" smtClean="0"/>
              <a:t>Vector spaces </a:t>
            </a:r>
            <a:r>
              <a:rPr lang="en-US" sz="2000" dirty="0" smtClean="0"/>
              <a:t>have Euclidean distance and scalar products</a:t>
            </a:r>
          </a:p>
          <a:p>
            <a:pPr lvl="1"/>
            <a:r>
              <a:rPr lang="en-US" sz="2000" dirty="0" smtClean="0"/>
              <a:t>Algorithms can be O(N) and these are best for clustering but for MDS O(N) methods may not be best as obvious objective function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MDS Minimizes </a:t>
            </a:r>
            <a:r>
              <a:rPr lang="en-US" altLang="ja-JP" sz="2400" dirty="0">
                <a:ea typeface="ＭＳ Ｐゴシック" pitchFamily="-112" charset="-128"/>
              </a:rPr>
              <a:t>Stress </a:t>
            </a:r>
            <a:br>
              <a:rPr lang="en-US" altLang="ja-JP" sz="2400" dirty="0">
                <a:ea typeface="ＭＳ Ｐゴシック" pitchFamily="-112" charset="-128"/>
              </a:rPr>
            </a:br>
            <a:r>
              <a:rPr lang="en-US" altLang="ja-JP" sz="2400" b="1" dirty="0">
                <a:ea typeface="ＭＳ Ｐゴシック" pitchFamily="-112" charset="-128"/>
              </a:rPr>
              <a:t>	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altLang="ja-JP" sz="2400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) =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sz="2400" b="1" i="1" baseline="-25000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i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&lt;j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ea typeface="ＭＳ Ｐゴシック" pitchFamily="-112" charset="-128"/>
              </a:rPr>
              <a:t>=1</a:t>
            </a:r>
            <a:r>
              <a:rPr lang="en-US" altLang="ja-JP" sz="2400" b="1" i="1" baseline="30000" dirty="0" smtClean="0">
                <a:solidFill>
                  <a:srgbClr val="FF0000"/>
                </a:solidFill>
                <a:ea typeface="ＭＳ Ｐゴシック" pitchFamily="-112" charset="-128"/>
              </a:rPr>
              <a:t>N</a:t>
            </a:r>
            <a:r>
              <a:rPr lang="en-US" altLang="ja-JP" sz="2400" b="1" i="1" dirty="0" smtClean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weight(</a:t>
            </a:r>
            <a:r>
              <a:rPr lang="en-US" altLang="ja-JP" sz="2400" b="1" i="1" dirty="0" err="1">
                <a:solidFill>
                  <a:srgbClr val="FF0000"/>
                </a:solidFill>
                <a:ea typeface="ＭＳ Ｐゴシック" pitchFamily="-112" charset="-128"/>
              </a:rPr>
              <a:t>i,j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) (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j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- d(</a:t>
            </a:r>
            <a:r>
              <a:rPr lang="en-US" altLang="ja-JP" sz="2400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400" b="1" i="1" dirty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400" b="1" u="sng" dirty="0" err="1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err="1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))</a:t>
            </a:r>
            <a:r>
              <a:rPr lang="en-US" altLang="ja-JP" sz="2400" b="1" baseline="30000" dirty="0">
                <a:solidFill>
                  <a:srgbClr val="FF0000"/>
                </a:solidFill>
                <a:ea typeface="ＭＳ Ｐゴシック" pitchFamily="-112" charset="-128"/>
              </a:rPr>
              <a:t>2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endParaRPr lang="en-US" sz="2400" dirty="0" smtClean="0"/>
          </a:p>
          <a:p>
            <a:r>
              <a:rPr lang="en-US" sz="2000" b="1" dirty="0" err="1" smtClean="0"/>
              <a:t>Semimetric</a:t>
            </a:r>
            <a:r>
              <a:rPr lang="en-US" sz="2000" b="1" dirty="0" smtClean="0"/>
              <a:t> spaces </a:t>
            </a:r>
            <a:r>
              <a:rPr lang="en-US" sz="2000" dirty="0" smtClean="0"/>
              <a:t>just have pairwise distances defined between points in space 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i="1" dirty="0" err="1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i="1" dirty="0">
                <a:solidFill>
                  <a:srgbClr val="FF0000"/>
                </a:solidFill>
              </a:rPr>
              <a:t>j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Note matrix solvers all use conjugate gradient – converges in 5-100 iterations – a big gain for matrix with a million rows. This removes factor of N in time </a:t>
            </a:r>
            <a:r>
              <a:rPr lang="en-US" sz="2000" dirty="0" smtClean="0"/>
              <a:t>complexity</a:t>
            </a:r>
          </a:p>
          <a:p>
            <a:pPr lvl="1"/>
            <a:r>
              <a:rPr lang="en-US" sz="1600" dirty="0" smtClean="0"/>
              <a:t>Full matrices not sparse as in HPCG</a:t>
            </a:r>
            <a:endParaRPr lang="en-US" sz="1600" dirty="0" smtClean="0"/>
          </a:p>
          <a:p>
            <a:r>
              <a:rPr lang="en-US" sz="2000" dirty="0" smtClean="0"/>
              <a:t>In clustering, ratio of #clusters to #points important; new ideas if ratio &gt;~ 0.1 </a:t>
            </a:r>
          </a:p>
          <a:p>
            <a:r>
              <a:rPr lang="en-US" sz="2000" dirty="0" smtClean="0"/>
              <a:t>There is quite a lot of work on clever methods of reducing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to O(N) and logs</a:t>
            </a:r>
          </a:p>
          <a:p>
            <a:pPr lvl="1"/>
            <a:r>
              <a:rPr lang="en-US" sz="2000" dirty="0" smtClean="0"/>
              <a:t>This is extensively used in search but not in “arithmetic”</a:t>
            </a:r>
            <a:r>
              <a:rPr lang="en-US" sz="2000" dirty="0"/>
              <a:t> </a:t>
            </a:r>
            <a:r>
              <a:rPr lang="en-US" sz="2000" dirty="0" smtClean="0"/>
              <a:t>as in MDS or </a:t>
            </a:r>
            <a:r>
              <a:rPr lang="en-US" sz="2000" dirty="0" err="1" smtClean="0"/>
              <a:t>semimetric</a:t>
            </a:r>
            <a:r>
              <a:rPr lang="en-US" sz="2000" dirty="0" smtClean="0"/>
              <a:t> clustering</a:t>
            </a:r>
          </a:p>
          <a:p>
            <a:pPr lvl="1"/>
            <a:r>
              <a:rPr lang="en-US" sz="2000" dirty="0" smtClean="0"/>
              <a:t>Arithmetic similar to fast </a:t>
            </a:r>
            <a:r>
              <a:rPr lang="en-US" sz="2000" dirty="0" err="1" smtClean="0"/>
              <a:t>multipole</a:t>
            </a:r>
            <a:r>
              <a:rPr lang="en-US" sz="2000" dirty="0" smtClean="0"/>
              <a:t> methods in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particle dynamics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dirty="0" smtClean="0"/>
              <a:t>Some Futures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4525963"/>
          </a:xfrm>
        </p:spPr>
        <p:txBody>
          <a:bodyPr/>
          <a:lstStyle/>
          <a:p>
            <a:r>
              <a:rPr lang="en-US" sz="2800" dirty="0" smtClean="0"/>
              <a:t>Always run MDS. Gives insight into data</a:t>
            </a:r>
          </a:p>
          <a:p>
            <a:pPr lvl="1"/>
            <a:r>
              <a:rPr lang="en-US" sz="2400" dirty="0" smtClean="0"/>
              <a:t>Leads to a data browser as GIS gives for spatial data</a:t>
            </a:r>
          </a:p>
          <a:p>
            <a:r>
              <a:rPr lang="en-US" sz="2800" dirty="0" smtClean="0"/>
              <a:t>Claim </a:t>
            </a:r>
            <a:r>
              <a:rPr lang="en-US" sz="2800" dirty="0"/>
              <a:t>is algorithm change gave as much performance increase as hardware </a:t>
            </a:r>
            <a:r>
              <a:rPr lang="en-US" sz="2800" dirty="0" smtClean="0"/>
              <a:t>change in </a:t>
            </a:r>
            <a:r>
              <a:rPr lang="en-US" sz="2800" dirty="0"/>
              <a:t>simulations. Will this happen in </a:t>
            </a:r>
            <a:r>
              <a:rPr lang="en-US" sz="2800" dirty="0" smtClean="0"/>
              <a:t>analytics?</a:t>
            </a:r>
          </a:p>
          <a:p>
            <a:pPr lvl="1"/>
            <a:r>
              <a:rPr lang="en-US" sz="2400" dirty="0" smtClean="0"/>
              <a:t>Today is like parallel computing 30 years ago with regular </a:t>
            </a:r>
            <a:r>
              <a:rPr lang="en-US" sz="2400" dirty="0" err="1" smtClean="0"/>
              <a:t>meshs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We will learn how to adapt methods automatically to give “</a:t>
            </a:r>
            <a:r>
              <a:rPr lang="en-US" sz="2400" dirty="0" err="1" smtClean="0"/>
              <a:t>multigrid</a:t>
            </a:r>
            <a:r>
              <a:rPr lang="en-US" sz="2400" dirty="0" smtClean="0"/>
              <a:t>” and “fast </a:t>
            </a:r>
            <a:r>
              <a:rPr lang="en-US" sz="2400" dirty="0" err="1" smtClean="0"/>
              <a:t>multipole</a:t>
            </a:r>
            <a:r>
              <a:rPr lang="en-US" sz="2400" dirty="0" smtClean="0"/>
              <a:t>” like algorithms</a:t>
            </a:r>
          </a:p>
          <a:p>
            <a:r>
              <a:rPr lang="en-US" sz="2800" dirty="0" smtClean="0"/>
              <a:t>Need to start developing the libraries that support Big Data </a:t>
            </a:r>
          </a:p>
          <a:p>
            <a:pPr lvl="1"/>
            <a:r>
              <a:rPr lang="en-US" sz="2400" dirty="0" smtClean="0"/>
              <a:t>Understand architectures issues</a:t>
            </a:r>
          </a:p>
          <a:p>
            <a:pPr lvl="1"/>
            <a:r>
              <a:rPr lang="en-US" sz="2400" dirty="0" smtClean="0"/>
              <a:t>Have coupled batch and streaming versions</a:t>
            </a:r>
          </a:p>
          <a:p>
            <a:pPr lvl="1"/>
            <a:r>
              <a:rPr lang="en-US" sz="2400" dirty="0" smtClean="0"/>
              <a:t>Develop much better algorithms</a:t>
            </a:r>
          </a:p>
          <a:p>
            <a:r>
              <a:rPr lang="en-US" sz="2800" dirty="0"/>
              <a:t>Please join </a:t>
            </a:r>
            <a:r>
              <a:rPr lang="en-US" sz="2800" b="1" dirty="0"/>
              <a:t>SPIDAL (Scalable Parallel Interoperable Data Analytics Library</a:t>
            </a:r>
            <a:r>
              <a:rPr lang="en-US" sz="2800" dirty="0"/>
              <a:t>) </a:t>
            </a:r>
            <a:r>
              <a:rPr lang="en-US" sz="2800" dirty="0" smtClean="0"/>
              <a:t>community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anel: New Opportunities in   High Performance Data Analytics (HPDA) and   High Performance Computing (HPC) &amp;quot;&quot;/&gt;&lt;property id=&quot;20307&quot; value=&quot;267&quot;/&gt;&lt;/object&gt;&lt;object type=&quot;3&quot; unique_id=&quot;183519&quot;&gt;&lt;property id=&quot;20148&quot; value=&quot;5&quot;/&gt;&lt;property id=&quot;20300&quot; value=&quot;Slide 4 - &amp;quot;Some Core Machine Learning Building Blocks&amp;quot;&quot;/&gt;&lt;property id=&quot;20307&quot; value=&quot;768&quot;/&gt;&lt;/object&gt;&lt;object type=&quot;3&quot; unique_id=&quot;248870&quot;&gt;&lt;property id=&quot;20148&quot; value=&quot;5&quot;/&gt;&lt;property id=&quot;20300&quot; value=&quot;Slide 3 - &amp;quot;Introduction to SPIDAL&amp;quot;&quot;/&gt;&lt;property id=&quot;20307&quot; value=&quot;769&quot;/&gt;&lt;/object&gt;&lt;object type=&quot;3&quot; unique_id=&quot;249509&quot;&gt;&lt;property id=&quot;20148&quot; value=&quot;5&quot;/&gt;&lt;property id=&quot;20300&quot; value=&quot;Slide 6 - &amp;quot;Some Parallelism Issues&amp;quot;&quot;/&gt;&lt;property id=&quot;20307&quot; value=&quot;770&quot;/&gt;&lt;/object&gt;&lt;object type=&quot;3&quot; unique_id=&quot;249510&quot;&gt;&lt;property id=&quot;20148&quot; value=&quot;5&quot;/&gt;&lt;property id=&quot;20300&quot; value=&quot;Slide 7 - &amp;quot;Parameter “Server”&amp;quot;&quot;/&gt;&lt;property id=&quot;20307&quot; value=&quot;771&quot;/&gt;&lt;/object&gt;&lt;object type=&quot;3&quot; unique_id=&quot;249511&quot;&gt;&lt;property id=&quot;20148&quot; value=&quot;5&quot;/&gt;&lt;property id=&quot;20300&quot; value=&quot;Slide 8 - &amp;quot;Some Important Cases&amp;quot;&quot;/&gt;&lt;property id=&quot;20307&quot; value=&quot;772&quot;/&gt;&lt;/object&gt;&lt;object type=&quot;3&quot; unique_id=&quot;250601&quot;&gt;&lt;property id=&quot;20148&quot; value=&quot;5&quot;/&gt;&lt;property id=&quot;20300&quot; value=&quot;Slide 9 - &amp;quot;Some Futures&amp;quot;&quot;/&gt;&lt;property id=&quot;20307&quot; value=&quot;781&quot;/&gt;&lt;/object&gt;&lt;object type=&quot;3&quot; unique_id=&quot;251235&quot;&gt;&lt;property id=&quot;20148&quot; value=&quot;5&quot;/&gt;&lt;property id=&quot;20300&quot; value=&quot;Slide 2 - &amp;quot;SPIDAL&amp;quot;&quot;/&gt;&lt;property id=&quot;20307&quot; value=&quot;784&quot;/&gt;&lt;/object&gt;&lt;object type=&quot;3&quot; unique_id=&quot;251703&quot;&gt;&lt;property id=&quot;20148&quot; value=&quot;5&quot;/&gt;&lt;property id=&quot;20300&quot; value=&quot;Slide 5 - &amp;quot;Some General Issues&amp;quot;&quot;/&gt;&lt;property id=&quot;20307&quot; value=&quot;785&quot;/&gt;&lt;/object&gt;&lt;/object&gt;&lt;object type=&quot;8&quot; unique_id=&quot;101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24347</TotalTime>
  <Words>745</Words>
  <Application>Microsoft Office PowerPoint</Application>
  <PresentationFormat>On-screen Show (4:3)</PresentationFormat>
  <Paragraphs>152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Mincho</vt:lpstr>
      <vt:lpstr>MS PGothic</vt:lpstr>
      <vt:lpstr>Arial</vt:lpstr>
      <vt:lpstr>Calibri</vt:lpstr>
      <vt:lpstr>Symbol</vt:lpstr>
      <vt:lpstr>Times New Roman</vt:lpstr>
      <vt:lpstr>3_Office Theme</vt:lpstr>
      <vt:lpstr>Panel: New Opportunities in   High Performance Data Analytics (HPDA) and   High Performance Computing (HPC) </vt:lpstr>
      <vt:lpstr>SPIDAL</vt:lpstr>
      <vt:lpstr>Introduction to SPIDAL</vt:lpstr>
      <vt:lpstr>Some Core Machine Learning Building Blocks</vt:lpstr>
      <vt:lpstr>Some General Issues</vt:lpstr>
      <vt:lpstr>Some Parallelism Issues</vt:lpstr>
      <vt:lpstr>Parameter “Server”</vt:lpstr>
      <vt:lpstr>Some Important Cases</vt:lpstr>
      <vt:lpstr>Some Futures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663</cp:revision>
  <dcterms:created xsi:type="dcterms:W3CDTF">2010-05-04T01:29:55Z</dcterms:created>
  <dcterms:modified xsi:type="dcterms:W3CDTF">2014-07-22T15:08:57Z</dcterms:modified>
</cp:coreProperties>
</file>