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3725" r:id="rId2"/>
    <p:sldMasterId id="2147483738" r:id="rId3"/>
  </p:sldMasterIdLst>
  <p:notesMasterIdLst>
    <p:notesMasterId r:id="rId24"/>
  </p:notesMasterIdLst>
  <p:sldIdLst>
    <p:sldId id="267" r:id="rId4"/>
    <p:sldId id="557" r:id="rId5"/>
    <p:sldId id="559" r:id="rId6"/>
    <p:sldId id="487" r:id="rId7"/>
    <p:sldId id="568" r:id="rId8"/>
    <p:sldId id="566" r:id="rId9"/>
    <p:sldId id="561" r:id="rId10"/>
    <p:sldId id="565" r:id="rId11"/>
    <p:sldId id="560" r:id="rId12"/>
    <p:sldId id="567" r:id="rId13"/>
    <p:sldId id="564" r:id="rId14"/>
    <p:sldId id="562" r:id="rId15"/>
    <p:sldId id="563" r:id="rId16"/>
    <p:sldId id="570" r:id="rId17"/>
    <p:sldId id="571" r:id="rId18"/>
    <p:sldId id="574" r:id="rId19"/>
    <p:sldId id="573" r:id="rId20"/>
    <p:sldId id="569" r:id="rId21"/>
    <p:sldId id="572" r:id="rId22"/>
    <p:sldId id="575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CDC"/>
    <a:srgbClr val="FF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8" autoAdjust="0"/>
    <p:restoredTop sz="89293" autoAdjust="0"/>
  </p:normalViewPr>
  <p:slideViewPr>
    <p:cSldViewPr>
      <p:cViewPr varScale="1">
        <p:scale>
          <a:sx n="77" d="100"/>
          <a:sy n="77" d="100"/>
        </p:scale>
        <p:origin x="5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D83D6-BC8D-4DF2-B085-69437481D5ED}" type="datetimeFigureOut">
              <a:rPr lang="en-US" smtClean="0"/>
              <a:pPr/>
              <a:t>4/27/2013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E2EF6-2C29-45ED-84E7-564F5EB110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73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49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74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64EA0-24F3-4422-8146-BED3895E06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9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44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65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7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</a:rPr>
              <a:t>PolarGrid acts as a contractor to CReSIS to support the storage and processing needs of the field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E09C5D-7348-1542-A90D-157D23090F21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1193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11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2C473-4BA6-BD4D-8DB8-2E6ABE254259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13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25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C960C-6805-4193-8999-8626886B029B}" type="datetime1">
              <a:rPr lang="en-US"/>
              <a:pPr/>
              <a:t>4/27/2013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1097E-4E1A-429E-9D18-4E5F1AF0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4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19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84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25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84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258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98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156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35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16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1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40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93838"/>
            <a:ext cx="4038600" cy="2071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17925"/>
            <a:ext cx="40386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8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/>
              <a:pPr/>
              <a:t>4/27/2013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89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66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44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95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79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46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0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103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3603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639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D04E1-C7DF-4791-A59D-75E2636CF366}" type="datetime1">
              <a:rPr lang="en-US"/>
              <a:pPr/>
              <a:t>4/27/2013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3A95-EFDD-42CD-9D76-FAD52E8A5B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9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16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1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38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93838"/>
            <a:ext cx="4038600" cy="2071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17925"/>
            <a:ext cx="40386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3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85CBD-A47F-45DF-A496-568E8394BBBE}" type="datetime1">
              <a:rPr lang="en-US"/>
              <a:pPr/>
              <a:t>4/27/2013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8EA6-6EA6-45E6-A5AA-9910092C4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0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F6515-ABF6-4FAD-83D6-8E90C2A18B59}" type="datetime1">
              <a:rPr lang="en-US"/>
              <a:pPr/>
              <a:t>4/27/2013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D5EB-B370-4F48-9C1E-EF1F4741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3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EA99E-1D6C-4338-9DDB-D6B1D25076BB}" type="datetime1">
              <a:rPr lang="en-US"/>
              <a:pPr/>
              <a:t>4/27/2013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E096-9650-498C-990C-20F2420C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4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6C439-BF23-4C00-A9EF-F430A02737C4}" type="datetime1">
              <a:rPr lang="en-US"/>
              <a:pPr/>
              <a:t>4/27/2013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46A98-E713-4B22-96A8-FD47EC0F5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1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0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portal.futuregrid.org/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7D7BBC-53A7-495F-9E9A-078AED3FDFDE}" type="datetime1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4/27/2013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310F143-984D-44E5-B575-7A3B728F021C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/>
        </p:nvSpPr>
        <p:spPr bwMode="auto">
          <a:xfrm>
            <a:off x="3142343" y="6324600"/>
            <a:ext cx="333465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11"/>
              </a:rPr>
              <a:t>https://portal.futuregrid.org </a:t>
            </a:r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455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93838"/>
            <a:ext cx="82296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10350"/>
            <a:ext cx="121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pitchFamily="-1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ADDE7B-1BDD-1E40-A718-22E94E3E55E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 of XX</a:t>
            </a:r>
          </a:p>
        </p:txBody>
      </p:sp>
      <p:pic>
        <p:nvPicPr>
          <p:cNvPr id="13317" name="Picture 6" descr="2011_AcademicPresentation_Template-02.jp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185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93838"/>
            <a:ext cx="82296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10350"/>
            <a:ext cx="121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pitchFamily="-1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ADDE7B-1BDD-1E40-A718-22E94E3E55E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 of XX</a:t>
            </a:r>
          </a:p>
        </p:txBody>
      </p:sp>
      <p:pic>
        <p:nvPicPr>
          <p:cNvPr id="13317" name="Picture 6" descr="2011_AcademicPresentation_Template-02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883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uturegrid.org/" TargetMode="Externa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atascience101.wordpress.com/2013/04/13/new-york-times-data-science-articles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PCC_Fourth_Assessment_Report" TargetMode="External"/><Relationship Id="rId13" Type="http://schemas.openxmlformats.org/officeDocument/2006/relationships/hyperlink" Target="ftp://data.cresis.ku.edu/data/rds/2012_Greenland_P3/kml_good/" TargetMode="External"/><Relationship Id="rId3" Type="http://schemas.openxmlformats.org/officeDocument/2006/relationships/hyperlink" Target="http://www.tandfonline.com/doi/full/10.1080/13658816.2013.776049" TargetMode="External"/><Relationship Id="rId7" Type="http://schemas.openxmlformats.org/officeDocument/2006/relationships/hyperlink" Target="http://en.wikipedia.org/wiki/Geographic_information_system" TargetMode="External"/><Relationship Id="rId12" Type="http://schemas.openxmlformats.org/officeDocument/2006/relationships/hyperlink" Target="https://data.cresis.ku.edu/" TargetMode="External"/><Relationship Id="rId2" Type="http://schemas.openxmlformats.org/officeDocument/2006/relationships/hyperlink" Target="http://www.cigi.illinois.edu/dokuwiki/doku.php/hom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osquare.org/" TargetMode="External"/><Relationship Id="rId11" Type="http://schemas.openxmlformats.org/officeDocument/2006/relationships/hyperlink" Target="http://geobrain.laits.gmu.edu/GeoDataDownload/" TargetMode="External"/><Relationship Id="rId5" Type="http://schemas.openxmlformats.org/officeDocument/2006/relationships/hyperlink" Target="http://csiss.gmu.edu/" TargetMode="External"/><Relationship Id="rId10" Type="http://schemas.openxmlformats.org/officeDocument/2006/relationships/hyperlink" Target="http://www.infomall.org/X-InformaticsSpring2013/slides/mitchell-radarinformatics-0415.pptx" TargetMode="External"/><Relationship Id="rId4" Type="http://schemas.openxmlformats.org/officeDocument/2006/relationships/hyperlink" Target="http://josis.org/index.php/josis/article/viewFile/83/67" TargetMode="External"/><Relationship Id="rId9" Type="http://schemas.openxmlformats.org/officeDocument/2006/relationships/hyperlink" Target="https://www.cresis.ku.ed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jpeg"/><Relationship Id="rId18" Type="http://schemas.openxmlformats.org/officeDocument/2006/relationships/image" Target="../media/image21.gif"/><Relationship Id="rId3" Type="http://schemas.openxmlformats.org/officeDocument/2006/relationships/image" Target="../media/image6.jpeg"/><Relationship Id="rId21" Type="http://schemas.openxmlformats.org/officeDocument/2006/relationships/image" Target="../media/image24.gif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23" Type="http://schemas.openxmlformats.org/officeDocument/2006/relationships/image" Target="../media/image26.gif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grammableweb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5" y="762000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Remarks on Cyberinfrastructure and Climate Change</a:t>
            </a:r>
            <a:r>
              <a:rPr lang="en-US" sz="4800" dirty="0"/>
              <a:t> </a:t>
            </a:r>
            <a:r>
              <a:rPr lang="en-US" sz="4800" dirty="0" smtClean="0"/>
              <a:t>from a Polar Science Point of View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9812" y="2819400"/>
            <a:ext cx="9144000" cy="838200"/>
          </a:xfrm>
        </p:spPr>
        <p:txBody>
          <a:bodyPr>
            <a:noAutofit/>
          </a:bodyPr>
          <a:lstStyle/>
          <a:p>
            <a:r>
              <a:rPr lang="it-IT" sz="2000" b="1" dirty="0" smtClean="0">
                <a:solidFill>
                  <a:schemeClr val="tx1"/>
                </a:solidFill>
              </a:rPr>
              <a:t>April 27 2013</a:t>
            </a:r>
            <a:br>
              <a:rPr lang="it-IT" sz="2000" b="1" dirty="0" smtClean="0">
                <a:solidFill>
                  <a:schemeClr val="tx1"/>
                </a:solidFill>
              </a:rPr>
            </a:br>
            <a:r>
              <a:rPr lang="it-IT" sz="2000" b="1" dirty="0" smtClean="0">
                <a:solidFill>
                  <a:schemeClr val="tx1"/>
                </a:solidFill>
              </a:rPr>
              <a:t>Earlham College Hackathon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657600"/>
            <a:ext cx="91440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prstClr val="black"/>
                </a:solidFill>
                <a:cs typeface="Times New Roman" pitchFamily="18" charset="0"/>
              </a:rPr>
              <a:t>Geoffrey Fox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  <a:hlinkClick r:id="rId3"/>
              </a:rPr>
              <a:t>gcf@indiana.edu</a:t>
            </a:r>
            <a:r>
              <a:rPr lang="en-US" sz="2400" dirty="0" smtClean="0">
                <a:solidFill>
                  <a:prstClr val="black"/>
                </a:solidFill>
              </a:rPr>
              <a:t>           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hlinkClick r:id="rId4"/>
              </a:rPr>
              <a:t>http://www.infomall.org</a:t>
            </a:r>
            <a:r>
              <a:rPr lang="en-US" sz="2400" dirty="0" smtClean="0">
                <a:solidFill>
                  <a:prstClr val="black"/>
                </a:solidFill>
              </a:rPr>
              <a:t>    </a:t>
            </a:r>
            <a:r>
              <a:rPr lang="en-US" sz="2400" dirty="0" smtClean="0">
                <a:solidFill>
                  <a:prstClr val="black"/>
                </a:solidFill>
                <a:hlinkClick r:id="rId5"/>
              </a:rPr>
              <a:t>http://www.futuregrid.org</a:t>
            </a:r>
            <a:r>
              <a:rPr lang="en-US" sz="2400" dirty="0" smtClean="0">
                <a:solidFill>
                  <a:prstClr val="black"/>
                </a:solidFill>
              </a:rPr>
              <a:t>  </a:t>
            </a:r>
          </a:p>
          <a:p>
            <a:pPr algn="ctr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School of Informatics and Computing</a:t>
            </a:r>
          </a:p>
          <a:p>
            <a:pPr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Digital Science Center</a:t>
            </a:r>
          </a:p>
          <a:p>
            <a:pPr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Indiana University Bloomington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9365" y="0"/>
            <a:ext cx="3844635" cy="1036638"/>
          </a:xfrm>
        </p:spPr>
        <p:txBody>
          <a:bodyPr/>
          <a:lstStyle/>
          <a:p>
            <a:r>
              <a:rPr lang="en-US" dirty="0" smtClean="0"/>
              <a:t>Sea Level 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828800"/>
            <a:ext cx="3657600" cy="42973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8" name="Picture 4" descr="https://www.cresis.ku.edu/sites/default/files/sea-level-rise/images/southeastern_us/southeastern_us_1to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49" y="1917494"/>
            <a:ext cx="3881251" cy="494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30982" y="837447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CReSIS data says sea level rise likely to 30-50 cm not many meters. West Antarctica (</a:t>
            </a:r>
            <a:r>
              <a:rPr lang="en-US" dirty="0" err="1" smtClean="0"/>
              <a:t>Thwaites</a:t>
            </a:r>
            <a:r>
              <a:rPr lang="en-US" dirty="0" smtClean="0"/>
              <a:t>) worrisome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4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938918"/>
          </a:xfrm>
        </p:spPr>
        <p:txBody>
          <a:bodyPr/>
          <a:lstStyle/>
          <a:p>
            <a:r>
              <a:rPr lang="en-US" dirty="0" smtClean="0"/>
              <a:t>Ice sheet radar echograms</a:t>
            </a:r>
            <a:endParaRPr lang="en-US" dirty="0"/>
          </a:p>
        </p:txBody>
      </p:sp>
      <p:pic>
        <p:nvPicPr>
          <p:cNvPr id="9" name="Content Placeholder 5" descr="23-g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7" t="11137" r="10037" b="11812"/>
          <a:stretch/>
        </p:blipFill>
        <p:spPr>
          <a:xfrm>
            <a:off x="914400" y="3771899"/>
            <a:ext cx="7289800" cy="29845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0800000" flipV="1">
            <a:off x="4546600" y="5728158"/>
            <a:ext cx="1130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Bedrock</a:t>
            </a:r>
            <a:endParaRPr lang="en-US" sz="2200" b="1" dirty="0"/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2895600" y="4712158"/>
            <a:ext cx="1130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Ice</a:t>
            </a:r>
            <a:endParaRPr lang="en-US" sz="22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533402" y="3466067"/>
            <a:ext cx="3492500" cy="3106891"/>
            <a:chOff x="533402" y="3466067"/>
            <a:chExt cx="3492500" cy="3106891"/>
          </a:xfrm>
        </p:grpSpPr>
        <p:sp>
          <p:nvSpPr>
            <p:cNvPr id="21" name="Rectangle 20"/>
            <p:cNvSpPr/>
            <p:nvPr/>
          </p:nvSpPr>
          <p:spPr>
            <a:xfrm>
              <a:off x="902734" y="3466067"/>
              <a:ext cx="25456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Distance along flight line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-457895" y="4684331"/>
              <a:ext cx="23519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Distance below aircraft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692668" y="6019560"/>
              <a:ext cx="5832" cy="5533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372370" y="3698400"/>
              <a:ext cx="6535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 rot="10800000" flipV="1">
            <a:off x="3981449" y="3771899"/>
            <a:ext cx="1130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Air</a:t>
            </a:r>
            <a:endParaRPr lang="en-US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" name="Content Placeholder 5" descr="20091016_seg1_23_18080323_0map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r="56636" b="42381"/>
          <a:stretch/>
        </p:blipFill>
        <p:spPr>
          <a:xfrm>
            <a:off x="457200" y="784578"/>
            <a:ext cx="3221646" cy="2593622"/>
          </a:xfrm>
          <a:prstGeom prst="rect">
            <a:avLst/>
          </a:prstGeom>
        </p:spPr>
      </p:pic>
      <p:pic>
        <p:nvPicPr>
          <p:cNvPr id="27" name="Content Placeholder 5" descr="20091016_seg1_23_18080323_0map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5" t="23210" r="2623" b="15520"/>
          <a:stretch/>
        </p:blipFill>
        <p:spPr>
          <a:xfrm>
            <a:off x="4021943" y="1009323"/>
            <a:ext cx="2747157" cy="24567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018" y="1136061"/>
            <a:ext cx="1845381" cy="2242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9737" y="5558881"/>
            <a:ext cx="265326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First large scale high resolution data</a:t>
            </a:r>
          </a:p>
          <a:p>
            <a:r>
              <a:rPr lang="en-US" b="1" dirty="0" smtClean="0"/>
              <a:t>Previous 10km horizontal</a:t>
            </a:r>
            <a:br>
              <a:rPr lang="en-US" b="1" dirty="0" smtClean="0"/>
            </a:br>
            <a:r>
              <a:rPr lang="en-US" b="1" dirty="0" smtClean="0"/>
              <a:t>CReSIS 0.05 km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384300" y="4441697"/>
            <a:ext cx="26532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Depth resolution data</a:t>
            </a:r>
          </a:p>
          <a:p>
            <a:r>
              <a:rPr lang="en-US" b="1" dirty="0" smtClean="0"/>
              <a:t>CReSIS 1-5cm (snow)</a:t>
            </a:r>
          </a:p>
          <a:p>
            <a:r>
              <a:rPr lang="en-US" b="1" dirty="0" smtClean="0"/>
              <a:t>50cm (bed)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26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1179" y="206231"/>
            <a:ext cx="3733800" cy="1143000"/>
          </a:xfrm>
        </p:spPr>
        <p:txBody>
          <a:bodyPr/>
          <a:lstStyle/>
          <a:p>
            <a:r>
              <a:rPr lang="en-US" dirty="0" smtClean="0"/>
              <a:t>Analyze Data with GIS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42163"/>
            <a:ext cx="4953000" cy="6709990"/>
            <a:chOff x="0" y="124236"/>
            <a:chExt cx="4658995" cy="6353789"/>
          </a:xfrm>
        </p:grpSpPr>
        <p:pic>
          <p:nvPicPr>
            <p:cNvPr id="5" name="Picture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9687"/>
              <a:ext cx="4658995" cy="32083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5" y="124236"/>
              <a:ext cx="4572000" cy="3062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Content Placeholder 5" descr="Description: 20110502_01a_merge.pdf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540738"/>
            <a:ext cx="4038600" cy="22272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981200" y="2883157"/>
            <a:ext cx="1800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a typeface="ＭＳ Ｐゴシック" charset="-128"/>
                <a:cs typeface="ＭＳ Ｐゴシック" charset="-128"/>
              </a:rPr>
              <a:t>Byrd Glacier 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5410200" y="6077247"/>
            <a:ext cx="2897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(annual) Snow Layers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4200" y="1752600"/>
            <a:ext cx="1663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Flight Paths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3333008" y="5196655"/>
            <a:ext cx="1404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Ice Depth</a:t>
            </a:r>
            <a:endParaRPr lang="en-US" sz="2400" b="1" dirty="0"/>
          </a:p>
        </p:txBody>
      </p:sp>
      <p:pic>
        <p:nvPicPr>
          <p:cNvPr id="13" name="Picture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5"/>
          <a:stretch/>
        </p:blipFill>
        <p:spPr bwMode="auto">
          <a:xfrm>
            <a:off x="4953000" y="1494376"/>
            <a:ext cx="4079431" cy="3060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437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2200" y="5410200"/>
            <a:ext cx="16002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Geospatial Database and WMS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93838"/>
            <a:ext cx="3733800" cy="4297362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Purpose: Access all radar datasets and campaigns simultaneously with powerful search and geographic browsing capability</a:t>
            </a:r>
          </a:p>
          <a:p>
            <a:pPr eaLnBrk="1" hangingPunct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Key Features:</a:t>
            </a:r>
          </a:p>
          <a:p>
            <a:pPr lvl="1" eaLnBrk="1" hangingPunct="1"/>
            <a:r>
              <a:rPr lang="en-US" sz="2000" dirty="0" smtClean="0">
                <a:ea typeface="ＭＳ Ｐゴシック" charset="-128"/>
                <a:cs typeface="ＭＳ Ｐゴシック" charset="-128"/>
              </a:rPr>
              <a:t>Portable VM</a:t>
            </a:r>
          </a:p>
          <a:p>
            <a:pPr lvl="1" eaLnBrk="1" hangingPunct="1"/>
            <a:r>
              <a:rPr lang="en-US" sz="2000" dirty="0" smtClean="0">
                <a:ea typeface="ＭＳ Ｐゴシック" charset="-128"/>
                <a:cs typeface="ＭＳ Ｐゴシック" charset="-128"/>
              </a:rPr>
              <a:t>Unlimited layers and layer relationships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594" y="1219200"/>
            <a:ext cx="4755806" cy="26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7203" y="3932238"/>
            <a:ext cx="5128503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467600" y="1224886"/>
            <a:ext cx="1657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Kyle Purdon, 2013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732"/>
            <a:ext cx="8229600" cy="792162"/>
          </a:xfrm>
        </p:spPr>
        <p:txBody>
          <a:bodyPr/>
          <a:lstStyle/>
          <a:p>
            <a:r>
              <a:rPr lang="en-US" dirty="0" err="1" smtClean="0"/>
              <a:t>CReSIS</a:t>
            </a:r>
            <a:r>
              <a:rPr lang="en-US" dirty="0" smtClean="0"/>
              <a:t> Instruments</a:t>
            </a:r>
            <a:endParaRPr lang="en-US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/>
          </p:nvPr>
        </p:nvGraphicFramePr>
        <p:xfrm>
          <a:off x="458788" y="934668"/>
          <a:ext cx="8269287" cy="4780334"/>
        </p:xfrm>
        <a:graphic>
          <a:graphicData uri="http://schemas.openxmlformats.org/drawingml/2006/table">
            <a:tbl>
              <a:tblPr/>
              <a:tblGrid>
                <a:gridCol w="1097271"/>
                <a:gridCol w="1319906"/>
                <a:gridCol w="822953"/>
                <a:gridCol w="731514"/>
                <a:gridCol w="548635"/>
                <a:gridCol w="822953"/>
                <a:gridCol w="822953"/>
                <a:gridCol w="1097271"/>
                <a:gridCol w="1005831"/>
              </a:tblGrid>
              <a:tr h="5400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Instrument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Measurement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Freq./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Wavelength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BW/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Res.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Depth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Power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Altitude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Antenna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Installs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6866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HF Sounder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Under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development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Ice Thickness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14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35 MHz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5 MHz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 km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100 W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TBD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Dual-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Freq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Dipole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Yak Small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UAV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</a:tr>
              <a:tr h="71677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UWB Radar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DejaVu Sans" charset="0"/>
                          <a:cs typeface="DejaVu Sans" charset="0"/>
                        </a:rPr>
                        <a:t>Under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DejaVu Sans" charset="0"/>
                          <a:cs typeface="DejaVu Sans" charset="0"/>
                        </a:rPr>
                        <a:t>development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Ice Thickness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Int. Layering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Bed Properties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Adjustable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350 MHz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Up to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450 MHz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 km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800 W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TBD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Array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Basler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5098"/>
                      </a:srgbClr>
                    </a:solidFill>
                  </a:tcPr>
                </a:tc>
              </a:tr>
              <a:tr h="71677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MCoRDS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/I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Radar Depth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Sounder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Ice Thickness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Int. Layering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Bed Properties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195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1.5 m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30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 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 km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800 W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30000 ft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Dipole Array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Wing Mount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Fuslage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Twin-Otter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P-3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DC-8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</a:tr>
              <a:tr h="71677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Accum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Radar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Internal Layering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Ice Thickness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750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40 cm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300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40 cm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300 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10 W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20000 ft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Patch Array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Vivaldi Array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Twin-Otter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P-3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</a:tr>
              <a:tr h="71677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Snow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Radar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Snow Cover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Topography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Layering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5 GHz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7.5 cm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6 GHz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 cm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80 m 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200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mW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30000 ft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Horn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P-3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DC-8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</a:tr>
              <a:tr h="6866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Ku-Band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Topography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Layering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15 GHz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 cm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6 GHz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 cm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15 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200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mW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20000 ft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Horn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Twin-Otter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DC-8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03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7" y="59127"/>
            <a:ext cx="7315200" cy="1143000"/>
          </a:xfrm>
        </p:spPr>
        <p:txBody>
          <a:bodyPr/>
          <a:lstStyle/>
          <a:p>
            <a:r>
              <a:rPr lang="en-US" dirty="0" smtClean="0"/>
              <a:t>Deployments &amp; Installations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1674"/>
            <a:ext cx="5486400" cy="4343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NASA Operation Ice Bridge</a:t>
            </a:r>
          </a:p>
          <a:p>
            <a:pPr lvl="1"/>
            <a:r>
              <a:rPr lang="en-US" dirty="0" smtClean="0"/>
              <a:t>P-3B: MCoRDS, </a:t>
            </a:r>
            <a:r>
              <a:rPr lang="en-US" dirty="0" err="1" smtClean="0"/>
              <a:t>Accum</a:t>
            </a:r>
            <a:r>
              <a:rPr lang="en-US" dirty="0" smtClean="0"/>
              <a:t>, Ku-Band &amp; Snow</a:t>
            </a:r>
          </a:p>
          <a:p>
            <a:pPr lvl="1"/>
            <a:r>
              <a:rPr lang="en-US" dirty="0" smtClean="0"/>
              <a:t>DC-8: MCoRDS, Ku-Band &amp; Snow</a:t>
            </a:r>
          </a:p>
          <a:p>
            <a:pPr lvl="2"/>
            <a:r>
              <a:rPr lang="en-US" dirty="0" smtClean="0"/>
              <a:t>DC-8 operations could move to P-3 for fall deployments</a:t>
            </a:r>
          </a:p>
          <a:p>
            <a:r>
              <a:rPr lang="en-US" dirty="0" smtClean="0"/>
              <a:t>CReSIS Field Work</a:t>
            </a:r>
          </a:p>
          <a:p>
            <a:pPr lvl="1"/>
            <a:r>
              <a:rPr lang="en-US" dirty="0" smtClean="0"/>
              <a:t>Twin-Otter: MCoRDS, </a:t>
            </a:r>
            <a:r>
              <a:rPr lang="en-US" dirty="0" err="1" smtClean="0"/>
              <a:t>Accum</a:t>
            </a:r>
            <a:r>
              <a:rPr lang="en-US" dirty="0" smtClean="0"/>
              <a:t>, Ku-Band</a:t>
            </a:r>
          </a:p>
          <a:p>
            <a:pPr lvl="2"/>
            <a:r>
              <a:rPr lang="en-US" dirty="0" smtClean="0"/>
              <a:t>Wings Expired: CReSIS operations are moving to the Basler (DC-3)</a:t>
            </a:r>
          </a:p>
          <a:p>
            <a:pPr lvl="1"/>
            <a:r>
              <a:rPr lang="en-US" dirty="0" smtClean="0"/>
              <a:t>Basler: New UWB radar, Ku-Band &amp; Snow, Google Camera</a:t>
            </a:r>
          </a:p>
          <a:p>
            <a:pPr lvl="1"/>
            <a:r>
              <a:rPr lang="en-US" dirty="0" smtClean="0"/>
              <a:t>Meridian: UAV Radar (Single Channel MCoRDS)</a:t>
            </a:r>
          </a:p>
          <a:p>
            <a:pPr lvl="1"/>
            <a:r>
              <a:rPr lang="en-US" dirty="0" smtClean="0"/>
              <a:t>Scale Model Yak: Compact HF Sounder.</a:t>
            </a:r>
          </a:p>
          <a:p>
            <a:r>
              <a:rPr lang="en-US" dirty="0" smtClean="0"/>
              <a:t>In-Situ (Sleds)</a:t>
            </a:r>
          </a:p>
          <a:p>
            <a:pPr lvl="1"/>
            <a:r>
              <a:rPr lang="en-US" dirty="0" smtClean="0"/>
              <a:t>Multi-Channel </a:t>
            </a:r>
            <a:r>
              <a:rPr lang="en-US" dirty="0" err="1" smtClean="0"/>
              <a:t>Accum</a:t>
            </a:r>
            <a:r>
              <a:rPr lang="en-US" dirty="0" smtClean="0"/>
              <a:t>, Ku-Band &amp; Snow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b="5152"/>
          <a:stretch/>
        </p:blipFill>
        <p:spPr bwMode="auto">
          <a:xfrm>
            <a:off x="7209175" y="194932"/>
            <a:ext cx="1934825" cy="250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48"/>
          <a:stretch/>
        </p:blipFill>
        <p:spPr bwMode="auto">
          <a:xfrm>
            <a:off x="6007920" y="2500078"/>
            <a:ext cx="3136080" cy="137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Instrument_package.png"/>
          <p:cNvPicPr>
            <a:picLocks noChangeAspect="1"/>
          </p:cNvPicPr>
          <p:nvPr/>
        </p:nvPicPr>
        <p:blipFill>
          <a:blip r:embed="rId4" cstate="print"/>
          <a:srcRect l="9167" t="20000" r="47500" b="45000"/>
          <a:stretch>
            <a:fillRect/>
          </a:stretch>
        </p:blipFill>
        <p:spPr>
          <a:xfrm>
            <a:off x="6007920" y="3873941"/>
            <a:ext cx="3136080" cy="1688659"/>
          </a:xfrm>
          <a:prstGeom prst="rect">
            <a:avLst/>
          </a:prstGeom>
        </p:spPr>
      </p:pic>
      <p:pic>
        <p:nvPicPr>
          <p:cNvPr id="7" name="Picture 2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8" b="22310"/>
          <a:stretch/>
        </p:blipFill>
        <p:spPr bwMode="auto">
          <a:xfrm>
            <a:off x="5334000" y="1271239"/>
            <a:ext cx="2335120" cy="124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0" descr="Description: Description: E:\DSK-Backups\Greenland\Pictures\Personal\IMG_42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t="36472" r="44141" b="21748"/>
          <a:stretch/>
        </p:blipFill>
        <p:spPr bwMode="auto">
          <a:xfrm>
            <a:off x="5334000" y="3393852"/>
            <a:ext cx="1287064" cy="96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14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743200" y="1552575"/>
            <a:ext cx="2762250" cy="2071688"/>
          </a:xfrm>
        </p:spPr>
      </p:pic>
      <p:sp>
        <p:nvSpPr>
          <p:cNvPr id="33794" name="Title 1"/>
          <p:cNvSpPr>
            <a:spLocks noGrp="1"/>
          </p:cNvSpPr>
          <p:nvPr>
            <p:ph type="title" sz="quarter" idx="4294967295"/>
          </p:nvPr>
        </p:nvSpPr>
        <p:spPr>
          <a:xfrm>
            <a:off x="592138" y="284163"/>
            <a:ext cx="8229600" cy="935037"/>
          </a:xfrm>
        </p:spPr>
        <p:txBody>
          <a:bodyPr/>
          <a:lstStyle/>
          <a:p>
            <a:r>
              <a:rPr lang="en-US" smtClean="0">
                <a:ea typeface="ＭＳ Ｐゴシック" pitchFamily="-72" charset="-128"/>
                <a:cs typeface="ＭＳ Ｐゴシック" pitchFamily="-72" charset="-128"/>
              </a:rPr>
              <a:t>Accumulation Radar</a:t>
            </a:r>
          </a:p>
        </p:txBody>
      </p:sp>
      <p:pic>
        <p:nvPicPr>
          <p:cNvPr id="33795" name="Content Placeholder 15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687763"/>
            <a:ext cx="4038600" cy="2073275"/>
          </a:xfrm>
        </p:spPr>
      </p:pic>
      <p:pic>
        <p:nvPicPr>
          <p:cNvPr id="33796" name="Content Placeholder 14"/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581400" y="3657600"/>
            <a:ext cx="2765425" cy="2073275"/>
          </a:xfrm>
        </p:spPr>
      </p:pic>
      <p:pic>
        <p:nvPicPr>
          <p:cNvPr id="33797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3629025"/>
            <a:ext cx="28067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/>
          <a:srcRect/>
          <a:stretch>
            <a:fillRect/>
          </a:stretch>
        </p:blipFill>
        <p:spPr>
          <a:xfrm>
            <a:off x="381000" y="1371600"/>
            <a:ext cx="2762250" cy="2071688"/>
          </a:xfrm>
        </p:spPr>
      </p:pic>
      <p:pic>
        <p:nvPicPr>
          <p:cNvPr id="33799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21388" y="1295400"/>
            <a:ext cx="2928937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640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72" charset="-128"/>
                <a:cs typeface="ＭＳ Ｐゴシック" pitchFamily="-72" charset="-128"/>
              </a:rPr>
              <a:t>Bellingshausen </a:t>
            </a:r>
            <a:r>
              <a:rPr lang="en-US" sz="4000" dirty="0" smtClean="0">
                <a:ea typeface="ＭＳ Ｐゴシック" pitchFamily="-72" charset="-128"/>
                <a:cs typeface="ＭＳ Ｐゴシック" pitchFamily="-72" charset="-128"/>
              </a:rPr>
              <a:t>Sea (West Antarctica) </a:t>
            </a:r>
            <a:r>
              <a:rPr lang="en-US" sz="4000" dirty="0">
                <a:ea typeface="ＭＳ Ｐゴシック" pitchFamily="-72" charset="-128"/>
                <a:cs typeface="ＭＳ Ｐゴシック" pitchFamily="-72" charset="-128"/>
              </a:rPr>
              <a:t/>
            </a:r>
            <a:br>
              <a:rPr lang="en-US" sz="4000" dirty="0">
                <a:ea typeface="ＭＳ Ｐゴシック" pitchFamily="-72" charset="-128"/>
                <a:cs typeface="ＭＳ Ｐゴシック" pitchFamily="-72" charset="-128"/>
              </a:rPr>
            </a:br>
            <a:r>
              <a:rPr lang="en-US" sz="4000" dirty="0" smtClean="0">
                <a:ea typeface="ＭＳ Ｐゴシック" pitchFamily="-72" charset="-128"/>
                <a:cs typeface="ＭＳ Ｐゴシック" pitchFamily="-72" charset="-128"/>
              </a:rPr>
              <a:t>Snow </a:t>
            </a:r>
            <a:r>
              <a:rPr lang="en-US" sz="4000" dirty="0">
                <a:ea typeface="ＭＳ Ｐゴシック" pitchFamily="-72" charset="-128"/>
                <a:cs typeface="ＭＳ Ｐゴシック" pitchFamily="-72" charset="-128"/>
              </a:rPr>
              <a:t>Radar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0" y="2590800"/>
            <a:ext cx="8002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Air</a:t>
            </a:r>
          </a:p>
          <a:p>
            <a:endParaRPr lang="en-US" b="1" dirty="0"/>
          </a:p>
          <a:p>
            <a:r>
              <a:rPr lang="en-US" b="1" dirty="0" smtClean="0"/>
              <a:t>Snow</a:t>
            </a:r>
          </a:p>
          <a:p>
            <a:endParaRPr lang="en-US" b="1" dirty="0"/>
          </a:p>
          <a:p>
            <a:r>
              <a:rPr lang="en-US" b="1" dirty="0" smtClean="0"/>
              <a:t>Ice</a:t>
            </a:r>
            <a:endParaRPr lang="en-US" b="1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09738" y="1493838"/>
            <a:ext cx="5724525" cy="4297362"/>
          </a:xfrm>
        </p:spPr>
      </p:pic>
    </p:spTree>
    <p:extLst>
      <p:ext uri="{BB962C8B-B14F-4D97-AF65-F5344CB8AC3E}">
        <p14:creationId xmlns:p14="http://schemas.microsoft.com/office/powerpoint/2010/main" val="24409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71" y="127503"/>
            <a:ext cx="9144000" cy="1143000"/>
          </a:xfrm>
        </p:spPr>
        <p:txBody>
          <a:bodyPr/>
          <a:lstStyle/>
          <a:p>
            <a:r>
              <a:rPr lang="en-US" dirty="0" smtClean="0"/>
              <a:t>(Raw) Data </a:t>
            </a:r>
            <a:r>
              <a:rPr lang="en-US" dirty="0"/>
              <a:t>Deluge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Information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smtClean="0"/>
              <a:t>Knowledge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smtClean="0"/>
              <a:t>Wisdom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smtClean="0"/>
              <a:t>Decision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432" y="1219200"/>
            <a:ext cx="9122121" cy="4525963"/>
          </a:xfrm>
        </p:spPr>
        <p:txBody>
          <a:bodyPr/>
          <a:lstStyle/>
          <a:p>
            <a:r>
              <a:rPr lang="en-US" sz="2400" dirty="0" smtClean="0"/>
              <a:t>The (airborne) radars take raw data and do substantial processing to  convert to</a:t>
            </a:r>
            <a:br>
              <a:rPr lang="en-US" sz="2400" dirty="0" smtClean="0"/>
            </a:br>
            <a:r>
              <a:rPr lang="en-US" sz="2400" b="1" dirty="0" smtClean="0"/>
              <a:t>Information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This information is analyzed to find the height/depth of layers (surface, bed, snow layers)</a:t>
            </a:r>
            <a:br>
              <a:rPr lang="en-US" sz="2400" dirty="0" smtClean="0"/>
            </a:br>
            <a:r>
              <a:rPr lang="en-US" sz="2400" b="1" dirty="0" smtClean="0"/>
              <a:t>Knowledge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This data is placed into models of individual ice-sheets or coupled ocean-atmosphere-environment-ice climate simulations</a:t>
            </a:r>
            <a:br>
              <a:rPr lang="en-US" sz="2400" dirty="0" smtClean="0"/>
            </a:br>
            <a:r>
              <a:rPr lang="en-US" sz="2400" b="1" dirty="0" smtClean="0"/>
              <a:t>Wisdom</a:t>
            </a:r>
            <a:r>
              <a:rPr lang="en-US" sz="2400" dirty="0" smtClean="0"/>
              <a:t>		Sea level rise, climate change</a:t>
            </a:r>
          </a:p>
          <a:p>
            <a:r>
              <a:rPr lang="en-US" sz="2400" b="1" dirty="0" smtClean="0"/>
              <a:t>Decisions</a:t>
            </a:r>
            <a:r>
              <a:rPr lang="en-US" sz="2400" dirty="0" smtClean="0"/>
              <a:t>: Steps to ameliorate causes and consequences of climate change 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3" b="37048"/>
          <a:stretch/>
        </p:blipFill>
        <p:spPr>
          <a:xfrm>
            <a:off x="4495800" y="1805490"/>
            <a:ext cx="2337582" cy="95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 r="2179" b="42063"/>
          <a:stretch/>
        </p:blipFill>
        <p:spPr>
          <a:xfrm>
            <a:off x="4495800" y="3336819"/>
            <a:ext cx="2406194" cy="963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4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Uses of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067800" cy="4525963"/>
          </a:xfrm>
        </p:spPr>
        <p:txBody>
          <a:bodyPr/>
          <a:lstStyle/>
          <a:p>
            <a:r>
              <a:rPr lang="en-US" sz="2400" b="1" dirty="0" smtClean="0"/>
              <a:t>Engineers in field </a:t>
            </a:r>
            <a:r>
              <a:rPr lang="en-US" sz="2400" dirty="0" smtClean="0"/>
              <a:t>taking data: quickly analyze data(information) in real time to detect and correct instrument errors</a:t>
            </a:r>
          </a:p>
          <a:p>
            <a:r>
              <a:rPr lang="en-US" sz="2400" b="1" dirty="0" smtClean="0"/>
              <a:t>Polar Scientists using “Knowledge” </a:t>
            </a:r>
            <a:r>
              <a:rPr lang="en-US" sz="2400" dirty="0" smtClean="0"/>
              <a:t>planning expeditions (month long field trips) and corresponding flights </a:t>
            </a:r>
          </a:p>
          <a:p>
            <a:pPr lvl="1"/>
            <a:r>
              <a:rPr lang="en-US" sz="2000" dirty="0" smtClean="0"/>
              <a:t>Trade off resolution versus coverage</a:t>
            </a:r>
          </a:p>
          <a:p>
            <a:r>
              <a:rPr lang="en-US" sz="2400" b="1" dirty="0" smtClean="0"/>
              <a:t>Data scientists </a:t>
            </a:r>
            <a:r>
              <a:rPr lang="en-US" sz="2400" dirty="0" smtClean="0"/>
              <a:t>using “Knowledge analysis” to find layers – possibly combining data from overlapping flights</a:t>
            </a:r>
          </a:p>
          <a:p>
            <a:r>
              <a:rPr lang="en-US" sz="2400" b="1" dirty="0" smtClean="0"/>
              <a:t>Polar modelers </a:t>
            </a:r>
            <a:r>
              <a:rPr lang="en-US" sz="2400" dirty="0" smtClean="0"/>
              <a:t>combining datasets to get region wide “knowledge” used to build ice flow models</a:t>
            </a:r>
          </a:p>
          <a:p>
            <a:r>
              <a:rPr lang="en-US" sz="2400" b="1" dirty="0"/>
              <a:t>IPCC </a:t>
            </a:r>
            <a:r>
              <a:rPr lang="en-US" sz="2400" dirty="0" smtClean="0"/>
              <a:t>(Intergovernmental </a:t>
            </a:r>
            <a:r>
              <a:rPr lang="en-US" sz="2400" dirty="0"/>
              <a:t>Panel on Climate </a:t>
            </a:r>
            <a:r>
              <a:rPr lang="en-US" sz="2400" dirty="0" smtClean="0"/>
              <a:t>Change) preparing next report</a:t>
            </a:r>
          </a:p>
          <a:p>
            <a:r>
              <a:rPr lang="en-US" sz="2400" dirty="0" smtClean="0"/>
              <a:t>“</a:t>
            </a:r>
            <a:r>
              <a:rPr lang="en-US" sz="2400" b="1" dirty="0" smtClean="0"/>
              <a:t>Virtual Earth Scientist</a:t>
            </a:r>
            <a:r>
              <a:rPr lang="en-US" sz="2400" dirty="0" smtClean="0"/>
              <a:t>” integrating different data modalities (ice sheet, snow, atmosphere, environment, ocean, shipping …)</a:t>
            </a:r>
          </a:p>
          <a:p>
            <a:r>
              <a:rPr lang="en-US" sz="2400" dirty="0" smtClean="0"/>
              <a:t>All exploit </a:t>
            </a:r>
            <a:r>
              <a:rPr lang="en-US" sz="2400" b="1" dirty="0" smtClean="0"/>
              <a:t>geo-encoded data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7772400" cy="1470025"/>
          </a:xfrm>
        </p:spPr>
        <p:txBody>
          <a:bodyPr/>
          <a:lstStyle/>
          <a:p>
            <a:r>
              <a:rPr lang="en-US" b="1" dirty="0" smtClean="0"/>
              <a:t>Big Data Ecosystem in One Sentence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1927225"/>
            <a:ext cx="9107032" cy="432117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Use </a:t>
            </a:r>
            <a:r>
              <a:rPr lang="en-US" dirty="0" smtClean="0">
                <a:solidFill>
                  <a:srgbClr val="FF0000"/>
                </a:solidFill>
              </a:rPr>
              <a:t>Clouds</a:t>
            </a:r>
            <a:r>
              <a:rPr lang="en-US" dirty="0" smtClean="0"/>
              <a:t> running </a:t>
            </a:r>
            <a:r>
              <a:rPr lang="en-US" dirty="0" smtClean="0">
                <a:solidFill>
                  <a:srgbClr val="FF0000"/>
                </a:solidFill>
              </a:rPr>
              <a:t>Data Analytics </a:t>
            </a:r>
            <a:r>
              <a:rPr lang="en-US" dirty="0" smtClean="0"/>
              <a:t>processing </a:t>
            </a:r>
            <a:r>
              <a:rPr lang="en-US" dirty="0" smtClean="0">
                <a:solidFill>
                  <a:srgbClr val="FF0000"/>
                </a:solidFill>
              </a:rPr>
              <a:t>Big Data </a:t>
            </a:r>
            <a:r>
              <a:rPr lang="en-US" dirty="0" smtClean="0"/>
              <a:t>to solve problems in </a:t>
            </a:r>
            <a:r>
              <a:rPr lang="en-US" dirty="0" smtClean="0">
                <a:solidFill>
                  <a:srgbClr val="FF0000"/>
                </a:solidFill>
              </a:rPr>
              <a:t>X-Informatics ( </a:t>
            </a:r>
            <a:r>
              <a:rPr lang="en-US" dirty="0"/>
              <a:t>or </a:t>
            </a:r>
            <a:r>
              <a:rPr lang="en-US" dirty="0" smtClean="0">
                <a:solidFill>
                  <a:srgbClr val="FF0000"/>
                </a:solidFill>
              </a:rPr>
              <a:t>e-X)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X = Astronomy</a:t>
            </a:r>
            <a:r>
              <a:rPr lang="en-US" dirty="0">
                <a:solidFill>
                  <a:schemeClr val="tx1"/>
                </a:solidFill>
              </a:rPr>
              <a:t>, Biology, Biomedicine, Business, Chemistry, Crisis, </a:t>
            </a:r>
            <a:r>
              <a:rPr lang="en-US" dirty="0" smtClean="0">
                <a:solidFill>
                  <a:schemeClr val="tx1"/>
                </a:solidFill>
              </a:rPr>
              <a:t>Earth Science, Energy</a:t>
            </a:r>
            <a:r>
              <a:rPr lang="en-US" dirty="0">
                <a:solidFill>
                  <a:schemeClr val="tx1"/>
                </a:solidFill>
              </a:rPr>
              <a:t>, Environment, Finance, Health, Intelligence, Lifestyle, Marketing, Medicine, Pathology, Policy, Radar, Security, Sensor, Social, Sustainability, Wealth and Wellness with more fields </a:t>
            </a:r>
            <a:r>
              <a:rPr lang="en-US" dirty="0" smtClean="0">
                <a:solidFill>
                  <a:schemeClr val="tx1"/>
                </a:solidFill>
              </a:rPr>
              <a:t>(physics) defined implicitly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Spans Industry and Science (research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X = Climate, Polar Science, Radar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Education: </a:t>
            </a:r>
            <a:r>
              <a:rPr lang="en-US" dirty="0" smtClean="0">
                <a:solidFill>
                  <a:srgbClr val="FF0000"/>
                </a:solidFill>
              </a:rPr>
              <a:t>Data Science </a:t>
            </a:r>
            <a:r>
              <a:rPr lang="en-US" dirty="0" smtClean="0">
                <a:solidFill>
                  <a:schemeClr val="tx1"/>
                </a:solidFill>
              </a:rPr>
              <a:t>see recent New York Times articles</a:t>
            </a:r>
          </a:p>
          <a:p>
            <a:r>
              <a:rPr lang="en-US" dirty="0">
                <a:hlinkClick r:id="rId2"/>
              </a:rPr>
              <a:t>http://datascience101.wordpress.com/2013/04/13/new-york-times-data-science-articles/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0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3"/>
            <a:ext cx="8229600" cy="835937"/>
          </a:xfrm>
        </p:spPr>
        <p:txBody>
          <a:bodyPr/>
          <a:lstStyle/>
          <a:p>
            <a:r>
              <a:rPr lang="en-US" dirty="0" smtClean="0"/>
              <a:t>A few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9067800" cy="5410200"/>
          </a:xfrm>
        </p:spPr>
        <p:txBody>
          <a:bodyPr/>
          <a:lstStyle/>
          <a:p>
            <a:r>
              <a:rPr lang="en-US" sz="2000" b="1" dirty="0"/>
              <a:t>a) Cyberinfrastructure and Geographical Information </a:t>
            </a:r>
            <a:r>
              <a:rPr lang="en-US" sz="2000" b="1" dirty="0" smtClean="0"/>
              <a:t>Systems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www.cigi.illinois.edu/dokuwiki/doku.php/home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</a:t>
            </a:r>
            <a:r>
              <a:rPr lang="en-US" sz="2000" dirty="0" smtClean="0">
                <a:hlinkClick r:id="rId3"/>
              </a:rPr>
              <a:t>www.tandfonline.com/doi/full/10.1080/13658816.2013.776049</a:t>
            </a:r>
            <a:r>
              <a:rPr lang="en-US" sz="2000" dirty="0" smtClean="0"/>
              <a:t> (and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josis.org/index.php/josis/article/viewFile/83/67</a:t>
            </a:r>
            <a:r>
              <a:rPr lang="en-US" sz="2000" dirty="0" smtClean="0"/>
              <a:t>) </a:t>
            </a:r>
            <a:br>
              <a:rPr lang="en-US" sz="2000" dirty="0" smtClean="0"/>
            </a:br>
            <a:r>
              <a:rPr lang="en-US" sz="2000" dirty="0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://csiss.gmu.edu</a:t>
            </a:r>
            <a:r>
              <a:rPr lang="en-US" sz="2000" dirty="0" smtClean="0">
                <a:hlinkClick r:id="rId5"/>
              </a:rPr>
              <a:t>/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>
                <a:hlinkClick r:id="rId6"/>
              </a:rPr>
              <a:t>http://www.geosquare.org/</a:t>
            </a:r>
            <a:r>
              <a:rPr lang="en-US" sz="2000" dirty="0"/>
              <a:t> (big project from LIESMARS Wuhan China)</a:t>
            </a:r>
          </a:p>
          <a:p>
            <a:r>
              <a:rPr lang="en-US" sz="2000" b="1" dirty="0"/>
              <a:t>b) GIS in </a:t>
            </a:r>
            <a:r>
              <a:rPr lang="en-US" sz="2000" b="1" dirty="0" smtClean="0"/>
              <a:t>general </a:t>
            </a:r>
            <a:r>
              <a:rPr lang="en-US" sz="2000" dirty="0" smtClean="0">
                <a:hlinkClick r:id="rId7"/>
              </a:rPr>
              <a:t>http</a:t>
            </a:r>
            <a:r>
              <a:rPr lang="en-US" sz="2000" dirty="0">
                <a:hlinkClick r:id="rId7"/>
              </a:rPr>
              <a:t>://</a:t>
            </a:r>
            <a:r>
              <a:rPr lang="en-US" sz="2000" dirty="0" smtClean="0">
                <a:hlinkClick r:id="rId7"/>
              </a:rPr>
              <a:t>en.wikipedia.org/wiki/Geographic_information_system</a:t>
            </a:r>
            <a:r>
              <a:rPr lang="en-US" sz="2000" dirty="0" smtClean="0"/>
              <a:t>  </a:t>
            </a:r>
            <a:endParaRPr lang="en-US" sz="2000" dirty="0"/>
          </a:p>
          <a:p>
            <a:r>
              <a:rPr lang="en-US" sz="2000" b="1" dirty="0"/>
              <a:t>c) Climate Change in </a:t>
            </a:r>
            <a:r>
              <a:rPr lang="en-US" sz="2000" b="1" dirty="0" smtClean="0"/>
              <a:t>general</a:t>
            </a:r>
            <a:br>
              <a:rPr lang="en-US" sz="2000" b="1" dirty="0" smtClean="0"/>
            </a:br>
            <a:r>
              <a:rPr lang="en-US" sz="2000" dirty="0" smtClean="0">
                <a:hlinkClick r:id="rId8"/>
              </a:rPr>
              <a:t>http</a:t>
            </a:r>
            <a:r>
              <a:rPr lang="en-US" sz="2000" dirty="0">
                <a:hlinkClick r:id="rId8"/>
              </a:rPr>
              <a:t>://</a:t>
            </a:r>
            <a:r>
              <a:rPr lang="en-US" sz="2000" dirty="0" smtClean="0">
                <a:hlinkClick r:id="rId8"/>
              </a:rPr>
              <a:t>en.wikipedia.org/wiki/IPCC_Fourth_Assessment_Report</a:t>
            </a:r>
            <a:r>
              <a:rPr lang="en-US" sz="2000" dirty="0" smtClean="0"/>
              <a:t>  </a:t>
            </a:r>
            <a:endParaRPr lang="en-US" sz="2000" dirty="0"/>
          </a:p>
          <a:p>
            <a:r>
              <a:rPr lang="en-US" sz="2000" b="1" dirty="0"/>
              <a:t>d) Work on Polar Ice </a:t>
            </a:r>
            <a:r>
              <a:rPr lang="en-US" sz="2000" b="1" dirty="0" smtClean="0"/>
              <a:t>Sheets</a:t>
            </a:r>
            <a:br>
              <a:rPr lang="en-US" sz="2000" b="1" dirty="0" smtClean="0"/>
            </a:br>
            <a:r>
              <a:rPr lang="en-US" sz="2000" dirty="0" smtClean="0">
                <a:hlinkClick r:id="rId9"/>
              </a:rPr>
              <a:t>https</a:t>
            </a:r>
            <a:r>
              <a:rPr lang="en-US" sz="2000" dirty="0">
                <a:hlinkClick r:id="rId9"/>
              </a:rPr>
              <a:t>://</a:t>
            </a:r>
            <a:r>
              <a:rPr lang="en-US" sz="2000" dirty="0" smtClean="0">
                <a:hlinkClick r:id="rId9"/>
              </a:rPr>
              <a:t>www.cresis.ku.edu/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>
                <a:hlinkClick r:id="rId10"/>
              </a:rPr>
              <a:t>http</a:t>
            </a:r>
            <a:r>
              <a:rPr lang="en-US" sz="2000" dirty="0">
                <a:hlinkClick r:id="rId10"/>
              </a:rPr>
              <a:t>://</a:t>
            </a:r>
            <a:r>
              <a:rPr lang="en-US" sz="2000" dirty="0" smtClean="0">
                <a:hlinkClick r:id="rId10"/>
              </a:rPr>
              <a:t>www.infomall.org/X-InformaticsSpring2013/slides/mitchell-radarinformatics-0415.pptx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e) Lots of </a:t>
            </a:r>
            <a:r>
              <a:rPr lang="en-US" sz="2000" smtClean="0"/>
              <a:t>Data e.g.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>
                <a:hlinkClick r:id="rId11"/>
              </a:rPr>
              <a:t>http</a:t>
            </a:r>
            <a:r>
              <a:rPr lang="en-US" sz="2000" dirty="0">
                <a:hlinkClick r:id="rId11"/>
              </a:rPr>
              <a:t>://geobrain.laits.gmu.edu/GeoDataDownload</a:t>
            </a:r>
            <a:r>
              <a:rPr lang="en-US" sz="2000" dirty="0" smtClean="0">
                <a:hlinkClick r:id="rId11"/>
              </a:rPr>
              <a:t>/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>
                <a:hlinkClick r:id="rId12"/>
              </a:rPr>
              <a:t>https://data.cresis.ku.edu/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e.g. </a:t>
            </a:r>
            <a:r>
              <a:rPr lang="en-US" sz="2000" dirty="0">
                <a:hlinkClick r:id="rId13"/>
              </a:rPr>
              <a:t>ftp://data.cresis.ku.edu/data/rds/2012_Greenland_P3/kml_good/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TYu0Mkim4DcVpxfKwerviKRw-lMRWDE86kHz_Z3BP0zLcBB8Y_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5009"/>
            <a:ext cx="24384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3.gstatic.com/images?q=tbn:ANd9GcQKWRzLWcgWKmplPTsPZrbpMWfhNU3OiItBec534aXSJgAaFWqMs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50" y="53109"/>
            <a:ext cx="336232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2.gstatic.com/images?q=tbn:ANd9GcRu41sbEn2YbBq-Mv9FkyKsYWpHO6Zt4VIDyASWv3vM-ODAfQT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/>
          <a:stretch/>
        </p:blipFill>
        <p:spPr bwMode="auto">
          <a:xfrm>
            <a:off x="-31233" y="1257300"/>
            <a:ext cx="445083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TGMcepVHT5PL8pI7KfoJejqsiOpQpZ2oz8n6yvE5LZO7LoSDE8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37" y="838200"/>
            <a:ext cx="1496211" cy="194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0.gstatic.com/images?q=tbn:ANd9GcRNZpTZIKNsGnhPj4wOpjkeyPWyJQnyGO7gG0f29fB5vEKq33P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2209800"/>
            <a:ext cx="22574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sciensus.com/uploads/images/venn_diagram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32" y="2209800"/>
            <a:ext cx="2498922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farm4.static.flickr.com/3643/3350940973_4333e99a8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46" y="1328916"/>
            <a:ext cx="2125982" cy="212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3.gstatic.com/images?q=tbn:ANd9GcQ91z38gA1rZrp2TlS-mwhVKOHVL2IXpKHxjmtY9vNchpkhDXLJo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73" y="1300883"/>
            <a:ext cx="11620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morebooks.de/assets/product_images/9786201595/big/7801609/business-informatics.jpg?locale=gb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820599" y="4561694"/>
            <a:ext cx="1590664" cy="23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encrypted-tbn0.gstatic.com/images?q=tbn:ANd9GcSqq2ZcAVDeKPT-t171dLNI0VBR3f2tkWNYWF_u4L4KnEAiPu6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09" y="-16126"/>
            <a:ext cx="3004152" cy="108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encrypted-tbn2.gstatic.com/images?q=tbn:ANd9GcT61WeZTigeUDaul3WYcWq4NIjm1evG2U__w3bcBDQ7IVM7ueWdX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21" y="2044103"/>
            <a:ext cx="1651118" cy="235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17925" r="10845" b="34127"/>
          <a:stretch/>
        </p:blipFill>
        <p:spPr bwMode="auto">
          <a:xfrm>
            <a:off x="6279300" y="3434671"/>
            <a:ext cx="2864700" cy="160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t="28661" r="32053" b="10865"/>
          <a:stretch/>
        </p:blipFill>
        <p:spPr bwMode="auto">
          <a:xfrm>
            <a:off x="5499086" y="4080878"/>
            <a:ext cx="3644914" cy="164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t="35603" r="11324" b="34435"/>
          <a:stretch/>
        </p:blipFill>
        <p:spPr bwMode="auto">
          <a:xfrm>
            <a:off x="5764474" y="5295090"/>
            <a:ext cx="3379526" cy="158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://spa.asu.edu/centers/pincenter.gif/image_preview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02" y="5943638"/>
            <a:ext cx="1879698" cy="9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geoinformatics.com/layouts/cmediageoinformatics/img/Header-Geo-5.gif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2"/>
          <a:stretch/>
        </p:blipFill>
        <p:spPr bwMode="auto">
          <a:xfrm>
            <a:off x="7049772" y="4322918"/>
            <a:ext cx="2094228" cy="64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4" t="29851" r="13419" b="56430"/>
          <a:stretch/>
        </p:blipFill>
        <p:spPr bwMode="auto">
          <a:xfrm>
            <a:off x="7400203" y="746282"/>
            <a:ext cx="1673904" cy="582634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5702" b="41253"/>
          <a:stretch/>
        </p:blipFill>
        <p:spPr bwMode="auto">
          <a:xfrm>
            <a:off x="6875587" y="5734478"/>
            <a:ext cx="1049232" cy="114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61332" y="4277412"/>
            <a:ext cx="3635470" cy="2580588"/>
            <a:chOff x="161332" y="4277412"/>
            <a:chExt cx="3635470" cy="2580588"/>
          </a:xfrm>
        </p:grpSpPr>
        <p:pic>
          <p:nvPicPr>
            <p:cNvPr id="27" name="Picture 24" descr="http://ucspace.canberra.edu.au/download/attachments/59113623/Triangle+diagram+of+Social+Informatics.GIF?version=1&amp;modificationDate=128210213964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32" y="4277412"/>
              <a:ext cx="3635470" cy="2580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47800" y="6448466"/>
              <a:ext cx="13150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Social Informatics</a:t>
              </a:r>
              <a:endParaRPr lang="en-US" sz="1200" b="1" dirty="0"/>
            </a:p>
          </p:txBody>
        </p:sp>
      </p:grpSp>
      <p:pic>
        <p:nvPicPr>
          <p:cNvPr id="3" name="Picture 4" descr="UF1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r="6237"/>
          <a:stretch/>
        </p:blipFill>
        <p:spPr bwMode="auto">
          <a:xfrm>
            <a:off x="0" y="4230944"/>
            <a:ext cx="1885596" cy="160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41"/>
          <a:stretch/>
        </p:blipFill>
        <p:spPr>
          <a:xfrm>
            <a:off x="2015695" y="3905935"/>
            <a:ext cx="1751030" cy="704168"/>
          </a:xfrm>
          <a:prstGeom prst="rect">
            <a:avLst/>
          </a:prstGeom>
        </p:spPr>
      </p:pic>
      <p:pic>
        <p:nvPicPr>
          <p:cNvPr id="3074" name="Picture 2" descr="Earth Science Informatics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" b="64418"/>
          <a:stretch/>
        </p:blipFill>
        <p:spPr bwMode="auto">
          <a:xfrm>
            <a:off x="-39786" y="866507"/>
            <a:ext cx="14573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19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Some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6388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Data Deluge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is clear trend from Commercial (Amazon, e-commerce) , Community (Facebook, Search) and Scientific applications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Light weight clients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from smartphones, tablets to sensors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Multicore 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reawakening parallel computing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Exascale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initiatives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will continue drive to high end with a simulation orientation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Clouds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with cheaper, greener, easier to use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IT for (some) applications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New jobs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associated with new curricula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Clouds as a distributed system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 (classic CS courses)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Data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Analytics 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(Important theme in academia and industry)</a:t>
            </a:r>
            <a:endParaRPr lang="en-US" sz="20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Network/Web </a:t>
            </a: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Science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828800" y="0"/>
            <a:ext cx="69613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Data Deluge is also Information/Knowledge/Wisdom/Decision Deluge?</a:t>
            </a:r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-35626" y="1213366"/>
            <a:ext cx="8722426" cy="5492234"/>
            <a:chOff x="-35626" y="1213366"/>
            <a:chExt cx="8722426" cy="5492234"/>
          </a:xfrm>
        </p:grpSpPr>
        <p:sp>
          <p:nvSpPr>
            <p:cNvPr id="10" name="Oval 9"/>
            <p:cNvSpPr/>
            <p:nvPr/>
          </p:nvSpPr>
          <p:spPr>
            <a:xfrm>
              <a:off x="7162800" y="1327666"/>
              <a:ext cx="1524000" cy="9144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Layered GIS View</a:t>
              </a:r>
              <a:endParaRPr lang="en-US" b="1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-35626" y="1213366"/>
              <a:ext cx="7233348" cy="5492234"/>
              <a:chOff x="-35626" y="1213366"/>
              <a:chExt cx="7233348" cy="5492234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52400" y="5791200"/>
                <a:ext cx="1219200" cy="914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Data-2</a:t>
                </a:r>
                <a:br>
                  <a:rPr lang="en-US" b="1" dirty="0" smtClean="0"/>
                </a:br>
                <a:r>
                  <a:rPr lang="en-US" b="1" dirty="0" smtClean="0"/>
                  <a:t>Source</a:t>
                </a:r>
                <a:endParaRPr lang="en-US" b="1" dirty="0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990600" y="4724400"/>
                <a:ext cx="1219200" cy="914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Read</a:t>
                </a:r>
                <a:br>
                  <a:rPr lang="en-US" b="1" dirty="0" smtClean="0"/>
                </a:br>
                <a:r>
                  <a:rPr lang="en-US" b="1" dirty="0" smtClean="0"/>
                  <a:t>Data-2</a:t>
                </a:r>
                <a:endParaRPr lang="en-US" b="1" dirty="0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562600" y="2057400"/>
                <a:ext cx="1371600" cy="914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Prepare</a:t>
                </a:r>
              </a:p>
              <a:p>
                <a:pPr algn="ctr"/>
                <a:r>
                  <a:rPr lang="en-US" b="1" dirty="0" smtClean="0"/>
                  <a:t>View</a:t>
                </a:r>
                <a:endParaRPr lang="en-US" b="1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4325587" y="2699266"/>
                <a:ext cx="1219200" cy="914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Filter</a:t>
                </a:r>
                <a:br>
                  <a:rPr lang="en-US" b="1" dirty="0" smtClean="0"/>
                </a:br>
                <a:r>
                  <a:rPr lang="en-US" b="1" dirty="0" smtClean="0"/>
                  <a:t>Data</a:t>
                </a:r>
                <a:endParaRPr lang="en-US" b="1" dirty="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-35626" y="1213366"/>
                <a:ext cx="1219200" cy="914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Data-1</a:t>
                </a:r>
                <a:br>
                  <a:rPr lang="en-US" b="1" dirty="0" smtClean="0"/>
                </a:br>
                <a:r>
                  <a:rPr lang="en-US" b="1" dirty="0" smtClean="0"/>
                  <a:t>Source</a:t>
                </a:r>
                <a:endParaRPr lang="en-US" b="1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371600" y="1670566"/>
                <a:ext cx="1219200" cy="914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Read</a:t>
                </a:r>
                <a:br>
                  <a:rPr lang="en-US" b="1" dirty="0" smtClean="0"/>
                </a:br>
                <a:r>
                  <a:rPr lang="en-US" b="1" dirty="0" smtClean="0"/>
                  <a:t>Data-1</a:t>
                </a:r>
                <a:endParaRPr lang="en-US" b="1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488871" y="2971800"/>
                <a:ext cx="1219200" cy="914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Fuse</a:t>
                </a:r>
                <a:br>
                  <a:rPr lang="en-US" b="1" dirty="0" smtClean="0"/>
                </a:br>
                <a:r>
                  <a:rPr lang="en-US" b="1" dirty="0" smtClean="0"/>
                  <a:t>Data</a:t>
                </a:r>
                <a:endParaRPr lang="en-US" b="1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3639787" y="3276600"/>
                <a:ext cx="685800" cy="114300"/>
              </a:xfrm>
              <a:prstGeom prst="straightConnector1">
                <a:avLst/>
              </a:prstGeom>
              <a:ln w="38100">
                <a:headEnd type="none" w="med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endCxn id="5" idx="3"/>
              </p:cNvCxnSpPr>
              <p:nvPr/>
            </p:nvCxnSpPr>
            <p:spPr>
              <a:xfrm flipV="1">
                <a:off x="1028700" y="5504889"/>
                <a:ext cx="140448" cy="354399"/>
              </a:xfrm>
              <a:prstGeom prst="straightConnector1">
                <a:avLst/>
              </a:prstGeom>
              <a:ln w="38100">
                <a:headEnd type="none" w="med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endCxn id="11" idx="3"/>
              </p:cNvCxnSpPr>
              <p:nvPr/>
            </p:nvCxnSpPr>
            <p:spPr>
              <a:xfrm flipV="1">
                <a:off x="1840752" y="3752289"/>
                <a:ext cx="826667" cy="1146394"/>
              </a:xfrm>
              <a:prstGeom prst="straightConnector1">
                <a:avLst/>
              </a:prstGeom>
              <a:ln w="38100">
                <a:headEnd type="none" w="med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endCxn id="11" idx="1"/>
              </p:cNvCxnSpPr>
              <p:nvPr/>
            </p:nvCxnSpPr>
            <p:spPr>
              <a:xfrm>
                <a:off x="2254085" y="2584966"/>
                <a:ext cx="413334" cy="520745"/>
              </a:xfrm>
              <a:prstGeom prst="straightConnector1">
                <a:avLst/>
              </a:prstGeom>
              <a:ln w="38100">
                <a:headEnd type="none" w="med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1169148" y="1784866"/>
                <a:ext cx="343110" cy="146072"/>
              </a:xfrm>
              <a:prstGeom prst="straightConnector1">
                <a:avLst/>
              </a:prstGeom>
              <a:ln w="38100">
                <a:headEnd type="none" w="med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741930" y="1891158"/>
                <a:ext cx="455792" cy="304409"/>
              </a:xfrm>
              <a:prstGeom prst="straightConnector1">
                <a:avLst/>
              </a:prstGeom>
              <a:ln w="38100">
                <a:headEnd type="none" w="med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5431191" y="2699266"/>
                <a:ext cx="208028" cy="192193"/>
              </a:xfrm>
              <a:prstGeom prst="straightConnector1">
                <a:avLst/>
              </a:prstGeom>
              <a:ln w="38100">
                <a:headEnd type="none" w="med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4527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62000"/>
          </a:xfrm>
        </p:spPr>
        <p:txBody>
          <a:bodyPr/>
          <a:lstStyle/>
          <a:p>
            <a:r>
              <a:rPr lang="en-US" dirty="0" smtClean="0"/>
              <a:t>Use Services + Mashup + GIS/Portal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2421"/>
            <a:ext cx="8839200" cy="4525963"/>
          </a:xfrm>
        </p:spPr>
        <p:txBody>
          <a:bodyPr/>
          <a:lstStyle/>
          <a:p>
            <a:r>
              <a:rPr lang="en-US" sz="2400" dirty="0" smtClean="0"/>
              <a:t>All (coarse grain = big) Software written as a </a:t>
            </a:r>
            <a:r>
              <a:rPr lang="en-US" sz="2400" b="1" dirty="0" smtClean="0"/>
              <a:t>Service</a:t>
            </a:r>
          </a:p>
          <a:p>
            <a:pPr lvl="1"/>
            <a:r>
              <a:rPr lang="en-US" sz="2000" dirty="0" smtClean="0"/>
              <a:t>Chunk of code that receives input as messages and gives results as a message sent to another service (or client)</a:t>
            </a:r>
          </a:p>
          <a:p>
            <a:pPr lvl="1"/>
            <a:r>
              <a:rPr lang="en-US" sz="2000" dirty="0" smtClean="0"/>
              <a:t>Generalizes Web Server-client interaction</a:t>
            </a:r>
          </a:p>
          <a:p>
            <a:r>
              <a:rPr lang="en-US" sz="2400" dirty="0" smtClean="0"/>
              <a:t>Important set of </a:t>
            </a:r>
            <a:r>
              <a:rPr lang="en-US" sz="2400" b="1" dirty="0" smtClean="0"/>
              <a:t>API</a:t>
            </a:r>
            <a:r>
              <a:rPr lang="en-US" sz="2400" dirty="0" smtClean="0"/>
              <a:t>’s (application program interfaces defining syntax of message)</a:t>
            </a:r>
          </a:p>
          <a:p>
            <a:pPr lvl="1"/>
            <a:r>
              <a:rPr lang="en-US" sz="2000" dirty="0" smtClean="0"/>
              <a:t>See programmableweb.com</a:t>
            </a:r>
          </a:p>
          <a:p>
            <a:r>
              <a:rPr lang="en-US" sz="2800" dirty="0" smtClean="0"/>
              <a:t>The linking of several services together is called a </a:t>
            </a:r>
            <a:r>
              <a:rPr lang="en-US" sz="2800" b="1" dirty="0" smtClean="0"/>
              <a:t>mashup</a:t>
            </a:r>
            <a:r>
              <a:rPr lang="en-US" sz="2800" dirty="0" smtClean="0"/>
              <a:t> or a </a:t>
            </a:r>
            <a:r>
              <a:rPr lang="en-US" sz="2800" b="1" dirty="0" smtClean="0"/>
              <a:t>workflow</a:t>
            </a:r>
          </a:p>
          <a:p>
            <a:r>
              <a:rPr lang="en-US" sz="2800" dirty="0" smtClean="0"/>
              <a:t>The final step is a server (called a </a:t>
            </a:r>
            <a:r>
              <a:rPr lang="en-US" sz="2800" b="1" dirty="0" smtClean="0"/>
              <a:t>portal</a:t>
            </a:r>
            <a:r>
              <a:rPr lang="en-US" sz="2800" dirty="0" smtClean="0"/>
              <a:t>) that prepares data for transmission to client</a:t>
            </a:r>
          </a:p>
          <a:p>
            <a:pPr lvl="1"/>
            <a:r>
              <a:rPr lang="en-US" sz="2400" dirty="0" smtClean="0"/>
              <a:t>For Earth/Polar science data use “</a:t>
            </a:r>
            <a:r>
              <a:rPr lang="en-US" sz="2400" b="1" dirty="0" smtClean="0"/>
              <a:t>Geographical Information System</a:t>
            </a:r>
            <a:r>
              <a:rPr lang="en-US" sz="2400" dirty="0" smtClean="0"/>
              <a:t>” (e.g. Google maps) as client model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1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216"/>
            <a:ext cx="9144000" cy="673584"/>
          </a:xfrm>
        </p:spPr>
        <p:txBody>
          <a:bodyPr/>
          <a:lstStyle/>
          <a:p>
            <a:r>
              <a:rPr lang="en-US" dirty="0">
                <a:hlinkClick r:id="rId3"/>
              </a:rPr>
              <a:t>http://www.programmableweb.com/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627721"/>
            <a:ext cx="9144000" cy="6403625"/>
            <a:chOff x="0" y="627721"/>
            <a:chExt cx="9144000" cy="6403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3580" t="13138" r="14760" b="24818"/>
            <a:stretch/>
          </p:blipFill>
          <p:spPr>
            <a:xfrm>
              <a:off x="0" y="627721"/>
              <a:ext cx="9144000" cy="64036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5902" t="45544" r="42899" b="30613"/>
            <a:stretch/>
          </p:blipFill>
          <p:spPr>
            <a:xfrm>
              <a:off x="5105400" y="661368"/>
              <a:ext cx="4038600" cy="232329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43562" t="32479" r="37415" b="43485"/>
            <a:stretch/>
          </p:blipFill>
          <p:spPr>
            <a:xfrm>
              <a:off x="2642878" y="695015"/>
              <a:ext cx="2462522" cy="2341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8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12290" name="Picture 7" descr="Picture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2400"/>
            <a:ext cx="8204200" cy="6815138"/>
          </a:xfrm>
        </p:spPr>
      </p:pic>
    </p:spTree>
    <p:extLst>
      <p:ext uri="{BB962C8B-B14F-4D97-AF65-F5344CB8AC3E}">
        <p14:creationId xmlns:p14="http://schemas.microsoft.com/office/powerpoint/2010/main" val="13437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43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0143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Glacier National Park Montana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Remarks on Cyberinfrastructure and Climate Change from a Polar Science Point of View&amp;quot;&quot;/&gt;&lt;property id=&quot;20307&quot; value=&quot;267&quot;/&gt;&lt;/object&gt;&lt;object type=&quot;3&quot; unique_id=&quot;10006&quot;&gt;&lt;property id=&quot;20148&quot; value=&quot;5&quot;/&gt;&lt;property id=&quot;20300&quot; value=&quot;Slide 4 - &amp;quot;Some Trends&amp;quot;&quot;/&gt;&lt;property id=&quot;20307&quot; value=&quot;487&quot;/&gt;&lt;/object&gt;&lt;object type=&quot;3&quot; unique_id=&quot;82910&quot;&gt;&lt;property id=&quot;20148&quot; value=&quot;5&quot;/&gt;&lt;property id=&quot;20300&quot; value=&quot;Slide 2 - &amp;quot;Big Data Ecosystem in One Sentence&amp;quot;&quot;/&gt;&lt;property id=&quot;20307&quot; value=&quot;557&quot;/&gt;&lt;/object&gt;&lt;object type=&quot;3&quot; unique_id=&quot;82911&quot;&gt;&lt;property id=&quot;20148&quot; value=&quot;5&quot;/&gt;&lt;property id=&quot;20300&quot; value=&quot;Slide 3&quot;/&gt;&lt;property id=&quot;20307&quot; value=&quot;559&quot;/&gt;&lt;/object&gt;&lt;object type=&quot;3&quot; unique_id=&quot;103752&quot;&gt;&lt;property id=&quot;20148&quot; value=&quot;5&quot;/&gt;&lt;property id=&quot;20300&quot; value=&quot;Slide 9 - &amp;quot;Glacier National Park Montana&amp;quot;&quot;/&gt;&lt;property id=&quot;20307&quot; value=&quot;560&quot;/&gt;&lt;/object&gt;&lt;object type=&quot;3&quot; unique_id=&quot;103753&quot;&gt;&lt;property id=&quot;20148&quot; value=&quot;5&quot;/&gt;&lt;property id=&quot;20300&quot; value=&quot;Slide 7 - &amp;quot;http://www.programmableweb.com/&amp;quot;&quot;/&gt;&lt;property id=&quot;20307&quot; value=&quot;561&quot;/&gt;&lt;/object&gt;&lt;object type=&quot;3&quot; unique_id=&quot;103754&quot;&gt;&lt;property id=&quot;20148&quot; value=&quot;5&quot;/&gt;&lt;property id=&quot;20300&quot; value=&quot;Slide 12 - &amp;quot;Analyze Data with GIS&amp;quot;&quot;/&gt;&lt;property id=&quot;20307&quot; value=&quot;562&quot;/&gt;&lt;/object&gt;&lt;object type=&quot;3&quot; unique_id=&quot;103868&quot;&gt;&lt;property id=&quot;20148&quot; value=&quot;5&quot;/&gt;&lt;property id=&quot;20300&quot; value=&quot;Slide 8&quot;/&gt;&lt;property id=&quot;20307&quot; value=&quot;565&quot;/&gt;&lt;/object&gt;&lt;object type=&quot;3&quot; unique_id=&quot;103869&quot;&gt;&lt;property id=&quot;20148&quot; value=&quot;5&quot;/&gt;&lt;property id=&quot;20300&quot; value=&quot;Slide 11 - &amp;quot;Ice sheet radar echograms&amp;quot;&quot;/&gt;&lt;property id=&quot;20307&quot; value=&quot;564&quot;/&gt;&lt;/object&gt;&lt;object type=&quot;3&quot; unique_id=&quot;103870&quot;&gt;&lt;property id=&quot;20148&quot; value=&quot;5&quot;/&gt;&lt;property id=&quot;20300&quot; value=&quot;Slide 13 - &amp;quot;Geospatial Database and WMS&amp;quot;&quot;/&gt;&lt;property id=&quot;20307&quot; value=&quot;563&quot;/&gt;&lt;/object&gt;&lt;object type=&quot;3&quot; unique_id=&quot;103919&quot;&gt;&lt;property id=&quot;20148&quot; value=&quot;5&quot;/&gt;&lt;property id=&quot;20300&quot; value=&quot;Slide 6 - &amp;quot;Use Services + Mashup + GIS/Portal&amp;quot;&quot;/&gt;&lt;property id=&quot;20307&quot; value=&quot;566&quot;/&gt;&lt;/object&gt;&lt;object type=&quot;3&quot; unique_id=&quot;104051&quot;&gt;&lt;property id=&quot;20148&quot; value=&quot;5&quot;/&gt;&lt;property id=&quot;20300&quot; value=&quot;Slide 10 - &amp;quot;Sea Level Rise&amp;quot;&quot;/&gt;&lt;property id=&quot;20307&quot; value=&quot;567&quot;/&gt;&lt;/object&gt;&lt;object type=&quot;3&quot; unique_id=&quot;104685&quot;&gt;&lt;property id=&quot;20148&quot; value=&quot;5&quot;/&gt;&lt;property id=&quot;20300&quot; value=&quot;Slide 5&quot;/&gt;&lt;property id=&quot;20307&quot; value=&quot;568&quot;/&gt;&lt;/object&gt;&lt;object type=&quot;3&quot; unique_id=&quot;105219&quot;&gt;&lt;property id=&quot;20148&quot; value=&quot;5&quot;/&gt;&lt;property id=&quot;20300&quot; value=&quot;Slide 18 - &amp;quot;(Raw) Data Deluge Information  Knowledge  Wisdom  Decision&amp;quot;&quot;/&gt;&lt;property id=&quot;20307&quot; value=&quot;569&quot;/&gt;&lt;/object&gt;&lt;object type=&quot;3&quot; unique_id=&quot;105677&quot;&gt;&lt;property id=&quot;20148&quot; value=&quot;5&quot;/&gt;&lt;property id=&quot;20300&quot; value=&quot;Slide 14 - &amp;quot;CReSIS Instruments&amp;quot;&quot;/&gt;&lt;property id=&quot;20307&quot; value=&quot;570&quot;/&gt;&lt;/object&gt;&lt;object type=&quot;3&quot; unique_id=&quot;105678&quot;&gt;&lt;property id=&quot;20148&quot; value=&quot;5&quot;/&gt;&lt;property id=&quot;20300&quot; value=&quot;Slide 15 - &amp;quot;Deployments &amp;amp; Installations&amp;quot;&quot;/&gt;&lt;property id=&quot;20307&quot; value=&quot;571&quot;/&gt;&lt;/object&gt;&lt;object type=&quot;3&quot; unique_id=&quot;105828&quot;&gt;&lt;property id=&quot;20148&quot; value=&quot;5&quot;/&gt;&lt;property id=&quot;20300&quot; value=&quot;Slide 19 - &amp;quot;Uses of Data&amp;quot;&quot;/&gt;&lt;property id=&quot;20307&quot; value=&quot;572&quot;/&gt;&lt;/object&gt;&lt;object type=&quot;3&quot; unique_id=&quot;105829&quot;&gt;&lt;property id=&quot;20148&quot; value=&quot;5&quot;/&gt;&lt;property id=&quot;20300&quot; value=&quot;Slide 16 - &amp;quot;Accumulation Radar&amp;quot;&quot;/&gt;&lt;property id=&quot;20307&quot; value=&quot;574&quot;/&gt;&lt;/object&gt;&lt;object type=&quot;3&quot; unique_id=&quot;105830&quot;&gt;&lt;property id=&quot;20148&quot; value=&quot;5&quot;/&gt;&lt;property id=&quot;20300&quot; value=&quot;Slide 17 - &amp;quot;Bellingshausen Sea (West Antarctica)  Snow Radar&amp;quot;&quot;/&gt;&lt;property id=&quot;20307&quot; value=&quot;573&quot;/&gt;&lt;/object&gt;&lt;object type=&quot;3&quot; unique_id=&quot;105895&quot;&gt;&lt;property id=&quot;20148&quot; value=&quot;5&quot;/&gt;&lt;property id=&quot;20300&quot; value=&quot;Slide 20 - &amp;quot;A few References&amp;quot;&quot;/&gt;&lt;property id=&quot;20307&quot; value=&quot;575&quot;/&gt;&lt;/object&gt;&lt;/object&gt;&lt;object type=&quot;8&quot; unique_id=&quot;101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19177</TotalTime>
  <Words>854</Words>
  <Application>Microsoft Office PowerPoint</Application>
  <PresentationFormat>On-screen Show (4:3)</PresentationFormat>
  <Paragraphs>238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ＭＳ Ｐゴシック</vt:lpstr>
      <vt:lpstr>Arial</vt:lpstr>
      <vt:lpstr>Calibri</vt:lpstr>
      <vt:lpstr>DejaVu Sans</vt:lpstr>
      <vt:lpstr>Times New Roman</vt:lpstr>
      <vt:lpstr>Wingdings</vt:lpstr>
      <vt:lpstr>3_Office Theme</vt:lpstr>
      <vt:lpstr>Slide Master</vt:lpstr>
      <vt:lpstr>1_Slide Master</vt:lpstr>
      <vt:lpstr>Remarks on Cyberinfrastructure and Climate Change from a Polar Science Point of View</vt:lpstr>
      <vt:lpstr>Big Data Ecosystem in One Sentence</vt:lpstr>
      <vt:lpstr>PowerPoint Presentation</vt:lpstr>
      <vt:lpstr>Some Trends</vt:lpstr>
      <vt:lpstr>PowerPoint Presentation</vt:lpstr>
      <vt:lpstr>Use Services + Mashup + GIS/Portal</vt:lpstr>
      <vt:lpstr>http://www.programmableweb.com/</vt:lpstr>
      <vt:lpstr>PowerPoint Presentation</vt:lpstr>
      <vt:lpstr>Glacier National Park Montana</vt:lpstr>
      <vt:lpstr>Sea Level Rise</vt:lpstr>
      <vt:lpstr>Ice sheet radar echograms</vt:lpstr>
      <vt:lpstr>Analyze Data with GIS</vt:lpstr>
      <vt:lpstr>Geospatial Database and WMS</vt:lpstr>
      <vt:lpstr>CReSIS Instruments</vt:lpstr>
      <vt:lpstr>Deployments &amp; Installations</vt:lpstr>
      <vt:lpstr>Accumulation Radar</vt:lpstr>
      <vt:lpstr>Bellingshausen Sea (West Antarctica)  Snow Radar</vt:lpstr>
      <vt:lpstr>(Raw) Data Deluge Information  Knowledge  Wisdom  Decision</vt:lpstr>
      <vt:lpstr>Uses of Data</vt:lpstr>
      <vt:lpstr>A few References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Geoffrey Fox</dc:creator>
  <cp:lastModifiedBy>Geoffrey Fox</cp:lastModifiedBy>
  <cp:revision>571</cp:revision>
  <dcterms:created xsi:type="dcterms:W3CDTF">2010-05-04T01:29:55Z</dcterms:created>
  <dcterms:modified xsi:type="dcterms:W3CDTF">2013-04-27T18:02:02Z</dcterms:modified>
</cp:coreProperties>
</file>