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9" r:id="rId5"/>
    <p:sldMasterId id="2147483711" r:id="rId6"/>
    <p:sldMasterId id="2147483723" r:id="rId7"/>
    <p:sldMasterId id="2147483735" r:id="rId8"/>
    <p:sldMasterId id="2147483746" r:id="rId9"/>
    <p:sldMasterId id="2147483758" r:id="rId10"/>
    <p:sldMasterId id="2147483769" r:id="rId11"/>
    <p:sldMasterId id="2147483782" r:id="rId12"/>
    <p:sldMasterId id="2147483795" r:id="rId13"/>
    <p:sldMasterId id="2147483808" r:id="rId14"/>
    <p:sldMasterId id="2147483820" r:id="rId15"/>
    <p:sldMasterId id="2147483832" r:id="rId16"/>
  </p:sldMasterIdLst>
  <p:notesMasterIdLst>
    <p:notesMasterId r:id="rId63"/>
  </p:notesMasterIdLst>
  <p:sldIdLst>
    <p:sldId id="256" r:id="rId17"/>
    <p:sldId id="271" r:id="rId18"/>
    <p:sldId id="272" r:id="rId19"/>
    <p:sldId id="257" r:id="rId20"/>
    <p:sldId id="258" r:id="rId21"/>
    <p:sldId id="259" r:id="rId22"/>
    <p:sldId id="270" r:id="rId23"/>
    <p:sldId id="260" r:id="rId24"/>
    <p:sldId id="261" r:id="rId25"/>
    <p:sldId id="262" r:id="rId26"/>
    <p:sldId id="263" r:id="rId27"/>
    <p:sldId id="264" r:id="rId28"/>
    <p:sldId id="265" r:id="rId29"/>
    <p:sldId id="266" r:id="rId30"/>
    <p:sldId id="267" r:id="rId31"/>
    <p:sldId id="268" r:id="rId32"/>
    <p:sldId id="273" r:id="rId33"/>
    <p:sldId id="274" r:id="rId34"/>
    <p:sldId id="275" r:id="rId35"/>
    <p:sldId id="276" r:id="rId36"/>
    <p:sldId id="277" r:id="rId37"/>
    <p:sldId id="278" r:id="rId38"/>
    <p:sldId id="295" r:id="rId39"/>
    <p:sldId id="296" r:id="rId40"/>
    <p:sldId id="297" r:id="rId41"/>
    <p:sldId id="304" r:id="rId42"/>
    <p:sldId id="280" r:id="rId43"/>
    <p:sldId id="281" r:id="rId44"/>
    <p:sldId id="283" r:id="rId45"/>
    <p:sldId id="282" r:id="rId46"/>
    <p:sldId id="292" r:id="rId47"/>
    <p:sldId id="302" r:id="rId48"/>
    <p:sldId id="279" r:id="rId49"/>
    <p:sldId id="303" r:id="rId50"/>
    <p:sldId id="298" r:id="rId51"/>
    <p:sldId id="299" r:id="rId52"/>
    <p:sldId id="300" r:id="rId53"/>
    <p:sldId id="301" r:id="rId54"/>
    <p:sldId id="305" r:id="rId55"/>
    <p:sldId id="306" r:id="rId56"/>
    <p:sldId id="307" r:id="rId57"/>
    <p:sldId id="308" r:id="rId58"/>
    <p:sldId id="309" r:id="rId59"/>
    <p:sldId id="310" r:id="rId60"/>
    <p:sldId id="289" r:id="rId61"/>
    <p:sldId id="28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33" autoAdjust="0"/>
  </p:normalViewPr>
  <p:slideViewPr>
    <p:cSldViewPr>
      <p:cViewPr varScale="1">
        <p:scale>
          <a:sx n="86" d="100"/>
          <a:sy n="86" d="100"/>
        </p:scale>
        <p:origin x="-69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A0D503-E698-4AEF-9BF9-0596B095A3B2}" type="datetimeFigureOut">
              <a:rPr lang="en-US" smtClean="0"/>
              <a:t>4/21/2011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72462-40BB-49EC-81D3-B2D2D6D8EF9E}" type="slidenum">
              <a:rPr lang="en-US" smtClean="0"/>
              <a:t>‹#›</a:t>
            </a:fld>
            <a:endParaRPr lang="en-US"/>
          </a:p>
        </p:txBody>
      </p:sp>
    </p:spTree>
    <p:extLst>
      <p:ext uri="{BB962C8B-B14F-4D97-AF65-F5344CB8AC3E}">
        <p14:creationId xmlns:p14="http://schemas.microsoft.com/office/powerpoint/2010/main" val="395056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a:t>
            </a:fld>
            <a:endParaRPr lang="en-US"/>
          </a:p>
        </p:txBody>
      </p:sp>
    </p:spTree>
    <p:extLst>
      <p:ext uri="{BB962C8B-B14F-4D97-AF65-F5344CB8AC3E}">
        <p14:creationId xmlns:p14="http://schemas.microsoft.com/office/powerpoint/2010/main" val="205759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10</a:t>
            </a:fld>
            <a:endParaRPr lang="en-US"/>
          </a:p>
        </p:txBody>
      </p:sp>
    </p:spTree>
    <p:extLst>
      <p:ext uri="{BB962C8B-B14F-4D97-AF65-F5344CB8AC3E}">
        <p14:creationId xmlns:p14="http://schemas.microsoft.com/office/powerpoint/2010/main" val="394766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11</a:t>
            </a:fld>
            <a:endParaRPr lang="en-US"/>
          </a:p>
        </p:txBody>
      </p:sp>
    </p:spTree>
    <p:extLst>
      <p:ext uri="{BB962C8B-B14F-4D97-AF65-F5344CB8AC3E}">
        <p14:creationId xmlns:p14="http://schemas.microsoft.com/office/powerpoint/2010/main" val="193450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12</a:t>
            </a:fld>
            <a:endParaRPr lang="en-US"/>
          </a:p>
        </p:txBody>
      </p:sp>
    </p:spTree>
    <p:extLst>
      <p:ext uri="{BB962C8B-B14F-4D97-AF65-F5344CB8AC3E}">
        <p14:creationId xmlns:p14="http://schemas.microsoft.com/office/powerpoint/2010/main" val="26364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13</a:t>
            </a:fld>
            <a:endParaRPr lang="en-US"/>
          </a:p>
        </p:txBody>
      </p:sp>
    </p:spTree>
    <p:extLst>
      <p:ext uri="{BB962C8B-B14F-4D97-AF65-F5344CB8AC3E}">
        <p14:creationId xmlns:p14="http://schemas.microsoft.com/office/powerpoint/2010/main" val="126637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14</a:t>
            </a:fld>
            <a:endParaRPr lang="en-US"/>
          </a:p>
        </p:txBody>
      </p:sp>
    </p:spTree>
    <p:extLst>
      <p:ext uri="{BB962C8B-B14F-4D97-AF65-F5344CB8AC3E}">
        <p14:creationId xmlns:p14="http://schemas.microsoft.com/office/powerpoint/2010/main" val="129735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15</a:t>
            </a:fld>
            <a:endParaRPr lang="en-US"/>
          </a:p>
        </p:txBody>
      </p:sp>
    </p:spTree>
    <p:extLst>
      <p:ext uri="{BB962C8B-B14F-4D97-AF65-F5344CB8AC3E}">
        <p14:creationId xmlns:p14="http://schemas.microsoft.com/office/powerpoint/2010/main" val="293405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16</a:t>
            </a:fld>
            <a:endParaRPr lang="en-US"/>
          </a:p>
        </p:txBody>
      </p:sp>
    </p:spTree>
    <p:extLst>
      <p:ext uri="{BB962C8B-B14F-4D97-AF65-F5344CB8AC3E}">
        <p14:creationId xmlns:p14="http://schemas.microsoft.com/office/powerpoint/2010/main" val="273924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17</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17</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18</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18</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category,</a:t>
            </a:r>
            <a:r>
              <a:rPr lang="en-US" baseline="0" dirty="0" smtClean="0"/>
              <a:t> give examples, e.g. Astronomy solon 20 TB night, </a:t>
            </a:r>
          </a:p>
          <a:p>
            <a:r>
              <a:rPr lang="en-US" dirty="0" smtClean="0"/>
              <a:t>http://www.datacenterknowledge.com/archives/2009/12/22/the-data-crunching-powerhouse-behind-avatar/</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21</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45D51F12-A84F-48E9-901B-4191D315E977}" type="slidenum">
              <a:rPr lang="en-US" smtClean="0">
                <a:solidFill>
                  <a:prstClr val="black"/>
                </a:solidFill>
              </a:rPr>
              <a:pPr/>
              <a:t>22</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24E02-0EF6-43D8-8FD0-B9CA8C55491D}" type="slidenum">
              <a:rPr lang="en-US">
                <a:solidFill>
                  <a:prstClr val="black"/>
                </a:solidFill>
              </a:rPr>
              <a:pPr/>
              <a:t>23</a:t>
            </a:fld>
            <a:endParaRPr lang="en-US">
              <a:solidFill>
                <a:prstClr val="black"/>
              </a:solidFill>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7EAB-2799-42F2-BAB9-281FD94E21A4}" type="slidenum">
              <a:rPr lang="en-US">
                <a:solidFill>
                  <a:prstClr val="black"/>
                </a:solidFill>
              </a:rPr>
              <a:pPr/>
              <a:t>24</a:t>
            </a:fld>
            <a:endParaRPr lang="en-US">
              <a:solidFill>
                <a:prstClr val="black"/>
              </a:solidFill>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3A51F-6F1A-44E7-9126-B579B2565D29}" type="slidenum">
              <a:rPr lang="en-US"/>
              <a:pPr/>
              <a:t>25</a:t>
            </a:fld>
            <a:endParaRPr lang="en-US"/>
          </a:p>
        </p:txBody>
      </p:sp>
      <p:sp>
        <p:nvSpPr>
          <p:cNvPr id="2512898" name="Rectangle 2"/>
          <p:cNvSpPr>
            <a:spLocks noGrp="1" noRot="1" noChangeAspect="1" noChangeArrowheads="1" noTextEdit="1"/>
          </p:cNvSpPr>
          <p:nvPr>
            <p:ph type="sldImg"/>
          </p:nvPr>
        </p:nvSpPr>
        <p:spPr>
          <a:ln/>
        </p:spPr>
      </p:sp>
      <p:sp>
        <p:nvSpPr>
          <p:cNvPr id="2512899" name="Rectangle 3"/>
          <p:cNvSpPr>
            <a:spLocks noGrp="1" noChangeArrowheads="1"/>
          </p:cNvSpPr>
          <p:nvPr>
            <p:ph type="body" idx="1"/>
          </p:nvPr>
        </p:nvSpPr>
        <p:spPr>
          <a:xfrm>
            <a:off x="914400" y="4343320"/>
            <a:ext cx="5029200" cy="4114641"/>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767AEA-5539-42FD-BE3A-E18C4743CE3C}"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StarGate</a:t>
            </a:r>
            <a:r>
              <a:rPr lang="en-US" baseline="0" dirty="0" smtClean="0"/>
              <a:t> demo at SC09 combined steps 5 and 6, using 10 </a:t>
            </a:r>
            <a:r>
              <a:rPr lang="en-US" baseline="0" dirty="0" err="1" smtClean="0"/>
              <a:t>Gbps</a:t>
            </a:r>
            <a:r>
              <a:rPr lang="en-US" baseline="0" dirty="0" smtClean="0"/>
              <a:t> </a:t>
            </a:r>
            <a:r>
              <a:rPr lang="en-US" baseline="0" dirty="0" err="1" smtClean="0"/>
              <a:t>ESnet</a:t>
            </a:r>
            <a:r>
              <a:rPr lang="en-US" baseline="0" dirty="0" smtClean="0"/>
              <a:t> connection and 10 </a:t>
            </a:r>
            <a:r>
              <a:rPr lang="en-US" baseline="0" dirty="0" err="1" smtClean="0"/>
              <a:t>Gbps</a:t>
            </a:r>
            <a:r>
              <a:rPr lang="en-US" baseline="0" dirty="0" smtClean="0"/>
              <a:t> Dynamic Circuit Network (DCN) – 150 TB was moved from NICS to ANL for rendering on GPU cluster, results were streamed to </a:t>
            </a:r>
            <a:r>
              <a:rPr lang="en-US" baseline="0" dirty="0" err="1" smtClean="0"/>
              <a:t>OptiPortal</a:t>
            </a:r>
            <a:r>
              <a:rPr lang="en-US" baseline="0" dirty="0" smtClean="0"/>
              <a:t> at SC – our network tradeoffs include similar options.</a:t>
            </a:r>
          </a:p>
          <a:p>
            <a:endParaRPr lang="en-US" baseline="0" dirty="0" smtClean="0"/>
          </a:p>
          <a:p>
            <a:r>
              <a:rPr lang="en-US" baseline="0" dirty="0" smtClean="0"/>
              <a:t>The full simulation takes 3 months real time at NICS, moving data to ANL takes 3 nights – moving the data is practical, if it can be made simple and reliable.</a:t>
            </a:r>
          </a:p>
          <a:p>
            <a:r>
              <a:rPr lang="en-US" smtClean="0"/>
              <a:t>http://www.lbl.gov/cs/Archive/news112009.html</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eaLnBrk="0" fontAlgn="base" hangingPunct="0">
              <a:spcBef>
                <a:spcPct val="30000"/>
              </a:spcBef>
              <a:spcAft>
                <a:spcPct val="0"/>
              </a:spcAft>
              <a:defRPr/>
            </a:pPr>
            <a:r>
              <a:rPr lang="en-US" sz="1100" dirty="0" smtClean="0">
                <a:latin typeface="Times" pitchFamily="1" charset="0"/>
                <a:ea typeface="ＭＳ Ｐゴシック" charset="-128"/>
                <a:cs typeface="ＭＳ Ｐゴシック" charset="-128"/>
              </a:rPr>
              <a:t>TeraGrid has had a modest impact on the advancement of climate science thus far --  XROADS plans for XD to have a much larger impact on the advancement of climate  science. The XROADS team we've assembled includes individuals (Apps, tools, </a:t>
            </a:r>
            <a:r>
              <a:rPr lang="en-US" sz="1100" dirty="0" err="1" smtClean="0">
                <a:latin typeface="Times" pitchFamily="1" charset="0"/>
                <a:ea typeface="ＭＳ Ｐゴシック" charset="-128"/>
                <a:cs typeface="ＭＳ Ｐゴシック" charset="-128"/>
              </a:rPr>
              <a:t>viz</a:t>
            </a:r>
            <a:r>
              <a:rPr lang="en-US" sz="1100" dirty="0" smtClean="0">
                <a:latin typeface="Times" pitchFamily="1" charset="0"/>
                <a:ea typeface="ＭＳ Ｐゴシック" charset="-128"/>
                <a:cs typeface="ＭＳ Ｐゴシック" charset="-128"/>
              </a:rPr>
              <a:t>, data, AUSS including Gateways, TEOS) working at the forefront of petascale climate simulation, climate science gateways, climate workflows, analysis and visualization of climate, and global data and knowledge sharing. A solid Deep &amp; Wide foundation for advancing climate science.</a:t>
            </a:r>
            <a:endParaRPr lang="en-US" baseline="0" dirty="0" smtClean="0">
              <a:solidFill>
                <a:srgbClr val="FF0000"/>
              </a:solidFill>
            </a:endParaRPr>
          </a:p>
          <a:p>
            <a:pPr defTabSz="864931" eaLnBrk="0" fontAlgn="base" hangingPunct="0">
              <a:spcBef>
                <a:spcPct val="30000"/>
              </a:spcBef>
              <a:spcAft>
                <a:spcPct val="0"/>
              </a:spcAft>
              <a:defRPr/>
            </a:pPr>
            <a:endParaRPr lang="en-US" sz="1100" dirty="0" smtClean="0">
              <a:solidFill>
                <a:srgbClr val="FF0000"/>
              </a:solidFill>
            </a:endParaRPr>
          </a:p>
          <a:p>
            <a:r>
              <a:rPr lang="en-US" dirty="0" smtClean="0"/>
              <a:t>WMS – 2008 World</a:t>
            </a:r>
            <a:r>
              <a:rPr lang="en-US" baseline="0" dirty="0" smtClean="0"/>
              <a:t> Modeling Summit</a:t>
            </a:r>
          </a:p>
          <a:p>
            <a:r>
              <a:rPr lang="en-US" dirty="0" smtClean="0"/>
              <a:t>WCRP – World Climate Research Program</a:t>
            </a:r>
          </a:p>
          <a:p>
            <a:r>
              <a:rPr lang="en-US" dirty="0" smtClean="0"/>
              <a:t>WMS and community</a:t>
            </a:r>
            <a:r>
              <a:rPr lang="en-US" baseline="0" dirty="0" smtClean="0"/>
              <a:t> says m</a:t>
            </a:r>
            <a:r>
              <a:rPr lang="en-US" dirty="0" smtClean="0"/>
              <a:t>odels need</a:t>
            </a:r>
            <a:r>
              <a:rPr lang="en-US" baseline="0" dirty="0" smtClean="0"/>
              <a:t> to be 1 km or less resolution</a:t>
            </a:r>
          </a:p>
          <a:p>
            <a:r>
              <a:rPr lang="en-US" baseline="0" dirty="0" smtClean="0"/>
              <a:t>Lots of users for each tool, hundreds for CCSM, WRF, tens of thousands for NCL/NCO, ESG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8DB4C3-791F-4941-B41C-463985A9EE5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0428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Simon</a:t>
            </a:r>
            <a:r>
              <a:rPr lang="en-US" baseline="0" dirty="0" smtClean="0"/>
              <a:t> </a:t>
            </a:r>
            <a:r>
              <a:rPr lang="en-US" dirty="0" err="1" smtClean="0"/>
              <a:t>Twigger</a:t>
            </a:r>
            <a:r>
              <a:rPr lang="en-US" dirty="0" smtClean="0"/>
              <a:t> (UMD) example: </a:t>
            </a:r>
            <a:r>
              <a:rPr lang="en-US" dirty="0" err="1" smtClean="0"/>
              <a:t>CloVR</a:t>
            </a:r>
            <a:r>
              <a:rPr lang="en-US" dirty="0" smtClean="0"/>
              <a:t>, a tool that</a:t>
            </a:r>
            <a:r>
              <a:rPr lang="en-US" baseline="0" dirty="0" smtClean="0"/>
              <a:t> can be used to build pipelines that use cloud resources</a:t>
            </a:r>
            <a:r>
              <a:rPr lang="en-US" dirty="0" smtClean="0"/>
              <a:t>: http://</a:t>
            </a:r>
            <a:r>
              <a:rPr lang="en-US" dirty="0" err="1" smtClean="0"/>
              <a:t>clovr.igs.umaryland.edu</a:t>
            </a:r>
            <a:r>
              <a:rPr lang="en-US" dirty="0" smtClean="0"/>
              <a:t>/</a:t>
            </a:r>
          </a:p>
          <a:p>
            <a:endParaRPr lang="en-US" dirty="0" smtClean="0"/>
          </a:p>
          <a:p>
            <a:r>
              <a:rPr lang="en-US" dirty="0" smtClean="0"/>
              <a:t>Porting</a:t>
            </a:r>
            <a:r>
              <a:rPr lang="en-US" baseline="0" dirty="0" smtClean="0"/>
              <a:t>/developing pipelines can make use of clouds; on XD, will use XROADS services, e.g., job execution, </a:t>
            </a:r>
            <a:r>
              <a:rPr lang="en-US" baseline="0" dirty="0" err="1" smtClean="0"/>
              <a:t>metascheduling</a:t>
            </a:r>
            <a:endParaRPr lang="en-US" dirty="0" smtClean="0"/>
          </a:p>
          <a:p>
            <a:endParaRPr lang="en-US" dirty="0" smtClean="0"/>
          </a:p>
          <a:p>
            <a:r>
              <a:rPr lang="en-US" sz="1100" kern="0" dirty="0" smtClean="0">
                <a:latin typeface="Times" pitchFamily="1" charset="0"/>
                <a:ea typeface="Arial" pitchFamily="-112" charset="0"/>
                <a:cs typeface="ＭＳ Ｐゴシック" charset="-128"/>
              </a:rPr>
              <a:t>Sharing digital products includes supporting standard data formats: e.g., </a:t>
            </a:r>
            <a:r>
              <a:rPr lang="en-US" sz="1100" kern="0" dirty="0" err="1" smtClean="0">
                <a:latin typeface="Times" pitchFamily="1" charset="0"/>
                <a:ea typeface="Arial" pitchFamily="-112" charset="0"/>
                <a:cs typeface="ＭＳ Ｐゴシック" charset="-128"/>
              </a:rPr>
              <a:t>Metagenome</a:t>
            </a:r>
            <a:r>
              <a:rPr lang="en-US" sz="1100" kern="0" dirty="0" smtClean="0">
                <a:latin typeface="Times" pitchFamily="1" charset="0"/>
                <a:ea typeface="Arial" pitchFamily="-112" charset="0"/>
                <a:cs typeface="ＭＳ Ｐゴシック" charset="-128"/>
              </a:rPr>
              <a:t> Transport Format from Genomics Standards Consortium’s M5 working group, coming in other fields following the MTF model according to Eugene </a:t>
            </a:r>
            <a:r>
              <a:rPr lang="en-US" sz="1100" kern="0" dirty="0" err="1" smtClean="0">
                <a:latin typeface="Times" pitchFamily="1" charset="0"/>
                <a:ea typeface="Arial" pitchFamily="-112" charset="0"/>
                <a:cs typeface="ＭＳ Ｐゴシック" charset="-128"/>
              </a:rPr>
              <a:t>Kolker</a:t>
            </a:r>
            <a:r>
              <a:rPr lang="en-US" sz="1100" kern="0" dirty="0" smtClean="0">
                <a:latin typeface="Times" pitchFamily="1" charset="0"/>
                <a:ea typeface="Arial" pitchFamily="-112" charset="0"/>
                <a:cs typeface="ＭＳ Ｐゴシック" charset="-128"/>
              </a:rPr>
              <a:t>, Seattle Children’s Hospital – see “‘</a:t>
            </a:r>
            <a:r>
              <a:rPr lang="en-US" sz="1100" kern="0" dirty="0" err="1" smtClean="0">
                <a:latin typeface="Times" pitchFamily="1" charset="0"/>
                <a:ea typeface="Arial" pitchFamily="-112" charset="0"/>
                <a:cs typeface="ＭＳ Ｐゴシック" charset="-128"/>
              </a:rPr>
              <a:t>Omics</a:t>
            </a:r>
            <a:r>
              <a:rPr lang="en-US" sz="1100" kern="0" dirty="0" smtClean="0">
                <a:latin typeface="Times" pitchFamily="1" charset="0"/>
                <a:ea typeface="Arial" pitchFamily="-112" charset="0"/>
                <a:cs typeface="ＭＳ Ｐゴシック" charset="-128"/>
              </a:rPr>
              <a:t> Data Sharing,” </a:t>
            </a:r>
            <a:r>
              <a:rPr lang="en-US" sz="1100" i="1" kern="0" dirty="0" smtClean="0">
                <a:latin typeface="Times" pitchFamily="1" charset="0"/>
                <a:ea typeface="Arial" pitchFamily="-112" charset="0"/>
                <a:cs typeface="ＭＳ Ｐゴシック" charset="-128"/>
              </a:rPr>
              <a:t>Science </a:t>
            </a:r>
            <a:r>
              <a:rPr lang="en-US" sz="1100" kern="0" dirty="0" smtClean="0">
                <a:latin typeface="Times" pitchFamily="1" charset="0"/>
                <a:ea typeface="Arial" pitchFamily="-112" charset="0"/>
                <a:cs typeface="ＭＳ Ｐゴシック" charset="-128"/>
              </a:rPr>
              <a:t>9 Oct 2009</a:t>
            </a:r>
          </a:p>
          <a:p>
            <a:endParaRPr lang="en-US" sz="1100" kern="0" dirty="0" smtClean="0">
              <a:latin typeface="Times" pitchFamily="1" charset="0"/>
              <a:ea typeface="Arial" pitchFamily="-112" charset="0"/>
              <a:cs typeface="ＭＳ Ｐゴシック" charset="-128"/>
            </a:endParaRPr>
          </a:p>
          <a:p>
            <a:r>
              <a:rPr lang="en-US" sz="1100" kern="0" dirty="0" smtClean="0">
                <a:latin typeface="Times" pitchFamily="1" charset="0"/>
                <a:ea typeface="Arial" pitchFamily="-112" charset="0"/>
                <a:cs typeface="ＭＳ Ｐゴシック" charset="-128"/>
              </a:rPr>
              <a:t>XROADS Wide follows successful TG gateways model – build general tools that communities can use to build specific tools for their members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31</a:t>
            </a:fld>
            <a:endParaRPr lang="en-US"/>
          </a:p>
        </p:txBody>
      </p:sp>
    </p:spTree>
    <p:extLst>
      <p:ext uri="{BB962C8B-B14F-4D97-AF65-F5344CB8AC3E}">
        <p14:creationId xmlns:p14="http://schemas.microsoft.com/office/powerpoint/2010/main" val="4169702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algn="ctr" eaLnBrk="0" fontAlgn="base" hangingPunct="0">
              <a:spcBef>
                <a:spcPct val="50000"/>
              </a:spcBef>
              <a:spcAft>
                <a:spcPct val="0"/>
              </a:spcAft>
              <a:defRPr b="1">
                <a:solidFill>
                  <a:schemeClr val="tx1"/>
                </a:solidFill>
                <a:latin typeface="Arial" charset="0"/>
              </a:defRPr>
            </a:lvl6pPr>
            <a:lvl7pPr marL="2971800" indent="-228600" algn="ctr" eaLnBrk="0" fontAlgn="base" hangingPunct="0">
              <a:spcBef>
                <a:spcPct val="50000"/>
              </a:spcBef>
              <a:spcAft>
                <a:spcPct val="0"/>
              </a:spcAft>
              <a:defRPr b="1">
                <a:solidFill>
                  <a:schemeClr val="tx1"/>
                </a:solidFill>
                <a:latin typeface="Arial" charset="0"/>
              </a:defRPr>
            </a:lvl7pPr>
            <a:lvl8pPr marL="3429000" indent="-228600" algn="ctr" eaLnBrk="0" fontAlgn="base" hangingPunct="0">
              <a:spcBef>
                <a:spcPct val="50000"/>
              </a:spcBef>
              <a:spcAft>
                <a:spcPct val="0"/>
              </a:spcAft>
              <a:defRPr b="1">
                <a:solidFill>
                  <a:schemeClr val="tx1"/>
                </a:solidFill>
                <a:latin typeface="Arial" charset="0"/>
              </a:defRPr>
            </a:lvl8pPr>
            <a:lvl9pPr marL="3886200" indent="-228600" algn="ctr" eaLnBrk="0" fontAlgn="base" hangingPunct="0">
              <a:spcBef>
                <a:spcPct val="50000"/>
              </a:spcBef>
              <a:spcAft>
                <a:spcPct val="0"/>
              </a:spcAft>
              <a:defRPr b="1">
                <a:solidFill>
                  <a:schemeClr val="tx1"/>
                </a:solidFill>
                <a:latin typeface="Arial" charset="0"/>
              </a:defRPr>
            </a:lvl9pPr>
          </a:lstStyle>
          <a:p>
            <a:fld id="{0065C563-B4CB-4E1E-9E43-979A5AC59B3E}" type="slidenum">
              <a:rPr lang="en-US" b="0">
                <a:solidFill>
                  <a:prstClr val="black"/>
                </a:solidFill>
              </a:rPr>
              <a:pPr/>
              <a:t>32</a:t>
            </a:fld>
            <a:endParaRPr lang="en-US" b="0">
              <a:solidFill>
                <a:prstClr val="black"/>
              </a:solidFill>
            </a:endParaRPr>
          </a:p>
        </p:txBody>
      </p:sp>
      <p:sp>
        <p:nvSpPr>
          <p:cNvPr id="24579" name="Rectangle 2"/>
          <p:cNvSpPr>
            <a:spLocks noGrp="1" noRot="1" noChangeAspect="1" noChangeArrowheads="1" noTextEdit="1"/>
          </p:cNvSpPr>
          <p:nvPr>
            <p:ph type="sldImg"/>
          </p:nvPr>
        </p:nvSpPr>
        <p:spPr>
          <a:xfrm>
            <a:off x="1130300" y="686393"/>
            <a:ext cx="4598988" cy="3428802"/>
          </a:xfrm>
          <a:ln/>
        </p:spPr>
      </p:sp>
      <p:sp>
        <p:nvSpPr>
          <p:cNvPr id="24580" name="Rectangle 3"/>
          <p:cNvSpPr>
            <a:spLocks noGrp="1" noChangeArrowheads="1"/>
          </p:cNvSpPr>
          <p:nvPr>
            <p:ph type="body" idx="1"/>
          </p:nvPr>
        </p:nvSpPr>
        <p:spPr>
          <a:xfrm>
            <a:off x="914400" y="4343992"/>
            <a:ext cx="5029200" cy="41136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smtClean="0"/>
              <a:t>While addressing challenges in nanotechnology, NCN researchers produce new algorithms, approaches, and software with capabilities not yet available commercially. As part of the NSF's infrastructure for the National Nanotechnology Initiative (NNI), the NCN engages the community through workshops, seminars and novel educational resources. The nanoHUB is a source of on-line resources including a unique web-based computational user facility that puts research-grade software in the hands of users across the globe. </a:t>
            </a:r>
          </a:p>
          <a:p>
            <a:pPr eaLnBrk="1" hangingPunct="1">
              <a:buFontTx/>
              <a:buChar char="•"/>
            </a:pPr>
            <a:r>
              <a:rPr lang="en-US" smtClean="0"/>
              <a:t>was created in 2000 and relies on middleware developed at Purdue called PUNCH (Purdue University Network Computing Hub). In the year 2003, the nanoHUB has served 1000 users and ran 86,000 jobs </a:t>
            </a:r>
          </a:p>
          <a:p>
            <a:pPr eaLnBrk="1" hangingPunct="1">
              <a:buFontTx/>
              <a:buChar char="•"/>
            </a:pPr>
            <a:r>
              <a:rPr lang="en-US" smtClean="0"/>
              <a:t>The applications already available on the nanoHUB range from single cpu jobs to parallel jobs. Some are well suited to run on a Condor pool, whereas more compute intensive application will run on the TeraGrid. </a:t>
            </a:r>
          </a:p>
          <a:p>
            <a:pPr eaLnBrk="1" hangingPunct="1">
              <a:buFontTx/>
              <a:buChar char="•"/>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F7AE420-35E7-9443-A5FF-E8DCC57767F3}"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algn="ctr" eaLnBrk="0" fontAlgn="base" hangingPunct="0">
              <a:spcBef>
                <a:spcPct val="50000"/>
              </a:spcBef>
              <a:spcAft>
                <a:spcPct val="0"/>
              </a:spcAft>
              <a:defRPr b="1">
                <a:solidFill>
                  <a:schemeClr val="tx1"/>
                </a:solidFill>
                <a:latin typeface="Arial" charset="0"/>
              </a:defRPr>
            </a:lvl6pPr>
            <a:lvl7pPr marL="2971800" indent="-228600" algn="ctr" eaLnBrk="0" fontAlgn="base" hangingPunct="0">
              <a:spcBef>
                <a:spcPct val="50000"/>
              </a:spcBef>
              <a:spcAft>
                <a:spcPct val="0"/>
              </a:spcAft>
              <a:defRPr b="1">
                <a:solidFill>
                  <a:schemeClr val="tx1"/>
                </a:solidFill>
                <a:latin typeface="Arial" charset="0"/>
              </a:defRPr>
            </a:lvl7pPr>
            <a:lvl8pPr marL="3429000" indent="-228600" algn="ctr" eaLnBrk="0" fontAlgn="base" hangingPunct="0">
              <a:spcBef>
                <a:spcPct val="50000"/>
              </a:spcBef>
              <a:spcAft>
                <a:spcPct val="0"/>
              </a:spcAft>
              <a:defRPr b="1">
                <a:solidFill>
                  <a:schemeClr val="tx1"/>
                </a:solidFill>
                <a:latin typeface="Arial" charset="0"/>
              </a:defRPr>
            </a:lvl8pPr>
            <a:lvl9pPr marL="3886200" indent="-228600" algn="ctr" eaLnBrk="0" fontAlgn="base" hangingPunct="0">
              <a:spcBef>
                <a:spcPct val="50000"/>
              </a:spcBef>
              <a:spcAft>
                <a:spcPct val="0"/>
              </a:spcAft>
              <a:defRPr b="1">
                <a:solidFill>
                  <a:schemeClr val="tx1"/>
                </a:solidFill>
                <a:latin typeface="Arial" charset="0"/>
              </a:defRPr>
            </a:lvl9pPr>
          </a:lstStyle>
          <a:p>
            <a:fld id="{1640055F-D388-479F-BED5-DF88853EEAC1}" type="slidenum">
              <a:rPr lang="en-US" b="0">
                <a:solidFill>
                  <a:prstClr val="black"/>
                </a:solidFill>
              </a:rPr>
              <a:pPr/>
              <a:t>34</a:t>
            </a:fld>
            <a:endParaRPr lang="en-US" b="0">
              <a:solidFill>
                <a:prstClr val="black"/>
              </a:solidFill>
            </a:endParaRPr>
          </a:p>
        </p:txBody>
      </p:sp>
      <p:sp>
        <p:nvSpPr>
          <p:cNvPr id="25603" name="Rectangle 2"/>
          <p:cNvSpPr>
            <a:spLocks noGrp="1" noRot="1" noChangeAspect="1" noChangeArrowheads="1" noTextEdit="1"/>
          </p:cNvSpPr>
          <p:nvPr>
            <p:ph type="sldImg"/>
          </p:nvPr>
        </p:nvSpPr>
        <p:spPr>
          <a:xfrm>
            <a:off x="1130300" y="686393"/>
            <a:ext cx="4598988" cy="3428802"/>
          </a:xfrm>
          <a:ln/>
        </p:spPr>
      </p:sp>
      <p:sp>
        <p:nvSpPr>
          <p:cNvPr id="25604" name="Rectangle 3"/>
          <p:cNvSpPr>
            <a:spLocks noGrp="1" noChangeArrowheads="1"/>
          </p:cNvSpPr>
          <p:nvPr>
            <p:ph type="body" idx="1"/>
          </p:nvPr>
        </p:nvSpPr>
        <p:spPr>
          <a:xfrm>
            <a:off x="914400" y="4343992"/>
            <a:ext cx="5029200" cy="41136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NVO's objective is to enable new science by greatly enhancing access to data and computing resources. NVO makes it easy to locate, retrieve, and analyze data from archives and catalogs worldwide. </a:t>
            </a:r>
          </a:p>
          <a:p>
            <a:pPr eaLnBrk="1" hangingPunct="1"/>
            <a:endParaRPr lang="en-US" smtClean="0"/>
          </a:p>
          <a:p>
            <a:pPr eaLnBrk="1" hangingPunct="1"/>
            <a:r>
              <a:rPr lang="en-US" smtClean="0"/>
              <a:t>The development of the National Virtual Observatory (NVO; http//www.us-vo.org), an NSF sponsored</a:t>
            </a:r>
          </a:p>
          <a:p>
            <a:pPr eaLnBrk="1" hangingPunct="1"/>
            <a:r>
              <a:rPr lang="en-US" smtClean="0"/>
              <a:t>Information Technology Research project, together with related efforts ongoing world-wide (through the</a:t>
            </a:r>
          </a:p>
          <a:p>
            <a:pPr eaLnBrk="1" hangingPunct="1"/>
            <a:r>
              <a:rPr lang="en-US" smtClean="0"/>
              <a:t>International Virtual Observatory Alliance) has the potential to revolutionize scientific research in</a:t>
            </a:r>
          </a:p>
          <a:p>
            <a:pPr eaLnBrk="1" hangingPunct="1"/>
            <a:r>
              <a:rPr lang="en-US" smtClean="0"/>
              <a:t>astrophysics. The NVO is designed to support the federation of astronomical sky surveys; seamlessly</a:t>
            </a:r>
          </a:p>
          <a:p>
            <a:pPr eaLnBrk="1" hangingPunct="1"/>
            <a:r>
              <a:rPr lang="en-US" smtClean="0"/>
              <a:t>interlacing data across the full electromagnetic spectrum. It provides tools to explore within and extract</a:t>
            </a:r>
          </a:p>
          <a:p>
            <a:pPr eaLnBrk="1" hangingPunct="1"/>
            <a:r>
              <a:rPr lang="en-US" smtClean="0"/>
              <a:t>data from these massive, multi-frequency surveys. Such unprecedented access provides an astronomer</a:t>
            </a:r>
          </a:p>
          <a:p>
            <a:pPr eaLnBrk="1" hangingPunct="1"/>
            <a:r>
              <a:rPr lang="en-US" smtClean="0"/>
              <a:t>with the ability to determine the detailed correlations within these data, to understand the physical</a:t>
            </a:r>
          </a:p>
          <a:p>
            <a:pPr eaLnBrk="1" hangingPunct="1"/>
            <a:r>
              <a:rPr lang="en-US" smtClean="0"/>
              <a:t>processes that give rise to these correlations and to potentially identify new classes of astrophysical</a:t>
            </a:r>
          </a:p>
          <a:p>
            <a:pPr eaLnBrk="1" hangingPunct="1"/>
            <a:r>
              <a:rPr lang="en-US" smtClean="0"/>
              <a:t>phenomena.</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BF43B-04B4-42E4-AFD7-58EDCC70C446}" type="slidenum">
              <a:rPr lang="en-US">
                <a:solidFill>
                  <a:prstClr val="black"/>
                </a:solidFill>
              </a:rPr>
              <a:pPr/>
              <a:t>35</a:t>
            </a:fld>
            <a:endParaRPr lang="en-US">
              <a:solidFill>
                <a:prstClr val="black"/>
              </a:solidFill>
            </a:endParaRPr>
          </a:p>
        </p:txBody>
      </p:sp>
      <p:sp>
        <p:nvSpPr>
          <p:cNvPr id="2539522" name="Rectangle 2"/>
          <p:cNvSpPr>
            <a:spLocks noGrp="1" noRot="1" noChangeAspect="1" noChangeArrowheads="1" noTextEdit="1"/>
          </p:cNvSpPr>
          <p:nvPr>
            <p:ph type="sldImg"/>
          </p:nvPr>
        </p:nvSpPr>
        <p:spPr>
          <a:ln/>
        </p:spPr>
      </p:sp>
      <p:sp>
        <p:nvSpPr>
          <p:cNvPr id="2539523" name="Rectangle 3"/>
          <p:cNvSpPr>
            <a:spLocks noGrp="1" noChangeArrowheads="1"/>
          </p:cNvSpPr>
          <p:nvPr>
            <p:ph type="body" idx="1"/>
          </p:nvPr>
        </p:nvSpPr>
        <p:spPr>
          <a:xfrm>
            <a:off x="914400" y="4341722"/>
            <a:ext cx="5029200" cy="4116239"/>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7F27A-2598-4A32-86C9-7F11D5207174}" type="slidenum">
              <a:rPr lang="en-US">
                <a:solidFill>
                  <a:prstClr val="black"/>
                </a:solidFill>
              </a:rPr>
              <a:pPr/>
              <a:t>36</a:t>
            </a:fld>
            <a:endParaRPr lang="en-US">
              <a:solidFill>
                <a:prstClr val="black"/>
              </a:solidFill>
            </a:endParaRPr>
          </a:p>
        </p:txBody>
      </p:sp>
      <p:sp>
        <p:nvSpPr>
          <p:cNvPr id="2541570" name="Rectangle 2"/>
          <p:cNvSpPr>
            <a:spLocks noGrp="1" noRot="1" noChangeAspect="1" noChangeArrowheads="1" noTextEdit="1"/>
          </p:cNvSpPr>
          <p:nvPr>
            <p:ph type="sldImg"/>
          </p:nvPr>
        </p:nvSpPr>
        <p:spPr>
          <a:ln/>
        </p:spPr>
      </p:sp>
      <p:sp>
        <p:nvSpPr>
          <p:cNvPr id="2541571" name="Rectangle 3"/>
          <p:cNvSpPr>
            <a:spLocks noGrp="1" noChangeArrowheads="1"/>
          </p:cNvSpPr>
          <p:nvPr>
            <p:ph type="body" idx="1"/>
          </p:nvPr>
        </p:nvSpPr>
        <p:spPr>
          <a:xfrm>
            <a:off x="914400" y="4341722"/>
            <a:ext cx="5029200" cy="4116239"/>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406F3-B6B1-4AB4-AB09-812558A93550}" type="slidenum">
              <a:rPr lang="en-US">
                <a:solidFill>
                  <a:prstClr val="black"/>
                </a:solidFill>
              </a:rPr>
              <a:pPr/>
              <a:t>37</a:t>
            </a:fld>
            <a:endParaRPr lang="en-US">
              <a:solidFill>
                <a:prstClr val="black"/>
              </a:solidFill>
            </a:endParaRPr>
          </a:p>
        </p:txBody>
      </p:sp>
      <p:sp>
        <p:nvSpPr>
          <p:cNvPr id="2543618" name="Rectangle 2"/>
          <p:cNvSpPr>
            <a:spLocks noGrp="1" noRot="1" noChangeAspect="1" noChangeArrowheads="1" noTextEdit="1"/>
          </p:cNvSpPr>
          <p:nvPr>
            <p:ph type="sldImg"/>
          </p:nvPr>
        </p:nvSpPr>
        <p:spPr>
          <a:xfrm>
            <a:off x="1146175" y="685800"/>
            <a:ext cx="4570413" cy="3429000"/>
          </a:xfrm>
          <a:ln/>
        </p:spPr>
      </p:sp>
      <p:sp>
        <p:nvSpPr>
          <p:cNvPr id="2543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A395A-8F3F-43C6-8189-2BD94C190C6C}" type="slidenum">
              <a:rPr lang="en-US">
                <a:solidFill>
                  <a:prstClr val="black"/>
                </a:solidFill>
              </a:rPr>
              <a:pPr/>
              <a:t>38</a:t>
            </a:fld>
            <a:endParaRPr lang="en-US">
              <a:solidFill>
                <a:prstClr val="black"/>
              </a:solidFill>
            </a:endParaRPr>
          </a:p>
        </p:txBody>
      </p:sp>
      <p:sp>
        <p:nvSpPr>
          <p:cNvPr id="2545666" name="Rectangle 2"/>
          <p:cNvSpPr>
            <a:spLocks noGrp="1" noRot="1" noChangeAspect="1" noChangeArrowheads="1" noTextEdit="1"/>
          </p:cNvSpPr>
          <p:nvPr>
            <p:ph type="sldImg"/>
          </p:nvPr>
        </p:nvSpPr>
        <p:spPr>
          <a:xfrm>
            <a:off x="1146175" y="685800"/>
            <a:ext cx="4570413" cy="3429000"/>
          </a:xfrm>
          <a:ln/>
        </p:spPr>
      </p:sp>
      <p:sp>
        <p:nvSpPr>
          <p:cNvPr id="254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4</a:t>
            </a:fld>
            <a:endParaRPr lang="en-US"/>
          </a:p>
        </p:txBody>
      </p:sp>
    </p:spTree>
    <p:extLst>
      <p:ext uri="{BB962C8B-B14F-4D97-AF65-F5344CB8AC3E}">
        <p14:creationId xmlns:p14="http://schemas.microsoft.com/office/powerpoint/2010/main" val="2057598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xfrm>
            <a:off x="3884613" y="8685213"/>
            <a:ext cx="2971800" cy="457200"/>
          </a:xfrm>
          <a:prstGeom prst="rect">
            <a:avLst/>
          </a:prstGeom>
          <a:noFill/>
        </p:spPr>
        <p:txBody>
          <a:bodyPr/>
          <a:lstStyle/>
          <a:p>
            <a:fld id="{107BDE9A-98C9-4ADD-90C4-B57520988E0A}" type="slidenum">
              <a:rPr lang="en-US">
                <a:solidFill>
                  <a:prstClr val="black"/>
                </a:solidFill>
              </a:rPr>
              <a:pPr/>
              <a:t>40</a:t>
            </a:fld>
            <a:endParaRPr lang="en-US">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p:spPr>
        <p:txBody>
          <a:bodyPr/>
          <a:lstStyle/>
          <a:p>
            <a:r>
              <a:rPr lang="en-US">
                <a:solidFill>
                  <a:prstClr val="black"/>
                </a:solidFill>
              </a:rPr>
              <a:t>TeraGrid'06</a:t>
            </a:r>
          </a:p>
        </p:txBody>
      </p:sp>
      <p:sp>
        <p:nvSpPr>
          <p:cNvPr id="41987" name="Rectangle 3"/>
          <p:cNvSpPr>
            <a:spLocks noGrp="1" noChangeArrowheads="1"/>
          </p:cNvSpPr>
          <p:nvPr>
            <p:ph type="dt" sz="quarter" idx="1"/>
          </p:nvPr>
        </p:nvSpPr>
        <p:spPr>
          <a:noFill/>
        </p:spPr>
        <p:txBody>
          <a:bodyPr/>
          <a:lstStyle/>
          <a:p>
            <a:r>
              <a:rPr lang="en-US">
                <a:solidFill>
                  <a:prstClr val="black"/>
                </a:solidFill>
              </a:rPr>
              <a:t>June 2006</a:t>
            </a:r>
          </a:p>
        </p:txBody>
      </p:sp>
      <p:sp>
        <p:nvSpPr>
          <p:cNvPr id="41988" name="Rectangle 6"/>
          <p:cNvSpPr>
            <a:spLocks noGrp="1" noChangeArrowheads="1"/>
          </p:cNvSpPr>
          <p:nvPr>
            <p:ph type="ftr" sz="quarter" idx="4"/>
          </p:nvPr>
        </p:nvSpPr>
        <p:spPr>
          <a:xfrm>
            <a:off x="0" y="8685213"/>
            <a:ext cx="2971800" cy="457200"/>
          </a:xfrm>
          <a:prstGeom prst="rect">
            <a:avLst/>
          </a:prstGeom>
          <a:noFill/>
        </p:spPr>
        <p:txBody>
          <a:bodyPr/>
          <a:lstStyle/>
          <a:p>
            <a:r>
              <a:rPr lang="en-US">
                <a:solidFill>
                  <a:prstClr val="black"/>
                </a:solidFill>
              </a:rPr>
              <a:t>Charlie Catlett (cec@uchicago.edu)</a:t>
            </a:r>
          </a:p>
        </p:txBody>
      </p:sp>
      <p:sp>
        <p:nvSpPr>
          <p:cNvPr id="41989" name="Rectangle 7"/>
          <p:cNvSpPr>
            <a:spLocks noGrp="1" noChangeArrowheads="1"/>
          </p:cNvSpPr>
          <p:nvPr>
            <p:ph type="sldNum" sz="quarter" idx="5"/>
          </p:nvPr>
        </p:nvSpPr>
        <p:spPr>
          <a:xfrm>
            <a:off x="3884613" y="8685213"/>
            <a:ext cx="2971800" cy="457200"/>
          </a:xfrm>
          <a:prstGeom prst="rect">
            <a:avLst/>
          </a:prstGeom>
          <a:noFill/>
        </p:spPr>
        <p:txBody>
          <a:bodyPr/>
          <a:lstStyle/>
          <a:p>
            <a:fld id="{6EBC9A37-8FF2-464B-AF80-C55C5A358F3C}" type="slidenum">
              <a:rPr lang="en-US">
                <a:solidFill>
                  <a:prstClr val="black"/>
                </a:solidFill>
              </a:rPr>
              <a:pPr/>
              <a:t>41</a:t>
            </a:fld>
            <a:endParaRPr lang="en-US">
              <a:solidFill>
                <a:prstClr val="black"/>
              </a:solidFill>
            </a:endParaRPr>
          </a:p>
        </p:txBody>
      </p:sp>
      <p:sp>
        <p:nvSpPr>
          <p:cNvPr id="41990" name="Rectangle 2"/>
          <p:cNvSpPr>
            <a:spLocks noGrp="1" noRot="1" noChangeAspect="1" noChangeArrowheads="1" noTextEdit="1"/>
          </p:cNvSpPr>
          <p:nvPr>
            <p:ph type="sldImg"/>
          </p:nvPr>
        </p:nvSpPr>
        <p:spPr>
          <a:solidFill>
            <a:srgbClr val="FFFFFF"/>
          </a:solidFill>
          <a:ln/>
        </p:spPr>
      </p:sp>
      <p:sp>
        <p:nvSpPr>
          <p:cNvPr id="419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22363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792199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802469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612513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5</a:t>
            </a:fld>
            <a:endParaRPr lang="en-US"/>
          </a:p>
        </p:txBody>
      </p:sp>
    </p:spTree>
    <p:extLst>
      <p:ext uri="{BB962C8B-B14F-4D97-AF65-F5344CB8AC3E}">
        <p14:creationId xmlns:p14="http://schemas.microsoft.com/office/powerpoint/2010/main" val="204839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6</a:t>
            </a:fld>
            <a:endParaRPr lang="en-US"/>
          </a:p>
        </p:txBody>
      </p:sp>
    </p:spTree>
    <p:extLst>
      <p:ext uri="{BB962C8B-B14F-4D97-AF65-F5344CB8AC3E}">
        <p14:creationId xmlns:p14="http://schemas.microsoft.com/office/powerpoint/2010/main" val="273274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7</a:t>
            </a:fld>
            <a:endParaRPr lang="en-US"/>
          </a:p>
        </p:txBody>
      </p:sp>
    </p:spTree>
    <p:extLst>
      <p:ext uri="{BB962C8B-B14F-4D97-AF65-F5344CB8AC3E}">
        <p14:creationId xmlns:p14="http://schemas.microsoft.com/office/powerpoint/2010/main" val="273431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8</a:t>
            </a:fld>
            <a:endParaRPr lang="en-US"/>
          </a:p>
        </p:txBody>
      </p:sp>
    </p:spTree>
    <p:extLst>
      <p:ext uri="{BB962C8B-B14F-4D97-AF65-F5344CB8AC3E}">
        <p14:creationId xmlns:p14="http://schemas.microsoft.com/office/powerpoint/2010/main" val="227854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t>9</a:t>
            </a:fld>
            <a:endParaRPr lang="en-US"/>
          </a:p>
        </p:txBody>
      </p:sp>
    </p:spTree>
    <p:extLst>
      <p:ext uri="{BB962C8B-B14F-4D97-AF65-F5344CB8AC3E}">
        <p14:creationId xmlns:p14="http://schemas.microsoft.com/office/powerpoint/2010/main" val="321519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1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t>4/21/2011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1816671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t>4/21/2011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1600228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2323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Slide Number Placeholder 5"/>
          <p:cNvSpPr>
            <a:spLocks noGrp="1"/>
          </p:cNvSpPr>
          <p:nvPr userDrawn="1"/>
        </p:nvSpPr>
        <p:spPr bwMode="auto">
          <a:xfrm>
            <a:off x="152400" y="6381750"/>
            <a:ext cx="457200" cy="476250"/>
          </a:xfrm>
          <a:prstGeom prst="rect">
            <a:avLst/>
          </a:prstGeom>
          <a:noFill/>
          <a:ln w="9525">
            <a:noFill/>
            <a:miter lim="800000"/>
            <a:headEnd/>
            <a:tailEnd/>
          </a:ln>
          <a:effectLst/>
        </p:spPr>
        <p:txBody>
          <a:bodyPr anchor="b"/>
          <a:lstStyle>
            <a:defPPr>
              <a:defRPr lang="en-US"/>
            </a:defPPr>
            <a:lvl1pPr algn="r" rtl="0" eaLnBrk="1" fontAlgn="base" hangingPunct="1">
              <a:spcBef>
                <a:spcPct val="0"/>
              </a:spcBef>
              <a:spcAft>
                <a:spcPct val="0"/>
              </a:spcAft>
              <a:defRPr sz="1000" kern="1200">
                <a:solidFill>
                  <a:srgbClr val="160881"/>
                </a:solidFill>
                <a:latin typeface="+mn-lt"/>
                <a:ea typeface="+mn-ea"/>
                <a:cs typeface="+mn-cs"/>
              </a:defRPr>
            </a:lvl1pPr>
            <a:lvl2pPr marL="457200" algn="l" rtl="0" fontAlgn="base">
              <a:spcBef>
                <a:spcPct val="0"/>
              </a:spcBef>
              <a:spcAft>
                <a:spcPct val="0"/>
              </a:spcAft>
              <a:defRPr sz="1200" kern="1200">
                <a:solidFill>
                  <a:schemeClr val="tx1"/>
                </a:solidFill>
                <a:latin typeface="Times" pitchFamily="-97" charset="0"/>
                <a:ea typeface="+mn-ea"/>
                <a:cs typeface="+mn-cs"/>
              </a:defRPr>
            </a:lvl2pPr>
            <a:lvl3pPr marL="914400" algn="l" rtl="0" fontAlgn="base">
              <a:spcBef>
                <a:spcPct val="0"/>
              </a:spcBef>
              <a:spcAft>
                <a:spcPct val="0"/>
              </a:spcAft>
              <a:defRPr sz="1200" kern="1200">
                <a:solidFill>
                  <a:schemeClr val="tx1"/>
                </a:solidFill>
                <a:latin typeface="Times" pitchFamily="-97" charset="0"/>
                <a:ea typeface="+mn-ea"/>
                <a:cs typeface="+mn-cs"/>
              </a:defRPr>
            </a:lvl3pPr>
            <a:lvl4pPr marL="1371600" algn="l" rtl="0" fontAlgn="base">
              <a:spcBef>
                <a:spcPct val="0"/>
              </a:spcBef>
              <a:spcAft>
                <a:spcPct val="0"/>
              </a:spcAft>
              <a:defRPr sz="1200" kern="1200">
                <a:solidFill>
                  <a:schemeClr val="tx1"/>
                </a:solidFill>
                <a:latin typeface="Times" pitchFamily="-97" charset="0"/>
                <a:ea typeface="+mn-ea"/>
                <a:cs typeface="+mn-cs"/>
              </a:defRPr>
            </a:lvl4pPr>
            <a:lvl5pPr marL="1828800" algn="l" rtl="0" fontAlgn="base">
              <a:spcBef>
                <a:spcPct val="0"/>
              </a:spcBef>
              <a:spcAft>
                <a:spcPct val="0"/>
              </a:spcAft>
              <a:defRPr sz="1200" kern="1200">
                <a:solidFill>
                  <a:schemeClr val="tx1"/>
                </a:solidFill>
                <a:latin typeface="Times" pitchFamily="-97" charset="0"/>
                <a:ea typeface="+mn-ea"/>
                <a:cs typeface="+mn-cs"/>
              </a:defRPr>
            </a:lvl5pPr>
            <a:lvl6pPr marL="2286000" algn="l" defTabSz="914400" rtl="0" eaLnBrk="1" latinLnBrk="0" hangingPunct="1">
              <a:defRPr sz="1200" kern="1200">
                <a:solidFill>
                  <a:schemeClr val="tx1"/>
                </a:solidFill>
                <a:latin typeface="Times" pitchFamily="-97" charset="0"/>
                <a:ea typeface="+mn-ea"/>
                <a:cs typeface="+mn-cs"/>
              </a:defRPr>
            </a:lvl6pPr>
            <a:lvl7pPr marL="2743200" algn="l" defTabSz="914400" rtl="0" eaLnBrk="1" latinLnBrk="0" hangingPunct="1">
              <a:defRPr sz="1200" kern="1200">
                <a:solidFill>
                  <a:schemeClr val="tx1"/>
                </a:solidFill>
                <a:latin typeface="Times" pitchFamily="-97" charset="0"/>
                <a:ea typeface="+mn-ea"/>
                <a:cs typeface="+mn-cs"/>
              </a:defRPr>
            </a:lvl7pPr>
            <a:lvl8pPr marL="3200400" algn="l" defTabSz="914400" rtl="0" eaLnBrk="1" latinLnBrk="0" hangingPunct="1">
              <a:defRPr sz="1200" kern="1200">
                <a:solidFill>
                  <a:schemeClr val="tx1"/>
                </a:solidFill>
                <a:latin typeface="Times" pitchFamily="-97" charset="0"/>
                <a:ea typeface="+mn-ea"/>
                <a:cs typeface="+mn-cs"/>
              </a:defRPr>
            </a:lvl8pPr>
            <a:lvl9pPr marL="3657600" algn="l" defTabSz="914400" rtl="0" eaLnBrk="1" latinLnBrk="0" hangingPunct="1">
              <a:defRPr sz="1200" kern="1200">
                <a:solidFill>
                  <a:schemeClr val="tx1"/>
                </a:solidFill>
                <a:latin typeface="Times" pitchFamily="-97" charset="0"/>
                <a:ea typeface="+mn-ea"/>
                <a:cs typeface="+mn-cs"/>
              </a:defRPr>
            </a:lvl9pPr>
          </a:lstStyle>
          <a:p>
            <a:pPr>
              <a:defRPr/>
            </a:pPr>
            <a:fld id="{E92F14E2-B73D-4FC2-BAB4-B32963CACE70}" type="slidenum">
              <a:rPr lang="en-US" smtClean="0"/>
              <a:pPr>
                <a:defRPr/>
              </a:pPr>
              <a:t>‹#›</a:t>
            </a:fld>
            <a:endParaRPr lang="en-US" dirty="0"/>
          </a:p>
        </p:txBody>
      </p:sp>
      <p:sp>
        <p:nvSpPr>
          <p:cNvPr id="2" name="Vertical Title 1"/>
          <p:cNvSpPr>
            <a:spLocks noGrp="1"/>
          </p:cNvSpPr>
          <p:nvPr>
            <p:ph type="title" orient="vert"/>
          </p:nvPr>
        </p:nvSpPr>
        <p:spPr>
          <a:xfrm>
            <a:off x="6705600" y="0"/>
            <a:ext cx="21336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71089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191000" cy="5181600"/>
          </a:xfrm>
        </p:spPr>
        <p:txBody>
          <a:bodyPr/>
          <a:lstStyle>
            <a:lvl1pPr>
              <a:defRPr sz="2400">
                <a:solidFill>
                  <a:srgbClr val="004080"/>
                </a:solidFill>
              </a:defRPr>
            </a:lvl1pPr>
            <a:lvl2pPr marL="457200" indent="-228600">
              <a:defRPr sz="2000"/>
            </a:lvl2pPr>
            <a:lvl3pPr marL="685800" indent="-228600">
              <a:defRPr sz="1800"/>
            </a:lvl3pPr>
            <a:lvl4pPr marL="914400" indent="-228600">
              <a:defRPr sz="1800"/>
            </a:lvl4pPr>
            <a:lvl5pPr marL="1371600"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572000" y="1066800"/>
            <a:ext cx="4191000" cy="5181600"/>
          </a:xfrm>
        </p:spPr>
        <p:txBody>
          <a:bodyPr/>
          <a:lstStyle>
            <a:lvl1pPr>
              <a:defRPr sz="2400">
                <a:solidFill>
                  <a:srgbClr val="004080"/>
                </a:solidFill>
              </a:defRPr>
            </a:lvl1pPr>
            <a:lvl2pPr marL="457200" indent="-228600">
              <a:defRPr sz="2000"/>
            </a:lvl2pPr>
            <a:lvl3pPr marL="685800" indent="-228600">
              <a:defRPr sz="1800"/>
            </a:lvl3pPr>
            <a:lvl4pPr marL="914400" indent="-228600">
              <a:defRPr sz="1800"/>
            </a:lvl4pPr>
            <a:lvl5pPr marL="1371600"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dt" sz="half" idx="14"/>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5"/>
          </p:nvPr>
        </p:nvSpPr>
        <p:spPr>
          <a:ln/>
        </p:spPr>
        <p:txBody>
          <a:bodyPr/>
          <a:lstStyle>
            <a:lvl1pPr>
              <a:defRPr/>
            </a:lvl1pPr>
          </a:lstStyle>
          <a:p>
            <a:pPr>
              <a:defRPr/>
            </a:pPr>
            <a:endParaRPr lang="en-US"/>
          </a:p>
        </p:txBody>
      </p:sp>
      <p:sp>
        <p:nvSpPr>
          <p:cNvPr id="7" name="Rectangle 7"/>
          <p:cNvSpPr>
            <a:spLocks noGrp="1" noChangeArrowheads="1"/>
          </p:cNvSpPr>
          <p:nvPr>
            <p:ph type="sldNum" sz="quarter" idx="16"/>
          </p:nvPr>
        </p:nvSpPr>
        <p:spPr>
          <a:ln/>
        </p:spPr>
        <p:txBody>
          <a:bodyPr/>
          <a:lstStyle>
            <a:lvl1pPr>
              <a:defRPr/>
            </a:lvl1pPr>
          </a:lstStyle>
          <a:p>
            <a:pPr>
              <a:defRPr/>
            </a:pPr>
            <a:fld id="{48EAA76E-2F63-41C4-9DF0-58D7233130A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769826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C1E6A46-17AF-4E23-B4AE-10254B81EC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819770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225425" indent="-225425">
              <a:defRPr sz="2400">
                <a:solidFill>
                  <a:srgbClr val="004080"/>
                </a:solidFill>
              </a:defRPr>
            </a:lvl1pPr>
            <a:lvl2pPr marL="457200" indent="-228600">
              <a:defRPr sz="2000"/>
            </a:lvl2pPr>
            <a:lvl3pPr marL="685800" indent="-228600">
              <a:defRPr sz="1800"/>
            </a:lvl3pPr>
            <a:lvl4pPr marL="914400" indent="-228600">
              <a:defRPr/>
            </a:lvl4pPr>
            <a:lvl5pPr marL="1143000" indent="-2286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72BEE85-9B84-4129-A803-82ED8115B36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572015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20DBD31-1199-4152-A7C8-E29CB24F1A2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688729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9B0048-A4F1-41E8-BB49-698CCA0FD0A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0371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92A0020-927D-40DD-9EA5-64BE4DD7578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768759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DA8AF85-A174-4916-AB5C-3A7DB96AB9D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38446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80D318A-C891-4B67-B5A0-77F73811CA1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457332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t>4/21/2011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946363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2484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304800" y="0"/>
            <a:ext cx="62484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A36CC5D-86AF-4A9E-8D19-E34A0853CED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452204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066800"/>
            <a:ext cx="4191000" cy="5181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191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1D7C350-00A7-490C-93E3-1F0E041DB3D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4520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879722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5599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9972074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49820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68566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548005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47935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31134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663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168548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00584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75617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68262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F323D-D80A-4F67-ADC7-AB9DEECD47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284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E3333-7ECE-4004-8E40-D67A11C5D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072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31F3A-7341-43D5-9CC1-5C4D40FAC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47755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FCC483-A147-4BE1-9D0A-173683C431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9484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6BB186-EB1D-4553-B351-EE972C721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262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C12BDB-E1E8-405A-8D49-9232673C7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3519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17813" y="0"/>
            <a:ext cx="9144000" cy="533400"/>
          </a:xfrm>
          <a:prstGeom prst="rect">
            <a:avLst/>
          </a:prstGeom>
          <a:gradFill flip="none" rotWithShape="1">
            <a:gsLst>
              <a:gs pos="100000">
                <a:srgbClr val="002060"/>
              </a:gs>
              <a:gs pos="4000">
                <a:srgbClr val="493227"/>
              </a:gs>
              <a:gs pos="10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4799" y="0"/>
            <a:ext cx="7906987" cy="506027"/>
          </a:xfrm>
        </p:spPr>
        <p:txBody>
          <a:bodyPr>
            <a:normAutofit/>
          </a:bodyPr>
          <a:lstStyle>
            <a:lvl1pPr algn="l">
              <a:defRPr sz="3600" b="0">
                <a:solidFill>
                  <a:schemeClr val="bg1"/>
                </a:solidFill>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002060"/>
              </a:buClr>
              <a:buSzPct val="70000"/>
              <a:buFontTx/>
              <a:buBlip>
                <a:blip r:embed="rId2"/>
              </a:buBlip>
              <a:defRPr>
                <a:solidFill>
                  <a:srgbClr val="002060"/>
                </a:solidFill>
                <a:latin typeface="Candara" pitchFamily="34" charset="0"/>
              </a:defRPr>
            </a:lvl1pPr>
            <a:lvl2pPr>
              <a:buClr>
                <a:srgbClr val="7E110D"/>
              </a:buClr>
              <a:defRPr>
                <a:solidFill>
                  <a:srgbClr val="002060"/>
                </a:solidFill>
                <a:latin typeface="Candara" pitchFamily="34" charset="0"/>
              </a:defRPr>
            </a:lvl2pPr>
            <a:lvl3pPr>
              <a:defRPr>
                <a:solidFill>
                  <a:srgbClr val="002060"/>
                </a:solidFill>
                <a:latin typeface="Candara" pitchFamily="34" charset="0"/>
              </a:defRPr>
            </a:lvl3pPr>
            <a:lvl4pPr>
              <a:defRPr>
                <a:solidFill>
                  <a:srgbClr val="002060"/>
                </a:solidFill>
                <a:latin typeface="Candara" pitchFamily="34" charset="0"/>
              </a:defRPr>
            </a:lvl4pPr>
            <a:lvl5pPr>
              <a:defRPr>
                <a:solidFill>
                  <a:srgbClr val="002060"/>
                </a:solidFill>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609608"/>
            <a:ext cx="9144000" cy="248392"/>
          </a:xfrm>
          <a:prstGeom prst="rect">
            <a:avLst/>
          </a:prstGeom>
          <a:solidFill>
            <a:srgbClr val="54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ooter Placeholder 4"/>
          <p:cNvSpPr txBox="1">
            <a:spLocks/>
          </p:cNvSpPr>
          <p:nvPr userDrawn="1"/>
        </p:nvSpPr>
        <p:spPr>
          <a:xfrm>
            <a:off x="1866900" y="6609608"/>
            <a:ext cx="5410200" cy="27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prstClr val="white"/>
                </a:solidFill>
              </a:rPr>
              <a:t>Jaliya Ekanayake - School of Informatics and Computing</a:t>
            </a:r>
            <a:endParaRPr lang="en-US" dirty="0">
              <a:solidFill>
                <a:prstClr val="white"/>
              </a:solidFill>
            </a:endParaRPr>
          </a:p>
        </p:txBody>
      </p:sp>
      <p:sp>
        <p:nvSpPr>
          <p:cNvPr id="9" name="Slide Number Placeholder 5"/>
          <p:cNvSpPr txBox="1">
            <a:spLocks/>
          </p:cNvSpPr>
          <p:nvPr userDrawn="1"/>
        </p:nvSpPr>
        <p:spPr>
          <a:xfrm>
            <a:off x="-17813" y="6523037"/>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EFFF6C-AE4E-4FE6-A064-67A5E3D5DC7A}" type="slidenum">
              <a:rPr lang="en-US" smtClean="0">
                <a:solidFill>
                  <a:prstClr val="white"/>
                </a:solidFill>
              </a:rPr>
              <a:pPr/>
              <a:t>‹#›</a:t>
            </a:fld>
            <a:endParaRPr lang="en-US" dirty="0">
              <a:solidFill>
                <a:prstClr val="white"/>
              </a:solidFill>
            </a:endParaRPr>
          </a:p>
        </p:txBody>
      </p:sp>
      <p:pic>
        <p:nvPicPr>
          <p:cNvPr id="10" name="Picture 2" descr="C:\Users\jaliyaek\Desktop\iub_branding_web\img\iub_crimson.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67600" y="6536864"/>
            <a:ext cx="1219199" cy="31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855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A5815D-5ECF-4628-B005-D591B554D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9839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4966F-370C-4260-9CF9-2EC2FD706E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9196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66E5B5-948A-4988-907E-914267AA5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93217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8683F-CD5C-4AF6-B1E0-7263B4EC0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95043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09681E-613E-40C2-91C8-CAFB9E144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0714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709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2039913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632286"/>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6431614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2356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707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323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9748033"/>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3267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52321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26566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4979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2795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657538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53510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804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048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923040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8792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5794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57562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503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58687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10583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0705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187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72ED362-4351-4DD8-983D-EFEDED6E08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099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1654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CE01190-1346-4720-99BE-6A10E9F08B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73848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74AE2B-C770-467F-A28B-1014BE0A545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72492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E949289-F052-40C2-90F4-FA88041CE3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34090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BC256CF-CB31-412F-9081-0AD1A7CBD8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30263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6D9B799-47AD-4F0A-ABDA-A9F1213A3E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96378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CA17ADB-271D-4A05-8C9A-3FB0094759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909737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B7E3060-0979-4D99-A3BC-1032C03B92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99815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075DA51-FC46-4FB0-BAD0-A50802760B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90555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55DE66-F8F3-4764-A049-FBDAA20376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87041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4371B7-6075-4FC4-9D98-718497BA07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862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7208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5"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8"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latin typeface="Arial" pitchFamily="34" charset="0"/>
                  <a:ea typeface="SimSun" charset="0"/>
                  <a:cs typeface="Arial" pitchFamily="34" charset="0"/>
                </a:rPr>
                <a:t>EGI-</a:t>
              </a:r>
              <a:r>
                <a:rPr lang="en-GB" sz="3200" b="1" dirty="0" err="1">
                  <a:solidFill>
                    <a:srgbClr val="FFFFFF"/>
                  </a:solidFill>
                  <a:latin typeface="Arial" pitchFamily="34" charset="0"/>
                  <a:ea typeface="SimSun" charset="0"/>
                  <a:cs typeface="Arial" pitchFamily="34" charset="0"/>
                </a:rPr>
                <a:t>InSPIRE</a:t>
              </a:r>
              <a:endParaRPr lang="en-GB" sz="3200" b="1" dirty="0">
                <a:solidFill>
                  <a:srgbClr val="FFFFFF"/>
                </a:solidFill>
                <a:latin typeface="Arial" pitchFamily="34" charset="0"/>
                <a:ea typeface="SimSun" charset="0"/>
                <a:cs typeface="Arial" pitchFamily="34" charset="0"/>
              </a:endParaRPr>
            </a:p>
          </p:txBody>
        </p:sp>
      </p:grpSp>
      <p:pic>
        <p:nvPicPr>
          <p:cNvPr id="12" name="Picture 3"/>
          <p:cNvPicPr>
            <a:picLocks noChangeAspect="1" noChangeArrowheads="1"/>
          </p:cNvPicPr>
          <p:nvPr/>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14"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5"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pic>
        <p:nvPicPr>
          <p:cNvPr id="16" name="Picture 1"/>
          <p:cNvPicPr>
            <a:picLocks noChangeAspect="1" noChangeArrowheads="1"/>
          </p:cNvPicPr>
          <p:nvPr userDrawn="1"/>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18" name="Group 21"/>
          <p:cNvGrpSpPr>
            <a:grpSpLocks/>
          </p:cNvGrpSpPr>
          <p:nvPr userDrawn="1"/>
        </p:nvGrpSpPr>
        <p:grpSpPr bwMode="auto">
          <a:xfrm>
            <a:off x="0" y="0"/>
            <a:ext cx="9215438" cy="1081088"/>
            <a:chOff x="-1" y="0"/>
            <a:chExt cx="9215439" cy="1081088"/>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20"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sp>
          <p:nvSpPr>
            <p:cNvPr id="23" name="Text Box 12"/>
            <p:cNvSpPr txBox="1">
              <a:spLocks noChangeArrowheads="1"/>
            </p:cNvSpPr>
            <p:nvPr userDrawn="1"/>
          </p:nvSpPr>
          <p:spPr bwMode="auto">
            <a:xfrm>
              <a:off x="6551613" y="503238"/>
              <a:ext cx="2663825" cy="577850"/>
            </a:xfrm>
            <a:prstGeom prst="rect">
              <a:avLst/>
            </a:prstGeom>
            <a:noFill/>
            <a:ln>
              <a:noFill/>
            </a:ln>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fontAlgn="base" hangingPunct="1">
                <a:spcBef>
                  <a:spcPct val="0"/>
                </a:spcBef>
                <a:spcAft>
                  <a:spcPct val="0"/>
                </a:spcAft>
                <a:defRPr/>
              </a:pPr>
              <a:r>
                <a:rPr lang="en-GB" sz="3200" b="1">
                  <a:solidFill>
                    <a:srgbClr val="FFFFFF"/>
                  </a:solidFill>
                  <a:ea typeface="SimSun" pitchFamily="2" charset="-122"/>
                  <a:cs typeface="Arial" pitchFamily="34" charset="0"/>
                </a:rPr>
                <a:t>EGI-InSPIRE</a:t>
              </a:r>
            </a:p>
          </p:txBody>
        </p:sp>
      </p:grpSp>
      <p:pic>
        <p:nvPicPr>
          <p:cNvPr id="24" name="Picture 3"/>
          <p:cNvPicPr>
            <a:picLocks noChangeAspect="1" noChangeArrowheads="1"/>
          </p:cNvPicPr>
          <p:nvPr userDrawn="1"/>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25" name="Picture 4"/>
          <p:cNvPicPr>
            <a:picLocks noChangeAspect="1" noChangeArrowheads="1"/>
          </p:cNvPicPr>
          <p:nvPr userDrawn="1"/>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26"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7"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8" name="Date Placeholder 3"/>
          <p:cNvSpPr>
            <a:spLocks noGrp="1"/>
          </p:cNvSpPr>
          <p:nvPr>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1/10/2010</a:t>
            </a:r>
            <a:endParaRPr lang="en-US" dirty="0">
              <a:solidFill>
                <a:prstClr val="white"/>
              </a:solidFill>
            </a:endParaRPr>
          </a:p>
        </p:txBody>
      </p:sp>
      <p:sp>
        <p:nvSpPr>
          <p:cNvPr id="29" name="Footer Placeholder 4"/>
          <p:cNvSpPr>
            <a:spLocks noGrp="1"/>
          </p:cNvSpPr>
          <p:nvPr>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30"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76101FC0-D9D0-49EF-9321-3A26CFA3071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962896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6" name="Slide Number Placeholder 5"/>
          <p:cNvSpPr>
            <a:spLocks noGrp="1"/>
          </p:cNvSpPr>
          <p:nvPr>
            <p:ph type="sldNum" sz="quarter" idx="12"/>
          </p:nvPr>
        </p:nvSpPr>
        <p:spPr/>
        <p:txBody>
          <a:bodyPr/>
          <a:lstStyle>
            <a:lvl1pPr>
              <a:defRPr/>
            </a:lvl1pPr>
          </a:lstStyle>
          <a:p>
            <a:pPr>
              <a:defRPr/>
            </a:pPr>
            <a:fld id="{B766B822-0537-47F4-AF44-3AAE4040AAE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4385240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5" name="Slide Number Placeholder 5"/>
          <p:cNvSpPr>
            <a:spLocks noGrp="1"/>
          </p:cNvSpPr>
          <p:nvPr>
            <p:ph type="sldNum" sz="quarter" idx="12"/>
          </p:nvPr>
        </p:nvSpPr>
        <p:spPr/>
        <p:txBody>
          <a:bodyPr/>
          <a:lstStyle>
            <a:lvl1pPr>
              <a:defRPr/>
            </a:lvl1pPr>
          </a:lstStyle>
          <a:p>
            <a:pPr>
              <a:defRPr/>
            </a:pPr>
            <a:fld id="{D9526476-F840-40C0-8DB5-D37D96D7452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95786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a:solidFill>
                  <a:prstClr val="white"/>
                </a:solidFill>
              </a:rPr>
              <a:t>1/10/2010</a:t>
            </a:r>
            <a:endParaRPr lang="en-GB">
              <a:solidFill>
                <a:prstClr val="white"/>
              </a:solidFill>
            </a:endParaRPr>
          </a:p>
        </p:txBody>
      </p:sp>
      <p:sp>
        <p:nvSpPr>
          <p:cNvPr id="4" name="Footer Placeholder 3"/>
          <p:cNvSpPr>
            <a:spLocks noGrp="1"/>
          </p:cNvSpPr>
          <p:nvPr>
            <p:ph type="ftr" sz="quarter" idx="11"/>
          </p:nvPr>
        </p:nvSpPr>
        <p:spPr/>
        <p:txBody>
          <a:bodyPr/>
          <a:lstStyle>
            <a:lvl1pPr>
              <a:defRPr/>
            </a:lvl1pPr>
          </a:lstStyle>
          <a:p>
            <a:pPr>
              <a:defRPr/>
            </a:pPr>
            <a:r>
              <a:rPr lang="en-GB">
                <a:solidFill>
                  <a:prstClr val="white"/>
                </a:solidFill>
              </a:rPr>
              <a:t>NSF &amp; EC - Rome 2010</a:t>
            </a:r>
          </a:p>
        </p:txBody>
      </p:sp>
      <p:sp>
        <p:nvSpPr>
          <p:cNvPr id="5" name="Slide Number Placeholder 4"/>
          <p:cNvSpPr>
            <a:spLocks noGrp="1"/>
          </p:cNvSpPr>
          <p:nvPr>
            <p:ph type="sldNum" sz="quarter" idx="12"/>
          </p:nvPr>
        </p:nvSpPr>
        <p:spPr/>
        <p:txBody>
          <a:bodyPr/>
          <a:lstStyle>
            <a:lvl1pPr>
              <a:defRPr/>
            </a:lvl1pPr>
          </a:lstStyle>
          <a:p>
            <a:pPr>
              <a:defRPr/>
            </a:pPr>
            <a:fld id="{977D435D-5BF8-4B6E-B3BC-5C9FD3D93EA4}"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113447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569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29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t>4/21/2011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3056269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466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688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066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5333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4784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15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2252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3969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99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21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t>4/21/2011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2799588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1207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2266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3653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5703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285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3889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998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078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7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7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t>4/21/2011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2938567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403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721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236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109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542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84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260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932941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4/21/2011</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extLst>
      <p:ext uri="{BB962C8B-B14F-4D97-AF65-F5344CB8AC3E}">
        <p14:creationId xmlns:p14="http://schemas.microsoft.com/office/powerpoint/2010/main" val="3472722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4/21/2011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extLst>
      <p:ext uri="{BB962C8B-B14F-4D97-AF65-F5344CB8AC3E}">
        <p14:creationId xmlns:p14="http://schemas.microsoft.com/office/powerpoint/2010/main" val="231814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t>4/21/2011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976647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4/21/2011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extLst>
      <p:ext uri="{BB962C8B-B14F-4D97-AF65-F5344CB8AC3E}">
        <p14:creationId xmlns:p14="http://schemas.microsoft.com/office/powerpoint/2010/main" val="23129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4/21/2011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extLst>
      <p:ext uri="{BB962C8B-B14F-4D97-AF65-F5344CB8AC3E}">
        <p14:creationId xmlns:p14="http://schemas.microsoft.com/office/powerpoint/2010/main" val="4204315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4/21/2011</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extLst>
      <p:ext uri="{BB962C8B-B14F-4D97-AF65-F5344CB8AC3E}">
        <p14:creationId xmlns:p14="http://schemas.microsoft.com/office/powerpoint/2010/main" val="3708629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4/21/2011</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extLst>
      <p:ext uri="{BB962C8B-B14F-4D97-AF65-F5344CB8AC3E}">
        <p14:creationId xmlns:p14="http://schemas.microsoft.com/office/powerpoint/2010/main" val="1813526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4/21/2011</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extLst>
      <p:ext uri="{BB962C8B-B14F-4D97-AF65-F5344CB8AC3E}">
        <p14:creationId xmlns:p14="http://schemas.microsoft.com/office/powerpoint/2010/main" val="3814175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4/21/2011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extLst>
      <p:ext uri="{BB962C8B-B14F-4D97-AF65-F5344CB8AC3E}">
        <p14:creationId xmlns:p14="http://schemas.microsoft.com/office/powerpoint/2010/main" val="1366618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4/21/2011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extLst>
      <p:ext uri="{BB962C8B-B14F-4D97-AF65-F5344CB8AC3E}">
        <p14:creationId xmlns:p14="http://schemas.microsoft.com/office/powerpoint/2010/main" val="2244048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4/21/2011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extLst>
      <p:ext uri="{BB962C8B-B14F-4D97-AF65-F5344CB8AC3E}">
        <p14:creationId xmlns:p14="http://schemas.microsoft.com/office/powerpoint/2010/main" val="2768848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4/21/2011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extLst>
      <p:ext uri="{BB962C8B-B14F-4D97-AF65-F5344CB8AC3E}">
        <p14:creationId xmlns:p14="http://schemas.microsoft.com/office/powerpoint/2010/main" val="891799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51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t>4/21/2011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2501168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138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508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157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6169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772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210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522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87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240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837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t>4/21/2011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2195604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0723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353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525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89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604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8607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5405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271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886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787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t>4/21/2011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439123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021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191000" cy="5181600"/>
          </a:xfrm>
        </p:spPr>
        <p:txBody>
          <a:bodyPr/>
          <a:lstStyle>
            <a:lvl1pPr>
              <a:defRPr sz="2400">
                <a:solidFill>
                  <a:srgbClr val="004080"/>
                </a:solidFill>
              </a:defRPr>
            </a:lvl1pPr>
            <a:lvl2pPr marL="457200" indent="-228600">
              <a:defRPr sz="2000"/>
            </a:lvl2pPr>
            <a:lvl3pPr marL="685800" indent="-228600">
              <a:defRPr sz="1800"/>
            </a:lvl3pPr>
            <a:lvl4pPr marL="914400" indent="-228600">
              <a:defRPr sz="1800"/>
            </a:lvl4pPr>
            <a:lvl5pPr marL="1371600"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572000" y="1066800"/>
            <a:ext cx="4191000" cy="5181600"/>
          </a:xfrm>
        </p:spPr>
        <p:txBody>
          <a:bodyPr/>
          <a:lstStyle>
            <a:lvl1pPr>
              <a:defRPr sz="2400">
                <a:solidFill>
                  <a:srgbClr val="004080"/>
                </a:solidFill>
              </a:defRPr>
            </a:lvl1pPr>
            <a:lvl2pPr marL="457200" indent="-228600">
              <a:defRPr sz="2000"/>
            </a:lvl2pPr>
            <a:lvl3pPr marL="685800" indent="-228600">
              <a:defRPr sz="1800"/>
            </a:lvl3pPr>
            <a:lvl4pPr marL="914400" indent="-228600">
              <a:defRPr sz="1800"/>
            </a:lvl4pPr>
            <a:lvl5pPr marL="1371600" indent="-228600">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
          <p:cNvSpPr>
            <a:spLocks noGrp="1" noChangeArrowheads="1"/>
          </p:cNvSpPr>
          <p:nvPr>
            <p:ph type="dt" sz="half" idx="14"/>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ftr" sz="quarter" idx="15"/>
          </p:nvPr>
        </p:nvSpPr>
        <p:spPr>
          <a:ln/>
        </p:spPr>
        <p:txBody>
          <a:bodyPr/>
          <a:lstStyle>
            <a:lvl1pPr>
              <a:defRPr/>
            </a:lvl1pPr>
          </a:lstStyle>
          <a:p>
            <a:endParaRPr lang="en-US"/>
          </a:p>
        </p:txBody>
      </p:sp>
      <p:sp>
        <p:nvSpPr>
          <p:cNvPr id="7" name="Rectangle 7"/>
          <p:cNvSpPr>
            <a:spLocks noGrp="1" noChangeArrowheads="1"/>
          </p:cNvSpPr>
          <p:nvPr>
            <p:ph type="sldNum" sz="quarter" idx="16"/>
          </p:nvPr>
        </p:nvSpPr>
        <p:spPr>
          <a:ln/>
        </p:spPr>
        <p:txBody>
          <a:bodyPr/>
          <a:lstStyle>
            <a:lvl1pPr>
              <a:defRPr/>
            </a:lvl1pPr>
          </a:lstStyle>
          <a:p>
            <a:fld id="{E9EEBF8A-1F1C-49EA-8AD7-666F89ED12D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98537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5A019109-6885-4DAE-A38A-A5224A08731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86776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225425" indent="-225425">
              <a:defRPr sz="2400">
                <a:solidFill>
                  <a:srgbClr val="004080"/>
                </a:solidFill>
              </a:defRPr>
            </a:lvl1pPr>
            <a:lvl2pPr marL="457200" indent="-228600">
              <a:defRPr sz="2000"/>
            </a:lvl2pPr>
            <a:lvl3pPr marL="685800" indent="-228600">
              <a:defRPr sz="1800"/>
            </a:lvl3pPr>
            <a:lvl4pPr marL="914400" indent="-228600">
              <a:defRPr/>
            </a:lvl4pPr>
            <a:lvl5pPr marL="1143000" indent="-2286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C143FE43-DA08-459D-A891-A2E8600F176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9931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endParaRPr lang="en-US"/>
          </a:p>
        </p:txBody>
      </p:sp>
      <p:sp>
        <p:nvSpPr>
          <p:cNvPr id="5" name="Rectangle 7"/>
          <p:cNvSpPr>
            <a:spLocks noGrp="1" noChangeArrowheads="1"/>
          </p:cNvSpPr>
          <p:nvPr>
            <p:ph type="sldNum" sz="quarter" idx="12"/>
          </p:nvPr>
        </p:nvSpPr>
        <p:spPr>
          <a:ln/>
        </p:spPr>
        <p:txBody>
          <a:bodyPr/>
          <a:lstStyle>
            <a:lvl1pPr>
              <a:defRPr/>
            </a:lvl1pPr>
          </a:lstStyle>
          <a:p>
            <a:fld id="{AD2B5521-4432-4B58-BB28-5070C7A52A9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162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endParaRPr lang="en-US"/>
          </a:p>
        </p:txBody>
      </p:sp>
      <p:sp>
        <p:nvSpPr>
          <p:cNvPr id="4" name="Rectangle 7"/>
          <p:cNvSpPr>
            <a:spLocks noGrp="1" noChangeArrowheads="1"/>
          </p:cNvSpPr>
          <p:nvPr>
            <p:ph type="sldNum" sz="quarter" idx="12"/>
          </p:nvPr>
        </p:nvSpPr>
        <p:spPr>
          <a:ln/>
        </p:spPr>
        <p:txBody>
          <a:bodyPr/>
          <a:lstStyle>
            <a:lvl1pPr>
              <a:defRPr/>
            </a:lvl1pPr>
          </a:lstStyle>
          <a:p>
            <a:fld id="{3606863D-6B64-4616-950D-B9BE4B4A75F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1171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p>
        </p:txBody>
      </p:sp>
      <p:sp>
        <p:nvSpPr>
          <p:cNvPr id="7" name="Rectangle 7"/>
          <p:cNvSpPr>
            <a:spLocks noGrp="1" noChangeArrowheads="1"/>
          </p:cNvSpPr>
          <p:nvPr>
            <p:ph type="sldNum" sz="quarter" idx="12"/>
          </p:nvPr>
        </p:nvSpPr>
        <p:spPr>
          <a:ln/>
        </p:spPr>
        <p:txBody>
          <a:bodyPr/>
          <a:lstStyle>
            <a:lvl1pPr>
              <a:defRPr/>
            </a:lvl1pPr>
          </a:lstStyle>
          <a:p>
            <a:fld id="{2229E14E-52F6-441B-9611-5412BD3158A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553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p>
        </p:txBody>
      </p:sp>
      <p:sp>
        <p:nvSpPr>
          <p:cNvPr id="7" name="Rectangle 7"/>
          <p:cNvSpPr>
            <a:spLocks noGrp="1" noChangeArrowheads="1"/>
          </p:cNvSpPr>
          <p:nvPr>
            <p:ph type="sldNum" sz="quarter" idx="12"/>
          </p:nvPr>
        </p:nvSpPr>
        <p:spPr>
          <a:ln/>
        </p:spPr>
        <p:txBody>
          <a:bodyPr/>
          <a:lstStyle>
            <a:lvl1pPr>
              <a:defRPr/>
            </a:lvl1pPr>
          </a:lstStyle>
          <a:p>
            <a:fld id="{2BC2FF80-61FC-4834-BB04-BB52C3D12A1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80539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7E7B8EA2-3AF5-4EF6-BC8D-D6464AA61F6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9061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24840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304800" y="0"/>
            <a:ext cx="62484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ACCF32B4-A822-44FE-B720-E4EE08DEE4E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9063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t>4/21/2011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C0061-3B99-4089-A3BF-BD0A9491C985}" type="slidenum">
              <a:rPr lang="en-US" smtClean="0"/>
              <a:t>‹#›</a:t>
            </a:fld>
            <a:endParaRPr lang="en-US"/>
          </a:p>
        </p:txBody>
      </p:sp>
    </p:spTree>
    <p:extLst>
      <p:ext uri="{BB962C8B-B14F-4D97-AF65-F5344CB8AC3E}">
        <p14:creationId xmlns:p14="http://schemas.microsoft.com/office/powerpoint/2010/main" val="16588964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066800"/>
            <a:ext cx="4191000" cy="5181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66800"/>
            <a:ext cx="41910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p>
        </p:txBody>
      </p:sp>
      <p:sp>
        <p:nvSpPr>
          <p:cNvPr id="7" name="Rectangle 7"/>
          <p:cNvSpPr>
            <a:spLocks noGrp="1" noChangeArrowheads="1"/>
          </p:cNvSpPr>
          <p:nvPr>
            <p:ph type="sldNum" sz="quarter" idx="12"/>
          </p:nvPr>
        </p:nvSpPr>
        <p:spPr>
          <a:ln/>
        </p:spPr>
        <p:txBody>
          <a:bodyPr/>
          <a:lstStyle>
            <a:lvl1pPr>
              <a:defRPr/>
            </a:lvl1pPr>
          </a:lstStyle>
          <a:p>
            <a:fld id="{B303DB0C-8FB4-4B63-8459-D9D30CB77B2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0740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4665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62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9756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7791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2959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3191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245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4682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603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5.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10.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0.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9.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10.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image" Target="../media/image11.jpeg"/><Relationship Id="rId5" Type="http://schemas.openxmlformats.org/officeDocument/2006/relationships/theme" Target="../theme/theme16.xml"/><Relationship Id="rId4"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image" Target="../media/image5.pn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8.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7.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t>4/21/2011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t>‹#›</a:t>
            </a:fld>
            <a:endParaRPr lang="en-US"/>
          </a:p>
        </p:txBody>
      </p:sp>
    </p:spTree>
    <p:extLst>
      <p:ext uri="{BB962C8B-B14F-4D97-AF65-F5344CB8AC3E}">
        <p14:creationId xmlns:p14="http://schemas.microsoft.com/office/powerpoint/2010/main" val="7029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glogo-side-by-side-blocks"/>
          <p:cNvPicPr>
            <a:picLocks noChangeAspect="1" noChangeArrowheads="1"/>
          </p:cNvPicPr>
          <p:nvPr/>
        </p:nvPicPr>
        <p:blipFill>
          <a:blip r:embed="rId12">
            <a:lum bright="14000" contrast="-20000"/>
            <a:extLst>
              <a:ext uri="{28A0092B-C50C-407E-A947-70E740481C1C}">
                <a14:useLocalDpi xmlns:a14="http://schemas.microsoft.com/office/drawing/2010/main" val="0"/>
              </a:ext>
            </a:extLst>
          </a:blip>
          <a:srcRect/>
          <a:stretch>
            <a:fillRect/>
          </a:stretch>
        </p:blipFill>
        <p:spPr bwMode="auto">
          <a:xfrm>
            <a:off x="182563" y="269875"/>
            <a:ext cx="8778875"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04800" y="0"/>
            <a:ext cx="853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304800" y="10668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lvl1pPr>
          </a:lstStyle>
          <a:p>
            <a:pPr fontAlgn="base">
              <a:spcAft>
                <a:spcPct val="0"/>
              </a:spcAft>
              <a:defRPr/>
            </a:pPr>
            <a:endParaRPr lang="en-US">
              <a:solidFill>
                <a:prstClr val="black"/>
              </a:solidFill>
              <a:latin typeface="Arial" charset="0"/>
            </a:endParaRPr>
          </a:p>
        </p:txBody>
      </p:sp>
      <p:sp>
        <p:nvSpPr>
          <p:cNvPr id="5126" name="Rectangle 6"/>
          <p:cNvSpPr>
            <a:spLocks noGrp="1" noChangeArrowheads="1"/>
          </p:cNvSpPr>
          <p:nvPr>
            <p:ph type="ftr" sz="quarter" idx="3"/>
          </p:nvPr>
        </p:nvSpPr>
        <p:spPr bwMode="auto">
          <a:xfrm>
            <a:off x="2743200" y="6305550"/>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53657A"/>
                </a:solidFill>
              </a:defRPr>
            </a:lvl1pPr>
          </a:lstStyle>
          <a:p>
            <a:pPr algn="ctr" fontAlgn="base">
              <a:spcAft>
                <a:spcPct val="0"/>
              </a:spcAft>
              <a:defRPr/>
            </a:pPr>
            <a:endParaRPr lang="en-US" b="1">
              <a:latin typeface="Arial" charset="0"/>
            </a:endParaRPr>
          </a:p>
        </p:txBody>
      </p:sp>
      <p:sp>
        <p:nvSpPr>
          <p:cNvPr id="5127" name="Rectangle 7"/>
          <p:cNvSpPr>
            <a:spLocks noGrp="1" noChangeArrowheads="1"/>
          </p:cNvSpPr>
          <p:nvPr>
            <p:ph type="sldNum" sz="quarter" idx="4"/>
          </p:nvPr>
        </p:nvSpPr>
        <p:spPr bwMode="auto">
          <a:xfrm>
            <a:off x="6553200" y="6245225"/>
            <a:ext cx="1295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fontAlgn="base">
              <a:spcAft>
                <a:spcPct val="0"/>
              </a:spcAft>
              <a:defRPr/>
            </a:pPr>
            <a:fld id="{6AB75289-36CE-467A-A711-F05F9ECAD08F}" type="slidenum">
              <a:rPr lang="en-US">
                <a:solidFill>
                  <a:prstClr val="black"/>
                </a:solidFill>
                <a:latin typeface="Arial" charset="0"/>
              </a:rPr>
              <a:pPr fontAlgn="base">
                <a:spcAft>
                  <a:spcPct val="0"/>
                </a:spcAft>
                <a:defRPr/>
              </a:pPr>
              <a:t>‹#›</a:t>
            </a:fld>
            <a:endParaRPr lang="en-US" dirty="0">
              <a:solidFill>
                <a:prstClr val="black"/>
              </a:solidFill>
              <a:latin typeface="Arial" charset="0"/>
            </a:endParaRPr>
          </a:p>
        </p:txBody>
      </p:sp>
      <p:pic>
        <p:nvPicPr>
          <p:cNvPr id="1032" name="Picture 8" descr="tglogo-smal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53425" y="6000750"/>
            <a:ext cx="7143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59451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timing>
    <p:tnLst>
      <p:par>
        <p:cTn id="1" dur="indefinite" restart="never" nodeType="tmRoot"/>
      </p:par>
    </p:tnLst>
  </p:timing>
  <p:txStyles>
    <p:titleStyle>
      <a:lvl1pPr algn="ctr" rtl="0" eaLnBrk="0" fontAlgn="base" hangingPunct="0">
        <a:lnSpc>
          <a:spcPct val="95000"/>
        </a:lnSpc>
        <a:spcBef>
          <a:spcPct val="0"/>
        </a:spcBef>
        <a:spcAft>
          <a:spcPct val="0"/>
        </a:spcAft>
        <a:defRPr sz="3200" b="1">
          <a:solidFill>
            <a:srgbClr val="53657A"/>
          </a:solidFill>
          <a:latin typeface="+mj-lt"/>
          <a:ea typeface="+mj-ea"/>
          <a:cs typeface="+mj-cs"/>
        </a:defRPr>
      </a:lvl1pPr>
      <a:lvl2pPr algn="ctr" rtl="0" eaLnBrk="0" fontAlgn="base" hangingPunct="0">
        <a:lnSpc>
          <a:spcPct val="95000"/>
        </a:lnSpc>
        <a:spcBef>
          <a:spcPct val="0"/>
        </a:spcBef>
        <a:spcAft>
          <a:spcPct val="0"/>
        </a:spcAft>
        <a:defRPr sz="3200" b="1">
          <a:solidFill>
            <a:srgbClr val="53657A"/>
          </a:solidFill>
          <a:latin typeface="Verdana" pitchFamily="34" charset="0"/>
        </a:defRPr>
      </a:lvl2pPr>
      <a:lvl3pPr algn="ctr" rtl="0" eaLnBrk="0" fontAlgn="base" hangingPunct="0">
        <a:lnSpc>
          <a:spcPct val="95000"/>
        </a:lnSpc>
        <a:spcBef>
          <a:spcPct val="0"/>
        </a:spcBef>
        <a:spcAft>
          <a:spcPct val="0"/>
        </a:spcAft>
        <a:defRPr sz="3200" b="1">
          <a:solidFill>
            <a:srgbClr val="53657A"/>
          </a:solidFill>
          <a:latin typeface="Verdana" pitchFamily="34" charset="0"/>
        </a:defRPr>
      </a:lvl3pPr>
      <a:lvl4pPr algn="ctr" rtl="0" eaLnBrk="0" fontAlgn="base" hangingPunct="0">
        <a:lnSpc>
          <a:spcPct val="95000"/>
        </a:lnSpc>
        <a:spcBef>
          <a:spcPct val="0"/>
        </a:spcBef>
        <a:spcAft>
          <a:spcPct val="0"/>
        </a:spcAft>
        <a:defRPr sz="3200" b="1">
          <a:solidFill>
            <a:srgbClr val="53657A"/>
          </a:solidFill>
          <a:latin typeface="Verdana" pitchFamily="34" charset="0"/>
        </a:defRPr>
      </a:lvl4pPr>
      <a:lvl5pPr algn="ctr" rtl="0" eaLnBrk="0" fontAlgn="base" hangingPunct="0">
        <a:lnSpc>
          <a:spcPct val="95000"/>
        </a:lnSpc>
        <a:spcBef>
          <a:spcPct val="0"/>
        </a:spcBef>
        <a:spcAft>
          <a:spcPct val="0"/>
        </a:spcAft>
        <a:defRPr sz="3200" b="1">
          <a:solidFill>
            <a:srgbClr val="53657A"/>
          </a:solidFill>
          <a:latin typeface="Verdana" pitchFamily="34" charset="0"/>
        </a:defRPr>
      </a:lvl5pPr>
      <a:lvl6pPr marL="457200" algn="ctr" rtl="0" fontAlgn="base">
        <a:lnSpc>
          <a:spcPct val="95000"/>
        </a:lnSpc>
        <a:spcBef>
          <a:spcPct val="0"/>
        </a:spcBef>
        <a:spcAft>
          <a:spcPct val="0"/>
        </a:spcAft>
        <a:defRPr sz="3200" b="1">
          <a:solidFill>
            <a:srgbClr val="53657A"/>
          </a:solidFill>
          <a:latin typeface="Verdana" pitchFamily="34" charset="0"/>
        </a:defRPr>
      </a:lvl6pPr>
      <a:lvl7pPr marL="914400" algn="ctr" rtl="0" fontAlgn="base">
        <a:lnSpc>
          <a:spcPct val="95000"/>
        </a:lnSpc>
        <a:spcBef>
          <a:spcPct val="0"/>
        </a:spcBef>
        <a:spcAft>
          <a:spcPct val="0"/>
        </a:spcAft>
        <a:defRPr sz="3200" b="1">
          <a:solidFill>
            <a:srgbClr val="53657A"/>
          </a:solidFill>
          <a:latin typeface="Verdana" pitchFamily="34" charset="0"/>
        </a:defRPr>
      </a:lvl7pPr>
      <a:lvl8pPr marL="1371600" algn="ctr" rtl="0" fontAlgn="base">
        <a:lnSpc>
          <a:spcPct val="95000"/>
        </a:lnSpc>
        <a:spcBef>
          <a:spcPct val="0"/>
        </a:spcBef>
        <a:spcAft>
          <a:spcPct val="0"/>
        </a:spcAft>
        <a:defRPr sz="3200" b="1">
          <a:solidFill>
            <a:srgbClr val="53657A"/>
          </a:solidFill>
          <a:latin typeface="Verdana" pitchFamily="34" charset="0"/>
        </a:defRPr>
      </a:lvl8pPr>
      <a:lvl9pPr marL="1828800" algn="ctr" rtl="0" fontAlgn="base">
        <a:lnSpc>
          <a:spcPct val="95000"/>
        </a:lnSpc>
        <a:spcBef>
          <a:spcPct val="0"/>
        </a:spcBef>
        <a:spcAft>
          <a:spcPct val="0"/>
        </a:spcAft>
        <a:defRPr sz="3200" b="1">
          <a:solidFill>
            <a:srgbClr val="53657A"/>
          </a:solidFill>
          <a:latin typeface="Verdana" pitchFamily="34" charset="0"/>
        </a:defRPr>
      </a:lvl9pPr>
    </p:titleStyle>
    <p:bodyStyle>
      <a:lvl1pPr marL="225425" indent="-225425" algn="l" rtl="0" eaLnBrk="0" fontAlgn="base" hangingPunct="0">
        <a:spcBef>
          <a:spcPct val="20000"/>
        </a:spcBef>
        <a:spcAft>
          <a:spcPct val="0"/>
        </a:spcAft>
        <a:buChar char="•"/>
        <a:defRPr sz="2800">
          <a:solidFill>
            <a:srgbClr val="A34751"/>
          </a:solidFill>
          <a:latin typeface="+mn-lt"/>
          <a:ea typeface="+mn-ea"/>
          <a:cs typeface="+mn-cs"/>
        </a:defRPr>
      </a:lvl1pPr>
      <a:lvl2pPr marL="568325" indent="-228600" algn="l" rtl="0" eaLnBrk="0" fontAlgn="base" hangingPunct="0">
        <a:spcBef>
          <a:spcPct val="20000"/>
        </a:spcBef>
        <a:spcAft>
          <a:spcPct val="0"/>
        </a:spcAft>
        <a:buChar char="–"/>
        <a:defRPr sz="2400">
          <a:solidFill>
            <a:srgbClr val="4D6962"/>
          </a:solidFill>
          <a:latin typeface="+mn-lt"/>
        </a:defRPr>
      </a:lvl2pPr>
      <a:lvl3pPr marL="914400" indent="-231775" algn="l" rtl="0" eaLnBrk="0" fontAlgn="base" hangingPunct="0">
        <a:spcBef>
          <a:spcPct val="20000"/>
        </a:spcBef>
        <a:spcAft>
          <a:spcPct val="0"/>
        </a:spcAft>
        <a:buChar char="•"/>
        <a:defRPr sz="2000">
          <a:solidFill>
            <a:schemeClr val="accent2"/>
          </a:solidFill>
          <a:latin typeface="+mn-lt"/>
        </a:defRPr>
      </a:lvl3pPr>
      <a:lvl4pPr marL="1255713" indent="-227013" algn="l" rtl="0" eaLnBrk="0" fontAlgn="base" hangingPunct="0">
        <a:spcBef>
          <a:spcPct val="20000"/>
        </a:spcBef>
        <a:spcAft>
          <a:spcPct val="0"/>
        </a:spcAft>
        <a:buChar char="–"/>
        <a:defRPr>
          <a:solidFill>
            <a:schemeClr val="tx1"/>
          </a:solidFill>
          <a:latin typeface="+mn-lt"/>
        </a:defRPr>
      </a:lvl4pPr>
      <a:lvl5pPr marL="1597025" indent="-227013" algn="l" rtl="0" eaLnBrk="0" fontAlgn="base" hangingPunct="0">
        <a:spcBef>
          <a:spcPct val="20000"/>
        </a:spcBef>
        <a:spcAft>
          <a:spcPct val="0"/>
        </a:spcAft>
        <a:buChar char="»"/>
        <a:defRPr>
          <a:solidFill>
            <a:schemeClr val="tx1"/>
          </a:solidFill>
          <a:latin typeface="+mn-lt"/>
        </a:defRPr>
      </a:lvl5pPr>
      <a:lvl6pPr marL="2054225" indent="-227013" algn="l" rtl="0" fontAlgn="base">
        <a:spcBef>
          <a:spcPct val="20000"/>
        </a:spcBef>
        <a:spcAft>
          <a:spcPct val="0"/>
        </a:spcAft>
        <a:buChar char="»"/>
        <a:defRPr>
          <a:solidFill>
            <a:schemeClr val="tx1"/>
          </a:solidFill>
          <a:latin typeface="+mn-lt"/>
        </a:defRPr>
      </a:lvl6pPr>
      <a:lvl7pPr marL="2511425" indent="-227013" algn="l" rtl="0" fontAlgn="base">
        <a:spcBef>
          <a:spcPct val="20000"/>
        </a:spcBef>
        <a:spcAft>
          <a:spcPct val="0"/>
        </a:spcAft>
        <a:buChar char="»"/>
        <a:defRPr>
          <a:solidFill>
            <a:schemeClr val="tx1"/>
          </a:solidFill>
          <a:latin typeface="+mn-lt"/>
        </a:defRPr>
      </a:lvl7pPr>
      <a:lvl8pPr marL="2968625" indent="-227013" algn="l" rtl="0" fontAlgn="base">
        <a:spcBef>
          <a:spcPct val="20000"/>
        </a:spcBef>
        <a:spcAft>
          <a:spcPct val="0"/>
        </a:spcAft>
        <a:buChar char="»"/>
        <a:defRPr>
          <a:solidFill>
            <a:schemeClr val="tx1"/>
          </a:solidFill>
          <a:latin typeface="+mn-lt"/>
        </a:defRPr>
      </a:lvl8pPr>
      <a:lvl9pPr marL="3425825" indent="-227013"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smtClean="0">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smtClean="0">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smtClean="0">
                <a:solidFill>
                  <a:srgbClr val="009999"/>
                </a:solidFill>
              </a:rPr>
              <a:t>Fran Berman</a:t>
            </a:r>
          </a:p>
        </p:txBody>
      </p:sp>
    </p:spTree>
    <p:extLst>
      <p:ext uri="{BB962C8B-B14F-4D97-AF65-F5344CB8AC3E}">
        <p14:creationId xmlns:p14="http://schemas.microsoft.com/office/powerpoint/2010/main" val="105959030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44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44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4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0">
                <a:latin typeface="+mn-lt"/>
              </a:defRPr>
            </a:lvl1pPr>
          </a:lstStyle>
          <a:p>
            <a:pPr fontAlgn="base">
              <a:spcBef>
                <a:spcPct val="0"/>
              </a:spcBef>
              <a:spcAft>
                <a:spcPct val="0"/>
              </a:spcAft>
            </a:pPr>
            <a:endParaRPr lang="en-US" smtClean="0">
              <a:solidFill>
                <a:srgbClr val="000000"/>
              </a:solidFill>
            </a:endParaRPr>
          </a:p>
        </p:txBody>
      </p:sp>
      <p:sp>
        <p:nvSpPr>
          <p:cNvPr id="2494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pPr algn="ctr" fontAlgn="base">
              <a:spcBef>
                <a:spcPct val="0"/>
              </a:spcBef>
              <a:spcAft>
                <a:spcPct val="0"/>
              </a:spcAft>
            </a:pPr>
            <a:endParaRPr lang="en-US" smtClean="0">
              <a:solidFill>
                <a:srgbClr val="000000"/>
              </a:solidFill>
            </a:endParaRPr>
          </a:p>
        </p:txBody>
      </p:sp>
      <p:sp>
        <p:nvSpPr>
          <p:cNvPr id="2494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pPr fontAlgn="base">
              <a:spcBef>
                <a:spcPct val="0"/>
              </a:spcBef>
              <a:spcAft>
                <a:spcPct val="0"/>
              </a:spcAft>
            </a:pPr>
            <a:fld id="{AB81BCF0-48FD-45AE-B65D-662266C541E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1623061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 charset="0"/>
        </a:defRPr>
      </a:lvl2pPr>
      <a:lvl3pPr algn="ctr" rtl="0" fontAlgn="base">
        <a:spcBef>
          <a:spcPct val="0"/>
        </a:spcBef>
        <a:spcAft>
          <a:spcPct val="0"/>
        </a:spcAft>
        <a:defRPr sz="4400">
          <a:solidFill>
            <a:schemeClr val="tx2"/>
          </a:solidFill>
          <a:latin typeface="Times" pitchFamily="1" charset="0"/>
        </a:defRPr>
      </a:lvl3pPr>
      <a:lvl4pPr algn="ctr" rtl="0" fontAlgn="base">
        <a:spcBef>
          <a:spcPct val="0"/>
        </a:spcBef>
        <a:spcAft>
          <a:spcPct val="0"/>
        </a:spcAft>
        <a:defRPr sz="4400">
          <a:solidFill>
            <a:schemeClr val="tx2"/>
          </a:solidFill>
          <a:latin typeface="Times" pitchFamily="1" charset="0"/>
        </a:defRPr>
      </a:lvl4pPr>
      <a:lvl5pPr algn="ctr" rtl="0" fontAlgn="base">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smtClean="0">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smtClean="0">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smtClean="0">
                <a:solidFill>
                  <a:srgbClr val="009999"/>
                </a:solidFill>
              </a:rPr>
              <a:t>Fran Berman</a:t>
            </a:r>
          </a:p>
        </p:txBody>
      </p:sp>
    </p:spTree>
    <p:extLst>
      <p:ext uri="{BB962C8B-B14F-4D97-AF65-F5344CB8AC3E}">
        <p14:creationId xmlns:p14="http://schemas.microsoft.com/office/powerpoint/2010/main" val="278493177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7234" name="Text Box 2"/>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27235" name="Text Box 3"/>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27236" name="Rectangle 4"/>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527237" name="Rectangle 5"/>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extLst>
      <p:ext uri="{BB962C8B-B14F-4D97-AF65-F5344CB8AC3E}">
        <p14:creationId xmlns:p14="http://schemas.microsoft.com/office/powerpoint/2010/main" val="193686080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marL="10795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mj-lt"/>
          <a:ea typeface="+mj-ea"/>
          <a:cs typeface="+mj-cs"/>
        </a:defRPr>
      </a:lvl1pPr>
      <a:lvl2pPr marL="10795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2pPr>
      <a:lvl3pPr marL="10795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3pPr>
      <a:lvl4pPr marL="10795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4pPr>
      <a:lvl5pPr marL="10795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5pPr>
      <a:lvl6pPr marL="15367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6pPr>
      <a:lvl7pPr marL="19939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7pPr>
      <a:lvl8pPr marL="24511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8pPr>
      <a:lvl9pPr marL="2908300" indent="-215900" algn="l" defTabSz="449263" rtl="0" fontAlgn="base">
        <a:spcBef>
          <a:spcPct val="0"/>
        </a:spcBef>
        <a:spcAft>
          <a:spcPct val="0"/>
        </a:spcAft>
        <a:buClr>
          <a:srgbClr val="000000"/>
        </a:buClr>
        <a:buSzPct val="45000"/>
        <a:buFont typeface="StarSymbol" pitchFamily="2" charset="0"/>
        <a:defRPr sz="4400">
          <a:solidFill>
            <a:srgbClr val="000000"/>
          </a:solidFill>
          <a:latin typeface="Times New Roman" pitchFamily="18" charset="0"/>
        </a:defRPr>
      </a:lvl9pPr>
    </p:titleStyle>
    <p:bodyStyle>
      <a:lvl1pPr marL="341313" indent="-341313" algn="l" defTabSz="449263" rtl="0" fontAlgn="base">
        <a:spcBef>
          <a:spcPts val="788"/>
        </a:spcBef>
        <a:spcAft>
          <a:spcPct val="0"/>
        </a:spcAft>
        <a:buClr>
          <a:srgbClr val="000000"/>
        </a:buClr>
        <a:buSzPct val="100000"/>
        <a:buFont typeface="Arial" pitchFamily="34" charset="0"/>
        <a:buChar char="•"/>
        <a:defRPr sz="3200">
          <a:solidFill>
            <a:srgbClr val="000000"/>
          </a:solidFill>
          <a:latin typeface="+mn-lt"/>
          <a:ea typeface="+mn-ea"/>
          <a:cs typeface="+mn-cs"/>
        </a:defRPr>
      </a:lvl1pPr>
      <a:lvl2pPr marL="741363" indent="-284163" algn="l" defTabSz="449263" rtl="0" fontAlgn="base">
        <a:spcBef>
          <a:spcPts val="688"/>
        </a:spcBef>
        <a:spcAft>
          <a:spcPct val="0"/>
        </a:spcAft>
        <a:buClr>
          <a:srgbClr val="000000"/>
        </a:buClr>
        <a:buSzPct val="100000"/>
        <a:buFont typeface="Arial" pitchFamily="34" charset="0"/>
        <a:buChar char="–"/>
        <a:defRPr sz="2800">
          <a:solidFill>
            <a:srgbClr val="000000"/>
          </a:solidFill>
          <a:latin typeface="+mn-lt"/>
        </a:defRPr>
      </a:lvl2pPr>
      <a:lvl3pPr marL="1143000" indent="-228600" algn="l" defTabSz="449263" rtl="0" fontAlgn="base">
        <a:spcBef>
          <a:spcPts val="588"/>
        </a:spcBef>
        <a:spcAft>
          <a:spcPct val="0"/>
        </a:spcAft>
        <a:buClr>
          <a:srgbClr val="000000"/>
        </a:buClr>
        <a:buSzPct val="100000"/>
        <a:buFont typeface="Arial" pitchFamily="34" charset="0"/>
        <a:buChar char="•"/>
        <a:defRPr sz="2400">
          <a:solidFill>
            <a:srgbClr val="000000"/>
          </a:solidFill>
          <a:latin typeface="+mn-lt"/>
        </a:defRPr>
      </a:lvl3pPr>
      <a:lvl4pPr marL="16002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4pPr>
      <a:lvl5pPr marL="20574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5pPr>
      <a:lvl6pPr marL="25146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6pPr>
      <a:lvl7pPr marL="29718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7pPr>
      <a:lvl8pPr marL="34290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8pPr>
      <a:lvl9pPr marL="3886200" indent="-228600" algn="l" defTabSz="449263" rtl="0" fontAlgn="base">
        <a:spcBef>
          <a:spcPts val="488"/>
        </a:spcBef>
        <a:spcAft>
          <a:spcPct val="0"/>
        </a:spcAft>
        <a:buClr>
          <a:srgbClr val="000000"/>
        </a:buClr>
        <a:buSzPct val="100000"/>
        <a:buFont typeface="Arial" pitchFamily="34"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241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241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24164" name="Rectangle 4"/>
          <p:cNvSpPr>
            <a:spLocks noGrp="1" noChangeArrowheads="1"/>
          </p:cNvSpPr>
          <p:nvPr>
            <p:ph type="dt" sz="half" idx="2"/>
          </p:nvPr>
        </p:nvSpPr>
        <p:spPr bwMode="auto">
          <a:xfrm>
            <a:off x="6096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bg1"/>
                </a:solidFill>
              </a:defRPr>
            </a:lvl1pPr>
          </a:lstStyle>
          <a:p>
            <a:pPr fontAlgn="base">
              <a:spcBef>
                <a:spcPct val="0"/>
              </a:spcBef>
              <a:spcAft>
                <a:spcPct val="0"/>
              </a:spcAft>
            </a:pPr>
            <a:endParaRPr lang="en-US" smtClean="0">
              <a:solidFill>
                <a:srgbClr val="FFFFFF"/>
              </a:solidFill>
            </a:endParaRPr>
          </a:p>
        </p:txBody>
      </p:sp>
      <p:sp>
        <p:nvSpPr>
          <p:cNvPr id="2524165"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bg1"/>
                </a:solidFill>
              </a:defRPr>
            </a:lvl1pPr>
          </a:lstStyle>
          <a:p>
            <a:pPr algn="ctr" fontAlgn="base">
              <a:spcBef>
                <a:spcPct val="0"/>
              </a:spcBef>
              <a:spcAft>
                <a:spcPct val="0"/>
              </a:spcAft>
            </a:pPr>
            <a:endParaRPr lang="en-US" smtClean="0">
              <a:solidFill>
                <a:srgbClr val="FFFFFF"/>
              </a:solidFill>
            </a:endParaRPr>
          </a:p>
        </p:txBody>
      </p:sp>
      <p:sp>
        <p:nvSpPr>
          <p:cNvPr id="2524166" name="Rectangle 6"/>
          <p:cNvSpPr>
            <a:spLocks noGrp="1" noChangeArrowheads="1"/>
          </p:cNvSpPr>
          <p:nvPr>
            <p:ph type="sldNum" sz="quarter" idx="4"/>
          </p:nvPr>
        </p:nvSpPr>
        <p:spPr bwMode="auto">
          <a:xfrm>
            <a:off x="72390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defRPr>
            </a:lvl1pPr>
          </a:lstStyle>
          <a:p>
            <a:pPr fontAlgn="base">
              <a:spcBef>
                <a:spcPct val="0"/>
              </a:spcBef>
              <a:spcAft>
                <a:spcPct val="0"/>
              </a:spcAft>
            </a:pPr>
            <a:fld id="{E89EF88E-811B-4184-80BA-E25BF0A8F132}"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425339860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defRPr>
      </a:lvl2pPr>
      <a:lvl3pPr algn="ctr" rtl="0" fontAlgn="base">
        <a:spcBef>
          <a:spcPct val="0"/>
        </a:spcBef>
        <a:spcAft>
          <a:spcPct val="0"/>
        </a:spcAft>
        <a:defRPr sz="4400">
          <a:solidFill>
            <a:srgbClr val="FFFF00"/>
          </a:solidFill>
          <a:latin typeface="Times New Roman" pitchFamily="18" charset="0"/>
        </a:defRPr>
      </a:lvl3pPr>
      <a:lvl4pPr algn="ctr" rtl="0" fontAlgn="base">
        <a:spcBef>
          <a:spcPct val="0"/>
        </a:spcBef>
        <a:spcAft>
          <a:spcPct val="0"/>
        </a:spcAft>
        <a:defRPr sz="4400">
          <a:solidFill>
            <a:srgbClr val="FFFF00"/>
          </a:solidFill>
          <a:latin typeface="Times New Roman" pitchFamily="18" charset="0"/>
        </a:defRPr>
      </a:lvl4pPr>
      <a:lvl5pPr algn="ctr" rtl="0" fontAlgn="base">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2"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7188"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grpSp>
      <p:sp>
        <p:nvSpPr>
          <p:cNvPr id="7172" name="Title Placeholder 1"/>
          <p:cNvSpPr>
            <a:spLocks noGrp="1"/>
          </p:cNvSpPr>
          <p:nvPr>
            <p:ph type="title"/>
          </p:nvPr>
        </p:nvSpPr>
        <p:spPr bwMode="auto">
          <a:xfrm>
            <a:off x="2124075" y="115888"/>
            <a:ext cx="6840538"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Text Placeholder 2"/>
          <p:cNvSpPr>
            <a:spLocks noGrp="1"/>
          </p:cNvSpPr>
          <p:nvPr>
            <p:ph type="body" idx="1"/>
          </p:nvPr>
        </p:nvSpPr>
        <p:spPr bwMode="auto">
          <a:xfrm>
            <a:off x="611188" y="1600200"/>
            <a:ext cx="80756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1/10/2010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68048CB0-408C-4B2B-83AC-03D46ADC8A1B}" type="slidenum">
              <a:rPr lang="en-US">
                <a:solidFill>
                  <a:prstClr val="white"/>
                </a:solidFill>
              </a:rPr>
              <a:pPr>
                <a:defRPr/>
              </a:pPr>
              <a:t>‹#›</a:t>
            </a:fld>
            <a:endParaRPr lang="en-US" dirty="0">
              <a:solidFill>
                <a:prstClr val="white"/>
              </a:solidFill>
            </a:endParaRPr>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3" name="Group 12"/>
          <p:cNvGrpSpPr>
            <a:grpSpLocks/>
          </p:cNvGrpSpPr>
          <p:nvPr userDrawn="1"/>
        </p:nvGrpSpPr>
        <p:grpSpPr bwMode="auto">
          <a:xfrm>
            <a:off x="0" y="0"/>
            <a:ext cx="9144000" cy="1044575"/>
            <a:chOff x="-1" y="0"/>
            <a:chExt cx="9144001" cy="1044575"/>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7184"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grpSp>
      <p:sp>
        <p:nvSpPr>
          <p:cNvPr id="23"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4"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Tree>
    <p:extLst>
      <p:ext uri="{BB962C8B-B14F-4D97-AF65-F5344CB8AC3E}">
        <p14:creationId xmlns:p14="http://schemas.microsoft.com/office/powerpoint/2010/main" val="155630419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Lst>
  <p:hf hdr="0"/>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34CC8-CB97-4FFC-B09D-AAAA3F5FEE58}"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223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6794218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5" cstate="print"/>
          <a:stretch>
            <a:fillRect/>
          </a:stretch>
        </p:blipFill>
        <p:spPr>
          <a:xfrm>
            <a:off x="7464777" y="0"/>
            <a:ext cx="1679223" cy="1143000"/>
          </a:xfrm>
          <a:prstGeom prst="rect">
            <a:avLst/>
          </a:prstGeom>
        </p:spPr>
      </p:pic>
    </p:spTree>
    <p:extLst>
      <p:ext uri="{BB962C8B-B14F-4D97-AF65-F5344CB8AC3E}">
        <p14:creationId xmlns:p14="http://schemas.microsoft.com/office/powerpoint/2010/main" val="32924897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4/21/2011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extLst>
      <p:ext uri="{BB962C8B-B14F-4D97-AF65-F5344CB8AC3E}">
        <p14:creationId xmlns:p14="http://schemas.microsoft.com/office/powerpoint/2010/main" val="15603471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4640991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4/21/2011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8716905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tglogo-side-by-side-blocks"/>
          <p:cNvPicPr>
            <a:picLocks noChangeAspect="1" noChangeArrowheads="1"/>
          </p:cNvPicPr>
          <p:nvPr/>
        </p:nvPicPr>
        <p:blipFill>
          <a:blip r:embed="rId12">
            <a:lum bright="14000" contrast="-20000"/>
          </a:blip>
          <a:srcRect/>
          <a:stretch>
            <a:fillRect/>
          </a:stretch>
        </p:blipFill>
        <p:spPr bwMode="auto">
          <a:xfrm>
            <a:off x="182563" y="269875"/>
            <a:ext cx="8778875" cy="52165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304800" y="0"/>
            <a:ext cx="853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304800" y="1066800"/>
            <a:ext cx="8534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lvl1pPr>
          </a:lstStyle>
          <a:p>
            <a:pPr fontAlgn="base">
              <a:spcAft>
                <a:spcPct val="0"/>
              </a:spcAft>
            </a:pPr>
            <a:endParaRPr lang="en-US">
              <a:solidFill>
                <a:prstClr val="black"/>
              </a:solidFill>
              <a:latin typeface="Arial" charset="0"/>
            </a:endParaRPr>
          </a:p>
        </p:txBody>
      </p:sp>
      <p:sp>
        <p:nvSpPr>
          <p:cNvPr id="5126" name="Rectangle 6"/>
          <p:cNvSpPr>
            <a:spLocks noGrp="1" noChangeArrowheads="1"/>
          </p:cNvSpPr>
          <p:nvPr>
            <p:ph type="ftr" sz="quarter" idx="3"/>
          </p:nvPr>
        </p:nvSpPr>
        <p:spPr bwMode="auto">
          <a:xfrm>
            <a:off x="2743200" y="6305550"/>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53657A"/>
                </a:solidFill>
              </a:defRPr>
            </a:lvl1pPr>
          </a:lstStyle>
          <a:p>
            <a:pPr fontAlgn="base">
              <a:spcAft>
                <a:spcPct val="0"/>
              </a:spcAft>
            </a:pPr>
            <a:endParaRPr lang="en-US">
              <a:latin typeface="Arial" charset="0"/>
            </a:endParaRPr>
          </a:p>
        </p:txBody>
      </p:sp>
      <p:sp>
        <p:nvSpPr>
          <p:cNvPr id="5127" name="Rectangle 7"/>
          <p:cNvSpPr>
            <a:spLocks noGrp="1" noChangeArrowheads="1"/>
          </p:cNvSpPr>
          <p:nvPr>
            <p:ph type="sldNum" sz="quarter" idx="4"/>
          </p:nvPr>
        </p:nvSpPr>
        <p:spPr bwMode="auto">
          <a:xfrm>
            <a:off x="6553200" y="6245225"/>
            <a:ext cx="1295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fontAlgn="base">
              <a:spcAft>
                <a:spcPct val="0"/>
              </a:spcAft>
            </a:pPr>
            <a:fld id="{2921D5C5-7626-46C6-9868-EC44F97CA5AE}" type="slidenum">
              <a:rPr lang="en-US">
                <a:solidFill>
                  <a:prstClr val="black"/>
                </a:solidFill>
                <a:latin typeface="Arial" charset="0"/>
              </a:rPr>
              <a:pPr fontAlgn="base">
                <a:spcAft>
                  <a:spcPct val="0"/>
                </a:spcAft>
              </a:pPr>
              <a:t>‹#›</a:t>
            </a:fld>
            <a:endParaRPr lang="en-US">
              <a:solidFill>
                <a:prstClr val="black"/>
              </a:solidFill>
              <a:latin typeface="Arial" charset="0"/>
            </a:endParaRPr>
          </a:p>
        </p:txBody>
      </p:sp>
      <p:pic>
        <p:nvPicPr>
          <p:cNvPr id="1032" name="Picture 8" descr="tglogo-small"/>
          <p:cNvPicPr>
            <a:picLocks noChangeAspect="1" noChangeArrowheads="1"/>
          </p:cNvPicPr>
          <p:nvPr/>
        </p:nvPicPr>
        <p:blipFill>
          <a:blip r:embed="rId13"/>
          <a:srcRect/>
          <a:stretch>
            <a:fillRect/>
          </a:stretch>
        </p:blipFill>
        <p:spPr bwMode="auto">
          <a:xfrm>
            <a:off x="8305800" y="5943600"/>
            <a:ext cx="714375" cy="781050"/>
          </a:xfrm>
          <a:prstGeom prst="rect">
            <a:avLst/>
          </a:prstGeom>
          <a:noFill/>
          <a:ln w="9525">
            <a:noFill/>
            <a:miter lim="800000"/>
            <a:headEnd/>
            <a:tailEnd/>
          </a:ln>
        </p:spPr>
      </p:pic>
      <p:pic>
        <p:nvPicPr>
          <p:cNvPr id="1033" name="Picture 9" descr="nsf1.gif"/>
          <p:cNvPicPr>
            <a:picLocks noChangeAspect="1"/>
          </p:cNvPicPr>
          <p:nvPr userDrawn="1"/>
        </p:nvPicPr>
        <p:blipFill>
          <a:blip r:embed="rId14"/>
          <a:srcRect/>
          <a:stretch>
            <a:fillRect/>
          </a:stretch>
        </p:blipFill>
        <p:spPr bwMode="auto">
          <a:xfrm>
            <a:off x="152400" y="5867400"/>
            <a:ext cx="901700" cy="906463"/>
          </a:xfrm>
          <a:prstGeom prst="rect">
            <a:avLst/>
          </a:prstGeom>
          <a:noFill/>
          <a:ln w="9525">
            <a:noFill/>
            <a:miter lim="800000"/>
            <a:headEnd/>
            <a:tailEnd/>
          </a:ln>
        </p:spPr>
      </p:pic>
    </p:spTree>
    <p:extLst>
      <p:ext uri="{BB962C8B-B14F-4D97-AF65-F5344CB8AC3E}">
        <p14:creationId xmlns:p14="http://schemas.microsoft.com/office/powerpoint/2010/main" val="105556938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iming>
    <p:tnLst>
      <p:par>
        <p:cTn id="1" dur="indefinite" restart="never" nodeType="tmRoot"/>
      </p:par>
    </p:tnLst>
  </p:timing>
  <p:txStyles>
    <p:titleStyle>
      <a:lvl1pPr algn="ctr" rtl="0" eaLnBrk="0" fontAlgn="base" hangingPunct="0">
        <a:lnSpc>
          <a:spcPct val="95000"/>
        </a:lnSpc>
        <a:spcBef>
          <a:spcPct val="0"/>
        </a:spcBef>
        <a:spcAft>
          <a:spcPct val="0"/>
        </a:spcAft>
        <a:defRPr sz="3200" b="1">
          <a:solidFill>
            <a:srgbClr val="53657A"/>
          </a:solidFill>
          <a:latin typeface="+mj-lt"/>
          <a:ea typeface="ＭＳ Ｐゴシック" pitchFamily="49" charset="-128"/>
          <a:cs typeface="ＭＳ Ｐゴシック" pitchFamily="49" charset="-128"/>
        </a:defRPr>
      </a:lvl1pPr>
      <a:lvl2pPr algn="ctr" rtl="0" eaLnBrk="0" fontAlgn="base" hangingPunct="0">
        <a:lnSpc>
          <a:spcPct val="95000"/>
        </a:lnSpc>
        <a:spcBef>
          <a:spcPct val="0"/>
        </a:spcBef>
        <a:spcAft>
          <a:spcPct val="0"/>
        </a:spcAft>
        <a:defRPr sz="3200" b="1">
          <a:solidFill>
            <a:srgbClr val="53657A"/>
          </a:solidFill>
          <a:latin typeface="Verdana" pitchFamily="34" charset="0"/>
          <a:ea typeface="ＭＳ Ｐゴシック" pitchFamily="49" charset="-128"/>
          <a:cs typeface="ＭＳ Ｐゴシック" pitchFamily="49" charset="-128"/>
        </a:defRPr>
      </a:lvl2pPr>
      <a:lvl3pPr algn="ctr" rtl="0" eaLnBrk="0" fontAlgn="base" hangingPunct="0">
        <a:lnSpc>
          <a:spcPct val="95000"/>
        </a:lnSpc>
        <a:spcBef>
          <a:spcPct val="0"/>
        </a:spcBef>
        <a:spcAft>
          <a:spcPct val="0"/>
        </a:spcAft>
        <a:defRPr sz="3200" b="1">
          <a:solidFill>
            <a:srgbClr val="53657A"/>
          </a:solidFill>
          <a:latin typeface="Verdana" pitchFamily="34" charset="0"/>
          <a:ea typeface="ＭＳ Ｐゴシック" pitchFamily="49" charset="-128"/>
          <a:cs typeface="ＭＳ Ｐゴシック" pitchFamily="49" charset="-128"/>
        </a:defRPr>
      </a:lvl3pPr>
      <a:lvl4pPr algn="ctr" rtl="0" eaLnBrk="0" fontAlgn="base" hangingPunct="0">
        <a:lnSpc>
          <a:spcPct val="95000"/>
        </a:lnSpc>
        <a:spcBef>
          <a:spcPct val="0"/>
        </a:spcBef>
        <a:spcAft>
          <a:spcPct val="0"/>
        </a:spcAft>
        <a:defRPr sz="3200" b="1">
          <a:solidFill>
            <a:srgbClr val="53657A"/>
          </a:solidFill>
          <a:latin typeface="Verdana" pitchFamily="34" charset="0"/>
          <a:ea typeface="ＭＳ Ｐゴシック" pitchFamily="49" charset="-128"/>
          <a:cs typeface="ＭＳ Ｐゴシック" pitchFamily="49" charset="-128"/>
        </a:defRPr>
      </a:lvl4pPr>
      <a:lvl5pPr algn="ctr" rtl="0" eaLnBrk="0" fontAlgn="base" hangingPunct="0">
        <a:lnSpc>
          <a:spcPct val="95000"/>
        </a:lnSpc>
        <a:spcBef>
          <a:spcPct val="0"/>
        </a:spcBef>
        <a:spcAft>
          <a:spcPct val="0"/>
        </a:spcAft>
        <a:defRPr sz="3200" b="1">
          <a:solidFill>
            <a:srgbClr val="53657A"/>
          </a:solidFill>
          <a:latin typeface="Verdana" pitchFamily="34" charset="0"/>
          <a:ea typeface="ＭＳ Ｐゴシック" pitchFamily="49" charset="-128"/>
          <a:cs typeface="ＭＳ Ｐゴシック" pitchFamily="49" charset="-128"/>
        </a:defRPr>
      </a:lvl5pPr>
      <a:lvl6pPr marL="457200" algn="ctr" rtl="0" fontAlgn="base">
        <a:lnSpc>
          <a:spcPct val="95000"/>
        </a:lnSpc>
        <a:spcBef>
          <a:spcPct val="0"/>
        </a:spcBef>
        <a:spcAft>
          <a:spcPct val="0"/>
        </a:spcAft>
        <a:defRPr sz="3200" b="1">
          <a:solidFill>
            <a:srgbClr val="53657A"/>
          </a:solidFill>
          <a:latin typeface="Verdana" pitchFamily="34" charset="0"/>
        </a:defRPr>
      </a:lvl6pPr>
      <a:lvl7pPr marL="914400" algn="ctr" rtl="0" fontAlgn="base">
        <a:lnSpc>
          <a:spcPct val="95000"/>
        </a:lnSpc>
        <a:spcBef>
          <a:spcPct val="0"/>
        </a:spcBef>
        <a:spcAft>
          <a:spcPct val="0"/>
        </a:spcAft>
        <a:defRPr sz="3200" b="1">
          <a:solidFill>
            <a:srgbClr val="53657A"/>
          </a:solidFill>
          <a:latin typeface="Verdana" pitchFamily="34" charset="0"/>
        </a:defRPr>
      </a:lvl7pPr>
      <a:lvl8pPr marL="1371600" algn="ctr" rtl="0" fontAlgn="base">
        <a:lnSpc>
          <a:spcPct val="95000"/>
        </a:lnSpc>
        <a:spcBef>
          <a:spcPct val="0"/>
        </a:spcBef>
        <a:spcAft>
          <a:spcPct val="0"/>
        </a:spcAft>
        <a:defRPr sz="3200" b="1">
          <a:solidFill>
            <a:srgbClr val="53657A"/>
          </a:solidFill>
          <a:latin typeface="Verdana" pitchFamily="34" charset="0"/>
        </a:defRPr>
      </a:lvl8pPr>
      <a:lvl9pPr marL="1828800" algn="ctr" rtl="0" fontAlgn="base">
        <a:lnSpc>
          <a:spcPct val="95000"/>
        </a:lnSpc>
        <a:spcBef>
          <a:spcPct val="0"/>
        </a:spcBef>
        <a:spcAft>
          <a:spcPct val="0"/>
        </a:spcAft>
        <a:defRPr sz="3200" b="1">
          <a:solidFill>
            <a:srgbClr val="53657A"/>
          </a:solidFill>
          <a:latin typeface="Verdana" pitchFamily="34" charset="0"/>
        </a:defRPr>
      </a:lvl9pPr>
    </p:titleStyle>
    <p:bodyStyle>
      <a:lvl1pPr marL="225425" indent="-225425" algn="l" rtl="0" eaLnBrk="0" fontAlgn="base" hangingPunct="0">
        <a:spcBef>
          <a:spcPct val="20000"/>
        </a:spcBef>
        <a:spcAft>
          <a:spcPct val="0"/>
        </a:spcAft>
        <a:buChar char="•"/>
        <a:defRPr sz="2800">
          <a:solidFill>
            <a:srgbClr val="A34751"/>
          </a:solidFill>
          <a:latin typeface="+mn-lt"/>
          <a:ea typeface="ＭＳ Ｐゴシック" pitchFamily="49" charset="-128"/>
          <a:cs typeface="ＭＳ Ｐゴシック" pitchFamily="49" charset="-128"/>
        </a:defRPr>
      </a:lvl1pPr>
      <a:lvl2pPr marL="568325" indent="-228600" algn="l" rtl="0" eaLnBrk="0" fontAlgn="base" hangingPunct="0">
        <a:spcBef>
          <a:spcPct val="20000"/>
        </a:spcBef>
        <a:spcAft>
          <a:spcPct val="0"/>
        </a:spcAft>
        <a:buChar char="–"/>
        <a:defRPr sz="2400">
          <a:solidFill>
            <a:srgbClr val="4D6962"/>
          </a:solidFill>
          <a:latin typeface="+mn-lt"/>
          <a:ea typeface="ＭＳ Ｐゴシック" pitchFamily="49" charset="-128"/>
        </a:defRPr>
      </a:lvl2pPr>
      <a:lvl3pPr marL="914400" indent="-231775" algn="l" rtl="0" eaLnBrk="0" fontAlgn="base" hangingPunct="0">
        <a:spcBef>
          <a:spcPct val="20000"/>
        </a:spcBef>
        <a:spcAft>
          <a:spcPct val="0"/>
        </a:spcAft>
        <a:buChar char="•"/>
        <a:defRPr sz="2000">
          <a:solidFill>
            <a:schemeClr val="accent2"/>
          </a:solidFill>
          <a:latin typeface="+mn-lt"/>
          <a:ea typeface="ＭＳ Ｐゴシック" pitchFamily="49" charset="-128"/>
        </a:defRPr>
      </a:lvl3pPr>
      <a:lvl4pPr marL="1255713" indent="-227013" algn="l" rtl="0" eaLnBrk="0" fontAlgn="base" hangingPunct="0">
        <a:spcBef>
          <a:spcPct val="20000"/>
        </a:spcBef>
        <a:spcAft>
          <a:spcPct val="0"/>
        </a:spcAft>
        <a:buChar char="–"/>
        <a:defRPr sz="2000">
          <a:solidFill>
            <a:schemeClr val="tx1"/>
          </a:solidFill>
          <a:latin typeface="+mn-lt"/>
          <a:ea typeface="ＭＳ Ｐゴシック" pitchFamily="49" charset="-128"/>
        </a:defRPr>
      </a:lvl4pPr>
      <a:lvl5pPr marL="1597025" indent="-227013" algn="l" rtl="0" eaLnBrk="0" fontAlgn="base" hangingPunct="0">
        <a:spcBef>
          <a:spcPct val="20000"/>
        </a:spcBef>
        <a:spcAft>
          <a:spcPct val="0"/>
        </a:spcAft>
        <a:buChar char="»"/>
        <a:defRPr sz="2000">
          <a:solidFill>
            <a:schemeClr val="tx1"/>
          </a:solidFill>
          <a:latin typeface="+mn-lt"/>
          <a:ea typeface="ＭＳ Ｐゴシック" pitchFamily="49" charset="-128"/>
        </a:defRPr>
      </a:lvl5pPr>
      <a:lvl6pPr marL="2054225" indent="-227013" algn="l" rtl="0" fontAlgn="base">
        <a:spcBef>
          <a:spcPct val="20000"/>
        </a:spcBef>
        <a:spcAft>
          <a:spcPct val="0"/>
        </a:spcAft>
        <a:buChar char="»"/>
        <a:defRPr>
          <a:solidFill>
            <a:schemeClr val="tx1"/>
          </a:solidFill>
          <a:latin typeface="+mn-lt"/>
        </a:defRPr>
      </a:lvl6pPr>
      <a:lvl7pPr marL="2511425" indent="-227013" algn="l" rtl="0" fontAlgn="base">
        <a:spcBef>
          <a:spcPct val="20000"/>
        </a:spcBef>
        <a:spcAft>
          <a:spcPct val="0"/>
        </a:spcAft>
        <a:buChar char="»"/>
        <a:defRPr>
          <a:solidFill>
            <a:schemeClr val="tx1"/>
          </a:solidFill>
          <a:latin typeface="+mn-lt"/>
        </a:defRPr>
      </a:lvl7pPr>
      <a:lvl8pPr marL="2968625" indent="-227013" algn="l" rtl="0" fontAlgn="base">
        <a:spcBef>
          <a:spcPct val="20000"/>
        </a:spcBef>
        <a:spcAft>
          <a:spcPct val="0"/>
        </a:spcAft>
        <a:buChar char="»"/>
        <a:defRPr>
          <a:solidFill>
            <a:schemeClr val="tx1"/>
          </a:solidFill>
          <a:latin typeface="+mn-lt"/>
        </a:defRPr>
      </a:lvl8pPr>
      <a:lvl9pPr marL="3425825" indent="-227013"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glogo-side-by-side-blocks"/>
          <p:cNvPicPr>
            <a:picLocks noChangeAspect="1" noChangeArrowheads="1"/>
          </p:cNvPicPr>
          <p:nvPr/>
        </p:nvPicPr>
        <p:blipFill>
          <a:blip r:embed="rId13">
            <a:lum bright="14000" contrast="-20000"/>
          </a:blip>
          <a:srcRect/>
          <a:stretch>
            <a:fillRect/>
          </a:stretch>
        </p:blipFill>
        <p:spPr bwMode="auto">
          <a:xfrm>
            <a:off x="182563" y="269875"/>
            <a:ext cx="8778875" cy="52165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304800" y="0"/>
            <a:ext cx="853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304800" y="1066800"/>
            <a:ext cx="8534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9" name="Picture 8" descr="tglogo-small"/>
          <p:cNvPicPr>
            <a:picLocks noChangeAspect="1" noChangeArrowheads="1"/>
          </p:cNvPicPr>
          <p:nvPr/>
        </p:nvPicPr>
        <p:blipFill>
          <a:blip r:embed="rId14"/>
          <a:srcRect/>
          <a:stretch>
            <a:fillRect/>
          </a:stretch>
        </p:blipFill>
        <p:spPr bwMode="auto">
          <a:xfrm>
            <a:off x="8353425" y="6000750"/>
            <a:ext cx="714375" cy="781050"/>
          </a:xfrm>
          <a:prstGeom prst="rect">
            <a:avLst/>
          </a:prstGeom>
          <a:noFill/>
          <a:ln w="9525">
            <a:noFill/>
            <a:miter lim="800000"/>
            <a:headEnd/>
            <a:tailEnd/>
          </a:ln>
        </p:spPr>
      </p:pic>
      <p:pic>
        <p:nvPicPr>
          <p:cNvPr id="6" name="Picture 9" descr="nsf1.gif"/>
          <p:cNvPicPr>
            <a:picLocks noChangeAspect="1"/>
          </p:cNvPicPr>
          <p:nvPr userDrawn="1"/>
        </p:nvPicPr>
        <p:blipFill>
          <a:blip r:embed="rId15" cstate="print"/>
          <a:srcRect/>
          <a:stretch>
            <a:fillRect/>
          </a:stretch>
        </p:blipFill>
        <p:spPr bwMode="auto">
          <a:xfrm>
            <a:off x="76200" y="6015775"/>
            <a:ext cx="762000" cy="766025"/>
          </a:xfrm>
          <a:prstGeom prst="rect">
            <a:avLst/>
          </a:prstGeom>
          <a:noFill/>
          <a:ln w="9525">
            <a:noFill/>
            <a:miter lim="800000"/>
            <a:headEnd/>
            <a:tailEnd/>
          </a:ln>
        </p:spPr>
      </p:pic>
      <p:sp>
        <p:nvSpPr>
          <p:cNvPr id="7" name="Slide Number Placeholder 5"/>
          <p:cNvSpPr>
            <a:spLocks noGrp="1"/>
          </p:cNvSpPr>
          <p:nvPr userDrawn="1"/>
        </p:nvSpPr>
        <p:spPr bwMode="auto">
          <a:xfrm>
            <a:off x="762000" y="6248400"/>
            <a:ext cx="457200" cy="476250"/>
          </a:xfrm>
          <a:prstGeom prst="rect">
            <a:avLst/>
          </a:prstGeom>
          <a:noFill/>
          <a:ln w="9525">
            <a:noFill/>
            <a:miter lim="800000"/>
            <a:headEnd/>
            <a:tailEnd/>
          </a:ln>
          <a:effectLst/>
        </p:spPr>
        <p:txBody>
          <a:bodyPr anchor="b"/>
          <a:lstStyle>
            <a:defPPr>
              <a:defRPr lang="en-US"/>
            </a:defPPr>
            <a:lvl1pPr algn="r" rtl="0" eaLnBrk="1" fontAlgn="base" hangingPunct="1">
              <a:spcBef>
                <a:spcPct val="0"/>
              </a:spcBef>
              <a:spcAft>
                <a:spcPct val="0"/>
              </a:spcAft>
              <a:defRPr sz="1000" kern="1200">
                <a:solidFill>
                  <a:srgbClr val="160881"/>
                </a:solidFill>
                <a:latin typeface="+mn-lt"/>
                <a:ea typeface="+mn-ea"/>
                <a:cs typeface="+mn-cs"/>
              </a:defRPr>
            </a:lvl1pPr>
            <a:lvl2pPr marL="457200" algn="l" rtl="0" fontAlgn="base">
              <a:spcBef>
                <a:spcPct val="0"/>
              </a:spcBef>
              <a:spcAft>
                <a:spcPct val="0"/>
              </a:spcAft>
              <a:defRPr sz="1200" kern="1200">
                <a:solidFill>
                  <a:schemeClr val="tx1"/>
                </a:solidFill>
                <a:latin typeface="Times" pitchFamily="-97" charset="0"/>
                <a:ea typeface="+mn-ea"/>
                <a:cs typeface="+mn-cs"/>
              </a:defRPr>
            </a:lvl2pPr>
            <a:lvl3pPr marL="914400" algn="l" rtl="0" fontAlgn="base">
              <a:spcBef>
                <a:spcPct val="0"/>
              </a:spcBef>
              <a:spcAft>
                <a:spcPct val="0"/>
              </a:spcAft>
              <a:defRPr sz="1200" kern="1200">
                <a:solidFill>
                  <a:schemeClr val="tx1"/>
                </a:solidFill>
                <a:latin typeface="Times" pitchFamily="-97" charset="0"/>
                <a:ea typeface="+mn-ea"/>
                <a:cs typeface="+mn-cs"/>
              </a:defRPr>
            </a:lvl3pPr>
            <a:lvl4pPr marL="1371600" algn="l" rtl="0" fontAlgn="base">
              <a:spcBef>
                <a:spcPct val="0"/>
              </a:spcBef>
              <a:spcAft>
                <a:spcPct val="0"/>
              </a:spcAft>
              <a:defRPr sz="1200" kern="1200">
                <a:solidFill>
                  <a:schemeClr val="tx1"/>
                </a:solidFill>
                <a:latin typeface="Times" pitchFamily="-97" charset="0"/>
                <a:ea typeface="+mn-ea"/>
                <a:cs typeface="+mn-cs"/>
              </a:defRPr>
            </a:lvl4pPr>
            <a:lvl5pPr marL="1828800" algn="l" rtl="0" fontAlgn="base">
              <a:spcBef>
                <a:spcPct val="0"/>
              </a:spcBef>
              <a:spcAft>
                <a:spcPct val="0"/>
              </a:spcAft>
              <a:defRPr sz="1200" kern="1200">
                <a:solidFill>
                  <a:schemeClr val="tx1"/>
                </a:solidFill>
                <a:latin typeface="Times" pitchFamily="-97" charset="0"/>
                <a:ea typeface="+mn-ea"/>
                <a:cs typeface="+mn-cs"/>
              </a:defRPr>
            </a:lvl5pPr>
            <a:lvl6pPr marL="2286000" algn="l" defTabSz="914400" rtl="0" eaLnBrk="1" latinLnBrk="0" hangingPunct="1">
              <a:defRPr sz="1200" kern="1200">
                <a:solidFill>
                  <a:schemeClr val="tx1"/>
                </a:solidFill>
                <a:latin typeface="Times" pitchFamily="-97" charset="0"/>
                <a:ea typeface="+mn-ea"/>
                <a:cs typeface="+mn-cs"/>
              </a:defRPr>
            </a:lvl6pPr>
            <a:lvl7pPr marL="2743200" algn="l" defTabSz="914400" rtl="0" eaLnBrk="1" latinLnBrk="0" hangingPunct="1">
              <a:defRPr sz="1200" kern="1200">
                <a:solidFill>
                  <a:schemeClr val="tx1"/>
                </a:solidFill>
                <a:latin typeface="Times" pitchFamily="-97" charset="0"/>
                <a:ea typeface="+mn-ea"/>
                <a:cs typeface="+mn-cs"/>
              </a:defRPr>
            </a:lvl7pPr>
            <a:lvl8pPr marL="3200400" algn="l" defTabSz="914400" rtl="0" eaLnBrk="1" latinLnBrk="0" hangingPunct="1">
              <a:defRPr sz="1200" kern="1200">
                <a:solidFill>
                  <a:schemeClr val="tx1"/>
                </a:solidFill>
                <a:latin typeface="Times" pitchFamily="-97" charset="0"/>
                <a:ea typeface="+mn-ea"/>
                <a:cs typeface="+mn-cs"/>
              </a:defRPr>
            </a:lvl8pPr>
            <a:lvl9pPr marL="3657600" algn="l" defTabSz="914400" rtl="0" eaLnBrk="1" latinLnBrk="0" hangingPunct="1">
              <a:defRPr sz="1200" kern="1200">
                <a:solidFill>
                  <a:schemeClr val="tx1"/>
                </a:solidFill>
                <a:latin typeface="Times" pitchFamily="-97" charset="0"/>
                <a:ea typeface="+mn-ea"/>
                <a:cs typeface="+mn-cs"/>
              </a:defRPr>
            </a:lvl9pPr>
          </a:lstStyle>
          <a:p>
            <a:pPr>
              <a:defRPr/>
            </a:pPr>
            <a:fld id="{0047CFB0-0413-428A-BDD0-5357FE696033}" type="slidenum">
              <a:rPr lang="en-US" sz="1050" smtClean="0"/>
              <a:pPr>
                <a:defRPr/>
              </a:pPr>
              <a:t>‹#›</a:t>
            </a:fld>
            <a:endParaRPr lang="en-US" sz="1050" dirty="0"/>
          </a:p>
        </p:txBody>
      </p:sp>
      <p:sp>
        <p:nvSpPr>
          <p:cNvPr id="9" name="Rectangle 8"/>
          <p:cNvSpPr/>
          <p:nvPr userDrawn="1"/>
        </p:nvSpPr>
        <p:spPr>
          <a:xfrm>
            <a:off x="2362200" y="6396335"/>
            <a:ext cx="4572000" cy="461665"/>
          </a:xfrm>
          <a:prstGeom prst="rect">
            <a:avLst/>
          </a:prstGeom>
        </p:spPr>
        <p:txBody>
          <a:bodyPr>
            <a:spAutoFit/>
          </a:bodyPr>
          <a:lstStyle/>
          <a:p>
            <a:pPr algn="ctr" eaLnBrk="0" fontAlgn="base" hangingPunct="0">
              <a:spcBef>
                <a:spcPct val="0"/>
              </a:spcBef>
              <a:spcAft>
                <a:spcPct val="0"/>
              </a:spcAft>
            </a:pPr>
            <a:r>
              <a:rPr lang="en-US" sz="1200" i="1" dirty="0">
                <a:solidFill>
                  <a:srgbClr val="6B6B6B"/>
                </a:solidFill>
                <a:latin typeface="Comic Sans MS" pitchFamily="66" charset="0"/>
                <a:ea typeface="ＭＳ Ｐゴシック" pitchFamily="34" charset="-128"/>
              </a:rPr>
              <a:t>TeraGrid ‘10 </a:t>
            </a:r>
          </a:p>
          <a:p>
            <a:pPr algn="ctr" eaLnBrk="0" fontAlgn="base" hangingPunct="0">
              <a:spcBef>
                <a:spcPct val="0"/>
              </a:spcBef>
              <a:spcAft>
                <a:spcPct val="0"/>
              </a:spcAft>
            </a:pPr>
            <a:r>
              <a:rPr lang="en-US" sz="1200" i="1" dirty="0">
                <a:solidFill>
                  <a:srgbClr val="6B6B6B"/>
                </a:solidFill>
                <a:latin typeface="Comic Sans MS" pitchFamily="66" charset="0"/>
                <a:ea typeface="ＭＳ Ｐゴシック" pitchFamily="34" charset="-128"/>
              </a:rPr>
              <a:t>August  2-5, 2010, Pittsburgh, PA</a:t>
            </a:r>
          </a:p>
        </p:txBody>
      </p:sp>
    </p:spTree>
    <p:extLst>
      <p:ext uri="{BB962C8B-B14F-4D97-AF65-F5344CB8AC3E}">
        <p14:creationId xmlns:p14="http://schemas.microsoft.com/office/powerpoint/2010/main" val="320524926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dt="0"/>
  <p:txStyles>
    <p:titleStyle>
      <a:lvl1pPr algn="ctr" rtl="0" eaLnBrk="0" fontAlgn="base" hangingPunct="0">
        <a:lnSpc>
          <a:spcPct val="95000"/>
        </a:lnSpc>
        <a:spcBef>
          <a:spcPct val="0"/>
        </a:spcBef>
        <a:spcAft>
          <a:spcPct val="0"/>
        </a:spcAft>
        <a:defRPr sz="3200">
          <a:solidFill>
            <a:srgbClr val="53657A"/>
          </a:solidFill>
          <a:latin typeface="+mj-lt"/>
          <a:ea typeface="ＭＳ Ｐゴシック" pitchFamily="-97" charset="-128"/>
          <a:cs typeface="+mj-cs"/>
        </a:defRPr>
      </a:lvl1pPr>
      <a:lvl2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2pPr>
      <a:lvl3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3pPr>
      <a:lvl4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4pPr>
      <a:lvl5pPr algn="ctr" rtl="0" eaLnBrk="0" fontAlgn="base" hangingPunct="0">
        <a:lnSpc>
          <a:spcPct val="95000"/>
        </a:lnSpc>
        <a:spcBef>
          <a:spcPct val="0"/>
        </a:spcBef>
        <a:spcAft>
          <a:spcPct val="0"/>
        </a:spcAft>
        <a:defRPr sz="3200">
          <a:solidFill>
            <a:srgbClr val="53657A"/>
          </a:solidFill>
          <a:latin typeface="Verdana" pitchFamily="-97" charset="0"/>
          <a:ea typeface="ＭＳ Ｐゴシック" pitchFamily="-97" charset="-128"/>
        </a:defRPr>
      </a:lvl5pPr>
      <a:lvl6pPr marL="457200" algn="ctr" rtl="0" fontAlgn="base">
        <a:lnSpc>
          <a:spcPct val="95000"/>
        </a:lnSpc>
        <a:spcBef>
          <a:spcPct val="0"/>
        </a:spcBef>
        <a:spcAft>
          <a:spcPct val="0"/>
        </a:spcAft>
        <a:defRPr sz="3200">
          <a:solidFill>
            <a:srgbClr val="53657A"/>
          </a:solidFill>
          <a:latin typeface="Verdana" pitchFamily="-97" charset="0"/>
        </a:defRPr>
      </a:lvl6pPr>
      <a:lvl7pPr marL="914400" algn="ctr" rtl="0" fontAlgn="base">
        <a:lnSpc>
          <a:spcPct val="95000"/>
        </a:lnSpc>
        <a:spcBef>
          <a:spcPct val="0"/>
        </a:spcBef>
        <a:spcAft>
          <a:spcPct val="0"/>
        </a:spcAft>
        <a:defRPr sz="3200">
          <a:solidFill>
            <a:srgbClr val="53657A"/>
          </a:solidFill>
          <a:latin typeface="Verdana" pitchFamily="-97" charset="0"/>
        </a:defRPr>
      </a:lvl7pPr>
      <a:lvl8pPr marL="1371600" algn="ctr" rtl="0" fontAlgn="base">
        <a:lnSpc>
          <a:spcPct val="95000"/>
        </a:lnSpc>
        <a:spcBef>
          <a:spcPct val="0"/>
        </a:spcBef>
        <a:spcAft>
          <a:spcPct val="0"/>
        </a:spcAft>
        <a:defRPr sz="3200">
          <a:solidFill>
            <a:srgbClr val="53657A"/>
          </a:solidFill>
          <a:latin typeface="Verdana" pitchFamily="-97" charset="0"/>
        </a:defRPr>
      </a:lvl8pPr>
      <a:lvl9pPr marL="1828800" algn="ctr" rtl="0" fontAlgn="base">
        <a:lnSpc>
          <a:spcPct val="95000"/>
        </a:lnSpc>
        <a:spcBef>
          <a:spcPct val="0"/>
        </a:spcBef>
        <a:spcAft>
          <a:spcPct val="0"/>
        </a:spcAft>
        <a:defRPr sz="3200">
          <a:solidFill>
            <a:srgbClr val="53657A"/>
          </a:solidFill>
          <a:latin typeface="Verdana" pitchFamily="-97" charset="0"/>
        </a:defRPr>
      </a:lvl9pPr>
    </p:titleStyle>
    <p:bodyStyle>
      <a:lvl1pPr marL="225425" indent="-225425" algn="l" rtl="0" eaLnBrk="0" fontAlgn="base" hangingPunct="0">
        <a:spcBef>
          <a:spcPct val="20000"/>
        </a:spcBef>
        <a:spcAft>
          <a:spcPct val="0"/>
        </a:spcAft>
        <a:buChar char="•"/>
        <a:defRPr sz="2800">
          <a:solidFill>
            <a:srgbClr val="A34751"/>
          </a:solidFill>
          <a:latin typeface="+mn-lt"/>
          <a:ea typeface="ＭＳ Ｐゴシック" pitchFamily="-97" charset="-128"/>
          <a:cs typeface="+mn-cs"/>
        </a:defRPr>
      </a:lvl1pPr>
      <a:lvl2pPr marL="568325" indent="-228600" algn="l" rtl="0" eaLnBrk="0" fontAlgn="base" hangingPunct="0">
        <a:spcBef>
          <a:spcPct val="20000"/>
        </a:spcBef>
        <a:spcAft>
          <a:spcPct val="0"/>
        </a:spcAft>
        <a:buChar char="–"/>
        <a:defRPr sz="2400">
          <a:solidFill>
            <a:srgbClr val="4D6962"/>
          </a:solidFill>
          <a:latin typeface="+mn-lt"/>
          <a:ea typeface="ＭＳ Ｐゴシック" pitchFamily="-97" charset="-128"/>
        </a:defRPr>
      </a:lvl2pPr>
      <a:lvl3pPr marL="792163" indent="-109538" algn="l" rtl="0" eaLnBrk="0" fontAlgn="base" hangingPunct="0">
        <a:spcBef>
          <a:spcPct val="20000"/>
        </a:spcBef>
        <a:spcAft>
          <a:spcPct val="0"/>
        </a:spcAft>
        <a:buChar char="•"/>
        <a:defRPr sz="2000">
          <a:solidFill>
            <a:schemeClr val="accent2"/>
          </a:solidFill>
          <a:latin typeface="+mn-lt"/>
          <a:ea typeface="ＭＳ Ｐゴシック" pitchFamily="-97" charset="-128"/>
        </a:defRPr>
      </a:lvl3pPr>
      <a:lvl4pPr marL="1019175" indent="-112713" algn="l" rtl="0" eaLnBrk="0" fontAlgn="base" hangingPunct="0">
        <a:spcBef>
          <a:spcPct val="20000"/>
        </a:spcBef>
        <a:spcAft>
          <a:spcPct val="0"/>
        </a:spcAft>
        <a:buChar char="–"/>
        <a:defRPr>
          <a:solidFill>
            <a:schemeClr val="tx1"/>
          </a:solidFill>
          <a:latin typeface="+mn-lt"/>
          <a:ea typeface="ＭＳ Ｐゴシック" pitchFamily="-97" charset="-128"/>
        </a:defRPr>
      </a:lvl4pPr>
      <a:lvl5pPr marL="1301750" indent="-168275" algn="l" rtl="0" eaLnBrk="0" fontAlgn="base" hangingPunct="0">
        <a:spcBef>
          <a:spcPct val="20000"/>
        </a:spcBef>
        <a:spcAft>
          <a:spcPct val="0"/>
        </a:spcAft>
        <a:buChar char="»"/>
        <a:defRPr>
          <a:solidFill>
            <a:schemeClr val="tx1"/>
          </a:solidFill>
          <a:latin typeface="+mn-lt"/>
          <a:ea typeface="ＭＳ Ｐゴシック" pitchFamily="-97" charset="-128"/>
        </a:defRPr>
      </a:lvl5pPr>
      <a:lvl6pPr marL="1758950" indent="-168275" algn="l" rtl="0" fontAlgn="base">
        <a:spcBef>
          <a:spcPct val="20000"/>
        </a:spcBef>
        <a:spcAft>
          <a:spcPct val="0"/>
        </a:spcAft>
        <a:buChar char="»"/>
        <a:defRPr>
          <a:solidFill>
            <a:schemeClr val="tx1"/>
          </a:solidFill>
          <a:latin typeface="+mn-lt"/>
          <a:ea typeface="ＭＳ Ｐゴシック" pitchFamily="-97" charset="-128"/>
        </a:defRPr>
      </a:lvl6pPr>
      <a:lvl7pPr marL="2216150" indent="-168275" algn="l" rtl="0" fontAlgn="base">
        <a:spcBef>
          <a:spcPct val="20000"/>
        </a:spcBef>
        <a:spcAft>
          <a:spcPct val="0"/>
        </a:spcAft>
        <a:buChar char="»"/>
        <a:defRPr>
          <a:solidFill>
            <a:schemeClr val="tx1"/>
          </a:solidFill>
          <a:latin typeface="+mn-lt"/>
          <a:ea typeface="ＭＳ Ｐゴシック" pitchFamily="-97" charset="-128"/>
        </a:defRPr>
      </a:lvl7pPr>
      <a:lvl8pPr marL="2673350" indent="-168275" algn="l" rtl="0" fontAlgn="base">
        <a:spcBef>
          <a:spcPct val="20000"/>
        </a:spcBef>
        <a:spcAft>
          <a:spcPct val="0"/>
        </a:spcAft>
        <a:buChar char="»"/>
        <a:defRPr>
          <a:solidFill>
            <a:schemeClr val="tx1"/>
          </a:solidFill>
          <a:latin typeface="+mn-lt"/>
          <a:ea typeface="ＭＳ Ｐゴシック" pitchFamily="-97" charset="-128"/>
        </a:defRPr>
      </a:lvl8pPr>
      <a:lvl9pPr marL="3130550" indent="-168275" algn="l" rtl="0" fontAlgn="base">
        <a:spcBef>
          <a:spcPct val="20000"/>
        </a:spcBef>
        <a:spcAft>
          <a:spcPct val="0"/>
        </a:spcAft>
        <a:buChar char="»"/>
        <a:defRPr>
          <a:solidFill>
            <a:schemeClr val="tx1"/>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hyperlink" Target="http://www.economist.com/node/15579717" TargetMode="External"/><Relationship Id="rId7" Type="http://schemas.openxmlformats.org/officeDocument/2006/relationships/hyperlink" Target="http://research.microsoft.com/en-us/collaboration/fourthparadigm/default.aspx"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techcrunch.com/2010/11/10/twitter-tv/" TargetMode="External"/><Relationship Id="rId5" Type="http://schemas.openxmlformats.org/officeDocument/2006/relationships/hyperlink" Target="http://www.ncbi.nlm.nih.gov/genbank/" TargetMode="External"/><Relationship Id="rId4" Type="http://schemas.openxmlformats.org/officeDocument/2006/relationships/hyperlink" Target="http://www.worldwidewebsize.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3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29.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www.economist.com/node/15579717" TargetMode="Externa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CGL+SC09/DataforPlotviz/GENE_Chimp.bat" TargetMode="External"/><Relationship Id="rId2" Type="http://schemas.openxmlformats.org/officeDocument/2006/relationships/notesSlide" Target="../notesSlides/notesSlide30.xml"/><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hyperlink" Target="../../CGL+SC09/DataforPlotviz/BIOLOGY_Metagenomics.bat" TargetMode="Externa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4.xml"/><Relationship Id="rId1" Type="http://schemas.openxmlformats.org/officeDocument/2006/relationships/vmlDrawing" Target="../drawings/vmlDrawing1.vml"/><Relationship Id="rId5" Type="http://schemas.openxmlformats.org/officeDocument/2006/relationships/image" Target="../media/image56.png"/><Relationship Id="rId4" Type="http://schemas.openxmlformats.org/officeDocument/2006/relationships/oleObject" Target="Macintosh%20HD:Users:mpierce:Desktop:Project%20Description.1.doc!OLE_LINK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35.xml"/><Relationship Id="rId7" Type="http://schemas.openxmlformats.org/officeDocument/2006/relationships/image" Target="../media/image61.jpeg"/><Relationship Id="rId2" Type="http://schemas.openxmlformats.org/officeDocument/2006/relationships/slideLayout" Target="../slideLayouts/slideLayout139.xml"/><Relationship Id="rId1" Type="http://schemas.openxmlformats.org/officeDocument/2006/relationships/video" Target="file:///D:\Documents\Transfer\SDSC\talks\movies\Terashake_narrated_640x480.mpg" TargetMode="Externa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4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165.xml"/><Relationship Id="rId5" Type="http://schemas.openxmlformats.org/officeDocument/2006/relationships/image" Target="../media/image69.wmf"/><Relationship Id="rId4" Type="http://schemas.openxmlformats.org/officeDocument/2006/relationships/image" Target="../media/image68.wm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research.microsoft.com/en-us/um/redmond/events/TonyHey/21216/player.ht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40.xml"/><Relationship Id="rId1" Type="http://schemas.openxmlformats.org/officeDocument/2006/relationships/slideLayout" Target="../slideLayouts/slideLayout60.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3" Type="http://schemas.openxmlformats.org/officeDocument/2006/relationships/hyperlink" Target="http://tinyurl.com/TeraGridSciHi2009-pdf" TargetMode="External"/><Relationship Id="rId2" Type="http://schemas.openxmlformats.org/officeDocument/2006/relationships/notesSlide" Target="../notesSlides/notesSlide45.xml"/><Relationship Id="rId1" Type="http://schemas.openxmlformats.org/officeDocument/2006/relationships/slideLayout" Target="../slideLayouts/slideLayout92.xml"/><Relationship Id="rId4" Type="http://schemas.openxmlformats.org/officeDocument/2006/relationships/hyperlink" Target="http://tinyurl.com/TeraGridEOT2009-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 Intensive Cyberinfrastructure</a:t>
            </a:r>
            <a:endParaRPr lang="en-US" dirty="0"/>
          </a:p>
        </p:txBody>
      </p:sp>
      <p:sp>
        <p:nvSpPr>
          <p:cNvPr id="3" name="Subtitle 2"/>
          <p:cNvSpPr>
            <a:spLocks noGrp="1"/>
          </p:cNvSpPr>
          <p:nvPr>
            <p:ph type="subTitle" idx="1"/>
          </p:nvPr>
        </p:nvSpPr>
        <p:spPr/>
        <p:txBody>
          <a:bodyPr/>
          <a:lstStyle/>
          <a:p>
            <a:r>
              <a:rPr lang="en-US" dirty="0" smtClean="0"/>
              <a:t>Geoffrey Fox</a:t>
            </a:r>
          </a:p>
          <a:p>
            <a:r>
              <a:rPr lang="en-US" dirty="0" smtClean="0"/>
              <a:t>I400</a:t>
            </a:r>
          </a:p>
          <a:p>
            <a:r>
              <a:rPr lang="en-US" dirty="0" smtClean="0"/>
              <a:t>March 8 2011</a:t>
            </a:r>
            <a:endParaRPr lang="en-US" dirty="0"/>
          </a:p>
        </p:txBody>
      </p:sp>
    </p:spTree>
    <p:extLst>
      <p:ext uri="{BB962C8B-B14F-4D97-AF65-F5344CB8AC3E}">
        <p14:creationId xmlns:p14="http://schemas.microsoft.com/office/powerpoint/2010/main" val="2559993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47"/>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09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27286"/>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2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 y="26894"/>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558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9" y="22412"/>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038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760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50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658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17</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17</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extLst>
      <p:ext uri="{BB962C8B-B14F-4D97-AF65-F5344CB8AC3E}">
        <p14:creationId xmlns:p14="http://schemas.microsoft.com/office/powerpoint/2010/main" val="1713577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18</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18</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extLst>
      <p:ext uri="{BB962C8B-B14F-4D97-AF65-F5344CB8AC3E}">
        <p14:creationId xmlns:p14="http://schemas.microsoft.com/office/powerpoint/2010/main" val="1091864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944562"/>
          </a:xfrm>
        </p:spPr>
        <p:txBody>
          <a:bodyPr/>
          <a:lstStyle/>
          <a:p>
            <a:r>
              <a:rPr lang="en-US" b="1" dirty="0" smtClean="0"/>
              <a:t>Important Trends</a:t>
            </a:r>
            <a:endParaRPr lang="en-US" b="1" dirty="0"/>
          </a:p>
        </p:txBody>
      </p:sp>
      <p:sp>
        <p:nvSpPr>
          <p:cNvPr id="3" name="Content Placeholder 2"/>
          <p:cNvSpPr>
            <a:spLocks noGrp="1"/>
          </p:cNvSpPr>
          <p:nvPr>
            <p:ph idx="1"/>
          </p:nvPr>
        </p:nvSpPr>
        <p:spPr>
          <a:xfrm>
            <a:off x="457200" y="1447800"/>
            <a:ext cx="8229600" cy="4525963"/>
          </a:xfrm>
        </p:spPr>
        <p:txBody>
          <a:bodyPr>
            <a:normAutofit fontScale="85000" lnSpcReduction="20000"/>
          </a:bodyPr>
          <a:lstStyle/>
          <a:p>
            <a:r>
              <a:rPr lang="en-US" dirty="0" smtClean="0">
                <a:solidFill>
                  <a:srgbClr val="FF0000"/>
                </a:solidFill>
              </a:rPr>
              <a:t>Data Deluge </a:t>
            </a:r>
            <a:r>
              <a:rPr lang="en-US" dirty="0" smtClean="0"/>
              <a:t>in all fields of science</a:t>
            </a:r>
          </a:p>
          <a:p>
            <a:r>
              <a:rPr lang="en-US" smtClean="0">
                <a:solidFill>
                  <a:srgbClr val="FF0000"/>
                </a:solidFill>
              </a:rPr>
              <a:t>Multicore</a:t>
            </a:r>
            <a:r>
              <a:rPr lang="en-US" smtClean="0"/>
              <a:t> </a:t>
            </a:r>
            <a:r>
              <a:rPr lang="en-US" dirty="0" smtClean="0"/>
              <a:t>implies parallel computing important again</a:t>
            </a:r>
          </a:p>
          <a:p>
            <a:pPr lvl="1"/>
            <a:r>
              <a:rPr lang="en-US" dirty="0" smtClean="0"/>
              <a:t>Performance from extra cores – not extra clock speed</a:t>
            </a:r>
          </a:p>
          <a:p>
            <a:pPr lvl="1"/>
            <a:r>
              <a:rPr lang="en-US" dirty="0" smtClean="0"/>
              <a:t>GPU enhanced systems can give big power boost</a:t>
            </a:r>
          </a:p>
          <a:p>
            <a:r>
              <a:rPr lang="en-US" dirty="0" smtClean="0">
                <a:solidFill>
                  <a:srgbClr val="FF0000"/>
                </a:solidFill>
              </a:rPr>
              <a:t>Clouds</a:t>
            </a:r>
            <a:r>
              <a:rPr lang="en-US" dirty="0" smtClean="0"/>
              <a:t> – new commercially supported data center model replacing compute </a:t>
            </a:r>
            <a:r>
              <a:rPr lang="en-US" dirty="0" smtClean="0">
                <a:solidFill>
                  <a:srgbClr val="FF0000"/>
                </a:solidFill>
              </a:rPr>
              <a:t>grids</a:t>
            </a:r>
            <a:r>
              <a:rPr lang="en-US" dirty="0" smtClean="0"/>
              <a:t> (and your general purpose computer center)</a:t>
            </a:r>
          </a:p>
          <a:p>
            <a:r>
              <a:rPr lang="en-US" dirty="0" smtClean="0">
                <a:solidFill>
                  <a:srgbClr val="FF0000"/>
                </a:solidFill>
              </a:rPr>
              <a:t>Light weight clients</a:t>
            </a:r>
            <a:r>
              <a:rPr lang="en-US" dirty="0" smtClean="0"/>
              <a:t>: Sensors, Smartphones and tablets accessing and supported by backend services in cloud</a:t>
            </a:r>
          </a:p>
          <a:p>
            <a:r>
              <a:rPr lang="en-US" dirty="0" smtClean="0">
                <a:solidFill>
                  <a:srgbClr val="FF0000"/>
                </a:solidFill>
              </a:rPr>
              <a:t>Commercial efforts </a:t>
            </a:r>
            <a:r>
              <a:rPr lang="en-US" dirty="0" smtClean="0"/>
              <a:t>moving</a:t>
            </a:r>
            <a:r>
              <a:rPr lang="en-US" dirty="0" smtClean="0">
                <a:solidFill>
                  <a:srgbClr val="FF0000"/>
                </a:solidFill>
              </a:rPr>
              <a:t> much faster </a:t>
            </a:r>
            <a:r>
              <a:rPr lang="en-US" dirty="0" smtClean="0"/>
              <a:t>than</a:t>
            </a:r>
            <a:r>
              <a:rPr lang="en-US" dirty="0" smtClean="0">
                <a:solidFill>
                  <a:srgbClr val="FF0000"/>
                </a:solidFill>
              </a:rPr>
              <a:t> academia </a:t>
            </a:r>
            <a:r>
              <a:rPr lang="en-US" dirty="0" smtClean="0"/>
              <a:t>in both </a:t>
            </a:r>
            <a:r>
              <a:rPr lang="en-US" dirty="0" smtClean="0">
                <a:solidFill>
                  <a:srgbClr val="FF0000"/>
                </a:solidFill>
              </a:rPr>
              <a:t>innovation </a:t>
            </a:r>
            <a:r>
              <a:rPr lang="en-US" dirty="0" smtClean="0"/>
              <a:t>and </a:t>
            </a:r>
            <a:r>
              <a:rPr lang="en-US" dirty="0" smtClean="0">
                <a:solidFill>
                  <a:srgbClr val="FF0000"/>
                </a:solidFill>
              </a:rPr>
              <a:t>deployment</a:t>
            </a:r>
            <a:endParaRPr lang="en-US" dirty="0">
              <a:solidFill>
                <a:srgbClr val="FF0000"/>
              </a:solidFill>
            </a:endParaRPr>
          </a:p>
        </p:txBody>
      </p:sp>
    </p:spTree>
    <p:extLst>
      <p:ext uri="{BB962C8B-B14F-4D97-AF65-F5344CB8AC3E}">
        <p14:creationId xmlns:p14="http://schemas.microsoft.com/office/powerpoint/2010/main" val="3134139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Candara" pitchFamily="34" charset="0"/>
              </a:rPr>
              <a:t>Big Data in Many Domains</a:t>
            </a:r>
            <a:endParaRPr lang="en-US" dirty="0">
              <a:latin typeface="Candara" pitchFamily="34" charset="0"/>
            </a:endParaRPr>
          </a:p>
        </p:txBody>
      </p:sp>
      <p:sp>
        <p:nvSpPr>
          <p:cNvPr id="3" name="Content Placeholder 2"/>
          <p:cNvSpPr>
            <a:spLocks noGrp="1"/>
          </p:cNvSpPr>
          <p:nvPr>
            <p:ph idx="1"/>
          </p:nvPr>
        </p:nvSpPr>
        <p:spPr>
          <a:xfrm>
            <a:off x="76200" y="609600"/>
            <a:ext cx="9067800" cy="5867400"/>
          </a:xfrm>
        </p:spPr>
        <p:txBody>
          <a:bodyPr>
            <a:normAutofit fontScale="85000" lnSpcReduction="20000"/>
          </a:bodyPr>
          <a:lstStyle/>
          <a:p>
            <a:r>
              <a:rPr lang="en-US" sz="2400" dirty="0" smtClean="0">
                <a:solidFill>
                  <a:srgbClr val="002060"/>
                </a:solidFill>
                <a:latin typeface="Candara" pitchFamily="34" charset="0"/>
              </a:rPr>
              <a:t>According to </a:t>
            </a:r>
            <a:r>
              <a:rPr lang="en-US" sz="2400" dirty="0" smtClean="0">
                <a:solidFill>
                  <a:srgbClr val="002060"/>
                </a:solidFill>
                <a:latin typeface="Candara" pitchFamily="34" charset="0"/>
                <a:hlinkClick r:id="rId3"/>
              </a:rPr>
              <a:t>one</a:t>
            </a:r>
            <a:r>
              <a:rPr lang="en-US" sz="2400" dirty="0" smtClean="0">
                <a:solidFill>
                  <a:srgbClr val="002060"/>
                </a:solidFill>
                <a:latin typeface="Candara" pitchFamily="34" charset="0"/>
              </a:rPr>
              <a:t> estimate, mankind created 150 exabytes (billion gigabytes) of data in 2005. This year, it will create 1,200 </a:t>
            </a:r>
            <a:r>
              <a:rPr lang="en-US" sz="2400" dirty="0" err="1" smtClean="0">
                <a:solidFill>
                  <a:srgbClr val="002060"/>
                </a:solidFill>
                <a:latin typeface="Candara" pitchFamily="34" charset="0"/>
              </a:rPr>
              <a:t>exabytes</a:t>
            </a:r>
            <a:endParaRPr lang="en-US" sz="2400" dirty="0" smtClean="0">
              <a:solidFill>
                <a:srgbClr val="002060"/>
              </a:solidFill>
              <a:latin typeface="Candara" pitchFamily="34" charset="0"/>
            </a:endParaRPr>
          </a:p>
          <a:p>
            <a:r>
              <a:rPr lang="en-US" sz="2400" dirty="0" smtClean="0"/>
              <a:t>PC’s have ~100 Gigabytes disk and 4 Gigabytes of memory</a:t>
            </a:r>
            <a:endParaRPr lang="en-US" sz="2400" dirty="0" smtClean="0">
              <a:solidFill>
                <a:srgbClr val="002060"/>
              </a:solidFill>
              <a:latin typeface="Candara" pitchFamily="34" charset="0"/>
            </a:endParaRP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hlinkClick r:id="rId4"/>
              </a:rPr>
              <a:t>Size of the web </a:t>
            </a:r>
            <a:r>
              <a:rPr lang="en-US" sz="2400" dirty="0" smtClean="0">
                <a:solidFill>
                  <a:srgbClr val="002060"/>
                </a:solidFill>
                <a:latin typeface="Candara" pitchFamily="34" charset="0"/>
              </a:rPr>
              <a:t>~ 3 billion web </a:t>
            </a:r>
            <a:r>
              <a:rPr lang="en-US" sz="2400" dirty="0"/>
              <a:t>pages: MapReduce at Google was on </a:t>
            </a:r>
            <a:r>
              <a:rPr lang="en-US" sz="2400" dirty="0" smtClean="0"/>
              <a:t>average processing </a:t>
            </a:r>
            <a:r>
              <a:rPr lang="en-US" sz="2400" dirty="0"/>
              <a:t>20PB per day in </a:t>
            </a:r>
            <a:r>
              <a:rPr lang="en-US" sz="2400"/>
              <a:t>January </a:t>
            </a:r>
            <a:r>
              <a:rPr lang="en-US" sz="2400" smtClean="0"/>
              <a:t>2008</a:t>
            </a:r>
            <a:endParaRPr lang="en-US" sz="2400" dirty="0" smtClean="0">
              <a:solidFill>
                <a:srgbClr val="002060"/>
              </a:solidFill>
              <a:latin typeface="Candara" pitchFamily="34" charset="0"/>
            </a:endParaRP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rPr>
              <a:t>During 2009, American drone aircraft flying over Iraq and Afghanistan sent back around 24 years’ worth of video footage</a:t>
            </a:r>
          </a:p>
          <a:p>
            <a:pPr lvl="1"/>
            <a:r>
              <a:rPr lang="en-US" sz="2000" dirty="0">
                <a:hlinkClick r:id="rId3"/>
              </a:rPr>
              <a:t>http://</a:t>
            </a:r>
            <a:r>
              <a:rPr lang="en-US" sz="2000" dirty="0" smtClean="0">
                <a:hlinkClick r:id="rId3"/>
              </a:rPr>
              <a:t>www.economist.com/node/15579717</a:t>
            </a:r>
            <a:endParaRPr lang="en-US" sz="2000" dirty="0" smtClean="0"/>
          </a:p>
          <a:p>
            <a:pPr lvl="1"/>
            <a:r>
              <a:rPr lang="en-US" sz="2000" dirty="0"/>
              <a:t>New models being deployed this year will produce ten times as many data streams as their predecessors, and those in 2011 will produce 30 times as many</a:t>
            </a:r>
            <a:endParaRPr lang="en-US" sz="2000" dirty="0" smtClean="0">
              <a:solidFill>
                <a:srgbClr val="002060"/>
              </a:solidFill>
              <a:latin typeface="Candara" pitchFamily="34" charset="0"/>
            </a:endParaRP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rPr>
              <a:t>~108 million sequence records in </a:t>
            </a:r>
            <a:r>
              <a:rPr lang="en-US" sz="2400" dirty="0" smtClean="0">
                <a:solidFill>
                  <a:srgbClr val="002060"/>
                </a:solidFill>
                <a:latin typeface="Candara" pitchFamily="34" charset="0"/>
                <a:hlinkClick r:id="rId5"/>
              </a:rPr>
              <a:t>GenBank</a:t>
            </a:r>
            <a:r>
              <a:rPr lang="en-US" sz="2400" dirty="0" smtClean="0">
                <a:solidFill>
                  <a:srgbClr val="002060"/>
                </a:solidFill>
                <a:latin typeface="Candara" pitchFamily="34" charset="0"/>
              </a:rPr>
              <a:t> in 2009, doubling in every 18 months</a:t>
            </a: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rPr>
              <a:t>~20 million purchases at Wal-Mart a day</a:t>
            </a: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rPr>
              <a:t>90 million </a:t>
            </a:r>
            <a:r>
              <a:rPr lang="en-US" sz="2400" dirty="0" smtClean="0">
                <a:solidFill>
                  <a:srgbClr val="002060"/>
                </a:solidFill>
                <a:latin typeface="Candara" pitchFamily="34" charset="0"/>
                <a:hlinkClick r:id="rId6"/>
              </a:rPr>
              <a:t>Tweets a day</a:t>
            </a:r>
            <a:endParaRPr lang="en-US" sz="2400" dirty="0" smtClean="0">
              <a:solidFill>
                <a:srgbClr val="002060"/>
              </a:solidFill>
              <a:latin typeface="Candara" pitchFamily="34" charset="0"/>
            </a:endParaRPr>
          </a:p>
          <a:p>
            <a:endParaRPr lang="en-US" sz="600" dirty="0" smtClean="0">
              <a:solidFill>
                <a:srgbClr val="002060"/>
              </a:solidFill>
              <a:latin typeface="Candara" pitchFamily="34" charset="0"/>
            </a:endParaRPr>
          </a:p>
          <a:p>
            <a:r>
              <a:rPr lang="en-US" sz="2400" dirty="0" smtClean="0">
                <a:solidFill>
                  <a:srgbClr val="002060"/>
                </a:solidFill>
                <a:latin typeface="Candara" pitchFamily="34" charset="0"/>
              </a:rPr>
              <a:t>Astronomy, Particle Physics, Medical Records …</a:t>
            </a:r>
          </a:p>
          <a:p>
            <a:endParaRPr lang="en-US" sz="600" dirty="0" smtClean="0">
              <a:solidFill>
                <a:srgbClr val="002060"/>
              </a:solidFill>
              <a:latin typeface="Candara" pitchFamily="34" charset="0"/>
            </a:endParaRPr>
          </a:p>
          <a:p>
            <a:r>
              <a:rPr lang="en-US" sz="2400" dirty="0" smtClean="0"/>
              <a:t>Most scientific task shows CPU:IO ratio of 10000:1 – Dr. Jim Gray</a:t>
            </a:r>
          </a:p>
          <a:p>
            <a:endParaRPr lang="en-US" sz="600" dirty="0" smtClean="0"/>
          </a:p>
          <a:p>
            <a:r>
              <a:rPr lang="en-US" sz="2400" i="1" dirty="0" smtClean="0">
                <a:hlinkClick r:id="rId7"/>
              </a:rPr>
              <a:t>The </a:t>
            </a:r>
            <a:r>
              <a:rPr lang="en-US" sz="2400" i="1" dirty="0">
                <a:hlinkClick r:id="rId7"/>
              </a:rPr>
              <a:t>Fourth Paradigm: Data-Intensive Scientific </a:t>
            </a:r>
            <a:r>
              <a:rPr lang="en-US" sz="2400" i="1" dirty="0" smtClean="0">
                <a:hlinkClick r:id="rId7"/>
              </a:rPr>
              <a:t>Discovery</a:t>
            </a:r>
            <a:endParaRPr lang="en-US" sz="2400" i="1" dirty="0" smtClean="0"/>
          </a:p>
          <a:p>
            <a:r>
              <a:rPr lang="en-US" sz="2400" i="1" dirty="0" smtClean="0"/>
              <a:t>Large Hadron Collider at CERN; 100 Petabytes to find Higgs Boson</a:t>
            </a:r>
            <a:endParaRPr lang="en-US" dirty="0" smtClean="0"/>
          </a:p>
          <a:p>
            <a:endParaRPr lang="en-US" dirty="0" smtClean="0"/>
          </a:p>
          <a:p>
            <a:endParaRPr lang="en-US" dirty="0" smtClean="0"/>
          </a:p>
        </p:txBody>
      </p:sp>
    </p:spTree>
    <p:extLst>
      <p:ext uri="{BB962C8B-B14F-4D97-AF65-F5344CB8AC3E}">
        <p14:creationId xmlns:p14="http://schemas.microsoft.com/office/powerpoint/2010/main" val="4073520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extLst>
      <p:ext uri="{BB962C8B-B14F-4D97-AF65-F5344CB8AC3E}">
        <p14:creationId xmlns:p14="http://schemas.microsoft.com/office/powerpoint/2010/main" val="2877326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solidFill>
                  <a:prstClr val="black">
                    <a:tint val="75000"/>
                  </a:prstClr>
                </a:solidFill>
              </a:rPr>
              <a:pPr/>
              <a:t>21</a:t>
            </a:fld>
            <a:endParaRPr lang="en-US" smtClean="0">
              <a:solidFill>
                <a:prstClr val="black">
                  <a:tint val="75000"/>
                </a:prstClr>
              </a:solidFill>
            </a:endParaRPr>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a:solidFill>
                  <a:prstClr val="black"/>
                </a:solidFill>
              </a:rPr>
              <a:t>Lightweight Cyberinfrastructure to support mobile Data gathering expeditions plus classic central resources (as a cloud)</a:t>
            </a:r>
          </a:p>
        </p:txBody>
      </p:sp>
    </p:spTree>
    <p:extLst>
      <p:ext uri="{BB962C8B-B14F-4D97-AF65-F5344CB8AC3E}">
        <p14:creationId xmlns:p14="http://schemas.microsoft.com/office/powerpoint/2010/main" val="582997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Documents and Settings\Geoffrey Fox\Desktop\Cresis\NEEM_2008.jpg"/>
          <p:cNvPicPr>
            <a:picLocks noChangeAspect="1" noChangeArrowheads="1"/>
          </p:cNvPicPr>
          <p:nvPr/>
        </p:nvPicPr>
        <p:blipFill>
          <a:blip r:embed="rId3" cstate="print"/>
          <a:srcRect/>
          <a:stretch>
            <a:fillRect/>
          </a:stretch>
        </p:blipFill>
        <p:spPr bwMode="auto">
          <a:xfrm>
            <a:off x="0" y="1660525"/>
            <a:ext cx="9144000" cy="5197475"/>
          </a:xfrm>
          <a:prstGeom prst="rect">
            <a:avLst/>
          </a:prstGeom>
          <a:noFill/>
          <a:ln w="9525">
            <a:noFill/>
            <a:miter lim="800000"/>
            <a:headEnd/>
            <a:tailEnd/>
          </a:ln>
        </p:spPr>
      </p:pic>
      <p:sp>
        <p:nvSpPr>
          <p:cNvPr id="17411" name="Title 6"/>
          <p:cNvSpPr>
            <a:spLocks noGrp="1"/>
          </p:cNvSpPr>
          <p:nvPr>
            <p:ph type="title"/>
          </p:nvPr>
        </p:nvSpPr>
        <p:spPr>
          <a:xfrm>
            <a:off x="0" y="0"/>
            <a:ext cx="9144000" cy="838200"/>
          </a:xfrm>
        </p:spPr>
        <p:txBody>
          <a:bodyPr/>
          <a:lstStyle/>
          <a:p>
            <a:r>
              <a:rPr lang="en-US" smtClean="0"/>
              <a:t>NEEM 2008 Base Station</a:t>
            </a:r>
          </a:p>
        </p:txBody>
      </p:sp>
      <p:sp>
        <p:nvSpPr>
          <p:cNvPr id="4" name="Slide Number Placeholder 3"/>
          <p:cNvSpPr>
            <a:spLocks noGrp="1"/>
          </p:cNvSpPr>
          <p:nvPr>
            <p:ph type="sldNum" sz="quarter" idx="12"/>
          </p:nvPr>
        </p:nvSpPr>
        <p:spPr/>
        <p:txBody>
          <a:bodyPr/>
          <a:lstStyle/>
          <a:p>
            <a:pPr>
              <a:defRPr/>
            </a:pPr>
            <a:fld id="{04177809-C664-4D4A-AE0D-41DF78D0F251}" type="slidenum">
              <a:rPr lang="en-US" smtClean="0">
                <a:solidFill>
                  <a:prstClr val="black">
                    <a:tint val="75000"/>
                  </a:prstClr>
                </a:solidFill>
              </a:rPr>
              <a:pPr>
                <a:defRPr/>
              </a:pPr>
              <a:t>22</a:t>
            </a:fld>
            <a:endParaRPr lang="en-US">
              <a:solidFill>
                <a:prstClr val="black">
                  <a:tint val="75000"/>
                </a:prstClr>
              </a:solidFill>
            </a:endParaRPr>
          </a:p>
        </p:txBody>
      </p:sp>
      <p:pic>
        <p:nvPicPr>
          <p:cNvPr id="118787" name="Picture 3" descr="C:\Documents and Settings\Geoffrey Fox\Desktop\Cresis\base_system_NEEM_in_tent_2008.jpg"/>
          <p:cNvPicPr>
            <a:picLocks noChangeAspect="1" noChangeArrowheads="1"/>
          </p:cNvPicPr>
          <p:nvPr/>
        </p:nvPicPr>
        <p:blipFill>
          <a:blip r:embed="rId4" cstate="print"/>
          <a:srcRect/>
          <a:stretch>
            <a:fillRect/>
          </a:stretch>
        </p:blipFill>
        <p:spPr bwMode="auto">
          <a:xfrm>
            <a:off x="120650" y="828675"/>
            <a:ext cx="8947150" cy="5953125"/>
          </a:xfrm>
          <a:prstGeom prst="rect">
            <a:avLst/>
          </a:prstGeom>
          <a:noFill/>
          <a:ln w="9525">
            <a:noFill/>
            <a:miter lim="800000"/>
            <a:headEnd/>
            <a:tailEnd/>
          </a:ln>
        </p:spPr>
      </p:pic>
      <p:pic>
        <p:nvPicPr>
          <p:cNvPr id="118788" name="Picture 4" descr="C:\Documents and Settings\Geoffrey Fox\Desktop\Cresis\satellite_NEEM_2008.jpg"/>
          <p:cNvPicPr>
            <a:picLocks noChangeAspect="1" noChangeArrowheads="1"/>
          </p:cNvPicPr>
          <p:nvPr/>
        </p:nvPicPr>
        <p:blipFill>
          <a:blip r:embed="rId5" cstate="print"/>
          <a:srcRect/>
          <a:stretch>
            <a:fillRect/>
          </a:stretch>
        </p:blipFill>
        <p:spPr bwMode="auto">
          <a:xfrm>
            <a:off x="0" y="796925"/>
            <a:ext cx="5943600" cy="6061075"/>
          </a:xfrm>
          <a:prstGeom prst="rect">
            <a:avLst/>
          </a:prstGeom>
          <a:noFill/>
          <a:ln w="9525">
            <a:noFill/>
            <a:miter lim="800000"/>
            <a:headEnd/>
            <a:tailEnd/>
          </a:ln>
        </p:spPr>
      </p:pic>
    </p:spTree>
    <p:extLst>
      <p:ext uri="{BB962C8B-B14F-4D97-AF65-F5344CB8AC3E}">
        <p14:creationId xmlns:p14="http://schemas.microsoft.com/office/powerpoint/2010/main" val="35392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 calcmode="lin" valueType="num">
                                      <p:cBhvr additive="base">
                                        <p:cTn id="7" dur="500" fill="hold"/>
                                        <p:tgtEl>
                                          <p:spTgt spid="118787"/>
                                        </p:tgtEl>
                                        <p:attrNameLst>
                                          <p:attrName>ppt_x</p:attrName>
                                        </p:attrNameLst>
                                      </p:cBhvr>
                                      <p:tavLst>
                                        <p:tav tm="0">
                                          <p:val>
                                            <p:strVal val="#ppt_x"/>
                                          </p:val>
                                        </p:tav>
                                        <p:tav tm="100000">
                                          <p:val>
                                            <p:strVal val="#ppt_x"/>
                                          </p:val>
                                        </p:tav>
                                      </p:tavLst>
                                    </p:anim>
                                    <p:anim calcmode="lin" valueType="num">
                                      <p:cBhvr additive="base">
                                        <p:cTn id="8" dur="500" fill="hold"/>
                                        <p:tgtEl>
                                          <p:spTgt spid="1187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8788"/>
                                        </p:tgtEl>
                                        <p:attrNameLst>
                                          <p:attrName>style.visibility</p:attrName>
                                        </p:attrNameLst>
                                      </p:cBhvr>
                                      <p:to>
                                        <p:strVal val="visible"/>
                                      </p:to>
                                    </p:set>
                                    <p:anim calcmode="lin" valueType="num">
                                      <p:cBhvr additive="base">
                                        <p:cTn id="13" dur="500" fill="hold"/>
                                        <p:tgtEl>
                                          <p:spTgt spid="118788"/>
                                        </p:tgtEl>
                                        <p:attrNameLst>
                                          <p:attrName>ppt_x</p:attrName>
                                        </p:attrNameLst>
                                      </p:cBhvr>
                                      <p:tavLst>
                                        <p:tav tm="0">
                                          <p:val>
                                            <p:strVal val="0-#ppt_w/2"/>
                                          </p:val>
                                        </p:tav>
                                        <p:tav tm="100000">
                                          <p:val>
                                            <p:strVal val="#ppt_x"/>
                                          </p:val>
                                        </p:tav>
                                      </p:tavLst>
                                    </p:anim>
                                    <p:anim calcmode="lin" valueType="num">
                                      <p:cBhvr additive="base">
                                        <p:cTn id="14"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418" name="Picture 2" descr="Hubbl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371600"/>
            <a:ext cx="16891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7315200" y="17526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Hubble Telescope</a:t>
            </a:r>
          </a:p>
        </p:txBody>
      </p:sp>
      <p:pic>
        <p:nvPicPr>
          <p:cNvPr id="2492420" name="Picture 4" descr="palomar_oschin1_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3200400"/>
            <a:ext cx="1905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5638800" y="3657600"/>
            <a:ext cx="124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sz="1600" i="1" smtClean="0">
                <a:solidFill>
                  <a:srgbClr val="0033CC"/>
                </a:solidFill>
              </a:rPr>
              <a:t>Palomar Telescope</a:t>
            </a:r>
          </a:p>
        </p:txBody>
      </p:sp>
      <p:pic>
        <p:nvPicPr>
          <p:cNvPr id="2492422" name="Picture 6" descr="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24400"/>
            <a:ext cx="2057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7620000" y="5257800"/>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Sloan Telescope</a:t>
            </a:r>
          </a:p>
        </p:txBody>
      </p:sp>
      <p:grpSp>
        <p:nvGrpSpPr>
          <p:cNvPr id="2492424" name="Group 8"/>
          <p:cNvGrpSpPr>
            <a:grpSpLocks/>
          </p:cNvGrpSpPr>
          <p:nvPr/>
        </p:nvGrpSpPr>
        <p:grpSpPr bwMode="auto">
          <a:xfrm>
            <a:off x="0" y="990600"/>
            <a:ext cx="5410200" cy="5257800"/>
            <a:chOff x="0" y="624"/>
            <a:chExt cx="3408"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nvGrpSpPr>
            <p:cNvPr id="2492427" name="Group 11"/>
            <p:cNvGrpSpPr>
              <a:grpSpLocks/>
            </p:cNvGrpSpPr>
            <p:nvPr/>
          </p:nvGrpSpPr>
          <p:grpSpPr bwMode="auto">
            <a:xfrm>
              <a:off x="384" y="864"/>
              <a:ext cx="2544" cy="2880"/>
              <a:chOff x="384" y="864"/>
              <a:chExt cx="2544" cy="2880"/>
            </a:xfrm>
          </p:grpSpPr>
          <p:pic>
            <p:nvPicPr>
              <p:cNvPr id="2492428" name="Picture 12" descr="S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64"/>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672" y="1152"/>
                <a:ext cx="1872" cy="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b="1" smtClean="0">
                    <a:solidFill>
                      <a:srgbClr val="FFFFFF"/>
                    </a:solidFill>
                  </a:rPr>
                  <a:t>“</a:t>
                </a:r>
                <a:r>
                  <a:rPr lang="en-US" sz="1600" b="1" smtClean="0">
                    <a:solidFill>
                      <a:srgbClr val="FFFF66"/>
                    </a:solidFill>
                  </a:rPr>
                  <a:t>The Universe is now being explored systematically</a:t>
                </a:r>
                <a:r>
                  <a:rPr lang="en-US" sz="1600" b="1" smtClean="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pPr>
                <a:endParaRPr lang="en-US" sz="1600" b="1" smtClean="0">
                  <a:solidFill>
                    <a:srgbClr val="FFFFFF"/>
                  </a:solidFill>
                </a:endParaRPr>
              </a:p>
              <a:p>
                <a:pPr eaLnBrk="0" fontAlgn="base" hangingPunct="0">
                  <a:spcBef>
                    <a:spcPct val="0"/>
                  </a:spcBef>
                  <a:spcAft>
                    <a:spcPct val="0"/>
                  </a:spcAft>
                </a:pPr>
                <a:r>
                  <a:rPr lang="en-US" sz="1600" b="1" i="1" smtClean="0">
                    <a:solidFill>
                      <a:srgbClr val="FFCC00"/>
                    </a:solidFill>
                  </a:rPr>
                  <a:t>Towards a National Virtual Observatory</a:t>
                </a:r>
              </a:p>
              <a:p>
                <a:pPr lvl="1" eaLnBrk="0" fontAlgn="base" hangingPunct="0">
                  <a:lnSpc>
                    <a:spcPct val="85000"/>
                  </a:lnSpc>
                  <a:spcBef>
                    <a:spcPct val="50000"/>
                  </a:spcBef>
                  <a:spcAft>
                    <a:spcPct val="0"/>
                  </a:spcAft>
                  <a:buClr>
                    <a:srgbClr val="000000"/>
                  </a:buClr>
                  <a:buSzPct val="100000"/>
                  <a:buFontTx/>
                  <a:buChar char="•"/>
                </a:pPr>
                <a:endParaRPr lang="en-US" sz="1200" b="1" i="1" smtClean="0">
                  <a:solidFill>
                    <a:srgbClr val="FFCC00"/>
                  </a:solidFill>
                </a:endParaRPr>
              </a:p>
            </p:txBody>
          </p:sp>
        </p:grpSp>
      </p:grpSp>
      <p:sp>
        <p:nvSpPr>
          <p:cNvPr id="2492430" name="Rectangle 14"/>
          <p:cNvSpPr>
            <a:spLocks noGrp="1" noChangeArrowheads="1"/>
          </p:cNvSpPr>
          <p:nvPr>
            <p:ph type="title"/>
          </p:nvPr>
        </p:nvSpPr>
        <p:spPr/>
        <p:txBody>
          <a:bodyPr/>
          <a:lstStyle/>
          <a:p>
            <a:r>
              <a:rPr lang="en-US"/>
              <a:t>Tracking the Heavens</a:t>
            </a:r>
          </a:p>
        </p:txBody>
      </p:sp>
    </p:spTree>
    <p:extLst>
      <p:ext uri="{BB962C8B-B14F-4D97-AF65-F5344CB8AC3E}">
        <p14:creationId xmlns:p14="http://schemas.microsoft.com/office/powerpoint/2010/main" val="33015389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8"/>
          <p:cNvSpPr>
            <a:spLocks noGrp="1"/>
          </p:cNvSpPr>
          <p:nvPr>
            <p:ph type="sldNum" sz="quarter" idx="12"/>
          </p:nvPr>
        </p:nvSpPr>
        <p:spPr/>
        <p:txBody>
          <a:bodyPr/>
          <a:lstStyle/>
          <a:p>
            <a:fld id="{22DDB6FC-1EC0-4F28-9FDF-038C035F1A21}" type="slidenum">
              <a:rPr lang="en-US">
                <a:solidFill>
                  <a:srgbClr val="000000"/>
                </a:solidFill>
              </a:rPr>
              <a:pPr/>
              <a:t>24</a:t>
            </a:fld>
            <a:endParaRPr lang="en-US">
              <a:solidFill>
                <a:srgbClr val="000000"/>
              </a:solidFill>
            </a:endParaRPr>
          </a:p>
        </p:txBody>
      </p:sp>
      <p:sp>
        <p:nvSpPr>
          <p:cNvPr id="2495490" name="Rectangle 2"/>
          <p:cNvSpPr>
            <a:spLocks noGrp="1" noChangeArrowheads="1"/>
          </p:cNvSpPr>
          <p:nvPr>
            <p:ph type="title" sz="quarter"/>
          </p:nvPr>
        </p:nvSpPr>
        <p:spPr>
          <a:xfrm>
            <a:off x="533400" y="152400"/>
            <a:ext cx="8153400" cy="914400"/>
          </a:xfrm>
        </p:spPr>
        <p:txBody>
          <a:bodyPr/>
          <a:lstStyle/>
          <a:p>
            <a:r>
              <a:rPr lang="en-US" sz="3600"/>
              <a:t>Virtual Observatory Astronomy Grid</a:t>
            </a:r>
            <a:br>
              <a:rPr lang="en-US" sz="3600"/>
            </a:br>
            <a:r>
              <a:rPr lang="en-US" sz="3600"/>
              <a:t>Integrate Experiments</a:t>
            </a:r>
            <a:endParaRPr lang="en-US"/>
          </a:p>
        </p:txBody>
      </p:sp>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381000" y="1227138"/>
            <a:ext cx="2743200" cy="2735262"/>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3200400" y="1247775"/>
            <a:ext cx="2895600" cy="2714625"/>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6172200" y="1219200"/>
            <a:ext cx="2725738" cy="2743200"/>
          </a:xfrm>
        </p:spPr>
      </p:pic>
      <p:sp>
        <p:nvSpPr>
          <p:cNvPr id="2495494" name="Text Box 6"/>
          <p:cNvSpPr txBox="1">
            <a:spLocks noChangeArrowheads="1"/>
          </p:cNvSpPr>
          <p:nvPr/>
        </p:nvSpPr>
        <p:spPr bwMode="auto">
          <a:xfrm>
            <a:off x="1295400" y="12192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Radio</a:t>
            </a:r>
          </a:p>
        </p:txBody>
      </p:sp>
      <p:sp>
        <p:nvSpPr>
          <p:cNvPr id="2495495" name="Text Box 7"/>
          <p:cNvSpPr txBox="1">
            <a:spLocks noChangeArrowheads="1"/>
          </p:cNvSpPr>
          <p:nvPr/>
        </p:nvSpPr>
        <p:spPr bwMode="auto">
          <a:xfrm>
            <a:off x="3733800" y="1219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Far-Infrared</a:t>
            </a:r>
          </a:p>
        </p:txBody>
      </p:sp>
      <p:sp>
        <p:nvSpPr>
          <p:cNvPr id="2495496" name="Text Box 8"/>
          <p:cNvSpPr txBox="1">
            <a:spLocks noChangeArrowheads="1"/>
          </p:cNvSpPr>
          <p:nvPr/>
        </p:nvSpPr>
        <p:spPr bwMode="auto">
          <a:xfrm>
            <a:off x="7010400" y="12192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415925" y="6348413"/>
            <a:ext cx="19399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6538"/>
            <a:ext cx="563880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4727575" y="4038600"/>
            <a:ext cx="12922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Dust Map</a:t>
            </a:r>
          </a:p>
        </p:txBody>
      </p:sp>
      <p:sp>
        <p:nvSpPr>
          <p:cNvPr id="2495501" name="Text Box 13"/>
          <p:cNvSpPr txBox="1">
            <a:spLocks noChangeArrowheads="1"/>
          </p:cNvSpPr>
          <p:nvPr/>
        </p:nvSpPr>
        <p:spPr bwMode="auto">
          <a:xfrm>
            <a:off x="6405563" y="6354763"/>
            <a:ext cx="25098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Galaxy Density Map</a:t>
            </a:r>
          </a:p>
        </p:txBody>
      </p:sp>
    </p:spTree>
    <p:extLst>
      <p:ext uri="{BB962C8B-B14F-4D97-AF65-F5344CB8AC3E}">
        <p14:creationId xmlns:p14="http://schemas.microsoft.com/office/powerpoint/2010/main" val="1385736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p:txBody>
          <a:bodyPr/>
          <a:lstStyle/>
          <a:p>
            <a:fld id="{5E4FD3F6-BD98-4413-9F3F-AB42BA0F4871}" type="slidenum">
              <a:rPr lang="en-US"/>
              <a:pPr/>
              <a:t>25</a:t>
            </a:fld>
            <a:endParaRPr lang="en-US"/>
          </a:p>
        </p:txBody>
      </p:sp>
      <p:sp>
        <p:nvSpPr>
          <p:cNvPr id="2511874" name="Rectangle 2"/>
          <p:cNvSpPr>
            <a:spLocks noGrp="1" noChangeArrowheads="1"/>
          </p:cNvSpPr>
          <p:nvPr>
            <p:ph type="title"/>
          </p:nvPr>
        </p:nvSpPr>
        <p:spPr>
          <a:xfrm>
            <a:off x="0" y="260350"/>
            <a:ext cx="9144000" cy="792163"/>
          </a:xfrm>
        </p:spPr>
        <p:txBody>
          <a:bodyPr/>
          <a:lstStyle/>
          <a:p>
            <a:r>
              <a:rPr lang="en-GB" sz="4000"/>
              <a:t> </a:t>
            </a:r>
            <a:r>
              <a:rPr lang="en-GB" sz="4000" b="1">
                <a:solidFill>
                  <a:srgbClr val="000099"/>
                </a:solidFill>
              </a:rPr>
              <a:t>Particle Physics at the CERN LHC</a:t>
            </a:r>
          </a:p>
        </p:txBody>
      </p:sp>
      <p:pic>
        <p:nvPicPr>
          <p:cNvPr id="2511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196975"/>
            <a:ext cx="2341562" cy="2971800"/>
          </a:xfrm>
          <a:prstGeom prst="rect">
            <a:avLst/>
          </a:prstGeom>
          <a:noFill/>
          <a:extLst>
            <a:ext uri="{909E8E84-426E-40DD-AFC4-6F175D3DCCD1}">
              <a14:hiddenFill xmlns:a14="http://schemas.microsoft.com/office/drawing/2010/main">
                <a:solidFill>
                  <a:srgbClr val="FFFFFF"/>
                </a:solidFill>
              </a14:hiddenFill>
            </a:ext>
          </a:extLst>
        </p:spPr>
      </p:pic>
      <p:sp>
        <p:nvSpPr>
          <p:cNvPr id="2511876" name="Rectangle 4"/>
          <p:cNvSpPr>
            <a:spLocks noChangeArrowheads="1"/>
          </p:cNvSpPr>
          <p:nvPr/>
        </p:nvSpPr>
        <p:spPr bwMode="auto">
          <a:xfrm>
            <a:off x="663575" y="4508500"/>
            <a:ext cx="297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GB">
                <a:solidFill>
                  <a:srgbClr val="000099"/>
                </a:solidFill>
                <a:cs typeface="Times New Roman" pitchFamily="18" charset="0"/>
              </a:rPr>
              <a:t>UA1 at CERN 1981-1989</a:t>
            </a:r>
          </a:p>
          <a:p>
            <a:pPr algn="l" eaLnBrk="0" hangingPunct="0"/>
            <a:r>
              <a:rPr lang="en-GB">
                <a:solidFill>
                  <a:srgbClr val="000099"/>
                </a:solidFill>
                <a:cs typeface="Times New Roman" pitchFamily="18" charset="0"/>
              </a:rPr>
              <a:t>"hermetic detector"	</a:t>
            </a:r>
          </a:p>
        </p:txBody>
      </p:sp>
      <p:pic>
        <p:nvPicPr>
          <p:cNvPr id="25118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1412875"/>
            <a:ext cx="3505200" cy="2479675"/>
          </a:xfrm>
          <a:prstGeom prst="rect">
            <a:avLst/>
          </a:prstGeom>
          <a:noFill/>
          <a:extLst>
            <a:ext uri="{909E8E84-426E-40DD-AFC4-6F175D3DCCD1}">
              <a14:hiddenFill xmlns:a14="http://schemas.microsoft.com/office/drawing/2010/main">
                <a:solidFill>
                  <a:srgbClr val="FFFFFF"/>
                </a:solidFill>
              </a14:hiddenFill>
            </a:ext>
          </a:extLst>
        </p:spPr>
      </p:pic>
      <p:sp>
        <p:nvSpPr>
          <p:cNvPr id="2511878" name="Rectangle 6"/>
          <p:cNvSpPr>
            <a:spLocks noChangeArrowheads="1"/>
          </p:cNvSpPr>
          <p:nvPr/>
        </p:nvSpPr>
        <p:spPr bwMode="auto">
          <a:xfrm>
            <a:off x="5148263" y="4221163"/>
            <a:ext cx="2562225" cy="59055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GB">
                <a:solidFill>
                  <a:srgbClr val="000099"/>
                </a:solidFill>
                <a:cs typeface="Times New Roman" pitchFamily="18" charset="0"/>
              </a:rPr>
              <a:t>ATLAS at LHC, 2006-2020</a:t>
            </a:r>
          </a:p>
          <a:p>
            <a:pPr algn="l" eaLnBrk="0" hangingPunct="0"/>
            <a:r>
              <a:rPr lang="en-GB">
                <a:solidFill>
                  <a:srgbClr val="000099"/>
                </a:solidFill>
                <a:cs typeface="Times New Roman" pitchFamily="18" charset="0"/>
              </a:rPr>
              <a:t>150</a:t>
            </a:r>
            <a:r>
              <a:rPr lang="en-GB" baseline="-8000">
                <a:solidFill>
                  <a:srgbClr val="000099"/>
                </a:solidFill>
                <a:cs typeface="Times New Roman" pitchFamily="18" charset="0"/>
              </a:rPr>
              <a:t>*</a:t>
            </a:r>
            <a:r>
              <a:rPr lang="en-GB">
                <a:solidFill>
                  <a:srgbClr val="000099"/>
                </a:solidFill>
                <a:cs typeface="Times New Roman" pitchFamily="18" charset="0"/>
              </a:rPr>
              <a:t>10</a:t>
            </a:r>
            <a:r>
              <a:rPr lang="en-GB" baseline="30000">
                <a:solidFill>
                  <a:srgbClr val="000099"/>
                </a:solidFill>
                <a:cs typeface="Times New Roman" pitchFamily="18" charset="0"/>
              </a:rPr>
              <a:t>6</a:t>
            </a:r>
            <a:r>
              <a:rPr lang="en-GB">
                <a:solidFill>
                  <a:srgbClr val="000099"/>
                </a:solidFill>
                <a:cs typeface="Times New Roman" pitchFamily="18" charset="0"/>
              </a:rPr>
              <a:t> sensors</a:t>
            </a:r>
          </a:p>
        </p:txBody>
      </p:sp>
      <p:sp>
        <p:nvSpPr>
          <p:cNvPr id="2511879" name="Text Box 7"/>
          <p:cNvSpPr txBox="1">
            <a:spLocks noChangeArrowheads="1"/>
          </p:cNvSpPr>
          <p:nvPr/>
        </p:nvSpPr>
        <p:spPr bwMode="auto">
          <a:xfrm>
            <a:off x="1476375" y="5564188"/>
            <a:ext cx="619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400" b="0">
              <a:cs typeface="Times New Roman" pitchFamily="18" charset="0"/>
            </a:endParaRPr>
          </a:p>
        </p:txBody>
      </p:sp>
      <p:sp>
        <p:nvSpPr>
          <p:cNvPr id="2511880" name="Text Box 8"/>
          <p:cNvSpPr txBox="1">
            <a:spLocks noChangeArrowheads="1"/>
          </p:cNvSpPr>
          <p:nvPr/>
        </p:nvSpPr>
        <p:spPr bwMode="auto">
          <a:xfrm>
            <a:off x="684213" y="5373688"/>
            <a:ext cx="79914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
                <a:srgbClr val="FF0000"/>
              </a:buClr>
              <a:buFont typeface="Wingdings" pitchFamily="2" charset="2"/>
              <a:buNone/>
            </a:pPr>
            <a:r>
              <a:rPr lang="en-GB" sz="2800">
                <a:solidFill>
                  <a:srgbClr val="FF0000"/>
                </a:solidFill>
                <a:latin typeface="Arial" pitchFamily="34" charset="0"/>
                <a:cs typeface="Times New Roman" pitchFamily="18" charset="0"/>
              </a:rPr>
              <a:t>LHC experimental collaborations (e.g. ATLAS) typically involve over 100 institutes and over 1000 physicists world wide</a:t>
            </a:r>
          </a:p>
        </p:txBody>
      </p:sp>
    </p:spTree>
    <p:extLst>
      <p:ext uri="{BB962C8B-B14F-4D97-AF65-F5344CB8AC3E}">
        <p14:creationId xmlns:p14="http://schemas.microsoft.com/office/powerpoint/2010/main" val="10395745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trans.png"/>
          <p:cNvPicPr>
            <a:picLocks noChangeAspect="1"/>
          </p:cNvPicPr>
          <p:nvPr/>
        </p:nvPicPr>
        <p:blipFill>
          <a:blip r:embed="rId3" cstate="print"/>
          <a:srcRect t="18231" b="1567"/>
          <a:stretch>
            <a:fillRect/>
          </a:stretch>
        </p:blipFill>
        <p:spPr bwMode="auto">
          <a:xfrm>
            <a:off x="0" y="1046163"/>
            <a:ext cx="9144000" cy="5283200"/>
          </a:xfrm>
          <a:prstGeom prst="rect">
            <a:avLst/>
          </a:prstGeom>
          <a:noFill/>
          <a:ln w="9525">
            <a:noFill/>
            <a:miter lim="800000"/>
            <a:headEnd/>
            <a:tailEnd/>
          </a:ln>
        </p:spPr>
      </p:pic>
      <p:sp>
        <p:nvSpPr>
          <p:cNvPr id="29698" name="Title 5"/>
          <p:cNvSpPr>
            <a:spLocks noGrp="1"/>
          </p:cNvSpPr>
          <p:nvPr>
            <p:ph type="title"/>
          </p:nvPr>
        </p:nvSpPr>
        <p:spPr>
          <a:xfrm>
            <a:off x="1876425" y="115888"/>
            <a:ext cx="7345363" cy="865187"/>
          </a:xfrm>
        </p:spPr>
        <p:txBody>
          <a:bodyPr/>
          <a:lstStyle/>
          <a:p>
            <a:r>
              <a:rPr lang="en-GB" sz="4000" smtClean="0">
                <a:latin typeface="Arial" charset="0"/>
                <a:cs typeface="Arial" charset="0"/>
              </a:rPr>
              <a:t>European Grid Infrastructure</a:t>
            </a:r>
          </a:p>
        </p:txBody>
      </p:sp>
      <p:sp>
        <p:nvSpPr>
          <p:cNvPr id="2" name="Content Placeholder 6"/>
          <p:cNvSpPr>
            <a:spLocks noGrp="1"/>
          </p:cNvSpPr>
          <p:nvPr>
            <p:ph idx="1"/>
          </p:nvPr>
        </p:nvSpPr>
        <p:spPr>
          <a:xfrm>
            <a:off x="250825" y="1135063"/>
            <a:ext cx="8075613" cy="4525962"/>
          </a:xfrm>
        </p:spPr>
        <p:txBody>
          <a:bodyPr/>
          <a:lstStyle/>
          <a:p>
            <a:pPr marL="0" indent="0">
              <a:buFont typeface="Arial" pitchFamily="34" charset="0"/>
              <a:buNone/>
              <a:defRPr/>
            </a:pPr>
            <a:r>
              <a:rPr lang="en-GB" sz="1800" dirty="0" smtClean="0">
                <a:solidFill>
                  <a:schemeClr val="bg1"/>
                </a:solidFill>
              </a:rPr>
              <a:t>Status April 2010 (yearly increase)</a:t>
            </a:r>
          </a:p>
          <a:p>
            <a:pPr>
              <a:buFont typeface="Arial" pitchFamily="34" charset="0"/>
              <a:buChar char="•"/>
              <a:defRPr/>
            </a:pPr>
            <a:r>
              <a:rPr lang="en-GB" sz="1800" dirty="0" smtClean="0">
                <a:solidFill>
                  <a:schemeClr val="bg1"/>
                </a:solidFill>
              </a:rPr>
              <a:t>10000 users: +5%</a:t>
            </a:r>
          </a:p>
          <a:p>
            <a:pPr>
              <a:buFont typeface="Arial" pitchFamily="34" charset="0"/>
              <a:buChar char="•"/>
              <a:defRPr/>
            </a:pPr>
            <a:r>
              <a:rPr lang="en-GB" sz="1800" dirty="0" smtClean="0">
                <a:solidFill>
                  <a:schemeClr val="bg1"/>
                </a:solidFill>
              </a:rPr>
              <a:t>243020  LCPUs (cores): +75%</a:t>
            </a:r>
          </a:p>
          <a:p>
            <a:pPr>
              <a:buFont typeface="Arial" pitchFamily="34" charset="0"/>
              <a:buChar char="•"/>
              <a:defRPr/>
            </a:pPr>
            <a:r>
              <a:rPr lang="en-GB" sz="1800" dirty="0" smtClean="0">
                <a:solidFill>
                  <a:schemeClr val="bg1"/>
                </a:solidFill>
              </a:rPr>
              <a:t>40PB disk: +60%</a:t>
            </a:r>
          </a:p>
          <a:p>
            <a:pPr>
              <a:buFont typeface="Arial" pitchFamily="34" charset="0"/>
              <a:buChar char="•"/>
              <a:defRPr/>
            </a:pPr>
            <a:r>
              <a:rPr lang="en-GB" sz="1800" dirty="0" smtClean="0">
                <a:solidFill>
                  <a:schemeClr val="bg1"/>
                </a:solidFill>
              </a:rPr>
              <a:t>61PB tape: +56%</a:t>
            </a:r>
          </a:p>
          <a:p>
            <a:pPr>
              <a:buFont typeface="Arial" pitchFamily="34" charset="0"/>
              <a:buChar char="•"/>
              <a:defRPr/>
            </a:pPr>
            <a:r>
              <a:rPr lang="en-GB" sz="1800" dirty="0" smtClean="0">
                <a:solidFill>
                  <a:schemeClr val="bg1"/>
                </a:solidFill>
              </a:rPr>
              <a:t>15 million jobs/month: +10%</a:t>
            </a:r>
          </a:p>
          <a:p>
            <a:pPr>
              <a:buFont typeface="Arial" pitchFamily="34" charset="0"/>
              <a:buChar char="•"/>
              <a:defRPr/>
            </a:pPr>
            <a:r>
              <a:rPr lang="en-GB" sz="1800" dirty="0" smtClean="0">
                <a:solidFill>
                  <a:schemeClr val="bg1"/>
                </a:solidFill>
              </a:rPr>
              <a:t>317 sites: +18%</a:t>
            </a:r>
          </a:p>
          <a:p>
            <a:pPr>
              <a:buFont typeface="Arial" pitchFamily="34" charset="0"/>
              <a:buChar char="•"/>
              <a:defRPr/>
            </a:pPr>
            <a:r>
              <a:rPr lang="en-GB" sz="1800" dirty="0" smtClean="0">
                <a:solidFill>
                  <a:schemeClr val="bg1"/>
                </a:solidFill>
              </a:rPr>
              <a:t>52 countries: +8%</a:t>
            </a:r>
          </a:p>
          <a:p>
            <a:pPr>
              <a:buFont typeface="Arial" pitchFamily="34" charset="0"/>
              <a:buChar char="•"/>
              <a:defRPr/>
            </a:pPr>
            <a:r>
              <a:rPr lang="en-GB" sz="1800" dirty="0" smtClean="0">
                <a:solidFill>
                  <a:schemeClr val="bg1"/>
                </a:solidFill>
              </a:rPr>
              <a:t>175 VOs: +8%</a:t>
            </a:r>
          </a:p>
          <a:p>
            <a:pPr>
              <a:buFont typeface="Arial" pitchFamily="34" charset="0"/>
              <a:buChar char="•"/>
              <a:defRPr/>
            </a:pPr>
            <a:r>
              <a:rPr lang="en-GB" sz="1800" dirty="0" smtClean="0">
                <a:solidFill>
                  <a:schemeClr val="bg1"/>
                </a:solidFill>
              </a:rPr>
              <a:t>29 active VOs: </a:t>
            </a:r>
            <a:r>
              <a:rPr lang="en-GB" sz="1800" dirty="0" smtClean="0">
                <a:solidFill>
                  <a:schemeClr val="bg1"/>
                </a:solidFill>
                <a:sym typeface="Wingdings" pitchFamily="2" charset="2"/>
              </a:rPr>
              <a:t>+32%</a:t>
            </a:r>
            <a:endParaRPr lang="en-GB" sz="1800" dirty="0" smtClean="0">
              <a:solidFill>
                <a:schemeClr val="bg1"/>
              </a:solidFill>
            </a:endParaRPr>
          </a:p>
        </p:txBody>
      </p:sp>
      <p:sp>
        <p:nvSpPr>
          <p:cNvPr id="2970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19970FA-B77A-41E7-A3A1-E23D237FF2F6}" type="slidenum">
              <a:rPr lang="en-GB">
                <a:solidFill>
                  <a:prstClr val="white"/>
                </a:solidFill>
                <a:latin typeface="Arial" charset="0"/>
                <a:cs typeface="Arial" charset="0"/>
              </a:rPr>
              <a:pPr eaLnBrk="0" fontAlgn="base" hangingPunct="0">
                <a:spcBef>
                  <a:spcPct val="0"/>
                </a:spcBef>
                <a:spcAft>
                  <a:spcPct val="0"/>
                </a:spcAft>
              </a:pPr>
              <a:t>26</a:t>
            </a:fld>
            <a:endParaRPr lang="en-GB">
              <a:solidFill>
                <a:prstClr val="white"/>
              </a:solidFill>
              <a:latin typeface="Arial" charset="0"/>
              <a:cs typeface="Arial" charset="0"/>
            </a:endParaRPr>
          </a:p>
        </p:txBody>
      </p:sp>
      <p:sp>
        <p:nvSpPr>
          <p:cNvPr id="29701" name="Date Placeholder 5"/>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1/10/2010</a:t>
            </a:r>
          </a:p>
        </p:txBody>
      </p:sp>
      <p:sp>
        <p:nvSpPr>
          <p:cNvPr id="2970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NSF &amp; EC - Rome 2010</a:t>
            </a:r>
          </a:p>
        </p:txBody>
      </p:sp>
    </p:spTree>
    <p:extLst>
      <p:ext uri="{BB962C8B-B14F-4D97-AF65-F5344CB8AC3E}">
        <p14:creationId xmlns:p14="http://schemas.microsoft.com/office/powerpoint/2010/main" val="1259476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6"/>
            <a:ext cx="8839200" cy="535476"/>
          </a:xfrm>
        </p:spPr>
        <p:txBody>
          <a:bodyPr>
            <a:normAutofit fontScale="90000"/>
          </a:bodyPr>
          <a:lstStyle/>
          <a:p>
            <a:r>
              <a:rPr lang="en-US" sz="3200" dirty="0" smtClean="0"/>
              <a:t>TeraGrid Example: Astrophysics</a:t>
            </a:r>
            <a:endParaRPr lang="en-US" sz="3200" dirty="0"/>
          </a:p>
        </p:txBody>
      </p:sp>
      <p:sp>
        <p:nvSpPr>
          <p:cNvPr id="3" name="Content Placeholder 2"/>
          <p:cNvSpPr>
            <a:spLocks noGrp="1"/>
          </p:cNvSpPr>
          <p:nvPr>
            <p:ph sz="half" idx="1"/>
          </p:nvPr>
        </p:nvSpPr>
        <p:spPr>
          <a:xfrm>
            <a:off x="0" y="1143000"/>
            <a:ext cx="5486400" cy="2431297"/>
          </a:xfrm>
        </p:spPr>
        <p:txBody>
          <a:bodyPr>
            <a:noAutofit/>
          </a:bodyPr>
          <a:lstStyle/>
          <a:p>
            <a:r>
              <a:rPr lang="en-US" sz="2400" b="0" dirty="0" smtClean="0"/>
              <a:t>Science: MHD and star formation; cosmology at galactic scales (6-1500 </a:t>
            </a:r>
            <a:r>
              <a:rPr lang="en-US" sz="2400" b="0" dirty="0" err="1" smtClean="0"/>
              <a:t>Mpc</a:t>
            </a:r>
            <a:r>
              <a:rPr lang="en-US" sz="2400" b="0" dirty="0" smtClean="0"/>
              <a:t>) with various components: star formation, radiation diffusion, dark matter</a:t>
            </a:r>
          </a:p>
          <a:p>
            <a:r>
              <a:rPr lang="en-US" sz="2400" b="0" dirty="0" smtClean="0"/>
              <a:t>Application: </a:t>
            </a:r>
            <a:r>
              <a:rPr lang="en-US" sz="2400" b="0" dirty="0" err="1" smtClean="0"/>
              <a:t>Enzo</a:t>
            </a:r>
            <a:r>
              <a:rPr lang="en-US" sz="2400" b="0" dirty="0" smtClean="0"/>
              <a:t> (loosely similar to: GASOLINE, etc.)</a:t>
            </a:r>
          </a:p>
          <a:p>
            <a:r>
              <a:rPr lang="en-US" sz="2400" b="0" dirty="0" smtClean="0"/>
              <a:t>Science Users: Norman, </a:t>
            </a:r>
            <a:r>
              <a:rPr lang="en-US" sz="2400" b="0" dirty="0" err="1" smtClean="0"/>
              <a:t>Kritsuk</a:t>
            </a:r>
            <a:r>
              <a:rPr lang="en-US" sz="2400" b="0" dirty="0" smtClean="0"/>
              <a:t> (UCSD), </a:t>
            </a:r>
            <a:r>
              <a:rPr lang="en-US" sz="2400" b="0" dirty="0" err="1" smtClean="0"/>
              <a:t>Cen</a:t>
            </a:r>
            <a:r>
              <a:rPr lang="en-US" sz="2400" b="0" dirty="0" smtClean="0"/>
              <a:t>, </a:t>
            </a:r>
            <a:r>
              <a:rPr lang="en-US" sz="2400" b="0" dirty="0" err="1" smtClean="0"/>
              <a:t>Ostriker</a:t>
            </a:r>
            <a:r>
              <a:rPr lang="en-US" sz="2400" b="0" dirty="0" smtClean="0"/>
              <a:t>, Wise (Princeton),  Abel (Stanford), Burns (Colorado), Bryan (Columbia), O’Shea (Michigan State), Kentucky, Germany, UK, Denmark, etc.</a:t>
            </a:r>
          </a:p>
        </p:txBody>
      </p:sp>
      <p:pic>
        <p:nvPicPr>
          <p:cNvPr id="6" name="P 24"/>
          <p:cNvPicPr>
            <a:picLocks noChangeAspect="1"/>
          </p:cNvPicPr>
          <p:nvPr/>
        </p:nvPicPr>
        <p:blipFill>
          <a:blip r:embed="rId3" cstate="print"/>
          <a:srcRect l="16320" t="4356" r="16320"/>
          <a:stretch>
            <a:fillRect/>
          </a:stretch>
        </p:blipFill>
        <p:spPr bwMode="auto">
          <a:xfrm>
            <a:off x="5394454" y="1371600"/>
            <a:ext cx="3749546" cy="3989016"/>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28923448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382000" cy="1143000"/>
          </a:xfrm>
        </p:spPr>
        <p:txBody>
          <a:bodyPr>
            <a:normAutofit/>
          </a:bodyPr>
          <a:lstStyle/>
          <a:p>
            <a:r>
              <a:rPr lang="en-US" sz="3200" b="1" dirty="0" smtClean="0"/>
              <a:t>TeraGrid Example: </a:t>
            </a:r>
            <a:br>
              <a:rPr lang="en-US" sz="3200" b="1" dirty="0" smtClean="0"/>
            </a:br>
            <a:r>
              <a:rPr lang="en-US" sz="3200" b="1" dirty="0" err="1" smtClean="0"/>
              <a:t>Petascale</a:t>
            </a:r>
            <a:r>
              <a:rPr lang="en-US" sz="3200" b="1" dirty="0" smtClean="0"/>
              <a:t> Climate Simulations</a:t>
            </a:r>
            <a:endParaRPr lang="en-US" sz="3200" b="1" dirty="0"/>
          </a:p>
        </p:txBody>
      </p:sp>
      <p:sp>
        <p:nvSpPr>
          <p:cNvPr id="3" name="Content Placeholder 2"/>
          <p:cNvSpPr>
            <a:spLocks noGrp="1"/>
          </p:cNvSpPr>
          <p:nvPr>
            <p:ph sz="half" idx="1"/>
          </p:nvPr>
        </p:nvSpPr>
        <p:spPr>
          <a:xfrm>
            <a:off x="152400" y="1284865"/>
            <a:ext cx="8991600" cy="3363335"/>
          </a:xfrm>
        </p:spPr>
        <p:txBody>
          <a:bodyPr/>
          <a:lstStyle/>
          <a:p>
            <a:pPr lvl="0">
              <a:buClr>
                <a:schemeClr val="tx1"/>
              </a:buClr>
              <a:buSzPct val="100000"/>
              <a:buFont typeface="Wingdings" charset="2"/>
              <a:buChar char="§"/>
              <a:defRPr/>
            </a:pPr>
            <a:r>
              <a:rPr lang="en-US" sz="2400" kern="0" dirty="0">
                <a:latin typeface="Times New Roman" pitchFamily="18" charset="0"/>
                <a:ea typeface="Arial" pitchFamily="-112" charset="0"/>
                <a:cs typeface="Times New Roman" pitchFamily="18" charset="0"/>
              </a:rPr>
              <a:t>Science: Climate change decision support requires high-resolution, regional climate simulation capabilities, basic model improvements, larger ensemble sizes, longer runs, and new data assimilation capabilities. Opening </a:t>
            </a:r>
            <a:r>
              <a:rPr lang="en-US" sz="2400" kern="0" dirty="0" err="1">
                <a:latin typeface="Times New Roman" pitchFamily="18" charset="0"/>
                <a:ea typeface="Arial" pitchFamily="-112" charset="0"/>
                <a:cs typeface="Times New Roman" pitchFamily="18" charset="0"/>
              </a:rPr>
              <a:t>petascale</a:t>
            </a:r>
            <a:r>
              <a:rPr lang="en-US" sz="2400" kern="0" dirty="0">
                <a:latin typeface="Times New Roman" pitchFamily="18" charset="0"/>
                <a:ea typeface="Arial" pitchFamily="-112" charset="0"/>
                <a:cs typeface="Times New Roman" pitchFamily="18" charset="0"/>
              </a:rPr>
              <a:t> data services to a widening community of end users presents a significant infrastructural challenge.</a:t>
            </a:r>
          </a:p>
          <a:p>
            <a:pPr marL="800100" lvl="1" indent="-342900">
              <a:buClr>
                <a:schemeClr val="tx1"/>
              </a:buClr>
              <a:buSzPct val="100000"/>
              <a:buFont typeface="Wingdings" charset="2"/>
              <a:buChar char="§"/>
              <a:defRPr/>
            </a:pPr>
            <a:r>
              <a:rPr lang="en-US" sz="2000" kern="0" dirty="0">
                <a:latin typeface="Times New Roman" pitchFamily="18" charset="0"/>
                <a:ea typeface="Arial" pitchFamily="-112" charset="0"/>
                <a:cs typeface="Times New Roman" pitchFamily="18" charset="0"/>
              </a:rPr>
              <a:t>2008 WMS: We need faster higher resolution models to resolve important features, and better software, data management, analysis, </a:t>
            </a:r>
            <a:r>
              <a:rPr lang="en-US" sz="2000" kern="0" dirty="0" err="1">
                <a:latin typeface="Times New Roman" pitchFamily="18" charset="0"/>
                <a:ea typeface="Arial" pitchFamily="-112" charset="0"/>
                <a:cs typeface="Times New Roman" pitchFamily="18" charset="0"/>
              </a:rPr>
              <a:t>viz</a:t>
            </a:r>
            <a:r>
              <a:rPr lang="en-US" sz="2000" kern="0" dirty="0">
                <a:latin typeface="Times New Roman" pitchFamily="18" charset="0"/>
                <a:ea typeface="Arial" pitchFamily="-112" charset="0"/>
                <a:cs typeface="Times New Roman" pitchFamily="18" charset="0"/>
              </a:rPr>
              <a:t>, and a global VO that can develop models and evaluate </a:t>
            </a:r>
            <a:r>
              <a:rPr lang="en-US" sz="2000" kern="0" dirty="0" smtClean="0">
                <a:latin typeface="Times New Roman" pitchFamily="18" charset="0"/>
                <a:ea typeface="Arial" pitchFamily="-112" charset="0"/>
                <a:cs typeface="Times New Roman" pitchFamily="18" charset="0"/>
              </a:rPr>
              <a:t>outputs</a:t>
            </a:r>
            <a:endParaRPr lang="en-US" sz="2000" kern="0" dirty="0">
              <a:latin typeface="Times New Roman" pitchFamily="18" charset="0"/>
              <a:ea typeface="Arial" pitchFamily="-112" charset="0"/>
              <a:cs typeface="Times New Roman" pitchFamily="18" charset="0"/>
            </a:endParaRPr>
          </a:p>
        </p:txBody>
      </p:sp>
      <p:sp>
        <p:nvSpPr>
          <p:cNvPr id="4" name="Content Placeholder 2"/>
          <p:cNvSpPr txBox="1">
            <a:spLocks/>
          </p:cNvSpPr>
          <p:nvPr/>
        </p:nvSpPr>
        <p:spPr bwMode="auto">
          <a:xfrm>
            <a:off x="76200" y="4495800"/>
            <a:ext cx="6400800" cy="343529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marL="342900" indent="-342900">
              <a:spcBef>
                <a:spcPct val="20000"/>
              </a:spcBef>
              <a:buClr>
                <a:prstClr val="black"/>
              </a:buClr>
              <a:buSzPct val="100000"/>
              <a:buFont typeface="Wingdings" charset="2"/>
              <a:buChar char="§"/>
              <a:defRPr/>
            </a:pPr>
            <a:r>
              <a:rPr lang="en-US" kern="0" dirty="0">
                <a:solidFill>
                  <a:prstClr val="black"/>
                </a:solidFill>
                <a:latin typeface="Times New Roman" pitchFamily="18" charset="0"/>
                <a:ea typeface="Arial" pitchFamily="-112" charset="0"/>
                <a:cs typeface="Times New Roman" pitchFamily="18" charset="0"/>
              </a:rPr>
              <a:t>Applications: many, including: CCSM (climate system, deep), NRCM (regional climate, deep), WRF (meteorology, deep), NCL/NCO (analysis tools, wide), ESG (data, wide)</a:t>
            </a:r>
            <a:endParaRPr lang="en-US" kern="0" dirty="0">
              <a:solidFill>
                <a:srgbClr val="FF0000"/>
              </a:solidFill>
              <a:latin typeface="Times New Roman" pitchFamily="18" charset="0"/>
              <a:ea typeface="Arial" pitchFamily="-112" charset="0"/>
              <a:cs typeface="Times New Roman" pitchFamily="18" charset="0"/>
            </a:endParaRPr>
          </a:p>
          <a:p>
            <a:pPr marL="342900" indent="-342900">
              <a:spcBef>
                <a:spcPct val="20000"/>
              </a:spcBef>
              <a:buClr>
                <a:prstClr val="black"/>
              </a:buClr>
              <a:buSzPct val="100000"/>
              <a:buFont typeface="Wingdings" charset="2"/>
              <a:buChar char="§"/>
              <a:defRPr/>
            </a:pPr>
            <a:r>
              <a:rPr lang="en-US" kern="0" dirty="0">
                <a:solidFill>
                  <a:prstClr val="black"/>
                </a:solidFill>
                <a:latin typeface="Times New Roman" pitchFamily="18" charset="0"/>
                <a:ea typeface="Arial" pitchFamily="-112" charset="0"/>
                <a:cs typeface="Times New Roman" pitchFamily="18" charset="0"/>
              </a:rPr>
              <a:t>Science Users: many, including both large (e.g., IPCC, WCRP) and small groups; </a:t>
            </a:r>
          </a:p>
          <a:p>
            <a:pPr marL="800100" lvl="1" indent="-342900">
              <a:spcBef>
                <a:spcPct val="20000"/>
              </a:spcBef>
              <a:buClr>
                <a:prstClr val="black"/>
              </a:buClr>
              <a:buSzPct val="100000"/>
              <a:buFont typeface="Wingdings" charset="2"/>
              <a:buChar char="§"/>
              <a:defRPr/>
            </a:pPr>
            <a:r>
              <a:rPr lang="en-US" kern="0" dirty="0">
                <a:solidFill>
                  <a:prstClr val="black"/>
                </a:solidFill>
                <a:latin typeface="Times New Roman" pitchFamily="18" charset="0"/>
                <a:ea typeface="Arial" pitchFamily="-112" charset="0"/>
                <a:cs typeface="Times New Roman" pitchFamily="18" charset="0"/>
              </a:rPr>
              <a:t>ESG federation includes &gt;17k users, 230 TB data, 500 journal papers (2 years)</a:t>
            </a:r>
          </a:p>
        </p:txBody>
      </p:sp>
      <p:pic>
        <p:nvPicPr>
          <p:cNvPr id="12" name="Picture 11" descr="hiresmovie-poster.jpg"/>
          <p:cNvPicPr>
            <a:picLocks noChangeAspect="1"/>
          </p:cNvPicPr>
          <p:nvPr/>
        </p:nvPicPr>
        <p:blipFill>
          <a:blip r:embed="rId3" cstate="print"/>
          <a:stretch>
            <a:fillRect/>
          </a:stretch>
        </p:blipFill>
        <p:spPr>
          <a:xfrm>
            <a:off x="6477000" y="4516178"/>
            <a:ext cx="2537616" cy="2198300"/>
          </a:xfrm>
          <a:prstGeom prst="rect">
            <a:avLst/>
          </a:prstGeom>
        </p:spPr>
      </p:pic>
      <p:sp>
        <p:nvSpPr>
          <p:cNvPr id="14" name="Rectangle 13"/>
          <p:cNvSpPr/>
          <p:nvPr/>
        </p:nvSpPr>
        <p:spPr>
          <a:xfrm>
            <a:off x="6699251" y="3325734"/>
            <a:ext cx="2444750" cy="444224"/>
          </a:xfrm>
          <a:prstGeom prst="rect">
            <a:avLst/>
          </a:prstGeom>
        </p:spPr>
        <p:txBody>
          <a:bodyPr wrap="square">
            <a:spAutoFit/>
          </a:bodyPr>
          <a:lstStyle/>
          <a:p>
            <a:r>
              <a:rPr lang="en-US" sz="800" dirty="0">
                <a:solidFill>
                  <a:srgbClr val="EEECE1"/>
                </a:solidFill>
                <a:cs typeface="Times"/>
              </a:rPr>
              <a:t>Realistic Antarctic sea-ice coverage generated from century-scale high resolution coupled climate simulation performed on Kraken (John Dennis, NCAR) </a:t>
            </a:r>
          </a:p>
        </p:txBody>
      </p:sp>
    </p:spTree>
    <p:extLst>
      <p:ext uri="{BB962C8B-B14F-4D97-AF65-F5344CB8AC3E}">
        <p14:creationId xmlns:p14="http://schemas.microsoft.com/office/powerpoint/2010/main" val="125326086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Tree>
    <p:extLst>
      <p:ext uri="{BB962C8B-B14F-4D97-AF65-F5344CB8AC3E}">
        <p14:creationId xmlns:p14="http://schemas.microsoft.com/office/powerpoint/2010/main" val="2292561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457200"/>
          </a:xfrm>
        </p:spPr>
        <p:txBody>
          <a:bodyPr>
            <a:noAutofit/>
          </a:bodyPr>
          <a:lstStyle/>
          <a:p>
            <a:r>
              <a:rPr lang="en-US" dirty="0"/>
              <a:t>Data Deluge =&gt; Large Processing </a:t>
            </a:r>
            <a:r>
              <a:rPr lang="en-US" dirty="0" smtClean="0"/>
              <a:t>Capabilities</a:t>
            </a:r>
            <a:endParaRPr lang="en-US" sz="3600" dirty="0">
              <a:latin typeface="Candara" pitchFamily="34" charset="0"/>
            </a:endParaRPr>
          </a:p>
        </p:txBody>
      </p:sp>
      <p:sp>
        <p:nvSpPr>
          <p:cNvPr id="7" name="Content Placeholder 6"/>
          <p:cNvSpPr>
            <a:spLocks noGrp="1"/>
          </p:cNvSpPr>
          <p:nvPr>
            <p:ph idx="1"/>
          </p:nvPr>
        </p:nvSpPr>
        <p:spPr>
          <a:xfrm>
            <a:off x="152400" y="4572000"/>
            <a:ext cx="8839200" cy="1981200"/>
          </a:xfrm>
        </p:spPr>
        <p:txBody>
          <a:bodyPr>
            <a:normAutofit/>
          </a:bodyPr>
          <a:lstStyle/>
          <a:p>
            <a:r>
              <a:rPr lang="en-US" sz="2400" dirty="0" smtClean="0">
                <a:solidFill>
                  <a:srgbClr val="002060"/>
                </a:solidFill>
                <a:latin typeface="Candara" pitchFamily="34" charset="0"/>
              </a:rPr>
              <a:t>CPUs stop getting faster</a:t>
            </a:r>
          </a:p>
          <a:p>
            <a:r>
              <a:rPr lang="en-US" sz="2400" dirty="0" smtClean="0">
                <a:solidFill>
                  <a:srgbClr val="002060"/>
                </a:solidFill>
                <a:latin typeface="Candara" pitchFamily="34" charset="0"/>
              </a:rPr>
              <a:t>Multi /Many core architectures </a:t>
            </a:r>
          </a:p>
          <a:p>
            <a:pPr lvl="1"/>
            <a:r>
              <a:rPr lang="en-US" sz="2000" dirty="0" smtClean="0">
                <a:solidFill>
                  <a:srgbClr val="002060"/>
                </a:solidFill>
                <a:latin typeface="Candara" pitchFamily="34" charset="0"/>
              </a:rPr>
              <a:t>Thousand cores in clusters and millions in data centers</a:t>
            </a:r>
          </a:p>
          <a:p>
            <a:r>
              <a:rPr lang="en-US" sz="2400" b="1" dirty="0" smtClean="0">
                <a:solidFill>
                  <a:srgbClr val="0070C0"/>
                </a:solidFill>
                <a:latin typeface="Candara" pitchFamily="34" charset="0"/>
              </a:rPr>
              <a:t>Parallelism is a must to process data in a meaningful time</a:t>
            </a:r>
            <a:endParaRPr lang="en-US" sz="2400" b="1" dirty="0">
              <a:solidFill>
                <a:srgbClr val="0070C0"/>
              </a:solidFill>
              <a:latin typeface="Candara"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37408" y="990600"/>
            <a:ext cx="8229600" cy="3190875"/>
          </a:xfrm>
          <a:prstGeom prst="rect">
            <a:avLst/>
          </a:prstGeom>
          <a:noFill/>
          <a:ln w="9525">
            <a:noFill/>
            <a:miter lim="800000"/>
            <a:headEnd/>
            <a:tailEnd/>
          </a:ln>
        </p:spPr>
      </p:pic>
      <p:sp>
        <p:nvSpPr>
          <p:cNvPr id="9" name="Oval 8"/>
          <p:cNvSpPr/>
          <p:nvPr/>
        </p:nvSpPr>
        <p:spPr>
          <a:xfrm>
            <a:off x="3218708" y="2398690"/>
            <a:ext cx="2667000" cy="609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prstClr val="black"/>
                </a:solidFill>
              </a:rPr>
              <a:t>&gt; O (n)</a:t>
            </a:r>
          </a:p>
        </p:txBody>
      </p:sp>
      <p:sp>
        <p:nvSpPr>
          <p:cNvPr id="8" name="Left Arrow Callout 7"/>
          <p:cNvSpPr/>
          <p:nvPr/>
        </p:nvSpPr>
        <p:spPr>
          <a:xfrm>
            <a:off x="5885708" y="2134708"/>
            <a:ext cx="2286000" cy="1144610"/>
          </a:xfrm>
          <a:prstGeom prst="leftArrowCallout">
            <a:avLst>
              <a:gd name="adj1" fmla="val 25000"/>
              <a:gd name="adj2" fmla="val 25000"/>
              <a:gd name="adj3" fmla="val 25000"/>
              <a:gd name="adj4" fmla="val 74219"/>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solidFill>
                  <a:srgbClr val="1F497D">
                    <a:lumMod val="50000"/>
                  </a:srgbClr>
                </a:solidFill>
              </a:rPr>
              <a:t>Requires large</a:t>
            </a:r>
          </a:p>
          <a:p>
            <a:r>
              <a:rPr lang="en-US" sz="2000" b="1" dirty="0">
                <a:solidFill>
                  <a:srgbClr val="1F497D">
                    <a:lumMod val="50000"/>
                  </a:srgbClr>
                </a:solidFill>
              </a:rPr>
              <a:t>processing capabilities</a:t>
            </a:r>
            <a:endParaRPr lang="en-US" dirty="0">
              <a:solidFill>
                <a:prstClr val="black"/>
              </a:solidFill>
            </a:endParaRPr>
          </a:p>
        </p:txBody>
      </p:sp>
      <p:sp>
        <p:nvSpPr>
          <p:cNvPr id="10" name="Left Arrow Callout 9"/>
          <p:cNvSpPr/>
          <p:nvPr/>
        </p:nvSpPr>
        <p:spPr>
          <a:xfrm flipH="1">
            <a:off x="990600" y="2134708"/>
            <a:ext cx="2228108" cy="1144610"/>
          </a:xfrm>
          <a:prstGeom prst="leftArrowCallout">
            <a:avLst>
              <a:gd name="adj1" fmla="val 25000"/>
              <a:gd name="adj2" fmla="val 25000"/>
              <a:gd name="adj3" fmla="val 25000"/>
              <a:gd name="adj4" fmla="val 74219"/>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solidFill>
                  <a:srgbClr val="1F497D">
                    <a:lumMod val="50000"/>
                  </a:srgbClr>
                </a:solidFill>
              </a:rPr>
              <a:t>Converting raw data to knowledge</a:t>
            </a:r>
            <a:endParaRPr lang="en-US" dirty="0">
              <a:solidFill>
                <a:prstClr val="black"/>
              </a:solidFill>
            </a:endParaRPr>
          </a:p>
        </p:txBody>
      </p:sp>
      <p:pic>
        <p:nvPicPr>
          <p:cNvPr id="97282" name="Picture 2" descr="CPU trend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108" y="649629"/>
            <a:ext cx="3886200" cy="3872815"/>
          </a:xfrm>
          <a:prstGeom prst="rect">
            <a:avLst/>
          </a:prstGeom>
          <a:solidFill>
            <a:schemeClr val="bg1"/>
          </a:solidFill>
        </p:spPr>
      </p:pic>
      <p:sp>
        <p:nvSpPr>
          <p:cNvPr id="5" name="TextBox 4"/>
          <p:cNvSpPr txBox="1"/>
          <p:nvPr/>
        </p:nvSpPr>
        <p:spPr>
          <a:xfrm>
            <a:off x="249103" y="6310338"/>
            <a:ext cx="2360005" cy="307777"/>
          </a:xfrm>
          <a:prstGeom prst="rect">
            <a:avLst/>
          </a:prstGeom>
          <a:noFill/>
        </p:spPr>
        <p:txBody>
          <a:bodyPr wrap="none" rtlCol="0">
            <a:spAutoFit/>
          </a:bodyPr>
          <a:lstStyle/>
          <a:p>
            <a:r>
              <a:rPr lang="en-US" sz="1400" b="1" dirty="0">
                <a:solidFill>
                  <a:prstClr val="black"/>
                </a:solidFill>
              </a:rPr>
              <a:t>Image Source: </a:t>
            </a:r>
            <a:r>
              <a:rPr lang="en-US" sz="1400" b="1" dirty="0">
                <a:solidFill>
                  <a:prstClr val="black"/>
                </a:solidFill>
                <a:hlinkClick r:id="rId5"/>
              </a:rPr>
              <a:t>The Economist</a:t>
            </a:r>
            <a:endParaRPr lang="en-US" sz="1400" b="1" dirty="0">
              <a:solidFill>
                <a:prstClr val="black"/>
              </a:solidFill>
            </a:endParaRPr>
          </a:p>
        </p:txBody>
      </p:sp>
    </p:spTree>
    <p:extLst>
      <p:ext uri="{BB962C8B-B14F-4D97-AF65-F5344CB8AC3E}">
        <p14:creationId xmlns:p14="http://schemas.microsoft.com/office/powerpoint/2010/main" val="17317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5"/>
            <a:ext cx="8839200" cy="396759"/>
          </a:xfrm>
        </p:spPr>
        <p:txBody>
          <a:bodyPr>
            <a:noAutofit/>
          </a:bodyPr>
          <a:lstStyle/>
          <a:p>
            <a:r>
              <a:rPr lang="en-US" sz="3200" b="1" dirty="0" smtClean="0">
                <a:latin typeface="Times New Roman" pitchFamily="18" charset="0"/>
                <a:cs typeface="Times New Roman" pitchFamily="18" charset="0"/>
              </a:rPr>
              <a:t>TeraGrid Example: Genomic Sciences</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0" y="1066800"/>
            <a:ext cx="9076109" cy="2509769"/>
          </a:xfrm>
        </p:spPr>
        <p:txBody>
          <a:bodyPr>
            <a:noAutofit/>
          </a:bodyPr>
          <a:lstStyle/>
          <a:p>
            <a:r>
              <a:rPr lang="en-US" sz="1800" b="0" dirty="0" smtClean="0">
                <a:latin typeface="Times New Roman" pitchFamily="18" charset="0"/>
                <a:cs typeface="Times New Roman" pitchFamily="18" charset="0"/>
              </a:rPr>
              <a:t>Science: many, ranging from </a:t>
            </a:r>
            <a:r>
              <a:rPr lang="en-US" sz="1800" b="0" i="1" dirty="0" smtClean="0">
                <a:latin typeface="Times New Roman" pitchFamily="18" charset="0"/>
                <a:cs typeface="Times New Roman" pitchFamily="18" charset="0"/>
              </a:rPr>
              <a:t>de </a:t>
            </a:r>
            <a:r>
              <a:rPr lang="en-US" sz="1800" b="0" dirty="0" smtClean="0">
                <a:latin typeface="Times New Roman" pitchFamily="18" charset="0"/>
                <a:cs typeface="Times New Roman" pitchFamily="18" charset="0"/>
              </a:rPr>
              <a:t>novo sequence analysis to </a:t>
            </a:r>
            <a:r>
              <a:rPr lang="en-US" sz="1800" b="0" dirty="0" err="1" smtClean="0">
                <a:latin typeface="Times New Roman" pitchFamily="18" charset="0"/>
                <a:cs typeface="Times New Roman" pitchFamily="18" charset="0"/>
              </a:rPr>
              <a:t>resequencing</a:t>
            </a:r>
            <a:r>
              <a:rPr lang="en-US" sz="1800" b="0" dirty="0" smtClean="0">
                <a:latin typeface="Times New Roman" pitchFamily="18" charset="0"/>
                <a:cs typeface="Times New Roman" pitchFamily="18" charset="0"/>
              </a:rPr>
              <a:t>, including: genome sequencing of a single organism; </a:t>
            </a:r>
            <a:r>
              <a:rPr lang="en-US" sz="1800" b="0" dirty="0" err="1" smtClean="0">
                <a:latin typeface="Times New Roman" pitchFamily="18" charset="0"/>
                <a:cs typeface="Times New Roman" pitchFamily="18" charset="0"/>
              </a:rPr>
              <a:t>metagenomic</a:t>
            </a:r>
            <a:r>
              <a:rPr lang="en-US" sz="1800" b="0" dirty="0" smtClean="0">
                <a:latin typeface="Times New Roman" pitchFamily="18" charset="0"/>
                <a:cs typeface="Times New Roman" pitchFamily="18" charset="0"/>
              </a:rPr>
              <a:t> studies of entire populations of microbes; study of single base-pair mutations in DNA</a:t>
            </a:r>
          </a:p>
          <a:p>
            <a:r>
              <a:rPr lang="en-US" sz="1800" b="0" dirty="0" smtClean="0">
                <a:latin typeface="Times New Roman" pitchFamily="18" charset="0"/>
                <a:cs typeface="Times New Roman" pitchFamily="18" charset="0"/>
              </a:rPr>
              <a:t>Applications: e.g. ANL’s Metagenomics RAST server catering to hundreds of groups, Indiana’s SWIFT aiming to replace BLASTX searches for many bio groups, Maryland’s </a:t>
            </a:r>
            <a:r>
              <a:rPr lang="en-US" sz="1800" b="0" dirty="0" err="1" smtClean="0">
                <a:latin typeface="Times New Roman" pitchFamily="18" charset="0"/>
                <a:cs typeface="Times New Roman" pitchFamily="18" charset="0"/>
              </a:rPr>
              <a:t>CLOUDburst</a:t>
            </a:r>
            <a:r>
              <a:rPr lang="en-US" sz="1800" b="0" dirty="0" smtClean="0">
                <a:latin typeface="Times New Roman" pitchFamily="18" charset="0"/>
                <a:cs typeface="Times New Roman" pitchFamily="18" charset="0"/>
              </a:rPr>
              <a:t>, </a:t>
            </a:r>
            <a:r>
              <a:rPr lang="en-US" sz="1800" b="0" dirty="0" err="1" smtClean="0">
                <a:latin typeface="Times New Roman" pitchFamily="18" charset="0"/>
                <a:cs typeface="Times New Roman" pitchFamily="18" charset="0"/>
              </a:rPr>
              <a:t>BioLinux</a:t>
            </a:r>
            <a:endParaRPr lang="en-US" sz="1800" b="0" dirty="0" smtClean="0">
              <a:solidFill>
                <a:srgbClr val="FF0000"/>
              </a:solidFill>
              <a:latin typeface="Times New Roman" pitchFamily="18" charset="0"/>
              <a:cs typeface="Times New Roman" pitchFamily="18" charset="0"/>
            </a:endParaRPr>
          </a:p>
          <a:p>
            <a:r>
              <a:rPr lang="en-US" sz="1800" b="0" dirty="0" smtClean="0">
                <a:latin typeface="Times New Roman" pitchFamily="18" charset="0"/>
                <a:cs typeface="Times New Roman" pitchFamily="18" charset="0"/>
              </a:rPr>
              <a:t>PIs: thousands</a:t>
            </a:r>
            <a:r>
              <a:rPr lang="en-US" sz="1800" b="0" dirty="0" smtClean="0">
                <a:solidFill>
                  <a:srgbClr val="000000"/>
                </a:solidFill>
                <a:latin typeface="Times New Roman" pitchFamily="18" charset="0"/>
                <a:cs typeface="Times New Roman" pitchFamily="18" charset="0"/>
              </a:rPr>
              <a:t> of users and developers, e.g. Meyer (ANL),  White (U. Maryland), Dong (U. North Texas), </a:t>
            </a:r>
            <a:r>
              <a:rPr lang="en-US" sz="1800" b="0" dirty="0" err="1" smtClean="0">
                <a:solidFill>
                  <a:srgbClr val="000000"/>
                </a:solidFill>
                <a:latin typeface="Times New Roman" pitchFamily="18" charset="0"/>
                <a:cs typeface="Times New Roman" pitchFamily="18" charset="0"/>
              </a:rPr>
              <a:t>Schork</a:t>
            </a:r>
            <a:r>
              <a:rPr lang="en-US" sz="1800" b="0" dirty="0" smtClean="0">
                <a:solidFill>
                  <a:srgbClr val="000000"/>
                </a:solidFill>
                <a:latin typeface="Times New Roman" pitchFamily="18" charset="0"/>
                <a:cs typeface="Times New Roman" pitchFamily="18" charset="0"/>
              </a:rPr>
              <a:t> (Scripps), Nelson, Ye, Tang, Kim (Indiana)</a:t>
            </a:r>
          </a:p>
        </p:txBody>
      </p:sp>
      <p:sp>
        <p:nvSpPr>
          <p:cNvPr id="9" name="Rectangle 8"/>
          <p:cNvSpPr/>
          <p:nvPr/>
        </p:nvSpPr>
        <p:spPr>
          <a:xfrm>
            <a:off x="6201838" y="2043026"/>
            <a:ext cx="2755803" cy="678134"/>
          </a:xfrm>
          <a:prstGeom prst="rect">
            <a:avLst/>
          </a:prstGeom>
        </p:spPr>
        <p:txBody>
          <a:bodyPr wrap="square">
            <a:spAutoFit/>
          </a:bodyPr>
          <a:lstStyle/>
          <a:p>
            <a:r>
              <a:rPr lang="en-US" sz="800" dirty="0">
                <a:solidFill>
                  <a:srgbClr val="EEECE1"/>
                </a:solidFill>
              </a:rPr>
              <a:t>Results of Smith-Waterman distance computation, deterministic annealing clustering, and </a:t>
            </a:r>
            <a:r>
              <a:rPr lang="en-US" sz="800" dirty="0" err="1">
                <a:solidFill>
                  <a:srgbClr val="EEECE1"/>
                </a:solidFill>
              </a:rPr>
              <a:t>Sammon’s</a:t>
            </a:r>
            <a:r>
              <a:rPr lang="en-US" sz="800" dirty="0">
                <a:solidFill>
                  <a:srgbClr val="EEECE1"/>
                </a:solidFill>
              </a:rPr>
              <a:t> mapping visualization pipeline for 30,000 </a:t>
            </a:r>
            <a:r>
              <a:rPr lang="en-US" sz="800" dirty="0" err="1">
                <a:solidFill>
                  <a:srgbClr val="EEECE1"/>
                </a:solidFill>
              </a:rPr>
              <a:t>metagenomics</a:t>
            </a:r>
            <a:r>
              <a:rPr lang="en-US" sz="800" dirty="0">
                <a:solidFill>
                  <a:srgbClr val="EEECE1"/>
                </a:solidFill>
              </a:rPr>
              <a:t> sequences: (a) 17 clusters for full sample; (</a:t>
            </a:r>
            <a:r>
              <a:rPr lang="en-US" sz="800" dirty="0" err="1">
                <a:solidFill>
                  <a:srgbClr val="EEECE1"/>
                </a:solidFill>
              </a:rPr>
              <a:t>b</a:t>
            </a:r>
            <a:r>
              <a:rPr lang="en-US" sz="800" dirty="0">
                <a:solidFill>
                  <a:srgbClr val="EEECE1"/>
                </a:solidFill>
              </a:rPr>
              <a:t>) 10 sub-clusters found from purple and green clusters in (a). (Nelson and Ye, Indiana) </a:t>
            </a:r>
          </a:p>
        </p:txBody>
      </p:sp>
      <p:pic>
        <p:nvPicPr>
          <p:cNvPr id="10" name="Picture 2" descr="C:\gcf\multicore_msft09\ACTIVEMDSProg\ALU35339\AllAlu35339A.png">
            <a:hlinkClick r:id="rId3" action="ppaction://hlinkfile"/>
          </p:cNvPr>
          <p:cNvPicPr>
            <a:picLocks noChangeAspect="1" noChangeArrowheads="1"/>
          </p:cNvPicPr>
          <p:nvPr/>
        </p:nvPicPr>
        <p:blipFill>
          <a:blip r:embed="rId4" cstate="print"/>
          <a:srcRect/>
          <a:stretch>
            <a:fillRect/>
          </a:stretch>
        </p:blipFill>
        <p:spPr bwMode="auto">
          <a:xfrm>
            <a:off x="0" y="3489729"/>
            <a:ext cx="3748557" cy="3368271"/>
          </a:xfrm>
          <a:prstGeom prst="rect">
            <a:avLst/>
          </a:prstGeom>
        </p:spPr>
        <p:style>
          <a:lnRef idx="0">
            <a:schemeClr val="accent1"/>
          </a:lnRef>
          <a:fillRef idx="3">
            <a:schemeClr val="accent1"/>
          </a:fillRef>
          <a:effectRef idx="3">
            <a:schemeClr val="accent1"/>
          </a:effectRef>
          <a:fontRef idx="minor">
            <a:schemeClr val="lt1"/>
          </a:fontRef>
        </p:style>
      </p:pic>
      <p:pic>
        <p:nvPicPr>
          <p:cNvPr id="11" name="Picture 10" descr="MG30000-17clustersC.png">
            <a:hlinkClick r:id="rId5" action="ppaction://hlinkfile"/>
          </p:cNvPr>
          <p:cNvPicPr>
            <a:picLocks noChangeAspect="1"/>
          </p:cNvPicPr>
          <p:nvPr/>
        </p:nvPicPr>
        <p:blipFill>
          <a:blip r:embed="rId6" cstate="print"/>
          <a:stretch>
            <a:fillRect/>
          </a:stretch>
        </p:blipFill>
        <p:spPr>
          <a:xfrm>
            <a:off x="3886200" y="3497035"/>
            <a:ext cx="3501213" cy="3360963"/>
          </a:xfrm>
          <a:prstGeom prst="rect">
            <a:avLst/>
          </a:prstGeom>
        </p:spPr>
        <p:style>
          <a:lnRef idx="0">
            <a:schemeClr val="accent1"/>
          </a:lnRef>
          <a:fillRef idx="3">
            <a:schemeClr val="accent1"/>
          </a:fillRef>
          <a:effectRef idx="3">
            <a:schemeClr val="accent1"/>
          </a:effectRef>
          <a:fontRef idx="minor">
            <a:schemeClr val="lt1"/>
          </a:fontRef>
        </p:style>
      </p:pic>
      <p:sp>
        <p:nvSpPr>
          <p:cNvPr id="12" name="TextBox 11"/>
          <p:cNvSpPr txBox="1"/>
          <p:nvPr/>
        </p:nvSpPr>
        <p:spPr>
          <a:xfrm>
            <a:off x="7467600" y="3505200"/>
            <a:ext cx="1566454" cy="646331"/>
          </a:xfrm>
          <a:prstGeom prst="rect">
            <a:avLst/>
          </a:prstGeom>
          <a:noFill/>
        </p:spPr>
        <p:txBody>
          <a:bodyPr wrap="none" rtlCol="0">
            <a:spAutoFit/>
          </a:bodyPr>
          <a:lstStyle/>
          <a:p>
            <a:r>
              <a:rPr lang="en-US" dirty="0">
                <a:solidFill>
                  <a:prstClr val="black"/>
                </a:solidFill>
              </a:rPr>
              <a:t>Map sequence</a:t>
            </a:r>
          </a:p>
          <a:p>
            <a:r>
              <a:rPr lang="en-US" dirty="0">
                <a:solidFill>
                  <a:prstClr val="black"/>
                </a:solidFill>
              </a:rPr>
              <a:t>clusters to 3D</a:t>
            </a:r>
          </a:p>
        </p:txBody>
      </p:sp>
    </p:spTree>
    <p:extLst>
      <p:ext uri="{BB962C8B-B14F-4D97-AF65-F5344CB8AC3E}">
        <p14:creationId xmlns:p14="http://schemas.microsoft.com/office/powerpoint/2010/main" val="195366953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Steps in Data Analysis Again</a:t>
            </a:r>
            <a:endParaRPr lang="en-US" b="1" dirty="0"/>
          </a:p>
        </p:txBody>
      </p:sp>
      <p:sp>
        <p:nvSpPr>
          <p:cNvPr id="3" name="Content Placeholder 2"/>
          <p:cNvSpPr>
            <a:spLocks noGrp="1"/>
          </p:cNvSpPr>
          <p:nvPr>
            <p:ph idx="1"/>
          </p:nvPr>
        </p:nvSpPr>
        <p:spPr>
          <a:xfrm>
            <a:off x="0" y="1447800"/>
            <a:ext cx="9144000" cy="5410200"/>
          </a:xfrm>
        </p:spPr>
        <p:txBody>
          <a:bodyPr>
            <a:normAutofit/>
          </a:bodyPr>
          <a:lstStyle/>
          <a:p>
            <a:r>
              <a:rPr lang="en-US" sz="2800" dirty="0" smtClean="0"/>
              <a:t>Gather data – patient records or Gene Sequencer</a:t>
            </a:r>
          </a:p>
          <a:p>
            <a:r>
              <a:rPr lang="en-US" sz="2800" dirty="0" smtClean="0"/>
              <a:t>Store Data – Database or “collection of files”</a:t>
            </a:r>
          </a:p>
          <a:p>
            <a:pPr lvl="1"/>
            <a:r>
              <a:rPr lang="en-US" sz="2400" dirty="0" smtClean="0"/>
              <a:t>SQL does not have a good reputation as best way to query scientific data</a:t>
            </a:r>
          </a:p>
          <a:p>
            <a:pPr lvl="1"/>
            <a:r>
              <a:rPr lang="en-US" sz="2400" dirty="0" smtClean="0"/>
              <a:t>Partly as need to do substantial processing on data</a:t>
            </a:r>
          </a:p>
          <a:p>
            <a:r>
              <a:rPr lang="en-US" sz="2800" dirty="0" smtClean="0"/>
              <a:t>Note there is raw data and data about data aka. Metadata</a:t>
            </a:r>
          </a:p>
          <a:p>
            <a:pPr lvl="1"/>
            <a:r>
              <a:rPr lang="en-US" sz="2400" dirty="0" smtClean="0"/>
              <a:t>Metadata can be stored in databases as not analyzed</a:t>
            </a:r>
          </a:p>
          <a:p>
            <a:r>
              <a:rPr lang="en-US" sz="2800" dirty="0" smtClean="0"/>
              <a:t>Process data – e.g. </a:t>
            </a:r>
            <a:r>
              <a:rPr lang="en-US" sz="2800" smtClean="0"/>
              <a:t>BLAST </a:t>
            </a:r>
            <a:r>
              <a:rPr lang="en-US" sz="2800" dirty="0" smtClean="0"/>
              <a:t>compares new gene sequences with database of existing sequences</a:t>
            </a:r>
          </a:p>
          <a:p>
            <a:r>
              <a:rPr lang="en-US" sz="2800" dirty="0" smtClean="0"/>
              <a:t>Analyze results and write papers etc.</a:t>
            </a:r>
          </a:p>
          <a:p>
            <a:endParaRPr lang="en-US" sz="2400" dirty="0"/>
          </a:p>
        </p:txBody>
      </p:sp>
    </p:spTree>
    <p:extLst>
      <p:ext uri="{BB962C8B-B14F-4D97-AF65-F5344CB8AC3E}">
        <p14:creationId xmlns:p14="http://schemas.microsoft.com/office/powerpoint/2010/main" val="2252013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Highlight:  NanoHub Harnesses TeraGrid for Education </a:t>
            </a:r>
          </a:p>
        </p:txBody>
      </p:sp>
      <p:sp>
        <p:nvSpPr>
          <p:cNvPr id="11267" name="Rectangle 7"/>
          <p:cNvSpPr>
            <a:spLocks noGrp="1" noChangeArrowheads="1"/>
          </p:cNvSpPr>
          <p:nvPr>
            <p:ph type="body" sz="half" idx="1"/>
          </p:nvPr>
        </p:nvSpPr>
        <p:spPr/>
        <p:txBody>
          <a:bodyPr/>
          <a:lstStyle/>
          <a:p>
            <a:r>
              <a:rPr lang="en-US" sz="2400" smtClean="0">
                <a:solidFill>
                  <a:srgbClr val="004080"/>
                </a:solidFill>
              </a:rPr>
              <a:t>Nanotechnology education</a:t>
            </a:r>
          </a:p>
          <a:p>
            <a:r>
              <a:rPr lang="en-US" sz="2400" smtClean="0">
                <a:solidFill>
                  <a:srgbClr val="004080"/>
                </a:solidFill>
              </a:rPr>
              <a:t>Used in dozens of courses at many universities</a:t>
            </a:r>
          </a:p>
          <a:p>
            <a:r>
              <a:rPr lang="en-US" sz="2400" smtClean="0">
                <a:solidFill>
                  <a:srgbClr val="004080"/>
                </a:solidFill>
              </a:rPr>
              <a:t>Teaching materials</a:t>
            </a:r>
          </a:p>
          <a:p>
            <a:r>
              <a:rPr lang="en-US" sz="2400" smtClean="0">
                <a:solidFill>
                  <a:srgbClr val="004080"/>
                </a:solidFill>
              </a:rPr>
              <a:t>Collaboration space</a:t>
            </a:r>
          </a:p>
          <a:p>
            <a:r>
              <a:rPr lang="en-US" sz="2400" smtClean="0">
                <a:solidFill>
                  <a:srgbClr val="004080"/>
                </a:solidFill>
              </a:rPr>
              <a:t>Research seminars</a:t>
            </a:r>
          </a:p>
          <a:p>
            <a:r>
              <a:rPr lang="en-US" sz="2400" smtClean="0">
                <a:solidFill>
                  <a:srgbClr val="004080"/>
                </a:solidFill>
              </a:rPr>
              <a:t>Modeling tools</a:t>
            </a:r>
          </a:p>
          <a:p>
            <a:r>
              <a:rPr lang="en-US" sz="2400" smtClean="0">
                <a:solidFill>
                  <a:srgbClr val="004080"/>
                </a:solidFill>
              </a:rPr>
              <a:t>Access to cutting edge research software</a:t>
            </a:r>
          </a:p>
        </p:txBody>
      </p:sp>
      <p:pic>
        <p:nvPicPr>
          <p:cNvPr id="112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05000"/>
            <a:ext cx="5105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2128670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96379" y="1375927"/>
          <a:ext cx="8951242" cy="3435014"/>
        </p:xfrm>
        <a:graphic>
          <a:graphicData uri="http://schemas.openxmlformats.org/presentationml/2006/ole">
            <mc:AlternateContent xmlns:mc="http://schemas.openxmlformats.org/markup-compatibility/2006">
              <mc:Choice xmlns:v="urn:schemas-microsoft-com:vml" Requires="v">
                <p:oleObj spid="_x0000_s15370" name="Document" r:id="rId4" imgW="5625893" imgH="2158921" progId="Word.Document.12">
                  <p:link updateAutomatic="1"/>
                </p:oleObj>
              </mc:Choice>
              <mc:Fallback>
                <p:oleObj name="Document" r:id="rId4" imgW="5625893" imgH="2158921"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79" y="1375927"/>
                        <a:ext cx="8951242" cy="343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 name="Title 2"/>
          <p:cNvSpPr>
            <a:spLocks noGrp="1"/>
          </p:cNvSpPr>
          <p:nvPr>
            <p:ph type="title"/>
          </p:nvPr>
        </p:nvSpPr>
        <p:spPr>
          <a:xfrm>
            <a:off x="457200" y="194439"/>
            <a:ext cx="8229600" cy="1008296"/>
          </a:xfrm>
        </p:spPr>
        <p:txBody>
          <a:bodyPr/>
          <a:lstStyle/>
          <a:p>
            <a:r>
              <a:rPr lang="en-US" dirty="0" smtClean="0"/>
              <a:t>Data Sources</a:t>
            </a:r>
            <a:endParaRPr lang="en-US" dirty="0"/>
          </a:p>
        </p:txBody>
      </p:sp>
      <p:sp>
        <p:nvSpPr>
          <p:cNvPr id="4" name="TextBox 3"/>
          <p:cNvSpPr txBox="1"/>
          <p:nvPr/>
        </p:nvSpPr>
        <p:spPr>
          <a:xfrm>
            <a:off x="96379" y="4772451"/>
            <a:ext cx="8951241" cy="200054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a:solidFill>
                  <a:prstClr val="black"/>
                </a:solidFill>
              </a:rPr>
              <a:t>Common Themes of Data Sources</a:t>
            </a:r>
          </a:p>
          <a:p>
            <a:pPr>
              <a:buFont typeface="Arial"/>
              <a:buChar char="•"/>
            </a:pPr>
            <a:r>
              <a:rPr lang="en-US" sz="2400" dirty="0">
                <a:solidFill>
                  <a:prstClr val="black"/>
                </a:solidFill>
              </a:rPr>
              <a:t> Focus on geospatial, environmental data sets</a:t>
            </a:r>
          </a:p>
          <a:p>
            <a:pPr lvl="1">
              <a:buFont typeface="Arial"/>
              <a:buChar char="•"/>
            </a:pPr>
            <a:r>
              <a:rPr lang="en-US" sz="2400" dirty="0">
                <a:solidFill>
                  <a:prstClr val="black"/>
                </a:solidFill>
              </a:rPr>
              <a:t> Data from computation and observation.</a:t>
            </a:r>
          </a:p>
          <a:p>
            <a:pPr>
              <a:buFont typeface="Arial"/>
              <a:buChar char="•"/>
            </a:pPr>
            <a:r>
              <a:rPr lang="en-US" sz="2400" dirty="0">
                <a:solidFill>
                  <a:prstClr val="black"/>
                </a:solidFill>
              </a:rPr>
              <a:t> Rapidly increasing data sizes</a:t>
            </a:r>
          </a:p>
          <a:p>
            <a:pPr>
              <a:buFont typeface="Arial"/>
              <a:buChar char="•"/>
            </a:pPr>
            <a:r>
              <a:rPr lang="en-US" sz="2400" dirty="0">
                <a:solidFill>
                  <a:prstClr val="black"/>
                </a:solidFill>
              </a:rPr>
              <a:t> Data and data processing pipelines are inseparable.</a:t>
            </a:r>
          </a:p>
        </p:txBody>
      </p:sp>
    </p:spTree>
    <p:extLst>
      <p:ext uri="{BB962C8B-B14F-4D97-AF65-F5344CB8AC3E}">
        <p14:creationId xmlns:p14="http://schemas.microsoft.com/office/powerpoint/2010/main" val="420958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Highlight:  SCEC using gateway to produce hazard map</a:t>
            </a:r>
          </a:p>
        </p:txBody>
      </p:sp>
      <p:sp>
        <p:nvSpPr>
          <p:cNvPr id="12291" name="Rectangle 4"/>
          <p:cNvSpPr>
            <a:spLocks noGrp="1" noChangeArrowheads="1"/>
          </p:cNvSpPr>
          <p:nvPr>
            <p:ph type="body" sz="half" idx="1"/>
          </p:nvPr>
        </p:nvSpPr>
        <p:spPr>
          <a:xfrm>
            <a:off x="304800" y="1066800"/>
            <a:ext cx="4419600" cy="5181600"/>
          </a:xfrm>
        </p:spPr>
        <p:txBody>
          <a:bodyPr/>
          <a:lstStyle/>
          <a:p>
            <a:r>
              <a:rPr lang="en-US" sz="2400" smtClean="0">
                <a:solidFill>
                  <a:srgbClr val="004080"/>
                </a:solidFill>
              </a:rPr>
              <a:t>PSHA hazard map for California using newly released Earthquake Rupture Forecast (UCERF2.0) calculated using SCEC Science Gateway</a:t>
            </a:r>
          </a:p>
          <a:p>
            <a:r>
              <a:rPr lang="en-US" sz="2400" smtClean="0">
                <a:solidFill>
                  <a:srgbClr val="004080"/>
                </a:solidFill>
              </a:rPr>
              <a:t>Warm colors indicate regions with a high probability of experiencing strong ground motion in the next 50 years.</a:t>
            </a:r>
          </a:p>
          <a:p>
            <a:r>
              <a:rPr lang="en-US" sz="2400" smtClean="0">
                <a:solidFill>
                  <a:srgbClr val="004080"/>
                </a:solidFill>
              </a:rPr>
              <a:t>High resolution map, significant CPU use</a:t>
            </a:r>
          </a:p>
          <a:p>
            <a:endParaRPr lang="en-US" sz="2400" smtClean="0">
              <a:solidFill>
                <a:srgbClr val="004080"/>
              </a:solidFill>
            </a:endParaRPr>
          </a:p>
        </p:txBody>
      </p:sp>
      <p:sp>
        <p:nvSpPr>
          <p:cNvPr id="12292" name="Content Placeholder 6"/>
          <p:cNvSpPr>
            <a:spLocks noGrp="1"/>
          </p:cNvSpPr>
          <p:nvPr>
            <p:ph sz="half" idx="2"/>
          </p:nvPr>
        </p:nvSpPr>
        <p:spPr/>
        <p:txBody>
          <a:bodyPr/>
          <a:lstStyle/>
          <a:p>
            <a:endParaRPr lang="en-US" smtClean="0"/>
          </a:p>
        </p:txBody>
      </p:sp>
      <p:pic>
        <p:nvPicPr>
          <p:cNvPr id="12293" name="Picture 2" descr="hires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0830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368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8498" name="Terashake_narrated_640x480.mpg">
            <a:hlinkClick r:id="" action="ppaction://media"/>
          </p:cNvPr>
          <p:cNvPicPr>
            <a:picLocks noGrp="1" noRot="1" noChangeAspect="1" noChangeArrowheads="1"/>
          </p:cNvPicPr>
          <p:nvPr>
            <p:ph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4267200" y="1828800"/>
            <a:ext cx="4343400" cy="32575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38499" name="Rectangle 3"/>
          <p:cNvSpPr>
            <a:spLocks noChangeArrowheads="1"/>
          </p:cNvSpPr>
          <p:nvPr/>
        </p:nvSpPr>
        <p:spPr bwMode="auto">
          <a:xfrm>
            <a:off x="3733800" y="1600200"/>
            <a:ext cx="5410200" cy="3733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38500" name="Rectangle 4"/>
          <p:cNvSpPr>
            <a:spLocks noChangeArrowheads="1"/>
          </p:cNvSpPr>
          <p:nvPr/>
        </p:nvSpPr>
        <p:spPr bwMode="auto">
          <a:xfrm>
            <a:off x="152400" y="1371600"/>
            <a:ext cx="335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pPr marL="609600" indent="-609600" fontAlgn="base">
              <a:lnSpc>
                <a:spcPct val="95000"/>
              </a:lnSpc>
              <a:spcBef>
                <a:spcPct val="70000"/>
              </a:spcBef>
              <a:spcAft>
                <a:spcPct val="0"/>
              </a:spcAft>
              <a:buClr>
                <a:srgbClr val="000000"/>
              </a:buClr>
              <a:buSzPct val="100000"/>
              <a:buFontTx/>
              <a:buAutoNum type="arabicPeriod" startAt="3"/>
            </a:pPr>
            <a:r>
              <a:rPr lang="en-US" sz="2400" b="1" smtClean="0">
                <a:solidFill>
                  <a:srgbClr val="009999"/>
                </a:solidFill>
              </a:rPr>
              <a:t>Map the blocks on to processors</a:t>
            </a:r>
            <a:r>
              <a:rPr lang="en-US" sz="2400" b="1" smtClean="0">
                <a:solidFill>
                  <a:srgbClr val="FC0128"/>
                </a:solidFill>
              </a:rPr>
              <a:t> </a:t>
            </a:r>
            <a:r>
              <a:rPr lang="en-US" sz="2400" smtClean="0">
                <a:solidFill>
                  <a:srgbClr val="000000"/>
                </a:solidFill>
              </a:rPr>
              <a:t>of the supercomputer</a:t>
            </a:r>
          </a:p>
          <a:p>
            <a:pPr marL="609600" indent="-609600" fontAlgn="base">
              <a:lnSpc>
                <a:spcPct val="95000"/>
              </a:lnSpc>
              <a:spcBef>
                <a:spcPct val="70000"/>
              </a:spcBef>
              <a:spcAft>
                <a:spcPct val="0"/>
              </a:spcAft>
              <a:buClr>
                <a:srgbClr val="000000"/>
              </a:buClr>
              <a:buSzPct val="100000"/>
              <a:buFontTx/>
              <a:buAutoNum type="arabicPeriod" startAt="3"/>
            </a:pPr>
            <a:r>
              <a:rPr lang="en-US" sz="2400" b="1" smtClean="0">
                <a:solidFill>
                  <a:srgbClr val="009999"/>
                </a:solidFill>
              </a:rPr>
              <a:t>Run the simulation</a:t>
            </a:r>
            <a:r>
              <a:rPr lang="en-US" sz="2400" b="1" smtClean="0">
                <a:solidFill>
                  <a:srgbClr val="000000"/>
                </a:solidFill>
              </a:rPr>
              <a:t> </a:t>
            </a:r>
            <a:r>
              <a:rPr lang="en-US" sz="2400" smtClean="0">
                <a:solidFill>
                  <a:srgbClr val="000000"/>
                </a:solidFill>
              </a:rPr>
              <a:t>using current information on fault activity and the physics of earthquakes</a:t>
            </a:r>
          </a:p>
          <a:p>
            <a:pPr marL="990600" lvl="1" indent="-533400" fontAlgn="base">
              <a:lnSpc>
                <a:spcPct val="95000"/>
              </a:lnSpc>
              <a:spcBef>
                <a:spcPct val="70000"/>
              </a:spcBef>
              <a:spcAft>
                <a:spcPct val="0"/>
              </a:spcAft>
              <a:buClr>
                <a:srgbClr val="000000"/>
              </a:buClr>
              <a:buSzPct val="100000"/>
            </a:pPr>
            <a:endParaRPr lang="en-US" sz="3200" smtClean="0">
              <a:solidFill>
                <a:srgbClr val="000000"/>
              </a:solidFill>
            </a:endParaRPr>
          </a:p>
          <a:p>
            <a:pPr marL="990600" lvl="1" indent="-533400" fontAlgn="base">
              <a:lnSpc>
                <a:spcPct val="95000"/>
              </a:lnSpc>
              <a:spcBef>
                <a:spcPct val="70000"/>
              </a:spcBef>
              <a:spcAft>
                <a:spcPct val="0"/>
              </a:spcAft>
              <a:buClr>
                <a:srgbClr val="FC0128"/>
              </a:buClr>
              <a:buSzPct val="100000"/>
            </a:pPr>
            <a:endParaRPr lang="en-US" sz="2800" smtClean="0">
              <a:solidFill>
                <a:srgbClr val="000000"/>
              </a:solidFill>
            </a:endParaRPr>
          </a:p>
        </p:txBody>
      </p:sp>
      <p:sp>
        <p:nvSpPr>
          <p:cNvPr id="2538501" name="Rectangle 5"/>
          <p:cNvSpPr>
            <a:spLocks noChangeArrowheads="1"/>
          </p:cNvSpPr>
          <p:nvPr/>
        </p:nvSpPr>
        <p:spPr bwMode="auto">
          <a:xfrm>
            <a:off x="0" y="228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3600" b="1" i="1" smtClean="0">
                <a:solidFill>
                  <a:srgbClr val="000099"/>
                </a:solidFill>
              </a:rPr>
              <a:t>How</a:t>
            </a:r>
            <a:r>
              <a:rPr lang="en-US" sz="4000" b="1" i="1" smtClean="0">
                <a:solidFill>
                  <a:srgbClr val="FFFFFF"/>
                </a:solidFill>
              </a:rPr>
              <a:t>Terashake  </a:t>
            </a:r>
            <a:r>
              <a:rPr lang="en-US" sz="3600" b="1" i="1" smtClean="0">
                <a:solidFill>
                  <a:srgbClr val="000099"/>
                </a:solidFill>
              </a:rPr>
              <a:t>    Works</a:t>
            </a:r>
          </a:p>
        </p:txBody>
      </p:sp>
      <p:pic>
        <p:nvPicPr>
          <p:cNvPr id="25385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66713"/>
            <a:ext cx="25908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538503" name="Group 7"/>
          <p:cNvGrpSpPr>
            <a:grpSpLocks/>
          </p:cNvGrpSpPr>
          <p:nvPr/>
        </p:nvGrpSpPr>
        <p:grpSpPr bwMode="auto">
          <a:xfrm>
            <a:off x="3810000" y="1143000"/>
            <a:ext cx="5334000" cy="5148263"/>
            <a:chOff x="2400" y="720"/>
            <a:chExt cx="3360" cy="3243"/>
          </a:xfrm>
        </p:grpSpPr>
        <p:pic>
          <p:nvPicPr>
            <p:cNvPr id="2538504" name="Picture 8" descr="Terashak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0" y="720"/>
              <a:ext cx="2112" cy="1534"/>
            </a:xfrm>
            <a:prstGeom prst="rect">
              <a:avLst/>
            </a:prstGeom>
            <a:noFill/>
            <a:extLst>
              <a:ext uri="{909E8E84-426E-40DD-AFC4-6F175D3DCCD1}">
                <a14:hiddenFill xmlns:a14="http://schemas.microsoft.com/office/drawing/2010/main">
                  <a:solidFill>
                    <a:srgbClr val="FFFFFF"/>
                  </a:solidFill>
                </a14:hiddenFill>
              </a:ext>
            </a:extLst>
          </p:spPr>
        </p:pic>
        <p:pic>
          <p:nvPicPr>
            <p:cNvPr id="2538505" name="Picture 9" descr="DataStar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 y="2448"/>
              <a:ext cx="1488"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9999"/>
                  </a:solidFill>
                  <a:miter lim="800000"/>
                  <a:headEnd/>
                  <a:tailEnd/>
                </a14:hiddenLine>
              </a:ext>
            </a:extLst>
          </p:spPr>
        </p:pic>
        <p:grpSp>
          <p:nvGrpSpPr>
            <p:cNvPr id="2538506" name="Group 10"/>
            <p:cNvGrpSpPr>
              <a:grpSpLocks/>
            </p:cNvGrpSpPr>
            <p:nvPr/>
          </p:nvGrpSpPr>
          <p:grpSpPr bwMode="auto">
            <a:xfrm>
              <a:off x="2640" y="2880"/>
              <a:ext cx="1344" cy="1025"/>
              <a:chOff x="1824" y="2352"/>
              <a:chExt cx="1200" cy="929"/>
            </a:xfrm>
          </p:grpSpPr>
          <p:pic>
            <p:nvPicPr>
              <p:cNvPr id="2538507" name="Picture 11" descr="machine room 3"/>
              <p:cNvPicPr>
                <a:picLocks noChangeAspect="1" noChangeArrowheads="1"/>
              </p:cNvPicPr>
              <p:nvPr/>
            </p:nvPicPr>
            <p:blipFill>
              <a:blip r:embed="rId8">
                <a:extLst>
                  <a:ext uri="{28A0092B-C50C-407E-A947-70E740481C1C}">
                    <a14:useLocalDpi xmlns:a14="http://schemas.microsoft.com/office/drawing/2010/main" val="0"/>
                  </a:ext>
                </a:extLst>
              </a:blip>
              <a:srcRect l="3030" r="3030" b="3030"/>
              <a:stretch>
                <a:fillRect/>
              </a:stretch>
            </p:blipFill>
            <p:spPr bwMode="auto">
              <a:xfrm>
                <a:off x="1824" y="2352"/>
                <a:ext cx="1200" cy="929"/>
              </a:xfrm>
              <a:prstGeom prst="rect">
                <a:avLst/>
              </a:prstGeom>
              <a:noFill/>
              <a:ln w="57150">
                <a:solidFill>
                  <a:srgbClr val="009999"/>
                </a:solidFill>
                <a:miter lim="800000"/>
                <a:headEnd/>
                <a:tailEnd/>
              </a:ln>
              <a:extLst>
                <a:ext uri="{909E8E84-426E-40DD-AFC4-6F175D3DCCD1}">
                  <a14:hiddenFill xmlns:a14="http://schemas.microsoft.com/office/drawing/2010/main">
                    <a:solidFill>
                      <a:srgbClr val="FFFFFF"/>
                    </a:solidFill>
                  </a14:hiddenFill>
                </a:ext>
              </a:extLst>
            </p:spPr>
          </p:pic>
          <p:sp>
            <p:nvSpPr>
              <p:cNvPr id="2538508" name="Rectangle 12"/>
              <p:cNvSpPr>
                <a:spLocks noChangeArrowheads="1"/>
              </p:cNvSpPr>
              <p:nvPr/>
            </p:nvSpPr>
            <p:spPr bwMode="auto">
              <a:xfrm>
                <a:off x="1824" y="2928"/>
                <a:ext cx="576" cy="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lnSpc>
                    <a:spcPct val="95000"/>
                  </a:lnSpc>
                  <a:spcBef>
                    <a:spcPct val="0"/>
                  </a:spcBef>
                  <a:spcAft>
                    <a:spcPct val="0"/>
                  </a:spcAft>
                </a:pPr>
                <a:r>
                  <a:rPr lang="en-US" sz="1200" b="1" i="1" smtClean="0">
                    <a:solidFill>
                      <a:srgbClr val="FFCC00"/>
                    </a:solidFill>
                  </a:rPr>
                  <a:t>SDSC Machine Room</a:t>
                </a:r>
                <a:endParaRPr lang="en-US" b="1" i="1" smtClean="0">
                  <a:solidFill>
                    <a:srgbClr val="FFCC00"/>
                  </a:solidFill>
                </a:endParaRPr>
              </a:p>
            </p:txBody>
          </p:sp>
        </p:grpSp>
        <p:sp>
          <p:nvSpPr>
            <p:cNvPr id="2538509" name="Rectangle 13"/>
            <p:cNvSpPr>
              <a:spLocks noChangeArrowheads="1"/>
            </p:cNvSpPr>
            <p:nvPr/>
          </p:nvSpPr>
          <p:spPr bwMode="auto">
            <a:xfrm>
              <a:off x="4224" y="3648"/>
              <a:ext cx="1536" cy="3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lnSpc>
                  <a:spcPct val="110000"/>
                </a:lnSpc>
                <a:spcBef>
                  <a:spcPct val="0"/>
                </a:spcBef>
                <a:spcAft>
                  <a:spcPct val="0"/>
                </a:spcAft>
              </a:pPr>
              <a:r>
                <a:rPr lang="en-US" sz="1400" b="1" i="1" smtClean="0">
                  <a:solidFill>
                    <a:srgbClr val="FF0000"/>
                  </a:solidFill>
                </a:rPr>
                <a:t>SDSC’s DataStar</a:t>
              </a:r>
              <a:r>
                <a:rPr lang="en-US" sz="1400" b="1" i="1" smtClean="0">
                  <a:solidFill>
                    <a:srgbClr val="00AE00"/>
                  </a:solidFill>
                </a:rPr>
                <a:t> </a:t>
              </a:r>
              <a:r>
                <a:rPr lang="en-US" sz="1400" b="1" i="1" smtClean="0">
                  <a:solidFill>
                    <a:srgbClr val="000000"/>
                  </a:solidFill>
                </a:rPr>
                <a:t>–</a:t>
              </a:r>
              <a:r>
                <a:rPr lang="en-US" sz="1400" i="1" smtClean="0">
                  <a:solidFill>
                    <a:srgbClr val="000000"/>
                  </a:solidFill>
                </a:rPr>
                <a:t> </a:t>
              </a:r>
              <a:br>
                <a:rPr lang="en-US" sz="1400" i="1" smtClean="0">
                  <a:solidFill>
                    <a:srgbClr val="000000"/>
                  </a:solidFill>
                </a:rPr>
              </a:br>
              <a:r>
                <a:rPr lang="en-US" sz="1400" i="1" smtClean="0">
                  <a:solidFill>
                    <a:srgbClr val="000000"/>
                  </a:solidFill>
                </a:rPr>
                <a:t>one of the 50 fastest computers in the world</a:t>
              </a:r>
              <a:r>
                <a:rPr lang="en-US" sz="1200" i="1" smtClean="0">
                  <a:solidFill>
                    <a:srgbClr val="000000"/>
                  </a:solidFill>
                </a:rPr>
                <a:t/>
              </a:r>
              <a:br>
                <a:rPr lang="en-US" sz="1200" i="1" smtClean="0">
                  <a:solidFill>
                    <a:srgbClr val="000000"/>
                  </a:solidFill>
                </a:rPr>
              </a:br>
              <a:endParaRPr lang="en-US" i="1" smtClean="0">
                <a:solidFill>
                  <a:srgbClr val="000000"/>
                </a:solidFill>
              </a:endParaRPr>
            </a:p>
          </p:txBody>
        </p:sp>
        <p:sp>
          <p:nvSpPr>
            <p:cNvPr id="2538510" name="AutoShape 14"/>
            <p:cNvSpPr>
              <a:spLocks noChangeArrowheads="1"/>
            </p:cNvSpPr>
            <p:nvPr/>
          </p:nvSpPr>
          <p:spPr bwMode="auto">
            <a:xfrm rot="2881511">
              <a:off x="4069" y="2027"/>
              <a:ext cx="615" cy="306"/>
            </a:xfrm>
            <a:prstGeom prst="rightArrow">
              <a:avLst>
                <a:gd name="adj1" fmla="val 50000"/>
                <a:gd name="adj2" fmla="val 502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spTree>
    <p:extLst>
      <p:ext uri="{BB962C8B-B14F-4D97-AF65-F5344CB8AC3E}">
        <p14:creationId xmlns:p14="http://schemas.microsoft.com/office/powerpoint/2010/main" val="2301162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2538503"/>
                                        </p:tgtEl>
                                        <p:attrNameLst>
                                          <p:attrName>ppt_x</p:attrName>
                                        </p:attrNameLst>
                                      </p:cBhvr>
                                      <p:tavLst>
                                        <p:tav tm="0">
                                          <p:val>
                                            <p:strVal val="ppt_x"/>
                                          </p:val>
                                        </p:tav>
                                        <p:tav tm="100000">
                                          <p:val>
                                            <p:strVal val="1+ppt_w/2"/>
                                          </p:val>
                                        </p:tav>
                                      </p:tavLst>
                                    </p:anim>
                                    <p:anim calcmode="lin" valueType="num">
                                      <p:cBhvr additive="base">
                                        <p:cTn id="7" dur="500"/>
                                        <p:tgtEl>
                                          <p:spTgt spid="2538503"/>
                                        </p:tgtEl>
                                        <p:attrNameLst>
                                          <p:attrName>ppt_y</p:attrName>
                                        </p:attrNameLst>
                                      </p:cBhvr>
                                      <p:tavLst>
                                        <p:tav tm="0">
                                          <p:val>
                                            <p:strVal val="ppt_y"/>
                                          </p:val>
                                        </p:tav>
                                        <p:tav tm="100000">
                                          <p:val>
                                            <p:strVal val="ppt_y"/>
                                          </p:val>
                                        </p:tav>
                                      </p:tavLst>
                                    </p:anim>
                                    <p:set>
                                      <p:cBhvr>
                                        <p:cTn id="8" dur="1" fill="hold">
                                          <p:stCondLst>
                                            <p:cond delay="499"/>
                                          </p:stCondLst>
                                        </p:cTn>
                                        <p:tgtEl>
                                          <p:spTgt spid="2538503"/>
                                        </p:tgtEl>
                                        <p:attrNameLst>
                                          <p:attrName>style.visibility</p:attrName>
                                        </p:attrNameLst>
                                      </p:cBhvr>
                                      <p:to>
                                        <p:strVal val="hidden"/>
                                      </p:to>
                                    </p:set>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85861" fill="hold"/>
                                        <p:tgtEl>
                                          <p:spTgt spid="2538498"/>
                                        </p:tgtEl>
                                      </p:cBhvr>
                                    </p:cmd>
                                  </p:childTnLst>
                                </p:cTn>
                              </p:par>
                              <p:par>
                                <p:cTn id="12" presetID="9" presetClass="exit" presetSubtype="0" fill="hold" grpId="0" nodeType="withEffect">
                                  <p:stCondLst>
                                    <p:cond delay="0"/>
                                  </p:stCondLst>
                                  <p:childTnLst>
                                    <p:animEffect transition="out" filter="dissolve">
                                      <p:cBhvr>
                                        <p:cTn id="13" dur="500"/>
                                        <p:tgtEl>
                                          <p:spTgt spid="2538499"/>
                                        </p:tgtEl>
                                      </p:cBhvr>
                                    </p:animEffect>
                                    <p:set>
                                      <p:cBhvr>
                                        <p:cTn id="14" dur="1" fill="hold">
                                          <p:stCondLst>
                                            <p:cond delay="499"/>
                                          </p:stCondLst>
                                        </p:cTn>
                                        <p:tgtEl>
                                          <p:spTgt spid="2538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2538498"/>
                </p:tgtEl>
              </p:cMediaNode>
            </p:video>
            <p:seq concurrent="1" nextAc="seek">
              <p:cTn id="16" restart="whenNotActive" fill="hold" evtFilter="cancelBubble" nodeType="interactiveSeq">
                <p:stCondLst>
                  <p:cond evt="onClick" delay="0">
                    <p:tgtEl>
                      <p:spTgt spid="253849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2538498"/>
                                        </p:tgtEl>
                                      </p:cBhvr>
                                    </p:cmd>
                                  </p:childTnLst>
                                </p:cTn>
                              </p:par>
                            </p:childTnLst>
                          </p:cTn>
                        </p:par>
                      </p:childTnLst>
                    </p:cTn>
                  </p:par>
                </p:childTnLst>
              </p:cTn>
              <p:nextCondLst>
                <p:cond evt="onClick" delay="0">
                  <p:tgtEl>
                    <p:spTgt spid="2538498"/>
                  </p:tgtEl>
                </p:cond>
              </p:nextCondLst>
            </p:seq>
          </p:childTnLst>
        </p:cTn>
      </p:par>
    </p:tnLst>
    <p:bldLst>
      <p:bldP spid="25384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0546" name="Text Box 2"/>
          <p:cNvSpPr txBox="1">
            <a:spLocks noChangeArrowheads="1"/>
          </p:cNvSpPr>
          <p:nvPr/>
        </p:nvSpPr>
        <p:spPr bwMode="auto">
          <a:xfrm>
            <a:off x="304800" y="381000"/>
            <a:ext cx="44958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110000"/>
              </a:lnSpc>
              <a:spcBef>
                <a:spcPct val="0"/>
              </a:spcBef>
              <a:spcAft>
                <a:spcPct val="0"/>
              </a:spcAft>
            </a:pPr>
            <a:r>
              <a:rPr lang="en-US" sz="1600" b="1" i="1" smtClean="0">
                <a:solidFill>
                  <a:srgbClr val="000000"/>
                </a:solidFill>
              </a:rPr>
              <a:t>Resources must support a complicated orchestration of computation and data movement</a:t>
            </a:r>
            <a:endParaRPr lang="en-US" sz="1600" b="1" smtClean="0">
              <a:solidFill>
                <a:srgbClr val="000000"/>
              </a:solidFill>
            </a:endParaRPr>
          </a:p>
        </p:txBody>
      </p:sp>
      <p:sp>
        <p:nvSpPr>
          <p:cNvPr id="2540547" name="AutoShape 3"/>
          <p:cNvSpPr>
            <a:spLocks noChangeArrowheads="1"/>
          </p:cNvSpPr>
          <p:nvPr/>
        </p:nvSpPr>
        <p:spPr bwMode="auto">
          <a:xfrm rot="5400000">
            <a:off x="215106" y="1370807"/>
            <a:ext cx="1627187" cy="1752600"/>
          </a:xfrm>
          <a:custGeom>
            <a:avLst/>
            <a:gdLst>
              <a:gd name="G0" fmla="+- 4529 0 0"/>
              <a:gd name="G1" fmla="+- 21600 0 4529"/>
              <a:gd name="G2" fmla="*/ 4529 1 2"/>
              <a:gd name="G3" fmla="+- 21600 0 G2"/>
              <a:gd name="G4" fmla="+/ 4529 21600 2"/>
              <a:gd name="G5" fmla="+/ G1 0 2"/>
              <a:gd name="G6" fmla="*/ 21600 21600 4529"/>
              <a:gd name="G7" fmla="*/ G6 1 2"/>
              <a:gd name="G8" fmla="+- 21600 0 G7"/>
              <a:gd name="G9" fmla="*/ 21600 1 2"/>
              <a:gd name="G10" fmla="+- 4529 0 G9"/>
              <a:gd name="G11" fmla="?: G10 G8 0"/>
              <a:gd name="G12" fmla="?: G10 G7 21600"/>
              <a:gd name="T0" fmla="*/ 19335 w 21600"/>
              <a:gd name="T1" fmla="*/ 10800 h 21600"/>
              <a:gd name="T2" fmla="*/ 10800 w 21600"/>
              <a:gd name="T3" fmla="*/ 21600 h 21600"/>
              <a:gd name="T4" fmla="*/ 2265 w 21600"/>
              <a:gd name="T5" fmla="*/ 10800 h 21600"/>
              <a:gd name="T6" fmla="*/ 10800 w 21600"/>
              <a:gd name="T7" fmla="*/ 0 h 21600"/>
              <a:gd name="T8" fmla="*/ 4065 w 21600"/>
              <a:gd name="T9" fmla="*/ 4065 h 21600"/>
              <a:gd name="T10" fmla="*/ 17535 w 21600"/>
              <a:gd name="T11" fmla="*/ 17535 h 21600"/>
            </a:gdLst>
            <a:ahLst/>
            <a:cxnLst>
              <a:cxn ang="0">
                <a:pos x="T0" y="T1"/>
              </a:cxn>
              <a:cxn ang="0">
                <a:pos x="T2" y="T3"/>
              </a:cxn>
              <a:cxn ang="0">
                <a:pos x="T4" y="T5"/>
              </a:cxn>
              <a:cxn ang="0">
                <a:pos x="T6" y="T7"/>
              </a:cxn>
            </a:cxnLst>
            <a:rect l="T8" t="T9" r="T10" b="T11"/>
            <a:pathLst>
              <a:path w="21600" h="21600">
                <a:moveTo>
                  <a:pt x="0" y="0"/>
                </a:moveTo>
                <a:lnTo>
                  <a:pt x="4529" y="21600"/>
                </a:lnTo>
                <a:lnTo>
                  <a:pt x="17071" y="21600"/>
                </a:lnTo>
                <a:lnTo>
                  <a:pt x="21600" y="0"/>
                </a:lnTo>
                <a:close/>
              </a:path>
            </a:pathLst>
          </a:custGeom>
          <a:solidFill>
            <a:srgbClr val="009999">
              <a:alpha val="7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nvGrpSpPr>
          <p:cNvPr id="2540548" name="Group 4"/>
          <p:cNvGrpSpPr>
            <a:grpSpLocks/>
          </p:cNvGrpSpPr>
          <p:nvPr/>
        </p:nvGrpSpPr>
        <p:grpSpPr bwMode="auto">
          <a:xfrm>
            <a:off x="381000" y="1508125"/>
            <a:ext cx="8686800" cy="2030413"/>
            <a:chOff x="192" y="950"/>
            <a:chExt cx="5472" cy="1279"/>
          </a:xfrm>
        </p:grpSpPr>
        <p:sp>
          <p:nvSpPr>
            <p:cNvPr id="2540549" name="AutoShape 5"/>
            <p:cNvSpPr>
              <a:spLocks noChangeArrowheads="1"/>
            </p:cNvSpPr>
            <p:nvPr/>
          </p:nvSpPr>
          <p:spPr bwMode="auto">
            <a:xfrm rot="5400000">
              <a:off x="2678" y="1007"/>
              <a:ext cx="931" cy="912"/>
            </a:xfrm>
            <a:custGeom>
              <a:avLst/>
              <a:gdLst>
                <a:gd name="G0" fmla="+- 4529 0 0"/>
                <a:gd name="G1" fmla="+- 21600 0 4529"/>
                <a:gd name="G2" fmla="*/ 4529 1 2"/>
                <a:gd name="G3" fmla="+- 21600 0 G2"/>
                <a:gd name="G4" fmla="+/ 4529 21600 2"/>
                <a:gd name="G5" fmla="+/ G1 0 2"/>
                <a:gd name="G6" fmla="*/ 21600 21600 4529"/>
                <a:gd name="G7" fmla="*/ G6 1 2"/>
                <a:gd name="G8" fmla="+- 21600 0 G7"/>
                <a:gd name="G9" fmla="*/ 21600 1 2"/>
                <a:gd name="G10" fmla="+- 4529 0 G9"/>
                <a:gd name="G11" fmla="?: G10 G8 0"/>
                <a:gd name="G12" fmla="?: G10 G7 21600"/>
                <a:gd name="T0" fmla="*/ 19335 w 21600"/>
                <a:gd name="T1" fmla="*/ 10800 h 21600"/>
                <a:gd name="T2" fmla="*/ 10800 w 21600"/>
                <a:gd name="T3" fmla="*/ 21600 h 21600"/>
                <a:gd name="T4" fmla="*/ 2265 w 21600"/>
                <a:gd name="T5" fmla="*/ 10800 h 21600"/>
                <a:gd name="T6" fmla="*/ 10800 w 21600"/>
                <a:gd name="T7" fmla="*/ 0 h 21600"/>
                <a:gd name="T8" fmla="*/ 4065 w 21600"/>
                <a:gd name="T9" fmla="*/ 4065 h 21600"/>
                <a:gd name="T10" fmla="*/ 17535 w 21600"/>
                <a:gd name="T11" fmla="*/ 17535 h 21600"/>
              </a:gdLst>
              <a:ahLst/>
              <a:cxnLst>
                <a:cxn ang="0">
                  <a:pos x="T0" y="T1"/>
                </a:cxn>
                <a:cxn ang="0">
                  <a:pos x="T2" y="T3"/>
                </a:cxn>
                <a:cxn ang="0">
                  <a:pos x="T4" y="T5"/>
                </a:cxn>
                <a:cxn ang="0">
                  <a:pos x="T6" y="T7"/>
                </a:cxn>
              </a:cxnLst>
              <a:rect l="T8" t="T9" r="T10" b="T11"/>
              <a:pathLst>
                <a:path w="21600" h="21600">
                  <a:moveTo>
                    <a:pt x="0" y="0"/>
                  </a:moveTo>
                  <a:lnTo>
                    <a:pt x="4529" y="21600"/>
                  </a:lnTo>
                  <a:lnTo>
                    <a:pt x="17071" y="21600"/>
                  </a:lnTo>
                  <a:lnTo>
                    <a:pt x="21600" y="0"/>
                  </a:lnTo>
                  <a:close/>
                </a:path>
              </a:pathLst>
            </a:custGeom>
            <a:solidFill>
              <a:srgbClr val="009999">
                <a:alpha val="7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40550" name="Text Box 6"/>
            <p:cNvSpPr txBox="1">
              <a:spLocks noChangeArrowheads="1"/>
            </p:cNvSpPr>
            <p:nvPr/>
          </p:nvSpPr>
          <p:spPr bwMode="auto">
            <a:xfrm>
              <a:off x="2736" y="1136"/>
              <a:ext cx="864" cy="62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05000"/>
                </a:lnSpc>
                <a:spcBef>
                  <a:spcPct val="50000"/>
                </a:spcBef>
                <a:spcAft>
                  <a:spcPct val="0"/>
                </a:spcAft>
              </a:pPr>
              <a:r>
                <a:rPr lang="en-US" sz="1400" b="1" smtClean="0">
                  <a:solidFill>
                    <a:srgbClr val="000000"/>
                  </a:solidFill>
                </a:rPr>
                <a:t>47 TB output data for 1.8 billion grid points</a:t>
              </a:r>
            </a:p>
          </p:txBody>
        </p:sp>
        <p:sp>
          <p:nvSpPr>
            <p:cNvPr id="2540551" name="AutoShape 7"/>
            <p:cNvSpPr>
              <a:spLocks noChangeArrowheads="1"/>
            </p:cNvSpPr>
            <p:nvPr/>
          </p:nvSpPr>
          <p:spPr bwMode="auto">
            <a:xfrm rot="5400000">
              <a:off x="1618" y="1054"/>
              <a:ext cx="652" cy="816"/>
            </a:xfrm>
            <a:custGeom>
              <a:avLst/>
              <a:gdLst>
                <a:gd name="G0" fmla="+- 4529 0 0"/>
                <a:gd name="G1" fmla="+- 21600 0 4529"/>
                <a:gd name="G2" fmla="*/ 4529 1 2"/>
                <a:gd name="G3" fmla="+- 21600 0 G2"/>
                <a:gd name="G4" fmla="+/ 4529 21600 2"/>
                <a:gd name="G5" fmla="+/ G1 0 2"/>
                <a:gd name="G6" fmla="*/ 21600 21600 4529"/>
                <a:gd name="G7" fmla="*/ G6 1 2"/>
                <a:gd name="G8" fmla="+- 21600 0 G7"/>
                <a:gd name="G9" fmla="*/ 21600 1 2"/>
                <a:gd name="G10" fmla="+- 4529 0 G9"/>
                <a:gd name="G11" fmla="?: G10 G8 0"/>
                <a:gd name="G12" fmla="?: G10 G7 21600"/>
                <a:gd name="T0" fmla="*/ 19335 w 21600"/>
                <a:gd name="T1" fmla="*/ 10800 h 21600"/>
                <a:gd name="T2" fmla="*/ 10800 w 21600"/>
                <a:gd name="T3" fmla="*/ 21600 h 21600"/>
                <a:gd name="T4" fmla="*/ 2265 w 21600"/>
                <a:gd name="T5" fmla="*/ 10800 h 21600"/>
                <a:gd name="T6" fmla="*/ 10800 w 21600"/>
                <a:gd name="T7" fmla="*/ 0 h 21600"/>
                <a:gd name="T8" fmla="*/ 4065 w 21600"/>
                <a:gd name="T9" fmla="*/ 4065 h 21600"/>
                <a:gd name="T10" fmla="*/ 17535 w 21600"/>
                <a:gd name="T11" fmla="*/ 17535 h 21600"/>
              </a:gdLst>
              <a:ahLst/>
              <a:cxnLst>
                <a:cxn ang="0">
                  <a:pos x="T0" y="T1"/>
                </a:cxn>
                <a:cxn ang="0">
                  <a:pos x="T2" y="T3"/>
                </a:cxn>
                <a:cxn ang="0">
                  <a:pos x="T4" y="T5"/>
                </a:cxn>
                <a:cxn ang="0">
                  <a:pos x="T6" y="T7"/>
                </a:cxn>
              </a:cxnLst>
              <a:rect l="T8" t="T9" r="T10" b="T11"/>
              <a:pathLst>
                <a:path w="21600" h="21600">
                  <a:moveTo>
                    <a:pt x="0" y="0"/>
                  </a:moveTo>
                  <a:lnTo>
                    <a:pt x="4529" y="21600"/>
                  </a:lnTo>
                  <a:lnTo>
                    <a:pt x="17071" y="21600"/>
                  </a:lnTo>
                  <a:lnTo>
                    <a:pt x="21600" y="0"/>
                  </a:lnTo>
                  <a:close/>
                </a:path>
              </a:pathLst>
            </a:custGeom>
            <a:solidFill>
              <a:srgbClr val="009999">
                <a:alpha val="78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40552" name="Text Box 8"/>
            <p:cNvSpPr txBox="1">
              <a:spLocks noChangeArrowheads="1"/>
            </p:cNvSpPr>
            <p:nvPr/>
          </p:nvSpPr>
          <p:spPr bwMode="auto">
            <a:xfrm>
              <a:off x="1536" y="1323"/>
              <a:ext cx="816" cy="34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05000"/>
                </a:lnSpc>
                <a:spcBef>
                  <a:spcPct val="50000"/>
                </a:spcBef>
                <a:spcAft>
                  <a:spcPct val="0"/>
                </a:spcAft>
              </a:pPr>
              <a:r>
                <a:rPr lang="en-US" sz="1400" b="1" smtClean="0">
                  <a:solidFill>
                    <a:srgbClr val="000000"/>
                  </a:solidFill>
                </a:rPr>
                <a:t>Continuous I/O 2GB/sec</a:t>
              </a:r>
            </a:p>
          </p:txBody>
        </p:sp>
        <p:sp>
          <p:nvSpPr>
            <p:cNvPr id="2540553" name="Text Box 9"/>
            <p:cNvSpPr txBox="1">
              <a:spLocks noChangeArrowheads="1"/>
            </p:cNvSpPr>
            <p:nvPr/>
          </p:nvSpPr>
          <p:spPr bwMode="auto">
            <a:xfrm>
              <a:off x="192" y="1136"/>
              <a:ext cx="980" cy="62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05000"/>
                </a:lnSpc>
                <a:spcBef>
                  <a:spcPct val="0"/>
                </a:spcBef>
                <a:spcAft>
                  <a:spcPct val="0"/>
                </a:spcAft>
              </a:pPr>
              <a:r>
                <a:rPr lang="en-US" sz="1400" b="1" smtClean="0">
                  <a:solidFill>
                    <a:srgbClr val="000000"/>
                  </a:solidFill>
                </a:rPr>
                <a:t>240 procs on </a:t>
              </a:r>
            </a:p>
            <a:p>
              <a:pPr fontAlgn="base">
                <a:lnSpc>
                  <a:spcPct val="105000"/>
                </a:lnSpc>
                <a:spcBef>
                  <a:spcPct val="0"/>
                </a:spcBef>
                <a:spcAft>
                  <a:spcPct val="0"/>
                </a:spcAft>
              </a:pPr>
              <a:r>
                <a:rPr lang="en-US" sz="1400" b="1" smtClean="0">
                  <a:solidFill>
                    <a:srgbClr val="000000"/>
                  </a:solidFill>
                </a:rPr>
                <a:t>SDSC Datastar,</a:t>
              </a:r>
            </a:p>
            <a:p>
              <a:pPr fontAlgn="base">
                <a:lnSpc>
                  <a:spcPct val="105000"/>
                </a:lnSpc>
                <a:spcBef>
                  <a:spcPct val="0"/>
                </a:spcBef>
                <a:spcAft>
                  <a:spcPct val="0"/>
                </a:spcAft>
              </a:pPr>
              <a:r>
                <a:rPr lang="en-US" sz="1400" b="1" smtClean="0">
                  <a:solidFill>
                    <a:srgbClr val="000000"/>
                  </a:solidFill>
                </a:rPr>
                <a:t>5 days, 1 TB</a:t>
              </a:r>
              <a:br>
                <a:rPr lang="en-US" sz="1400" b="1" smtClean="0">
                  <a:solidFill>
                    <a:srgbClr val="000000"/>
                  </a:solidFill>
                </a:rPr>
              </a:br>
              <a:r>
                <a:rPr lang="en-US" sz="1400" b="1" smtClean="0">
                  <a:solidFill>
                    <a:srgbClr val="000000"/>
                  </a:solidFill>
                </a:rPr>
                <a:t>of main memory</a:t>
              </a:r>
              <a:endParaRPr lang="en-US" sz="1600" b="1" smtClean="0">
                <a:solidFill>
                  <a:srgbClr val="000000"/>
                </a:solidFill>
              </a:endParaRPr>
            </a:p>
          </p:txBody>
        </p:sp>
        <p:sp>
          <p:nvSpPr>
            <p:cNvPr id="2540554" name="Rectangle 10"/>
            <p:cNvSpPr>
              <a:spLocks noChangeArrowheads="1"/>
            </p:cNvSpPr>
            <p:nvPr/>
          </p:nvSpPr>
          <p:spPr bwMode="auto">
            <a:xfrm>
              <a:off x="3648" y="950"/>
              <a:ext cx="2016" cy="125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sp>
          <p:nvSpPr>
            <p:cNvPr id="2540555" name="Text Box 11"/>
            <p:cNvSpPr txBox="1">
              <a:spLocks noChangeArrowheads="1"/>
            </p:cNvSpPr>
            <p:nvPr/>
          </p:nvSpPr>
          <p:spPr bwMode="auto">
            <a:xfrm>
              <a:off x="3696" y="1043"/>
              <a:ext cx="1776" cy="1186"/>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05000"/>
                </a:lnSpc>
                <a:spcBef>
                  <a:spcPct val="0"/>
                </a:spcBef>
                <a:spcAft>
                  <a:spcPct val="0"/>
                </a:spcAft>
              </a:pPr>
              <a:r>
                <a:rPr lang="en-US" sz="1400" b="1" smtClean="0">
                  <a:solidFill>
                    <a:srgbClr val="000000"/>
                  </a:solidFill>
                </a:rPr>
                <a:t>Data parking of 100s of TBs for many months</a:t>
              </a:r>
            </a:p>
            <a:p>
              <a:pPr fontAlgn="base">
                <a:lnSpc>
                  <a:spcPct val="105000"/>
                </a:lnSpc>
                <a:spcBef>
                  <a:spcPct val="0"/>
                </a:spcBef>
                <a:spcAft>
                  <a:spcPct val="0"/>
                </a:spcAft>
              </a:pPr>
              <a:endParaRPr lang="en-US" sz="1400" b="1" smtClean="0">
                <a:solidFill>
                  <a:srgbClr val="000000"/>
                </a:solidFill>
              </a:endParaRPr>
            </a:p>
            <a:p>
              <a:pPr fontAlgn="base">
                <a:lnSpc>
                  <a:spcPct val="105000"/>
                </a:lnSpc>
                <a:spcBef>
                  <a:spcPct val="0"/>
                </a:spcBef>
                <a:spcAft>
                  <a:spcPct val="0"/>
                </a:spcAft>
              </a:pPr>
              <a:r>
                <a:rPr lang="en-US" sz="1400" b="1" smtClean="0">
                  <a:solidFill>
                    <a:srgbClr val="000000"/>
                  </a:solidFill>
                </a:rPr>
                <a:t>“Fat Nodes” with 256 GB of DS for pre-processing and post visualization</a:t>
              </a:r>
            </a:p>
            <a:p>
              <a:pPr fontAlgn="base">
                <a:lnSpc>
                  <a:spcPct val="105000"/>
                </a:lnSpc>
                <a:spcBef>
                  <a:spcPct val="0"/>
                </a:spcBef>
                <a:spcAft>
                  <a:spcPct val="0"/>
                </a:spcAft>
              </a:pPr>
              <a:endParaRPr lang="en-US" sz="1400" b="1" smtClean="0">
                <a:solidFill>
                  <a:srgbClr val="000000"/>
                </a:solidFill>
              </a:endParaRPr>
            </a:p>
            <a:p>
              <a:pPr fontAlgn="base">
                <a:lnSpc>
                  <a:spcPct val="105000"/>
                </a:lnSpc>
                <a:spcBef>
                  <a:spcPct val="0"/>
                </a:spcBef>
                <a:spcAft>
                  <a:spcPct val="0"/>
                </a:spcAft>
              </a:pPr>
              <a:r>
                <a:rPr lang="en-US" sz="1400" b="1" smtClean="0">
                  <a:solidFill>
                    <a:srgbClr val="000000"/>
                  </a:solidFill>
                </a:rPr>
                <a:t>10-20 TB data archived a day</a:t>
              </a:r>
            </a:p>
          </p:txBody>
        </p:sp>
        <p:sp>
          <p:nvSpPr>
            <p:cNvPr id="2540556" name="AutoShape 12"/>
            <p:cNvSpPr>
              <a:spLocks noChangeArrowheads="1"/>
            </p:cNvSpPr>
            <p:nvPr/>
          </p:nvSpPr>
          <p:spPr bwMode="auto">
            <a:xfrm>
              <a:off x="1200" y="1416"/>
              <a:ext cx="336" cy="93"/>
            </a:xfrm>
            <a:prstGeom prst="rightArrow">
              <a:avLst>
                <a:gd name="adj1" fmla="val 50000"/>
                <a:gd name="adj2" fmla="val 90323"/>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540557" name="AutoShape 13"/>
            <p:cNvSpPr>
              <a:spLocks noChangeArrowheads="1"/>
            </p:cNvSpPr>
            <p:nvPr/>
          </p:nvSpPr>
          <p:spPr bwMode="auto">
            <a:xfrm>
              <a:off x="2352" y="1416"/>
              <a:ext cx="336" cy="93"/>
            </a:xfrm>
            <a:prstGeom prst="rightArrow">
              <a:avLst>
                <a:gd name="adj1" fmla="val 50000"/>
                <a:gd name="adj2" fmla="val 9032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sp>
        <p:nvSpPr>
          <p:cNvPr id="2540558" name="Rectangle 14"/>
          <p:cNvSpPr>
            <a:spLocks noChangeArrowheads="1"/>
          </p:cNvSpPr>
          <p:nvPr/>
        </p:nvSpPr>
        <p:spPr bwMode="auto">
          <a:xfrm>
            <a:off x="228600" y="3276600"/>
            <a:ext cx="563880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110000"/>
              </a:lnSpc>
              <a:spcBef>
                <a:spcPct val="0"/>
              </a:spcBef>
              <a:spcAft>
                <a:spcPct val="0"/>
              </a:spcAft>
            </a:pPr>
            <a:r>
              <a:rPr lang="en-US" sz="1600" b="1" i="1" smtClean="0">
                <a:solidFill>
                  <a:srgbClr val="0033CC"/>
                </a:solidFill>
              </a:rPr>
              <a:t>The next generation simulation will require even more resources:  Researchers plan to double the temporal/spatial resolution of TeraShake</a:t>
            </a:r>
          </a:p>
        </p:txBody>
      </p:sp>
      <p:sp>
        <p:nvSpPr>
          <p:cNvPr id="2540559" name="Rectangle 15"/>
          <p:cNvSpPr>
            <a:spLocks noGrp="1" noChangeArrowheads="1"/>
          </p:cNvSpPr>
          <p:nvPr>
            <p:ph type="title"/>
          </p:nvPr>
        </p:nvSpPr>
        <p:spPr>
          <a:xfrm>
            <a:off x="4648200" y="228600"/>
            <a:ext cx="4267200" cy="1041400"/>
          </a:xfrm>
        </p:spPr>
        <p:txBody>
          <a:bodyPr/>
          <a:lstStyle/>
          <a:p>
            <a:r>
              <a:rPr lang="en-US" sz="4000"/>
              <a:t>SCEC Data Requirements</a:t>
            </a:r>
          </a:p>
        </p:txBody>
      </p:sp>
      <p:pic>
        <p:nvPicPr>
          <p:cNvPr id="254056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1874838"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40561" name="Text Box 17"/>
          <p:cNvSpPr txBox="1">
            <a:spLocks noChangeArrowheads="1"/>
          </p:cNvSpPr>
          <p:nvPr/>
        </p:nvSpPr>
        <p:spPr bwMode="auto">
          <a:xfrm>
            <a:off x="2667000" y="2819400"/>
            <a:ext cx="903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smtClean="0">
                <a:solidFill>
                  <a:srgbClr val="000000"/>
                </a:solidFill>
              </a:rPr>
              <a:t>Parallel</a:t>
            </a:r>
            <a:br>
              <a:rPr lang="en-US" sz="1200" smtClean="0">
                <a:solidFill>
                  <a:srgbClr val="000000"/>
                </a:solidFill>
              </a:rPr>
            </a:br>
            <a:r>
              <a:rPr lang="en-US" sz="1200" smtClean="0">
                <a:solidFill>
                  <a:srgbClr val="000000"/>
                </a:solidFill>
              </a:rPr>
              <a:t>file system</a:t>
            </a:r>
          </a:p>
        </p:txBody>
      </p:sp>
      <p:sp>
        <p:nvSpPr>
          <p:cNvPr id="2540562" name="Text Box 18"/>
          <p:cNvSpPr txBox="1">
            <a:spLocks noChangeArrowheads="1"/>
          </p:cNvSpPr>
          <p:nvPr/>
        </p:nvSpPr>
        <p:spPr bwMode="auto">
          <a:xfrm>
            <a:off x="4495800" y="2895600"/>
            <a:ext cx="68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200" smtClean="0">
                <a:solidFill>
                  <a:srgbClr val="000000"/>
                </a:solidFill>
              </a:rPr>
              <a:t>Data</a:t>
            </a:r>
            <a:br>
              <a:rPr lang="en-US" sz="1200" smtClean="0">
                <a:solidFill>
                  <a:srgbClr val="000000"/>
                </a:solidFill>
              </a:rPr>
            </a:br>
            <a:r>
              <a:rPr lang="en-US" sz="1200" smtClean="0">
                <a:solidFill>
                  <a:srgbClr val="000000"/>
                </a:solidFill>
              </a:rPr>
              <a:t>parking</a:t>
            </a:r>
          </a:p>
        </p:txBody>
      </p:sp>
      <p:sp>
        <p:nvSpPr>
          <p:cNvPr id="2540563" name="Rectangle 19"/>
          <p:cNvSpPr>
            <a:spLocks noChangeArrowheads="1"/>
          </p:cNvSpPr>
          <p:nvPr/>
        </p:nvSpPr>
        <p:spPr bwMode="auto">
          <a:xfrm>
            <a:off x="6096000" y="4191000"/>
            <a:ext cx="2819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pPr marL="342900" indent="-342900" algn="ctr" defTabSz="449263" fontAlgn="base">
              <a:spcBef>
                <a:spcPct val="40000"/>
              </a:spcBef>
              <a:spcAft>
                <a:spcPct val="0"/>
              </a:spcAft>
              <a:buClr>
                <a:srgbClr val="000000"/>
              </a:buClr>
              <a:buSzPct val="100000"/>
              <a:buFont typeface="Times New Roman" pitchFamily="18" charset="0"/>
              <a:buNone/>
            </a:pPr>
            <a:r>
              <a:rPr lang="en-US" b="1" i="1" smtClean="0">
                <a:solidFill>
                  <a:srgbClr val="000000"/>
                </a:solidFill>
                <a:latin typeface="Times New Roman" pitchFamily="18" charset="0"/>
              </a:rPr>
              <a:t>   </a:t>
            </a:r>
            <a:r>
              <a:rPr lang="en-US" sz="2400" i="1" smtClean="0">
                <a:solidFill>
                  <a:srgbClr val="000000"/>
                </a:solidFill>
                <a:latin typeface="Times New Roman" pitchFamily="18" charset="0"/>
              </a:rPr>
              <a:t>“</a:t>
            </a:r>
            <a:r>
              <a:rPr lang="en-US" i="1" smtClean="0">
                <a:solidFill>
                  <a:srgbClr val="000000"/>
                </a:solidFill>
                <a:latin typeface="Times New Roman" pitchFamily="18" charset="0"/>
              </a:rPr>
              <a:t>I have desired to see a large earthquake simulation for over a decade. This dream has been accomplished.”  </a:t>
            </a:r>
          </a:p>
          <a:p>
            <a:pPr marL="342900" indent="-342900" algn="ctr" defTabSz="449263" fontAlgn="base">
              <a:spcBef>
                <a:spcPct val="40000"/>
              </a:spcBef>
              <a:spcAft>
                <a:spcPct val="0"/>
              </a:spcAft>
              <a:buClr>
                <a:srgbClr val="000000"/>
              </a:buClr>
              <a:buSzPct val="100000"/>
              <a:buFont typeface="Times New Roman" pitchFamily="18" charset="0"/>
              <a:buNone/>
            </a:pPr>
            <a:r>
              <a:rPr lang="en-US" b="1" i="1" smtClean="0">
                <a:solidFill>
                  <a:srgbClr val="000000"/>
                </a:solidFill>
                <a:latin typeface="Times New Roman" pitchFamily="18" charset="0"/>
              </a:rPr>
              <a:t>Bernard Minster, Scripps Institute of Oceanography</a:t>
            </a:r>
          </a:p>
        </p:txBody>
      </p:sp>
      <p:pic>
        <p:nvPicPr>
          <p:cNvPr id="2540564" name="Picture 20" descr="SC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19600"/>
            <a:ext cx="1524000" cy="1524000"/>
          </a:xfrm>
          <a:prstGeom prst="rect">
            <a:avLst/>
          </a:prstGeom>
          <a:noFill/>
          <a:ln w="76200">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2540565" name="Picture 21" descr="earthquak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343400"/>
            <a:ext cx="1752600" cy="1309688"/>
          </a:xfrm>
          <a:prstGeom prst="rect">
            <a:avLst/>
          </a:prstGeom>
          <a:noFill/>
          <a:ln w="57150">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2540566" name="Picture 22" descr="broken infra 3"/>
          <p:cNvPicPr>
            <a:picLocks noChangeAspect="1" noChangeArrowheads="1"/>
          </p:cNvPicPr>
          <p:nvPr/>
        </p:nvPicPr>
        <p:blipFill>
          <a:blip r:embed="rId6">
            <a:extLst>
              <a:ext uri="{28A0092B-C50C-407E-A947-70E740481C1C}">
                <a14:useLocalDpi xmlns:a14="http://schemas.microsoft.com/office/drawing/2010/main" val="0"/>
              </a:ext>
            </a:extLst>
          </a:blip>
          <a:srcRect l="5400" r="2812" b="540"/>
          <a:stretch>
            <a:fillRect/>
          </a:stretch>
        </p:blipFill>
        <p:spPr bwMode="auto">
          <a:xfrm>
            <a:off x="3886200" y="4572000"/>
            <a:ext cx="1981200" cy="1455738"/>
          </a:xfrm>
          <a:prstGeom prst="rect">
            <a:avLst/>
          </a:prstGeom>
          <a:noFill/>
          <a:ln w="57150">
            <a:solidFill>
              <a:srgbClr val="00808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37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A5B980A-548D-4000-8114-77724EDA5D42}" type="slidenum">
              <a:rPr lang="en-US">
                <a:solidFill>
                  <a:srgbClr val="FFFFFF"/>
                </a:solidFill>
              </a:rPr>
              <a:pPr/>
              <a:t>37</a:t>
            </a:fld>
            <a:endParaRPr lang="en-US">
              <a:solidFill>
                <a:srgbClr val="FFFFFF"/>
              </a:solidFill>
            </a:endParaRPr>
          </a:p>
        </p:txBody>
      </p:sp>
      <p:pic>
        <p:nvPicPr>
          <p:cNvPr id="2542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7772400" cy="7848600"/>
          </a:xfrm>
          <a:prstGeom prst="rect">
            <a:avLst/>
          </a:prstGeom>
          <a:noFill/>
          <a:extLst>
            <a:ext uri="{909E8E84-426E-40DD-AFC4-6F175D3DCCD1}">
              <a14:hiddenFill xmlns:a14="http://schemas.microsoft.com/office/drawing/2010/main">
                <a:solidFill>
                  <a:srgbClr val="FFFFFF"/>
                </a:solidFill>
              </a14:hiddenFill>
            </a:ext>
          </a:extLst>
        </p:spPr>
      </p:pic>
      <p:sp>
        <p:nvSpPr>
          <p:cNvPr id="2542595" name="Text Box 3"/>
          <p:cNvSpPr txBox="1">
            <a:spLocks noChangeArrowheads="1"/>
          </p:cNvSpPr>
          <p:nvPr/>
        </p:nvSpPr>
        <p:spPr bwMode="auto">
          <a:xfrm>
            <a:off x="6629400" y="3581400"/>
            <a:ext cx="2286000" cy="3505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b="1" smtClean="0">
                <a:solidFill>
                  <a:srgbClr val="FFFF00"/>
                </a:solidFill>
                <a:latin typeface="Times" pitchFamily="1" charset="0"/>
              </a:rPr>
              <a:t>USArray</a:t>
            </a:r>
          </a:p>
          <a:p>
            <a:pPr eaLnBrk="0" fontAlgn="base" hangingPunct="0">
              <a:spcBef>
                <a:spcPct val="50000"/>
              </a:spcBef>
              <a:spcAft>
                <a:spcPct val="0"/>
              </a:spcAft>
            </a:pPr>
            <a:r>
              <a:rPr lang="en-US" altLang="en-US" sz="3600" b="1" smtClean="0">
                <a:solidFill>
                  <a:srgbClr val="FFFF00"/>
                </a:solidFill>
                <a:latin typeface="Times" pitchFamily="1" charset="0"/>
              </a:rPr>
              <a:t>Seismic</a:t>
            </a:r>
          </a:p>
          <a:p>
            <a:pPr eaLnBrk="0" fontAlgn="base" hangingPunct="0">
              <a:spcBef>
                <a:spcPct val="50000"/>
              </a:spcBef>
              <a:spcAft>
                <a:spcPct val="0"/>
              </a:spcAft>
            </a:pPr>
            <a:r>
              <a:rPr lang="en-US" altLang="en-US" sz="3600" b="1" smtClean="0">
                <a:solidFill>
                  <a:srgbClr val="FFFF00"/>
                </a:solidFill>
                <a:latin typeface="Times" pitchFamily="1" charset="0"/>
              </a:rPr>
              <a:t>Sensors</a:t>
            </a:r>
            <a:r>
              <a:rPr lang="en-US" altLang="en-US" sz="3200" smtClean="0">
                <a:solidFill>
                  <a:srgbClr val="FFFF00"/>
                </a:solidFill>
                <a:latin typeface="Times" pitchFamily="1" charset="0"/>
              </a:rPr>
              <a:t> </a:t>
            </a:r>
          </a:p>
          <a:p>
            <a:pPr eaLnBrk="0" fontAlgn="base" hangingPunct="0">
              <a:spcBef>
                <a:spcPct val="5000"/>
              </a:spcBef>
              <a:spcAft>
                <a:spcPct val="0"/>
              </a:spcAft>
            </a:pPr>
            <a:endParaRPr lang="en-US" altLang="en-US" sz="3200" smtClean="0">
              <a:solidFill>
                <a:srgbClr val="FFFF00"/>
              </a:solidFill>
              <a:latin typeface="Times" pitchFamily="1" charset="0"/>
            </a:endParaRPr>
          </a:p>
          <a:p>
            <a:pPr eaLnBrk="0" fontAlgn="base" hangingPunct="0">
              <a:spcBef>
                <a:spcPct val="5000"/>
              </a:spcBef>
              <a:spcAft>
                <a:spcPct val="0"/>
              </a:spcAft>
            </a:pPr>
            <a:endParaRPr lang="en-US" altLang="en-US" sz="2400" smtClean="0">
              <a:solidFill>
                <a:srgbClr val="FFFF00"/>
              </a:solidFill>
              <a:latin typeface="Times" pitchFamily="1" charset="0"/>
            </a:endParaRPr>
          </a:p>
          <a:p>
            <a:pPr eaLnBrk="0" fontAlgn="base" hangingPunct="0">
              <a:spcBef>
                <a:spcPct val="5000"/>
              </a:spcBef>
              <a:spcAft>
                <a:spcPct val="0"/>
              </a:spcAft>
            </a:pPr>
            <a:endParaRPr lang="en-US" altLang="en-US" sz="2000" smtClean="0">
              <a:solidFill>
                <a:srgbClr val="FFFF00"/>
              </a:solidFill>
              <a:latin typeface="Times" pitchFamily="1" charset="0"/>
            </a:endParaRPr>
          </a:p>
        </p:txBody>
      </p:sp>
      <p:grpSp>
        <p:nvGrpSpPr>
          <p:cNvPr id="2542596" name="Group 4"/>
          <p:cNvGrpSpPr>
            <a:grpSpLocks/>
          </p:cNvGrpSpPr>
          <p:nvPr/>
        </p:nvGrpSpPr>
        <p:grpSpPr bwMode="auto">
          <a:xfrm>
            <a:off x="6629400" y="0"/>
            <a:ext cx="2514600" cy="1328738"/>
            <a:chOff x="0" y="0"/>
            <a:chExt cx="2544" cy="1345"/>
          </a:xfrm>
        </p:grpSpPr>
        <p:pic>
          <p:nvPicPr>
            <p:cNvPr id="25425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544" cy="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25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67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39030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687F3654-E43F-4C29-98D5-809799E9246C}" type="slidenum">
              <a:rPr lang="en-US">
                <a:solidFill>
                  <a:srgbClr val="FFFFFF"/>
                </a:solidFill>
              </a:rPr>
              <a:pPr/>
              <a:t>38</a:t>
            </a:fld>
            <a:endParaRPr lang="en-US">
              <a:solidFill>
                <a:srgbClr val="FFFFFF"/>
              </a:solidFill>
            </a:endParaRPr>
          </a:p>
        </p:txBody>
      </p:sp>
      <p:grpSp>
        <p:nvGrpSpPr>
          <p:cNvPr id="2544642" name="Group 2"/>
          <p:cNvGrpSpPr>
            <a:grpSpLocks/>
          </p:cNvGrpSpPr>
          <p:nvPr/>
        </p:nvGrpSpPr>
        <p:grpSpPr bwMode="auto">
          <a:xfrm>
            <a:off x="0" y="0"/>
            <a:ext cx="9144000" cy="6858000"/>
            <a:chOff x="0" y="0"/>
            <a:chExt cx="5760" cy="3984"/>
          </a:xfrm>
        </p:grpSpPr>
        <p:pic>
          <p:nvPicPr>
            <p:cNvPr id="2544643" name="Picture 3"/>
            <p:cNvPicPr>
              <a:picLocks noChangeAspect="1" noChangeArrowheads="1"/>
            </p:cNvPicPr>
            <p:nvPr/>
          </p:nvPicPr>
          <p:blipFill>
            <a:blip r:embed="rId3">
              <a:extLst>
                <a:ext uri="{28A0092B-C50C-407E-A947-70E740481C1C}">
                  <a14:useLocalDpi xmlns:a14="http://schemas.microsoft.com/office/drawing/2010/main" val="0"/>
                </a:ext>
              </a:extLst>
            </a:blip>
            <a:srcRect b="7777"/>
            <a:stretch>
              <a:fillRect/>
            </a:stretch>
          </p:blipFill>
          <p:spPr bwMode="auto">
            <a:xfrm>
              <a:off x="0" y="0"/>
              <a:ext cx="5760" cy="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4644" name="Text Box 4"/>
            <p:cNvSpPr txBox="1">
              <a:spLocks noChangeArrowheads="1"/>
            </p:cNvSpPr>
            <p:nvPr/>
          </p:nvSpPr>
          <p:spPr bwMode="auto">
            <a:xfrm>
              <a:off x="4785" y="192"/>
              <a:ext cx="624" cy="27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smtClean="0">
                  <a:solidFill>
                    <a:srgbClr val="FFFFFF"/>
                  </a:solidFill>
                  <a:latin typeface="Times" pitchFamily="1" charset="0"/>
                </a:rPr>
                <a:t>a</a:t>
              </a:r>
              <a:endParaRPr lang="en-US" altLang="en-US" sz="2400" smtClean="0">
                <a:solidFill>
                  <a:srgbClr val="000000"/>
                </a:solidFill>
                <a:latin typeface="Times" pitchFamily="1" charset="0"/>
              </a:endParaRPr>
            </a:p>
          </p:txBody>
        </p:sp>
        <p:sp>
          <p:nvSpPr>
            <p:cNvPr id="2544645" name="Text Box 5"/>
            <p:cNvSpPr txBox="1">
              <a:spLocks noChangeArrowheads="1"/>
            </p:cNvSpPr>
            <p:nvPr/>
          </p:nvSpPr>
          <p:spPr bwMode="auto">
            <a:xfrm>
              <a:off x="2991" y="2688"/>
              <a:ext cx="562" cy="4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1000" smtClean="0">
                  <a:solidFill>
                    <a:srgbClr val="000000"/>
                  </a:solidFill>
                  <a:latin typeface="Arial" pitchFamily="34" charset="0"/>
                </a:rPr>
                <a:t>Topography</a:t>
              </a:r>
            </a:p>
            <a:p>
              <a:pPr algn="ctr" eaLnBrk="0" fontAlgn="base" hangingPunct="0">
                <a:spcBef>
                  <a:spcPct val="0"/>
                </a:spcBef>
                <a:spcAft>
                  <a:spcPct val="0"/>
                </a:spcAft>
              </a:pPr>
              <a:r>
                <a:rPr lang="en-US" altLang="en-US" sz="1000" smtClean="0">
                  <a:solidFill>
                    <a:srgbClr val="000000"/>
                  </a:solidFill>
                  <a:latin typeface="Arial" pitchFamily="34" charset="0"/>
                </a:rPr>
                <a:t>1 km</a:t>
              </a:r>
            </a:p>
            <a:p>
              <a:pPr algn="ctr" eaLnBrk="0" fontAlgn="base" hangingPunct="0">
                <a:spcBef>
                  <a:spcPct val="0"/>
                </a:spcBef>
                <a:spcAft>
                  <a:spcPct val="0"/>
                </a:spcAft>
              </a:pPr>
              <a:endParaRPr lang="en-US" altLang="en-US" sz="1000" b="1" smtClean="0">
                <a:solidFill>
                  <a:srgbClr val="000000"/>
                </a:solidFill>
                <a:latin typeface="Times" pitchFamily="1" charset="0"/>
              </a:endParaRPr>
            </a:p>
            <a:p>
              <a:pPr algn="ctr" eaLnBrk="0" fontAlgn="base" hangingPunct="0">
                <a:spcBef>
                  <a:spcPct val="0"/>
                </a:spcBef>
                <a:spcAft>
                  <a:spcPct val="0"/>
                </a:spcAft>
              </a:pPr>
              <a:endParaRPr lang="en-US" altLang="en-US" sz="1000" b="1" smtClean="0">
                <a:solidFill>
                  <a:srgbClr val="000000"/>
                </a:solidFill>
                <a:latin typeface="Times" pitchFamily="1" charset="0"/>
              </a:endParaRPr>
            </a:p>
          </p:txBody>
        </p:sp>
        <p:sp>
          <p:nvSpPr>
            <p:cNvPr id="2544646" name="Text Box 6"/>
            <p:cNvSpPr txBox="1">
              <a:spLocks noChangeArrowheads="1"/>
            </p:cNvSpPr>
            <p:nvPr/>
          </p:nvSpPr>
          <p:spPr bwMode="auto">
            <a:xfrm>
              <a:off x="3257" y="3184"/>
              <a:ext cx="1068"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smtClean="0">
                  <a:solidFill>
                    <a:srgbClr val="000000"/>
                  </a:solidFill>
                  <a:latin typeface="Arial" pitchFamily="34" charset="0"/>
                </a:rPr>
                <a:t>Stress Change</a:t>
              </a:r>
              <a:endParaRPr lang="en-US" altLang="en-US" sz="2400" smtClean="0">
                <a:solidFill>
                  <a:srgbClr val="000000"/>
                </a:solidFill>
                <a:latin typeface="Times" pitchFamily="1" charset="0"/>
              </a:endParaRPr>
            </a:p>
          </p:txBody>
        </p:sp>
        <p:sp>
          <p:nvSpPr>
            <p:cNvPr id="2544647" name="Text Box 7"/>
            <p:cNvSpPr txBox="1">
              <a:spLocks noChangeArrowheads="1"/>
            </p:cNvSpPr>
            <p:nvPr/>
          </p:nvSpPr>
          <p:spPr bwMode="auto">
            <a:xfrm>
              <a:off x="372" y="3616"/>
              <a:ext cx="924"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smtClean="0">
                  <a:solidFill>
                    <a:srgbClr val="000000"/>
                  </a:solidFill>
                  <a:latin typeface="Arial" pitchFamily="34" charset="0"/>
                </a:rPr>
                <a:t>Earthquakes</a:t>
              </a:r>
              <a:endParaRPr lang="en-US" altLang="en-US" sz="2400" smtClean="0">
                <a:solidFill>
                  <a:srgbClr val="000000"/>
                </a:solidFill>
                <a:latin typeface="Times" pitchFamily="1" charset="0"/>
              </a:endParaRPr>
            </a:p>
          </p:txBody>
        </p:sp>
        <p:sp>
          <p:nvSpPr>
            <p:cNvPr id="2544648" name="Text Box 8"/>
            <p:cNvSpPr txBox="1">
              <a:spLocks noChangeArrowheads="1"/>
            </p:cNvSpPr>
            <p:nvPr/>
          </p:nvSpPr>
          <p:spPr bwMode="auto">
            <a:xfrm>
              <a:off x="4992" y="1552"/>
              <a:ext cx="420"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smtClean="0">
                  <a:solidFill>
                    <a:srgbClr val="000000"/>
                  </a:solidFill>
                  <a:latin typeface="Arial" pitchFamily="34" charset="0"/>
                </a:rPr>
                <a:t>PBO</a:t>
              </a:r>
              <a:endParaRPr lang="en-US" altLang="en-US" sz="2400" smtClean="0">
                <a:solidFill>
                  <a:srgbClr val="000000"/>
                </a:solidFill>
                <a:latin typeface="Times" pitchFamily="1" charset="0"/>
              </a:endParaRPr>
            </a:p>
          </p:txBody>
        </p:sp>
        <p:sp>
          <p:nvSpPr>
            <p:cNvPr id="2544649" name="Text Box 9"/>
            <p:cNvSpPr txBox="1">
              <a:spLocks noChangeArrowheads="1"/>
            </p:cNvSpPr>
            <p:nvPr/>
          </p:nvSpPr>
          <p:spPr bwMode="auto">
            <a:xfrm>
              <a:off x="223" y="672"/>
              <a:ext cx="1361" cy="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i="1" smtClean="0">
                  <a:solidFill>
                    <a:srgbClr val="000000"/>
                  </a:solidFill>
                  <a:latin typeface="Arial" pitchFamily="34" charset="0"/>
                </a:rPr>
                <a:t>Site-specific Irregular</a:t>
              </a:r>
            </a:p>
            <a:p>
              <a:pPr eaLnBrk="0" fontAlgn="base" hangingPunct="0">
                <a:spcBef>
                  <a:spcPct val="0"/>
                </a:spcBef>
                <a:spcAft>
                  <a:spcPct val="0"/>
                </a:spcAft>
              </a:pPr>
              <a:r>
                <a:rPr lang="en-US" altLang="en-US" sz="1600" i="1" smtClean="0">
                  <a:solidFill>
                    <a:srgbClr val="000000"/>
                  </a:solidFill>
                  <a:latin typeface="Arial" pitchFamily="34" charset="0"/>
                </a:rPr>
                <a:t>Scalar Measurements</a:t>
              </a:r>
              <a:endParaRPr lang="en-US" altLang="en-US" sz="2400" i="1" smtClean="0">
                <a:solidFill>
                  <a:srgbClr val="000000"/>
                </a:solidFill>
                <a:latin typeface="Times" pitchFamily="1" charset="0"/>
              </a:endParaRPr>
            </a:p>
          </p:txBody>
        </p:sp>
        <p:sp>
          <p:nvSpPr>
            <p:cNvPr id="2544650" name="Text Box 10"/>
            <p:cNvSpPr txBox="1">
              <a:spLocks noChangeArrowheads="1"/>
            </p:cNvSpPr>
            <p:nvPr/>
          </p:nvSpPr>
          <p:spPr bwMode="auto">
            <a:xfrm>
              <a:off x="2688" y="824"/>
              <a:ext cx="1488" cy="4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600" i="1" smtClean="0">
                  <a:solidFill>
                    <a:srgbClr val="000000"/>
                  </a:solidFill>
                  <a:latin typeface="Arial" pitchFamily="34" charset="0"/>
                </a:rPr>
                <a:t>Constellations for Plate Boundary-Scale Vector Measurements</a:t>
              </a:r>
            </a:p>
          </p:txBody>
        </p:sp>
        <p:sp>
          <p:nvSpPr>
            <p:cNvPr id="2544651" name="Text Box 11"/>
            <p:cNvSpPr txBox="1">
              <a:spLocks noChangeArrowheads="1"/>
            </p:cNvSpPr>
            <p:nvPr/>
          </p:nvSpPr>
          <p:spPr bwMode="auto">
            <a:xfrm>
              <a:off x="4143" y="706"/>
              <a:ext cx="180"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mtClean="0">
                  <a:solidFill>
                    <a:srgbClr val="FFFFFF"/>
                  </a:solidFill>
                  <a:latin typeface="Times" pitchFamily="1" charset="0"/>
                </a:rPr>
                <a:t>a</a:t>
              </a:r>
              <a:endParaRPr lang="en-US" altLang="en-US" smtClean="0">
                <a:solidFill>
                  <a:srgbClr val="000000"/>
                </a:solidFill>
                <a:latin typeface="Times" pitchFamily="1" charset="0"/>
              </a:endParaRPr>
            </a:p>
          </p:txBody>
        </p:sp>
        <p:sp>
          <p:nvSpPr>
            <p:cNvPr id="2544652" name="Text Box 12"/>
            <p:cNvSpPr txBox="1">
              <a:spLocks noChangeArrowheads="1"/>
            </p:cNvSpPr>
            <p:nvPr/>
          </p:nvSpPr>
          <p:spPr bwMode="auto">
            <a:xfrm>
              <a:off x="4110" y="951"/>
              <a:ext cx="144" cy="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800" smtClean="0">
                  <a:solidFill>
                    <a:srgbClr val="FFFFFF"/>
                  </a:solidFill>
                  <a:latin typeface="Times" pitchFamily="1" charset="0"/>
                </a:rPr>
                <a:t>a</a:t>
              </a:r>
              <a:endParaRPr lang="en-US" altLang="en-US" sz="1200" smtClean="0">
                <a:solidFill>
                  <a:srgbClr val="000000"/>
                </a:solidFill>
                <a:latin typeface="Times" pitchFamily="1" charset="0"/>
              </a:endParaRPr>
            </a:p>
          </p:txBody>
        </p:sp>
        <p:sp>
          <p:nvSpPr>
            <p:cNvPr id="2544653" name="Text Box 13"/>
            <p:cNvSpPr txBox="1">
              <a:spLocks noChangeArrowheads="1"/>
            </p:cNvSpPr>
            <p:nvPr/>
          </p:nvSpPr>
          <p:spPr bwMode="auto">
            <a:xfrm>
              <a:off x="1728" y="950"/>
              <a:ext cx="796"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smtClean="0">
                  <a:solidFill>
                    <a:srgbClr val="000000"/>
                  </a:solidFill>
                  <a:latin typeface="Arial" pitchFamily="34" charset="0"/>
                </a:rPr>
                <a:t>Ice Sheets</a:t>
              </a:r>
              <a:endParaRPr lang="en-US" altLang="en-US" sz="2400" smtClean="0">
                <a:solidFill>
                  <a:srgbClr val="000000"/>
                </a:solidFill>
                <a:latin typeface="Times" pitchFamily="1" charset="0"/>
              </a:endParaRPr>
            </a:p>
          </p:txBody>
        </p:sp>
        <p:sp>
          <p:nvSpPr>
            <p:cNvPr id="2544654" name="Text Box 14"/>
            <p:cNvSpPr txBox="1">
              <a:spLocks noChangeArrowheads="1"/>
            </p:cNvSpPr>
            <p:nvPr/>
          </p:nvSpPr>
          <p:spPr bwMode="auto">
            <a:xfrm>
              <a:off x="950" y="1258"/>
              <a:ext cx="78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smtClean="0">
                  <a:solidFill>
                    <a:srgbClr val="000000"/>
                  </a:solidFill>
                  <a:latin typeface="Arial" pitchFamily="34" charset="0"/>
                </a:rPr>
                <a:t>Volcanoes</a:t>
              </a:r>
              <a:endParaRPr lang="en-US" altLang="en-US" sz="2400" smtClean="0">
                <a:solidFill>
                  <a:srgbClr val="000000"/>
                </a:solidFill>
                <a:latin typeface="Times" pitchFamily="1" charset="0"/>
              </a:endParaRPr>
            </a:p>
          </p:txBody>
        </p:sp>
        <p:sp>
          <p:nvSpPr>
            <p:cNvPr id="2544655" name="Text Box 15"/>
            <p:cNvSpPr txBox="1">
              <a:spLocks noChangeArrowheads="1"/>
            </p:cNvSpPr>
            <p:nvPr/>
          </p:nvSpPr>
          <p:spPr bwMode="auto">
            <a:xfrm>
              <a:off x="394" y="2160"/>
              <a:ext cx="114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smtClean="0">
                  <a:solidFill>
                    <a:srgbClr val="000000"/>
                  </a:solidFill>
                  <a:latin typeface="Arial" pitchFamily="34" charset="0"/>
                </a:rPr>
                <a:t>Long Valley, CA</a:t>
              </a:r>
              <a:endParaRPr lang="en-US" altLang="en-US" sz="2400" smtClean="0">
                <a:solidFill>
                  <a:srgbClr val="000000"/>
                </a:solidFill>
                <a:latin typeface="Times" pitchFamily="1" charset="0"/>
              </a:endParaRPr>
            </a:p>
          </p:txBody>
        </p:sp>
        <p:sp>
          <p:nvSpPr>
            <p:cNvPr id="2544656" name="Text Box 16"/>
            <p:cNvSpPr txBox="1">
              <a:spLocks noChangeArrowheads="1"/>
            </p:cNvSpPr>
            <p:nvPr/>
          </p:nvSpPr>
          <p:spPr bwMode="auto">
            <a:xfrm>
              <a:off x="336" y="3282"/>
              <a:ext cx="106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smtClean="0">
                  <a:solidFill>
                    <a:srgbClr val="000000"/>
                  </a:solidFill>
                  <a:latin typeface="Arial" pitchFamily="34" charset="0"/>
                </a:rPr>
                <a:t>Northridge, CA</a:t>
              </a:r>
              <a:endParaRPr lang="en-US" altLang="en-US" sz="2400" smtClean="0">
                <a:solidFill>
                  <a:srgbClr val="000000"/>
                </a:solidFill>
                <a:latin typeface="Times" pitchFamily="1" charset="0"/>
              </a:endParaRPr>
            </a:p>
          </p:txBody>
        </p:sp>
        <p:sp>
          <p:nvSpPr>
            <p:cNvPr id="2544657" name="Text Box 17"/>
            <p:cNvSpPr txBox="1">
              <a:spLocks noChangeArrowheads="1"/>
            </p:cNvSpPr>
            <p:nvPr/>
          </p:nvSpPr>
          <p:spPr bwMode="auto">
            <a:xfrm>
              <a:off x="1622" y="3643"/>
              <a:ext cx="1172"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smtClean="0">
                  <a:solidFill>
                    <a:srgbClr val="000000"/>
                  </a:solidFill>
                  <a:latin typeface="Arial" pitchFamily="34" charset="0"/>
                </a:rPr>
                <a:t>Hector Mine, CA</a:t>
              </a:r>
              <a:endParaRPr lang="en-US" altLang="en-US" sz="2400" smtClean="0">
                <a:solidFill>
                  <a:srgbClr val="000000"/>
                </a:solidFill>
                <a:latin typeface="Times" pitchFamily="1" charset="0"/>
              </a:endParaRPr>
            </a:p>
          </p:txBody>
        </p:sp>
        <p:sp>
          <p:nvSpPr>
            <p:cNvPr id="2544658" name="Text Box 18"/>
            <p:cNvSpPr txBox="1">
              <a:spLocks noChangeArrowheads="1"/>
            </p:cNvSpPr>
            <p:nvPr/>
          </p:nvSpPr>
          <p:spPr bwMode="auto">
            <a:xfrm>
              <a:off x="2210" y="1718"/>
              <a:ext cx="78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smtClean="0">
                  <a:solidFill>
                    <a:srgbClr val="000000"/>
                  </a:solidFill>
                  <a:latin typeface="Arial" pitchFamily="34" charset="0"/>
                </a:rPr>
                <a:t>Greenland</a:t>
              </a:r>
              <a:endParaRPr lang="en-US" altLang="en-US" sz="2400" smtClean="0">
                <a:solidFill>
                  <a:srgbClr val="000000"/>
                </a:solidFill>
                <a:latin typeface="Times" pitchFamily="1" charset="0"/>
              </a:endParaRPr>
            </a:p>
          </p:txBody>
        </p:sp>
        <p:sp>
          <p:nvSpPr>
            <p:cNvPr id="2544659" name="Line 19"/>
            <p:cNvSpPr>
              <a:spLocks noChangeShapeType="1"/>
            </p:cNvSpPr>
            <p:nvPr/>
          </p:nvSpPr>
          <p:spPr bwMode="auto">
            <a:xfrm flipV="1">
              <a:off x="2352" y="2539"/>
              <a:ext cx="663" cy="5"/>
            </a:xfrm>
            <a:prstGeom prst="line">
              <a:avLst/>
            </a:prstGeom>
            <a:noFill/>
            <a:ln w="127000">
              <a:solidFill>
                <a:srgbClr val="4D4D4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endParaRPr>
            </a:p>
          </p:txBody>
        </p:sp>
      </p:grpSp>
    </p:spTree>
    <p:extLst>
      <p:ext uri="{BB962C8B-B14F-4D97-AF65-F5344CB8AC3E}">
        <p14:creationId xmlns:p14="http://schemas.microsoft.com/office/powerpoint/2010/main" val="26052359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Cyberinfrastructure Context</a:t>
            </a:r>
            <a:endParaRPr lang="en-US" b="1" dirty="0"/>
          </a:p>
        </p:txBody>
      </p:sp>
      <p:sp>
        <p:nvSpPr>
          <p:cNvPr id="3" name="Content Placeholder 2"/>
          <p:cNvSpPr>
            <a:spLocks noGrp="1"/>
          </p:cNvSpPr>
          <p:nvPr>
            <p:ph idx="1"/>
          </p:nvPr>
        </p:nvSpPr>
        <p:spPr>
          <a:xfrm>
            <a:off x="0" y="1600200"/>
            <a:ext cx="8686800" cy="4525963"/>
          </a:xfrm>
        </p:spPr>
        <p:txBody>
          <a:bodyPr>
            <a:normAutofit lnSpcReduction="10000"/>
          </a:bodyPr>
          <a:lstStyle/>
          <a:p>
            <a:r>
              <a:rPr lang="en-US" dirty="0" smtClean="0"/>
              <a:t>There are a rich set of facilities</a:t>
            </a:r>
          </a:p>
          <a:p>
            <a:pPr lvl="1"/>
            <a:r>
              <a:rPr lang="en-US" dirty="0" smtClean="0">
                <a:solidFill>
                  <a:srgbClr val="FF0000"/>
                </a:solidFill>
              </a:rPr>
              <a:t>Production TeraGrid </a:t>
            </a:r>
            <a:r>
              <a:rPr lang="en-US" dirty="0" smtClean="0"/>
              <a:t>facilities with distributed and shared memory</a:t>
            </a:r>
          </a:p>
          <a:p>
            <a:pPr lvl="1"/>
            <a:r>
              <a:rPr lang="en-US" dirty="0" smtClean="0"/>
              <a:t>Experimental “</a:t>
            </a:r>
            <a:r>
              <a:rPr lang="en-US" smtClean="0"/>
              <a:t>Track 2D</a:t>
            </a:r>
            <a:r>
              <a:rPr lang="en-US" dirty="0" smtClean="0"/>
              <a:t>” Awards</a:t>
            </a:r>
          </a:p>
          <a:p>
            <a:pPr lvl="2"/>
            <a:r>
              <a:rPr lang="en-US" dirty="0" smtClean="0">
                <a:solidFill>
                  <a:srgbClr val="FF0000"/>
                </a:solidFill>
              </a:rPr>
              <a:t>FutureGrid</a:t>
            </a:r>
            <a:r>
              <a:rPr lang="en-US" dirty="0" smtClean="0"/>
              <a:t>: Distributed Systems experiments cf. Grid5000</a:t>
            </a:r>
          </a:p>
          <a:p>
            <a:pPr lvl="2"/>
            <a:r>
              <a:rPr lang="en-US" dirty="0" err="1" smtClean="0">
                <a:solidFill>
                  <a:srgbClr val="FF0000"/>
                </a:solidFill>
              </a:rPr>
              <a:t>Keeneland</a:t>
            </a:r>
            <a:r>
              <a:rPr lang="en-US" dirty="0" smtClean="0"/>
              <a:t>: Powerful GPU Cluster</a:t>
            </a:r>
          </a:p>
          <a:p>
            <a:pPr lvl="2"/>
            <a:r>
              <a:rPr lang="en-US" dirty="0" smtClean="0">
                <a:solidFill>
                  <a:srgbClr val="FF0000"/>
                </a:solidFill>
              </a:rPr>
              <a:t>Gordon</a:t>
            </a:r>
            <a:r>
              <a:rPr lang="en-US" dirty="0" smtClean="0"/>
              <a:t>: Large (distributed) Shared memory system with SSD aimed at data analysis/visualization</a:t>
            </a:r>
          </a:p>
          <a:p>
            <a:pPr lvl="1"/>
            <a:r>
              <a:rPr lang="en-US" dirty="0" smtClean="0">
                <a:solidFill>
                  <a:srgbClr val="FF0000"/>
                </a:solidFill>
              </a:rPr>
              <a:t>Open Science Grid </a:t>
            </a:r>
            <a:r>
              <a:rPr lang="en-US" dirty="0" smtClean="0"/>
              <a:t>aimed at High Throughput computing and strong campus bridging</a:t>
            </a:r>
          </a:p>
          <a:p>
            <a:pPr lvl="2"/>
            <a:endParaRPr lang="en-US" dirty="0"/>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1718335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9144006" cy="685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083424"/>
            <a:ext cx="9144000" cy="954107"/>
          </a:xfrm>
          <a:prstGeom prst="rect">
            <a:avLst/>
          </a:prstGeom>
        </p:spPr>
        <p:txBody>
          <a:bodyPr wrap="square">
            <a:spAutoFit/>
          </a:bodyPr>
          <a:lstStyle/>
          <a:p>
            <a:r>
              <a:rPr lang="en-US" sz="2800" b="1" dirty="0" smtClean="0">
                <a:hlinkClick r:id="rId4"/>
              </a:rPr>
              <a:t>http://research.microsoft.com/en-us/um/redmond/events/TonyHey/21216/player.htm</a:t>
            </a:r>
            <a:r>
              <a:rPr lang="en-US" sz="2800" b="1" dirty="0" smtClean="0"/>
              <a:t> </a:t>
            </a:r>
            <a:endParaRPr lang="en-US" sz="2800" b="1" dirty="0"/>
          </a:p>
        </p:txBody>
      </p:sp>
    </p:spTree>
    <p:extLst>
      <p:ext uri="{BB962C8B-B14F-4D97-AF65-F5344CB8AC3E}">
        <p14:creationId xmlns:p14="http://schemas.microsoft.com/office/powerpoint/2010/main" val="3505670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flipH="1">
            <a:off x="6553200" y="3886200"/>
            <a:ext cx="152400" cy="1524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7" name="Freeform 3"/>
          <p:cNvSpPr>
            <a:spLocks/>
          </p:cNvSpPr>
          <p:nvPr/>
        </p:nvSpPr>
        <p:spPr bwMode="auto">
          <a:xfrm>
            <a:off x="5181600" y="2743200"/>
            <a:ext cx="457200" cy="2209800"/>
          </a:xfrm>
          <a:custGeom>
            <a:avLst/>
            <a:gdLst>
              <a:gd name="T0" fmla="*/ 457200 w 1104"/>
              <a:gd name="T1" fmla="*/ 0 h 1584"/>
              <a:gd name="T2" fmla="*/ 198783 w 1104"/>
              <a:gd name="T3" fmla="*/ 468745 h 1584"/>
              <a:gd name="T4" fmla="*/ 0 w 1104"/>
              <a:gd name="T5" fmla="*/ 2209800 h 1584"/>
              <a:gd name="T6" fmla="*/ 0 60000 65536"/>
              <a:gd name="T7" fmla="*/ 0 60000 65536"/>
              <a:gd name="T8" fmla="*/ 0 60000 65536"/>
              <a:gd name="T9" fmla="*/ 0 w 1104"/>
              <a:gd name="T10" fmla="*/ 0 h 1584"/>
              <a:gd name="T11" fmla="*/ 1104 w 1104"/>
              <a:gd name="T12" fmla="*/ 1584 h 1584"/>
            </a:gdLst>
            <a:ahLst/>
            <a:cxnLst>
              <a:cxn ang="T6">
                <a:pos x="T0" y="T1"/>
              </a:cxn>
              <a:cxn ang="T7">
                <a:pos x="T2" y="T3"/>
              </a:cxn>
              <a:cxn ang="T8">
                <a:pos x="T4" y="T5"/>
              </a:cxn>
            </a:cxnLst>
            <a:rect l="T9" t="T10" r="T11" b="T12"/>
            <a:pathLst>
              <a:path w="1104" h="1584">
                <a:moveTo>
                  <a:pt x="1104" y="0"/>
                </a:moveTo>
                <a:cubicBezTo>
                  <a:pt x="884" y="36"/>
                  <a:pt x="664" y="72"/>
                  <a:pt x="480" y="336"/>
                </a:cubicBezTo>
                <a:cubicBezTo>
                  <a:pt x="296" y="600"/>
                  <a:pt x="148" y="1092"/>
                  <a:pt x="0" y="1584"/>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8" name="Freeform 4"/>
          <p:cNvSpPr>
            <a:spLocks/>
          </p:cNvSpPr>
          <p:nvPr/>
        </p:nvSpPr>
        <p:spPr bwMode="auto">
          <a:xfrm>
            <a:off x="4267200" y="2667000"/>
            <a:ext cx="1752600" cy="2514600"/>
          </a:xfrm>
          <a:custGeom>
            <a:avLst/>
            <a:gdLst>
              <a:gd name="T0" fmla="*/ 1752600 w 1104"/>
              <a:gd name="T1" fmla="*/ 0 h 1584"/>
              <a:gd name="T2" fmla="*/ 762000 w 1104"/>
              <a:gd name="T3" fmla="*/ 533400 h 1584"/>
              <a:gd name="T4" fmla="*/ 0 w 1104"/>
              <a:gd name="T5" fmla="*/ 2514600 h 1584"/>
              <a:gd name="T6" fmla="*/ 0 60000 65536"/>
              <a:gd name="T7" fmla="*/ 0 60000 65536"/>
              <a:gd name="T8" fmla="*/ 0 60000 65536"/>
              <a:gd name="T9" fmla="*/ 0 w 1104"/>
              <a:gd name="T10" fmla="*/ 0 h 1584"/>
              <a:gd name="T11" fmla="*/ 1104 w 1104"/>
              <a:gd name="T12" fmla="*/ 1584 h 1584"/>
            </a:gdLst>
            <a:ahLst/>
            <a:cxnLst>
              <a:cxn ang="T6">
                <a:pos x="T0" y="T1"/>
              </a:cxn>
              <a:cxn ang="T7">
                <a:pos x="T2" y="T3"/>
              </a:cxn>
              <a:cxn ang="T8">
                <a:pos x="T4" y="T5"/>
              </a:cxn>
            </a:cxnLst>
            <a:rect l="T9" t="T10" r="T11" b="T12"/>
            <a:pathLst>
              <a:path w="1104" h="1584">
                <a:moveTo>
                  <a:pt x="1104" y="0"/>
                </a:moveTo>
                <a:cubicBezTo>
                  <a:pt x="884" y="36"/>
                  <a:pt x="664" y="72"/>
                  <a:pt x="480" y="336"/>
                </a:cubicBezTo>
                <a:cubicBezTo>
                  <a:pt x="296" y="600"/>
                  <a:pt x="148" y="1092"/>
                  <a:pt x="0" y="1584"/>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29" name="Freeform 5"/>
          <p:cNvSpPr>
            <a:spLocks/>
          </p:cNvSpPr>
          <p:nvPr/>
        </p:nvSpPr>
        <p:spPr bwMode="auto">
          <a:xfrm>
            <a:off x="6019800" y="2667000"/>
            <a:ext cx="355600" cy="685800"/>
          </a:xfrm>
          <a:custGeom>
            <a:avLst/>
            <a:gdLst>
              <a:gd name="T0" fmla="*/ 0 w 224"/>
              <a:gd name="T1" fmla="*/ 0 h 432"/>
              <a:gd name="T2" fmla="*/ 304800 w 224"/>
              <a:gd name="T3" fmla="*/ 228600 h 432"/>
              <a:gd name="T4" fmla="*/ 304800 w 224"/>
              <a:gd name="T5" fmla="*/ 533400 h 432"/>
              <a:gd name="T6" fmla="*/ 152400 w 224"/>
              <a:gd name="T7" fmla="*/ 685800 h 432"/>
              <a:gd name="T8" fmla="*/ 0 60000 65536"/>
              <a:gd name="T9" fmla="*/ 0 60000 65536"/>
              <a:gd name="T10" fmla="*/ 0 60000 65536"/>
              <a:gd name="T11" fmla="*/ 0 60000 65536"/>
              <a:gd name="T12" fmla="*/ 0 w 224"/>
              <a:gd name="T13" fmla="*/ 0 h 432"/>
              <a:gd name="T14" fmla="*/ 224 w 224"/>
              <a:gd name="T15" fmla="*/ 432 h 432"/>
            </a:gdLst>
            <a:ahLst/>
            <a:cxnLst>
              <a:cxn ang="T8">
                <a:pos x="T0" y="T1"/>
              </a:cxn>
              <a:cxn ang="T9">
                <a:pos x="T2" y="T3"/>
              </a:cxn>
              <a:cxn ang="T10">
                <a:pos x="T4" y="T5"/>
              </a:cxn>
              <a:cxn ang="T11">
                <a:pos x="T6" y="T7"/>
              </a:cxn>
            </a:cxnLst>
            <a:rect l="T12" t="T13" r="T14" b="T15"/>
            <a:pathLst>
              <a:path w="224" h="432">
                <a:moveTo>
                  <a:pt x="0" y="0"/>
                </a:moveTo>
                <a:cubicBezTo>
                  <a:pt x="80" y="44"/>
                  <a:pt x="160" y="88"/>
                  <a:pt x="192" y="144"/>
                </a:cubicBezTo>
                <a:cubicBezTo>
                  <a:pt x="224" y="200"/>
                  <a:pt x="208" y="288"/>
                  <a:pt x="192" y="336"/>
                </a:cubicBezTo>
                <a:cubicBezTo>
                  <a:pt x="176" y="384"/>
                  <a:pt x="136" y="408"/>
                  <a:pt x="96" y="432"/>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0" name="Freeform 6"/>
          <p:cNvSpPr>
            <a:spLocks/>
          </p:cNvSpPr>
          <p:nvPr/>
        </p:nvSpPr>
        <p:spPr bwMode="auto">
          <a:xfrm>
            <a:off x="6019800" y="2667000"/>
            <a:ext cx="838200" cy="1295400"/>
          </a:xfrm>
          <a:custGeom>
            <a:avLst/>
            <a:gdLst>
              <a:gd name="T0" fmla="*/ 0 w 576"/>
              <a:gd name="T1" fmla="*/ 0 h 768"/>
              <a:gd name="T2" fmla="*/ 628650 w 576"/>
              <a:gd name="T3" fmla="*/ 242888 h 768"/>
              <a:gd name="T4" fmla="*/ 838200 w 576"/>
              <a:gd name="T5" fmla="*/ 647700 h 768"/>
              <a:gd name="T6" fmla="*/ 628650 w 576"/>
              <a:gd name="T7" fmla="*/ 1295400 h 768"/>
              <a:gd name="T8" fmla="*/ 0 60000 65536"/>
              <a:gd name="T9" fmla="*/ 0 60000 65536"/>
              <a:gd name="T10" fmla="*/ 0 60000 65536"/>
              <a:gd name="T11" fmla="*/ 0 60000 65536"/>
              <a:gd name="T12" fmla="*/ 0 w 576"/>
              <a:gd name="T13" fmla="*/ 0 h 768"/>
              <a:gd name="T14" fmla="*/ 576 w 576"/>
              <a:gd name="T15" fmla="*/ 768 h 768"/>
            </a:gdLst>
            <a:ahLst/>
            <a:cxnLst>
              <a:cxn ang="T8">
                <a:pos x="T0" y="T1"/>
              </a:cxn>
              <a:cxn ang="T9">
                <a:pos x="T2" y="T3"/>
              </a:cxn>
              <a:cxn ang="T10">
                <a:pos x="T4" y="T5"/>
              </a:cxn>
              <a:cxn ang="T11">
                <a:pos x="T6" y="T7"/>
              </a:cxn>
            </a:cxnLst>
            <a:rect l="T12" t="T13" r="T14" b="T15"/>
            <a:pathLst>
              <a:path w="576" h="768">
                <a:moveTo>
                  <a:pt x="0" y="0"/>
                </a:moveTo>
                <a:cubicBezTo>
                  <a:pt x="168" y="40"/>
                  <a:pt x="336" y="80"/>
                  <a:pt x="432" y="144"/>
                </a:cubicBezTo>
                <a:cubicBezTo>
                  <a:pt x="528" y="208"/>
                  <a:pt x="576" y="280"/>
                  <a:pt x="576" y="384"/>
                </a:cubicBezTo>
                <a:cubicBezTo>
                  <a:pt x="576" y="488"/>
                  <a:pt x="504" y="628"/>
                  <a:pt x="432" y="768"/>
                </a:cubicBezTo>
              </a:path>
            </a:pathLst>
          </a:custGeom>
          <a:noFill/>
          <a:ln w="28575">
            <a:solidFill>
              <a:srgbClr val="067E12"/>
            </a:solidFill>
            <a:round/>
            <a:headEnd/>
            <a:tailEnd/>
          </a:ln>
        </p:spPr>
        <p:txBody>
          <a:bodyPr wrap="none" anchor="ct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1" name="AutoShape 7"/>
          <p:cNvSpPr>
            <a:spLocks/>
          </p:cNvSpPr>
          <p:nvPr/>
        </p:nvSpPr>
        <p:spPr bwMode="auto">
          <a:xfrm>
            <a:off x="476250" y="869950"/>
            <a:ext cx="7956550" cy="5238750"/>
          </a:xfrm>
          <a:custGeom>
            <a:avLst/>
            <a:gdLst>
              <a:gd name="T0" fmla="*/ 0 w 21600"/>
              <a:gd name="T1" fmla="*/ 0 h 21600"/>
              <a:gd name="T2" fmla="*/ 21600 w 21600"/>
              <a:gd name="T3" fmla="*/ 21600 h 21600"/>
            </a:gdLst>
            <a:ahLst/>
            <a:cxnLst/>
            <a:rect l="T0" t="T1" r="T2" b="T3"/>
            <a:pathLst>
              <a:path w="21600" h="21600">
                <a:moveTo>
                  <a:pt x="2069" y="157"/>
                </a:moveTo>
                <a:lnTo>
                  <a:pt x="2000" y="890"/>
                </a:lnTo>
                <a:lnTo>
                  <a:pt x="1483" y="419"/>
                </a:lnTo>
                <a:lnTo>
                  <a:pt x="483" y="4425"/>
                </a:lnTo>
                <a:lnTo>
                  <a:pt x="0" y="6598"/>
                </a:lnTo>
                <a:lnTo>
                  <a:pt x="293" y="9399"/>
                </a:lnTo>
                <a:lnTo>
                  <a:pt x="379" y="11991"/>
                </a:lnTo>
                <a:lnTo>
                  <a:pt x="1017" y="13405"/>
                </a:lnTo>
                <a:lnTo>
                  <a:pt x="2207" y="14138"/>
                </a:lnTo>
                <a:cubicBezTo>
                  <a:pt x="2207" y="14138"/>
                  <a:pt x="3586" y="15892"/>
                  <a:pt x="3655" y="15866"/>
                </a:cubicBezTo>
                <a:cubicBezTo>
                  <a:pt x="3724" y="15840"/>
                  <a:pt x="5913" y="16311"/>
                  <a:pt x="5913" y="16311"/>
                </a:cubicBezTo>
                <a:lnTo>
                  <a:pt x="7361" y="18720"/>
                </a:lnTo>
                <a:lnTo>
                  <a:pt x="7775" y="18065"/>
                </a:lnTo>
                <a:lnTo>
                  <a:pt x="8343" y="18275"/>
                </a:lnTo>
                <a:lnTo>
                  <a:pt x="9464" y="21207"/>
                </a:lnTo>
                <a:lnTo>
                  <a:pt x="10395" y="21600"/>
                </a:lnTo>
                <a:lnTo>
                  <a:pt x="10395" y="20029"/>
                </a:lnTo>
                <a:lnTo>
                  <a:pt x="12188" y="18327"/>
                </a:lnTo>
                <a:lnTo>
                  <a:pt x="14549" y="18615"/>
                </a:lnTo>
                <a:lnTo>
                  <a:pt x="14377" y="18013"/>
                </a:lnTo>
                <a:lnTo>
                  <a:pt x="15911" y="17437"/>
                </a:lnTo>
                <a:lnTo>
                  <a:pt x="16359" y="17856"/>
                </a:lnTo>
                <a:lnTo>
                  <a:pt x="16911" y="17516"/>
                </a:lnTo>
                <a:lnTo>
                  <a:pt x="17566" y="18615"/>
                </a:lnTo>
                <a:lnTo>
                  <a:pt x="18118" y="20631"/>
                </a:lnTo>
                <a:lnTo>
                  <a:pt x="18600" y="21103"/>
                </a:lnTo>
                <a:lnTo>
                  <a:pt x="18928" y="19663"/>
                </a:lnTo>
                <a:lnTo>
                  <a:pt x="18135" y="16730"/>
                </a:lnTo>
                <a:lnTo>
                  <a:pt x="18428" y="14976"/>
                </a:lnTo>
                <a:lnTo>
                  <a:pt x="20324" y="11834"/>
                </a:lnTo>
                <a:lnTo>
                  <a:pt x="19807" y="10551"/>
                </a:lnTo>
                <a:lnTo>
                  <a:pt x="20186" y="7305"/>
                </a:lnTo>
                <a:lnTo>
                  <a:pt x="21307" y="6205"/>
                </a:lnTo>
                <a:lnTo>
                  <a:pt x="20859" y="4791"/>
                </a:lnTo>
                <a:lnTo>
                  <a:pt x="21600" y="3116"/>
                </a:lnTo>
                <a:lnTo>
                  <a:pt x="20910" y="1309"/>
                </a:lnTo>
                <a:lnTo>
                  <a:pt x="20393" y="1440"/>
                </a:lnTo>
                <a:lnTo>
                  <a:pt x="20204" y="3220"/>
                </a:lnTo>
                <a:cubicBezTo>
                  <a:pt x="20204" y="3220"/>
                  <a:pt x="17686" y="7191"/>
                  <a:pt x="16911" y="7252"/>
                </a:cubicBezTo>
                <a:cubicBezTo>
                  <a:pt x="16136" y="7314"/>
                  <a:pt x="15911" y="3561"/>
                  <a:pt x="15911" y="3561"/>
                </a:cubicBezTo>
                <a:lnTo>
                  <a:pt x="14015" y="1964"/>
                </a:lnTo>
                <a:lnTo>
                  <a:pt x="11377" y="1309"/>
                </a:lnTo>
                <a:lnTo>
                  <a:pt x="7981" y="1309"/>
                </a:lnTo>
                <a:lnTo>
                  <a:pt x="2120" y="0"/>
                </a:lnTo>
                <a:lnTo>
                  <a:pt x="2069" y="157"/>
                </a:lnTo>
                <a:close/>
                <a:moveTo>
                  <a:pt x="2069" y="157"/>
                </a:moveTo>
              </a:path>
            </a:pathLst>
          </a:custGeom>
          <a:noFill/>
          <a:ln w="25400">
            <a:solidFill>
              <a:schemeClr val="tx1"/>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2" name="AutoShape 8"/>
          <p:cNvSpPr>
            <a:spLocks/>
          </p:cNvSpPr>
          <p:nvPr/>
        </p:nvSpPr>
        <p:spPr bwMode="auto">
          <a:xfrm>
            <a:off x="1155700" y="2667000"/>
            <a:ext cx="4787900" cy="1244600"/>
          </a:xfrm>
          <a:custGeom>
            <a:avLst/>
            <a:gdLst>
              <a:gd name="T0" fmla="*/ 0 w 21600"/>
              <a:gd name="T1" fmla="*/ 0 h 21600"/>
              <a:gd name="T2" fmla="*/ 21600 w 21600"/>
              <a:gd name="T3" fmla="*/ 21600 h 21600"/>
            </a:gdLst>
            <a:ahLst/>
            <a:cxnLst/>
            <a:rect l="T0" t="T1" r="T2" b="T3"/>
            <a:pathLst>
              <a:path w="21600" h="21600">
                <a:moveTo>
                  <a:pt x="0" y="21600"/>
                </a:moveTo>
                <a:lnTo>
                  <a:pt x="9606" y="11141"/>
                </a:lnTo>
                <a:lnTo>
                  <a:pt x="21600" y="0"/>
                </a:lnTo>
              </a:path>
            </a:pathLst>
          </a:custGeom>
          <a:noFill/>
          <a:ln w="38100">
            <a:solidFill>
              <a:srgbClr val="067E12"/>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3" name="Line 9"/>
          <p:cNvSpPr>
            <a:spLocks noChangeShapeType="1"/>
          </p:cNvSpPr>
          <p:nvPr/>
        </p:nvSpPr>
        <p:spPr bwMode="auto">
          <a:xfrm flipV="1">
            <a:off x="5638800" y="2590800"/>
            <a:ext cx="381000" cy="3302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4" name="Line 10"/>
          <p:cNvSpPr>
            <a:spLocks noChangeShapeType="1"/>
          </p:cNvSpPr>
          <p:nvPr/>
        </p:nvSpPr>
        <p:spPr bwMode="auto">
          <a:xfrm>
            <a:off x="6019800" y="2667000"/>
            <a:ext cx="1165225" cy="223838"/>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5" name="Line 11"/>
          <p:cNvSpPr>
            <a:spLocks noChangeShapeType="1"/>
          </p:cNvSpPr>
          <p:nvPr/>
        </p:nvSpPr>
        <p:spPr bwMode="auto">
          <a:xfrm>
            <a:off x="6019800" y="2590800"/>
            <a:ext cx="127000" cy="447675"/>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6" name="Line 12"/>
          <p:cNvSpPr>
            <a:spLocks noChangeShapeType="1"/>
          </p:cNvSpPr>
          <p:nvPr/>
        </p:nvSpPr>
        <p:spPr bwMode="auto">
          <a:xfrm flipH="1">
            <a:off x="5867400" y="2667000"/>
            <a:ext cx="119063" cy="457200"/>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7" name="Line 13"/>
          <p:cNvSpPr>
            <a:spLocks noChangeShapeType="1"/>
          </p:cNvSpPr>
          <p:nvPr/>
        </p:nvSpPr>
        <p:spPr bwMode="auto">
          <a:xfrm flipH="1">
            <a:off x="1066800" y="3919538"/>
            <a:ext cx="84138" cy="347662"/>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8" name="AutoShape 14"/>
          <p:cNvSpPr>
            <a:spLocks/>
          </p:cNvSpPr>
          <p:nvPr/>
        </p:nvSpPr>
        <p:spPr bwMode="auto">
          <a:xfrm>
            <a:off x="1041400" y="38100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39" name="AutoShape 15"/>
          <p:cNvSpPr>
            <a:spLocks/>
          </p:cNvSpPr>
          <p:nvPr/>
        </p:nvSpPr>
        <p:spPr bwMode="auto">
          <a:xfrm>
            <a:off x="5880100" y="25273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40" name="Line 16"/>
          <p:cNvSpPr>
            <a:spLocks noChangeShapeType="1"/>
          </p:cNvSpPr>
          <p:nvPr/>
        </p:nvSpPr>
        <p:spPr bwMode="auto">
          <a:xfrm>
            <a:off x="3124200" y="3048000"/>
            <a:ext cx="117475" cy="287338"/>
          </a:xfrm>
          <a:prstGeom prst="line">
            <a:avLst/>
          </a:prstGeom>
          <a:noFill/>
          <a:ln w="28575">
            <a:solidFill>
              <a:srgbClr val="067E12"/>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42" name="Rectangle 18"/>
          <p:cNvSpPr>
            <a:spLocks/>
          </p:cNvSpPr>
          <p:nvPr/>
        </p:nvSpPr>
        <p:spPr bwMode="auto">
          <a:xfrm>
            <a:off x="508000" y="4432300"/>
            <a:ext cx="10033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SDSC</a:t>
            </a:r>
          </a:p>
        </p:txBody>
      </p:sp>
      <p:sp>
        <p:nvSpPr>
          <p:cNvPr id="26643" name="Rectangle 19"/>
          <p:cNvSpPr>
            <a:spLocks/>
          </p:cNvSpPr>
          <p:nvPr/>
        </p:nvSpPr>
        <p:spPr bwMode="auto">
          <a:xfrm>
            <a:off x="4114800" y="49530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TACC</a:t>
            </a:r>
          </a:p>
        </p:txBody>
      </p:sp>
      <p:sp>
        <p:nvSpPr>
          <p:cNvPr id="26644" name="Rectangle 20"/>
          <p:cNvSpPr>
            <a:spLocks/>
          </p:cNvSpPr>
          <p:nvPr/>
        </p:nvSpPr>
        <p:spPr bwMode="auto">
          <a:xfrm>
            <a:off x="4775200" y="2514600"/>
            <a:ext cx="752475"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UC/ANL</a:t>
            </a:r>
          </a:p>
        </p:txBody>
      </p:sp>
      <p:sp>
        <p:nvSpPr>
          <p:cNvPr id="26645" name="Rectangle 21"/>
          <p:cNvSpPr>
            <a:spLocks/>
          </p:cNvSpPr>
          <p:nvPr/>
        </p:nvSpPr>
        <p:spPr bwMode="auto">
          <a:xfrm>
            <a:off x="5181600" y="32766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NCSA</a:t>
            </a:r>
          </a:p>
        </p:txBody>
      </p:sp>
      <p:sp>
        <p:nvSpPr>
          <p:cNvPr id="26646" name="Rectangle 22"/>
          <p:cNvSpPr>
            <a:spLocks/>
          </p:cNvSpPr>
          <p:nvPr/>
        </p:nvSpPr>
        <p:spPr bwMode="auto">
          <a:xfrm>
            <a:off x="5867400" y="3657600"/>
            <a:ext cx="10414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ORNL</a:t>
            </a:r>
          </a:p>
        </p:txBody>
      </p:sp>
      <p:sp>
        <p:nvSpPr>
          <p:cNvPr id="26647" name="Rectangle 23"/>
          <p:cNvSpPr>
            <a:spLocks/>
          </p:cNvSpPr>
          <p:nvPr/>
        </p:nvSpPr>
        <p:spPr bwMode="auto">
          <a:xfrm>
            <a:off x="6342063" y="2895600"/>
            <a:ext cx="328612"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PU</a:t>
            </a:r>
          </a:p>
        </p:txBody>
      </p:sp>
      <p:sp>
        <p:nvSpPr>
          <p:cNvPr id="26648" name="Rectangle 24"/>
          <p:cNvSpPr>
            <a:spLocks/>
          </p:cNvSpPr>
          <p:nvPr/>
        </p:nvSpPr>
        <p:spPr bwMode="auto">
          <a:xfrm>
            <a:off x="5943600" y="3444875"/>
            <a:ext cx="258763"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IU</a:t>
            </a:r>
          </a:p>
        </p:txBody>
      </p:sp>
      <p:sp>
        <p:nvSpPr>
          <p:cNvPr id="26649" name="Rectangle 25"/>
          <p:cNvSpPr>
            <a:spLocks/>
          </p:cNvSpPr>
          <p:nvPr/>
        </p:nvSpPr>
        <p:spPr bwMode="auto">
          <a:xfrm>
            <a:off x="7086600" y="2590800"/>
            <a:ext cx="446087"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PSC</a:t>
            </a:r>
          </a:p>
        </p:txBody>
      </p:sp>
      <p:sp>
        <p:nvSpPr>
          <p:cNvPr id="26650" name="Rectangle 26"/>
          <p:cNvSpPr>
            <a:spLocks/>
          </p:cNvSpPr>
          <p:nvPr/>
        </p:nvSpPr>
        <p:spPr bwMode="auto">
          <a:xfrm>
            <a:off x="3236913" y="2819400"/>
            <a:ext cx="595312"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NCAR</a:t>
            </a:r>
          </a:p>
        </p:txBody>
      </p:sp>
      <p:sp>
        <p:nvSpPr>
          <p:cNvPr id="7195" name="Oval 27"/>
          <p:cNvSpPr>
            <a:spLocks/>
          </p:cNvSpPr>
          <p:nvPr/>
        </p:nvSpPr>
        <p:spPr bwMode="auto">
          <a:xfrm>
            <a:off x="6032500" y="29083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6" name="Oval 28"/>
          <p:cNvSpPr>
            <a:spLocks/>
          </p:cNvSpPr>
          <p:nvPr/>
        </p:nvSpPr>
        <p:spPr bwMode="auto">
          <a:xfrm>
            <a:off x="5580063" y="2832100"/>
            <a:ext cx="211137"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7" name="Oval 29"/>
          <p:cNvSpPr>
            <a:spLocks/>
          </p:cNvSpPr>
          <p:nvPr/>
        </p:nvSpPr>
        <p:spPr bwMode="auto">
          <a:xfrm>
            <a:off x="965200" y="4165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8" name="Oval 30"/>
          <p:cNvSpPr>
            <a:spLocks/>
          </p:cNvSpPr>
          <p:nvPr/>
        </p:nvSpPr>
        <p:spPr bwMode="auto">
          <a:xfrm>
            <a:off x="5715000" y="30480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199" name="Oval 31"/>
          <p:cNvSpPr>
            <a:spLocks/>
          </p:cNvSpPr>
          <p:nvPr/>
        </p:nvSpPr>
        <p:spPr bwMode="auto">
          <a:xfrm>
            <a:off x="6083300" y="3276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0" name="Oval 32"/>
          <p:cNvSpPr>
            <a:spLocks/>
          </p:cNvSpPr>
          <p:nvPr/>
        </p:nvSpPr>
        <p:spPr bwMode="auto">
          <a:xfrm>
            <a:off x="4114800" y="51816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1" name="Oval 33"/>
          <p:cNvSpPr>
            <a:spLocks/>
          </p:cNvSpPr>
          <p:nvPr/>
        </p:nvSpPr>
        <p:spPr bwMode="auto">
          <a:xfrm>
            <a:off x="7086600" y="28194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2" name="Oval 34"/>
          <p:cNvSpPr>
            <a:spLocks/>
          </p:cNvSpPr>
          <p:nvPr/>
        </p:nvSpPr>
        <p:spPr bwMode="auto">
          <a:xfrm>
            <a:off x="3048000" y="29845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3" name="Oval 35"/>
          <p:cNvSpPr>
            <a:spLocks/>
          </p:cNvSpPr>
          <p:nvPr/>
        </p:nvSpPr>
        <p:spPr bwMode="auto">
          <a:xfrm>
            <a:off x="6578600" y="38100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4" name="AutoShape 36"/>
          <p:cNvSpPr>
            <a:spLocks/>
          </p:cNvSpPr>
          <p:nvPr/>
        </p:nvSpPr>
        <p:spPr bwMode="auto">
          <a:xfrm>
            <a:off x="660400" y="36830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5" name="AutoShape 37"/>
          <p:cNvSpPr>
            <a:spLocks/>
          </p:cNvSpPr>
          <p:nvPr/>
        </p:nvSpPr>
        <p:spPr bwMode="auto">
          <a:xfrm>
            <a:off x="5473700" y="22479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6" name="AutoShape 38"/>
          <p:cNvSpPr>
            <a:spLocks/>
          </p:cNvSpPr>
          <p:nvPr/>
        </p:nvSpPr>
        <p:spPr bwMode="auto">
          <a:xfrm>
            <a:off x="812800" y="38481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07" name="AutoShape 39"/>
          <p:cNvSpPr>
            <a:spLocks/>
          </p:cNvSpPr>
          <p:nvPr/>
        </p:nvSpPr>
        <p:spPr bwMode="auto">
          <a:xfrm>
            <a:off x="7315200" y="36830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64" name="Rectangle 40"/>
          <p:cNvSpPr>
            <a:spLocks/>
          </p:cNvSpPr>
          <p:nvPr/>
        </p:nvSpPr>
        <p:spPr bwMode="auto">
          <a:xfrm>
            <a:off x="609600" y="3429000"/>
            <a:ext cx="1003300" cy="2032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Caltech</a:t>
            </a:r>
          </a:p>
        </p:txBody>
      </p:sp>
      <p:sp>
        <p:nvSpPr>
          <p:cNvPr id="26665" name="Rectangle 41"/>
          <p:cNvSpPr>
            <a:spLocks/>
          </p:cNvSpPr>
          <p:nvPr/>
        </p:nvSpPr>
        <p:spPr bwMode="auto">
          <a:xfrm>
            <a:off x="0" y="4038600"/>
            <a:ext cx="1003300" cy="2032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USC/ISI</a:t>
            </a:r>
          </a:p>
        </p:txBody>
      </p:sp>
      <p:sp>
        <p:nvSpPr>
          <p:cNvPr id="26666" name="Rectangle 42"/>
          <p:cNvSpPr>
            <a:spLocks/>
          </p:cNvSpPr>
          <p:nvPr/>
        </p:nvSpPr>
        <p:spPr bwMode="auto">
          <a:xfrm>
            <a:off x="7010400" y="3429000"/>
            <a:ext cx="1270000" cy="203200"/>
          </a:xfrm>
          <a:prstGeom prst="rect">
            <a:avLst/>
          </a:prstGeom>
          <a:solidFill>
            <a:schemeClr val="bg1"/>
          </a:solid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UNC/RENCI</a:t>
            </a:r>
          </a:p>
        </p:txBody>
      </p:sp>
      <p:sp>
        <p:nvSpPr>
          <p:cNvPr id="26667" name="Rectangle 43"/>
          <p:cNvSpPr>
            <a:spLocks/>
          </p:cNvSpPr>
          <p:nvPr/>
        </p:nvSpPr>
        <p:spPr bwMode="auto">
          <a:xfrm>
            <a:off x="5181600" y="2057400"/>
            <a:ext cx="377825" cy="212725"/>
          </a:xfrm>
          <a:prstGeom prst="rect">
            <a:avLst/>
          </a:prstGeom>
          <a:noFill/>
          <a:ln w="9525">
            <a:noFill/>
            <a:miter lim="800000"/>
            <a:headEnd/>
            <a:tailEnd/>
          </a:ln>
        </p:spPr>
        <p:txBody>
          <a:bodyPr wrap="none" lIns="0" tIns="0" rIns="40639" bIns="0">
            <a:spAutoFit/>
          </a:bodyPr>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i="1" dirty="0">
                <a:solidFill>
                  <a:srgbClr val="140083"/>
                </a:solidFill>
                <a:latin typeface="Times" pitchFamily="80" charset="0"/>
                <a:ea typeface="ＭＳ Ｐゴシック" pitchFamily="34" charset="-128"/>
                <a:cs typeface="Arial" pitchFamily="34" charset="0"/>
                <a:sym typeface="Arial" pitchFamily="34" charset="0"/>
              </a:rPr>
              <a:t>UW</a:t>
            </a:r>
          </a:p>
        </p:txBody>
      </p:sp>
      <p:sp>
        <p:nvSpPr>
          <p:cNvPr id="7212" name="Oval 44"/>
          <p:cNvSpPr>
            <a:spLocks/>
          </p:cNvSpPr>
          <p:nvPr/>
        </p:nvSpPr>
        <p:spPr bwMode="auto">
          <a:xfrm>
            <a:off x="1363662" y="54991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7213" name="AutoShape 45"/>
          <p:cNvSpPr>
            <a:spLocks/>
          </p:cNvSpPr>
          <p:nvPr/>
        </p:nvSpPr>
        <p:spPr bwMode="auto">
          <a:xfrm>
            <a:off x="1371600" y="5791200"/>
            <a:ext cx="190500" cy="228600"/>
          </a:xfrm>
          <a:prstGeom prst="diamond">
            <a:avLst/>
          </a:prstGeom>
          <a:solidFill>
            <a:srgbClr val="1D00AA"/>
          </a:solidFill>
          <a:ln w="9525">
            <a:solidFill>
              <a:srgbClr val="13007E"/>
            </a:solid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0" name="Rectangle 46"/>
          <p:cNvSpPr>
            <a:spLocks/>
          </p:cNvSpPr>
          <p:nvPr/>
        </p:nvSpPr>
        <p:spPr bwMode="auto">
          <a:xfrm>
            <a:off x="1638300" y="5486400"/>
            <a:ext cx="2019300" cy="1905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dirty="0">
                <a:solidFill>
                  <a:srgbClr val="140083"/>
                </a:solidFill>
                <a:latin typeface="Times" pitchFamily="80" charset="0"/>
                <a:ea typeface="ＭＳ Ｐゴシック" pitchFamily="34" charset="-128"/>
                <a:cs typeface="Arial" pitchFamily="34" charset="0"/>
                <a:sym typeface="Arial" pitchFamily="34" charset="0"/>
              </a:rPr>
              <a:t>Resource Provider (RP)</a:t>
            </a:r>
          </a:p>
        </p:txBody>
      </p:sp>
      <p:sp>
        <p:nvSpPr>
          <p:cNvPr id="26671" name="Rectangle 47"/>
          <p:cNvSpPr>
            <a:spLocks/>
          </p:cNvSpPr>
          <p:nvPr/>
        </p:nvSpPr>
        <p:spPr bwMode="auto">
          <a:xfrm>
            <a:off x="1435100" y="5816600"/>
            <a:ext cx="2679700" cy="1905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i="1" dirty="0">
                <a:solidFill>
                  <a:srgbClr val="140083"/>
                </a:solidFill>
                <a:latin typeface="Times" pitchFamily="80" charset="0"/>
                <a:ea typeface="ＭＳ Ｐゴシック" pitchFamily="34" charset="-128"/>
                <a:cs typeface="Arial" pitchFamily="34" charset="0"/>
                <a:sym typeface="Arial" pitchFamily="34" charset="0"/>
              </a:rPr>
              <a:t>Software Integration Partner</a:t>
            </a:r>
          </a:p>
        </p:txBody>
      </p:sp>
      <p:sp>
        <p:nvSpPr>
          <p:cNvPr id="7216" name="Rectangle 48"/>
          <p:cNvSpPr>
            <a:spLocks/>
          </p:cNvSpPr>
          <p:nvPr/>
        </p:nvSpPr>
        <p:spPr bwMode="auto">
          <a:xfrm>
            <a:off x="5994400" y="2362200"/>
            <a:ext cx="177800" cy="152400"/>
          </a:xfrm>
          <a:prstGeom prst="rect">
            <a:avLst/>
          </a:prstGeom>
          <a:solidFill>
            <a:srgbClr val="005015"/>
          </a:solidFill>
          <a:ln w="9525">
            <a:noFill/>
            <a:miter lim="800000"/>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3" name="Rectangle 49"/>
          <p:cNvSpPr>
            <a:spLocks/>
          </p:cNvSpPr>
          <p:nvPr/>
        </p:nvSpPr>
        <p:spPr bwMode="auto">
          <a:xfrm>
            <a:off x="5851525" y="2133600"/>
            <a:ext cx="1768475" cy="3810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i="1" dirty="0">
                <a:solidFill>
                  <a:srgbClr val="005015"/>
                </a:solidFill>
                <a:latin typeface="Times" pitchFamily="80" charset="0"/>
                <a:ea typeface="ＭＳ Ｐゴシック" pitchFamily="34" charset="-128"/>
                <a:cs typeface="Arial" pitchFamily="34" charset="0"/>
                <a:sym typeface="Arial" pitchFamily="34" charset="0"/>
              </a:rPr>
              <a:t>Grid Infrastructure Group (</a:t>
            </a:r>
            <a:r>
              <a:rPr lang="en-US" sz="1200" i="1" dirty="0" err="1">
                <a:solidFill>
                  <a:srgbClr val="005015"/>
                </a:solidFill>
                <a:latin typeface="Times" pitchFamily="80" charset="0"/>
                <a:ea typeface="ＭＳ Ｐゴシック" pitchFamily="34" charset="-128"/>
                <a:cs typeface="Arial" pitchFamily="34" charset="0"/>
                <a:sym typeface="Arial" pitchFamily="34" charset="0"/>
              </a:rPr>
              <a:t>UChicago</a:t>
            </a:r>
            <a:r>
              <a:rPr lang="en-US" sz="1200" i="1" dirty="0">
                <a:solidFill>
                  <a:srgbClr val="005015"/>
                </a:solidFill>
                <a:latin typeface="Times" pitchFamily="80" charset="0"/>
                <a:ea typeface="ＭＳ Ｐゴシック" pitchFamily="34" charset="-128"/>
                <a:cs typeface="Arial" pitchFamily="34" charset="0"/>
                <a:sym typeface="Arial" pitchFamily="34" charset="0"/>
              </a:rPr>
              <a:t>)</a:t>
            </a:r>
          </a:p>
        </p:txBody>
      </p:sp>
      <p:sp>
        <p:nvSpPr>
          <p:cNvPr id="26674" name="Rectangle 50"/>
          <p:cNvSpPr>
            <a:spLocks noGrp="1" noChangeArrowheads="1"/>
          </p:cNvSpPr>
          <p:nvPr>
            <p:ph type="title"/>
          </p:nvPr>
        </p:nvSpPr>
        <p:spPr>
          <a:xfrm>
            <a:off x="0" y="76200"/>
            <a:ext cx="2286000" cy="762000"/>
          </a:xfrm>
        </p:spPr>
        <p:txBody>
          <a:bodyPr rIns="81279"/>
          <a:lstStyle/>
          <a:p>
            <a:pPr eaLnBrk="1" hangingPunct="1">
              <a:tabLst>
                <a:tab pos="0" algn="l"/>
                <a:tab pos="914400" algn="l"/>
                <a:tab pos="1828800" algn="l"/>
                <a:tab pos="2743200" algn="l"/>
                <a:tab pos="3657600" algn="l"/>
                <a:tab pos="4572000" algn="l"/>
                <a:tab pos="5486400" algn="l"/>
                <a:tab pos="6400800" algn="l"/>
                <a:tab pos="7315200" algn="l"/>
                <a:tab pos="8229600" algn="l"/>
              </a:tabLst>
            </a:pPr>
            <a:r>
              <a:rPr lang="en-US" b="1" dirty="0" smtClean="0">
                <a:ea typeface="ＭＳ Ｐゴシック" pitchFamily="34" charset="-128"/>
              </a:rPr>
              <a:t>TeraGrid</a:t>
            </a:r>
          </a:p>
        </p:txBody>
      </p:sp>
      <p:sp>
        <p:nvSpPr>
          <p:cNvPr id="58" name="Content Placeholder 57"/>
          <p:cNvSpPr>
            <a:spLocks noGrp="1"/>
          </p:cNvSpPr>
          <p:nvPr>
            <p:ph idx="1"/>
          </p:nvPr>
        </p:nvSpPr>
        <p:spPr>
          <a:xfrm>
            <a:off x="2286000" y="76200"/>
            <a:ext cx="6858000" cy="762000"/>
          </a:xfrm>
        </p:spPr>
        <p:txBody>
          <a:bodyPr>
            <a:normAutofit fontScale="77500" lnSpcReduction="20000"/>
          </a:bodyPr>
          <a:lstStyle/>
          <a:p>
            <a:r>
              <a:rPr lang="en-US" dirty="0" smtClean="0">
                <a:solidFill>
                  <a:schemeClr val="tx1"/>
                </a:solidFill>
              </a:rPr>
              <a:t>~2 </a:t>
            </a:r>
            <a:r>
              <a:rPr lang="en-US" dirty="0" err="1" smtClean="0">
                <a:solidFill>
                  <a:schemeClr val="tx1"/>
                </a:solidFill>
              </a:rPr>
              <a:t>Petaflops</a:t>
            </a:r>
            <a:r>
              <a:rPr lang="en-US" dirty="0" smtClean="0">
                <a:solidFill>
                  <a:schemeClr val="tx1"/>
                </a:solidFill>
              </a:rPr>
              <a:t>; over 20 </a:t>
            </a:r>
            <a:r>
              <a:rPr lang="en-US" dirty="0" err="1" smtClean="0">
                <a:solidFill>
                  <a:schemeClr val="tx1"/>
                </a:solidFill>
              </a:rPr>
              <a:t>PetaBytes</a:t>
            </a:r>
            <a:r>
              <a:rPr lang="en-US" dirty="0" smtClean="0">
                <a:solidFill>
                  <a:schemeClr val="tx1"/>
                </a:solidFill>
              </a:rPr>
              <a:t> of storage (disk and tape), over 100 scientific data collections</a:t>
            </a:r>
            <a:endParaRPr lang="en-US" dirty="0">
              <a:solidFill>
                <a:schemeClr val="tx1"/>
              </a:solidFill>
            </a:endParaRPr>
          </a:p>
        </p:txBody>
      </p:sp>
      <p:pic>
        <p:nvPicPr>
          <p:cNvPr id="26675" name="Picture 51"/>
          <p:cNvPicPr>
            <a:picLocks noChangeAspect="1" noChangeArrowheads="1"/>
          </p:cNvPicPr>
          <p:nvPr/>
        </p:nvPicPr>
        <p:blipFill>
          <a:blip r:embed="rId3" cstate="print"/>
          <a:srcRect/>
          <a:stretch>
            <a:fillRect/>
          </a:stretch>
        </p:blipFill>
        <p:spPr bwMode="auto">
          <a:xfrm>
            <a:off x="979488" y="1257300"/>
            <a:ext cx="893762" cy="876300"/>
          </a:xfrm>
          <a:prstGeom prst="rect">
            <a:avLst/>
          </a:prstGeom>
          <a:noFill/>
          <a:ln w="9525">
            <a:noFill/>
            <a:miter lim="800000"/>
            <a:headEnd/>
            <a:tailEnd/>
          </a:ln>
        </p:spPr>
      </p:pic>
      <p:sp>
        <p:nvSpPr>
          <p:cNvPr id="7220" name="Oval 52"/>
          <p:cNvSpPr>
            <a:spLocks/>
          </p:cNvSpPr>
          <p:nvPr/>
        </p:nvSpPr>
        <p:spPr bwMode="auto">
          <a:xfrm>
            <a:off x="6400800" y="39624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7" name="Rectangle 53"/>
          <p:cNvSpPr>
            <a:spLocks/>
          </p:cNvSpPr>
          <p:nvPr/>
        </p:nvSpPr>
        <p:spPr bwMode="auto">
          <a:xfrm>
            <a:off x="5638800" y="4114800"/>
            <a:ext cx="10414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solidFill>
                  <a:srgbClr val="140083"/>
                </a:solidFill>
                <a:latin typeface="Times" pitchFamily="80" charset="0"/>
                <a:ea typeface="ＭＳ Ｐゴシック" pitchFamily="34" charset="-128"/>
                <a:cs typeface="Arial" pitchFamily="34" charset="0"/>
                <a:sym typeface="Arial" pitchFamily="34" charset="0"/>
              </a:rPr>
              <a:t>NICS</a:t>
            </a:r>
          </a:p>
        </p:txBody>
      </p:sp>
      <p:sp>
        <p:nvSpPr>
          <p:cNvPr id="7222" name="Oval 54"/>
          <p:cNvSpPr>
            <a:spLocks/>
          </p:cNvSpPr>
          <p:nvPr/>
        </p:nvSpPr>
        <p:spPr bwMode="auto">
          <a:xfrm>
            <a:off x="5105400" y="4876800"/>
            <a:ext cx="211138" cy="215900"/>
          </a:xfrm>
          <a:prstGeom prst="ellipse">
            <a:avLst/>
          </a:prstGeom>
          <a:solidFill>
            <a:srgbClr val="8E0000"/>
          </a:solidFill>
          <a:ln w="9525">
            <a:noFill/>
            <a:round/>
            <a:headEnd/>
            <a:tailEnd/>
          </a:ln>
          <a:effectLst>
            <a:outerShdw dist="101600" dir="2700000" algn="ctr" rotWithShape="0">
              <a:schemeClr val="bg2">
                <a:alpha val="93999"/>
              </a:schemeClr>
            </a:outerShdw>
          </a:effectLst>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79" name="Rectangle 55"/>
          <p:cNvSpPr>
            <a:spLocks/>
          </p:cNvSpPr>
          <p:nvPr/>
        </p:nvSpPr>
        <p:spPr bwMode="auto">
          <a:xfrm>
            <a:off x="5105400" y="4800600"/>
            <a:ext cx="1016000" cy="2159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a:solidFill>
                  <a:srgbClr val="140083"/>
                </a:solidFill>
                <a:latin typeface="Times" pitchFamily="80" charset="0"/>
                <a:ea typeface="ＭＳ Ｐゴシック" pitchFamily="34" charset="-128"/>
                <a:cs typeface="Arial" pitchFamily="34" charset="0"/>
                <a:sym typeface="Arial" pitchFamily="34" charset="0"/>
              </a:rPr>
              <a:t>LONI</a:t>
            </a:r>
          </a:p>
        </p:txBody>
      </p:sp>
      <p:sp>
        <p:nvSpPr>
          <p:cNvPr id="26680" name="AutoShape 56"/>
          <p:cNvSpPr>
            <a:spLocks/>
          </p:cNvSpPr>
          <p:nvPr/>
        </p:nvSpPr>
        <p:spPr bwMode="auto">
          <a:xfrm>
            <a:off x="1371600" y="60960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26681" name="Rectangle 57"/>
          <p:cNvSpPr>
            <a:spLocks/>
          </p:cNvSpPr>
          <p:nvPr/>
        </p:nvSpPr>
        <p:spPr bwMode="auto">
          <a:xfrm>
            <a:off x="1600200" y="6096000"/>
            <a:ext cx="1371600" cy="228600"/>
          </a:xfrm>
          <a:prstGeom prst="rect">
            <a:avLst/>
          </a:prstGeom>
          <a:noFill/>
          <a:ln w="9525">
            <a:noFill/>
            <a:miter lim="800000"/>
            <a:headEnd/>
            <a:tailEnd/>
          </a:ln>
        </p:spPr>
        <p:txBody>
          <a:bodyPr lIns="0" tIns="0" rIns="40639" bIns="0"/>
          <a:lstStyle/>
          <a:p>
            <a:pPr marL="39688" algn="ct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i="1" dirty="0">
                <a:solidFill>
                  <a:srgbClr val="140083"/>
                </a:solidFill>
                <a:latin typeface="Times" pitchFamily="80" charset="0"/>
                <a:ea typeface="ＭＳ Ｐゴシック" pitchFamily="34" charset="-128"/>
                <a:cs typeface="Arial" pitchFamily="34" charset="0"/>
                <a:sym typeface="Arial" pitchFamily="34" charset="0"/>
              </a:rPr>
              <a:t>Network Hub</a:t>
            </a:r>
          </a:p>
        </p:txBody>
      </p:sp>
      <p:sp>
        <p:nvSpPr>
          <p:cNvPr id="26641" name="AutoShape 17"/>
          <p:cNvSpPr>
            <a:spLocks/>
          </p:cNvSpPr>
          <p:nvPr/>
        </p:nvSpPr>
        <p:spPr bwMode="auto">
          <a:xfrm>
            <a:off x="3136900" y="3225800"/>
            <a:ext cx="215900" cy="215900"/>
          </a:xfrm>
          <a:custGeom>
            <a:avLst/>
            <a:gdLst>
              <a:gd name="T0" fmla="*/ 0 w 22712"/>
              <a:gd name="T1" fmla="*/ 0 h 23880"/>
              <a:gd name="T2" fmla="*/ 22712 w 22712"/>
              <a:gd name="T3" fmla="*/ 23880 h 23880"/>
            </a:gdLst>
            <a:ahLst/>
            <a:cxnLst/>
            <a:rect l="T0" t="T1" r="T2" b="T3"/>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C000"/>
          </a:solidFill>
          <a:ln w="9525">
            <a:solidFill>
              <a:srgbClr val="1104FF"/>
            </a:solid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pic>
        <p:nvPicPr>
          <p:cNvPr id="4098" name="Picture 2" descr="http://www.teragridforum.org/mediawiki/images/5/5a/TG-ribbon-map-2008.jpg"/>
          <p:cNvPicPr>
            <a:picLocks noChangeAspect="1" noChangeArrowheads="1"/>
          </p:cNvPicPr>
          <p:nvPr/>
        </p:nvPicPr>
        <p:blipFill>
          <a:blip r:embed="rId4" cstate="print"/>
          <a:srcRect/>
          <a:stretch>
            <a:fillRect/>
          </a:stretch>
        </p:blipFill>
        <p:spPr bwMode="auto">
          <a:xfrm>
            <a:off x="0" y="838200"/>
            <a:ext cx="9144000" cy="6019800"/>
          </a:xfrm>
          <a:prstGeom prst="rect">
            <a:avLst/>
          </a:prstGeom>
          <a:noFill/>
        </p:spPr>
      </p:pic>
    </p:spTree>
    <p:extLst>
      <p:ext uri="{BB962C8B-B14F-4D97-AF65-F5344CB8AC3E}">
        <p14:creationId xmlns:p14="http://schemas.microsoft.com/office/powerpoint/2010/main" val="16344387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TeraGrid Resources and Services</a:t>
            </a:r>
          </a:p>
        </p:txBody>
      </p:sp>
      <p:sp>
        <p:nvSpPr>
          <p:cNvPr id="8195" name="Rectangle 3"/>
          <p:cNvSpPr>
            <a:spLocks noGrp="1" noChangeArrowheads="1"/>
          </p:cNvSpPr>
          <p:nvPr>
            <p:ph sz="half" idx="1"/>
          </p:nvPr>
        </p:nvSpPr>
        <p:spPr/>
        <p:txBody>
          <a:bodyPr>
            <a:normAutofit fontScale="70000" lnSpcReduction="20000"/>
          </a:bodyPr>
          <a:lstStyle/>
          <a:p>
            <a:r>
              <a:rPr lang="en-US" dirty="0" smtClean="0"/>
              <a:t>Computing: ~2 </a:t>
            </a:r>
            <a:r>
              <a:rPr lang="en-US" dirty="0" err="1" smtClean="0"/>
              <a:t>PFlops</a:t>
            </a:r>
            <a:r>
              <a:rPr lang="en-US" dirty="0" smtClean="0"/>
              <a:t> aggregate </a:t>
            </a:r>
          </a:p>
          <a:p>
            <a:pPr lvl="1"/>
            <a:r>
              <a:rPr lang="en-US" dirty="0" smtClean="0"/>
              <a:t>more than two </a:t>
            </a:r>
            <a:r>
              <a:rPr lang="en-US" dirty="0" err="1" smtClean="0"/>
              <a:t>PFlops</a:t>
            </a:r>
            <a:r>
              <a:rPr lang="en-US" dirty="0" smtClean="0"/>
              <a:t> of computing power today and growing</a:t>
            </a:r>
          </a:p>
          <a:p>
            <a:pPr lvl="2"/>
            <a:r>
              <a:rPr lang="en-US" dirty="0" smtClean="0"/>
              <a:t>Ranger: 579 </a:t>
            </a:r>
            <a:r>
              <a:rPr lang="en-US" dirty="0" err="1" smtClean="0"/>
              <a:t>Tflop</a:t>
            </a:r>
            <a:r>
              <a:rPr lang="en-US" dirty="0" smtClean="0"/>
              <a:t> Sun Constellation resource at TACC</a:t>
            </a:r>
          </a:p>
          <a:p>
            <a:pPr lvl="2"/>
            <a:r>
              <a:rPr lang="en-US" dirty="0" smtClean="0"/>
              <a:t>Kraken: 1.03 </a:t>
            </a:r>
            <a:r>
              <a:rPr lang="en-US" dirty="0" err="1" smtClean="0"/>
              <a:t>Pflop</a:t>
            </a:r>
            <a:r>
              <a:rPr lang="en-US" dirty="0" smtClean="0"/>
              <a:t> Cray XT5 NICS/UTK</a:t>
            </a:r>
          </a:p>
          <a:p>
            <a:r>
              <a:rPr lang="en-US" dirty="0" smtClean="0"/>
              <a:t>Remote visualization servers and software</a:t>
            </a:r>
          </a:p>
          <a:p>
            <a:pPr lvl="1"/>
            <a:r>
              <a:rPr lang="en-US" dirty="0" smtClean="0"/>
              <a:t>Spur: 128 core, 32 GPU cluster connected to Ranger’s interconnect </a:t>
            </a:r>
          </a:p>
          <a:p>
            <a:pPr lvl="1"/>
            <a:r>
              <a:rPr lang="en-US" dirty="0" smtClean="0"/>
              <a:t>Longhorn: 2048 core, 512 GPU cluster directly connected to Ranger’s parallel file system</a:t>
            </a:r>
          </a:p>
          <a:p>
            <a:pPr lvl="1"/>
            <a:r>
              <a:rPr lang="en-US" dirty="0" smtClean="0"/>
              <a:t>Nautilus: 1024 core, 16 GPU, 4 TB SMP directly connected to parallel file system shared with Kraken</a:t>
            </a:r>
          </a:p>
          <a:p>
            <a:r>
              <a:rPr lang="en-US" dirty="0" smtClean="0"/>
              <a:t>Data </a:t>
            </a:r>
          </a:p>
          <a:p>
            <a:pPr lvl="1"/>
            <a:r>
              <a:rPr lang="en-US" dirty="0" smtClean="0"/>
              <a:t>allocation of data storage facilities </a:t>
            </a:r>
          </a:p>
          <a:p>
            <a:pPr lvl="1"/>
            <a:r>
              <a:rPr lang="en-US" dirty="0" smtClean="0"/>
              <a:t>over 100 Scientific Data Collections</a:t>
            </a:r>
          </a:p>
        </p:txBody>
      </p:sp>
      <p:sp>
        <p:nvSpPr>
          <p:cNvPr id="4" name="Content Placeholder 3"/>
          <p:cNvSpPr>
            <a:spLocks noGrp="1"/>
          </p:cNvSpPr>
          <p:nvPr>
            <p:ph sz="half" idx="2"/>
          </p:nvPr>
        </p:nvSpPr>
        <p:spPr/>
        <p:txBody>
          <a:bodyPr>
            <a:normAutofit fontScale="70000" lnSpcReduction="20000"/>
          </a:bodyPr>
          <a:lstStyle/>
          <a:p>
            <a:r>
              <a:rPr lang="en-US" dirty="0" smtClean="0"/>
              <a:t>Central allocations process </a:t>
            </a:r>
          </a:p>
          <a:p>
            <a:pPr lvl="1"/>
            <a:r>
              <a:rPr lang="en-US" dirty="0" smtClean="0"/>
              <a:t>single process to request access to (nearly) all TG resources/services</a:t>
            </a:r>
          </a:p>
          <a:p>
            <a:r>
              <a:rPr lang="en-US" dirty="0" smtClean="0"/>
              <a:t>Core/Central services</a:t>
            </a:r>
          </a:p>
          <a:p>
            <a:pPr lvl="1"/>
            <a:r>
              <a:rPr lang="en-US" dirty="0" smtClean="0"/>
              <a:t>documentation</a:t>
            </a:r>
          </a:p>
          <a:p>
            <a:pPr lvl="1"/>
            <a:r>
              <a:rPr lang="en-US" dirty="0" smtClean="0"/>
              <a:t>User Portal</a:t>
            </a:r>
          </a:p>
          <a:p>
            <a:pPr lvl="1"/>
            <a:r>
              <a:rPr lang="en-US" dirty="0" smtClean="0"/>
              <a:t>EOT program</a:t>
            </a:r>
          </a:p>
          <a:p>
            <a:r>
              <a:rPr lang="en-US" dirty="0" smtClean="0"/>
              <a:t>Coordinated technical support</a:t>
            </a:r>
          </a:p>
          <a:p>
            <a:pPr lvl="1"/>
            <a:r>
              <a:rPr lang="en-US" dirty="0" smtClean="0"/>
              <a:t>central point of contact for support of all systems</a:t>
            </a:r>
          </a:p>
          <a:p>
            <a:pPr lvl="1"/>
            <a:r>
              <a:rPr lang="en-US" dirty="0" smtClean="0"/>
              <a:t>Advanced Support for TeraGrid Applications (ASTA)</a:t>
            </a:r>
          </a:p>
          <a:p>
            <a:pPr lvl="1"/>
            <a:r>
              <a:rPr lang="en-US" dirty="0" smtClean="0"/>
              <a:t>education and training events and resources</a:t>
            </a:r>
          </a:p>
          <a:p>
            <a:pPr lvl="1"/>
            <a:r>
              <a:rPr lang="en-US" dirty="0" smtClean="0"/>
              <a:t>over 30 Science Gateways</a:t>
            </a:r>
          </a:p>
          <a:p>
            <a:endParaRPr lang="en-US" dirty="0"/>
          </a:p>
        </p:txBody>
      </p:sp>
    </p:spTree>
    <p:extLst>
      <p:ext uri="{BB962C8B-B14F-4D97-AF65-F5344CB8AC3E}">
        <p14:creationId xmlns:p14="http://schemas.microsoft.com/office/powerpoint/2010/main" val="57633773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Evolving </a:t>
            </a:r>
            <a:endParaRPr lang="en-US" dirty="0"/>
          </a:p>
        </p:txBody>
      </p:sp>
      <p:sp>
        <p:nvSpPr>
          <p:cNvPr id="5" name="Content Placeholder 4"/>
          <p:cNvSpPr>
            <a:spLocks noGrp="1"/>
          </p:cNvSpPr>
          <p:nvPr>
            <p:ph idx="1"/>
          </p:nvPr>
        </p:nvSpPr>
        <p:spPr/>
        <p:txBody>
          <a:bodyPr>
            <a:normAutofit fontScale="70000" lnSpcReduction="20000"/>
          </a:bodyPr>
          <a:lstStyle/>
          <a:p>
            <a:r>
              <a:rPr lang="en-US" dirty="0" smtClean="0"/>
              <a:t>Recent and anticipated resources</a:t>
            </a:r>
          </a:p>
          <a:p>
            <a:pPr lvl="1"/>
            <a:r>
              <a:rPr lang="en-US" dirty="0" smtClean="0"/>
              <a:t>Track 2D awards</a:t>
            </a:r>
          </a:p>
          <a:p>
            <a:pPr lvl="2"/>
            <a:r>
              <a:rPr lang="en-US" dirty="0" smtClean="0"/>
              <a:t> Dash/Gordon (SDSC), </a:t>
            </a:r>
            <a:r>
              <a:rPr lang="en-US" dirty="0" err="1" smtClean="0"/>
              <a:t>Keeneland</a:t>
            </a:r>
            <a:r>
              <a:rPr lang="en-US" dirty="0" smtClean="0"/>
              <a:t> (</a:t>
            </a:r>
            <a:r>
              <a:rPr lang="en-US" dirty="0" err="1" smtClean="0"/>
              <a:t>GaTech</a:t>
            </a:r>
            <a:r>
              <a:rPr lang="en-US" dirty="0" smtClean="0"/>
              <a:t>), </a:t>
            </a:r>
            <a:r>
              <a:rPr lang="en-US" dirty="0" err="1" smtClean="0"/>
              <a:t>FutureGrid</a:t>
            </a:r>
            <a:r>
              <a:rPr lang="en-US" dirty="0" smtClean="0"/>
              <a:t> (Indiana)</a:t>
            </a:r>
          </a:p>
          <a:p>
            <a:pPr lvl="1"/>
            <a:r>
              <a:rPr lang="en-US" dirty="0" smtClean="0"/>
              <a:t>XD Visualization and Data Analysis Resources</a:t>
            </a:r>
          </a:p>
          <a:p>
            <a:pPr lvl="2"/>
            <a:r>
              <a:rPr lang="en-US" dirty="0" smtClean="0"/>
              <a:t> Spur (TACC), Nautilus (UTK)</a:t>
            </a:r>
          </a:p>
          <a:p>
            <a:pPr lvl="1"/>
            <a:r>
              <a:rPr lang="en-US" dirty="0" smtClean="0"/>
              <a:t>“NSF  DCL”-funded resources</a:t>
            </a:r>
          </a:p>
          <a:p>
            <a:pPr lvl="2"/>
            <a:r>
              <a:rPr lang="en-US" dirty="0" smtClean="0"/>
              <a:t> PSC, NICS/UTK, TACC, SDSC</a:t>
            </a:r>
          </a:p>
          <a:p>
            <a:pPr lvl="1"/>
            <a:r>
              <a:rPr lang="en-US" dirty="0" smtClean="0"/>
              <a:t>Other</a:t>
            </a:r>
          </a:p>
          <a:p>
            <a:pPr lvl="2"/>
            <a:r>
              <a:rPr lang="en-US" dirty="0" smtClean="0"/>
              <a:t> Ember (NCSA)</a:t>
            </a:r>
          </a:p>
          <a:p>
            <a:r>
              <a:rPr lang="en-US" dirty="0" smtClean="0"/>
              <a:t>Continuing resources</a:t>
            </a:r>
          </a:p>
          <a:p>
            <a:pPr lvl="1"/>
            <a:r>
              <a:rPr lang="en-US" dirty="0" smtClean="0"/>
              <a:t>Ranger, Kraken</a:t>
            </a:r>
          </a:p>
          <a:p>
            <a:r>
              <a:rPr lang="en-US" dirty="0" smtClean="0"/>
              <a:t>Retiring resources</a:t>
            </a:r>
          </a:p>
          <a:p>
            <a:pPr lvl="1"/>
            <a:r>
              <a:rPr lang="en-US" dirty="0" smtClean="0"/>
              <a:t>most other resources in TeraGrid today will retire in 2011</a:t>
            </a:r>
          </a:p>
          <a:p>
            <a:pPr lvl="1"/>
            <a:endParaRPr lang="en-US" dirty="0" smtClean="0"/>
          </a:p>
          <a:p>
            <a:r>
              <a:rPr lang="en-US" i="1" dirty="0" smtClean="0"/>
              <a:t>Attend </a:t>
            </a:r>
            <a:r>
              <a:rPr lang="en-US" i="1" dirty="0" err="1" smtClean="0"/>
              <a:t>BoFs</a:t>
            </a:r>
            <a:r>
              <a:rPr lang="en-US" i="1" dirty="0" smtClean="0"/>
              <a:t> for more on this:</a:t>
            </a:r>
          </a:p>
          <a:p>
            <a:pPr lvl="1"/>
            <a:r>
              <a:rPr lang="en-US" dirty="0" smtClean="0"/>
              <a:t>New Compute Systems in the TeraGrid Pipeline(Part 1)</a:t>
            </a:r>
          </a:p>
          <a:p>
            <a:pPr lvl="2"/>
            <a:r>
              <a:rPr lang="en-US" dirty="0" smtClean="0"/>
              <a:t> Tuesday, 5:30-:700pm in Woodlawn I</a:t>
            </a:r>
          </a:p>
          <a:p>
            <a:pPr lvl="1"/>
            <a:r>
              <a:rPr lang="en-US" dirty="0" smtClean="0"/>
              <a:t>New Compute Systems in the TeraGrid Pipeline(Part 2)</a:t>
            </a:r>
          </a:p>
          <a:p>
            <a:pPr lvl="2"/>
            <a:r>
              <a:rPr lang="en-US" dirty="0" smtClean="0"/>
              <a:t> Wednesday, 5:15-6:45pm in Stoops Ferry</a:t>
            </a:r>
          </a:p>
        </p:txBody>
      </p:sp>
    </p:spTree>
    <p:extLst>
      <p:ext uri="{BB962C8B-B14F-4D97-AF65-F5344CB8AC3E}">
        <p14:creationId xmlns:p14="http://schemas.microsoft.com/office/powerpoint/2010/main" val="1691546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Impacting Many Agencies</a:t>
            </a:r>
            <a:br>
              <a:rPr lang="en-US" dirty="0" smtClean="0"/>
            </a:br>
            <a:r>
              <a:rPr lang="en-US" sz="1600" i="1" dirty="0" smtClean="0"/>
              <a:t>(CY2008 data)</a:t>
            </a:r>
            <a:endParaRPr lang="en-US" i="1" dirty="0" smtClean="0"/>
          </a:p>
        </p:txBody>
      </p:sp>
      <p:grpSp>
        <p:nvGrpSpPr>
          <p:cNvPr id="2" name="Group 155"/>
          <p:cNvGrpSpPr>
            <a:grpSpLocks/>
          </p:cNvGrpSpPr>
          <p:nvPr/>
        </p:nvGrpSpPr>
        <p:grpSpPr bwMode="auto">
          <a:xfrm>
            <a:off x="4267200" y="3186113"/>
            <a:ext cx="1276350" cy="2605087"/>
            <a:chOff x="4267200" y="4038600"/>
            <a:chExt cx="1276350" cy="2605088"/>
          </a:xfrm>
        </p:grpSpPr>
        <p:sp>
          <p:nvSpPr>
            <p:cNvPr id="15433" name="Rectangle 38"/>
            <p:cNvSpPr>
              <a:spLocks noChangeArrowheads="1"/>
            </p:cNvSpPr>
            <p:nvPr/>
          </p:nvSpPr>
          <p:spPr bwMode="auto">
            <a:xfrm>
              <a:off x="4267200" y="4106863"/>
              <a:ext cx="95250" cy="95250"/>
            </a:xfrm>
            <a:prstGeom prst="rect">
              <a:avLst/>
            </a:prstGeom>
            <a:solidFill>
              <a:srgbClr val="4572A7"/>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34" name="Rectangle 39"/>
            <p:cNvSpPr>
              <a:spLocks noChangeArrowheads="1"/>
            </p:cNvSpPr>
            <p:nvPr/>
          </p:nvSpPr>
          <p:spPr bwMode="auto">
            <a:xfrm>
              <a:off x="4410075" y="4038600"/>
              <a:ext cx="400050"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NSF</a:t>
              </a:r>
              <a:endParaRPr lang="en-US" sz="1200">
                <a:solidFill>
                  <a:srgbClr val="000000"/>
                </a:solidFill>
                <a:latin typeface="Times" pitchFamily="80" charset="0"/>
                <a:ea typeface="ＭＳ Ｐゴシック" pitchFamily="34" charset="-128"/>
              </a:endParaRPr>
            </a:p>
          </p:txBody>
        </p:sp>
        <p:sp>
          <p:nvSpPr>
            <p:cNvPr id="15435" name="Rectangle 40"/>
            <p:cNvSpPr>
              <a:spLocks noChangeArrowheads="1"/>
            </p:cNvSpPr>
            <p:nvPr/>
          </p:nvSpPr>
          <p:spPr bwMode="auto">
            <a:xfrm>
              <a:off x="4267200" y="4392613"/>
              <a:ext cx="95250" cy="95250"/>
            </a:xfrm>
            <a:prstGeom prst="rect">
              <a:avLst/>
            </a:prstGeom>
            <a:solidFill>
              <a:srgbClr val="AA4643"/>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36" name="Rectangle 41"/>
            <p:cNvSpPr>
              <a:spLocks noChangeArrowheads="1"/>
            </p:cNvSpPr>
            <p:nvPr/>
          </p:nvSpPr>
          <p:spPr bwMode="auto">
            <a:xfrm>
              <a:off x="4410075" y="4329113"/>
              <a:ext cx="438150"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DOE</a:t>
              </a:r>
              <a:endParaRPr lang="en-US" sz="1200">
                <a:solidFill>
                  <a:srgbClr val="000000"/>
                </a:solidFill>
                <a:latin typeface="Times" pitchFamily="80" charset="0"/>
                <a:ea typeface="ＭＳ Ｐゴシック" pitchFamily="34" charset="-128"/>
              </a:endParaRPr>
            </a:p>
          </p:txBody>
        </p:sp>
        <p:sp>
          <p:nvSpPr>
            <p:cNvPr id="15437" name="Rectangle 42"/>
            <p:cNvSpPr>
              <a:spLocks noChangeArrowheads="1"/>
            </p:cNvSpPr>
            <p:nvPr/>
          </p:nvSpPr>
          <p:spPr bwMode="auto">
            <a:xfrm>
              <a:off x="4267200" y="4687888"/>
              <a:ext cx="95250" cy="95250"/>
            </a:xfrm>
            <a:prstGeom prst="rect">
              <a:avLst/>
            </a:prstGeom>
            <a:solidFill>
              <a:srgbClr val="89A54E"/>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38" name="Rectangle 43"/>
            <p:cNvSpPr>
              <a:spLocks noChangeArrowheads="1"/>
            </p:cNvSpPr>
            <p:nvPr/>
          </p:nvSpPr>
          <p:spPr bwMode="auto">
            <a:xfrm>
              <a:off x="4410075" y="4621213"/>
              <a:ext cx="390525"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NIH</a:t>
              </a:r>
              <a:endParaRPr lang="en-US" sz="1200">
                <a:solidFill>
                  <a:srgbClr val="000000"/>
                </a:solidFill>
                <a:latin typeface="Times" pitchFamily="80" charset="0"/>
                <a:ea typeface="ＭＳ Ｐゴシック" pitchFamily="34" charset="-128"/>
              </a:endParaRPr>
            </a:p>
          </p:txBody>
        </p:sp>
        <p:sp>
          <p:nvSpPr>
            <p:cNvPr id="15439" name="Rectangle 44"/>
            <p:cNvSpPr>
              <a:spLocks noChangeArrowheads="1"/>
            </p:cNvSpPr>
            <p:nvPr/>
          </p:nvSpPr>
          <p:spPr bwMode="auto">
            <a:xfrm>
              <a:off x="4267200" y="4973638"/>
              <a:ext cx="95250" cy="104775"/>
            </a:xfrm>
            <a:prstGeom prst="rect">
              <a:avLst/>
            </a:prstGeom>
            <a:solidFill>
              <a:srgbClr val="71588F"/>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40" name="Rectangle 45"/>
            <p:cNvSpPr>
              <a:spLocks noChangeArrowheads="1"/>
            </p:cNvSpPr>
            <p:nvPr/>
          </p:nvSpPr>
          <p:spPr bwMode="auto">
            <a:xfrm>
              <a:off x="4410075" y="4911725"/>
              <a:ext cx="581025"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NASA </a:t>
              </a:r>
              <a:endParaRPr lang="en-US" sz="1200">
                <a:solidFill>
                  <a:srgbClr val="000000"/>
                </a:solidFill>
                <a:latin typeface="Times" pitchFamily="80" charset="0"/>
                <a:ea typeface="ＭＳ Ｐゴシック" pitchFamily="34" charset="-128"/>
              </a:endParaRPr>
            </a:p>
          </p:txBody>
        </p:sp>
        <p:sp>
          <p:nvSpPr>
            <p:cNvPr id="15441" name="Rectangle 46"/>
            <p:cNvSpPr>
              <a:spLocks noChangeArrowheads="1"/>
            </p:cNvSpPr>
            <p:nvPr/>
          </p:nvSpPr>
          <p:spPr bwMode="auto">
            <a:xfrm>
              <a:off x="4267200" y="5268913"/>
              <a:ext cx="95250" cy="95250"/>
            </a:xfrm>
            <a:prstGeom prst="rect">
              <a:avLst/>
            </a:prstGeom>
            <a:solidFill>
              <a:srgbClr val="4198AF"/>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42" name="Rectangle 47"/>
            <p:cNvSpPr>
              <a:spLocks noChangeArrowheads="1"/>
            </p:cNvSpPr>
            <p:nvPr/>
          </p:nvSpPr>
          <p:spPr bwMode="auto">
            <a:xfrm>
              <a:off x="4410075" y="5202238"/>
              <a:ext cx="466725"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DOD</a:t>
              </a:r>
              <a:endParaRPr lang="en-US" sz="1200">
                <a:solidFill>
                  <a:srgbClr val="000000"/>
                </a:solidFill>
                <a:latin typeface="Times" pitchFamily="80" charset="0"/>
                <a:ea typeface="ＭＳ Ｐゴシック" pitchFamily="34" charset="-128"/>
              </a:endParaRPr>
            </a:p>
          </p:txBody>
        </p:sp>
        <p:sp>
          <p:nvSpPr>
            <p:cNvPr id="15443" name="Rectangle 48"/>
            <p:cNvSpPr>
              <a:spLocks noChangeArrowheads="1"/>
            </p:cNvSpPr>
            <p:nvPr/>
          </p:nvSpPr>
          <p:spPr bwMode="auto">
            <a:xfrm>
              <a:off x="4267200" y="5554663"/>
              <a:ext cx="95250" cy="104775"/>
            </a:xfrm>
            <a:prstGeom prst="rect">
              <a:avLst/>
            </a:prstGeom>
            <a:solidFill>
              <a:srgbClr val="DB843D"/>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44" name="Rectangle 49"/>
            <p:cNvSpPr>
              <a:spLocks noChangeArrowheads="1"/>
            </p:cNvSpPr>
            <p:nvPr/>
          </p:nvSpPr>
          <p:spPr bwMode="auto">
            <a:xfrm>
              <a:off x="4410075" y="5494338"/>
              <a:ext cx="1133475"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International</a:t>
              </a:r>
              <a:endParaRPr lang="en-US" sz="1200">
                <a:solidFill>
                  <a:srgbClr val="000000"/>
                </a:solidFill>
                <a:latin typeface="Times" pitchFamily="80" charset="0"/>
                <a:ea typeface="ＭＳ Ｐゴシック" pitchFamily="34" charset="-128"/>
              </a:endParaRPr>
            </a:p>
          </p:txBody>
        </p:sp>
        <p:sp>
          <p:nvSpPr>
            <p:cNvPr id="15445" name="Rectangle 50"/>
            <p:cNvSpPr>
              <a:spLocks noChangeArrowheads="1"/>
            </p:cNvSpPr>
            <p:nvPr/>
          </p:nvSpPr>
          <p:spPr bwMode="auto">
            <a:xfrm>
              <a:off x="4267200" y="5849938"/>
              <a:ext cx="95250" cy="95250"/>
            </a:xfrm>
            <a:prstGeom prst="rect">
              <a:avLst/>
            </a:prstGeom>
            <a:solidFill>
              <a:srgbClr val="93A9CF"/>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46" name="Rectangle 51"/>
            <p:cNvSpPr>
              <a:spLocks noChangeArrowheads="1"/>
            </p:cNvSpPr>
            <p:nvPr/>
          </p:nvSpPr>
          <p:spPr bwMode="auto">
            <a:xfrm>
              <a:off x="4410075" y="5784850"/>
              <a:ext cx="895350"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University</a:t>
              </a:r>
              <a:endParaRPr lang="en-US" sz="1200">
                <a:solidFill>
                  <a:srgbClr val="000000"/>
                </a:solidFill>
                <a:latin typeface="Times" pitchFamily="80" charset="0"/>
                <a:ea typeface="ＭＳ Ｐゴシック" pitchFamily="34" charset="-128"/>
              </a:endParaRPr>
            </a:p>
          </p:txBody>
        </p:sp>
        <p:sp>
          <p:nvSpPr>
            <p:cNvPr id="15447" name="Rectangle 52"/>
            <p:cNvSpPr>
              <a:spLocks noChangeArrowheads="1"/>
            </p:cNvSpPr>
            <p:nvPr/>
          </p:nvSpPr>
          <p:spPr bwMode="auto">
            <a:xfrm>
              <a:off x="4267200" y="6145213"/>
              <a:ext cx="95250" cy="95250"/>
            </a:xfrm>
            <a:prstGeom prst="rect">
              <a:avLst/>
            </a:prstGeom>
            <a:solidFill>
              <a:srgbClr val="D19392"/>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48" name="Rectangle 53"/>
            <p:cNvSpPr>
              <a:spLocks noChangeArrowheads="1"/>
            </p:cNvSpPr>
            <p:nvPr/>
          </p:nvSpPr>
          <p:spPr bwMode="auto">
            <a:xfrm>
              <a:off x="4410075" y="6076950"/>
              <a:ext cx="552450"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Other</a:t>
              </a:r>
              <a:endParaRPr lang="en-US" sz="1200">
                <a:solidFill>
                  <a:srgbClr val="000000"/>
                </a:solidFill>
                <a:latin typeface="Times" pitchFamily="80" charset="0"/>
                <a:ea typeface="ＭＳ Ｐゴシック" pitchFamily="34" charset="-128"/>
              </a:endParaRPr>
            </a:p>
          </p:txBody>
        </p:sp>
        <p:sp>
          <p:nvSpPr>
            <p:cNvPr id="15449" name="Rectangle 54"/>
            <p:cNvSpPr>
              <a:spLocks noChangeArrowheads="1"/>
            </p:cNvSpPr>
            <p:nvPr/>
          </p:nvSpPr>
          <p:spPr bwMode="auto">
            <a:xfrm>
              <a:off x="4267200" y="6430963"/>
              <a:ext cx="95250" cy="95250"/>
            </a:xfrm>
            <a:prstGeom prst="rect">
              <a:avLst/>
            </a:prstGeom>
            <a:solidFill>
              <a:srgbClr val="B9CD96"/>
            </a:solidFill>
            <a:ln w="9525">
              <a:noFill/>
              <a:miter lim="800000"/>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50" name="Rectangle 55"/>
            <p:cNvSpPr>
              <a:spLocks noChangeArrowheads="1"/>
            </p:cNvSpPr>
            <p:nvPr/>
          </p:nvSpPr>
          <p:spPr bwMode="auto">
            <a:xfrm>
              <a:off x="4410075" y="6367463"/>
              <a:ext cx="752475" cy="276225"/>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Industry</a:t>
              </a:r>
              <a:endParaRPr lang="en-US" sz="1200">
                <a:solidFill>
                  <a:srgbClr val="000000"/>
                </a:solidFill>
                <a:latin typeface="Times" pitchFamily="80" charset="0"/>
                <a:ea typeface="ＭＳ Ｐゴシック" pitchFamily="34" charset="-128"/>
              </a:endParaRPr>
            </a:p>
          </p:txBody>
        </p:sp>
      </p:grpSp>
      <p:grpSp>
        <p:nvGrpSpPr>
          <p:cNvPr id="3" name="Group 120"/>
          <p:cNvGrpSpPr>
            <a:grpSpLocks noChangeAspect="1"/>
          </p:cNvGrpSpPr>
          <p:nvPr/>
        </p:nvGrpSpPr>
        <p:grpSpPr bwMode="auto">
          <a:xfrm>
            <a:off x="5181600" y="1524000"/>
            <a:ext cx="3838575" cy="4191000"/>
            <a:chOff x="5829300" y="1611313"/>
            <a:chExt cx="4022726" cy="4392612"/>
          </a:xfrm>
        </p:grpSpPr>
        <p:sp>
          <p:nvSpPr>
            <p:cNvPr id="15401" name="Freeform 64"/>
            <p:cNvSpPr>
              <a:spLocks/>
            </p:cNvSpPr>
            <p:nvPr/>
          </p:nvSpPr>
          <p:spPr bwMode="auto">
            <a:xfrm>
              <a:off x="7783513" y="2359025"/>
              <a:ext cx="2068513" cy="3644900"/>
            </a:xfrm>
            <a:custGeom>
              <a:avLst/>
              <a:gdLst>
                <a:gd name="T0" fmla="*/ 0 w 1303"/>
                <a:gd name="T1" fmla="*/ 3635375 h 2296"/>
                <a:gd name="T2" fmla="*/ 192088 w 1303"/>
                <a:gd name="T3" fmla="*/ 3644900 h 2296"/>
                <a:gd name="T4" fmla="*/ 373063 w 1303"/>
                <a:gd name="T5" fmla="*/ 3644900 h 2296"/>
                <a:gd name="T6" fmla="*/ 546100 w 1303"/>
                <a:gd name="T7" fmla="*/ 3625850 h 2296"/>
                <a:gd name="T8" fmla="*/ 727075 w 1303"/>
                <a:gd name="T9" fmla="*/ 3587750 h 2296"/>
                <a:gd name="T10" fmla="*/ 890588 w 1303"/>
                <a:gd name="T11" fmla="*/ 3538538 h 2296"/>
                <a:gd name="T12" fmla="*/ 1052513 w 1303"/>
                <a:gd name="T13" fmla="*/ 3462338 h 2296"/>
                <a:gd name="T14" fmla="*/ 1206500 w 1303"/>
                <a:gd name="T15" fmla="*/ 3376613 h 2296"/>
                <a:gd name="T16" fmla="*/ 1349375 w 1303"/>
                <a:gd name="T17" fmla="*/ 3279775 h 2296"/>
                <a:gd name="T18" fmla="*/ 1484313 w 1303"/>
                <a:gd name="T19" fmla="*/ 3165474 h 2296"/>
                <a:gd name="T20" fmla="*/ 1608138 w 1303"/>
                <a:gd name="T21" fmla="*/ 3040062 h 2296"/>
                <a:gd name="T22" fmla="*/ 1714501 w 1303"/>
                <a:gd name="T23" fmla="*/ 2906712 h 2296"/>
                <a:gd name="T24" fmla="*/ 1819276 w 1303"/>
                <a:gd name="T25" fmla="*/ 2762250 h 2296"/>
                <a:gd name="T26" fmla="*/ 1895476 w 1303"/>
                <a:gd name="T27" fmla="*/ 2598737 h 2296"/>
                <a:gd name="T28" fmla="*/ 1973263 w 1303"/>
                <a:gd name="T29" fmla="*/ 2436812 h 2296"/>
                <a:gd name="T30" fmla="*/ 2020888 w 1303"/>
                <a:gd name="T31" fmla="*/ 2263775 h 2296"/>
                <a:gd name="T32" fmla="*/ 2058988 w 1303"/>
                <a:gd name="T33" fmla="*/ 2071687 h 2296"/>
                <a:gd name="T34" fmla="*/ 2068513 w 1303"/>
                <a:gd name="T35" fmla="*/ 1889125 h 2296"/>
                <a:gd name="T36" fmla="*/ 2068513 w 1303"/>
                <a:gd name="T37" fmla="*/ 1706563 h 2296"/>
                <a:gd name="T38" fmla="*/ 2049463 w 1303"/>
                <a:gd name="T39" fmla="*/ 1525587 h 2296"/>
                <a:gd name="T40" fmla="*/ 2011363 w 1303"/>
                <a:gd name="T41" fmla="*/ 1352550 h 2296"/>
                <a:gd name="T42" fmla="*/ 1963738 w 1303"/>
                <a:gd name="T43" fmla="*/ 1179512 h 2296"/>
                <a:gd name="T44" fmla="*/ 1885951 w 1303"/>
                <a:gd name="T45" fmla="*/ 1016000 h 2296"/>
                <a:gd name="T46" fmla="*/ 1809751 w 1303"/>
                <a:gd name="T47" fmla="*/ 863600 h 2296"/>
                <a:gd name="T48" fmla="*/ 1704976 w 1303"/>
                <a:gd name="T49" fmla="*/ 719137 h 2296"/>
                <a:gd name="T50" fmla="*/ 1598613 w 1303"/>
                <a:gd name="T51" fmla="*/ 585787 h 2296"/>
                <a:gd name="T52" fmla="*/ 1474788 w 1303"/>
                <a:gd name="T53" fmla="*/ 460375 h 2296"/>
                <a:gd name="T54" fmla="*/ 1330325 w 1303"/>
                <a:gd name="T55" fmla="*/ 355600 h 2296"/>
                <a:gd name="T56" fmla="*/ 1187450 w 1303"/>
                <a:gd name="T57" fmla="*/ 258762 h 2296"/>
                <a:gd name="T58" fmla="*/ 1033463 w 1303"/>
                <a:gd name="T59" fmla="*/ 173037 h 2296"/>
                <a:gd name="T60" fmla="*/ 862013 w 1303"/>
                <a:gd name="T61" fmla="*/ 106363 h 2296"/>
                <a:gd name="T62" fmla="*/ 688975 w 1303"/>
                <a:gd name="T63" fmla="*/ 47625 h 2296"/>
                <a:gd name="T64" fmla="*/ 508000 w 1303"/>
                <a:gd name="T65" fmla="*/ 9525 h 2296"/>
                <a:gd name="T66" fmla="*/ 258763 w 1303"/>
                <a:gd name="T67" fmla="*/ 0 h 2296"/>
                <a:gd name="T68" fmla="*/ 258763 w 1303"/>
                <a:gd name="T69" fmla="*/ 1822450 h 2296"/>
                <a:gd name="T70" fmla="*/ 0 w 1303"/>
                <a:gd name="T71" fmla="*/ 3635375 h 22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3"/>
                <a:gd name="T109" fmla="*/ 0 h 2296"/>
                <a:gd name="T110" fmla="*/ 1303 w 1303"/>
                <a:gd name="T111" fmla="*/ 2296 h 22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3" h="2296">
                  <a:moveTo>
                    <a:pt x="0" y="2290"/>
                  </a:moveTo>
                  <a:lnTo>
                    <a:pt x="121" y="2296"/>
                  </a:lnTo>
                  <a:lnTo>
                    <a:pt x="235" y="2296"/>
                  </a:lnTo>
                  <a:lnTo>
                    <a:pt x="344" y="2284"/>
                  </a:lnTo>
                  <a:lnTo>
                    <a:pt x="458" y="2260"/>
                  </a:lnTo>
                  <a:lnTo>
                    <a:pt x="561" y="2229"/>
                  </a:lnTo>
                  <a:lnTo>
                    <a:pt x="663" y="2181"/>
                  </a:lnTo>
                  <a:lnTo>
                    <a:pt x="760" y="2127"/>
                  </a:lnTo>
                  <a:lnTo>
                    <a:pt x="850" y="2066"/>
                  </a:lnTo>
                  <a:lnTo>
                    <a:pt x="935" y="1994"/>
                  </a:lnTo>
                  <a:lnTo>
                    <a:pt x="1013" y="1915"/>
                  </a:lnTo>
                  <a:lnTo>
                    <a:pt x="1080" y="1831"/>
                  </a:lnTo>
                  <a:lnTo>
                    <a:pt x="1146" y="1740"/>
                  </a:lnTo>
                  <a:lnTo>
                    <a:pt x="1194" y="1637"/>
                  </a:lnTo>
                  <a:lnTo>
                    <a:pt x="1243" y="1535"/>
                  </a:lnTo>
                  <a:lnTo>
                    <a:pt x="1273" y="1426"/>
                  </a:lnTo>
                  <a:lnTo>
                    <a:pt x="1297" y="1305"/>
                  </a:lnTo>
                  <a:lnTo>
                    <a:pt x="1303" y="1190"/>
                  </a:lnTo>
                  <a:lnTo>
                    <a:pt x="1303" y="1075"/>
                  </a:lnTo>
                  <a:lnTo>
                    <a:pt x="1291" y="961"/>
                  </a:lnTo>
                  <a:lnTo>
                    <a:pt x="1267" y="852"/>
                  </a:lnTo>
                  <a:lnTo>
                    <a:pt x="1237" y="743"/>
                  </a:lnTo>
                  <a:lnTo>
                    <a:pt x="1188" y="640"/>
                  </a:lnTo>
                  <a:lnTo>
                    <a:pt x="1140" y="544"/>
                  </a:lnTo>
                  <a:lnTo>
                    <a:pt x="1074" y="453"/>
                  </a:lnTo>
                  <a:lnTo>
                    <a:pt x="1007" y="369"/>
                  </a:lnTo>
                  <a:lnTo>
                    <a:pt x="929" y="290"/>
                  </a:lnTo>
                  <a:lnTo>
                    <a:pt x="838" y="224"/>
                  </a:lnTo>
                  <a:lnTo>
                    <a:pt x="748" y="163"/>
                  </a:lnTo>
                  <a:lnTo>
                    <a:pt x="651" y="109"/>
                  </a:lnTo>
                  <a:lnTo>
                    <a:pt x="543" y="67"/>
                  </a:lnTo>
                  <a:lnTo>
                    <a:pt x="434" y="30"/>
                  </a:lnTo>
                  <a:lnTo>
                    <a:pt x="320" y="6"/>
                  </a:lnTo>
                  <a:lnTo>
                    <a:pt x="163" y="0"/>
                  </a:lnTo>
                  <a:lnTo>
                    <a:pt x="163" y="1148"/>
                  </a:lnTo>
                  <a:lnTo>
                    <a:pt x="0" y="2290"/>
                  </a:lnTo>
                  <a:close/>
                </a:path>
              </a:pathLst>
            </a:custGeom>
            <a:solidFill>
              <a:srgbClr val="4572A7"/>
            </a:solidFill>
            <a:ln w="9525">
              <a:noFill/>
              <a:round/>
              <a:headEnd/>
              <a:tailEnd/>
            </a:ln>
          </p:spPr>
          <p:txBody>
            <a:bodyPr/>
            <a:lstStyle/>
            <a:p>
              <a:pPr algn="ctr" eaLnBrk="0" fontAlgn="base" hangingPunct="0">
                <a:spcBef>
                  <a:spcPct val="0"/>
                </a:spcBef>
                <a:spcAft>
                  <a:spcPct val="0"/>
                </a:spcAft>
              </a:pPr>
              <a:endParaRPr lang="en-US" sz="1400">
                <a:solidFill>
                  <a:srgbClr val="000000"/>
                </a:solidFill>
                <a:latin typeface="Times" pitchFamily="80" charset="0"/>
                <a:ea typeface="ＭＳ Ｐゴシック" pitchFamily="34" charset="-128"/>
              </a:endParaRPr>
            </a:p>
          </p:txBody>
        </p:sp>
        <p:sp>
          <p:nvSpPr>
            <p:cNvPr id="15402" name="Freeform 65"/>
            <p:cNvSpPr>
              <a:spLocks/>
            </p:cNvSpPr>
            <p:nvPr/>
          </p:nvSpPr>
          <p:spPr bwMode="auto">
            <a:xfrm>
              <a:off x="6586538" y="4181475"/>
              <a:ext cx="1455738" cy="1812925"/>
            </a:xfrm>
            <a:custGeom>
              <a:avLst/>
              <a:gdLst>
                <a:gd name="T0" fmla="*/ 0 w 917"/>
                <a:gd name="T1" fmla="*/ 1103312 h 1142"/>
                <a:gd name="T2" fmla="*/ 114300 w 917"/>
                <a:gd name="T3" fmla="*/ 1236662 h 1142"/>
                <a:gd name="T4" fmla="*/ 239713 w 917"/>
                <a:gd name="T5" fmla="*/ 1362075 h 1142"/>
                <a:gd name="T6" fmla="*/ 382588 w 917"/>
                <a:gd name="T7" fmla="*/ 1476375 h 1142"/>
                <a:gd name="T8" fmla="*/ 527050 w 917"/>
                <a:gd name="T9" fmla="*/ 1573212 h 1142"/>
                <a:gd name="T10" fmla="*/ 688975 w 917"/>
                <a:gd name="T11" fmla="*/ 1658938 h 1142"/>
                <a:gd name="T12" fmla="*/ 852488 w 917"/>
                <a:gd name="T13" fmla="*/ 1725613 h 1142"/>
                <a:gd name="T14" fmla="*/ 1023938 w 917"/>
                <a:gd name="T15" fmla="*/ 1774825 h 1142"/>
                <a:gd name="T16" fmla="*/ 1196975 w 917"/>
                <a:gd name="T17" fmla="*/ 1812925 h 1142"/>
                <a:gd name="T18" fmla="*/ 1455738 w 917"/>
                <a:gd name="T19" fmla="*/ 0 h 1142"/>
                <a:gd name="T20" fmla="*/ 0 w 917"/>
                <a:gd name="T21" fmla="*/ 1103312 h 11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7"/>
                <a:gd name="T34" fmla="*/ 0 h 1142"/>
                <a:gd name="T35" fmla="*/ 917 w 917"/>
                <a:gd name="T36" fmla="*/ 1142 h 11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7" h="1142">
                  <a:moveTo>
                    <a:pt x="0" y="695"/>
                  </a:moveTo>
                  <a:lnTo>
                    <a:pt x="72" y="779"/>
                  </a:lnTo>
                  <a:lnTo>
                    <a:pt x="151" y="858"/>
                  </a:lnTo>
                  <a:lnTo>
                    <a:pt x="241" y="930"/>
                  </a:lnTo>
                  <a:lnTo>
                    <a:pt x="332" y="991"/>
                  </a:lnTo>
                  <a:lnTo>
                    <a:pt x="434" y="1045"/>
                  </a:lnTo>
                  <a:lnTo>
                    <a:pt x="537" y="1087"/>
                  </a:lnTo>
                  <a:lnTo>
                    <a:pt x="645" y="1118"/>
                  </a:lnTo>
                  <a:lnTo>
                    <a:pt x="754" y="1142"/>
                  </a:lnTo>
                  <a:lnTo>
                    <a:pt x="917" y="0"/>
                  </a:lnTo>
                  <a:lnTo>
                    <a:pt x="0" y="695"/>
                  </a:lnTo>
                  <a:close/>
                </a:path>
              </a:pathLst>
            </a:custGeom>
            <a:solidFill>
              <a:srgbClr val="AA4643"/>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3" name="Freeform 66"/>
            <p:cNvSpPr>
              <a:spLocks/>
            </p:cNvSpPr>
            <p:nvPr/>
          </p:nvSpPr>
          <p:spPr bwMode="auto">
            <a:xfrm>
              <a:off x="6221413" y="3241675"/>
              <a:ext cx="1820863" cy="2043113"/>
            </a:xfrm>
            <a:custGeom>
              <a:avLst/>
              <a:gdLst>
                <a:gd name="T0" fmla="*/ 258763 w 1147"/>
                <a:gd name="T1" fmla="*/ 0 h 1287"/>
                <a:gd name="T2" fmla="*/ 192088 w 1147"/>
                <a:gd name="T3" fmla="*/ 123825 h 1287"/>
                <a:gd name="T4" fmla="*/ 134938 w 1147"/>
                <a:gd name="T5" fmla="*/ 249238 h 1287"/>
                <a:gd name="T6" fmla="*/ 87313 w 1147"/>
                <a:gd name="T7" fmla="*/ 374650 h 1287"/>
                <a:gd name="T8" fmla="*/ 49213 w 1147"/>
                <a:gd name="T9" fmla="*/ 508000 h 1287"/>
                <a:gd name="T10" fmla="*/ 20638 w 1147"/>
                <a:gd name="T11" fmla="*/ 633413 h 1287"/>
                <a:gd name="T12" fmla="*/ 0 w 1147"/>
                <a:gd name="T13" fmla="*/ 766763 h 1287"/>
                <a:gd name="T14" fmla="*/ 0 w 1147"/>
                <a:gd name="T15" fmla="*/ 901700 h 1287"/>
                <a:gd name="T16" fmla="*/ 0 w 1147"/>
                <a:gd name="T17" fmla="*/ 1035050 h 1287"/>
                <a:gd name="T18" fmla="*/ 11113 w 1147"/>
                <a:gd name="T19" fmla="*/ 1169988 h 1287"/>
                <a:gd name="T20" fmla="*/ 30163 w 1147"/>
                <a:gd name="T21" fmla="*/ 1304925 h 1287"/>
                <a:gd name="T22" fmla="*/ 68263 w 1147"/>
                <a:gd name="T23" fmla="*/ 1428750 h 1287"/>
                <a:gd name="T24" fmla="*/ 106363 w 1147"/>
                <a:gd name="T25" fmla="*/ 1563688 h 1287"/>
                <a:gd name="T26" fmla="*/ 211138 w 1147"/>
                <a:gd name="T27" fmla="*/ 1803401 h 1287"/>
                <a:gd name="T28" fmla="*/ 365125 w 1147"/>
                <a:gd name="T29" fmla="*/ 2043113 h 1287"/>
                <a:gd name="T30" fmla="*/ 1820863 w 1147"/>
                <a:gd name="T31" fmla="*/ 939800 h 1287"/>
                <a:gd name="T32" fmla="*/ 258763 w 1147"/>
                <a:gd name="T33" fmla="*/ 0 h 12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7"/>
                <a:gd name="T52" fmla="*/ 0 h 1287"/>
                <a:gd name="T53" fmla="*/ 1147 w 1147"/>
                <a:gd name="T54" fmla="*/ 1287 h 12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7" h="1287">
                  <a:moveTo>
                    <a:pt x="163" y="0"/>
                  </a:moveTo>
                  <a:lnTo>
                    <a:pt x="121" y="78"/>
                  </a:lnTo>
                  <a:lnTo>
                    <a:pt x="85" y="157"/>
                  </a:lnTo>
                  <a:lnTo>
                    <a:pt x="55" y="236"/>
                  </a:lnTo>
                  <a:lnTo>
                    <a:pt x="31" y="320"/>
                  </a:lnTo>
                  <a:lnTo>
                    <a:pt x="13" y="399"/>
                  </a:lnTo>
                  <a:lnTo>
                    <a:pt x="0" y="483"/>
                  </a:lnTo>
                  <a:lnTo>
                    <a:pt x="0" y="568"/>
                  </a:lnTo>
                  <a:lnTo>
                    <a:pt x="0" y="652"/>
                  </a:lnTo>
                  <a:lnTo>
                    <a:pt x="7" y="737"/>
                  </a:lnTo>
                  <a:lnTo>
                    <a:pt x="19" y="822"/>
                  </a:lnTo>
                  <a:lnTo>
                    <a:pt x="43" y="900"/>
                  </a:lnTo>
                  <a:lnTo>
                    <a:pt x="67" y="985"/>
                  </a:lnTo>
                  <a:lnTo>
                    <a:pt x="133" y="1136"/>
                  </a:lnTo>
                  <a:lnTo>
                    <a:pt x="230" y="1287"/>
                  </a:lnTo>
                  <a:lnTo>
                    <a:pt x="1147" y="592"/>
                  </a:lnTo>
                  <a:lnTo>
                    <a:pt x="163" y="0"/>
                  </a:lnTo>
                  <a:close/>
                </a:path>
              </a:pathLst>
            </a:custGeom>
            <a:solidFill>
              <a:srgbClr val="89A54E"/>
            </a:solidFill>
            <a:ln w="9525">
              <a:noFill/>
              <a:round/>
              <a:headEnd/>
              <a:tailEnd/>
            </a:ln>
          </p:spPr>
          <p:txBody>
            <a:bodyPr/>
            <a:lstStyle/>
            <a:p>
              <a:pPr algn="ctr" eaLnBrk="0" fontAlgn="base" hangingPunct="0">
                <a:spcBef>
                  <a:spcPct val="0"/>
                </a:spcBef>
                <a:spcAft>
                  <a:spcPct val="0"/>
                </a:spcAft>
              </a:pPr>
              <a:endParaRPr lang="en-US" sz="1400">
                <a:solidFill>
                  <a:srgbClr val="000000"/>
                </a:solidFill>
                <a:latin typeface="Times" pitchFamily="80" charset="0"/>
                <a:ea typeface="ＭＳ Ｐゴシック" pitchFamily="34" charset="-128"/>
              </a:endParaRPr>
            </a:p>
          </p:txBody>
        </p:sp>
        <p:sp>
          <p:nvSpPr>
            <p:cNvPr id="15404" name="Freeform 67"/>
            <p:cNvSpPr>
              <a:spLocks/>
            </p:cNvSpPr>
            <p:nvPr/>
          </p:nvSpPr>
          <p:spPr bwMode="auto">
            <a:xfrm>
              <a:off x="6480175" y="2503488"/>
              <a:ext cx="1562100" cy="1677988"/>
            </a:xfrm>
            <a:custGeom>
              <a:avLst/>
              <a:gdLst>
                <a:gd name="T0" fmla="*/ 842963 w 984"/>
                <a:gd name="T1" fmla="*/ 0 h 1057"/>
                <a:gd name="T2" fmla="*/ 709613 w 984"/>
                <a:gd name="T3" fmla="*/ 57150 h 1057"/>
                <a:gd name="T4" fmla="*/ 584200 w 984"/>
                <a:gd name="T5" fmla="*/ 133350 h 1057"/>
                <a:gd name="T6" fmla="*/ 365125 w 984"/>
                <a:gd name="T7" fmla="*/ 306388 h 1057"/>
                <a:gd name="T8" fmla="*/ 163513 w 984"/>
                <a:gd name="T9" fmla="*/ 508000 h 1057"/>
                <a:gd name="T10" fmla="*/ 0 w 984"/>
                <a:gd name="T11" fmla="*/ 738188 h 1057"/>
                <a:gd name="T12" fmla="*/ 1562100 w 984"/>
                <a:gd name="T13" fmla="*/ 1677988 h 1057"/>
                <a:gd name="T14" fmla="*/ 842963 w 984"/>
                <a:gd name="T15" fmla="*/ 0 h 1057"/>
                <a:gd name="T16" fmla="*/ 0 60000 65536"/>
                <a:gd name="T17" fmla="*/ 0 60000 65536"/>
                <a:gd name="T18" fmla="*/ 0 60000 65536"/>
                <a:gd name="T19" fmla="*/ 0 60000 65536"/>
                <a:gd name="T20" fmla="*/ 0 60000 65536"/>
                <a:gd name="T21" fmla="*/ 0 60000 65536"/>
                <a:gd name="T22" fmla="*/ 0 60000 65536"/>
                <a:gd name="T23" fmla="*/ 0 60000 65536"/>
                <a:gd name="T24" fmla="*/ 0 w 984"/>
                <a:gd name="T25" fmla="*/ 0 h 1057"/>
                <a:gd name="T26" fmla="*/ 984 w 984"/>
                <a:gd name="T27" fmla="*/ 1057 h 10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4" h="1057">
                  <a:moveTo>
                    <a:pt x="531" y="0"/>
                  </a:moveTo>
                  <a:lnTo>
                    <a:pt x="447" y="36"/>
                  </a:lnTo>
                  <a:lnTo>
                    <a:pt x="368" y="84"/>
                  </a:lnTo>
                  <a:lnTo>
                    <a:pt x="230" y="193"/>
                  </a:lnTo>
                  <a:lnTo>
                    <a:pt x="103" y="320"/>
                  </a:lnTo>
                  <a:lnTo>
                    <a:pt x="0" y="465"/>
                  </a:lnTo>
                  <a:lnTo>
                    <a:pt x="984" y="1057"/>
                  </a:lnTo>
                  <a:lnTo>
                    <a:pt x="531" y="0"/>
                  </a:lnTo>
                  <a:close/>
                </a:path>
              </a:pathLst>
            </a:custGeom>
            <a:solidFill>
              <a:srgbClr val="71588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5" name="Freeform 68"/>
            <p:cNvSpPr>
              <a:spLocks/>
            </p:cNvSpPr>
            <p:nvPr/>
          </p:nvSpPr>
          <p:spPr bwMode="auto">
            <a:xfrm>
              <a:off x="7323138" y="2455863"/>
              <a:ext cx="719138" cy="1725613"/>
            </a:xfrm>
            <a:custGeom>
              <a:avLst/>
              <a:gdLst>
                <a:gd name="T0" fmla="*/ 115888 w 453"/>
                <a:gd name="T1" fmla="*/ 0 h 1087"/>
                <a:gd name="T2" fmla="*/ 0 w 453"/>
                <a:gd name="T3" fmla="*/ 47625 h 1087"/>
                <a:gd name="T4" fmla="*/ 719138 w 453"/>
                <a:gd name="T5" fmla="*/ 1725613 h 1087"/>
                <a:gd name="T6" fmla="*/ 115888 w 453"/>
                <a:gd name="T7" fmla="*/ 0 h 1087"/>
                <a:gd name="T8" fmla="*/ 0 60000 65536"/>
                <a:gd name="T9" fmla="*/ 0 60000 65536"/>
                <a:gd name="T10" fmla="*/ 0 60000 65536"/>
                <a:gd name="T11" fmla="*/ 0 60000 65536"/>
                <a:gd name="T12" fmla="*/ 0 w 453"/>
                <a:gd name="T13" fmla="*/ 0 h 1087"/>
                <a:gd name="T14" fmla="*/ 453 w 453"/>
                <a:gd name="T15" fmla="*/ 1087 h 1087"/>
              </a:gdLst>
              <a:ahLst/>
              <a:cxnLst>
                <a:cxn ang="T8">
                  <a:pos x="T0" y="T1"/>
                </a:cxn>
                <a:cxn ang="T9">
                  <a:pos x="T2" y="T3"/>
                </a:cxn>
                <a:cxn ang="T10">
                  <a:pos x="T4" y="T5"/>
                </a:cxn>
                <a:cxn ang="T11">
                  <a:pos x="T6" y="T7"/>
                </a:cxn>
              </a:cxnLst>
              <a:rect l="T12" t="T13" r="T14" b="T15"/>
              <a:pathLst>
                <a:path w="453" h="1087">
                  <a:moveTo>
                    <a:pt x="73" y="0"/>
                  </a:moveTo>
                  <a:lnTo>
                    <a:pt x="0" y="30"/>
                  </a:lnTo>
                  <a:lnTo>
                    <a:pt x="453" y="1087"/>
                  </a:lnTo>
                  <a:lnTo>
                    <a:pt x="73" y="0"/>
                  </a:lnTo>
                  <a:close/>
                </a:path>
              </a:pathLst>
            </a:custGeom>
            <a:solidFill>
              <a:srgbClr val="4198A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6" name="Freeform 69"/>
            <p:cNvSpPr>
              <a:spLocks/>
            </p:cNvSpPr>
            <p:nvPr/>
          </p:nvSpPr>
          <p:spPr bwMode="auto">
            <a:xfrm>
              <a:off x="7439025" y="2455863"/>
              <a:ext cx="603250" cy="1725613"/>
            </a:xfrm>
            <a:custGeom>
              <a:avLst/>
              <a:gdLst>
                <a:gd name="T0" fmla="*/ 603250 w 380"/>
                <a:gd name="T1" fmla="*/ 1725613 h 1087"/>
                <a:gd name="T2" fmla="*/ 28575 w 380"/>
                <a:gd name="T3" fmla="*/ 0 h 1087"/>
                <a:gd name="T4" fmla="*/ 0 w 380"/>
                <a:gd name="T5" fmla="*/ 9525 h 1087"/>
                <a:gd name="T6" fmla="*/ 603250 w 380"/>
                <a:gd name="T7" fmla="*/ 1725613 h 1087"/>
                <a:gd name="T8" fmla="*/ 0 60000 65536"/>
                <a:gd name="T9" fmla="*/ 0 60000 65536"/>
                <a:gd name="T10" fmla="*/ 0 60000 65536"/>
                <a:gd name="T11" fmla="*/ 0 60000 65536"/>
                <a:gd name="T12" fmla="*/ 0 w 380"/>
                <a:gd name="T13" fmla="*/ 0 h 1087"/>
                <a:gd name="T14" fmla="*/ 380 w 380"/>
                <a:gd name="T15" fmla="*/ 1087 h 1087"/>
              </a:gdLst>
              <a:ahLst/>
              <a:cxnLst>
                <a:cxn ang="T8">
                  <a:pos x="T0" y="T1"/>
                </a:cxn>
                <a:cxn ang="T9">
                  <a:pos x="T2" y="T3"/>
                </a:cxn>
                <a:cxn ang="T10">
                  <a:pos x="T4" y="T5"/>
                </a:cxn>
                <a:cxn ang="T11">
                  <a:pos x="T6" y="T7"/>
                </a:cxn>
              </a:cxnLst>
              <a:rect l="T12" t="T13" r="T14" b="T15"/>
              <a:pathLst>
                <a:path w="380" h="1087">
                  <a:moveTo>
                    <a:pt x="380" y="1087"/>
                  </a:moveTo>
                  <a:lnTo>
                    <a:pt x="18" y="0"/>
                  </a:lnTo>
                  <a:lnTo>
                    <a:pt x="0" y="6"/>
                  </a:lnTo>
                  <a:lnTo>
                    <a:pt x="380" y="1087"/>
                  </a:lnTo>
                  <a:close/>
                </a:path>
              </a:pathLst>
            </a:custGeom>
            <a:solidFill>
              <a:srgbClr val="DB843D"/>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7" name="Freeform 70"/>
            <p:cNvSpPr>
              <a:spLocks/>
            </p:cNvSpPr>
            <p:nvPr/>
          </p:nvSpPr>
          <p:spPr bwMode="auto">
            <a:xfrm>
              <a:off x="7467600" y="2378075"/>
              <a:ext cx="574675" cy="1803400"/>
            </a:xfrm>
            <a:custGeom>
              <a:avLst/>
              <a:gdLst>
                <a:gd name="T0" fmla="*/ 258763 w 362"/>
                <a:gd name="T1" fmla="*/ 0 h 1136"/>
                <a:gd name="T2" fmla="*/ 123825 w 362"/>
                <a:gd name="T3" fmla="*/ 28575 h 1136"/>
                <a:gd name="T4" fmla="*/ 0 w 362"/>
                <a:gd name="T5" fmla="*/ 66675 h 1136"/>
                <a:gd name="T6" fmla="*/ 574675 w 362"/>
                <a:gd name="T7" fmla="*/ 1803400 h 1136"/>
                <a:gd name="T8" fmla="*/ 258763 w 362"/>
                <a:gd name="T9" fmla="*/ 0 h 1136"/>
                <a:gd name="T10" fmla="*/ 0 60000 65536"/>
                <a:gd name="T11" fmla="*/ 0 60000 65536"/>
                <a:gd name="T12" fmla="*/ 0 60000 65536"/>
                <a:gd name="T13" fmla="*/ 0 60000 65536"/>
                <a:gd name="T14" fmla="*/ 0 60000 65536"/>
                <a:gd name="T15" fmla="*/ 0 w 362"/>
                <a:gd name="T16" fmla="*/ 0 h 1136"/>
                <a:gd name="T17" fmla="*/ 362 w 362"/>
                <a:gd name="T18" fmla="*/ 1136 h 1136"/>
              </a:gdLst>
              <a:ahLst/>
              <a:cxnLst>
                <a:cxn ang="T10">
                  <a:pos x="T0" y="T1"/>
                </a:cxn>
                <a:cxn ang="T11">
                  <a:pos x="T2" y="T3"/>
                </a:cxn>
                <a:cxn ang="T12">
                  <a:pos x="T4" y="T5"/>
                </a:cxn>
                <a:cxn ang="T13">
                  <a:pos x="T6" y="T7"/>
                </a:cxn>
                <a:cxn ang="T14">
                  <a:pos x="T8" y="T9"/>
                </a:cxn>
              </a:cxnLst>
              <a:rect l="T15" t="T16" r="T17" b="T18"/>
              <a:pathLst>
                <a:path w="362" h="1136">
                  <a:moveTo>
                    <a:pt x="163" y="0"/>
                  </a:moveTo>
                  <a:lnTo>
                    <a:pt x="78" y="18"/>
                  </a:lnTo>
                  <a:lnTo>
                    <a:pt x="0" y="42"/>
                  </a:lnTo>
                  <a:lnTo>
                    <a:pt x="362" y="1136"/>
                  </a:lnTo>
                  <a:lnTo>
                    <a:pt x="163" y="0"/>
                  </a:lnTo>
                  <a:close/>
                </a:path>
              </a:pathLst>
            </a:custGeom>
            <a:solidFill>
              <a:srgbClr val="93A9C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8" name="Freeform 71"/>
            <p:cNvSpPr>
              <a:spLocks/>
            </p:cNvSpPr>
            <p:nvPr/>
          </p:nvSpPr>
          <p:spPr bwMode="auto">
            <a:xfrm>
              <a:off x="7726363" y="2359025"/>
              <a:ext cx="315913" cy="1822450"/>
            </a:xfrm>
            <a:custGeom>
              <a:avLst/>
              <a:gdLst>
                <a:gd name="T0" fmla="*/ 249238 w 199"/>
                <a:gd name="T1" fmla="*/ 0 h 1148"/>
                <a:gd name="T2" fmla="*/ 0 w 199"/>
                <a:gd name="T3" fmla="*/ 19050 h 1148"/>
                <a:gd name="T4" fmla="*/ 315913 w 199"/>
                <a:gd name="T5" fmla="*/ 1822450 h 1148"/>
                <a:gd name="T6" fmla="*/ 249238 w 199"/>
                <a:gd name="T7" fmla="*/ 0 h 1148"/>
                <a:gd name="T8" fmla="*/ 0 60000 65536"/>
                <a:gd name="T9" fmla="*/ 0 60000 65536"/>
                <a:gd name="T10" fmla="*/ 0 60000 65536"/>
                <a:gd name="T11" fmla="*/ 0 60000 65536"/>
                <a:gd name="T12" fmla="*/ 0 w 199"/>
                <a:gd name="T13" fmla="*/ 0 h 1148"/>
                <a:gd name="T14" fmla="*/ 199 w 199"/>
                <a:gd name="T15" fmla="*/ 1148 h 1148"/>
              </a:gdLst>
              <a:ahLst/>
              <a:cxnLst>
                <a:cxn ang="T8">
                  <a:pos x="T0" y="T1"/>
                </a:cxn>
                <a:cxn ang="T9">
                  <a:pos x="T2" y="T3"/>
                </a:cxn>
                <a:cxn ang="T10">
                  <a:pos x="T4" y="T5"/>
                </a:cxn>
                <a:cxn ang="T11">
                  <a:pos x="T6" y="T7"/>
                </a:cxn>
              </a:cxnLst>
              <a:rect l="T12" t="T13" r="T14" b="T15"/>
              <a:pathLst>
                <a:path w="199" h="1148">
                  <a:moveTo>
                    <a:pt x="157" y="0"/>
                  </a:moveTo>
                  <a:lnTo>
                    <a:pt x="0" y="12"/>
                  </a:lnTo>
                  <a:lnTo>
                    <a:pt x="199" y="1148"/>
                  </a:lnTo>
                  <a:lnTo>
                    <a:pt x="157" y="0"/>
                  </a:lnTo>
                  <a:close/>
                </a:path>
              </a:pathLst>
            </a:custGeom>
            <a:solidFill>
              <a:srgbClr val="D19392"/>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09" name="Freeform 72"/>
            <p:cNvSpPr>
              <a:spLocks/>
            </p:cNvSpPr>
            <p:nvPr/>
          </p:nvSpPr>
          <p:spPr bwMode="auto">
            <a:xfrm>
              <a:off x="7975600" y="2359025"/>
              <a:ext cx="66675" cy="1822450"/>
            </a:xfrm>
            <a:custGeom>
              <a:avLst/>
              <a:gdLst>
                <a:gd name="T0" fmla="*/ 66675 w 42"/>
                <a:gd name="T1" fmla="*/ 1822450 h 1148"/>
                <a:gd name="T2" fmla="*/ 66675 w 42"/>
                <a:gd name="T3" fmla="*/ 0 h 1148"/>
                <a:gd name="T4" fmla="*/ 0 w 42"/>
                <a:gd name="T5" fmla="*/ 0 h 1148"/>
                <a:gd name="T6" fmla="*/ 66675 w 42"/>
                <a:gd name="T7" fmla="*/ 1822450 h 1148"/>
                <a:gd name="T8" fmla="*/ 0 60000 65536"/>
                <a:gd name="T9" fmla="*/ 0 60000 65536"/>
                <a:gd name="T10" fmla="*/ 0 60000 65536"/>
                <a:gd name="T11" fmla="*/ 0 60000 65536"/>
                <a:gd name="T12" fmla="*/ 0 w 42"/>
                <a:gd name="T13" fmla="*/ 0 h 1148"/>
                <a:gd name="T14" fmla="*/ 42 w 42"/>
                <a:gd name="T15" fmla="*/ 1148 h 1148"/>
              </a:gdLst>
              <a:ahLst/>
              <a:cxnLst>
                <a:cxn ang="T8">
                  <a:pos x="T0" y="T1"/>
                </a:cxn>
                <a:cxn ang="T9">
                  <a:pos x="T2" y="T3"/>
                </a:cxn>
                <a:cxn ang="T10">
                  <a:pos x="T4" y="T5"/>
                </a:cxn>
                <a:cxn ang="T11">
                  <a:pos x="T6" y="T7"/>
                </a:cxn>
              </a:cxnLst>
              <a:rect l="T12" t="T13" r="T14" b="T15"/>
              <a:pathLst>
                <a:path w="42" h="1148">
                  <a:moveTo>
                    <a:pt x="42" y="1148"/>
                  </a:moveTo>
                  <a:lnTo>
                    <a:pt x="42" y="0"/>
                  </a:lnTo>
                  <a:lnTo>
                    <a:pt x="0" y="0"/>
                  </a:lnTo>
                  <a:lnTo>
                    <a:pt x="42" y="1148"/>
                  </a:lnTo>
                  <a:close/>
                </a:path>
              </a:pathLst>
            </a:custGeom>
            <a:solidFill>
              <a:srgbClr val="B9CD96"/>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0" name="Freeform 73"/>
            <p:cNvSpPr>
              <a:spLocks/>
            </p:cNvSpPr>
            <p:nvPr/>
          </p:nvSpPr>
          <p:spPr bwMode="auto">
            <a:xfrm>
              <a:off x="6384925" y="2484438"/>
              <a:ext cx="995363" cy="66675"/>
            </a:xfrm>
            <a:custGeom>
              <a:avLst/>
              <a:gdLst>
                <a:gd name="T0" fmla="*/ 995363 w 627"/>
                <a:gd name="T1" fmla="*/ 9525 h 42"/>
                <a:gd name="T2" fmla="*/ 57150 w 627"/>
                <a:gd name="T3" fmla="*/ 66675 h 42"/>
                <a:gd name="T4" fmla="*/ 0 w 627"/>
                <a:gd name="T5" fmla="*/ 66675 h 42"/>
                <a:gd name="T6" fmla="*/ 0 w 627"/>
                <a:gd name="T7" fmla="*/ 57150 h 42"/>
                <a:gd name="T8" fmla="*/ 57150 w 627"/>
                <a:gd name="T9" fmla="*/ 57150 h 42"/>
                <a:gd name="T10" fmla="*/ 995363 w 627"/>
                <a:gd name="T11" fmla="*/ 0 h 42"/>
                <a:gd name="T12" fmla="*/ 995363 w 627"/>
                <a:gd name="T13" fmla="*/ 9525 h 42"/>
                <a:gd name="T14" fmla="*/ 0 60000 65536"/>
                <a:gd name="T15" fmla="*/ 0 60000 65536"/>
                <a:gd name="T16" fmla="*/ 0 60000 65536"/>
                <a:gd name="T17" fmla="*/ 0 60000 65536"/>
                <a:gd name="T18" fmla="*/ 0 60000 65536"/>
                <a:gd name="T19" fmla="*/ 0 60000 65536"/>
                <a:gd name="T20" fmla="*/ 0 60000 65536"/>
                <a:gd name="T21" fmla="*/ 0 w 627"/>
                <a:gd name="T22" fmla="*/ 0 h 42"/>
                <a:gd name="T23" fmla="*/ 627 w 62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7" h="42">
                  <a:moveTo>
                    <a:pt x="627" y="6"/>
                  </a:moveTo>
                  <a:lnTo>
                    <a:pt x="36" y="42"/>
                  </a:lnTo>
                  <a:lnTo>
                    <a:pt x="0" y="42"/>
                  </a:lnTo>
                  <a:lnTo>
                    <a:pt x="0" y="36"/>
                  </a:lnTo>
                  <a:lnTo>
                    <a:pt x="36" y="36"/>
                  </a:lnTo>
                  <a:lnTo>
                    <a:pt x="627" y="0"/>
                  </a:lnTo>
                  <a:lnTo>
                    <a:pt x="627" y="6"/>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1" name="Freeform 74"/>
            <p:cNvSpPr>
              <a:spLocks/>
            </p:cNvSpPr>
            <p:nvPr/>
          </p:nvSpPr>
          <p:spPr bwMode="auto">
            <a:xfrm>
              <a:off x="6835775" y="1995488"/>
              <a:ext cx="622300" cy="460375"/>
            </a:xfrm>
            <a:custGeom>
              <a:avLst/>
              <a:gdLst>
                <a:gd name="T0" fmla="*/ 622300 w 392"/>
                <a:gd name="T1" fmla="*/ 460375 h 290"/>
                <a:gd name="T2" fmla="*/ 57150 w 392"/>
                <a:gd name="T3" fmla="*/ 0 h 290"/>
                <a:gd name="T4" fmla="*/ 57150 w 392"/>
                <a:gd name="T5" fmla="*/ 9525 h 290"/>
                <a:gd name="T6" fmla="*/ 0 w 392"/>
                <a:gd name="T7" fmla="*/ 9525 h 290"/>
                <a:gd name="T8" fmla="*/ 0 w 392"/>
                <a:gd name="T9" fmla="*/ 0 h 290"/>
                <a:gd name="T10" fmla="*/ 57150 w 392"/>
                <a:gd name="T11" fmla="*/ 0 h 290"/>
                <a:gd name="T12" fmla="*/ 57150 w 392"/>
                <a:gd name="T13" fmla="*/ 0 h 290"/>
                <a:gd name="T14" fmla="*/ 622300 w 392"/>
                <a:gd name="T15" fmla="*/ 460375 h 290"/>
                <a:gd name="T16" fmla="*/ 622300 w 392"/>
                <a:gd name="T17" fmla="*/ 460375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2"/>
                <a:gd name="T28" fmla="*/ 0 h 290"/>
                <a:gd name="T29" fmla="*/ 392 w 392"/>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2" h="290">
                  <a:moveTo>
                    <a:pt x="392" y="290"/>
                  </a:moveTo>
                  <a:lnTo>
                    <a:pt x="36" y="0"/>
                  </a:lnTo>
                  <a:lnTo>
                    <a:pt x="36" y="6"/>
                  </a:lnTo>
                  <a:lnTo>
                    <a:pt x="0" y="6"/>
                  </a:lnTo>
                  <a:lnTo>
                    <a:pt x="0" y="0"/>
                  </a:lnTo>
                  <a:lnTo>
                    <a:pt x="36" y="0"/>
                  </a:lnTo>
                  <a:lnTo>
                    <a:pt x="392" y="290"/>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2" name="Freeform 75"/>
            <p:cNvSpPr>
              <a:spLocks/>
            </p:cNvSpPr>
            <p:nvPr/>
          </p:nvSpPr>
          <p:spPr bwMode="auto">
            <a:xfrm>
              <a:off x="7285038" y="2005013"/>
              <a:ext cx="315913" cy="411163"/>
            </a:xfrm>
            <a:custGeom>
              <a:avLst/>
              <a:gdLst>
                <a:gd name="T0" fmla="*/ 315913 w 199"/>
                <a:gd name="T1" fmla="*/ 411163 h 259"/>
                <a:gd name="T2" fmla="*/ 57150 w 199"/>
                <a:gd name="T3" fmla="*/ 0 h 259"/>
                <a:gd name="T4" fmla="*/ 57150 w 199"/>
                <a:gd name="T5" fmla="*/ 9525 h 259"/>
                <a:gd name="T6" fmla="*/ 0 w 199"/>
                <a:gd name="T7" fmla="*/ 9525 h 259"/>
                <a:gd name="T8" fmla="*/ 0 w 199"/>
                <a:gd name="T9" fmla="*/ 0 h 259"/>
                <a:gd name="T10" fmla="*/ 57150 w 199"/>
                <a:gd name="T11" fmla="*/ 0 h 259"/>
                <a:gd name="T12" fmla="*/ 57150 w 199"/>
                <a:gd name="T13" fmla="*/ 0 h 259"/>
                <a:gd name="T14" fmla="*/ 315913 w 199"/>
                <a:gd name="T15" fmla="*/ 411163 h 259"/>
                <a:gd name="T16" fmla="*/ 315913 w 199"/>
                <a:gd name="T17" fmla="*/ 411163 h 2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
                <a:gd name="T28" fmla="*/ 0 h 259"/>
                <a:gd name="T29" fmla="*/ 199 w 199"/>
                <a:gd name="T30" fmla="*/ 259 h 2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 h="259">
                  <a:moveTo>
                    <a:pt x="199" y="259"/>
                  </a:moveTo>
                  <a:lnTo>
                    <a:pt x="36" y="0"/>
                  </a:lnTo>
                  <a:lnTo>
                    <a:pt x="36" y="6"/>
                  </a:lnTo>
                  <a:lnTo>
                    <a:pt x="0" y="6"/>
                  </a:lnTo>
                  <a:lnTo>
                    <a:pt x="0" y="0"/>
                  </a:lnTo>
                  <a:lnTo>
                    <a:pt x="36" y="0"/>
                  </a:lnTo>
                  <a:lnTo>
                    <a:pt x="199" y="259"/>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3" name="Freeform 76"/>
            <p:cNvSpPr>
              <a:spLocks/>
            </p:cNvSpPr>
            <p:nvPr/>
          </p:nvSpPr>
          <p:spPr bwMode="auto">
            <a:xfrm>
              <a:off x="7859713" y="2235200"/>
              <a:ext cx="9525" cy="133350"/>
            </a:xfrm>
            <a:custGeom>
              <a:avLst/>
              <a:gdLst>
                <a:gd name="T0" fmla="*/ 0 w 6"/>
                <a:gd name="T1" fmla="*/ 133350 h 84"/>
                <a:gd name="T2" fmla="*/ 0 w 6"/>
                <a:gd name="T3" fmla="*/ 57150 h 84"/>
                <a:gd name="T4" fmla="*/ 0 w 6"/>
                <a:gd name="T5" fmla="*/ 0 h 84"/>
                <a:gd name="T6" fmla="*/ 9525 w 6"/>
                <a:gd name="T7" fmla="*/ 0 h 84"/>
                <a:gd name="T8" fmla="*/ 9525 w 6"/>
                <a:gd name="T9" fmla="*/ 57150 h 84"/>
                <a:gd name="T10" fmla="*/ 9525 w 6"/>
                <a:gd name="T11" fmla="*/ 133350 h 84"/>
                <a:gd name="T12" fmla="*/ 0 w 6"/>
                <a:gd name="T13" fmla="*/ 133350 h 84"/>
                <a:gd name="T14" fmla="*/ 0 60000 65536"/>
                <a:gd name="T15" fmla="*/ 0 60000 65536"/>
                <a:gd name="T16" fmla="*/ 0 60000 65536"/>
                <a:gd name="T17" fmla="*/ 0 60000 65536"/>
                <a:gd name="T18" fmla="*/ 0 60000 65536"/>
                <a:gd name="T19" fmla="*/ 0 60000 65536"/>
                <a:gd name="T20" fmla="*/ 0 60000 65536"/>
                <a:gd name="T21" fmla="*/ 0 w 6"/>
                <a:gd name="T22" fmla="*/ 0 h 84"/>
                <a:gd name="T23" fmla="*/ 6 w 6"/>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84">
                  <a:moveTo>
                    <a:pt x="0" y="84"/>
                  </a:moveTo>
                  <a:lnTo>
                    <a:pt x="0" y="36"/>
                  </a:lnTo>
                  <a:lnTo>
                    <a:pt x="0" y="0"/>
                  </a:lnTo>
                  <a:lnTo>
                    <a:pt x="6" y="0"/>
                  </a:lnTo>
                  <a:lnTo>
                    <a:pt x="6" y="36"/>
                  </a:lnTo>
                  <a:lnTo>
                    <a:pt x="6" y="84"/>
                  </a:lnTo>
                  <a:lnTo>
                    <a:pt x="0" y="84"/>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4" name="Freeform 77"/>
            <p:cNvSpPr>
              <a:spLocks/>
            </p:cNvSpPr>
            <p:nvPr/>
          </p:nvSpPr>
          <p:spPr bwMode="auto">
            <a:xfrm>
              <a:off x="8013700" y="2033588"/>
              <a:ext cx="152400" cy="325438"/>
            </a:xfrm>
            <a:custGeom>
              <a:avLst/>
              <a:gdLst>
                <a:gd name="T0" fmla="*/ 0 w 96"/>
                <a:gd name="T1" fmla="*/ 325438 h 205"/>
                <a:gd name="T2" fmla="*/ 95250 w 96"/>
                <a:gd name="T3" fmla="*/ 0 h 205"/>
                <a:gd name="T4" fmla="*/ 95250 w 96"/>
                <a:gd name="T5" fmla="*/ 0 h 205"/>
                <a:gd name="T6" fmla="*/ 152400 w 96"/>
                <a:gd name="T7" fmla="*/ 0 h 205"/>
                <a:gd name="T8" fmla="*/ 152400 w 96"/>
                <a:gd name="T9" fmla="*/ 9525 h 205"/>
                <a:gd name="T10" fmla="*/ 95250 w 96"/>
                <a:gd name="T11" fmla="*/ 9525 h 205"/>
                <a:gd name="T12" fmla="*/ 104775 w 96"/>
                <a:gd name="T13" fmla="*/ 0 h 205"/>
                <a:gd name="T14" fmla="*/ 9525 w 96"/>
                <a:gd name="T15" fmla="*/ 325438 h 205"/>
                <a:gd name="T16" fmla="*/ 0 w 96"/>
                <a:gd name="T17" fmla="*/ 325438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205"/>
                <a:gd name="T29" fmla="*/ 96 w 96"/>
                <a:gd name="T30" fmla="*/ 205 h 2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205">
                  <a:moveTo>
                    <a:pt x="0" y="205"/>
                  </a:moveTo>
                  <a:lnTo>
                    <a:pt x="60" y="0"/>
                  </a:lnTo>
                  <a:lnTo>
                    <a:pt x="96" y="0"/>
                  </a:lnTo>
                  <a:lnTo>
                    <a:pt x="96" y="6"/>
                  </a:lnTo>
                  <a:lnTo>
                    <a:pt x="60" y="6"/>
                  </a:lnTo>
                  <a:lnTo>
                    <a:pt x="66" y="0"/>
                  </a:lnTo>
                  <a:lnTo>
                    <a:pt x="6" y="205"/>
                  </a:lnTo>
                  <a:lnTo>
                    <a:pt x="0" y="205"/>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415" name="Rectangle 78"/>
            <p:cNvSpPr>
              <a:spLocks noChangeArrowheads="1"/>
            </p:cNvSpPr>
            <p:nvPr/>
          </p:nvSpPr>
          <p:spPr bwMode="auto">
            <a:xfrm>
              <a:off x="9277350" y="4276725"/>
              <a:ext cx="299061"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NSF</a:t>
              </a:r>
              <a:endParaRPr lang="en-US" sz="1200">
                <a:solidFill>
                  <a:srgbClr val="FFFFFF"/>
                </a:solidFill>
                <a:latin typeface="Times" pitchFamily="80" charset="0"/>
                <a:ea typeface="ＭＳ Ｐゴシック" pitchFamily="34" charset="-128"/>
              </a:endParaRPr>
            </a:p>
          </p:txBody>
        </p:sp>
        <p:sp>
          <p:nvSpPr>
            <p:cNvPr id="15416" name="Rectangle 79"/>
            <p:cNvSpPr>
              <a:spLocks noChangeArrowheads="1"/>
            </p:cNvSpPr>
            <p:nvPr/>
          </p:nvSpPr>
          <p:spPr bwMode="auto">
            <a:xfrm>
              <a:off x="9258300" y="4497388"/>
              <a:ext cx="329303"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52%</a:t>
              </a:r>
              <a:endParaRPr lang="en-US" sz="1200">
                <a:solidFill>
                  <a:srgbClr val="FFFFFF"/>
                </a:solidFill>
                <a:latin typeface="Times" pitchFamily="80" charset="0"/>
                <a:ea typeface="ＭＳ Ｐゴシック" pitchFamily="34" charset="-128"/>
              </a:endParaRPr>
            </a:p>
          </p:txBody>
        </p:sp>
        <p:sp>
          <p:nvSpPr>
            <p:cNvPr id="15417" name="Rectangle 80"/>
            <p:cNvSpPr>
              <a:spLocks noChangeArrowheads="1"/>
            </p:cNvSpPr>
            <p:nvPr/>
          </p:nvSpPr>
          <p:spPr bwMode="auto">
            <a:xfrm>
              <a:off x="7142163" y="5294313"/>
              <a:ext cx="386428" cy="258066"/>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DOE</a:t>
              </a:r>
              <a:endParaRPr lang="en-US" sz="1400">
                <a:solidFill>
                  <a:srgbClr val="FFFFFF"/>
                </a:solidFill>
                <a:latin typeface="Times" pitchFamily="80" charset="0"/>
                <a:ea typeface="ＭＳ Ｐゴシック" pitchFamily="34" charset="-128"/>
              </a:endParaRPr>
            </a:p>
          </p:txBody>
        </p:sp>
        <p:sp>
          <p:nvSpPr>
            <p:cNvPr id="15418" name="Rectangle 81"/>
            <p:cNvSpPr>
              <a:spLocks noChangeArrowheads="1"/>
            </p:cNvSpPr>
            <p:nvPr/>
          </p:nvSpPr>
          <p:spPr bwMode="auto">
            <a:xfrm>
              <a:off x="7142163" y="5513388"/>
              <a:ext cx="329303"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13%</a:t>
              </a:r>
              <a:endParaRPr lang="en-US" sz="1200">
                <a:solidFill>
                  <a:srgbClr val="FFFFFF"/>
                </a:solidFill>
                <a:latin typeface="Times" pitchFamily="80" charset="0"/>
                <a:ea typeface="ＭＳ Ｐゴシック" pitchFamily="34" charset="-128"/>
              </a:endParaRPr>
            </a:p>
          </p:txBody>
        </p:sp>
        <p:sp>
          <p:nvSpPr>
            <p:cNvPr id="15419" name="Rectangle 82"/>
            <p:cNvSpPr>
              <a:spLocks noChangeArrowheads="1"/>
            </p:cNvSpPr>
            <p:nvPr/>
          </p:nvSpPr>
          <p:spPr bwMode="auto">
            <a:xfrm>
              <a:off x="6318250" y="4046538"/>
              <a:ext cx="294021"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NIH</a:t>
              </a:r>
              <a:endParaRPr lang="en-US" sz="1200">
                <a:solidFill>
                  <a:srgbClr val="FFFFFF"/>
                </a:solidFill>
                <a:latin typeface="Times" pitchFamily="80" charset="0"/>
                <a:ea typeface="ＭＳ Ｐゴシック" pitchFamily="34" charset="-128"/>
              </a:endParaRPr>
            </a:p>
          </p:txBody>
        </p:sp>
        <p:sp>
          <p:nvSpPr>
            <p:cNvPr id="15420" name="Rectangle 83"/>
            <p:cNvSpPr>
              <a:spLocks noChangeArrowheads="1"/>
            </p:cNvSpPr>
            <p:nvPr/>
          </p:nvSpPr>
          <p:spPr bwMode="auto">
            <a:xfrm>
              <a:off x="6299200" y="4267200"/>
              <a:ext cx="329303"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19%</a:t>
              </a:r>
              <a:endParaRPr lang="en-US" sz="1200">
                <a:solidFill>
                  <a:srgbClr val="FFFFFF"/>
                </a:solidFill>
                <a:latin typeface="Times" pitchFamily="80" charset="0"/>
                <a:ea typeface="ＭＳ Ｐゴシック" pitchFamily="34" charset="-128"/>
              </a:endParaRPr>
            </a:p>
          </p:txBody>
        </p:sp>
        <p:sp>
          <p:nvSpPr>
            <p:cNvPr id="15421" name="Rectangle 84"/>
            <p:cNvSpPr>
              <a:spLocks noChangeArrowheads="1"/>
            </p:cNvSpPr>
            <p:nvPr/>
          </p:nvSpPr>
          <p:spPr bwMode="auto">
            <a:xfrm>
              <a:off x="6835775" y="2867025"/>
              <a:ext cx="481589"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FFFFFF"/>
                  </a:solidFill>
                  <a:latin typeface="Calibri" pitchFamily="34" charset="0"/>
                  <a:ea typeface="ＭＳ Ｐゴシック" pitchFamily="34" charset="-128"/>
                </a:rPr>
                <a:t>NASA </a:t>
              </a:r>
              <a:endParaRPr lang="en-US" sz="1200">
                <a:solidFill>
                  <a:srgbClr val="FFFFFF"/>
                </a:solidFill>
                <a:latin typeface="Times" pitchFamily="80" charset="0"/>
                <a:ea typeface="ＭＳ Ｐゴシック" pitchFamily="34" charset="-128"/>
              </a:endParaRPr>
            </a:p>
          </p:txBody>
        </p:sp>
        <p:sp>
          <p:nvSpPr>
            <p:cNvPr id="15422" name="Rectangle 85"/>
            <p:cNvSpPr>
              <a:spLocks noChangeArrowheads="1"/>
            </p:cNvSpPr>
            <p:nvPr/>
          </p:nvSpPr>
          <p:spPr bwMode="auto">
            <a:xfrm>
              <a:off x="6892925" y="3087688"/>
              <a:ext cx="374666" cy="258066"/>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10%</a:t>
              </a:r>
              <a:endParaRPr lang="en-US" sz="1400">
                <a:solidFill>
                  <a:srgbClr val="FFFFFF"/>
                </a:solidFill>
                <a:latin typeface="Times" pitchFamily="80" charset="0"/>
                <a:ea typeface="ＭＳ Ｐゴシック" pitchFamily="34" charset="-128"/>
              </a:endParaRPr>
            </a:p>
          </p:txBody>
        </p:sp>
        <p:sp>
          <p:nvSpPr>
            <p:cNvPr id="15423" name="Rectangle 86"/>
            <p:cNvSpPr>
              <a:spLocks noChangeArrowheads="1"/>
            </p:cNvSpPr>
            <p:nvPr/>
          </p:nvSpPr>
          <p:spPr bwMode="auto">
            <a:xfrm>
              <a:off x="6011863" y="2368550"/>
              <a:ext cx="366266"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DOD</a:t>
              </a:r>
              <a:endParaRPr lang="en-US" sz="1200">
                <a:solidFill>
                  <a:srgbClr val="000000"/>
                </a:solidFill>
                <a:latin typeface="Times" pitchFamily="80" charset="0"/>
                <a:ea typeface="ＭＳ Ｐゴシック" pitchFamily="34" charset="-128"/>
              </a:endParaRPr>
            </a:p>
          </p:txBody>
        </p:sp>
        <p:sp>
          <p:nvSpPr>
            <p:cNvPr id="15424" name="Rectangle 87"/>
            <p:cNvSpPr>
              <a:spLocks noChangeArrowheads="1"/>
            </p:cNvSpPr>
            <p:nvPr/>
          </p:nvSpPr>
          <p:spPr bwMode="auto">
            <a:xfrm>
              <a:off x="6069013" y="2589213"/>
              <a:ext cx="233537"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1%</a:t>
              </a:r>
              <a:endParaRPr lang="en-US" sz="1200">
                <a:solidFill>
                  <a:srgbClr val="000000"/>
                </a:solidFill>
                <a:latin typeface="Times" pitchFamily="80" charset="0"/>
                <a:ea typeface="ＭＳ Ｐゴシック" pitchFamily="34" charset="-128"/>
              </a:endParaRPr>
            </a:p>
          </p:txBody>
        </p:sp>
        <p:sp>
          <p:nvSpPr>
            <p:cNvPr id="15425" name="Rectangle 88"/>
            <p:cNvSpPr>
              <a:spLocks noChangeArrowheads="1"/>
            </p:cNvSpPr>
            <p:nvPr/>
          </p:nvSpPr>
          <p:spPr bwMode="auto">
            <a:xfrm>
              <a:off x="5829300" y="1831975"/>
              <a:ext cx="1019091"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International</a:t>
              </a:r>
              <a:endParaRPr lang="en-US" sz="1200">
                <a:solidFill>
                  <a:srgbClr val="000000"/>
                </a:solidFill>
                <a:latin typeface="Times" pitchFamily="80" charset="0"/>
                <a:ea typeface="ＭＳ Ｐゴシック" pitchFamily="34" charset="-128"/>
              </a:endParaRPr>
            </a:p>
          </p:txBody>
        </p:sp>
        <p:sp>
          <p:nvSpPr>
            <p:cNvPr id="15426" name="Rectangle 89"/>
            <p:cNvSpPr>
              <a:spLocks noChangeArrowheads="1"/>
            </p:cNvSpPr>
            <p:nvPr/>
          </p:nvSpPr>
          <p:spPr bwMode="auto">
            <a:xfrm>
              <a:off x="6211888" y="2052638"/>
              <a:ext cx="233537"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0%</a:t>
              </a:r>
              <a:endParaRPr lang="en-US" sz="1200">
                <a:solidFill>
                  <a:srgbClr val="000000"/>
                </a:solidFill>
                <a:latin typeface="Times" pitchFamily="80" charset="0"/>
                <a:ea typeface="ＭＳ Ｐゴシック" pitchFamily="34" charset="-128"/>
              </a:endParaRPr>
            </a:p>
          </p:txBody>
        </p:sp>
        <p:sp>
          <p:nvSpPr>
            <p:cNvPr id="15427" name="Rectangle 90"/>
            <p:cNvSpPr>
              <a:spLocks noChangeArrowheads="1"/>
            </p:cNvSpPr>
            <p:nvPr/>
          </p:nvSpPr>
          <p:spPr bwMode="auto">
            <a:xfrm>
              <a:off x="6748463" y="1611313"/>
              <a:ext cx="794024"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University</a:t>
              </a:r>
              <a:endParaRPr lang="en-US" sz="1200">
                <a:solidFill>
                  <a:srgbClr val="000000"/>
                </a:solidFill>
                <a:latin typeface="Times" pitchFamily="80" charset="0"/>
                <a:ea typeface="ＭＳ Ｐゴシック" pitchFamily="34" charset="-128"/>
              </a:endParaRPr>
            </a:p>
          </p:txBody>
        </p:sp>
        <p:sp>
          <p:nvSpPr>
            <p:cNvPr id="15428" name="Rectangle 91"/>
            <p:cNvSpPr>
              <a:spLocks noChangeArrowheads="1"/>
            </p:cNvSpPr>
            <p:nvPr/>
          </p:nvSpPr>
          <p:spPr bwMode="auto">
            <a:xfrm>
              <a:off x="7026275" y="1831975"/>
              <a:ext cx="233537"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2%</a:t>
              </a:r>
              <a:endParaRPr lang="en-US" sz="1200">
                <a:solidFill>
                  <a:srgbClr val="000000"/>
                </a:solidFill>
                <a:latin typeface="Times" pitchFamily="80" charset="0"/>
                <a:ea typeface="ＭＳ Ｐゴシック" pitchFamily="34" charset="-128"/>
              </a:endParaRPr>
            </a:p>
          </p:txBody>
        </p:sp>
        <p:sp>
          <p:nvSpPr>
            <p:cNvPr id="15429" name="Rectangle 92"/>
            <p:cNvSpPr>
              <a:spLocks noChangeArrowheads="1"/>
            </p:cNvSpPr>
            <p:nvPr/>
          </p:nvSpPr>
          <p:spPr bwMode="auto">
            <a:xfrm>
              <a:off x="7534275" y="1792288"/>
              <a:ext cx="455311"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Other</a:t>
              </a:r>
              <a:endParaRPr lang="en-US" sz="1200">
                <a:solidFill>
                  <a:srgbClr val="000000"/>
                </a:solidFill>
                <a:latin typeface="Times" pitchFamily="80" charset="0"/>
                <a:ea typeface="ＭＳ Ｐゴシック" pitchFamily="34" charset="-128"/>
              </a:endParaRPr>
            </a:p>
          </p:txBody>
        </p:sp>
        <p:sp>
          <p:nvSpPr>
            <p:cNvPr id="15430" name="Rectangle 93"/>
            <p:cNvSpPr>
              <a:spLocks noChangeArrowheads="1"/>
            </p:cNvSpPr>
            <p:nvPr/>
          </p:nvSpPr>
          <p:spPr bwMode="auto">
            <a:xfrm>
              <a:off x="7639050" y="2012950"/>
              <a:ext cx="233537"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2%</a:t>
              </a:r>
              <a:endParaRPr lang="en-US" sz="1200">
                <a:solidFill>
                  <a:srgbClr val="000000"/>
                </a:solidFill>
                <a:latin typeface="Times" pitchFamily="80" charset="0"/>
                <a:ea typeface="ＭＳ Ｐゴシック" pitchFamily="34" charset="-128"/>
              </a:endParaRPr>
            </a:p>
          </p:txBody>
        </p:sp>
        <p:sp>
          <p:nvSpPr>
            <p:cNvPr id="15431" name="Rectangle 94"/>
            <p:cNvSpPr>
              <a:spLocks noChangeArrowheads="1"/>
            </p:cNvSpPr>
            <p:nvPr/>
          </p:nvSpPr>
          <p:spPr bwMode="auto">
            <a:xfrm>
              <a:off x="7975600" y="1649413"/>
              <a:ext cx="648929"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Industry</a:t>
              </a:r>
              <a:endParaRPr lang="en-US" sz="1200">
                <a:solidFill>
                  <a:srgbClr val="000000"/>
                </a:solidFill>
                <a:latin typeface="Times" pitchFamily="80" charset="0"/>
                <a:ea typeface="ＭＳ Ｐゴシック" pitchFamily="34" charset="-128"/>
              </a:endParaRPr>
            </a:p>
          </p:txBody>
        </p:sp>
        <p:sp>
          <p:nvSpPr>
            <p:cNvPr id="15432" name="Rectangle 95"/>
            <p:cNvSpPr>
              <a:spLocks noChangeArrowheads="1"/>
            </p:cNvSpPr>
            <p:nvPr/>
          </p:nvSpPr>
          <p:spPr bwMode="auto">
            <a:xfrm>
              <a:off x="8175625" y="1870075"/>
              <a:ext cx="233537" cy="225808"/>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400" b="1">
                  <a:solidFill>
                    <a:srgbClr val="000000"/>
                  </a:solidFill>
                  <a:latin typeface="Calibri" pitchFamily="34" charset="0"/>
                  <a:ea typeface="ＭＳ Ｐゴシック" pitchFamily="34" charset="-128"/>
                </a:rPr>
                <a:t>1%</a:t>
              </a:r>
              <a:endParaRPr lang="en-US" sz="1200">
                <a:solidFill>
                  <a:srgbClr val="000000"/>
                </a:solidFill>
                <a:latin typeface="Times" pitchFamily="80" charset="0"/>
                <a:ea typeface="ＭＳ Ｐゴシック" pitchFamily="34" charset="-128"/>
              </a:endParaRPr>
            </a:p>
          </p:txBody>
        </p:sp>
      </p:grpSp>
      <p:grpSp>
        <p:nvGrpSpPr>
          <p:cNvPr id="4" name="Group 121"/>
          <p:cNvGrpSpPr>
            <a:grpSpLocks noChangeAspect="1"/>
          </p:cNvGrpSpPr>
          <p:nvPr/>
        </p:nvGrpSpPr>
        <p:grpSpPr bwMode="auto">
          <a:xfrm>
            <a:off x="0" y="1752600"/>
            <a:ext cx="3968750" cy="3963988"/>
            <a:chOff x="1547813" y="974725"/>
            <a:chExt cx="4425949" cy="4421188"/>
          </a:xfrm>
        </p:grpSpPr>
        <p:sp>
          <p:nvSpPr>
            <p:cNvPr id="15370" name="Freeform 7"/>
            <p:cNvSpPr>
              <a:spLocks/>
            </p:cNvSpPr>
            <p:nvPr/>
          </p:nvSpPr>
          <p:spPr bwMode="auto">
            <a:xfrm>
              <a:off x="4013200" y="1457325"/>
              <a:ext cx="1960562" cy="3938588"/>
            </a:xfrm>
            <a:custGeom>
              <a:avLst/>
              <a:gdLst>
                <a:gd name="T0" fmla="*/ 98425 w 1235"/>
                <a:gd name="T1" fmla="*/ 3938588 h 2481"/>
                <a:gd name="T2" fmla="*/ 295275 w 1235"/>
                <a:gd name="T3" fmla="*/ 3916363 h 2481"/>
                <a:gd name="T4" fmla="*/ 492125 w 1235"/>
                <a:gd name="T5" fmla="*/ 3883026 h 2481"/>
                <a:gd name="T6" fmla="*/ 677862 w 1235"/>
                <a:gd name="T7" fmla="*/ 3827463 h 2481"/>
                <a:gd name="T8" fmla="*/ 854075 w 1235"/>
                <a:gd name="T9" fmla="*/ 3751263 h 2481"/>
                <a:gd name="T10" fmla="*/ 1017587 w 1235"/>
                <a:gd name="T11" fmla="*/ 3652838 h 2481"/>
                <a:gd name="T12" fmla="*/ 1182687 w 1235"/>
                <a:gd name="T13" fmla="*/ 3543301 h 2481"/>
                <a:gd name="T14" fmla="*/ 1325562 w 1235"/>
                <a:gd name="T15" fmla="*/ 3422651 h 2481"/>
                <a:gd name="T16" fmla="*/ 1455737 w 1235"/>
                <a:gd name="T17" fmla="*/ 3290888 h 2481"/>
                <a:gd name="T18" fmla="*/ 1576387 w 1235"/>
                <a:gd name="T19" fmla="*/ 3148012 h 2481"/>
                <a:gd name="T20" fmla="*/ 1685925 w 1235"/>
                <a:gd name="T21" fmla="*/ 2982912 h 2481"/>
                <a:gd name="T22" fmla="*/ 1773237 w 1235"/>
                <a:gd name="T23" fmla="*/ 2819400 h 2481"/>
                <a:gd name="T24" fmla="*/ 1851025 w 1235"/>
                <a:gd name="T25" fmla="*/ 2643188 h 2481"/>
                <a:gd name="T26" fmla="*/ 1905000 w 1235"/>
                <a:gd name="T27" fmla="*/ 2457450 h 2481"/>
                <a:gd name="T28" fmla="*/ 1949450 w 1235"/>
                <a:gd name="T29" fmla="*/ 2270125 h 2481"/>
                <a:gd name="T30" fmla="*/ 1960562 w 1235"/>
                <a:gd name="T31" fmla="*/ 2073275 h 2481"/>
                <a:gd name="T32" fmla="*/ 1960562 w 1235"/>
                <a:gd name="T33" fmla="*/ 1863725 h 2481"/>
                <a:gd name="T34" fmla="*/ 1949450 w 1235"/>
                <a:gd name="T35" fmla="*/ 1677988 h 2481"/>
                <a:gd name="T36" fmla="*/ 1905000 w 1235"/>
                <a:gd name="T37" fmla="*/ 1481137 h 2481"/>
                <a:gd name="T38" fmla="*/ 1851025 w 1235"/>
                <a:gd name="T39" fmla="*/ 1304925 h 2481"/>
                <a:gd name="T40" fmla="*/ 1784350 w 1235"/>
                <a:gd name="T41" fmla="*/ 1128713 h 2481"/>
                <a:gd name="T42" fmla="*/ 1697037 w 1235"/>
                <a:gd name="T43" fmla="*/ 965200 h 2481"/>
                <a:gd name="T44" fmla="*/ 1598612 w 1235"/>
                <a:gd name="T45" fmla="*/ 811212 h 2481"/>
                <a:gd name="T46" fmla="*/ 1477962 w 1235"/>
                <a:gd name="T47" fmla="*/ 668338 h 2481"/>
                <a:gd name="T48" fmla="*/ 1357312 w 1235"/>
                <a:gd name="T49" fmla="*/ 536575 h 2481"/>
                <a:gd name="T50" fmla="*/ 1216025 w 1235"/>
                <a:gd name="T51" fmla="*/ 415925 h 2481"/>
                <a:gd name="T52" fmla="*/ 1062037 w 1235"/>
                <a:gd name="T53" fmla="*/ 306388 h 2481"/>
                <a:gd name="T54" fmla="*/ 908050 w 1235"/>
                <a:gd name="T55" fmla="*/ 219075 h 2481"/>
                <a:gd name="T56" fmla="*/ 733425 w 1235"/>
                <a:gd name="T57" fmla="*/ 141288 h 2481"/>
                <a:gd name="T58" fmla="*/ 558800 w 1235"/>
                <a:gd name="T59" fmla="*/ 76200 h 2481"/>
                <a:gd name="T60" fmla="*/ 382587 w 1235"/>
                <a:gd name="T61" fmla="*/ 31750 h 2481"/>
                <a:gd name="T62" fmla="*/ 185737 w 1235"/>
                <a:gd name="T63" fmla="*/ 0 h 2481"/>
                <a:gd name="T64" fmla="*/ 0 w 1235"/>
                <a:gd name="T65" fmla="*/ 0 h 2481"/>
                <a:gd name="T66" fmla="*/ 0 w 1235"/>
                <a:gd name="T67" fmla="*/ 1974850 h 2481"/>
                <a:gd name="T68" fmla="*/ 98425 w 1235"/>
                <a:gd name="T69" fmla="*/ 3938588 h 24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5"/>
                <a:gd name="T106" fmla="*/ 0 h 2481"/>
                <a:gd name="T107" fmla="*/ 1235 w 1235"/>
                <a:gd name="T108" fmla="*/ 2481 h 24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5" h="2481">
                  <a:moveTo>
                    <a:pt x="62" y="2481"/>
                  </a:moveTo>
                  <a:lnTo>
                    <a:pt x="186" y="2467"/>
                  </a:lnTo>
                  <a:lnTo>
                    <a:pt x="310" y="2446"/>
                  </a:lnTo>
                  <a:lnTo>
                    <a:pt x="427" y="2411"/>
                  </a:lnTo>
                  <a:lnTo>
                    <a:pt x="538" y="2363"/>
                  </a:lnTo>
                  <a:lnTo>
                    <a:pt x="641" y="2301"/>
                  </a:lnTo>
                  <a:lnTo>
                    <a:pt x="745" y="2232"/>
                  </a:lnTo>
                  <a:lnTo>
                    <a:pt x="835" y="2156"/>
                  </a:lnTo>
                  <a:lnTo>
                    <a:pt x="917" y="2073"/>
                  </a:lnTo>
                  <a:lnTo>
                    <a:pt x="993" y="1983"/>
                  </a:lnTo>
                  <a:lnTo>
                    <a:pt x="1062" y="1879"/>
                  </a:lnTo>
                  <a:lnTo>
                    <a:pt x="1117" y="1776"/>
                  </a:lnTo>
                  <a:lnTo>
                    <a:pt x="1166" y="1665"/>
                  </a:lnTo>
                  <a:lnTo>
                    <a:pt x="1200" y="1548"/>
                  </a:lnTo>
                  <a:lnTo>
                    <a:pt x="1228" y="1430"/>
                  </a:lnTo>
                  <a:lnTo>
                    <a:pt x="1235" y="1306"/>
                  </a:lnTo>
                  <a:lnTo>
                    <a:pt x="1235" y="1174"/>
                  </a:lnTo>
                  <a:lnTo>
                    <a:pt x="1228" y="1057"/>
                  </a:lnTo>
                  <a:lnTo>
                    <a:pt x="1200" y="933"/>
                  </a:lnTo>
                  <a:lnTo>
                    <a:pt x="1166" y="822"/>
                  </a:lnTo>
                  <a:lnTo>
                    <a:pt x="1124" y="711"/>
                  </a:lnTo>
                  <a:lnTo>
                    <a:pt x="1069" y="608"/>
                  </a:lnTo>
                  <a:lnTo>
                    <a:pt x="1007" y="511"/>
                  </a:lnTo>
                  <a:lnTo>
                    <a:pt x="931" y="421"/>
                  </a:lnTo>
                  <a:lnTo>
                    <a:pt x="855" y="338"/>
                  </a:lnTo>
                  <a:lnTo>
                    <a:pt x="766" y="262"/>
                  </a:lnTo>
                  <a:lnTo>
                    <a:pt x="669" y="193"/>
                  </a:lnTo>
                  <a:lnTo>
                    <a:pt x="572" y="138"/>
                  </a:lnTo>
                  <a:lnTo>
                    <a:pt x="462" y="89"/>
                  </a:lnTo>
                  <a:lnTo>
                    <a:pt x="352" y="48"/>
                  </a:lnTo>
                  <a:lnTo>
                    <a:pt x="241" y="20"/>
                  </a:lnTo>
                  <a:lnTo>
                    <a:pt x="117" y="0"/>
                  </a:lnTo>
                  <a:lnTo>
                    <a:pt x="0" y="0"/>
                  </a:lnTo>
                  <a:lnTo>
                    <a:pt x="0" y="1244"/>
                  </a:lnTo>
                  <a:lnTo>
                    <a:pt x="62" y="2481"/>
                  </a:lnTo>
                  <a:close/>
                </a:path>
              </a:pathLst>
            </a:custGeom>
            <a:solidFill>
              <a:srgbClr val="4572A7"/>
            </a:solidFill>
            <a:ln w="9525">
              <a:noFill/>
              <a:round/>
              <a:headEnd/>
              <a:tailEnd/>
            </a:ln>
          </p:spPr>
          <p:txBody>
            <a:bodyPr/>
            <a:lstStyle/>
            <a:p>
              <a:pPr algn="ctr" eaLnBrk="0" fontAlgn="base" hangingPunct="0">
                <a:spcBef>
                  <a:spcPct val="0"/>
                </a:spcBef>
                <a:spcAft>
                  <a:spcPct val="0"/>
                </a:spcAft>
              </a:pPr>
              <a:endParaRPr lang="en-US" sz="1200">
                <a:solidFill>
                  <a:srgbClr val="FFFFFF"/>
                </a:solidFill>
                <a:latin typeface="Times" pitchFamily="80" charset="0"/>
                <a:ea typeface="ＭＳ Ｐゴシック" pitchFamily="34" charset="-128"/>
              </a:endParaRPr>
            </a:p>
          </p:txBody>
        </p:sp>
        <p:sp>
          <p:nvSpPr>
            <p:cNvPr id="15371" name="Freeform 8"/>
            <p:cNvSpPr>
              <a:spLocks/>
            </p:cNvSpPr>
            <p:nvPr/>
          </p:nvSpPr>
          <p:spPr bwMode="auto">
            <a:xfrm>
              <a:off x="2862263" y="3432175"/>
              <a:ext cx="1249362" cy="1963738"/>
            </a:xfrm>
            <a:custGeom>
              <a:avLst/>
              <a:gdLst>
                <a:gd name="T0" fmla="*/ 0 w 787"/>
                <a:gd name="T1" fmla="*/ 1600200 h 1237"/>
                <a:gd name="T2" fmla="*/ 142875 w 787"/>
                <a:gd name="T3" fmla="*/ 1689101 h 1237"/>
                <a:gd name="T4" fmla="*/ 285750 w 787"/>
                <a:gd name="T5" fmla="*/ 1776413 h 1237"/>
                <a:gd name="T6" fmla="*/ 438150 w 787"/>
                <a:gd name="T7" fmla="*/ 1843088 h 1237"/>
                <a:gd name="T8" fmla="*/ 592137 w 787"/>
                <a:gd name="T9" fmla="*/ 1885951 h 1237"/>
                <a:gd name="T10" fmla="*/ 755650 w 787"/>
                <a:gd name="T11" fmla="*/ 1930401 h 1237"/>
                <a:gd name="T12" fmla="*/ 920750 w 787"/>
                <a:gd name="T13" fmla="*/ 1952626 h 1237"/>
                <a:gd name="T14" fmla="*/ 1084262 w 787"/>
                <a:gd name="T15" fmla="*/ 1963738 h 1237"/>
                <a:gd name="T16" fmla="*/ 1249362 w 787"/>
                <a:gd name="T17" fmla="*/ 1963738 h 1237"/>
                <a:gd name="T18" fmla="*/ 1150937 w 787"/>
                <a:gd name="T19" fmla="*/ 0 h 1237"/>
                <a:gd name="T20" fmla="*/ 0 w 787"/>
                <a:gd name="T21" fmla="*/ 1600200 h 1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7"/>
                <a:gd name="T34" fmla="*/ 0 h 1237"/>
                <a:gd name="T35" fmla="*/ 787 w 787"/>
                <a:gd name="T36" fmla="*/ 1237 h 12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7" h="1237">
                  <a:moveTo>
                    <a:pt x="0" y="1008"/>
                  </a:moveTo>
                  <a:lnTo>
                    <a:pt x="90" y="1064"/>
                  </a:lnTo>
                  <a:lnTo>
                    <a:pt x="180" y="1119"/>
                  </a:lnTo>
                  <a:lnTo>
                    <a:pt x="276" y="1161"/>
                  </a:lnTo>
                  <a:lnTo>
                    <a:pt x="373" y="1188"/>
                  </a:lnTo>
                  <a:lnTo>
                    <a:pt x="476" y="1216"/>
                  </a:lnTo>
                  <a:lnTo>
                    <a:pt x="580" y="1230"/>
                  </a:lnTo>
                  <a:lnTo>
                    <a:pt x="683" y="1237"/>
                  </a:lnTo>
                  <a:lnTo>
                    <a:pt x="787" y="1237"/>
                  </a:lnTo>
                  <a:lnTo>
                    <a:pt x="725" y="0"/>
                  </a:lnTo>
                  <a:lnTo>
                    <a:pt x="0" y="1008"/>
                  </a:lnTo>
                  <a:close/>
                </a:path>
              </a:pathLst>
            </a:custGeom>
            <a:solidFill>
              <a:srgbClr val="AA4643"/>
            </a:solidFill>
            <a:ln w="9525">
              <a:noFill/>
              <a:round/>
              <a:headEnd/>
              <a:tailEnd/>
            </a:ln>
          </p:spPr>
          <p:txBody>
            <a:bodyPr/>
            <a:lstStyle/>
            <a:p>
              <a:pPr algn="ctr" eaLnBrk="0" fontAlgn="base" hangingPunct="0">
                <a:spcBef>
                  <a:spcPct val="0"/>
                </a:spcBef>
                <a:spcAft>
                  <a:spcPct val="0"/>
                </a:spcAft>
              </a:pPr>
              <a:endParaRPr lang="en-US" sz="1200">
                <a:solidFill>
                  <a:srgbClr val="FFFFFF"/>
                </a:solidFill>
                <a:latin typeface="Times" pitchFamily="80" charset="0"/>
                <a:ea typeface="ＭＳ Ｐゴシック" pitchFamily="34" charset="-128"/>
              </a:endParaRPr>
            </a:p>
          </p:txBody>
        </p:sp>
        <p:sp>
          <p:nvSpPr>
            <p:cNvPr id="15372" name="Freeform 9"/>
            <p:cNvSpPr>
              <a:spLocks/>
            </p:cNvSpPr>
            <p:nvPr/>
          </p:nvSpPr>
          <p:spPr bwMode="auto">
            <a:xfrm>
              <a:off x="2041525" y="3409950"/>
              <a:ext cx="1971675" cy="1622425"/>
            </a:xfrm>
            <a:custGeom>
              <a:avLst/>
              <a:gdLst>
                <a:gd name="T0" fmla="*/ 0 w 1242"/>
                <a:gd name="T1" fmla="*/ 0 h 1022"/>
                <a:gd name="T2" fmla="*/ 11112 w 1242"/>
                <a:gd name="T3" fmla="*/ 241300 h 1022"/>
                <a:gd name="T4" fmla="*/ 42862 w 1242"/>
                <a:gd name="T5" fmla="*/ 471488 h 1022"/>
                <a:gd name="T6" fmla="*/ 120650 w 1242"/>
                <a:gd name="T7" fmla="*/ 701675 h 1022"/>
                <a:gd name="T8" fmla="*/ 207963 w 1242"/>
                <a:gd name="T9" fmla="*/ 909638 h 1022"/>
                <a:gd name="T10" fmla="*/ 328612 w 1242"/>
                <a:gd name="T11" fmla="*/ 1119188 h 1022"/>
                <a:gd name="T12" fmla="*/ 469900 w 1242"/>
                <a:gd name="T13" fmla="*/ 1304925 h 1022"/>
                <a:gd name="T14" fmla="*/ 635000 w 1242"/>
                <a:gd name="T15" fmla="*/ 1470025 h 1022"/>
                <a:gd name="T16" fmla="*/ 820738 w 1242"/>
                <a:gd name="T17" fmla="*/ 1622425 h 1022"/>
                <a:gd name="T18" fmla="*/ 1971675 w 1242"/>
                <a:gd name="T19" fmla="*/ 22225 h 1022"/>
                <a:gd name="T20" fmla="*/ 0 w 1242"/>
                <a:gd name="T21" fmla="*/ 0 h 10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2"/>
                <a:gd name="T34" fmla="*/ 0 h 1022"/>
                <a:gd name="T35" fmla="*/ 1242 w 1242"/>
                <a:gd name="T36" fmla="*/ 1022 h 10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2" h="1022">
                  <a:moveTo>
                    <a:pt x="0" y="0"/>
                  </a:moveTo>
                  <a:lnTo>
                    <a:pt x="7" y="152"/>
                  </a:lnTo>
                  <a:lnTo>
                    <a:pt x="27" y="297"/>
                  </a:lnTo>
                  <a:lnTo>
                    <a:pt x="76" y="442"/>
                  </a:lnTo>
                  <a:lnTo>
                    <a:pt x="131" y="573"/>
                  </a:lnTo>
                  <a:lnTo>
                    <a:pt x="207" y="705"/>
                  </a:lnTo>
                  <a:lnTo>
                    <a:pt x="296" y="822"/>
                  </a:lnTo>
                  <a:lnTo>
                    <a:pt x="400" y="926"/>
                  </a:lnTo>
                  <a:lnTo>
                    <a:pt x="517" y="1022"/>
                  </a:lnTo>
                  <a:lnTo>
                    <a:pt x="1242" y="14"/>
                  </a:lnTo>
                  <a:lnTo>
                    <a:pt x="0" y="0"/>
                  </a:lnTo>
                  <a:close/>
                </a:path>
              </a:pathLst>
            </a:custGeom>
            <a:solidFill>
              <a:srgbClr val="89A54E"/>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3" name="Freeform 10"/>
            <p:cNvSpPr>
              <a:spLocks/>
            </p:cNvSpPr>
            <p:nvPr/>
          </p:nvSpPr>
          <p:spPr bwMode="auto">
            <a:xfrm>
              <a:off x="2041525" y="2355850"/>
              <a:ext cx="1971675" cy="1076325"/>
            </a:xfrm>
            <a:custGeom>
              <a:avLst/>
              <a:gdLst>
                <a:gd name="T0" fmla="*/ 306387 w 1242"/>
                <a:gd name="T1" fmla="*/ 0 h 678"/>
                <a:gd name="T2" fmla="*/ 174625 w 1242"/>
                <a:gd name="T3" fmla="*/ 241300 h 678"/>
                <a:gd name="T4" fmla="*/ 76200 w 1242"/>
                <a:gd name="T5" fmla="*/ 504825 h 678"/>
                <a:gd name="T6" fmla="*/ 20637 w 1242"/>
                <a:gd name="T7" fmla="*/ 779462 h 678"/>
                <a:gd name="T8" fmla="*/ 0 w 1242"/>
                <a:gd name="T9" fmla="*/ 1054100 h 678"/>
                <a:gd name="T10" fmla="*/ 1971675 w 1242"/>
                <a:gd name="T11" fmla="*/ 1076325 h 678"/>
                <a:gd name="T12" fmla="*/ 306387 w 1242"/>
                <a:gd name="T13" fmla="*/ 0 h 678"/>
                <a:gd name="T14" fmla="*/ 0 60000 65536"/>
                <a:gd name="T15" fmla="*/ 0 60000 65536"/>
                <a:gd name="T16" fmla="*/ 0 60000 65536"/>
                <a:gd name="T17" fmla="*/ 0 60000 65536"/>
                <a:gd name="T18" fmla="*/ 0 60000 65536"/>
                <a:gd name="T19" fmla="*/ 0 60000 65536"/>
                <a:gd name="T20" fmla="*/ 0 60000 65536"/>
                <a:gd name="T21" fmla="*/ 0 w 1242"/>
                <a:gd name="T22" fmla="*/ 0 h 678"/>
                <a:gd name="T23" fmla="*/ 1242 w 1242"/>
                <a:gd name="T24" fmla="*/ 678 h 6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2" h="678">
                  <a:moveTo>
                    <a:pt x="193" y="0"/>
                  </a:moveTo>
                  <a:lnTo>
                    <a:pt x="110" y="152"/>
                  </a:lnTo>
                  <a:lnTo>
                    <a:pt x="48" y="318"/>
                  </a:lnTo>
                  <a:lnTo>
                    <a:pt x="13" y="491"/>
                  </a:lnTo>
                  <a:lnTo>
                    <a:pt x="0" y="664"/>
                  </a:lnTo>
                  <a:lnTo>
                    <a:pt x="1242" y="678"/>
                  </a:lnTo>
                  <a:lnTo>
                    <a:pt x="193" y="0"/>
                  </a:lnTo>
                  <a:close/>
                </a:path>
              </a:pathLst>
            </a:custGeom>
            <a:solidFill>
              <a:srgbClr val="71588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4" name="Freeform 11"/>
            <p:cNvSpPr>
              <a:spLocks/>
            </p:cNvSpPr>
            <p:nvPr/>
          </p:nvSpPr>
          <p:spPr bwMode="auto">
            <a:xfrm>
              <a:off x="2347913" y="1906588"/>
              <a:ext cx="1665287" cy="1525588"/>
            </a:xfrm>
            <a:custGeom>
              <a:avLst/>
              <a:gdLst>
                <a:gd name="T0" fmla="*/ 404812 w 1049"/>
                <a:gd name="T1" fmla="*/ 0 h 961"/>
                <a:gd name="T2" fmla="*/ 185737 w 1049"/>
                <a:gd name="T3" fmla="*/ 207963 h 961"/>
                <a:gd name="T4" fmla="*/ 0 w 1049"/>
                <a:gd name="T5" fmla="*/ 449263 h 961"/>
                <a:gd name="T6" fmla="*/ 1665287 w 1049"/>
                <a:gd name="T7" fmla="*/ 1525588 h 961"/>
                <a:gd name="T8" fmla="*/ 404812 w 1049"/>
                <a:gd name="T9" fmla="*/ 0 h 961"/>
                <a:gd name="T10" fmla="*/ 0 60000 65536"/>
                <a:gd name="T11" fmla="*/ 0 60000 65536"/>
                <a:gd name="T12" fmla="*/ 0 60000 65536"/>
                <a:gd name="T13" fmla="*/ 0 60000 65536"/>
                <a:gd name="T14" fmla="*/ 0 60000 65536"/>
                <a:gd name="T15" fmla="*/ 0 w 1049"/>
                <a:gd name="T16" fmla="*/ 0 h 961"/>
                <a:gd name="T17" fmla="*/ 1049 w 1049"/>
                <a:gd name="T18" fmla="*/ 961 h 961"/>
              </a:gdLst>
              <a:ahLst/>
              <a:cxnLst>
                <a:cxn ang="T10">
                  <a:pos x="T0" y="T1"/>
                </a:cxn>
                <a:cxn ang="T11">
                  <a:pos x="T2" y="T3"/>
                </a:cxn>
                <a:cxn ang="T12">
                  <a:pos x="T4" y="T5"/>
                </a:cxn>
                <a:cxn ang="T13">
                  <a:pos x="T6" y="T7"/>
                </a:cxn>
                <a:cxn ang="T14">
                  <a:pos x="T8" y="T9"/>
                </a:cxn>
              </a:cxnLst>
              <a:rect l="T15" t="T16" r="T17" b="T18"/>
              <a:pathLst>
                <a:path w="1049" h="961">
                  <a:moveTo>
                    <a:pt x="255" y="0"/>
                  </a:moveTo>
                  <a:lnTo>
                    <a:pt x="117" y="131"/>
                  </a:lnTo>
                  <a:lnTo>
                    <a:pt x="0" y="283"/>
                  </a:lnTo>
                  <a:lnTo>
                    <a:pt x="1049" y="961"/>
                  </a:lnTo>
                  <a:lnTo>
                    <a:pt x="255" y="0"/>
                  </a:lnTo>
                  <a:close/>
                </a:path>
              </a:pathLst>
            </a:custGeom>
            <a:solidFill>
              <a:srgbClr val="4198A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5" name="Freeform 12"/>
            <p:cNvSpPr>
              <a:spLocks/>
            </p:cNvSpPr>
            <p:nvPr/>
          </p:nvSpPr>
          <p:spPr bwMode="auto">
            <a:xfrm>
              <a:off x="2752725" y="1719263"/>
              <a:ext cx="1260475" cy="1712913"/>
            </a:xfrm>
            <a:custGeom>
              <a:avLst/>
              <a:gdLst>
                <a:gd name="T0" fmla="*/ 263525 w 794"/>
                <a:gd name="T1" fmla="*/ 0 h 1079"/>
                <a:gd name="T2" fmla="*/ 131763 w 794"/>
                <a:gd name="T3" fmla="*/ 88900 h 1079"/>
                <a:gd name="T4" fmla="*/ 0 w 794"/>
                <a:gd name="T5" fmla="*/ 187325 h 1079"/>
                <a:gd name="T6" fmla="*/ 1260475 w 794"/>
                <a:gd name="T7" fmla="*/ 1712913 h 1079"/>
                <a:gd name="T8" fmla="*/ 263525 w 794"/>
                <a:gd name="T9" fmla="*/ 0 h 1079"/>
                <a:gd name="T10" fmla="*/ 0 60000 65536"/>
                <a:gd name="T11" fmla="*/ 0 60000 65536"/>
                <a:gd name="T12" fmla="*/ 0 60000 65536"/>
                <a:gd name="T13" fmla="*/ 0 60000 65536"/>
                <a:gd name="T14" fmla="*/ 0 60000 65536"/>
                <a:gd name="T15" fmla="*/ 0 w 794"/>
                <a:gd name="T16" fmla="*/ 0 h 1079"/>
                <a:gd name="T17" fmla="*/ 794 w 794"/>
                <a:gd name="T18" fmla="*/ 1079 h 1079"/>
              </a:gdLst>
              <a:ahLst/>
              <a:cxnLst>
                <a:cxn ang="T10">
                  <a:pos x="T0" y="T1"/>
                </a:cxn>
                <a:cxn ang="T11">
                  <a:pos x="T2" y="T3"/>
                </a:cxn>
                <a:cxn ang="T12">
                  <a:pos x="T4" y="T5"/>
                </a:cxn>
                <a:cxn ang="T13">
                  <a:pos x="T6" y="T7"/>
                </a:cxn>
                <a:cxn ang="T14">
                  <a:pos x="T8" y="T9"/>
                </a:cxn>
              </a:cxnLst>
              <a:rect l="T15" t="T16" r="T17" b="T18"/>
              <a:pathLst>
                <a:path w="794" h="1079">
                  <a:moveTo>
                    <a:pt x="166" y="0"/>
                  </a:moveTo>
                  <a:lnTo>
                    <a:pt x="83" y="56"/>
                  </a:lnTo>
                  <a:lnTo>
                    <a:pt x="0" y="118"/>
                  </a:lnTo>
                  <a:lnTo>
                    <a:pt x="794" y="1079"/>
                  </a:lnTo>
                  <a:lnTo>
                    <a:pt x="166" y="0"/>
                  </a:lnTo>
                  <a:close/>
                </a:path>
              </a:pathLst>
            </a:custGeom>
            <a:solidFill>
              <a:srgbClr val="DB843D"/>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6" name="Freeform 13"/>
            <p:cNvSpPr>
              <a:spLocks/>
            </p:cNvSpPr>
            <p:nvPr/>
          </p:nvSpPr>
          <p:spPr bwMode="auto">
            <a:xfrm>
              <a:off x="3016250" y="1643063"/>
              <a:ext cx="996950" cy="1789113"/>
            </a:xfrm>
            <a:custGeom>
              <a:avLst/>
              <a:gdLst>
                <a:gd name="T0" fmla="*/ 152400 w 628"/>
                <a:gd name="T1" fmla="*/ 0 h 1127"/>
                <a:gd name="T2" fmla="*/ 0 w 628"/>
                <a:gd name="T3" fmla="*/ 76200 h 1127"/>
                <a:gd name="T4" fmla="*/ 996950 w 628"/>
                <a:gd name="T5" fmla="*/ 1789113 h 1127"/>
                <a:gd name="T6" fmla="*/ 152400 w 628"/>
                <a:gd name="T7" fmla="*/ 0 h 1127"/>
                <a:gd name="T8" fmla="*/ 0 60000 65536"/>
                <a:gd name="T9" fmla="*/ 0 60000 65536"/>
                <a:gd name="T10" fmla="*/ 0 60000 65536"/>
                <a:gd name="T11" fmla="*/ 0 60000 65536"/>
                <a:gd name="T12" fmla="*/ 0 w 628"/>
                <a:gd name="T13" fmla="*/ 0 h 1127"/>
                <a:gd name="T14" fmla="*/ 628 w 628"/>
                <a:gd name="T15" fmla="*/ 1127 h 1127"/>
              </a:gdLst>
              <a:ahLst/>
              <a:cxnLst>
                <a:cxn ang="T8">
                  <a:pos x="T0" y="T1"/>
                </a:cxn>
                <a:cxn ang="T9">
                  <a:pos x="T2" y="T3"/>
                </a:cxn>
                <a:cxn ang="T10">
                  <a:pos x="T4" y="T5"/>
                </a:cxn>
                <a:cxn ang="T11">
                  <a:pos x="T6" y="T7"/>
                </a:cxn>
              </a:cxnLst>
              <a:rect l="T12" t="T13" r="T14" b="T15"/>
              <a:pathLst>
                <a:path w="628" h="1127">
                  <a:moveTo>
                    <a:pt x="96" y="0"/>
                  </a:moveTo>
                  <a:lnTo>
                    <a:pt x="0" y="48"/>
                  </a:lnTo>
                  <a:lnTo>
                    <a:pt x="628" y="1127"/>
                  </a:lnTo>
                  <a:lnTo>
                    <a:pt x="96" y="0"/>
                  </a:lnTo>
                  <a:close/>
                </a:path>
              </a:pathLst>
            </a:custGeom>
            <a:solidFill>
              <a:srgbClr val="93A9CF"/>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7" name="Freeform 14"/>
            <p:cNvSpPr>
              <a:spLocks/>
            </p:cNvSpPr>
            <p:nvPr/>
          </p:nvSpPr>
          <p:spPr bwMode="auto">
            <a:xfrm>
              <a:off x="3168650" y="1457325"/>
              <a:ext cx="844550" cy="1974850"/>
            </a:xfrm>
            <a:custGeom>
              <a:avLst/>
              <a:gdLst>
                <a:gd name="T0" fmla="*/ 712787 w 532"/>
                <a:gd name="T1" fmla="*/ 0 h 1244"/>
                <a:gd name="T2" fmla="*/ 536575 w 532"/>
                <a:gd name="T3" fmla="*/ 20637 h 1244"/>
                <a:gd name="T4" fmla="*/ 350837 w 532"/>
                <a:gd name="T5" fmla="*/ 53975 h 1244"/>
                <a:gd name="T6" fmla="*/ 176212 w 532"/>
                <a:gd name="T7" fmla="*/ 109538 h 1244"/>
                <a:gd name="T8" fmla="*/ 0 w 532"/>
                <a:gd name="T9" fmla="*/ 185737 h 1244"/>
                <a:gd name="T10" fmla="*/ 844550 w 532"/>
                <a:gd name="T11" fmla="*/ 1974850 h 1244"/>
                <a:gd name="T12" fmla="*/ 712787 w 532"/>
                <a:gd name="T13" fmla="*/ 0 h 1244"/>
                <a:gd name="T14" fmla="*/ 0 60000 65536"/>
                <a:gd name="T15" fmla="*/ 0 60000 65536"/>
                <a:gd name="T16" fmla="*/ 0 60000 65536"/>
                <a:gd name="T17" fmla="*/ 0 60000 65536"/>
                <a:gd name="T18" fmla="*/ 0 60000 65536"/>
                <a:gd name="T19" fmla="*/ 0 60000 65536"/>
                <a:gd name="T20" fmla="*/ 0 60000 65536"/>
                <a:gd name="T21" fmla="*/ 0 w 532"/>
                <a:gd name="T22" fmla="*/ 0 h 1244"/>
                <a:gd name="T23" fmla="*/ 532 w 532"/>
                <a:gd name="T24" fmla="*/ 1244 h 1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2" h="1244">
                  <a:moveTo>
                    <a:pt x="449" y="0"/>
                  </a:moveTo>
                  <a:lnTo>
                    <a:pt x="338" y="13"/>
                  </a:lnTo>
                  <a:lnTo>
                    <a:pt x="221" y="34"/>
                  </a:lnTo>
                  <a:lnTo>
                    <a:pt x="111" y="69"/>
                  </a:lnTo>
                  <a:lnTo>
                    <a:pt x="0" y="117"/>
                  </a:lnTo>
                  <a:lnTo>
                    <a:pt x="532" y="1244"/>
                  </a:lnTo>
                  <a:lnTo>
                    <a:pt x="449" y="0"/>
                  </a:lnTo>
                  <a:close/>
                </a:path>
              </a:pathLst>
            </a:custGeom>
            <a:solidFill>
              <a:srgbClr val="D19392"/>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8" name="Freeform 15"/>
            <p:cNvSpPr>
              <a:spLocks/>
            </p:cNvSpPr>
            <p:nvPr/>
          </p:nvSpPr>
          <p:spPr bwMode="auto">
            <a:xfrm>
              <a:off x="3881438" y="1457325"/>
              <a:ext cx="131762" cy="1974850"/>
            </a:xfrm>
            <a:custGeom>
              <a:avLst/>
              <a:gdLst>
                <a:gd name="T0" fmla="*/ 131762 w 83"/>
                <a:gd name="T1" fmla="*/ 0 h 1244"/>
                <a:gd name="T2" fmla="*/ 0 w 83"/>
                <a:gd name="T3" fmla="*/ 0 h 1244"/>
                <a:gd name="T4" fmla="*/ 131762 w 83"/>
                <a:gd name="T5" fmla="*/ 1974850 h 1244"/>
                <a:gd name="T6" fmla="*/ 131762 w 83"/>
                <a:gd name="T7" fmla="*/ 0 h 1244"/>
                <a:gd name="T8" fmla="*/ 0 60000 65536"/>
                <a:gd name="T9" fmla="*/ 0 60000 65536"/>
                <a:gd name="T10" fmla="*/ 0 60000 65536"/>
                <a:gd name="T11" fmla="*/ 0 60000 65536"/>
                <a:gd name="T12" fmla="*/ 0 w 83"/>
                <a:gd name="T13" fmla="*/ 0 h 1244"/>
                <a:gd name="T14" fmla="*/ 83 w 83"/>
                <a:gd name="T15" fmla="*/ 1244 h 1244"/>
              </a:gdLst>
              <a:ahLst/>
              <a:cxnLst>
                <a:cxn ang="T8">
                  <a:pos x="T0" y="T1"/>
                </a:cxn>
                <a:cxn ang="T9">
                  <a:pos x="T2" y="T3"/>
                </a:cxn>
                <a:cxn ang="T10">
                  <a:pos x="T4" y="T5"/>
                </a:cxn>
                <a:cxn ang="T11">
                  <a:pos x="T6" y="T7"/>
                </a:cxn>
              </a:cxnLst>
              <a:rect l="T12" t="T13" r="T14" b="T15"/>
              <a:pathLst>
                <a:path w="83" h="1244">
                  <a:moveTo>
                    <a:pt x="83" y="0"/>
                  </a:moveTo>
                  <a:lnTo>
                    <a:pt x="0" y="0"/>
                  </a:lnTo>
                  <a:lnTo>
                    <a:pt x="83" y="1244"/>
                  </a:lnTo>
                  <a:lnTo>
                    <a:pt x="83" y="0"/>
                  </a:lnTo>
                  <a:close/>
                </a:path>
              </a:pathLst>
            </a:custGeom>
            <a:solidFill>
              <a:srgbClr val="B9CD96"/>
            </a:solidFill>
            <a:ln w="9525">
              <a:no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79" name="Freeform 16"/>
            <p:cNvSpPr>
              <a:spLocks/>
            </p:cNvSpPr>
            <p:nvPr/>
          </p:nvSpPr>
          <p:spPr bwMode="auto">
            <a:xfrm>
              <a:off x="1985963" y="1906588"/>
              <a:ext cx="558800" cy="219075"/>
            </a:xfrm>
            <a:custGeom>
              <a:avLst/>
              <a:gdLst>
                <a:gd name="T0" fmla="*/ 558800 w 352"/>
                <a:gd name="T1" fmla="*/ 219075 h 138"/>
                <a:gd name="T2" fmla="*/ 66675 w 352"/>
                <a:gd name="T3" fmla="*/ 11112 h 138"/>
                <a:gd name="T4" fmla="*/ 66675 w 352"/>
                <a:gd name="T5" fmla="*/ 11112 h 138"/>
                <a:gd name="T6" fmla="*/ 0 w 352"/>
                <a:gd name="T7" fmla="*/ 11112 h 138"/>
                <a:gd name="T8" fmla="*/ 0 w 352"/>
                <a:gd name="T9" fmla="*/ 0 h 138"/>
                <a:gd name="T10" fmla="*/ 66675 w 352"/>
                <a:gd name="T11" fmla="*/ 0 h 138"/>
                <a:gd name="T12" fmla="*/ 66675 w 352"/>
                <a:gd name="T13" fmla="*/ 0 h 138"/>
                <a:gd name="T14" fmla="*/ 558800 w 352"/>
                <a:gd name="T15" fmla="*/ 207963 h 138"/>
                <a:gd name="T16" fmla="*/ 558800 w 352"/>
                <a:gd name="T17" fmla="*/ 219075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138"/>
                <a:gd name="T29" fmla="*/ 352 w 352"/>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138">
                  <a:moveTo>
                    <a:pt x="352" y="138"/>
                  </a:moveTo>
                  <a:lnTo>
                    <a:pt x="42" y="7"/>
                  </a:lnTo>
                  <a:lnTo>
                    <a:pt x="0" y="7"/>
                  </a:lnTo>
                  <a:lnTo>
                    <a:pt x="0" y="0"/>
                  </a:lnTo>
                  <a:lnTo>
                    <a:pt x="42" y="0"/>
                  </a:lnTo>
                  <a:lnTo>
                    <a:pt x="352" y="131"/>
                  </a:lnTo>
                  <a:lnTo>
                    <a:pt x="352" y="138"/>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80" name="Freeform 17"/>
            <p:cNvSpPr>
              <a:spLocks/>
            </p:cNvSpPr>
            <p:nvPr/>
          </p:nvSpPr>
          <p:spPr bwMode="auto">
            <a:xfrm>
              <a:off x="2709863" y="1500188"/>
              <a:ext cx="196850" cy="307975"/>
            </a:xfrm>
            <a:custGeom>
              <a:avLst/>
              <a:gdLst>
                <a:gd name="T0" fmla="*/ 185738 w 124"/>
                <a:gd name="T1" fmla="*/ 307975 h 194"/>
                <a:gd name="T2" fmla="*/ 65088 w 124"/>
                <a:gd name="T3" fmla="*/ 0 h 194"/>
                <a:gd name="T4" fmla="*/ 65088 w 124"/>
                <a:gd name="T5" fmla="*/ 11112 h 194"/>
                <a:gd name="T6" fmla="*/ 0 w 124"/>
                <a:gd name="T7" fmla="*/ 11112 h 194"/>
                <a:gd name="T8" fmla="*/ 0 w 124"/>
                <a:gd name="T9" fmla="*/ 0 h 194"/>
                <a:gd name="T10" fmla="*/ 65088 w 124"/>
                <a:gd name="T11" fmla="*/ 0 h 194"/>
                <a:gd name="T12" fmla="*/ 76200 w 124"/>
                <a:gd name="T13" fmla="*/ 0 h 194"/>
                <a:gd name="T14" fmla="*/ 196850 w 124"/>
                <a:gd name="T15" fmla="*/ 307975 h 194"/>
                <a:gd name="T16" fmla="*/ 185738 w 124"/>
                <a:gd name="T17" fmla="*/ 307975 h 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194"/>
                <a:gd name="T29" fmla="*/ 124 w 124"/>
                <a:gd name="T30" fmla="*/ 194 h 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194">
                  <a:moveTo>
                    <a:pt x="117" y="194"/>
                  </a:moveTo>
                  <a:lnTo>
                    <a:pt x="41" y="0"/>
                  </a:lnTo>
                  <a:lnTo>
                    <a:pt x="41" y="7"/>
                  </a:lnTo>
                  <a:lnTo>
                    <a:pt x="0" y="7"/>
                  </a:lnTo>
                  <a:lnTo>
                    <a:pt x="0" y="0"/>
                  </a:lnTo>
                  <a:lnTo>
                    <a:pt x="41" y="0"/>
                  </a:lnTo>
                  <a:lnTo>
                    <a:pt x="48" y="0"/>
                  </a:lnTo>
                  <a:lnTo>
                    <a:pt x="124" y="194"/>
                  </a:lnTo>
                  <a:lnTo>
                    <a:pt x="117" y="194"/>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81" name="Freeform 18"/>
            <p:cNvSpPr>
              <a:spLocks/>
            </p:cNvSpPr>
            <p:nvPr/>
          </p:nvSpPr>
          <p:spPr bwMode="auto">
            <a:xfrm>
              <a:off x="3103563" y="1477963"/>
              <a:ext cx="11112" cy="209550"/>
            </a:xfrm>
            <a:custGeom>
              <a:avLst/>
              <a:gdLst>
                <a:gd name="T0" fmla="*/ 0 w 7"/>
                <a:gd name="T1" fmla="*/ 209550 h 132"/>
                <a:gd name="T2" fmla="*/ 0 w 7"/>
                <a:gd name="T3" fmla="*/ 66675 h 132"/>
                <a:gd name="T4" fmla="*/ 0 w 7"/>
                <a:gd name="T5" fmla="*/ 0 h 132"/>
                <a:gd name="T6" fmla="*/ 11112 w 7"/>
                <a:gd name="T7" fmla="*/ 0 h 132"/>
                <a:gd name="T8" fmla="*/ 11112 w 7"/>
                <a:gd name="T9" fmla="*/ 66675 h 132"/>
                <a:gd name="T10" fmla="*/ 11112 w 7"/>
                <a:gd name="T11" fmla="*/ 209550 h 132"/>
                <a:gd name="T12" fmla="*/ 0 w 7"/>
                <a:gd name="T13" fmla="*/ 209550 h 132"/>
                <a:gd name="T14" fmla="*/ 0 60000 65536"/>
                <a:gd name="T15" fmla="*/ 0 60000 65536"/>
                <a:gd name="T16" fmla="*/ 0 60000 65536"/>
                <a:gd name="T17" fmla="*/ 0 60000 65536"/>
                <a:gd name="T18" fmla="*/ 0 60000 65536"/>
                <a:gd name="T19" fmla="*/ 0 60000 65536"/>
                <a:gd name="T20" fmla="*/ 0 60000 65536"/>
                <a:gd name="T21" fmla="*/ 0 w 7"/>
                <a:gd name="T22" fmla="*/ 0 h 132"/>
                <a:gd name="T23" fmla="*/ 7 w 7"/>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32">
                  <a:moveTo>
                    <a:pt x="0" y="132"/>
                  </a:moveTo>
                  <a:lnTo>
                    <a:pt x="0" y="42"/>
                  </a:lnTo>
                  <a:lnTo>
                    <a:pt x="0" y="0"/>
                  </a:lnTo>
                  <a:lnTo>
                    <a:pt x="7" y="0"/>
                  </a:lnTo>
                  <a:lnTo>
                    <a:pt x="7" y="42"/>
                  </a:lnTo>
                  <a:lnTo>
                    <a:pt x="7" y="132"/>
                  </a:lnTo>
                  <a:lnTo>
                    <a:pt x="0" y="132"/>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82" name="Freeform 19"/>
            <p:cNvSpPr>
              <a:spLocks/>
            </p:cNvSpPr>
            <p:nvPr/>
          </p:nvSpPr>
          <p:spPr bwMode="auto">
            <a:xfrm>
              <a:off x="3957638" y="1171575"/>
              <a:ext cx="142875" cy="285750"/>
            </a:xfrm>
            <a:custGeom>
              <a:avLst/>
              <a:gdLst>
                <a:gd name="T0" fmla="*/ 0 w 90"/>
                <a:gd name="T1" fmla="*/ 285750 h 180"/>
                <a:gd name="T2" fmla="*/ 76200 w 90"/>
                <a:gd name="T3" fmla="*/ 0 h 180"/>
                <a:gd name="T4" fmla="*/ 76200 w 90"/>
                <a:gd name="T5" fmla="*/ 0 h 180"/>
                <a:gd name="T6" fmla="*/ 142875 w 90"/>
                <a:gd name="T7" fmla="*/ 0 h 180"/>
                <a:gd name="T8" fmla="*/ 142875 w 90"/>
                <a:gd name="T9" fmla="*/ 11112 h 180"/>
                <a:gd name="T10" fmla="*/ 76200 w 90"/>
                <a:gd name="T11" fmla="*/ 11112 h 180"/>
                <a:gd name="T12" fmla="*/ 87312 w 90"/>
                <a:gd name="T13" fmla="*/ 0 h 180"/>
                <a:gd name="T14" fmla="*/ 11112 w 90"/>
                <a:gd name="T15" fmla="*/ 285750 h 180"/>
                <a:gd name="T16" fmla="*/ 0 w 90"/>
                <a:gd name="T17" fmla="*/ 28575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180"/>
                <a:gd name="T29" fmla="*/ 90 w 90"/>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180">
                  <a:moveTo>
                    <a:pt x="0" y="180"/>
                  </a:moveTo>
                  <a:lnTo>
                    <a:pt x="48" y="0"/>
                  </a:lnTo>
                  <a:lnTo>
                    <a:pt x="90" y="0"/>
                  </a:lnTo>
                  <a:lnTo>
                    <a:pt x="90" y="7"/>
                  </a:lnTo>
                  <a:lnTo>
                    <a:pt x="48" y="7"/>
                  </a:lnTo>
                  <a:lnTo>
                    <a:pt x="55" y="0"/>
                  </a:lnTo>
                  <a:lnTo>
                    <a:pt x="7" y="180"/>
                  </a:lnTo>
                  <a:lnTo>
                    <a:pt x="0" y="180"/>
                  </a:lnTo>
                  <a:close/>
                </a:path>
              </a:pathLst>
            </a:custGeom>
            <a:solidFill>
              <a:srgbClr val="000000"/>
            </a:solidFill>
            <a:ln w="0">
              <a:solidFill>
                <a:srgbClr val="000000"/>
              </a:solidFill>
              <a:round/>
              <a:headEnd/>
              <a:tailEnd/>
            </a:ln>
          </p:spPr>
          <p:txBody>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5383" name="Rectangle 20"/>
            <p:cNvSpPr>
              <a:spLocks noChangeArrowheads="1"/>
            </p:cNvSpPr>
            <p:nvPr/>
          </p:nvSpPr>
          <p:spPr bwMode="auto">
            <a:xfrm>
              <a:off x="5418619" y="2894014"/>
              <a:ext cx="364676"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NSF</a:t>
              </a:r>
              <a:endParaRPr lang="en-US" sz="1200">
                <a:solidFill>
                  <a:srgbClr val="FFFFFF"/>
                </a:solidFill>
                <a:latin typeface="Times" pitchFamily="80" charset="0"/>
                <a:ea typeface="ＭＳ Ｐゴシック" pitchFamily="34" charset="-128"/>
              </a:endParaRPr>
            </a:p>
          </p:txBody>
        </p:sp>
        <p:sp>
          <p:nvSpPr>
            <p:cNvPr id="15384" name="Rectangle 21"/>
            <p:cNvSpPr>
              <a:spLocks noChangeArrowheads="1"/>
            </p:cNvSpPr>
            <p:nvPr/>
          </p:nvSpPr>
          <p:spPr bwMode="auto">
            <a:xfrm>
              <a:off x="5397983" y="3146425"/>
              <a:ext cx="398640"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49%</a:t>
              </a:r>
              <a:endParaRPr lang="en-US" sz="1200">
                <a:solidFill>
                  <a:srgbClr val="FFFFFF"/>
                </a:solidFill>
                <a:latin typeface="Times" pitchFamily="80" charset="0"/>
                <a:ea typeface="ＭＳ Ｐゴシック" pitchFamily="34" charset="-128"/>
              </a:endParaRPr>
            </a:p>
          </p:txBody>
        </p:sp>
        <p:sp>
          <p:nvSpPr>
            <p:cNvPr id="15385" name="Rectangle 22"/>
            <p:cNvSpPr>
              <a:spLocks noChangeArrowheads="1"/>
            </p:cNvSpPr>
            <p:nvPr/>
          </p:nvSpPr>
          <p:spPr bwMode="auto">
            <a:xfrm>
              <a:off x="3409950" y="4770438"/>
              <a:ext cx="411154"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DOE</a:t>
              </a:r>
              <a:endParaRPr lang="en-US" sz="1200">
                <a:solidFill>
                  <a:srgbClr val="FFFFFF"/>
                </a:solidFill>
                <a:latin typeface="Times" pitchFamily="80" charset="0"/>
                <a:ea typeface="ＭＳ Ｐゴシック" pitchFamily="34" charset="-128"/>
              </a:endParaRPr>
            </a:p>
          </p:txBody>
        </p:sp>
        <p:sp>
          <p:nvSpPr>
            <p:cNvPr id="15386" name="Rectangle 23"/>
            <p:cNvSpPr>
              <a:spLocks noChangeArrowheads="1"/>
            </p:cNvSpPr>
            <p:nvPr/>
          </p:nvSpPr>
          <p:spPr bwMode="auto">
            <a:xfrm>
              <a:off x="3409950" y="5022851"/>
              <a:ext cx="398640"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11%</a:t>
              </a:r>
              <a:endParaRPr lang="en-US" sz="1200">
                <a:solidFill>
                  <a:srgbClr val="FFFFFF"/>
                </a:solidFill>
                <a:latin typeface="Times" pitchFamily="80" charset="0"/>
                <a:ea typeface="ＭＳ Ｐゴシック" pitchFamily="34" charset="-128"/>
              </a:endParaRPr>
            </a:p>
          </p:txBody>
        </p:sp>
        <p:sp>
          <p:nvSpPr>
            <p:cNvPr id="15387" name="Rectangle 24"/>
            <p:cNvSpPr>
              <a:spLocks noChangeArrowheads="1"/>
            </p:cNvSpPr>
            <p:nvPr/>
          </p:nvSpPr>
          <p:spPr bwMode="auto">
            <a:xfrm>
              <a:off x="2381250" y="3914775"/>
              <a:ext cx="355737"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NIH</a:t>
              </a:r>
              <a:endParaRPr lang="en-US" sz="1200">
                <a:solidFill>
                  <a:srgbClr val="FFFFFF"/>
                </a:solidFill>
                <a:latin typeface="Times" pitchFamily="80" charset="0"/>
                <a:ea typeface="ＭＳ Ｐゴシック" pitchFamily="34" charset="-128"/>
              </a:endParaRPr>
            </a:p>
          </p:txBody>
        </p:sp>
        <p:sp>
          <p:nvSpPr>
            <p:cNvPr id="15388" name="Rectangle 25"/>
            <p:cNvSpPr>
              <a:spLocks noChangeArrowheads="1"/>
            </p:cNvSpPr>
            <p:nvPr/>
          </p:nvSpPr>
          <p:spPr bwMode="auto">
            <a:xfrm>
              <a:off x="2359024" y="4167189"/>
              <a:ext cx="398640"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15%</a:t>
              </a:r>
              <a:endParaRPr lang="en-US" sz="1200">
                <a:solidFill>
                  <a:srgbClr val="FFFFFF"/>
                </a:solidFill>
                <a:latin typeface="Times" pitchFamily="80" charset="0"/>
                <a:ea typeface="ＭＳ Ｐゴシック" pitchFamily="34" charset="-128"/>
              </a:endParaRPr>
            </a:p>
          </p:txBody>
        </p:sp>
        <p:sp>
          <p:nvSpPr>
            <p:cNvPr id="15389" name="Rectangle 26"/>
            <p:cNvSpPr>
              <a:spLocks noChangeArrowheads="1"/>
            </p:cNvSpPr>
            <p:nvPr/>
          </p:nvSpPr>
          <p:spPr bwMode="auto">
            <a:xfrm>
              <a:off x="2193925" y="2773363"/>
              <a:ext cx="587127"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NASA </a:t>
              </a:r>
              <a:endParaRPr lang="en-US" sz="1200">
                <a:solidFill>
                  <a:srgbClr val="FFFFFF"/>
                </a:solidFill>
                <a:latin typeface="Times" pitchFamily="80" charset="0"/>
                <a:ea typeface="ＭＳ Ｐゴシック" pitchFamily="34" charset="-128"/>
              </a:endParaRPr>
            </a:p>
          </p:txBody>
        </p:sp>
        <p:sp>
          <p:nvSpPr>
            <p:cNvPr id="15390" name="Rectangle 27"/>
            <p:cNvSpPr>
              <a:spLocks noChangeArrowheads="1"/>
            </p:cNvSpPr>
            <p:nvPr/>
          </p:nvSpPr>
          <p:spPr bwMode="auto">
            <a:xfrm>
              <a:off x="2314575" y="3025776"/>
              <a:ext cx="282444"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9%</a:t>
              </a:r>
              <a:endParaRPr lang="en-US" sz="1200">
                <a:solidFill>
                  <a:srgbClr val="FFFFFF"/>
                </a:solidFill>
                <a:latin typeface="Times" pitchFamily="80" charset="0"/>
                <a:ea typeface="ＭＳ Ｐゴシック" pitchFamily="34" charset="-128"/>
              </a:endParaRPr>
            </a:p>
          </p:txBody>
        </p:sp>
        <p:sp>
          <p:nvSpPr>
            <p:cNvPr id="15391" name="Rectangle 28"/>
            <p:cNvSpPr>
              <a:spLocks noChangeArrowheads="1"/>
            </p:cNvSpPr>
            <p:nvPr/>
          </p:nvSpPr>
          <p:spPr bwMode="auto">
            <a:xfrm>
              <a:off x="1558925" y="1709738"/>
              <a:ext cx="547687"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DOD</a:t>
              </a:r>
              <a:endParaRPr lang="en-US" sz="1200">
                <a:solidFill>
                  <a:srgbClr val="000000"/>
                </a:solidFill>
                <a:latin typeface="Times" pitchFamily="80" charset="0"/>
                <a:ea typeface="ＭＳ Ｐゴシック" pitchFamily="34" charset="-128"/>
              </a:endParaRPr>
            </a:p>
          </p:txBody>
        </p:sp>
        <p:sp>
          <p:nvSpPr>
            <p:cNvPr id="15392" name="Rectangle 29"/>
            <p:cNvSpPr>
              <a:spLocks noChangeArrowheads="1"/>
            </p:cNvSpPr>
            <p:nvPr/>
          </p:nvSpPr>
          <p:spPr bwMode="auto">
            <a:xfrm>
              <a:off x="1624013" y="1962150"/>
              <a:ext cx="384175"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5%</a:t>
              </a:r>
              <a:endParaRPr lang="en-US" sz="1200">
                <a:solidFill>
                  <a:srgbClr val="000000"/>
                </a:solidFill>
                <a:latin typeface="Times" pitchFamily="80" charset="0"/>
                <a:ea typeface="ＭＳ Ｐゴシック" pitchFamily="34" charset="-128"/>
              </a:endParaRPr>
            </a:p>
          </p:txBody>
        </p:sp>
        <p:sp>
          <p:nvSpPr>
            <p:cNvPr id="15393" name="Rectangle 30"/>
            <p:cNvSpPr>
              <a:spLocks noChangeArrowheads="1"/>
            </p:cNvSpPr>
            <p:nvPr/>
          </p:nvSpPr>
          <p:spPr bwMode="auto">
            <a:xfrm>
              <a:off x="1547813" y="1314450"/>
              <a:ext cx="1314450"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International</a:t>
              </a:r>
              <a:endParaRPr lang="en-US" sz="1200">
                <a:solidFill>
                  <a:srgbClr val="000000"/>
                </a:solidFill>
                <a:latin typeface="Times" pitchFamily="80" charset="0"/>
                <a:ea typeface="ＭＳ Ｐゴシック" pitchFamily="34" charset="-128"/>
              </a:endParaRPr>
            </a:p>
          </p:txBody>
        </p:sp>
        <p:sp>
          <p:nvSpPr>
            <p:cNvPr id="15394" name="Rectangle 31"/>
            <p:cNvSpPr>
              <a:spLocks noChangeArrowheads="1"/>
            </p:cNvSpPr>
            <p:nvPr/>
          </p:nvSpPr>
          <p:spPr bwMode="auto">
            <a:xfrm>
              <a:off x="1985963" y="1566863"/>
              <a:ext cx="384175"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3%</a:t>
              </a:r>
              <a:endParaRPr lang="en-US" sz="1200">
                <a:solidFill>
                  <a:srgbClr val="000000"/>
                </a:solidFill>
                <a:latin typeface="Times" pitchFamily="80" charset="0"/>
                <a:ea typeface="ＭＳ Ｐゴシック" pitchFamily="34" charset="-128"/>
              </a:endParaRPr>
            </a:p>
          </p:txBody>
        </p:sp>
        <p:sp>
          <p:nvSpPr>
            <p:cNvPr id="15395" name="Rectangle 32"/>
            <p:cNvSpPr>
              <a:spLocks noChangeArrowheads="1"/>
            </p:cNvSpPr>
            <p:nvPr/>
          </p:nvSpPr>
          <p:spPr bwMode="auto">
            <a:xfrm>
              <a:off x="2632075" y="974725"/>
              <a:ext cx="1030287"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University</a:t>
              </a:r>
              <a:endParaRPr lang="en-US" sz="1200">
                <a:solidFill>
                  <a:srgbClr val="000000"/>
                </a:solidFill>
                <a:latin typeface="Times" pitchFamily="80" charset="0"/>
                <a:ea typeface="ＭＳ Ｐゴシック" pitchFamily="34" charset="-128"/>
              </a:endParaRPr>
            </a:p>
          </p:txBody>
        </p:sp>
        <p:sp>
          <p:nvSpPr>
            <p:cNvPr id="15396" name="Rectangle 33"/>
            <p:cNvSpPr>
              <a:spLocks noChangeArrowheads="1"/>
            </p:cNvSpPr>
            <p:nvPr/>
          </p:nvSpPr>
          <p:spPr bwMode="auto">
            <a:xfrm>
              <a:off x="2949575" y="1227138"/>
              <a:ext cx="384175"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1%</a:t>
              </a:r>
              <a:endParaRPr lang="en-US" sz="1200">
                <a:solidFill>
                  <a:srgbClr val="000000"/>
                </a:solidFill>
                <a:latin typeface="Times" pitchFamily="80" charset="0"/>
                <a:ea typeface="ＭＳ Ｐゴシック" pitchFamily="34" charset="-128"/>
              </a:endParaRPr>
            </a:p>
          </p:txBody>
        </p:sp>
        <p:sp>
          <p:nvSpPr>
            <p:cNvPr id="15397" name="Rectangle 34"/>
            <p:cNvSpPr>
              <a:spLocks noChangeArrowheads="1"/>
            </p:cNvSpPr>
            <p:nvPr/>
          </p:nvSpPr>
          <p:spPr bwMode="auto">
            <a:xfrm>
              <a:off x="3333750" y="1633538"/>
              <a:ext cx="554164"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Other</a:t>
              </a:r>
              <a:endParaRPr lang="en-US" sz="1200">
                <a:solidFill>
                  <a:srgbClr val="FFFFFF"/>
                </a:solidFill>
                <a:latin typeface="Times" pitchFamily="80" charset="0"/>
                <a:ea typeface="ＭＳ Ｐゴシック" pitchFamily="34" charset="-128"/>
              </a:endParaRPr>
            </a:p>
          </p:txBody>
        </p:sp>
        <p:sp>
          <p:nvSpPr>
            <p:cNvPr id="15398" name="Rectangle 35"/>
            <p:cNvSpPr>
              <a:spLocks noChangeArrowheads="1"/>
            </p:cNvSpPr>
            <p:nvPr/>
          </p:nvSpPr>
          <p:spPr bwMode="auto">
            <a:xfrm>
              <a:off x="3454400" y="1884363"/>
              <a:ext cx="282444" cy="274579"/>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FFFFFF"/>
                  </a:solidFill>
                  <a:latin typeface="Calibri" pitchFamily="34" charset="0"/>
                  <a:ea typeface="ＭＳ Ｐゴシック" pitchFamily="34" charset="-128"/>
                </a:rPr>
                <a:t>6%</a:t>
              </a:r>
              <a:endParaRPr lang="en-US" sz="1200">
                <a:solidFill>
                  <a:srgbClr val="FFFFFF"/>
                </a:solidFill>
                <a:latin typeface="Times" pitchFamily="80" charset="0"/>
                <a:ea typeface="ＭＳ Ｐゴシック" pitchFamily="34" charset="-128"/>
              </a:endParaRPr>
            </a:p>
          </p:txBody>
        </p:sp>
        <p:sp>
          <p:nvSpPr>
            <p:cNvPr id="15399" name="Rectangle 36"/>
            <p:cNvSpPr>
              <a:spLocks noChangeArrowheads="1"/>
            </p:cNvSpPr>
            <p:nvPr/>
          </p:nvSpPr>
          <p:spPr bwMode="auto">
            <a:xfrm>
              <a:off x="4100513" y="974725"/>
              <a:ext cx="865187"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Industry</a:t>
              </a:r>
              <a:endParaRPr lang="en-US" sz="1200">
                <a:solidFill>
                  <a:srgbClr val="000000"/>
                </a:solidFill>
                <a:latin typeface="Times" pitchFamily="80" charset="0"/>
                <a:ea typeface="ＭＳ Ｐゴシック" pitchFamily="34" charset="-128"/>
              </a:endParaRPr>
            </a:p>
          </p:txBody>
        </p:sp>
        <p:sp>
          <p:nvSpPr>
            <p:cNvPr id="15400" name="Rectangle 37"/>
            <p:cNvSpPr>
              <a:spLocks noChangeArrowheads="1"/>
            </p:cNvSpPr>
            <p:nvPr/>
          </p:nvSpPr>
          <p:spPr bwMode="auto">
            <a:xfrm>
              <a:off x="4330700" y="1227138"/>
              <a:ext cx="384175" cy="317500"/>
            </a:xfrm>
            <a:prstGeom prst="rect">
              <a:avLst/>
            </a:prstGeom>
            <a:noFill/>
            <a:ln w="9525">
              <a:noFill/>
              <a:miter lim="800000"/>
              <a:headEnd/>
              <a:tailEnd/>
            </a:ln>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1%</a:t>
              </a:r>
              <a:endParaRPr lang="en-US" sz="1200">
                <a:solidFill>
                  <a:srgbClr val="000000"/>
                </a:solidFill>
                <a:latin typeface="Times" pitchFamily="80" charset="0"/>
                <a:ea typeface="ＭＳ Ｐゴシック" pitchFamily="34" charset="-128"/>
              </a:endParaRPr>
            </a:p>
          </p:txBody>
        </p:sp>
      </p:grpSp>
      <p:sp>
        <p:nvSpPr>
          <p:cNvPr id="15366" name="TextBox 153"/>
          <p:cNvSpPr txBox="1">
            <a:spLocks noChangeArrowheads="1"/>
          </p:cNvSpPr>
          <p:nvPr/>
        </p:nvSpPr>
        <p:spPr bwMode="auto">
          <a:xfrm>
            <a:off x="1295400" y="914400"/>
            <a:ext cx="1941513" cy="584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Supported Research </a:t>
            </a:r>
          </a:p>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Funding by Agency</a:t>
            </a:r>
          </a:p>
        </p:txBody>
      </p:sp>
      <p:sp>
        <p:nvSpPr>
          <p:cNvPr id="15367" name="TextBox 154"/>
          <p:cNvSpPr txBox="1">
            <a:spLocks noChangeArrowheads="1"/>
          </p:cNvSpPr>
          <p:nvPr/>
        </p:nvSpPr>
        <p:spPr bwMode="auto">
          <a:xfrm>
            <a:off x="6400800" y="914400"/>
            <a:ext cx="1571625" cy="584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Resource Usage </a:t>
            </a:r>
          </a:p>
          <a:p>
            <a:pPr algn="ctr" eaLnBrk="0" fontAlgn="base" hangingPunct="0">
              <a:spcBef>
                <a:spcPct val="0"/>
              </a:spcBef>
              <a:spcAft>
                <a:spcPct val="0"/>
              </a:spcAft>
            </a:pPr>
            <a:r>
              <a:rPr lang="en-US" sz="1600" b="1">
                <a:solidFill>
                  <a:srgbClr val="000000"/>
                </a:solidFill>
                <a:latin typeface="Calibri" pitchFamily="34" charset="0"/>
                <a:ea typeface="ＭＳ Ｐゴシック" pitchFamily="34" charset="-128"/>
              </a:rPr>
              <a:t>by Agency</a:t>
            </a:r>
          </a:p>
        </p:txBody>
      </p:sp>
      <p:sp>
        <p:nvSpPr>
          <p:cNvPr id="15368" name="TextBox 156"/>
          <p:cNvSpPr txBox="1">
            <a:spLocks noChangeArrowheads="1"/>
          </p:cNvSpPr>
          <p:nvPr/>
        </p:nvSpPr>
        <p:spPr bwMode="auto">
          <a:xfrm>
            <a:off x="914400" y="5791200"/>
            <a:ext cx="2819400" cy="584775"/>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1600" b="1" i="1" dirty="0">
                <a:solidFill>
                  <a:srgbClr val="A34751"/>
                </a:solidFill>
                <a:latin typeface="Comic Sans MS" pitchFamily="66" charset="0"/>
                <a:ea typeface="ＭＳ Ｐゴシック" pitchFamily="34" charset="-128"/>
              </a:rPr>
              <a:t>$91.5M Direct Support of  Funded Research</a:t>
            </a:r>
          </a:p>
        </p:txBody>
      </p:sp>
      <p:sp>
        <p:nvSpPr>
          <p:cNvPr id="15369" name="TextBox 157"/>
          <p:cNvSpPr txBox="1">
            <a:spLocks noChangeArrowheads="1"/>
          </p:cNvSpPr>
          <p:nvPr/>
        </p:nvSpPr>
        <p:spPr bwMode="auto">
          <a:xfrm>
            <a:off x="5791200" y="5791200"/>
            <a:ext cx="2971800" cy="33813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600" b="1" i="1" dirty="0">
                <a:solidFill>
                  <a:srgbClr val="A34751"/>
                </a:solidFill>
                <a:latin typeface="Comic Sans MS" pitchFamily="66" charset="0"/>
                <a:ea typeface="ＭＳ Ｐゴシック" pitchFamily="34" charset="-128"/>
              </a:rPr>
              <a:t>10B NUs Delivered</a:t>
            </a:r>
          </a:p>
        </p:txBody>
      </p:sp>
    </p:spTree>
    <p:extLst>
      <p:ext uri="{BB962C8B-B14F-4D97-AF65-F5344CB8AC3E}">
        <p14:creationId xmlns:p14="http://schemas.microsoft.com/office/powerpoint/2010/main" val="437299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Across a Range of Disciplines</a:t>
            </a:r>
            <a:endParaRPr lang="en-US" dirty="0"/>
          </a:p>
        </p:txBody>
      </p:sp>
      <p:sp>
        <p:nvSpPr>
          <p:cNvPr id="1073" name="Freeform 49"/>
          <p:cNvSpPr>
            <a:spLocks/>
          </p:cNvSpPr>
          <p:nvPr/>
        </p:nvSpPr>
        <p:spPr bwMode="auto">
          <a:xfrm>
            <a:off x="4662488" y="1404938"/>
            <a:ext cx="2166938" cy="2198688"/>
          </a:xfrm>
          <a:custGeom>
            <a:avLst/>
            <a:gdLst/>
            <a:ahLst/>
            <a:cxnLst>
              <a:cxn ang="0">
                <a:pos x="3566" y="3693"/>
              </a:cxn>
              <a:cxn ang="0">
                <a:pos x="133" y="3"/>
              </a:cxn>
              <a:cxn ang="0">
                <a:pos x="0" y="0"/>
              </a:cxn>
              <a:cxn ang="0">
                <a:pos x="0" y="3560"/>
              </a:cxn>
              <a:cxn ang="0">
                <a:pos x="3566" y="3693"/>
              </a:cxn>
            </a:cxnLst>
            <a:rect l="0" t="0" r="r" b="b"/>
            <a:pathLst>
              <a:path w="3639" h="3693">
                <a:moveTo>
                  <a:pt x="3566" y="3693"/>
                </a:moveTo>
                <a:cubicBezTo>
                  <a:pt x="3639" y="1728"/>
                  <a:pt x="2102" y="76"/>
                  <a:pt x="133" y="3"/>
                </a:cubicBezTo>
                <a:cubicBezTo>
                  <a:pt x="89" y="1"/>
                  <a:pt x="45" y="0"/>
                  <a:pt x="0" y="0"/>
                </a:cubicBezTo>
                <a:lnTo>
                  <a:pt x="0" y="3560"/>
                </a:lnTo>
                <a:lnTo>
                  <a:pt x="3566" y="3693"/>
                </a:lnTo>
                <a:close/>
              </a:path>
            </a:pathLst>
          </a:custGeom>
          <a:solidFill>
            <a:srgbClr val="4572A7"/>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4" name="Freeform 50"/>
          <p:cNvSpPr>
            <a:spLocks/>
          </p:cNvSpPr>
          <p:nvPr/>
        </p:nvSpPr>
        <p:spPr bwMode="auto">
          <a:xfrm>
            <a:off x="4662488" y="3524250"/>
            <a:ext cx="2122488" cy="1935163"/>
          </a:xfrm>
          <a:custGeom>
            <a:avLst/>
            <a:gdLst/>
            <a:ahLst/>
            <a:cxnLst>
              <a:cxn ang="0">
                <a:pos x="1456" y="3251"/>
              </a:cxn>
              <a:cxn ang="0">
                <a:pos x="3566" y="133"/>
              </a:cxn>
              <a:cxn ang="0">
                <a:pos x="0" y="0"/>
              </a:cxn>
              <a:cxn ang="0">
                <a:pos x="1456" y="3251"/>
              </a:cxn>
            </a:cxnLst>
            <a:rect l="0" t="0" r="r" b="b"/>
            <a:pathLst>
              <a:path w="3566" h="3251">
                <a:moveTo>
                  <a:pt x="1456" y="3251"/>
                </a:moveTo>
                <a:cubicBezTo>
                  <a:pt x="2697" y="2698"/>
                  <a:pt x="3516" y="1488"/>
                  <a:pt x="3566" y="133"/>
                </a:cubicBezTo>
                <a:lnTo>
                  <a:pt x="0" y="0"/>
                </a:lnTo>
                <a:lnTo>
                  <a:pt x="1456" y="3251"/>
                </a:lnTo>
                <a:close/>
              </a:path>
            </a:pathLst>
          </a:custGeom>
          <a:solidFill>
            <a:srgbClr val="AA4643"/>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5" name="Freeform 51"/>
          <p:cNvSpPr>
            <a:spLocks/>
          </p:cNvSpPr>
          <p:nvPr/>
        </p:nvSpPr>
        <p:spPr bwMode="auto">
          <a:xfrm>
            <a:off x="3690938" y="3524250"/>
            <a:ext cx="1838325" cy="2197100"/>
          </a:xfrm>
          <a:custGeom>
            <a:avLst/>
            <a:gdLst/>
            <a:ahLst/>
            <a:cxnLst>
              <a:cxn ang="0">
                <a:pos x="0" y="3167"/>
              </a:cxn>
              <a:cxn ang="0">
                <a:pos x="3087" y="3251"/>
              </a:cxn>
              <a:cxn ang="0">
                <a:pos x="1631" y="0"/>
              </a:cxn>
              <a:cxn ang="0">
                <a:pos x="0" y="3167"/>
              </a:cxn>
            </a:cxnLst>
            <a:rect l="0" t="0" r="r" b="b"/>
            <a:pathLst>
              <a:path w="3087" h="3691">
                <a:moveTo>
                  <a:pt x="0" y="3167"/>
                </a:moveTo>
                <a:cubicBezTo>
                  <a:pt x="963" y="3660"/>
                  <a:pt x="2098" y="3691"/>
                  <a:pt x="3087" y="3251"/>
                </a:cubicBezTo>
                <a:lnTo>
                  <a:pt x="1631" y="0"/>
                </a:lnTo>
                <a:lnTo>
                  <a:pt x="0" y="3167"/>
                </a:lnTo>
                <a:close/>
              </a:path>
            </a:pathLst>
          </a:custGeom>
          <a:solidFill>
            <a:srgbClr val="89A54E"/>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6" name="Freeform 52"/>
          <p:cNvSpPr>
            <a:spLocks/>
          </p:cNvSpPr>
          <p:nvPr/>
        </p:nvSpPr>
        <p:spPr bwMode="auto">
          <a:xfrm>
            <a:off x="2873375" y="3524250"/>
            <a:ext cx="1789113" cy="1885950"/>
          </a:xfrm>
          <a:custGeom>
            <a:avLst/>
            <a:gdLst/>
            <a:ahLst/>
            <a:cxnLst>
              <a:cxn ang="0">
                <a:pos x="0" y="1918"/>
              </a:cxn>
              <a:cxn ang="0">
                <a:pos x="1375" y="3167"/>
              </a:cxn>
              <a:cxn ang="0">
                <a:pos x="3006" y="0"/>
              </a:cxn>
              <a:cxn ang="0">
                <a:pos x="0" y="1918"/>
              </a:cxn>
            </a:cxnLst>
            <a:rect l="0" t="0" r="r" b="b"/>
            <a:pathLst>
              <a:path w="3006" h="3167">
                <a:moveTo>
                  <a:pt x="0" y="1918"/>
                </a:moveTo>
                <a:cubicBezTo>
                  <a:pt x="340" y="2448"/>
                  <a:pt x="814" y="2879"/>
                  <a:pt x="1375" y="3167"/>
                </a:cubicBezTo>
                <a:lnTo>
                  <a:pt x="3006" y="0"/>
                </a:lnTo>
                <a:lnTo>
                  <a:pt x="0" y="1918"/>
                </a:lnTo>
                <a:close/>
              </a:path>
            </a:pathLst>
          </a:custGeom>
          <a:solidFill>
            <a:srgbClr val="71588F"/>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7" name="Freeform 53"/>
          <p:cNvSpPr>
            <a:spLocks/>
          </p:cNvSpPr>
          <p:nvPr/>
        </p:nvSpPr>
        <p:spPr bwMode="auto">
          <a:xfrm>
            <a:off x="2562225" y="3524250"/>
            <a:ext cx="2100263" cy="1141413"/>
          </a:xfrm>
          <a:custGeom>
            <a:avLst/>
            <a:gdLst/>
            <a:ahLst/>
            <a:cxnLst>
              <a:cxn ang="0">
                <a:pos x="0" y="537"/>
              </a:cxn>
              <a:cxn ang="0">
                <a:pos x="521" y="1918"/>
              </a:cxn>
              <a:cxn ang="0">
                <a:pos x="3527" y="0"/>
              </a:cxn>
              <a:cxn ang="0">
                <a:pos x="0" y="537"/>
              </a:cxn>
            </a:cxnLst>
            <a:rect l="0" t="0" r="r" b="b"/>
            <a:pathLst>
              <a:path w="3527" h="1918">
                <a:moveTo>
                  <a:pt x="0" y="537"/>
                </a:moveTo>
                <a:cubicBezTo>
                  <a:pt x="75" y="1029"/>
                  <a:pt x="253" y="1499"/>
                  <a:pt x="521" y="1918"/>
                </a:cubicBezTo>
                <a:lnTo>
                  <a:pt x="3527" y="0"/>
                </a:lnTo>
                <a:lnTo>
                  <a:pt x="0" y="537"/>
                </a:lnTo>
                <a:close/>
              </a:path>
            </a:pathLst>
          </a:custGeom>
          <a:solidFill>
            <a:srgbClr val="4198AF"/>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8" name="Freeform 54"/>
          <p:cNvSpPr>
            <a:spLocks/>
          </p:cNvSpPr>
          <p:nvPr/>
        </p:nvSpPr>
        <p:spPr bwMode="auto">
          <a:xfrm>
            <a:off x="2519363" y="2998788"/>
            <a:ext cx="2143125" cy="844550"/>
          </a:xfrm>
          <a:custGeom>
            <a:avLst/>
            <a:gdLst/>
            <a:ahLst/>
            <a:cxnLst>
              <a:cxn ang="0">
                <a:pos x="143" y="0"/>
              </a:cxn>
              <a:cxn ang="0">
                <a:pos x="72" y="1420"/>
              </a:cxn>
              <a:cxn ang="0">
                <a:pos x="3599" y="883"/>
              </a:cxn>
              <a:cxn ang="0">
                <a:pos x="143" y="0"/>
              </a:cxn>
            </a:cxnLst>
            <a:rect l="0" t="0" r="r" b="b"/>
            <a:pathLst>
              <a:path w="3599" h="1420">
                <a:moveTo>
                  <a:pt x="143" y="0"/>
                </a:moveTo>
                <a:cubicBezTo>
                  <a:pt x="24" y="464"/>
                  <a:pt x="0" y="947"/>
                  <a:pt x="72" y="1420"/>
                </a:cubicBezTo>
                <a:lnTo>
                  <a:pt x="3599" y="883"/>
                </a:lnTo>
                <a:lnTo>
                  <a:pt x="143" y="0"/>
                </a:lnTo>
                <a:close/>
              </a:path>
            </a:pathLst>
          </a:custGeom>
          <a:solidFill>
            <a:srgbClr val="DB843D"/>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79" name="Freeform 55"/>
          <p:cNvSpPr>
            <a:spLocks/>
          </p:cNvSpPr>
          <p:nvPr/>
        </p:nvSpPr>
        <p:spPr bwMode="auto">
          <a:xfrm>
            <a:off x="2605088" y="2281238"/>
            <a:ext cx="2057400" cy="1243013"/>
          </a:xfrm>
          <a:custGeom>
            <a:avLst/>
            <a:gdLst/>
            <a:ahLst/>
            <a:cxnLst>
              <a:cxn ang="0">
                <a:pos x="567" y="0"/>
              </a:cxn>
              <a:cxn ang="0">
                <a:pos x="0" y="1205"/>
              </a:cxn>
              <a:cxn ang="0">
                <a:pos x="3456" y="2088"/>
              </a:cxn>
              <a:cxn ang="0">
                <a:pos x="567" y="0"/>
              </a:cxn>
            </a:cxnLst>
            <a:rect l="0" t="0" r="r" b="b"/>
            <a:pathLst>
              <a:path w="3456" h="2088">
                <a:moveTo>
                  <a:pt x="567" y="0"/>
                </a:moveTo>
                <a:cubicBezTo>
                  <a:pt x="304" y="363"/>
                  <a:pt x="111" y="771"/>
                  <a:pt x="0" y="1205"/>
                </a:cubicBezTo>
                <a:lnTo>
                  <a:pt x="3456" y="2088"/>
                </a:lnTo>
                <a:lnTo>
                  <a:pt x="567" y="0"/>
                </a:lnTo>
                <a:close/>
              </a:path>
            </a:pathLst>
          </a:custGeom>
          <a:solidFill>
            <a:srgbClr val="93A9CF"/>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0" name="Freeform 56"/>
          <p:cNvSpPr>
            <a:spLocks/>
          </p:cNvSpPr>
          <p:nvPr/>
        </p:nvSpPr>
        <p:spPr bwMode="auto">
          <a:xfrm>
            <a:off x="2943225" y="1751013"/>
            <a:ext cx="1719263" cy="1773238"/>
          </a:xfrm>
          <a:custGeom>
            <a:avLst/>
            <a:gdLst/>
            <a:ahLst/>
            <a:cxnLst>
              <a:cxn ang="0">
                <a:pos x="936" y="0"/>
              </a:cxn>
              <a:cxn ang="0">
                <a:pos x="0" y="890"/>
              </a:cxn>
              <a:cxn ang="0">
                <a:pos x="2889" y="2978"/>
              </a:cxn>
              <a:cxn ang="0">
                <a:pos x="936" y="0"/>
              </a:cxn>
            </a:cxnLst>
            <a:rect l="0" t="0" r="r" b="b"/>
            <a:pathLst>
              <a:path w="2889" h="2978">
                <a:moveTo>
                  <a:pt x="936" y="0"/>
                </a:moveTo>
                <a:cubicBezTo>
                  <a:pt x="572" y="237"/>
                  <a:pt x="255" y="539"/>
                  <a:pt x="0" y="890"/>
                </a:cubicBezTo>
                <a:lnTo>
                  <a:pt x="2889" y="2978"/>
                </a:lnTo>
                <a:lnTo>
                  <a:pt x="936" y="0"/>
                </a:lnTo>
                <a:close/>
              </a:path>
            </a:pathLst>
          </a:custGeom>
          <a:solidFill>
            <a:srgbClr val="D19392"/>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1" name="Freeform 57"/>
          <p:cNvSpPr>
            <a:spLocks/>
          </p:cNvSpPr>
          <p:nvPr/>
        </p:nvSpPr>
        <p:spPr bwMode="auto">
          <a:xfrm>
            <a:off x="3500438" y="1476375"/>
            <a:ext cx="1162050" cy="2047875"/>
          </a:xfrm>
          <a:custGeom>
            <a:avLst/>
            <a:gdLst/>
            <a:ahLst/>
            <a:cxnLst>
              <a:cxn ang="0">
                <a:pos x="1032" y="0"/>
              </a:cxn>
              <a:cxn ang="0">
                <a:pos x="0" y="461"/>
              </a:cxn>
              <a:cxn ang="0">
                <a:pos x="1953" y="3439"/>
              </a:cxn>
              <a:cxn ang="0">
                <a:pos x="1032" y="0"/>
              </a:cxn>
            </a:cxnLst>
            <a:rect l="0" t="0" r="r" b="b"/>
            <a:pathLst>
              <a:path w="1953" h="3439">
                <a:moveTo>
                  <a:pt x="1032" y="0"/>
                </a:moveTo>
                <a:cubicBezTo>
                  <a:pt x="666" y="98"/>
                  <a:pt x="317" y="253"/>
                  <a:pt x="0" y="461"/>
                </a:cubicBezTo>
                <a:lnTo>
                  <a:pt x="1953" y="3439"/>
                </a:lnTo>
                <a:lnTo>
                  <a:pt x="1032" y="0"/>
                </a:lnTo>
                <a:close/>
              </a:path>
            </a:pathLst>
          </a:custGeom>
          <a:solidFill>
            <a:srgbClr val="B9CD96"/>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2" name="Freeform 58"/>
          <p:cNvSpPr>
            <a:spLocks/>
          </p:cNvSpPr>
          <p:nvPr/>
        </p:nvSpPr>
        <p:spPr bwMode="auto">
          <a:xfrm>
            <a:off x="4114800" y="1404938"/>
            <a:ext cx="547688" cy="2119313"/>
          </a:xfrm>
          <a:custGeom>
            <a:avLst/>
            <a:gdLst/>
            <a:ahLst/>
            <a:cxnLst>
              <a:cxn ang="0">
                <a:pos x="921" y="0"/>
              </a:cxn>
              <a:cxn ang="0">
                <a:pos x="0" y="121"/>
              </a:cxn>
              <a:cxn ang="0">
                <a:pos x="921" y="3560"/>
              </a:cxn>
              <a:cxn ang="0">
                <a:pos x="921" y="0"/>
              </a:cxn>
            </a:cxnLst>
            <a:rect l="0" t="0" r="r" b="b"/>
            <a:pathLst>
              <a:path w="921" h="3560">
                <a:moveTo>
                  <a:pt x="921" y="0"/>
                </a:moveTo>
                <a:cubicBezTo>
                  <a:pt x="610" y="0"/>
                  <a:pt x="301" y="41"/>
                  <a:pt x="0" y="121"/>
                </a:cubicBezTo>
                <a:lnTo>
                  <a:pt x="921" y="3560"/>
                </a:lnTo>
                <a:lnTo>
                  <a:pt x="921" y="0"/>
                </a:lnTo>
                <a:close/>
              </a:path>
            </a:pathLst>
          </a:custGeom>
          <a:solidFill>
            <a:srgbClr val="A99BBD"/>
          </a:solidFill>
          <a:ln w="0">
            <a:no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3" name="Freeform 59"/>
          <p:cNvSpPr>
            <a:spLocks/>
          </p:cNvSpPr>
          <p:nvPr/>
        </p:nvSpPr>
        <p:spPr bwMode="auto">
          <a:xfrm>
            <a:off x="2524125" y="1624013"/>
            <a:ext cx="679450" cy="371475"/>
          </a:xfrm>
          <a:custGeom>
            <a:avLst/>
            <a:gdLst/>
            <a:ahLst/>
            <a:cxnLst>
              <a:cxn ang="0">
                <a:pos x="1132" y="623"/>
              </a:cxn>
              <a:cxn ang="0">
                <a:pos x="92" y="15"/>
              </a:cxn>
              <a:cxn ang="0">
                <a:pos x="96" y="16"/>
              </a:cxn>
              <a:cxn ang="0">
                <a:pos x="0" y="16"/>
              </a:cxn>
              <a:cxn ang="0">
                <a:pos x="0" y="0"/>
              </a:cxn>
              <a:cxn ang="0">
                <a:pos x="96" y="0"/>
              </a:cxn>
              <a:cxn ang="0">
                <a:pos x="100" y="2"/>
              </a:cxn>
              <a:cxn ang="0">
                <a:pos x="1141" y="610"/>
              </a:cxn>
              <a:cxn ang="0">
                <a:pos x="1132" y="623"/>
              </a:cxn>
            </a:cxnLst>
            <a:rect l="0" t="0" r="r" b="b"/>
            <a:pathLst>
              <a:path w="1141" h="623">
                <a:moveTo>
                  <a:pt x="1132" y="623"/>
                </a:moveTo>
                <a:lnTo>
                  <a:pt x="92" y="15"/>
                </a:lnTo>
                <a:lnTo>
                  <a:pt x="96" y="16"/>
                </a:lnTo>
                <a:lnTo>
                  <a:pt x="0" y="16"/>
                </a:lnTo>
                <a:lnTo>
                  <a:pt x="0" y="0"/>
                </a:lnTo>
                <a:lnTo>
                  <a:pt x="96" y="0"/>
                </a:lnTo>
                <a:cubicBezTo>
                  <a:pt x="98" y="0"/>
                  <a:pt x="99" y="1"/>
                  <a:pt x="100" y="2"/>
                </a:cubicBezTo>
                <a:lnTo>
                  <a:pt x="1141" y="610"/>
                </a:lnTo>
                <a:lnTo>
                  <a:pt x="1132" y="623"/>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4" name="Freeform 60"/>
          <p:cNvSpPr>
            <a:spLocks/>
          </p:cNvSpPr>
          <p:nvPr/>
        </p:nvSpPr>
        <p:spPr bwMode="auto">
          <a:xfrm>
            <a:off x="3638550" y="1195388"/>
            <a:ext cx="166688" cy="396875"/>
          </a:xfrm>
          <a:custGeom>
            <a:avLst/>
            <a:gdLst/>
            <a:ahLst/>
            <a:cxnLst>
              <a:cxn ang="0">
                <a:pos x="265" y="667"/>
              </a:cxn>
              <a:cxn ang="0">
                <a:pos x="89" y="11"/>
              </a:cxn>
              <a:cxn ang="0">
                <a:pos x="97" y="16"/>
              </a:cxn>
              <a:cxn ang="0">
                <a:pos x="0" y="16"/>
              </a:cxn>
              <a:cxn ang="0">
                <a:pos x="0" y="0"/>
              </a:cxn>
              <a:cxn ang="0">
                <a:pos x="97" y="0"/>
              </a:cxn>
              <a:cxn ang="0">
                <a:pos x="105" y="6"/>
              </a:cxn>
              <a:cxn ang="0">
                <a:pos x="280" y="662"/>
              </a:cxn>
              <a:cxn ang="0">
                <a:pos x="265" y="667"/>
              </a:cxn>
            </a:cxnLst>
            <a:rect l="0" t="0" r="r" b="b"/>
            <a:pathLst>
              <a:path w="280" h="667">
                <a:moveTo>
                  <a:pt x="265" y="667"/>
                </a:moveTo>
                <a:lnTo>
                  <a:pt x="89" y="11"/>
                </a:lnTo>
                <a:lnTo>
                  <a:pt x="97" y="16"/>
                </a:lnTo>
                <a:lnTo>
                  <a:pt x="0" y="16"/>
                </a:lnTo>
                <a:lnTo>
                  <a:pt x="0" y="0"/>
                </a:lnTo>
                <a:lnTo>
                  <a:pt x="97" y="0"/>
                </a:lnTo>
                <a:cubicBezTo>
                  <a:pt x="101" y="0"/>
                  <a:pt x="104" y="3"/>
                  <a:pt x="105" y="6"/>
                </a:cubicBezTo>
                <a:lnTo>
                  <a:pt x="280" y="662"/>
                </a:lnTo>
                <a:lnTo>
                  <a:pt x="265" y="66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5" name="Freeform 61"/>
          <p:cNvSpPr>
            <a:spLocks/>
          </p:cNvSpPr>
          <p:nvPr/>
        </p:nvSpPr>
        <p:spPr bwMode="auto">
          <a:xfrm>
            <a:off x="4333875" y="1376363"/>
            <a:ext cx="61913" cy="52388"/>
          </a:xfrm>
          <a:custGeom>
            <a:avLst/>
            <a:gdLst/>
            <a:ahLst/>
            <a:cxnLst>
              <a:cxn ang="0">
                <a:pos x="88" y="89"/>
              </a:cxn>
              <a:cxn ang="0">
                <a:pos x="85" y="9"/>
              </a:cxn>
              <a:cxn ang="0">
                <a:pos x="93" y="16"/>
              </a:cxn>
              <a:cxn ang="0">
                <a:pos x="0" y="16"/>
              </a:cxn>
              <a:cxn ang="0">
                <a:pos x="0" y="0"/>
              </a:cxn>
              <a:cxn ang="0">
                <a:pos x="93" y="0"/>
              </a:cxn>
              <a:cxn ang="0">
                <a:pos x="101" y="8"/>
              </a:cxn>
              <a:cxn ang="0">
                <a:pos x="104" y="88"/>
              </a:cxn>
              <a:cxn ang="0">
                <a:pos x="88" y="89"/>
              </a:cxn>
            </a:cxnLst>
            <a:rect l="0" t="0" r="r" b="b"/>
            <a:pathLst>
              <a:path w="104" h="89">
                <a:moveTo>
                  <a:pt x="88" y="89"/>
                </a:moveTo>
                <a:lnTo>
                  <a:pt x="85" y="9"/>
                </a:lnTo>
                <a:lnTo>
                  <a:pt x="93" y="16"/>
                </a:lnTo>
                <a:lnTo>
                  <a:pt x="0" y="16"/>
                </a:lnTo>
                <a:lnTo>
                  <a:pt x="0" y="0"/>
                </a:lnTo>
                <a:lnTo>
                  <a:pt x="93" y="0"/>
                </a:lnTo>
                <a:cubicBezTo>
                  <a:pt x="97" y="0"/>
                  <a:pt x="100" y="4"/>
                  <a:pt x="101" y="8"/>
                </a:cubicBezTo>
                <a:lnTo>
                  <a:pt x="104" y="88"/>
                </a:lnTo>
                <a:lnTo>
                  <a:pt x="88" y="8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ct val="0"/>
              </a:spcAft>
            </a:pPr>
            <a:endParaRPr lang="en-US" sz="1200">
              <a:solidFill>
                <a:srgbClr val="000000"/>
              </a:solidFill>
              <a:latin typeface="Times" pitchFamily="80" charset="0"/>
              <a:ea typeface="ＭＳ Ｐゴシック" pitchFamily="34" charset="-128"/>
            </a:endParaRPr>
          </a:p>
        </p:txBody>
      </p:sp>
      <p:sp>
        <p:nvSpPr>
          <p:cNvPr id="1086" name="Rectangle 62"/>
          <p:cNvSpPr>
            <a:spLocks noChangeArrowheads="1"/>
          </p:cNvSpPr>
          <p:nvPr/>
        </p:nvSpPr>
        <p:spPr bwMode="auto">
          <a:xfrm>
            <a:off x="5651500" y="2133600"/>
            <a:ext cx="67627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Physics</a:t>
            </a:r>
            <a:endParaRPr lang="en-US">
              <a:solidFill>
                <a:srgbClr val="000000"/>
              </a:solidFill>
              <a:latin typeface="Arial" pitchFamily="34" charset="0"/>
              <a:ea typeface="ＭＳ Ｐゴシック" pitchFamily="34" charset="-128"/>
              <a:cs typeface="Arial" pitchFamily="34" charset="0"/>
            </a:endParaRPr>
          </a:p>
        </p:txBody>
      </p:sp>
      <p:sp>
        <p:nvSpPr>
          <p:cNvPr id="1087" name="Rectangle 63"/>
          <p:cNvSpPr>
            <a:spLocks noChangeArrowheads="1"/>
          </p:cNvSpPr>
          <p:nvPr/>
        </p:nvSpPr>
        <p:spPr bwMode="auto">
          <a:xfrm>
            <a:off x="5765800" y="2352675"/>
            <a:ext cx="4381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26%</a:t>
            </a:r>
            <a:endParaRPr lang="en-US">
              <a:solidFill>
                <a:srgbClr val="000000"/>
              </a:solidFill>
              <a:latin typeface="Arial" pitchFamily="34" charset="0"/>
              <a:ea typeface="ＭＳ Ｐゴシック" pitchFamily="34" charset="-128"/>
              <a:cs typeface="Arial" pitchFamily="34" charset="0"/>
            </a:endParaRPr>
          </a:p>
        </p:txBody>
      </p:sp>
      <p:sp>
        <p:nvSpPr>
          <p:cNvPr id="1088" name="Rectangle 64"/>
          <p:cNvSpPr>
            <a:spLocks noChangeArrowheads="1"/>
          </p:cNvSpPr>
          <p:nvPr/>
        </p:nvSpPr>
        <p:spPr bwMode="auto">
          <a:xfrm>
            <a:off x="5667375" y="4086225"/>
            <a:ext cx="94297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Molecular </a:t>
            </a:r>
            <a:endParaRPr lang="en-US">
              <a:solidFill>
                <a:srgbClr val="000000"/>
              </a:solidFill>
              <a:latin typeface="Arial" pitchFamily="34" charset="0"/>
              <a:ea typeface="ＭＳ Ｐゴシック" pitchFamily="34" charset="-128"/>
              <a:cs typeface="Arial" pitchFamily="34" charset="0"/>
            </a:endParaRPr>
          </a:p>
        </p:txBody>
      </p:sp>
      <p:sp>
        <p:nvSpPr>
          <p:cNvPr id="1089" name="Rectangle 65"/>
          <p:cNvSpPr>
            <a:spLocks noChangeArrowheads="1"/>
          </p:cNvSpPr>
          <p:nvPr/>
        </p:nvSpPr>
        <p:spPr bwMode="auto">
          <a:xfrm>
            <a:off x="5610225" y="4305300"/>
            <a:ext cx="10096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Biosciences</a:t>
            </a:r>
            <a:endParaRPr lang="en-US">
              <a:solidFill>
                <a:srgbClr val="000000"/>
              </a:solidFill>
              <a:latin typeface="Arial" pitchFamily="34" charset="0"/>
              <a:ea typeface="ＭＳ Ｐゴシック" pitchFamily="34" charset="-128"/>
              <a:cs typeface="Arial" pitchFamily="34" charset="0"/>
            </a:endParaRPr>
          </a:p>
        </p:txBody>
      </p:sp>
      <p:sp>
        <p:nvSpPr>
          <p:cNvPr id="1090" name="Rectangle 66"/>
          <p:cNvSpPr>
            <a:spLocks noChangeArrowheads="1"/>
          </p:cNvSpPr>
          <p:nvPr/>
        </p:nvSpPr>
        <p:spPr bwMode="auto">
          <a:xfrm>
            <a:off x="5886450" y="4514850"/>
            <a:ext cx="4381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18%</a:t>
            </a:r>
            <a:endParaRPr lang="en-US">
              <a:solidFill>
                <a:srgbClr val="000000"/>
              </a:solidFill>
              <a:latin typeface="Arial" pitchFamily="34" charset="0"/>
              <a:ea typeface="ＭＳ Ｐゴシック" pitchFamily="34" charset="-128"/>
              <a:cs typeface="Arial" pitchFamily="34" charset="0"/>
            </a:endParaRPr>
          </a:p>
        </p:txBody>
      </p:sp>
      <p:sp>
        <p:nvSpPr>
          <p:cNvPr id="1091" name="Rectangle 67"/>
          <p:cNvSpPr>
            <a:spLocks noChangeArrowheads="1"/>
          </p:cNvSpPr>
          <p:nvPr/>
        </p:nvSpPr>
        <p:spPr bwMode="auto">
          <a:xfrm>
            <a:off x="4103688" y="4943475"/>
            <a:ext cx="12001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Astronomical </a:t>
            </a:r>
            <a:endParaRPr lang="en-US">
              <a:solidFill>
                <a:srgbClr val="000000"/>
              </a:solidFill>
              <a:latin typeface="Arial" pitchFamily="34" charset="0"/>
              <a:ea typeface="ＭＳ Ｐゴシック" pitchFamily="34" charset="-128"/>
              <a:cs typeface="Arial" pitchFamily="34" charset="0"/>
            </a:endParaRPr>
          </a:p>
        </p:txBody>
      </p:sp>
      <p:sp>
        <p:nvSpPr>
          <p:cNvPr id="1092" name="Rectangle 68"/>
          <p:cNvSpPr>
            <a:spLocks noChangeArrowheads="1"/>
          </p:cNvSpPr>
          <p:nvPr/>
        </p:nvSpPr>
        <p:spPr bwMode="auto">
          <a:xfrm>
            <a:off x="4284663" y="5162550"/>
            <a:ext cx="77152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Sciences</a:t>
            </a:r>
            <a:endParaRPr lang="en-US">
              <a:solidFill>
                <a:srgbClr val="000000"/>
              </a:solidFill>
              <a:latin typeface="Arial" pitchFamily="34" charset="0"/>
              <a:ea typeface="ＭＳ Ｐゴシック" pitchFamily="34" charset="-128"/>
              <a:cs typeface="Arial" pitchFamily="34" charset="0"/>
            </a:endParaRPr>
          </a:p>
        </p:txBody>
      </p:sp>
      <p:sp>
        <p:nvSpPr>
          <p:cNvPr id="1093" name="Rectangle 69"/>
          <p:cNvSpPr>
            <a:spLocks noChangeArrowheads="1"/>
          </p:cNvSpPr>
          <p:nvPr/>
        </p:nvSpPr>
        <p:spPr bwMode="auto">
          <a:xfrm>
            <a:off x="4446588" y="5372100"/>
            <a:ext cx="4381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14%</a:t>
            </a:r>
            <a:endParaRPr lang="en-US">
              <a:solidFill>
                <a:srgbClr val="000000"/>
              </a:solidFill>
              <a:latin typeface="Arial" pitchFamily="34" charset="0"/>
              <a:ea typeface="ＭＳ Ｐゴシック" pitchFamily="34" charset="-128"/>
              <a:cs typeface="Arial" pitchFamily="34" charset="0"/>
            </a:endParaRPr>
          </a:p>
        </p:txBody>
      </p:sp>
      <p:sp>
        <p:nvSpPr>
          <p:cNvPr id="1094" name="Rectangle 70"/>
          <p:cNvSpPr>
            <a:spLocks noChangeArrowheads="1"/>
          </p:cNvSpPr>
          <p:nvPr/>
        </p:nvSpPr>
        <p:spPr bwMode="auto">
          <a:xfrm>
            <a:off x="3063875" y="4552950"/>
            <a:ext cx="115252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Atmospheric </a:t>
            </a:r>
            <a:endParaRPr lang="en-US">
              <a:solidFill>
                <a:srgbClr val="000000"/>
              </a:solidFill>
              <a:latin typeface="Arial" pitchFamily="34" charset="0"/>
              <a:ea typeface="ＭＳ Ｐゴシック" pitchFamily="34" charset="-128"/>
              <a:cs typeface="Arial" pitchFamily="34" charset="0"/>
            </a:endParaRPr>
          </a:p>
        </p:txBody>
      </p:sp>
      <p:sp>
        <p:nvSpPr>
          <p:cNvPr id="1095" name="Rectangle 71"/>
          <p:cNvSpPr>
            <a:spLocks noChangeArrowheads="1"/>
          </p:cNvSpPr>
          <p:nvPr/>
        </p:nvSpPr>
        <p:spPr bwMode="auto">
          <a:xfrm>
            <a:off x="3216275" y="4772025"/>
            <a:ext cx="77152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Sciences</a:t>
            </a:r>
            <a:endParaRPr lang="en-US">
              <a:solidFill>
                <a:srgbClr val="000000"/>
              </a:solidFill>
              <a:latin typeface="Arial" pitchFamily="34" charset="0"/>
              <a:ea typeface="ＭＳ Ｐゴシック" pitchFamily="34" charset="-128"/>
              <a:cs typeface="Arial" pitchFamily="34" charset="0"/>
            </a:endParaRPr>
          </a:p>
        </p:txBody>
      </p:sp>
      <p:sp>
        <p:nvSpPr>
          <p:cNvPr id="1096" name="Rectangle 72"/>
          <p:cNvSpPr>
            <a:spLocks noChangeArrowheads="1"/>
          </p:cNvSpPr>
          <p:nvPr/>
        </p:nvSpPr>
        <p:spPr bwMode="auto">
          <a:xfrm>
            <a:off x="3425825" y="4981575"/>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dirty="0">
                <a:solidFill>
                  <a:srgbClr val="FFFFFF"/>
                </a:solidFill>
                <a:latin typeface="Calibri" pitchFamily="34" charset="0"/>
                <a:ea typeface="ＭＳ Ｐゴシック" pitchFamily="34" charset="-128"/>
                <a:cs typeface="Arial" pitchFamily="34" charset="0"/>
              </a:rPr>
              <a:t>8%</a:t>
            </a:r>
            <a:endParaRPr lang="en-US" dirty="0">
              <a:solidFill>
                <a:srgbClr val="000000"/>
              </a:solidFill>
              <a:latin typeface="Arial" pitchFamily="34" charset="0"/>
              <a:ea typeface="ＭＳ Ｐゴシック" pitchFamily="34" charset="-128"/>
              <a:cs typeface="Arial" pitchFamily="34" charset="0"/>
            </a:endParaRPr>
          </a:p>
        </p:txBody>
      </p:sp>
      <p:sp>
        <p:nvSpPr>
          <p:cNvPr id="1097" name="Rectangle 73"/>
          <p:cNvSpPr>
            <a:spLocks noChangeArrowheads="1"/>
          </p:cNvSpPr>
          <p:nvPr/>
        </p:nvSpPr>
        <p:spPr bwMode="auto">
          <a:xfrm>
            <a:off x="2673350" y="3933825"/>
            <a:ext cx="90487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Chemistry</a:t>
            </a:r>
            <a:endParaRPr lang="en-US">
              <a:solidFill>
                <a:srgbClr val="000000"/>
              </a:solidFill>
              <a:latin typeface="Arial" pitchFamily="34" charset="0"/>
              <a:ea typeface="ＭＳ Ｐゴシック" pitchFamily="34" charset="-128"/>
              <a:cs typeface="Arial" pitchFamily="34" charset="0"/>
            </a:endParaRPr>
          </a:p>
        </p:txBody>
      </p:sp>
      <p:sp>
        <p:nvSpPr>
          <p:cNvPr id="1098" name="Rectangle 74"/>
          <p:cNvSpPr>
            <a:spLocks noChangeArrowheads="1"/>
          </p:cNvSpPr>
          <p:nvPr/>
        </p:nvSpPr>
        <p:spPr bwMode="auto">
          <a:xfrm>
            <a:off x="2940050" y="4152900"/>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FFFFFF"/>
                </a:solidFill>
                <a:latin typeface="Calibri" pitchFamily="34" charset="0"/>
                <a:ea typeface="ＭＳ Ｐゴシック" pitchFamily="34" charset="-128"/>
                <a:cs typeface="Arial" pitchFamily="34" charset="0"/>
              </a:rPr>
              <a:t>7%</a:t>
            </a:r>
            <a:endParaRPr lang="en-US">
              <a:solidFill>
                <a:srgbClr val="000000"/>
              </a:solidFill>
              <a:latin typeface="Arial" pitchFamily="34" charset="0"/>
              <a:ea typeface="ＭＳ Ｐゴシック" pitchFamily="34" charset="-128"/>
              <a:cs typeface="Arial" pitchFamily="34" charset="0"/>
            </a:endParaRPr>
          </a:p>
        </p:txBody>
      </p:sp>
      <p:sp>
        <p:nvSpPr>
          <p:cNvPr id="1099" name="Rectangle 75"/>
          <p:cNvSpPr>
            <a:spLocks noChangeArrowheads="1"/>
          </p:cNvSpPr>
          <p:nvPr/>
        </p:nvSpPr>
        <p:spPr bwMode="auto">
          <a:xfrm>
            <a:off x="1801813" y="3038475"/>
            <a:ext cx="9144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Chemical, </a:t>
            </a:r>
            <a:endParaRPr lang="en-US">
              <a:solidFill>
                <a:srgbClr val="000000"/>
              </a:solidFill>
              <a:latin typeface="Arial" pitchFamily="34" charset="0"/>
              <a:ea typeface="ＭＳ Ｐゴシック" pitchFamily="34" charset="-128"/>
              <a:cs typeface="Arial" pitchFamily="34" charset="0"/>
            </a:endParaRPr>
          </a:p>
        </p:txBody>
      </p:sp>
      <p:sp>
        <p:nvSpPr>
          <p:cNvPr id="1100" name="Rectangle 76"/>
          <p:cNvSpPr>
            <a:spLocks noChangeArrowheads="1"/>
          </p:cNvSpPr>
          <p:nvPr/>
        </p:nvSpPr>
        <p:spPr bwMode="auto">
          <a:xfrm>
            <a:off x="1858963" y="3257550"/>
            <a:ext cx="8001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Thermal </a:t>
            </a:r>
            <a:endParaRPr lang="en-US">
              <a:solidFill>
                <a:srgbClr val="000000"/>
              </a:solidFill>
              <a:latin typeface="Arial" pitchFamily="34" charset="0"/>
              <a:ea typeface="ＭＳ Ｐゴシック" pitchFamily="34" charset="-128"/>
              <a:cs typeface="Arial" pitchFamily="34" charset="0"/>
            </a:endParaRPr>
          </a:p>
        </p:txBody>
      </p:sp>
      <p:sp>
        <p:nvSpPr>
          <p:cNvPr id="1101" name="Rectangle 77"/>
          <p:cNvSpPr>
            <a:spLocks noChangeArrowheads="1"/>
          </p:cNvSpPr>
          <p:nvPr/>
        </p:nvSpPr>
        <p:spPr bwMode="auto">
          <a:xfrm>
            <a:off x="1849438" y="3467100"/>
            <a:ext cx="75247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Systems</a:t>
            </a:r>
            <a:endParaRPr lang="en-US">
              <a:solidFill>
                <a:srgbClr val="000000"/>
              </a:solidFill>
              <a:latin typeface="Arial" pitchFamily="34" charset="0"/>
              <a:ea typeface="ＭＳ Ｐゴシック" pitchFamily="34" charset="-128"/>
              <a:cs typeface="Arial" pitchFamily="34" charset="0"/>
            </a:endParaRPr>
          </a:p>
        </p:txBody>
      </p:sp>
      <p:sp>
        <p:nvSpPr>
          <p:cNvPr id="1102" name="Rectangle 78"/>
          <p:cNvSpPr>
            <a:spLocks noChangeArrowheads="1"/>
          </p:cNvSpPr>
          <p:nvPr/>
        </p:nvSpPr>
        <p:spPr bwMode="auto">
          <a:xfrm>
            <a:off x="2049463" y="3686175"/>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6%</a:t>
            </a:r>
            <a:endParaRPr lang="en-US">
              <a:solidFill>
                <a:srgbClr val="000000"/>
              </a:solidFill>
              <a:latin typeface="Arial" pitchFamily="34" charset="0"/>
              <a:ea typeface="ＭＳ Ｐゴシック" pitchFamily="34" charset="-128"/>
              <a:cs typeface="Arial" pitchFamily="34" charset="0"/>
            </a:endParaRPr>
          </a:p>
        </p:txBody>
      </p:sp>
      <p:sp>
        <p:nvSpPr>
          <p:cNvPr id="1103" name="Rectangle 79"/>
          <p:cNvSpPr>
            <a:spLocks noChangeArrowheads="1"/>
          </p:cNvSpPr>
          <p:nvPr/>
        </p:nvSpPr>
        <p:spPr bwMode="auto">
          <a:xfrm>
            <a:off x="1992313" y="2295525"/>
            <a:ext cx="8953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Materials </a:t>
            </a:r>
            <a:endParaRPr lang="en-US">
              <a:solidFill>
                <a:srgbClr val="000000"/>
              </a:solidFill>
              <a:latin typeface="Arial" pitchFamily="34" charset="0"/>
              <a:ea typeface="ＭＳ Ｐゴシック" pitchFamily="34" charset="-128"/>
              <a:cs typeface="Arial" pitchFamily="34" charset="0"/>
            </a:endParaRPr>
          </a:p>
        </p:txBody>
      </p:sp>
      <p:sp>
        <p:nvSpPr>
          <p:cNvPr id="1104" name="Rectangle 80"/>
          <p:cNvSpPr>
            <a:spLocks noChangeArrowheads="1"/>
          </p:cNvSpPr>
          <p:nvPr/>
        </p:nvSpPr>
        <p:spPr bwMode="auto">
          <a:xfrm>
            <a:off x="2011363" y="2514600"/>
            <a:ext cx="8191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Research</a:t>
            </a:r>
            <a:endParaRPr lang="en-US">
              <a:solidFill>
                <a:srgbClr val="000000"/>
              </a:solidFill>
              <a:latin typeface="Arial" pitchFamily="34" charset="0"/>
              <a:ea typeface="ＭＳ Ｐゴシック" pitchFamily="34" charset="-128"/>
              <a:cs typeface="Arial" pitchFamily="34" charset="0"/>
            </a:endParaRPr>
          </a:p>
        </p:txBody>
      </p:sp>
      <p:sp>
        <p:nvSpPr>
          <p:cNvPr id="1105" name="Rectangle 81"/>
          <p:cNvSpPr>
            <a:spLocks noChangeArrowheads="1"/>
          </p:cNvSpPr>
          <p:nvPr/>
        </p:nvSpPr>
        <p:spPr bwMode="auto">
          <a:xfrm>
            <a:off x="2239963" y="2724150"/>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6%</a:t>
            </a:r>
            <a:endParaRPr lang="en-US">
              <a:solidFill>
                <a:srgbClr val="000000"/>
              </a:solidFill>
              <a:latin typeface="Arial" pitchFamily="34" charset="0"/>
              <a:ea typeface="ＭＳ Ｐゴシック" pitchFamily="34" charset="-128"/>
              <a:cs typeface="Arial" pitchFamily="34" charset="0"/>
            </a:endParaRPr>
          </a:p>
        </p:txBody>
      </p:sp>
      <p:sp>
        <p:nvSpPr>
          <p:cNvPr id="1106" name="Rectangle 82"/>
          <p:cNvSpPr>
            <a:spLocks noChangeArrowheads="1"/>
          </p:cNvSpPr>
          <p:nvPr/>
        </p:nvSpPr>
        <p:spPr bwMode="auto">
          <a:xfrm>
            <a:off x="1714500" y="1028700"/>
            <a:ext cx="923925"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Advanced </a:t>
            </a:r>
            <a:endParaRPr lang="en-US">
              <a:solidFill>
                <a:srgbClr val="000000"/>
              </a:solidFill>
              <a:latin typeface="Arial" pitchFamily="34" charset="0"/>
              <a:ea typeface="ＭＳ Ｐゴシック" pitchFamily="34" charset="-128"/>
              <a:cs typeface="Arial" pitchFamily="34" charset="0"/>
            </a:endParaRPr>
          </a:p>
        </p:txBody>
      </p:sp>
      <p:sp>
        <p:nvSpPr>
          <p:cNvPr id="1107" name="Rectangle 83"/>
          <p:cNvSpPr>
            <a:spLocks noChangeArrowheads="1"/>
          </p:cNvSpPr>
          <p:nvPr/>
        </p:nvSpPr>
        <p:spPr bwMode="auto">
          <a:xfrm>
            <a:off x="1743075" y="1247775"/>
            <a:ext cx="8572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Scientific </a:t>
            </a:r>
            <a:endParaRPr lang="en-US">
              <a:solidFill>
                <a:srgbClr val="000000"/>
              </a:solidFill>
              <a:latin typeface="Arial" pitchFamily="34" charset="0"/>
              <a:ea typeface="ＭＳ Ｐゴシック" pitchFamily="34" charset="-128"/>
              <a:cs typeface="Arial" pitchFamily="34" charset="0"/>
            </a:endParaRPr>
          </a:p>
        </p:txBody>
      </p:sp>
      <p:sp>
        <p:nvSpPr>
          <p:cNvPr id="1108" name="Rectangle 84"/>
          <p:cNvSpPr>
            <a:spLocks noChangeArrowheads="1"/>
          </p:cNvSpPr>
          <p:nvPr/>
        </p:nvSpPr>
        <p:spPr bwMode="auto">
          <a:xfrm>
            <a:off x="1676400" y="1457325"/>
            <a:ext cx="9715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Computing</a:t>
            </a:r>
            <a:endParaRPr lang="en-US">
              <a:solidFill>
                <a:srgbClr val="000000"/>
              </a:solidFill>
              <a:latin typeface="Arial" pitchFamily="34" charset="0"/>
              <a:ea typeface="ＭＳ Ｐゴシック" pitchFamily="34" charset="-128"/>
              <a:cs typeface="Arial" pitchFamily="34" charset="0"/>
            </a:endParaRPr>
          </a:p>
        </p:txBody>
      </p:sp>
      <p:sp>
        <p:nvSpPr>
          <p:cNvPr id="1109" name="Rectangle 85"/>
          <p:cNvSpPr>
            <a:spLocks noChangeArrowheads="1"/>
          </p:cNvSpPr>
          <p:nvPr/>
        </p:nvSpPr>
        <p:spPr bwMode="auto">
          <a:xfrm>
            <a:off x="1971675" y="1676400"/>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6%</a:t>
            </a:r>
            <a:endParaRPr lang="en-US">
              <a:solidFill>
                <a:srgbClr val="000000"/>
              </a:solidFill>
              <a:latin typeface="Arial" pitchFamily="34" charset="0"/>
              <a:ea typeface="ＭＳ Ｐゴシック" pitchFamily="34" charset="-128"/>
              <a:cs typeface="Arial" pitchFamily="34" charset="0"/>
            </a:endParaRPr>
          </a:p>
        </p:txBody>
      </p:sp>
      <p:sp>
        <p:nvSpPr>
          <p:cNvPr id="1110" name="Rectangle 86"/>
          <p:cNvSpPr>
            <a:spLocks noChangeArrowheads="1"/>
          </p:cNvSpPr>
          <p:nvPr/>
        </p:nvSpPr>
        <p:spPr bwMode="auto">
          <a:xfrm>
            <a:off x="2551113" y="1028700"/>
            <a:ext cx="123825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Earth Sciences</a:t>
            </a:r>
            <a:endParaRPr lang="en-US">
              <a:solidFill>
                <a:srgbClr val="000000"/>
              </a:solidFill>
              <a:latin typeface="Arial" pitchFamily="34" charset="0"/>
              <a:ea typeface="ＭＳ Ｐゴシック" pitchFamily="34" charset="-128"/>
              <a:cs typeface="Arial" pitchFamily="34" charset="0"/>
            </a:endParaRPr>
          </a:p>
        </p:txBody>
      </p:sp>
      <p:sp>
        <p:nvSpPr>
          <p:cNvPr id="1111" name="Rectangle 87"/>
          <p:cNvSpPr>
            <a:spLocks noChangeArrowheads="1"/>
          </p:cNvSpPr>
          <p:nvPr/>
        </p:nvSpPr>
        <p:spPr bwMode="auto">
          <a:xfrm>
            <a:off x="2970213" y="1247775"/>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5%</a:t>
            </a:r>
            <a:endParaRPr lang="en-US">
              <a:solidFill>
                <a:srgbClr val="000000"/>
              </a:solidFill>
              <a:latin typeface="Arial" pitchFamily="34" charset="0"/>
              <a:ea typeface="ＭＳ Ｐゴシック" pitchFamily="34" charset="-128"/>
              <a:cs typeface="Arial" pitchFamily="34" charset="0"/>
            </a:endParaRPr>
          </a:p>
        </p:txBody>
      </p:sp>
      <p:sp>
        <p:nvSpPr>
          <p:cNvPr id="1112" name="Rectangle 88"/>
          <p:cNvSpPr>
            <a:spLocks noChangeArrowheads="1"/>
          </p:cNvSpPr>
          <p:nvPr/>
        </p:nvSpPr>
        <p:spPr bwMode="auto">
          <a:xfrm>
            <a:off x="3822700" y="990600"/>
            <a:ext cx="8763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19 Others</a:t>
            </a:r>
            <a:endParaRPr lang="en-US">
              <a:solidFill>
                <a:srgbClr val="000000"/>
              </a:solidFill>
              <a:latin typeface="Arial" pitchFamily="34" charset="0"/>
              <a:ea typeface="ＭＳ Ｐゴシック" pitchFamily="34" charset="-128"/>
              <a:cs typeface="Arial" pitchFamily="34" charset="0"/>
            </a:endParaRPr>
          </a:p>
        </p:txBody>
      </p:sp>
      <p:sp>
        <p:nvSpPr>
          <p:cNvPr id="1113" name="Rectangle 89"/>
          <p:cNvSpPr>
            <a:spLocks noChangeArrowheads="1"/>
          </p:cNvSpPr>
          <p:nvPr/>
        </p:nvSpPr>
        <p:spPr bwMode="auto">
          <a:xfrm>
            <a:off x="4079875" y="1209675"/>
            <a:ext cx="342900" cy="2762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400" b="1">
                <a:solidFill>
                  <a:srgbClr val="000000"/>
                </a:solidFill>
                <a:latin typeface="Calibri" pitchFamily="34" charset="0"/>
                <a:ea typeface="ＭＳ Ｐゴシック" pitchFamily="34" charset="-128"/>
                <a:cs typeface="Arial" pitchFamily="34" charset="0"/>
              </a:rPr>
              <a:t>4%</a:t>
            </a:r>
            <a:endParaRPr lang="en-US">
              <a:solidFill>
                <a:srgbClr val="000000"/>
              </a:solidFill>
              <a:latin typeface="Arial" pitchFamily="34" charset="0"/>
              <a:ea typeface="ＭＳ Ｐゴシック" pitchFamily="34" charset="-128"/>
              <a:cs typeface="Arial" pitchFamily="34" charset="0"/>
            </a:endParaRPr>
          </a:p>
        </p:txBody>
      </p:sp>
      <p:sp>
        <p:nvSpPr>
          <p:cNvPr id="92" name="TextBox 157"/>
          <p:cNvSpPr txBox="1">
            <a:spLocks noChangeArrowheads="1"/>
          </p:cNvSpPr>
          <p:nvPr/>
        </p:nvSpPr>
        <p:spPr bwMode="auto">
          <a:xfrm>
            <a:off x="2819400" y="5791200"/>
            <a:ext cx="3733800" cy="338554"/>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1600" b="1" i="1" dirty="0">
                <a:solidFill>
                  <a:srgbClr val="A34751"/>
                </a:solidFill>
                <a:latin typeface="Comic Sans MS" pitchFamily="66" charset="0"/>
                <a:ea typeface="ＭＳ Ｐゴシック" pitchFamily="34" charset="-128"/>
              </a:rPr>
              <a:t>&gt;27B NUs Delivered in 2009</a:t>
            </a:r>
          </a:p>
        </p:txBody>
      </p:sp>
    </p:spTree>
    <p:extLst>
      <p:ext uri="{BB962C8B-B14F-4D97-AF65-F5344CB8AC3E}">
        <p14:creationId xmlns:p14="http://schemas.microsoft.com/office/powerpoint/2010/main" val="17712132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Ongoing Impact</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smtClean="0"/>
              <a:t>More the 1,200 projects supported</a:t>
            </a:r>
          </a:p>
          <a:p>
            <a:pPr lvl="1"/>
            <a:r>
              <a:rPr lang="en-US" dirty="0" smtClean="0"/>
              <a:t>54 examples highlighted in most recent TG Annual Report</a:t>
            </a:r>
          </a:p>
          <a:p>
            <a:pPr lvl="2"/>
            <a:r>
              <a:rPr lang="en-US" dirty="0" smtClean="0"/>
              <a:t> atmospheric sciences, biochemistry and molecular structure/function, biology, biophysics, chemistry, computational epidemiology, environmental biology, earth sciences, materials research, advanced scientific computing, astronomical sciences, computational mathematics, computer and computation research, global atmospheric research, molecular and cellular biosciences, </a:t>
            </a:r>
            <a:r>
              <a:rPr lang="en-US" dirty="0" err="1" smtClean="0"/>
              <a:t>nanoelectronics</a:t>
            </a:r>
            <a:r>
              <a:rPr lang="en-US" dirty="0" smtClean="0"/>
              <a:t>, neurosciences and pathology, oceanography, physical chemistry</a:t>
            </a:r>
          </a:p>
          <a:p>
            <a:r>
              <a:rPr lang="en-US" dirty="0" smtClean="0"/>
              <a:t>2009 TeraGrid Science and Engineering Highlights</a:t>
            </a:r>
          </a:p>
          <a:p>
            <a:pPr lvl="1"/>
            <a:r>
              <a:rPr lang="en-US" dirty="0" smtClean="0"/>
              <a:t>16 focused stories </a:t>
            </a:r>
          </a:p>
          <a:p>
            <a:pPr lvl="1"/>
            <a:r>
              <a:rPr lang="en-US" sz="2100" dirty="0" smtClean="0">
                <a:hlinkClick r:id="rId3"/>
              </a:rPr>
              <a:t>http://tinyurl.com/TeraGridSciHi2009-pdf</a:t>
            </a:r>
            <a:endParaRPr lang="en-US" sz="2100" dirty="0" smtClean="0"/>
          </a:p>
          <a:p>
            <a:r>
              <a:rPr lang="en-US" dirty="0" smtClean="0"/>
              <a:t>2009 EOT Highlights</a:t>
            </a:r>
          </a:p>
          <a:p>
            <a:pPr lvl="1"/>
            <a:r>
              <a:rPr lang="en-US" dirty="0" smtClean="0"/>
              <a:t>12 focused stories</a:t>
            </a:r>
          </a:p>
          <a:p>
            <a:pPr lvl="1"/>
            <a:r>
              <a:rPr lang="en-US" sz="2100" dirty="0" smtClean="0">
                <a:hlinkClick r:id="rId4"/>
              </a:rPr>
              <a:t>http://tinyurl.com/TeraGridEOT2009-pdf</a:t>
            </a:r>
            <a:endParaRPr lang="en-US" sz="2100" dirty="0" smtClean="0"/>
          </a:p>
          <a:p>
            <a:pPr lvl="0"/>
            <a:endParaRPr lang="en-US" dirty="0" smtClean="0"/>
          </a:p>
        </p:txBody>
      </p:sp>
    </p:spTree>
    <p:extLst>
      <p:ext uri="{BB962C8B-B14F-4D97-AF65-F5344CB8AC3E}">
        <p14:creationId xmlns:p14="http://schemas.microsoft.com/office/powerpoint/2010/main" val="4173101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2057400" cy="1143000"/>
          </a:xfrm>
        </p:spPr>
        <p:txBody>
          <a:bodyPr>
            <a:normAutofit fontScale="90000"/>
          </a:bodyPr>
          <a:lstStyle/>
          <a:p>
            <a:r>
              <a:rPr lang="en-US" dirty="0" smtClean="0"/>
              <a:t>TeraGrid</a:t>
            </a:r>
            <a:br>
              <a:rPr lang="en-US" dirty="0" smtClean="0"/>
            </a:br>
            <a:r>
              <a:rPr lang="en-US" dirty="0" smtClean="0"/>
              <a:t>User Areas</a:t>
            </a:r>
            <a:endParaRPr lang="en-US" dirty="0"/>
          </a:p>
        </p:txBody>
      </p:sp>
      <p:sp>
        <p:nvSpPr>
          <p:cNvPr id="4" name="Slide Number Placeholder 3"/>
          <p:cNvSpPr>
            <a:spLocks noGrp="1"/>
          </p:cNvSpPr>
          <p:nvPr>
            <p:ph type="sldNum" sz="quarter" idx="12"/>
          </p:nvPr>
        </p:nvSpPr>
        <p:spPr/>
        <p:txBody>
          <a:bodyPr/>
          <a:lstStyle/>
          <a:p>
            <a:pPr>
              <a:defRPr/>
            </a:pPr>
            <a:fld id="{3B18B54E-9A7B-480F-BF6E-D1835F9F15F2}" type="slidenum">
              <a:rPr lang="en-US" smtClean="0">
                <a:solidFill>
                  <a:srgbClr val="000000"/>
                </a:solidFill>
              </a:rPr>
              <a:pPr>
                <a:defRPr/>
              </a:pPr>
              <a:t>46</a:t>
            </a:fld>
            <a:endParaRPr lang="en-US">
              <a:solidFill>
                <a:srgbClr val="000000"/>
              </a:solidFill>
            </a:endParaRPr>
          </a:p>
        </p:txBody>
      </p:sp>
      <p:pic>
        <p:nvPicPr>
          <p:cNvPr id="323588" name="Picture 4"/>
          <p:cNvPicPr>
            <a:picLocks noChangeAspect="1" noChangeArrowheads="1"/>
          </p:cNvPicPr>
          <p:nvPr/>
        </p:nvPicPr>
        <p:blipFill>
          <a:blip r:embed="rId3" cstate="print"/>
          <a:srcRect l="28333" t="12000" r="17917" b="6000"/>
          <a:stretch>
            <a:fillRect/>
          </a:stretch>
        </p:blipFill>
        <p:spPr bwMode="auto">
          <a:xfrm>
            <a:off x="1951463" y="0"/>
            <a:ext cx="7192537" cy="6858000"/>
          </a:xfrm>
          <a:prstGeom prst="rect">
            <a:avLst/>
          </a:prstGeom>
          <a:noFill/>
          <a:ln w="9525">
            <a:noFill/>
            <a:miter lim="800000"/>
            <a:headEnd/>
            <a:tailEnd/>
          </a:ln>
        </p:spPr>
      </p:pic>
    </p:spTree>
    <p:extLst>
      <p:ext uri="{BB962C8B-B14F-4D97-AF65-F5344CB8AC3E}">
        <p14:creationId xmlns:p14="http://schemas.microsoft.com/office/powerpoint/2010/main" val="938905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35859"/>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389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889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gcf\aaaJanMarch2011\cost_per_megab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75"/>
            <a:ext cx="9067800" cy="680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740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728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020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GReview20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GReview2006">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5F5F5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5F5F5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GRevi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GReview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GReview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GReview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GReview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GReview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GReview20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GReview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GReview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GReview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GReview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GReview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a:themeElements>
    <a:clrScheme name="">
      <a:dk1>
        <a:srgbClr val="000000"/>
      </a:dk1>
      <a:lt1>
        <a:srgbClr val="FFFFFF"/>
      </a:lt1>
      <a:dk2>
        <a:srgbClr val="080551"/>
      </a:dk2>
      <a:lt2>
        <a:srgbClr val="777777"/>
      </a:lt2>
      <a:accent1>
        <a:srgbClr val="FFFFF7"/>
      </a:accent1>
      <a:accent2>
        <a:srgbClr val="2A24CC"/>
      </a:accent2>
      <a:accent3>
        <a:srgbClr val="FFFFFF"/>
      </a:accent3>
      <a:accent4>
        <a:srgbClr val="000000"/>
      </a:accent4>
      <a:accent5>
        <a:srgbClr val="FFFFFA"/>
      </a:accent5>
      <a:accent6>
        <a:srgbClr val="2520B9"/>
      </a:accent6>
      <a:hlink>
        <a:srgbClr val="510302"/>
      </a:hlink>
      <a:folHlink>
        <a:srgbClr val="5C0205"/>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F8E111"/>
        </a:dk1>
        <a:lt1>
          <a:srgbClr val="FFFF05"/>
        </a:lt1>
        <a:dk2>
          <a:srgbClr val="0B0C7A"/>
        </a:dk2>
        <a:lt2>
          <a:srgbClr val="FFFB0A"/>
        </a:lt2>
        <a:accent1>
          <a:srgbClr val="BBE0E3"/>
        </a:accent1>
        <a:accent2>
          <a:srgbClr val="333399"/>
        </a:accent2>
        <a:accent3>
          <a:srgbClr val="AAAABE"/>
        </a:accent3>
        <a:accent4>
          <a:srgbClr val="DADA03"/>
        </a:accent4>
        <a:accent5>
          <a:srgbClr val="DAEDEF"/>
        </a:accent5>
        <a:accent6>
          <a:srgbClr val="2D2D8A"/>
        </a:accent6>
        <a:hlink>
          <a:srgbClr val="F7FFD4"/>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TGReview200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GReview2006">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5F5F5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5F5F5F"/>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TGReview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GReview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GReview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GReview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GReview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GReview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GReview20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GReview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GReview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GReview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GReview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GReview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pitchFamily="-9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pitchFamily="-9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554</TotalTime>
  <Words>3032</Words>
  <Application>Microsoft Office PowerPoint</Application>
  <PresentationFormat>On-screen Show (4:3)</PresentationFormat>
  <Paragraphs>459</Paragraphs>
  <Slides>46</Slides>
  <Notes>46</Notes>
  <HiddenSlides>0</HiddenSlides>
  <MMClips>1</MMClips>
  <ScaleCrop>false</ScaleCrop>
  <HeadingPairs>
    <vt:vector size="6" baseType="variant">
      <vt:variant>
        <vt:lpstr>Theme</vt:lpstr>
      </vt:variant>
      <vt:variant>
        <vt:i4>16</vt:i4>
      </vt:variant>
      <vt:variant>
        <vt:lpstr>Links</vt:lpstr>
      </vt:variant>
      <vt:variant>
        <vt:i4>1</vt:i4>
      </vt:variant>
      <vt:variant>
        <vt:lpstr>Slide Titles</vt:lpstr>
      </vt:variant>
      <vt:variant>
        <vt:i4>46</vt:i4>
      </vt:variant>
    </vt:vector>
  </HeadingPairs>
  <TitlesOfParts>
    <vt:vector size="63" baseType="lpstr">
      <vt:lpstr>Office Theme</vt:lpstr>
      <vt:lpstr>1_Office Theme</vt:lpstr>
      <vt:lpstr>Globe</vt:lpstr>
      <vt:lpstr>7_Office Theme</vt:lpstr>
      <vt:lpstr>2_Office Theme</vt:lpstr>
      <vt:lpstr>3_Office Theme</vt:lpstr>
      <vt:lpstr>4_Office Theme</vt:lpstr>
      <vt:lpstr>1_TGReview2006</vt:lpstr>
      <vt:lpstr>Blank Presentation</vt:lpstr>
      <vt:lpstr>TGReview2006</vt:lpstr>
      <vt:lpstr>1_NPACI/SDSC (logo) template</vt:lpstr>
      <vt:lpstr>Blank</vt:lpstr>
      <vt:lpstr>2_NPACI/SDSC (logo) template</vt:lpstr>
      <vt:lpstr>4_Default Design</vt:lpstr>
      <vt:lpstr>2_Default Design</vt:lpstr>
      <vt:lpstr>EG-InSPIRE</vt:lpstr>
      <vt:lpstr>Macintosh HD:Users:mpierce:Desktop:Project Description.1.doc!OLE_LINK2</vt:lpstr>
      <vt:lpstr>Data Intensive Cyberinfrastructure</vt:lpstr>
      <vt:lpstr>Big Data in Many Domains</vt:lpstr>
      <vt:lpstr>Data Deluge =&gt; Large Processing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Cyberinfrastructure</vt:lpstr>
      <vt:lpstr>e-moreorlessanything</vt:lpstr>
      <vt:lpstr>Important Trends</vt:lpstr>
      <vt:lpstr>PowerPoint Presentation</vt:lpstr>
      <vt:lpstr>PowerPoint Presentation</vt:lpstr>
      <vt:lpstr>NEEM 2008 Base Station</vt:lpstr>
      <vt:lpstr>Tracking the Heavens</vt:lpstr>
      <vt:lpstr>Virtual Observatory Astronomy Grid Integrate Experiments</vt:lpstr>
      <vt:lpstr> Particle Physics at the CERN LHC</vt:lpstr>
      <vt:lpstr>European Grid Infrastructure</vt:lpstr>
      <vt:lpstr>TeraGrid Example: Astrophysics</vt:lpstr>
      <vt:lpstr>TeraGrid Example:  Petascale Climate Simulations</vt:lpstr>
      <vt:lpstr>DNA Sequencing Pipeline</vt:lpstr>
      <vt:lpstr>TeraGrid Example: Genomic Sciences</vt:lpstr>
      <vt:lpstr>Steps in Data Analysis Again</vt:lpstr>
      <vt:lpstr>Highlight:  NanoHub Harnesses TeraGrid for Education </vt:lpstr>
      <vt:lpstr>Data Sources</vt:lpstr>
      <vt:lpstr>Highlight:  SCEC using gateway to produce hazard map</vt:lpstr>
      <vt:lpstr>PowerPoint Presentation</vt:lpstr>
      <vt:lpstr>SCEC Data Requirements</vt:lpstr>
      <vt:lpstr>PowerPoint Presentation</vt:lpstr>
      <vt:lpstr>PowerPoint Presentation</vt:lpstr>
      <vt:lpstr>US Cyberinfrastructure Context</vt:lpstr>
      <vt:lpstr>TeraGrid</vt:lpstr>
      <vt:lpstr>TeraGrid Resources and Services</vt:lpstr>
      <vt:lpstr>Resources Evolving </vt:lpstr>
      <vt:lpstr>Impacting Many Agencies (CY2008 data)</vt:lpstr>
      <vt:lpstr>Across a Range of Disciplines</vt:lpstr>
      <vt:lpstr>Ongoing Impact</vt:lpstr>
      <vt:lpstr>TeraGrid User Areas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Intensive Cyberinfrastructure</dc:title>
  <dc:creator>Geoffrey Fox</dc:creator>
  <cp:lastModifiedBy>Geoffrey Fox</cp:lastModifiedBy>
  <cp:revision>9</cp:revision>
  <dcterms:created xsi:type="dcterms:W3CDTF">2011-03-08T15:51:53Z</dcterms:created>
  <dcterms:modified xsi:type="dcterms:W3CDTF">2011-04-22T02:30:59Z</dcterms:modified>
</cp:coreProperties>
</file>