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4" r:id="rId2"/>
  </p:sldMasterIdLst>
  <p:notesMasterIdLst>
    <p:notesMasterId r:id="rId64"/>
  </p:notesMasterIdLst>
  <p:sldIdLst>
    <p:sldId id="297" r:id="rId3"/>
    <p:sldId id="386" r:id="rId4"/>
    <p:sldId id="407" r:id="rId5"/>
    <p:sldId id="418" r:id="rId6"/>
    <p:sldId id="408" r:id="rId7"/>
    <p:sldId id="409" r:id="rId8"/>
    <p:sldId id="410" r:id="rId9"/>
    <p:sldId id="411" r:id="rId10"/>
    <p:sldId id="415" r:id="rId11"/>
    <p:sldId id="422" r:id="rId12"/>
    <p:sldId id="416" r:id="rId13"/>
    <p:sldId id="298" r:id="rId14"/>
    <p:sldId id="300" r:id="rId15"/>
    <p:sldId id="435" r:id="rId16"/>
    <p:sldId id="301" r:id="rId17"/>
    <p:sldId id="385" r:id="rId18"/>
    <p:sldId id="302" r:id="rId19"/>
    <p:sldId id="423" r:id="rId20"/>
    <p:sldId id="438" r:id="rId21"/>
    <p:sldId id="331" r:id="rId22"/>
    <p:sldId id="338" r:id="rId23"/>
    <p:sldId id="384" r:id="rId24"/>
    <p:sldId id="433" r:id="rId25"/>
    <p:sldId id="439" r:id="rId26"/>
    <p:sldId id="424" r:id="rId27"/>
    <p:sldId id="305" r:id="rId28"/>
    <p:sldId id="336" r:id="rId29"/>
    <p:sldId id="306" r:id="rId30"/>
    <p:sldId id="326" r:id="rId31"/>
    <p:sldId id="309" r:id="rId32"/>
    <p:sldId id="437" r:id="rId33"/>
    <p:sldId id="436" r:id="rId34"/>
    <p:sldId id="425" r:id="rId35"/>
    <p:sldId id="426" r:id="rId36"/>
    <p:sldId id="427" r:id="rId37"/>
    <p:sldId id="428" r:id="rId38"/>
    <p:sldId id="429" r:id="rId39"/>
    <p:sldId id="431" r:id="rId40"/>
    <p:sldId id="337" r:id="rId41"/>
    <p:sldId id="335" r:id="rId42"/>
    <p:sldId id="316" r:id="rId43"/>
    <p:sldId id="317" r:id="rId44"/>
    <p:sldId id="419" r:id="rId45"/>
    <p:sldId id="391" r:id="rId46"/>
    <p:sldId id="392" r:id="rId47"/>
    <p:sldId id="388" r:id="rId48"/>
    <p:sldId id="389" r:id="rId49"/>
    <p:sldId id="352" r:id="rId50"/>
    <p:sldId id="398" r:id="rId51"/>
    <p:sldId id="405" r:id="rId52"/>
    <p:sldId id="406" r:id="rId53"/>
    <p:sldId id="399" r:id="rId54"/>
    <p:sldId id="353" r:id="rId55"/>
    <p:sldId id="420" r:id="rId56"/>
    <p:sldId id="390" r:id="rId57"/>
    <p:sldId id="404" r:id="rId58"/>
    <p:sldId id="400" r:id="rId59"/>
    <p:sldId id="421" r:id="rId60"/>
    <p:sldId id="430" r:id="rId61"/>
    <p:sldId id="333" r:id="rId62"/>
    <p:sldId id="33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FC9F1"/>
    <a:srgbClr val="FF9797"/>
    <a:srgbClr val="C2E59B"/>
    <a:srgbClr val="B0DD7F"/>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83228" autoAdjust="0"/>
  </p:normalViewPr>
  <p:slideViewPr>
    <p:cSldViewPr>
      <p:cViewPr varScale="1">
        <p:scale>
          <a:sx n="108" d="100"/>
          <a:sy n="108" d="100"/>
        </p:scale>
        <p:origin x="-624"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1868148834337"/>
          <c:y val="5.1400554097404488E-2"/>
          <c:w val="0.81252200092635463"/>
          <c:h val="0.76364081514141036"/>
        </c:manualLayout>
      </c:layout>
      <c:scatterChart>
        <c:scatterStyle val="smoothMarker"/>
        <c:varyColors val="0"/>
        <c:ser>
          <c:idx val="0"/>
          <c:order val="0"/>
          <c:tx>
            <c:strRef>
              <c:f>new_KMeans_with_tcp_tree!$E$18</c:f>
              <c:strCache>
                <c:ptCount val="1"/>
                <c:pt idx="0">
                  <c:v>Twister4Azure</c:v>
                </c:pt>
              </c:strCache>
            </c:strRef>
          </c:tx>
          <c:xVal>
            <c:numRef>
              <c:f>new_KMeans_with_tcp_tree!$H$19:$H$22</c:f>
              <c:numCache>
                <c:formatCode>General</c:formatCode>
                <c:ptCount val="4"/>
                <c:pt idx="0">
                  <c:v>32</c:v>
                </c:pt>
                <c:pt idx="1">
                  <c:v>64</c:v>
                </c:pt>
                <c:pt idx="2">
                  <c:v>128</c:v>
                </c:pt>
                <c:pt idx="3">
                  <c:v>256</c:v>
                </c:pt>
              </c:numCache>
            </c:numRef>
          </c:xVal>
          <c:yVal>
            <c:numRef>
              <c:f>new_KMeans_with_tcp_tree!$I$19:$I$22</c:f>
              <c:numCache>
                <c:formatCode>General</c:formatCode>
                <c:ptCount val="4"/>
                <c:pt idx="0">
                  <c:v>1</c:v>
                </c:pt>
                <c:pt idx="1">
                  <c:v>0.9552211632992148</c:v>
                </c:pt>
                <c:pt idx="2">
                  <c:v>0.93180849472818361</c:v>
                </c:pt>
                <c:pt idx="3">
                  <c:v>0.82267882312940888</c:v>
                </c:pt>
              </c:numCache>
            </c:numRef>
          </c:yVal>
          <c:smooth val="1"/>
        </c:ser>
        <c:ser>
          <c:idx val="1"/>
          <c:order val="1"/>
          <c:tx>
            <c:strRef>
              <c:f>new_KMeans_with_tcp_tree!$F$18</c:f>
              <c:strCache>
                <c:ptCount val="1"/>
                <c:pt idx="0">
                  <c:v>Twister</c:v>
                </c:pt>
              </c:strCache>
            </c:strRef>
          </c:tx>
          <c:xVal>
            <c:numRef>
              <c:f>new_KMeans_with_tcp_tree!$H$19:$H$22</c:f>
              <c:numCache>
                <c:formatCode>General</c:formatCode>
                <c:ptCount val="4"/>
                <c:pt idx="0">
                  <c:v>32</c:v>
                </c:pt>
                <c:pt idx="1">
                  <c:v>64</c:v>
                </c:pt>
                <c:pt idx="2">
                  <c:v>128</c:v>
                </c:pt>
                <c:pt idx="3">
                  <c:v>256</c:v>
                </c:pt>
              </c:numCache>
            </c:numRef>
          </c:xVal>
          <c:yVal>
            <c:numRef>
              <c:f>new_KMeans_with_tcp_tree!$J$19:$J$22</c:f>
              <c:numCache>
                <c:formatCode>General</c:formatCode>
                <c:ptCount val="4"/>
                <c:pt idx="0">
                  <c:v>1</c:v>
                </c:pt>
                <c:pt idx="1">
                  <c:v>1.0532544093335314</c:v>
                </c:pt>
                <c:pt idx="2">
                  <c:v>0.91935459428513699</c:v>
                </c:pt>
                <c:pt idx="3">
                  <c:v>0.84736120853948482</c:v>
                </c:pt>
              </c:numCache>
            </c:numRef>
          </c:yVal>
          <c:smooth val="1"/>
        </c:ser>
        <c:ser>
          <c:idx val="2"/>
          <c:order val="2"/>
          <c:tx>
            <c:strRef>
              <c:f>new_KMeans_with_tcp_tree!$G$18</c:f>
              <c:strCache>
                <c:ptCount val="1"/>
                <c:pt idx="0">
                  <c:v>Hadoop</c:v>
                </c:pt>
              </c:strCache>
            </c:strRef>
          </c:tx>
          <c:xVal>
            <c:numRef>
              <c:f>new_KMeans_with_tcp_tree!$C$19:$C$22</c:f>
              <c:numCache>
                <c:formatCode>General</c:formatCode>
                <c:ptCount val="4"/>
                <c:pt idx="0">
                  <c:v>32</c:v>
                </c:pt>
                <c:pt idx="1">
                  <c:v>64</c:v>
                </c:pt>
                <c:pt idx="2">
                  <c:v>128</c:v>
                </c:pt>
                <c:pt idx="3">
                  <c:v>256</c:v>
                </c:pt>
              </c:numCache>
            </c:numRef>
          </c:xVal>
          <c:yVal>
            <c:numRef>
              <c:f>new_KMeans_with_tcp_tree!$K$19:$K$22</c:f>
              <c:numCache>
                <c:formatCode>General</c:formatCode>
                <c:ptCount val="4"/>
                <c:pt idx="0">
                  <c:v>1</c:v>
                </c:pt>
                <c:pt idx="1">
                  <c:v>0.85962458309032164</c:v>
                </c:pt>
                <c:pt idx="2">
                  <c:v>0.72332830339329612</c:v>
                </c:pt>
                <c:pt idx="3">
                  <c:v>0.5377581259303913</c:v>
                </c:pt>
              </c:numCache>
            </c:numRef>
          </c:yVal>
          <c:smooth val="1"/>
        </c:ser>
        <c:dLbls>
          <c:showLegendKey val="0"/>
          <c:showVal val="0"/>
          <c:showCatName val="0"/>
          <c:showSerName val="0"/>
          <c:showPercent val="0"/>
          <c:showBubbleSize val="0"/>
        </c:dLbls>
        <c:axId val="198018560"/>
        <c:axId val="198020480"/>
      </c:scatterChart>
      <c:valAx>
        <c:axId val="198018560"/>
        <c:scaling>
          <c:orientation val="minMax"/>
          <c:max val="256"/>
          <c:min val="32"/>
        </c:scaling>
        <c:delete val="0"/>
        <c:axPos val="b"/>
        <c:title>
          <c:tx>
            <c:rich>
              <a:bodyPr/>
              <a:lstStyle/>
              <a:p>
                <a:pPr>
                  <a:defRPr/>
                </a:pPr>
                <a:r>
                  <a:rPr lang="en-US" dirty="0"/>
                  <a:t>Number of </a:t>
                </a:r>
                <a:r>
                  <a:rPr lang="en-US" dirty="0" smtClean="0"/>
                  <a:t>Instances/Cores</a:t>
                </a:r>
                <a:endParaRPr lang="en-US" dirty="0"/>
              </a:p>
            </c:rich>
          </c:tx>
          <c:layout/>
          <c:overlay val="0"/>
        </c:title>
        <c:numFmt formatCode="General" sourceLinked="1"/>
        <c:majorTickMark val="out"/>
        <c:minorTickMark val="none"/>
        <c:tickLblPos val="nextTo"/>
        <c:crossAx val="198020480"/>
        <c:crosses val="autoZero"/>
        <c:crossBetween val="midCat"/>
        <c:majorUnit val="32"/>
      </c:valAx>
      <c:valAx>
        <c:axId val="198020480"/>
        <c:scaling>
          <c:orientation val="minMax"/>
        </c:scaling>
        <c:delete val="0"/>
        <c:axPos val="l"/>
        <c:majorGridlines/>
        <c:title>
          <c:tx>
            <c:rich>
              <a:bodyPr rot="-5400000" vert="horz"/>
              <a:lstStyle/>
              <a:p>
                <a:pPr>
                  <a:defRPr/>
                </a:pPr>
                <a:r>
                  <a:rPr lang="en-US" dirty="0" smtClean="0"/>
                  <a:t>Relative Parallel </a:t>
                </a:r>
                <a:r>
                  <a:rPr lang="en-US" dirty="0"/>
                  <a:t>Efficiency</a:t>
                </a:r>
              </a:p>
            </c:rich>
          </c:tx>
          <c:layout/>
          <c:overlay val="0"/>
        </c:title>
        <c:numFmt formatCode="General" sourceLinked="1"/>
        <c:majorTickMark val="out"/>
        <c:minorTickMark val="none"/>
        <c:tickLblPos val="nextTo"/>
        <c:crossAx val="198018560"/>
        <c:crosses val="autoZero"/>
        <c:crossBetween val="midCat"/>
      </c:valAx>
    </c:plotArea>
    <c:legend>
      <c:legendPos val="r"/>
      <c:layout>
        <c:manualLayout>
          <c:xMode val="edge"/>
          <c:yMode val="edge"/>
          <c:x val="0.13749575420719468"/>
          <c:y val="0.68711642352215518"/>
          <c:w val="0.78723277237404143"/>
          <c:h val="0.1124848722460926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6385729561584"/>
          <c:y val="5.1400554097404488E-2"/>
          <c:w val="0.72600320793234174"/>
          <c:h val="0.72738390851626089"/>
        </c:manualLayout>
      </c:layout>
      <c:lineChart>
        <c:grouping val="standard"/>
        <c:varyColors val="0"/>
        <c:ser>
          <c:idx val="1"/>
          <c:order val="0"/>
          <c:tx>
            <c:strRef>
              <c:f>new_KMeans_with_tcp_tree!$G$7</c:f>
              <c:strCache>
                <c:ptCount val="1"/>
                <c:pt idx="0">
                  <c:v>Twister</c:v>
                </c:pt>
              </c:strCache>
            </c:strRef>
          </c:tx>
          <c:cat>
            <c:strRef>
              <c:f>new_KMeans_with_tcp_tree!$I$9:$I$14</c:f>
              <c:strCache>
                <c:ptCount val="6"/>
                <c:pt idx="0">
                  <c:v>32 x 32 M</c:v>
                </c:pt>
                <c:pt idx="1">
                  <c:v>64 x 64 M</c:v>
                </c:pt>
                <c:pt idx="2">
                  <c:v>96 x 96 M</c:v>
                </c:pt>
                <c:pt idx="3">
                  <c:v>128 x 128 M</c:v>
                </c:pt>
                <c:pt idx="4">
                  <c:v>192 x 192 M</c:v>
                </c:pt>
                <c:pt idx="5">
                  <c:v>256 x 256 M</c:v>
                </c:pt>
              </c:strCache>
            </c:strRef>
          </c:cat>
          <c:val>
            <c:numRef>
              <c:f>new_KMeans_with_tcp_tree!$K$9:$K$14</c:f>
              <c:numCache>
                <c:formatCode>General</c:formatCode>
                <c:ptCount val="6"/>
                <c:pt idx="0">
                  <c:v>250.62700000000001</c:v>
                </c:pt>
                <c:pt idx="1">
                  <c:v>265.63799999999998</c:v>
                </c:pt>
                <c:pt idx="2">
                  <c:v>278.976</c:v>
                </c:pt>
                <c:pt idx="3">
                  <c:v>296.94499999999999</c:v>
                </c:pt>
                <c:pt idx="4">
                  <c:v>294.02199999999999</c:v>
                </c:pt>
                <c:pt idx="5">
                  <c:v>303.565</c:v>
                </c:pt>
              </c:numCache>
            </c:numRef>
          </c:val>
          <c:smooth val="0"/>
        </c:ser>
        <c:ser>
          <c:idx val="2"/>
          <c:order val="1"/>
          <c:tx>
            <c:strRef>
              <c:f>new_KMeans_with_tcp_tree!$H$7</c:f>
              <c:strCache>
                <c:ptCount val="1"/>
                <c:pt idx="0">
                  <c:v>Hadoop</c:v>
                </c:pt>
              </c:strCache>
            </c:strRef>
          </c:tx>
          <c:val>
            <c:numRef>
              <c:f>new_KMeans_with_tcp_tree!$L$9:$L$14</c:f>
              <c:numCache>
                <c:formatCode>General</c:formatCode>
                <c:ptCount val="6"/>
                <c:pt idx="0">
                  <c:v>812.09699999999998</c:v>
                </c:pt>
                <c:pt idx="1">
                  <c:v>838.404</c:v>
                </c:pt>
                <c:pt idx="2">
                  <c:v>860.13</c:v>
                </c:pt>
                <c:pt idx="3">
                  <c:v>883.875</c:v>
                </c:pt>
                <c:pt idx="4">
                  <c:v>933.74900000000002</c:v>
                </c:pt>
                <c:pt idx="5">
                  <c:v>956.96900000000005</c:v>
                </c:pt>
              </c:numCache>
            </c:numRef>
          </c:val>
          <c:smooth val="0"/>
        </c:ser>
        <c:ser>
          <c:idx val="3"/>
          <c:order val="2"/>
          <c:tx>
            <c:v>Twister4Azure Adjusted</c:v>
          </c:tx>
          <c:spPr>
            <a:ln>
              <a:solidFill>
                <a:srgbClr val="0070C0"/>
              </a:solidFill>
            </a:ln>
          </c:spPr>
          <c:marker>
            <c:symbol val="circle"/>
            <c:size val="7"/>
            <c:spPr>
              <a:solidFill>
                <a:schemeClr val="tx2">
                  <a:lumMod val="60000"/>
                  <a:lumOff val="40000"/>
                </a:schemeClr>
              </a:solidFill>
              <a:ln>
                <a:solidFill>
                  <a:srgbClr val="0070C0"/>
                </a:solidFill>
              </a:ln>
            </c:spPr>
          </c:marker>
          <c:val>
            <c:numRef>
              <c:f>new_KMeans_with_tcp_tree!$M$9:$M$14</c:f>
              <c:numCache>
                <c:formatCode>General</c:formatCode>
                <c:ptCount val="6"/>
                <c:pt idx="0">
                  <c:v>219.8911623817441</c:v>
                </c:pt>
                <c:pt idx="1">
                  <c:v>224.18231195179362</c:v>
                </c:pt>
                <c:pt idx="2">
                  <c:v>232.02547820794624</c:v>
                </c:pt>
                <c:pt idx="3">
                  <c:v>232.84862325125761</c:v>
                </c:pt>
                <c:pt idx="4">
                  <c:v>243.55821473755594</c:v>
                </c:pt>
                <c:pt idx="5">
                  <c:v>246.71846487739765</c:v>
                </c:pt>
              </c:numCache>
            </c:numRef>
          </c:val>
          <c:smooth val="0"/>
        </c:ser>
        <c:dLbls>
          <c:showLegendKey val="0"/>
          <c:showVal val="0"/>
          <c:showCatName val="0"/>
          <c:showSerName val="0"/>
          <c:showPercent val="0"/>
          <c:showBubbleSize val="0"/>
        </c:dLbls>
        <c:marker val="1"/>
        <c:smooth val="0"/>
        <c:axId val="230719872"/>
        <c:axId val="270066432"/>
      </c:lineChart>
      <c:catAx>
        <c:axId val="230719872"/>
        <c:scaling>
          <c:orientation val="minMax"/>
        </c:scaling>
        <c:delete val="0"/>
        <c:axPos val="b"/>
        <c:title>
          <c:tx>
            <c:rich>
              <a:bodyPr/>
              <a:lstStyle/>
              <a:p>
                <a:pPr>
                  <a:defRPr/>
                </a:pPr>
                <a:r>
                  <a:rPr lang="en-US"/>
                  <a:t>Num Nodes x Num Data Points</a:t>
                </a:r>
              </a:p>
            </c:rich>
          </c:tx>
          <c:layout/>
          <c:overlay val="0"/>
        </c:title>
        <c:majorTickMark val="out"/>
        <c:minorTickMark val="none"/>
        <c:tickLblPos val="nextTo"/>
        <c:txPr>
          <a:bodyPr rot="2100000"/>
          <a:lstStyle/>
          <a:p>
            <a:pPr>
              <a:defRPr sz="1000"/>
            </a:pPr>
            <a:endParaRPr lang="en-US"/>
          </a:p>
        </c:txPr>
        <c:crossAx val="270066432"/>
        <c:crosses val="autoZero"/>
        <c:auto val="1"/>
        <c:lblAlgn val="ctr"/>
        <c:lblOffset val="100"/>
        <c:noMultiLvlLbl val="0"/>
      </c:catAx>
      <c:valAx>
        <c:axId val="270066432"/>
        <c:scaling>
          <c:orientation val="minMax"/>
          <c:max val="1000"/>
        </c:scaling>
        <c:delete val="0"/>
        <c:axPos val="l"/>
        <c:majorGridlines/>
        <c:title>
          <c:tx>
            <c:rich>
              <a:bodyPr rot="-5400000" vert="horz"/>
              <a:lstStyle/>
              <a:p>
                <a:pPr>
                  <a:defRPr/>
                </a:pPr>
                <a:r>
                  <a:rPr lang="en-US"/>
                  <a:t>Time (ms)</a:t>
                </a:r>
              </a:p>
            </c:rich>
          </c:tx>
          <c:layout/>
          <c:overlay val="0"/>
        </c:title>
        <c:numFmt formatCode="#,##0" sourceLinked="0"/>
        <c:majorTickMark val="out"/>
        <c:minorTickMark val="none"/>
        <c:tickLblPos val="nextTo"/>
        <c:crossAx val="230719872"/>
        <c:crosses val="autoZero"/>
        <c:crossBetween val="midCat"/>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110411136"/>
        <c:axId val="110409600"/>
      </c:barChart>
      <c:valAx>
        <c:axId val="110409600"/>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110411136"/>
        <c:crosses val="autoZero"/>
        <c:crossBetween val="between"/>
      </c:valAx>
      <c:catAx>
        <c:axId val="110411136"/>
        <c:scaling>
          <c:orientation val="minMax"/>
        </c:scaling>
        <c:delete val="0"/>
        <c:axPos val="l"/>
        <c:majorTickMark val="out"/>
        <c:minorTickMark val="none"/>
        <c:tickLblPos val="nextTo"/>
        <c:crossAx val="110409600"/>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tx>
                <c:rich>
                  <a:bodyPr/>
                  <a:lstStyle/>
                  <a:p>
                    <a:r>
                      <a:rPr lang="en-US"/>
                      <a:t>other Domain Science 
14%</a:t>
                    </a:r>
                  </a:p>
                </c:rich>
              </c:tx>
              <c:showLegendKey val="0"/>
              <c:showVal val="0"/>
              <c:showCatName val="1"/>
              <c:showSerName val="0"/>
              <c:showPercent val="1"/>
              <c:showBubbleSize val="0"/>
            </c:dLbl>
            <c:dLbl>
              <c:idx val="4"/>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smtClean="0">
              <a:solidFill>
                <a:schemeClr val="tx1"/>
              </a:solidFill>
            </a:rPr>
            <a:t>Cloud </a:t>
          </a:r>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HDFS</a:t>
          </a:r>
        </a:p>
        <a:p>
          <a:r>
            <a:rPr lang="en-US" dirty="0" smtClean="0">
              <a:solidFill>
                <a:schemeClr val="tx1"/>
              </a:solidFill>
            </a:rPr>
            <a:t>Swift Object Store</a:t>
          </a: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err="1" smtClean="0">
              <a:solidFill>
                <a:schemeClr val="tx1"/>
              </a:solidFill>
            </a:rPr>
            <a:t>TestbedaaS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a:t>
          </a: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 </a:t>
          </a:r>
          <a:r>
            <a:rPr lang="en-US" b="1" dirty="0" err="1" smtClean="0">
              <a:solidFill>
                <a:schemeClr val="tx1"/>
              </a:solidFill>
            </a:rPr>
            <a:t>PaaS</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err="1" smtClean="0">
              <a:solidFill>
                <a:schemeClr val="tx1"/>
              </a:solidFill>
            </a:rPr>
            <a:t>Devops</a:t>
          </a:r>
          <a:endParaRPr lang="en-US" dirty="0" smtClean="0">
            <a:solidFill>
              <a:schemeClr val="tx1"/>
            </a:solidFill>
          </a:endParaRPr>
        </a:p>
        <a:p>
          <a:r>
            <a:rPr lang="en-US" dirty="0" err="1" smtClean="0">
              <a:solidFill>
                <a:schemeClr val="tx1"/>
              </a:solidFill>
            </a:rPr>
            <a:t>Exper</a:t>
          </a:r>
          <a:r>
            <a:rPr lang="en-US" dirty="0" smtClean="0">
              <a:solidFill>
                <a:schemeClr val="tx1"/>
              </a:solidFill>
            </a:rPr>
            <a:t>. </a:t>
          </a:r>
          <a:r>
            <a:rPr lang="en-US" dirty="0" err="1" smtClean="0">
              <a:solidFill>
                <a:schemeClr val="tx1"/>
              </a:solidFill>
            </a:rPr>
            <a:t>Manag</a:t>
          </a:r>
          <a:r>
            <a:rPr lang="en-US" dirty="0" smtClean="0">
              <a:solidFill>
                <a:schemeClr val="tx1"/>
              </a:solidFill>
            </a:rPr>
            <a:t>./Pegasus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smtClean="0">
            <a:solidFill>
              <a:schemeClr val="tx1"/>
            </a:solidFill>
          </a:endParaRPr>
        </a:p>
        <a:p>
          <a:r>
            <a:rPr lang="en-US" dirty="0" smtClean="0">
              <a:solidFill>
                <a:schemeClr val="tx1"/>
              </a:solidFill>
            </a:rPr>
            <a:t>CUDA</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 </a:t>
          </a:r>
          <a:r>
            <a:rPr lang="en-US" b="1" dirty="0" err="1" smtClean="0">
              <a:solidFill>
                <a:schemeClr val="tx1"/>
              </a:solidFill>
            </a:rPr>
            <a:t>PaaS</a:t>
          </a:r>
          <a:endParaRPr lang="en-US" b="1" dirty="0" smtClean="0">
            <a:solidFill>
              <a:schemeClr val="tx1"/>
            </a:solidFill>
          </a:endParaRP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a:p>
          <a:r>
            <a:rPr lang="en-US" dirty="0" smtClean="0">
              <a:solidFill>
                <a:schemeClr val="tx1"/>
              </a:solidFill>
            </a:rPr>
            <a:t>Globus</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F9848FF7-7ACC-4E36-8622-267DFE98AC80}" type="presOf" srcId="{900669E4-87A7-5C49-A5E1-84963CF81AAA}" destId="{CB24CEDB-B0EF-C743-825D-AA776BAE9D7F}" srcOrd="0" destOrd="0" presId="urn:microsoft.com/office/officeart/2009/3/layout/IncreasingArrowsProcess"/>
    <dgm:cxn modelId="{8BC33CC6-E24D-4AB6-952C-B9DCFBA0AD2A}" type="presOf" srcId="{9E1BC4AA-3D23-D343-9B78-C041D11A00F6}" destId="{FBB464ED-33D5-3C42-9389-977FC034AD32}" srcOrd="0" destOrd="1" presId="urn:microsoft.com/office/officeart/2009/3/layout/IncreasingArrowsProcess"/>
    <dgm:cxn modelId="{CC3DAE14-7994-254B-8724-8FCB090F70D9}" srcId="{BC9F2A18-750B-4B4C-A4EC-B99B3AD9147E}" destId="{0978C417-F862-CD43-A9F3-06E174FE3968}" srcOrd="2" destOrd="0" parTransId="{26E577AA-4079-F64E-A353-21190E020C27}" sibTransId="{E78659F1-10F7-F149-935B-27EF599664DB}"/>
    <dgm:cxn modelId="{1343413D-CAE2-C243-AAD4-C7F8096D7E7E}" srcId="{BC9F2A18-750B-4B4C-A4EC-B99B3AD9147E}" destId="{5C0E77E8-8A50-054C-A4BF-0C8C401EC59E}" srcOrd="0" destOrd="0" parTransId="{358F9871-618B-FC42-807A-7E5B5464CE9B}" sibTransId="{ECA20274-7C5A-E84E-A279-F2B4D04FC6C8}"/>
    <dgm:cxn modelId="{9C1C50E1-6325-4782-A6B6-48D8D3E48262}" type="presOf" srcId="{3B86A249-6530-5146-AE38-057A914E849E}" destId="{9851CF6D-0542-A945-8BD9-8B164A9FF6AF}" srcOrd="0" destOrd="1"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9AD7F9C0-6001-4198-84AC-56083AF72927}" type="presOf" srcId="{0978C417-F862-CD43-A9F3-06E174FE3968}" destId="{065D51E9-B6DC-154D-B583-B4EBD21A9523}" srcOrd="0" destOrd="0" presId="urn:microsoft.com/office/officeart/2009/3/layout/IncreasingArrowsProcess"/>
    <dgm:cxn modelId="{141F9328-F343-475D-B856-22C0845F8CBC}" type="presOf" srcId="{B022D9ED-1E87-A541-B5E6-99C6F5FA8271}" destId="{B49B3F43-B447-2E46-8542-2721C3CCA994}" srcOrd="0" destOrd="0" presId="urn:microsoft.com/office/officeart/2009/3/layout/IncreasingArrowsProcess"/>
    <dgm:cxn modelId="{D581305B-214A-4AF7-93B0-6F0585E87044}" type="presOf" srcId="{E385DA56-1A68-BD48-8B1C-E528C49559A4}" destId="{25E35677-269D-7F46-82BA-4AC7CFDF4204}" srcOrd="0" destOrd="0"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C82EA425-005F-40B8-B5F9-78FB8FE41EB5}" type="presOf" srcId="{77E39105-775B-3D4D-96C5-14E4CB4110EC}" destId="{FBB464ED-33D5-3C42-9389-977FC034AD32}" srcOrd="0" destOrd="0" presId="urn:microsoft.com/office/officeart/2009/3/layout/IncreasingArrowsProcess"/>
    <dgm:cxn modelId="{30A7B5DD-430C-6145-A16D-7C2FDE5CB5B7}" srcId="{BC9F2A18-750B-4B4C-A4EC-B99B3AD9147E}" destId="{5A7046D3-038A-0946-B8DA-75F41CDB8098}" srcOrd="3" destOrd="0" parTransId="{0419978C-A7C8-1543-85E4-1D569901ECA8}" sibTransId="{E685CBAC-3E38-B04B-BB70-1B815B7C700B}"/>
    <dgm:cxn modelId="{41FFE48F-F19A-5746-9751-96CBBFC7A824}" srcId="{5A7046D3-038A-0946-B8DA-75F41CDB8098}" destId="{E385DA56-1A68-BD48-8B1C-E528C49559A4}" srcOrd="0" destOrd="0" parTransId="{EAE8014A-57D1-9B46-8042-5B1097EBB4B9}" sibTransId="{C67F296C-430E-9844-8828-E585EFC2EF3C}"/>
    <dgm:cxn modelId="{E99EE298-CD4F-4346-A4E9-C12A4312159C}" srcId="{BC9F2A18-750B-4B4C-A4EC-B99B3AD9147E}" destId="{900669E4-87A7-5C49-A5E1-84963CF81AAA}" srcOrd="4" destOrd="0" parTransId="{48CB76D8-C95C-C542-8EAD-6936024C9B61}" sibTransId="{E735B69B-BF92-4F49-8A1E-28B0FBA8900F}"/>
    <dgm:cxn modelId="{7049B422-A4E4-D642-B632-9777BB2AE022}" srcId="{5A7046D3-038A-0946-B8DA-75F41CDB8098}" destId="{065941A5-0E5F-0C49-AFA9-A922E2BA80E1}" srcOrd="1" destOrd="0" parTransId="{188DF1D5-2BAF-E940-B7BC-396FC0A0D14D}" sibTransId="{76B550A4-8A47-9244-A523-778147389CDF}"/>
    <dgm:cxn modelId="{02AD279A-C6A2-4A3B-8F79-B904D279DE9B}" type="presOf" srcId="{BC9F2A18-750B-4B4C-A4EC-B99B3AD9147E}" destId="{965C2627-9758-4643-9FBE-55143086510A}" srcOrd="0" destOrd="0"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1FEADCA2-B0D1-41C2-B844-C6CE918EA468}" type="presOf" srcId="{6CDF5F64-414F-D844-B808-8DE56011DFCC}" destId="{1685D736-5D8C-2648-9245-8271052F4346}" srcOrd="0" destOrd="0" presId="urn:microsoft.com/office/officeart/2009/3/layout/IncreasingArrowsProcess"/>
    <dgm:cxn modelId="{4639B5CA-3D43-4788-A10F-5A3C2A729BF1}" type="presOf" srcId="{5C0E77E8-8A50-054C-A4BF-0C8C401EC59E}" destId="{61F6C000-BD56-7B4F-B80D-4349F954432A}" srcOrd="0" destOrd="0" presId="urn:microsoft.com/office/officeart/2009/3/layout/IncreasingArrowsProcess"/>
    <dgm:cxn modelId="{376BDB82-59ED-4C7A-ACDE-E887A7E2BA06}" type="presOf" srcId="{EABFDB4B-76EE-F049-B783-32FF7B78C31E}" destId="{AE11D181-40CD-AA43-A283-DD58DD43E998}"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471D5127-EBED-44E4-A60A-ABB791C3A158}" type="presOf" srcId="{5A7046D3-038A-0946-B8DA-75F41CDB8098}" destId="{FCFEE869-3260-8848-805B-21255263F0C6}" srcOrd="0" destOrd="0" presId="urn:microsoft.com/office/officeart/2009/3/layout/IncreasingArrowsProcess"/>
    <dgm:cxn modelId="{63CB2E12-E54E-44D5-9CD1-1763EDA54D6E}" type="presOf" srcId="{37731C80-0523-E749-9660-C07AA0EBA3FF}" destId="{AE11D181-40CD-AA43-A283-DD58DD43E998}" srcOrd="0" destOrd="1"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018202D-690F-0245-959A-3FE684E0F963}" srcId="{900669E4-87A7-5C49-A5E1-84963CF81AAA}" destId="{EABFDB4B-76EE-F049-B783-32FF7B78C31E}" srcOrd="0" destOrd="0" parTransId="{A6ED6357-12FB-3B4E-8FF5-428654C8A164}" sibTransId="{C971DEF7-5387-2C46-931F-E8207366730B}"/>
    <dgm:cxn modelId="{66A78A74-827D-2444-8460-011BCE18D1C1}" srcId="{6CDF5F64-414F-D844-B808-8DE56011DFCC}" destId="{9E1BC4AA-3D23-D343-9B78-C041D11A00F6}" srcOrd="1" destOrd="0" parTransId="{2EE16838-9F9A-794B-A322-BB401824A5EB}" sibTransId="{128790BC-0A01-8F45-A7C7-2E241B3E26F9}"/>
    <dgm:cxn modelId="{0835E9E3-0068-D547-8CFA-E68BC901B1DE}" srcId="{0978C417-F862-CD43-A9F3-06E174FE3968}" destId="{88F0A5CC-9F8E-174C-AE0C-29EEDDBD234C}" srcOrd="0" destOrd="0" parTransId="{8A2D67B5-79A1-8F46-993A-2E936B5B7683}" sibTransId="{B55343E9-30DA-4C45-A556-6E4FDE0A7AFF}"/>
    <dgm:cxn modelId="{EF8D05C1-EE23-42AB-BF11-AE9628D112E5}" type="presOf" srcId="{C4D23F30-1676-4149-A194-9F660BF1A352}" destId="{25E35677-269D-7F46-82BA-4AC7CFDF4204}" srcOrd="0" destOrd="2" presId="urn:microsoft.com/office/officeart/2009/3/layout/IncreasingArrowsProcess"/>
    <dgm:cxn modelId="{A272747B-7A02-41F6-97B4-035922670BF7}" type="presOf" srcId="{065941A5-0E5F-0C49-AFA9-A922E2BA80E1}" destId="{25E35677-269D-7F46-82BA-4AC7CFDF4204}" srcOrd="0" destOrd="1" presId="urn:microsoft.com/office/officeart/2009/3/layout/IncreasingArrowsProcess"/>
    <dgm:cxn modelId="{5C9F83E7-DF77-4472-BD95-9DE7B2816420}" type="presOf" srcId="{88F0A5CC-9F8E-174C-AE0C-29EEDDBD234C}" destId="{9851CF6D-0542-A945-8BD9-8B164A9FF6AF}" srcOrd="0" destOrd="0" presId="urn:microsoft.com/office/officeart/2009/3/layout/IncreasingArrowsProcess"/>
    <dgm:cxn modelId="{89B216D7-FF15-49CB-A77B-64645C05C134}" type="presParOf" srcId="{965C2627-9758-4643-9FBE-55143086510A}" destId="{61F6C000-BD56-7B4F-B80D-4349F954432A}" srcOrd="0" destOrd="0" presId="urn:microsoft.com/office/officeart/2009/3/layout/IncreasingArrowsProcess"/>
    <dgm:cxn modelId="{62B1FB6A-1537-405B-9276-8A5F23ED438E}" type="presParOf" srcId="{965C2627-9758-4643-9FBE-55143086510A}" destId="{B49B3F43-B447-2E46-8542-2721C3CCA994}" srcOrd="1" destOrd="0" presId="urn:microsoft.com/office/officeart/2009/3/layout/IncreasingArrowsProcess"/>
    <dgm:cxn modelId="{C1746791-B824-41EB-A547-0A7537C20F61}" type="presParOf" srcId="{965C2627-9758-4643-9FBE-55143086510A}" destId="{1685D736-5D8C-2648-9245-8271052F4346}" srcOrd="2" destOrd="0" presId="urn:microsoft.com/office/officeart/2009/3/layout/IncreasingArrowsProcess"/>
    <dgm:cxn modelId="{B63D2237-3A1C-4432-89A1-A127855CFC2C}" type="presParOf" srcId="{965C2627-9758-4643-9FBE-55143086510A}" destId="{FBB464ED-33D5-3C42-9389-977FC034AD32}" srcOrd="3" destOrd="0" presId="urn:microsoft.com/office/officeart/2009/3/layout/IncreasingArrowsProcess"/>
    <dgm:cxn modelId="{F7C5596E-6A8C-4F7F-8A7C-08433456D672}" type="presParOf" srcId="{965C2627-9758-4643-9FBE-55143086510A}" destId="{065D51E9-B6DC-154D-B583-B4EBD21A9523}" srcOrd="4" destOrd="0" presId="urn:microsoft.com/office/officeart/2009/3/layout/IncreasingArrowsProcess"/>
    <dgm:cxn modelId="{9C799FC1-D185-4BF6-AC23-C119B2700C6F}" type="presParOf" srcId="{965C2627-9758-4643-9FBE-55143086510A}" destId="{9851CF6D-0542-A945-8BD9-8B164A9FF6AF}" srcOrd="5" destOrd="0" presId="urn:microsoft.com/office/officeart/2009/3/layout/IncreasingArrowsProcess"/>
    <dgm:cxn modelId="{E43C4E85-017B-46C4-8109-A3A43C735A97}" type="presParOf" srcId="{965C2627-9758-4643-9FBE-55143086510A}" destId="{FCFEE869-3260-8848-805B-21255263F0C6}" srcOrd="6" destOrd="0" presId="urn:microsoft.com/office/officeart/2009/3/layout/IncreasingArrowsProcess"/>
    <dgm:cxn modelId="{75BEDC45-0D0F-417D-B450-936650E8E4B8}" type="presParOf" srcId="{965C2627-9758-4643-9FBE-55143086510A}" destId="{25E35677-269D-7F46-82BA-4AC7CFDF4204}" srcOrd="7" destOrd="0" presId="urn:microsoft.com/office/officeart/2009/3/layout/IncreasingArrowsProcess"/>
    <dgm:cxn modelId="{BEA004F4-5901-4C2D-B9E9-05B92A81FEED}" type="presParOf" srcId="{965C2627-9758-4643-9FBE-55143086510A}" destId="{CB24CEDB-B0EF-C743-825D-AA776BAE9D7F}" srcOrd="8" destOrd="0" presId="urn:microsoft.com/office/officeart/2009/3/layout/IncreasingArrowsProcess"/>
    <dgm:cxn modelId="{C22E8FB4-D579-45A9-BE15-87C5BA86E8BE}"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8/4/2012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30</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34</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12395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50</a:t>
            </a:fld>
            <a:endParaRPr lang="en-US"/>
          </a:p>
        </p:txBody>
      </p:sp>
    </p:spTree>
    <p:extLst>
      <p:ext uri="{BB962C8B-B14F-4D97-AF65-F5344CB8AC3E}">
        <p14:creationId xmlns:p14="http://schemas.microsoft.com/office/powerpoint/2010/main" val="301334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55</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5</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a:t>
            </a:fld>
            <a:endParaRPr lang="en-US"/>
          </a:p>
        </p:txBody>
      </p:sp>
    </p:spTree>
    <p:extLst>
      <p:ext uri="{BB962C8B-B14F-4D97-AF65-F5344CB8AC3E}">
        <p14:creationId xmlns:p14="http://schemas.microsoft.com/office/powerpoint/2010/main" val="247371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13</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16</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28</a:t>
            </a:fld>
            <a:endParaRPr lang="en-US"/>
          </a:p>
        </p:txBody>
      </p:sp>
    </p:spTree>
    <p:extLst>
      <p:ext uri="{BB962C8B-B14F-4D97-AF65-F5344CB8AC3E}">
        <p14:creationId xmlns:p14="http://schemas.microsoft.com/office/powerpoint/2010/main" val="1632101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64531524"/>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37200562"/>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7"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8"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181542984"/>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4"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07369768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3"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2685784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3583"/>
            <a:ext cx="3008313" cy="1162050"/>
          </a:xfrm>
        </p:spPr>
        <p:txBody>
          <a:bodyPr anchor="b"/>
          <a:lstStyle>
            <a:lvl1pPr algn="l">
              <a:defRPr sz="2000" b="1"/>
            </a:lvl1pPr>
          </a:lstStyle>
          <a:p>
            <a:r>
              <a:rPr lang="es-ES" smtClean="0"/>
              <a:t>Haga clic para modificar el estilo de título del patrón</a:t>
            </a:r>
            <a:endParaRPr lang="it-IT" dirty="0"/>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testo 3"/>
          <p:cNvSpPr>
            <a:spLocks noGrp="1"/>
          </p:cNvSpPr>
          <p:nvPr>
            <p:ph type="body" sz="half" idx="2"/>
          </p:nvPr>
        </p:nvSpPr>
        <p:spPr>
          <a:xfrm>
            <a:off x="457200" y="2315633"/>
            <a:ext cx="3008313" cy="38105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275318391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69928"/>
            <a:ext cx="5486400" cy="566738"/>
          </a:xfrm>
        </p:spPr>
        <p:txBody>
          <a:bodyPr anchor="b"/>
          <a:lstStyle>
            <a:lvl1pPr algn="l">
              <a:defRPr sz="2000" b="1"/>
            </a:lvl1pPr>
          </a:lstStyle>
          <a:p>
            <a:r>
              <a:rPr lang="es-ES" smtClean="0"/>
              <a:t>Haga clic para modificar el estilo de título del patrón</a:t>
            </a:r>
            <a:endParaRPr lang="it-IT"/>
          </a:p>
        </p:txBody>
      </p:sp>
      <p:sp>
        <p:nvSpPr>
          <p:cNvPr id="3" name="Segnaposto immagine 2"/>
          <p:cNvSpPr>
            <a:spLocks noGrp="1"/>
          </p:cNvSpPr>
          <p:nvPr>
            <p:ph type="pic" idx="1"/>
          </p:nvPr>
        </p:nvSpPr>
        <p:spPr>
          <a:xfrm>
            <a:off x="1792288" y="1132417"/>
            <a:ext cx="5486400" cy="37644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it-IT" noProof="0" smtClean="0"/>
          </a:p>
        </p:txBody>
      </p:sp>
      <p:sp>
        <p:nvSpPr>
          <p:cNvPr id="4" name="Segnaposto testo 3"/>
          <p:cNvSpPr>
            <a:spLocks noGrp="1"/>
          </p:cNvSpPr>
          <p:nvPr>
            <p:ph type="body" sz="half" idx="2"/>
          </p:nvPr>
        </p:nvSpPr>
        <p:spPr>
          <a:xfrm>
            <a:off x="1792288" y="55366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857496878"/>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8891304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a:xfrm>
            <a:off x="457200" y="1174750"/>
            <a:ext cx="6019800" cy="4951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7195226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8/4/2012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8/4/2012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8/4/2012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8/4/2012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683339465"/>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stile</a:t>
            </a:r>
            <a:endParaRPr lang="it-IT" dirty="0"/>
          </a:p>
        </p:txBody>
      </p:sp>
      <p:sp>
        <p:nvSpPr>
          <p:cNvPr id="3" name="Segnaposto contenut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317916846"/>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8/4/2012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846388" y="0"/>
            <a:ext cx="5840412"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fld id="{5CAD0137-A6C9-432D-8888-8878A5138444}" type="slidenum">
              <a:rPr lang="es-ES" smtClean="0">
                <a:solidFill>
                  <a:prstClr val="white"/>
                </a:solidFill>
              </a:rPr>
              <a:pPr/>
              <a:t>‹#›</a:t>
            </a:fld>
            <a:endParaRPr lang="es-ES">
              <a:solidFill>
                <a:prstClr val="white"/>
              </a:solidFill>
            </a:endParaRPr>
          </a:p>
        </p:txBody>
      </p:sp>
      <p:sp>
        <p:nvSpPr>
          <p:cNvPr id="7" name="Segnaposto piè di pagina 4"/>
          <p:cNvSpPr>
            <a:spLocks noGrp="1"/>
          </p:cNvSpPr>
          <p:nvPr>
            <p:ph type="ftr" sz="quarter" idx="3"/>
          </p:nvPr>
        </p:nvSpPr>
        <p:spPr>
          <a:xfrm>
            <a:off x="1371600" y="6483350"/>
            <a:ext cx="7772400" cy="365125"/>
          </a:xfrm>
          <a:prstGeom prst="rect">
            <a:avLst/>
          </a:prstGeom>
        </p:spPr>
        <p:txBody>
          <a:bodyPr/>
          <a:lstStyle>
            <a:lvl1pPr algn="ctr" fontAlgn="auto">
              <a:spcBef>
                <a:spcPts val="0"/>
              </a:spcBef>
              <a:spcAft>
                <a:spcPts val="0"/>
              </a:spcAft>
              <a:defRPr sz="1200">
                <a:solidFill>
                  <a:schemeClr val="bg1"/>
                </a:solidFill>
                <a:latin typeface="+mn-lt"/>
                <a:ea typeface="+mn-ea"/>
                <a:cs typeface="+mn-cs"/>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8952597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wipe/>
  </p:transition>
  <p:timing>
    <p:tnLst>
      <p:par>
        <p:cTn id="1" dur="indefinite" restart="never" nodeType="tmRoot"/>
      </p:par>
    </p:tnLst>
  </p:timing>
  <p:hf hdr="0" dt="0"/>
  <p:txStyles>
    <p:titleStyle>
      <a:lvl1pPr algn="ctr" defTabSz="457200" rtl="0" eaLnBrk="1" fontAlgn="base" hangingPunct="1">
        <a:spcBef>
          <a:spcPct val="0"/>
        </a:spcBef>
        <a:spcAft>
          <a:spcPct val="0"/>
        </a:spcAft>
        <a:defRPr sz="3600" kern="1200">
          <a:solidFill>
            <a:srgbClr val="766190"/>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hyperlink" Target="https://sites.google.com/site/opensourceiotclou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chart" Target="../charts/chart3.xml"/><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chart" Target="../charts/chart2.xml"/><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Autofit/>
          </a:bodyPr>
          <a:lstStyle/>
          <a:p>
            <a:r>
              <a:rPr lang="en-US" dirty="0" smtClean="0"/>
              <a:t>Cyberinfrastructure (e-infrastructure) </a:t>
            </a:r>
            <a:r>
              <a:rPr lang="en-US" sz="2800" dirty="0" smtClean="0"/>
              <a:t/>
            </a:r>
            <a:br>
              <a:rPr lang="en-US" sz="2800" dirty="0" smtClean="0"/>
            </a:br>
            <a:r>
              <a:rPr lang="en-US" sz="4800" dirty="0" smtClean="0"/>
              <a:t>for eScience </a:t>
            </a:r>
            <a:r>
              <a:rPr lang="en-US" sz="4800" dirty="0"/>
              <a:t>and </a:t>
            </a:r>
            <a:r>
              <a:rPr lang="en-US" sz="4800" dirty="0" err="1"/>
              <a:t>eBusiness</a:t>
            </a:r>
            <a:r>
              <a:rPr lang="en-US" sz="4800" dirty="0"/>
              <a:t> </a:t>
            </a:r>
            <a:r>
              <a:rPr lang="en-US" sz="4800" dirty="0" smtClean="0"/>
              <a:t/>
            </a:r>
            <a:br>
              <a:rPr lang="en-US" sz="4800" dirty="0" smtClean="0"/>
            </a:br>
            <a:r>
              <a:rPr lang="en-US" sz="4800" dirty="0" smtClean="0"/>
              <a:t>from </a:t>
            </a:r>
            <a:r>
              <a:rPr lang="en-US" sz="4800" dirty="0"/>
              <a:t>Clouds </a:t>
            </a:r>
            <a:r>
              <a:rPr lang="en-US" sz="4800" dirty="0" smtClean="0"/>
              <a:t>to Exascale</a:t>
            </a:r>
            <a:endParaRPr lang="en-US" sz="4800" b="1" dirty="0"/>
          </a:p>
        </p:txBody>
      </p:sp>
      <p:sp>
        <p:nvSpPr>
          <p:cNvPr id="3" name="Subtitle 2"/>
          <p:cNvSpPr>
            <a:spLocks noGrp="1"/>
          </p:cNvSpPr>
          <p:nvPr>
            <p:ph type="subTitle" idx="1"/>
          </p:nvPr>
        </p:nvSpPr>
        <p:spPr>
          <a:xfrm>
            <a:off x="0" y="2743200"/>
            <a:ext cx="9144000" cy="1295400"/>
          </a:xfrm>
        </p:spPr>
        <p:txBody>
          <a:bodyPr>
            <a:noAutofit/>
          </a:bodyPr>
          <a:lstStyle/>
          <a:p>
            <a:r>
              <a:rPr lang="en-US" sz="2400" dirty="0">
                <a:solidFill>
                  <a:srgbClr val="7030A0"/>
                </a:solidFill>
              </a:rPr>
              <a:t>ICETE 2012 Joint Conference on e-Business and Telecommunications</a:t>
            </a:r>
          </a:p>
          <a:p>
            <a:r>
              <a:rPr lang="en-US" sz="2400" dirty="0"/>
              <a:t> </a:t>
            </a:r>
            <a:r>
              <a:rPr lang="en-US" sz="2400" dirty="0">
                <a:solidFill>
                  <a:srgbClr val="7030A0"/>
                </a:solidFill>
              </a:rPr>
              <a:t>Hotel </a:t>
            </a:r>
            <a:r>
              <a:rPr lang="en-US" sz="2400" dirty="0" err="1">
                <a:solidFill>
                  <a:srgbClr val="7030A0"/>
                </a:solidFill>
              </a:rPr>
              <a:t>Meliá</a:t>
            </a:r>
            <a:r>
              <a:rPr lang="en-US" sz="2400" dirty="0">
                <a:solidFill>
                  <a:srgbClr val="7030A0"/>
                </a:solidFill>
              </a:rPr>
              <a:t> Roma Aurelia </a:t>
            </a:r>
            <a:r>
              <a:rPr lang="en-US" sz="2400" dirty="0" err="1">
                <a:solidFill>
                  <a:srgbClr val="7030A0"/>
                </a:solidFill>
              </a:rPr>
              <a:t>Antica</a:t>
            </a:r>
            <a:r>
              <a:rPr lang="en-US" sz="2400" dirty="0">
                <a:solidFill>
                  <a:srgbClr val="7030A0"/>
                </a:solidFill>
              </a:rPr>
              <a:t>, Rome, Italy</a:t>
            </a:r>
          </a:p>
          <a:p>
            <a:r>
              <a:rPr lang="en-US" sz="2400" dirty="0">
                <a:solidFill>
                  <a:srgbClr val="7030A0"/>
                </a:solidFill>
              </a:rPr>
              <a:t>July </a:t>
            </a:r>
            <a:r>
              <a:rPr lang="en-US" sz="2400" dirty="0" smtClean="0">
                <a:solidFill>
                  <a:srgbClr val="7030A0"/>
                </a:solidFill>
              </a:rPr>
              <a:t>27 </a:t>
            </a:r>
            <a:r>
              <a:rPr lang="en-US" sz="2400" dirty="0">
                <a:solidFill>
                  <a:srgbClr val="7030A0"/>
                </a:solidFill>
              </a:rPr>
              <a:t>2012</a:t>
            </a:r>
            <a:endParaRPr lang="it-IT" sz="2400" dirty="0">
              <a:solidFill>
                <a:srgbClr val="7030A0"/>
              </a:solidFill>
            </a:endParaRPr>
          </a:p>
        </p:txBody>
      </p:sp>
      <p:sp>
        <p:nvSpPr>
          <p:cNvPr id="5" name="Subtitle 2"/>
          <p:cNvSpPr txBox="1">
            <a:spLocks/>
          </p:cNvSpPr>
          <p:nvPr/>
        </p:nvSpPr>
        <p:spPr>
          <a:xfrm>
            <a:off x="0" y="4419600"/>
            <a:ext cx="9144000" cy="1600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Grids and HPC</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10</a:t>
            </a:fld>
            <a:endParaRPr lang="en-US"/>
          </a:p>
        </p:txBody>
      </p:sp>
    </p:spTree>
    <p:extLst>
      <p:ext uri="{BB962C8B-B14F-4D97-AF65-F5344CB8AC3E}">
        <p14:creationId xmlns:p14="http://schemas.microsoft.com/office/powerpoint/2010/main" val="426900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r>
              <a:rPr lang="en-US" sz="2400" dirty="0" smtClean="0">
                <a:solidFill>
                  <a:srgbClr val="FF0000"/>
                </a:solidFill>
              </a:rPr>
              <a:t>Cloud runtimes or Platform:</a:t>
            </a:r>
            <a:r>
              <a:rPr lang="en-US" sz="2400"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833883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dirty="0"/>
          </a:p>
        </p:txBody>
      </p:sp>
    </p:spTree>
    <p:extLst>
      <p:ext uri="{BB962C8B-B14F-4D97-AF65-F5344CB8AC3E}">
        <p14:creationId xmlns:p14="http://schemas.microsoft.com/office/powerpoint/2010/main" val="307861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152400" y="8382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742950" lvl="2" indent="-342900">
              <a:spcBef>
                <a:spcPts val="300"/>
              </a:spcBef>
            </a:pPr>
            <a:r>
              <a:rPr lang="en-US" sz="2000" dirty="0"/>
              <a:t>Likely to remain in spite of Amazon cluster </a:t>
            </a:r>
            <a:r>
              <a:rPr lang="en-US" sz="2000" dirty="0" smtClean="0"/>
              <a:t>offering</a:t>
            </a:r>
            <a:endParaRPr lang="en-US" sz="2800" dirty="0" smtClean="0"/>
          </a:p>
          <a:p>
            <a:pPr>
              <a:spcBef>
                <a:spcPts val="300"/>
              </a:spcBef>
            </a:pPr>
            <a:r>
              <a:rPr lang="en-US" sz="2400" b="1" dirty="0" smtClean="0"/>
              <a:t>Service Oriented Architectures portals </a:t>
            </a:r>
            <a:r>
              <a:rPr lang="en-US" sz="2400" dirty="0" smtClean="0"/>
              <a:t>and </a:t>
            </a:r>
            <a:r>
              <a:rPr lang="en-US" sz="2400" b="1" dirty="0" smtClean="0"/>
              <a:t>workflow </a:t>
            </a:r>
            <a:r>
              <a:rPr lang="en-US" sz="2400" dirty="0" smtClean="0"/>
              <a:t>appear to work similarly in both grids and clouds</a:t>
            </a:r>
          </a:p>
          <a:p>
            <a:pPr>
              <a:spcBef>
                <a:spcPts val="300"/>
              </a:spcBef>
            </a:pPr>
            <a:r>
              <a:rPr lang="en-US" sz="2400" dirty="0" smtClean="0"/>
              <a:t>May be for immediate future, science supported by a mixture of</a:t>
            </a:r>
          </a:p>
          <a:p>
            <a:pPr lvl="1">
              <a:spcBef>
                <a:spcPts val="300"/>
              </a:spcBef>
            </a:pPr>
            <a:r>
              <a:rPr lang="en-US" sz="2000" b="1" dirty="0" smtClean="0"/>
              <a:t>Clouds</a:t>
            </a:r>
            <a:r>
              <a:rPr lang="en-US" sz="2000" dirty="0" smtClean="0"/>
              <a:t> – some practical differences between private and public clouds – size and software</a:t>
            </a:r>
          </a:p>
          <a:p>
            <a:pPr lvl="1">
              <a:spcBef>
                <a:spcPts val="300"/>
              </a:spcBef>
            </a:pPr>
            <a:r>
              <a:rPr lang="en-US" sz="2000" b="1" dirty="0" smtClean="0"/>
              <a:t>High Throughput Systems </a:t>
            </a:r>
            <a:r>
              <a:rPr lang="en-US" sz="2000" dirty="0" smtClean="0"/>
              <a:t>(moving to clouds  as convenient)</a:t>
            </a:r>
          </a:p>
          <a:p>
            <a:pPr lvl="1">
              <a:spcBef>
                <a:spcPts val="300"/>
              </a:spcBef>
            </a:pPr>
            <a:r>
              <a:rPr lang="en-US" sz="2000" b="1" dirty="0" smtClean="0"/>
              <a:t>Grids</a:t>
            </a:r>
            <a:r>
              <a:rPr lang="en-US" sz="2000" dirty="0" smtClean="0"/>
              <a:t> for distributed data and access</a:t>
            </a:r>
          </a:p>
          <a:p>
            <a:pPr lvl="1">
              <a:spcBef>
                <a:spcPts val="300"/>
              </a:spcBef>
            </a:pPr>
            <a:r>
              <a:rPr lang="en-US" sz="2000" b="1" dirty="0" smtClean="0"/>
              <a:t>Supercomputers</a:t>
            </a:r>
            <a:r>
              <a:rPr lang="en-US" sz="2000" dirty="0" smtClean="0"/>
              <a:t> (“MPI Engines”) going to exascale</a:t>
            </a:r>
            <a:endParaRPr lang="en-US" sz="2000" dirty="0"/>
          </a:p>
        </p:txBody>
      </p:sp>
    </p:spTree>
    <p:extLst>
      <p:ext uri="{BB962C8B-B14F-4D97-AF65-F5344CB8AC3E}">
        <p14:creationId xmlns:p14="http://schemas.microsoft.com/office/powerpoint/2010/main" val="3696815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75" b="6372"/>
          <a:stretch/>
        </p:blipFill>
        <p:spPr bwMode="auto">
          <a:xfrm>
            <a:off x="15073" y="-15910"/>
            <a:ext cx="92143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6324600"/>
            <a:ext cx="2067554" cy="369332"/>
          </a:xfrm>
          <a:prstGeom prst="rect">
            <a:avLst/>
          </a:prstGeom>
          <a:noFill/>
        </p:spPr>
        <p:txBody>
          <a:bodyPr wrap="none" rtlCol="0">
            <a:spAutoFit/>
          </a:bodyPr>
          <a:lstStyle/>
          <a:p>
            <a:r>
              <a:rPr lang="en-US" b="1" dirty="0" smtClean="0"/>
              <a:t>From Jack Dongarra</a:t>
            </a:r>
            <a:endParaRPr lang="en-US" b="1" dirty="0"/>
          </a:p>
        </p:txBody>
      </p:sp>
      <p:sp>
        <p:nvSpPr>
          <p:cNvPr id="7" name="TextBox 6"/>
          <p:cNvSpPr txBox="1"/>
          <p:nvPr/>
        </p:nvSpPr>
        <p:spPr>
          <a:xfrm>
            <a:off x="7772400" y="1684774"/>
            <a:ext cx="888385" cy="369332"/>
          </a:xfrm>
          <a:prstGeom prst="rect">
            <a:avLst/>
          </a:prstGeom>
          <a:noFill/>
        </p:spPr>
        <p:txBody>
          <a:bodyPr wrap="none" rtlCol="0">
            <a:spAutoFit/>
          </a:bodyPr>
          <a:lstStyle/>
          <a:p>
            <a:r>
              <a:rPr lang="en-US" b="1" dirty="0" err="1" smtClean="0"/>
              <a:t>Exaflop</a:t>
            </a:r>
            <a:endParaRPr lang="en-US" b="1" dirty="0"/>
          </a:p>
        </p:txBody>
      </p:sp>
      <p:sp>
        <p:nvSpPr>
          <p:cNvPr id="8" name="TextBox 7"/>
          <p:cNvSpPr txBox="1"/>
          <p:nvPr/>
        </p:nvSpPr>
        <p:spPr>
          <a:xfrm>
            <a:off x="3352800" y="6139934"/>
            <a:ext cx="4517262" cy="646331"/>
          </a:xfrm>
          <a:prstGeom prst="rect">
            <a:avLst/>
          </a:prstGeom>
          <a:noFill/>
        </p:spPr>
        <p:txBody>
          <a:bodyPr wrap="none" rtlCol="0">
            <a:spAutoFit/>
          </a:bodyPr>
          <a:lstStyle/>
          <a:p>
            <a:r>
              <a:rPr lang="en-US" b="1" dirty="0" err="1" smtClean="0"/>
              <a:t>Exaflop</a:t>
            </a:r>
            <a:r>
              <a:rPr lang="en-US" b="1" dirty="0" smtClean="0"/>
              <a:t>  machine TIGHTLY COUPLED</a:t>
            </a:r>
          </a:p>
          <a:p>
            <a:r>
              <a:rPr lang="en-US" b="1" dirty="0" smtClean="0"/>
              <a:t>Clouds more powerful but LOOSELY COUPLED</a:t>
            </a:r>
            <a:endParaRPr lang="en-US" b="1" dirty="0"/>
          </a:p>
        </p:txBody>
      </p:sp>
    </p:spTree>
    <p:extLst>
      <p:ext uri="{BB962C8B-B14F-4D97-AF65-F5344CB8AC3E}">
        <p14:creationId xmlns:p14="http://schemas.microsoft.com/office/powerpoint/2010/main" val="325476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t>not using </a:t>
            </a:r>
            <a:r>
              <a:rPr lang="en-US" sz="2400" dirty="0" smtClean="0"/>
              <a:t>Scheduler, Workflow or MapReduce (except roll your own)</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2143469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16</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596176004"/>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11"/>
          </p:nvPr>
        </p:nvSpPr>
        <p:spPr>
          <a:xfrm>
            <a:off x="1371600" y="6597352"/>
            <a:ext cx="7772400" cy="189715"/>
          </a:xfr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50197844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Tree>
    <p:extLst>
      <p:ext uri="{BB962C8B-B14F-4D97-AF65-F5344CB8AC3E}">
        <p14:creationId xmlns:p14="http://schemas.microsoft.com/office/powerpoint/2010/main" val="582233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Internet of Things: Sensor Grids supported as pleasingly parallel applications on clouds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18</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pPr lvl="1"/>
            <a:r>
              <a:rPr lang="en-US" sz="2400" dirty="0" smtClean="0"/>
              <a:t>All will be studied by Computer Science</a:t>
            </a:r>
            <a:endParaRPr lang="en-US" sz="2400" b="1" dirty="0" smtClean="0">
              <a:solidFill>
                <a:srgbClr val="FF0000"/>
              </a:solidFill>
            </a:endParaRP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1531235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Abstract</a:t>
            </a:r>
            <a:endParaRPr lang="en-US" dirty="0"/>
          </a:p>
        </p:txBody>
      </p:sp>
      <p:sp>
        <p:nvSpPr>
          <p:cNvPr id="3" name="Content Placeholder 2"/>
          <p:cNvSpPr>
            <a:spLocks noGrp="1"/>
          </p:cNvSpPr>
          <p:nvPr>
            <p:ph idx="1"/>
          </p:nvPr>
        </p:nvSpPr>
        <p:spPr>
          <a:xfrm>
            <a:off x="0" y="609600"/>
            <a:ext cx="9144000" cy="5486400"/>
          </a:xfrm>
        </p:spPr>
        <p:txBody>
          <a:bodyPr/>
          <a:lstStyle/>
          <a:p>
            <a:r>
              <a:rPr lang="en-US" sz="2800" dirty="0" smtClean="0"/>
              <a:t>We </a:t>
            </a:r>
            <a:r>
              <a:rPr lang="en-US" sz="2800" dirty="0"/>
              <a:t>analyze scientific computing into classes of </a:t>
            </a:r>
            <a:r>
              <a:rPr lang="en-US" sz="2800" dirty="0" smtClean="0"/>
              <a:t>applications and </a:t>
            </a:r>
            <a:r>
              <a:rPr lang="en-US" sz="2800" dirty="0"/>
              <a:t>their suitability for different architectures covering </a:t>
            </a:r>
            <a:r>
              <a:rPr lang="en-US" sz="2800" dirty="0" smtClean="0"/>
              <a:t>both </a:t>
            </a:r>
            <a:r>
              <a:rPr lang="en-US" sz="2800" dirty="0"/>
              <a:t>compute and data analysis cases and both high end and long tail (</a:t>
            </a:r>
            <a:r>
              <a:rPr lang="en-US" sz="2800" dirty="0" smtClean="0"/>
              <a:t>many </a:t>
            </a:r>
            <a:r>
              <a:rPr lang="en-US" sz="2800" dirty="0"/>
              <a:t>small) users. </a:t>
            </a:r>
            <a:endParaRPr lang="en-US" sz="2800" dirty="0" smtClean="0"/>
          </a:p>
          <a:p>
            <a:r>
              <a:rPr lang="en-US" sz="2800" dirty="0" smtClean="0"/>
              <a:t>We </a:t>
            </a:r>
            <a:r>
              <a:rPr lang="en-US" sz="2800" dirty="0"/>
              <a:t>identify where commodity systems (clouds) coming </a:t>
            </a:r>
            <a:r>
              <a:rPr lang="en-US" sz="2800" dirty="0" smtClean="0"/>
              <a:t>from </a:t>
            </a:r>
            <a:r>
              <a:rPr lang="en-US" sz="2800" dirty="0" err="1"/>
              <a:t>eBusiness</a:t>
            </a:r>
            <a:r>
              <a:rPr lang="en-US" sz="2800" dirty="0"/>
              <a:t> and </a:t>
            </a:r>
            <a:r>
              <a:rPr lang="en-US" sz="2800" dirty="0" err="1"/>
              <a:t>eCommunity</a:t>
            </a:r>
            <a:r>
              <a:rPr lang="en-US" sz="2800" dirty="0"/>
              <a:t> are appropriate and where specialized </a:t>
            </a:r>
            <a:r>
              <a:rPr lang="en-US" sz="2800" dirty="0" smtClean="0"/>
              <a:t>systems </a:t>
            </a:r>
            <a:r>
              <a:rPr lang="en-US" sz="2800" dirty="0"/>
              <a:t>are needed. We cover both compute and </a:t>
            </a:r>
            <a:r>
              <a:rPr lang="en-US" sz="2800" dirty="0" smtClean="0"/>
              <a:t>data </a:t>
            </a:r>
            <a:r>
              <a:rPr lang="en-US" sz="2800" dirty="0"/>
              <a:t>(storage) issues and propose an architecture for next </a:t>
            </a:r>
            <a:r>
              <a:rPr lang="en-US" sz="2800" dirty="0" smtClean="0"/>
              <a:t>generation </a:t>
            </a:r>
            <a:r>
              <a:rPr lang="en-US" sz="2800" dirty="0"/>
              <a:t>Cyberinfrastructure and outline some of the research and </a:t>
            </a:r>
            <a:r>
              <a:rPr lang="en-US" sz="2800" dirty="0" smtClean="0"/>
              <a:t>education </a:t>
            </a:r>
            <a:r>
              <a:rPr lang="en-US" sz="2800" dirty="0"/>
              <a:t>challenges. </a:t>
            </a:r>
            <a:endParaRPr lang="en-US" sz="2800" dirty="0" smtClean="0"/>
          </a:p>
          <a:p>
            <a:r>
              <a:rPr lang="en-US" sz="2800" dirty="0" smtClean="0"/>
              <a:t>We </a:t>
            </a:r>
            <a:r>
              <a:rPr lang="en-US" sz="2800" dirty="0"/>
              <a:t>discuss FutureGrid project that is a testbed for these</a:t>
            </a:r>
            <a:br>
              <a:rPr lang="en-US" sz="2800" dirty="0"/>
            </a:br>
            <a:r>
              <a:rPr lang="en-US" sz="2800" dirty="0"/>
              <a:t>ideas.</a:t>
            </a:r>
            <a:endParaRPr lang="en-US" sz="25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3973312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lstStyle/>
          <a:p>
            <a:r>
              <a:rPr lang="en-US" sz="4000" dirty="0"/>
              <a:t>Internet of Things: Sensor Grids</a:t>
            </a:r>
            <a:br>
              <a:rPr lang="en-US" sz="4000" dirty="0"/>
            </a:br>
            <a:r>
              <a:rPr lang="en-US" sz="4000" dirty="0"/>
              <a:t>A pleasingly parallel example on Clouds</a:t>
            </a:r>
          </a:p>
        </p:txBody>
      </p:sp>
      <p:sp>
        <p:nvSpPr>
          <p:cNvPr id="3" name="Content Placeholder 2"/>
          <p:cNvSpPr>
            <a:spLocks noGrp="1"/>
          </p:cNvSpPr>
          <p:nvPr>
            <p:ph idx="1"/>
          </p:nvPr>
        </p:nvSpPr>
        <p:spPr>
          <a:xfrm>
            <a:off x="0" y="1295400"/>
            <a:ext cx="9144000" cy="5638800"/>
          </a:xfrm>
        </p:spPr>
        <p:txBody>
          <a:bodyPr/>
          <a:lstStyle/>
          <a:p>
            <a:r>
              <a:rPr lang="en-US" sz="2400" b="1" dirty="0"/>
              <a:t>A sensor (“Thing”) </a:t>
            </a:r>
            <a:r>
              <a:rPr lang="en-US" sz="2400" dirty="0"/>
              <a:t>is any source or sink of time series</a:t>
            </a:r>
          </a:p>
          <a:p>
            <a:pPr lvl="1"/>
            <a:r>
              <a:rPr lang="en-US" sz="2200" dirty="0"/>
              <a:t>In the thin client era, smart phones, Kindles, tablets, Kinects, web-cams are sensors</a:t>
            </a:r>
          </a:p>
          <a:p>
            <a:pPr lvl="1"/>
            <a:r>
              <a:rPr lang="en-US" sz="2200" dirty="0"/>
              <a:t>Robots, distributed instruments such as environmental measures are sensors</a:t>
            </a:r>
          </a:p>
          <a:p>
            <a:pPr lvl="1"/>
            <a:r>
              <a:rPr lang="en-US" sz="2200" dirty="0"/>
              <a:t>Web pages, </a:t>
            </a:r>
            <a:r>
              <a:rPr lang="en-US" sz="2200" dirty="0" err="1"/>
              <a:t>Googledocs</a:t>
            </a:r>
            <a:r>
              <a:rPr lang="en-US" sz="2200" dirty="0"/>
              <a:t>, Office 365, WebEx are sensors</a:t>
            </a:r>
          </a:p>
          <a:p>
            <a:pPr lvl="1"/>
            <a:r>
              <a:rPr lang="en-US" sz="2200" dirty="0"/>
              <a:t>Ubiquitous Cities/Homes are full of sensors</a:t>
            </a:r>
          </a:p>
          <a:p>
            <a:r>
              <a:rPr lang="en-US" sz="2400" dirty="0"/>
              <a:t>They have IP address on Internet</a:t>
            </a:r>
          </a:p>
          <a:p>
            <a:r>
              <a:rPr lang="en-US" sz="2400" dirty="0"/>
              <a:t>Sensors – being intrinsically distributed are </a:t>
            </a:r>
            <a:r>
              <a:rPr lang="en-US" sz="2400" b="1" dirty="0"/>
              <a:t>Grids</a:t>
            </a:r>
          </a:p>
          <a:p>
            <a:r>
              <a:rPr lang="en-US" sz="2400" dirty="0"/>
              <a:t>However natural implementation uses </a:t>
            </a:r>
            <a:r>
              <a:rPr lang="en-US" sz="2400" b="1" dirty="0"/>
              <a:t>clouds</a:t>
            </a:r>
            <a:r>
              <a:rPr lang="en-US" sz="2400" dirty="0"/>
              <a:t> to consolidate and control and collaborate with sensors </a:t>
            </a:r>
          </a:p>
          <a:p>
            <a:r>
              <a:rPr lang="en-US" sz="2400" dirty="0"/>
              <a:t>Sensors are typically “small” and have </a:t>
            </a:r>
            <a:r>
              <a:rPr lang="en-US" sz="2400" b="1" dirty="0"/>
              <a:t>pleasingly parallel cloud implementations</a:t>
            </a:r>
            <a:r>
              <a:rPr lang="en-US" sz="2400" dirty="0"/>
              <a:t>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1080646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1488725021"/>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4175"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800871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0962"/>
            <a:ext cx="8374484" cy="6777038"/>
          </a:xfrm>
        </p:spPr>
      </p:pic>
      <p:sp>
        <p:nvSpPr>
          <p:cNvPr id="2" name="Title 1"/>
          <p:cNvSpPr>
            <a:spLocks noGrp="1"/>
          </p:cNvSpPr>
          <p:nvPr>
            <p:ph type="title"/>
          </p:nvPr>
        </p:nvSpPr>
        <p:spPr>
          <a:xfrm>
            <a:off x="0" y="15240"/>
            <a:ext cx="3429000" cy="1143000"/>
          </a:xfrm>
          <a:solidFill>
            <a:schemeClr val="bg1"/>
          </a:solidFill>
        </p:spPr>
        <p:txBody>
          <a:bodyPr/>
          <a:lstStyle/>
          <a:p>
            <a:r>
              <a:rPr lang="en-US" dirty="0" smtClean="0"/>
              <a:t>Sensor Cloud </a:t>
            </a:r>
            <a:r>
              <a:rPr lang="en-US" dirty="0"/>
              <a:t>Architecture</a:t>
            </a:r>
          </a:p>
        </p:txBody>
      </p:sp>
      <p:sp>
        <p:nvSpPr>
          <p:cNvPr id="5" name="TextBox 4"/>
          <p:cNvSpPr txBox="1"/>
          <p:nvPr/>
        </p:nvSpPr>
        <p:spPr>
          <a:xfrm>
            <a:off x="7101840" y="30480"/>
            <a:ext cx="2057400" cy="2031325"/>
          </a:xfrm>
          <a:prstGeom prst="rect">
            <a:avLst/>
          </a:prstGeom>
          <a:solidFill>
            <a:schemeClr val="bg2"/>
          </a:solidFill>
          <a:ln>
            <a:solidFill>
              <a:schemeClr val="tx1"/>
            </a:solidFill>
          </a:ln>
        </p:spPr>
        <p:txBody>
          <a:bodyPr wrap="square" rtlCol="0">
            <a:spAutoFit/>
          </a:bodyPr>
          <a:lstStyle/>
          <a:p>
            <a:r>
              <a:rPr lang="en-US" dirty="0"/>
              <a:t>Originally brokers were from </a:t>
            </a:r>
            <a:r>
              <a:rPr lang="en-US" dirty="0" smtClean="0"/>
              <a:t>NaradaBrokering</a:t>
            </a:r>
          </a:p>
          <a:p>
            <a:endParaRPr lang="en-US" dirty="0"/>
          </a:p>
          <a:p>
            <a:r>
              <a:rPr lang="en-US" dirty="0" smtClean="0"/>
              <a:t>Replacing </a:t>
            </a:r>
            <a:r>
              <a:rPr lang="en-US" dirty="0"/>
              <a:t>with ActiveMQ and </a:t>
            </a:r>
            <a:r>
              <a:rPr lang="en-US" dirty="0" err="1"/>
              <a:t>Netty</a:t>
            </a:r>
            <a:r>
              <a:rPr lang="en-US" dirty="0"/>
              <a:t> for </a:t>
            </a:r>
            <a:r>
              <a:rPr lang="en-US" dirty="0" smtClean="0"/>
              <a:t>streaming</a:t>
            </a:r>
            <a:endParaRPr lang="en-US" dirty="0"/>
          </a:p>
        </p:txBody>
      </p:sp>
    </p:spTree>
    <p:extLst>
      <p:ext uri="{BB962C8B-B14F-4D97-AF65-F5344CB8AC3E}">
        <p14:creationId xmlns:p14="http://schemas.microsoft.com/office/powerpoint/2010/main" val="4282541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4" t="5305" b="1067"/>
          <a:stretch/>
        </p:blipFill>
        <p:spPr bwMode="auto">
          <a:xfrm>
            <a:off x="11723" y="1"/>
            <a:ext cx="91197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110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839200" cy="1143000"/>
          </a:xfrm>
        </p:spPr>
        <p:txBody>
          <a:bodyPr/>
          <a:lstStyle/>
          <a:p>
            <a:r>
              <a:rPr lang="en-US" dirty="0" smtClean="0"/>
              <a:t>Web-scale </a:t>
            </a:r>
            <a:r>
              <a:rPr lang="en-US" dirty="0"/>
              <a:t>and National-scale </a:t>
            </a:r>
            <a:r>
              <a:rPr lang="en-US" dirty="0" smtClean="0"/>
              <a:t/>
            </a:r>
            <a:br>
              <a:rPr lang="en-US" dirty="0" smtClean="0"/>
            </a:br>
            <a:r>
              <a:rPr lang="en-US" dirty="0" smtClean="0"/>
              <a:t>Inter-Cloud Latency</a:t>
            </a:r>
            <a:endParaRPr lang="en-US" dirty="0"/>
          </a:p>
        </p:txBody>
      </p:sp>
      <p:sp>
        <p:nvSpPr>
          <p:cNvPr id="138242" name="Rectangle 1026"/>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47" name="Rectangle 1031"/>
          <p:cNvSpPr>
            <a:spLocks noChangeArrowheads="1"/>
          </p:cNvSpPr>
          <p:nvPr/>
        </p:nvSpPr>
        <p:spPr bwMode="auto">
          <a:xfrm>
            <a:off x="2033588"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8246" name="Picture 1030" descr="EC2 FutureGrid Latency Plots01 Apr. 26 0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0" y="1600199"/>
            <a:ext cx="9158330" cy="5257801"/>
          </a:xfrm>
          <a:prstGeom prst="rect">
            <a:avLst/>
          </a:prstGeom>
          <a:noFill/>
          <a:extLst>
            <a:ext uri="{909E8E84-426E-40DD-AFC4-6F175D3DCCD1}">
              <a14:hiddenFill xmlns:a14="http://schemas.microsoft.com/office/drawing/2010/main">
                <a:solidFill>
                  <a:srgbClr val="FFFFFF"/>
                </a:solidFill>
              </a14:hiddenFill>
            </a:ext>
          </a:extLst>
        </p:spPr>
      </p:pic>
      <p:sp>
        <p:nvSpPr>
          <p:cNvPr id="138248" name="Text Box 1032"/>
          <p:cNvSpPr txBox="1">
            <a:spLocks noChangeArrowheads="1"/>
          </p:cNvSpPr>
          <p:nvPr/>
        </p:nvSpPr>
        <p:spPr bwMode="auto">
          <a:xfrm>
            <a:off x="1219200" y="2133571"/>
            <a:ext cx="67080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Inter-cloud latency is proportional to distance between clouds.</a:t>
            </a:r>
          </a:p>
        </p:txBody>
      </p:sp>
      <p:sp>
        <p:nvSpPr>
          <p:cNvPr id="3" name="TextBox 2"/>
          <p:cNvSpPr txBox="1"/>
          <p:nvPr/>
        </p:nvSpPr>
        <p:spPr>
          <a:xfrm>
            <a:off x="5410200" y="6324600"/>
            <a:ext cx="3139514" cy="369332"/>
          </a:xfrm>
          <a:prstGeom prst="rect">
            <a:avLst/>
          </a:prstGeom>
          <a:noFill/>
        </p:spPr>
        <p:txBody>
          <a:bodyPr wrap="none" rtlCol="0">
            <a:spAutoFit/>
          </a:bodyPr>
          <a:lstStyle/>
          <a:p>
            <a:r>
              <a:rPr lang="en-US" dirty="0" smtClean="0"/>
              <a:t>Relevant </a:t>
            </a:r>
            <a:r>
              <a:rPr lang="en-US" smtClean="0"/>
              <a:t>especially for Robotics</a:t>
            </a:r>
            <a:endParaRPr lang="en-US" dirty="0"/>
          </a:p>
        </p:txBody>
      </p:sp>
    </p:spTree>
    <p:extLst>
      <p:ext uri="{BB962C8B-B14F-4D97-AF65-F5344CB8AC3E}">
        <p14:creationId xmlns:p14="http://schemas.microsoft.com/office/powerpoint/2010/main" val="3182255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Analytics </a:t>
            </a:r>
            <a:br>
              <a:rPr lang="en-US" dirty="0" smtClean="0"/>
            </a:br>
            <a:r>
              <a:rPr lang="en-US" dirty="0" smtClean="0"/>
              <a:t>and Parallel Computing </a:t>
            </a:r>
            <a:br>
              <a:rPr lang="en-US" dirty="0" smtClean="0"/>
            </a:br>
            <a:r>
              <a:rPr lang="en-US" dirty="0" smtClean="0"/>
              <a:t>on Clouds and HPC</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25</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Tree>
    <p:extLst>
      <p:ext uri="{BB962C8B-B14F-4D97-AF65-F5344CB8AC3E}">
        <p14:creationId xmlns:p14="http://schemas.microsoft.com/office/powerpoint/2010/main" val="2325212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solidFill>
                  <a:srgbClr val="FF0000"/>
                </a:solidFill>
              </a:rPr>
              <a:t>Classic MapReduce </a:t>
            </a:r>
            <a:r>
              <a:rPr lang="en-US" b="1" dirty="0" smtClean="0"/>
              <a:t>is suitable </a:t>
            </a:r>
            <a:r>
              <a:rPr lang="en-US" dirty="0" smtClean="0"/>
              <a:t>(although Page Rank component of search is parallel linear algebra) </a:t>
            </a:r>
          </a:p>
          <a:p>
            <a:r>
              <a:rPr lang="en-US" b="1" dirty="0" smtClean="0"/>
              <a:t>Data Intensive</a:t>
            </a:r>
          </a:p>
          <a:p>
            <a:r>
              <a:rPr lang="en-US" dirty="0" smtClean="0"/>
              <a:t>Do not need </a:t>
            </a:r>
            <a:r>
              <a:rPr lang="en-US" dirty="0" smtClean="0">
                <a:solidFill>
                  <a:srgbClr val="FF0000"/>
                </a:solidFill>
              </a:rPr>
              <a:t>microsecond messaging latency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1252996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26178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pPr lvl="1"/>
            <a:r>
              <a:rPr lang="en-US" sz="2000" dirty="0" smtClean="0"/>
              <a:t>e.g. </a:t>
            </a:r>
            <a:r>
              <a:rPr lang="en-US" sz="2000" b="1" dirty="0" smtClean="0"/>
              <a:t>Expectation Maximization (EM) </a:t>
            </a:r>
            <a:r>
              <a:rPr lang="en-US" sz="2000" dirty="0" smtClean="0"/>
              <a:t>dominated by broadcasts and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pPr lvl="1"/>
            <a:r>
              <a:rPr lang="en-US" sz="1800" dirty="0" smtClean="0"/>
              <a:t>Current standard </a:t>
            </a:r>
            <a:r>
              <a:rPr lang="en-US" sz="1800" b="1" dirty="0" smtClean="0"/>
              <a:t>algorithms</a:t>
            </a:r>
            <a:r>
              <a:rPr lang="en-US" sz="1800" dirty="0" smtClean="0"/>
              <a:t> such as those in R library </a:t>
            </a:r>
            <a:r>
              <a:rPr lang="en-US" sz="1800" b="1" dirty="0" smtClean="0"/>
              <a:t>not designed for big data</a:t>
            </a:r>
          </a:p>
          <a:p>
            <a:r>
              <a:rPr lang="en-US" sz="2400" dirty="0" smtClean="0"/>
              <a:t>Our Experience </a:t>
            </a:r>
          </a:p>
          <a:p>
            <a:pPr lvl="1"/>
            <a:r>
              <a:rPr lang="en-US" sz="2000" dirty="0" smtClean="0">
                <a:solidFill>
                  <a:srgbClr val="FF0000"/>
                </a:solidFill>
              </a:rPr>
              <a:t>Multidimensional Scaling MDS </a:t>
            </a:r>
            <a:r>
              <a:rPr lang="en-US" sz="2000" dirty="0" smtClean="0"/>
              <a:t>is iterative </a:t>
            </a:r>
            <a:r>
              <a:rPr lang="en-US" sz="2000" b="1" dirty="0" smtClean="0"/>
              <a:t>rectangular matrix-matrix multiplication </a:t>
            </a:r>
            <a:r>
              <a:rPr lang="en-US" sz="2000" dirty="0" smtClean="0"/>
              <a:t>controlled by EM</a:t>
            </a:r>
          </a:p>
          <a:p>
            <a:pPr lvl="1"/>
            <a:r>
              <a:rPr lang="en-US" sz="2000" b="1" dirty="0" smtClean="0"/>
              <a:t>Deterministically Annealed </a:t>
            </a:r>
            <a:r>
              <a:rPr lang="en-US" sz="2000" b="1" dirty="0" smtClean="0">
                <a:solidFill>
                  <a:srgbClr val="FF0000"/>
                </a:solidFill>
              </a:rPr>
              <a:t>Pairwise Clustering </a:t>
            </a:r>
            <a:r>
              <a:rPr lang="en-US" sz="2000" dirty="0" smtClean="0"/>
              <a:t>as an EM example</a:t>
            </a:r>
            <a:endParaRPr lang="en-US" sz="2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29</a:t>
            </a:fld>
            <a:endParaRPr lang="en-US"/>
          </a:p>
        </p:txBody>
      </p:sp>
    </p:spTree>
    <p:extLst>
      <p:ext uri="{BB962C8B-B14F-4D97-AF65-F5344CB8AC3E}">
        <p14:creationId xmlns:p14="http://schemas.microsoft.com/office/powerpoint/2010/main" val="3645615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2"/>
            <a:ext cx="8229600" cy="762000"/>
          </a:xfrm>
        </p:spPr>
        <p:txBody>
          <a:bodyPr/>
          <a:lstStyle/>
          <a:p>
            <a:r>
              <a:rPr lang="en-US" dirty="0" smtClean="0"/>
              <a:t>Topics Covered</a:t>
            </a:r>
            <a:endParaRPr lang="en-US" dirty="0"/>
          </a:p>
        </p:txBody>
      </p:sp>
      <p:sp>
        <p:nvSpPr>
          <p:cNvPr id="3" name="Content Placeholder 2"/>
          <p:cNvSpPr>
            <a:spLocks noGrp="1"/>
          </p:cNvSpPr>
          <p:nvPr>
            <p:ph idx="1"/>
          </p:nvPr>
        </p:nvSpPr>
        <p:spPr>
          <a:xfrm>
            <a:off x="36443" y="1066800"/>
            <a:ext cx="9140072" cy="5029200"/>
          </a:xfrm>
        </p:spPr>
        <p:txBody>
          <a:bodyPr/>
          <a:lstStyle/>
          <a:p>
            <a:r>
              <a:rPr lang="en-US" sz="2800" dirty="0" smtClean="0"/>
              <a:t>Broad Overview: Data Deluge to Clouds</a:t>
            </a:r>
          </a:p>
          <a:p>
            <a:r>
              <a:rPr lang="en-US" sz="2800" dirty="0"/>
              <a:t>Clouds Grids and </a:t>
            </a:r>
            <a:r>
              <a:rPr lang="en-US" sz="2800" dirty="0" smtClean="0"/>
              <a:t>HPC</a:t>
            </a:r>
          </a:p>
          <a:p>
            <a:r>
              <a:rPr lang="en-US" sz="2800" dirty="0" smtClean="0"/>
              <a:t>Internet </a:t>
            </a:r>
            <a:r>
              <a:rPr lang="en-US" sz="2800" dirty="0"/>
              <a:t>of Things: Sensor Grids supported as pleasingly parallel applications on </a:t>
            </a:r>
            <a:r>
              <a:rPr lang="en-US" sz="2800" dirty="0" smtClean="0"/>
              <a:t>clouds</a:t>
            </a:r>
          </a:p>
          <a:p>
            <a:r>
              <a:rPr lang="en-US" sz="2800" dirty="0"/>
              <a:t>Analytics </a:t>
            </a:r>
            <a:r>
              <a:rPr lang="en-US" sz="2800" dirty="0" smtClean="0"/>
              <a:t>and </a:t>
            </a:r>
            <a:r>
              <a:rPr lang="en-US" sz="2800" dirty="0"/>
              <a:t>Parallel Computing </a:t>
            </a:r>
            <a:r>
              <a:rPr lang="en-US" sz="2800" dirty="0" smtClean="0"/>
              <a:t>on </a:t>
            </a:r>
            <a:r>
              <a:rPr lang="en-US" sz="2800" dirty="0"/>
              <a:t>Clouds and HPC </a:t>
            </a:r>
            <a:endParaRPr lang="en-US" sz="2800" dirty="0" smtClean="0"/>
          </a:p>
          <a:p>
            <a:r>
              <a:rPr lang="en-US" sz="2800" dirty="0" smtClean="0"/>
              <a:t>IaaS </a:t>
            </a:r>
            <a:r>
              <a:rPr lang="en-US" sz="2800" dirty="0" err="1" smtClean="0"/>
              <a:t>PaaS</a:t>
            </a:r>
            <a:r>
              <a:rPr lang="en-US" sz="2800" dirty="0" smtClean="0"/>
              <a:t> </a:t>
            </a:r>
            <a:r>
              <a:rPr lang="en-US" sz="2800" dirty="0" err="1" smtClean="0"/>
              <a:t>SaaS</a:t>
            </a:r>
            <a:endParaRPr lang="en-US" sz="2800" dirty="0" smtClean="0"/>
          </a:p>
          <a:p>
            <a:r>
              <a:rPr lang="en-US" sz="2800" dirty="0" smtClean="0"/>
              <a:t>Cloud Opportunities and Data Repositories</a:t>
            </a:r>
          </a:p>
          <a:p>
            <a:r>
              <a:rPr lang="en-US" sz="2800" dirty="0" smtClean="0"/>
              <a:t>FutureGrid</a:t>
            </a:r>
          </a:p>
          <a:p>
            <a:r>
              <a:rPr lang="en-US" sz="2800" dirty="0" smtClean="0"/>
              <a:t>Computing Testbed as a Service</a:t>
            </a:r>
          </a:p>
          <a:p>
            <a:r>
              <a:rPr lang="en-US" sz="2800" dirty="0" smtClean="0"/>
              <a:t>Conclusions</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513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76200" y="48768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1924277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p:cNvGraphicFramePr>
            <a:graphicFrameLocks noGrp="1"/>
          </p:cNvGraphicFramePr>
          <p:nvPr>
            <p:ph idx="1"/>
            <p:extLst>
              <p:ext uri="{D42A27DB-BD31-4B8C-83A1-F6EECF244321}">
                <p14:modId xmlns:p14="http://schemas.microsoft.com/office/powerpoint/2010/main" val="1024440594"/>
              </p:ext>
            </p:extLst>
          </p:nvPr>
        </p:nvGraphicFramePr>
        <p:xfrm>
          <a:off x="228600" y="3518615"/>
          <a:ext cx="4093038" cy="260534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p>
        </p:txBody>
      </p:sp>
      <p:grpSp>
        <p:nvGrpSpPr>
          <p:cNvPr id="3" name="Group 2"/>
          <p:cNvGrpSpPr/>
          <p:nvPr/>
        </p:nvGrpSpPr>
        <p:grpSpPr>
          <a:xfrm>
            <a:off x="7572094" y="7696200"/>
            <a:ext cx="6096000" cy="2625485"/>
            <a:chOff x="2895600" y="1219200"/>
            <a:chExt cx="6096000" cy="2625485"/>
          </a:xfrm>
        </p:grpSpPr>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600" y="1268361"/>
              <a:ext cx="2906057" cy="1932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800" y="1219200"/>
              <a:ext cx="2971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3379295" y="3259910"/>
              <a:ext cx="2473754" cy="584775"/>
            </a:xfrm>
            <a:prstGeom prst="rect">
              <a:avLst/>
            </a:prstGeom>
          </p:spPr>
          <p:txBody>
            <a:bodyPr wrap="none">
              <a:spAutoFit/>
            </a:bodyPr>
            <a:lstStyle/>
            <a:p>
              <a:r>
                <a:rPr lang="en-US" sz="1600" b="1" dirty="0">
                  <a:solidFill>
                    <a:prstClr val="black"/>
                  </a:solidFill>
                  <a:cs typeface="Arial" pitchFamily="34" charset="0"/>
                </a:rPr>
                <a:t>Performance with/without</a:t>
              </a:r>
            </a:p>
            <a:p>
              <a:pPr algn="ctr"/>
              <a:r>
                <a:rPr lang="en-US" sz="1600" b="1" dirty="0">
                  <a:solidFill>
                    <a:prstClr val="black"/>
                  </a:solidFill>
                  <a:cs typeface="Arial" pitchFamily="34" charset="0"/>
                </a:rPr>
                <a:t> data caching </a:t>
              </a:r>
              <a:endParaRPr lang="en-US" sz="1600" b="1" dirty="0">
                <a:solidFill>
                  <a:prstClr val="black"/>
                </a:solidFill>
              </a:endParaRPr>
            </a:p>
          </p:txBody>
        </p:sp>
        <p:sp>
          <p:nvSpPr>
            <p:cNvPr id="11" name="Rectangle 10"/>
            <p:cNvSpPr/>
            <p:nvPr/>
          </p:nvSpPr>
          <p:spPr>
            <a:xfrm>
              <a:off x="5853049" y="3259910"/>
              <a:ext cx="3000501" cy="338554"/>
            </a:xfrm>
            <a:prstGeom prst="rect">
              <a:avLst/>
            </a:prstGeom>
          </p:spPr>
          <p:txBody>
            <a:bodyPr wrap="none">
              <a:spAutoFit/>
            </a:bodyPr>
            <a:lstStyle/>
            <a:p>
              <a:r>
                <a:rPr lang="en-US" sz="1600" b="1" dirty="0">
                  <a:solidFill>
                    <a:prstClr val="black"/>
                  </a:solidFill>
                  <a:cs typeface="Arial" pitchFamily="34" charset="0"/>
                </a:rPr>
                <a:t>Speedup gained using data cache</a:t>
              </a:r>
              <a:endParaRPr lang="en-US" sz="1600" b="1" dirty="0">
                <a:solidFill>
                  <a:prstClr val="black"/>
                </a:solidFill>
              </a:endParaRPr>
            </a:p>
          </p:txBody>
        </p:sp>
      </p:grpSp>
      <p:grpSp>
        <p:nvGrpSpPr>
          <p:cNvPr id="7" name="Group 6"/>
          <p:cNvGrpSpPr/>
          <p:nvPr/>
        </p:nvGrpSpPr>
        <p:grpSpPr>
          <a:xfrm>
            <a:off x="4980127" y="10341820"/>
            <a:ext cx="6708960" cy="2510413"/>
            <a:chOff x="303633" y="3864818"/>
            <a:chExt cx="6708960" cy="2510413"/>
          </a:xfrm>
        </p:grpSpPr>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5377" y="3864818"/>
              <a:ext cx="3017216"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633" y="3864818"/>
              <a:ext cx="3429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241926" y="6019800"/>
              <a:ext cx="1552413" cy="338554"/>
            </a:xfrm>
            <a:prstGeom prst="rect">
              <a:avLst/>
            </a:prstGeom>
          </p:spPr>
          <p:txBody>
            <a:bodyPr wrap="none">
              <a:spAutoFit/>
            </a:bodyPr>
            <a:lstStyle/>
            <a:p>
              <a:r>
                <a:rPr lang="en-US" sz="1600" b="1" dirty="0">
                  <a:solidFill>
                    <a:prstClr val="black"/>
                  </a:solidFill>
                  <a:cs typeface="Arial" pitchFamily="34" charset="0"/>
                </a:rPr>
                <a:t>Scaling speedup</a:t>
              </a:r>
              <a:endParaRPr lang="en-US" sz="1600" b="1" dirty="0">
                <a:solidFill>
                  <a:prstClr val="black"/>
                </a:solidFill>
              </a:endParaRPr>
            </a:p>
          </p:txBody>
        </p:sp>
        <p:sp>
          <p:nvSpPr>
            <p:cNvPr id="13" name="Rectangle 12"/>
            <p:cNvSpPr/>
            <p:nvPr/>
          </p:nvSpPr>
          <p:spPr>
            <a:xfrm>
              <a:off x="4077152" y="6036677"/>
              <a:ext cx="2853666" cy="338554"/>
            </a:xfrm>
            <a:prstGeom prst="rect">
              <a:avLst/>
            </a:prstGeom>
          </p:spPr>
          <p:txBody>
            <a:bodyPr wrap="none">
              <a:spAutoFit/>
            </a:bodyPr>
            <a:lstStyle/>
            <a:p>
              <a:r>
                <a:rPr lang="en-US" sz="1600" b="1" dirty="0">
                  <a:solidFill>
                    <a:prstClr val="black"/>
                  </a:solidFill>
                  <a:cs typeface="Arial" pitchFamily="34" charset="0"/>
                </a:rPr>
                <a:t>Increasing number of iterations</a:t>
              </a:r>
              <a:endParaRPr lang="en-US" sz="1600" b="1" dirty="0">
                <a:solidFill>
                  <a:prstClr val="black"/>
                </a:solidFill>
              </a:endParaRPr>
            </a:p>
          </p:txBody>
        </p:sp>
      </p:grpSp>
      <p:pic>
        <p:nvPicPr>
          <p:cNvPr id="14" name="Picture 13" descr="k-means.png"/>
          <p:cNvPicPr>
            <a:picLocks noChangeAspect="1"/>
          </p:cNvPicPr>
          <p:nvPr/>
        </p:nvPicPr>
        <p:blipFill>
          <a:blip r:embed="rId9" cstate="print"/>
          <a:stretch>
            <a:fillRect/>
          </a:stretch>
        </p:blipFill>
        <p:spPr>
          <a:xfrm>
            <a:off x="4980129" y="7891610"/>
            <a:ext cx="2405563" cy="201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p:cNvSpPr/>
          <p:nvPr/>
        </p:nvSpPr>
        <p:spPr>
          <a:xfrm>
            <a:off x="5257800" y="3138929"/>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Number of Executing Map Task Histogram</a:t>
            </a:r>
            <a:endParaRPr lang="en-US" sz="1400" b="1" dirty="0">
              <a:solidFill>
                <a:prstClr val="black"/>
              </a:solidFill>
            </a:endParaRPr>
          </a:p>
        </p:txBody>
      </p:sp>
      <p:sp>
        <p:nvSpPr>
          <p:cNvPr id="20" name="Rectangle 19"/>
          <p:cNvSpPr/>
          <p:nvPr/>
        </p:nvSpPr>
        <p:spPr>
          <a:xfrm>
            <a:off x="603183" y="6027630"/>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Strong Scaling with 128M Data Points</a:t>
            </a:r>
            <a:endParaRPr lang="en-US" sz="1400" b="1" dirty="0">
              <a:solidFill>
                <a:prstClr val="black"/>
              </a:solidFill>
            </a:endParaRPr>
          </a:p>
        </p:txBody>
      </p:sp>
      <p:sp>
        <p:nvSpPr>
          <p:cNvPr id="21" name="Rectangle 20"/>
          <p:cNvSpPr/>
          <p:nvPr/>
        </p:nvSpPr>
        <p:spPr>
          <a:xfrm>
            <a:off x="5143500" y="619991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990600" y="3130871"/>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Task Execution Time Histogram</a:t>
            </a:r>
            <a:endParaRPr lang="en-US" sz="1400" b="1" dirty="0">
              <a:solidFill>
                <a:prstClr val="black"/>
              </a:solidFill>
            </a:endParaRPr>
          </a:p>
        </p:txBody>
      </p:sp>
      <p:pic>
        <p:nvPicPr>
          <p:cNvPr id="9"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9600" y="1134669"/>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914974"/>
            <a:ext cx="2895600" cy="439387"/>
          </a:xfrm>
          <a:prstGeom prst="wedgeRoundRectCallout">
            <a:avLst>
              <a:gd name="adj1" fmla="val -21252"/>
              <a:gd name="adj2" fmla="val 119256"/>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First iteration performs the initial data fetch</a:t>
            </a:r>
          </a:p>
        </p:txBody>
      </p:sp>
      <p:sp>
        <p:nvSpPr>
          <p:cNvPr id="23" name="Rounded Rectangular Callout 22"/>
          <p:cNvSpPr/>
          <p:nvPr/>
        </p:nvSpPr>
        <p:spPr>
          <a:xfrm>
            <a:off x="5246826" y="695283"/>
            <a:ext cx="2895600" cy="439387"/>
          </a:xfrm>
          <a:prstGeom prst="wedgeRoundRectCallout">
            <a:avLst>
              <a:gd name="adj1" fmla="val -22482"/>
              <a:gd name="adj2" fmla="val 97635"/>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Overhead between iterations</a:t>
            </a:r>
          </a:p>
        </p:txBody>
      </p:sp>
      <p:sp>
        <p:nvSpPr>
          <p:cNvPr id="24" name="Rounded Rectangular Callout 23"/>
          <p:cNvSpPr/>
          <p:nvPr/>
        </p:nvSpPr>
        <p:spPr>
          <a:xfrm>
            <a:off x="990600" y="4909482"/>
            <a:ext cx="3352800" cy="439387"/>
          </a:xfrm>
          <a:prstGeom prst="wedgeRoundRectCallout">
            <a:avLst>
              <a:gd name="adj1" fmla="val -22583"/>
              <a:gd name="adj2" fmla="val -169258"/>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smtClean="0">
                <a:solidFill>
                  <a:prstClr val="black"/>
                </a:solidFill>
              </a:rPr>
              <a:t>Hadoop </a:t>
            </a:r>
            <a:r>
              <a:rPr lang="en-US" sz="1600" b="1" dirty="0">
                <a:solidFill>
                  <a:prstClr val="black"/>
                </a:solidFill>
              </a:rPr>
              <a:t>on bare metal </a:t>
            </a:r>
            <a:r>
              <a:rPr lang="en-US" sz="1600" b="1" dirty="0" smtClean="0">
                <a:solidFill>
                  <a:prstClr val="black"/>
                </a:solidFill>
              </a:rPr>
              <a:t> scales worst</a:t>
            </a:r>
            <a:endParaRPr lang="en-US" sz="1600" b="1" dirty="0">
              <a:solidFill>
                <a:prstClr val="black"/>
              </a:solidFill>
            </a:endParaRPr>
          </a:p>
        </p:txBody>
      </p:sp>
      <p:graphicFrame>
        <p:nvGraphicFramePr>
          <p:cNvPr id="26" name="Chart 25"/>
          <p:cNvGraphicFramePr>
            <a:graphicFrameLocks/>
          </p:cNvGraphicFramePr>
          <p:nvPr>
            <p:extLst>
              <p:ext uri="{D42A27DB-BD31-4B8C-83A1-F6EECF244321}">
                <p14:modId xmlns:p14="http://schemas.microsoft.com/office/powerpoint/2010/main" val="2110475037"/>
              </p:ext>
            </p:extLst>
          </p:nvPr>
        </p:nvGraphicFramePr>
        <p:xfrm>
          <a:off x="4343400" y="3534712"/>
          <a:ext cx="4903671" cy="2743111"/>
        </p:xfrm>
        <a:graphic>
          <a:graphicData uri="http://schemas.openxmlformats.org/drawingml/2006/chart">
            <c:chart xmlns:c="http://schemas.openxmlformats.org/drawingml/2006/chart" xmlns:r="http://schemas.openxmlformats.org/officeDocument/2006/relationships" r:id="rId11"/>
          </a:graphicData>
        </a:graphic>
      </p:graphicFrame>
      <p:sp>
        <p:nvSpPr>
          <p:cNvPr id="15" name="TextBox 14"/>
          <p:cNvSpPr txBox="1"/>
          <p:nvPr/>
        </p:nvSpPr>
        <p:spPr>
          <a:xfrm>
            <a:off x="7924800" y="3930134"/>
            <a:ext cx="938077" cy="369332"/>
          </a:xfrm>
          <a:prstGeom prst="rect">
            <a:avLst/>
          </a:prstGeom>
          <a:solidFill>
            <a:srgbClr val="C2E59B"/>
          </a:solidFill>
        </p:spPr>
        <p:txBody>
          <a:bodyPr wrap="none" rtlCol="0">
            <a:spAutoFit/>
          </a:bodyPr>
          <a:lstStyle/>
          <a:p>
            <a:r>
              <a:rPr lang="en-US" b="1" dirty="0" smtClean="0"/>
              <a:t>Hadoop</a:t>
            </a:r>
            <a:endParaRPr lang="en-US" b="1" dirty="0"/>
          </a:p>
        </p:txBody>
      </p:sp>
      <p:sp>
        <p:nvSpPr>
          <p:cNvPr id="27" name="TextBox 26"/>
          <p:cNvSpPr txBox="1"/>
          <p:nvPr/>
        </p:nvSpPr>
        <p:spPr>
          <a:xfrm>
            <a:off x="7870968" y="4579825"/>
            <a:ext cx="882678" cy="369332"/>
          </a:xfrm>
          <a:prstGeom prst="rect">
            <a:avLst/>
          </a:prstGeom>
          <a:solidFill>
            <a:srgbClr val="FF9797"/>
          </a:solidFill>
        </p:spPr>
        <p:txBody>
          <a:bodyPr wrap="none" rtlCol="0">
            <a:spAutoFit/>
          </a:bodyPr>
          <a:lstStyle/>
          <a:p>
            <a:r>
              <a:rPr lang="en-US" b="1" dirty="0" smtClean="0"/>
              <a:t>Twister</a:t>
            </a:r>
            <a:endParaRPr lang="en-US" b="1" dirty="0"/>
          </a:p>
        </p:txBody>
      </p:sp>
      <p:sp>
        <p:nvSpPr>
          <p:cNvPr id="28" name="TextBox 27"/>
          <p:cNvSpPr txBox="1"/>
          <p:nvPr/>
        </p:nvSpPr>
        <p:spPr>
          <a:xfrm>
            <a:off x="5508196" y="5288973"/>
            <a:ext cx="3635804" cy="369332"/>
          </a:xfrm>
          <a:prstGeom prst="rect">
            <a:avLst/>
          </a:prstGeom>
          <a:solidFill>
            <a:srgbClr val="6FC9F1"/>
          </a:solidFill>
        </p:spPr>
        <p:txBody>
          <a:bodyPr wrap="none" rtlCol="0">
            <a:spAutoFit/>
          </a:bodyPr>
          <a:lstStyle/>
          <a:p>
            <a:r>
              <a:rPr lang="en-US" b="1" dirty="0" smtClean="0"/>
              <a:t>Twister4Azure</a:t>
            </a:r>
            <a:r>
              <a:rPr lang="en-US" b="1" dirty="0"/>
              <a:t>(adjusted for C#/Java</a:t>
            </a:r>
            <a:r>
              <a:rPr lang="en-US" b="1" dirty="0" smtClean="0"/>
              <a:t>)</a:t>
            </a:r>
            <a:endParaRPr lang="en-US" b="1" dirty="0"/>
          </a:p>
        </p:txBody>
      </p:sp>
      <p:sp>
        <p:nvSpPr>
          <p:cNvPr id="29" name="TextBox 28"/>
          <p:cNvSpPr txBox="1"/>
          <p:nvPr/>
        </p:nvSpPr>
        <p:spPr>
          <a:xfrm>
            <a:off x="3645894" y="1539027"/>
            <a:ext cx="1547411" cy="369332"/>
          </a:xfrm>
          <a:prstGeom prst="rect">
            <a:avLst/>
          </a:prstGeom>
          <a:solidFill>
            <a:srgbClr val="FFFFCC"/>
          </a:solidFill>
          <a:ln w="38100">
            <a:solidFill>
              <a:schemeClr val="tx1"/>
            </a:solidFill>
          </a:ln>
        </p:spPr>
        <p:txBody>
          <a:bodyPr wrap="none" rtlCol="0">
            <a:spAutoFit/>
          </a:bodyPr>
          <a:lstStyle/>
          <a:p>
            <a:r>
              <a:rPr lang="en-US" b="1" dirty="0" smtClean="0"/>
              <a:t>Twister4Azure</a:t>
            </a:r>
            <a:endParaRPr lang="en-US" b="1" dirty="0"/>
          </a:p>
        </p:txBody>
      </p:sp>
      <p:sp>
        <p:nvSpPr>
          <p:cNvPr id="18" name="TextBox 17"/>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custDataLst>
      <p:tags r:id="rId1"/>
    </p:custDataLst>
    <p:extLst>
      <p:ext uri="{BB962C8B-B14F-4D97-AF65-F5344CB8AC3E}">
        <p14:creationId xmlns:p14="http://schemas.microsoft.com/office/powerpoint/2010/main" val="138062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Intensive Futures?</a:t>
            </a:r>
            <a:endParaRPr lang="en-US" dirty="0"/>
          </a:p>
        </p:txBody>
      </p:sp>
      <p:sp>
        <p:nvSpPr>
          <p:cNvPr id="3" name="Content Placeholder 2"/>
          <p:cNvSpPr>
            <a:spLocks noGrp="1"/>
          </p:cNvSpPr>
          <p:nvPr>
            <p:ph idx="1"/>
          </p:nvPr>
        </p:nvSpPr>
        <p:spPr>
          <a:xfrm>
            <a:off x="0" y="1295400"/>
            <a:ext cx="9144000" cy="4525963"/>
          </a:xfrm>
        </p:spPr>
        <p:txBody>
          <a:bodyPr/>
          <a:lstStyle/>
          <a:p>
            <a:r>
              <a:rPr lang="en-US" b="1" dirty="0" smtClean="0"/>
              <a:t>Data analytics</a:t>
            </a:r>
            <a:r>
              <a:rPr lang="en-US" dirty="0" smtClean="0"/>
              <a:t> hugely important</a:t>
            </a:r>
          </a:p>
          <a:p>
            <a:r>
              <a:rPr lang="en-US" dirty="0" smtClean="0"/>
              <a:t>Microsoft dropped Dryad and replaced with Hadoop</a:t>
            </a:r>
          </a:p>
          <a:p>
            <a:r>
              <a:rPr lang="en-US" dirty="0" smtClean="0"/>
              <a:t>Amazon offers Hadoop and Google invented it</a:t>
            </a:r>
          </a:p>
          <a:p>
            <a:r>
              <a:rPr lang="en-US" dirty="0" smtClean="0"/>
              <a:t>Hadoop doesn’t work well on iterative algorithms</a:t>
            </a:r>
          </a:p>
          <a:p>
            <a:r>
              <a:rPr lang="en-US" dirty="0" smtClean="0"/>
              <a:t>Need a </a:t>
            </a:r>
            <a:r>
              <a:rPr lang="en-US" b="1" dirty="0" smtClean="0"/>
              <a:t>coordinated effort to build robust algorithms that scale well</a:t>
            </a:r>
          </a:p>
          <a:p>
            <a:r>
              <a:rPr lang="en-US" b="1" dirty="0" smtClean="0"/>
              <a:t>Academic Business Collaboration</a:t>
            </a:r>
            <a:r>
              <a:rPr lang="en-US" dirty="0" smtClean="0"/>
              <a: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a:p>
        </p:txBody>
      </p:sp>
    </p:spTree>
    <p:extLst>
      <p:ext uri="{BB962C8B-B14F-4D97-AF65-F5344CB8AC3E}">
        <p14:creationId xmlns:p14="http://schemas.microsoft.com/office/powerpoint/2010/main" val="3412289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831975"/>
          </a:xfrm>
        </p:spPr>
        <p:txBody>
          <a:bodyPr/>
          <a:lstStyle/>
          <a:p>
            <a:r>
              <a:rPr lang="en-US" sz="5400" dirty="0" smtClean="0"/>
              <a:t>Infrastructure </a:t>
            </a:r>
            <a:r>
              <a:rPr lang="en-US" sz="5400" dirty="0"/>
              <a:t>as a </a:t>
            </a:r>
            <a:r>
              <a:rPr lang="en-US" sz="5400" dirty="0" smtClean="0"/>
              <a:t>Service</a:t>
            </a:r>
            <a:br>
              <a:rPr lang="en-US" sz="5400" dirty="0" smtClean="0"/>
            </a:br>
            <a:r>
              <a:rPr lang="en-US" sz="5400" dirty="0" smtClean="0"/>
              <a:t>Platforms as </a:t>
            </a:r>
            <a:r>
              <a:rPr lang="en-US" sz="5400" dirty="0"/>
              <a:t>a Service</a:t>
            </a:r>
            <a:br>
              <a:rPr lang="en-US" sz="5400" dirty="0"/>
            </a:br>
            <a:r>
              <a:rPr lang="en-US" sz="5400" dirty="0" smtClean="0"/>
              <a:t>Software </a:t>
            </a:r>
            <a:r>
              <a:rPr lang="en-US" sz="5400" dirty="0"/>
              <a:t>as a Service</a:t>
            </a:r>
          </a:p>
        </p:txBody>
      </p:sp>
      <p:sp>
        <p:nvSpPr>
          <p:cNvPr id="3" name="Slide Number Placeholder 2"/>
          <p:cNvSpPr>
            <a:spLocks noGrp="1"/>
          </p:cNvSpPr>
          <p:nvPr>
            <p:ph type="sldNum" sz="quarter" idx="12"/>
          </p:nvPr>
        </p:nvSpPr>
        <p:spPr/>
        <p:txBody>
          <a:bodyPr/>
          <a:lstStyle/>
          <a:p>
            <a:fld id="{D8CFE096-9650-498C-990C-20F2420C253B}" type="slidenum">
              <a:rPr lang="en-US" smtClean="0"/>
              <a:pPr/>
              <a:t>33</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34</a:t>
            </a:fld>
            <a:endParaRPr lang="en-US"/>
          </a:p>
        </p:txBody>
      </p:sp>
      <p:sp>
        <p:nvSpPr>
          <p:cNvPr id="27" name="TextBox 26"/>
          <p:cNvSpPr txBox="1"/>
          <p:nvPr/>
        </p:nvSpPr>
        <p:spPr>
          <a:xfrm>
            <a:off x="-39604" y="228600"/>
            <a:ext cx="9183604" cy="646331"/>
          </a:xfrm>
          <a:prstGeom prst="rect">
            <a:avLst/>
          </a:prstGeom>
          <a:noFill/>
        </p:spPr>
        <p:txBody>
          <a:bodyPr wrap="none" rtlCol="0">
            <a:spAutoFit/>
          </a:bodyPr>
          <a:lstStyle/>
          <a:p>
            <a:pPr algn="ctr"/>
            <a:r>
              <a:rPr lang="en-US" sz="3600" b="1" dirty="0" smtClean="0"/>
              <a:t>Infrastructure, Platforms, Software as a Service</a:t>
            </a:r>
            <a:endParaRPr lang="en-US" sz="3600"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94" y="914400"/>
            <a:ext cx="667293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003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914400"/>
            <a:ext cx="9144000" cy="5638800"/>
          </a:xfrm>
        </p:spPr>
        <p:txBody>
          <a:bodyPr>
            <a:normAutofit fontScale="85000" lnSpcReduction="20000"/>
          </a:bodyPr>
          <a:lstStyle/>
          <a:p>
            <a:r>
              <a:rPr lang="en-US" sz="2800" dirty="0" smtClean="0"/>
              <a:t>Job Management </a:t>
            </a:r>
          </a:p>
          <a:p>
            <a:pPr lvl="1"/>
            <a:r>
              <a:rPr lang="en-US" sz="2400" b="1" dirty="0"/>
              <a:t>Queues</a:t>
            </a:r>
            <a:r>
              <a:rPr lang="en-US" sz="2400" dirty="0"/>
              <a:t> to manage multiple tasks</a:t>
            </a:r>
          </a:p>
          <a:p>
            <a:pPr lvl="1"/>
            <a:r>
              <a:rPr lang="en-US" sz="2400" b="1" dirty="0"/>
              <a:t>Tables</a:t>
            </a:r>
            <a:r>
              <a:rPr lang="en-US" sz="2400" dirty="0"/>
              <a:t> to track job </a:t>
            </a:r>
            <a:r>
              <a:rPr lang="en-US" sz="2400" dirty="0" smtClean="0"/>
              <a:t>information</a:t>
            </a:r>
          </a:p>
          <a:p>
            <a:pPr lvl="1"/>
            <a:r>
              <a:rPr lang="en-US" sz="2400" b="1" dirty="0"/>
              <a:t>Workflow </a:t>
            </a:r>
            <a:r>
              <a:rPr lang="en-US" sz="2400" dirty="0"/>
              <a:t>to link multiple services (functions</a:t>
            </a:r>
            <a:r>
              <a:rPr lang="en-US" sz="2400" dirty="0" smtClean="0"/>
              <a:t>)</a:t>
            </a:r>
          </a:p>
          <a:p>
            <a:r>
              <a:rPr lang="en-US" sz="2800" dirty="0" smtClean="0"/>
              <a:t>Programming Model</a:t>
            </a:r>
          </a:p>
          <a:p>
            <a:pPr lvl="1"/>
            <a:r>
              <a:rPr lang="en-US" sz="2400" b="1" dirty="0" err="1"/>
              <a:t>MapReduce</a:t>
            </a:r>
            <a:r>
              <a:rPr lang="en-US" sz="2400" dirty="0"/>
              <a:t> and </a:t>
            </a:r>
            <a:r>
              <a:rPr lang="en-US" sz="2400" b="1" dirty="0"/>
              <a:t>Iterative </a:t>
            </a:r>
            <a:r>
              <a:rPr lang="en-US" sz="2400" b="1" dirty="0" err="1"/>
              <a:t>MapReduce</a:t>
            </a:r>
            <a:r>
              <a:rPr lang="en-US" sz="2400" b="1" dirty="0"/>
              <a:t> </a:t>
            </a:r>
            <a:r>
              <a:rPr lang="en-US" sz="2400" dirty="0"/>
              <a:t>to support </a:t>
            </a:r>
            <a:r>
              <a:rPr lang="en-US" sz="2400" dirty="0" smtClean="0"/>
              <a:t>parallelism</a:t>
            </a:r>
            <a:endParaRPr lang="en-US" sz="2400" dirty="0"/>
          </a:p>
          <a:p>
            <a:r>
              <a:rPr lang="en-US" sz="2800" dirty="0" smtClean="0"/>
              <a:t>Data Management</a:t>
            </a:r>
          </a:p>
          <a:p>
            <a:pPr lvl="1"/>
            <a:r>
              <a:rPr lang="en-US" sz="2400" dirty="0"/>
              <a:t>HDFS style </a:t>
            </a:r>
            <a:r>
              <a:rPr lang="en-US" sz="2400" b="1" dirty="0"/>
              <a:t>file system </a:t>
            </a:r>
            <a:r>
              <a:rPr lang="en-US" sz="2400" dirty="0"/>
              <a:t>to collocate data and </a:t>
            </a:r>
            <a:r>
              <a:rPr lang="en-US" sz="2400" dirty="0" smtClean="0"/>
              <a:t>computing</a:t>
            </a:r>
          </a:p>
          <a:p>
            <a:pPr lvl="1"/>
            <a:r>
              <a:rPr lang="en-US" sz="2600" b="1" dirty="0"/>
              <a:t>Data Parallel Languages </a:t>
            </a:r>
            <a:r>
              <a:rPr lang="en-US" sz="2600" dirty="0"/>
              <a:t>like Pig; more successful than HPF</a:t>
            </a:r>
            <a:r>
              <a:rPr lang="en-US" sz="2600" dirty="0" smtClean="0"/>
              <a:t>?</a:t>
            </a:r>
          </a:p>
          <a:p>
            <a:r>
              <a:rPr lang="en-US" sz="2800" dirty="0" smtClean="0"/>
              <a:t>Interaction Management</a:t>
            </a:r>
          </a:p>
          <a:p>
            <a:pPr lvl="1"/>
            <a:r>
              <a:rPr lang="en-US" sz="2400" b="1" dirty="0"/>
              <a:t>Services </a:t>
            </a:r>
            <a:r>
              <a:rPr lang="en-US" sz="2400" dirty="0"/>
              <a:t>for everything</a:t>
            </a:r>
          </a:p>
          <a:p>
            <a:pPr lvl="1"/>
            <a:r>
              <a:rPr lang="en-US" sz="2400" b="1" dirty="0"/>
              <a:t>Portals</a:t>
            </a:r>
            <a:r>
              <a:rPr lang="en-US" sz="2400" dirty="0"/>
              <a:t> as User </a:t>
            </a:r>
            <a:r>
              <a:rPr lang="en-US" sz="2400" dirty="0" smtClean="0"/>
              <a:t>Interface</a:t>
            </a:r>
          </a:p>
          <a:p>
            <a:pPr lvl="1"/>
            <a:r>
              <a:rPr lang="en-US" sz="2400" b="1" dirty="0" smtClean="0"/>
              <a:t>Scripting</a:t>
            </a:r>
            <a:r>
              <a:rPr lang="en-US" sz="2400" dirty="0" smtClean="0"/>
              <a:t> for fast prototyping</a:t>
            </a:r>
          </a:p>
          <a:p>
            <a:pPr lvl="1"/>
            <a:r>
              <a:rPr lang="en-US" sz="2400" b="1" dirty="0"/>
              <a:t>Appliances</a:t>
            </a:r>
            <a:r>
              <a:rPr lang="en-US" sz="2400" dirty="0"/>
              <a:t> and </a:t>
            </a:r>
            <a:r>
              <a:rPr lang="en-US" sz="2400" b="1" dirty="0"/>
              <a:t>Roles</a:t>
            </a:r>
            <a:r>
              <a:rPr lang="en-US" sz="2400" dirty="0"/>
              <a:t> as customized </a:t>
            </a:r>
            <a:r>
              <a:rPr lang="en-US" sz="2400" dirty="0" smtClean="0"/>
              <a:t>images</a:t>
            </a:r>
          </a:p>
          <a:p>
            <a:r>
              <a:rPr lang="en-US" sz="2800" dirty="0" smtClean="0"/>
              <a:t>New </a:t>
            </a:r>
            <a:r>
              <a:rPr lang="en-US" sz="2800" dirty="0" err="1" smtClean="0"/>
              <a:t>Generetion</a:t>
            </a:r>
            <a:r>
              <a:rPr lang="en-US" sz="2800" dirty="0" smtClean="0"/>
              <a:t> Software tools </a:t>
            </a:r>
          </a:p>
          <a:p>
            <a:pPr lvl="1"/>
            <a:r>
              <a:rPr lang="en-US" sz="2400" dirty="0" smtClean="0"/>
              <a:t>like </a:t>
            </a:r>
            <a:r>
              <a:rPr lang="en-US" sz="2400" b="1" dirty="0" smtClean="0"/>
              <a:t>Google App Engine, </a:t>
            </a:r>
            <a:r>
              <a:rPr lang="en-US" sz="2400" b="1" dirty="0" err="1" smtClean="0"/>
              <a:t>memcached</a:t>
            </a:r>
            <a:endParaRPr lang="en-US" sz="2400" b="1"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Tree>
    <p:extLst>
      <p:ext uri="{BB962C8B-B14F-4D97-AF65-F5344CB8AC3E}">
        <p14:creationId xmlns:p14="http://schemas.microsoft.com/office/powerpoint/2010/main" val="1987159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(including Grid) </a:t>
            </a:r>
            <a:r>
              <a:rPr lang="en-US" sz="3600" dirty="0" err="1" smtClean="0"/>
              <a:t>PaaS</a:t>
            </a:r>
            <a:endParaRPr lang="en-US" sz="3600" dirty="0"/>
          </a:p>
        </p:txBody>
      </p:sp>
      <p:sp>
        <p:nvSpPr>
          <p:cNvPr id="3" name="Content Placeholder 2"/>
          <p:cNvSpPr>
            <a:spLocks noGrp="1"/>
          </p:cNvSpPr>
          <p:nvPr>
            <p:ph idx="1"/>
          </p:nvPr>
        </p:nvSpPr>
        <p:spPr>
          <a:xfrm>
            <a:off x="0" y="1219200"/>
            <a:ext cx="9144000" cy="5029200"/>
          </a:xfrm>
        </p:spPr>
        <p:txBody>
          <a:bodyPr>
            <a:normAutofit fontScale="85000" lnSpcReduction="10000"/>
          </a:bodyPr>
          <a:lstStyle/>
          <a:p>
            <a:r>
              <a:rPr lang="en-US" sz="2800" b="1" dirty="0" smtClean="0"/>
              <a:t>Job Management</a:t>
            </a:r>
          </a:p>
          <a:p>
            <a:pPr lvl="1"/>
            <a:r>
              <a:rPr lang="en-US" sz="2400" b="1" dirty="0" smtClean="0"/>
              <a:t>Queues, Services Portals</a:t>
            </a:r>
            <a:r>
              <a:rPr lang="en-US" sz="2400" dirty="0" smtClean="0"/>
              <a:t> and </a:t>
            </a:r>
            <a:r>
              <a:rPr lang="en-US" sz="2400" b="1" dirty="0" smtClean="0"/>
              <a:t>Workflow</a:t>
            </a:r>
            <a:r>
              <a:rPr lang="en-US" sz="2400" dirty="0" smtClean="0"/>
              <a:t> as in clouds</a:t>
            </a:r>
          </a:p>
          <a:p>
            <a:r>
              <a:rPr lang="en-US" sz="2800" b="1" dirty="0" smtClean="0"/>
              <a:t>Programming Model</a:t>
            </a:r>
          </a:p>
          <a:p>
            <a:pPr lvl="1"/>
            <a:r>
              <a:rPr lang="en-US" sz="2400" b="1" dirty="0" smtClean="0"/>
              <a:t>MPI </a:t>
            </a:r>
            <a:r>
              <a:rPr lang="en-US" sz="2400" dirty="0" smtClean="0"/>
              <a:t>and </a:t>
            </a:r>
            <a:r>
              <a:rPr lang="en-US" sz="2400" b="1" dirty="0" smtClean="0"/>
              <a:t>GPU/multicore threaded</a:t>
            </a:r>
            <a:r>
              <a:rPr lang="en-US" sz="2400" dirty="0" smtClean="0"/>
              <a:t> parallelism</a:t>
            </a:r>
          </a:p>
          <a:p>
            <a:pPr lvl="1"/>
            <a:r>
              <a:rPr lang="en-US" sz="2400" b="1" dirty="0"/>
              <a:t>Wonderful libraries </a:t>
            </a:r>
            <a:r>
              <a:rPr lang="en-US" sz="2400" dirty="0"/>
              <a:t>supporting parallel linear algebra, particle evolution, partial differential equation </a:t>
            </a:r>
            <a:r>
              <a:rPr lang="en-US" sz="2400" dirty="0" smtClean="0"/>
              <a:t>solution</a:t>
            </a:r>
            <a:endParaRPr lang="en-US" sz="2800" b="1" dirty="0" smtClean="0"/>
          </a:p>
          <a:p>
            <a:r>
              <a:rPr lang="en-US" sz="2800" b="1" dirty="0" smtClean="0"/>
              <a:t>Data Management</a:t>
            </a:r>
          </a:p>
          <a:p>
            <a:pPr lvl="1"/>
            <a:r>
              <a:rPr lang="en-US" sz="2400" b="1" dirty="0" err="1" smtClean="0"/>
              <a:t>GridFTP</a:t>
            </a:r>
            <a:r>
              <a:rPr lang="en-US" sz="2400" b="1" dirty="0" smtClean="0"/>
              <a:t> </a:t>
            </a:r>
            <a:r>
              <a:rPr lang="en-US" sz="2400" dirty="0" smtClean="0"/>
              <a:t>and high speed networking</a:t>
            </a:r>
          </a:p>
          <a:p>
            <a:pPr lvl="1"/>
            <a:r>
              <a:rPr lang="en-US" sz="2400" b="1" dirty="0"/>
              <a:t>Parallel I/O </a:t>
            </a:r>
            <a:r>
              <a:rPr lang="en-US" sz="2400" dirty="0"/>
              <a:t>for high performance in an </a:t>
            </a:r>
            <a:r>
              <a:rPr lang="en-US" sz="2400" dirty="0" smtClean="0"/>
              <a:t>application</a:t>
            </a:r>
          </a:p>
          <a:p>
            <a:pPr lvl="1"/>
            <a:r>
              <a:rPr lang="en-US" sz="2400" b="1" dirty="0"/>
              <a:t>Wide area File System </a:t>
            </a:r>
            <a:r>
              <a:rPr lang="en-US" sz="2400" dirty="0"/>
              <a:t>(e.g. </a:t>
            </a:r>
            <a:r>
              <a:rPr lang="en-US" sz="2400" dirty="0" err="1"/>
              <a:t>Lustre</a:t>
            </a:r>
            <a:r>
              <a:rPr lang="en-US" sz="2400" dirty="0"/>
              <a:t>) supporting file </a:t>
            </a:r>
            <a:r>
              <a:rPr lang="en-US" sz="2400" dirty="0" smtClean="0"/>
              <a:t>sharing</a:t>
            </a:r>
          </a:p>
          <a:p>
            <a:r>
              <a:rPr lang="en-US" sz="2800" b="1" dirty="0" smtClean="0"/>
              <a:t>Interaction Management and Tools</a:t>
            </a:r>
          </a:p>
          <a:p>
            <a:pPr lvl="1"/>
            <a:r>
              <a:rPr lang="en-US" sz="2400" b="1" dirty="0" smtClean="0"/>
              <a:t>Globus, Condor, SAGA, Unicore, Genesis </a:t>
            </a:r>
            <a:r>
              <a:rPr lang="en-US" sz="2400" dirty="0" smtClean="0"/>
              <a:t>for Grids</a:t>
            </a:r>
          </a:p>
          <a:p>
            <a:pPr lvl="1"/>
            <a:r>
              <a:rPr lang="en-US" sz="2400" dirty="0" smtClean="0"/>
              <a:t>Scientific </a:t>
            </a:r>
            <a:r>
              <a:rPr lang="en-US" sz="2400" b="1" dirty="0" smtClean="0"/>
              <a:t>Visualization</a:t>
            </a:r>
          </a:p>
          <a:p>
            <a:r>
              <a:rPr lang="en-US" sz="2800" b="1" dirty="0" smtClean="0">
                <a:solidFill>
                  <a:srgbClr val="FF0000"/>
                </a:solidFill>
              </a:rPr>
              <a:t>Let’s unify Cloud and HPC </a:t>
            </a:r>
            <a:r>
              <a:rPr lang="en-US" sz="2800" b="1" dirty="0" err="1" smtClean="0">
                <a:solidFill>
                  <a:srgbClr val="FF0000"/>
                </a:solidFill>
              </a:rPr>
              <a:t>PaaS</a:t>
            </a:r>
            <a:r>
              <a:rPr lang="en-US" sz="2800" b="1" dirty="0" smtClean="0">
                <a:solidFill>
                  <a:srgbClr val="FF0000"/>
                </a:solidFill>
              </a:rPr>
              <a:t> and add Computer Science </a:t>
            </a:r>
            <a:r>
              <a:rPr lang="en-US" sz="2800" b="1" dirty="0" err="1" smtClean="0">
                <a:solidFill>
                  <a:srgbClr val="FF0000"/>
                </a:solidFill>
              </a:rPr>
              <a:t>PaaS</a:t>
            </a:r>
            <a:r>
              <a:rPr lang="en-US" sz="2800" dirty="0" smtClean="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36</a:t>
            </a:fld>
            <a:endParaRPr lang="en-US"/>
          </a:p>
        </p:txBody>
      </p:sp>
    </p:spTree>
    <p:extLst>
      <p:ext uri="{BB962C8B-B14F-4D97-AF65-F5344CB8AC3E}">
        <p14:creationId xmlns:p14="http://schemas.microsoft.com/office/powerpoint/2010/main" val="2324621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578"/>
            <a:ext cx="8229600" cy="891822"/>
          </a:xfrm>
        </p:spPr>
        <p:txBody>
          <a:bodyPr/>
          <a:lstStyle/>
          <a:p>
            <a:r>
              <a:rPr lang="en-US" dirty="0" smtClean="0"/>
              <a:t>Computer Science </a:t>
            </a:r>
            <a:r>
              <a:rPr lang="en-US" dirty="0" err="1" smtClean="0"/>
              <a:t>PaaS</a:t>
            </a:r>
            <a:endParaRPr lang="en-US" dirty="0"/>
          </a:p>
        </p:txBody>
      </p:sp>
      <p:sp>
        <p:nvSpPr>
          <p:cNvPr id="3" name="Content Placeholder 2"/>
          <p:cNvSpPr>
            <a:spLocks noGrp="1"/>
          </p:cNvSpPr>
          <p:nvPr>
            <p:ph idx="1"/>
          </p:nvPr>
        </p:nvSpPr>
        <p:spPr>
          <a:xfrm>
            <a:off x="152400" y="762000"/>
            <a:ext cx="8839200" cy="5257800"/>
          </a:xfrm>
        </p:spPr>
        <p:txBody>
          <a:bodyPr/>
          <a:lstStyle/>
          <a:p>
            <a:r>
              <a:rPr lang="en-US" dirty="0" smtClean="0"/>
              <a:t>Tools to support Compiler Development</a:t>
            </a:r>
          </a:p>
          <a:p>
            <a:r>
              <a:rPr lang="en-US" dirty="0" smtClean="0"/>
              <a:t>Performance tools at several levels</a:t>
            </a:r>
          </a:p>
          <a:p>
            <a:r>
              <a:rPr lang="en-US" dirty="0" smtClean="0"/>
              <a:t>Components of Software Stacks</a:t>
            </a:r>
          </a:p>
          <a:p>
            <a:r>
              <a:rPr lang="en-US" dirty="0" smtClean="0"/>
              <a:t>Experimental language Support</a:t>
            </a:r>
          </a:p>
          <a:p>
            <a:r>
              <a:rPr lang="en-US" dirty="0" smtClean="0"/>
              <a:t>Messaging Middleware (Pub-Sub)</a:t>
            </a:r>
          </a:p>
          <a:p>
            <a:r>
              <a:rPr lang="en-US" dirty="0" smtClean="0"/>
              <a:t>Semantic Web and Database tools</a:t>
            </a:r>
          </a:p>
          <a:p>
            <a:r>
              <a:rPr lang="en-US" dirty="0" smtClean="0"/>
              <a:t>Simulators</a:t>
            </a:r>
          </a:p>
          <a:p>
            <a:r>
              <a:rPr lang="en-US" dirty="0" smtClean="0"/>
              <a:t>System Development Environments</a:t>
            </a:r>
          </a:p>
          <a:p>
            <a:r>
              <a:rPr lang="en-US" dirty="0" smtClean="0"/>
              <a:t>Open Source Software from Linux to Apache</a:t>
            </a:r>
          </a:p>
          <a:p>
            <a:pPr marL="0" indent="0">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37</a:t>
            </a:fld>
            <a:endParaRPr lang="en-US"/>
          </a:p>
        </p:txBody>
      </p:sp>
    </p:spTree>
    <p:extLst>
      <p:ext uri="{BB962C8B-B14F-4D97-AF65-F5344CB8AC3E}">
        <p14:creationId xmlns:p14="http://schemas.microsoft.com/office/powerpoint/2010/main" val="4119176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Cloud Opportunities </a:t>
            </a:r>
            <a:r>
              <a:rPr lang="en-US" dirty="0" smtClean="0"/>
              <a:t/>
            </a:r>
            <a:br>
              <a:rPr lang="en-US" dirty="0" smtClean="0"/>
            </a:br>
            <a:r>
              <a:rPr lang="en-US" dirty="0" smtClean="0"/>
              <a:t>and </a:t>
            </a:r>
            <a:r>
              <a:rPr lang="en-US" dirty="0"/>
              <a:t>Data Repositories</a:t>
            </a:r>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38</a:t>
            </a:fld>
            <a:endParaRPr lang="en-US"/>
          </a:p>
        </p:txBody>
      </p:sp>
    </p:spTree>
    <p:extLst>
      <p:ext uri="{BB962C8B-B14F-4D97-AF65-F5344CB8AC3E}">
        <p14:creationId xmlns:p14="http://schemas.microsoft.com/office/powerpoint/2010/main" val="1089816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aaS</a:t>
            </a:r>
            <a:r>
              <a:rPr lang="en-US" dirty="0" smtClean="0"/>
              <a:t> versus Roles/Appliances</a:t>
            </a:r>
            <a:endParaRPr lang="en-US" dirty="0"/>
          </a:p>
        </p:txBody>
      </p:sp>
      <p:sp>
        <p:nvSpPr>
          <p:cNvPr id="3" name="Content Placeholder 2"/>
          <p:cNvSpPr>
            <a:spLocks noGrp="1"/>
          </p:cNvSpPr>
          <p:nvPr>
            <p:ph idx="1"/>
          </p:nvPr>
        </p:nvSpPr>
        <p:spPr>
          <a:xfrm>
            <a:off x="0" y="838200"/>
            <a:ext cx="9067800" cy="4525963"/>
          </a:xfrm>
        </p:spPr>
        <p:txBody>
          <a:bodyPr/>
          <a:lstStyle/>
          <a:p>
            <a:r>
              <a:rPr lang="en-US" sz="2800" dirty="0" smtClean="0"/>
              <a:t>If you package a capability X as </a:t>
            </a:r>
            <a:r>
              <a:rPr lang="en-US" sz="2800" b="1" dirty="0" err="1" smtClean="0"/>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t>role</a:t>
            </a:r>
            <a:r>
              <a:rPr lang="en-US" sz="2800" dirty="0" smtClean="0"/>
              <a:t> or </a:t>
            </a:r>
            <a:r>
              <a:rPr lang="en-US" sz="2800" b="1" dirty="0" smtClean="0"/>
              <a:t>appliance</a:t>
            </a:r>
            <a:r>
              <a:rPr lang="en-US" sz="2800" dirty="0" smtClean="0"/>
              <a:t> with X, then X built into VM and you just need to add your own code and run</a:t>
            </a:r>
          </a:p>
          <a:p>
            <a:pPr lvl="1"/>
            <a:r>
              <a:rPr lang="en-US" sz="2400" b="1" dirty="0"/>
              <a:t>Generic worker role in Venus-C (Azure) </a:t>
            </a:r>
            <a:r>
              <a:rPr lang="en-US" sz="2400" dirty="0" smtClean="0"/>
              <a:t>builds in I/O and scheduling</a:t>
            </a:r>
          </a:p>
          <a:p>
            <a:r>
              <a:rPr lang="en-US" sz="2800" dirty="0" smtClean="0"/>
              <a:t>Lets take all capabilities – MPI, MapReduce, Workflow .. – and offer as </a:t>
            </a:r>
            <a:r>
              <a:rPr lang="en-US" sz="2800" b="1" dirty="0" smtClean="0"/>
              <a:t>roles</a:t>
            </a:r>
            <a:r>
              <a:rPr lang="en-US" sz="2800" dirty="0" smtClean="0"/>
              <a:t> or </a:t>
            </a:r>
            <a:r>
              <a:rPr lang="en-US" sz="2800" b="1" dirty="0" err="1" smtClean="0"/>
              <a:t>aaS</a:t>
            </a:r>
            <a:r>
              <a:rPr lang="en-US" sz="2800" b="1" dirty="0" smtClean="0"/>
              <a:t> </a:t>
            </a:r>
            <a:r>
              <a:rPr lang="en-US" sz="2800" dirty="0" smtClean="0"/>
              <a:t>(or both)</a:t>
            </a:r>
          </a:p>
          <a:p>
            <a:r>
              <a:rPr lang="en-US" sz="2800" dirty="0" smtClean="0"/>
              <a:t>Perhaps workflow has a controller  </a:t>
            </a:r>
            <a:r>
              <a:rPr lang="en-US" sz="2800" dirty="0" err="1" smtClean="0"/>
              <a:t>aaS</a:t>
            </a:r>
            <a:r>
              <a:rPr lang="en-US" sz="2800" dirty="0" smtClean="0"/>
              <a:t> with graphical design tool while runtime packaged in a role?</a:t>
            </a:r>
          </a:p>
          <a:p>
            <a:r>
              <a:rPr lang="en-US" sz="2800" dirty="0" smtClean="0"/>
              <a:t>Need to think through packaging of parallelism</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a:p>
        </p:txBody>
      </p:sp>
    </p:spTree>
    <p:extLst>
      <p:ext uri="{BB962C8B-B14F-4D97-AF65-F5344CB8AC3E}">
        <p14:creationId xmlns:p14="http://schemas.microsoft.com/office/powerpoint/2010/main" val="704664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Broad Overview: </a:t>
            </a:r>
            <a:r>
              <a:rPr lang="en-US" dirty="0" smtClean="0"/>
              <a:t/>
            </a:r>
            <a:br>
              <a:rPr lang="en-US" dirty="0" smtClean="0"/>
            </a:br>
            <a:r>
              <a:rPr lang="en-US" dirty="0" smtClean="0"/>
              <a:t>Data </a:t>
            </a:r>
            <a:r>
              <a:rPr lang="en-US" dirty="0"/>
              <a:t>Deluge to </a:t>
            </a:r>
            <a:r>
              <a:rPr lang="en-US" dirty="0" smtClean="0"/>
              <a:t>Clouds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a:t>
            </a:fld>
            <a:endParaRPr lang="en-US"/>
          </a:p>
        </p:txBody>
      </p:sp>
    </p:spTree>
    <p:extLst>
      <p:ext uri="{BB962C8B-B14F-4D97-AF65-F5344CB8AC3E}">
        <p14:creationId xmlns:p14="http://schemas.microsoft.com/office/powerpoint/2010/main" val="3565557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Private Clouds</a:t>
            </a:r>
            <a:endParaRPr lang="en-US" dirty="0"/>
          </a:p>
        </p:txBody>
      </p:sp>
      <p:sp>
        <p:nvSpPr>
          <p:cNvPr id="3" name="Content Placeholder 2"/>
          <p:cNvSpPr>
            <a:spLocks noGrp="1"/>
          </p:cNvSpPr>
          <p:nvPr>
            <p:ph idx="1"/>
          </p:nvPr>
        </p:nvSpPr>
        <p:spPr>
          <a:xfrm>
            <a:off x="0" y="685800"/>
            <a:ext cx="8839200" cy="5410200"/>
          </a:xfrm>
        </p:spPr>
        <p:txBody>
          <a:bodyPr/>
          <a:lstStyle/>
          <a:p>
            <a:r>
              <a:rPr lang="en-US" sz="2400" dirty="0" smtClean="0"/>
              <a:t>Define as non commercial cloud used to support science</a:t>
            </a:r>
          </a:p>
          <a:p>
            <a:r>
              <a:rPr lang="en-US" sz="2400" b="1" dirty="0" smtClean="0"/>
              <a:t>What does it take to make </a:t>
            </a:r>
            <a:r>
              <a:rPr lang="en-US" sz="2400" b="1" dirty="0"/>
              <a:t>private cloud platforms competitive with commercial </a:t>
            </a:r>
            <a:r>
              <a:rPr lang="en-US" sz="2400" b="1" dirty="0" smtClean="0"/>
              <a:t>systems?</a:t>
            </a:r>
            <a:endParaRPr lang="en-US" sz="2400" b="1" dirty="0"/>
          </a:p>
          <a:p>
            <a:r>
              <a:rPr lang="en-US" sz="2400" dirty="0"/>
              <a:t>Plenty of work at </a:t>
            </a:r>
            <a:r>
              <a:rPr lang="en-US" sz="2400" b="1" dirty="0"/>
              <a:t>VM management level </a:t>
            </a:r>
            <a:r>
              <a:rPr lang="en-US" sz="2400" dirty="0"/>
              <a:t>with Eucalyptus, Nimbus, OpenNebula, OpenStack </a:t>
            </a:r>
            <a:endParaRPr lang="en-US" sz="2400" dirty="0" smtClean="0"/>
          </a:p>
          <a:p>
            <a:pPr lvl="1"/>
            <a:r>
              <a:rPr lang="en-US" sz="2000" dirty="0" smtClean="0"/>
              <a:t>Only now maturing</a:t>
            </a:r>
          </a:p>
          <a:p>
            <a:pPr lvl="1"/>
            <a:r>
              <a:rPr lang="en-US" sz="2000" dirty="0" smtClean="0"/>
              <a:t>Nimbus and OpenNebula pretty solid but not widely adopted in USA</a:t>
            </a:r>
          </a:p>
          <a:p>
            <a:pPr lvl="1"/>
            <a:r>
              <a:rPr lang="en-US" sz="2000" dirty="0" smtClean="0"/>
              <a:t>OpenStack and Eucalyptus recent major improvements</a:t>
            </a:r>
            <a:endParaRPr lang="en-US" sz="2000" dirty="0"/>
          </a:p>
          <a:p>
            <a:r>
              <a:rPr lang="en-US" sz="2400" b="1" dirty="0"/>
              <a:t>O</a:t>
            </a:r>
            <a:r>
              <a:rPr lang="en-US" sz="2400" b="1" dirty="0" smtClean="0"/>
              <a:t>pen </a:t>
            </a:r>
            <a:r>
              <a:rPr lang="en-US" sz="2400" b="1" dirty="0"/>
              <a:t>source </a:t>
            </a:r>
            <a:r>
              <a:rPr lang="en-US" sz="2400" b="1" dirty="0" err="1" smtClean="0"/>
              <a:t>PaaS</a:t>
            </a:r>
            <a:r>
              <a:rPr lang="en-US" sz="2400" b="1" dirty="0" smtClean="0"/>
              <a:t> </a:t>
            </a:r>
            <a:r>
              <a:rPr lang="en-US" sz="2400" dirty="0" smtClean="0"/>
              <a:t>tools </a:t>
            </a:r>
            <a:r>
              <a:rPr lang="en-US" sz="2400" dirty="0"/>
              <a:t>like Hadoop, </a:t>
            </a:r>
            <a:r>
              <a:rPr lang="en-US" sz="2400" dirty="0" err="1"/>
              <a:t>Hbase</a:t>
            </a:r>
            <a:r>
              <a:rPr lang="en-US" sz="2400" dirty="0"/>
              <a:t>, Cassandra, Zookeeper </a:t>
            </a:r>
            <a:r>
              <a:rPr lang="en-US" sz="2400" dirty="0" smtClean="0"/>
              <a:t>but not integrated into platform </a:t>
            </a:r>
          </a:p>
          <a:p>
            <a:r>
              <a:rPr lang="en-US" sz="2400" b="1" dirty="0" smtClean="0"/>
              <a:t>Need dynamic </a:t>
            </a:r>
            <a:r>
              <a:rPr lang="en-US" sz="2400" b="1" dirty="0"/>
              <a:t>resource </a:t>
            </a:r>
            <a:r>
              <a:rPr lang="en-US" sz="2400" dirty="0" smtClean="0"/>
              <a:t>management in a “not really elastic” environment as limited size</a:t>
            </a:r>
          </a:p>
          <a:p>
            <a:r>
              <a:rPr lang="en-US" sz="2400" b="1" dirty="0" smtClean="0"/>
              <a:t>Federation</a:t>
            </a:r>
            <a:r>
              <a:rPr lang="en-US" sz="2400" dirty="0" smtClean="0"/>
              <a:t> of distributed components (as in grids) to make a decent size system</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Tree>
    <p:extLst>
      <p:ext uri="{BB962C8B-B14F-4D97-AF65-F5344CB8AC3E}">
        <p14:creationId xmlns:p14="http://schemas.microsoft.com/office/powerpoint/2010/main" val="2292693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41</a:t>
            </a:fld>
            <a:endParaRPr lang="en-US"/>
          </a:p>
        </p:txBody>
      </p:sp>
    </p:spTree>
    <p:extLst>
      <p:ext uri="{BB962C8B-B14F-4D97-AF65-F5344CB8AC3E}">
        <p14:creationId xmlns:p14="http://schemas.microsoft.com/office/powerpoint/2010/main" val="1952040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spTree>
    <p:extLst>
      <p:ext uri="{BB962C8B-B14F-4D97-AF65-F5344CB8AC3E}">
        <p14:creationId xmlns:p14="http://schemas.microsoft.com/office/powerpoint/2010/main" val="17300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FutureGrid</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43</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pPr lvl="1"/>
            <a:r>
              <a:rPr lang="en-US" sz="2400" dirty="0" smtClean="0">
                <a:cs typeface="Times New Roman" pitchFamily="18" charset="0"/>
              </a:rPr>
              <a:t>July 15 2012: </a:t>
            </a:r>
            <a:r>
              <a:rPr lang="en-US" sz="2400" b="1" dirty="0" smtClean="0">
                <a:cs typeface="Times New Roman" pitchFamily="18" charset="0"/>
              </a:rPr>
              <a:t>223 Projects, ~968 users</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99569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(need to generalize)</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16672261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00560"/>
            <a:ext cx="9071419" cy="1556421"/>
          </a:xfrm>
        </p:spPr>
        <p:txBody>
          <a:bodyPr/>
          <a:lstStyle/>
          <a:p>
            <a:r>
              <a:rPr lang="en-US" sz="4000" dirty="0"/>
              <a:t>FutureGrid </a:t>
            </a:r>
            <a:r>
              <a:rPr lang="en-US" sz="4000" dirty="0" smtClean="0"/>
              <a:t>Grid supports Cloud Grid HPC Computing Testbed as </a:t>
            </a:r>
            <a:r>
              <a:rPr lang="en-US" sz="4000" dirty="0"/>
              <a:t>a </a:t>
            </a:r>
            <a:r>
              <a:rPr lang="en-US" sz="4000" dirty="0" smtClean="0"/>
              <a:t>Service (</a:t>
            </a:r>
            <a:r>
              <a:rPr lang="en-US" sz="4000" dirty="0" err="1" smtClean="0"/>
              <a:t>aaS</a:t>
            </a:r>
            <a:r>
              <a:rPr lang="en-US" sz="4000" dirty="0" smtClean="0"/>
              <a:t>)</a:t>
            </a:r>
            <a:endParaRPr lang="en-US" sz="4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46</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46</a:t>
            </a:fld>
            <a:endParaRPr lang="en-US"/>
          </a:p>
        </p:txBody>
      </p:sp>
    </p:spTree>
    <p:extLst>
      <p:ext uri="{BB962C8B-B14F-4D97-AF65-F5344CB8AC3E}">
        <p14:creationId xmlns:p14="http://schemas.microsoft.com/office/powerpoint/2010/main" val="30150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47</a:t>
            </a:fld>
            <a:endParaRPr lang="en-US"/>
          </a:p>
        </p:txBody>
      </p:sp>
      <p:sp>
        <p:nvSpPr>
          <p:cNvPr id="4" name="TextBox 3"/>
          <p:cNvSpPr txBox="1"/>
          <p:nvPr/>
        </p:nvSpPr>
        <p:spPr>
          <a:xfrm>
            <a:off x="457200" y="100047"/>
            <a:ext cx="7681334" cy="707886"/>
          </a:xfrm>
          <a:prstGeom prst="rect">
            <a:avLst/>
          </a:prstGeom>
          <a:solidFill>
            <a:schemeClr val="bg1"/>
          </a:solidFill>
        </p:spPr>
        <p:txBody>
          <a:bodyPr wrap="none" rtlCol="0">
            <a:spAutoFit/>
          </a:bodyPr>
          <a:lstStyle/>
          <a:p>
            <a:r>
              <a:rPr lang="en-US" sz="4000" b="1" dirty="0"/>
              <a:t>FutureGrid </a:t>
            </a:r>
            <a:r>
              <a:rPr lang="en-US" sz="4000" b="1" dirty="0" smtClean="0"/>
              <a:t>Distributed Testbed-</a:t>
            </a:r>
            <a:r>
              <a:rPr lang="en-US" sz="4000" b="1" dirty="0" err="1" smtClean="0"/>
              <a:t>aaS</a:t>
            </a:r>
            <a:endParaRPr lang="en-US" sz="4000" b="1"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5700" y="3338008"/>
            <a:ext cx="2266553" cy="3399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65008" y="6371518"/>
            <a:ext cx="1835439" cy="461665"/>
          </a:xfrm>
          <a:prstGeom prst="rect">
            <a:avLst/>
          </a:prstGeom>
          <a:solidFill>
            <a:schemeClr val="bg1"/>
          </a:solidFill>
        </p:spPr>
        <p:txBody>
          <a:bodyPr wrap="none" rtlCol="0">
            <a:spAutoFit/>
          </a:bodyPr>
          <a:lstStyle/>
          <a:p>
            <a:r>
              <a:rPr lang="en-US" sz="2400" b="1" dirty="0" smtClean="0"/>
              <a:t>Sierra (SDSC)</a:t>
            </a:r>
            <a:endParaRPr lang="en-US" sz="2400" b="1"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539" y="3810000"/>
            <a:ext cx="1944161" cy="3041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76921" y="6365656"/>
            <a:ext cx="1709827" cy="461665"/>
          </a:xfrm>
          <a:prstGeom prst="rect">
            <a:avLst/>
          </a:prstGeom>
          <a:solidFill>
            <a:schemeClr val="bg1"/>
          </a:solidFill>
        </p:spPr>
        <p:txBody>
          <a:bodyPr wrap="none" rtlCol="0">
            <a:spAutoFit/>
          </a:bodyPr>
          <a:lstStyle/>
          <a:p>
            <a:r>
              <a:rPr lang="en-US" sz="2400" b="1" dirty="0" smtClean="0"/>
              <a:t>Foxtrot (UF)</a:t>
            </a:r>
            <a:endParaRPr lang="en-US" sz="2400" b="1" dirty="0"/>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61" y="3829664"/>
            <a:ext cx="2423855" cy="29976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262" y="6365656"/>
            <a:ext cx="2130135" cy="461665"/>
          </a:xfrm>
          <a:prstGeom prst="rect">
            <a:avLst/>
          </a:prstGeom>
          <a:solidFill>
            <a:schemeClr val="bg1"/>
          </a:solidFill>
        </p:spPr>
        <p:txBody>
          <a:bodyPr wrap="none" rtlCol="0">
            <a:spAutoFit/>
          </a:bodyPr>
          <a:lstStyle/>
          <a:p>
            <a:r>
              <a:rPr lang="en-US" sz="2400" b="1" dirty="0" smtClean="0"/>
              <a:t>Hotel (Chicago)</a:t>
            </a:r>
            <a:endParaRPr lang="en-US" sz="2400" b="1" dirty="0"/>
          </a:p>
        </p:txBody>
      </p:sp>
      <p:grpSp>
        <p:nvGrpSpPr>
          <p:cNvPr id="12" name="Group 11"/>
          <p:cNvGrpSpPr/>
          <p:nvPr/>
        </p:nvGrpSpPr>
        <p:grpSpPr>
          <a:xfrm>
            <a:off x="61755" y="825518"/>
            <a:ext cx="5548719" cy="2984482"/>
            <a:chOff x="4250178" y="351692"/>
            <a:chExt cx="4893821" cy="2645271"/>
          </a:xfrm>
        </p:grpSpPr>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282093" y="2535298"/>
              <a:ext cx="3782612" cy="409193"/>
            </a:xfrm>
            <a:prstGeom prst="rect">
              <a:avLst/>
            </a:prstGeom>
            <a:solidFill>
              <a:schemeClr val="bg1"/>
            </a:solidFill>
          </p:spPr>
          <p:txBody>
            <a:bodyPr wrap="square" rtlCol="0">
              <a:spAutoFit/>
            </a:bodyPr>
            <a:lstStyle/>
            <a:p>
              <a:r>
                <a:rPr lang="en-US" sz="2400" b="1" dirty="0" smtClean="0"/>
                <a:t>India (IBM) and </a:t>
              </a:r>
              <a:r>
                <a:rPr lang="en-US" sz="2400" b="1" dirty="0" err="1" smtClean="0"/>
                <a:t>Xray</a:t>
              </a:r>
              <a:r>
                <a:rPr lang="en-US" sz="2400" b="1" dirty="0" smtClean="0"/>
                <a:t> (Cray) (IU)</a:t>
              </a:r>
              <a:endParaRPr lang="en-US" sz="2400" b="1" dirty="0"/>
            </a:p>
          </p:txBody>
        </p:sp>
      </p:gr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34" t="5170" r="8493" b="10515"/>
          <a:stretch/>
        </p:blipFill>
        <p:spPr bwMode="auto">
          <a:xfrm>
            <a:off x="6717035" y="2898115"/>
            <a:ext cx="2426966" cy="396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781800" y="6371518"/>
            <a:ext cx="1990635" cy="461665"/>
          </a:xfrm>
          <a:prstGeom prst="rect">
            <a:avLst/>
          </a:prstGeom>
          <a:solidFill>
            <a:schemeClr val="bg1"/>
          </a:solidFill>
        </p:spPr>
        <p:txBody>
          <a:bodyPr wrap="square" rtlCol="0">
            <a:spAutoFit/>
          </a:bodyPr>
          <a:lstStyle/>
          <a:p>
            <a:r>
              <a:rPr lang="en-US" sz="2400" b="1" dirty="0" smtClean="0"/>
              <a:t>Alamo (TACC)</a:t>
            </a:r>
            <a:endParaRPr lang="en-US" sz="2400" b="1" dirty="0"/>
          </a:p>
        </p:txBody>
      </p:sp>
      <p:pic>
        <p:nvPicPr>
          <p:cNvPr id="19"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252"/>
          <a:stretch/>
        </p:blipFill>
        <p:spPr bwMode="auto">
          <a:xfrm>
            <a:off x="5610474" y="825518"/>
            <a:ext cx="2910378" cy="251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279932" y="2799272"/>
            <a:ext cx="2209900" cy="461665"/>
          </a:xfrm>
          <a:prstGeom prst="rect">
            <a:avLst/>
          </a:prstGeom>
          <a:solidFill>
            <a:schemeClr val="bg1"/>
          </a:solidFill>
        </p:spPr>
        <p:txBody>
          <a:bodyPr wrap="none" rtlCol="0">
            <a:spAutoFit/>
          </a:bodyPr>
          <a:lstStyle/>
          <a:p>
            <a:r>
              <a:rPr lang="en-US" sz="2400" b="1" dirty="0" smtClean="0">
                <a:solidFill>
                  <a:srgbClr val="FF0000"/>
                </a:solidFill>
              </a:rPr>
              <a:t>Bravo</a:t>
            </a:r>
            <a:r>
              <a:rPr lang="en-US" sz="2400" b="1" dirty="0" smtClean="0"/>
              <a:t> </a:t>
            </a:r>
            <a:r>
              <a:rPr lang="en-US" sz="2400" b="1" dirty="0" smtClean="0">
                <a:solidFill>
                  <a:schemeClr val="accent6"/>
                </a:solidFill>
              </a:rPr>
              <a:t>Delta</a:t>
            </a:r>
            <a:r>
              <a:rPr lang="en-US" sz="2400" b="1" dirty="0" smtClean="0"/>
              <a:t> (IU)</a:t>
            </a:r>
            <a:endParaRPr lang="en-US" sz="2400" b="1" dirty="0"/>
          </a:p>
        </p:txBody>
      </p:sp>
    </p:spTree>
    <p:extLst>
      <p:ext uri="{BB962C8B-B14F-4D97-AF65-F5344CB8AC3E}">
        <p14:creationId xmlns:p14="http://schemas.microsoft.com/office/powerpoint/2010/main" val="2883193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28347"/>
          </a:xfrm>
        </p:spPr>
        <p:txBody>
          <a:bodyPr/>
          <a:lstStyle/>
          <a:p>
            <a:r>
              <a:rPr lang="en-US" dirty="0" smtClean="0"/>
              <a:t>Recent Projects</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48</a:t>
            </a:fld>
            <a:endParaRPr lang="en-US"/>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557" t="34033" r="19032" b="9438"/>
          <a:stretch/>
        </p:blipFill>
        <p:spPr bwMode="auto">
          <a:xfrm>
            <a:off x="0" y="528347"/>
            <a:ext cx="9144000" cy="634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578" y="14111"/>
            <a:ext cx="8487949" cy="6858000"/>
            <a:chOff x="22578" y="14111"/>
            <a:chExt cx="8487949" cy="685800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9543" r="21538"/>
            <a:stretch/>
          </p:blipFill>
          <p:spPr bwMode="auto">
            <a:xfrm>
              <a:off x="22578" y="14111"/>
              <a:ext cx="61257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48327" y="19671"/>
              <a:ext cx="2362200" cy="2862322"/>
            </a:xfrm>
            <a:prstGeom prst="rect">
              <a:avLst/>
            </a:prstGeom>
            <a:solidFill>
              <a:schemeClr val="bg1"/>
            </a:solidFill>
          </p:spPr>
          <p:txBody>
            <a:bodyPr wrap="square" rtlCol="0">
              <a:spAutoFit/>
            </a:bodyPr>
            <a:lstStyle/>
            <a:p>
              <a:r>
                <a:rPr lang="en-US" b="1" dirty="0" smtClean="0"/>
                <a:t>Have Competitions</a:t>
              </a:r>
            </a:p>
            <a:p>
              <a:r>
                <a:rPr lang="en-US" b="1" dirty="0" smtClean="0"/>
                <a:t>Last one just finished</a:t>
              </a:r>
            </a:p>
            <a:p>
              <a:r>
                <a:rPr lang="en-US" b="1" dirty="0" smtClean="0"/>
                <a:t>Grand Prize</a:t>
              </a:r>
            </a:p>
            <a:p>
              <a:r>
                <a:rPr lang="en-US" b="1" dirty="0" smtClean="0"/>
                <a:t>Trip to SC12</a:t>
              </a:r>
            </a:p>
            <a:p>
              <a:endParaRPr lang="en-US" b="1" dirty="0"/>
            </a:p>
            <a:p>
              <a:r>
                <a:rPr lang="en-US" b="1" dirty="0" smtClean="0"/>
                <a:t>Next Competition</a:t>
              </a:r>
            </a:p>
            <a:p>
              <a:r>
                <a:rPr lang="en-US" b="1" dirty="0" smtClean="0"/>
                <a:t>Beginning of August</a:t>
              </a:r>
            </a:p>
            <a:p>
              <a:r>
                <a:rPr lang="en-US" b="1" dirty="0" smtClean="0"/>
                <a:t>For our Science Cloud  Summer School</a:t>
              </a:r>
            </a:p>
            <a:p>
              <a:endParaRPr lang="en-US" b="1" dirty="0"/>
            </a:p>
          </p:txBody>
        </p:sp>
      </p:grpSp>
    </p:spTree>
    <p:extLst>
      <p:ext uri="{BB962C8B-B14F-4D97-AF65-F5344CB8AC3E}">
        <p14:creationId xmlns:p14="http://schemas.microsoft.com/office/powerpoint/2010/main" val="9276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16747" y="762000"/>
            <a:ext cx="9144000" cy="5715000"/>
          </a:xfrm>
          <a:noFill/>
        </p:spPr>
        <p:txBody>
          <a:bodyPr/>
          <a:lstStyle/>
          <a:p>
            <a:pPr>
              <a:spcBef>
                <a:spcPts val="0"/>
              </a:spcBef>
            </a:pPr>
            <a:r>
              <a:rPr lang="en-US" sz="2800" b="1" dirty="0" smtClean="0"/>
              <a:t>223 </a:t>
            </a:r>
            <a:r>
              <a:rPr lang="en-US" sz="2800" dirty="0" smtClean="0"/>
              <a:t>approved projects (968 users) July 14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small universities</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49</a:t>
            </a:fld>
            <a:endParaRPr lang="en-US"/>
          </a:p>
        </p:txBody>
      </p:sp>
      <p:sp>
        <p:nvSpPr>
          <p:cNvPr id="5" name="TextBox 4"/>
          <p:cNvSpPr txBox="1"/>
          <p:nvPr/>
        </p:nvSpPr>
        <p:spPr>
          <a:xfrm>
            <a:off x="6781800" y="4038600"/>
            <a:ext cx="2221730" cy="1200329"/>
          </a:xfrm>
          <a:prstGeom prst="rect">
            <a:avLst/>
          </a:prstGeom>
          <a:noFill/>
          <a:ln w="38100">
            <a:solidFill>
              <a:schemeClr val="tx1"/>
            </a:solidFill>
          </a:ln>
        </p:spPr>
        <p:txBody>
          <a:bodyPr wrap="square" rtlCol="0">
            <a:spAutoFit/>
          </a:bodyPr>
          <a:lstStyle/>
          <a:p>
            <a:r>
              <a:rPr lang="en-US" sz="2400" dirty="0"/>
              <a:t>Fractions are as of July 15 </a:t>
            </a:r>
            <a:r>
              <a:rPr lang="en-US" sz="2400" dirty="0" smtClean="0"/>
              <a:t>2012 add to </a:t>
            </a:r>
            <a:r>
              <a:rPr lang="en-US" sz="2400" dirty="0"/>
              <a:t>&gt; 100</a:t>
            </a:r>
            <a:r>
              <a:rPr lang="en-US" sz="2400" dirty="0" smtClean="0"/>
              <a:t>%</a:t>
            </a:r>
            <a:endParaRPr lang="en-US" sz="2400" dirty="0"/>
          </a:p>
        </p:txBody>
      </p:sp>
    </p:spTree>
    <p:extLst>
      <p:ext uri="{BB962C8B-B14F-4D97-AF65-F5344CB8AC3E}">
        <p14:creationId xmlns:p14="http://schemas.microsoft.com/office/powerpoint/2010/main" val="427151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Trends</a:t>
            </a:r>
            <a:endParaRPr lang="en-US" dirty="0"/>
          </a:p>
        </p:txBody>
      </p:sp>
      <p:sp>
        <p:nvSpPr>
          <p:cNvPr id="3" name="Content Placeholder 2"/>
          <p:cNvSpPr>
            <a:spLocks noGrp="1"/>
          </p:cNvSpPr>
          <p:nvPr>
            <p:ph idx="1"/>
          </p:nvPr>
        </p:nvSpPr>
        <p:spPr>
          <a:xfrm>
            <a:off x="0" y="1066800"/>
            <a:ext cx="9144000" cy="5638800"/>
          </a:xfrm>
        </p:spPr>
        <p:txBody>
          <a:bodyPr/>
          <a:lstStyle/>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The Data Deluge</a:t>
            </a:r>
            <a:r>
              <a:rPr lang="en-US" sz="2400" dirty="0">
                <a:solidFill>
                  <a:srgbClr val="FF0000"/>
                </a:solidFill>
                <a:latin typeface="Times New Roman" pitchFamily="18" charset="0"/>
                <a:ea typeface="+mn-ea"/>
                <a:cs typeface="Times New Roman" pitchFamily="18" charset="0"/>
              </a:rPr>
              <a:t> </a:t>
            </a:r>
            <a:r>
              <a:rPr lang="en-US" sz="2400" dirty="0">
                <a:latin typeface="Times New Roman" pitchFamily="18" charset="0"/>
                <a:ea typeface="+mn-ea"/>
                <a:cs typeface="Times New Roman" pitchFamily="18" charset="0"/>
              </a:rPr>
              <a:t>is clear trend from Commercial (Amazon, e-commerce) , Community (Facebook, Search) and Scientific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Light weight clients </a:t>
            </a:r>
            <a:r>
              <a:rPr lang="en-US" sz="2400" dirty="0">
                <a:latin typeface="Times New Roman" pitchFamily="18" charset="0"/>
                <a:ea typeface="+mn-ea"/>
                <a:cs typeface="Times New Roman" pitchFamily="18" charset="0"/>
              </a:rPr>
              <a:t>from smartphones, tablets to sensors</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Multicore </a:t>
            </a:r>
            <a:r>
              <a:rPr lang="en-US" sz="2400" dirty="0" smtClean="0">
                <a:latin typeface="Times New Roman" pitchFamily="18" charset="0"/>
                <a:ea typeface="+mn-ea"/>
                <a:cs typeface="Times New Roman" pitchFamily="18" charset="0"/>
              </a:rPr>
              <a:t>reawakening parallel computing</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Exascale </a:t>
            </a:r>
            <a:r>
              <a:rPr lang="en-US" sz="2400" b="1" dirty="0">
                <a:latin typeface="Times New Roman" pitchFamily="18" charset="0"/>
                <a:ea typeface="+mn-ea"/>
                <a:cs typeface="Times New Roman" pitchFamily="18" charset="0"/>
              </a:rPr>
              <a:t>initiatives </a:t>
            </a:r>
            <a:r>
              <a:rPr lang="en-US" sz="2400" dirty="0">
                <a:latin typeface="Times New Roman" pitchFamily="18" charset="0"/>
                <a:ea typeface="+mn-ea"/>
                <a:cs typeface="Times New Roman" pitchFamily="18" charset="0"/>
              </a:rPr>
              <a:t>will continue drive to high end with a simulation orientation</a:t>
            </a:r>
          </a:p>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Clouds </a:t>
            </a:r>
            <a:r>
              <a:rPr lang="en-US" sz="2400" b="1" dirty="0">
                <a:latin typeface="Times New Roman" pitchFamily="18" charset="0"/>
                <a:ea typeface="+mn-ea"/>
                <a:cs typeface="Times New Roman" pitchFamily="18" charset="0"/>
              </a:rPr>
              <a:t>with cheaper, greener, easier to use </a:t>
            </a:r>
            <a:r>
              <a:rPr lang="en-US" sz="2400" dirty="0">
                <a:latin typeface="Times New Roman" pitchFamily="18" charset="0"/>
                <a:ea typeface="+mn-ea"/>
                <a:cs typeface="Times New Roman" pitchFamily="18" charset="0"/>
              </a:rPr>
              <a:t>IT for (some)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New jobs </a:t>
            </a:r>
            <a:r>
              <a:rPr lang="en-US" sz="2400" dirty="0">
                <a:latin typeface="Times New Roman" pitchFamily="18" charset="0"/>
                <a:ea typeface="+mn-ea"/>
                <a:cs typeface="Times New Roman" pitchFamily="18" charset="0"/>
              </a:rPr>
              <a:t>associated with new curricula</a:t>
            </a: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Clouds as a distributed system</a:t>
            </a:r>
            <a:r>
              <a:rPr lang="en-US" sz="2000" dirty="0">
                <a:latin typeface="Times New Roman" pitchFamily="18" charset="0"/>
                <a:ea typeface="+mn-ea"/>
                <a:cs typeface="Times New Roman" pitchFamily="18" charset="0"/>
              </a:rPr>
              <a:t> (classic CS courses)</a:t>
            </a:r>
          </a:p>
          <a:p>
            <a:pPr marL="1142191" lvl="2" indent="-285438" defTabSz="913404" eaLnBrk="1" hangingPunct="1">
              <a:lnSpc>
                <a:spcPct val="80000"/>
              </a:lnSpc>
              <a:spcBef>
                <a:spcPts val="1200"/>
              </a:spcBef>
              <a:buBlip>
                <a:blip r:embed="rId3"/>
              </a:buBlip>
            </a:pPr>
            <a:r>
              <a:rPr lang="en-US" sz="2000" b="1" dirty="0">
                <a:solidFill>
                  <a:srgbClr val="FF0000"/>
                </a:solidFill>
                <a:latin typeface="Times New Roman" pitchFamily="18" charset="0"/>
                <a:ea typeface="+mn-ea"/>
                <a:cs typeface="Times New Roman" pitchFamily="18" charset="0"/>
              </a:rPr>
              <a:t>Data </a:t>
            </a:r>
            <a:r>
              <a:rPr lang="en-US" sz="2000" b="1" dirty="0" smtClean="0">
                <a:solidFill>
                  <a:srgbClr val="FF0000"/>
                </a:solidFill>
                <a:latin typeface="Times New Roman" pitchFamily="18" charset="0"/>
                <a:ea typeface="+mn-ea"/>
                <a:cs typeface="Times New Roman" pitchFamily="18" charset="0"/>
              </a:rPr>
              <a:t>Analytics </a:t>
            </a:r>
            <a:r>
              <a:rPr lang="en-US" sz="2000" dirty="0" smtClean="0">
                <a:latin typeface="Times New Roman" pitchFamily="18" charset="0"/>
                <a:ea typeface="+mn-ea"/>
                <a:cs typeface="Times New Roman" pitchFamily="18" charset="0"/>
              </a:rPr>
              <a:t>(Important theme in academia and industry)</a:t>
            </a:r>
            <a:endParaRPr lang="en-US" sz="2000" dirty="0">
              <a:latin typeface="Times New Roman" pitchFamily="18" charset="0"/>
              <a:ea typeface="+mn-ea"/>
              <a:cs typeface="Times New Roman" pitchFamily="18" charset="0"/>
            </a:endParaRP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Network/Web </a:t>
            </a:r>
            <a:r>
              <a:rPr lang="en-US" sz="2000" b="1" dirty="0" smtClean="0">
                <a:latin typeface="Times New Roman" pitchFamily="18" charset="0"/>
                <a:ea typeface="+mn-ea"/>
                <a:cs typeface="Times New Roman" pitchFamily="18" charset="0"/>
              </a:rPr>
              <a:t>Science</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1496888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914400"/>
          </a:xfrm>
        </p:spPr>
        <p:txBody>
          <a:bodyPr/>
          <a:lstStyle/>
          <a:p>
            <a:r>
              <a:rPr lang="en-US" dirty="0" smtClean="0"/>
              <a:t>FutureGrid </a:t>
            </a:r>
            <a:r>
              <a:rPr lang="en-US" dirty="0" err="1" smtClean="0"/>
              <a:t>TestbedaaS</a:t>
            </a:r>
            <a:r>
              <a:rPr lang="en-US" dirty="0" smtClean="0"/>
              <a:t> Supports Education and Training</a:t>
            </a:r>
            <a:endParaRPr lang="en-US" dirty="0"/>
          </a:p>
        </p:txBody>
      </p:sp>
      <p:sp>
        <p:nvSpPr>
          <p:cNvPr id="3" name="Content Placeholder 2"/>
          <p:cNvSpPr>
            <a:spLocks noGrp="1"/>
          </p:cNvSpPr>
          <p:nvPr>
            <p:ph idx="1"/>
          </p:nvPr>
        </p:nvSpPr>
        <p:spPr>
          <a:xfrm>
            <a:off x="-16933" y="1066800"/>
            <a:ext cx="9144000" cy="5410200"/>
          </a:xfrm>
          <a:noFill/>
        </p:spPr>
        <p:txBody>
          <a:bodyPr/>
          <a:lstStyle/>
          <a:p>
            <a:r>
              <a:rPr lang="en-US" dirty="0" smtClean="0"/>
              <a:t>Jerome Mitchell HBCU Cloud View of Computing workshop June 2011</a:t>
            </a:r>
          </a:p>
          <a:p>
            <a:r>
              <a:rPr lang="en-US" dirty="0" smtClean="0"/>
              <a:t>Cloud Summer School July 30—August 3 2012 with 10 HBCU attendees</a:t>
            </a:r>
          </a:p>
          <a:p>
            <a:r>
              <a:rPr lang="en-US" dirty="0" smtClean="0"/>
              <a:t>Mitchell and Younge building “Cloud Computing Handbook” loosely based on my book with Hwang and Dongarra</a:t>
            </a:r>
          </a:p>
          <a:p>
            <a:r>
              <a:rPr lang="en-US" dirty="0" smtClean="0"/>
              <a:t>Several classes around the world each semester</a:t>
            </a:r>
          </a:p>
          <a:p>
            <a:r>
              <a:rPr lang="en-US" dirty="0" smtClean="0"/>
              <a:t>Possible Interaction with (200 team) Student Competition in China organized by </a:t>
            </a:r>
            <a:r>
              <a:rPr lang="en-US" dirty="0" err="1" smtClean="0"/>
              <a:t>Beihang</a:t>
            </a:r>
            <a:r>
              <a:rPr lang="en-US" dirty="0" smtClean="0"/>
              <a:t> Univ.</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50</a:t>
            </a:fld>
            <a:endParaRPr lang="en-US"/>
          </a:p>
        </p:txBody>
      </p:sp>
    </p:spTree>
    <p:extLst>
      <p:ext uri="{BB962C8B-B14F-4D97-AF65-F5344CB8AC3E}">
        <p14:creationId xmlns:p14="http://schemas.microsoft.com/office/powerpoint/2010/main" val="1941643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200" dirty="0" smtClean="0"/>
              <a:t>FutureGrid </a:t>
            </a:r>
            <a:r>
              <a:rPr lang="en-US" sz="3200" dirty="0" err="1" smtClean="0"/>
              <a:t>TestbedaaS</a:t>
            </a:r>
            <a:r>
              <a:rPr lang="en-US" sz="3200" dirty="0" smtClean="0"/>
              <a:t> Supports Computer Science</a:t>
            </a:r>
            <a:endParaRPr lang="en-US" sz="3200" dirty="0"/>
          </a:p>
        </p:txBody>
      </p:sp>
      <p:sp>
        <p:nvSpPr>
          <p:cNvPr id="3" name="Content Placeholder 2"/>
          <p:cNvSpPr>
            <a:spLocks noGrp="1"/>
          </p:cNvSpPr>
          <p:nvPr>
            <p:ph idx="1"/>
          </p:nvPr>
        </p:nvSpPr>
        <p:spPr>
          <a:xfrm>
            <a:off x="0" y="1066800"/>
            <a:ext cx="9144000" cy="4525963"/>
          </a:xfrm>
        </p:spPr>
        <p:txBody>
          <a:bodyPr/>
          <a:lstStyle/>
          <a:p>
            <a:r>
              <a:rPr lang="en-US" sz="2600" b="1" dirty="0" smtClean="0"/>
              <a:t>Core </a:t>
            </a:r>
            <a:r>
              <a:rPr lang="en-US" sz="2600" b="1" dirty="0"/>
              <a:t>Computer </a:t>
            </a:r>
            <a:r>
              <a:rPr lang="en-US" sz="2600" b="1" dirty="0" smtClean="0"/>
              <a:t>Science </a:t>
            </a:r>
            <a:r>
              <a:rPr lang="en-US" sz="2600" dirty="0" smtClean="0"/>
              <a:t>FG-172 Cloud-TM from Portugal: on distributed concurrency control (software transactional memory): </a:t>
            </a:r>
            <a:r>
              <a:rPr lang="en-US" sz="2600" dirty="0"/>
              <a:t>"When Scalability Meets Consistency: Genuine </a:t>
            </a:r>
            <a:r>
              <a:rPr lang="en-US" sz="2600" dirty="0" err="1"/>
              <a:t>Multiversion</a:t>
            </a:r>
            <a:r>
              <a:rPr lang="en-US" sz="2600" dirty="0"/>
              <a:t> Update </a:t>
            </a:r>
            <a:r>
              <a:rPr lang="en-US" sz="2600" dirty="0" err="1"/>
              <a:t>Serializable</a:t>
            </a:r>
            <a:r>
              <a:rPr lang="en-US" sz="2600" dirty="0"/>
              <a:t> Partial Data Replication</a:t>
            </a:r>
            <a:r>
              <a:rPr lang="en-US" sz="2600" dirty="0" smtClean="0"/>
              <a:t>,“ 32nd </a:t>
            </a:r>
            <a:r>
              <a:rPr lang="en-US" sz="2600" dirty="0"/>
              <a:t>International Conference on Distributed Computing Systems (ICDCS'12</a:t>
            </a:r>
            <a:r>
              <a:rPr lang="en-US" sz="2600" dirty="0" smtClean="0"/>
              <a:t>) (top conference) used 40 nodes of FutureGrid</a:t>
            </a:r>
          </a:p>
          <a:p>
            <a:r>
              <a:rPr lang="en-US" sz="2600" b="1" dirty="0" smtClean="0"/>
              <a:t>Core Cyberinfrastructure</a:t>
            </a:r>
            <a:r>
              <a:rPr lang="en-US" sz="2600" dirty="0" smtClean="0"/>
              <a:t> FG-42,45 LSU/Rutgers: SAGA Pilot Job P* abstraction and applications. SAGA/</a:t>
            </a:r>
            <a:r>
              <a:rPr lang="en-US" sz="2600" dirty="0" err="1" smtClean="0"/>
              <a:t>BigJob</a:t>
            </a:r>
            <a:r>
              <a:rPr lang="en-US" sz="2600" dirty="0" smtClean="0"/>
              <a:t> use on clouds</a:t>
            </a:r>
          </a:p>
          <a:p>
            <a:r>
              <a:rPr lang="en-US" sz="2600" b="1" dirty="0"/>
              <a:t>Core Cyberinfrastructure </a:t>
            </a:r>
            <a:r>
              <a:rPr lang="en-US" sz="2600" dirty="0" smtClean="0"/>
              <a:t>FG-130: Optimizing </a:t>
            </a:r>
            <a:r>
              <a:rPr lang="en-US" sz="2600" dirty="0"/>
              <a:t>Scientific Workflows on </a:t>
            </a:r>
            <a:r>
              <a:rPr lang="en-US" sz="2600" dirty="0" smtClean="0"/>
              <a:t>Clouds. Scheduling Pegasus on distributed systems with overhead measured and reduced. Used Eucalyptus on FutureGrid</a:t>
            </a:r>
          </a:p>
          <a:p>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a:p>
        </p:txBody>
      </p:sp>
    </p:spTree>
    <p:extLst>
      <p:ext uri="{BB962C8B-B14F-4D97-AF65-F5344CB8AC3E}">
        <p14:creationId xmlns:p14="http://schemas.microsoft.com/office/powerpoint/2010/main" val="16092259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Selected List of FutureGrid</a:t>
            </a:r>
            <a:br>
              <a:rPr lang="en-US" dirty="0" smtClean="0"/>
            </a:br>
            <a:r>
              <a:rPr lang="en-US" dirty="0" smtClean="0"/>
              <a:t>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4557495"/>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3" name="Date Placeholder 2"/>
          <p:cNvSpPr>
            <a:spLocks noGrp="1"/>
          </p:cNvSpPr>
          <p:nvPr>
            <p:ph type="dt" sz="half" idx="10"/>
          </p:nvPr>
        </p:nvSpPr>
        <p:spPr/>
        <p:txBody>
          <a:bodyPr/>
          <a:lstStyle/>
          <a:p>
            <a:fld id="{E7F21733-96BD-0C43-A6FC-2A7578DC7533}" type="datetime1">
              <a:rPr lang="en-US" smtClean="0"/>
              <a:t>8/4/2012</a:t>
            </a:fld>
            <a:endParaRPr lang="en-US"/>
          </a:p>
        </p:txBody>
      </p:sp>
      <p:sp>
        <p:nvSpPr>
          <p:cNvPr id="4" name="Footer Placeholder 3"/>
          <p:cNvSpPr>
            <a:spLocks noGrp="1"/>
          </p:cNvSpPr>
          <p:nvPr>
            <p:ph type="ftr" sz="quarter" idx="4294967295"/>
          </p:nvPr>
        </p:nvSpPr>
        <p:spPr>
          <a:xfrm>
            <a:off x="2356179" y="6356351"/>
            <a:ext cx="4970065" cy="365125"/>
          </a:xfrm>
          <a:prstGeom prst="rect">
            <a:avLst/>
          </a:prstGeom>
        </p:spPr>
        <p:txBody>
          <a:bodyPr/>
          <a:lstStyle/>
          <a:p>
            <a:r>
              <a:rPr lang="en-US" smtClean="0"/>
              <a:t>laszewski@gmail.com     |      http://portal.futuregrid.org</a:t>
            </a:r>
            <a:endParaRPr lang="en-US"/>
          </a:p>
        </p:txBody>
      </p:sp>
      <p:sp>
        <p:nvSpPr>
          <p:cNvPr id="7" name="Slide Number Placeholder 6"/>
          <p:cNvSpPr>
            <a:spLocks noGrp="1"/>
          </p:cNvSpPr>
          <p:nvPr>
            <p:ph type="sldNum" sz="quarter" idx="12"/>
          </p:nvPr>
        </p:nvSpPr>
        <p:spPr/>
        <p:txBody>
          <a:bodyPr/>
          <a:lstStyle/>
          <a:p>
            <a:fld id="{14EB8B87-E7C0-334D-BEA7-32F58CF9455F}" type="slidenum">
              <a:rPr lang="en-US" smtClean="0"/>
              <a:t>52</a:t>
            </a:fld>
            <a:endParaRPr lang="en-US"/>
          </a:p>
        </p:txBody>
      </p:sp>
    </p:spTree>
    <p:extLst>
      <p:ext uri="{BB962C8B-B14F-4D97-AF65-F5344CB8AC3E}">
        <p14:creationId xmlns:p14="http://schemas.microsoft.com/office/powerpoint/2010/main" val="2709269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220 Projects</a:t>
            </a:r>
            <a:endParaRPr lang="en-US" dirty="0"/>
          </a:p>
        </p:txBody>
      </p:sp>
      <p:graphicFrame>
        <p:nvGraphicFramePr>
          <p:cNvPr id="5" name="Chart 4"/>
          <p:cNvGraphicFramePr/>
          <p:nvPr>
            <p:extLst>
              <p:ext uri="{D42A27DB-BD31-4B8C-83A1-F6EECF244321}">
                <p14:modId xmlns:p14="http://schemas.microsoft.com/office/powerpoint/2010/main" val="625283580"/>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86366980"/>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980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Computing</a:t>
            </a:r>
            <a:br>
              <a:rPr lang="en-US" dirty="0" smtClean="0"/>
            </a:br>
            <a:r>
              <a:rPr lang="en-US" dirty="0" smtClean="0"/>
              <a:t>Testbed as a  Service</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54</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55</a:t>
            </a:fld>
            <a:endParaRPr lang="en-US"/>
          </a:p>
        </p:txBody>
      </p:sp>
      <p:sp>
        <p:nvSpPr>
          <p:cNvPr id="29" name="Content Placeholder 29"/>
          <p:cNvSpPr>
            <a:spLocks noGrp="1"/>
          </p:cNvSpPr>
          <p:nvPr>
            <p:ph idx="1"/>
          </p:nvPr>
        </p:nvSpPr>
        <p:spPr>
          <a:xfrm>
            <a:off x="5905500" y="2853312"/>
            <a:ext cx="3276600" cy="3613093"/>
          </a:xfrm>
        </p:spPr>
        <p:txBody>
          <a:bodyPr/>
          <a:lstStyle/>
          <a:p>
            <a:pPr marL="0" indent="0" algn="ctr">
              <a:buNone/>
            </a:pPr>
            <a:r>
              <a:rPr lang="en-US" sz="2400" b="1" dirty="0" smtClean="0"/>
              <a:t>FutureGrid Usages</a:t>
            </a:r>
          </a:p>
          <a:p>
            <a:r>
              <a:rPr lang="en-US" sz="2400" b="1" dirty="0" smtClean="0"/>
              <a:t>Computer Science</a:t>
            </a:r>
          </a:p>
          <a:p>
            <a:r>
              <a:rPr lang="en-US" sz="2400" b="1" dirty="0" smtClean="0"/>
              <a:t>Applications</a:t>
            </a:r>
            <a:r>
              <a:rPr lang="en-US" sz="2400" dirty="0" smtClean="0"/>
              <a:t> and understanding </a:t>
            </a:r>
            <a:r>
              <a:rPr lang="en-US" sz="2400" b="1" dirty="0" smtClean="0"/>
              <a:t>Science Clouds</a:t>
            </a:r>
          </a:p>
          <a:p>
            <a:r>
              <a:rPr lang="en-US" sz="2400" b="1" dirty="0" smtClean="0"/>
              <a:t>Technology Evaluation </a:t>
            </a:r>
            <a:r>
              <a:rPr lang="en-US" sz="2400" dirty="0" smtClean="0"/>
              <a:t>including XSEDE testing</a:t>
            </a:r>
          </a:p>
          <a:p>
            <a:r>
              <a:rPr lang="en-US" sz="2400" b="1" dirty="0" smtClean="0"/>
              <a:t>Education and Training</a:t>
            </a:r>
            <a:endParaRPr lang="en-US" sz="2400" b="1" dirty="0"/>
          </a:p>
        </p:txBody>
      </p:sp>
      <p:grpSp>
        <p:nvGrpSpPr>
          <p:cNvPr id="13" name="Group 12"/>
          <p:cNvGrpSpPr/>
          <p:nvPr/>
        </p:nvGrpSpPr>
        <p:grpSpPr>
          <a:xfrm>
            <a:off x="822678" y="4967178"/>
            <a:ext cx="4450644" cy="1200329"/>
            <a:chOff x="2133600" y="4876800"/>
            <a:chExt cx="4114800" cy="1200329"/>
          </a:xfrm>
        </p:grpSpPr>
        <p:sp>
          <p:nvSpPr>
            <p:cNvPr id="4" name="Rounded Rectangle 3"/>
            <p:cNvSpPr/>
            <p:nvPr/>
          </p:nvSpPr>
          <p:spPr>
            <a:xfrm>
              <a:off x="2133600" y="4876800"/>
              <a:ext cx="41148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33600" y="5125134"/>
              <a:ext cx="1447800" cy="707886"/>
            </a:xfrm>
            <a:prstGeom prst="rect">
              <a:avLst/>
            </a:prstGeom>
            <a:noFill/>
          </p:spPr>
          <p:txBody>
            <a:bodyPr wrap="square" rtlCol="0">
              <a:spAutoFit/>
            </a:bodyPr>
            <a:lstStyle/>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441671" y="4876800"/>
              <a:ext cx="2806729" cy="1200329"/>
            </a:xfrm>
            <a:prstGeom prst="rect">
              <a:avLst/>
            </a:prstGeom>
            <a:noFill/>
          </p:spPr>
          <p:txBody>
            <a:bodyPr wrap="square" rtlCol="0">
              <a:spAutoFit/>
            </a:bodyPr>
            <a:lstStyle/>
            <a:p>
              <a:pPr marL="285750" indent="-285750">
                <a:buFont typeface="Wingdings" pitchFamily="2" charset="2"/>
                <a:buChar char="Ø"/>
              </a:pPr>
              <a:r>
                <a:rPr lang="en-US" b="1" dirty="0" smtClean="0"/>
                <a:t>Hypervisor</a:t>
              </a:r>
            </a:p>
            <a:p>
              <a:pPr marL="285750" indent="-285750">
                <a:buFont typeface="Wingdings" pitchFamily="2" charset="2"/>
                <a:buChar char="Ø"/>
              </a:pPr>
              <a:r>
                <a:rPr lang="en-US" b="1" dirty="0" smtClean="0"/>
                <a:t>Bare Metal</a:t>
              </a:r>
            </a:p>
            <a:p>
              <a:pPr marL="285750" indent="-285750">
                <a:buFont typeface="Wingdings" pitchFamily="2" charset="2"/>
                <a:buChar char="Ø"/>
              </a:pPr>
              <a:r>
                <a:rPr lang="en-US" b="1" dirty="0" smtClean="0"/>
                <a:t>Operating System</a:t>
              </a:r>
            </a:p>
            <a:p>
              <a:pPr marL="285750" indent="-285750">
                <a:buFont typeface="Wingdings" pitchFamily="2" charset="2"/>
                <a:buChar char="Ø"/>
              </a:pPr>
              <a:r>
                <a:rPr lang="en-US" b="1" dirty="0" smtClean="0"/>
                <a:t>Virtual Clusters, Networks</a:t>
              </a:r>
              <a:endParaRPr lang="en-US" b="1" dirty="0"/>
            </a:p>
          </p:txBody>
        </p:sp>
      </p:grpSp>
      <p:grpSp>
        <p:nvGrpSpPr>
          <p:cNvPr id="14" name="Group 13"/>
          <p:cNvGrpSpPr/>
          <p:nvPr/>
        </p:nvGrpSpPr>
        <p:grpSpPr>
          <a:xfrm>
            <a:off x="975078" y="3805721"/>
            <a:ext cx="4145844" cy="1233219"/>
            <a:chOff x="2133600" y="2133600"/>
            <a:chExt cx="4145844" cy="1233219"/>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707886"/>
            </a:xfrm>
            <a:prstGeom prst="rect">
              <a:avLst/>
            </a:prstGeom>
            <a:grpFill/>
          </p:spPr>
          <p:txBody>
            <a:bodyPr wrap="square" rtlCol="0">
              <a:spAutoFit/>
            </a:bodyPr>
            <a:lstStyle/>
            <a:p>
              <a:r>
                <a:rPr lang="en-US" sz="4000" dirty="0" err="1"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Languages, Sensor nets</a:t>
              </a:r>
              <a:endParaRPr lang="en-US" b="1" dirty="0"/>
            </a:p>
          </p:txBody>
        </p:sp>
      </p:grpSp>
      <p:grpSp>
        <p:nvGrpSpPr>
          <p:cNvPr id="8" name="Group 7"/>
          <p:cNvGrpSpPr/>
          <p:nvPr/>
        </p:nvGrpSpPr>
        <p:grpSpPr>
          <a:xfrm>
            <a:off x="990600" y="1112294"/>
            <a:ext cx="4114800" cy="1603730"/>
            <a:chOff x="2996494" y="609600"/>
            <a:chExt cx="4114800" cy="1603730"/>
          </a:xfrm>
        </p:grpSpPr>
        <p:sp>
          <p:nvSpPr>
            <p:cNvPr id="16" name="Rounded Rectangle 15"/>
            <p:cNvSpPr/>
            <p:nvPr/>
          </p:nvSpPr>
          <p:spPr>
            <a:xfrm>
              <a:off x="2996494" y="652384"/>
              <a:ext cx="4114800" cy="140623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09193" y="710441"/>
              <a:ext cx="2041877" cy="1446550"/>
            </a:xfrm>
            <a:prstGeom prst="rect">
              <a:avLst/>
            </a:prstGeom>
            <a:noFill/>
          </p:spPr>
          <p:txBody>
            <a:bodyPr wrap="square" rtlCol="0">
              <a:spAutoFit/>
            </a:bodyPr>
            <a:lstStyle/>
            <a:p>
              <a:pPr algn="ctr"/>
              <a:r>
                <a:rPr lang="en-US" sz="2400" dirty="0" smtClean="0">
                  <a:latin typeface="Cooper Std Black" pitchFamily="18" charset="0"/>
                  <a:ea typeface="Adobe Gothic Std B" pitchFamily="34" charset="-128"/>
                </a:rPr>
                <a:t>Research</a:t>
              </a:r>
            </a:p>
            <a:p>
              <a:pPr algn="ctr"/>
              <a:r>
                <a:rPr lang="en-US" sz="2400" dirty="0" smtClean="0">
                  <a:latin typeface="Cooper Std Black" pitchFamily="18" charset="0"/>
                  <a:ea typeface="Adobe Gothic Std B" pitchFamily="34" charset="-128"/>
                </a:rPr>
                <a:t>Computing</a:t>
              </a:r>
            </a:p>
            <a:p>
              <a:pPr algn="ctr"/>
              <a:r>
                <a:rPr lang="en-US" sz="4000" dirty="0" err="1" smtClean="0">
                  <a:latin typeface="Cooper Std Black" pitchFamily="18" charset="0"/>
                  <a:ea typeface="Adobe Gothic Std B" pitchFamily="34" charset="-128"/>
                </a:rPr>
                <a:t>aaS</a:t>
              </a:r>
              <a:endParaRPr lang="en-US" sz="4000" dirty="0">
                <a:latin typeface="Cooper Std Black" pitchFamily="18" charset="0"/>
                <a:ea typeface="Adobe Gothic Std B" pitchFamily="34" charset="-128"/>
              </a:endParaRPr>
            </a:p>
          </p:txBody>
        </p:sp>
        <p:sp>
          <p:nvSpPr>
            <p:cNvPr id="18" name="TextBox 17"/>
            <p:cNvSpPr txBox="1"/>
            <p:nvPr/>
          </p:nvSpPr>
          <p:spPr>
            <a:xfrm>
              <a:off x="5051070" y="609600"/>
              <a:ext cx="2057401" cy="1603730"/>
            </a:xfrm>
            <a:prstGeom prst="rect">
              <a:avLst/>
            </a:prstGeom>
            <a:noFill/>
          </p:spPr>
          <p:txBody>
            <a:bodyPr wrap="square" rtlCol="0">
              <a:spAutoFit/>
            </a:bodyPr>
            <a:lstStyle/>
            <a:p>
              <a:pPr marL="285750" indent="-285750">
                <a:buFont typeface="Wingdings" pitchFamily="2" charset="2"/>
                <a:buChar char="Ø"/>
              </a:pPr>
              <a:r>
                <a:rPr lang="en-US" b="1" dirty="0" smtClean="0"/>
                <a:t>Custom Images</a:t>
              </a:r>
            </a:p>
            <a:p>
              <a:pPr marL="285750" indent="-285750">
                <a:buFont typeface="Wingdings" pitchFamily="2" charset="2"/>
                <a:buChar char="Ø"/>
              </a:pPr>
              <a:r>
                <a:rPr lang="en-US" b="1" dirty="0" smtClean="0"/>
                <a:t>Courses</a:t>
              </a:r>
            </a:p>
            <a:p>
              <a:pPr marL="285750" indent="-285750">
                <a:buFont typeface="Wingdings" pitchFamily="2" charset="2"/>
                <a:buChar char="Ø"/>
              </a:pPr>
              <a:r>
                <a:rPr lang="en-US" b="1" dirty="0" smtClean="0"/>
                <a:t>Consulting</a:t>
              </a:r>
            </a:p>
            <a:p>
              <a:pPr marL="285750" indent="-285750">
                <a:buFont typeface="Wingdings" pitchFamily="2" charset="2"/>
                <a:buChar char="Ø"/>
              </a:pPr>
              <a:r>
                <a:rPr lang="en-US" b="1" dirty="0" smtClean="0"/>
                <a:t>Portals</a:t>
              </a:r>
            </a:p>
            <a:p>
              <a:pPr marL="285750" indent="-285750">
                <a:buFont typeface="Wingdings" pitchFamily="2" charset="2"/>
                <a:buChar char="Ø"/>
              </a:pPr>
              <a:r>
                <a:rPr lang="en-US" b="1" dirty="0" smtClean="0"/>
                <a:t>Archival Storage</a:t>
              </a:r>
            </a:p>
          </p:txBody>
        </p:sp>
      </p:grpSp>
      <p:grpSp>
        <p:nvGrpSpPr>
          <p:cNvPr id="19" name="Group 18"/>
          <p:cNvGrpSpPr/>
          <p:nvPr/>
        </p:nvGrpSpPr>
        <p:grpSpPr>
          <a:xfrm>
            <a:off x="975078" y="2561314"/>
            <a:ext cx="4145844" cy="1200329"/>
            <a:chOff x="2133600" y="2089936"/>
            <a:chExt cx="4145844" cy="1200329"/>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3600" y="2381934"/>
              <a:ext cx="1600200" cy="707886"/>
            </a:xfrm>
            <a:prstGeom prst="rect">
              <a:avLst/>
            </a:prstGeom>
            <a:noFill/>
          </p:spPr>
          <p:txBody>
            <a:bodyPr wrap="square" rtlCol="0">
              <a:spAutoFit/>
            </a:bodyPr>
            <a:lstStyle/>
            <a:p>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sp>
          <p:nvSpPr>
            <p:cNvPr id="22" name="TextBox 21"/>
            <p:cNvSpPr txBox="1"/>
            <p:nvPr/>
          </p:nvSpPr>
          <p:spPr>
            <a:xfrm>
              <a:off x="3612444" y="2089936"/>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System e.g. SQL, </a:t>
              </a:r>
              <a:r>
                <a:rPr lang="en-US" b="1" dirty="0" err="1" smtClean="0"/>
                <a:t>GlobusOnline</a:t>
              </a:r>
              <a:endParaRPr lang="en-US" b="1" dirty="0" smtClean="0"/>
            </a:p>
            <a:p>
              <a:pPr marL="285750" indent="-285750">
                <a:buFont typeface="Wingdings" pitchFamily="2" charset="2"/>
                <a:buChar char="Ø"/>
              </a:pPr>
              <a:r>
                <a:rPr lang="en-US" b="1" dirty="0" smtClean="0"/>
                <a:t>Applications e.g. Amber, Blast</a:t>
              </a:r>
            </a:p>
          </p:txBody>
        </p:sp>
      </p:grpSp>
      <p:grpSp>
        <p:nvGrpSpPr>
          <p:cNvPr id="15" name="Group 14"/>
          <p:cNvGrpSpPr/>
          <p:nvPr/>
        </p:nvGrpSpPr>
        <p:grpSpPr>
          <a:xfrm>
            <a:off x="149576" y="200971"/>
            <a:ext cx="5791200" cy="5955177"/>
            <a:chOff x="73376" y="200971"/>
            <a:chExt cx="5791200" cy="5955177"/>
          </a:xfrm>
        </p:grpSpPr>
        <p:sp>
          <p:nvSpPr>
            <p:cNvPr id="26" name="Trapezoid 25"/>
            <p:cNvSpPr/>
            <p:nvPr/>
          </p:nvSpPr>
          <p:spPr>
            <a:xfrm>
              <a:off x="73376" y="1090935"/>
              <a:ext cx="5791200" cy="5065213"/>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58009" y="200971"/>
              <a:ext cx="4875181" cy="954107"/>
            </a:xfrm>
            <a:prstGeom prst="rect">
              <a:avLst/>
            </a:prstGeom>
            <a:noFill/>
          </p:spPr>
          <p:txBody>
            <a:bodyPr wrap="none" rtlCol="0">
              <a:spAutoFit/>
            </a:bodyPr>
            <a:lstStyle/>
            <a:p>
              <a:pPr algn="ctr"/>
              <a:r>
                <a:rPr lang="en-US" sz="2800" b="1" dirty="0" smtClean="0"/>
                <a:t>FutureGrid offers</a:t>
              </a:r>
            </a:p>
            <a:p>
              <a:pPr algn="ctr"/>
              <a:r>
                <a:rPr lang="en-US" sz="2800" b="1" dirty="0" smtClean="0"/>
                <a:t>Computing Testbed as a Service</a:t>
              </a:r>
              <a:endParaRPr lang="en-US" sz="2800" b="1" dirty="0"/>
            </a:p>
          </p:txBody>
        </p:sp>
      </p:grpSp>
      <p:cxnSp>
        <p:nvCxnSpPr>
          <p:cNvPr id="32" name="Straight Arrow Connector 31"/>
          <p:cNvCxnSpPr/>
          <p:nvPr/>
        </p:nvCxnSpPr>
        <p:spPr>
          <a:xfrm>
            <a:off x="5715000" y="1025209"/>
            <a:ext cx="0" cy="5065213"/>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Network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25374690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Research Computing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Could also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b="1" dirty="0" smtClean="0">
                <a:solidFill>
                  <a:srgbClr val="FF0000"/>
                </a:solidFill>
              </a:rPr>
              <a:t>Developing roles/appliances for particular users</a:t>
            </a:r>
          </a:p>
          <a:p>
            <a:pPr marL="914400" lvl="1" indent="-457200">
              <a:spcBef>
                <a:spcPts val="0"/>
              </a:spcBef>
              <a:buFont typeface="+mj-lt"/>
              <a:buAutoNum type="arabicParenR"/>
            </a:pPr>
            <a:r>
              <a:rPr lang="en-US" sz="2000" dirty="0" smtClean="0"/>
              <a:t>Supplying </a:t>
            </a:r>
            <a:r>
              <a:rPr lang="en-US" sz="2000" b="1" dirty="0" smtClean="0">
                <a:solidFill>
                  <a:srgbClr val="FF0000"/>
                </a:solidFill>
              </a:rPr>
              <a:t>custom </a:t>
            </a:r>
            <a:r>
              <a:rPr lang="en-US" sz="2000" b="1" dirty="0" err="1" smtClean="0">
                <a:solidFill>
                  <a:srgbClr val="FF0000"/>
                </a:solidFill>
              </a:rPr>
              <a:t>SaaS</a:t>
            </a:r>
            <a:r>
              <a:rPr lang="en-US" sz="2000" b="1" dirty="0" smtClean="0">
                <a:solidFill>
                  <a:srgbClr val="FF0000"/>
                </a:solidFill>
              </a:rPr>
              <a:t> </a:t>
            </a:r>
            <a:r>
              <a:rPr lang="en-US" sz="2000" dirty="0" smtClean="0"/>
              <a:t>aimed at user communities</a:t>
            </a:r>
          </a:p>
          <a:p>
            <a:pPr marL="914400" lvl="1" indent="-457200">
              <a:spcBef>
                <a:spcPts val="0"/>
              </a:spcBef>
              <a:buFont typeface="+mj-lt"/>
              <a:buAutoNum type="arabicParenR"/>
            </a:pPr>
            <a:r>
              <a:rPr lang="en-US" sz="2000" b="1" dirty="0" smtClean="0">
                <a:solidFill>
                  <a:srgbClr val="FF0000"/>
                </a:solidFill>
              </a:rPr>
              <a:t>Community Portals</a:t>
            </a:r>
          </a:p>
          <a:p>
            <a:pPr marL="914400" lvl="1" indent="-457200">
              <a:spcBef>
                <a:spcPts val="0"/>
              </a:spcBef>
              <a:buFont typeface="+mj-lt"/>
              <a:buAutoNum type="arabicParenR"/>
            </a:pPr>
            <a:r>
              <a:rPr lang="en-US" sz="2000" dirty="0" smtClean="0"/>
              <a:t>Integration across disparate resources for data and compute (i.e. </a:t>
            </a:r>
            <a:r>
              <a:rPr lang="en-US" sz="2000" b="1" dirty="0" smtClean="0">
                <a:solidFill>
                  <a:srgbClr val="FF0000"/>
                </a:solidFill>
              </a:rPr>
              <a:t>grids</a:t>
            </a:r>
            <a:r>
              <a:rPr lang="en-US" sz="2000" dirty="0" smtClean="0"/>
              <a:t>)</a:t>
            </a:r>
          </a:p>
          <a:p>
            <a:pPr marL="914400" lvl="1" indent="-457200">
              <a:spcBef>
                <a:spcPts val="0"/>
              </a:spcBef>
              <a:buFont typeface="+mj-lt"/>
              <a:buAutoNum type="arabicParenR"/>
            </a:pPr>
            <a:r>
              <a:rPr lang="en-US" sz="2000" b="1" dirty="0" smtClean="0">
                <a:solidFill>
                  <a:srgbClr val="FF0000"/>
                </a:solidFill>
              </a:rPr>
              <a:t>Data transfer </a:t>
            </a:r>
            <a:r>
              <a:rPr lang="en-US" sz="2000" dirty="0" smtClean="0"/>
              <a:t>and network link services  </a:t>
            </a:r>
          </a:p>
          <a:p>
            <a:pPr marL="914400" lvl="1" indent="-457200">
              <a:spcBef>
                <a:spcPts val="0"/>
              </a:spcBef>
              <a:buFont typeface="+mj-lt"/>
              <a:buAutoNum type="arabicParenR"/>
            </a:pPr>
            <a:r>
              <a:rPr lang="en-US" sz="2000" b="1" dirty="0" smtClean="0">
                <a:solidFill>
                  <a:srgbClr val="FF0000"/>
                </a:solidFill>
              </a:rPr>
              <a:t>Archival storage, preservation, visualization</a:t>
            </a:r>
          </a:p>
          <a:p>
            <a:pPr marL="914400" lvl="1" indent="-457200">
              <a:spcBef>
                <a:spcPts val="0"/>
              </a:spcBef>
              <a:buFont typeface="+mj-lt"/>
              <a:buAutoNum type="arabicParenR"/>
            </a:pPr>
            <a:r>
              <a:rPr lang="en-US" sz="2000" dirty="0"/>
              <a:t>Consulting on use of particular appliances and </a:t>
            </a:r>
            <a:r>
              <a:rPr lang="en-US" sz="2000" dirty="0" err="1"/>
              <a:t>SaaS</a:t>
            </a:r>
            <a:r>
              <a:rPr lang="en-US" sz="2000" dirty="0"/>
              <a:t> i.e. on particular software components</a:t>
            </a:r>
          </a:p>
          <a:p>
            <a:pPr marL="914400" lvl="1" indent="-457200">
              <a:spcBef>
                <a:spcPts val="0"/>
              </a:spcBef>
              <a:buFont typeface="+mj-lt"/>
              <a:buAutoNum type="arabicParenR"/>
            </a:pPr>
            <a:r>
              <a:rPr lang="en-US" sz="2000" dirty="0"/>
              <a:t>Debugging and other problem solving</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56</a:t>
            </a:fld>
            <a:endParaRPr lang="en-US" dirty="0"/>
          </a:p>
        </p:txBody>
      </p:sp>
    </p:spTree>
    <p:extLst>
      <p:ext uri="{BB962C8B-B14F-4D97-AF65-F5344CB8AC3E}">
        <p14:creationId xmlns:p14="http://schemas.microsoft.com/office/powerpoint/2010/main" val="2872340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Expanding Resources in FutureGrid</a:t>
            </a:r>
            <a:endParaRPr lang="en-US" dirty="0"/>
          </a:p>
        </p:txBody>
      </p:sp>
      <p:sp>
        <p:nvSpPr>
          <p:cNvPr id="3" name="Content Placeholder 2"/>
          <p:cNvSpPr>
            <a:spLocks noGrp="1"/>
          </p:cNvSpPr>
          <p:nvPr>
            <p:ph idx="1"/>
          </p:nvPr>
        </p:nvSpPr>
        <p:spPr>
          <a:xfrm>
            <a:off x="5644" y="1295400"/>
            <a:ext cx="9138356" cy="4525963"/>
          </a:xfrm>
        </p:spPr>
        <p:txBody>
          <a:bodyPr/>
          <a:lstStyle/>
          <a:p>
            <a:r>
              <a:rPr lang="en-US" dirty="0" smtClean="0"/>
              <a:t>We have a core set of resources but need to keep up to date and expand in size</a:t>
            </a:r>
          </a:p>
          <a:p>
            <a:r>
              <a:rPr lang="en-US" dirty="0" smtClean="0"/>
              <a:t>Natural is to build large systems and support large experiments by </a:t>
            </a:r>
            <a:r>
              <a:rPr lang="en-US" b="1" dirty="0" smtClean="0"/>
              <a:t>federating</a:t>
            </a:r>
            <a:r>
              <a:rPr lang="en-US" dirty="0" smtClean="0"/>
              <a:t> hardware from several sources</a:t>
            </a:r>
          </a:p>
          <a:p>
            <a:pPr lvl="1"/>
            <a:r>
              <a:rPr lang="en-US" dirty="0" smtClean="0"/>
              <a:t>Requirement is that partners in federation agree on and develop  together </a:t>
            </a:r>
            <a:r>
              <a:rPr lang="en-US" b="1" dirty="0" err="1" smtClean="0"/>
              <a:t>TestbedaaS</a:t>
            </a:r>
            <a:endParaRPr lang="en-US" b="1" dirty="0" smtClean="0"/>
          </a:p>
          <a:p>
            <a:r>
              <a:rPr lang="en-US" dirty="0" smtClean="0"/>
              <a:t>Infrastructure includes networks, devices, edge (client) equipment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57</a:t>
            </a:fld>
            <a:endParaRPr lang="en-US"/>
          </a:p>
        </p:txBody>
      </p:sp>
    </p:spTree>
    <p:extLst>
      <p:ext uri="{BB962C8B-B14F-4D97-AF65-F5344CB8AC3E}">
        <p14:creationId xmlns:p14="http://schemas.microsoft.com/office/powerpoint/2010/main" val="1246928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58</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Object Stores, Queues ..)</a:t>
            </a:r>
          </a:p>
          <a:p>
            <a:r>
              <a:rPr lang="en-US" sz="2400" dirty="0" smtClean="0"/>
              <a:t>Use </a:t>
            </a:r>
            <a:r>
              <a:rPr lang="en-US" sz="2400" b="1" dirty="0" smtClean="0"/>
              <a:t>worker roles</a:t>
            </a:r>
            <a:r>
              <a:rPr lang="en-US" sz="2400" dirty="0" smtClean="0"/>
              <a:t>,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59</a:t>
            </a:fld>
            <a:endParaRPr lang="en-US"/>
          </a:p>
        </p:txBody>
      </p:sp>
    </p:spTree>
    <p:extLst>
      <p:ext uri="{BB962C8B-B14F-4D97-AF65-F5344CB8AC3E}">
        <p14:creationId xmlns:p14="http://schemas.microsoft.com/office/powerpoint/2010/main" val="2721878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Data sizes</a:t>
            </a:r>
            <a:endParaRPr lang="en-US" dirty="0"/>
          </a:p>
        </p:txBody>
      </p:sp>
      <p:sp>
        <p:nvSpPr>
          <p:cNvPr id="3" name="Content Placeholder 2"/>
          <p:cNvSpPr>
            <a:spLocks noGrp="1"/>
          </p:cNvSpPr>
          <p:nvPr>
            <p:ph idx="1"/>
          </p:nvPr>
        </p:nvSpPr>
        <p:spPr>
          <a:xfrm>
            <a:off x="0" y="685800"/>
            <a:ext cx="9144000" cy="5486400"/>
          </a:xfrm>
        </p:spPr>
        <p:txBody>
          <a:bodyPr/>
          <a:lstStyle/>
          <a:p>
            <a:pPr marL="742141" lvl="1" indent="-285438" defTabSz="913404" eaLnBrk="1" hangingPunct="1">
              <a:lnSpc>
                <a:spcPct val="80000"/>
              </a:lnSpc>
              <a:spcBef>
                <a:spcPts val="1200"/>
              </a:spcBef>
              <a:buBlip>
                <a:blip r:embed="rId3"/>
              </a:buBlip>
            </a:pPr>
            <a:r>
              <a:rPr lang="en-US" sz="2600" dirty="0">
                <a:latin typeface="Times New Roman" pitchFamily="18" charset="0"/>
                <a:ea typeface="+mn-ea"/>
                <a:cs typeface="Times New Roman" pitchFamily="18" charset="0"/>
              </a:rPr>
              <a:t>~40 10</a:t>
            </a:r>
            <a:r>
              <a:rPr lang="en-US" sz="2600" baseline="30000" dirty="0">
                <a:latin typeface="Times New Roman" pitchFamily="18" charset="0"/>
                <a:ea typeface="+mn-ea"/>
                <a:cs typeface="Times New Roman" pitchFamily="18" charset="0"/>
              </a:rPr>
              <a:t>9 </a:t>
            </a:r>
            <a:r>
              <a:rPr lang="en-US" sz="2600" b="1" dirty="0">
                <a:latin typeface="Times New Roman" pitchFamily="18" charset="0"/>
                <a:ea typeface="+mn-ea"/>
                <a:cs typeface="Times New Roman" pitchFamily="18" charset="0"/>
              </a:rPr>
              <a:t>Web pages </a:t>
            </a:r>
            <a:r>
              <a:rPr lang="en-US" sz="2600" dirty="0">
                <a:latin typeface="Times New Roman" pitchFamily="18" charset="0"/>
                <a:ea typeface="+mn-ea"/>
                <a:cs typeface="Times New Roman" pitchFamily="18" charset="0"/>
              </a:rPr>
              <a:t>at ~300 kilobytes each = 10 Petabytes</a:t>
            </a:r>
          </a:p>
          <a:p>
            <a:pPr marL="742141" lvl="1" indent="-285438" defTabSz="913404" eaLnBrk="1" hangingPunct="1">
              <a:lnSpc>
                <a:spcPct val="80000"/>
              </a:lnSpc>
              <a:spcBef>
                <a:spcPts val="1200"/>
              </a:spcBef>
              <a:buBlip>
                <a:blip r:embed="rId3"/>
              </a:buBlip>
            </a:pPr>
            <a:r>
              <a:rPr lang="en-US" sz="2600" b="1" dirty="0" err="1">
                <a:latin typeface="Times New Roman" pitchFamily="18" charset="0"/>
                <a:ea typeface="+mn-ea"/>
                <a:cs typeface="Times New Roman" pitchFamily="18" charset="0"/>
              </a:rPr>
              <a:t>Youtube</a:t>
            </a:r>
            <a:r>
              <a:rPr lang="en-US" sz="2600" dirty="0">
                <a:latin typeface="Times New Roman" pitchFamily="18" charset="0"/>
                <a:ea typeface="+mn-ea"/>
                <a:cs typeface="Times New Roman" pitchFamily="18" charset="0"/>
              </a:rPr>
              <a:t> 48 hours video uploaded per minute; </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in 2 months in 2010, uploaded  more than total NBC ABC CBS</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~2.5 petabytes per year uploaded?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LHC</a:t>
            </a:r>
            <a:r>
              <a:rPr lang="en-US" sz="2600" dirty="0">
                <a:latin typeface="Times New Roman" pitchFamily="18" charset="0"/>
                <a:ea typeface="+mn-ea"/>
                <a:cs typeface="Times New Roman" pitchFamily="18" charset="0"/>
              </a:rPr>
              <a:t> </a:t>
            </a:r>
            <a:r>
              <a:rPr lang="en-US" sz="2600" dirty="0" smtClean="0">
                <a:latin typeface="Times New Roman" pitchFamily="18" charset="0"/>
                <a:ea typeface="+mn-ea"/>
                <a:cs typeface="Times New Roman" pitchFamily="18" charset="0"/>
              </a:rPr>
              <a:t>(Large Hadron Collider) 15 </a:t>
            </a:r>
            <a:r>
              <a:rPr lang="en-US" sz="2600" dirty="0">
                <a:latin typeface="Times New Roman" pitchFamily="18" charset="0"/>
                <a:ea typeface="+mn-ea"/>
                <a:cs typeface="Times New Roman" pitchFamily="18" charset="0"/>
              </a:rPr>
              <a:t>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Radiology</a:t>
            </a:r>
            <a:r>
              <a:rPr lang="en-US" sz="2600" dirty="0">
                <a:latin typeface="Times New Roman" pitchFamily="18" charset="0"/>
                <a:ea typeface="+mn-ea"/>
                <a:cs typeface="Times New Roman" pitchFamily="18" charset="0"/>
              </a:rPr>
              <a:t> 69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Square Kilometer Array Telescope </a:t>
            </a:r>
            <a:r>
              <a:rPr lang="en-US" sz="2600" dirty="0">
                <a:latin typeface="Times New Roman" pitchFamily="18" charset="0"/>
                <a:ea typeface="+mn-ea"/>
                <a:cs typeface="Times New Roman" pitchFamily="18" charset="0"/>
              </a:rPr>
              <a:t>will be 100 terabits/second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 Observation </a:t>
            </a:r>
            <a:r>
              <a:rPr lang="en-US" sz="2600" dirty="0">
                <a:latin typeface="Times New Roman" pitchFamily="18" charset="0"/>
                <a:ea typeface="+mn-ea"/>
                <a:cs typeface="Times New Roman" pitchFamily="18" charset="0"/>
              </a:rPr>
              <a:t>becoming ~4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Earthquake Science </a:t>
            </a:r>
            <a:r>
              <a:rPr lang="en-US" sz="2600" dirty="0">
                <a:latin typeface="Times New Roman" pitchFamily="18" charset="0"/>
                <a:ea typeface="+mn-ea"/>
                <a:cs typeface="Times New Roman" pitchFamily="18" charset="0"/>
              </a:rPr>
              <a:t>– few terabytes </a:t>
            </a:r>
            <a:r>
              <a:rPr lang="en-US" sz="2600" b="1" dirty="0">
                <a:latin typeface="Times New Roman" pitchFamily="18" charset="0"/>
                <a:ea typeface="+mn-ea"/>
                <a:cs typeface="Times New Roman" pitchFamily="18" charset="0"/>
              </a:rPr>
              <a:t>total</a:t>
            </a:r>
            <a:r>
              <a:rPr lang="en-US" sz="2600" dirty="0">
                <a:latin typeface="Times New Roman" pitchFamily="18" charset="0"/>
                <a:ea typeface="+mn-ea"/>
                <a:cs typeface="Times New Roman" pitchFamily="18" charset="0"/>
              </a:rPr>
              <a:t> today</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PolarGrid</a:t>
            </a:r>
            <a:r>
              <a:rPr lang="en-US" sz="2600" dirty="0">
                <a:latin typeface="Times New Roman" pitchFamily="18" charset="0"/>
                <a:ea typeface="+mn-ea"/>
                <a:cs typeface="Times New Roman" pitchFamily="18" charset="0"/>
              </a:rPr>
              <a:t> – 100’s </a:t>
            </a:r>
            <a:r>
              <a:rPr lang="en-US" sz="2600" dirty="0" smtClean="0">
                <a:latin typeface="Times New Roman" pitchFamily="18" charset="0"/>
                <a:ea typeface="+mn-ea"/>
                <a:cs typeface="Times New Roman" pitchFamily="18" charset="0"/>
              </a:rPr>
              <a:t>terabytes/year </a:t>
            </a:r>
            <a:r>
              <a:rPr lang="en-US" sz="2600" dirty="0" err="1" smtClean="0">
                <a:latin typeface="Times New Roman" pitchFamily="18" charset="0"/>
                <a:ea typeface="+mn-ea"/>
                <a:cs typeface="Times New Roman" pitchFamily="18" charset="0"/>
              </a:rPr>
              <a:t>icesheet</a:t>
            </a:r>
            <a:r>
              <a:rPr lang="en-US" sz="2600" dirty="0" smtClean="0">
                <a:latin typeface="Times New Roman" pitchFamily="18" charset="0"/>
                <a:ea typeface="+mn-ea"/>
                <a:cs typeface="Times New Roman" pitchFamily="18" charset="0"/>
              </a:rPr>
              <a:t> radar</a:t>
            </a:r>
            <a:endParaRPr lang="en-US" sz="2600" dirty="0">
              <a:latin typeface="Times New Roman" pitchFamily="18" charset="0"/>
              <a:ea typeface="+mn-ea"/>
              <a:cs typeface="Times New Roman" pitchFamily="18" charset="0"/>
            </a:endParaRP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Exascale simulation </a:t>
            </a:r>
            <a:r>
              <a:rPr lang="en-US" sz="2600" dirty="0">
                <a:latin typeface="Times New Roman" pitchFamily="18" charset="0"/>
                <a:ea typeface="+mn-ea"/>
                <a:cs typeface="Times New Roman" pitchFamily="18" charset="0"/>
              </a:rPr>
              <a:t>data dumps – </a:t>
            </a:r>
            <a:r>
              <a:rPr lang="en-US" sz="2600" dirty="0" smtClean="0">
                <a:latin typeface="Times New Roman" pitchFamily="18" charset="0"/>
                <a:ea typeface="+mn-ea"/>
                <a:cs typeface="Times New Roman" pitchFamily="18" charset="0"/>
              </a:rPr>
              <a:t>terabytes/second (30 </a:t>
            </a:r>
            <a:r>
              <a:rPr lang="en-US" sz="2600" dirty="0" err="1" smtClean="0">
                <a:latin typeface="Times New Roman" pitchFamily="18" charset="0"/>
                <a:ea typeface="+mn-ea"/>
                <a:cs typeface="Times New Roman" pitchFamily="18" charset="0"/>
              </a:rPr>
              <a:t>exabytes</a:t>
            </a:r>
            <a:r>
              <a:rPr lang="en-US" sz="2600" dirty="0" smtClean="0">
                <a:latin typeface="Times New Roman" pitchFamily="18" charset="0"/>
                <a:ea typeface="+mn-ea"/>
                <a:cs typeface="Times New Roman" pitchFamily="18" charset="0"/>
              </a:rPr>
              <a:t> per year)</a:t>
            </a:r>
            <a:endParaRPr lang="en-US" sz="2600" dirty="0">
              <a:latin typeface="Times New Roman" pitchFamily="18" charset="0"/>
              <a:ea typeface="+mn-ea"/>
              <a:cs typeface="Times New Roman" pitchFamily="18" charset="0"/>
            </a:endParaRPr>
          </a:p>
          <a:p>
            <a:pPr marL="0" indent="0">
              <a:buNone/>
            </a:pP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750528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a:t>
            </a:r>
            <a:endParaRPr lang="en-US" dirty="0"/>
          </a:p>
        </p:txBody>
      </p:sp>
      <p:sp>
        <p:nvSpPr>
          <p:cNvPr id="3" name="Content Placeholder 2"/>
          <p:cNvSpPr>
            <a:spLocks noGrp="1"/>
          </p:cNvSpPr>
          <p:nvPr>
            <p:ph idx="1"/>
          </p:nvPr>
        </p:nvSpPr>
        <p:spPr>
          <a:xfrm>
            <a:off x="0" y="990600"/>
            <a:ext cx="9154886" cy="5410200"/>
          </a:xfrm>
        </p:spPr>
        <p:txBody>
          <a:bodyPr/>
          <a:lstStyle/>
          <a:p>
            <a:pPr>
              <a:spcBef>
                <a:spcPts val="0"/>
              </a:spcBef>
            </a:pPr>
            <a:r>
              <a:rPr lang="en-US" sz="2400" dirty="0"/>
              <a:t>Does </a:t>
            </a:r>
            <a:r>
              <a:rPr lang="en-US" sz="2400" b="1" dirty="0"/>
              <a:t>Cloud + MPI Engine </a:t>
            </a:r>
            <a:r>
              <a:rPr lang="en-US" sz="2400" dirty="0" smtClean="0"/>
              <a:t>for computing + </a:t>
            </a:r>
            <a:r>
              <a:rPr lang="en-US" sz="2400" b="1" dirty="0" smtClean="0"/>
              <a:t>grids</a:t>
            </a:r>
            <a:r>
              <a:rPr lang="en-US" sz="2400" dirty="0" smtClean="0"/>
              <a:t> for data cover all?</a:t>
            </a:r>
            <a:endParaRPr lang="en-US" sz="2400" dirty="0"/>
          </a:p>
          <a:p>
            <a:pPr lvl="1">
              <a:spcBef>
                <a:spcPts val="0"/>
              </a:spcBef>
            </a:pPr>
            <a:r>
              <a:rPr lang="en-US" sz="2400" dirty="0"/>
              <a:t>Will current </a:t>
            </a:r>
            <a:r>
              <a:rPr lang="en-US" sz="2400" b="1" dirty="0" smtClean="0"/>
              <a:t>high </a:t>
            </a:r>
            <a:r>
              <a:rPr lang="en-US" sz="2400" b="1" dirty="0"/>
              <a:t>throughput computing </a:t>
            </a:r>
            <a:r>
              <a:rPr lang="en-US" sz="2400" dirty="0"/>
              <a:t>and </a:t>
            </a:r>
            <a:r>
              <a:rPr lang="en-US" sz="2400" b="1" dirty="0"/>
              <a:t>cloud</a:t>
            </a:r>
            <a:r>
              <a:rPr lang="en-US" sz="2400" dirty="0"/>
              <a:t> concepts merge?</a:t>
            </a:r>
          </a:p>
          <a:p>
            <a:pPr>
              <a:spcBef>
                <a:spcPts val="0"/>
              </a:spcBef>
            </a:pPr>
            <a:r>
              <a:rPr lang="en-US" sz="2400" dirty="0"/>
              <a:t>Need </a:t>
            </a:r>
            <a:r>
              <a:rPr lang="en-US" sz="2400" b="1" dirty="0" smtClean="0"/>
              <a:t>interoperable data </a:t>
            </a:r>
            <a:r>
              <a:rPr lang="en-US" sz="2400" b="1" dirty="0"/>
              <a:t>analytics libraries </a:t>
            </a:r>
            <a:r>
              <a:rPr lang="en-US" sz="2400" dirty="0"/>
              <a:t>for HPC and </a:t>
            </a:r>
            <a:r>
              <a:rPr lang="en-US" sz="2400" dirty="0" smtClean="0"/>
              <a:t>Clouds that address new robustness and scaling challenges of </a:t>
            </a:r>
            <a:r>
              <a:rPr lang="en-US" sz="2400" b="1" dirty="0" smtClean="0"/>
              <a:t>big data</a:t>
            </a:r>
          </a:p>
          <a:p>
            <a:pPr lvl="1">
              <a:spcBef>
                <a:spcPts val="0"/>
              </a:spcBef>
            </a:pPr>
            <a:r>
              <a:rPr lang="en-US" sz="2400" dirty="0" smtClean="0"/>
              <a:t>Business and Academia should collaborate</a:t>
            </a:r>
            <a:endParaRPr lang="en-US" sz="2400" dirty="0"/>
          </a:p>
          <a:p>
            <a:pPr>
              <a:spcBef>
                <a:spcPts val="0"/>
              </a:spcBef>
            </a:pPr>
            <a:r>
              <a:rPr lang="en-US" sz="2400" dirty="0" smtClean="0"/>
              <a:t>Can we </a:t>
            </a:r>
            <a:r>
              <a:rPr lang="en-US" sz="2400" b="1" dirty="0" smtClean="0"/>
              <a:t>characterize data analytics applications</a:t>
            </a:r>
            <a:r>
              <a:rPr lang="en-US" sz="2400" dirty="0" smtClean="0"/>
              <a:t>?</a:t>
            </a:r>
          </a:p>
          <a:p>
            <a:pPr lvl="1">
              <a:spcBef>
                <a:spcPts val="0"/>
              </a:spcBef>
            </a:pPr>
            <a:r>
              <a:rPr lang="en-US" sz="2400" dirty="0" smtClean="0"/>
              <a:t>I said modest size and kernels need reduction operations and are often full matrix  linear algebra (true?)</a:t>
            </a:r>
          </a:p>
          <a:p>
            <a:pPr>
              <a:spcBef>
                <a:spcPts val="0"/>
              </a:spcBef>
            </a:pPr>
            <a:r>
              <a:rPr lang="en-US" sz="2400" dirty="0" smtClean="0"/>
              <a:t>Does a “modest-size </a:t>
            </a:r>
            <a:r>
              <a:rPr lang="en-US" sz="2400" b="1" dirty="0" smtClean="0"/>
              <a:t>private science cloud</a:t>
            </a:r>
            <a:r>
              <a:rPr lang="en-US" sz="2400" dirty="0" smtClean="0"/>
              <a:t>” make sense </a:t>
            </a:r>
          </a:p>
          <a:p>
            <a:pPr lvl="1">
              <a:spcBef>
                <a:spcPts val="0"/>
              </a:spcBef>
            </a:pPr>
            <a:r>
              <a:rPr lang="en-US" sz="2400" dirty="0" smtClean="0"/>
              <a:t>Too small to be elastic?</a:t>
            </a:r>
          </a:p>
          <a:p>
            <a:pPr>
              <a:spcBef>
                <a:spcPts val="0"/>
              </a:spcBef>
            </a:pPr>
            <a:r>
              <a:rPr lang="en-US" sz="2400" dirty="0" smtClean="0"/>
              <a:t>Should </a:t>
            </a:r>
            <a:r>
              <a:rPr lang="en-US" sz="2400" b="1" dirty="0" smtClean="0"/>
              <a:t>governments fund use of commercial clouds </a:t>
            </a:r>
            <a:r>
              <a:rPr lang="en-US" sz="2400" dirty="0" smtClean="0"/>
              <a:t>(or build their own)</a:t>
            </a:r>
          </a:p>
          <a:p>
            <a:pPr lvl="1">
              <a:spcBef>
                <a:spcPts val="0"/>
              </a:spcBef>
            </a:pPr>
            <a:r>
              <a:rPr lang="en-US" sz="2400" dirty="0" smtClean="0"/>
              <a:t>Are privacy issues motivating private clouds really valid?</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60</a:t>
            </a:fld>
            <a:endParaRPr lang="en-US"/>
          </a:p>
        </p:txBody>
      </p:sp>
    </p:spTree>
    <p:extLst>
      <p:ext uri="{BB962C8B-B14F-4D97-AF65-F5344CB8AC3E}">
        <p14:creationId xmlns:p14="http://schemas.microsoft.com/office/powerpoint/2010/main" val="1862274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II</a:t>
            </a:r>
            <a:endParaRPr lang="en-US" dirty="0"/>
          </a:p>
        </p:txBody>
      </p:sp>
      <p:sp>
        <p:nvSpPr>
          <p:cNvPr id="3" name="Content Placeholder 2"/>
          <p:cNvSpPr>
            <a:spLocks noGrp="1"/>
          </p:cNvSpPr>
          <p:nvPr>
            <p:ph idx="1"/>
          </p:nvPr>
        </p:nvSpPr>
        <p:spPr>
          <a:xfrm>
            <a:off x="-10886" y="838200"/>
            <a:ext cx="9154886" cy="5410200"/>
          </a:xfrm>
        </p:spPr>
        <p:txBody>
          <a:bodyPr/>
          <a:lstStyle/>
          <a:p>
            <a:r>
              <a:rPr lang="en-US" sz="2400" dirty="0" smtClean="0"/>
              <a:t>Recent </a:t>
            </a:r>
            <a:r>
              <a:rPr lang="en-US" sz="2400" b="1" dirty="0" smtClean="0"/>
              <a:t>private </a:t>
            </a:r>
            <a:r>
              <a:rPr lang="en-US" sz="2400" b="1" dirty="0"/>
              <a:t>cloud infrastructure </a:t>
            </a:r>
            <a:r>
              <a:rPr lang="en-US" sz="2400" dirty="0"/>
              <a:t>(Eucalyptus 3, OpenStack </a:t>
            </a:r>
            <a:r>
              <a:rPr lang="en-US" sz="2400" dirty="0" smtClean="0"/>
              <a:t>Essex in USA) </a:t>
            </a:r>
            <a:r>
              <a:rPr lang="en-US" sz="2400" dirty="0"/>
              <a:t>much </a:t>
            </a:r>
            <a:r>
              <a:rPr lang="en-US" sz="2400" dirty="0" smtClean="0"/>
              <a:t>improved</a:t>
            </a:r>
          </a:p>
          <a:p>
            <a:pPr lvl="1"/>
            <a:r>
              <a:rPr lang="en-US" sz="2400" dirty="0" smtClean="0"/>
              <a:t>Nimbus, OpenNebula still good</a:t>
            </a:r>
          </a:p>
          <a:p>
            <a:r>
              <a:rPr lang="en-US" sz="2400" dirty="0" smtClean="0"/>
              <a:t>But are they really competitive with </a:t>
            </a:r>
            <a:r>
              <a:rPr lang="en-US" sz="2400" b="1" dirty="0" smtClean="0"/>
              <a:t>commercial cloud fabric runtime</a:t>
            </a:r>
            <a:r>
              <a:rPr lang="en-US" sz="2400" dirty="0" smtClean="0"/>
              <a:t>?</a:t>
            </a:r>
          </a:p>
          <a:p>
            <a:r>
              <a:rPr lang="en-US" sz="2400" dirty="0" smtClean="0"/>
              <a:t>Should we </a:t>
            </a:r>
            <a:r>
              <a:rPr lang="en-US" sz="2400" b="1" dirty="0" smtClean="0"/>
              <a:t>integrate Cloud Platforms with other Platforms</a:t>
            </a:r>
            <a:r>
              <a:rPr lang="en-US" sz="2400" dirty="0" smtClean="0"/>
              <a:t>?</a:t>
            </a:r>
            <a:endParaRPr lang="en-US" sz="2400" dirty="0"/>
          </a:p>
          <a:p>
            <a:r>
              <a:rPr lang="en-US" sz="2400" dirty="0" smtClean="0"/>
              <a:t>Is </a:t>
            </a:r>
            <a:r>
              <a:rPr lang="en-US" sz="2400" b="1" dirty="0" smtClean="0"/>
              <a:t>Research Computing as a Service </a:t>
            </a:r>
            <a:r>
              <a:rPr lang="en-US" sz="2400" dirty="0" smtClean="0"/>
              <a:t>interesting?</a:t>
            </a:r>
          </a:p>
          <a:p>
            <a:pPr lvl="1"/>
            <a:r>
              <a:rPr lang="en-US" sz="2000" dirty="0" smtClean="0"/>
              <a:t>Many related commercial offerings e.g. MapReduce value added vendors</a:t>
            </a:r>
          </a:p>
          <a:p>
            <a:r>
              <a:rPr lang="en-US" sz="2400" dirty="0" smtClean="0"/>
              <a:t>More </a:t>
            </a:r>
            <a:r>
              <a:rPr lang="en-US" sz="2400" b="1" dirty="0"/>
              <a:t>employment opportunities </a:t>
            </a:r>
            <a:r>
              <a:rPr lang="en-US" sz="2400" dirty="0"/>
              <a:t>in clouds than HPC and Grids; so cloud related activities popular with students</a:t>
            </a:r>
          </a:p>
          <a:p>
            <a:r>
              <a:rPr lang="en-US" sz="2400" b="1" dirty="0" smtClean="0">
                <a:solidFill>
                  <a:srgbClr val="FF0000"/>
                </a:solidFill>
              </a:rPr>
              <a:t>Science </a:t>
            </a:r>
            <a:r>
              <a:rPr lang="en-US" sz="2400" b="1" dirty="0">
                <a:solidFill>
                  <a:srgbClr val="FF0000"/>
                </a:solidFill>
              </a:rPr>
              <a:t>Cloud Summer School July 30-August </a:t>
            </a:r>
            <a:r>
              <a:rPr lang="en-US" sz="2400" b="1" dirty="0" smtClean="0">
                <a:solidFill>
                  <a:srgbClr val="FF0000"/>
                </a:solidFill>
              </a:rPr>
              <a:t>3  </a:t>
            </a:r>
            <a:endParaRPr lang="en-US" sz="2400" b="1" dirty="0">
              <a:solidFill>
                <a:srgbClr val="FF0000"/>
              </a:solidFill>
            </a:endParaRPr>
          </a:p>
          <a:p>
            <a:pPr lvl="1"/>
            <a:r>
              <a:rPr lang="en-US" sz="2400" b="1" dirty="0">
                <a:solidFill>
                  <a:srgbClr val="FF0000"/>
                </a:solidFill>
              </a:rPr>
              <a:t>Part of virtual summer school in computational science and engineering and expect over 200 participants spread over </a:t>
            </a:r>
            <a:r>
              <a:rPr lang="en-US" sz="2400" b="1" dirty="0" smtClean="0">
                <a:solidFill>
                  <a:srgbClr val="FF0000"/>
                </a:solidFill>
              </a:rPr>
              <a:t>10 sites</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61</a:t>
            </a:fld>
            <a:endParaRPr lang="en-US"/>
          </a:p>
        </p:txBody>
      </p:sp>
    </p:spTree>
    <p:extLst>
      <p:ext uri="{BB962C8B-B14F-4D97-AF65-F5344CB8AC3E}">
        <p14:creationId xmlns:p14="http://schemas.microsoft.com/office/powerpoint/2010/main" val="2409093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1692771"/>
          </a:xfrm>
          <a:prstGeom prst="rect">
            <a:avLst/>
          </a:prstGeom>
          <a:solidFill>
            <a:schemeClr val="bg1"/>
          </a:solidFill>
        </p:spPr>
        <p:txBody>
          <a:bodyPr wrap="square" rtlCol="0">
            <a:spAutoFit/>
          </a:bodyPr>
          <a:lstStyle/>
          <a:p>
            <a:r>
              <a:rPr lang="en-US" sz="2800" dirty="0" smtClean="0"/>
              <a:t>Why need cost effective </a:t>
            </a:r>
          </a:p>
          <a:p>
            <a:r>
              <a:rPr lang="en-US" sz="2800" dirty="0" smtClean="0"/>
              <a:t>Computing!</a:t>
            </a:r>
          </a:p>
          <a:p>
            <a:r>
              <a:rPr lang="en-US" sz="2400" dirty="0" smtClean="0"/>
              <a:t>Full Personal Genomics: 3 petabytes per day</a:t>
            </a:r>
            <a:endParaRPr lang="en-US" sz="2400" dirty="0"/>
          </a:p>
        </p:txBody>
      </p:sp>
    </p:spTree>
    <p:extLst>
      <p:ext uri="{BB962C8B-B14F-4D97-AF65-F5344CB8AC3E}">
        <p14:creationId xmlns:p14="http://schemas.microsoft.com/office/powerpoint/2010/main" val="1927616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152400" y="1143000"/>
            <a:ext cx="8839200" cy="4572000"/>
          </a:xfrm>
        </p:spPr>
        <p:txBody>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a:t>
            </a:r>
            <a:r>
              <a:rPr lang="en-US" sz="2400" dirty="0"/>
              <a:t>pooling; </a:t>
            </a:r>
            <a:endParaRPr lang="en-US" sz="2400" dirty="0" smtClean="0"/>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and electrical power </a:t>
            </a:r>
            <a:r>
              <a:rPr lang="en-US" sz="2400" b="1" dirty="0" smtClean="0"/>
              <a:t>(Green IT)</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an incredible valued added</a:t>
            </a:r>
          </a:p>
          <a:p>
            <a:pPr lvl="1"/>
            <a:r>
              <a:rPr lang="en-US" sz="2400" dirty="0" smtClean="0"/>
              <a:t>Amazon is as much </a:t>
            </a:r>
            <a:r>
              <a:rPr lang="en-US" sz="2400" dirty="0" err="1" smtClean="0"/>
              <a:t>PaaS</a:t>
            </a:r>
            <a:r>
              <a:rPr lang="en-US" sz="2400" dirty="0" smtClean="0"/>
              <a:t> as Azure </a:t>
            </a:r>
            <a:endParaRPr lang="en-US" sz="2400" dirty="0"/>
          </a:p>
          <a:p>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8</a:t>
            </a:fld>
            <a:endParaRPr lang="en-US"/>
          </a:p>
        </p:txBody>
      </p:sp>
    </p:spTree>
    <p:extLst>
      <p:ext uri="{BB962C8B-B14F-4D97-AF65-F5344CB8AC3E}">
        <p14:creationId xmlns:p14="http://schemas.microsoft.com/office/powerpoint/2010/main" val="804637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br>
              <a:rPr lang="en-US" dirty="0" smtClean="0"/>
            </a:br>
            <a:r>
              <a:rPr lang="en-US" sz="3600" dirty="0" smtClean="0"/>
              <a:t>Clouds popular with students!</a:t>
            </a:r>
            <a:endParaRPr lang="en-US" sz="36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9</a:t>
            </a:fld>
            <a:endParaRPr lang="en-US"/>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463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NU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18277</TotalTime>
  <Words>4090</Words>
  <Application>Microsoft Office PowerPoint</Application>
  <PresentationFormat>On-screen Show (4:3)</PresentationFormat>
  <Paragraphs>664</Paragraphs>
  <Slides>61</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64" baseType="lpstr">
      <vt:lpstr>3_Office Theme</vt:lpstr>
      <vt:lpstr>VENUS-C</vt:lpstr>
      <vt:lpstr>PhotoImpact</vt:lpstr>
      <vt:lpstr>Cyberinfrastructure (e-infrastructure)  for eScience and eBusiness  from Clouds to Exascale</vt:lpstr>
      <vt:lpstr>Abstract</vt:lpstr>
      <vt:lpstr>Topics Covered</vt:lpstr>
      <vt:lpstr>Broad Overview:  Data Deluge to Clouds</vt:lpstr>
      <vt:lpstr>Some Trends</vt:lpstr>
      <vt:lpstr>Some Data sizes</vt:lpstr>
      <vt:lpstr>PowerPoint Presentation</vt:lpstr>
      <vt:lpstr>Clouds Offer From different points of view </vt:lpstr>
      <vt:lpstr>Jobs v. Countries Clouds popular with students!</vt:lpstr>
      <vt:lpstr>Clouds Grids and HPC</vt:lpstr>
      <vt:lpstr>2 Aspects of Cloud Computing:  Infrastructure and Runtimes</vt:lpstr>
      <vt:lpstr>Science Computing Environments</vt:lpstr>
      <vt:lpstr>Clouds HPC and Grids</vt:lpstr>
      <vt:lpstr>PowerPoint Presentation</vt:lpstr>
      <vt:lpstr>What Applications work in Clouds</vt:lpstr>
      <vt:lpstr>27 Venus-C Azure Applications</vt:lpstr>
      <vt:lpstr>Parallelism over Users and Usages</vt:lpstr>
      <vt:lpstr>Internet of Things: Sensor Grids supported as pleasingly parallel applications on clouds </vt:lpstr>
      <vt:lpstr>Internet of Things and the Cloud </vt:lpstr>
      <vt:lpstr>Internet of Things: Sensor Grids A pleasingly parallel example on Clouds</vt:lpstr>
      <vt:lpstr>Sensors as a Service</vt:lpstr>
      <vt:lpstr>Sensor Cloud Architecture</vt:lpstr>
      <vt:lpstr>PowerPoint Presentation</vt:lpstr>
      <vt:lpstr>Web-scale and National-scale  Inter-Cloud Latency</vt:lpstr>
      <vt:lpstr>Analytics  and Parallel Computing  on Clouds and HPC </vt:lpstr>
      <vt:lpstr>Classic Parallel Computing</vt:lpstr>
      <vt:lpstr>Commercial “Web 2.0” Cloud Applications</vt:lpstr>
      <vt:lpstr>4 Forms of MapReduce</vt:lpstr>
      <vt:lpstr>Data Intensive Applications</vt:lpstr>
      <vt:lpstr>Twister for Data Intensive  Iterative Applications</vt:lpstr>
      <vt:lpstr>Performance – Kmeans Clustering</vt:lpstr>
      <vt:lpstr>Data Intensive Futures?</vt:lpstr>
      <vt:lpstr>Infrastructure as a Service Platforms as a Service Software as a Service</vt:lpstr>
      <vt:lpstr>PowerPoint Presentation</vt:lpstr>
      <vt:lpstr>What to use in Clouds: Cloud PaaS</vt:lpstr>
      <vt:lpstr>What to use in Grids and Supercomputers? HPC (including Grid) PaaS</vt:lpstr>
      <vt:lpstr>Computer Science PaaS</vt:lpstr>
      <vt:lpstr>Cloud Opportunities  and Data Repositories</vt:lpstr>
      <vt:lpstr>aaS versus Roles/Appliances</vt:lpstr>
      <vt:lpstr>Private Clouds</vt:lpstr>
      <vt:lpstr>Architecture of Data Repositories?</vt:lpstr>
      <vt:lpstr>Clouds as Support for Data Repositories?</vt:lpstr>
      <vt:lpstr>FutureGrid</vt:lpstr>
      <vt:lpstr>FutureGrid key Concepts I</vt:lpstr>
      <vt:lpstr>FutureGrid key Concepts II</vt:lpstr>
      <vt:lpstr>FutureGrid Grid supports Cloud Grid HPC Computing Testbed as a Service (aaS)</vt:lpstr>
      <vt:lpstr>PowerPoint Presentation</vt:lpstr>
      <vt:lpstr>Recent Projects</vt:lpstr>
      <vt:lpstr>4 Use Types for FutureGrid TestbedaaS</vt:lpstr>
      <vt:lpstr>FutureGrid TestbedaaS Supports Education and Training</vt:lpstr>
      <vt:lpstr>FutureGrid TestbedaaS Supports Computer Science</vt:lpstr>
      <vt:lpstr>Selected List of FutureGrid Services Offered</vt:lpstr>
      <vt:lpstr>Distribution of FutureGrid Technologies and Areas</vt:lpstr>
      <vt:lpstr>Computing Testbed as a  Service</vt:lpstr>
      <vt:lpstr>PowerPoint Presentation</vt:lpstr>
      <vt:lpstr>Research Computing as a Service</vt:lpstr>
      <vt:lpstr>Expanding Resources in FutureGrid</vt:lpstr>
      <vt:lpstr>Conclusion</vt:lpstr>
      <vt:lpstr>Using Clouds in a Nutshell</vt:lpstr>
      <vt:lpstr>Cosmic Comments I</vt:lpstr>
      <vt:lpstr>Cosmic Comments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843</cp:revision>
  <dcterms:created xsi:type="dcterms:W3CDTF">2010-11-02T19:01:47Z</dcterms:created>
  <dcterms:modified xsi:type="dcterms:W3CDTF">2012-08-04T12:47:23Z</dcterms:modified>
</cp:coreProperties>
</file>