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8404800" cy="38404800"/>
  <p:notesSz cx="37441188" cy="512064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C7F7"/>
    <a:srgbClr val="9BABD4"/>
    <a:srgbClr val="CCD4C8"/>
    <a:srgbClr val="FFFF99"/>
    <a:srgbClr val="FFFFCD"/>
    <a:srgbClr val="FE7AFE"/>
    <a:srgbClr val="F8F8F8"/>
    <a:srgbClr val="EAEAEA"/>
    <a:srgbClr val="FFFFBF"/>
    <a:srgbClr val="FFFF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autoAdjust="0"/>
  </p:normalViewPr>
  <p:slideViewPr>
    <p:cSldViewPr>
      <p:cViewPr>
        <p:scale>
          <a:sx n="32" d="100"/>
          <a:sy n="32" d="100"/>
        </p:scale>
        <p:origin x="-1784" y="-80"/>
      </p:cViewPr>
      <p:guideLst>
        <p:guide orient="horz" pos="11144"/>
        <p:guide pos="22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6224250" cy="282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numCol="1" anchor="t" anchorCtr="0" compatLnSpc="1">
            <a:prstTxWarp prst="textNoShape">
              <a:avLst/>
            </a:prstTxWarp>
          </a:bodyPr>
          <a:lstStyle>
            <a:lvl1pPr defTabSz="5373688">
              <a:defRPr sz="7100" smtClean="0"/>
            </a:lvl1pPr>
          </a:lstStyle>
          <a:p>
            <a:pPr>
              <a:defRPr/>
            </a:pPr>
            <a:endParaRPr lang="en-US"/>
          </a:p>
        </p:txBody>
      </p:sp>
      <p:sp>
        <p:nvSpPr>
          <p:cNvPr id="4099" name="Rectangle 1027"/>
          <p:cNvSpPr>
            <a:spLocks noGrp="1" noChangeArrowheads="1"/>
          </p:cNvSpPr>
          <p:nvPr>
            <p:ph type="dt" sz="quarter" idx="1"/>
          </p:nvPr>
        </p:nvSpPr>
        <p:spPr bwMode="auto">
          <a:xfrm>
            <a:off x="21216938" y="0"/>
            <a:ext cx="16224250" cy="282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numCol="1" anchor="t" anchorCtr="0" compatLnSpc="1">
            <a:prstTxWarp prst="textNoShape">
              <a:avLst/>
            </a:prstTxWarp>
          </a:bodyPr>
          <a:lstStyle>
            <a:lvl1pPr algn="r" defTabSz="5373688">
              <a:defRPr sz="7100" smtClean="0"/>
            </a:lvl1pPr>
          </a:lstStyle>
          <a:p>
            <a:pPr>
              <a:defRPr/>
            </a:pPr>
            <a:endParaRPr lang="en-US"/>
          </a:p>
        </p:txBody>
      </p:sp>
      <p:sp>
        <p:nvSpPr>
          <p:cNvPr id="4100" name="Rectangle 1028"/>
          <p:cNvSpPr>
            <a:spLocks noGrp="1" noChangeArrowheads="1"/>
          </p:cNvSpPr>
          <p:nvPr>
            <p:ph type="ftr" sz="quarter" idx="2"/>
          </p:nvPr>
        </p:nvSpPr>
        <p:spPr bwMode="auto">
          <a:xfrm>
            <a:off x="0" y="53722588"/>
            <a:ext cx="16224250" cy="282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numCol="1" anchor="b" anchorCtr="0" compatLnSpc="1">
            <a:prstTxWarp prst="textNoShape">
              <a:avLst/>
            </a:prstTxWarp>
          </a:bodyPr>
          <a:lstStyle>
            <a:lvl1pPr defTabSz="5373688">
              <a:defRPr sz="7100" smtClean="0"/>
            </a:lvl1pPr>
          </a:lstStyle>
          <a:p>
            <a:pPr>
              <a:defRPr/>
            </a:pPr>
            <a:endParaRPr lang="en-US"/>
          </a:p>
        </p:txBody>
      </p:sp>
      <p:sp>
        <p:nvSpPr>
          <p:cNvPr id="4101" name="Rectangle 1029"/>
          <p:cNvSpPr>
            <a:spLocks noGrp="1" noChangeArrowheads="1"/>
          </p:cNvSpPr>
          <p:nvPr>
            <p:ph type="sldNum" sz="quarter" idx="3"/>
          </p:nvPr>
        </p:nvSpPr>
        <p:spPr bwMode="auto">
          <a:xfrm>
            <a:off x="21216938" y="53722588"/>
            <a:ext cx="16224250" cy="282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numCol="1" anchor="b" anchorCtr="0" compatLnSpc="1">
            <a:prstTxWarp prst="textNoShape">
              <a:avLst/>
            </a:prstTxWarp>
          </a:bodyPr>
          <a:lstStyle>
            <a:lvl1pPr algn="r" defTabSz="5373688">
              <a:defRPr sz="7100" smtClean="0"/>
            </a:lvl1pPr>
          </a:lstStyle>
          <a:p>
            <a:pPr>
              <a:defRPr/>
            </a:pPr>
            <a:fld id="{6FDA1F35-1909-4DED-87D1-54205252E98F}" type="slidenum">
              <a:rPr lang="en-US"/>
              <a:pPr>
                <a:defRPr/>
              </a:pPr>
              <a:t>‹#›</a:t>
            </a:fld>
            <a:endParaRPr lang="en-US"/>
          </a:p>
        </p:txBody>
      </p:sp>
    </p:spTree>
    <p:extLst>
      <p:ext uri="{BB962C8B-B14F-4D97-AF65-F5344CB8AC3E}">
        <p14:creationId xmlns:p14="http://schemas.microsoft.com/office/powerpoint/2010/main" val="585682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16224250" cy="282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numCol="1" anchor="t" anchorCtr="0" compatLnSpc="1">
            <a:prstTxWarp prst="textNoShape">
              <a:avLst/>
            </a:prstTxWarp>
          </a:bodyPr>
          <a:lstStyle>
            <a:lvl1pPr defTabSz="5392738">
              <a:defRPr sz="7100" smtClean="0"/>
            </a:lvl1pPr>
          </a:lstStyle>
          <a:p>
            <a:pPr>
              <a:defRPr/>
            </a:pPr>
            <a:endParaRPr lang="en-US"/>
          </a:p>
        </p:txBody>
      </p:sp>
      <p:sp>
        <p:nvSpPr>
          <p:cNvPr id="17411" name="Rectangle 3"/>
          <p:cNvSpPr>
            <a:spLocks noGrp="1" noChangeArrowheads="1"/>
          </p:cNvSpPr>
          <p:nvPr>
            <p:ph type="dt" idx="1"/>
          </p:nvPr>
        </p:nvSpPr>
        <p:spPr bwMode="auto">
          <a:xfrm>
            <a:off x="21207413" y="0"/>
            <a:ext cx="16225837" cy="282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numCol="1" anchor="t" anchorCtr="0" compatLnSpc="1">
            <a:prstTxWarp prst="textNoShape">
              <a:avLst/>
            </a:prstTxWarp>
          </a:bodyPr>
          <a:lstStyle>
            <a:lvl1pPr algn="r" defTabSz="5392738">
              <a:defRPr sz="71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8116888" y="4241800"/>
            <a:ext cx="21207412" cy="212058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3744913" y="26860500"/>
            <a:ext cx="29952950" cy="2544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53713063"/>
            <a:ext cx="16224250" cy="282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numCol="1" anchor="b" anchorCtr="0" compatLnSpc="1">
            <a:prstTxWarp prst="textNoShape">
              <a:avLst/>
            </a:prstTxWarp>
          </a:bodyPr>
          <a:lstStyle>
            <a:lvl1pPr defTabSz="5392738">
              <a:defRPr sz="7100" smtClean="0"/>
            </a:lvl1pPr>
          </a:lstStyle>
          <a:p>
            <a:pPr>
              <a:defRPr/>
            </a:pPr>
            <a:endParaRPr lang="en-US"/>
          </a:p>
        </p:txBody>
      </p:sp>
      <p:sp>
        <p:nvSpPr>
          <p:cNvPr id="17415" name="Rectangle 7"/>
          <p:cNvSpPr>
            <a:spLocks noGrp="1" noChangeArrowheads="1"/>
          </p:cNvSpPr>
          <p:nvPr>
            <p:ph type="sldNum" sz="quarter" idx="5"/>
          </p:nvPr>
        </p:nvSpPr>
        <p:spPr bwMode="auto">
          <a:xfrm>
            <a:off x="21207413" y="53713063"/>
            <a:ext cx="16225837" cy="282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numCol="1" anchor="b" anchorCtr="0" compatLnSpc="1">
            <a:prstTxWarp prst="textNoShape">
              <a:avLst/>
            </a:prstTxWarp>
          </a:bodyPr>
          <a:lstStyle>
            <a:lvl1pPr algn="r" defTabSz="5392738">
              <a:defRPr sz="7100" smtClean="0"/>
            </a:lvl1pPr>
          </a:lstStyle>
          <a:p>
            <a:pPr>
              <a:defRPr/>
            </a:pPr>
            <a:fld id="{29AD4B17-DEC0-4561-B927-FA57CD982FDF}" type="slidenum">
              <a:rPr lang="en-US"/>
              <a:pPr>
                <a:defRPr/>
              </a:pPr>
              <a:t>‹#›</a:t>
            </a:fld>
            <a:endParaRPr lang="en-US"/>
          </a:p>
        </p:txBody>
      </p:sp>
    </p:spTree>
    <p:extLst>
      <p:ext uri="{BB962C8B-B14F-4D97-AF65-F5344CB8AC3E}">
        <p14:creationId xmlns:p14="http://schemas.microsoft.com/office/powerpoint/2010/main" val="783419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5392738" eaLnBrk="0" hangingPunct="0">
              <a:defRPr sz="3000">
                <a:solidFill>
                  <a:schemeClr val="tx1"/>
                </a:solidFill>
                <a:latin typeface="Arial" charset="0"/>
              </a:defRPr>
            </a:lvl1pPr>
            <a:lvl2pPr marL="742950" indent="-285750" defTabSz="5392738" eaLnBrk="0" hangingPunct="0">
              <a:defRPr sz="3000">
                <a:solidFill>
                  <a:schemeClr val="tx1"/>
                </a:solidFill>
                <a:latin typeface="Arial" charset="0"/>
              </a:defRPr>
            </a:lvl2pPr>
            <a:lvl3pPr marL="1143000" indent="-228600" defTabSz="5392738" eaLnBrk="0" hangingPunct="0">
              <a:defRPr sz="3000">
                <a:solidFill>
                  <a:schemeClr val="tx1"/>
                </a:solidFill>
                <a:latin typeface="Arial" charset="0"/>
              </a:defRPr>
            </a:lvl3pPr>
            <a:lvl4pPr marL="1600200" indent="-228600" defTabSz="5392738" eaLnBrk="0" hangingPunct="0">
              <a:defRPr sz="3000">
                <a:solidFill>
                  <a:schemeClr val="tx1"/>
                </a:solidFill>
                <a:latin typeface="Arial" charset="0"/>
              </a:defRPr>
            </a:lvl4pPr>
            <a:lvl5pPr marL="2057400" indent="-228600" defTabSz="5392738" eaLnBrk="0" hangingPunct="0">
              <a:defRPr sz="3000">
                <a:solidFill>
                  <a:schemeClr val="tx1"/>
                </a:solidFill>
                <a:latin typeface="Arial" charset="0"/>
              </a:defRPr>
            </a:lvl5pPr>
            <a:lvl6pPr marL="2514600" indent="-228600" defTabSz="5392738" eaLnBrk="0" fontAlgn="base" hangingPunct="0">
              <a:spcBef>
                <a:spcPct val="0"/>
              </a:spcBef>
              <a:spcAft>
                <a:spcPct val="0"/>
              </a:spcAft>
              <a:defRPr sz="3000">
                <a:solidFill>
                  <a:schemeClr val="tx1"/>
                </a:solidFill>
                <a:latin typeface="Arial" charset="0"/>
              </a:defRPr>
            </a:lvl6pPr>
            <a:lvl7pPr marL="2971800" indent="-228600" defTabSz="5392738" eaLnBrk="0" fontAlgn="base" hangingPunct="0">
              <a:spcBef>
                <a:spcPct val="0"/>
              </a:spcBef>
              <a:spcAft>
                <a:spcPct val="0"/>
              </a:spcAft>
              <a:defRPr sz="3000">
                <a:solidFill>
                  <a:schemeClr val="tx1"/>
                </a:solidFill>
                <a:latin typeface="Arial" charset="0"/>
              </a:defRPr>
            </a:lvl7pPr>
            <a:lvl8pPr marL="3429000" indent="-228600" defTabSz="5392738" eaLnBrk="0" fontAlgn="base" hangingPunct="0">
              <a:spcBef>
                <a:spcPct val="0"/>
              </a:spcBef>
              <a:spcAft>
                <a:spcPct val="0"/>
              </a:spcAft>
              <a:defRPr sz="3000">
                <a:solidFill>
                  <a:schemeClr val="tx1"/>
                </a:solidFill>
                <a:latin typeface="Arial" charset="0"/>
              </a:defRPr>
            </a:lvl8pPr>
            <a:lvl9pPr marL="3886200" indent="-228600" defTabSz="5392738" eaLnBrk="0" fontAlgn="base" hangingPunct="0">
              <a:spcBef>
                <a:spcPct val="0"/>
              </a:spcBef>
              <a:spcAft>
                <a:spcPct val="0"/>
              </a:spcAft>
              <a:defRPr sz="3000">
                <a:solidFill>
                  <a:schemeClr val="tx1"/>
                </a:solidFill>
                <a:latin typeface="Arial" charset="0"/>
              </a:defRPr>
            </a:lvl9pPr>
          </a:lstStyle>
          <a:p>
            <a:pPr eaLnBrk="1" hangingPunct="1"/>
            <a:fld id="{8A1D3624-DD52-423D-9E52-40871E9B81D3}" type="slidenum">
              <a:rPr lang="en-US" sz="7100"/>
              <a:pPr eaLnBrk="1" hangingPunct="1"/>
              <a:t>1</a:t>
            </a:fld>
            <a:endParaRPr lang="en-US" sz="71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0383"/>
            <a:ext cx="3264408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21762720"/>
            <a:ext cx="26883360" cy="981456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FE00C9-0F1B-4C30-A27D-3B8E7B6DCA59}" type="slidenum">
              <a:rPr lang="en-US" smtClean="0"/>
              <a:pPr>
                <a:defRPr/>
              </a:pPr>
              <a:t>‹#›</a:t>
            </a:fld>
            <a:endParaRPr lang="en-US"/>
          </a:p>
        </p:txBody>
      </p:sp>
    </p:spTree>
    <p:extLst>
      <p:ext uri="{BB962C8B-B14F-4D97-AF65-F5344CB8AC3E}">
        <p14:creationId xmlns:p14="http://schemas.microsoft.com/office/powerpoint/2010/main" val="23829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725AA6-DC8A-4CD8-AC2B-FF55B2C9DE7B}" type="slidenum">
              <a:rPr lang="en-US" smtClean="0"/>
              <a:pPr>
                <a:defRPr/>
              </a:pPr>
              <a:t>‹#›</a:t>
            </a:fld>
            <a:endParaRPr lang="en-US"/>
          </a:p>
        </p:txBody>
      </p:sp>
    </p:spTree>
    <p:extLst>
      <p:ext uri="{BB962C8B-B14F-4D97-AF65-F5344CB8AC3E}">
        <p14:creationId xmlns:p14="http://schemas.microsoft.com/office/powerpoint/2010/main" val="30510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537976"/>
            <a:ext cx="864108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1537976"/>
            <a:ext cx="2528316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47CA64-39D7-418F-97EE-B4CEECDBCD90}" type="slidenum">
              <a:rPr lang="en-US" smtClean="0"/>
              <a:pPr>
                <a:defRPr/>
              </a:pPr>
              <a:t>‹#›</a:t>
            </a:fld>
            <a:endParaRPr lang="en-US"/>
          </a:p>
        </p:txBody>
      </p:sp>
    </p:spTree>
    <p:extLst>
      <p:ext uri="{BB962C8B-B14F-4D97-AF65-F5344CB8AC3E}">
        <p14:creationId xmlns:p14="http://schemas.microsoft.com/office/powerpoint/2010/main" val="288943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F09D1D8-C406-4D69-84C3-DBA159DCDE3C}" type="slidenum">
              <a:rPr lang="en-US" smtClean="0"/>
              <a:pPr>
                <a:defRPr/>
              </a:pPr>
              <a:t>‹#›</a:t>
            </a:fld>
            <a:endParaRPr lang="en-US"/>
          </a:p>
        </p:txBody>
      </p:sp>
    </p:spTree>
    <p:extLst>
      <p:ext uri="{BB962C8B-B14F-4D97-AF65-F5344CB8AC3E}">
        <p14:creationId xmlns:p14="http://schemas.microsoft.com/office/powerpoint/2010/main" val="228301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24678643"/>
            <a:ext cx="3264408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16277596"/>
            <a:ext cx="32644080" cy="840104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474250-CF18-4BBA-B2F2-E93558C2DF50}" type="slidenum">
              <a:rPr lang="en-US" smtClean="0"/>
              <a:pPr>
                <a:defRPr/>
              </a:pPr>
              <a:t>‹#›</a:t>
            </a:fld>
            <a:endParaRPr lang="en-US"/>
          </a:p>
        </p:txBody>
      </p:sp>
    </p:spTree>
    <p:extLst>
      <p:ext uri="{BB962C8B-B14F-4D97-AF65-F5344CB8AC3E}">
        <p14:creationId xmlns:p14="http://schemas.microsoft.com/office/powerpoint/2010/main" val="297755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240" y="8961123"/>
            <a:ext cx="16962120" cy="2534539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522440" y="8961123"/>
            <a:ext cx="16962120" cy="2534539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7E85EB3-51DC-4EB7-B574-360DBA7614B0}" type="slidenum">
              <a:rPr lang="en-US" smtClean="0"/>
              <a:pPr>
                <a:defRPr/>
              </a:pPr>
              <a:t>‹#›</a:t>
            </a:fld>
            <a:endParaRPr lang="en-US"/>
          </a:p>
        </p:txBody>
      </p:sp>
    </p:spTree>
    <p:extLst>
      <p:ext uri="{BB962C8B-B14F-4D97-AF65-F5344CB8AC3E}">
        <p14:creationId xmlns:p14="http://schemas.microsoft.com/office/powerpoint/2010/main" val="364107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8596633"/>
            <a:ext cx="16968790" cy="358266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920240" y="12179300"/>
            <a:ext cx="16968790" cy="2212721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8596633"/>
            <a:ext cx="16975455" cy="358266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9509107" y="12179300"/>
            <a:ext cx="16975455" cy="2212721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DF181A-101B-4D7F-9542-4B9B09AC99A1}" type="slidenum">
              <a:rPr lang="en-US" smtClean="0"/>
              <a:pPr>
                <a:defRPr/>
              </a:pPr>
              <a:t>‹#›</a:t>
            </a:fld>
            <a:endParaRPr lang="en-US"/>
          </a:p>
        </p:txBody>
      </p:sp>
    </p:spTree>
    <p:extLst>
      <p:ext uri="{BB962C8B-B14F-4D97-AF65-F5344CB8AC3E}">
        <p14:creationId xmlns:p14="http://schemas.microsoft.com/office/powerpoint/2010/main" val="275152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2AA82D-EC2C-4F47-A376-C7E7AF709A88}" type="slidenum">
              <a:rPr lang="en-US" smtClean="0"/>
              <a:pPr>
                <a:defRPr/>
              </a:pPr>
              <a:t>‹#›</a:t>
            </a:fld>
            <a:endParaRPr lang="en-US"/>
          </a:p>
        </p:txBody>
      </p:sp>
    </p:spTree>
    <p:extLst>
      <p:ext uri="{BB962C8B-B14F-4D97-AF65-F5344CB8AC3E}">
        <p14:creationId xmlns:p14="http://schemas.microsoft.com/office/powerpoint/2010/main" val="72987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A4D0287-54D4-40CE-B0FF-A72384226809}" type="slidenum">
              <a:rPr lang="en-US" smtClean="0"/>
              <a:pPr>
                <a:defRPr/>
              </a:pPr>
              <a:t>‹#›</a:t>
            </a:fld>
            <a:endParaRPr lang="en-US"/>
          </a:p>
        </p:txBody>
      </p:sp>
    </p:spTree>
    <p:extLst>
      <p:ext uri="{BB962C8B-B14F-4D97-AF65-F5344CB8AC3E}">
        <p14:creationId xmlns:p14="http://schemas.microsoft.com/office/powerpoint/2010/main" val="26264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529080"/>
            <a:ext cx="12634915" cy="650748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5015210" y="1529083"/>
            <a:ext cx="21469350" cy="3277743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8036563"/>
            <a:ext cx="12634915" cy="2626995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2218647-164F-4CC0-8010-433F799BF22B}" type="slidenum">
              <a:rPr lang="en-US" smtClean="0"/>
              <a:pPr>
                <a:defRPr/>
              </a:pPr>
              <a:t>‹#›</a:t>
            </a:fld>
            <a:endParaRPr lang="en-US"/>
          </a:p>
        </p:txBody>
      </p:sp>
    </p:spTree>
    <p:extLst>
      <p:ext uri="{BB962C8B-B14F-4D97-AF65-F5344CB8AC3E}">
        <p14:creationId xmlns:p14="http://schemas.microsoft.com/office/powerpoint/2010/main" val="403879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6883360"/>
            <a:ext cx="23042880" cy="3173733"/>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7527610" y="3431540"/>
            <a:ext cx="23042880" cy="2304288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7527610" y="30057093"/>
            <a:ext cx="23042880" cy="450722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568805-F277-4F03-B30C-A3E8633366ED}" type="slidenum">
              <a:rPr lang="en-US" smtClean="0"/>
              <a:pPr>
                <a:defRPr/>
              </a:pPr>
              <a:t>‹#›</a:t>
            </a:fld>
            <a:endParaRPr lang="en-US"/>
          </a:p>
        </p:txBody>
      </p:sp>
    </p:spTree>
    <p:extLst>
      <p:ext uri="{BB962C8B-B14F-4D97-AF65-F5344CB8AC3E}">
        <p14:creationId xmlns:p14="http://schemas.microsoft.com/office/powerpoint/2010/main" val="16952006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537973"/>
            <a:ext cx="34564320" cy="64008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8961123"/>
            <a:ext cx="34564320" cy="25345393"/>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35595563"/>
            <a:ext cx="8961120" cy="2044700"/>
          </a:xfrm>
          <a:prstGeom prst="rect">
            <a:avLst/>
          </a:prstGeom>
        </p:spPr>
        <p:txBody>
          <a:bodyPr vert="horz" lIns="438912" tIns="219456" rIns="438912" bIns="219456" rtlCol="0" anchor="ctr"/>
          <a:lstStyle>
            <a:lvl1pPr algn="l">
              <a:defRPr sz="58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3121640" y="35595563"/>
            <a:ext cx="12161520" cy="2044700"/>
          </a:xfrm>
          <a:prstGeom prst="rect">
            <a:avLst/>
          </a:prstGeom>
        </p:spPr>
        <p:txBody>
          <a:bodyPr vert="horz" lIns="438912" tIns="219456" rIns="438912" bIns="219456" rtlCol="0" anchor="ctr"/>
          <a:lstStyle>
            <a:lvl1pPr algn="ctr">
              <a:defRPr sz="58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27523440" y="35595563"/>
            <a:ext cx="8961120" cy="2044700"/>
          </a:xfrm>
          <a:prstGeom prst="rect">
            <a:avLst/>
          </a:prstGeom>
        </p:spPr>
        <p:txBody>
          <a:bodyPr vert="horz" lIns="438912" tIns="219456" rIns="438912" bIns="219456" rtlCol="0" anchor="ctr"/>
          <a:lstStyle>
            <a:lvl1pPr algn="r">
              <a:defRPr sz="5800">
                <a:solidFill>
                  <a:schemeClr val="tx1">
                    <a:tint val="75000"/>
                  </a:schemeClr>
                </a:solidFill>
              </a:defRPr>
            </a:lvl1pPr>
          </a:lstStyle>
          <a:p>
            <a:pPr>
              <a:defRPr/>
            </a:pPr>
            <a:fld id="{99FD0655-FCE6-48EE-87EC-14D8E67C8EEE}" type="slidenum">
              <a:rPr lang="en-US" smtClean="0"/>
              <a:pPr>
                <a:defRPr/>
              </a:pPr>
              <a:t>‹#›</a:t>
            </a:fld>
            <a:endParaRPr lang="en-US"/>
          </a:p>
        </p:txBody>
      </p:sp>
    </p:spTree>
    <p:extLst>
      <p:ext uri="{BB962C8B-B14F-4D97-AF65-F5344CB8AC3E}">
        <p14:creationId xmlns:p14="http://schemas.microsoft.com/office/powerpoint/2010/main" val="125414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stscapes.com/internet-of-things-definition"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8" name="Rectangle 6"/>
          <p:cNvSpPr>
            <a:spLocks noChangeArrowheads="1"/>
          </p:cNvSpPr>
          <p:nvPr/>
        </p:nvSpPr>
        <p:spPr bwMode="auto">
          <a:xfrm>
            <a:off x="0" y="0"/>
            <a:ext cx="38404800" cy="3733800"/>
          </a:xfrm>
          <a:prstGeom prst="rect">
            <a:avLst/>
          </a:prstGeom>
          <a:solidFill>
            <a:schemeClr val="tx2">
              <a:lumMod val="50000"/>
            </a:schemeClr>
          </a:solidFill>
          <a:ln w="9525">
            <a:noFill/>
            <a:miter lim="800000"/>
            <a:headEnd/>
            <a:tailEnd/>
          </a:ln>
          <a:effectLst/>
          <a:extLst/>
        </p:spPr>
        <p:txBody>
          <a:bodyPr lIns="109721" tIns="54861" rIns="109721" bIns="54861" anchor="ctr"/>
          <a:lstStyle/>
          <a:p>
            <a:pPr algn="ctr"/>
            <a:r>
              <a:rPr lang="en-US" sz="8000" dirty="0" err="1">
                <a:solidFill>
                  <a:schemeClr val="bg1"/>
                </a:solidFill>
              </a:rPr>
              <a:t>IoTCloud</a:t>
            </a:r>
            <a:r>
              <a:rPr lang="en-US" sz="8000" dirty="0">
                <a:solidFill>
                  <a:schemeClr val="bg1"/>
                </a:solidFill>
              </a:rPr>
              <a:t> Platform – Connecting Sensors to Cloud Services</a:t>
            </a:r>
          </a:p>
          <a:p>
            <a:pPr algn="ctr" defTabSz="3762375">
              <a:defRPr/>
            </a:pPr>
            <a:r>
              <a:rPr lang="en-US" sz="4800" b="1" dirty="0" err="1" smtClean="0">
                <a:solidFill>
                  <a:schemeClr val="accent2">
                    <a:lumMod val="20000"/>
                    <a:lumOff val="80000"/>
                  </a:schemeClr>
                </a:solidFill>
                <a:effectLst>
                  <a:outerShdw blurRad="38100" dist="38100" dir="2700000" algn="tl">
                    <a:srgbClr val="000000"/>
                  </a:outerShdw>
                </a:effectLst>
              </a:rPr>
              <a:t>Supun</a:t>
            </a:r>
            <a:r>
              <a:rPr lang="en-US" sz="4800" b="1" dirty="0" smtClean="0">
                <a:solidFill>
                  <a:schemeClr val="accent2">
                    <a:lumMod val="20000"/>
                    <a:lumOff val="80000"/>
                  </a:schemeClr>
                </a:solidFill>
                <a:effectLst>
                  <a:outerShdw blurRad="38100" dist="38100" dir="2700000" algn="tl">
                    <a:srgbClr val="000000"/>
                  </a:outerShdw>
                </a:effectLst>
              </a:rPr>
              <a:t> </a:t>
            </a:r>
            <a:r>
              <a:rPr lang="en-US" sz="4800" b="1" dirty="0" err="1" smtClean="0">
                <a:solidFill>
                  <a:schemeClr val="accent2">
                    <a:lumMod val="20000"/>
                    <a:lumOff val="80000"/>
                  </a:schemeClr>
                </a:solidFill>
                <a:effectLst>
                  <a:outerShdw blurRad="38100" dist="38100" dir="2700000" algn="tl">
                    <a:srgbClr val="000000"/>
                  </a:outerShdw>
                </a:effectLst>
              </a:rPr>
              <a:t>Kamburugamuve</a:t>
            </a:r>
            <a:r>
              <a:rPr lang="en-US" sz="4800" b="1" dirty="0">
                <a:solidFill>
                  <a:schemeClr val="accent2">
                    <a:lumMod val="20000"/>
                    <a:lumOff val="80000"/>
                  </a:schemeClr>
                </a:solidFill>
                <a:effectLst>
                  <a:outerShdw blurRad="38100" dist="38100" dir="2700000" algn="tl">
                    <a:srgbClr val="000000"/>
                  </a:outerShdw>
                </a:effectLst>
              </a:rPr>
              <a:t>, Geoffrey C. </a:t>
            </a:r>
            <a:r>
              <a:rPr lang="en-US" sz="4800" b="1" dirty="0" smtClean="0">
                <a:solidFill>
                  <a:schemeClr val="accent2">
                    <a:lumMod val="20000"/>
                    <a:lumOff val="80000"/>
                  </a:schemeClr>
                </a:solidFill>
                <a:effectLst>
                  <a:outerShdw blurRad="38100" dist="38100" dir="2700000" algn="tl">
                    <a:srgbClr val="000000"/>
                  </a:outerShdw>
                </a:effectLst>
              </a:rPr>
              <a:t>Fox {</a:t>
            </a:r>
            <a:r>
              <a:rPr lang="en-US" sz="4800" b="1" dirty="0" err="1" smtClean="0">
                <a:solidFill>
                  <a:schemeClr val="accent2">
                    <a:lumMod val="20000"/>
                    <a:lumOff val="80000"/>
                  </a:schemeClr>
                </a:solidFill>
                <a:effectLst>
                  <a:outerShdw blurRad="38100" dist="38100" dir="2700000" algn="tl">
                    <a:srgbClr val="000000"/>
                  </a:outerShdw>
                </a:effectLst>
              </a:rPr>
              <a:t>skamburu</a:t>
            </a:r>
            <a:r>
              <a:rPr lang="en-US" sz="4800" b="1" dirty="0" smtClean="0">
                <a:solidFill>
                  <a:schemeClr val="accent2">
                    <a:lumMod val="20000"/>
                    <a:lumOff val="80000"/>
                  </a:schemeClr>
                </a:solidFill>
                <a:effectLst>
                  <a:outerShdw blurRad="38100" dist="38100" dir="2700000" algn="tl">
                    <a:srgbClr val="000000"/>
                  </a:outerShdw>
                </a:effectLst>
              </a:rPr>
              <a:t>, </a:t>
            </a:r>
            <a:r>
              <a:rPr lang="en-US" sz="4800" b="1" dirty="0" err="1" smtClean="0">
                <a:solidFill>
                  <a:schemeClr val="accent2">
                    <a:lumMod val="20000"/>
                    <a:lumOff val="80000"/>
                  </a:schemeClr>
                </a:solidFill>
                <a:effectLst>
                  <a:outerShdw blurRad="38100" dist="38100" dir="2700000" algn="tl">
                    <a:srgbClr val="000000"/>
                  </a:outerShdw>
                </a:effectLst>
              </a:rPr>
              <a:t>gcf</a:t>
            </a:r>
            <a:r>
              <a:rPr lang="en-US" sz="4800" b="1" dirty="0" smtClean="0">
                <a:solidFill>
                  <a:schemeClr val="accent2">
                    <a:lumMod val="20000"/>
                    <a:lumOff val="80000"/>
                  </a:schemeClr>
                </a:solidFill>
                <a:effectLst>
                  <a:outerShdw blurRad="38100" dist="38100" dir="2700000" algn="tl">
                    <a:srgbClr val="000000"/>
                  </a:outerShdw>
                </a:effectLst>
              </a:rPr>
              <a:t>}</a:t>
            </a:r>
            <a:r>
              <a:rPr lang="en-US" sz="4800" b="1" dirty="0">
                <a:solidFill>
                  <a:schemeClr val="accent2">
                    <a:lumMod val="20000"/>
                    <a:lumOff val="80000"/>
                  </a:schemeClr>
                </a:solidFill>
                <a:effectLst>
                  <a:outerShdw blurRad="38100" dist="38100" dir="2700000" algn="tl">
                    <a:srgbClr val="000000"/>
                  </a:outerShdw>
                </a:effectLst>
              </a:rPr>
              <a:t>@indiana.edu </a:t>
            </a:r>
            <a:endParaRPr lang="en-US" sz="4800" b="1" dirty="0">
              <a:solidFill>
                <a:schemeClr val="accent2">
                  <a:lumMod val="20000"/>
                  <a:lumOff val="80000"/>
                </a:schemeClr>
              </a:solidFill>
              <a:effectLst>
                <a:outerShdw blurRad="38100" dist="38100" dir="2700000" algn="tl">
                  <a:srgbClr val="000000"/>
                </a:outerShdw>
              </a:effectLst>
            </a:endParaRPr>
          </a:p>
          <a:p>
            <a:pPr algn="ctr" defTabSz="3762375">
              <a:defRPr/>
            </a:pPr>
            <a:r>
              <a:rPr lang="en-US" sz="4400" b="1" dirty="0">
                <a:solidFill>
                  <a:schemeClr val="accent2">
                    <a:lumMod val="20000"/>
                    <a:lumOff val="80000"/>
                  </a:schemeClr>
                </a:solidFill>
                <a:effectLst>
                  <a:outerShdw blurRad="38100" dist="38100" dir="2700000" algn="tl">
                    <a:srgbClr val="000000"/>
                  </a:outerShdw>
                </a:effectLst>
              </a:rPr>
              <a:t>School of Informatics and Computing and Community Grids Laboratory </a:t>
            </a:r>
          </a:p>
          <a:p>
            <a:pPr algn="ctr" defTabSz="3762375">
              <a:defRPr/>
            </a:pPr>
            <a:r>
              <a:rPr lang="en-US" sz="4400" b="1" dirty="0">
                <a:solidFill>
                  <a:schemeClr val="accent2">
                    <a:lumMod val="20000"/>
                    <a:lumOff val="80000"/>
                  </a:schemeClr>
                </a:solidFill>
                <a:effectLst>
                  <a:outerShdw blurRad="38100" dist="38100" dir="2700000" algn="tl">
                    <a:srgbClr val="000000"/>
                  </a:outerShdw>
                </a:effectLst>
              </a:rPr>
              <a:t>Indiana University, </a:t>
            </a:r>
            <a:r>
              <a:rPr lang="en-US" sz="4400" b="1" dirty="0" smtClean="0">
                <a:solidFill>
                  <a:schemeClr val="accent2">
                    <a:lumMod val="20000"/>
                    <a:lumOff val="80000"/>
                  </a:schemeClr>
                </a:solidFill>
                <a:effectLst>
                  <a:outerShdw blurRad="38100" dist="38100" dir="2700000" algn="tl">
                    <a:srgbClr val="000000"/>
                  </a:outerShdw>
                </a:effectLst>
              </a:rPr>
              <a:t>Bloomington </a:t>
            </a:r>
            <a:endParaRPr lang="en-US" sz="4400" b="1" dirty="0">
              <a:solidFill>
                <a:schemeClr val="accent2">
                  <a:lumMod val="20000"/>
                  <a:lumOff val="80000"/>
                </a:schemeClr>
              </a:solidFill>
              <a:effectLst>
                <a:outerShdw blurRad="38100" dist="38100" dir="2700000" algn="tl">
                  <a:srgbClr val="000000"/>
                </a:outerShdw>
              </a:effectLst>
            </a:endParaRPr>
          </a:p>
        </p:txBody>
      </p:sp>
      <p:sp>
        <p:nvSpPr>
          <p:cNvPr id="2051" name="Rectangle 7"/>
          <p:cNvSpPr>
            <a:spLocks noChangeArrowheads="1"/>
          </p:cNvSpPr>
          <p:nvPr/>
        </p:nvSpPr>
        <p:spPr bwMode="auto">
          <a:xfrm>
            <a:off x="0" y="431165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smtClean="0">
                <a:solidFill>
                  <a:schemeClr val="bg1"/>
                </a:solidFill>
              </a:rPr>
              <a:t>Introduction</a:t>
            </a:r>
            <a:endParaRPr lang="en-US" sz="5700" dirty="0">
              <a:solidFill>
                <a:schemeClr val="bg1"/>
              </a:solidFill>
            </a:endParaRPr>
          </a:p>
        </p:txBody>
      </p:sp>
      <p:sp>
        <p:nvSpPr>
          <p:cNvPr id="2052" name="Rectangle 14"/>
          <p:cNvSpPr>
            <a:spLocks noChangeArrowheads="1"/>
          </p:cNvSpPr>
          <p:nvPr/>
        </p:nvSpPr>
        <p:spPr bwMode="auto">
          <a:xfrm>
            <a:off x="19659600" y="1805940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smtClean="0">
                <a:solidFill>
                  <a:schemeClr val="bg1"/>
                </a:solidFill>
              </a:rPr>
              <a:t>Results</a:t>
            </a:r>
            <a:endParaRPr lang="en-US" sz="5700" dirty="0">
              <a:solidFill>
                <a:schemeClr val="bg1"/>
              </a:solidFill>
            </a:endParaRPr>
          </a:p>
        </p:txBody>
      </p:sp>
      <p:sp>
        <p:nvSpPr>
          <p:cNvPr id="2053" name="Rectangle 18"/>
          <p:cNvSpPr>
            <a:spLocks noChangeArrowheads="1"/>
          </p:cNvSpPr>
          <p:nvPr/>
        </p:nvSpPr>
        <p:spPr bwMode="auto">
          <a:xfrm>
            <a:off x="29309494" y="28213050"/>
            <a:ext cx="9063037"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a:solidFill>
                  <a:schemeClr val="bg1"/>
                </a:solidFill>
              </a:rPr>
              <a:t>References </a:t>
            </a:r>
          </a:p>
        </p:txBody>
      </p:sp>
      <p:sp>
        <p:nvSpPr>
          <p:cNvPr id="2057" name="Rectangle 49"/>
          <p:cNvSpPr>
            <a:spLocks noChangeArrowheads="1"/>
          </p:cNvSpPr>
          <p:nvPr/>
        </p:nvSpPr>
        <p:spPr bwMode="auto">
          <a:xfrm>
            <a:off x="29341762" y="2148840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a:solidFill>
                  <a:schemeClr val="bg1"/>
                </a:solidFill>
              </a:rPr>
              <a:t>Future Directions </a:t>
            </a:r>
          </a:p>
        </p:txBody>
      </p:sp>
      <p:sp>
        <p:nvSpPr>
          <p:cNvPr id="2058" name="Text Box 58"/>
          <p:cNvSpPr txBox="1">
            <a:spLocks noChangeArrowheads="1"/>
          </p:cNvSpPr>
          <p:nvPr/>
        </p:nvSpPr>
        <p:spPr bwMode="auto">
          <a:xfrm>
            <a:off x="533400" y="6756400"/>
            <a:ext cx="8001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eaLnBrk="1" hangingPunct="1">
              <a:spcBef>
                <a:spcPct val="50000"/>
              </a:spcBef>
            </a:pPr>
            <a:endParaRPr lang="en-US"/>
          </a:p>
        </p:txBody>
      </p:sp>
      <p:sp>
        <p:nvSpPr>
          <p:cNvPr id="2060" name="Text Box 64"/>
          <p:cNvSpPr txBox="1">
            <a:spLocks noChangeArrowheads="1"/>
          </p:cNvSpPr>
          <p:nvPr/>
        </p:nvSpPr>
        <p:spPr bwMode="auto">
          <a:xfrm>
            <a:off x="10194925" y="6845300"/>
            <a:ext cx="82359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eaLnBrk="1" hangingPunct="1">
              <a:spcBef>
                <a:spcPct val="50000"/>
              </a:spcBef>
            </a:pPr>
            <a:endParaRPr lang="en-US"/>
          </a:p>
        </p:txBody>
      </p:sp>
      <p:sp>
        <p:nvSpPr>
          <p:cNvPr id="2116" name="Rectangle 68"/>
          <p:cNvSpPr>
            <a:spLocks noChangeArrowheads="1"/>
          </p:cNvSpPr>
          <p:nvPr/>
        </p:nvSpPr>
        <p:spPr bwMode="auto">
          <a:xfrm>
            <a:off x="29341763" y="4311650"/>
            <a:ext cx="9063037" cy="1155700"/>
          </a:xfrm>
          <a:prstGeom prst="rect">
            <a:avLst/>
          </a:prstGeom>
          <a:solidFill>
            <a:schemeClr val="tx2">
              <a:lumMod val="50000"/>
            </a:schemeClr>
          </a:solidFill>
          <a:ln>
            <a:noFill/>
          </a:ln>
          <a:effectLst/>
          <a:extLst/>
        </p:spPr>
        <p:txBody>
          <a:bodyPr wrap="none" lIns="137160" tIns="68580" rIns="137160" bIns="68580" anchor="ctr"/>
          <a:lstStyle/>
          <a:p>
            <a:pPr algn="ctr" defTabSz="4703763">
              <a:defRPr/>
            </a:pPr>
            <a:r>
              <a:rPr lang="en-US" sz="5700" dirty="0" smtClean="0">
                <a:solidFill>
                  <a:schemeClr val="bg1"/>
                </a:solidFill>
              </a:rPr>
              <a:t>Results</a:t>
            </a:r>
            <a:endParaRPr lang="en-US" sz="5700" dirty="0">
              <a:solidFill>
                <a:schemeClr val="tx2"/>
              </a:solidFill>
              <a:effectLst>
                <a:outerShdw blurRad="38100" dist="38100" dir="2700000" algn="tl">
                  <a:srgbClr val="FFFFFF"/>
                </a:outerShdw>
              </a:effectLst>
              <a:latin typeface="Times New Roman" pitchFamily="18" charset="0"/>
            </a:endParaRPr>
          </a:p>
        </p:txBody>
      </p:sp>
      <p:sp>
        <p:nvSpPr>
          <p:cNvPr id="2062" name="Rectangle 69"/>
          <p:cNvSpPr>
            <a:spLocks noChangeArrowheads="1"/>
          </p:cNvSpPr>
          <p:nvPr/>
        </p:nvSpPr>
        <p:spPr bwMode="auto">
          <a:xfrm>
            <a:off x="9834562" y="426720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smtClean="0">
                <a:solidFill>
                  <a:schemeClr val="bg1"/>
                </a:solidFill>
              </a:rPr>
              <a:t>Architecture</a:t>
            </a:r>
            <a:endParaRPr lang="en-US" sz="5700" dirty="0">
              <a:solidFill>
                <a:schemeClr val="bg1"/>
              </a:solidFill>
            </a:endParaRPr>
          </a:p>
        </p:txBody>
      </p:sp>
      <p:sp>
        <p:nvSpPr>
          <p:cNvPr id="2063" name="Rectangle 78"/>
          <p:cNvSpPr>
            <a:spLocks noChangeArrowheads="1"/>
          </p:cNvSpPr>
          <p:nvPr/>
        </p:nvSpPr>
        <p:spPr bwMode="auto">
          <a:xfrm>
            <a:off x="19558000" y="431165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smtClean="0">
                <a:solidFill>
                  <a:schemeClr val="bg1"/>
                </a:solidFill>
              </a:rPr>
              <a:t>Experiment</a:t>
            </a:r>
            <a:endParaRPr lang="en-US" sz="5700" dirty="0">
              <a:solidFill>
                <a:schemeClr val="bg1"/>
              </a:solidFill>
            </a:endParaRPr>
          </a:p>
        </p:txBody>
      </p:sp>
      <p:sp>
        <p:nvSpPr>
          <p:cNvPr id="2064" name="Text Box 116"/>
          <p:cNvSpPr txBox="1">
            <a:spLocks noChangeArrowheads="1"/>
          </p:cNvSpPr>
          <p:nvPr/>
        </p:nvSpPr>
        <p:spPr bwMode="auto">
          <a:xfrm>
            <a:off x="29565600" y="29641800"/>
            <a:ext cx="8594725" cy="8879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92150" indent="-692150"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r>
              <a:rPr lang="en-US" sz="2800" dirty="0"/>
              <a:t>1. </a:t>
            </a:r>
            <a:r>
              <a:rPr lang="en-US" sz="2800" dirty="0" err="1"/>
              <a:t>Postscapes</a:t>
            </a:r>
            <a:r>
              <a:rPr lang="en-US" sz="2800" dirty="0"/>
              <a:t>. Internet of Things Definition. [accessed 2012 February 6]; Available from: </a:t>
            </a:r>
            <a:r>
              <a:rPr lang="en-US" sz="2800" u="sng" dirty="0">
                <a:hlinkClick r:id="rId3"/>
              </a:rPr>
              <a:t>http://postscapes.com/internet-of-things-definition</a:t>
            </a:r>
            <a:endParaRPr lang="en-US" sz="2800" dirty="0"/>
          </a:p>
          <a:p>
            <a:r>
              <a:rPr lang="en-US" sz="2800" dirty="0"/>
              <a:t>2. Geoffrey Fox. </a:t>
            </a:r>
            <a:r>
              <a:rPr lang="en-US" sz="2800" dirty="0" err="1"/>
              <a:t>FutureGrid</a:t>
            </a:r>
            <a:r>
              <a:rPr lang="en-US" sz="2800" dirty="0"/>
              <a:t> Platform </a:t>
            </a:r>
            <a:r>
              <a:rPr lang="en-US" sz="2800" dirty="0" err="1"/>
              <a:t>FGPlatform</a:t>
            </a:r>
            <a:r>
              <a:rPr lang="en-US" sz="2800" dirty="0"/>
              <a:t>: Rationale and Possible Directions (White Paper). 2010 [2012 February 6]; Available </a:t>
            </a:r>
            <a:r>
              <a:rPr lang="en-US" sz="2800" dirty="0" err="1"/>
              <a:t>from:http</a:t>
            </a:r>
            <a:r>
              <a:rPr lang="en-US" sz="2800" dirty="0"/>
              <a:t>://</a:t>
            </a:r>
            <a:r>
              <a:rPr lang="en-US" sz="2800" dirty="0" err="1"/>
              <a:t>grids.ucs.indiana.edu</a:t>
            </a:r>
            <a:r>
              <a:rPr lang="en-US" sz="2800" dirty="0"/>
              <a:t>/</a:t>
            </a:r>
            <a:r>
              <a:rPr lang="en-US" sz="2800" dirty="0" err="1"/>
              <a:t>ptliupages</a:t>
            </a:r>
            <a:r>
              <a:rPr lang="en-US" sz="2800" dirty="0"/>
              <a:t>/publications/</a:t>
            </a:r>
            <a:r>
              <a:rPr lang="en-US" sz="2800" dirty="0" err="1"/>
              <a:t>FGPlatform.docx</a:t>
            </a:r>
            <a:r>
              <a:rPr lang="en-US" sz="2800" dirty="0"/>
              <a:t>. </a:t>
            </a:r>
          </a:p>
          <a:p>
            <a:r>
              <a:rPr lang="en-US" sz="2800" dirty="0"/>
              <a:t>3. Snyder, Bruce, </a:t>
            </a:r>
            <a:r>
              <a:rPr lang="en-US" sz="2800" dirty="0" err="1"/>
              <a:t>Dejan</a:t>
            </a:r>
            <a:r>
              <a:rPr lang="en-US" sz="2800" dirty="0"/>
              <a:t> </a:t>
            </a:r>
            <a:r>
              <a:rPr lang="en-US" sz="2800" dirty="0" err="1"/>
              <a:t>Bosnanac</a:t>
            </a:r>
            <a:r>
              <a:rPr lang="en-US" sz="2800" dirty="0"/>
              <a:t>, and Rob Davies. </a:t>
            </a:r>
            <a:r>
              <a:rPr lang="en-US" sz="2800" dirty="0" err="1"/>
              <a:t>ActiveMQ</a:t>
            </a:r>
            <a:r>
              <a:rPr lang="en-US" sz="2800" dirty="0"/>
              <a:t> in action. Manning, 2011.</a:t>
            </a:r>
          </a:p>
          <a:p>
            <a:r>
              <a:rPr lang="en-US" sz="2800" dirty="0"/>
              <a:t>4. Kreps, Jay, </a:t>
            </a:r>
            <a:r>
              <a:rPr lang="en-US" sz="2800" dirty="0" err="1"/>
              <a:t>Neha</a:t>
            </a:r>
            <a:r>
              <a:rPr lang="en-US" sz="2800" dirty="0"/>
              <a:t> </a:t>
            </a:r>
            <a:r>
              <a:rPr lang="en-US" sz="2800" dirty="0" err="1"/>
              <a:t>Narkhede</a:t>
            </a:r>
            <a:r>
              <a:rPr lang="en-US" sz="2800" dirty="0"/>
              <a:t>, and Jun </a:t>
            </a:r>
            <a:r>
              <a:rPr lang="en-US" sz="2800" dirty="0" err="1"/>
              <a:t>Rao</a:t>
            </a:r>
            <a:r>
              <a:rPr lang="en-US" sz="2800" dirty="0"/>
              <a:t>. "Kafka: A distributed messaging system for log processing." In </a:t>
            </a:r>
            <a:r>
              <a:rPr lang="en-US" sz="2800" i="1" dirty="0"/>
              <a:t>Proceedings of the </a:t>
            </a:r>
            <a:r>
              <a:rPr lang="en-US" sz="2800" i="1" dirty="0" err="1"/>
              <a:t>NetDB</a:t>
            </a:r>
            <a:r>
              <a:rPr lang="en-US" sz="2800" dirty="0"/>
              <a:t>. 2011.</a:t>
            </a:r>
          </a:p>
          <a:p>
            <a:r>
              <a:rPr lang="en-US" sz="2800" dirty="0"/>
              <a:t>5. </a:t>
            </a:r>
            <a:r>
              <a:rPr lang="en-US" sz="2800" dirty="0" err="1"/>
              <a:t>Boschi</a:t>
            </a:r>
            <a:r>
              <a:rPr lang="en-US" sz="2800" dirty="0"/>
              <a:t>, </a:t>
            </a:r>
            <a:r>
              <a:rPr lang="en-US" sz="2800" dirty="0" err="1"/>
              <a:t>Sigismondo</a:t>
            </a:r>
            <a:r>
              <a:rPr lang="en-US" sz="2800" dirty="0"/>
              <a:t>, and Gabriele </a:t>
            </a:r>
            <a:r>
              <a:rPr lang="en-US" sz="2800" dirty="0" err="1"/>
              <a:t>Santomaggio</a:t>
            </a:r>
            <a:r>
              <a:rPr lang="en-US" sz="2800" dirty="0"/>
              <a:t>. </a:t>
            </a:r>
            <a:r>
              <a:rPr lang="en-US" sz="2800" dirty="0" err="1"/>
              <a:t>RabbitMQ</a:t>
            </a:r>
            <a:r>
              <a:rPr lang="en-US" sz="2800" dirty="0"/>
              <a:t> Cookbook. </a:t>
            </a:r>
            <a:r>
              <a:rPr lang="en-US" sz="2800" dirty="0" err="1"/>
              <a:t>Packt</a:t>
            </a:r>
            <a:r>
              <a:rPr lang="en-US" sz="2800" dirty="0"/>
              <a:t> Publishing Ltd, 2013.</a:t>
            </a:r>
          </a:p>
          <a:p>
            <a:r>
              <a:rPr lang="en-US" sz="2800" dirty="0"/>
              <a:t>6. Apache Storm, ASF, http://</a:t>
            </a:r>
            <a:r>
              <a:rPr lang="en-US" sz="2800" dirty="0" err="1"/>
              <a:t>storm.incubator.apache.org</a:t>
            </a:r>
            <a:r>
              <a:rPr lang="en-US" sz="2800" dirty="0"/>
              <a:t>/</a:t>
            </a:r>
          </a:p>
          <a:p>
            <a:pPr eaLnBrk="1" hangingPunct="1">
              <a:lnSpc>
                <a:spcPct val="90000"/>
              </a:lnSpc>
              <a:spcBef>
                <a:spcPct val="20000"/>
              </a:spcBef>
              <a:buFontTx/>
              <a:buAutoNum type="arabicPeriod"/>
            </a:pPr>
            <a:endParaRPr lang="en-US" sz="2600" dirty="0"/>
          </a:p>
        </p:txBody>
      </p:sp>
      <p:sp>
        <p:nvSpPr>
          <p:cNvPr id="2065" name="Text Box 118"/>
          <p:cNvSpPr txBox="1">
            <a:spLocks noChangeArrowheads="1"/>
          </p:cNvSpPr>
          <p:nvPr/>
        </p:nvSpPr>
        <p:spPr bwMode="auto">
          <a:xfrm>
            <a:off x="19812000" y="5945614"/>
            <a:ext cx="8636000" cy="13028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r>
              <a:rPr lang="en-US" sz="3600" dirty="0"/>
              <a:t>The experiment is conducted in the </a:t>
            </a:r>
            <a:r>
              <a:rPr lang="en-US" sz="3600" dirty="0" err="1"/>
              <a:t>Futuregrid</a:t>
            </a:r>
            <a:r>
              <a:rPr lang="en-US" sz="3600" dirty="0"/>
              <a:t> </a:t>
            </a:r>
            <a:r>
              <a:rPr lang="en-US" sz="3600" dirty="0" err="1"/>
              <a:t>OpenStack</a:t>
            </a:r>
            <a:r>
              <a:rPr lang="en-US" sz="3600" dirty="0"/>
              <a:t> </a:t>
            </a:r>
            <a:r>
              <a:rPr lang="en-US" sz="3600" dirty="0" smtClean="0"/>
              <a:t>Cloud Environment </a:t>
            </a:r>
            <a:r>
              <a:rPr lang="en-US" sz="3600" dirty="0"/>
              <a:t>with 6 m1.large </a:t>
            </a:r>
            <a:r>
              <a:rPr lang="en-US" sz="3600" dirty="0" smtClean="0"/>
              <a:t>instances (4 VCPUs, 8GG).</a:t>
            </a:r>
          </a:p>
          <a:p>
            <a:endParaRPr lang="en-US" sz="3600" dirty="0" smtClean="0"/>
          </a:p>
          <a:p>
            <a:pPr marL="571500" indent="-571500">
              <a:buFont typeface="Arial"/>
              <a:buChar char="•"/>
            </a:pPr>
            <a:r>
              <a:rPr lang="en-US" sz="3600" dirty="0" smtClean="0"/>
              <a:t>Storm - </a:t>
            </a:r>
            <a:r>
              <a:rPr lang="en-US" sz="3600" dirty="0" err="1" smtClean="0"/>
              <a:t>ZooKeeper</a:t>
            </a:r>
            <a:r>
              <a:rPr lang="en-US" sz="3600" dirty="0" smtClean="0"/>
              <a:t> </a:t>
            </a:r>
            <a:r>
              <a:rPr lang="en-US" sz="3600" dirty="0"/>
              <a:t>and Nimbus in one node, 2 Supervisor </a:t>
            </a:r>
            <a:r>
              <a:rPr lang="en-US" sz="3600" dirty="0" smtClean="0"/>
              <a:t>nodes</a:t>
            </a:r>
          </a:p>
          <a:p>
            <a:pPr marL="571500" indent="-571500">
              <a:buFont typeface="Arial"/>
              <a:buChar char="•"/>
            </a:pPr>
            <a:r>
              <a:rPr lang="en-US" sz="3600" dirty="0" err="1" smtClean="0"/>
              <a:t>ActiveMQ</a:t>
            </a:r>
            <a:r>
              <a:rPr lang="en-US" sz="3600" dirty="0" smtClean="0"/>
              <a:t> </a:t>
            </a:r>
            <a:r>
              <a:rPr lang="en-US" sz="3600" dirty="0"/>
              <a:t>Message </a:t>
            </a:r>
            <a:r>
              <a:rPr lang="en-US" sz="3600" dirty="0" smtClean="0"/>
              <a:t>Broker 1 Node</a:t>
            </a:r>
          </a:p>
          <a:p>
            <a:pPr marL="571500" indent="-571500">
              <a:buFont typeface="Arial"/>
              <a:buChar char="•"/>
            </a:pPr>
            <a:r>
              <a:rPr lang="en-US" sz="3600" dirty="0" smtClean="0"/>
              <a:t>Sensor </a:t>
            </a:r>
            <a:r>
              <a:rPr lang="en-US" sz="3600" dirty="0"/>
              <a:t>Master &amp; Sensor </a:t>
            </a:r>
            <a:r>
              <a:rPr lang="en-US" sz="3600" dirty="0" smtClean="0"/>
              <a:t>Site 1 Node </a:t>
            </a:r>
            <a:endParaRPr lang="en-US" sz="3600" dirty="0"/>
          </a:p>
          <a:p>
            <a:pPr marL="571500" indent="-571500" eaLnBrk="1" hangingPunct="1">
              <a:spcBef>
                <a:spcPct val="20000"/>
              </a:spcBef>
              <a:buFont typeface="Arial"/>
              <a:buChar char="•"/>
            </a:pPr>
            <a:r>
              <a:rPr lang="en-US" sz="3600" dirty="0"/>
              <a:t>The results are obtained with sensors trying to send data at 1, 30 and 100 messages per second. </a:t>
            </a:r>
          </a:p>
          <a:p>
            <a:pPr marL="571500" indent="-571500" eaLnBrk="1" hangingPunct="1">
              <a:spcBef>
                <a:spcPct val="20000"/>
              </a:spcBef>
              <a:buFont typeface="Arial"/>
              <a:buChar char="•"/>
            </a:pPr>
            <a:r>
              <a:rPr lang="en-US" sz="3600" dirty="0"/>
              <a:t>Then message size is varied from 1, 100, 1000, 10000, 100000, 1000000 and 10000000 </a:t>
            </a:r>
            <a:r>
              <a:rPr lang="en-US" sz="3600" dirty="0" smtClean="0"/>
              <a:t>bytes.</a:t>
            </a:r>
          </a:p>
          <a:p>
            <a:pPr marL="571500" indent="-571500" eaLnBrk="1" hangingPunct="1">
              <a:spcBef>
                <a:spcPct val="20000"/>
              </a:spcBef>
              <a:buFont typeface="Arial"/>
              <a:buChar char="•"/>
            </a:pPr>
            <a:r>
              <a:rPr lang="en-US" sz="3600" dirty="0" smtClean="0"/>
              <a:t>The latency is the time for a message to leave the sensor site and arrive at the cloud layer. The observed throughput is the amount of messages actually sent by the sensor for 1 second.</a:t>
            </a:r>
          </a:p>
          <a:p>
            <a:pPr eaLnBrk="1" hangingPunct="1">
              <a:spcBef>
                <a:spcPct val="75000"/>
              </a:spcBef>
            </a:pPr>
            <a:r>
              <a:rPr lang="en-US" sz="3600" dirty="0" smtClean="0"/>
              <a:t>  </a:t>
            </a:r>
            <a:endParaRPr lang="en-US" sz="3600" dirty="0"/>
          </a:p>
        </p:txBody>
      </p:sp>
      <p:sp>
        <p:nvSpPr>
          <p:cNvPr id="2115" name="Text Box 67"/>
          <p:cNvSpPr txBox="1">
            <a:spLocks noChangeArrowheads="1"/>
          </p:cNvSpPr>
          <p:nvPr/>
        </p:nvSpPr>
        <p:spPr bwMode="auto">
          <a:xfrm>
            <a:off x="27915" y="26322278"/>
            <a:ext cx="8636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1963" indent="-461963">
              <a:defRPr>
                <a:solidFill>
                  <a:schemeClr val="tx1"/>
                </a:solidFill>
                <a:latin typeface="Arial" charset="0"/>
              </a:defRPr>
            </a:lvl1pPr>
            <a:lvl2pPr marL="923925" indent="-346075">
              <a:defRPr>
                <a:solidFill>
                  <a:schemeClr val="tx1"/>
                </a:solidFill>
                <a:latin typeface="Arial" charset="0"/>
              </a:defRPr>
            </a:lvl2pPr>
            <a:lvl3pPr marL="1038225">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571500" lvl="0" indent="-571500">
              <a:buFont typeface="Arial"/>
              <a:buChar char="•"/>
            </a:pPr>
            <a:r>
              <a:rPr lang="en-US" sz="3600" dirty="0"/>
              <a:t>Introduce the architecture of the </a:t>
            </a:r>
            <a:r>
              <a:rPr lang="en-US" sz="3600" b="1" dirty="0" err="1" smtClean="0"/>
              <a:t>IoTCloud</a:t>
            </a:r>
            <a:endParaRPr lang="en-US" sz="3600" b="1" dirty="0"/>
          </a:p>
          <a:p>
            <a:pPr marL="571500" lvl="0" indent="-571500">
              <a:buFont typeface="Arial"/>
              <a:buChar char="•"/>
            </a:pPr>
            <a:r>
              <a:rPr lang="en-US" sz="3600" dirty="0" smtClean="0"/>
              <a:t>Evaluate the architecture’s scalability and overhead by measuring the performance.</a:t>
            </a:r>
            <a:endParaRPr lang="en-US" sz="3600" dirty="0"/>
          </a:p>
        </p:txBody>
      </p:sp>
      <p:sp>
        <p:nvSpPr>
          <p:cNvPr id="2067" name="Rectangle 148"/>
          <p:cNvSpPr>
            <a:spLocks noChangeArrowheads="1"/>
          </p:cNvSpPr>
          <p:nvPr/>
        </p:nvSpPr>
        <p:spPr bwMode="auto">
          <a:xfrm>
            <a:off x="13790" y="2463165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smtClean="0">
                <a:solidFill>
                  <a:schemeClr val="bg1"/>
                </a:solidFill>
              </a:rPr>
              <a:t>Objective</a:t>
            </a:r>
            <a:endParaRPr lang="en-US" sz="5700" dirty="0">
              <a:solidFill>
                <a:schemeClr val="bg1"/>
              </a:solidFill>
            </a:endParaRPr>
          </a:p>
        </p:txBody>
      </p:sp>
      <p:sp>
        <p:nvSpPr>
          <p:cNvPr id="2077" name="Text Box 174"/>
          <p:cNvSpPr txBox="1">
            <a:spLocks noChangeArrowheads="1"/>
          </p:cNvSpPr>
          <p:nvPr/>
        </p:nvSpPr>
        <p:spPr bwMode="auto">
          <a:xfrm>
            <a:off x="29489400" y="14325600"/>
            <a:ext cx="8637587" cy="6297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marL="0" indent="0" algn="just" eaLnBrk="1" hangingPunct="1">
              <a:spcBef>
                <a:spcPct val="20000"/>
              </a:spcBef>
            </a:pPr>
            <a:r>
              <a:rPr lang="en-US" sz="3600" dirty="0"/>
              <a:t>The preliminary results indicate </a:t>
            </a:r>
            <a:r>
              <a:rPr lang="en-US" sz="3600" dirty="0" smtClean="0"/>
              <a:t>the limits of the system. The </a:t>
            </a:r>
            <a:r>
              <a:rPr lang="en-US" sz="3600" dirty="0"/>
              <a:t>results are obtained using 1 Broker and 1 Sensor Site. The </a:t>
            </a:r>
            <a:r>
              <a:rPr lang="en-US" sz="3600" dirty="0" smtClean="0"/>
              <a:t>system saturation </a:t>
            </a:r>
            <a:r>
              <a:rPr lang="en-US" sz="3600" dirty="0"/>
              <a:t>can be avoided by including </a:t>
            </a:r>
            <a:r>
              <a:rPr lang="en-US" sz="3600" dirty="0" smtClean="0"/>
              <a:t>multiple </a:t>
            </a:r>
            <a:r>
              <a:rPr lang="en-US" sz="3600" dirty="0"/>
              <a:t>brokers and multiple sensor sites. The overhead introduced by the system can be unacceptable for some applications and different brokers have to be explored for minimizing the latency.</a:t>
            </a:r>
          </a:p>
          <a:p>
            <a:pPr marL="0" indent="0" algn="just" eaLnBrk="1" hangingPunct="1">
              <a:spcBef>
                <a:spcPct val="20000"/>
              </a:spcBef>
            </a:pPr>
            <a:endParaRPr lang="en-US" sz="3600" dirty="0"/>
          </a:p>
        </p:txBody>
      </p:sp>
      <p:pic>
        <p:nvPicPr>
          <p:cNvPr id="36" name="Picture 35" descr="architectu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00" y="5867400"/>
            <a:ext cx="9906000" cy="13004505"/>
          </a:xfrm>
          <a:prstGeom prst="rect">
            <a:avLst/>
          </a:prstGeom>
        </p:spPr>
      </p:pic>
      <p:sp>
        <p:nvSpPr>
          <p:cNvPr id="41" name="Text Box 118"/>
          <p:cNvSpPr txBox="1">
            <a:spLocks noChangeArrowheads="1"/>
          </p:cNvSpPr>
          <p:nvPr/>
        </p:nvSpPr>
        <p:spPr bwMode="auto">
          <a:xfrm>
            <a:off x="10134600" y="19126200"/>
            <a:ext cx="8636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eaLnBrk="1" hangingPunct="1">
              <a:spcBef>
                <a:spcPct val="75000"/>
              </a:spcBef>
            </a:pPr>
            <a:r>
              <a:rPr lang="en-US" sz="3600" dirty="0" smtClean="0"/>
              <a:t>  </a:t>
            </a:r>
            <a:endParaRPr lang="en-US" sz="3600" dirty="0"/>
          </a:p>
        </p:txBody>
      </p:sp>
      <p:sp>
        <p:nvSpPr>
          <p:cNvPr id="43" name="Text Box 175"/>
          <p:cNvSpPr txBox="1">
            <a:spLocks noChangeArrowheads="1"/>
          </p:cNvSpPr>
          <p:nvPr/>
        </p:nvSpPr>
        <p:spPr bwMode="auto">
          <a:xfrm>
            <a:off x="29489400" y="22936200"/>
            <a:ext cx="8637587" cy="485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marL="571500" indent="-571500" eaLnBrk="1" hangingPunct="1">
              <a:spcBef>
                <a:spcPct val="20000"/>
              </a:spcBef>
              <a:buFont typeface="Arial"/>
              <a:buChar char="•"/>
            </a:pPr>
            <a:r>
              <a:rPr lang="en-US" sz="3600" dirty="0" smtClean="0"/>
              <a:t>Do a comprehensive performance analysis with the other open source brokers</a:t>
            </a:r>
          </a:p>
          <a:p>
            <a:pPr marL="571500" indent="-571500" eaLnBrk="1" hangingPunct="1">
              <a:spcBef>
                <a:spcPct val="20000"/>
              </a:spcBef>
              <a:buFont typeface="Arial"/>
              <a:buChar char="•"/>
            </a:pPr>
            <a:r>
              <a:rPr lang="en-US" sz="3600" dirty="0" smtClean="0"/>
              <a:t>Handling fault tolerance for sensor sites and sensors</a:t>
            </a:r>
          </a:p>
          <a:p>
            <a:pPr marL="571500" indent="-571500" eaLnBrk="1" hangingPunct="1">
              <a:spcBef>
                <a:spcPct val="20000"/>
              </a:spcBef>
              <a:buFont typeface="Arial"/>
              <a:buChar char="•"/>
            </a:pPr>
            <a:r>
              <a:rPr lang="en-US" sz="3600" dirty="0" smtClean="0"/>
              <a:t>Handling fault tolerance at the broker level</a:t>
            </a:r>
          </a:p>
          <a:p>
            <a:pPr marL="571500" indent="-571500" eaLnBrk="1" hangingPunct="1">
              <a:spcBef>
                <a:spcPct val="20000"/>
              </a:spcBef>
              <a:buFont typeface="Arial"/>
              <a:buChar char="•"/>
            </a:pPr>
            <a:r>
              <a:rPr lang="en-US" sz="3600" dirty="0" smtClean="0"/>
              <a:t>Cloud storage for sensor data</a:t>
            </a:r>
            <a:endParaRPr lang="en-US" sz="3600" dirty="0"/>
          </a:p>
        </p:txBody>
      </p:sp>
      <p:sp>
        <p:nvSpPr>
          <p:cNvPr id="44" name="Text Box 67"/>
          <p:cNvSpPr txBox="1">
            <a:spLocks noChangeArrowheads="1"/>
          </p:cNvSpPr>
          <p:nvPr/>
        </p:nvSpPr>
        <p:spPr bwMode="auto">
          <a:xfrm>
            <a:off x="10134600" y="19050000"/>
            <a:ext cx="8636000" cy="16379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1963" indent="-461963">
              <a:defRPr>
                <a:solidFill>
                  <a:schemeClr val="tx1"/>
                </a:solidFill>
                <a:latin typeface="Arial" charset="0"/>
              </a:defRPr>
            </a:lvl1pPr>
            <a:lvl2pPr marL="923925" indent="-346075">
              <a:defRPr>
                <a:solidFill>
                  <a:schemeClr val="tx1"/>
                </a:solidFill>
                <a:latin typeface="Arial" charset="0"/>
              </a:defRPr>
            </a:lvl2pPr>
            <a:lvl3pPr marL="1038225">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just">
              <a:spcBef>
                <a:spcPct val="20000"/>
              </a:spcBef>
              <a:defRPr/>
            </a:pPr>
            <a:r>
              <a:rPr lang="en-US" sz="3600" b="1" dirty="0" smtClean="0">
                <a:effectLst>
                  <a:outerShdw blurRad="38100" dist="38100" dir="2700000" algn="tl">
                    <a:srgbClr val="FFFFFF"/>
                  </a:outerShdw>
                </a:effectLst>
              </a:rPr>
              <a:t>Sensor Site</a:t>
            </a:r>
          </a:p>
          <a:p>
            <a:pPr marL="571500" indent="-571500" algn="just">
              <a:spcBef>
                <a:spcPct val="20000"/>
              </a:spcBef>
              <a:buFont typeface="Arial"/>
              <a:buChar char="•"/>
              <a:defRPr/>
            </a:pPr>
            <a:r>
              <a:rPr lang="en-US" sz="3600" dirty="0" smtClean="0"/>
              <a:t>Hosts and runs </a:t>
            </a:r>
            <a:r>
              <a:rPr lang="en-US" sz="3600" dirty="0"/>
              <a:t>the sensor code to communicate with the devices. </a:t>
            </a:r>
            <a:endParaRPr lang="en-US" sz="3600" dirty="0" smtClean="0"/>
          </a:p>
          <a:p>
            <a:pPr marL="571500" indent="-571500" algn="just">
              <a:spcBef>
                <a:spcPct val="20000"/>
              </a:spcBef>
              <a:buFont typeface="Arial"/>
              <a:buChar char="•"/>
              <a:defRPr/>
            </a:pPr>
            <a:r>
              <a:rPr lang="en-US" sz="3600" dirty="0" smtClean="0"/>
              <a:t>Each </a:t>
            </a:r>
            <a:r>
              <a:rPr lang="en-US" sz="3600" dirty="0"/>
              <a:t>sensor site can have multiple communication mechanisms defined to be used by the deployed sensors</a:t>
            </a:r>
            <a:r>
              <a:rPr lang="en-US" sz="3600" dirty="0" smtClean="0"/>
              <a:t>.</a:t>
            </a:r>
          </a:p>
          <a:p>
            <a:pPr marL="571500" indent="-571500" algn="just">
              <a:spcBef>
                <a:spcPct val="20000"/>
              </a:spcBef>
              <a:buFont typeface="Arial"/>
              <a:buChar char="•"/>
              <a:defRPr/>
            </a:pPr>
            <a:r>
              <a:rPr lang="en-US" sz="3600" dirty="0" smtClean="0"/>
              <a:t>There </a:t>
            </a:r>
            <a:r>
              <a:rPr lang="en-US" sz="3600" dirty="0"/>
              <a:t>can be hundreds of sensor sites in a deployment. Each site has a RPC style service to receive the control information from the master</a:t>
            </a:r>
            <a:r>
              <a:rPr lang="en-US" sz="3600" dirty="0" smtClean="0"/>
              <a:t>.</a:t>
            </a:r>
          </a:p>
          <a:p>
            <a:pPr marL="0" indent="0" algn="just">
              <a:spcBef>
                <a:spcPct val="20000"/>
              </a:spcBef>
              <a:defRPr/>
            </a:pPr>
            <a:r>
              <a:rPr lang="en-US" sz="3600" b="1" dirty="0" smtClean="0"/>
              <a:t>Message Broker </a:t>
            </a:r>
          </a:p>
          <a:p>
            <a:pPr marL="571500" indent="-571500" algn="just">
              <a:spcBef>
                <a:spcPct val="20000"/>
              </a:spcBef>
              <a:buFont typeface="Arial"/>
              <a:buChar char="•"/>
              <a:defRPr/>
            </a:pPr>
            <a:r>
              <a:rPr lang="en-US" sz="3600" dirty="0" smtClean="0"/>
              <a:t>Pub-sub </a:t>
            </a:r>
            <a:r>
              <a:rPr lang="en-US" sz="3600" dirty="0"/>
              <a:t>messaging for sending the data to the cloud services. </a:t>
            </a:r>
            <a:endParaRPr lang="en-US" sz="3600" dirty="0" smtClean="0"/>
          </a:p>
          <a:p>
            <a:pPr marL="571500" indent="-571500" algn="just">
              <a:spcBef>
                <a:spcPct val="20000"/>
              </a:spcBef>
              <a:buFont typeface="Arial"/>
              <a:buChar char="•"/>
              <a:defRPr/>
            </a:pPr>
            <a:r>
              <a:rPr lang="en-US" sz="3600" dirty="0"/>
              <a:t>A</a:t>
            </a:r>
            <a:r>
              <a:rPr lang="en-US" sz="3600" dirty="0" smtClean="0"/>
              <a:t>rchitecture </a:t>
            </a:r>
            <a:r>
              <a:rPr lang="en-US" sz="3600" dirty="0"/>
              <a:t>is not limited to </a:t>
            </a:r>
            <a:r>
              <a:rPr lang="en-US" sz="3600" dirty="0" smtClean="0"/>
              <a:t>pub- sub messaging. </a:t>
            </a:r>
          </a:p>
          <a:p>
            <a:pPr marL="571500" indent="-571500" algn="just">
              <a:spcBef>
                <a:spcPct val="20000"/>
              </a:spcBef>
              <a:buFont typeface="Arial"/>
              <a:buChar char="•"/>
              <a:defRPr/>
            </a:pPr>
            <a:r>
              <a:rPr lang="en-US" sz="3600" dirty="0" smtClean="0"/>
              <a:t>Transports </a:t>
            </a:r>
            <a:r>
              <a:rPr lang="en-US" sz="3600" dirty="0"/>
              <a:t>for popular open source </a:t>
            </a:r>
            <a:r>
              <a:rPr lang="en-US" sz="3600" dirty="0" smtClean="0"/>
              <a:t>pub-sub brokers such as </a:t>
            </a:r>
            <a:r>
              <a:rPr lang="en-US" sz="3600" dirty="0" err="1" smtClean="0"/>
              <a:t>ActiveMQ</a:t>
            </a:r>
            <a:r>
              <a:rPr lang="en-US" sz="3600" dirty="0" smtClean="0"/>
              <a:t> </a:t>
            </a:r>
            <a:r>
              <a:rPr lang="en-US" sz="3600" dirty="0"/>
              <a:t>[3], Kafka [4] and </a:t>
            </a:r>
            <a:r>
              <a:rPr lang="en-US" sz="3600" dirty="0" err="1"/>
              <a:t>RabbitMQ</a:t>
            </a:r>
            <a:r>
              <a:rPr lang="en-US" sz="3600" dirty="0"/>
              <a:t> [5</a:t>
            </a:r>
            <a:r>
              <a:rPr lang="en-US" sz="3600" dirty="0" smtClean="0"/>
              <a:t>] are supported</a:t>
            </a:r>
          </a:p>
          <a:p>
            <a:pPr marL="0" indent="0">
              <a:spcBef>
                <a:spcPct val="20000"/>
              </a:spcBef>
              <a:defRPr/>
            </a:pPr>
            <a:r>
              <a:rPr lang="en-US" sz="3600" b="1" dirty="0" smtClean="0"/>
              <a:t>Cloud </a:t>
            </a:r>
            <a:r>
              <a:rPr lang="en-US" sz="3600" b="1" dirty="0"/>
              <a:t>Processing </a:t>
            </a:r>
            <a:r>
              <a:rPr lang="en-US" sz="3600" b="1" dirty="0" smtClean="0"/>
              <a:t>layer</a:t>
            </a:r>
          </a:p>
          <a:p>
            <a:pPr marL="571500" indent="-571500">
              <a:spcBef>
                <a:spcPct val="20000"/>
              </a:spcBef>
              <a:buFont typeface="Arial"/>
              <a:buChar char="•"/>
              <a:defRPr/>
            </a:pPr>
            <a:r>
              <a:rPr lang="en-US" sz="3600" dirty="0"/>
              <a:t>S</a:t>
            </a:r>
            <a:r>
              <a:rPr lang="en-US" sz="3600" dirty="0" smtClean="0"/>
              <a:t>ensor </a:t>
            </a:r>
            <a:r>
              <a:rPr lang="en-US" sz="3600" dirty="0"/>
              <a:t>data is considered as streams of data and processed in the cloud using the distributed stream-processing engine Apache Storm [6]</a:t>
            </a:r>
            <a:r>
              <a:rPr lang="en-US" sz="3600" dirty="0"/>
              <a:t> </a:t>
            </a:r>
            <a:endParaRPr lang="en-US" sz="3600" dirty="0" smtClean="0"/>
          </a:p>
          <a:p>
            <a:pPr marL="571500" indent="-571500">
              <a:spcBef>
                <a:spcPct val="20000"/>
              </a:spcBef>
              <a:buFont typeface="Arial"/>
              <a:buChar char="•"/>
              <a:defRPr/>
            </a:pPr>
            <a:endParaRPr lang="en-US" sz="3600" b="1" dirty="0"/>
          </a:p>
          <a:p>
            <a:pPr marL="0" indent="0">
              <a:spcBef>
                <a:spcPct val="20000"/>
              </a:spcBef>
              <a:defRPr/>
            </a:pPr>
            <a:endParaRPr lang="en-US" sz="3600" dirty="0" smtClean="0"/>
          </a:p>
          <a:p>
            <a:pPr marL="0" indent="0">
              <a:spcBef>
                <a:spcPct val="20000"/>
              </a:spcBef>
              <a:defRPr/>
            </a:pPr>
            <a:endParaRPr lang="en-US" sz="3600" dirty="0" smtClean="0"/>
          </a:p>
        </p:txBody>
      </p:sp>
      <p:pic>
        <p:nvPicPr>
          <p:cNvPr id="4" name="Picture 3" descr="latency.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8200" y="19583400"/>
            <a:ext cx="8576501" cy="8424111"/>
          </a:xfrm>
          <a:prstGeom prst="rect">
            <a:avLst/>
          </a:prstGeom>
        </p:spPr>
      </p:pic>
      <p:pic>
        <p:nvPicPr>
          <p:cNvPr id="5" name="Picture 4" descr="throughpu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88200" y="28346400"/>
            <a:ext cx="8517131" cy="8229600"/>
          </a:xfrm>
          <a:prstGeom prst="rect">
            <a:avLst/>
          </a:prstGeom>
        </p:spPr>
      </p:pic>
      <p:sp>
        <p:nvSpPr>
          <p:cNvPr id="45" name="Text Box 67"/>
          <p:cNvSpPr txBox="1">
            <a:spLocks noChangeArrowheads="1"/>
          </p:cNvSpPr>
          <p:nvPr/>
        </p:nvSpPr>
        <p:spPr bwMode="auto">
          <a:xfrm>
            <a:off x="228600" y="5943600"/>
            <a:ext cx="8636000" cy="1837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1963" indent="-461963">
              <a:defRPr>
                <a:solidFill>
                  <a:schemeClr val="tx1"/>
                </a:solidFill>
                <a:latin typeface="Arial" charset="0"/>
              </a:defRPr>
            </a:lvl1pPr>
            <a:lvl2pPr marL="923925" indent="-346075">
              <a:defRPr>
                <a:solidFill>
                  <a:schemeClr val="tx1"/>
                </a:solidFill>
                <a:latin typeface="Arial" charset="0"/>
              </a:defRPr>
            </a:lvl2pPr>
            <a:lvl3pPr marL="1038225">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lvl="0" indent="0" algn="just"/>
            <a:r>
              <a:rPr lang="en-US" sz="3600" dirty="0"/>
              <a:t>Internet of things is the broad area of placing objects in an Internet like structure enabling applications to take informed decisions [1]. Large numbers of such objects are connected to the Internet and this number is expected to increase exponentially in the coming years. </a:t>
            </a:r>
            <a:endParaRPr lang="en-US" sz="3600" dirty="0" smtClean="0"/>
          </a:p>
          <a:p>
            <a:pPr marL="0" lvl="0" indent="0" algn="just"/>
            <a:endParaRPr lang="en-US" sz="3600" dirty="0"/>
          </a:p>
          <a:p>
            <a:pPr marL="0" lvl="0" indent="0" algn="just"/>
            <a:r>
              <a:rPr lang="en-US" sz="3600" dirty="0" smtClean="0"/>
              <a:t>Internet </a:t>
            </a:r>
            <a:r>
              <a:rPr lang="en-US" sz="3600" dirty="0"/>
              <a:t>of Things middleware is used as a bridge between the objects and the applications. The middleware provides the framework to manage the objects, retrieve the data and make the data available to applications in a suitable form. These objects produces huge amount of data and processing this data to make intelligent decisions in a timely fashion is a challenge in terms of computational resources required and the processing frameworks. </a:t>
            </a:r>
            <a:endParaRPr lang="en-US" sz="3600" dirty="0" smtClean="0"/>
          </a:p>
          <a:p>
            <a:pPr marL="0" lvl="0" indent="0" algn="just"/>
            <a:endParaRPr lang="en-US" sz="3600" dirty="0"/>
          </a:p>
          <a:p>
            <a:pPr marL="0" lvl="0" indent="0" algn="just"/>
            <a:r>
              <a:rPr lang="en-US" sz="3600" dirty="0" smtClean="0"/>
              <a:t>The </a:t>
            </a:r>
            <a:r>
              <a:rPr lang="en-US" sz="3600" dirty="0"/>
              <a:t>cloud has emerged as the platform for processing such large amount of data in an efficient manner. Also there are distributed software platforms developed to process such large amount of data in cloud environments. In this poster we present the architecture of a platform called </a:t>
            </a:r>
            <a:r>
              <a:rPr lang="en-US" sz="3600" b="1" dirty="0" err="1"/>
              <a:t>IoTCloud</a:t>
            </a:r>
            <a:r>
              <a:rPr lang="en-US" sz="3600" dirty="0"/>
              <a:t> capable of connecting the devices to the cloud applications and process them in a distributed manner using cloud services</a:t>
            </a:r>
            <a:r>
              <a:rPr lang="en-US" sz="3600" dirty="0"/>
              <a:t> </a:t>
            </a:r>
            <a:endParaRPr lang="en-US" sz="3600" dirty="0"/>
          </a:p>
        </p:txBody>
      </p:sp>
      <p:sp>
        <p:nvSpPr>
          <p:cNvPr id="47" name="Rectangle 69"/>
          <p:cNvSpPr>
            <a:spLocks noChangeArrowheads="1"/>
          </p:cNvSpPr>
          <p:nvPr/>
        </p:nvSpPr>
        <p:spPr bwMode="auto">
          <a:xfrm>
            <a:off x="30925" y="30022800"/>
            <a:ext cx="9063038" cy="1200150"/>
          </a:xfrm>
          <a:prstGeom prst="rect">
            <a:avLst/>
          </a:prstGeom>
          <a:solidFill>
            <a:schemeClr val="tx2">
              <a:lumMod val="50000"/>
            </a:schemeClr>
          </a:solidFill>
          <a:ln>
            <a:noFill/>
          </a:ln>
          <a:effectLst/>
        </p:spPr>
        <p:txBody>
          <a:bodyPr wrap="none" lIns="137160" tIns="68580" rIns="137160" bIns="68580" anchor="ctr"/>
          <a:lstStyle/>
          <a:p>
            <a:pPr algn="ctr" defTabSz="4703763"/>
            <a:r>
              <a:rPr lang="en-US" sz="5700" dirty="0" smtClean="0">
                <a:solidFill>
                  <a:schemeClr val="bg1"/>
                </a:solidFill>
              </a:rPr>
              <a:t>Architecture</a:t>
            </a:r>
            <a:endParaRPr lang="en-US" sz="5700" dirty="0">
              <a:solidFill>
                <a:schemeClr val="bg1"/>
              </a:solidFill>
            </a:endParaRPr>
          </a:p>
        </p:txBody>
      </p:sp>
      <p:sp>
        <p:nvSpPr>
          <p:cNvPr id="48" name="Text Box 67"/>
          <p:cNvSpPr txBox="1">
            <a:spLocks noChangeArrowheads="1"/>
          </p:cNvSpPr>
          <p:nvPr/>
        </p:nvSpPr>
        <p:spPr bwMode="auto">
          <a:xfrm>
            <a:off x="228600" y="31775400"/>
            <a:ext cx="8636000" cy="596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1963" indent="-461963">
              <a:defRPr>
                <a:solidFill>
                  <a:schemeClr val="tx1"/>
                </a:solidFill>
                <a:latin typeface="Arial" charset="0"/>
              </a:defRPr>
            </a:lvl1pPr>
            <a:lvl2pPr marL="923925" indent="-346075">
              <a:defRPr>
                <a:solidFill>
                  <a:schemeClr val="tx1"/>
                </a:solidFill>
                <a:latin typeface="Arial" charset="0"/>
              </a:defRPr>
            </a:lvl2pPr>
            <a:lvl3pPr marL="1038225">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just">
              <a:spcBef>
                <a:spcPct val="20000"/>
              </a:spcBef>
              <a:defRPr/>
            </a:pPr>
            <a:r>
              <a:rPr lang="en-US" sz="3600" b="1" dirty="0"/>
              <a:t>Sensor Master </a:t>
            </a:r>
          </a:p>
          <a:p>
            <a:pPr marL="571500" indent="-571500" algn="just">
              <a:spcBef>
                <a:spcPct val="20000"/>
              </a:spcBef>
              <a:buFont typeface="Arial"/>
              <a:buChar char="•"/>
              <a:defRPr/>
            </a:pPr>
            <a:r>
              <a:rPr lang="en-US" sz="3600" dirty="0"/>
              <a:t>Keeps track of the sensor sites and the sensors deployed in the sites. </a:t>
            </a:r>
          </a:p>
          <a:p>
            <a:pPr marL="571500" indent="-571500" algn="just">
              <a:spcBef>
                <a:spcPct val="20000"/>
              </a:spcBef>
              <a:buFont typeface="Arial"/>
              <a:buChar char="•"/>
              <a:defRPr/>
            </a:pPr>
            <a:r>
              <a:rPr lang="en-US" sz="3600" dirty="0"/>
              <a:t>The applications get the information about the sensors from the sensor master. </a:t>
            </a:r>
          </a:p>
          <a:p>
            <a:pPr marL="571500" indent="-571500" algn="just">
              <a:spcBef>
                <a:spcPct val="20000"/>
              </a:spcBef>
              <a:buFont typeface="Arial"/>
              <a:buChar char="•"/>
              <a:defRPr/>
            </a:pPr>
            <a:r>
              <a:rPr lang="en-US" sz="3600" dirty="0"/>
              <a:t>The master is designed keeping in mind to handle the sensor site failures and sensor failures (not implemented at this moment). </a:t>
            </a:r>
          </a:p>
        </p:txBody>
      </p:sp>
      <p:sp>
        <p:nvSpPr>
          <p:cNvPr id="50" name="Rectangle 68"/>
          <p:cNvSpPr>
            <a:spLocks noChangeArrowheads="1"/>
          </p:cNvSpPr>
          <p:nvPr/>
        </p:nvSpPr>
        <p:spPr bwMode="auto">
          <a:xfrm>
            <a:off x="29341763" y="12801600"/>
            <a:ext cx="9063037" cy="1155700"/>
          </a:xfrm>
          <a:prstGeom prst="rect">
            <a:avLst/>
          </a:prstGeom>
          <a:solidFill>
            <a:schemeClr val="tx2">
              <a:lumMod val="50000"/>
            </a:schemeClr>
          </a:solidFill>
          <a:ln>
            <a:noFill/>
          </a:ln>
          <a:effectLst/>
          <a:extLst/>
        </p:spPr>
        <p:txBody>
          <a:bodyPr wrap="none" lIns="137160" tIns="68580" rIns="137160" bIns="68580" anchor="ctr"/>
          <a:lstStyle/>
          <a:p>
            <a:pPr algn="ctr" defTabSz="4703763">
              <a:defRPr/>
            </a:pPr>
            <a:r>
              <a:rPr lang="en-US" sz="5700" dirty="0">
                <a:solidFill>
                  <a:schemeClr val="bg1"/>
                </a:solidFill>
              </a:rPr>
              <a:t>Conclusion</a:t>
            </a:r>
            <a:endParaRPr lang="en-US" sz="5700" dirty="0">
              <a:solidFill>
                <a:schemeClr val="tx2"/>
              </a:solidFill>
              <a:effectLst>
                <a:outerShdw blurRad="38100" dist="38100" dir="2700000" algn="tl">
                  <a:srgbClr val="FFFFFF"/>
                </a:outerShdw>
              </a:effectLst>
              <a:latin typeface="Times New Roman" pitchFamily="18" charset="0"/>
            </a:endParaRPr>
          </a:p>
        </p:txBody>
      </p:sp>
      <p:sp>
        <p:nvSpPr>
          <p:cNvPr id="52" name="Text Box 174"/>
          <p:cNvSpPr txBox="1">
            <a:spLocks noChangeArrowheads="1"/>
          </p:cNvSpPr>
          <p:nvPr/>
        </p:nvSpPr>
        <p:spPr bwMode="auto">
          <a:xfrm>
            <a:off x="29489400" y="5638800"/>
            <a:ext cx="8637587" cy="596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marL="571500" indent="-571500" algn="just" eaLnBrk="1" hangingPunct="1">
              <a:spcBef>
                <a:spcPct val="20000"/>
              </a:spcBef>
              <a:buFont typeface="Arial"/>
              <a:buChar char="•"/>
            </a:pPr>
            <a:r>
              <a:rPr lang="en-US" sz="3600" dirty="0" smtClean="0"/>
              <a:t>At 100 </a:t>
            </a:r>
            <a:r>
              <a:rPr lang="en-US" sz="3600" dirty="0" err="1" smtClean="0"/>
              <a:t>Msg</a:t>
            </a:r>
            <a:r>
              <a:rPr lang="en-US" sz="3600" dirty="0" smtClean="0"/>
              <a:t>/sec system cannot handle 100 KB messages and keep the expected throughput</a:t>
            </a:r>
          </a:p>
          <a:p>
            <a:pPr marL="571500" indent="-571500" algn="just" eaLnBrk="1" hangingPunct="1">
              <a:spcBef>
                <a:spcPct val="20000"/>
              </a:spcBef>
              <a:buFont typeface="Arial"/>
              <a:buChar char="•"/>
            </a:pPr>
            <a:r>
              <a:rPr lang="en-US" sz="3600" dirty="0" smtClean="0"/>
              <a:t>At 30 </a:t>
            </a:r>
            <a:r>
              <a:rPr lang="en-US" sz="3600" dirty="0" err="1" smtClean="0"/>
              <a:t>Msg</a:t>
            </a:r>
            <a:r>
              <a:rPr lang="en-US" sz="3600" dirty="0" smtClean="0"/>
              <a:t>/sec system cannot handle the 1 Mb messages</a:t>
            </a:r>
          </a:p>
          <a:p>
            <a:pPr marL="571500" indent="-571500" algn="just" eaLnBrk="1" hangingPunct="1">
              <a:spcBef>
                <a:spcPct val="20000"/>
              </a:spcBef>
              <a:buFont typeface="Arial"/>
              <a:buChar char="•"/>
            </a:pPr>
            <a:r>
              <a:rPr lang="en-US" sz="3600" dirty="0" smtClean="0"/>
              <a:t>At 1 </a:t>
            </a:r>
            <a:r>
              <a:rPr lang="en-US" sz="3600" dirty="0" err="1" smtClean="0"/>
              <a:t>Msg</a:t>
            </a:r>
            <a:r>
              <a:rPr lang="en-US" sz="3600" dirty="0" smtClean="0"/>
              <a:t>/sec system cannot handle 10 MB messages.</a:t>
            </a:r>
          </a:p>
          <a:p>
            <a:pPr marL="571500" indent="-571500" algn="just" eaLnBrk="1" hangingPunct="1">
              <a:spcBef>
                <a:spcPct val="20000"/>
              </a:spcBef>
              <a:buFont typeface="Arial"/>
              <a:buChar char="•"/>
            </a:pPr>
            <a:r>
              <a:rPr lang="en-US" sz="3600" dirty="0" smtClean="0"/>
              <a:t>The graphs only include th</a:t>
            </a:r>
            <a:r>
              <a:rPr lang="en-US" sz="3600" dirty="0" smtClean="0"/>
              <a:t>e values the system can handle with an steady latency and throughput</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2998</TotalTime>
  <Words>837</Words>
  <Application>Microsoft Macintosh PowerPoint</Application>
  <PresentationFormat>Custom</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Chathuri Wimalasena</cp:lastModifiedBy>
  <cp:revision>175</cp:revision>
  <cp:lastPrinted>2006-08-04T02:22:52Z</cp:lastPrinted>
  <dcterms:created xsi:type="dcterms:W3CDTF">2004-07-27T19:46:06Z</dcterms:created>
  <dcterms:modified xsi:type="dcterms:W3CDTF">2014-04-11T12:31:29Z</dcterms:modified>
  <cp:category>templates for scientific poster</cp:category>
</cp:coreProperties>
</file>