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8"/>
  </p:notesMasterIdLst>
  <p:sldIdLst>
    <p:sldId id="352" r:id="rId2"/>
    <p:sldId id="350" r:id="rId3"/>
    <p:sldId id="283" r:id="rId4"/>
    <p:sldId id="258" r:id="rId5"/>
    <p:sldId id="285" r:id="rId6"/>
    <p:sldId id="347" r:id="rId7"/>
    <p:sldId id="845" r:id="rId8"/>
    <p:sldId id="841" r:id="rId9"/>
    <p:sldId id="288" r:id="rId10"/>
    <p:sldId id="289" r:id="rId11"/>
    <p:sldId id="351" r:id="rId12"/>
    <p:sldId id="292" r:id="rId13"/>
    <p:sldId id="293" r:id="rId14"/>
    <p:sldId id="295" r:id="rId15"/>
    <p:sldId id="333" r:id="rId16"/>
    <p:sldId id="353" r:id="rId17"/>
    <p:sldId id="296" r:id="rId18"/>
    <p:sldId id="297" r:id="rId19"/>
    <p:sldId id="846" r:id="rId20"/>
    <p:sldId id="298" r:id="rId21"/>
    <p:sldId id="300" r:id="rId22"/>
    <p:sldId id="301" r:id="rId23"/>
    <p:sldId id="302" r:id="rId24"/>
    <p:sldId id="304" r:id="rId25"/>
    <p:sldId id="310" r:id="rId26"/>
    <p:sldId id="299" r:id="rId27"/>
    <p:sldId id="316" r:id="rId28"/>
    <p:sldId id="305" r:id="rId29"/>
    <p:sldId id="323" r:id="rId30"/>
    <p:sldId id="308" r:id="rId31"/>
    <p:sldId id="328" r:id="rId32"/>
    <p:sldId id="329" r:id="rId33"/>
    <p:sldId id="330" r:id="rId34"/>
    <p:sldId id="331" r:id="rId35"/>
    <p:sldId id="335" r:id="rId36"/>
    <p:sldId id="336" r:id="rId37"/>
  </p:sldIdLst>
  <p:sldSz cx="9144000" cy="5143500" type="screen16x9"/>
  <p:notesSz cx="6858000" cy="9144000"/>
  <p:embeddedFontLst>
    <p:embeddedFont>
      <p:font typeface="Aldhabi" panose="01000000000000000000" pitchFamily="2" charset="-78"/>
      <p:regular r:id="rId39"/>
    </p:embeddedFont>
    <p:embeddedFont>
      <p:font typeface="Calibri" panose="020F0502020204030204" pitchFamily="34" charset="0"/>
      <p:regular r:id="rId40"/>
      <p:bold r:id="rId41"/>
      <p:italic r:id="rId42"/>
      <p:boldItalic r:id="rId43"/>
    </p:embeddedFont>
    <p:embeddedFont>
      <p:font typeface="Comic Sans MS" panose="030F0702030302020204" pitchFamily="66" charset="0"/>
      <p:regular r:id="rId44"/>
      <p:bold r:id="rId45"/>
      <p:italic r:id="rId46"/>
      <p:boldItalic r:id="rId47"/>
    </p:embeddedFont>
    <p:embeddedFont>
      <p:font typeface="Lato" panose="020B0604020202020204" charset="0"/>
      <p:regular r:id="rId48"/>
      <p:bold r:id="rId49"/>
      <p:italic r:id="rId50"/>
      <p:boldItalic r:id="rId51"/>
    </p:embeddedFont>
    <p:embeddedFont>
      <p:font typeface="Open Sans" panose="020B0604020202020204" charset="0"/>
      <p:regular r:id="rId52"/>
      <p:bold r:id="rId53"/>
      <p:italic r:id="rId54"/>
      <p:boldItalic r:id="rId55"/>
    </p:embeddedFont>
    <p:embeddedFont>
      <p:font typeface="Open Sans SemiBold" panose="020B060402020202020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4B3EC1-BA48-47FF-852D-75F942494243}">
  <a:tblStyle styleId="{F24B3EC1-BA48-47FF-852D-75F94249424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78" d="100"/>
          <a:sy n="178" d="100"/>
        </p:scale>
        <p:origin x="186" y="3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money.cnn.com/2013/09/13/investing/stocks-markets/index.html" TargetMode="External"/><Relationship Id="rId3" Type="http://schemas.openxmlformats.org/officeDocument/2006/relationships/hyperlink" Target="http://jeffnolan.com/wp/2015/11/23/the-fascinating-implications-for-autonomous-vehicles/" TargetMode="External"/><Relationship Id="rId7" Type="http://schemas.openxmlformats.org/officeDocument/2006/relationships/hyperlink" Target="https://www.eventsforce.com/"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caretakermedical.net/" TargetMode="External"/><Relationship Id="rId11" Type="http://schemas.openxmlformats.org/officeDocument/2006/relationships/hyperlink" Target="https://www.androidpolice.com/2019/03/12/google-bringing-faster-on-device-speech-recognition-to-gboard-starting-with-pixel-phones/" TargetMode="External"/><Relationship Id="rId5" Type="http://schemas.openxmlformats.org/officeDocument/2006/relationships/hyperlink" Target="https://www.oreilly.com/ideas/identifying-viral-bots-and-cyborgs-in-social-media" TargetMode="External"/><Relationship Id="rId10" Type="http://schemas.openxmlformats.org/officeDocument/2006/relationships/hyperlink" Target="https://www.flir.com/products/cameleon-tactical/" TargetMode="External"/><Relationship Id="rId4" Type="http://schemas.openxmlformats.org/officeDocument/2006/relationships/hyperlink" Target="https://www.comsol.com/blogs/analyzing-a-component-of-the-iter-tokamak-with-simulation/" TargetMode="External"/><Relationship Id="rId9" Type="http://schemas.openxmlformats.org/officeDocument/2006/relationships/hyperlink" Target="https://www.stickpng.com/img/icons-logos-emojis/tech-companies/twitter-logo"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c387cd87f_2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5c387cd87f_2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6493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5c8e2106c4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7" name="Google Shape;667;g5c8e2106c4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5c387cd87f_38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3" name="Google Shape;1083;g5c387cd87f_38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5c8e2106c4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g5c8e2106c4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5c8e2106c4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2" name="Google Shape;682;g5c8e2106c4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5c8e2106c4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8" name="Google Shape;688;g5c8e2106c4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5c8e2106c4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4" name="Google Shape;704;g5c8e2106c4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5c387cd87f_31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5" name="Google Shape;715;g5c387cd87f_31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5c387cd87f_38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g5c387cd87f_38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5c387cd87f_2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3" name="Google Shape;743;g5c387cd87f_2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5c387cd87f_3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8" name="Google Shape;838;g5c387cd87f_31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413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5c387cd87f_2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5c387cd87f_2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5c387cd87f_3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0" name="Google Shape;910;g5c387cd87f_31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1681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5c387cd87f_3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5" name="Google Shape;765;g5c387cd87f_3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5c387cd87f_31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6" name="Google Shape;986;g5c387cd87f_31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5c387cd87f_3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6" name="Google Shape;816;g5c387cd87f_3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5c387cd87f_3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2" name="Google Shape;1032;g5c387cd87f_3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5c387cd87f_31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6" name="Google Shape;1056;g5c387cd87f_31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5c387cd87f_31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5" name="Google Shape;1065;g5c387cd87f_31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5c387cd87f_37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5c387cd87f_37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5c387cd87f_35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0" name="Google Shape;1110;g5c387cd87f_35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c387cd87f_2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g5c387cd87f_2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5c387cd87f_9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g5c387cd87f_9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3"/>
              </a:rPr>
              <a:t>http://jeffnolan.com/wp/2015/11/23/the-fascinating-implications-for-autonomous-vehicles/</a:t>
            </a:r>
            <a:endParaRPr sz="1100" u="sng">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4"/>
              </a:rPr>
              <a:t>https://www.comsol.com/blogs/analyzing-a-component-of-the-iter-tokamak-with-simulation/</a:t>
            </a:r>
            <a:endParaRPr sz="1100" u="sng">
              <a:solidFill>
                <a:schemeClr val="hlink"/>
              </a:solidFill>
              <a:latin typeface="Arial"/>
              <a:ea typeface="Arial"/>
              <a:cs typeface="Arial"/>
              <a:sym typeface="Arial"/>
              <a:hlinkClick r:id="rId4"/>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5"/>
              </a:rPr>
              <a:t>https://www.oreilly.com/ideas/identifying-viral-bots-and-cyborgs-in-social-media</a:t>
            </a:r>
            <a:endParaRPr sz="1100" u="sng">
              <a:solidFill>
                <a:schemeClr val="hlink"/>
              </a:solidFill>
              <a:latin typeface="Arial"/>
              <a:ea typeface="Arial"/>
              <a:cs typeface="Arial"/>
              <a:sym typeface="Arial"/>
              <a:hlinkClick r:id="rId5"/>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6"/>
              </a:rPr>
              <a:t>https://www.caretakermedical.net/</a:t>
            </a:r>
            <a:endParaRPr sz="1100" u="sng">
              <a:solidFill>
                <a:schemeClr val="hlink"/>
              </a:solidFill>
              <a:latin typeface="Arial"/>
              <a:ea typeface="Arial"/>
              <a:cs typeface="Arial"/>
              <a:sym typeface="Arial"/>
              <a:hlinkClick r:id="rId6"/>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7"/>
              </a:rPr>
              <a:t>https://www.eventsforce.com/</a:t>
            </a:r>
            <a:endParaRPr sz="1100" u="sng">
              <a:solidFill>
                <a:schemeClr val="hlink"/>
              </a:solidFill>
              <a:latin typeface="Arial"/>
              <a:ea typeface="Arial"/>
              <a:cs typeface="Arial"/>
              <a:sym typeface="Arial"/>
              <a:hlinkClick r:id="rId7"/>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8"/>
              </a:rPr>
              <a:t>https://money.cnn.com/2013/09/13/investing/stocks-markets/index.html</a:t>
            </a:r>
            <a:endParaRPr sz="1100" u="sng">
              <a:solidFill>
                <a:schemeClr val="hlink"/>
              </a:solidFill>
              <a:latin typeface="Arial"/>
              <a:ea typeface="Arial"/>
              <a:cs typeface="Arial"/>
              <a:sym typeface="Arial"/>
              <a:hlinkClick r:id="rId8"/>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9"/>
              </a:rPr>
              <a:t>https://www.stickpng.com/img/icons-logos-emojis/tech-companies/twitter-logo</a:t>
            </a:r>
            <a:endParaRPr sz="1100" u="sng">
              <a:solidFill>
                <a:schemeClr val="hlink"/>
              </a:solidFill>
              <a:latin typeface="Arial"/>
              <a:ea typeface="Arial"/>
              <a:cs typeface="Arial"/>
              <a:sym typeface="Arial"/>
              <a:hlinkClick r:id="rId9"/>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10"/>
              </a:rPr>
              <a:t>https://www.flir.com/products/cameleon-tactical/</a:t>
            </a:r>
            <a:endParaRPr sz="1100" u="sng">
              <a:solidFill>
                <a:schemeClr val="hlink"/>
              </a:solidFill>
              <a:latin typeface="Arial"/>
              <a:ea typeface="Arial"/>
              <a:cs typeface="Arial"/>
              <a:sym typeface="Arial"/>
              <a:hlinkClick r:id="rId10"/>
            </a:endParaRPr>
          </a:p>
          <a:p>
            <a:pPr marL="0" lvl="0" indent="0" algn="l" rtl="0">
              <a:lnSpc>
                <a:spcPct val="100000"/>
              </a:lnSpc>
              <a:spcBef>
                <a:spcPts val="0"/>
              </a:spcBef>
              <a:spcAft>
                <a:spcPts val="0"/>
              </a:spcAft>
              <a:buSzPts val="1100"/>
              <a:buNone/>
            </a:pPr>
            <a:r>
              <a:rPr lang="en" sz="1100" u="sng">
                <a:solidFill>
                  <a:schemeClr val="hlink"/>
                </a:solidFill>
                <a:latin typeface="Arial"/>
                <a:ea typeface="Arial"/>
                <a:cs typeface="Arial"/>
                <a:sym typeface="Arial"/>
                <a:hlinkClick r:id="rId11"/>
              </a:rPr>
              <a:t>https://www.androidpolice.com/2019/03/12/google-bringing-faster-on-device-speech-recognition-to-gboard-starting-with-pixel-phones/</a:t>
            </a:r>
            <a:endParaRPr/>
          </a:p>
        </p:txBody>
      </p:sp>
      <p:sp>
        <p:nvSpPr>
          <p:cNvPr id="435" name="Google Shape;435;g5c387cd87f_9_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5c387cd87f_2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9" name="Google Shape;599;g5c387cd87f_2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5c387cd87f_31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g5c387cd87f_31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c387cd87f_2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5c387cd87f_2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4561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5c387cd87f_3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8" name="Google Shape;638;g5c387cd87f_3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5c387cd87f_3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g5c387cd87f_3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000">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3" name="Google Shape;13;p2"/>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latin typeface="Arial" panose="020B0604020202020204" pitchFamily="34" charset="0"/>
                <a:cs typeface="Arial" panose="020B0604020202020204" pitchFamily="34" charset="0"/>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dirty="0"/>
          </a:p>
        </p:txBody>
      </p:sp>
      <p:sp>
        <p:nvSpPr>
          <p:cNvPr id="14" name="Google Shape;14;p2"/>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5" name="Google Shape;15;p2"/>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900">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a:t>8/20/2019</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000">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8" name="Google Shape;18;p3"/>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atin typeface="Arial" panose="020B0604020202020204" pitchFamily="34" charset="0"/>
                <a:cs typeface="Arial" panose="020B0604020202020204" pitchFamily="34" charset="0"/>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dirty="0"/>
          </a:p>
        </p:txBody>
      </p:sp>
      <p:sp>
        <p:nvSpPr>
          <p:cNvPr id="19" name="Google Shape;19;p3"/>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a:t>8/20/2019</a:t>
            </a:r>
            <a:endParaRPr/>
          </a:p>
        </p:txBody>
      </p:sp>
      <p:sp>
        <p:nvSpPr>
          <p:cNvPr id="20" name="Google Shape;20;p3"/>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04974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Calibri"/>
              <a:buNone/>
              <a:defRPr sz="3200">
                <a:latin typeface="Arial" panose="020B0604020202020204" pitchFamily="34" charset="0"/>
                <a:cs typeface="Arial" panose="020B0604020202020204" pitchFamily="34" charset="0"/>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dirty="0"/>
          </a:p>
        </p:txBody>
      </p:sp>
      <p:sp>
        <p:nvSpPr>
          <p:cNvPr id="33" name="Google Shape;33;p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90000"/>
              </a:lnSpc>
              <a:spcBef>
                <a:spcPts val="800"/>
              </a:spcBef>
              <a:spcAft>
                <a:spcPts val="0"/>
              </a:spcAft>
              <a:buClr>
                <a:schemeClr val="dk1"/>
              </a:buClr>
              <a:buSzPts val="1400"/>
              <a:buChar char="●"/>
              <a:defRPr>
                <a:latin typeface="Arial" panose="020B0604020202020204" pitchFamily="34" charset="0"/>
                <a:cs typeface="Arial" panose="020B0604020202020204" pitchFamily="34" charset="0"/>
              </a:defRPr>
            </a:lvl1pPr>
            <a:lvl2pPr marL="901700" lvl="1" indent="-285750" algn="l">
              <a:lnSpc>
                <a:spcPct val="90000"/>
              </a:lnSpc>
              <a:spcBef>
                <a:spcPts val="400"/>
              </a:spcBef>
              <a:spcAft>
                <a:spcPts val="0"/>
              </a:spcAft>
              <a:buClr>
                <a:schemeClr val="dk1"/>
              </a:buClr>
              <a:buSzPts val="1100"/>
              <a:buFont typeface="Arial" panose="020B0604020202020204" pitchFamily="34" charset="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lang="en-US" dirty="0"/>
          </a:p>
          <a:p>
            <a:pPr lvl="1"/>
            <a:endParaRPr lang="en-US" dirty="0"/>
          </a:p>
          <a:p>
            <a:endParaRPr lang="en-US" dirty="0"/>
          </a:p>
        </p:txBody>
      </p:sp>
      <p:sp>
        <p:nvSpPr>
          <p:cNvPr id="34" name="Google Shape;34;p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8095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00050" y="218125"/>
            <a:ext cx="7886700" cy="5445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400"/>
              <a:buFont typeface="Open Sans SemiBold"/>
              <a:buNone/>
              <a:defRPr sz="2400" b="1">
                <a:latin typeface="Open Sans SemiBold"/>
                <a:ea typeface="Open Sans SemiBold"/>
                <a:cs typeface="Open Sans SemiBold"/>
                <a:sym typeface="Open Sans SemiBold"/>
              </a:defRPr>
            </a:lvl1pPr>
            <a:lvl2pPr lvl="1"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2pPr>
            <a:lvl3pPr lvl="2"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3pPr>
            <a:lvl4pPr lvl="3"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4pPr>
            <a:lvl5pPr lvl="4"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5pPr>
            <a:lvl6pPr lvl="5"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6pPr>
            <a:lvl7pPr lvl="6"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7pPr>
            <a:lvl8pPr lvl="7"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8pPr>
            <a:lvl9pPr lvl="8"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9pPr>
          </a:lstStyle>
          <a:p>
            <a:endParaRPr dirty="0"/>
          </a:p>
        </p:txBody>
      </p:sp>
      <p:sp>
        <p:nvSpPr>
          <p:cNvPr id="23" name="Google Shape;23;p4"/>
          <p:cNvSpPr txBox="1">
            <a:spLocks noGrp="1"/>
          </p:cNvSpPr>
          <p:nvPr>
            <p:ph type="body" idx="1"/>
          </p:nvPr>
        </p:nvSpPr>
        <p:spPr>
          <a:xfrm>
            <a:off x="556200" y="1070768"/>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atin typeface="Arial" panose="020B0604020202020204" pitchFamily="34" charset="0"/>
                <a:cs typeface="Arial" panose="020B0604020202020204" pitchFamily="34"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26" name="Google Shape;26;p4"/>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lvl1pPr lvl="0" rtl="0">
              <a:buNone/>
              <a:defRPr sz="1200">
                <a:latin typeface="Open Sans"/>
                <a:ea typeface="Open Sans"/>
                <a:cs typeface="Open Sans"/>
                <a:sym typeface="Open Sans"/>
              </a:defRPr>
            </a:lvl1pPr>
            <a:lvl2pPr lvl="1" rtl="0">
              <a:buNone/>
              <a:defRPr sz="1200">
                <a:latin typeface="Open Sans"/>
                <a:ea typeface="Open Sans"/>
                <a:cs typeface="Open Sans"/>
                <a:sym typeface="Open Sans"/>
              </a:defRPr>
            </a:lvl2pPr>
            <a:lvl3pPr lvl="2" rtl="0">
              <a:buNone/>
              <a:defRPr sz="1200">
                <a:latin typeface="Open Sans"/>
                <a:ea typeface="Open Sans"/>
                <a:cs typeface="Open Sans"/>
                <a:sym typeface="Open Sans"/>
              </a:defRPr>
            </a:lvl3pPr>
            <a:lvl4pPr lvl="3" rtl="0">
              <a:buNone/>
              <a:defRPr sz="1200">
                <a:latin typeface="Open Sans"/>
                <a:ea typeface="Open Sans"/>
                <a:cs typeface="Open Sans"/>
                <a:sym typeface="Open Sans"/>
              </a:defRPr>
            </a:lvl4pPr>
            <a:lvl5pPr lvl="4" rtl="0">
              <a:buNone/>
              <a:defRPr sz="1200">
                <a:latin typeface="Open Sans"/>
                <a:ea typeface="Open Sans"/>
                <a:cs typeface="Open Sans"/>
                <a:sym typeface="Open Sans"/>
              </a:defRPr>
            </a:lvl5pPr>
            <a:lvl6pPr lvl="5" rtl="0">
              <a:buNone/>
              <a:defRPr sz="1200">
                <a:latin typeface="Open Sans"/>
                <a:ea typeface="Open Sans"/>
                <a:cs typeface="Open Sans"/>
                <a:sym typeface="Open Sans"/>
              </a:defRPr>
            </a:lvl6pPr>
            <a:lvl7pPr lvl="6" rtl="0">
              <a:buNone/>
              <a:defRPr sz="1200">
                <a:latin typeface="Open Sans"/>
                <a:ea typeface="Open Sans"/>
                <a:cs typeface="Open Sans"/>
                <a:sym typeface="Open Sans"/>
              </a:defRPr>
            </a:lvl7pPr>
            <a:lvl8pPr lvl="7" rtl="0">
              <a:buNone/>
              <a:defRPr sz="1200">
                <a:latin typeface="Open Sans"/>
                <a:ea typeface="Open Sans"/>
                <a:cs typeface="Open Sans"/>
                <a:sym typeface="Open Sans"/>
              </a:defRPr>
            </a:lvl8pPr>
            <a:lvl9pPr lvl="8" rtl="0">
              <a:buNone/>
              <a:defRPr sz="1200">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cxnSp>
        <p:nvCxnSpPr>
          <p:cNvPr id="27" name="Google Shape;27;p4"/>
          <p:cNvCxnSpPr/>
          <p:nvPr/>
        </p:nvCxnSpPr>
        <p:spPr>
          <a:xfrm>
            <a:off x="-3750" y="4746400"/>
            <a:ext cx="9151500" cy="0"/>
          </a:xfrm>
          <a:prstGeom prst="straightConnector1">
            <a:avLst/>
          </a:prstGeom>
          <a:noFill/>
          <a:ln w="9525" cap="flat" cmpd="sng">
            <a:solidFill>
              <a:srgbClr val="B30838"/>
            </a:solidFill>
            <a:prstDash val="solid"/>
            <a:round/>
            <a:headEnd type="none" w="med" len="med"/>
            <a:tailEnd type="none" w="med" len="med"/>
          </a:ln>
        </p:spPr>
      </p:cxnSp>
      <p:sp>
        <p:nvSpPr>
          <p:cNvPr id="8" name="Google Shape;58;p11">
            <a:extLst>
              <a:ext uri="{FF2B5EF4-FFF2-40B4-BE49-F238E27FC236}">
                <a16:creationId xmlns:a16="http://schemas.microsoft.com/office/drawing/2014/main" id="{ED7DFFB2-2AAC-46C7-9C88-0D439557F770}"/>
              </a:ext>
            </a:extLst>
          </p:cNvPr>
          <p:cNvSpPr/>
          <p:nvPr userDrawn="1"/>
        </p:nvSpPr>
        <p:spPr>
          <a:xfrm>
            <a:off x="1822361" y="4765182"/>
            <a:ext cx="7321639" cy="381481"/>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8;p11">
            <a:extLst>
              <a:ext uri="{FF2B5EF4-FFF2-40B4-BE49-F238E27FC236}">
                <a16:creationId xmlns:a16="http://schemas.microsoft.com/office/drawing/2014/main" id="{3A31CF06-925D-41CC-A249-87CCB0F2F21E}"/>
              </a:ext>
            </a:extLst>
          </p:cNvPr>
          <p:cNvSpPr/>
          <p:nvPr userDrawn="1"/>
        </p:nvSpPr>
        <p:spPr>
          <a:xfrm>
            <a:off x="0" y="4746399"/>
            <a:ext cx="1818609" cy="154012"/>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FE91B09A-36E0-413C-82AE-2CAF1FA55B97}"/>
              </a:ext>
            </a:extLst>
          </p:cNvPr>
          <p:cNvSpPr txBox="1"/>
          <p:nvPr userDrawn="1"/>
        </p:nvSpPr>
        <p:spPr>
          <a:xfrm>
            <a:off x="1893195" y="4835723"/>
            <a:ext cx="4362092" cy="307777"/>
          </a:xfrm>
          <a:prstGeom prst="rect">
            <a:avLst/>
          </a:prstGeom>
          <a:noFill/>
        </p:spPr>
        <p:txBody>
          <a:bodyPr wrap="none" rtlCol="0">
            <a:spAutoFit/>
          </a:bodyPr>
          <a:lstStyle/>
          <a:p>
            <a:r>
              <a:rPr lang="en-US" dirty="0">
                <a:solidFill>
                  <a:schemeClr val="accent1">
                    <a:lumMod val="40000"/>
                    <a:lumOff val="60000"/>
                  </a:schemeClr>
                </a:solidFill>
              </a:rPr>
              <a:t>Machine Learning and High Performance Computing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3600"/>
              <a:buFont typeface="Arial"/>
              <a:buNone/>
              <a:defRPr sz="3600">
                <a:solidFill>
                  <a:schemeClr val="dk1"/>
                </a:solidFill>
              </a:defRPr>
            </a:lvl2pPr>
            <a:lvl3pPr lvl="2" algn="ctr">
              <a:lnSpc>
                <a:spcPct val="100000"/>
              </a:lnSpc>
              <a:spcBef>
                <a:spcPts val="0"/>
              </a:spcBef>
              <a:spcAft>
                <a:spcPts val="0"/>
              </a:spcAft>
              <a:buClr>
                <a:schemeClr val="dk1"/>
              </a:buClr>
              <a:buSzPts val="3600"/>
              <a:buFont typeface="Arial"/>
              <a:buNone/>
              <a:defRPr sz="3600">
                <a:solidFill>
                  <a:schemeClr val="dk1"/>
                </a:solidFill>
              </a:defRPr>
            </a:lvl3pPr>
            <a:lvl4pPr lvl="3" algn="ctr">
              <a:lnSpc>
                <a:spcPct val="100000"/>
              </a:lnSpc>
              <a:spcBef>
                <a:spcPts val="0"/>
              </a:spcBef>
              <a:spcAft>
                <a:spcPts val="0"/>
              </a:spcAft>
              <a:buClr>
                <a:schemeClr val="dk1"/>
              </a:buClr>
              <a:buSzPts val="3600"/>
              <a:buFont typeface="Arial"/>
              <a:buNone/>
              <a:defRPr sz="3600">
                <a:solidFill>
                  <a:schemeClr val="dk1"/>
                </a:solidFill>
              </a:defRPr>
            </a:lvl4pPr>
            <a:lvl5pPr lvl="4" algn="ctr">
              <a:lnSpc>
                <a:spcPct val="100000"/>
              </a:lnSpc>
              <a:spcBef>
                <a:spcPts val="0"/>
              </a:spcBef>
              <a:spcAft>
                <a:spcPts val="0"/>
              </a:spcAft>
              <a:buClr>
                <a:schemeClr val="dk1"/>
              </a:buClr>
              <a:buSzPts val="3600"/>
              <a:buFont typeface="Arial"/>
              <a:buNone/>
              <a:defRPr sz="3600">
                <a:solidFill>
                  <a:schemeClr val="dk1"/>
                </a:solidFill>
              </a:defRPr>
            </a:lvl5pPr>
            <a:lvl6pPr lvl="5" algn="ctr">
              <a:lnSpc>
                <a:spcPct val="100000"/>
              </a:lnSpc>
              <a:spcBef>
                <a:spcPts val="0"/>
              </a:spcBef>
              <a:spcAft>
                <a:spcPts val="0"/>
              </a:spcAft>
              <a:buClr>
                <a:schemeClr val="dk1"/>
              </a:buClr>
              <a:buSzPts val="3600"/>
              <a:buFont typeface="Arial"/>
              <a:buNone/>
              <a:defRPr sz="3600">
                <a:solidFill>
                  <a:schemeClr val="dk1"/>
                </a:solidFill>
              </a:defRPr>
            </a:lvl6pPr>
            <a:lvl7pPr lvl="6" algn="ctr">
              <a:lnSpc>
                <a:spcPct val="100000"/>
              </a:lnSpc>
              <a:spcBef>
                <a:spcPts val="0"/>
              </a:spcBef>
              <a:spcAft>
                <a:spcPts val="0"/>
              </a:spcAft>
              <a:buClr>
                <a:schemeClr val="dk1"/>
              </a:buClr>
              <a:buSzPts val="3600"/>
              <a:buFont typeface="Arial"/>
              <a:buNone/>
              <a:defRPr sz="3600">
                <a:solidFill>
                  <a:schemeClr val="dk1"/>
                </a:solidFill>
              </a:defRPr>
            </a:lvl7pPr>
            <a:lvl8pPr lvl="7" algn="ctr">
              <a:lnSpc>
                <a:spcPct val="100000"/>
              </a:lnSpc>
              <a:spcBef>
                <a:spcPts val="0"/>
              </a:spcBef>
              <a:spcAft>
                <a:spcPts val="0"/>
              </a:spcAft>
              <a:buClr>
                <a:schemeClr val="dk1"/>
              </a:buClr>
              <a:buSzPts val="3600"/>
              <a:buFont typeface="Arial"/>
              <a:buNone/>
              <a:defRPr sz="3600">
                <a:solidFill>
                  <a:schemeClr val="dk1"/>
                </a:solidFill>
              </a:defRPr>
            </a:lvl8pPr>
            <a:lvl9pPr lvl="8" algn="ctr">
              <a:lnSpc>
                <a:spcPct val="100000"/>
              </a:lnSpc>
              <a:spcBef>
                <a:spcPts val="0"/>
              </a:spcBef>
              <a:spcAft>
                <a:spcPts val="0"/>
              </a:spcAft>
              <a:buClr>
                <a:schemeClr val="dk1"/>
              </a:buClr>
              <a:buSzPts val="3600"/>
              <a:buFont typeface="Arial"/>
              <a:buNone/>
              <a:defRPr sz="3600">
                <a:solidFill>
                  <a:schemeClr val="dk1"/>
                </a:solidFill>
              </a:defRPr>
            </a:lvl9pPr>
          </a:lstStyle>
          <a:p>
            <a:endParaRPr dirty="0"/>
          </a:p>
        </p:txBody>
      </p:sp>
      <p:sp>
        <p:nvSpPr>
          <p:cNvPr id="30" name="Google Shape;30;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7"/>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a:t>8/20/2019</a:t>
            </a:r>
            <a:endParaRPr/>
          </a:p>
        </p:txBody>
      </p:sp>
      <p:sp>
        <p:nvSpPr>
          <p:cNvPr id="37" name="Google Shape;37;p7"/>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SzPts val="900"/>
              <a:buNone/>
              <a:defRPr>
                <a:solidFill>
                  <a:srgbClr val="888888"/>
                </a:solidFill>
              </a:defRPr>
            </a:lvl1pPr>
            <a:lvl2pPr marL="0" marR="0" lvl="1" indent="0" algn="r">
              <a:lnSpc>
                <a:spcPct val="100000"/>
              </a:lnSpc>
              <a:spcBef>
                <a:spcPts val="0"/>
              </a:spcBef>
              <a:spcAft>
                <a:spcPts val="0"/>
              </a:spcAft>
              <a:buSzPts val="900"/>
              <a:buNone/>
              <a:defRPr>
                <a:solidFill>
                  <a:srgbClr val="888888"/>
                </a:solidFill>
              </a:defRPr>
            </a:lvl2pPr>
            <a:lvl3pPr marL="0" marR="0" lvl="2" indent="0" algn="r">
              <a:lnSpc>
                <a:spcPct val="100000"/>
              </a:lnSpc>
              <a:spcBef>
                <a:spcPts val="0"/>
              </a:spcBef>
              <a:spcAft>
                <a:spcPts val="0"/>
              </a:spcAft>
              <a:buSzPts val="900"/>
              <a:buNone/>
              <a:defRPr>
                <a:solidFill>
                  <a:srgbClr val="888888"/>
                </a:solidFill>
              </a:defRPr>
            </a:lvl3pPr>
            <a:lvl4pPr marL="0" marR="0" lvl="3" indent="0" algn="r">
              <a:lnSpc>
                <a:spcPct val="100000"/>
              </a:lnSpc>
              <a:spcBef>
                <a:spcPts val="0"/>
              </a:spcBef>
              <a:spcAft>
                <a:spcPts val="0"/>
              </a:spcAft>
              <a:buSzPts val="900"/>
              <a:buNone/>
              <a:defRPr>
                <a:solidFill>
                  <a:srgbClr val="888888"/>
                </a:solidFill>
              </a:defRPr>
            </a:lvl4pPr>
            <a:lvl5pPr marL="0" marR="0" lvl="4" indent="0" algn="r">
              <a:lnSpc>
                <a:spcPct val="100000"/>
              </a:lnSpc>
              <a:spcBef>
                <a:spcPts val="0"/>
              </a:spcBef>
              <a:spcAft>
                <a:spcPts val="0"/>
              </a:spcAft>
              <a:buSzPts val="900"/>
              <a:buNone/>
              <a:defRPr>
                <a:solidFill>
                  <a:srgbClr val="888888"/>
                </a:solidFill>
              </a:defRPr>
            </a:lvl5pPr>
            <a:lvl6pPr marL="0" marR="0" lvl="5" indent="0" algn="r">
              <a:lnSpc>
                <a:spcPct val="100000"/>
              </a:lnSpc>
              <a:spcBef>
                <a:spcPts val="0"/>
              </a:spcBef>
              <a:spcAft>
                <a:spcPts val="0"/>
              </a:spcAft>
              <a:buSzPts val="900"/>
              <a:buNone/>
              <a:defRPr>
                <a:solidFill>
                  <a:srgbClr val="888888"/>
                </a:solidFill>
              </a:defRPr>
            </a:lvl6pPr>
            <a:lvl7pPr marL="0" marR="0" lvl="6" indent="0" algn="r">
              <a:lnSpc>
                <a:spcPct val="100000"/>
              </a:lnSpc>
              <a:spcBef>
                <a:spcPts val="0"/>
              </a:spcBef>
              <a:spcAft>
                <a:spcPts val="0"/>
              </a:spcAft>
              <a:buSzPts val="900"/>
              <a:buNone/>
              <a:defRPr>
                <a:solidFill>
                  <a:srgbClr val="888888"/>
                </a:solidFill>
              </a:defRPr>
            </a:lvl7pPr>
            <a:lvl8pPr marL="0" marR="0" lvl="7" indent="0" algn="r">
              <a:lnSpc>
                <a:spcPct val="100000"/>
              </a:lnSpc>
              <a:spcBef>
                <a:spcPts val="0"/>
              </a:spcBef>
              <a:spcAft>
                <a:spcPts val="0"/>
              </a:spcAft>
              <a:buSzPts val="900"/>
              <a:buNone/>
              <a:defRPr>
                <a:solidFill>
                  <a:srgbClr val="888888"/>
                </a:solidFill>
              </a:defRPr>
            </a:lvl8pPr>
            <a:lvl9pPr marL="0" marR="0" lvl="8" indent="0" algn="r">
              <a:lnSpc>
                <a:spcPct val="100000"/>
              </a:lnSpc>
              <a:spcBef>
                <a:spcPts val="0"/>
              </a:spcBef>
              <a:spcAft>
                <a:spcPts val="0"/>
              </a:spcAft>
              <a:buSzPts val="900"/>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 name="Google Shape;40;p8"/>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 name="Google Shape;41;p8"/>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 name="Google Shape;42;p8"/>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a:t>8/20/2019</a:t>
            </a:r>
            <a:endParaRPr/>
          </a:p>
        </p:txBody>
      </p:sp>
      <p:sp>
        <p:nvSpPr>
          <p:cNvPr id="43" name="Google Shape;43;p8"/>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7" name="Google Shape;47;p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 name="Google Shape;48;p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9" name="Google Shape;49;p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0" name="Google Shape;50;p9"/>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a:t>8/20/2019</a:t>
            </a:r>
            <a:endParaRPr/>
          </a:p>
        </p:txBody>
      </p:sp>
      <p:sp>
        <p:nvSpPr>
          <p:cNvPr id="51" name="Google Shape;51;p9"/>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57"/>
        <p:cNvGrpSpPr/>
        <p:nvPr/>
      </p:nvGrpSpPr>
      <p:grpSpPr>
        <a:xfrm>
          <a:off x="0" y="0"/>
          <a:ext cx="0" cy="0"/>
          <a:chOff x="0" y="0"/>
          <a:chExt cx="0" cy="0"/>
        </a:xfrm>
      </p:grpSpPr>
      <p:sp>
        <p:nvSpPr>
          <p:cNvPr id="58" name="Google Shape;58;p11"/>
          <p:cNvSpPr/>
          <p:nvPr/>
        </p:nvSpPr>
        <p:spPr>
          <a:xfrm>
            <a:off x="1818609" y="4768107"/>
            <a:ext cx="7321639" cy="3971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1"/>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lvl1pPr lvl="0" rtl="0">
              <a:buNone/>
              <a:defRPr sz="1200">
                <a:latin typeface="Open Sans"/>
                <a:ea typeface="Open Sans"/>
                <a:cs typeface="Open Sans"/>
                <a:sym typeface="Open Sans"/>
              </a:defRPr>
            </a:lvl1pPr>
            <a:lvl2pPr lvl="1" rtl="0">
              <a:buNone/>
              <a:defRPr sz="1200">
                <a:latin typeface="Open Sans"/>
                <a:ea typeface="Open Sans"/>
                <a:cs typeface="Open Sans"/>
                <a:sym typeface="Open Sans"/>
              </a:defRPr>
            </a:lvl2pPr>
            <a:lvl3pPr lvl="2" rtl="0">
              <a:buNone/>
              <a:defRPr sz="1200">
                <a:latin typeface="Open Sans"/>
                <a:ea typeface="Open Sans"/>
                <a:cs typeface="Open Sans"/>
                <a:sym typeface="Open Sans"/>
              </a:defRPr>
            </a:lvl3pPr>
            <a:lvl4pPr lvl="3" rtl="0">
              <a:buNone/>
              <a:defRPr sz="1200">
                <a:latin typeface="Open Sans"/>
                <a:ea typeface="Open Sans"/>
                <a:cs typeface="Open Sans"/>
                <a:sym typeface="Open Sans"/>
              </a:defRPr>
            </a:lvl4pPr>
            <a:lvl5pPr lvl="4" rtl="0">
              <a:buNone/>
              <a:defRPr sz="1200">
                <a:latin typeface="Open Sans"/>
                <a:ea typeface="Open Sans"/>
                <a:cs typeface="Open Sans"/>
                <a:sym typeface="Open Sans"/>
              </a:defRPr>
            </a:lvl5pPr>
            <a:lvl6pPr lvl="5" rtl="0">
              <a:buNone/>
              <a:defRPr sz="1200">
                <a:latin typeface="Open Sans"/>
                <a:ea typeface="Open Sans"/>
                <a:cs typeface="Open Sans"/>
                <a:sym typeface="Open Sans"/>
              </a:defRPr>
            </a:lvl6pPr>
            <a:lvl7pPr lvl="6" rtl="0">
              <a:buNone/>
              <a:defRPr sz="1200">
                <a:latin typeface="Open Sans"/>
                <a:ea typeface="Open Sans"/>
                <a:cs typeface="Open Sans"/>
                <a:sym typeface="Open Sans"/>
              </a:defRPr>
            </a:lvl7pPr>
            <a:lvl8pPr lvl="7" rtl="0">
              <a:buNone/>
              <a:defRPr sz="1200">
                <a:latin typeface="Open Sans"/>
                <a:ea typeface="Open Sans"/>
                <a:cs typeface="Open Sans"/>
                <a:sym typeface="Open Sans"/>
              </a:defRPr>
            </a:lvl8pPr>
            <a:lvl9pPr lvl="8" rtl="0">
              <a:buNone/>
              <a:defRPr sz="1200">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cxnSp>
        <p:nvCxnSpPr>
          <p:cNvPr id="61" name="Google Shape;61;p11"/>
          <p:cNvCxnSpPr/>
          <p:nvPr/>
        </p:nvCxnSpPr>
        <p:spPr>
          <a:xfrm>
            <a:off x="-3750" y="4746400"/>
            <a:ext cx="9151500" cy="0"/>
          </a:xfrm>
          <a:prstGeom prst="straightConnector1">
            <a:avLst/>
          </a:prstGeom>
          <a:noFill/>
          <a:ln w="9525" cap="flat" cmpd="sng">
            <a:solidFill>
              <a:srgbClr val="B30838"/>
            </a:solidFill>
            <a:prstDash val="solid"/>
            <a:round/>
            <a:headEnd type="none" w="med" len="med"/>
            <a:tailEnd type="none" w="med" len="med"/>
          </a:ln>
        </p:spPr>
      </p:cxnSp>
      <p:sp>
        <p:nvSpPr>
          <p:cNvPr id="6" name="Google Shape;58;p11">
            <a:extLst>
              <a:ext uri="{FF2B5EF4-FFF2-40B4-BE49-F238E27FC236}">
                <a16:creationId xmlns:a16="http://schemas.microsoft.com/office/drawing/2014/main" id="{B6168526-82C0-4ED4-9032-E6106FDD76FB}"/>
              </a:ext>
            </a:extLst>
          </p:cNvPr>
          <p:cNvSpPr/>
          <p:nvPr userDrawn="1"/>
        </p:nvSpPr>
        <p:spPr>
          <a:xfrm>
            <a:off x="0" y="4746399"/>
            <a:ext cx="1818609" cy="154012"/>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F1D18E17-3813-46B6-ADE5-8598702FE5AF}"/>
              </a:ext>
            </a:extLst>
          </p:cNvPr>
          <p:cNvSpPr txBox="1"/>
          <p:nvPr userDrawn="1"/>
        </p:nvSpPr>
        <p:spPr>
          <a:xfrm>
            <a:off x="1893195" y="4835723"/>
            <a:ext cx="4362092" cy="307777"/>
          </a:xfrm>
          <a:prstGeom prst="rect">
            <a:avLst/>
          </a:prstGeom>
          <a:noFill/>
        </p:spPr>
        <p:txBody>
          <a:bodyPr wrap="none" rtlCol="0">
            <a:spAutoFit/>
          </a:bodyPr>
          <a:lstStyle/>
          <a:p>
            <a:r>
              <a:rPr lang="en-US" dirty="0">
                <a:solidFill>
                  <a:schemeClr val="accent1">
                    <a:lumMod val="40000"/>
                    <a:lumOff val="60000"/>
                  </a:schemeClr>
                </a:solidFill>
              </a:rPr>
              <a:t>Machine Learning and High Performance Computing</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266100" y="36475"/>
            <a:ext cx="86118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2"/>
          <p:cNvSpPr txBox="1">
            <a:spLocks noGrp="1"/>
          </p:cNvSpPr>
          <p:nvPr>
            <p:ph type="sldNum" idx="12"/>
          </p:nvPr>
        </p:nvSpPr>
        <p:spPr>
          <a:xfrm>
            <a:off x="8472458" y="480496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8"/>
        <p:cNvGrpSpPr/>
        <p:nvPr/>
      </p:nvGrpSpPr>
      <p:grpSpPr>
        <a:xfrm>
          <a:off x="0" y="0"/>
          <a:ext cx="0" cy="0"/>
          <a:chOff x="0" y="0"/>
          <a:chExt cx="0" cy="0"/>
        </a:xfrm>
      </p:grpSpPr>
      <p:sp>
        <p:nvSpPr>
          <p:cNvPr id="141" name="Google Shape;141;p27"/>
          <p:cNvSpPr txBox="1">
            <a:spLocks noGrp="1"/>
          </p:cNvSpPr>
          <p:nvPr>
            <p:ph type="title"/>
          </p:nvPr>
        </p:nvSpPr>
        <p:spPr>
          <a:xfrm>
            <a:off x="288400" y="1598375"/>
            <a:ext cx="75600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600"/>
              <a:buNone/>
              <a:defRPr sz="3600">
                <a:solidFill>
                  <a:schemeClr val="dk1"/>
                </a:solidFill>
                <a:latin typeface="Arial" panose="020B0604020202020204" pitchFamily="34" charset="0"/>
                <a:cs typeface="Arial" panose="020B0604020202020204" pitchFamily="34" charset="0"/>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dirty="0"/>
          </a:p>
        </p:txBody>
      </p:sp>
      <p:sp>
        <p:nvSpPr>
          <p:cNvPr id="142" name="Google Shape;142;p27"/>
          <p:cNvSpPr txBox="1">
            <a:spLocks noGrp="1"/>
          </p:cNvSpPr>
          <p:nvPr>
            <p:ph type="title" idx="2"/>
          </p:nvPr>
        </p:nvSpPr>
        <p:spPr>
          <a:xfrm>
            <a:off x="288400" y="3021725"/>
            <a:ext cx="75600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434343"/>
              </a:buClr>
              <a:buSzPts val="2000"/>
              <a:buNone/>
              <a:defRPr sz="2000">
                <a:solidFill>
                  <a:srgbClr val="434343"/>
                </a:solidFill>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Tree>
    <p:extLst>
      <p:ext uri="{BB962C8B-B14F-4D97-AF65-F5344CB8AC3E}">
        <p14:creationId xmlns:p14="http://schemas.microsoft.com/office/powerpoint/2010/main" val="195150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7" name="Google Shape;7;p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lang="en-US" dirty="0"/>
          </a:p>
          <a:p>
            <a:pPr lvl="1"/>
            <a:endParaRPr dirty="0"/>
          </a:p>
        </p:txBody>
      </p:sp>
      <p:sp>
        <p:nvSpPr>
          <p:cNvPr id="8" name="Google Shape;8;p1"/>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8/20/2019</a:t>
            </a:r>
            <a:endParaRPr/>
          </a:p>
        </p:txBody>
      </p:sp>
      <p:sp>
        <p:nvSpPr>
          <p:cNvPr id="9" name="Google Shape;9;p1"/>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0" name="Google Shape;10;p1"/>
          <p:cNvSpPr/>
          <p:nvPr/>
        </p:nvSpPr>
        <p:spPr>
          <a:xfrm>
            <a:off x="0" y="4898925"/>
            <a:ext cx="1837500" cy="2445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Calibri"/>
                <a:ea typeface="Calibri"/>
                <a:cs typeface="Calibri"/>
                <a:sym typeface="Calibri"/>
              </a:rPr>
              <a:t>Digital Science Center</a:t>
            </a:r>
            <a:endParaRPr sz="11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42852981-11D6-4E8B-96DD-72472393C50E}"/>
              </a:ext>
            </a:extLst>
          </p:cNvPr>
          <p:cNvSpPr txBox="1"/>
          <p:nvPr userDrawn="1"/>
        </p:nvSpPr>
        <p:spPr>
          <a:xfrm>
            <a:off x="1882685" y="4835723"/>
            <a:ext cx="4362092" cy="307777"/>
          </a:xfrm>
          <a:prstGeom prst="rect">
            <a:avLst/>
          </a:prstGeom>
          <a:noFill/>
        </p:spPr>
        <p:txBody>
          <a:bodyPr wrap="none" rtlCol="0">
            <a:spAutoFit/>
          </a:bodyPr>
          <a:lstStyle/>
          <a:p>
            <a:r>
              <a:rPr lang="en-US" dirty="0">
                <a:solidFill>
                  <a:schemeClr val="accent1">
                    <a:lumMod val="40000"/>
                    <a:lumOff val="60000"/>
                  </a:schemeClr>
                </a:solidFill>
              </a:rPr>
              <a:t>Machine Learning and High Performance Computing</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7" r:id="rId7"/>
    <p:sldLayoutId id="2147483658" r:id="rId8"/>
    <p:sldLayoutId id="2147483689" r:id="rId9"/>
    <p:sldLayoutId id="2147483690" r:id="rId10"/>
    <p:sldLayoutId id="2147483691" r:id="rId11"/>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000000"/>
          </a:solidFill>
          <a:latin typeface="Aldhabi" panose="020B0604020202020204" pitchFamily="2" charset="-78"/>
          <a:ea typeface="Aldhabi" panose="020B0604020202020204" pitchFamily="2" charset="-78"/>
          <a:cs typeface="Aldhabi" panose="020B0604020202020204" pitchFamily="2" charset="-78"/>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95250" marR="0" lvl="0" indent="0" algn="l" rtl="0">
        <a:lnSpc>
          <a:spcPct val="100000"/>
        </a:lnSpc>
        <a:spcBef>
          <a:spcPts val="80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5715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cisco.com/c/en/us/solutions/collateral/service-provider/global-cloud-index-gci/white-paper-c11-738085.html"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mlperf.org/index.html#researchers-from" TargetMode="External"/><Relationship Id="rId13" Type="http://schemas.openxmlformats.org/officeDocument/2006/relationships/hyperlink" Target="https://mlperf.org/get-involved#attend-community-meetings" TargetMode="External"/><Relationship Id="rId3" Type="http://schemas.openxmlformats.org/officeDocument/2006/relationships/image" Target="../media/image8.png"/><Relationship Id="rId7" Type="http://schemas.openxmlformats.org/officeDocument/2006/relationships/hyperlink" Target="https://mlperf.org/index.html#companies" TargetMode="External"/><Relationship Id="rId12" Type="http://schemas.openxmlformats.org/officeDocument/2006/relationships/hyperlink" Target="https://mlperf.org/get-involved#join-working-groups" TargetMode="External"/><Relationship Id="rId2" Type="http://schemas.openxmlformats.org/officeDocument/2006/relationships/notesSlide" Target="../notesSlides/notesSlide3.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mlperf.org/about#history" TargetMode="External"/><Relationship Id="rId11" Type="http://schemas.openxmlformats.org/officeDocument/2006/relationships/hyperlink" Target="https://mlperf.org/get-involved#join-the-forum" TargetMode="External"/><Relationship Id="rId5" Type="http://schemas.openxmlformats.org/officeDocument/2006/relationships/hyperlink" Target="https://mlperf.org/about#philosophy" TargetMode="External"/><Relationship Id="rId15" Type="http://schemas.openxmlformats.org/officeDocument/2006/relationships/hyperlink" Target="https://mlperf.org/get-involved#questions-or-issues" TargetMode="External"/><Relationship Id="rId10" Type="http://schemas.openxmlformats.org/officeDocument/2006/relationships/hyperlink" Target="https://mlperf.org/dataset-and-model-credits" TargetMode="External"/><Relationship Id="rId4" Type="http://schemas.openxmlformats.org/officeDocument/2006/relationships/image" Target="../media/image9.png"/><Relationship Id="rId9" Type="http://schemas.openxmlformats.org/officeDocument/2006/relationships/hyperlink" Target="https://mlperf.org/about#contributors" TargetMode="External"/><Relationship Id="rId14" Type="http://schemas.openxmlformats.org/officeDocument/2006/relationships/hyperlink" Target="https://mlperf.org/get-involved#become-a-supporting-or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physionet.org/pn4/eegmmidb/" TargetMode="External"/><Relationship Id="rId13" Type="http://schemas.openxmlformats.org/officeDocument/2006/relationships/hyperlink" Target="https://www.eventsforce.com/" TargetMode="External"/><Relationship Id="rId18" Type="http://schemas.openxmlformats.org/officeDocument/2006/relationships/hyperlink" Target="https://cdiac.ess-dive.lbl.gov/ftp/ushcn_daily/" TargetMode="External"/><Relationship Id="rId26" Type="http://schemas.openxmlformats.org/officeDocument/2006/relationships/image" Target="../media/image16.png"/><Relationship Id="rId3" Type="http://schemas.openxmlformats.org/officeDocument/2006/relationships/hyperlink" Target="http://jeffnolan.com/wp/2015/11/23/the-fascinating-implications-for-autonomous-vehicles/" TargetMode="External"/><Relationship Id="rId21" Type="http://schemas.openxmlformats.org/officeDocument/2006/relationships/image" Target="../media/image11.png"/><Relationship Id="rId7" Type="http://schemas.openxmlformats.org/officeDocument/2006/relationships/hyperlink" Target="https://ieeexplore.ieee.org/document/5573462" TargetMode="External"/><Relationship Id="rId12" Type="http://schemas.openxmlformats.org/officeDocument/2006/relationships/hyperlink" Target="http://bigdata.ise.bgu.ac.il/sherlock/index.html#/" TargetMode="External"/><Relationship Id="rId17" Type="http://schemas.openxmlformats.org/officeDocument/2006/relationships/hyperlink" Target="https://www.comsol.com/blogs/analyzing-a-component-of-the-iter-tokamak-with-simulation/" TargetMode="External"/><Relationship Id="rId25"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hyperlink" Target="https://money.cnn.com/2013/09/13/investing/stocks-markets/index.html" TargetMode="External"/><Relationship Id="rId20" Type="http://schemas.openxmlformats.org/officeDocument/2006/relationships/hyperlink" Target="https://www.androidpolice.com/2019/03/12/google-bringing-faster-on-device-speech-recognition-to-gboard-starting-with-pixel-phones/" TargetMode="External"/><Relationship Id="rId29"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hyperlink" Target="https://www.oreilly.com/ideas/identifying-viral-bots-and-cyborgs-in-social-media" TargetMode="External"/><Relationship Id="rId11" Type="http://schemas.openxmlformats.org/officeDocument/2006/relationships/hyperlink" Target="https://arxiv.org/abs/1612.06676" TargetMode="External"/><Relationship Id="rId24" Type="http://schemas.openxmlformats.org/officeDocument/2006/relationships/image" Target="../media/image14.png"/><Relationship Id="rId32" Type="http://schemas.openxmlformats.org/officeDocument/2006/relationships/image" Target="../media/image22.jpg"/><Relationship Id="rId5" Type="http://schemas.openxmlformats.org/officeDocument/2006/relationships/hyperlink" Target="https://www1.nyc.gov/site/tlc/about/tlc-trip-record-data.page" TargetMode="External"/><Relationship Id="rId15" Type="http://schemas.openxmlformats.org/officeDocument/2006/relationships/hyperlink" Target="https://www.mcompetitions.unic.ac.cy/the-dataset/" TargetMode="External"/><Relationship Id="rId23" Type="http://schemas.openxmlformats.org/officeDocument/2006/relationships/image" Target="../media/image13.png"/><Relationship Id="rId28" Type="http://schemas.openxmlformats.org/officeDocument/2006/relationships/image" Target="../media/image18.png"/><Relationship Id="rId10" Type="http://schemas.openxmlformats.org/officeDocument/2006/relationships/hyperlink" Target="https://www.flir.com/products/cameleon-tactical/" TargetMode="External"/><Relationship Id="rId19" Type="http://schemas.openxmlformats.org/officeDocument/2006/relationships/hyperlink" Target="https://ieeexplore.ieee.org/document/8368453" TargetMode="External"/><Relationship Id="rId31" Type="http://schemas.openxmlformats.org/officeDocument/2006/relationships/image" Target="../media/image21.gif"/><Relationship Id="rId4" Type="http://schemas.openxmlformats.org/officeDocument/2006/relationships/hyperlink" Target="http://pems.dot.ca.gov/" TargetMode="External"/><Relationship Id="rId9" Type="http://schemas.openxmlformats.org/officeDocument/2006/relationships/hyperlink" Target="https://mimic.physionet.org/" TargetMode="External"/><Relationship Id="rId14" Type="http://schemas.openxmlformats.org/officeDocument/2006/relationships/hyperlink" Target="http://archive.ics.uci.edu/ml/datasets/Individual+household+electric+power+consumption" TargetMode="External"/><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B527BA0-CC34-4D0E-B954-537B6A362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494" y="1355080"/>
            <a:ext cx="4547850" cy="2273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319402F-78DA-45F9-A9DC-7C66D014A3B8}"/>
              </a:ext>
            </a:extLst>
          </p:cNvPr>
          <p:cNvPicPr>
            <a:picLocks noChangeAspect="1"/>
          </p:cNvPicPr>
          <p:nvPr/>
        </p:nvPicPr>
        <p:blipFill rotWithShape="1">
          <a:blip r:embed="rId3"/>
          <a:srcRect l="1233" t="5060" r="246" b="1758"/>
          <a:stretch/>
        </p:blipFill>
        <p:spPr>
          <a:xfrm>
            <a:off x="-24150" y="23197"/>
            <a:ext cx="9191550" cy="1730243"/>
          </a:xfrm>
          <a:prstGeom prst="rect">
            <a:avLst/>
          </a:prstGeom>
        </p:spPr>
      </p:pic>
      <p:sp>
        <p:nvSpPr>
          <p:cNvPr id="5" name="Google Shape;212;p42">
            <a:extLst>
              <a:ext uri="{FF2B5EF4-FFF2-40B4-BE49-F238E27FC236}">
                <a16:creationId xmlns:a16="http://schemas.microsoft.com/office/drawing/2014/main" id="{FE85095D-9E0B-4028-B998-B62C5CDABAF9}"/>
              </a:ext>
            </a:extLst>
          </p:cNvPr>
          <p:cNvSpPr/>
          <p:nvPr/>
        </p:nvSpPr>
        <p:spPr>
          <a:xfrm>
            <a:off x="-24150" y="1753438"/>
            <a:ext cx="4620300" cy="2498763"/>
          </a:xfrm>
          <a:prstGeom prst="rect">
            <a:avLst/>
          </a:prstGeom>
          <a:solidFill>
            <a:srgbClr val="F7F7F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3;p42">
            <a:extLst>
              <a:ext uri="{FF2B5EF4-FFF2-40B4-BE49-F238E27FC236}">
                <a16:creationId xmlns:a16="http://schemas.microsoft.com/office/drawing/2014/main" id="{62E4B535-41FC-419A-B69C-C243E580A53C}"/>
              </a:ext>
            </a:extLst>
          </p:cNvPr>
          <p:cNvSpPr/>
          <p:nvPr/>
        </p:nvSpPr>
        <p:spPr>
          <a:xfrm>
            <a:off x="0" y="3613550"/>
            <a:ext cx="4592962" cy="1187368"/>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214;p42">
            <a:extLst>
              <a:ext uri="{FF2B5EF4-FFF2-40B4-BE49-F238E27FC236}">
                <a16:creationId xmlns:a16="http://schemas.microsoft.com/office/drawing/2014/main" id="{856E5ABB-29C3-448A-998C-083107DA5040}"/>
              </a:ext>
            </a:extLst>
          </p:cNvPr>
          <p:cNvCxnSpPr/>
          <p:nvPr/>
        </p:nvCxnSpPr>
        <p:spPr>
          <a:xfrm>
            <a:off x="10247" y="4800918"/>
            <a:ext cx="7321596" cy="0"/>
          </a:xfrm>
          <a:prstGeom prst="straightConnector1">
            <a:avLst/>
          </a:prstGeom>
          <a:noFill/>
          <a:ln w="28575" cap="flat" cmpd="sng">
            <a:solidFill>
              <a:srgbClr val="B30838"/>
            </a:solidFill>
            <a:prstDash val="solid"/>
            <a:round/>
            <a:headEnd type="none" w="med" len="med"/>
            <a:tailEnd type="none" w="med" len="med"/>
          </a:ln>
        </p:spPr>
      </p:cxnSp>
      <p:sp>
        <p:nvSpPr>
          <p:cNvPr id="8" name="Google Shape;215;p42">
            <a:extLst>
              <a:ext uri="{FF2B5EF4-FFF2-40B4-BE49-F238E27FC236}">
                <a16:creationId xmlns:a16="http://schemas.microsoft.com/office/drawing/2014/main" id="{999F88E5-62AA-4AEF-B5F3-66984162E569}"/>
              </a:ext>
            </a:extLst>
          </p:cNvPr>
          <p:cNvSpPr txBox="1">
            <a:spLocks/>
          </p:cNvSpPr>
          <p:nvPr/>
        </p:nvSpPr>
        <p:spPr>
          <a:xfrm>
            <a:off x="85061" y="1753439"/>
            <a:ext cx="4718964" cy="971662"/>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Calibri"/>
              <a:buNone/>
              <a:defRPr sz="33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nSpc>
                <a:spcPct val="100000"/>
              </a:lnSpc>
            </a:pPr>
            <a:r>
              <a:rPr lang="en-US" sz="2800" dirty="0"/>
              <a:t>Machine Learning and High</a:t>
            </a:r>
            <a:br>
              <a:rPr lang="en-US" sz="2800" dirty="0"/>
            </a:br>
            <a:r>
              <a:rPr lang="en-US" sz="2800" dirty="0"/>
              <a:t>Performance Computing</a:t>
            </a:r>
            <a:endParaRPr lang="en-US" sz="2400" dirty="0">
              <a:solidFill>
                <a:srgbClr val="515151"/>
              </a:solidFill>
              <a:latin typeface="Open Sans"/>
              <a:ea typeface="Open Sans"/>
              <a:cs typeface="Open Sans"/>
              <a:sym typeface="Open Sans"/>
            </a:endParaRPr>
          </a:p>
        </p:txBody>
      </p:sp>
      <p:sp>
        <p:nvSpPr>
          <p:cNvPr id="9" name="Google Shape;216;p42">
            <a:extLst>
              <a:ext uri="{FF2B5EF4-FFF2-40B4-BE49-F238E27FC236}">
                <a16:creationId xmlns:a16="http://schemas.microsoft.com/office/drawing/2014/main" id="{B27561C9-E4A8-444E-ACEA-41E3346F43BE}"/>
              </a:ext>
            </a:extLst>
          </p:cNvPr>
          <p:cNvSpPr txBox="1">
            <a:spLocks/>
          </p:cNvSpPr>
          <p:nvPr/>
        </p:nvSpPr>
        <p:spPr>
          <a:xfrm>
            <a:off x="10247" y="2890402"/>
            <a:ext cx="4547850" cy="493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Calibri"/>
              <a:buNone/>
              <a:defRPr sz="33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nSpc>
                <a:spcPct val="100000"/>
              </a:lnSpc>
            </a:pPr>
            <a:r>
              <a:rPr lang="en-US" sz="1400" b="0" i="1" dirty="0">
                <a:solidFill>
                  <a:srgbClr val="515151"/>
                </a:solidFill>
                <a:latin typeface="Arial" panose="020B0604020202020204" pitchFamily="34" charset="0"/>
                <a:ea typeface="Open Sans"/>
                <a:cs typeface="Arial" panose="020B0604020202020204" pitchFamily="34" charset="0"/>
                <a:sym typeface="Open Sans"/>
              </a:rPr>
              <a:t>The 4th International Symposium on Artificial Intelligence and Robotics (ISAIR2019) </a:t>
            </a:r>
          </a:p>
          <a:p>
            <a:pPr>
              <a:lnSpc>
                <a:spcPct val="100000"/>
              </a:lnSpc>
            </a:pPr>
            <a:r>
              <a:rPr lang="en-US" sz="1400" b="0" i="1" dirty="0">
                <a:solidFill>
                  <a:srgbClr val="515151"/>
                </a:solidFill>
                <a:latin typeface="Arial" panose="020B0604020202020204" pitchFamily="34" charset="0"/>
                <a:ea typeface="Open Sans"/>
                <a:cs typeface="Arial" panose="020B0604020202020204" pitchFamily="34" charset="0"/>
                <a:sym typeface="Open Sans"/>
              </a:rPr>
              <a:t>Kyungpook National University on August 20-24, 2019, Daegu, Korea</a:t>
            </a:r>
            <a:endParaRPr lang="en-US" sz="1400" i="1" dirty="0">
              <a:solidFill>
                <a:srgbClr val="515151"/>
              </a:solidFill>
              <a:latin typeface="Arial" panose="020B0604020202020204" pitchFamily="34" charset="0"/>
              <a:ea typeface="Open Sans"/>
              <a:cs typeface="Arial" panose="020B0604020202020204" pitchFamily="34" charset="0"/>
              <a:sym typeface="Open Sans"/>
            </a:endParaRPr>
          </a:p>
        </p:txBody>
      </p:sp>
      <p:sp>
        <p:nvSpPr>
          <p:cNvPr id="10" name="Google Shape;218;p42">
            <a:extLst>
              <a:ext uri="{FF2B5EF4-FFF2-40B4-BE49-F238E27FC236}">
                <a16:creationId xmlns:a16="http://schemas.microsoft.com/office/drawing/2014/main" id="{87529900-45C0-4062-8825-A73ED20B4BF4}"/>
              </a:ext>
            </a:extLst>
          </p:cNvPr>
          <p:cNvSpPr txBox="1">
            <a:spLocks/>
          </p:cNvSpPr>
          <p:nvPr/>
        </p:nvSpPr>
        <p:spPr>
          <a:xfrm>
            <a:off x="437903" y="4197152"/>
            <a:ext cx="2810906" cy="4407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Calibri"/>
              <a:buNone/>
              <a:defRPr sz="33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nSpc>
                <a:spcPct val="100000"/>
              </a:lnSpc>
            </a:pPr>
            <a:r>
              <a:rPr lang="en-US" sz="1400" b="0" i="1" dirty="0">
                <a:solidFill>
                  <a:srgbClr val="FFFFFF"/>
                </a:solidFill>
                <a:latin typeface="Open Sans"/>
                <a:ea typeface="Open Sans"/>
                <a:cs typeface="Open Sans"/>
                <a:sym typeface="Open Sans"/>
              </a:rPr>
              <a:t>gcf@indiana.edu, </a:t>
            </a:r>
            <a:br>
              <a:rPr lang="en-US" sz="1400" b="0" i="1" dirty="0">
                <a:solidFill>
                  <a:srgbClr val="FFFFFF"/>
                </a:solidFill>
                <a:latin typeface="Open Sans"/>
                <a:ea typeface="Open Sans"/>
                <a:cs typeface="Open Sans"/>
                <a:sym typeface="Open Sans"/>
              </a:rPr>
            </a:br>
            <a:r>
              <a:rPr lang="en-US" sz="1400" b="0" i="1" dirty="0">
                <a:solidFill>
                  <a:srgbClr val="FFFFFF"/>
                </a:solidFill>
                <a:latin typeface="Open Sans"/>
                <a:ea typeface="Open Sans"/>
                <a:cs typeface="Open Sans"/>
                <a:sym typeface="Open Sans"/>
              </a:rPr>
              <a:t>http://www.dsc.soic.indiana.edu/, </a:t>
            </a:r>
            <a:br>
              <a:rPr lang="en-US" sz="1400" b="0" i="1" dirty="0">
                <a:solidFill>
                  <a:srgbClr val="FFFFFF"/>
                </a:solidFill>
                <a:latin typeface="Open Sans"/>
                <a:ea typeface="Open Sans"/>
                <a:cs typeface="Open Sans"/>
                <a:sym typeface="Open Sans"/>
              </a:rPr>
            </a:br>
            <a:r>
              <a:rPr lang="en-US" sz="1400" b="0" i="1" dirty="0">
                <a:solidFill>
                  <a:srgbClr val="FFFFFF"/>
                </a:solidFill>
                <a:latin typeface="Open Sans"/>
                <a:ea typeface="Open Sans"/>
                <a:cs typeface="Open Sans"/>
                <a:sym typeface="Open Sans"/>
              </a:rPr>
              <a:t>http://spidal.org/</a:t>
            </a:r>
          </a:p>
        </p:txBody>
      </p:sp>
      <p:sp>
        <p:nvSpPr>
          <p:cNvPr id="11" name="Google Shape;219;p42">
            <a:extLst>
              <a:ext uri="{FF2B5EF4-FFF2-40B4-BE49-F238E27FC236}">
                <a16:creationId xmlns:a16="http://schemas.microsoft.com/office/drawing/2014/main" id="{D9F1FC7E-D4A3-41BC-BBD7-CD8113865E90}"/>
              </a:ext>
            </a:extLst>
          </p:cNvPr>
          <p:cNvSpPr txBox="1"/>
          <p:nvPr/>
        </p:nvSpPr>
        <p:spPr>
          <a:xfrm>
            <a:off x="206168" y="3684640"/>
            <a:ext cx="3544083"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FFFFFF"/>
                </a:solidFill>
                <a:latin typeface="Open Sans"/>
                <a:ea typeface="Open Sans"/>
                <a:cs typeface="Open Sans"/>
                <a:sym typeface="Open Sans"/>
              </a:rPr>
              <a:t>Geoffrey Fox | </a:t>
            </a:r>
            <a:r>
              <a:rPr lang="en-US" sz="1800" dirty="0">
                <a:solidFill>
                  <a:srgbClr val="FFFFFF"/>
                </a:solidFill>
                <a:latin typeface="Open Sans"/>
                <a:ea typeface="Open Sans"/>
                <a:cs typeface="Open Sans"/>
                <a:sym typeface="Open Sans"/>
              </a:rPr>
              <a:t>August 20</a:t>
            </a:r>
            <a:r>
              <a:rPr lang="en" sz="1800" dirty="0">
                <a:solidFill>
                  <a:srgbClr val="FFFFFF"/>
                </a:solidFill>
                <a:latin typeface="Open Sans"/>
                <a:ea typeface="Open Sans"/>
                <a:cs typeface="Open Sans"/>
                <a:sym typeface="Open Sans"/>
              </a:rPr>
              <a:t>, 2019</a:t>
            </a:r>
            <a:endParaRPr sz="1800" dirty="0">
              <a:solidFill>
                <a:srgbClr val="FFFFFF"/>
              </a:solidFill>
              <a:latin typeface="Open Sans"/>
              <a:ea typeface="Open Sans"/>
              <a:cs typeface="Open Sans"/>
              <a:sym typeface="Open Sans"/>
            </a:endParaRPr>
          </a:p>
        </p:txBody>
      </p:sp>
      <p:sp>
        <p:nvSpPr>
          <p:cNvPr id="12" name="Rectangle 11">
            <a:extLst>
              <a:ext uri="{FF2B5EF4-FFF2-40B4-BE49-F238E27FC236}">
                <a16:creationId xmlns:a16="http://schemas.microsoft.com/office/drawing/2014/main" id="{03C09020-86FD-44F6-A372-31F85C585DE5}"/>
              </a:ext>
            </a:extLst>
          </p:cNvPr>
          <p:cNvSpPr/>
          <p:nvPr/>
        </p:nvSpPr>
        <p:spPr>
          <a:xfrm>
            <a:off x="4572000" y="3693340"/>
            <a:ext cx="4318642" cy="1107996"/>
          </a:xfrm>
          <a:prstGeom prst="rect">
            <a:avLst/>
          </a:prstGeom>
          <a:ln w="28575">
            <a:solidFill>
              <a:srgbClr val="C00000"/>
            </a:solidFill>
          </a:ln>
        </p:spPr>
        <p:txBody>
          <a:bodyPr wrap="square">
            <a:spAutoFit/>
          </a:bodyPr>
          <a:lstStyle/>
          <a:p>
            <a:r>
              <a:rPr lang="en-US" sz="1100" dirty="0"/>
              <a:t>Supported by US National Science Foundation through Awards </a:t>
            </a:r>
          </a:p>
          <a:p>
            <a:pPr marL="285750" indent="-285750">
              <a:buFont typeface="Arial" panose="020B0604020202020204" pitchFamily="34" charset="0"/>
              <a:buChar char="•"/>
            </a:pPr>
            <a:r>
              <a:rPr lang="en-US" sz="1100" dirty="0"/>
              <a:t>1443054 CIF21 DIBBs: Middleware and High Performance Analytics Libraries for Scalable Data Science</a:t>
            </a:r>
          </a:p>
          <a:p>
            <a:pPr marL="285750" indent="-285750">
              <a:buFont typeface="Arial" panose="020B0604020202020204" pitchFamily="34" charset="0"/>
              <a:buChar char="•"/>
            </a:pPr>
            <a:r>
              <a:rPr lang="en-US" sz="1100" dirty="0"/>
              <a:t>1720625  Network for Computational Nanotechnology - Engineered nanoBIO Node</a:t>
            </a:r>
          </a:p>
          <a:p>
            <a:pPr marL="285750" indent="-285750">
              <a:buFont typeface="Arial" panose="020B0604020202020204" pitchFamily="34" charset="0"/>
              <a:buChar char="•"/>
            </a:pPr>
            <a:r>
              <a:rPr lang="en-US" sz="1100" dirty="0"/>
              <a:t>1849625  BDEC2 Community activities</a:t>
            </a:r>
          </a:p>
        </p:txBody>
      </p:sp>
      <p:sp>
        <p:nvSpPr>
          <p:cNvPr id="4" name="Date Placeholder 3">
            <a:extLst>
              <a:ext uri="{FF2B5EF4-FFF2-40B4-BE49-F238E27FC236}">
                <a16:creationId xmlns:a16="http://schemas.microsoft.com/office/drawing/2014/main" id="{96C2D51C-03CE-4CF9-9630-29390162DCAD}"/>
              </a:ext>
            </a:extLst>
          </p:cNvPr>
          <p:cNvSpPr>
            <a:spLocks noGrp="1"/>
          </p:cNvSpPr>
          <p:nvPr>
            <p:ph type="dt" idx="10"/>
          </p:nvPr>
        </p:nvSpPr>
        <p:spPr/>
        <p:txBody>
          <a:bodyPr/>
          <a:lstStyle/>
          <a:p>
            <a:r>
              <a:rPr lang="en-US"/>
              <a:t>8/20/2019</a:t>
            </a:r>
          </a:p>
        </p:txBody>
      </p:sp>
      <p:sp>
        <p:nvSpPr>
          <p:cNvPr id="13" name="Slide Number Placeholder 12">
            <a:extLst>
              <a:ext uri="{FF2B5EF4-FFF2-40B4-BE49-F238E27FC236}">
                <a16:creationId xmlns:a16="http://schemas.microsoft.com/office/drawing/2014/main" id="{32FDC291-1025-438B-BCCA-AA7B567053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Tree>
    <p:extLst>
      <p:ext uri="{BB962C8B-B14F-4D97-AF65-F5344CB8AC3E}">
        <p14:creationId xmlns:p14="http://schemas.microsoft.com/office/powerpoint/2010/main" val="3637974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5"/>
          <p:cNvSpPr txBox="1">
            <a:spLocks noGrp="1"/>
          </p:cNvSpPr>
          <p:nvPr>
            <p:ph type="body" idx="1"/>
          </p:nvPr>
        </p:nvSpPr>
        <p:spPr>
          <a:xfrm>
            <a:off x="59700" y="954763"/>
            <a:ext cx="9024600" cy="3589200"/>
          </a:xfrm>
          <a:prstGeom prst="rect">
            <a:avLst/>
          </a:prstGeom>
          <a:noFill/>
          <a:ln>
            <a:noFill/>
          </a:ln>
        </p:spPr>
        <p:txBody>
          <a:bodyPr spcFirstLastPara="1" wrap="square" lIns="68575" tIns="34275" rIns="68575" bIns="34275" anchor="t" anchorCtr="0">
            <a:noAutofit/>
          </a:bodyPr>
          <a:lstStyle/>
          <a:p>
            <a:pPr marL="457200" lvl="0" indent="-317500" algn="l" rtl="0">
              <a:lnSpc>
                <a:spcPct val="115000"/>
              </a:lnSpc>
              <a:spcBef>
                <a:spcPts val="800"/>
              </a:spcBef>
              <a:spcAft>
                <a:spcPts val="0"/>
              </a:spcAft>
              <a:buSzPts val="1400"/>
              <a:buFont typeface="Open Sans"/>
              <a:buChar char="•"/>
            </a:pPr>
            <a:r>
              <a:rPr lang="en" sz="1400" b="1">
                <a:latin typeface="Open Sans"/>
                <a:ea typeface="Open Sans"/>
                <a:cs typeface="Open Sans"/>
                <a:sym typeface="Open Sans"/>
              </a:rPr>
              <a:t>Global </a:t>
            </a:r>
            <a:r>
              <a:rPr lang="en" sz="1400">
                <a:latin typeface="Open Sans"/>
                <a:ea typeface="Open Sans"/>
                <a:cs typeface="Open Sans"/>
                <a:sym typeface="Open Sans"/>
              </a:rPr>
              <a:t>says we are all involved - it is an HPDC system</a:t>
            </a:r>
            <a:endParaRPr sz="16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I added “Modeling” to get the Global AI and</a:t>
            </a:r>
            <a:r>
              <a:rPr lang="en" sz="1400" b="1">
                <a:latin typeface="Open Sans"/>
                <a:ea typeface="Open Sans"/>
                <a:cs typeface="Open Sans"/>
                <a:sym typeface="Open Sans"/>
              </a:rPr>
              <a:t> Modeling</a:t>
            </a:r>
            <a:r>
              <a:rPr lang="en" sz="1400">
                <a:latin typeface="Open Sans"/>
                <a:ea typeface="Open Sans"/>
                <a:cs typeface="Open Sans"/>
                <a:sym typeface="Open Sans"/>
              </a:rPr>
              <a:t> Supercomputer GAIMSC</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There is only a cloud at the logical center but it’s physically distributed and domated by a few major players</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Modeling was meant to include classic simulation oriented supercomputers</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Even in Big Data, one needs to build a model for the machine learning to use</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GAIMSC will use classic HPC for data analytics which has similarities to big simulations (</a:t>
            </a:r>
            <a:r>
              <a:rPr lang="en" sz="1400" b="1">
                <a:latin typeface="Open Sans"/>
                <a:ea typeface="Open Sans"/>
                <a:cs typeface="Open Sans"/>
                <a:sym typeface="Open Sans"/>
              </a:rPr>
              <a:t>HPCforML</a:t>
            </a:r>
            <a:r>
              <a:rPr lang="en" sz="1400">
                <a:latin typeface="Open Sans"/>
                <a:ea typeface="Open Sans"/>
                <a:cs typeface="Open Sans"/>
                <a:sym typeface="Open Sans"/>
              </a:rPr>
              <a:t>)</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GAIMSC must also support I/O centric data management with Hadoop etc.</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Nature of I/O subsystem controversial for such </a:t>
            </a:r>
            <a:r>
              <a:rPr lang="en" sz="1400" b="1">
                <a:latin typeface="Open Sans"/>
                <a:ea typeface="Open Sans"/>
                <a:cs typeface="Open Sans"/>
                <a:sym typeface="Open Sans"/>
              </a:rPr>
              <a:t>HPC clouds</a:t>
            </a:r>
            <a:endParaRPr sz="1400" b="1">
              <a:latin typeface="Open Sans"/>
              <a:ea typeface="Open Sans"/>
              <a:cs typeface="Open Sans"/>
              <a:sym typeface="Open Sans"/>
            </a:endParaRPr>
          </a:p>
          <a:p>
            <a:pPr marL="914400" lvl="1"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Lustre v. HDFS; importance of SSD and NVMe; </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HPC Clouds would suggest that MPI runs well on Mesos and Kubernetes and with Java and Python</a:t>
            </a:r>
            <a:endParaRPr sz="1400">
              <a:latin typeface="Open Sans"/>
              <a:ea typeface="Open Sans"/>
              <a:cs typeface="Open Sans"/>
              <a:sym typeface="Open Sans"/>
            </a:endParaRPr>
          </a:p>
        </p:txBody>
      </p:sp>
      <p:cxnSp>
        <p:nvCxnSpPr>
          <p:cNvPr id="616" name="Google Shape;616;p75"/>
          <p:cNvCxnSpPr/>
          <p:nvPr/>
        </p:nvCxnSpPr>
        <p:spPr>
          <a:xfrm>
            <a:off x="278275" y="1016750"/>
            <a:ext cx="1887900" cy="0"/>
          </a:xfrm>
          <a:prstGeom prst="straightConnector1">
            <a:avLst/>
          </a:prstGeom>
          <a:noFill/>
          <a:ln w="19050" cap="flat" cmpd="sng">
            <a:solidFill>
              <a:srgbClr val="B30838"/>
            </a:solidFill>
            <a:prstDash val="solid"/>
            <a:round/>
            <a:headEnd type="none" w="med" len="med"/>
            <a:tailEnd type="none" w="med" len="med"/>
          </a:ln>
        </p:spPr>
      </p:cxnSp>
      <p:sp>
        <p:nvSpPr>
          <p:cNvPr id="617" name="Google Shape;617;p75"/>
          <p:cNvSpPr txBox="1">
            <a:spLocks noGrp="1"/>
          </p:cNvSpPr>
          <p:nvPr>
            <p:ph type="title"/>
          </p:nvPr>
        </p:nvSpPr>
        <p:spPr>
          <a:xfrm>
            <a:off x="207725" y="259825"/>
            <a:ext cx="64236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dirty="0">
                <a:solidFill>
                  <a:srgbClr val="515151"/>
                </a:solidFill>
              </a:rPr>
              <a:t>Overall Global AI and Modeling Supercomputer GAIMSC Architecture</a:t>
            </a:r>
            <a:endParaRPr sz="2000" b="0" dirty="0">
              <a:solidFill>
                <a:srgbClr val="515151"/>
              </a:solidFill>
              <a:latin typeface="Open Sans SemiBold"/>
              <a:ea typeface="Open Sans SemiBold"/>
              <a:cs typeface="Open Sans SemiBold"/>
              <a:sym typeface="Open Sans SemiBold"/>
            </a:endParaRPr>
          </a:p>
        </p:txBody>
      </p:sp>
      <p:sp>
        <p:nvSpPr>
          <p:cNvPr id="618" name="Google Shape;618;p75"/>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6" name="Google Shape;436;p58"/>
          <p:cNvSpPr/>
          <p:nvPr/>
        </p:nvSpPr>
        <p:spPr>
          <a:xfrm>
            <a:off x="3644721" y="0"/>
            <a:ext cx="5441709" cy="4722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8"/>
          <p:cNvSpPr txBox="1">
            <a:spLocks noGrp="1"/>
          </p:cNvSpPr>
          <p:nvPr>
            <p:ph type="sldNum" idx="2"/>
          </p:nvPr>
        </p:nvSpPr>
        <p:spPr>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435" name="Google Shape;435;p58"/>
          <p:cNvSpPr txBox="1">
            <a:spLocks noGrp="1"/>
          </p:cNvSpPr>
          <p:nvPr>
            <p:ph type="ctrTitle" idx="4294967295"/>
          </p:nvPr>
        </p:nvSpPr>
        <p:spPr>
          <a:xfrm>
            <a:off x="0" y="1539875"/>
            <a:ext cx="4852988" cy="1127125"/>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US" sz="3600" dirty="0" err="1">
                <a:latin typeface="Open Sans"/>
                <a:ea typeface="Open Sans"/>
                <a:cs typeface="Open Sans"/>
                <a:sym typeface="Open Sans"/>
              </a:rPr>
              <a:t>HPCforML</a:t>
            </a:r>
            <a:r>
              <a:rPr lang="en-US" sz="3600" dirty="0">
                <a:latin typeface="Open Sans"/>
                <a:ea typeface="Open Sans"/>
                <a:cs typeface="Open Sans"/>
                <a:sym typeface="Open Sans"/>
              </a:rPr>
              <a:t> and</a:t>
            </a:r>
            <a:br>
              <a:rPr lang="en-US" sz="3600" dirty="0">
                <a:latin typeface="Open Sans"/>
                <a:ea typeface="Open Sans"/>
                <a:cs typeface="Open Sans"/>
                <a:sym typeface="Open Sans"/>
              </a:rPr>
            </a:br>
            <a:r>
              <a:rPr lang="en-US" sz="3600" dirty="0" err="1">
                <a:latin typeface="Open Sans"/>
                <a:ea typeface="Open Sans"/>
                <a:cs typeface="Open Sans"/>
                <a:sym typeface="Open Sans"/>
              </a:rPr>
              <a:t>MLforHPC</a:t>
            </a:r>
            <a:endParaRPr sz="3600" dirty="0">
              <a:latin typeface="Open Sans"/>
              <a:ea typeface="Open Sans"/>
              <a:cs typeface="Open Sans"/>
              <a:sym typeface="Open Sans"/>
            </a:endParaRPr>
          </a:p>
        </p:txBody>
      </p:sp>
      <p:sp>
        <p:nvSpPr>
          <p:cNvPr id="437" name="Google Shape;437;p58"/>
          <p:cNvSpPr txBox="1">
            <a:spLocks noGrp="1"/>
          </p:cNvSpPr>
          <p:nvPr>
            <p:ph type="subTitle" idx="4294967295"/>
          </p:nvPr>
        </p:nvSpPr>
        <p:spPr>
          <a:xfrm>
            <a:off x="3690468" y="0"/>
            <a:ext cx="5301132" cy="3170506"/>
          </a:xfrm>
          <a:prstGeom prst="rect">
            <a:avLst/>
          </a:prstGeom>
          <a:noFill/>
          <a:ln>
            <a:noFill/>
          </a:ln>
        </p:spPr>
        <p:txBody>
          <a:bodyPr spcFirstLastPara="1" wrap="square" lIns="68575" tIns="34275" rIns="68575" bIns="34275" anchor="t" anchorCtr="0">
            <a:noAutofit/>
          </a:bodyPr>
          <a:lstStyle/>
          <a:p>
            <a:pPr marL="457200" lvl="0" indent="-361950" algn="l" rtl="0">
              <a:lnSpc>
                <a:spcPct val="150000"/>
              </a:lnSpc>
              <a:spcBef>
                <a:spcPts val="800"/>
              </a:spcBef>
              <a:spcAft>
                <a:spcPts val="0"/>
              </a:spcAft>
              <a:buClr>
                <a:srgbClr val="434343"/>
              </a:buClr>
              <a:buSzPts val="2100"/>
              <a:buFont typeface="Open Sans"/>
              <a:buChar char="●"/>
            </a:pPr>
            <a:r>
              <a:rPr lang="en-US" sz="2000" b="1" dirty="0">
                <a:solidFill>
                  <a:srgbClr val="434343"/>
                </a:solidFill>
                <a:latin typeface="Open Sans"/>
                <a:ea typeface="Open Sans"/>
                <a:cs typeface="Open Sans"/>
                <a:sym typeface="Open Sans"/>
              </a:rPr>
              <a:t>Technical aspects of converging HPC and Machine Learning</a:t>
            </a:r>
          </a:p>
          <a:p>
            <a:pPr marL="457200" lvl="0" indent="-361950" algn="l" rtl="0">
              <a:lnSpc>
                <a:spcPct val="150000"/>
              </a:lnSpc>
              <a:spcBef>
                <a:spcPts val="800"/>
              </a:spcBef>
              <a:spcAft>
                <a:spcPts val="0"/>
              </a:spcAft>
              <a:buClr>
                <a:srgbClr val="434343"/>
              </a:buClr>
              <a:buSzPts val="2100"/>
              <a:buFont typeface="Open Sans"/>
              <a:buChar char="●"/>
            </a:pPr>
            <a:r>
              <a:rPr lang="en-US" sz="2000" b="1" dirty="0" err="1">
                <a:solidFill>
                  <a:srgbClr val="434343"/>
                </a:solidFill>
                <a:latin typeface="Open Sans"/>
                <a:ea typeface="Open Sans"/>
                <a:cs typeface="Open Sans"/>
                <a:sym typeface="Open Sans"/>
              </a:rPr>
              <a:t>HPCforML</a:t>
            </a:r>
            <a:endParaRPr lang="en-US" sz="2000" b="1" dirty="0">
              <a:solidFill>
                <a:srgbClr val="434343"/>
              </a:solidFill>
              <a:latin typeface="Open Sans"/>
              <a:ea typeface="Open Sans"/>
              <a:cs typeface="Open Sans"/>
              <a:sym typeface="Open Sans"/>
            </a:endParaRPr>
          </a:p>
          <a:p>
            <a:pPr lvl="1" indent="-361950">
              <a:lnSpc>
                <a:spcPct val="150000"/>
              </a:lnSpc>
              <a:spcBef>
                <a:spcPts val="800"/>
              </a:spcBef>
              <a:buClr>
                <a:srgbClr val="434343"/>
              </a:buClr>
              <a:buSzPts val="2100"/>
              <a:buFont typeface="Open Sans"/>
              <a:buChar char="●"/>
            </a:pPr>
            <a:r>
              <a:rPr lang="en-US" sz="1700" dirty="0">
                <a:solidFill>
                  <a:srgbClr val="434343"/>
                </a:solidFill>
                <a:latin typeface="Open Sans"/>
                <a:ea typeface="Open Sans"/>
                <a:cs typeface="Open Sans"/>
                <a:sym typeface="Open Sans"/>
              </a:rPr>
              <a:t>Parallel high performance ML algorithms</a:t>
            </a:r>
          </a:p>
          <a:p>
            <a:pPr lvl="1" indent="-361950">
              <a:lnSpc>
                <a:spcPct val="150000"/>
              </a:lnSpc>
              <a:spcBef>
                <a:spcPts val="800"/>
              </a:spcBef>
              <a:buClr>
                <a:srgbClr val="434343"/>
              </a:buClr>
              <a:buSzPts val="2100"/>
              <a:buFont typeface="Open Sans"/>
              <a:buChar char="●"/>
            </a:pPr>
            <a:r>
              <a:rPr lang="en-US" sz="1700" dirty="0">
                <a:solidFill>
                  <a:srgbClr val="434343"/>
                </a:solidFill>
                <a:latin typeface="Open Sans"/>
                <a:ea typeface="Open Sans"/>
                <a:cs typeface="Open Sans"/>
                <a:sym typeface="Open Sans"/>
              </a:rPr>
              <a:t>High Performance Spark, Hadoop, Storm</a:t>
            </a:r>
          </a:p>
          <a:p>
            <a:pPr>
              <a:lnSpc>
                <a:spcPct val="150000"/>
              </a:lnSpc>
              <a:buClr>
                <a:srgbClr val="434343"/>
              </a:buClr>
              <a:buFont typeface="Open Sans"/>
              <a:buChar char="●"/>
            </a:pPr>
            <a:r>
              <a:rPr lang="en-US" sz="2000" b="1" dirty="0">
                <a:solidFill>
                  <a:srgbClr val="434343"/>
                </a:solidFill>
                <a:latin typeface="Open Sans"/>
                <a:ea typeface="Open Sans"/>
                <a:cs typeface="Open Sans"/>
                <a:sym typeface="Open Sans"/>
              </a:rPr>
              <a:t>9 scenarios for </a:t>
            </a:r>
            <a:r>
              <a:rPr lang="en-US" sz="2000" b="1" dirty="0" err="1">
                <a:solidFill>
                  <a:srgbClr val="434343"/>
                </a:solidFill>
                <a:latin typeface="Open Sans"/>
                <a:ea typeface="Open Sans"/>
                <a:cs typeface="Open Sans"/>
                <a:sym typeface="Open Sans"/>
              </a:rPr>
              <a:t>MLforHPC</a:t>
            </a:r>
            <a:endParaRPr lang="en-US" sz="2000" b="1" dirty="0">
              <a:solidFill>
                <a:srgbClr val="434343"/>
              </a:solidFill>
              <a:latin typeface="Open Sans"/>
              <a:ea typeface="Open Sans"/>
              <a:cs typeface="Open Sans"/>
              <a:sym typeface="Open Sans"/>
            </a:endParaRPr>
          </a:p>
          <a:p>
            <a:pPr lvl="1">
              <a:lnSpc>
                <a:spcPct val="150000"/>
              </a:lnSpc>
              <a:buClr>
                <a:srgbClr val="434343"/>
              </a:buClr>
              <a:buFont typeface="Open Sans"/>
              <a:buChar char="●"/>
            </a:pPr>
            <a:r>
              <a:rPr lang="en-US" sz="1700" dirty="0">
                <a:solidFill>
                  <a:srgbClr val="434343"/>
                </a:solidFill>
                <a:latin typeface="Open Sans"/>
                <a:ea typeface="Open Sans"/>
                <a:cs typeface="Open Sans"/>
                <a:sym typeface="Open Sans"/>
              </a:rPr>
              <a:t>Illustrate 3 scenarios</a:t>
            </a:r>
          </a:p>
          <a:p>
            <a:pPr lvl="1">
              <a:lnSpc>
                <a:spcPct val="150000"/>
              </a:lnSpc>
              <a:buClr>
                <a:srgbClr val="434343"/>
              </a:buClr>
              <a:buFont typeface="Open Sans"/>
              <a:buChar char="●"/>
            </a:pPr>
            <a:r>
              <a:rPr lang="en-US" sz="1700" dirty="0">
                <a:solidFill>
                  <a:srgbClr val="434343"/>
                </a:solidFill>
                <a:latin typeface="Open Sans"/>
                <a:ea typeface="Open Sans"/>
                <a:cs typeface="Open Sans"/>
                <a:sym typeface="Open Sans"/>
              </a:rPr>
              <a:t>Transform Computational Biology</a:t>
            </a:r>
          </a:p>
          <a:p>
            <a:pPr lvl="1">
              <a:lnSpc>
                <a:spcPct val="150000"/>
              </a:lnSpc>
              <a:buClr>
                <a:srgbClr val="434343"/>
              </a:buClr>
              <a:buFont typeface="Open Sans"/>
              <a:buChar char="●"/>
            </a:pPr>
            <a:r>
              <a:rPr lang="en-US" sz="1700" dirty="0">
                <a:solidFill>
                  <a:srgbClr val="434343"/>
                </a:solidFill>
                <a:latin typeface="Open Sans"/>
                <a:ea typeface="Open Sans"/>
                <a:cs typeface="Open Sans"/>
                <a:sym typeface="Open Sans"/>
              </a:rPr>
              <a:t>Research Issues</a:t>
            </a:r>
            <a:endParaRPr sz="1700" dirty="0">
              <a:solidFill>
                <a:srgbClr val="434343"/>
              </a:solidFill>
              <a:latin typeface="Open Sans"/>
              <a:ea typeface="Open Sans"/>
              <a:cs typeface="Open Sans"/>
              <a:sym typeface="Open Sans"/>
            </a:endParaRPr>
          </a:p>
        </p:txBody>
      </p:sp>
      <p:cxnSp>
        <p:nvCxnSpPr>
          <p:cNvPr id="439" name="Google Shape;439;p58"/>
          <p:cNvCxnSpPr/>
          <p:nvPr/>
        </p:nvCxnSpPr>
        <p:spPr>
          <a:xfrm>
            <a:off x="407325" y="2956525"/>
            <a:ext cx="1887900" cy="0"/>
          </a:xfrm>
          <a:prstGeom prst="straightConnector1">
            <a:avLst/>
          </a:prstGeom>
          <a:noFill/>
          <a:ln w="19050" cap="flat" cmpd="sng">
            <a:solidFill>
              <a:srgbClr val="B30838"/>
            </a:solidFill>
            <a:prstDash val="solid"/>
            <a:round/>
            <a:headEnd type="none" w="med" len="med"/>
            <a:tailEnd type="none" w="med" len="med"/>
          </a:ln>
        </p:spPr>
      </p:cxnSp>
    </p:spTree>
    <p:extLst>
      <p:ext uri="{BB962C8B-B14F-4D97-AF65-F5344CB8AC3E}">
        <p14:creationId xmlns:p14="http://schemas.microsoft.com/office/powerpoint/2010/main" val="2028989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78"/>
          <p:cNvPicPr preferRelativeResize="0"/>
          <p:nvPr/>
        </p:nvPicPr>
        <p:blipFill rotWithShape="1">
          <a:blip r:embed="rId3">
            <a:alphaModFix/>
          </a:blip>
          <a:srcRect l="22120" r="17768"/>
          <a:stretch/>
        </p:blipFill>
        <p:spPr>
          <a:xfrm>
            <a:off x="4232975" y="207125"/>
            <a:ext cx="4562749" cy="4335724"/>
          </a:xfrm>
          <a:prstGeom prst="rect">
            <a:avLst/>
          </a:prstGeom>
          <a:noFill/>
          <a:ln>
            <a:noFill/>
          </a:ln>
        </p:spPr>
      </p:pic>
      <p:sp>
        <p:nvSpPr>
          <p:cNvPr id="641" name="Google Shape;641;p78"/>
          <p:cNvSpPr/>
          <p:nvPr/>
        </p:nvSpPr>
        <p:spPr>
          <a:xfrm>
            <a:off x="278275" y="1181350"/>
            <a:ext cx="3408600" cy="2277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8"/>
          <p:cNvSpPr txBox="1">
            <a:spLocks noGrp="1"/>
          </p:cNvSpPr>
          <p:nvPr>
            <p:ph type="body" idx="1"/>
          </p:nvPr>
        </p:nvSpPr>
        <p:spPr>
          <a:xfrm>
            <a:off x="278275" y="1257550"/>
            <a:ext cx="3215100" cy="2277600"/>
          </a:xfrm>
          <a:prstGeom prst="rect">
            <a:avLst/>
          </a:prstGeom>
          <a:noFill/>
          <a:ln>
            <a:noFill/>
          </a:ln>
        </p:spPr>
        <p:txBody>
          <a:bodyPr spcFirstLastPara="1" wrap="square" lIns="68575" tIns="34275" rIns="68575" bIns="34275" anchor="t" anchorCtr="0">
            <a:noAutofit/>
          </a:bodyPr>
          <a:lstStyle/>
          <a:p>
            <a:pPr marL="457200" lvl="0" indent="-323850" algn="l" rtl="0">
              <a:lnSpc>
                <a:spcPct val="115000"/>
              </a:lnSpc>
              <a:spcBef>
                <a:spcPts val="800"/>
              </a:spcBef>
              <a:spcAft>
                <a:spcPts val="0"/>
              </a:spcAft>
              <a:buSzPts val="1500"/>
              <a:buFont typeface="Open Sans"/>
              <a:buChar char="•"/>
            </a:pPr>
            <a:r>
              <a:rPr lang="en" sz="1500">
                <a:latin typeface="Open Sans"/>
                <a:ea typeface="Open Sans"/>
                <a:cs typeface="Open Sans"/>
                <a:sym typeface="Open Sans"/>
              </a:rPr>
              <a:t>ML for optimizing parallel computing (load balancing)</a:t>
            </a:r>
            <a:endParaRPr sz="1500">
              <a:latin typeface="Open Sans"/>
              <a:ea typeface="Open Sans"/>
              <a:cs typeface="Open Sans"/>
              <a:sym typeface="Open Sans"/>
            </a:endParaRPr>
          </a:p>
          <a:p>
            <a:pPr marL="457200" lvl="0" indent="-323850" algn="l" rtl="0">
              <a:lnSpc>
                <a:spcPct val="115000"/>
              </a:lnSpc>
              <a:spcBef>
                <a:spcPts val="800"/>
              </a:spcBef>
              <a:spcAft>
                <a:spcPts val="0"/>
              </a:spcAft>
              <a:buSzPts val="1500"/>
              <a:buFont typeface="Open Sans"/>
              <a:buChar char="•"/>
            </a:pPr>
            <a:r>
              <a:rPr lang="en" sz="1500">
                <a:latin typeface="Open Sans"/>
                <a:ea typeface="Open Sans"/>
                <a:cs typeface="Open Sans"/>
                <a:sym typeface="Open Sans"/>
              </a:rPr>
              <a:t>Learned Index Structure</a:t>
            </a:r>
            <a:endParaRPr sz="1500">
              <a:latin typeface="Open Sans"/>
              <a:ea typeface="Open Sans"/>
              <a:cs typeface="Open Sans"/>
              <a:sym typeface="Open Sans"/>
            </a:endParaRPr>
          </a:p>
          <a:p>
            <a:pPr marL="457200" lvl="0" indent="-323850" algn="l" rtl="0">
              <a:lnSpc>
                <a:spcPct val="115000"/>
              </a:lnSpc>
              <a:spcBef>
                <a:spcPts val="800"/>
              </a:spcBef>
              <a:spcAft>
                <a:spcPts val="0"/>
              </a:spcAft>
              <a:buSzPts val="1500"/>
              <a:buFont typeface="Open Sans"/>
              <a:buChar char="•"/>
            </a:pPr>
            <a:r>
              <a:rPr lang="en" sz="1500">
                <a:latin typeface="Open Sans"/>
                <a:ea typeface="Open Sans"/>
                <a:cs typeface="Open Sans"/>
                <a:sym typeface="Open Sans"/>
              </a:rPr>
              <a:t>ML for Data-center Efficiency</a:t>
            </a:r>
            <a:endParaRPr sz="1500">
              <a:latin typeface="Open Sans"/>
              <a:ea typeface="Open Sans"/>
              <a:cs typeface="Open Sans"/>
              <a:sym typeface="Open Sans"/>
            </a:endParaRPr>
          </a:p>
          <a:p>
            <a:pPr marL="457200" lvl="0" indent="-323850" algn="l" rtl="0">
              <a:lnSpc>
                <a:spcPct val="115000"/>
              </a:lnSpc>
              <a:spcBef>
                <a:spcPts val="800"/>
              </a:spcBef>
              <a:spcAft>
                <a:spcPts val="0"/>
              </a:spcAft>
              <a:buSzPts val="1500"/>
              <a:buFont typeface="Open Sans"/>
              <a:buChar char="•"/>
            </a:pPr>
            <a:r>
              <a:rPr lang="en" sz="1500">
                <a:latin typeface="Open Sans"/>
                <a:ea typeface="Open Sans"/>
                <a:cs typeface="Open Sans"/>
                <a:sym typeface="Open Sans"/>
              </a:rPr>
              <a:t>ML to replace heuristics and user choices (Autotuning)</a:t>
            </a:r>
            <a:endParaRPr sz="1500">
              <a:latin typeface="Open Sans"/>
              <a:ea typeface="Open Sans"/>
              <a:cs typeface="Open Sans"/>
              <a:sym typeface="Open Sans"/>
            </a:endParaRPr>
          </a:p>
        </p:txBody>
      </p:sp>
      <p:cxnSp>
        <p:nvCxnSpPr>
          <p:cNvPr id="644" name="Google Shape;644;p78"/>
          <p:cNvCxnSpPr/>
          <p:nvPr/>
        </p:nvCxnSpPr>
        <p:spPr>
          <a:xfrm>
            <a:off x="278275" y="975325"/>
            <a:ext cx="1887900" cy="0"/>
          </a:xfrm>
          <a:prstGeom prst="straightConnector1">
            <a:avLst/>
          </a:prstGeom>
          <a:noFill/>
          <a:ln w="19050" cap="flat" cmpd="sng">
            <a:solidFill>
              <a:srgbClr val="B30838"/>
            </a:solidFill>
            <a:prstDash val="solid"/>
            <a:round/>
            <a:headEnd type="none" w="med" len="med"/>
            <a:tailEnd type="none" w="med" len="med"/>
          </a:ln>
        </p:spPr>
      </p:cxnSp>
      <p:sp>
        <p:nvSpPr>
          <p:cNvPr id="645" name="Google Shape;645;p78"/>
          <p:cNvSpPr txBox="1">
            <a:spLocks noGrp="1"/>
          </p:cNvSpPr>
          <p:nvPr>
            <p:ph type="title"/>
          </p:nvPr>
        </p:nvSpPr>
        <p:spPr>
          <a:xfrm>
            <a:off x="207725" y="259825"/>
            <a:ext cx="64236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2000">
                <a:solidFill>
                  <a:srgbClr val="515151"/>
                </a:solidFill>
              </a:rPr>
              <a:t>Dean at NeurIPS </a:t>
            </a:r>
            <a:endParaRPr sz="2000">
              <a:solidFill>
                <a:srgbClr val="515151"/>
              </a:solidFill>
            </a:endParaRPr>
          </a:p>
          <a:p>
            <a:pPr marL="0" lvl="0" indent="0" algn="l" rtl="0">
              <a:lnSpc>
                <a:spcPct val="115000"/>
              </a:lnSpc>
              <a:spcBef>
                <a:spcPts val="0"/>
              </a:spcBef>
              <a:spcAft>
                <a:spcPts val="0"/>
              </a:spcAft>
              <a:buNone/>
            </a:pPr>
            <a:r>
              <a:rPr lang="en" sz="1400">
                <a:solidFill>
                  <a:srgbClr val="515151"/>
                </a:solidFill>
              </a:rPr>
              <a:t>DECEMBER 2017</a:t>
            </a:r>
            <a:endParaRPr sz="1400">
              <a:solidFill>
                <a:srgbClr val="515151"/>
              </a:solidFill>
            </a:endParaRPr>
          </a:p>
        </p:txBody>
      </p:sp>
      <p:sp>
        <p:nvSpPr>
          <p:cNvPr id="646" name="Google Shape;646;p78"/>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4" name="Google Shape;654;p79"/>
          <p:cNvSpPr txBox="1">
            <a:spLocks noGrp="1"/>
          </p:cNvSpPr>
          <p:nvPr>
            <p:ph type="title"/>
          </p:nvPr>
        </p:nvSpPr>
        <p:spPr>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dirty="0">
                <a:solidFill>
                  <a:srgbClr val="515151"/>
                </a:solidFill>
              </a:rPr>
              <a:t>Implications of Machine Learning for Systems and Systems for Machine Learning</a:t>
            </a:r>
            <a:endParaRPr sz="2000" b="0" dirty="0">
              <a:solidFill>
                <a:srgbClr val="515151"/>
              </a:solidFill>
              <a:latin typeface="Open Sans SemiBold"/>
              <a:ea typeface="Open Sans SemiBold"/>
              <a:cs typeface="Open Sans SemiBold"/>
              <a:sym typeface="Open Sans SemiBold"/>
            </a:endParaRPr>
          </a:p>
        </p:txBody>
      </p:sp>
      <p:sp>
        <p:nvSpPr>
          <p:cNvPr id="651" name="Google Shape;651;p79"/>
          <p:cNvSpPr txBox="1">
            <a:spLocks noGrp="1"/>
          </p:cNvSpPr>
          <p:nvPr>
            <p:ph type="body" idx="1"/>
          </p:nvPr>
        </p:nvSpPr>
        <p:spPr>
          <a:xfrm>
            <a:off x="118334" y="1070768"/>
            <a:ext cx="8324566" cy="3263504"/>
          </a:xfrm>
          <a:prstGeom prst="rect">
            <a:avLst/>
          </a:prstGeom>
          <a:noFill/>
          <a:ln>
            <a:noFill/>
          </a:ln>
        </p:spPr>
        <p:txBody>
          <a:bodyPr spcFirstLastPara="1" wrap="square" lIns="68575" tIns="34275" rIns="68575" bIns="34275" anchor="t" anchorCtr="0">
            <a:noAutofit/>
          </a:bodyPr>
          <a:lstStyle/>
          <a:p>
            <a:pPr marL="457200" lvl="0" indent="-317500" algn="l" rtl="0">
              <a:lnSpc>
                <a:spcPct val="100000"/>
              </a:lnSpc>
              <a:spcBef>
                <a:spcPts val="800"/>
              </a:spcBef>
              <a:spcAft>
                <a:spcPts val="0"/>
              </a:spcAft>
              <a:buSzPts val="1400"/>
              <a:buFont typeface="Open Sans"/>
              <a:buChar char="•"/>
            </a:pPr>
            <a:r>
              <a:rPr lang="en" sz="1400" dirty="0">
                <a:latin typeface="Open Sans"/>
                <a:ea typeface="Open Sans"/>
                <a:cs typeface="Open Sans"/>
                <a:sym typeface="Open Sans"/>
              </a:rPr>
              <a:t>We could replace “Systems” by “Cyberinfrastructure” or by “HPC” </a:t>
            </a:r>
          </a:p>
          <a:p>
            <a:pPr marL="457200" lvl="0" indent="-317500" algn="l" rtl="0">
              <a:lnSpc>
                <a:spcPct val="100000"/>
              </a:lnSpc>
              <a:spcBef>
                <a:spcPts val="800"/>
              </a:spcBef>
              <a:spcAft>
                <a:spcPts val="0"/>
              </a:spcAft>
              <a:buSzPts val="1400"/>
              <a:buFont typeface="Open Sans"/>
              <a:buChar char="•"/>
            </a:pPr>
            <a:r>
              <a:rPr lang="en" sz="1400" dirty="0">
                <a:latin typeface="Open Sans"/>
                <a:ea typeface="Open Sans"/>
                <a:cs typeface="Open Sans"/>
                <a:sym typeface="Open Sans"/>
              </a:rPr>
              <a:t>I use HPC as we are aiming at systems that support big data or big simulations and almost by (my) definition could naturally involve HPC.</a:t>
            </a:r>
            <a:endParaRPr sz="1400" dirty="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dirty="0">
                <a:latin typeface="Open Sans"/>
                <a:ea typeface="Open Sans"/>
                <a:cs typeface="Open Sans"/>
                <a:sym typeface="Open Sans"/>
              </a:rPr>
              <a:t>So we get </a:t>
            </a:r>
            <a:r>
              <a:rPr lang="en" sz="1400" b="1" dirty="0">
                <a:latin typeface="Open Sans"/>
                <a:ea typeface="Open Sans"/>
                <a:cs typeface="Open Sans"/>
                <a:sym typeface="Open Sans"/>
              </a:rPr>
              <a:t>ML for HPC</a:t>
            </a:r>
            <a:r>
              <a:rPr lang="en" sz="1400" dirty="0">
                <a:latin typeface="Open Sans"/>
                <a:ea typeface="Open Sans"/>
                <a:cs typeface="Open Sans"/>
                <a:sym typeface="Open Sans"/>
              </a:rPr>
              <a:t> and </a:t>
            </a:r>
            <a:r>
              <a:rPr lang="en" sz="1400" b="1" dirty="0">
                <a:latin typeface="Open Sans"/>
                <a:ea typeface="Open Sans"/>
                <a:cs typeface="Open Sans"/>
                <a:sym typeface="Open Sans"/>
              </a:rPr>
              <a:t>HPC for ML</a:t>
            </a:r>
            <a:endParaRPr sz="1400" dirty="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b="1" dirty="0">
                <a:latin typeface="Open Sans"/>
                <a:ea typeface="Open Sans"/>
                <a:cs typeface="Open Sans"/>
                <a:sym typeface="Open Sans"/>
              </a:rPr>
              <a:t>HPC for ML</a:t>
            </a:r>
            <a:r>
              <a:rPr lang="en" sz="1400" dirty="0">
                <a:latin typeface="Open Sans"/>
                <a:ea typeface="Open Sans"/>
                <a:cs typeface="Open Sans"/>
                <a:sym typeface="Open Sans"/>
              </a:rPr>
              <a:t> is very important but has been quite well studied and understood</a:t>
            </a:r>
            <a:endParaRPr sz="1400" dirty="0">
              <a:latin typeface="Open Sans"/>
              <a:ea typeface="Open Sans"/>
              <a:cs typeface="Open Sans"/>
              <a:sym typeface="Open Sans"/>
            </a:endParaRPr>
          </a:p>
          <a:p>
            <a:pPr marL="914400" lvl="1" indent="-317500" algn="l" rtl="0">
              <a:lnSpc>
                <a:spcPct val="115000"/>
              </a:lnSpc>
              <a:spcBef>
                <a:spcPts val="800"/>
              </a:spcBef>
              <a:spcAft>
                <a:spcPts val="0"/>
              </a:spcAft>
              <a:buSzPts val="1400"/>
              <a:buFont typeface="Open Sans"/>
              <a:buChar char="•"/>
            </a:pPr>
            <a:r>
              <a:rPr lang="en" sz="1400" dirty="0">
                <a:latin typeface="Open Sans"/>
                <a:ea typeface="Open Sans"/>
                <a:cs typeface="Open Sans"/>
                <a:sym typeface="Open Sans"/>
              </a:rPr>
              <a:t>It makes  data analytics run much faster</a:t>
            </a:r>
            <a:endParaRPr sz="1400" dirty="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b="1" dirty="0">
                <a:latin typeface="Open Sans"/>
                <a:ea typeface="Open Sans"/>
                <a:cs typeface="Open Sans"/>
                <a:sym typeface="Open Sans"/>
              </a:rPr>
              <a:t>ML for HPC</a:t>
            </a:r>
            <a:r>
              <a:rPr lang="en" sz="1400" dirty="0">
                <a:latin typeface="Open Sans"/>
                <a:ea typeface="Open Sans"/>
                <a:cs typeface="Open Sans"/>
                <a:sym typeface="Open Sans"/>
              </a:rPr>
              <a:t> is transformative both as a technology and for application progress enabled</a:t>
            </a:r>
            <a:endParaRPr sz="1400" dirty="0">
              <a:latin typeface="Open Sans"/>
              <a:ea typeface="Open Sans"/>
              <a:cs typeface="Open Sans"/>
              <a:sym typeface="Open Sans"/>
            </a:endParaRPr>
          </a:p>
          <a:p>
            <a:pPr marL="914400" lvl="1" indent="-317500" algn="l" rtl="0">
              <a:lnSpc>
                <a:spcPct val="115000"/>
              </a:lnSpc>
              <a:spcBef>
                <a:spcPts val="800"/>
              </a:spcBef>
              <a:spcAft>
                <a:spcPts val="0"/>
              </a:spcAft>
              <a:buSzPts val="1400"/>
              <a:buFont typeface="Open Sans"/>
              <a:buChar char="•"/>
            </a:pPr>
            <a:r>
              <a:rPr lang="en" sz="1400" dirty="0">
                <a:latin typeface="Open Sans"/>
                <a:ea typeface="Open Sans"/>
                <a:cs typeface="Open Sans"/>
                <a:sym typeface="Open Sans"/>
              </a:rPr>
              <a:t>If it is ML for HPC running ML, then we have the creepy situation of the AI supercomputer improving itself</a:t>
            </a:r>
            <a:endParaRPr sz="1400" dirty="0">
              <a:latin typeface="Open Sans"/>
              <a:ea typeface="Open Sans"/>
              <a:cs typeface="Open Sans"/>
              <a:sym typeface="Open Sans"/>
            </a:endParaRPr>
          </a:p>
          <a:p>
            <a:pPr marL="914400" lvl="1" indent="-317500" algn="l" rtl="0">
              <a:lnSpc>
                <a:spcPct val="115000"/>
              </a:lnSpc>
              <a:spcBef>
                <a:spcPts val="800"/>
              </a:spcBef>
              <a:spcAft>
                <a:spcPts val="0"/>
              </a:spcAft>
              <a:buSzPts val="1400"/>
              <a:buFont typeface="Open Sans"/>
              <a:buChar char="•"/>
            </a:pPr>
            <a:r>
              <a:rPr lang="en" sz="1400" dirty="0">
                <a:latin typeface="Open Sans"/>
                <a:ea typeface="Open Sans"/>
                <a:cs typeface="Open Sans"/>
                <a:sym typeface="Open Sans"/>
              </a:rPr>
              <a:t>Microsoft 2018 faculty summit discussed ML to improve Big Data systems e.g. configure database system.</a:t>
            </a:r>
            <a:endParaRPr sz="1400" dirty="0">
              <a:latin typeface="Open Sans"/>
              <a:ea typeface="Open Sans"/>
              <a:cs typeface="Open Sans"/>
              <a:sym typeface="Open Sans"/>
            </a:endParaRPr>
          </a:p>
        </p:txBody>
      </p:sp>
      <p:sp>
        <p:nvSpPr>
          <p:cNvPr id="655" name="Google Shape;655;p79"/>
          <p:cNvSpPr txBox="1">
            <a:spLocks noGrp="1"/>
          </p:cNvSpPr>
          <p:nvPr>
            <p:ph type="sldNum" idx="2"/>
          </p:nvPr>
        </p:nvSpPr>
        <p:spPr>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13</a:t>
            </a:fld>
            <a:endParaRPr/>
          </a:p>
        </p:txBody>
      </p:sp>
      <p:cxnSp>
        <p:nvCxnSpPr>
          <p:cNvPr id="653" name="Google Shape;653;p79"/>
          <p:cNvCxnSpPr/>
          <p:nvPr/>
        </p:nvCxnSpPr>
        <p:spPr>
          <a:xfrm>
            <a:off x="278275" y="1016750"/>
            <a:ext cx="1887900" cy="0"/>
          </a:xfrm>
          <a:prstGeom prst="straightConnector1">
            <a:avLst/>
          </a:prstGeom>
          <a:noFill/>
          <a:ln w="19050" cap="flat" cmpd="sng">
            <a:solidFill>
              <a:srgbClr val="B30838"/>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81"/>
          <p:cNvSpPr txBox="1">
            <a:spLocks noGrp="1"/>
          </p:cNvSpPr>
          <p:nvPr>
            <p:ph type="ctrTitle"/>
          </p:nvPr>
        </p:nvSpPr>
        <p:spPr>
          <a:xfrm>
            <a:off x="1143000" y="841772"/>
            <a:ext cx="6575612" cy="1073089"/>
          </a:xfrm>
          <a:prstGeom prst="rect">
            <a:avLst/>
          </a:prstGeom>
          <a:noFill/>
          <a:ln>
            <a:noFill/>
          </a:ln>
        </p:spPr>
        <p:txBody>
          <a:bodyPr spcFirstLastPara="1" wrap="square" lIns="68575" tIns="34275" rIns="68575" bIns="34275" anchor="b" anchorCtr="0">
            <a:noAutofit/>
          </a:bodyPr>
          <a:lstStyle/>
          <a:p>
            <a:pPr lvl="0"/>
            <a:r>
              <a:rPr lang="en-US" sz="4800" dirty="0" err="1">
                <a:solidFill>
                  <a:srgbClr val="C00000"/>
                </a:solidFill>
              </a:rPr>
              <a:t>HPCforML</a:t>
            </a:r>
            <a:endParaRPr b="0" dirty="0"/>
          </a:p>
        </p:txBody>
      </p:sp>
      <p:sp>
        <p:nvSpPr>
          <p:cNvPr id="2" name="Subtitle 1">
            <a:extLst>
              <a:ext uri="{FF2B5EF4-FFF2-40B4-BE49-F238E27FC236}">
                <a16:creationId xmlns:a16="http://schemas.microsoft.com/office/drawing/2014/main" id="{6F1AADE5-06C1-43C0-97A8-75678A729351}"/>
              </a:ext>
            </a:extLst>
          </p:cNvPr>
          <p:cNvSpPr>
            <a:spLocks noGrp="1"/>
          </p:cNvSpPr>
          <p:nvPr>
            <p:ph type="subTitle" idx="1"/>
          </p:nvPr>
        </p:nvSpPr>
        <p:spPr>
          <a:xfrm>
            <a:off x="242048" y="2701528"/>
            <a:ext cx="8433994" cy="1241821"/>
          </a:xfrm>
        </p:spPr>
        <p:txBody>
          <a:bodyPr/>
          <a:lstStyle/>
          <a:p>
            <a:pPr algn="l">
              <a:buFont typeface="Arial" panose="020B0604020202020204" pitchFamily="34" charset="0"/>
              <a:buChar char="•"/>
            </a:pPr>
            <a:r>
              <a:rPr lang="en-US" b="1" dirty="0"/>
              <a:t>Parallel Big Data Analytics in some ways like parallel Big Simulation</a:t>
            </a:r>
          </a:p>
          <a:p>
            <a:pPr algn="l">
              <a:buFont typeface="Arial" panose="020B0604020202020204" pitchFamily="34" charset="0"/>
              <a:buChar char="•"/>
            </a:pPr>
            <a:r>
              <a:rPr lang="en-US" b="1" dirty="0"/>
              <a:t>Twister2</a:t>
            </a:r>
            <a:r>
              <a:rPr lang="en-US" dirty="0"/>
              <a:t> </a:t>
            </a:r>
            <a:r>
              <a:rPr lang="en" dirty="0"/>
              <a:t>Im</a:t>
            </a:r>
            <a:r>
              <a:rPr lang="en-US" dirty="0" err="1"/>
              <a:t>plements</a:t>
            </a:r>
            <a:r>
              <a:rPr lang="en-US" dirty="0"/>
              <a:t> </a:t>
            </a:r>
            <a:r>
              <a:rPr lang="en-US" b="1" dirty="0" err="1"/>
              <a:t>HPCforML</a:t>
            </a:r>
            <a:r>
              <a:rPr lang="en-US" dirty="0"/>
              <a:t> as </a:t>
            </a:r>
            <a:r>
              <a:rPr lang="en-US" b="1" dirty="0"/>
              <a:t>HPC-ABDS</a:t>
            </a:r>
            <a:r>
              <a:rPr lang="en-US" dirty="0"/>
              <a:t> and supports </a:t>
            </a:r>
            <a:r>
              <a:rPr lang="en-US" b="1" dirty="0" err="1"/>
              <a:t>MLforHPC</a:t>
            </a:r>
            <a:endParaRPr lang="en-US" b="1" dirty="0"/>
          </a:p>
        </p:txBody>
      </p:sp>
      <p:sp>
        <p:nvSpPr>
          <p:cNvPr id="671" name="Google Shape;671;p81"/>
          <p:cNvSpPr txBox="1">
            <a:spLocks noGrp="1"/>
          </p:cNvSpPr>
          <p:nvPr>
            <p:ph type="dt" idx="10"/>
          </p:nvPr>
        </p:nvSpPr>
        <p:spPr>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8/20/2019</a:t>
            </a:r>
            <a:endParaRPr dirty="0"/>
          </a:p>
        </p:txBody>
      </p:sp>
      <p:sp>
        <p:nvSpPr>
          <p:cNvPr id="672" name="Google Shape;672;p81"/>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14</a:t>
            </a:fld>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cxnSp>
        <p:nvCxnSpPr>
          <p:cNvPr id="1086" name="Google Shape;1086;p119"/>
          <p:cNvCxnSpPr/>
          <p:nvPr/>
        </p:nvCxnSpPr>
        <p:spPr>
          <a:xfrm>
            <a:off x="430675" y="968950"/>
            <a:ext cx="1887900" cy="0"/>
          </a:xfrm>
          <a:prstGeom prst="straightConnector1">
            <a:avLst/>
          </a:prstGeom>
          <a:noFill/>
          <a:ln w="19050" cap="flat" cmpd="sng">
            <a:solidFill>
              <a:srgbClr val="B30838"/>
            </a:solidFill>
            <a:prstDash val="solid"/>
            <a:round/>
            <a:headEnd type="none" w="med" len="med"/>
            <a:tailEnd type="none" w="med" len="med"/>
          </a:ln>
        </p:spPr>
      </p:cxnSp>
      <p:sp>
        <p:nvSpPr>
          <p:cNvPr id="1087" name="Google Shape;1087;p119"/>
          <p:cNvSpPr txBox="1">
            <a:spLocks noGrp="1"/>
          </p:cNvSpPr>
          <p:nvPr>
            <p:ph type="title"/>
          </p:nvPr>
        </p:nvSpPr>
        <p:spPr>
          <a:xfrm>
            <a:off x="360000" y="195850"/>
            <a:ext cx="8159100" cy="4809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dirty="0">
                <a:solidFill>
                  <a:srgbClr val="515151"/>
                </a:solidFill>
              </a:rPr>
              <a:t>Big Data and Simulation Comparison of Difficulty in Parallelism</a:t>
            </a:r>
            <a:br>
              <a:rPr lang="en" sz="2000" dirty="0">
                <a:solidFill>
                  <a:srgbClr val="515151"/>
                </a:solidFill>
              </a:rPr>
            </a:br>
            <a:r>
              <a:rPr lang="en" sz="1600" dirty="0">
                <a:solidFill>
                  <a:srgbClr val="515151"/>
                </a:solidFill>
              </a:rPr>
              <a:t>Parallel Big Data Algorithms many issues in common with Parallel Simulations</a:t>
            </a:r>
            <a:endParaRPr sz="2000" dirty="0">
              <a:solidFill>
                <a:srgbClr val="515151"/>
              </a:solidFill>
            </a:endParaRPr>
          </a:p>
        </p:txBody>
      </p:sp>
      <p:sp>
        <p:nvSpPr>
          <p:cNvPr id="1088" name="Google Shape;1088;p119"/>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1089" name="Google Shape;1089;p119"/>
          <p:cNvPicPr preferRelativeResize="0"/>
          <p:nvPr/>
        </p:nvPicPr>
        <p:blipFill rotWithShape="1">
          <a:blip r:embed="rId3">
            <a:alphaModFix/>
          </a:blip>
          <a:srcRect l="517" t="1224"/>
          <a:stretch/>
        </p:blipFill>
        <p:spPr>
          <a:xfrm>
            <a:off x="430675" y="1114450"/>
            <a:ext cx="7635847" cy="3534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BD63-2DA1-43AE-B62E-E47272B4AB67}"/>
              </a:ext>
            </a:extLst>
          </p:cNvPr>
          <p:cNvSpPr>
            <a:spLocks noGrp="1"/>
          </p:cNvSpPr>
          <p:nvPr>
            <p:ph type="title"/>
          </p:nvPr>
        </p:nvSpPr>
        <p:spPr>
          <a:xfrm>
            <a:off x="181042" y="52370"/>
            <a:ext cx="8962957" cy="572700"/>
          </a:xfrm>
        </p:spPr>
        <p:txBody>
          <a:bodyPr/>
          <a:lstStyle/>
          <a:p>
            <a:r>
              <a:rPr lang="en-US" dirty="0"/>
              <a:t>Requirements for a Global AI Supercomputer</a:t>
            </a:r>
          </a:p>
        </p:txBody>
      </p:sp>
      <p:sp>
        <p:nvSpPr>
          <p:cNvPr id="3" name="Text Placeholder 2">
            <a:extLst>
              <a:ext uri="{FF2B5EF4-FFF2-40B4-BE49-F238E27FC236}">
                <a16:creationId xmlns:a16="http://schemas.microsoft.com/office/drawing/2014/main" id="{3F652C15-A674-4627-9175-8399A7F015F9}"/>
              </a:ext>
            </a:extLst>
          </p:cNvPr>
          <p:cNvSpPr>
            <a:spLocks noGrp="1"/>
          </p:cNvSpPr>
          <p:nvPr>
            <p:ph type="body" idx="1"/>
          </p:nvPr>
        </p:nvSpPr>
        <p:spPr>
          <a:xfrm>
            <a:off x="123441" y="409772"/>
            <a:ext cx="8520600" cy="3416400"/>
          </a:xfrm>
        </p:spPr>
        <p:txBody>
          <a:bodyPr/>
          <a:lstStyle/>
          <a:p>
            <a:pPr marL="596900" indent="-457200">
              <a:buFont typeface="+mj-lt"/>
              <a:buAutoNum type="arabicParenR"/>
            </a:pPr>
            <a:r>
              <a:rPr lang="en-US" dirty="0"/>
              <a:t>Support HPC simulation stack – MPI, Kepler (workflow), </a:t>
            </a:r>
            <a:r>
              <a:rPr lang="en-US" dirty="0" err="1"/>
              <a:t>Slurm</a:t>
            </a:r>
            <a:endParaRPr lang="en-US" dirty="0"/>
          </a:p>
          <a:p>
            <a:pPr lvl="1"/>
            <a:r>
              <a:rPr lang="en-US" dirty="0"/>
              <a:t>Fast network and nodes</a:t>
            </a:r>
          </a:p>
          <a:p>
            <a:pPr lvl="1"/>
            <a:r>
              <a:rPr lang="en-US" dirty="0"/>
              <a:t>Modest I/O constrains – shared backend </a:t>
            </a:r>
            <a:r>
              <a:rPr lang="en-US" dirty="0" err="1"/>
              <a:t>Lustre</a:t>
            </a:r>
            <a:endParaRPr lang="en-US" dirty="0"/>
          </a:p>
          <a:p>
            <a:pPr lvl="1"/>
            <a:r>
              <a:rPr lang="en-US" dirty="0"/>
              <a:t>Uses Shifter, Singularity but probably can change</a:t>
            </a:r>
          </a:p>
          <a:p>
            <a:pPr marL="596900" indent="-457200">
              <a:buFont typeface="+mj-lt"/>
              <a:buAutoNum type="arabicParenR"/>
            </a:pPr>
            <a:r>
              <a:rPr lang="en-US" dirty="0"/>
              <a:t>Support Apache Big Data stack – such as Spark, Storm, Hadoop, Flink, Docker, Kubernetes, Mesos or equivalent</a:t>
            </a:r>
          </a:p>
          <a:p>
            <a:pPr lvl="1"/>
            <a:r>
              <a:rPr lang="en-US" dirty="0"/>
              <a:t>Runs on hypervisors on shared systems; can support bare metal and use when machines but not individual nodes shared</a:t>
            </a:r>
          </a:p>
          <a:p>
            <a:pPr lvl="1"/>
            <a:r>
              <a:rPr lang="en-US" dirty="0"/>
              <a:t>Does workflow as dataflow in Spark</a:t>
            </a:r>
          </a:p>
          <a:p>
            <a:pPr lvl="1"/>
            <a:r>
              <a:rPr lang="en-US" dirty="0"/>
              <a:t>Several non optimized implementations</a:t>
            </a:r>
          </a:p>
          <a:p>
            <a:pPr lvl="1"/>
            <a:r>
              <a:rPr lang="en-US" dirty="0"/>
              <a:t>Large I/O; data from Computer, Repositories, Edge (streaming), Local disks</a:t>
            </a:r>
          </a:p>
          <a:p>
            <a:pPr marL="596900" indent="-457200">
              <a:buFont typeface="+mj-lt"/>
              <a:buAutoNum type="arabicParenR"/>
            </a:pPr>
            <a:r>
              <a:rPr lang="en-US" dirty="0"/>
              <a:t>Support Machine Learning – </a:t>
            </a:r>
            <a:r>
              <a:rPr lang="en-US" dirty="0" err="1"/>
              <a:t>Tensorflow</a:t>
            </a:r>
            <a:r>
              <a:rPr lang="en-US" dirty="0"/>
              <a:t>, </a:t>
            </a:r>
            <a:r>
              <a:rPr lang="en-US" dirty="0" err="1"/>
              <a:t>PyTorch</a:t>
            </a:r>
            <a:endParaRPr lang="en-US" dirty="0"/>
          </a:p>
          <a:p>
            <a:pPr lvl="1"/>
            <a:r>
              <a:rPr lang="en-US" dirty="0"/>
              <a:t>GPU, TPU, Fast Networks</a:t>
            </a:r>
          </a:p>
          <a:p>
            <a:pPr lvl="1"/>
            <a:r>
              <a:rPr lang="en-US" dirty="0"/>
              <a:t>Python front ends</a:t>
            </a:r>
          </a:p>
        </p:txBody>
      </p:sp>
      <p:sp>
        <p:nvSpPr>
          <p:cNvPr id="6" name="TextBox 5">
            <a:extLst>
              <a:ext uri="{FF2B5EF4-FFF2-40B4-BE49-F238E27FC236}">
                <a16:creationId xmlns:a16="http://schemas.microsoft.com/office/drawing/2014/main" id="{A8DCC6AF-D1B3-4A50-A2DC-DD8D12E3FBA4}"/>
              </a:ext>
            </a:extLst>
          </p:cNvPr>
          <p:cNvSpPr txBox="1"/>
          <p:nvPr/>
        </p:nvSpPr>
        <p:spPr>
          <a:xfrm>
            <a:off x="6546779" y="2944980"/>
            <a:ext cx="2212465" cy="307777"/>
          </a:xfrm>
          <a:prstGeom prst="rect">
            <a:avLst/>
          </a:prstGeom>
          <a:noFill/>
          <a:ln w="38100">
            <a:solidFill>
              <a:srgbClr val="FF0000"/>
            </a:solidFill>
          </a:ln>
        </p:spPr>
        <p:txBody>
          <a:bodyPr wrap="none" rtlCol="0">
            <a:spAutoFit/>
          </a:bodyPr>
          <a:lstStyle/>
          <a:p>
            <a:r>
              <a:rPr lang="en-US" b="1" dirty="0">
                <a:solidFill>
                  <a:srgbClr val="FF0000"/>
                </a:solidFill>
              </a:rPr>
              <a:t>All 3 must be integrated</a:t>
            </a:r>
          </a:p>
        </p:txBody>
      </p:sp>
      <p:sp>
        <p:nvSpPr>
          <p:cNvPr id="7" name="Slide Number Placeholder 6">
            <a:extLst>
              <a:ext uri="{FF2B5EF4-FFF2-40B4-BE49-F238E27FC236}">
                <a16:creationId xmlns:a16="http://schemas.microsoft.com/office/drawing/2014/main" id="{751A8E59-34EC-43C5-9895-9251948EB4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717021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2"/>
          <p:cNvSpPr txBox="1">
            <a:spLocks noGrp="1"/>
          </p:cNvSpPr>
          <p:nvPr>
            <p:ph type="title"/>
          </p:nvPr>
        </p:nvSpPr>
        <p:spPr>
          <a:xfrm>
            <a:off x="226208" y="-10136"/>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1100"/>
              <a:buFont typeface="Arial"/>
              <a:buNone/>
            </a:pPr>
            <a:r>
              <a:rPr lang="en" b="1" dirty="0"/>
              <a:t>Twister2 Highlights I</a:t>
            </a:r>
            <a:endParaRPr b="1" dirty="0"/>
          </a:p>
        </p:txBody>
      </p:sp>
      <p:sp>
        <p:nvSpPr>
          <p:cNvPr id="678" name="Google Shape;678;p82"/>
          <p:cNvSpPr txBox="1">
            <a:spLocks noGrp="1"/>
          </p:cNvSpPr>
          <p:nvPr>
            <p:ph type="body" idx="1"/>
          </p:nvPr>
        </p:nvSpPr>
        <p:spPr>
          <a:xfrm>
            <a:off x="27150" y="422250"/>
            <a:ext cx="9089700" cy="429900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600"/>
              </a:spcBef>
              <a:spcAft>
                <a:spcPts val="0"/>
              </a:spcAft>
              <a:buSzPts val="1800"/>
              <a:buChar char="●"/>
            </a:pPr>
            <a:r>
              <a:rPr lang="en" sz="2000" dirty="0">
                <a:latin typeface="+mj-lt"/>
              </a:rPr>
              <a:t>“Big Data Programming Environment” such as </a:t>
            </a:r>
            <a:r>
              <a:rPr lang="en" sz="2000" b="1" dirty="0">
                <a:latin typeface="+mj-lt"/>
              </a:rPr>
              <a:t>Hadoop, Spark, Flink, Storm, Heron </a:t>
            </a:r>
            <a:r>
              <a:rPr lang="en" sz="2000" dirty="0">
                <a:latin typeface="+mj-lt"/>
              </a:rPr>
              <a:t>but uses HPC wherever appropriate  and outperforms Apache systems – often by large factors</a:t>
            </a:r>
            <a:endParaRPr sz="2000" dirty="0">
              <a:latin typeface="+mj-lt"/>
            </a:endParaRPr>
          </a:p>
          <a:p>
            <a:pPr marL="457200" lvl="0" indent="-342900" algn="l" rtl="0">
              <a:lnSpc>
                <a:spcPct val="90000"/>
              </a:lnSpc>
              <a:spcBef>
                <a:spcPts val="600"/>
              </a:spcBef>
              <a:spcAft>
                <a:spcPts val="0"/>
              </a:spcAft>
              <a:buSzPts val="1800"/>
              <a:buChar char="●"/>
            </a:pPr>
            <a:r>
              <a:rPr lang="en" sz="2000" dirty="0">
                <a:latin typeface="+mj-lt"/>
              </a:rPr>
              <a:t>Runs preferably under </a:t>
            </a:r>
            <a:r>
              <a:rPr lang="en" sz="2000" b="1" dirty="0">
                <a:latin typeface="+mj-lt"/>
              </a:rPr>
              <a:t>Kubernetes Mesos Nomad </a:t>
            </a:r>
            <a:r>
              <a:rPr lang="en" sz="2000" dirty="0">
                <a:latin typeface="+mj-lt"/>
              </a:rPr>
              <a:t>but </a:t>
            </a:r>
            <a:r>
              <a:rPr lang="en" sz="2000" b="1" dirty="0">
                <a:latin typeface="+mj-lt"/>
              </a:rPr>
              <a:t>Slurm</a:t>
            </a:r>
            <a:r>
              <a:rPr lang="en" sz="2000" dirty="0">
                <a:latin typeface="+mj-lt"/>
              </a:rPr>
              <a:t> supported</a:t>
            </a:r>
            <a:endParaRPr sz="2000" dirty="0">
              <a:latin typeface="+mj-lt"/>
            </a:endParaRPr>
          </a:p>
          <a:p>
            <a:pPr marL="457200" lvl="0" indent="-342900" algn="l" rtl="0">
              <a:lnSpc>
                <a:spcPct val="90000"/>
              </a:lnSpc>
              <a:spcBef>
                <a:spcPts val="600"/>
              </a:spcBef>
              <a:spcAft>
                <a:spcPts val="0"/>
              </a:spcAft>
              <a:buSzPts val="1800"/>
              <a:buChar char="●"/>
            </a:pPr>
            <a:r>
              <a:rPr lang="en" sz="2000" dirty="0">
                <a:latin typeface="+mj-lt"/>
              </a:rPr>
              <a:t>Highlight is </a:t>
            </a:r>
            <a:r>
              <a:rPr lang="en" sz="2000" b="1" dirty="0">
                <a:latin typeface="+mj-lt"/>
              </a:rPr>
              <a:t>high performance dataflow </a:t>
            </a:r>
            <a:r>
              <a:rPr lang="en" sz="2000" dirty="0">
                <a:latin typeface="+mj-lt"/>
              </a:rPr>
              <a:t>supporting </a:t>
            </a:r>
            <a:r>
              <a:rPr lang="en" sz="2000" b="1" dirty="0">
                <a:latin typeface="+mj-lt"/>
              </a:rPr>
              <a:t>iteration</a:t>
            </a:r>
            <a:r>
              <a:rPr lang="en" sz="2000" dirty="0">
                <a:latin typeface="+mj-lt"/>
              </a:rPr>
              <a:t>, fine-grain, coarse grain, dynamic, synchronized, asynchronous, batch and streaming</a:t>
            </a:r>
            <a:endParaRPr sz="2000" dirty="0">
              <a:latin typeface="+mj-lt"/>
            </a:endParaRPr>
          </a:p>
          <a:p>
            <a:pPr marL="457200" lvl="0" indent="-342900" algn="l" rtl="0">
              <a:lnSpc>
                <a:spcPct val="90000"/>
              </a:lnSpc>
              <a:spcBef>
                <a:spcPts val="600"/>
              </a:spcBef>
              <a:spcAft>
                <a:spcPts val="0"/>
              </a:spcAft>
              <a:buSzPts val="1800"/>
              <a:buChar char="●"/>
            </a:pPr>
            <a:r>
              <a:rPr lang="en" sz="2000" dirty="0">
                <a:latin typeface="+mj-lt"/>
              </a:rPr>
              <a:t>Three distinct communication environments</a:t>
            </a:r>
            <a:endParaRPr sz="2000" dirty="0">
              <a:latin typeface="+mj-lt"/>
            </a:endParaRPr>
          </a:p>
          <a:p>
            <a:pPr marL="914378" lvl="1" indent="-317500" algn="l" rtl="0">
              <a:lnSpc>
                <a:spcPct val="90000"/>
              </a:lnSpc>
              <a:spcBef>
                <a:spcPts val="600"/>
              </a:spcBef>
              <a:spcAft>
                <a:spcPts val="0"/>
              </a:spcAft>
              <a:buSzPts val="1400"/>
              <a:buChar char="○"/>
            </a:pPr>
            <a:r>
              <a:rPr lang="en" b="1" dirty="0">
                <a:latin typeface="+mj-lt"/>
              </a:rPr>
              <a:t>DFW </a:t>
            </a:r>
            <a:r>
              <a:rPr lang="en" dirty="0">
                <a:latin typeface="+mj-lt"/>
              </a:rPr>
              <a:t>Dataflow with distinct source and target tasks; data not message level; Data-level Communications spilling to disks as needed</a:t>
            </a:r>
            <a:endParaRPr dirty="0">
              <a:latin typeface="+mj-lt"/>
            </a:endParaRPr>
          </a:p>
          <a:p>
            <a:pPr marL="914400" lvl="1" indent="-317500" algn="l" rtl="0">
              <a:lnSpc>
                <a:spcPct val="90000"/>
              </a:lnSpc>
              <a:spcBef>
                <a:spcPts val="600"/>
              </a:spcBef>
              <a:spcAft>
                <a:spcPts val="0"/>
              </a:spcAft>
              <a:buSzPts val="1400"/>
              <a:buChar char="○"/>
            </a:pPr>
            <a:r>
              <a:rPr lang="en" b="1" dirty="0">
                <a:latin typeface="+mj-lt"/>
              </a:rPr>
              <a:t>BSP </a:t>
            </a:r>
            <a:r>
              <a:rPr lang="en" dirty="0">
                <a:latin typeface="+mj-lt"/>
              </a:rPr>
              <a:t>for parallel programming; MPI is default. Inappropriate for dataflow</a:t>
            </a:r>
            <a:endParaRPr sz="1600" dirty="0">
              <a:latin typeface="+mj-lt"/>
            </a:endParaRPr>
          </a:p>
          <a:p>
            <a:pPr marL="914400" lvl="1" indent="-317500" algn="l" rtl="0">
              <a:lnSpc>
                <a:spcPct val="90000"/>
              </a:lnSpc>
              <a:spcBef>
                <a:spcPts val="600"/>
              </a:spcBef>
              <a:spcAft>
                <a:spcPts val="0"/>
              </a:spcAft>
              <a:buSzPts val="1400"/>
              <a:buChar char="○"/>
            </a:pPr>
            <a:r>
              <a:rPr lang="en" b="1" dirty="0">
                <a:latin typeface="+mj-lt"/>
              </a:rPr>
              <a:t>Storm API </a:t>
            </a:r>
            <a:r>
              <a:rPr lang="en" dirty="0">
                <a:latin typeface="+mj-lt"/>
              </a:rPr>
              <a:t>for streaming events with pub-sub such as Kafka</a:t>
            </a:r>
            <a:endParaRPr dirty="0">
              <a:latin typeface="+mj-lt"/>
            </a:endParaRPr>
          </a:p>
          <a:p>
            <a:pPr marL="457200" lvl="0" indent="-342900" algn="l" rtl="0">
              <a:lnSpc>
                <a:spcPct val="90000"/>
              </a:lnSpc>
              <a:spcBef>
                <a:spcPts val="600"/>
              </a:spcBef>
              <a:spcAft>
                <a:spcPts val="0"/>
              </a:spcAft>
              <a:buSzPts val="1800"/>
              <a:buChar char="●"/>
            </a:pPr>
            <a:r>
              <a:rPr lang="en" sz="2000" dirty="0">
                <a:latin typeface="+mj-lt"/>
              </a:rPr>
              <a:t>Rich state model (API) for objects supporting in-place, distributed, cached, </a:t>
            </a:r>
            <a:r>
              <a:rPr lang="en" sz="2000" b="1" dirty="0">
                <a:latin typeface="+mj-lt"/>
              </a:rPr>
              <a:t>RDD</a:t>
            </a:r>
            <a:r>
              <a:rPr lang="en" sz="2000" dirty="0">
                <a:latin typeface="+mj-lt"/>
              </a:rPr>
              <a:t> (Spark) style persistence with </a:t>
            </a:r>
            <a:r>
              <a:rPr lang="en" sz="2000" b="1" dirty="0">
                <a:latin typeface="+mj-lt"/>
              </a:rPr>
              <a:t>Tsets </a:t>
            </a:r>
            <a:r>
              <a:rPr lang="en" sz="2000" dirty="0">
                <a:latin typeface="+mj-lt"/>
              </a:rPr>
              <a:t>(see </a:t>
            </a:r>
            <a:r>
              <a:rPr lang="en" sz="2000" b="1" dirty="0">
                <a:latin typeface="+mj-lt"/>
              </a:rPr>
              <a:t>Pcollections</a:t>
            </a:r>
            <a:r>
              <a:rPr lang="en" sz="2000" dirty="0">
                <a:latin typeface="+mj-lt"/>
              </a:rPr>
              <a:t> in Beam, </a:t>
            </a:r>
            <a:r>
              <a:rPr lang="en" sz="2000" b="1" dirty="0">
                <a:latin typeface="+mj-lt"/>
              </a:rPr>
              <a:t>Datasets</a:t>
            </a:r>
            <a:r>
              <a:rPr lang="en" sz="2000" dirty="0">
                <a:latin typeface="+mj-lt"/>
              </a:rPr>
              <a:t> in Flink, </a:t>
            </a:r>
            <a:r>
              <a:rPr lang="en" sz="2000" b="1" dirty="0">
                <a:latin typeface="+mj-lt"/>
              </a:rPr>
              <a:t>Streamlets</a:t>
            </a:r>
            <a:r>
              <a:rPr lang="en" sz="2000" dirty="0">
                <a:latin typeface="+mj-lt"/>
              </a:rPr>
              <a:t> in Storm, Heron)</a:t>
            </a:r>
            <a:endParaRPr sz="2000" dirty="0">
              <a:latin typeface="+mj-lt"/>
            </a:endParaRPr>
          </a:p>
        </p:txBody>
      </p:sp>
      <p:sp>
        <p:nvSpPr>
          <p:cNvPr id="679" name="Google Shape;679;p8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3"/>
          <p:cNvSpPr txBox="1">
            <a:spLocks noGrp="1"/>
          </p:cNvSpPr>
          <p:nvPr>
            <p:ph type="title"/>
          </p:nvPr>
        </p:nvSpPr>
        <p:spPr>
          <a:xfrm>
            <a:off x="311700" y="852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100"/>
              <a:buNone/>
            </a:pPr>
            <a:r>
              <a:rPr lang="en" b="1" dirty="0"/>
              <a:t>Twister2 Highlights II</a:t>
            </a:r>
            <a:endParaRPr b="1" dirty="0"/>
          </a:p>
        </p:txBody>
      </p:sp>
      <p:sp>
        <p:nvSpPr>
          <p:cNvPr id="685" name="Google Shape;685;p83"/>
          <p:cNvSpPr txBox="1">
            <a:spLocks noGrp="1"/>
          </p:cNvSpPr>
          <p:nvPr>
            <p:ph type="body" idx="1"/>
          </p:nvPr>
        </p:nvSpPr>
        <p:spPr>
          <a:xfrm>
            <a:off x="0" y="657975"/>
            <a:ext cx="8835000" cy="4139777"/>
          </a:xfrm>
          <a:prstGeom prst="rect">
            <a:avLst/>
          </a:prstGeom>
          <a:noFill/>
          <a:ln>
            <a:noFill/>
          </a:ln>
        </p:spPr>
        <p:txBody>
          <a:bodyPr spcFirstLastPara="1" wrap="square" lIns="91425" tIns="91425" rIns="91425" bIns="91425" anchor="t" anchorCtr="0">
            <a:noAutofit/>
          </a:bodyPr>
          <a:lstStyle/>
          <a:p>
            <a:pPr marL="457200" lvl="0" indent="-355600" algn="l" rtl="0">
              <a:lnSpc>
                <a:spcPct val="90000"/>
              </a:lnSpc>
              <a:spcBef>
                <a:spcPts val="600"/>
              </a:spcBef>
              <a:spcAft>
                <a:spcPts val="0"/>
              </a:spcAft>
              <a:buSzPts val="2000"/>
              <a:buChar char="●"/>
            </a:pPr>
            <a:r>
              <a:rPr lang="en" sz="1800" dirty="0"/>
              <a:t>Can be a pure</a:t>
            </a:r>
            <a:r>
              <a:rPr lang="en" sz="1800" b="1" dirty="0"/>
              <a:t> batch engine</a:t>
            </a:r>
            <a:endParaRPr sz="1800" b="1" dirty="0"/>
          </a:p>
          <a:p>
            <a:pPr marL="914400" lvl="1" indent="-355600" algn="l" rtl="0">
              <a:lnSpc>
                <a:spcPct val="90000"/>
              </a:lnSpc>
              <a:spcBef>
                <a:spcPts val="600"/>
              </a:spcBef>
              <a:spcAft>
                <a:spcPts val="0"/>
              </a:spcAft>
              <a:buSzPts val="2000"/>
              <a:buChar char="○"/>
            </a:pPr>
            <a:r>
              <a:rPr lang="en" sz="1600" dirty="0"/>
              <a:t>Not built on top of a streaming engine </a:t>
            </a:r>
            <a:endParaRPr sz="1600" dirty="0"/>
          </a:p>
          <a:p>
            <a:pPr marL="457200" lvl="0" indent="-355600" algn="l" rtl="0">
              <a:lnSpc>
                <a:spcPct val="90000"/>
              </a:lnSpc>
              <a:spcBef>
                <a:spcPts val="600"/>
              </a:spcBef>
              <a:spcAft>
                <a:spcPts val="0"/>
              </a:spcAft>
              <a:buSzPts val="2000"/>
              <a:buChar char="●"/>
            </a:pPr>
            <a:r>
              <a:rPr lang="en" sz="1800" dirty="0"/>
              <a:t>Can be a pure </a:t>
            </a:r>
            <a:r>
              <a:rPr lang="en" sz="1800" b="1" dirty="0"/>
              <a:t>streaming engine</a:t>
            </a:r>
            <a:r>
              <a:rPr lang="en" sz="1800" dirty="0"/>
              <a:t> supporting Storm/Heron API</a:t>
            </a:r>
            <a:endParaRPr sz="1800" dirty="0"/>
          </a:p>
          <a:p>
            <a:pPr marL="914400" lvl="1" indent="-355600" algn="l" rtl="0">
              <a:lnSpc>
                <a:spcPct val="90000"/>
              </a:lnSpc>
              <a:spcBef>
                <a:spcPts val="600"/>
              </a:spcBef>
              <a:spcAft>
                <a:spcPts val="0"/>
              </a:spcAft>
              <a:buSzPts val="2000"/>
              <a:buChar char="○"/>
            </a:pPr>
            <a:r>
              <a:rPr lang="en" sz="1600" dirty="0"/>
              <a:t>Not built on on top of a batch engine </a:t>
            </a:r>
            <a:endParaRPr sz="1600" dirty="0"/>
          </a:p>
          <a:p>
            <a:pPr marL="457200" lvl="0" indent="-355600" algn="l" rtl="0">
              <a:lnSpc>
                <a:spcPct val="90000"/>
              </a:lnSpc>
              <a:spcBef>
                <a:spcPts val="600"/>
              </a:spcBef>
              <a:spcAft>
                <a:spcPts val="0"/>
              </a:spcAft>
              <a:buSzPts val="2000"/>
              <a:buChar char="●"/>
            </a:pPr>
            <a:r>
              <a:rPr lang="en" sz="1800" b="1" dirty="0"/>
              <a:t>Fault tolerance</a:t>
            </a:r>
            <a:r>
              <a:rPr lang="en" sz="1800" dirty="0"/>
              <a:t> (June 2019) as in Spark or MPI today; dataflow nodes define natural synchronization points</a:t>
            </a:r>
            <a:endParaRPr sz="1800" dirty="0"/>
          </a:p>
          <a:p>
            <a:pPr marL="457200" lvl="0" indent="-355600" algn="l" rtl="0">
              <a:lnSpc>
                <a:spcPct val="90000"/>
              </a:lnSpc>
              <a:spcBef>
                <a:spcPts val="600"/>
              </a:spcBef>
              <a:spcAft>
                <a:spcPts val="0"/>
              </a:spcAft>
              <a:buSzPts val="2000"/>
              <a:buChar char="●"/>
            </a:pPr>
            <a:r>
              <a:rPr lang="en" sz="1800" dirty="0"/>
              <a:t>Many </a:t>
            </a:r>
            <a:r>
              <a:rPr lang="en" sz="1800" b="1" dirty="0"/>
              <a:t>API’</a:t>
            </a:r>
            <a:r>
              <a:rPr lang="en" sz="1800" dirty="0"/>
              <a:t>s: Data, Communication, Task </a:t>
            </a:r>
            <a:endParaRPr sz="1800" dirty="0"/>
          </a:p>
          <a:p>
            <a:pPr marL="914378" lvl="1" indent="-355600" algn="l" rtl="0">
              <a:lnSpc>
                <a:spcPct val="90000"/>
              </a:lnSpc>
              <a:spcBef>
                <a:spcPts val="600"/>
              </a:spcBef>
              <a:spcAft>
                <a:spcPts val="0"/>
              </a:spcAft>
              <a:buSzPts val="2000"/>
              <a:buChar char="○"/>
            </a:pPr>
            <a:r>
              <a:rPr lang="en" sz="1600" dirty="0"/>
              <a:t>High level hiding communication and decomposition (as in Spark) and low level (as in MPI)</a:t>
            </a:r>
            <a:endParaRPr sz="1400" dirty="0"/>
          </a:p>
          <a:p>
            <a:pPr marL="457200" lvl="0" indent="-355600" algn="l" rtl="0">
              <a:lnSpc>
                <a:spcPct val="90000"/>
              </a:lnSpc>
              <a:spcBef>
                <a:spcPts val="600"/>
              </a:spcBef>
              <a:spcAft>
                <a:spcPts val="0"/>
              </a:spcAft>
              <a:buSzPts val="2000"/>
              <a:buChar char="●"/>
            </a:pPr>
            <a:r>
              <a:rPr lang="en" sz="1800" b="1" dirty="0"/>
              <a:t>DFW </a:t>
            </a:r>
            <a:r>
              <a:rPr lang="en" sz="1800" dirty="0"/>
              <a:t>supports MPI and </a:t>
            </a:r>
            <a:r>
              <a:rPr lang="en" sz="1800" b="1" dirty="0"/>
              <a:t>MapReduce</a:t>
            </a:r>
            <a:r>
              <a:rPr lang="en" sz="1800" dirty="0"/>
              <a:t> primitives: (All)Reduce, Broadcast, (All)Gather, Partition, Join with and without </a:t>
            </a:r>
            <a:r>
              <a:rPr lang="en" sz="1800" b="1" dirty="0"/>
              <a:t>keys</a:t>
            </a:r>
            <a:endParaRPr sz="1800" dirty="0"/>
          </a:p>
          <a:p>
            <a:pPr marL="457200" lvl="0" indent="-355600" algn="l" rtl="0">
              <a:lnSpc>
                <a:spcPct val="90000"/>
              </a:lnSpc>
              <a:spcBef>
                <a:spcPts val="600"/>
              </a:spcBef>
              <a:spcAft>
                <a:spcPts val="0"/>
              </a:spcAft>
              <a:buSzPts val="2000"/>
              <a:buChar char="●"/>
            </a:pPr>
            <a:r>
              <a:rPr lang="en" sz="1800" dirty="0"/>
              <a:t>Component based architecture -- it is a</a:t>
            </a:r>
            <a:r>
              <a:rPr lang="en" sz="1800" b="1" dirty="0"/>
              <a:t> toolkit</a:t>
            </a:r>
            <a:endParaRPr sz="1800" b="1" dirty="0"/>
          </a:p>
          <a:p>
            <a:pPr marL="914400" lvl="1" indent="-342900" algn="l" rtl="0">
              <a:lnSpc>
                <a:spcPct val="90000"/>
              </a:lnSpc>
              <a:spcBef>
                <a:spcPts val="600"/>
              </a:spcBef>
              <a:spcAft>
                <a:spcPts val="0"/>
              </a:spcAft>
              <a:buSzPts val="1800"/>
              <a:buChar char="○"/>
            </a:pPr>
            <a:r>
              <a:rPr lang="en" sz="1600" dirty="0"/>
              <a:t>Defines the important layers of a distributed processing engine</a:t>
            </a:r>
            <a:endParaRPr sz="1600" dirty="0"/>
          </a:p>
          <a:p>
            <a:pPr marL="914378" lvl="1" indent="-342900" algn="l" rtl="0">
              <a:lnSpc>
                <a:spcPct val="90000"/>
              </a:lnSpc>
              <a:spcBef>
                <a:spcPts val="600"/>
              </a:spcBef>
              <a:spcAft>
                <a:spcPts val="0"/>
              </a:spcAft>
              <a:buSzPts val="1800"/>
              <a:buChar char="○"/>
            </a:pPr>
            <a:r>
              <a:rPr lang="en" sz="1600" dirty="0"/>
              <a:t>Implements these layers cleanly aiming at high performance data analytics</a:t>
            </a:r>
            <a:endParaRPr sz="1600" dirty="0"/>
          </a:p>
        </p:txBody>
      </p:sp>
      <p:sp>
        <p:nvSpPr>
          <p:cNvPr id="2" name="Slide Number Placeholder 1">
            <a:extLst>
              <a:ext uri="{FF2B5EF4-FFF2-40B4-BE49-F238E27FC236}">
                <a16:creationId xmlns:a16="http://schemas.microsoft.com/office/drawing/2014/main" id="{3148647C-9224-44FF-81EB-326F71D875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62DBA0B0-5A50-4F39-810B-A80181DAE2FF}"/>
              </a:ext>
            </a:extLst>
          </p:cNvPr>
          <p:cNvPicPr>
            <a:picLocks noChangeAspect="1"/>
          </p:cNvPicPr>
          <p:nvPr/>
        </p:nvPicPr>
        <p:blipFill rotWithShape="1">
          <a:blip r:embed="rId2"/>
          <a:srcRect t="14225" b="3716"/>
          <a:stretch/>
        </p:blipFill>
        <p:spPr>
          <a:xfrm>
            <a:off x="893506" y="736898"/>
            <a:ext cx="7088046" cy="2908214"/>
          </a:xfrm>
          <a:prstGeom prst="rect">
            <a:avLst/>
          </a:prstGeom>
        </p:spPr>
      </p:pic>
      <p:sp>
        <p:nvSpPr>
          <p:cNvPr id="2" name="Title 1">
            <a:extLst>
              <a:ext uri="{FF2B5EF4-FFF2-40B4-BE49-F238E27FC236}">
                <a16:creationId xmlns:a16="http://schemas.microsoft.com/office/drawing/2014/main" id="{734F417D-7279-4971-A3D4-82BD970BCDE6}"/>
              </a:ext>
            </a:extLst>
          </p:cNvPr>
          <p:cNvSpPr>
            <a:spLocks noGrp="1"/>
          </p:cNvSpPr>
          <p:nvPr>
            <p:ph type="title"/>
          </p:nvPr>
        </p:nvSpPr>
        <p:spPr>
          <a:xfrm>
            <a:off x="1554695" y="0"/>
            <a:ext cx="6368095" cy="572700"/>
          </a:xfrm>
          <a:solidFill>
            <a:schemeClr val="bg1"/>
          </a:solidFill>
        </p:spPr>
        <p:txBody>
          <a:bodyPr/>
          <a:lstStyle/>
          <a:p>
            <a:r>
              <a:rPr lang="en-US" dirty="0" err="1"/>
              <a:t>Terasort</a:t>
            </a:r>
            <a:r>
              <a:rPr lang="en-US" dirty="0"/>
              <a:t> in Spark and Twister2</a:t>
            </a:r>
          </a:p>
        </p:txBody>
      </p:sp>
      <p:sp>
        <p:nvSpPr>
          <p:cNvPr id="3" name="Text Placeholder 2">
            <a:extLst>
              <a:ext uri="{FF2B5EF4-FFF2-40B4-BE49-F238E27FC236}">
                <a16:creationId xmlns:a16="http://schemas.microsoft.com/office/drawing/2014/main" id="{3FD92D54-369B-49AC-A733-88A70BEDD726}"/>
              </a:ext>
            </a:extLst>
          </p:cNvPr>
          <p:cNvSpPr>
            <a:spLocks noGrp="1"/>
          </p:cNvSpPr>
          <p:nvPr>
            <p:ph type="body" idx="1"/>
          </p:nvPr>
        </p:nvSpPr>
        <p:spPr>
          <a:xfrm>
            <a:off x="0" y="3714026"/>
            <a:ext cx="9100702" cy="1183156"/>
          </a:xfrm>
        </p:spPr>
        <p:txBody>
          <a:bodyPr/>
          <a:lstStyle/>
          <a:p>
            <a:r>
              <a:rPr lang="en-US" sz="1600" dirty="0"/>
              <a:t>1 Gigabyte per core; all jobs run on 16 nodes; varying core count</a:t>
            </a:r>
          </a:p>
          <a:p>
            <a:r>
              <a:rPr lang="en-US" sz="1600" dirty="0"/>
              <a:t>Running on 16 nodes of Intel with 2 24-core Intel(R) Xeon(R) Platinum 8160 Skylake 2.10GHz processors, 256GB of memory, 8TB of local disk storage, 400GB of </a:t>
            </a:r>
            <a:r>
              <a:rPr lang="en-US" sz="1600" dirty="0" err="1"/>
              <a:t>NVMe</a:t>
            </a:r>
            <a:r>
              <a:rPr lang="en-US" sz="1600" dirty="0"/>
              <a:t> storage, and a Mellanox ConnectX-3 InfiniBand (IB) FDR 56GT/s adapter </a:t>
            </a:r>
          </a:p>
        </p:txBody>
      </p:sp>
      <p:sp>
        <p:nvSpPr>
          <p:cNvPr id="4" name="Slide Number Placeholder 3">
            <a:extLst>
              <a:ext uri="{FF2B5EF4-FFF2-40B4-BE49-F238E27FC236}">
                <a16:creationId xmlns:a16="http://schemas.microsoft.com/office/drawing/2014/main" id="{81B9FB43-2A40-402E-9BE1-DFD1D41A9F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7" name="Rectangle 6">
            <a:extLst>
              <a:ext uri="{FF2B5EF4-FFF2-40B4-BE49-F238E27FC236}">
                <a16:creationId xmlns:a16="http://schemas.microsoft.com/office/drawing/2014/main" id="{02C129ED-613E-4D88-931A-EB900AA520CC}"/>
              </a:ext>
            </a:extLst>
          </p:cNvPr>
          <p:cNvSpPr/>
          <p:nvPr/>
        </p:nvSpPr>
        <p:spPr>
          <a:xfrm>
            <a:off x="1807285" y="1000698"/>
            <a:ext cx="5158291" cy="646331"/>
          </a:xfrm>
          <a:prstGeom prst="rect">
            <a:avLst/>
          </a:prstGeom>
          <a:solidFill>
            <a:schemeClr val="bg1"/>
          </a:solidFill>
        </p:spPr>
        <p:txBody>
          <a:bodyPr wrap="square">
            <a:spAutoFit/>
          </a:bodyPr>
          <a:lstStyle/>
          <a:p>
            <a:r>
              <a:rPr lang="en-US" sz="1800" b="1" dirty="0"/>
              <a:t>Times</a:t>
            </a:r>
          </a:p>
          <a:p>
            <a:r>
              <a:rPr lang="en" sz="1800" b="1" dirty="0"/>
              <a:t>Spark 10 </a:t>
            </a:r>
            <a:r>
              <a:rPr lang="en-US" sz="1800" b="1" dirty="0" err="1"/>
              <a:t>Gbs</a:t>
            </a:r>
            <a:r>
              <a:rPr lang="en" sz="1800" b="1" dirty="0"/>
              <a:t> &gt; Twister2 10 </a:t>
            </a:r>
            <a:r>
              <a:rPr lang="en-US" sz="1800" b="1" dirty="0" err="1"/>
              <a:t>Gbs</a:t>
            </a:r>
            <a:r>
              <a:rPr lang="en" sz="1800" b="1" dirty="0"/>
              <a:t> &gt; Twister2 </a:t>
            </a:r>
            <a:r>
              <a:rPr lang="en-US" sz="1800" b="1" dirty="0"/>
              <a:t>IB</a:t>
            </a:r>
            <a:endParaRPr lang="en-US" dirty="0"/>
          </a:p>
        </p:txBody>
      </p:sp>
    </p:spTree>
    <p:extLst>
      <p:ext uri="{BB962C8B-B14F-4D97-AF65-F5344CB8AC3E}">
        <p14:creationId xmlns:p14="http://schemas.microsoft.com/office/powerpoint/2010/main" val="263125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6" name="Google Shape;436;p58"/>
          <p:cNvSpPr/>
          <p:nvPr/>
        </p:nvSpPr>
        <p:spPr>
          <a:xfrm>
            <a:off x="4947930" y="0"/>
            <a:ext cx="4138500" cy="4722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8"/>
          <p:cNvSpPr txBox="1">
            <a:spLocks noGrp="1"/>
          </p:cNvSpPr>
          <p:nvPr>
            <p:ph type="sldNum" idx="2"/>
          </p:nvPr>
        </p:nvSpPr>
        <p:spPr>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435" name="Google Shape;435;p58"/>
          <p:cNvSpPr txBox="1">
            <a:spLocks noGrp="1"/>
          </p:cNvSpPr>
          <p:nvPr>
            <p:ph type="ctrTitle" idx="4294967295"/>
          </p:nvPr>
        </p:nvSpPr>
        <p:spPr>
          <a:xfrm>
            <a:off x="0" y="1539875"/>
            <a:ext cx="4852988" cy="1127125"/>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US" sz="3600" dirty="0">
                <a:latin typeface="Open Sans"/>
                <a:ea typeface="Open Sans"/>
                <a:cs typeface="Open Sans"/>
                <a:sym typeface="Open Sans"/>
              </a:rPr>
              <a:t>Overall Environment</a:t>
            </a:r>
            <a:br>
              <a:rPr lang="en-US" sz="3600" dirty="0">
                <a:latin typeface="Open Sans"/>
                <a:ea typeface="Open Sans"/>
                <a:cs typeface="Open Sans"/>
                <a:sym typeface="Open Sans"/>
              </a:rPr>
            </a:br>
            <a:endParaRPr sz="3600" dirty="0">
              <a:latin typeface="Open Sans"/>
              <a:ea typeface="Open Sans"/>
              <a:cs typeface="Open Sans"/>
              <a:sym typeface="Open Sans"/>
            </a:endParaRPr>
          </a:p>
        </p:txBody>
      </p:sp>
      <p:sp>
        <p:nvSpPr>
          <p:cNvPr id="437" name="Google Shape;437;p58"/>
          <p:cNvSpPr txBox="1">
            <a:spLocks noGrp="1"/>
          </p:cNvSpPr>
          <p:nvPr>
            <p:ph type="subTitle" idx="4294967295"/>
          </p:nvPr>
        </p:nvSpPr>
        <p:spPr>
          <a:xfrm>
            <a:off x="4947930" y="0"/>
            <a:ext cx="3916653" cy="4777561"/>
          </a:xfrm>
          <a:prstGeom prst="rect">
            <a:avLst/>
          </a:prstGeom>
          <a:noFill/>
          <a:ln>
            <a:noFill/>
          </a:ln>
        </p:spPr>
        <p:txBody>
          <a:bodyPr spcFirstLastPara="1" wrap="square" lIns="68575" tIns="34275" rIns="68575" bIns="34275" anchor="t" anchorCtr="0">
            <a:noAutofit/>
          </a:bodyPr>
          <a:lstStyle/>
          <a:p>
            <a:pPr marL="457200" lvl="0" indent="-361950" algn="l" rtl="0">
              <a:lnSpc>
                <a:spcPts val="2500"/>
              </a:lnSpc>
              <a:spcBef>
                <a:spcPts val="800"/>
              </a:spcBef>
              <a:spcAft>
                <a:spcPts val="0"/>
              </a:spcAft>
              <a:buClr>
                <a:srgbClr val="434343"/>
              </a:buClr>
              <a:buSzPts val="2100"/>
              <a:buFont typeface="Open Sans"/>
              <a:buChar char="●"/>
            </a:pPr>
            <a:r>
              <a:rPr lang="en-US" dirty="0">
                <a:solidFill>
                  <a:srgbClr val="434343"/>
                </a:solidFill>
                <a:latin typeface="Open Sans"/>
                <a:ea typeface="Open Sans"/>
                <a:cs typeface="Open Sans"/>
                <a:sym typeface="Open Sans"/>
              </a:rPr>
              <a:t>Cloud Computing domination; it is all data center computing</a:t>
            </a:r>
          </a:p>
          <a:p>
            <a:pPr lvl="1" indent="-361950">
              <a:lnSpc>
                <a:spcPts val="2500"/>
              </a:lnSpc>
              <a:spcBef>
                <a:spcPts val="800"/>
              </a:spcBef>
              <a:buClr>
                <a:srgbClr val="434343"/>
              </a:buClr>
              <a:buSzPts val="2100"/>
              <a:buFont typeface="Open Sans"/>
              <a:buChar char="●"/>
            </a:pPr>
            <a:r>
              <a:rPr lang="en-US" dirty="0">
                <a:solidFill>
                  <a:srgbClr val="434343"/>
                </a:solidFill>
                <a:latin typeface="Open Sans"/>
                <a:ea typeface="Open Sans"/>
                <a:cs typeface="Open Sans"/>
                <a:sym typeface="Open Sans"/>
              </a:rPr>
              <a:t>Including HPC offered by Public Clouds</a:t>
            </a:r>
          </a:p>
          <a:p>
            <a:pPr marL="457200" lvl="0" indent="-361950" algn="l" rtl="0">
              <a:lnSpc>
                <a:spcPts val="2500"/>
              </a:lnSpc>
              <a:spcBef>
                <a:spcPts val="800"/>
              </a:spcBef>
              <a:spcAft>
                <a:spcPts val="0"/>
              </a:spcAft>
              <a:buClr>
                <a:srgbClr val="434343"/>
              </a:buClr>
              <a:buSzPts val="2100"/>
              <a:buFont typeface="Open Sans"/>
              <a:buChar char="●"/>
            </a:pPr>
            <a:r>
              <a:rPr lang="en-US" dirty="0">
                <a:solidFill>
                  <a:srgbClr val="434343"/>
                </a:solidFill>
                <a:latin typeface="Open Sans"/>
                <a:ea typeface="Open Sans"/>
                <a:cs typeface="Open Sans"/>
                <a:sym typeface="Open Sans"/>
              </a:rPr>
              <a:t>MLPerf</a:t>
            </a:r>
          </a:p>
          <a:p>
            <a:pPr marL="457200" lvl="0" indent="-361950" algn="l" rtl="0">
              <a:lnSpc>
                <a:spcPts val="2500"/>
              </a:lnSpc>
              <a:spcBef>
                <a:spcPts val="800"/>
              </a:spcBef>
              <a:spcAft>
                <a:spcPts val="0"/>
              </a:spcAft>
              <a:buClr>
                <a:srgbClr val="434343"/>
              </a:buClr>
              <a:buSzPts val="2100"/>
              <a:buFont typeface="Open Sans"/>
              <a:buChar char="●"/>
            </a:pPr>
            <a:r>
              <a:rPr lang="en-US" dirty="0">
                <a:solidFill>
                  <a:srgbClr val="434343"/>
                </a:solidFill>
                <a:latin typeface="Open Sans"/>
                <a:ea typeface="Open Sans"/>
                <a:cs typeface="Open Sans"/>
                <a:sym typeface="Open Sans"/>
              </a:rPr>
              <a:t>Apache Big Data Stack</a:t>
            </a:r>
          </a:p>
          <a:p>
            <a:pPr marL="457200" lvl="0" indent="-361950" algn="l" rtl="0">
              <a:lnSpc>
                <a:spcPts val="2500"/>
              </a:lnSpc>
              <a:spcBef>
                <a:spcPts val="800"/>
              </a:spcBef>
              <a:spcAft>
                <a:spcPts val="0"/>
              </a:spcAft>
              <a:buClr>
                <a:srgbClr val="434343"/>
              </a:buClr>
              <a:buSzPts val="2100"/>
              <a:buFont typeface="Open Sans"/>
              <a:buChar char="●"/>
            </a:pPr>
            <a:r>
              <a:rPr lang="en-US" dirty="0">
                <a:solidFill>
                  <a:srgbClr val="434343"/>
                </a:solidFill>
                <a:latin typeface="Open Sans"/>
                <a:ea typeface="Open Sans"/>
                <a:cs typeface="Open Sans"/>
                <a:sym typeface="Open Sans"/>
              </a:rPr>
              <a:t>5 Computation Paradigms</a:t>
            </a:r>
          </a:p>
          <a:p>
            <a:pPr marL="457200" lvl="0" indent="-361950" algn="l" rtl="0">
              <a:lnSpc>
                <a:spcPts val="2500"/>
              </a:lnSpc>
              <a:spcBef>
                <a:spcPts val="800"/>
              </a:spcBef>
              <a:spcAft>
                <a:spcPts val="0"/>
              </a:spcAft>
              <a:buClr>
                <a:srgbClr val="434343"/>
              </a:buClr>
              <a:buSzPts val="2100"/>
              <a:buFont typeface="Open Sans"/>
              <a:buChar char="●"/>
            </a:pPr>
            <a:r>
              <a:rPr lang="en-US" dirty="0">
                <a:solidFill>
                  <a:srgbClr val="434343"/>
                </a:solidFill>
                <a:latin typeface="Open Sans"/>
                <a:ea typeface="Open Sans"/>
                <a:cs typeface="Open Sans"/>
                <a:sym typeface="Open Sans"/>
              </a:rPr>
              <a:t>Global AI Supercomputer</a:t>
            </a:r>
          </a:p>
          <a:p>
            <a:pPr marL="457200" lvl="0" indent="-361950" algn="l" rtl="0">
              <a:lnSpc>
                <a:spcPts val="2500"/>
              </a:lnSpc>
              <a:spcBef>
                <a:spcPts val="800"/>
              </a:spcBef>
              <a:spcAft>
                <a:spcPts val="0"/>
              </a:spcAft>
              <a:buClr>
                <a:srgbClr val="434343"/>
              </a:buClr>
              <a:buSzPts val="2100"/>
              <a:buFont typeface="Open Sans"/>
              <a:buChar char="●"/>
            </a:pPr>
            <a:r>
              <a:rPr lang="en-US" dirty="0">
                <a:solidFill>
                  <a:srgbClr val="434343"/>
                </a:solidFill>
                <a:latin typeface="Open Sans"/>
                <a:ea typeface="Open Sans"/>
                <a:cs typeface="Open Sans"/>
                <a:sym typeface="Open Sans"/>
              </a:rPr>
              <a:t>Intelligent Cloud and Intelligent Edge </a:t>
            </a:r>
            <a:endParaRPr dirty="0">
              <a:solidFill>
                <a:srgbClr val="434343"/>
              </a:solidFill>
              <a:latin typeface="Open Sans"/>
              <a:ea typeface="Open Sans"/>
              <a:cs typeface="Open Sans"/>
              <a:sym typeface="Open Sans"/>
            </a:endParaRPr>
          </a:p>
        </p:txBody>
      </p:sp>
      <p:cxnSp>
        <p:nvCxnSpPr>
          <p:cNvPr id="439" name="Google Shape;439;p58"/>
          <p:cNvCxnSpPr/>
          <p:nvPr/>
        </p:nvCxnSpPr>
        <p:spPr>
          <a:xfrm>
            <a:off x="407325" y="2956525"/>
            <a:ext cx="1887900" cy="0"/>
          </a:xfrm>
          <a:prstGeom prst="straightConnector1">
            <a:avLst/>
          </a:prstGeom>
          <a:noFill/>
          <a:ln w="19050" cap="flat" cmpd="sng">
            <a:solidFill>
              <a:srgbClr val="B30838"/>
            </a:solidFill>
            <a:prstDash val="solid"/>
            <a:round/>
            <a:headEnd type="none" w="med" len="med"/>
            <a:tailEnd type="none" w="med" len="med"/>
          </a:ln>
        </p:spPr>
      </p:cxnSp>
      <p:sp>
        <p:nvSpPr>
          <p:cNvPr id="2" name="TextBox 1">
            <a:extLst>
              <a:ext uri="{FF2B5EF4-FFF2-40B4-BE49-F238E27FC236}">
                <a16:creationId xmlns:a16="http://schemas.microsoft.com/office/drawing/2014/main" id="{7DD68513-FE51-40F5-A1E2-E262BD0E71A6}"/>
              </a:ext>
            </a:extLst>
          </p:cNvPr>
          <p:cNvSpPr txBox="1"/>
          <p:nvPr/>
        </p:nvSpPr>
        <p:spPr>
          <a:xfrm>
            <a:off x="57570" y="3307976"/>
            <a:ext cx="4514429"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t>Clouds &amp; Deep Learning Lead</a:t>
            </a:r>
          </a:p>
          <a:p>
            <a:pPr marL="285750" indent="-285750">
              <a:buFont typeface="Arial" panose="020B0604020202020204" pitchFamily="34" charset="0"/>
              <a:buChar char="•"/>
            </a:pPr>
            <a:r>
              <a:rPr lang="en-US" sz="1800" dirty="0"/>
              <a:t>Follow and make use of technologies and architectures developed in Industry</a:t>
            </a:r>
          </a:p>
        </p:txBody>
      </p:sp>
    </p:spTree>
    <p:extLst>
      <p:ext uri="{BB962C8B-B14F-4D97-AF65-F5344CB8AC3E}">
        <p14:creationId xmlns:p14="http://schemas.microsoft.com/office/powerpoint/2010/main" val="2979907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8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20</a:t>
            </a:fld>
            <a:endParaRPr/>
          </a:p>
        </p:txBody>
      </p:sp>
      <p:pic>
        <p:nvPicPr>
          <p:cNvPr id="691" name="Google Shape;691;p84" descr="A picture containing screenshot&#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92" name="Google Shape;692;p84"/>
          <p:cNvSpPr txBox="1"/>
          <p:nvPr/>
        </p:nvSpPr>
        <p:spPr>
          <a:xfrm>
            <a:off x="2129195" y="176974"/>
            <a:ext cx="4909200" cy="13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i="0" u="none" strike="noStrike" cap="none">
                <a:solidFill>
                  <a:srgbClr val="000000"/>
                </a:solidFill>
                <a:latin typeface="Arial"/>
                <a:ea typeface="Arial"/>
                <a:cs typeface="Arial"/>
                <a:sym typeface="Arial"/>
              </a:rPr>
              <a:t>Parallel SVM using SGD </a:t>
            </a:r>
            <a:r>
              <a:rPr lang="en" sz="2000" b="0" i="0" u="none" strike="noStrike" cap="none">
                <a:solidFill>
                  <a:srgbClr val="000000"/>
                </a:solidFill>
                <a:latin typeface="Arial"/>
                <a:ea typeface="Arial"/>
                <a:cs typeface="Arial"/>
                <a:sym typeface="Arial"/>
              </a:rPr>
              <a:t>execution time for 320K data points with 2000 features and 500 iterations, on 16 nodes with varying parallelism</a:t>
            </a:r>
            <a:endParaRPr sz="2800" b="1" i="0" u="none" strike="noStrike" cap="none">
              <a:solidFill>
                <a:srgbClr val="000000"/>
              </a:solidFill>
              <a:latin typeface="Arial"/>
              <a:ea typeface="Arial"/>
              <a:cs typeface="Arial"/>
              <a:sym typeface="Arial"/>
            </a:endParaRPr>
          </a:p>
        </p:txBody>
      </p:sp>
      <p:sp>
        <p:nvSpPr>
          <p:cNvPr id="693" name="Google Shape;693;p84"/>
          <p:cNvSpPr txBox="1"/>
          <p:nvPr/>
        </p:nvSpPr>
        <p:spPr>
          <a:xfrm>
            <a:off x="619175" y="1854772"/>
            <a:ext cx="5589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0" i="0" u="none" strike="noStrike" cap="none" dirty="0">
                <a:solidFill>
                  <a:srgbClr val="000000"/>
                </a:solidFill>
                <a:latin typeface="Arial"/>
                <a:ea typeface="Arial"/>
                <a:cs typeface="Arial"/>
                <a:sym typeface="Arial"/>
              </a:rPr>
              <a:t>Times</a:t>
            </a:r>
            <a:endParaRPr dirty="0"/>
          </a:p>
          <a:p>
            <a:pPr marL="0" marR="0" lvl="0" indent="0" algn="l" rtl="0">
              <a:lnSpc>
                <a:spcPct val="100000"/>
              </a:lnSpc>
              <a:spcBef>
                <a:spcPts val="0"/>
              </a:spcBef>
              <a:spcAft>
                <a:spcPts val="0"/>
              </a:spcAft>
              <a:buNone/>
            </a:pPr>
            <a:r>
              <a:rPr lang="en" sz="1800" b="1" i="0" u="none" strike="noStrike" cap="none" dirty="0">
                <a:solidFill>
                  <a:srgbClr val="000000"/>
                </a:solidFill>
                <a:latin typeface="Arial"/>
                <a:ea typeface="Arial"/>
                <a:cs typeface="Arial"/>
                <a:sym typeface="Arial"/>
              </a:rPr>
              <a:t>Spark RDD &gt; Twister2 Tset &gt; Twister2 Task &gt; MPI</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86"/>
          <p:cNvSpPr txBox="1">
            <a:spLocks noGrp="1"/>
          </p:cNvSpPr>
          <p:nvPr>
            <p:ph type="dt" idx="10"/>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solidFill>
                  <a:srgbClr val="888888"/>
                </a:solidFill>
              </a:rPr>
              <a:t>8/20/2019</a:t>
            </a:r>
            <a:endParaRPr/>
          </a:p>
        </p:txBody>
      </p:sp>
      <p:sp>
        <p:nvSpPr>
          <p:cNvPr id="707" name="Google Shape;707;p86"/>
          <p:cNvSpPr txBox="1">
            <a:spLocks noGrp="1"/>
          </p:cNvSpPr>
          <p:nvPr>
            <p:ph type="sldNum" idx="12"/>
          </p:nvPr>
        </p:nvSpPr>
        <p:spPr>
          <a:xfrm>
            <a:off x="8246603" y="4777978"/>
            <a:ext cx="818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21</a:t>
            </a:fld>
            <a:endParaRPr/>
          </a:p>
        </p:txBody>
      </p:sp>
      <p:grpSp>
        <p:nvGrpSpPr>
          <p:cNvPr id="708" name="Google Shape;708;p86"/>
          <p:cNvGrpSpPr/>
          <p:nvPr/>
        </p:nvGrpSpPr>
        <p:grpSpPr>
          <a:xfrm>
            <a:off x="-38170" y="16530"/>
            <a:ext cx="9143933" cy="5143463"/>
            <a:chOff x="-50893" y="21987"/>
            <a:chExt cx="12191911" cy="6857950"/>
          </a:xfrm>
        </p:grpSpPr>
        <p:pic>
          <p:nvPicPr>
            <p:cNvPr id="709" name="Google Shape;709;p86"/>
            <p:cNvPicPr preferRelativeResize="0"/>
            <p:nvPr/>
          </p:nvPicPr>
          <p:blipFill rotWithShape="1">
            <a:blip r:embed="rId3">
              <a:alphaModFix/>
            </a:blip>
            <a:srcRect/>
            <a:stretch/>
          </p:blipFill>
          <p:spPr>
            <a:xfrm>
              <a:off x="-50893" y="21987"/>
              <a:ext cx="12191911" cy="6857950"/>
            </a:xfrm>
            <a:prstGeom prst="rect">
              <a:avLst/>
            </a:prstGeom>
            <a:noFill/>
            <a:ln>
              <a:noFill/>
            </a:ln>
          </p:spPr>
        </p:pic>
        <p:sp>
          <p:nvSpPr>
            <p:cNvPr id="710" name="Google Shape;710;p86"/>
            <p:cNvSpPr txBox="1"/>
            <p:nvPr/>
          </p:nvSpPr>
          <p:spPr>
            <a:xfrm>
              <a:off x="7884280" y="5136056"/>
              <a:ext cx="3283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Software model supported by Twister2</a:t>
              </a:r>
              <a:endParaRPr/>
            </a:p>
          </p:txBody>
        </p:sp>
        <p:sp>
          <p:nvSpPr>
            <p:cNvPr id="711" name="Google Shape;711;p86"/>
            <p:cNvSpPr txBox="1"/>
            <p:nvPr/>
          </p:nvSpPr>
          <p:spPr>
            <a:xfrm>
              <a:off x="8168960" y="3572881"/>
              <a:ext cx="3169500" cy="5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Continually interacting in the Intelligent Aether with</a:t>
              </a:r>
              <a:endParaRPr/>
            </a:p>
          </p:txBody>
        </p:sp>
      </p:grpSp>
      <p:sp>
        <p:nvSpPr>
          <p:cNvPr id="712" name="Google Shape;712;p86"/>
          <p:cNvSpPr txBox="1"/>
          <p:nvPr/>
        </p:nvSpPr>
        <p:spPr>
          <a:xfrm>
            <a:off x="166126" y="532454"/>
            <a:ext cx="17010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1" i="0" u="none" strike="noStrike" cap="none">
                <a:solidFill>
                  <a:srgbClr val="FF0000"/>
                </a:solidFill>
                <a:latin typeface="Arial"/>
                <a:ea typeface="Arial"/>
                <a:cs typeface="Arial"/>
                <a:sym typeface="Arial"/>
              </a:rPr>
              <a:t>Suitable for MLforHPC?</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87"/>
          <p:cNvPicPr preferRelativeResize="0"/>
          <p:nvPr/>
        </p:nvPicPr>
        <p:blipFill rotWithShape="1">
          <a:blip r:embed="rId3">
            <a:alphaModFix/>
          </a:blip>
          <a:srcRect l="803"/>
          <a:stretch/>
        </p:blipFill>
        <p:spPr>
          <a:xfrm>
            <a:off x="0" y="0"/>
            <a:ext cx="9143995" cy="5143501"/>
          </a:xfrm>
          <a:prstGeom prst="rect">
            <a:avLst/>
          </a:prstGeom>
          <a:noFill/>
          <a:ln>
            <a:noFill/>
          </a:ln>
        </p:spPr>
      </p:pic>
      <p:sp>
        <p:nvSpPr>
          <p:cNvPr id="718" name="Google Shape;718;p87"/>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7"/>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720" name="Google Shape;720;p87"/>
          <p:cNvSpPr/>
          <p:nvPr/>
        </p:nvSpPr>
        <p:spPr>
          <a:xfrm>
            <a:off x="0" y="1607400"/>
            <a:ext cx="7848300" cy="19287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1" name="Google Shape;721;p87"/>
          <p:cNvCxnSpPr/>
          <p:nvPr/>
        </p:nvCxnSpPr>
        <p:spPr>
          <a:xfrm>
            <a:off x="-750" y="3536100"/>
            <a:ext cx="7849800" cy="0"/>
          </a:xfrm>
          <a:prstGeom prst="straightConnector1">
            <a:avLst/>
          </a:prstGeom>
          <a:noFill/>
          <a:ln w="28575" cap="flat" cmpd="sng">
            <a:solidFill>
              <a:srgbClr val="B30838"/>
            </a:solidFill>
            <a:prstDash val="solid"/>
            <a:round/>
            <a:headEnd type="none" w="med" len="med"/>
            <a:tailEnd type="none" w="med" len="med"/>
          </a:ln>
        </p:spPr>
      </p:cxnSp>
      <p:sp>
        <p:nvSpPr>
          <p:cNvPr id="722" name="Google Shape;722;p87"/>
          <p:cNvSpPr txBox="1">
            <a:spLocks noGrp="1"/>
          </p:cNvSpPr>
          <p:nvPr>
            <p:ph type="title" idx="4294967295"/>
          </p:nvPr>
        </p:nvSpPr>
        <p:spPr>
          <a:xfrm>
            <a:off x="816800" y="2124175"/>
            <a:ext cx="6652200" cy="10578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4800" dirty="0">
                <a:solidFill>
                  <a:srgbClr val="F3F3F3"/>
                </a:solidFill>
                <a:latin typeface="Open Sans"/>
                <a:ea typeface="Open Sans"/>
                <a:cs typeface="Open Sans"/>
                <a:sym typeface="Open Sans"/>
              </a:rPr>
              <a:t>MLaroun</a:t>
            </a:r>
            <a:r>
              <a:rPr lang="en-US" sz="4800" dirty="0">
                <a:solidFill>
                  <a:srgbClr val="F3F3F3"/>
                </a:solidFill>
                <a:latin typeface="Open Sans"/>
                <a:ea typeface="Open Sans"/>
                <a:cs typeface="Open Sans"/>
                <a:sym typeface="Open Sans"/>
              </a:rPr>
              <a:t>d</a:t>
            </a:r>
            <a:r>
              <a:rPr lang="en" sz="4800" dirty="0">
                <a:solidFill>
                  <a:srgbClr val="F3F3F3"/>
                </a:solidFill>
                <a:latin typeface="Open Sans"/>
                <a:ea typeface="Open Sans"/>
                <a:cs typeface="Open Sans"/>
                <a:sym typeface="Open Sans"/>
              </a:rPr>
              <a:t>HPC</a:t>
            </a:r>
            <a:endParaRPr sz="4800" dirty="0">
              <a:solidFill>
                <a:srgbClr val="F3F3F3"/>
              </a:solidFill>
              <a:latin typeface="Open Sans"/>
              <a:ea typeface="Open Sans"/>
              <a:cs typeface="Open Sans"/>
              <a:sym typeface="Open Sans"/>
            </a:endParaRPr>
          </a:p>
          <a:p>
            <a:pPr marL="0" lvl="0" indent="0" algn="l" rtl="0">
              <a:lnSpc>
                <a:spcPct val="115000"/>
              </a:lnSpc>
              <a:spcBef>
                <a:spcPts val="0"/>
              </a:spcBef>
              <a:spcAft>
                <a:spcPts val="0"/>
              </a:spcAft>
              <a:buNone/>
            </a:pPr>
            <a:r>
              <a:rPr lang="en" sz="4800" dirty="0">
                <a:solidFill>
                  <a:srgbClr val="F3F3F3"/>
                </a:solidFill>
                <a:latin typeface="Open Sans"/>
                <a:ea typeface="Open Sans"/>
                <a:cs typeface="Open Sans"/>
                <a:sym typeface="Open Sans"/>
              </a:rPr>
              <a:t>MLAutotuning</a:t>
            </a:r>
            <a:endParaRPr sz="4800" dirty="0">
              <a:solidFill>
                <a:srgbClr val="F3F3F3"/>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8"/>
          <p:cNvSpPr txBox="1">
            <a:spLocks noGrp="1"/>
          </p:cNvSpPr>
          <p:nvPr>
            <p:ph type="body" idx="1"/>
          </p:nvPr>
        </p:nvSpPr>
        <p:spPr>
          <a:xfrm>
            <a:off x="119500" y="848175"/>
            <a:ext cx="8748000" cy="3846300"/>
          </a:xfrm>
          <a:prstGeom prst="rect">
            <a:avLst/>
          </a:prstGeom>
          <a:noFill/>
          <a:ln>
            <a:noFill/>
          </a:ln>
        </p:spPr>
        <p:txBody>
          <a:bodyPr spcFirstLastPara="1" wrap="square" lIns="68575" tIns="34275" rIns="68575" bIns="34275" anchor="t" anchorCtr="0">
            <a:noAutofit/>
          </a:bodyPr>
          <a:lstStyle/>
          <a:p>
            <a:pPr marL="457200" marR="0" lvl="0" indent="-336550" algn="l" rtl="0">
              <a:lnSpc>
                <a:spcPct val="115000"/>
              </a:lnSpc>
              <a:spcBef>
                <a:spcPts val="800"/>
              </a:spcBef>
              <a:spcAft>
                <a:spcPts val="0"/>
              </a:spcAft>
              <a:buSzPts val="1700"/>
              <a:buFont typeface="Open Sans"/>
              <a:buChar char="•"/>
            </a:pPr>
            <a:r>
              <a:rPr lang="en" sz="1700" b="1" dirty="0">
                <a:latin typeface="Open Sans"/>
                <a:ea typeface="Open Sans"/>
                <a:cs typeface="Open Sans"/>
                <a:sym typeface="Open Sans"/>
              </a:rPr>
              <a:t>MLforHPC</a:t>
            </a:r>
            <a:r>
              <a:rPr lang="en" sz="1700" dirty="0">
                <a:latin typeface="Open Sans"/>
                <a:ea typeface="Open Sans"/>
                <a:cs typeface="Open Sans"/>
                <a:sym typeface="Open Sans"/>
              </a:rPr>
              <a:t> can be further subdivided into several categories:</a:t>
            </a:r>
            <a:endParaRPr sz="1700" dirty="0">
              <a:latin typeface="Open Sans"/>
              <a:ea typeface="Open Sans"/>
              <a:cs typeface="Open Sans"/>
              <a:sym typeface="Open Sans"/>
            </a:endParaRPr>
          </a:p>
          <a:p>
            <a:pPr marL="914400" marR="0" lvl="1" indent="-336550" algn="l" rtl="0">
              <a:lnSpc>
                <a:spcPct val="115000"/>
              </a:lnSpc>
              <a:spcBef>
                <a:spcPts val="0"/>
              </a:spcBef>
              <a:spcAft>
                <a:spcPts val="0"/>
              </a:spcAft>
              <a:buSzPts val="1700"/>
              <a:buFont typeface="Open Sans"/>
              <a:buChar char="•"/>
            </a:pPr>
            <a:r>
              <a:rPr lang="en" sz="1700" b="1" dirty="0">
                <a:latin typeface="Open Sans"/>
                <a:ea typeface="Open Sans"/>
                <a:cs typeface="Open Sans"/>
                <a:sym typeface="Open Sans"/>
              </a:rPr>
              <a:t>MLafterHPC</a:t>
            </a:r>
            <a:r>
              <a:rPr lang="en" sz="1700" dirty="0">
                <a:latin typeface="Open Sans"/>
                <a:ea typeface="Open Sans"/>
                <a:cs typeface="Open Sans"/>
                <a:sym typeface="Open Sans"/>
              </a:rPr>
              <a:t>: ML analyzing results of HPC as in trajectory analysis and structure identification in biomolecular simulations. Well established and successful</a:t>
            </a:r>
            <a:endParaRPr sz="1700" dirty="0">
              <a:latin typeface="Open Sans"/>
              <a:ea typeface="Open Sans"/>
              <a:cs typeface="Open Sans"/>
              <a:sym typeface="Open Sans"/>
            </a:endParaRPr>
          </a:p>
          <a:p>
            <a:pPr marL="914400" lvl="1" indent="-336550" algn="l" rtl="0">
              <a:lnSpc>
                <a:spcPct val="115000"/>
              </a:lnSpc>
              <a:spcBef>
                <a:spcPts val="0"/>
              </a:spcBef>
              <a:spcAft>
                <a:spcPts val="0"/>
              </a:spcAft>
              <a:buSzPts val="1700"/>
              <a:buFont typeface="Open Sans"/>
              <a:buChar char="•"/>
            </a:pPr>
            <a:r>
              <a:rPr lang="en" sz="1700" b="1" dirty="0">
                <a:latin typeface="Open Sans"/>
                <a:ea typeface="Open Sans"/>
                <a:cs typeface="Open Sans"/>
                <a:sym typeface="Open Sans"/>
              </a:rPr>
              <a:t>MLControl</a:t>
            </a:r>
            <a:r>
              <a:rPr lang="en" sz="1700" dirty="0">
                <a:latin typeface="Open Sans"/>
                <a:ea typeface="Open Sans"/>
                <a:cs typeface="Open Sans"/>
                <a:sym typeface="Open Sans"/>
              </a:rPr>
              <a:t>: Using simulations (with HPC) and ML in control of experiments and in objective driven computational campaigns. Here simulation surrogates are very valuable to allow real-time predictions. </a:t>
            </a:r>
            <a:endParaRPr sz="1700" dirty="0">
              <a:latin typeface="Open Sans"/>
              <a:ea typeface="Open Sans"/>
              <a:cs typeface="Open Sans"/>
              <a:sym typeface="Open Sans"/>
            </a:endParaRPr>
          </a:p>
          <a:p>
            <a:pPr marL="914400" marR="0" lvl="1" indent="-336550" algn="l" rtl="0">
              <a:lnSpc>
                <a:spcPct val="115000"/>
              </a:lnSpc>
              <a:spcBef>
                <a:spcPts val="0"/>
              </a:spcBef>
              <a:spcAft>
                <a:spcPts val="0"/>
              </a:spcAft>
              <a:buSzPts val="1700"/>
              <a:buFont typeface="Open Sans"/>
              <a:buChar char="•"/>
            </a:pPr>
            <a:r>
              <a:rPr lang="en" sz="1700" b="1" dirty="0">
                <a:solidFill>
                  <a:srgbClr val="B30838"/>
                </a:solidFill>
                <a:latin typeface="Open Sans"/>
                <a:ea typeface="Open Sans"/>
                <a:cs typeface="Open Sans"/>
                <a:sym typeface="Open Sans"/>
              </a:rPr>
              <a:t>MLAutotuning</a:t>
            </a:r>
            <a:r>
              <a:rPr lang="en" sz="1700" dirty="0">
                <a:latin typeface="Open Sans"/>
                <a:ea typeface="Open Sans"/>
                <a:cs typeface="Open Sans"/>
                <a:sym typeface="Open Sans"/>
              </a:rPr>
              <a:t>: Using ML to configure (autotune) ML or HPC simulations.</a:t>
            </a:r>
            <a:endParaRPr sz="1700" dirty="0">
              <a:latin typeface="Open Sans"/>
              <a:ea typeface="Open Sans"/>
              <a:cs typeface="Open Sans"/>
              <a:sym typeface="Open Sans"/>
            </a:endParaRPr>
          </a:p>
          <a:p>
            <a:pPr marL="914400" marR="0" lvl="1" indent="-336550" algn="l" rtl="0">
              <a:lnSpc>
                <a:spcPct val="115000"/>
              </a:lnSpc>
              <a:spcBef>
                <a:spcPts val="0"/>
              </a:spcBef>
              <a:spcAft>
                <a:spcPts val="0"/>
              </a:spcAft>
              <a:buSzPts val="1700"/>
              <a:buFont typeface="Open Sans"/>
              <a:buChar char="•"/>
            </a:pPr>
            <a:r>
              <a:rPr lang="en" sz="1700" b="1" dirty="0">
                <a:solidFill>
                  <a:srgbClr val="B30838"/>
                </a:solidFill>
                <a:latin typeface="Open Sans"/>
                <a:ea typeface="Open Sans"/>
                <a:cs typeface="Open Sans"/>
                <a:sym typeface="Open Sans"/>
              </a:rPr>
              <a:t>MLaroundHPC</a:t>
            </a:r>
            <a:r>
              <a:rPr lang="en" sz="1700" dirty="0">
                <a:latin typeface="Open Sans"/>
                <a:ea typeface="Open Sans"/>
                <a:cs typeface="Open Sans"/>
                <a:sym typeface="Open Sans"/>
              </a:rPr>
              <a:t>: Using ML to learn from simulations and produce learned surrogates for the simulations or parts of simulations. The same ML wrapper can also learn configurations as well as results. </a:t>
            </a:r>
            <a:r>
              <a:rPr lang="en" sz="1700" b="1" dirty="0">
                <a:solidFill>
                  <a:srgbClr val="B30838"/>
                </a:solidFill>
                <a:latin typeface="Open Sans"/>
                <a:ea typeface="Open Sans"/>
                <a:cs typeface="Open Sans"/>
                <a:sym typeface="Open Sans"/>
              </a:rPr>
              <a:t>Most Important.</a:t>
            </a:r>
            <a:endParaRPr sz="1700" dirty="0">
              <a:solidFill>
                <a:srgbClr val="999999"/>
              </a:solidFill>
              <a:latin typeface="Open Sans"/>
              <a:ea typeface="Open Sans"/>
              <a:cs typeface="Open Sans"/>
              <a:sym typeface="Open Sans"/>
            </a:endParaRPr>
          </a:p>
        </p:txBody>
      </p:sp>
      <p:cxnSp>
        <p:nvCxnSpPr>
          <p:cNvPr id="729" name="Google Shape;729;p88"/>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730" name="Google Shape;730;p88"/>
          <p:cNvSpPr txBox="1">
            <a:spLocks noGrp="1"/>
          </p:cNvSpPr>
          <p:nvPr>
            <p:ph type="title"/>
          </p:nvPr>
        </p:nvSpPr>
        <p:spPr>
          <a:xfrm>
            <a:off x="207725" y="183625"/>
            <a:ext cx="64236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dirty="0">
                <a:solidFill>
                  <a:srgbClr val="515151"/>
                </a:solidFill>
              </a:rPr>
              <a:t>MLforHPC (ML for Systems) in detail</a:t>
            </a:r>
            <a:endParaRPr sz="2200" b="0" dirty="0">
              <a:solidFill>
                <a:srgbClr val="515151"/>
              </a:solidFill>
              <a:latin typeface="Open Sans SemiBold"/>
              <a:ea typeface="Open Sans SemiBold"/>
              <a:cs typeface="Open Sans SemiBold"/>
              <a:sym typeface="Open Sans SemiBold"/>
            </a:endParaRPr>
          </a:p>
        </p:txBody>
      </p:sp>
      <p:sp>
        <p:nvSpPr>
          <p:cNvPr id="731" name="Google Shape;731;p88"/>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7" name="Google Shape;747;p90" descr="A close up of a map&#10;&#10;Description automatically generated"/>
          <p:cNvPicPr preferRelativeResize="0"/>
          <p:nvPr/>
        </p:nvPicPr>
        <p:blipFill rotWithShape="1">
          <a:blip r:embed="rId3">
            <a:alphaModFix/>
          </a:blip>
          <a:srcRect b="10193"/>
          <a:stretch/>
        </p:blipFill>
        <p:spPr>
          <a:xfrm>
            <a:off x="4152164" y="397616"/>
            <a:ext cx="1849700" cy="1160872"/>
          </a:xfrm>
          <a:prstGeom prst="rect">
            <a:avLst/>
          </a:prstGeom>
          <a:noFill/>
          <a:ln>
            <a:noFill/>
          </a:ln>
        </p:spPr>
      </p:pic>
      <p:pic>
        <p:nvPicPr>
          <p:cNvPr id="751" name="Google Shape;751;p90"/>
          <p:cNvPicPr preferRelativeResize="0"/>
          <p:nvPr/>
        </p:nvPicPr>
        <p:blipFill rotWithShape="1">
          <a:blip r:embed="rId4">
            <a:alphaModFix/>
          </a:blip>
          <a:srcRect b="13636"/>
          <a:stretch/>
        </p:blipFill>
        <p:spPr>
          <a:xfrm>
            <a:off x="4216924" y="2089694"/>
            <a:ext cx="2154353" cy="1240563"/>
          </a:xfrm>
          <a:prstGeom prst="rect">
            <a:avLst/>
          </a:prstGeom>
          <a:noFill/>
          <a:ln>
            <a:noFill/>
          </a:ln>
        </p:spPr>
      </p:pic>
      <p:pic>
        <p:nvPicPr>
          <p:cNvPr id="752" name="Google Shape;752;p90" descr="A picture containing text, map&#10;&#10;Description automatically generated"/>
          <p:cNvPicPr preferRelativeResize="0"/>
          <p:nvPr/>
        </p:nvPicPr>
        <p:blipFill rotWithShape="1">
          <a:blip r:embed="rId5">
            <a:alphaModFix/>
          </a:blip>
          <a:srcRect b="15218"/>
          <a:stretch/>
        </p:blipFill>
        <p:spPr>
          <a:xfrm>
            <a:off x="6933294" y="637179"/>
            <a:ext cx="1911803" cy="1082290"/>
          </a:xfrm>
          <a:prstGeom prst="rect">
            <a:avLst/>
          </a:prstGeom>
          <a:noFill/>
          <a:ln>
            <a:noFill/>
          </a:ln>
        </p:spPr>
      </p:pic>
      <p:pic>
        <p:nvPicPr>
          <p:cNvPr id="753" name="Google Shape;753;p90" descr="A picture containing text, map&#10;&#10;Description automatically generated"/>
          <p:cNvPicPr preferRelativeResize="0"/>
          <p:nvPr/>
        </p:nvPicPr>
        <p:blipFill rotWithShape="1">
          <a:blip r:embed="rId6">
            <a:alphaModFix/>
          </a:blip>
          <a:srcRect b="10193"/>
          <a:stretch/>
        </p:blipFill>
        <p:spPr>
          <a:xfrm>
            <a:off x="7029444" y="2280575"/>
            <a:ext cx="1765935" cy="1061198"/>
          </a:xfrm>
          <a:prstGeom prst="rect">
            <a:avLst/>
          </a:prstGeom>
          <a:noFill/>
          <a:ln>
            <a:noFill/>
          </a:ln>
        </p:spPr>
      </p:pic>
      <p:pic>
        <p:nvPicPr>
          <p:cNvPr id="762" name="Google Shape;762;p90" descr="A picture containing map, text&#10;&#10;Description automatically generated"/>
          <p:cNvPicPr preferRelativeResize="0"/>
          <p:nvPr/>
        </p:nvPicPr>
        <p:blipFill rotWithShape="1">
          <a:blip r:embed="rId7">
            <a:alphaModFix/>
          </a:blip>
          <a:srcRect b="11878"/>
          <a:stretch/>
        </p:blipFill>
        <p:spPr>
          <a:xfrm>
            <a:off x="1651013" y="434452"/>
            <a:ext cx="2217503" cy="1369776"/>
          </a:xfrm>
          <a:prstGeom prst="rect">
            <a:avLst/>
          </a:prstGeom>
          <a:noFill/>
          <a:ln>
            <a:noFill/>
          </a:ln>
        </p:spPr>
      </p:pic>
      <p:sp>
        <p:nvSpPr>
          <p:cNvPr id="2" name="TextBox 1">
            <a:extLst>
              <a:ext uri="{FF2B5EF4-FFF2-40B4-BE49-F238E27FC236}">
                <a16:creationId xmlns:a16="http://schemas.microsoft.com/office/drawing/2014/main" id="{A6FB10C1-CB7C-4544-93E2-67A76CB0A2C1}"/>
              </a:ext>
            </a:extLst>
          </p:cNvPr>
          <p:cNvSpPr txBox="1"/>
          <p:nvPr/>
        </p:nvSpPr>
        <p:spPr>
          <a:xfrm>
            <a:off x="1878756" y="25547"/>
            <a:ext cx="1849700" cy="461665"/>
          </a:xfrm>
          <a:prstGeom prst="rect">
            <a:avLst/>
          </a:prstGeom>
          <a:noFill/>
        </p:spPr>
        <p:txBody>
          <a:bodyPr wrap="square" rtlCol="0">
            <a:spAutoFit/>
          </a:bodyPr>
          <a:lstStyle/>
          <a:p>
            <a:r>
              <a:rPr lang="en-US" sz="1200" b="1" dirty="0"/>
              <a:t>1.1 </a:t>
            </a:r>
            <a:r>
              <a:rPr lang="en-US" sz="1200" b="1" dirty="0" err="1"/>
              <a:t>MLAutotuningHPC</a:t>
            </a:r>
            <a:r>
              <a:rPr lang="en-US" sz="1200" b="1" dirty="0"/>
              <a:t> – Learn configurations</a:t>
            </a:r>
          </a:p>
        </p:txBody>
      </p:sp>
      <p:grpSp>
        <p:nvGrpSpPr>
          <p:cNvPr id="12" name="Group 11">
            <a:extLst>
              <a:ext uri="{FF2B5EF4-FFF2-40B4-BE49-F238E27FC236}">
                <a16:creationId xmlns:a16="http://schemas.microsoft.com/office/drawing/2014/main" id="{8989F7B0-3E0D-4722-B8D9-FD3A1617F6B6}"/>
              </a:ext>
            </a:extLst>
          </p:cNvPr>
          <p:cNvGrpSpPr/>
          <p:nvPr/>
        </p:nvGrpSpPr>
        <p:grpSpPr>
          <a:xfrm>
            <a:off x="1657956" y="1750495"/>
            <a:ext cx="2192647" cy="1614694"/>
            <a:chOff x="2210608" y="2333993"/>
            <a:chExt cx="2923529" cy="2152925"/>
          </a:xfrm>
        </p:grpSpPr>
        <p:pic>
          <p:nvPicPr>
            <p:cNvPr id="746" name="Google Shape;746;p90" descr="A close up of a logo&#10;&#10;Description automatically generated"/>
            <p:cNvPicPr preferRelativeResize="0"/>
            <p:nvPr/>
          </p:nvPicPr>
          <p:blipFill rotWithShape="1">
            <a:blip r:embed="rId8">
              <a:alphaModFix/>
            </a:blip>
            <a:srcRect b="10193"/>
            <a:stretch/>
          </p:blipFill>
          <p:spPr>
            <a:xfrm>
              <a:off x="2210608" y="2625587"/>
              <a:ext cx="2923529" cy="1861331"/>
            </a:xfrm>
            <a:prstGeom prst="rect">
              <a:avLst/>
            </a:prstGeom>
            <a:noFill/>
            <a:ln>
              <a:noFill/>
            </a:ln>
          </p:spPr>
        </p:pic>
        <p:sp>
          <p:nvSpPr>
            <p:cNvPr id="21" name="TextBox 20">
              <a:extLst>
                <a:ext uri="{FF2B5EF4-FFF2-40B4-BE49-F238E27FC236}">
                  <a16:creationId xmlns:a16="http://schemas.microsoft.com/office/drawing/2014/main" id="{F9FDF37A-D13A-459E-A0D1-871BDCA64727}"/>
                </a:ext>
              </a:extLst>
            </p:cNvPr>
            <p:cNvSpPr txBox="1"/>
            <p:nvPr/>
          </p:nvSpPr>
          <p:spPr>
            <a:xfrm>
              <a:off x="2439239" y="2333993"/>
              <a:ext cx="2466266" cy="615553"/>
            </a:xfrm>
            <a:prstGeom prst="rect">
              <a:avLst/>
            </a:prstGeom>
            <a:noFill/>
          </p:spPr>
          <p:txBody>
            <a:bodyPr wrap="square" rtlCol="0">
              <a:spAutoFit/>
            </a:bodyPr>
            <a:lstStyle/>
            <a:p>
              <a:r>
                <a:rPr lang="en-US" sz="1200" b="1" dirty="0"/>
                <a:t>2.1 </a:t>
              </a:r>
              <a:r>
                <a:rPr lang="en-US" sz="1200" b="1" dirty="0" err="1"/>
                <a:t>MLAutotuningHPC</a:t>
              </a:r>
              <a:r>
                <a:rPr lang="en-US" sz="1200" b="1" dirty="0"/>
                <a:t> – Smart ensembles</a:t>
              </a:r>
            </a:p>
          </p:txBody>
        </p:sp>
      </p:grpSp>
      <p:sp>
        <p:nvSpPr>
          <p:cNvPr id="22" name="TextBox 21">
            <a:extLst>
              <a:ext uri="{FF2B5EF4-FFF2-40B4-BE49-F238E27FC236}">
                <a16:creationId xmlns:a16="http://schemas.microsoft.com/office/drawing/2014/main" id="{D479E273-9ADE-44B1-88FA-A176DADD9FAE}"/>
              </a:ext>
            </a:extLst>
          </p:cNvPr>
          <p:cNvSpPr txBox="1"/>
          <p:nvPr/>
        </p:nvSpPr>
        <p:spPr>
          <a:xfrm>
            <a:off x="4071313" y="31849"/>
            <a:ext cx="2034903" cy="461665"/>
          </a:xfrm>
          <a:prstGeom prst="rect">
            <a:avLst/>
          </a:prstGeom>
          <a:noFill/>
        </p:spPr>
        <p:txBody>
          <a:bodyPr wrap="square" rtlCol="0">
            <a:spAutoFit/>
          </a:bodyPr>
          <a:lstStyle/>
          <a:p>
            <a:r>
              <a:rPr lang="en-US" sz="1200" b="1" dirty="0"/>
              <a:t>1.2 </a:t>
            </a:r>
            <a:r>
              <a:rPr lang="en-US" sz="1200" b="1" dirty="0" err="1"/>
              <a:t>MLAutotuningHPC</a:t>
            </a:r>
            <a:r>
              <a:rPr lang="en-US" sz="1200" b="1" dirty="0"/>
              <a:t> – Learn models from data</a:t>
            </a:r>
          </a:p>
        </p:txBody>
      </p:sp>
      <p:grpSp>
        <p:nvGrpSpPr>
          <p:cNvPr id="10" name="Group 9">
            <a:extLst>
              <a:ext uri="{FF2B5EF4-FFF2-40B4-BE49-F238E27FC236}">
                <a16:creationId xmlns:a16="http://schemas.microsoft.com/office/drawing/2014/main" id="{A1085E13-C376-498D-8AE9-1A46AD4E819B}"/>
              </a:ext>
            </a:extLst>
          </p:cNvPr>
          <p:cNvGrpSpPr/>
          <p:nvPr/>
        </p:nvGrpSpPr>
        <p:grpSpPr>
          <a:xfrm>
            <a:off x="5190568" y="3468303"/>
            <a:ext cx="2361418" cy="1663808"/>
            <a:chOff x="6481893" y="4624404"/>
            <a:chExt cx="3148557" cy="2218410"/>
          </a:xfrm>
        </p:grpSpPr>
        <p:pic>
          <p:nvPicPr>
            <p:cNvPr id="748" name="Google Shape;748;p90" descr="A picture containing text, map&#10;&#10;Description automatically generated"/>
            <p:cNvPicPr preferRelativeResize="0"/>
            <p:nvPr/>
          </p:nvPicPr>
          <p:blipFill rotWithShape="1">
            <a:blip r:embed="rId9">
              <a:alphaModFix/>
            </a:blip>
            <a:srcRect b="11878"/>
            <a:stretch/>
          </p:blipFill>
          <p:spPr>
            <a:xfrm>
              <a:off x="6720317" y="5209179"/>
              <a:ext cx="2671709" cy="1633635"/>
            </a:xfrm>
            <a:prstGeom prst="rect">
              <a:avLst/>
            </a:prstGeom>
            <a:noFill/>
            <a:ln>
              <a:noFill/>
            </a:ln>
          </p:spPr>
        </p:pic>
        <p:sp>
          <p:nvSpPr>
            <p:cNvPr id="24" name="TextBox 23">
              <a:extLst>
                <a:ext uri="{FF2B5EF4-FFF2-40B4-BE49-F238E27FC236}">
                  <a16:creationId xmlns:a16="http://schemas.microsoft.com/office/drawing/2014/main" id="{FE71DC3B-BF83-4CD7-A2AA-4653AD0C2E1F}"/>
                </a:ext>
              </a:extLst>
            </p:cNvPr>
            <p:cNvSpPr txBox="1"/>
            <p:nvPr/>
          </p:nvSpPr>
          <p:spPr>
            <a:xfrm>
              <a:off x="6481893" y="4624404"/>
              <a:ext cx="3148557" cy="615553"/>
            </a:xfrm>
            <a:prstGeom prst="rect">
              <a:avLst/>
            </a:prstGeom>
            <a:noFill/>
          </p:spPr>
          <p:txBody>
            <a:bodyPr wrap="square" rtlCol="0">
              <a:spAutoFit/>
            </a:bodyPr>
            <a:lstStyle/>
            <a:p>
              <a:r>
                <a:rPr lang="en-US" sz="1200" b="1" dirty="0"/>
                <a:t>3.2 </a:t>
              </a:r>
              <a:r>
                <a:rPr lang="en" sz="1200" b="1" dirty="0">
                  <a:latin typeface="Open Sans"/>
                  <a:ea typeface="Open Sans"/>
                  <a:cs typeface="Open Sans"/>
                  <a:sym typeface="Open Sans"/>
                </a:rPr>
                <a:t>MLaroundHPC: Learning Outputs from Inputs (</a:t>
              </a:r>
              <a:r>
                <a:rPr lang="en-US" sz="1200" b="1" dirty="0">
                  <a:latin typeface="Open Sans"/>
                  <a:ea typeface="Open Sans"/>
                  <a:cs typeface="Open Sans"/>
                  <a:sym typeface="Open Sans"/>
                </a:rPr>
                <a:t>fields</a:t>
              </a:r>
              <a:r>
                <a:rPr lang="en-US" sz="1200" b="1" dirty="0">
                  <a:solidFill>
                    <a:srgbClr val="515151"/>
                  </a:solidFill>
                  <a:latin typeface="Open Sans"/>
                  <a:ea typeface="Open Sans"/>
                  <a:cs typeface="Open Sans"/>
                  <a:sym typeface="Open Sans"/>
                </a:rPr>
                <a:t>)</a:t>
              </a:r>
              <a:endParaRPr lang="en-US" sz="1200" b="1" dirty="0"/>
            </a:p>
          </p:txBody>
        </p:sp>
      </p:grpSp>
      <p:grpSp>
        <p:nvGrpSpPr>
          <p:cNvPr id="11" name="Group 10">
            <a:extLst>
              <a:ext uri="{FF2B5EF4-FFF2-40B4-BE49-F238E27FC236}">
                <a16:creationId xmlns:a16="http://schemas.microsoft.com/office/drawing/2014/main" id="{445A4FAC-A59C-42EF-8FD9-630F92C5B638}"/>
              </a:ext>
            </a:extLst>
          </p:cNvPr>
          <p:cNvGrpSpPr/>
          <p:nvPr/>
        </p:nvGrpSpPr>
        <p:grpSpPr>
          <a:xfrm>
            <a:off x="1836122" y="3461296"/>
            <a:ext cx="3029102" cy="1676657"/>
            <a:chOff x="2122268" y="4624404"/>
            <a:chExt cx="4038803" cy="2235542"/>
          </a:xfrm>
        </p:grpSpPr>
        <p:pic>
          <p:nvPicPr>
            <p:cNvPr id="749" name="Google Shape;749;p90" descr="A close up of a map&#10;&#10;Description automatically generated"/>
            <p:cNvPicPr preferRelativeResize="0"/>
            <p:nvPr/>
          </p:nvPicPr>
          <p:blipFill rotWithShape="1">
            <a:blip r:embed="rId10">
              <a:alphaModFix/>
            </a:blip>
            <a:srcRect b="15218"/>
            <a:stretch/>
          </p:blipFill>
          <p:spPr>
            <a:xfrm>
              <a:off x="2122268" y="5102678"/>
              <a:ext cx="4038803" cy="1757268"/>
            </a:xfrm>
            <a:prstGeom prst="rect">
              <a:avLst/>
            </a:prstGeom>
            <a:noFill/>
            <a:ln>
              <a:noFill/>
            </a:ln>
          </p:spPr>
        </p:pic>
        <p:sp>
          <p:nvSpPr>
            <p:cNvPr id="25" name="TextBox 24">
              <a:extLst>
                <a:ext uri="{FF2B5EF4-FFF2-40B4-BE49-F238E27FC236}">
                  <a16:creationId xmlns:a16="http://schemas.microsoft.com/office/drawing/2014/main" id="{440FB749-A97F-495E-9C85-9BE5BD023BE8}"/>
                </a:ext>
              </a:extLst>
            </p:cNvPr>
            <p:cNvSpPr txBox="1"/>
            <p:nvPr/>
          </p:nvSpPr>
          <p:spPr>
            <a:xfrm>
              <a:off x="2257263" y="4624404"/>
              <a:ext cx="3768812" cy="615553"/>
            </a:xfrm>
            <a:prstGeom prst="rect">
              <a:avLst/>
            </a:prstGeom>
            <a:noFill/>
          </p:spPr>
          <p:txBody>
            <a:bodyPr wrap="square" rtlCol="0">
              <a:spAutoFit/>
            </a:bodyPr>
            <a:lstStyle/>
            <a:p>
              <a:r>
                <a:rPr lang="en-US" sz="1200" b="1" dirty="0"/>
                <a:t>3.1 </a:t>
              </a:r>
              <a:r>
                <a:rPr lang="en" sz="1200" b="1" dirty="0">
                  <a:latin typeface="Open Sans"/>
                  <a:ea typeface="Open Sans"/>
                  <a:cs typeface="Open Sans"/>
                  <a:sym typeface="Open Sans"/>
                </a:rPr>
                <a:t>MLaroundHPC: Learning Outputs from Inputs (</a:t>
              </a:r>
              <a:r>
                <a:rPr lang="en-US" sz="1200" b="1" dirty="0">
                  <a:latin typeface="Open Sans"/>
                  <a:ea typeface="Open Sans"/>
                  <a:cs typeface="Open Sans"/>
                  <a:sym typeface="Open Sans"/>
                </a:rPr>
                <a:t>parameters)</a:t>
              </a:r>
              <a:endParaRPr lang="en-US" sz="1200" b="1" dirty="0"/>
            </a:p>
          </p:txBody>
        </p:sp>
      </p:grpSp>
      <p:sp>
        <p:nvSpPr>
          <p:cNvPr id="27" name="TextBox 26">
            <a:extLst>
              <a:ext uri="{FF2B5EF4-FFF2-40B4-BE49-F238E27FC236}">
                <a16:creationId xmlns:a16="http://schemas.microsoft.com/office/drawing/2014/main" id="{F507FF5A-A2E7-4872-8B4A-B6C4A13E5B2A}"/>
              </a:ext>
            </a:extLst>
          </p:cNvPr>
          <p:cNvSpPr txBox="1"/>
          <p:nvPr/>
        </p:nvSpPr>
        <p:spPr>
          <a:xfrm>
            <a:off x="3960255" y="1750495"/>
            <a:ext cx="2361418" cy="615553"/>
          </a:xfrm>
          <a:prstGeom prst="rect">
            <a:avLst/>
          </a:prstGeom>
          <a:noFill/>
        </p:spPr>
        <p:txBody>
          <a:bodyPr wrap="square" rtlCol="0">
            <a:spAutoFit/>
          </a:bodyPr>
          <a:lstStyle/>
          <a:p>
            <a:r>
              <a:rPr lang="en-US" sz="1200" b="1" dirty="0"/>
              <a:t>2.2 </a:t>
            </a:r>
            <a:r>
              <a:rPr lang="en" sz="1100" b="1" dirty="0">
                <a:latin typeface="Open Sans"/>
                <a:ea typeface="Open Sans"/>
                <a:cs typeface="Open Sans"/>
                <a:sym typeface="Open Sans"/>
              </a:rPr>
              <a:t>MLaroundHPC: Learning </a:t>
            </a:r>
            <a:r>
              <a:rPr lang="en-US" sz="1100" b="1" dirty="0">
                <a:latin typeface="Open Sans"/>
                <a:ea typeface="Open Sans"/>
                <a:cs typeface="Open Sans"/>
                <a:sym typeface="Open Sans"/>
              </a:rPr>
              <a:t>Model Details (coarse graining, effective potentials)</a:t>
            </a:r>
            <a:endParaRPr lang="en-US" sz="1200" b="1" dirty="0"/>
          </a:p>
        </p:txBody>
      </p:sp>
      <p:sp>
        <p:nvSpPr>
          <p:cNvPr id="28" name="TextBox 27">
            <a:extLst>
              <a:ext uri="{FF2B5EF4-FFF2-40B4-BE49-F238E27FC236}">
                <a16:creationId xmlns:a16="http://schemas.microsoft.com/office/drawing/2014/main" id="{CE4C1E80-2453-4FA3-8D00-549A73CF37DE}"/>
              </a:ext>
            </a:extLst>
          </p:cNvPr>
          <p:cNvSpPr txBox="1"/>
          <p:nvPr/>
        </p:nvSpPr>
        <p:spPr>
          <a:xfrm>
            <a:off x="6610574" y="-24050"/>
            <a:ext cx="2271909" cy="646331"/>
          </a:xfrm>
          <a:prstGeom prst="rect">
            <a:avLst/>
          </a:prstGeom>
          <a:noFill/>
        </p:spPr>
        <p:txBody>
          <a:bodyPr wrap="square" rtlCol="0">
            <a:spAutoFit/>
          </a:bodyPr>
          <a:lstStyle/>
          <a:p>
            <a:r>
              <a:rPr lang="en-US" sz="1200" b="1" dirty="0"/>
              <a:t>1.3 </a:t>
            </a:r>
            <a:r>
              <a:rPr lang="en" sz="1200" b="1" dirty="0">
                <a:solidFill>
                  <a:srgbClr val="515151"/>
                </a:solidFill>
                <a:latin typeface="Open Sans"/>
                <a:ea typeface="Open Sans"/>
                <a:cs typeface="Open Sans"/>
                <a:sym typeface="Open Sans"/>
              </a:rPr>
              <a:t>MLaroundHPC: Learning </a:t>
            </a:r>
            <a:r>
              <a:rPr lang="en-US" sz="1200" b="1" dirty="0">
                <a:solidFill>
                  <a:srgbClr val="515151"/>
                </a:solidFill>
                <a:latin typeface="Open Sans"/>
                <a:ea typeface="Open Sans"/>
                <a:cs typeface="Open Sans"/>
                <a:sym typeface="Open Sans"/>
              </a:rPr>
              <a:t>Model Details (ML based data assimilation)</a:t>
            </a:r>
            <a:endParaRPr lang="en-US" sz="1200" b="1" dirty="0"/>
          </a:p>
        </p:txBody>
      </p:sp>
      <p:sp>
        <p:nvSpPr>
          <p:cNvPr id="29" name="TextBox 28">
            <a:extLst>
              <a:ext uri="{FF2B5EF4-FFF2-40B4-BE49-F238E27FC236}">
                <a16:creationId xmlns:a16="http://schemas.microsoft.com/office/drawing/2014/main" id="{D1E11376-C180-4D1E-87A9-CDC3005A087E}"/>
              </a:ext>
            </a:extLst>
          </p:cNvPr>
          <p:cNvSpPr txBox="1"/>
          <p:nvPr/>
        </p:nvSpPr>
        <p:spPr>
          <a:xfrm>
            <a:off x="6806930" y="1782316"/>
            <a:ext cx="2210962" cy="461665"/>
          </a:xfrm>
          <a:prstGeom prst="rect">
            <a:avLst/>
          </a:prstGeom>
          <a:noFill/>
        </p:spPr>
        <p:txBody>
          <a:bodyPr wrap="square" rtlCol="0">
            <a:spAutoFit/>
          </a:bodyPr>
          <a:lstStyle/>
          <a:p>
            <a:r>
              <a:rPr lang="en-US" sz="1200" b="1" dirty="0"/>
              <a:t>2.3 </a:t>
            </a:r>
            <a:r>
              <a:rPr lang="en" sz="1200" b="1" dirty="0">
                <a:latin typeface="Open Sans"/>
                <a:ea typeface="Open Sans"/>
                <a:cs typeface="Open Sans"/>
                <a:sym typeface="Open Sans"/>
              </a:rPr>
              <a:t>MLaroundHPC: </a:t>
            </a:r>
            <a:r>
              <a:rPr lang="en-US" sz="1200" b="1" dirty="0">
                <a:latin typeface="Open Sans"/>
                <a:ea typeface="Open Sans"/>
                <a:cs typeface="Open Sans"/>
                <a:sym typeface="Open Sans"/>
              </a:rPr>
              <a:t>Improve Model or Theory</a:t>
            </a:r>
            <a:endParaRPr lang="en-US" sz="1200" b="1" dirty="0"/>
          </a:p>
        </p:txBody>
      </p:sp>
      <p:sp>
        <p:nvSpPr>
          <p:cNvPr id="30" name="Google Shape;754;p90">
            <a:extLst>
              <a:ext uri="{FF2B5EF4-FFF2-40B4-BE49-F238E27FC236}">
                <a16:creationId xmlns:a16="http://schemas.microsoft.com/office/drawing/2014/main" id="{96D481C0-8E62-4B02-8B08-43EE25AE733E}"/>
              </a:ext>
            </a:extLst>
          </p:cNvPr>
          <p:cNvSpPr/>
          <p:nvPr/>
        </p:nvSpPr>
        <p:spPr>
          <a:xfrm>
            <a:off x="7698512" y="4192675"/>
            <a:ext cx="213900" cy="213900"/>
          </a:xfrm>
          <a:prstGeom prst="ellipse">
            <a:avLst/>
          </a:prstGeom>
          <a:solidFill>
            <a:srgbClr val="6AA84F"/>
          </a:solidFill>
          <a:ln>
            <a:noFill/>
          </a:ln>
        </p:spPr>
        <p:txBody>
          <a:bodyPr spcFirstLastPara="1" wrap="square" lIns="91425" tIns="91425" rIns="91425" bIns="91425" anchor="ctr" anchorCtr="0">
            <a:noAutofit/>
          </a:bodyPr>
          <a:lstStyle/>
          <a:p>
            <a:endParaRPr sz="1800"/>
          </a:p>
        </p:txBody>
      </p:sp>
      <p:sp>
        <p:nvSpPr>
          <p:cNvPr id="31" name="Google Shape;758;p90">
            <a:extLst>
              <a:ext uri="{FF2B5EF4-FFF2-40B4-BE49-F238E27FC236}">
                <a16:creationId xmlns:a16="http://schemas.microsoft.com/office/drawing/2014/main" id="{C03A0640-7436-489A-9C53-95309E3A5882}"/>
              </a:ext>
            </a:extLst>
          </p:cNvPr>
          <p:cNvSpPr txBox="1"/>
          <p:nvPr/>
        </p:nvSpPr>
        <p:spPr>
          <a:xfrm>
            <a:off x="7891313" y="4123650"/>
            <a:ext cx="798000" cy="184200"/>
          </a:xfrm>
          <a:prstGeom prst="rect">
            <a:avLst/>
          </a:prstGeom>
          <a:noFill/>
          <a:ln>
            <a:noFill/>
          </a:ln>
        </p:spPr>
        <p:txBody>
          <a:bodyPr spcFirstLastPara="1" wrap="square" lIns="91425" tIns="91425" rIns="91425" bIns="91425" anchor="t" anchorCtr="0">
            <a:noAutofit/>
          </a:bodyPr>
          <a:lstStyle/>
          <a:p>
            <a:r>
              <a:rPr lang="en" sz="1300">
                <a:latin typeface="Open Sans SemiBold"/>
                <a:ea typeface="Open Sans SemiBold"/>
                <a:cs typeface="Open Sans SemiBold"/>
                <a:sym typeface="Open Sans SemiBold"/>
              </a:rPr>
              <a:t>INPUT</a:t>
            </a:r>
            <a:endParaRPr sz="1300">
              <a:latin typeface="Open Sans SemiBold"/>
              <a:ea typeface="Open Sans SemiBold"/>
              <a:cs typeface="Open Sans SemiBold"/>
              <a:sym typeface="Open Sans SemiBold"/>
            </a:endParaRPr>
          </a:p>
        </p:txBody>
      </p:sp>
      <p:sp>
        <p:nvSpPr>
          <p:cNvPr id="32" name="Google Shape;759;p90">
            <a:extLst>
              <a:ext uri="{FF2B5EF4-FFF2-40B4-BE49-F238E27FC236}">
                <a16:creationId xmlns:a16="http://schemas.microsoft.com/office/drawing/2014/main" id="{61173F7B-1719-4AAE-A8A6-4A0CCEDB01C9}"/>
              </a:ext>
            </a:extLst>
          </p:cNvPr>
          <p:cNvSpPr/>
          <p:nvPr/>
        </p:nvSpPr>
        <p:spPr>
          <a:xfrm>
            <a:off x="7698512" y="4573675"/>
            <a:ext cx="213900" cy="213900"/>
          </a:xfrm>
          <a:prstGeom prst="ellipse">
            <a:avLst/>
          </a:prstGeom>
          <a:solidFill>
            <a:srgbClr val="1155CC"/>
          </a:solidFill>
          <a:ln>
            <a:noFill/>
          </a:ln>
        </p:spPr>
        <p:txBody>
          <a:bodyPr spcFirstLastPara="1" wrap="square" lIns="91425" tIns="91425" rIns="91425" bIns="91425" anchor="ctr" anchorCtr="0">
            <a:noAutofit/>
          </a:bodyPr>
          <a:lstStyle/>
          <a:p>
            <a:endParaRPr sz="1800"/>
          </a:p>
        </p:txBody>
      </p:sp>
      <p:sp>
        <p:nvSpPr>
          <p:cNvPr id="33" name="Google Shape;760;p90">
            <a:extLst>
              <a:ext uri="{FF2B5EF4-FFF2-40B4-BE49-F238E27FC236}">
                <a16:creationId xmlns:a16="http://schemas.microsoft.com/office/drawing/2014/main" id="{D4022F94-26C0-41FC-8663-65DC78F7B729}"/>
              </a:ext>
            </a:extLst>
          </p:cNvPr>
          <p:cNvSpPr txBox="1"/>
          <p:nvPr/>
        </p:nvSpPr>
        <p:spPr>
          <a:xfrm>
            <a:off x="7891313" y="4504650"/>
            <a:ext cx="939300" cy="184200"/>
          </a:xfrm>
          <a:prstGeom prst="rect">
            <a:avLst/>
          </a:prstGeom>
          <a:noFill/>
          <a:ln>
            <a:noFill/>
          </a:ln>
        </p:spPr>
        <p:txBody>
          <a:bodyPr spcFirstLastPara="1" wrap="square" lIns="91425" tIns="91425" rIns="91425" bIns="91425" anchor="t" anchorCtr="0">
            <a:noAutofit/>
          </a:bodyPr>
          <a:lstStyle/>
          <a:p>
            <a:r>
              <a:rPr lang="en" sz="1300" dirty="0">
                <a:latin typeface="Open Sans SemiBold"/>
                <a:ea typeface="Open Sans SemiBold"/>
                <a:cs typeface="Open Sans SemiBold"/>
                <a:sym typeface="Open Sans SemiBold"/>
              </a:rPr>
              <a:t>OUTPUT</a:t>
            </a:r>
            <a:endParaRPr sz="1300" dirty="0">
              <a:latin typeface="Open Sans SemiBold"/>
              <a:ea typeface="Open Sans SemiBold"/>
              <a:cs typeface="Open Sans SemiBold"/>
              <a:sym typeface="Open Sans SemiBold"/>
            </a:endParaRPr>
          </a:p>
        </p:txBody>
      </p:sp>
      <p:sp>
        <p:nvSpPr>
          <p:cNvPr id="5" name="TextBox 4">
            <a:extLst>
              <a:ext uri="{FF2B5EF4-FFF2-40B4-BE49-F238E27FC236}">
                <a16:creationId xmlns:a16="http://schemas.microsoft.com/office/drawing/2014/main" id="{80614377-4663-4628-B86A-374FF17AF848}"/>
              </a:ext>
            </a:extLst>
          </p:cNvPr>
          <p:cNvSpPr txBox="1"/>
          <p:nvPr/>
        </p:nvSpPr>
        <p:spPr>
          <a:xfrm>
            <a:off x="25118" y="31849"/>
            <a:ext cx="1569990" cy="738664"/>
          </a:xfrm>
          <a:prstGeom prst="rect">
            <a:avLst/>
          </a:prstGeom>
          <a:noFill/>
          <a:ln w="19050">
            <a:solidFill>
              <a:schemeClr val="tx1"/>
            </a:solidFill>
          </a:ln>
        </p:spPr>
        <p:txBody>
          <a:bodyPr wrap="square" rtlCol="0">
            <a:spAutoFit/>
          </a:bodyPr>
          <a:lstStyle/>
          <a:p>
            <a:r>
              <a:rPr lang="en-US" sz="1050" b="1" dirty="0"/>
              <a:t>1. Improving Simulation with Configurations and Integration of Data</a:t>
            </a:r>
            <a:endParaRPr lang="en-US" sz="1050" dirty="0"/>
          </a:p>
        </p:txBody>
      </p:sp>
      <p:sp>
        <p:nvSpPr>
          <p:cNvPr id="34" name="TextBox 33">
            <a:extLst>
              <a:ext uri="{FF2B5EF4-FFF2-40B4-BE49-F238E27FC236}">
                <a16:creationId xmlns:a16="http://schemas.microsoft.com/office/drawing/2014/main" id="{51E2A4AC-365F-4EF8-823C-E097A18D96F7}"/>
              </a:ext>
            </a:extLst>
          </p:cNvPr>
          <p:cNvSpPr txBox="1"/>
          <p:nvPr/>
        </p:nvSpPr>
        <p:spPr>
          <a:xfrm>
            <a:off x="-16804" y="1787251"/>
            <a:ext cx="1569990" cy="577081"/>
          </a:xfrm>
          <a:prstGeom prst="rect">
            <a:avLst/>
          </a:prstGeom>
          <a:noFill/>
          <a:ln w="19050">
            <a:solidFill>
              <a:schemeClr val="tx1"/>
            </a:solidFill>
          </a:ln>
        </p:spPr>
        <p:txBody>
          <a:bodyPr wrap="square" rtlCol="0">
            <a:spAutoFit/>
          </a:bodyPr>
          <a:lstStyle/>
          <a:p>
            <a:r>
              <a:rPr lang="en-US" sz="1050" b="1" dirty="0"/>
              <a:t>2. Learn Structure, Theory and Model for Simulation</a:t>
            </a:r>
            <a:endParaRPr lang="en-US" sz="1050" dirty="0"/>
          </a:p>
        </p:txBody>
      </p:sp>
      <p:sp>
        <p:nvSpPr>
          <p:cNvPr id="35" name="TextBox 34">
            <a:extLst>
              <a:ext uri="{FF2B5EF4-FFF2-40B4-BE49-F238E27FC236}">
                <a16:creationId xmlns:a16="http://schemas.microsoft.com/office/drawing/2014/main" id="{5B08DCA6-8E9A-4BF6-9E39-B5D4802361FF}"/>
              </a:ext>
            </a:extLst>
          </p:cNvPr>
          <p:cNvSpPr txBox="1"/>
          <p:nvPr/>
        </p:nvSpPr>
        <p:spPr>
          <a:xfrm>
            <a:off x="21711" y="3500451"/>
            <a:ext cx="1569990" cy="415498"/>
          </a:xfrm>
          <a:prstGeom prst="rect">
            <a:avLst/>
          </a:prstGeom>
          <a:noFill/>
          <a:ln w="19050">
            <a:solidFill>
              <a:schemeClr val="tx1"/>
            </a:solidFill>
          </a:ln>
        </p:spPr>
        <p:txBody>
          <a:bodyPr wrap="square" rtlCol="0">
            <a:spAutoFit/>
          </a:bodyPr>
          <a:lstStyle/>
          <a:p>
            <a:r>
              <a:rPr lang="en-US" sz="1050" b="1" dirty="0"/>
              <a:t>3. Learn Surrogates for Simulation</a:t>
            </a:r>
            <a:endParaRPr lang="en-US" sz="1050" dirty="0"/>
          </a:p>
        </p:txBody>
      </p:sp>
      <p:cxnSp>
        <p:nvCxnSpPr>
          <p:cNvPr id="8" name="Straight Connector 7">
            <a:extLst>
              <a:ext uri="{FF2B5EF4-FFF2-40B4-BE49-F238E27FC236}">
                <a16:creationId xmlns:a16="http://schemas.microsoft.com/office/drawing/2014/main" id="{0C3D3977-46A9-4662-8B55-9E20472F69EF}"/>
              </a:ext>
            </a:extLst>
          </p:cNvPr>
          <p:cNvCxnSpPr>
            <a:cxnSpLocks/>
          </p:cNvCxnSpPr>
          <p:nvPr/>
        </p:nvCxnSpPr>
        <p:spPr>
          <a:xfrm flipV="1">
            <a:off x="0" y="1735057"/>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9B0B02-DA90-4FF8-81C1-9BCA23AF51FA}"/>
              </a:ext>
            </a:extLst>
          </p:cNvPr>
          <p:cNvCxnSpPr>
            <a:cxnSpLocks/>
          </p:cNvCxnSpPr>
          <p:nvPr/>
        </p:nvCxnSpPr>
        <p:spPr>
          <a:xfrm flipV="1">
            <a:off x="-7134" y="346385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CDE1C30-FB64-4B4C-8E6B-E98BBB1CB830}"/>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96"/>
          <p:cNvSpPr txBox="1">
            <a:spLocks noGrp="1"/>
          </p:cNvSpPr>
          <p:nvPr>
            <p:ph type="title"/>
          </p:nvPr>
        </p:nvSpPr>
        <p:spPr>
          <a:xfrm>
            <a:off x="278275" y="273350"/>
            <a:ext cx="7638900" cy="544500"/>
          </a:xfrm>
          <a:prstGeom prst="rect">
            <a:avLst/>
          </a:prstGeom>
        </p:spPr>
        <p:txBody>
          <a:bodyPr spcFirstLastPara="1" wrap="square" lIns="68575" tIns="34275" rIns="68575" bIns="34275" anchor="ctr" anchorCtr="0">
            <a:noAutofit/>
          </a:bodyPr>
          <a:lstStyle/>
          <a:p>
            <a:pPr lvl="0">
              <a:lnSpc>
                <a:spcPct val="115000"/>
              </a:lnSpc>
            </a:pPr>
            <a:r>
              <a:rPr lang="en" sz="2000" b="1" dirty="0">
                <a:solidFill>
                  <a:srgbClr val="C00000"/>
                </a:solidFill>
                <a:latin typeface="Open Sans"/>
                <a:ea typeface="Open Sans"/>
                <a:cs typeface="Open Sans"/>
                <a:sym typeface="Open Sans"/>
              </a:rPr>
              <a:t>MLforHPC </a:t>
            </a:r>
            <a:r>
              <a:rPr lang="en-US" sz="2000" dirty="0">
                <a:solidFill>
                  <a:srgbClr val="C00000"/>
                </a:solidFill>
                <a:latin typeface="Open Sans"/>
                <a:ea typeface="Open Sans"/>
                <a:cs typeface="Open Sans"/>
                <a:sym typeface="Open Sans"/>
              </a:rPr>
              <a:t>Learn Surrogates for Simulation</a:t>
            </a:r>
            <a:br>
              <a:rPr lang="en-US" sz="2000" dirty="0">
                <a:solidFill>
                  <a:srgbClr val="515151"/>
                </a:solidFill>
                <a:latin typeface="Open Sans"/>
                <a:ea typeface="Open Sans"/>
                <a:cs typeface="Open Sans"/>
                <a:sym typeface="Open Sans"/>
              </a:rPr>
            </a:br>
            <a:r>
              <a:rPr lang="en" sz="1600" b="1" dirty="0">
                <a:solidFill>
                  <a:srgbClr val="515151"/>
                </a:solidFill>
                <a:latin typeface="Open Sans"/>
                <a:ea typeface="Open Sans"/>
                <a:cs typeface="Open Sans"/>
                <a:sym typeface="Open Sans"/>
              </a:rPr>
              <a:t>MLaroundHPC: Learning Outputs from Inputs: </a:t>
            </a:r>
            <a:endParaRPr sz="1600" b="1" dirty="0">
              <a:solidFill>
                <a:srgbClr val="515151"/>
              </a:solidFill>
              <a:latin typeface="Open Sans"/>
              <a:ea typeface="Open Sans"/>
              <a:cs typeface="Open Sans"/>
              <a:sym typeface="Open Sans"/>
            </a:endParaRPr>
          </a:p>
          <a:p>
            <a:pPr marL="457200" lvl="0" indent="-330200" algn="l" rtl="0">
              <a:lnSpc>
                <a:spcPct val="115000"/>
              </a:lnSpc>
              <a:spcBef>
                <a:spcPts val="0"/>
              </a:spcBef>
              <a:spcAft>
                <a:spcPts val="0"/>
              </a:spcAft>
              <a:buClr>
                <a:srgbClr val="515151"/>
              </a:buClr>
              <a:buSzPts val="1600"/>
              <a:buFont typeface="Open Sans"/>
              <a:buAutoNum type="alphaLcParenR"/>
            </a:pPr>
            <a:r>
              <a:rPr lang="en" sz="1600" b="1" dirty="0">
                <a:solidFill>
                  <a:srgbClr val="515151"/>
                </a:solidFill>
                <a:latin typeface="Open Sans"/>
                <a:ea typeface="Open Sans"/>
                <a:cs typeface="Open Sans"/>
                <a:sym typeface="Open Sans"/>
              </a:rPr>
              <a:t>Computation Results from Computation defining Parameters</a:t>
            </a:r>
            <a:endParaRPr sz="1600" b="1" dirty="0">
              <a:solidFill>
                <a:srgbClr val="515151"/>
              </a:solidFill>
              <a:latin typeface="Open Sans"/>
              <a:ea typeface="Open Sans"/>
              <a:cs typeface="Open Sans"/>
              <a:sym typeface="Open Sans"/>
            </a:endParaRPr>
          </a:p>
        </p:txBody>
      </p:sp>
      <p:pic>
        <p:nvPicPr>
          <p:cNvPr id="841" name="Google Shape;841;p96" descr="A close up of a map&#10;&#10;Description automatically generated"/>
          <p:cNvPicPr preferRelativeResize="0"/>
          <p:nvPr/>
        </p:nvPicPr>
        <p:blipFill rotWithShape="1">
          <a:blip r:embed="rId3">
            <a:alphaModFix/>
          </a:blip>
          <a:srcRect r="3781"/>
          <a:stretch/>
        </p:blipFill>
        <p:spPr>
          <a:xfrm>
            <a:off x="3170800" y="1093125"/>
            <a:ext cx="5820800" cy="3104427"/>
          </a:xfrm>
          <a:prstGeom prst="rect">
            <a:avLst/>
          </a:prstGeom>
          <a:noFill/>
          <a:ln>
            <a:noFill/>
          </a:ln>
        </p:spPr>
      </p:pic>
      <p:sp>
        <p:nvSpPr>
          <p:cNvPr id="842" name="Google Shape;842;p96"/>
          <p:cNvSpPr/>
          <p:nvPr/>
        </p:nvSpPr>
        <p:spPr>
          <a:xfrm>
            <a:off x="278275" y="1409950"/>
            <a:ext cx="2911500" cy="2787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6"/>
          <p:cNvSpPr txBox="1">
            <a:spLocks noGrp="1"/>
          </p:cNvSpPr>
          <p:nvPr>
            <p:ph type="body" idx="1"/>
          </p:nvPr>
        </p:nvSpPr>
        <p:spPr>
          <a:xfrm>
            <a:off x="160400" y="1486150"/>
            <a:ext cx="2815200" cy="1793700"/>
          </a:xfrm>
          <a:prstGeom prst="rect">
            <a:avLst/>
          </a:prstGeom>
          <a:noFill/>
          <a:ln>
            <a:noFill/>
          </a:ln>
        </p:spPr>
        <p:txBody>
          <a:bodyPr spcFirstLastPara="1" wrap="square" lIns="68575" tIns="34275" rIns="68575" bIns="34275" anchor="t" anchorCtr="0">
            <a:noAutofit/>
          </a:bodyPr>
          <a:lstStyle/>
          <a:p>
            <a:pPr marL="457200" lvl="0" indent="-304800" algn="l" rtl="0">
              <a:lnSpc>
                <a:spcPct val="115000"/>
              </a:lnSpc>
              <a:spcBef>
                <a:spcPts val="800"/>
              </a:spcBef>
              <a:spcAft>
                <a:spcPts val="0"/>
              </a:spcAft>
              <a:buSzPts val="1200"/>
              <a:buFont typeface="Open Sans"/>
              <a:buChar char="•"/>
            </a:pPr>
            <a:r>
              <a:rPr lang="en" sz="1200">
                <a:latin typeface="Open Sans"/>
                <a:ea typeface="Open Sans"/>
                <a:cs typeface="Open Sans"/>
                <a:sym typeface="Open Sans"/>
              </a:rPr>
              <a:t>Here one just feeds in a modest number of meta-parameters that the define the problem and learn a modest number of calculated answers. </a:t>
            </a:r>
            <a:endParaRPr sz="1200">
              <a:latin typeface="Open Sans"/>
              <a:ea typeface="Open Sans"/>
              <a:cs typeface="Open Sans"/>
              <a:sym typeface="Open Sans"/>
            </a:endParaRPr>
          </a:p>
          <a:p>
            <a:pPr marL="457200" lvl="0" indent="-304800" algn="l" rtl="0">
              <a:lnSpc>
                <a:spcPct val="115000"/>
              </a:lnSpc>
              <a:spcBef>
                <a:spcPts val="800"/>
              </a:spcBef>
              <a:spcAft>
                <a:spcPts val="0"/>
              </a:spcAft>
              <a:buSzPts val="1200"/>
              <a:buFont typeface="Open Sans"/>
              <a:buChar char="•"/>
            </a:pPr>
            <a:r>
              <a:rPr lang="en" sz="1200">
                <a:latin typeface="Open Sans"/>
                <a:ea typeface="Open Sans"/>
                <a:cs typeface="Open Sans"/>
                <a:sym typeface="Open Sans"/>
              </a:rPr>
              <a:t>This presumably requires fewer training samples than “fields from fields” and is main use so far</a:t>
            </a:r>
            <a:endParaRPr sz="1200">
              <a:latin typeface="Open Sans"/>
              <a:ea typeface="Open Sans"/>
              <a:cs typeface="Open Sans"/>
              <a:sym typeface="Open Sans"/>
            </a:endParaRPr>
          </a:p>
        </p:txBody>
      </p:sp>
      <p:cxnSp>
        <p:nvCxnSpPr>
          <p:cNvPr id="845" name="Google Shape;845;p96"/>
          <p:cNvCxnSpPr/>
          <p:nvPr/>
        </p:nvCxnSpPr>
        <p:spPr>
          <a:xfrm>
            <a:off x="354475" y="1280125"/>
            <a:ext cx="1887900" cy="0"/>
          </a:xfrm>
          <a:prstGeom prst="straightConnector1">
            <a:avLst/>
          </a:prstGeom>
          <a:noFill/>
          <a:ln w="19050" cap="flat" cmpd="sng">
            <a:solidFill>
              <a:srgbClr val="B30838"/>
            </a:solidFill>
            <a:prstDash val="solid"/>
            <a:round/>
            <a:headEnd type="none" w="med" len="med"/>
            <a:tailEnd type="none" w="med" len="med"/>
          </a:ln>
        </p:spPr>
      </p:cxnSp>
      <p:sp>
        <p:nvSpPr>
          <p:cNvPr id="846" name="Google Shape;846;p96"/>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847" name="Google Shape;847;p96"/>
          <p:cNvSpPr txBox="1">
            <a:spLocks noGrp="1"/>
          </p:cNvSpPr>
          <p:nvPr>
            <p:ph type="body" idx="1"/>
          </p:nvPr>
        </p:nvSpPr>
        <p:spPr>
          <a:xfrm>
            <a:off x="3661525" y="3920850"/>
            <a:ext cx="5328300" cy="8688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800"/>
              </a:spcBef>
              <a:spcAft>
                <a:spcPts val="0"/>
              </a:spcAft>
              <a:buNone/>
            </a:pPr>
            <a:r>
              <a:rPr lang="en" sz="1000">
                <a:latin typeface="Open Sans"/>
                <a:ea typeface="Open Sans"/>
                <a:cs typeface="Open Sans"/>
                <a:sym typeface="Open Sans"/>
              </a:rPr>
              <a:t>Operationally same as </a:t>
            </a:r>
            <a:r>
              <a:rPr lang="en" sz="1000" b="1">
                <a:latin typeface="Open Sans"/>
                <a:ea typeface="Open Sans"/>
                <a:cs typeface="Open Sans"/>
                <a:sym typeface="Open Sans"/>
              </a:rPr>
              <a:t>SimulationTrainedML</a:t>
            </a:r>
            <a:r>
              <a:rPr lang="en" sz="1000">
                <a:latin typeface="Open Sans"/>
                <a:ea typeface="Open Sans"/>
                <a:cs typeface="Open Sans"/>
                <a:sym typeface="Open Sans"/>
              </a:rPr>
              <a:t> but with a different goal: In </a:t>
            </a:r>
            <a:r>
              <a:rPr lang="en" sz="1000" b="1">
                <a:latin typeface="Open Sans"/>
                <a:ea typeface="Open Sans"/>
                <a:cs typeface="Open Sans"/>
                <a:sym typeface="Open Sans"/>
              </a:rPr>
              <a:t>SimulationTrainedML</a:t>
            </a:r>
            <a:r>
              <a:rPr lang="en" sz="1000">
                <a:latin typeface="Open Sans"/>
                <a:ea typeface="Open Sans"/>
                <a:cs typeface="Open Sans"/>
                <a:sym typeface="Open Sans"/>
              </a:rPr>
              <a:t> the simulations are performed to directly train an AI system rather than the AI system being added to learn a simulation.</a:t>
            </a:r>
            <a:endParaRPr sz="1000">
              <a:latin typeface="Open Sans"/>
              <a:ea typeface="Open Sans"/>
              <a:cs typeface="Open Sans"/>
              <a:sym typeface="Open Sans"/>
            </a:endParaRPr>
          </a:p>
        </p:txBody>
      </p:sp>
    </p:spTree>
    <p:extLst>
      <p:ext uri="{BB962C8B-B14F-4D97-AF65-F5344CB8AC3E}">
        <p14:creationId xmlns:p14="http://schemas.microsoft.com/office/powerpoint/2010/main" val="1162391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88FB-B02A-4BFB-A466-1D619B94F139}"/>
              </a:ext>
            </a:extLst>
          </p:cNvPr>
          <p:cNvSpPr>
            <a:spLocks noGrp="1"/>
          </p:cNvSpPr>
          <p:nvPr>
            <p:ph type="title"/>
          </p:nvPr>
        </p:nvSpPr>
        <p:spPr>
          <a:xfrm>
            <a:off x="0" y="5825"/>
            <a:ext cx="9144000" cy="699821"/>
          </a:xfrm>
        </p:spPr>
        <p:txBody>
          <a:bodyPr/>
          <a:lstStyle/>
          <a:p>
            <a:r>
              <a:rPr lang="en-US" sz="1800" dirty="0" err="1"/>
              <a:t>MLaroundHPC</a:t>
            </a:r>
            <a:r>
              <a:rPr lang="en-US" sz="1800" dirty="0"/>
              <a:t>: Machine learning for performance enhancement with Surrogates of molecular dynamics simulations</a:t>
            </a:r>
          </a:p>
        </p:txBody>
      </p:sp>
      <p:sp>
        <p:nvSpPr>
          <p:cNvPr id="3" name="Text Placeholder 2">
            <a:extLst>
              <a:ext uri="{FF2B5EF4-FFF2-40B4-BE49-F238E27FC236}">
                <a16:creationId xmlns:a16="http://schemas.microsoft.com/office/drawing/2014/main" id="{7025D0C6-B917-4079-9697-9C30E4140C28}"/>
              </a:ext>
            </a:extLst>
          </p:cNvPr>
          <p:cNvSpPr>
            <a:spLocks noGrp="1"/>
          </p:cNvSpPr>
          <p:nvPr>
            <p:ph idx="1"/>
          </p:nvPr>
        </p:nvSpPr>
        <p:spPr>
          <a:xfrm>
            <a:off x="5906125" y="395582"/>
            <a:ext cx="3237875" cy="4680475"/>
          </a:xfrm>
        </p:spPr>
        <p:txBody>
          <a:bodyPr/>
          <a:lstStyle/>
          <a:p>
            <a:pPr lvl="0">
              <a:lnSpc>
                <a:spcPct val="115000"/>
              </a:lnSpc>
              <a:buFont typeface="Open Sans"/>
              <a:buChar char="•"/>
            </a:pPr>
            <a:r>
              <a:rPr lang="en-US" sz="1400" dirty="0">
                <a:latin typeface="+mn-lt"/>
                <a:ea typeface="Open Sans"/>
                <a:cs typeface="Open Sans"/>
                <a:sym typeface="Open Sans"/>
              </a:rPr>
              <a:t>Employed to extract the ionic structure in electrolyte solutions confined by planar and spherical surfaces.</a:t>
            </a:r>
          </a:p>
          <a:p>
            <a:pPr lvl="0">
              <a:lnSpc>
                <a:spcPct val="115000"/>
              </a:lnSpc>
              <a:buFont typeface="Open Sans"/>
              <a:buChar char="•"/>
            </a:pPr>
            <a:r>
              <a:rPr lang="en-US" sz="1400" dirty="0">
                <a:latin typeface="+mn-lt"/>
                <a:ea typeface="Open Sans"/>
                <a:cs typeface="Open Sans"/>
                <a:sym typeface="Open Sans"/>
              </a:rPr>
              <a:t>Written with C++ and accelerated with hybrid MPI-OpenMP.</a:t>
            </a:r>
          </a:p>
          <a:p>
            <a:pPr lvl="0">
              <a:lnSpc>
                <a:spcPct val="115000"/>
              </a:lnSpc>
              <a:buFont typeface="Open Sans"/>
              <a:buChar char="•"/>
            </a:pPr>
            <a:r>
              <a:rPr lang="en-US" sz="1400" dirty="0" err="1">
                <a:latin typeface="+mn-lt"/>
                <a:ea typeface="Open Sans"/>
                <a:cs typeface="Open Sans"/>
                <a:sym typeface="Open Sans"/>
              </a:rPr>
              <a:t>MLaroundHPC</a:t>
            </a:r>
            <a:r>
              <a:rPr lang="en-US" sz="1400" dirty="0">
                <a:latin typeface="+mn-lt"/>
                <a:ea typeface="Open Sans"/>
                <a:cs typeface="Open Sans"/>
                <a:sym typeface="Open Sans"/>
              </a:rPr>
              <a:t> successfully learns desired features associated with the output ionic density that are in excellent agreement with the results from explicit molecular dynamics simulations. </a:t>
            </a:r>
          </a:p>
          <a:p>
            <a:pPr lvl="0">
              <a:lnSpc>
                <a:spcPct val="115000"/>
              </a:lnSpc>
              <a:buFont typeface="Open Sans"/>
              <a:buChar char="•"/>
            </a:pPr>
            <a:r>
              <a:rPr lang="en-US" sz="1400" dirty="0">
                <a:latin typeface="+mn-lt"/>
                <a:ea typeface="Open Sans"/>
                <a:cs typeface="Open Sans"/>
                <a:sym typeface="Open Sans"/>
              </a:rPr>
              <a:t>Speed up 10</a:t>
            </a:r>
            <a:r>
              <a:rPr lang="en-US" sz="1400" baseline="30000" dirty="0">
                <a:latin typeface="+mn-lt"/>
                <a:ea typeface="Open Sans"/>
                <a:cs typeface="Open Sans"/>
                <a:sym typeface="Open Sans"/>
              </a:rPr>
              <a:t>5</a:t>
            </a:r>
          </a:p>
        </p:txBody>
      </p:sp>
      <p:grpSp>
        <p:nvGrpSpPr>
          <p:cNvPr id="9" name="Group 8">
            <a:extLst>
              <a:ext uri="{FF2B5EF4-FFF2-40B4-BE49-F238E27FC236}">
                <a16:creationId xmlns:a16="http://schemas.microsoft.com/office/drawing/2014/main" id="{460421E1-0370-4A41-B867-DAE1422C4626}"/>
              </a:ext>
            </a:extLst>
          </p:cNvPr>
          <p:cNvGrpSpPr/>
          <p:nvPr/>
        </p:nvGrpSpPr>
        <p:grpSpPr>
          <a:xfrm>
            <a:off x="0" y="2901549"/>
            <a:ext cx="5995282" cy="1764222"/>
            <a:chOff x="196690" y="1128045"/>
            <a:chExt cx="8947310" cy="3315768"/>
          </a:xfrm>
        </p:grpSpPr>
        <p:pic>
          <p:nvPicPr>
            <p:cNvPr id="10" name="Picture 9">
              <a:extLst>
                <a:ext uri="{FF2B5EF4-FFF2-40B4-BE49-F238E27FC236}">
                  <a16:creationId xmlns:a16="http://schemas.microsoft.com/office/drawing/2014/main" id="{317B9B04-0265-4BA2-A600-0B935AC61FDD}"/>
                </a:ext>
              </a:extLst>
            </p:cNvPr>
            <p:cNvPicPr>
              <a:picLocks noChangeAspect="1"/>
            </p:cNvPicPr>
            <p:nvPr/>
          </p:nvPicPr>
          <p:blipFill>
            <a:blip r:embed="rId2"/>
            <a:stretch>
              <a:fillRect/>
            </a:stretch>
          </p:blipFill>
          <p:spPr>
            <a:xfrm>
              <a:off x="196690" y="1128045"/>
              <a:ext cx="8947310" cy="3315768"/>
            </a:xfrm>
            <a:prstGeom prst="rect">
              <a:avLst/>
            </a:prstGeom>
          </p:spPr>
        </p:pic>
        <p:sp>
          <p:nvSpPr>
            <p:cNvPr id="11" name="Rectangle 10">
              <a:extLst>
                <a:ext uri="{FF2B5EF4-FFF2-40B4-BE49-F238E27FC236}">
                  <a16:creationId xmlns:a16="http://schemas.microsoft.com/office/drawing/2014/main" id="{2E01334A-9EDD-4B5C-9840-0CD66200818B}"/>
                </a:ext>
              </a:extLst>
            </p:cNvPr>
            <p:cNvSpPr/>
            <p:nvPr/>
          </p:nvSpPr>
          <p:spPr>
            <a:xfrm>
              <a:off x="2414187" y="2870219"/>
              <a:ext cx="1525424" cy="12061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1000" dirty="0">
                  <a:solidFill>
                    <a:srgbClr val="000000"/>
                  </a:solidFill>
                  <a:latin typeface="Arial"/>
                </a:rPr>
                <a:t>ML-Based Simulation Prediction </a:t>
              </a:r>
              <a:br>
                <a:rPr lang="en-US" sz="1000" dirty="0">
                  <a:solidFill>
                    <a:srgbClr val="000000"/>
                  </a:solidFill>
                  <a:latin typeface="Arial"/>
                </a:rPr>
              </a:br>
              <a:r>
                <a:rPr lang="en-US" sz="1000" dirty="0">
                  <a:solidFill>
                    <a:srgbClr val="000000"/>
                  </a:solidFill>
                  <a:latin typeface="Arial"/>
                </a:rPr>
                <a:t>ANN Model</a:t>
              </a:r>
            </a:p>
          </p:txBody>
        </p:sp>
        <p:sp>
          <p:nvSpPr>
            <p:cNvPr id="12" name="Rectangle 11">
              <a:extLst>
                <a:ext uri="{FF2B5EF4-FFF2-40B4-BE49-F238E27FC236}">
                  <a16:creationId xmlns:a16="http://schemas.microsoft.com/office/drawing/2014/main" id="{16E99616-D6CB-4517-A9CF-22F97EED35EC}"/>
                </a:ext>
              </a:extLst>
            </p:cNvPr>
            <p:cNvSpPr/>
            <p:nvPr/>
          </p:nvSpPr>
          <p:spPr>
            <a:xfrm>
              <a:off x="4042160" y="2955031"/>
              <a:ext cx="1119500" cy="352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288" tIns="9144" rIns="0" bIns="9144" rtlCol="0" anchor="ctr"/>
            <a:lstStyle/>
            <a:p>
              <a:pPr algn="ctr" defTabSz="914378">
                <a:defRPr/>
              </a:pPr>
              <a:r>
                <a:rPr lang="en-US" sz="1000" dirty="0">
                  <a:solidFill>
                    <a:srgbClr val="FFFFFF"/>
                  </a:solidFill>
                  <a:latin typeface="Arial"/>
                </a:rPr>
                <a:t>Training</a:t>
              </a:r>
            </a:p>
          </p:txBody>
        </p:sp>
        <p:sp>
          <p:nvSpPr>
            <p:cNvPr id="13" name="Rectangle 12">
              <a:extLst>
                <a:ext uri="{FF2B5EF4-FFF2-40B4-BE49-F238E27FC236}">
                  <a16:creationId xmlns:a16="http://schemas.microsoft.com/office/drawing/2014/main" id="{1C942FE7-01A4-4B1D-905E-ABFAD97AE63A}"/>
                </a:ext>
              </a:extLst>
            </p:cNvPr>
            <p:cNvSpPr/>
            <p:nvPr/>
          </p:nvSpPr>
          <p:spPr>
            <a:xfrm>
              <a:off x="4042160" y="3376235"/>
              <a:ext cx="1119500" cy="639220"/>
            </a:xfrm>
            <a:prstGeom prst="rect">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lIns="18288" tIns="9144" rIns="0" bIns="9144" rtlCol="0" anchor="ctr"/>
            <a:lstStyle/>
            <a:p>
              <a:pPr algn="ctr" defTabSz="914378">
                <a:defRPr/>
              </a:pPr>
              <a:r>
                <a:rPr lang="en-US" sz="1000" dirty="0">
                  <a:solidFill>
                    <a:srgbClr val="FFFFFF"/>
                  </a:solidFill>
                  <a:latin typeface="Arial"/>
                </a:rPr>
                <a:t>Inference</a:t>
              </a:r>
            </a:p>
          </p:txBody>
        </p:sp>
      </p:grpSp>
      <p:pic>
        <p:nvPicPr>
          <p:cNvPr id="14" name="Google Shape;872;p98">
            <a:extLst>
              <a:ext uri="{FF2B5EF4-FFF2-40B4-BE49-F238E27FC236}">
                <a16:creationId xmlns:a16="http://schemas.microsoft.com/office/drawing/2014/main" id="{F227DACA-ABC0-4110-9464-FB03B1807C0A}"/>
              </a:ext>
            </a:extLst>
          </p:cNvPr>
          <p:cNvPicPr preferRelativeResize="0"/>
          <p:nvPr/>
        </p:nvPicPr>
        <p:blipFill>
          <a:blip r:embed="rId3">
            <a:alphaModFix/>
          </a:blip>
          <a:stretch>
            <a:fillRect/>
          </a:stretch>
        </p:blipFill>
        <p:spPr>
          <a:xfrm>
            <a:off x="88979" y="656690"/>
            <a:ext cx="3285286" cy="2029017"/>
          </a:xfrm>
          <a:prstGeom prst="rect">
            <a:avLst/>
          </a:prstGeom>
          <a:noFill/>
          <a:ln>
            <a:noFill/>
          </a:ln>
        </p:spPr>
      </p:pic>
      <p:pic>
        <p:nvPicPr>
          <p:cNvPr id="15" name="Google Shape;894;p100">
            <a:extLst>
              <a:ext uri="{FF2B5EF4-FFF2-40B4-BE49-F238E27FC236}">
                <a16:creationId xmlns:a16="http://schemas.microsoft.com/office/drawing/2014/main" id="{4911C9B5-5C5F-44EC-9151-DCFD8477F3A6}"/>
              </a:ext>
            </a:extLst>
          </p:cNvPr>
          <p:cNvPicPr preferRelativeResize="0"/>
          <p:nvPr/>
        </p:nvPicPr>
        <p:blipFill rotWithShape="1">
          <a:blip r:embed="rId4">
            <a:alphaModFix/>
          </a:blip>
          <a:srcRect/>
          <a:stretch/>
        </p:blipFill>
        <p:spPr>
          <a:xfrm>
            <a:off x="3463244" y="708667"/>
            <a:ext cx="2679979" cy="1977040"/>
          </a:xfrm>
          <a:prstGeom prst="rect">
            <a:avLst/>
          </a:prstGeom>
          <a:noFill/>
          <a:ln>
            <a:noFill/>
          </a:ln>
        </p:spPr>
      </p:pic>
      <p:sp>
        <p:nvSpPr>
          <p:cNvPr id="4" name="Slide Number Placeholder 3">
            <a:extLst>
              <a:ext uri="{FF2B5EF4-FFF2-40B4-BE49-F238E27FC236}">
                <a16:creationId xmlns:a16="http://schemas.microsoft.com/office/drawing/2014/main" id="{7725B710-95D6-4E0D-AB5C-2233D778EFF8}"/>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1975514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102"/>
          <p:cNvPicPr preferRelativeResize="0"/>
          <p:nvPr/>
        </p:nvPicPr>
        <p:blipFill rotWithShape="1">
          <a:blip r:embed="rId3">
            <a:alphaModFix/>
          </a:blip>
          <a:srcRect/>
          <a:stretch/>
        </p:blipFill>
        <p:spPr>
          <a:xfrm>
            <a:off x="457200" y="2267550"/>
            <a:ext cx="6481349" cy="950050"/>
          </a:xfrm>
          <a:prstGeom prst="rect">
            <a:avLst/>
          </a:prstGeom>
          <a:noFill/>
          <a:ln>
            <a:noFill/>
          </a:ln>
        </p:spPr>
      </p:pic>
      <p:sp>
        <p:nvSpPr>
          <p:cNvPr id="913" name="Google Shape;913;p102"/>
          <p:cNvSpPr txBox="1">
            <a:spLocks noGrp="1"/>
          </p:cNvSpPr>
          <p:nvPr>
            <p:ph type="body" idx="1"/>
          </p:nvPr>
        </p:nvSpPr>
        <p:spPr>
          <a:xfrm>
            <a:off x="160400" y="673425"/>
            <a:ext cx="7351200" cy="3335100"/>
          </a:xfrm>
          <a:prstGeom prst="rect">
            <a:avLst/>
          </a:prstGeom>
          <a:noFill/>
          <a:ln>
            <a:noFill/>
          </a:ln>
        </p:spPr>
        <p:txBody>
          <a:bodyPr spcFirstLastPara="1" wrap="square" lIns="68575" tIns="34275" rIns="68575" bIns="34275" anchor="t" anchorCtr="0">
            <a:noAutofit/>
          </a:bodyPr>
          <a:lstStyle/>
          <a:p>
            <a:pPr marL="457200" lvl="0" indent="-311150" algn="l" rtl="0">
              <a:spcBef>
                <a:spcPts val="800"/>
              </a:spcBef>
              <a:spcAft>
                <a:spcPts val="0"/>
              </a:spcAft>
              <a:buSzPts val="1300"/>
              <a:buFont typeface="Open Sans"/>
              <a:buChar char="•"/>
            </a:pPr>
            <a:r>
              <a:rPr lang="en" sz="1300" dirty="0">
                <a:latin typeface="Open Sans"/>
                <a:ea typeface="Open Sans"/>
                <a:cs typeface="Open Sans"/>
                <a:sym typeface="Open Sans"/>
              </a:rPr>
              <a:t>T</a:t>
            </a:r>
            <a:r>
              <a:rPr lang="en" sz="1300" baseline="-25000" dirty="0">
                <a:latin typeface="Open Sans"/>
                <a:ea typeface="Open Sans"/>
                <a:cs typeface="Open Sans"/>
                <a:sym typeface="Open Sans"/>
              </a:rPr>
              <a:t>seq </a:t>
            </a:r>
            <a:r>
              <a:rPr lang="en" sz="1300" dirty="0">
                <a:latin typeface="Open Sans"/>
                <a:ea typeface="Open Sans"/>
                <a:cs typeface="Open Sans"/>
                <a:sym typeface="Open Sans"/>
              </a:rPr>
              <a:t>is sequential time</a:t>
            </a:r>
            <a:endParaRPr sz="1300" dirty="0">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dirty="0">
                <a:latin typeface="Open Sans"/>
                <a:ea typeface="Open Sans"/>
                <a:cs typeface="Open Sans"/>
                <a:sym typeface="Open Sans"/>
              </a:rPr>
              <a:t>T</a:t>
            </a:r>
            <a:r>
              <a:rPr lang="en" sz="1300" baseline="-25000" dirty="0">
                <a:latin typeface="Open Sans"/>
                <a:ea typeface="Open Sans"/>
                <a:cs typeface="Open Sans"/>
                <a:sym typeface="Open Sans"/>
              </a:rPr>
              <a:t>train</a:t>
            </a:r>
            <a:r>
              <a:rPr lang="en" sz="1300" dirty="0">
                <a:latin typeface="Open Sans"/>
                <a:ea typeface="Open Sans"/>
                <a:cs typeface="Open Sans"/>
                <a:sym typeface="Open Sans"/>
              </a:rPr>
              <a:t> time for a (parallel) simulation used in training ML</a:t>
            </a:r>
            <a:endParaRPr sz="1300" dirty="0">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dirty="0">
                <a:latin typeface="Open Sans"/>
                <a:ea typeface="Open Sans"/>
                <a:cs typeface="Open Sans"/>
                <a:sym typeface="Open Sans"/>
              </a:rPr>
              <a:t>T</a:t>
            </a:r>
            <a:r>
              <a:rPr lang="en" sz="1300" baseline="-25000" dirty="0">
                <a:latin typeface="Open Sans"/>
                <a:ea typeface="Open Sans"/>
                <a:cs typeface="Open Sans"/>
                <a:sym typeface="Open Sans"/>
              </a:rPr>
              <a:t>learn</a:t>
            </a:r>
            <a:r>
              <a:rPr lang="en" sz="1300" dirty="0">
                <a:latin typeface="Open Sans"/>
                <a:ea typeface="Open Sans"/>
                <a:cs typeface="Open Sans"/>
                <a:sym typeface="Open Sans"/>
              </a:rPr>
              <a:t> is time per point to run machine learning</a:t>
            </a:r>
            <a:endParaRPr sz="1300" dirty="0">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dirty="0">
                <a:latin typeface="Open Sans"/>
                <a:ea typeface="Open Sans"/>
                <a:cs typeface="Open Sans"/>
                <a:sym typeface="Open Sans"/>
              </a:rPr>
              <a:t>T</a:t>
            </a:r>
            <a:r>
              <a:rPr lang="en" sz="1300" baseline="-25000" dirty="0">
                <a:latin typeface="Open Sans"/>
                <a:ea typeface="Open Sans"/>
                <a:cs typeface="Open Sans"/>
                <a:sym typeface="Open Sans"/>
              </a:rPr>
              <a:t>lookup</a:t>
            </a:r>
            <a:r>
              <a:rPr lang="en" sz="1300" dirty="0">
                <a:latin typeface="Open Sans"/>
                <a:ea typeface="Open Sans"/>
                <a:cs typeface="Open Sans"/>
                <a:sym typeface="Open Sans"/>
              </a:rPr>
              <a:t> is time to run inference per instance</a:t>
            </a:r>
            <a:endParaRPr sz="1300" dirty="0">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dirty="0">
                <a:latin typeface="Open Sans"/>
                <a:ea typeface="Open Sans"/>
                <a:cs typeface="Open Sans"/>
                <a:sym typeface="Open Sans"/>
              </a:rPr>
              <a:t>N</a:t>
            </a:r>
            <a:r>
              <a:rPr lang="en" sz="1300" baseline="-25000" dirty="0">
                <a:latin typeface="Open Sans"/>
                <a:ea typeface="Open Sans"/>
                <a:cs typeface="Open Sans"/>
                <a:sym typeface="Open Sans"/>
              </a:rPr>
              <a:t>train</a:t>
            </a:r>
            <a:r>
              <a:rPr lang="en" sz="1300" dirty="0">
                <a:latin typeface="Open Sans"/>
                <a:ea typeface="Open Sans"/>
                <a:cs typeface="Open Sans"/>
                <a:sym typeface="Open Sans"/>
              </a:rPr>
              <a:t> number of training samples</a:t>
            </a:r>
            <a:endParaRPr sz="1300" dirty="0">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dirty="0">
                <a:latin typeface="Open Sans"/>
                <a:ea typeface="Open Sans"/>
                <a:cs typeface="Open Sans"/>
                <a:sym typeface="Open Sans"/>
              </a:rPr>
              <a:t>N</a:t>
            </a:r>
            <a:r>
              <a:rPr lang="en" sz="1300" baseline="-25000" dirty="0">
                <a:latin typeface="Open Sans"/>
                <a:ea typeface="Open Sans"/>
                <a:cs typeface="Open Sans"/>
                <a:sym typeface="Open Sans"/>
              </a:rPr>
              <a:t>lookup</a:t>
            </a:r>
            <a:r>
              <a:rPr lang="en" sz="1300" dirty="0">
                <a:latin typeface="Open Sans"/>
                <a:ea typeface="Open Sans"/>
                <a:cs typeface="Open Sans"/>
                <a:sym typeface="Open Sans"/>
              </a:rPr>
              <a:t> number of results looked up</a:t>
            </a:r>
            <a:endParaRPr sz="1300" dirty="0">
              <a:latin typeface="Open Sans"/>
              <a:ea typeface="Open Sans"/>
              <a:cs typeface="Open Sans"/>
              <a:sym typeface="Open Sans"/>
            </a:endParaRPr>
          </a:p>
          <a:p>
            <a:pPr marL="0" lvl="0" indent="0" algn="l" rtl="0">
              <a:spcBef>
                <a:spcPts val="800"/>
              </a:spcBef>
              <a:spcAft>
                <a:spcPts val="0"/>
              </a:spcAft>
              <a:buNone/>
            </a:pPr>
            <a:br>
              <a:rPr lang="en" sz="1300" dirty="0">
                <a:latin typeface="Open Sans"/>
                <a:ea typeface="Open Sans"/>
                <a:cs typeface="Open Sans"/>
                <a:sym typeface="Open Sans"/>
              </a:rPr>
            </a:br>
            <a:br>
              <a:rPr lang="en" sz="1300" dirty="0">
                <a:latin typeface="Open Sans"/>
                <a:ea typeface="Open Sans"/>
                <a:cs typeface="Open Sans"/>
                <a:sym typeface="Open Sans"/>
              </a:rPr>
            </a:br>
            <a:br>
              <a:rPr lang="en" sz="1300" dirty="0">
                <a:latin typeface="Open Sans"/>
                <a:ea typeface="Open Sans"/>
                <a:cs typeface="Open Sans"/>
                <a:sym typeface="Open Sans"/>
              </a:rPr>
            </a:br>
            <a:endParaRPr sz="1300" dirty="0">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dirty="0">
                <a:latin typeface="Open Sans"/>
                <a:ea typeface="Open Sans"/>
                <a:cs typeface="Open Sans"/>
                <a:sym typeface="Open Sans"/>
              </a:rPr>
              <a:t>Becomes T</a:t>
            </a:r>
            <a:r>
              <a:rPr lang="en" sz="1300" baseline="-25000" dirty="0">
                <a:latin typeface="Open Sans"/>
                <a:ea typeface="Open Sans"/>
                <a:cs typeface="Open Sans"/>
                <a:sym typeface="Open Sans"/>
              </a:rPr>
              <a:t>seq</a:t>
            </a:r>
            <a:r>
              <a:rPr lang="en" sz="1300" dirty="0">
                <a:latin typeface="Open Sans"/>
                <a:ea typeface="Open Sans"/>
                <a:cs typeface="Open Sans"/>
                <a:sym typeface="Open Sans"/>
              </a:rPr>
              <a:t>/T</a:t>
            </a:r>
            <a:r>
              <a:rPr lang="en" sz="1300" baseline="-25000" dirty="0">
                <a:latin typeface="Open Sans"/>
                <a:ea typeface="Open Sans"/>
                <a:cs typeface="Open Sans"/>
                <a:sym typeface="Open Sans"/>
              </a:rPr>
              <a:t>train</a:t>
            </a:r>
            <a:r>
              <a:rPr lang="en" sz="1300" dirty="0">
                <a:latin typeface="Open Sans"/>
                <a:ea typeface="Open Sans"/>
                <a:cs typeface="Open Sans"/>
                <a:sym typeface="Open Sans"/>
              </a:rPr>
              <a:t> if ML not used</a:t>
            </a:r>
            <a:endParaRPr sz="1300" dirty="0">
              <a:latin typeface="Open Sans"/>
              <a:ea typeface="Open Sans"/>
              <a:cs typeface="Open Sans"/>
              <a:sym typeface="Open Sans"/>
            </a:endParaRPr>
          </a:p>
          <a:p>
            <a:pPr marL="457200" lvl="0" indent="-311150" algn="l" rtl="0">
              <a:lnSpc>
                <a:spcPct val="150000"/>
              </a:lnSpc>
              <a:spcBef>
                <a:spcPts val="800"/>
              </a:spcBef>
              <a:spcAft>
                <a:spcPts val="0"/>
              </a:spcAft>
              <a:buSzPts val="1300"/>
              <a:buFont typeface="Open Sans"/>
              <a:buChar char="•"/>
            </a:pPr>
            <a:r>
              <a:rPr lang="en" sz="1300" dirty="0">
                <a:latin typeface="Open Sans"/>
                <a:ea typeface="Open Sans"/>
                <a:cs typeface="Open Sans"/>
                <a:sym typeface="Open Sans"/>
              </a:rPr>
              <a:t>Becomes T</a:t>
            </a:r>
            <a:r>
              <a:rPr lang="en" sz="1300" baseline="-25000" dirty="0">
                <a:latin typeface="Open Sans"/>
                <a:ea typeface="Open Sans"/>
                <a:cs typeface="Open Sans"/>
                <a:sym typeface="Open Sans"/>
              </a:rPr>
              <a:t>seq</a:t>
            </a:r>
            <a:r>
              <a:rPr lang="en" sz="1300" dirty="0">
                <a:latin typeface="Open Sans"/>
                <a:ea typeface="Open Sans"/>
                <a:cs typeface="Open Sans"/>
                <a:sym typeface="Open Sans"/>
              </a:rPr>
              <a:t>/T</a:t>
            </a:r>
            <a:r>
              <a:rPr lang="en" sz="1300" baseline="-25000" dirty="0">
                <a:latin typeface="Open Sans"/>
                <a:ea typeface="Open Sans"/>
                <a:cs typeface="Open Sans"/>
                <a:sym typeface="Open Sans"/>
              </a:rPr>
              <a:t>lookup</a:t>
            </a:r>
            <a:r>
              <a:rPr lang="en" sz="1300" dirty="0">
                <a:latin typeface="Open Sans"/>
                <a:ea typeface="Open Sans"/>
                <a:cs typeface="Open Sans"/>
                <a:sym typeface="Open Sans"/>
              </a:rPr>
              <a:t> (</a:t>
            </a:r>
            <a:r>
              <a:rPr lang="en" sz="1300" dirty="0">
                <a:solidFill>
                  <a:srgbClr val="B30838"/>
                </a:solidFill>
                <a:latin typeface="Open Sans SemiBold"/>
                <a:ea typeface="Open Sans SemiBold"/>
                <a:cs typeface="Open Sans SemiBold"/>
                <a:sym typeface="Open Sans SemiBold"/>
              </a:rPr>
              <a:t>10</a:t>
            </a:r>
            <a:r>
              <a:rPr lang="en" sz="1300" baseline="30000" dirty="0">
                <a:solidFill>
                  <a:srgbClr val="B30838"/>
                </a:solidFill>
                <a:latin typeface="Open Sans SemiBold"/>
                <a:ea typeface="Open Sans SemiBold"/>
                <a:cs typeface="Open Sans SemiBold"/>
                <a:sym typeface="Open Sans SemiBold"/>
              </a:rPr>
              <a:t>5</a:t>
            </a:r>
            <a:r>
              <a:rPr lang="en" sz="1300" dirty="0">
                <a:solidFill>
                  <a:srgbClr val="B30838"/>
                </a:solidFill>
                <a:latin typeface="Open Sans SemiBold"/>
                <a:ea typeface="Open Sans SemiBold"/>
                <a:cs typeface="Open Sans SemiBold"/>
                <a:sym typeface="Open Sans SemiBold"/>
              </a:rPr>
              <a:t> faster in our case</a:t>
            </a:r>
            <a:r>
              <a:rPr lang="en" sz="1300" dirty="0">
                <a:latin typeface="Open Sans"/>
                <a:ea typeface="Open Sans"/>
                <a:cs typeface="Open Sans"/>
                <a:sym typeface="Open Sans"/>
              </a:rPr>
              <a:t>) if inference dominates (will overcome end of Moore’s law and win the race to </a:t>
            </a:r>
            <a:r>
              <a:rPr lang="en" sz="1300" b="1" dirty="0">
                <a:latin typeface="Open Sans"/>
                <a:ea typeface="Open Sans"/>
                <a:cs typeface="Open Sans"/>
                <a:sym typeface="Open Sans"/>
              </a:rPr>
              <a:t>zettascale)</a:t>
            </a:r>
            <a:endParaRPr sz="1300" b="1" dirty="0">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dirty="0">
                <a:latin typeface="Open Sans"/>
                <a:ea typeface="Open Sans"/>
                <a:cs typeface="Open Sans"/>
                <a:sym typeface="Open Sans"/>
              </a:rPr>
              <a:t>Another factor as inferences uses one core; parallel simulation 128 cores </a:t>
            </a:r>
            <a:endParaRPr sz="1300" dirty="0">
              <a:latin typeface="Open Sans"/>
              <a:ea typeface="Open Sans"/>
              <a:cs typeface="Open Sans"/>
              <a:sym typeface="Open Sans"/>
            </a:endParaRPr>
          </a:p>
          <a:p>
            <a:pPr marL="457200" lvl="0" indent="-311150" algn="l" rtl="0">
              <a:spcBef>
                <a:spcPts val="800"/>
              </a:spcBef>
              <a:spcAft>
                <a:spcPts val="0"/>
              </a:spcAft>
              <a:buClr>
                <a:srgbClr val="B30838"/>
              </a:buClr>
              <a:buSzPts val="1300"/>
              <a:buFont typeface="Open Sans"/>
              <a:buChar char="•"/>
            </a:pPr>
            <a:r>
              <a:rPr lang="en" sz="1300" b="1" dirty="0">
                <a:solidFill>
                  <a:srgbClr val="B30838"/>
                </a:solidFill>
                <a:latin typeface="Open Sans"/>
                <a:ea typeface="Open Sans"/>
                <a:cs typeface="Open Sans"/>
                <a:sym typeface="Open Sans"/>
              </a:rPr>
              <a:t>Strong scaling as no need to parallelize </a:t>
            </a:r>
            <a:r>
              <a:rPr lang="en-US" sz="1300" b="1" dirty="0">
                <a:solidFill>
                  <a:srgbClr val="B30838"/>
                </a:solidFill>
                <a:latin typeface="Open Sans"/>
                <a:ea typeface="Open Sans"/>
                <a:cs typeface="Open Sans"/>
                <a:sym typeface="Open Sans"/>
              </a:rPr>
              <a:t>on </a:t>
            </a:r>
            <a:r>
              <a:rPr lang="en" sz="1300" b="1" dirty="0">
                <a:solidFill>
                  <a:srgbClr val="B30838"/>
                </a:solidFill>
                <a:latin typeface="Open Sans"/>
                <a:ea typeface="Open Sans"/>
                <a:cs typeface="Open Sans"/>
                <a:sym typeface="Open Sans"/>
              </a:rPr>
              <a:t>more than effective number of nodes</a:t>
            </a:r>
            <a:endParaRPr sz="1300" b="1" dirty="0">
              <a:solidFill>
                <a:srgbClr val="B30838"/>
              </a:solidFill>
              <a:latin typeface="Open Sans"/>
              <a:ea typeface="Open Sans"/>
              <a:cs typeface="Open Sans"/>
              <a:sym typeface="Open Sans"/>
            </a:endParaRPr>
          </a:p>
        </p:txBody>
      </p:sp>
      <p:cxnSp>
        <p:nvCxnSpPr>
          <p:cNvPr id="915" name="Google Shape;915;p102"/>
          <p:cNvCxnSpPr/>
          <p:nvPr/>
        </p:nvCxnSpPr>
        <p:spPr>
          <a:xfrm>
            <a:off x="354475" y="629375"/>
            <a:ext cx="1887900" cy="0"/>
          </a:xfrm>
          <a:prstGeom prst="straightConnector1">
            <a:avLst/>
          </a:prstGeom>
          <a:noFill/>
          <a:ln w="19050" cap="flat" cmpd="sng">
            <a:solidFill>
              <a:srgbClr val="B30838"/>
            </a:solidFill>
            <a:prstDash val="solid"/>
            <a:round/>
            <a:headEnd type="none" w="med" len="med"/>
            <a:tailEnd type="none" w="med" len="med"/>
          </a:ln>
        </p:spPr>
      </p:cxnSp>
      <p:sp>
        <p:nvSpPr>
          <p:cNvPr id="916" name="Google Shape;916;p102"/>
          <p:cNvSpPr txBox="1">
            <a:spLocks noGrp="1"/>
          </p:cNvSpPr>
          <p:nvPr>
            <p:ph type="title"/>
          </p:nvPr>
        </p:nvSpPr>
        <p:spPr>
          <a:xfrm>
            <a:off x="283800" y="52725"/>
            <a:ext cx="81591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a:solidFill>
                  <a:srgbClr val="515151"/>
                </a:solidFill>
              </a:rPr>
              <a:t>Speedup of MLaroundHPC</a:t>
            </a:r>
            <a:endParaRPr sz="2200">
              <a:solidFill>
                <a:srgbClr val="515151"/>
              </a:solidFill>
            </a:endParaRPr>
          </a:p>
        </p:txBody>
      </p:sp>
      <p:sp>
        <p:nvSpPr>
          <p:cNvPr id="917" name="Google Shape;917;p102"/>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918" name="Google Shape;918;p102"/>
          <p:cNvSpPr/>
          <p:nvPr/>
        </p:nvSpPr>
        <p:spPr>
          <a:xfrm>
            <a:off x="6496700" y="877825"/>
            <a:ext cx="2286000" cy="903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02"/>
          <p:cNvSpPr txBox="1">
            <a:spLocks noGrp="1"/>
          </p:cNvSpPr>
          <p:nvPr>
            <p:ph type="body" idx="1"/>
          </p:nvPr>
        </p:nvSpPr>
        <p:spPr>
          <a:xfrm>
            <a:off x="6659175" y="1064225"/>
            <a:ext cx="2018700" cy="5445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400">
                <a:latin typeface="Open Sans SemiBold"/>
                <a:ea typeface="Open Sans SemiBold"/>
                <a:cs typeface="Open Sans SemiBold"/>
                <a:sym typeface="Open Sans SemiBold"/>
              </a:rPr>
              <a:t>N</a:t>
            </a:r>
            <a:r>
              <a:rPr lang="en" sz="1400" baseline="-25000">
                <a:latin typeface="Open Sans SemiBold"/>
                <a:ea typeface="Open Sans SemiBold"/>
                <a:cs typeface="Open Sans SemiBold"/>
                <a:sym typeface="Open Sans SemiBold"/>
              </a:rPr>
              <a:t>train</a:t>
            </a:r>
            <a:r>
              <a:rPr lang="en" sz="1400">
                <a:latin typeface="Open Sans SemiBold"/>
                <a:ea typeface="Open Sans SemiBold"/>
                <a:cs typeface="Open Sans SemiBold"/>
                <a:sym typeface="Open Sans SemiBold"/>
              </a:rPr>
              <a:t> is 7K to 16K in our work</a:t>
            </a:r>
            <a:endParaRPr sz="1400">
              <a:latin typeface="Open Sans SemiBold"/>
              <a:ea typeface="Open Sans SemiBold"/>
              <a:cs typeface="Open Sans SemiBold"/>
              <a:sym typeface="Open Sans SemiBold"/>
            </a:endParaRPr>
          </a:p>
        </p:txBody>
      </p:sp>
    </p:spTree>
    <p:extLst>
      <p:ext uri="{BB962C8B-B14F-4D97-AF65-F5344CB8AC3E}">
        <p14:creationId xmlns:p14="http://schemas.microsoft.com/office/powerpoint/2010/main" val="4261432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91" descr="A picture containing map, text&#10;&#10;Description automatically generated"/>
          <p:cNvPicPr preferRelativeResize="0"/>
          <p:nvPr/>
        </p:nvPicPr>
        <p:blipFill rotWithShape="1">
          <a:blip r:embed="rId3">
            <a:alphaModFix/>
          </a:blip>
          <a:srcRect r="7123"/>
          <a:stretch/>
        </p:blipFill>
        <p:spPr>
          <a:xfrm>
            <a:off x="3493375" y="412224"/>
            <a:ext cx="5564924" cy="4200426"/>
          </a:xfrm>
          <a:prstGeom prst="rect">
            <a:avLst/>
          </a:prstGeom>
          <a:noFill/>
          <a:ln>
            <a:noFill/>
          </a:ln>
        </p:spPr>
      </p:pic>
      <p:sp>
        <p:nvSpPr>
          <p:cNvPr id="768" name="Google Shape;768;p91"/>
          <p:cNvSpPr/>
          <p:nvPr/>
        </p:nvSpPr>
        <p:spPr>
          <a:xfrm>
            <a:off x="0" y="1257550"/>
            <a:ext cx="3493500" cy="33552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1"/>
          <p:cNvSpPr txBox="1">
            <a:spLocks noGrp="1"/>
          </p:cNvSpPr>
          <p:nvPr>
            <p:ph type="body" idx="1"/>
          </p:nvPr>
        </p:nvSpPr>
        <p:spPr>
          <a:xfrm>
            <a:off x="0" y="1353675"/>
            <a:ext cx="3600600" cy="3210000"/>
          </a:xfrm>
          <a:prstGeom prst="rect">
            <a:avLst/>
          </a:prstGeom>
          <a:noFill/>
          <a:ln>
            <a:noFill/>
          </a:ln>
        </p:spPr>
        <p:txBody>
          <a:bodyPr spcFirstLastPara="1" wrap="square" lIns="68575" tIns="34275" rIns="68575" bIns="34275" anchor="t" anchorCtr="0">
            <a:noAutofit/>
          </a:bodyPr>
          <a:lstStyle/>
          <a:p>
            <a:pPr marL="182880" lvl="0" indent="-18034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This is classic Autotuning and one optimizes some mix of performance and quality of results with the learning network inputting the configuration parameters of the computation. </a:t>
            </a:r>
            <a:endParaRPr sz="1400">
              <a:latin typeface="Open Sans"/>
              <a:ea typeface="Open Sans"/>
              <a:cs typeface="Open Sans"/>
              <a:sym typeface="Open Sans"/>
            </a:endParaRPr>
          </a:p>
          <a:p>
            <a:pPr marL="182880" lvl="0" indent="-18034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This includes initial values and also dynamic choices such as block sizes for cache use, variable step sizes in space and time. </a:t>
            </a:r>
            <a:endParaRPr sz="1400">
              <a:latin typeface="Open Sans"/>
              <a:ea typeface="Open Sans"/>
              <a:cs typeface="Open Sans"/>
              <a:sym typeface="Open Sans"/>
            </a:endParaRPr>
          </a:p>
          <a:p>
            <a:pPr marL="182880" lvl="0" indent="-18034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It can also include discrete choices as to the type of solver to be used.</a:t>
            </a:r>
            <a:endParaRPr sz="1400">
              <a:latin typeface="Open Sans"/>
              <a:ea typeface="Open Sans"/>
              <a:cs typeface="Open Sans"/>
              <a:sym typeface="Open Sans"/>
            </a:endParaRPr>
          </a:p>
        </p:txBody>
      </p:sp>
      <p:cxnSp>
        <p:nvCxnSpPr>
          <p:cNvPr id="771" name="Google Shape;771;p91"/>
          <p:cNvCxnSpPr/>
          <p:nvPr/>
        </p:nvCxnSpPr>
        <p:spPr>
          <a:xfrm>
            <a:off x="354475" y="1127725"/>
            <a:ext cx="1887900" cy="0"/>
          </a:xfrm>
          <a:prstGeom prst="straightConnector1">
            <a:avLst/>
          </a:prstGeom>
          <a:noFill/>
          <a:ln w="19050" cap="flat" cmpd="sng">
            <a:solidFill>
              <a:srgbClr val="B30838"/>
            </a:solidFill>
            <a:prstDash val="solid"/>
            <a:round/>
            <a:headEnd type="none" w="med" len="med"/>
            <a:tailEnd type="none" w="med" len="med"/>
          </a:ln>
        </p:spPr>
      </p:cxnSp>
      <p:sp>
        <p:nvSpPr>
          <p:cNvPr id="772" name="Google Shape;772;p91"/>
          <p:cNvSpPr txBox="1">
            <a:spLocks noGrp="1"/>
          </p:cNvSpPr>
          <p:nvPr>
            <p:ph type="title"/>
          </p:nvPr>
        </p:nvSpPr>
        <p:spPr>
          <a:xfrm>
            <a:off x="85700" y="335464"/>
            <a:ext cx="7164953" cy="544500"/>
          </a:xfrm>
          <a:prstGeom prst="rect">
            <a:avLst/>
          </a:prstGeom>
        </p:spPr>
        <p:txBody>
          <a:bodyPr spcFirstLastPara="1" wrap="square" lIns="68575" tIns="34275" rIns="68575" bIns="34275" anchor="ctr" anchorCtr="0">
            <a:noAutofit/>
          </a:bodyPr>
          <a:lstStyle/>
          <a:p>
            <a:pPr lvl="0">
              <a:lnSpc>
                <a:spcPct val="115000"/>
              </a:lnSpc>
            </a:pPr>
            <a:r>
              <a:rPr lang="en-US" sz="2000" dirty="0">
                <a:solidFill>
                  <a:srgbClr val="C00000"/>
                </a:solidFill>
              </a:rPr>
              <a:t>Improving Simulation with Configurations and Integration of Data</a:t>
            </a:r>
            <a:br>
              <a:rPr lang="en-US" sz="2000" dirty="0"/>
            </a:br>
            <a:r>
              <a:rPr lang="en" sz="2000" dirty="0">
                <a:solidFill>
                  <a:schemeClr val="tx1"/>
                </a:solidFill>
              </a:rPr>
              <a:t>MLAutoTuningHPC: Learning Configurations</a:t>
            </a:r>
            <a:endParaRPr sz="1400" dirty="0">
              <a:solidFill>
                <a:schemeClr val="tx1"/>
              </a:solidFill>
            </a:endParaRPr>
          </a:p>
        </p:txBody>
      </p:sp>
      <p:sp>
        <p:nvSpPr>
          <p:cNvPr id="773" name="Google Shape;773;p91"/>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 name="Google Shape;988;p109">
            <a:extLst>
              <a:ext uri="{FF2B5EF4-FFF2-40B4-BE49-F238E27FC236}">
                <a16:creationId xmlns:a16="http://schemas.microsoft.com/office/drawing/2014/main" id="{653F9776-8A3A-458C-AD44-CA3772735824}"/>
              </a:ext>
            </a:extLst>
          </p:cNvPr>
          <p:cNvSpPr/>
          <p:nvPr/>
        </p:nvSpPr>
        <p:spPr>
          <a:xfrm>
            <a:off x="4817400" y="3757019"/>
            <a:ext cx="4174200" cy="958062"/>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09"/>
          <p:cNvSpPr/>
          <p:nvPr/>
        </p:nvSpPr>
        <p:spPr>
          <a:xfrm>
            <a:off x="0" y="1028950"/>
            <a:ext cx="4817400" cy="366545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9" name="Google Shape;989;p109" descr="A picture containing text, map&#10;&#10;Description automatically generated"/>
          <p:cNvPicPr preferRelativeResize="0"/>
          <p:nvPr/>
        </p:nvPicPr>
        <p:blipFill rotWithShape="1">
          <a:blip r:embed="rId3">
            <a:alphaModFix/>
          </a:blip>
          <a:srcRect l="4647" r="4053" b="15118"/>
          <a:stretch/>
        </p:blipFill>
        <p:spPr>
          <a:xfrm>
            <a:off x="4934952" y="802975"/>
            <a:ext cx="4174202" cy="2800195"/>
          </a:xfrm>
          <a:prstGeom prst="rect">
            <a:avLst/>
          </a:prstGeom>
          <a:noFill/>
          <a:ln>
            <a:noFill/>
          </a:ln>
        </p:spPr>
      </p:pic>
      <p:cxnSp>
        <p:nvCxnSpPr>
          <p:cNvPr id="991" name="Google Shape;991;p109"/>
          <p:cNvCxnSpPr/>
          <p:nvPr/>
        </p:nvCxnSpPr>
        <p:spPr>
          <a:xfrm>
            <a:off x="354475" y="802975"/>
            <a:ext cx="1887900" cy="0"/>
          </a:xfrm>
          <a:prstGeom prst="straightConnector1">
            <a:avLst/>
          </a:prstGeom>
          <a:noFill/>
          <a:ln w="19050" cap="flat" cmpd="sng">
            <a:solidFill>
              <a:srgbClr val="B30838"/>
            </a:solidFill>
            <a:prstDash val="solid"/>
            <a:round/>
            <a:headEnd type="none" w="med" len="med"/>
            <a:tailEnd type="none" w="med" len="med"/>
          </a:ln>
        </p:spPr>
      </p:cxnSp>
      <p:sp>
        <p:nvSpPr>
          <p:cNvPr id="992" name="Google Shape;992;p109"/>
          <p:cNvSpPr txBox="1">
            <a:spLocks noGrp="1"/>
          </p:cNvSpPr>
          <p:nvPr>
            <p:ph type="title"/>
          </p:nvPr>
        </p:nvSpPr>
        <p:spPr>
          <a:xfrm>
            <a:off x="66596" y="166700"/>
            <a:ext cx="8860200" cy="544500"/>
          </a:xfrm>
          <a:prstGeom prst="rect">
            <a:avLst/>
          </a:prstGeom>
        </p:spPr>
        <p:txBody>
          <a:bodyPr spcFirstLastPara="1" wrap="square" lIns="68575" tIns="34275" rIns="68575" bIns="34275" anchor="ctr" anchorCtr="0">
            <a:noAutofit/>
          </a:bodyPr>
          <a:lstStyle/>
          <a:p>
            <a:pPr lvl="0">
              <a:lnSpc>
                <a:spcPct val="115000"/>
              </a:lnSpc>
            </a:pPr>
            <a:r>
              <a:rPr lang="en-US" sz="2000" dirty="0">
                <a:solidFill>
                  <a:srgbClr val="C00000"/>
                </a:solidFill>
              </a:rPr>
              <a:t>Improving Simulation with Configurations and Integration of Data </a:t>
            </a:r>
            <a:r>
              <a:rPr lang="en" sz="2000" dirty="0">
                <a:solidFill>
                  <a:srgbClr val="515151"/>
                </a:solidFill>
              </a:rPr>
              <a:t>MLaroundHPC: Learning Model Details (ML for Data Assimilation)</a:t>
            </a:r>
            <a:endParaRPr sz="2000" dirty="0">
              <a:solidFill>
                <a:srgbClr val="515151"/>
              </a:solidFill>
            </a:endParaRPr>
          </a:p>
        </p:txBody>
      </p:sp>
      <p:sp>
        <p:nvSpPr>
          <p:cNvPr id="993" name="Google Shape;993;p109"/>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994" name="Google Shape;994;p109"/>
          <p:cNvSpPr txBox="1">
            <a:spLocks noGrp="1"/>
          </p:cNvSpPr>
          <p:nvPr>
            <p:ph type="body" idx="1"/>
          </p:nvPr>
        </p:nvSpPr>
        <p:spPr>
          <a:xfrm>
            <a:off x="-1" y="875102"/>
            <a:ext cx="4865263" cy="3756451"/>
          </a:xfrm>
          <a:prstGeom prst="rect">
            <a:avLst/>
          </a:prstGeom>
          <a:noFill/>
          <a:ln>
            <a:noFill/>
          </a:ln>
        </p:spPr>
        <p:txBody>
          <a:bodyPr spcFirstLastPara="1" wrap="square" lIns="68575" tIns="34275" rIns="68575" bIns="34275" anchor="t" anchorCtr="0">
            <a:noAutofit/>
          </a:bodyPr>
          <a:lstStyle/>
          <a:p>
            <a:pPr marL="0" lvl="0" indent="0">
              <a:lnSpc>
                <a:spcPct val="115000"/>
              </a:lnSpc>
              <a:buNone/>
            </a:pPr>
            <a:r>
              <a:rPr lang="en-US" sz="1400" b="1" dirty="0">
                <a:latin typeface="Open Sans"/>
                <a:ea typeface="Open Sans"/>
                <a:cs typeface="Open Sans"/>
                <a:sym typeface="Open Sans"/>
              </a:rPr>
              <a:t>a)</a:t>
            </a:r>
            <a:r>
              <a:rPr lang="en-US" sz="1400" dirty="0">
                <a:latin typeface="Open Sans"/>
                <a:ea typeface="Open Sans"/>
                <a:cs typeface="Open Sans"/>
                <a:sym typeface="Open Sans"/>
              </a:rPr>
              <a:t> </a:t>
            </a:r>
            <a:r>
              <a:rPr lang="en-US" sz="1400" b="1" dirty="0">
                <a:latin typeface="Open Sans"/>
                <a:ea typeface="Open Sans"/>
                <a:cs typeface="Open Sans"/>
                <a:sym typeface="Open Sans"/>
              </a:rPr>
              <a:t>Learning Agent Behavior</a:t>
            </a:r>
            <a:r>
              <a:rPr lang="en-US" sz="1400" dirty="0">
                <a:latin typeface="Open Sans"/>
                <a:ea typeface="Open Sans"/>
                <a:cs typeface="Open Sans"/>
                <a:sym typeface="Open Sans"/>
              </a:rPr>
              <a:t> One has a </a:t>
            </a:r>
            <a:r>
              <a:rPr lang="en-US" sz="1400" dirty="0" err="1">
                <a:latin typeface="Open Sans"/>
                <a:ea typeface="Open Sans"/>
                <a:cs typeface="Open Sans"/>
                <a:sym typeface="Open Sans"/>
              </a:rPr>
              <a:t>a</a:t>
            </a:r>
            <a:r>
              <a:rPr lang="en-US" sz="1400" dirty="0">
                <a:latin typeface="Open Sans"/>
                <a:ea typeface="Open Sans"/>
                <a:cs typeface="Open Sans"/>
                <a:sym typeface="Open Sans"/>
              </a:rPr>
              <a:t> set of cells as agents modeling a virtual tissue and use ML to learn both parameters and dynamics of cells replacing detailed computations by ML surrogates. As there can be millions to billions of such agents the performance gain can be huge as each agent uses same learned model. </a:t>
            </a:r>
          </a:p>
          <a:p>
            <a:pPr marL="0" lvl="0" indent="0">
              <a:lnSpc>
                <a:spcPct val="115000"/>
              </a:lnSpc>
              <a:buNone/>
            </a:pPr>
            <a:r>
              <a:rPr lang="en-US" sz="1400" b="1" dirty="0">
                <a:latin typeface="Open Sans"/>
                <a:ea typeface="Open Sans"/>
                <a:cs typeface="Open Sans"/>
                <a:sym typeface="Open Sans"/>
              </a:rPr>
              <a:t>b) </a:t>
            </a:r>
            <a:r>
              <a:rPr lang="en" sz="1400" b="1" dirty="0">
                <a:latin typeface="Open Sans"/>
                <a:ea typeface="Open Sans"/>
                <a:cs typeface="Open Sans"/>
                <a:sym typeface="Open Sans"/>
              </a:rPr>
              <a:t>Predictor-Corrector approach </a:t>
            </a:r>
            <a:r>
              <a:rPr lang="en" sz="1400" dirty="0">
                <a:latin typeface="Open Sans"/>
                <a:ea typeface="Open Sans"/>
                <a:cs typeface="Open Sans"/>
                <a:sym typeface="Open Sans"/>
              </a:rPr>
              <a:t>Take the case where data is a </a:t>
            </a:r>
            <a:r>
              <a:rPr lang="en-US" sz="1400" dirty="0">
                <a:latin typeface="Open Sans"/>
                <a:ea typeface="Open Sans"/>
                <a:cs typeface="Open Sans"/>
                <a:sym typeface="Open Sans"/>
              </a:rPr>
              <a:t>video or </a:t>
            </a:r>
            <a:r>
              <a:rPr lang="en" sz="1400" dirty="0">
                <a:latin typeface="Open Sans"/>
                <a:ea typeface="Open Sans"/>
                <a:cs typeface="Open Sans"/>
                <a:sym typeface="Open Sans"/>
              </a:rPr>
              <a:t>high dimensional (spatial extent) time series. </a:t>
            </a:r>
            <a:r>
              <a:rPr lang="en-US" sz="1400" dirty="0">
                <a:latin typeface="Open Sans"/>
                <a:ea typeface="Open Sans"/>
                <a:cs typeface="Open Sans"/>
                <a:sym typeface="Open Sans"/>
              </a:rPr>
              <a:t>Now </a:t>
            </a:r>
            <a:r>
              <a:rPr lang="en" sz="1400" dirty="0">
                <a:latin typeface="Open Sans"/>
                <a:ea typeface="Open Sans"/>
                <a:cs typeface="Open Sans"/>
                <a:sym typeface="Open Sans"/>
              </a:rPr>
              <a:t>one time steps models and at each step optimize the parameters to minimize divergence between simulation and ground truth data. </a:t>
            </a:r>
            <a:r>
              <a:rPr lang="en-US" sz="1400" dirty="0">
                <a:latin typeface="Open Sans"/>
                <a:ea typeface="Open Sans"/>
                <a:cs typeface="Open Sans"/>
                <a:sym typeface="Open Sans"/>
              </a:rPr>
              <a:t>E.g. </a:t>
            </a:r>
            <a:r>
              <a:rPr lang="en" sz="1400" dirty="0">
                <a:latin typeface="Open Sans"/>
                <a:ea typeface="Open Sans"/>
                <a:cs typeface="Open Sans"/>
                <a:sym typeface="Open Sans"/>
              </a:rPr>
              <a:t>produce a generic model organism such as an embryo. Take this generic model as a template and learn the different adjustments for particular individual  organisms.</a:t>
            </a:r>
          </a:p>
        </p:txBody>
      </p:sp>
      <p:sp>
        <p:nvSpPr>
          <p:cNvPr id="2" name="TextBox 1">
            <a:extLst>
              <a:ext uri="{FF2B5EF4-FFF2-40B4-BE49-F238E27FC236}">
                <a16:creationId xmlns:a16="http://schemas.microsoft.com/office/drawing/2014/main" id="{B6512322-F439-4CDB-9B12-E9B16DC84BAB}"/>
              </a:ext>
            </a:extLst>
          </p:cNvPr>
          <p:cNvSpPr txBox="1"/>
          <p:nvPr/>
        </p:nvSpPr>
        <p:spPr>
          <a:xfrm>
            <a:off x="4865263" y="3811520"/>
            <a:ext cx="4243891" cy="820033"/>
          </a:xfrm>
          <a:prstGeom prst="rect">
            <a:avLst/>
          </a:prstGeom>
          <a:noFill/>
        </p:spPr>
        <p:txBody>
          <a:bodyPr wrap="square" rtlCol="0">
            <a:spAutoFit/>
          </a:bodyPr>
          <a:lstStyle/>
          <a:p>
            <a:pPr marL="0" lvl="0" indent="0">
              <a:lnSpc>
                <a:spcPct val="115000"/>
              </a:lnSpc>
              <a:buNone/>
            </a:pPr>
            <a:r>
              <a:rPr lang="en-US" dirty="0">
                <a:latin typeface="Open Sans"/>
                <a:ea typeface="Open Sans"/>
                <a:cs typeface="Open Sans"/>
                <a:sym typeface="Open Sans"/>
              </a:rPr>
              <a:t>Current state of the art expresses spatial structure as a convolutional neural net and time dependence as recurrent neural net (LSTM)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69"/>
          <p:cNvPicPr preferRelativeResize="0"/>
          <p:nvPr/>
        </p:nvPicPr>
        <p:blipFill>
          <a:blip r:embed="rId3">
            <a:alphaModFix/>
          </a:blip>
          <a:stretch>
            <a:fillRect/>
          </a:stretch>
        </p:blipFill>
        <p:spPr>
          <a:xfrm>
            <a:off x="0" y="3221250"/>
            <a:ext cx="4484699" cy="1515925"/>
          </a:xfrm>
          <a:prstGeom prst="rect">
            <a:avLst/>
          </a:prstGeom>
          <a:noFill/>
          <a:ln>
            <a:noFill/>
          </a:ln>
        </p:spPr>
      </p:pic>
      <p:pic>
        <p:nvPicPr>
          <p:cNvPr id="534" name="Google Shape;534;p69"/>
          <p:cNvPicPr preferRelativeResize="0"/>
          <p:nvPr/>
        </p:nvPicPr>
        <p:blipFill>
          <a:blip r:embed="rId4">
            <a:alphaModFix/>
          </a:blip>
          <a:stretch>
            <a:fillRect/>
          </a:stretch>
        </p:blipFill>
        <p:spPr>
          <a:xfrm>
            <a:off x="4408500" y="246250"/>
            <a:ext cx="4735499" cy="1866400"/>
          </a:xfrm>
          <a:prstGeom prst="rect">
            <a:avLst/>
          </a:prstGeom>
          <a:noFill/>
          <a:ln>
            <a:noFill/>
          </a:ln>
        </p:spPr>
      </p:pic>
      <p:pic>
        <p:nvPicPr>
          <p:cNvPr id="535" name="Google Shape;535;p69"/>
          <p:cNvPicPr preferRelativeResize="0"/>
          <p:nvPr/>
        </p:nvPicPr>
        <p:blipFill>
          <a:blip r:embed="rId5">
            <a:alphaModFix/>
          </a:blip>
          <a:stretch>
            <a:fillRect/>
          </a:stretch>
        </p:blipFill>
        <p:spPr>
          <a:xfrm>
            <a:off x="4408500" y="2112650"/>
            <a:ext cx="4735500" cy="2624526"/>
          </a:xfrm>
          <a:prstGeom prst="rect">
            <a:avLst/>
          </a:prstGeom>
          <a:noFill/>
          <a:ln>
            <a:noFill/>
          </a:ln>
        </p:spPr>
      </p:pic>
      <p:sp>
        <p:nvSpPr>
          <p:cNvPr id="536" name="Google Shape;536;p69"/>
          <p:cNvSpPr txBox="1">
            <a:spLocks noGrp="1"/>
          </p:cNvSpPr>
          <p:nvPr>
            <p:ph type="body" idx="1"/>
          </p:nvPr>
        </p:nvSpPr>
        <p:spPr>
          <a:xfrm>
            <a:off x="36625" y="724350"/>
            <a:ext cx="4292100" cy="2009400"/>
          </a:xfrm>
          <a:prstGeom prst="rect">
            <a:avLst/>
          </a:prstGeom>
          <a:noFill/>
          <a:ln>
            <a:noFill/>
          </a:ln>
        </p:spPr>
        <p:txBody>
          <a:bodyPr spcFirstLastPara="1" wrap="square" lIns="68575" tIns="34275" rIns="68575" bIns="34275" anchor="t" anchorCtr="0">
            <a:noAutofit/>
          </a:bodyPr>
          <a:lstStyle/>
          <a:p>
            <a:pPr marL="457200" lvl="0" indent="-292100" algn="l" rtl="0">
              <a:lnSpc>
                <a:spcPct val="115000"/>
              </a:lnSpc>
              <a:spcBef>
                <a:spcPts val="800"/>
              </a:spcBef>
              <a:spcAft>
                <a:spcPts val="0"/>
              </a:spcAft>
              <a:buClr>
                <a:schemeClr val="dk1"/>
              </a:buClr>
              <a:buSzPts val="1000"/>
              <a:buChar char="•"/>
            </a:pPr>
            <a:r>
              <a:rPr lang="en" sz="1000" b="1">
                <a:latin typeface="Open Sans"/>
                <a:ea typeface="Open Sans"/>
                <a:cs typeface="Open Sans"/>
                <a:sym typeface="Open Sans"/>
              </a:rPr>
              <a:t>94 percent </a:t>
            </a:r>
            <a:r>
              <a:rPr lang="en" sz="1000">
                <a:latin typeface="Open Sans"/>
                <a:ea typeface="Open Sans"/>
                <a:cs typeface="Open Sans"/>
                <a:sym typeface="Open Sans"/>
              </a:rPr>
              <a:t>of workloads and compute instances will be processed by </a:t>
            </a:r>
            <a:r>
              <a:rPr lang="en" sz="1000" b="1">
                <a:latin typeface="Open Sans"/>
                <a:ea typeface="Open Sans"/>
                <a:cs typeface="Open Sans"/>
                <a:sym typeface="Open Sans"/>
              </a:rPr>
              <a:t>cloud data centers </a:t>
            </a:r>
            <a:r>
              <a:rPr lang="en" sz="1000">
                <a:latin typeface="Open Sans"/>
                <a:ea typeface="Open Sans"/>
                <a:cs typeface="Open Sans"/>
                <a:sym typeface="Open Sans"/>
              </a:rPr>
              <a:t>(22% CAGR) by 2021-- only six percent will be processed by traditional data centers (-5% CAGR).</a:t>
            </a:r>
            <a:endParaRPr sz="1000" b="1">
              <a:latin typeface="Open Sans"/>
              <a:ea typeface="Open Sans"/>
              <a:cs typeface="Open Sans"/>
              <a:sym typeface="Open Sans"/>
            </a:endParaRPr>
          </a:p>
          <a:p>
            <a:pPr marL="457200" lvl="0" indent="-292100" algn="l" rtl="0">
              <a:lnSpc>
                <a:spcPct val="115000"/>
              </a:lnSpc>
              <a:spcBef>
                <a:spcPts val="800"/>
              </a:spcBef>
              <a:spcAft>
                <a:spcPts val="0"/>
              </a:spcAft>
              <a:buClr>
                <a:schemeClr val="dk1"/>
              </a:buClr>
              <a:buSzPts val="1000"/>
              <a:buChar char="•"/>
            </a:pPr>
            <a:r>
              <a:rPr lang="en" sz="1000" b="1">
                <a:latin typeface="Open Sans"/>
                <a:ea typeface="Open Sans"/>
                <a:cs typeface="Open Sans"/>
                <a:sym typeface="Open Sans"/>
              </a:rPr>
              <a:t>Hyperscale data centers </a:t>
            </a:r>
            <a:r>
              <a:rPr lang="en" sz="1000">
                <a:latin typeface="Open Sans"/>
                <a:ea typeface="Open Sans"/>
                <a:cs typeface="Open Sans"/>
                <a:sym typeface="Open Sans"/>
              </a:rPr>
              <a:t>will grow from 338 in number at the end of 2016 to 628 by 2021. They will represent 53 percent of all installed data center servers by 2021. They form a </a:t>
            </a:r>
            <a:r>
              <a:rPr lang="en" sz="1000">
                <a:solidFill>
                  <a:schemeClr val="dk1"/>
                </a:solidFill>
                <a:latin typeface="Open Sans"/>
                <a:ea typeface="Open Sans"/>
                <a:cs typeface="Open Sans"/>
                <a:sym typeface="Open Sans"/>
              </a:rPr>
              <a:t>distributed Compute (on data) grid with some 50 million servers</a:t>
            </a:r>
            <a:endParaRPr sz="1000">
              <a:latin typeface="Open Sans"/>
              <a:ea typeface="Open Sans"/>
              <a:cs typeface="Open Sans"/>
              <a:sym typeface="Open Sans"/>
            </a:endParaRPr>
          </a:p>
          <a:p>
            <a:pPr marL="457200" lvl="0" indent="-292100" algn="l" rtl="0">
              <a:lnSpc>
                <a:spcPct val="115000"/>
              </a:lnSpc>
              <a:spcBef>
                <a:spcPts val="800"/>
              </a:spcBef>
              <a:spcAft>
                <a:spcPts val="0"/>
              </a:spcAft>
              <a:buClr>
                <a:schemeClr val="dk1"/>
              </a:buClr>
              <a:buSzPts val="1000"/>
              <a:buFont typeface="Open Sans"/>
              <a:buChar char="•"/>
            </a:pPr>
            <a:r>
              <a:rPr lang="en" sz="1000">
                <a:latin typeface="Open Sans"/>
                <a:ea typeface="Open Sans"/>
                <a:cs typeface="Open Sans"/>
                <a:sym typeface="Open Sans"/>
              </a:rPr>
              <a:t>Analysis from CISCO </a:t>
            </a:r>
            <a:r>
              <a:rPr lang="en" sz="1000" u="sng">
                <a:solidFill>
                  <a:schemeClr val="hlink"/>
                </a:solidFill>
                <a:latin typeface="Open Sans"/>
                <a:ea typeface="Open Sans"/>
                <a:cs typeface="Open Sans"/>
                <a:sym typeface="Open Sans"/>
                <a:hlinkClick r:id="rId6"/>
              </a:rPr>
              <a:t>https://www.cisco.com/c/en/us/solutions/collateral/service-provider/global-cloud-index-gci/white-paper-c11-738085.html</a:t>
            </a:r>
            <a:r>
              <a:rPr lang="en" sz="1000">
                <a:latin typeface="Open Sans"/>
                <a:ea typeface="Open Sans"/>
                <a:cs typeface="Open Sans"/>
                <a:sym typeface="Open Sans"/>
              </a:rPr>
              <a:t> updated November 2018</a:t>
            </a:r>
            <a:endParaRPr sz="1000">
              <a:latin typeface="Open Sans"/>
              <a:ea typeface="Open Sans"/>
              <a:cs typeface="Open Sans"/>
              <a:sym typeface="Open Sans"/>
            </a:endParaRPr>
          </a:p>
        </p:txBody>
      </p:sp>
      <p:sp>
        <p:nvSpPr>
          <p:cNvPr id="538" name="Google Shape;538;p69"/>
          <p:cNvSpPr txBox="1"/>
          <p:nvPr/>
        </p:nvSpPr>
        <p:spPr>
          <a:xfrm>
            <a:off x="4653814" y="423405"/>
            <a:ext cx="882600" cy="5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1" i="0" u="none" strike="noStrike" cap="none">
                <a:solidFill>
                  <a:srgbClr val="000000"/>
                </a:solidFill>
                <a:latin typeface="Arial"/>
                <a:ea typeface="Arial"/>
                <a:cs typeface="Arial"/>
                <a:sym typeface="Arial"/>
              </a:rPr>
              <a:t>Number of instances per server</a:t>
            </a:r>
            <a:endParaRPr sz="1050" b="1" i="0" u="none" strike="noStrike" cap="none">
              <a:solidFill>
                <a:srgbClr val="000000"/>
              </a:solidFill>
              <a:latin typeface="Arial"/>
              <a:ea typeface="Arial"/>
              <a:cs typeface="Arial"/>
              <a:sym typeface="Arial"/>
            </a:endParaRPr>
          </a:p>
        </p:txBody>
      </p:sp>
      <p:sp>
        <p:nvSpPr>
          <p:cNvPr id="539" name="Google Shape;539;p69"/>
          <p:cNvSpPr txBox="1"/>
          <p:nvPr/>
        </p:nvSpPr>
        <p:spPr>
          <a:xfrm>
            <a:off x="4599278" y="2202661"/>
            <a:ext cx="1013400" cy="91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1" i="0" u="none" strike="noStrike" cap="none">
                <a:solidFill>
                  <a:srgbClr val="000000"/>
                </a:solidFill>
                <a:latin typeface="Arial"/>
                <a:ea typeface="Arial"/>
                <a:cs typeface="Arial"/>
                <a:sym typeface="Arial"/>
              </a:rPr>
              <a:t>Number of Cloud Data Centers</a:t>
            </a:r>
            <a:endParaRPr/>
          </a:p>
        </p:txBody>
      </p:sp>
      <p:cxnSp>
        <p:nvCxnSpPr>
          <p:cNvPr id="540" name="Google Shape;540;p69"/>
          <p:cNvCxnSpPr/>
          <p:nvPr/>
        </p:nvCxnSpPr>
        <p:spPr>
          <a:xfrm>
            <a:off x="278275" y="711950"/>
            <a:ext cx="1887900" cy="0"/>
          </a:xfrm>
          <a:prstGeom prst="straightConnector1">
            <a:avLst/>
          </a:prstGeom>
          <a:noFill/>
          <a:ln w="19050" cap="flat" cmpd="sng">
            <a:solidFill>
              <a:srgbClr val="B30838"/>
            </a:solidFill>
            <a:prstDash val="solid"/>
            <a:round/>
            <a:headEnd type="none" w="med" len="med"/>
            <a:tailEnd type="none" w="med" len="med"/>
          </a:ln>
        </p:spPr>
      </p:cxnSp>
      <p:sp>
        <p:nvSpPr>
          <p:cNvPr id="541" name="Google Shape;541;p69"/>
          <p:cNvSpPr txBox="1">
            <a:spLocks noGrp="1"/>
          </p:cNvSpPr>
          <p:nvPr>
            <p:ph type="title"/>
          </p:nvPr>
        </p:nvSpPr>
        <p:spPr>
          <a:xfrm>
            <a:off x="207725" y="155050"/>
            <a:ext cx="7222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Dominance of Cloud Computing</a:t>
            </a:r>
            <a:endParaRPr sz="2000" b="0">
              <a:solidFill>
                <a:srgbClr val="515151"/>
              </a:solidFill>
              <a:latin typeface="Open Sans SemiBold"/>
              <a:ea typeface="Open Sans SemiBold"/>
              <a:cs typeface="Open Sans SemiBold"/>
              <a:sym typeface="Open Sans SemiBold"/>
            </a:endParaRPr>
          </a:p>
        </p:txBody>
      </p:sp>
      <p:sp>
        <p:nvSpPr>
          <p:cNvPr id="542" name="Google Shape;542;p69"/>
          <p:cNvSpPr txBox="1"/>
          <p:nvPr/>
        </p:nvSpPr>
        <p:spPr>
          <a:xfrm>
            <a:off x="36620" y="3306972"/>
            <a:ext cx="946200" cy="10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1" i="0" u="none" strike="noStrike" cap="none">
                <a:solidFill>
                  <a:srgbClr val="000000"/>
                </a:solidFill>
                <a:latin typeface="Arial"/>
                <a:ea typeface="Arial"/>
                <a:cs typeface="Arial"/>
                <a:sym typeface="Arial"/>
              </a:rPr>
              <a:t>Number of Public or Private Cloud Data Center Instances</a:t>
            </a:r>
            <a:endParaRPr/>
          </a:p>
        </p:txBody>
      </p:sp>
      <p:sp>
        <p:nvSpPr>
          <p:cNvPr id="543" name="Google Shape;543;p69"/>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94" descr="A close up of a logo&#10;&#10;Description automatically generated"/>
          <p:cNvPicPr preferRelativeResize="0"/>
          <p:nvPr/>
        </p:nvPicPr>
        <p:blipFill rotWithShape="1">
          <a:blip r:embed="rId3">
            <a:alphaModFix/>
          </a:blip>
          <a:srcRect r="4852"/>
          <a:stretch/>
        </p:blipFill>
        <p:spPr>
          <a:xfrm>
            <a:off x="3127025" y="646975"/>
            <a:ext cx="5864574" cy="4047426"/>
          </a:xfrm>
          <a:prstGeom prst="rect">
            <a:avLst/>
          </a:prstGeom>
          <a:noFill/>
          <a:ln>
            <a:noFill/>
          </a:ln>
        </p:spPr>
      </p:pic>
      <p:sp>
        <p:nvSpPr>
          <p:cNvPr id="819" name="Google Shape;819;p94"/>
          <p:cNvSpPr/>
          <p:nvPr/>
        </p:nvSpPr>
        <p:spPr>
          <a:xfrm>
            <a:off x="139623" y="1150816"/>
            <a:ext cx="3222141" cy="3357467"/>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94"/>
          <p:cNvSpPr txBox="1">
            <a:spLocks noGrp="1"/>
          </p:cNvSpPr>
          <p:nvPr>
            <p:ph type="body" idx="1"/>
          </p:nvPr>
        </p:nvSpPr>
        <p:spPr>
          <a:xfrm>
            <a:off x="0" y="1104635"/>
            <a:ext cx="3361764" cy="2829459"/>
          </a:xfrm>
          <a:prstGeom prst="rect">
            <a:avLst/>
          </a:prstGeom>
          <a:noFill/>
          <a:ln>
            <a:noFill/>
          </a:ln>
        </p:spPr>
        <p:txBody>
          <a:bodyPr spcFirstLastPara="1" wrap="square" lIns="68575" tIns="34275" rIns="68575" bIns="34275" anchor="t" anchorCtr="0">
            <a:noAutofit/>
          </a:bodyPr>
          <a:lstStyle/>
          <a:p>
            <a:pPr marL="457200" lvl="0" indent="-304800" algn="l" rtl="0">
              <a:lnSpc>
                <a:spcPct val="115000"/>
              </a:lnSpc>
              <a:spcBef>
                <a:spcPts val="800"/>
              </a:spcBef>
              <a:spcAft>
                <a:spcPts val="0"/>
              </a:spcAft>
              <a:buSzPts val="1200"/>
              <a:buFont typeface="Open Sans"/>
              <a:buChar char="•"/>
            </a:pPr>
            <a:r>
              <a:rPr lang="en" sz="1400" dirty="0">
                <a:latin typeface="Open Sans"/>
                <a:ea typeface="Open Sans"/>
                <a:cs typeface="Open Sans"/>
                <a:sym typeface="Open Sans"/>
              </a:rPr>
              <a:t>Here we choose the best set of </a:t>
            </a:r>
            <a:r>
              <a:rPr lang="en-US" sz="1400" dirty="0">
                <a:latin typeface="Open Sans"/>
                <a:ea typeface="Open Sans"/>
                <a:cs typeface="Open Sans"/>
                <a:sym typeface="Open Sans"/>
              </a:rPr>
              <a:t>collective coordinates</a:t>
            </a:r>
            <a:r>
              <a:rPr lang="en" sz="1400" dirty="0">
                <a:latin typeface="Open Sans"/>
                <a:ea typeface="Open Sans"/>
                <a:cs typeface="Open Sans"/>
                <a:sym typeface="Open Sans"/>
              </a:rPr>
              <a:t> to achieve some computation goal </a:t>
            </a:r>
            <a:endParaRPr sz="1400" dirty="0">
              <a:latin typeface="Open Sans"/>
              <a:ea typeface="Open Sans"/>
              <a:cs typeface="Open Sans"/>
              <a:sym typeface="Open Sans"/>
            </a:endParaRPr>
          </a:p>
          <a:p>
            <a:pPr marL="457200" lvl="0" indent="-304800" algn="l" rtl="0">
              <a:lnSpc>
                <a:spcPct val="115000"/>
              </a:lnSpc>
              <a:spcBef>
                <a:spcPts val="800"/>
              </a:spcBef>
              <a:spcAft>
                <a:spcPts val="0"/>
              </a:spcAft>
              <a:buSzPts val="1200"/>
              <a:buFont typeface="Open Sans"/>
              <a:buChar char="•"/>
            </a:pPr>
            <a:r>
              <a:rPr lang="en" sz="1400" dirty="0">
                <a:latin typeface="Open Sans"/>
                <a:ea typeface="Open Sans"/>
                <a:cs typeface="Open Sans"/>
                <a:sym typeface="Open Sans"/>
              </a:rPr>
              <a:t>Such as </a:t>
            </a:r>
            <a:r>
              <a:rPr lang="en-US" sz="1400" dirty="0">
                <a:latin typeface="Open Sans"/>
                <a:ea typeface="Open Sans"/>
                <a:cs typeface="Open Sans"/>
                <a:sym typeface="Open Sans"/>
              </a:rPr>
              <a:t>exploring special states – proteins are folding</a:t>
            </a:r>
          </a:p>
          <a:p>
            <a:pPr marL="457200" lvl="0" indent="-304800" algn="l" rtl="0">
              <a:lnSpc>
                <a:spcPct val="115000"/>
              </a:lnSpc>
              <a:spcBef>
                <a:spcPts val="800"/>
              </a:spcBef>
              <a:spcAft>
                <a:spcPts val="0"/>
              </a:spcAft>
              <a:buSzPts val="1200"/>
              <a:buFont typeface="Open Sans"/>
              <a:buChar char="•"/>
            </a:pPr>
            <a:r>
              <a:rPr lang="en-US" sz="1400" dirty="0">
                <a:latin typeface="Open Sans"/>
                <a:ea typeface="Open Sans"/>
                <a:cs typeface="Open Sans"/>
                <a:sym typeface="Open Sans"/>
              </a:rPr>
              <a:t>Or </a:t>
            </a:r>
            <a:r>
              <a:rPr lang="en" sz="1400" dirty="0">
                <a:latin typeface="Open Sans"/>
                <a:ea typeface="Open Sans"/>
                <a:cs typeface="Open Sans"/>
                <a:sym typeface="Open Sans"/>
              </a:rPr>
              <a:t>providing the most efficient training set with defining parameters spread well over the relevant phase space.</a:t>
            </a:r>
          </a:p>
          <a:p>
            <a:pPr marL="457200" lvl="0" indent="-304800" algn="l" rtl="0">
              <a:lnSpc>
                <a:spcPct val="115000"/>
              </a:lnSpc>
              <a:spcBef>
                <a:spcPts val="800"/>
              </a:spcBef>
              <a:spcAft>
                <a:spcPts val="0"/>
              </a:spcAft>
              <a:buSzPts val="1200"/>
              <a:buFont typeface="Open Sans"/>
              <a:buChar char="•"/>
            </a:pPr>
            <a:r>
              <a:rPr lang="en" sz="1400" dirty="0">
                <a:latin typeface="Open Sans"/>
                <a:ea typeface="Open Sans"/>
                <a:cs typeface="Open Sans"/>
                <a:sym typeface="Open Sans"/>
              </a:rPr>
              <a:t>Closely related to use </a:t>
            </a:r>
            <a:r>
              <a:rPr lang="en-US" sz="1400" dirty="0">
                <a:latin typeface="Open Sans"/>
                <a:ea typeface="Open Sans"/>
                <a:cs typeface="Open Sans"/>
                <a:sym typeface="Open Sans"/>
              </a:rPr>
              <a:t>of machine learning to find effective potentials and interaction graphs</a:t>
            </a:r>
            <a:endParaRPr lang="en" sz="1400" dirty="0">
              <a:latin typeface="Open Sans"/>
              <a:ea typeface="Open Sans"/>
              <a:cs typeface="Open Sans"/>
              <a:sym typeface="Open Sans"/>
            </a:endParaRPr>
          </a:p>
          <a:p>
            <a:pPr marL="457200" lvl="0" indent="-304800" algn="l" rtl="0">
              <a:lnSpc>
                <a:spcPct val="115000"/>
              </a:lnSpc>
              <a:spcBef>
                <a:spcPts val="800"/>
              </a:spcBef>
              <a:spcAft>
                <a:spcPts val="0"/>
              </a:spcAft>
              <a:buSzPts val="1200"/>
              <a:buFont typeface="Open Sans"/>
              <a:buChar char="•"/>
            </a:pPr>
            <a:endParaRPr sz="1400" dirty="0">
              <a:latin typeface="Open Sans"/>
              <a:ea typeface="Open Sans"/>
              <a:cs typeface="Open Sans"/>
              <a:sym typeface="Open Sans"/>
            </a:endParaRPr>
          </a:p>
        </p:txBody>
      </p:sp>
      <p:sp>
        <p:nvSpPr>
          <p:cNvPr id="821" name="Google Shape;821;p94"/>
          <p:cNvSpPr txBox="1">
            <a:spLocks noGrp="1"/>
          </p:cNvSpPr>
          <p:nvPr>
            <p:ph type="sldNum" idx="4294967295"/>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822" name="Google Shape;822;p94"/>
          <p:cNvCxnSpPr/>
          <p:nvPr/>
        </p:nvCxnSpPr>
        <p:spPr>
          <a:xfrm>
            <a:off x="354475" y="1127725"/>
            <a:ext cx="1887900" cy="0"/>
          </a:xfrm>
          <a:prstGeom prst="straightConnector1">
            <a:avLst/>
          </a:prstGeom>
          <a:noFill/>
          <a:ln w="19050" cap="flat" cmpd="sng">
            <a:solidFill>
              <a:srgbClr val="B30838"/>
            </a:solidFill>
            <a:prstDash val="solid"/>
            <a:round/>
            <a:headEnd type="none" w="med" len="med"/>
            <a:tailEnd type="none" w="med" len="med"/>
          </a:ln>
        </p:spPr>
      </p:cxnSp>
      <p:sp>
        <p:nvSpPr>
          <p:cNvPr id="823" name="Google Shape;823;p94"/>
          <p:cNvSpPr txBox="1">
            <a:spLocks noGrp="1"/>
          </p:cNvSpPr>
          <p:nvPr>
            <p:ph type="title"/>
          </p:nvPr>
        </p:nvSpPr>
        <p:spPr>
          <a:xfrm>
            <a:off x="207725" y="258196"/>
            <a:ext cx="6617106" cy="544500"/>
          </a:xfrm>
          <a:prstGeom prst="rect">
            <a:avLst/>
          </a:prstGeom>
        </p:spPr>
        <p:txBody>
          <a:bodyPr spcFirstLastPara="1" wrap="square" lIns="68575" tIns="34275" rIns="68575" bIns="34275" anchor="ctr" anchorCtr="0">
            <a:noAutofit/>
          </a:bodyPr>
          <a:lstStyle/>
          <a:p>
            <a:pPr lvl="0">
              <a:lnSpc>
                <a:spcPct val="115000"/>
              </a:lnSpc>
            </a:pPr>
            <a:r>
              <a:rPr lang="en-US" sz="2000" dirty="0">
                <a:solidFill>
                  <a:srgbClr val="C00000"/>
                </a:solidFill>
              </a:rPr>
              <a:t>Learn Structure, Theory and Model for Simulation</a:t>
            </a:r>
            <a:br>
              <a:rPr lang="en-US" sz="2000" dirty="0">
                <a:solidFill>
                  <a:srgbClr val="515151"/>
                </a:solidFill>
              </a:rPr>
            </a:br>
            <a:r>
              <a:rPr lang="en" sz="2000" dirty="0">
                <a:solidFill>
                  <a:srgbClr val="515151"/>
                </a:solidFill>
              </a:rPr>
              <a:t>MLAutoTuningHPC: Smart Ensembles</a:t>
            </a:r>
            <a:endParaRPr sz="1400" dirty="0">
              <a:solidFill>
                <a:srgbClr val="515151"/>
              </a:solidFill>
            </a:endParaRPr>
          </a:p>
        </p:txBody>
      </p:sp>
      <p:sp>
        <p:nvSpPr>
          <p:cNvPr id="824" name="Google Shape;824;p94"/>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cxnSp>
        <p:nvCxnSpPr>
          <p:cNvPr id="1035" name="Google Shape;1035;p114"/>
          <p:cNvCxnSpPr/>
          <p:nvPr/>
        </p:nvCxnSpPr>
        <p:spPr>
          <a:xfrm>
            <a:off x="430675" y="968950"/>
            <a:ext cx="1887900" cy="0"/>
          </a:xfrm>
          <a:prstGeom prst="straightConnector1">
            <a:avLst/>
          </a:prstGeom>
          <a:noFill/>
          <a:ln w="19050" cap="flat" cmpd="sng">
            <a:solidFill>
              <a:srgbClr val="B30838"/>
            </a:solidFill>
            <a:prstDash val="solid"/>
            <a:round/>
            <a:headEnd type="none" w="med" len="med"/>
            <a:tailEnd type="none" w="med" len="med"/>
          </a:ln>
        </p:spPr>
      </p:cxnSp>
      <p:sp>
        <p:nvSpPr>
          <p:cNvPr id="1036" name="Google Shape;1036;p114"/>
          <p:cNvSpPr txBox="1">
            <a:spLocks noGrp="1"/>
          </p:cNvSpPr>
          <p:nvPr>
            <p:ph type="title"/>
          </p:nvPr>
        </p:nvSpPr>
        <p:spPr>
          <a:xfrm>
            <a:off x="64581" y="141963"/>
            <a:ext cx="82173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US" sz="2200" b="1" dirty="0">
                <a:solidFill>
                  <a:schemeClr val="tx1"/>
                </a:solidFill>
                <a:latin typeface="Open Sans"/>
                <a:ea typeface="Open Sans"/>
                <a:cs typeface="Open Sans"/>
                <a:sym typeface="Open Sans"/>
              </a:rPr>
              <a:t>Putting it all Together</a:t>
            </a:r>
            <a:br>
              <a:rPr lang="en-US" sz="2200" b="1" dirty="0">
                <a:solidFill>
                  <a:schemeClr val="tx1"/>
                </a:solidFill>
                <a:latin typeface="Open Sans"/>
                <a:ea typeface="Open Sans"/>
                <a:cs typeface="Open Sans"/>
                <a:sym typeface="Open Sans"/>
              </a:rPr>
            </a:br>
            <a:r>
              <a:rPr lang="en" sz="2200" b="1" dirty="0">
                <a:solidFill>
                  <a:schemeClr val="tx1"/>
                </a:solidFill>
                <a:latin typeface="Open Sans"/>
                <a:ea typeface="Open Sans"/>
                <a:cs typeface="Open Sans"/>
                <a:sym typeface="Open Sans"/>
              </a:rPr>
              <a:t>Simulating Biological Organisms (with James Glazier @IU) </a:t>
            </a:r>
            <a:endParaRPr sz="2200" b="1" dirty="0">
              <a:solidFill>
                <a:schemeClr val="tx1"/>
              </a:solidFill>
              <a:latin typeface="Open Sans"/>
              <a:ea typeface="Open Sans"/>
              <a:cs typeface="Open Sans"/>
              <a:sym typeface="Open Sans"/>
            </a:endParaRPr>
          </a:p>
        </p:txBody>
      </p:sp>
      <p:sp>
        <p:nvSpPr>
          <p:cNvPr id="1037" name="Google Shape;1037;p114"/>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31</a:t>
            </a:fld>
            <a:endParaRPr/>
          </a:p>
        </p:txBody>
      </p:sp>
      <p:pic>
        <p:nvPicPr>
          <p:cNvPr id="1038" name="Google Shape;1038;p114"/>
          <p:cNvPicPr preferRelativeResize="0"/>
          <p:nvPr/>
        </p:nvPicPr>
        <p:blipFill>
          <a:blip r:embed="rId3">
            <a:alphaModFix/>
          </a:blip>
          <a:stretch>
            <a:fillRect/>
          </a:stretch>
        </p:blipFill>
        <p:spPr>
          <a:xfrm>
            <a:off x="0" y="1873775"/>
            <a:ext cx="9144000" cy="2878525"/>
          </a:xfrm>
          <a:prstGeom prst="rect">
            <a:avLst/>
          </a:prstGeom>
          <a:noFill/>
          <a:ln>
            <a:noFill/>
          </a:ln>
        </p:spPr>
      </p:pic>
      <p:sp>
        <p:nvSpPr>
          <p:cNvPr id="1039" name="Google Shape;1039;p114"/>
          <p:cNvSpPr txBox="1"/>
          <p:nvPr/>
        </p:nvSpPr>
        <p:spPr>
          <a:xfrm>
            <a:off x="64581" y="966800"/>
            <a:ext cx="3786656" cy="8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t>Learning </a:t>
            </a:r>
            <a:r>
              <a:rPr lang="en-US" sz="1800" b="1" dirty="0"/>
              <a:t>Model (</a:t>
            </a:r>
            <a:r>
              <a:rPr lang="en" sz="1800" b="1" dirty="0"/>
              <a:t>Agent) Behavior</a:t>
            </a:r>
            <a:br>
              <a:rPr lang="en" dirty="0">
                <a:latin typeface="Calibri"/>
                <a:ea typeface="Calibri"/>
                <a:cs typeface="Calibri"/>
                <a:sym typeface="Calibri"/>
              </a:rPr>
            </a:br>
            <a:r>
              <a:rPr lang="en" dirty="0">
                <a:latin typeface="Calibri"/>
                <a:ea typeface="Calibri"/>
                <a:cs typeface="Calibri"/>
                <a:sym typeface="Calibri"/>
              </a:rPr>
              <a:t>Replace components by learned surrogates </a:t>
            </a:r>
            <a:br>
              <a:rPr lang="en" dirty="0">
                <a:latin typeface="Calibri"/>
                <a:ea typeface="Calibri"/>
                <a:cs typeface="Calibri"/>
                <a:sym typeface="Calibri"/>
              </a:rPr>
            </a:br>
            <a:r>
              <a:rPr lang="en" dirty="0">
                <a:latin typeface="Calibri"/>
                <a:ea typeface="Calibri"/>
                <a:cs typeface="Calibri"/>
                <a:sym typeface="Calibri"/>
              </a:rPr>
              <a:t>(Reaction Kinetics Coupled ODE’s)</a:t>
            </a:r>
            <a:endParaRPr dirty="0">
              <a:latin typeface="Calibri"/>
              <a:ea typeface="Calibri"/>
              <a:cs typeface="Calibri"/>
              <a:sym typeface="Calibri"/>
            </a:endParaRPr>
          </a:p>
        </p:txBody>
      </p:sp>
      <p:sp>
        <p:nvSpPr>
          <p:cNvPr id="1040" name="Google Shape;1040;p114"/>
          <p:cNvSpPr txBox="1"/>
          <p:nvPr/>
        </p:nvSpPr>
        <p:spPr>
          <a:xfrm>
            <a:off x="6276815" y="1603675"/>
            <a:ext cx="2601000" cy="5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Predictor-Corrector</a:t>
            </a:r>
            <a:endParaRPr sz="1800" b="1"/>
          </a:p>
        </p:txBody>
      </p:sp>
      <p:sp>
        <p:nvSpPr>
          <p:cNvPr id="1041" name="Google Shape;1041;p114"/>
          <p:cNvSpPr txBox="1"/>
          <p:nvPr/>
        </p:nvSpPr>
        <p:spPr>
          <a:xfrm>
            <a:off x="3673925" y="1527475"/>
            <a:ext cx="22596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Smart Ensembles</a:t>
            </a:r>
            <a:endParaRPr sz="1800" b="1"/>
          </a:p>
        </p:txBody>
      </p:sp>
      <p:sp>
        <p:nvSpPr>
          <p:cNvPr id="1042" name="Google Shape;1042;p114"/>
          <p:cNvSpPr/>
          <p:nvPr/>
        </p:nvSpPr>
        <p:spPr>
          <a:xfrm rot="-3329700">
            <a:off x="1707224" y="1754694"/>
            <a:ext cx="251554" cy="544300"/>
          </a:xfrm>
          <a:prstGeom prst="upDown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4"/>
          <p:cNvSpPr txBox="1"/>
          <p:nvPr/>
        </p:nvSpPr>
        <p:spPr>
          <a:xfrm>
            <a:off x="4367950" y="992238"/>
            <a:ext cx="3343200" cy="5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All steps use MLAutotuning</a:t>
            </a:r>
            <a:endParaRPr sz="18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5"/>
          <p:cNvSpPr/>
          <p:nvPr/>
        </p:nvSpPr>
        <p:spPr>
          <a:xfrm>
            <a:off x="0" y="1569300"/>
            <a:ext cx="7848300" cy="20049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5"/>
          <p:cNvSpPr txBox="1">
            <a:spLocks noGrp="1"/>
          </p:cNvSpPr>
          <p:nvPr>
            <p:ph type="title"/>
          </p:nvPr>
        </p:nvSpPr>
        <p:spPr>
          <a:xfrm>
            <a:off x="288400" y="1922250"/>
            <a:ext cx="7560000" cy="91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Challenges and Opportunities</a:t>
            </a:r>
            <a:endParaRPr>
              <a:solidFill>
                <a:srgbClr val="FFFFFF"/>
              </a:solidFill>
            </a:endParaRPr>
          </a:p>
        </p:txBody>
      </p:sp>
      <p:sp>
        <p:nvSpPr>
          <p:cNvPr id="1053" name="Google Shape;1053;p115"/>
          <p:cNvSpPr txBox="1">
            <a:spLocks noGrp="1"/>
          </p:cNvSpPr>
          <p:nvPr>
            <p:ph type="title" idx="2"/>
          </p:nvPr>
        </p:nvSpPr>
        <p:spPr>
          <a:xfrm>
            <a:off x="288400" y="2534450"/>
            <a:ext cx="75600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Computer Science Issues</a:t>
            </a:r>
            <a:endParaRPr>
              <a:solidFill>
                <a:srgbClr val="FFFFFF"/>
              </a:solidFill>
              <a:latin typeface="Open Sans"/>
              <a:ea typeface="Open Sans"/>
              <a:cs typeface="Open Sans"/>
              <a:sym typeface="Open Sans"/>
            </a:endParaRPr>
          </a:p>
        </p:txBody>
      </p:sp>
      <p:cxnSp>
        <p:nvCxnSpPr>
          <p:cNvPr id="1052" name="Google Shape;1052;p115"/>
          <p:cNvCxnSpPr/>
          <p:nvPr/>
        </p:nvCxnSpPr>
        <p:spPr>
          <a:xfrm>
            <a:off x="0" y="3574200"/>
            <a:ext cx="7849800" cy="0"/>
          </a:xfrm>
          <a:prstGeom prst="straightConnector1">
            <a:avLst/>
          </a:prstGeom>
          <a:noFill/>
          <a:ln w="28575" cap="flat" cmpd="sng">
            <a:solidFill>
              <a:srgbClr val="B30838"/>
            </a:solidFill>
            <a:prstDash val="solid"/>
            <a:round/>
            <a:headEnd type="none" w="med" len="med"/>
            <a:tailEnd type="non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16"/>
          <p:cNvSpPr txBox="1">
            <a:spLocks noGrp="1"/>
          </p:cNvSpPr>
          <p:nvPr>
            <p:ph type="body" idx="1"/>
          </p:nvPr>
        </p:nvSpPr>
        <p:spPr>
          <a:xfrm>
            <a:off x="0" y="892750"/>
            <a:ext cx="9144000" cy="3649200"/>
          </a:xfrm>
          <a:prstGeom prst="rect">
            <a:avLst/>
          </a:prstGeom>
          <a:noFill/>
          <a:ln>
            <a:noFill/>
          </a:ln>
        </p:spPr>
        <p:txBody>
          <a:bodyPr spcFirstLastPara="1" wrap="square" lIns="68575" tIns="34275" rIns="68575" bIns="34275" anchor="t" anchorCtr="0">
            <a:noAutofit/>
          </a:bodyPr>
          <a:lstStyle/>
          <a:p>
            <a:pPr marL="457200" lvl="0" indent="-342900" algn="l" rtl="0">
              <a:lnSpc>
                <a:spcPct val="100000"/>
              </a:lnSpc>
              <a:spcBef>
                <a:spcPts val="800"/>
              </a:spcBef>
              <a:spcAft>
                <a:spcPts val="0"/>
              </a:spcAft>
              <a:buSzPts val="1800"/>
              <a:buFont typeface="Open Sans"/>
              <a:buChar char="•"/>
            </a:pPr>
            <a:r>
              <a:rPr lang="en" sz="1800">
                <a:latin typeface="Open Sans"/>
                <a:ea typeface="Open Sans"/>
                <a:cs typeface="Open Sans"/>
                <a:sym typeface="Open Sans"/>
              </a:rPr>
              <a:t>Hundreds of Ph. D. theses!</a:t>
            </a:r>
            <a:endParaRPr sz="1800">
              <a:latin typeface="Open Sans"/>
              <a:ea typeface="Open Sans"/>
              <a:cs typeface="Open Sans"/>
              <a:sym typeface="Open Sans"/>
            </a:endParaRPr>
          </a:p>
          <a:p>
            <a:pPr marL="457200" lvl="0" indent="-342900" algn="l" rtl="0">
              <a:lnSpc>
                <a:spcPct val="100000"/>
              </a:lnSpc>
              <a:spcBef>
                <a:spcPts val="800"/>
              </a:spcBef>
              <a:spcAft>
                <a:spcPts val="0"/>
              </a:spcAft>
              <a:buSzPts val="1800"/>
              <a:buFont typeface="Open Sans"/>
              <a:buChar char="•"/>
            </a:pPr>
            <a:r>
              <a:rPr lang="en" sz="1800">
                <a:latin typeface="Open Sans"/>
                <a:ea typeface="Open Sans"/>
                <a:cs typeface="Open Sans"/>
                <a:sym typeface="Open Sans"/>
              </a:rPr>
              <a:t>What computations can be assisted by what ML in which of 9 scenarios</a:t>
            </a:r>
            <a:endParaRPr sz="1800">
              <a:latin typeface="Open Sans"/>
              <a:ea typeface="Open Sans"/>
              <a:cs typeface="Open Sans"/>
              <a:sym typeface="Open Sans"/>
            </a:endParaRPr>
          </a:p>
          <a:p>
            <a:pPr marL="914400" lvl="1" indent="-342900" algn="l" rtl="0">
              <a:lnSpc>
                <a:spcPct val="100000"/>
              </a:lnSpc>
              <a:spcBef>
                <a:spcPts val="400"/>
              </a:spcBef>
              <a:spcAft>
                <a:spcPts val="0"/>
              </a:spcAft>
              <a:buSzPts val="1800"/>
              <a:buFont typeface="Open Sans"/>
              <a:buChar char="•"/>
            </a:pPr>
            <a:r>
              <a:rPr lang="en">
                <a:latin typeface="Open Sans"/>
                <a:ea typeface="Open Sans"/>
                <a:cs typeface="Open Sans"/>
                <a:sym typeface="Open Sans"/>
              </a:rPr>
              <a:t>What is performance of different DL (ML) choices in compute time and capability</a:t>
            </a:r>
            <a:endParaRPr>
              <a:latin typeface="Open Sans"/>
              <a:ea typeface="Open Sans"/>
              <a:cs typeface="Open Sans"/>
              <a:sym typeface="Open Sans"/>
            </a:endParaRPr>
          </a:p>
          <a:p>
            <a:pPr marL="914400" lvl="1" indent="-342900" algn="l" rtl="0">
              <a:lnSpc>
                <a:spcPct val="100000"/>
              </a:lnSpc>
              <a:spcBef>
                <a:spcPts val="400"/>
              </a:spcBef>
              <a:spcAft>
                <a:spcPts val="0"/>
              </a:spcAft>
              <a:buSzPts val="1800"/>
              <a:buFont typeface="Open Sans"/>
              <a:buChar char="•"/>
            </a:pPr>
            <a:r>
              <a:rPr lang="en">
                <a:latin typeface="Open Sans"/>
                <a:ea typeface="Open Sans"/>
                <a:cs typeface="Open Sans"/>
                <a:sym typeface="Open Sans"/>
              </a:rPr>
              <a:t>What can we do with zettascale computing?</a:t>
            </a:r>
            <a:endParaRPr>
              <a:latin typeface="Open Sans"/>
              <a:ea typeface="Open Sans"/>
              <a:cs typeface="Open Sans"/>
              <a:sym typeface="Open Sans"/>
            </a:endParaRPr>
          </a:p>
          <a:p>
            <a:pPr marL="457200" lvl="0" indent="-342900" algn="l" rtl="0">
              <a:lnSpc>
                <a:spcPct val="100000"/>
              </a:lnSpc>
              <a:spcBef>
                <a:spcPts val="800"/>
              </a:spcBef>
              <a:spcAft>
                <a:spcPts val="0"/>
              </a:spcAft>
              <a:buSzPts val="1800"/>
              <a:buFont typeface="Open Sans"/>
              <a:buChar char="•"/>
            </a:pPr>
            <a:r>
              <a:rPr lang="en" sz="1800">
                <a:latin typeface="Open Sans"/>
                <a:ea typeface="Open Sans"/>
                <a:cs typeface="Open Sans"/>
                <a:sym typeface="Open Sans"/>
              </a:rPr>
              <a:t>Redesign all algorithms so they can be ML-assisted</a:t>
            </a:r>
            <a:endParaRPr sz="1800">
              <a:latin typeface="Open Sans"/>
              <a:ea typeface="Open Sans"/>
              <a:cs typeface="Open Sans"/>
              <a:sym typeface="Open Sans"/>
            </a:endParaRPr>
          </a:p>
          <a:p>
            <a:pPr marL="457200" lvl="0" indent="-342900" algn="l" rtl="0">
              <a:lnSpc>
                <a:spcPct val="100000"/>
              </a:lnSpc>
              <a:spcBef>
                <a:spcPts val="800"/>
              </a:spcBef>
              <a:spcAft>
                <a:spcPts val="0"/>
              </a:spcAft>
              <a:buSzPts val="1800"/>
              <a:buFont typeface="Open Sans"/>
              <a:buChar char="•"/>
            </a:pPr>
            <a:r>
              <a:rPr lang="en" sz="1800">
                <a:latin typeface="Open Sans"/>
                <a:ea typeface="Open Sans"/>
                <a:cs typeface="Open Sans"/>
                <a:sym typeface="Open Sans"/>
              </a:rPr>
              <a:t>Dynamic interplay (of data and control) between simulations and ML seems likely but not clear at present</a:t>
            </a:r>
            <a:endParaRPr sz="1800">
              <a:latin typeface="Open Sans"/>
              <a:ea typeface="Open Sans"/>
              <a:cs typeface="Open Sans"/>
              <a:sym typeface="Open Sans"/>
            </a:endParaRPr>
          </a:p>
          <a:p>
            <a:pPr marL="457200" lvl="0" indent="-342900" algn="l" rtl="0">
              <a:lnSpc>
                <a:spcPct val="100000"/>
              </a:lnSpc>
              <a:spcBef>
                <a:spcPts val="800"/>
              </a:spcBef>
              <a:spcAft>
                <a:spcPts val="0"/>
              </a:spcAft>
              <a:buSzPts val="1800"/>
              <a:buFont typeface="Open Sans"/>
              <a:buChar char="•"/>
            </a:pPr>
            <a:r>
              <a:rPr lang="en" sz="1800">
                <a:latin typeface="Open Sans"/>
                <a:ea typeface="Open Sans"/>
                <a:cs typeface="Open Sans"/>
                <a:sym typeface="Open Sans"/>
              </a:rPr>
              <a:t>There ought to be important analogies between time series and this area (as simulations are 4D time series?)</a:t>
            </a:r>
            <a:endParaRPr sz="1800">
              <a:latin typeface="Open Sans"/>
              <a:ea typeface="Open Sans"/>
              <a:cs typeface="Open Sans"/>
              <a:sym typeface="Open Sans"/>
            </a:endParaRPr>
          </a:p>
          <a:p>
            <a:pPr marL="914400" lvl="1" indent="-342900" algn="l" rtl="0">
              <a:lnSpc>
                <a:spcPct val="100000"/>
              </a:lnSpc>
              <a:spcBef>
                <a:spcPts val="400"/>
              </a:spcBef>
              <a:spcAft>
                <a:spcPts val="0"/>
              </a:spcAft>
              <a:buSzPts val="1800"/>
              <a:buFont typeface="Open Sans"/>
              <a:buChar char="•"/>
            </a:pPr>
            <a:r>
              <a:rPr lang="en">
                <a:latin typeface="Open Sans"/>
                <a:ea typeface="Open Sans"/>
                <a:cs typeface="Open Sans"/>
                <a:sym typeface="Open Sans"/>
              </a:rPr>
              <a:t>Exploit MLPerf examples?</a:t>
            </a:r>
            <a:endParaRPr>
              <a:latin typeface="Open Sans"/>
              <a:ea typeface="Open Sans"/>
              <a:cs typeface="Open Sans"/>
              <a:sym typeface="Open Sans"/>
            </a:endParaRPr>
          </a:p>
        </p:txBody>
      </p:sp>
      <p:cxnSp>
        <p:nvCxnSpPr>
          <p:cNvPr id="1060" name="Google Shape;1060;p116"/>
          <p:cNvCxnSpPr/>
          <p:nvPr/>
        </p:nvCxnSpPr>
        <p:spPr>
          <a:xfrm>
            <a:off x="360000" y="816550"/>
            <a:ext cx="1887900" cy="0"/>
          </a:xfrm>
          <a:prstGeom prst="straightConnector1">
            <a:avLst/>
          </a:prstGeom>
          <a:noFill/>
          <a:ln w="19050" cap="flat" cmpd="sng">
            <a:solidFill>
              <a:srgbClr val="B30838"/>
            </a:solidFill>
            <a:prstDash val="solid"/>
            <a:round/>
            <a:headEnd type="none" w="med" len="med"/>
            <a:tailEnd type="none" w="med" len="med"/>
          </a:ln>
        </p:spPr>
      </p:cxnSp>
      <p:sp>
        <p:nvSpPr>
          <p:cNvPr id="1061" name="Google Shape;1061;p116"/>
          <p:cNvSpPr txBox="1">
            <a:spLocks noGrp="1"/>
          </p:cNvSpPr>
          <p:nvPr>
            <p:ph type="title"/>
          </p:nvPr>
        </p:nvSpPr>
        <p:spPr>
          <a:xfrm>
            <a:off x="360000" y="195850"/>
            <a:ext cx="81591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dirty="0">
                <a:solidFill>
                  <a:schemeClr val="tx1"/>
                </a:solidFill>
              </a:rPr>
              <a:t>Computer Science Issues I</a:t>
            </a:r>
            <a:endParaRPr sz="2200" dirty="0">
              <a:solidFill>
                <a:schemeClr val="tx1"/>
              </a:solidFill>
            </a:endParaRPr>
          </a:p>
        </p:txBody>
      </p:sp>
      <p:sp>
        <p:nvSpPr>
          <p:cNvPr id="1062" name="Google Shape;1062;p116"/>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17"/>
          <p:cNvSpPr txBox="1">
            <a:spLocks noGrp="1"/>
          </p:cNvSpPr>
          <p:nvPr>
            <p:ph type="body" idx="1"/>
          </p:nvPr>
        </p:nvSpPr>
        <p:spPr>
          <a:xfrm>
            <a:off x="80250" y="968950"/>
            <a:ext cx="8983500" cy="2850000"/>
          </a:xfrm>
          <a:prstGeom prst="rect">
            <a:avLst/>
          </a:prstGeom>
          <a:noFill/>
          <a:ln>
            <a:noFill/>
          </a:ln>
        </p:spPr>
        <p:txBody>
          <a:bodyPr spcFirstLastPara="1" wrap="square" lIns="68575" tIns="34275" rIns="68575" bIns="34275" anchor="t" anchorCtr="0">
            <a:noAutofit/>
          </a:bodyPr>
          <a:lstStyle/>
          <a:p>
            <a:pPr marL="457200" marR="0" lvl="0" indent="-342900" algn="l" rtl="0">
              <a:lnSpc>
                <a:spcPct val="115000"/>
              </a:lnSpc>
              <a:spcBef>
                <a:spcPts val="800"/>
              </a:spcBef>
              <a:spcAft>
                <a:spcPts val="0"/>
              </a:spcAft>
              <a:buSzPts val="1800"/>
              <a:buFont typeface="Open Sans"/>
              <a:buChar char="•"/>
            </a:pPr>
            <a:r>
              <a:rPr lang="en" sz="1800">
                <a:latin typeface="Open Sans"/>
                <a:ea typeface="Open Sans"/>
                <a:cs typeface="Open Sans"/>
                <a:sym typeface="Open Sans"/>
              </a:rPr>
              <a:t>Little study of best ANN structure especially for hardest cases such as “predict fields from fields” and ML assisted data assimilation</a:t>
            </a:r>
            <a:endParaRPr sz="1800">
              <a:latin typeface="Open Sans"/>
              <a:ea typeface="Open Sans"/>
              <a:cs typeface="Open Sans"/>
              <a:sym typeface="Open Sans"/>
            </a:endParaRPr>
          </a:p>
          <a:p>
            <a:pPr marL="914400" marR="0" lvl="1" indent="-342900" algn="l" rtl="0">
              <a:lnSpc>
                <a:spcPct val="115000"/>
              </a:lnSpc>
              <a:spcBef>
                <a:spcPts val="800"/>
              </a:spcBef>
              <a:spcAft>
                <a:spcPts val="0"/>
              </a:spcAft>
              <a:buSzPts val="1800"/>
              <a:buFont typeface="Open Sans"/>
              <a:buChar char="•"/>
            </a:pPr>
            <a:r>
              <a:rPr lang="en">
                <a:latin typeface="Open Sans"/>
                <a:ea typeface="Open Sans"/>
                <a:cs typeface="Open Sans"/>
                <a:sym typeface="Open Sans"/>
              </a:rPr>
              <a:t>Not known how large training set needs to be. </a:t>
            </a:r>
            <a:endParaRPr>
              <a:latin typeface="Open Sans"/>
              <a:ea typeface="Open Sans"/>
              <a:cs typeface="Open Sans"/>
              <a:sym typeface="Open Sans"/>
            </a:endParaRPr>
          </a:p>
          <a:p>
            <a:pPr marL="914400" marR="0" lvl="1" indent="-342900" algn="l" rtl="0">
              <a:lnSpc>
                <a:spcPct val="115000"/>
              </a:lnSpc>
              <a:spcBef>
                <a:spcPts val="800"/>
              </a:spcBef>
              <a:spcAft>
                <a:spcPts val="0"/>
              </a:spcAft>
              <a:buSzPts val="1800"/>
              <a:buFont typeface="Open Sans"/>
              <a:buChar char="•"/>
            </a:pPr>
            <a:r>
              <a:rPr lang="en">
                <a:latin typeface="Open Sans"/>
                <a:ea typeface="Open Sans"/>
                <a:cs typeface="Open Sans"/>
                <a:sym typeface="Open Sans"/>
              </a:rPr>
              <a:t>Most published data has quite small training sets</a:t>
            </a:r>
            <a:endParaRPr>
              <a:latin typeface="Open Sans"/>
              <a:ea typeface="Open Sans"/>
              <a:cs typeface="Open Sans"/>
              <a:sym typeface="Open Sans"/>
            </a:endParaRPr>
          </a:p>
          <a:p>
            <a:pPr marL="457200" marR="0" lvl="0" indent="-342900" algn="l" rtl="0">
              <a:lnSpc>
                <a:spcPct val="115000"/>
              </a:lnSpc>
              <a:spcBef>
                <a:spcPts val="800"/>
              </a:spcBef>
              <a:spcAft>
                <a:spcPts val="0"/>
              </a:spcAft>
              <a:buSzPts val="1800"/>
              <a:buFont typeface="Open Sans"/>
              <a:buChar char="•"/>
            </a:pPr>
            <a:r>
              <a:rPr lang="en" sz="1800">
                <a:latin typeface="Open Sans"/>
                <a:ea typeface="Open Sans"/>
                <a:cs typeface="Open Sans"/>
                <a:sym typeface="Open Sans"/>
              </a:rPr>
              <a:t>I am surprised that there is not a rush to get effective performances on simulations of exascale and zettascale on current machines</a:t>
            </a:r>
            <a:endParaRPr sz="1800">
              <a:latin typeface="Open Sans"/>
              <a:ea typeface="Open Sans"/>
              <a:cs typeface="Open Sans"/>
              <a:sym typeface="Open Sans"/>
            </a:endParaRPr>
          </a:p>
          <a:p>
            <a:pPr marL="457200" marR="0" lvl="0" indent="-342900" algn="l" rtl="0">
              <a:lnSpc>
                <a:spcPct val="115000"/>
              </a:lnSpc>
              <a:spcBef>
                <a:spcPts val="800"/>
              </a:spcBef>
              <a:spcAft>
                <a:spcPts val="0"/>
              </a:spcAft>
              <a:buSzPts val="1800"/>
              <a:buFont typeface="Open Sans"/>
              <a:buChar char="•"/>
            </a:pPr>
            <a:r>
              <a:rPr lang="en" sz="1800">
                <a:latin typeface="Open Sans"/>
                <a:ea typeface="Open Sans"/>
                <a:cs typeface="Open Sans"/>
                <a:sym typeface="Open Sans"/>
              </a:rPr>
              <a:t>Interesting load balancing issues if in parallel case some points learnt using surrogates and some points calculated from scratch</a:t>
            </a:r>
            <a:endParaRPr sz="1800">
              <a:latin typeface="Open Sans"/>
              <a:ea typeface="Open Sans"/>
              <a:cs typeface="Open Sans"/>
              <a:sym typeface="Open Sans"/>
            </a:endParaRPr>
          </a:p>
          <a:p>
            <a:pPr marL="457200" marR="0" lvl="0" indent="-342900" algn="l" rtl="0">
              <a:lnSpc>
                <a:spcPct val="115000"/>
              </a:lnSpc>
              <a:spcBef>
                <a:spcPts val="800"/>
              </a:spcBef>
              <a:spcAft>
                <a:spcPts val="0"/>
              </a:spcAft>
              <a:buSzPts val="1800"/>
              <a:buFont typeface="Open Sans"/>
              <a:buChar char="•"/>
            </a:pPr>
            <a:r>
              <a:rPr lang="en" sz="1800">
                <a:latin typeface="Open Sans"/>
                <a:ea typeface="Open Sans"/>
                <a:cs typeface="Open Sans"/>
                <a:sym typeface="Open Sans"/>
              </a:rPr>
              <a:t>Little or no study of either predicting errors or in fact of getting floating point numbers from deep learning.</a:t>
            </a:r>
            <a:endParaRPr sz="1800">
              <a:latin typeface="Open Sans"/>
              <a:ea typeface="Open Sans"/>
              <a:cs typeface="Open Sans"/>
              <a:sym typeface="Open Sans"/>
            </a:endParaRPr>
          </a:p>
        </p:txBody>
      </p:sp>
      <p:cxnSp>
        <p:nvCxnSpPr>
          <p:cNvPr id="1069" name="Google Shape;1069;p117"/>
          <p:cNvCxnSpPr/>
          <p:nvPr/>
        </p:nvCxnSpPr>
        <p:spPr>
          <a:xfrm>
            <a:off x="430675" y="968950"/>
            <a:ext cx="1887900" cy="0"/>
          </a:xfrm>
          <a:prstGeom prst="straightConnector1">
            <a:avLst/>
          </a:prstGeom>
          <a:noFill/>
          <a:ln w="19050" cap="flat" cmpd="sng">
            <a:solidFill>
              <a:srgbClr val="B30838"/>
            </a:solidFill>
            <a:prstDash val="solid"/>
            <a:round/>
            <a:headEnd type="none" w="med" len="med"/>
            <a:tailEnd type="none" w="med" len="med"/>
          </a:ln>
        </p:spPr>
      </p:cxnSp>
      <p:sp>
        <p:nvSpPr>
          <p:cNvPr id="1070" name="Google Shape;1070;p117"/>
          <p:cNvSpPr txBox="1">
            <a:spLocks noGrp="1"/>
          </p:cNvSpPr>
          <p:nvPr>
            <p:ph type="title"/>
          </p:nvPr>
        </p:nvSpPr>
        <p:spPr>
          <a:xfrm>
            <a:off x="360000" y="348250"/>
            <a:ext cx="81591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a:solidFill>
                  <a:schemeClr val="tx1"/>
                </a:solidFill>
              </a:rPr>
              <a:t>Computer Science Issues II</a:t>
            </a:r>
            <a:endParaRPr sz="2200">
              <a:solidFill>
                <a:schemeClr val="tx1"/>
              </a:solidFill>
            </a:endParaRPr>
          </a:p>
        </p:txBody>
      </p:sp>
      <p:sp>
        <p:nvSpPr>
          <p:cNvPr id="1071" name="Google Shape;1071;p117"/>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p1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04" name="Google Shape;1104;p121"/>
          <p:cNvSpPr/>
          <p:nvPr/>
        </p:nvSpPr>
        <p:spPr>
          <a:xfrm>
            <a:off x="-31675" y="-5000"/>
            <a:ext cx="92559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21"/>
          <p:cNvSpPr/>
          <p:nvPr/>
        </p:nvSpPr>
        <p:spPr>
          <a:xfrm>
            <a:off x="0" y="1569300"/>
            <a:ext cx="7848300" cy="20049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21"/>
          <p:cNvSpPr txBox="1">
            <a:spLocks noGrp="1"/>
          </p:cNvSpPr>
          <p:nvPr>
            <p:ph type="title"/>
          </p:nvPr>
        </p:nvSpPr>
        <p:spPr>
          <a:xfrm>
            <a:off x="288400" y="2179250"/>
            <a:ext cx="7560000" cy="91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Conclusions</a:t>
            </a:r>
            <a:endParaRPr>
              <a:solidFill>
                <a:srgbClr val="FFFFFF"/>
              </a:solidFill>
            </a:endParaRPr>
          </a:p>
        </p:txBody>
      </p:sp>
      <p:cxnSp>
        <p:nvCxnSpPr>
          <p:cNvPr id="1107" name="Google Shape;1107;p121"/>
          <p:cNvCxnSpPr/>
          <p:nvPr/>
        </p:nvCxnSpPr>
        <p:spPr>
          <a:xfrm>
            <a:off x="0" y="3574200"/>
            <a:ext cx="7849800" cy="0"/>
          </a:xfrm>
          <a:prstGeom prst="straightConnector1">
            <a:avLst/>
          </a:prstGeom>
          <a:noFill/>
          <a:ln w="28575" cap="flat" cmpd="sng">
            <a:solidFill>
              <a:srgbClr val="B30838"/>
            </a:solidFill>
            <a:prstDash val="solid"/>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22"/>
          <p:cNvSpPr txBox="1">
            <a:spLocks noGrp="1"/>
          </p:cNvSpPr>
          <p:nvPr>
            <p:ph type="body" idx="1"/>
          </p:nvPr>
        </p:nvSpPr>
        <p:spPr>
          <a:xfrm>
            <a:off x="1330450" y="1072225"/>
            <a:ext cx="7717200" cy="3664200"/>
          </a:xfrm>
          <a:prstGeom prst="rect">
            <a:avLst/>
          </a:prstGeom>
          <a:noFill/>
          <a:ln>
            <a:noFill/>
          </a:ln>
        </p:spPr>
        <p:txBody>
          <a:bodyPr spcFirstLastPara="1" wrap="square" lIns="68575" tIns="34275" rIns="68575" bIns="34275" anchor="t" anchorCtr="0">
            <a:noAutofit/>
          </a:bodyPr>
          <a:lstStyle/>
          <a:p>
            <a:pPr marL="457200" marR="0" lvl="0" indent="-317500" algn="l" rtl="0">
              <a:lnSpc>
                <a:spcPct val="115000"/>
              </a:lnSpc>
              <a:spcBef>
                <a:spcPts val="0"/>
              </a:spcBef>
              <a:spcAft>
                <a:spcPts val="0"/>
              </a:spcAft>
              <a:buSzPts val="1400"/>
              <a:buFont typeface="Open Sans"/>
              <a:buChar char="•"/>
            </a:pPr>
            <a:r>
              <a:rPr lang="en" sz="1400" b="1">
                <a:latin typeface="Open Sans"/>
                <a:ea typeface="Open Sans"/>
                <a:cs typeface="Open Sans"/>
                <a:sym typeface="Open Sans"/>
              </a:rPr>
              <a:t>HPC is essential</a:t>
            </a:r>
            <a:r>
              <a:rPr lang="en" sz="1400">
                <a:latin typeface="Open Sans"/>
                <a:ea typeface="Open Sans"/>
                <a:cs typeface="Open Sans"/>
                <a:sym typeface="Open Sans"/>
              </a:rPr>
              <a:t> for the future of the world</a:t>
            </a:r>
            <a:endParaRPr sz="1400">
              <a:latin typeface="Open Sans"/>
              <a:ea typeface="Open Sans"/>
              <a:cs typeface="Open Sans"/>
              <a:sym typeface="Open Sans"/>
            </a:endParaRPr>
          </a:p>
          <a:p>
            <a:pPr marL="914400" marR="0" lvl="1" indent="-317500" algn="l" rtl="0">
              <a:lnSpc>
                <a:spcPct val="115000"/>
              </a:lnSpc>
              <a:spcBef>
                <a:spcPts val="1000"/>
              </a:spcBef>
              <a:spcAft>
                <a:spcPts val="0"/>
              </a:spcAft>
              <a:buSzPts val="1400"/>
              <a:buFont typeface="Open Sans"/>
              <a:buChar char="•"/>
            </a:pPr>
            <a:r>
              <a:rPr lang="en" sz="1400">
                <a:latin typeface="Open Sans"/>
                <a:ea typeface="Open Sans"/>
                <a:cs typeface="Open Sans"/>
                <a:sym typeface="Open Sans"/>
              </a:rPr>
              <a:t>Everybody needs systems</a:t>
            </a:r>
            <a:endParaRPr sz="1400">
              <a:latin typeface="Open Sans"/>
              <a:ea typeface="Open Sans"/>
              <a:cs typeface="Open Sans"/>
              <a:sym typeface="Open Sans"/>
            </a:endParaRPr>
          </a:p>
          <a:p>
            <a:pPr marL="914400" marR="0" lvl="1" indent="-317500" algn="l" rtl="0">
              <a:lnSpc>
                <a:spcPct val="115000"/>
              </a:lnSpc>
              <a:spcBef>
                <a:spcPts val="0"/>
              </a:spcBef>
              <a:spcAft>
                <a:spcPts val="0"/>
              </a:spcAft>
              <a:buSzPts val="1400"/>
              <a:buFont typeface="Open Sans"/>
              <a:buChar char="•"/>
            </a:pPr>
            <a:r>
              <a:rPr lang="en" sz="1400">
                <a:latin typeface="Open Sans"/>
                <a:ea typeface="Open Sans"/>
                <a:cs typeface="Open Sans"/>
                <a:sym typeface="Open Sans"/>
              </a:rPr>
              <a:t>Need to align communities </a:t>
            </a:r>
            <a:endParaRPr sz="1400">
              <a:latin typeface="Open Sans"/>
              <a:ea typeface="Open Sans"/>
              <a:cs typeface="Open Sans"/>
              <a:sym typeface="Open Sans"/>
            </a:endParaRPr>
          </a:p>
          <a:p>
            <a:pPr marL="457200" marR="0" lvl="0" indent="-317500" algn="l" rtl="0">
              <a:lnSpc>
                <a:spcPct val="115000"/>
              </a:lnSpc>
              <a:spcBef>
                <a:spcPts val="1000"/>
              </a:spcBef>
              <a:spcAft>
                <a:spcPts val="1000"/>
              </a:spcAft>
              <a:buClr>
                <a:schemeClr val="dk1"/>
              </a:buClr>
              <a:buSzPts val="1400"/>
              <a:buFont typeface="Open Sans"/>
              <a:buChar char="•"/>
            </a:pPr>
            <a:endParaRPr sz="1400" b="1">
              <a:latin typeface="Open Sans"/>
              <a:ea typeface="Open Sans"/>
              <a:cs typeface="Open Sans"/>
              <a:sym typeface="Open Sans"/>
            </a:endParaRPr>
          </a:p>
        </p:txBody>
      </p:sp>
      <p:sp>
        <p:nvSpPr>
          <p:cNvPr id="1113" name="Google Shape;1113;p122"/>
          <p:cNvSpPr/>
          <p:nvPr/>
        </p:nvSpPr>
        <p:spPr>
          <a:xfrm>
            <a:off x="15143" y="747538"/>
            <a:ext cx="9144000" cy="4015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22"/>
          <p:cNvSpPr txBox="1">
            <a:spLocks noGrp="1"/>
          </p:cNvSpPr>
          <p:nvPr>
            <p:ph type="body" idx="1"/>
          </p:nvPr>
        </p:nvSpPr>
        <p:spPr>
          <a:xfrm>
            <a:off x="1371050" y="2611863"/>
            <a:ext cx="7291800" cy="8118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400">
                <a:latin typeface="Open Sans"/>
                <a:ea typeface="Open Sans"/>
                <a:cs typeface="Open Sans"/>
                <a:sym typeface="Open Sans"/>
              </a:rPr>
              <a:t>Global AI and Modeling Supercomputer </a:t>
            </a:r>
            <a:r>
              <a:rPr lang="en" sz="1400" b="1">
                <a:latin typeface="Open Sans"/>
                <a:ea typeface="Open Sans"/>
                <a:cs typeface="Open Sans"/>
                <a:sym typeface="Open Sans"/>
              </a:rPr>
              <a:t>GAIMSC</a:t>
            </a:r>
            <a:r>
              <a:rPr lang="en" sz="1400">
                <a:latin typeface="Open Sans"/>
                <a:ea typeface="Open Sans"/>
                <a:cs typeface="Open Sans"/>
                <a:sym typeface="Open Sans"/>
              </a:rPr>
              <a:t> good framework with HPC Cloud linked to HPC Edge</a:t>
            </a:r>
            <a:endParaRPr sz="1400">
              <a:latin typeface="Open Sans"/>
              <a:ea typeface="Open Sans"/>
              <a:cs typeface="Open Sans"/>
              <a:sym typeface="Open Sans"/>
            </a:endParaRPr>
          </a:p>
          <a:p>
            <a:pPr marL="457200" marR="0" lvl="0" indent="-317500" algn="l" rtl="0">
              <a:lnSpc>
                <a:spcPct val="115000"/>
              </a:lnSpc>
              <a:spcBef>
                <a:spcPts val="0"/>
              </a:spcBef>
              <a:spcAft>
                <a:spcPts val="1000"/>
              </a:spcAft>
              <a:buSzPts val="1400"/>
              <a:buFont typeface="Open Sans"/>
              <a:buChar char="•"/>
            </a:pPr>
            <a:r>
              <a:rPr lang="en" sz="1400">
                <a:latin typeface="Open Sans"/>
                <a:ea typeface="Open Sans"/>
                <a:cs typeface="Open Sans"/>
                <a:sym typeface="Open Sans"/>
              </a:rPr>
              <a:t>Training on cloud; Inference and some training on the edge</a:t>
            </a:r>
            <a:endParaRPr sz="1400" b="1">
              <a:latin typeface="Open Sans"/>
              <a:ea typeface="Open Sans"/>
              <a:cs typeface="Open Sans"/>
              <a:sym typeface="Open Sans"/>
            </a:endParaRPr>
          </a:p>
        </p:txBody>
      </p:sp>
      <p:cxnSp>
        <p:nvCxnSpPr>
          <p:cNvPr id="1116" name="Google Shape;1116;p122"/>
          <p:cNvCxnSpPr/>
          <p:nvPr/>
        </p:nvCxnSpPr>
        <p:spPr>
          <a:xfrm>
            <a:off x="0" y="720925"/>
            <a:ext cx="9154200" cy="0"/>
          </a:xfrm>
          <a:prstGeom prst="straightConnector1">
            <a:avLst/>
          </a:prstGeom>
          <a:noFill/>
          <a:ln w="19050" cap="flat" cmpd="sng">
            <a:solidFill>
              <a:srgbClr val="B30838"/>
            </a:solidFill>
            <a:prstDash val="solid"/>
            <a:round/>
            <a:headEnd type="none" w="med" len="med"/>
            <a:tailEnd type="none" w="med" len="med"/>
          </a:ln>
        </p:spPr>
      </p:cxnSp>
      <p:sp>
        <p:nvSpPr>
          <p:cNvPr id="1117" name="Google Shape;1117;p122"/>
          <p:cNvSpPr txBox="1">
            <a:spLocks noGrp="1"/>
          </p:cNvSpPr>
          <p:nvPr>
            <p:ph type="title"/>
          </p:nvPr>
        </p:nvSpPr>
        <p:spPr>
          <a:xfrm>
            <a:off x="360000" y="139075"/>
            <a:ext cx="81591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b="1">
                <a:solidFill>
                  <a:srgbClr val="515151"/>
                </a:solidFill>
                <a:latin typeface="Open Sans"/>
                <a:ea typeface="Open Sans"/>
                <a:cs typeface="Open Sans"/>
                <a:sym typeface="Open Sans"/>
              </a:rPr>
              <a:t>Conclusions</a:t>
            </a:r>
            <a:endParaRPr sz="2200" b="1">
              <a:solidFill>
                <a:srgbClr val="515151"/>
              </a:solidFill>
              <a:latin typeface="Open Sans"/>
              <a:ea typeface="Open Sans"/>
              <a:cs typeface="Open Sans"/>
              <a:sym typeface="Open Sans"/>
            </a:endParaRPr>
          </a:p>
        </p:txBody>
      </p:sp>
      <p:sp>
        <p:nvSpPr>
          <p:cNvPr id="1118" name="Google Shape;1118;p122"/>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1119" name="Google Shape;1119;p122"/>
          <p:cNvSpPr/>
          <p:nvPr/>
        </p:nvSpPr>
        <p:spPr>
          <a:xfrm>
            <a:off x="445325" y="921713"/>
            <a:ext cx="744000" cy="744000"/>
          </a:xfrm>
          <a:prstGeom prst="ellipse">
            <a:avLst/>
          </a:prstGeom>
          <a:solidFill>
            <a:srgbClr val="B30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22"/>
          <p:cNvSpPr txBox="1">
            <a:spLocks noGrp="1"/>
          </p:cNvSpPr>
          <p:nvPr>
            <p:ph type="body" idx="1"/>
          </p:nvPr>
        </p:nvSpPr>
        <p:spPr>
          <a:xfrm>
            <a:off x="1330450" y="882654"/>
            <a:ext cx="7717200" cy="41691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400" b="1" dirty="0">
                <a:latin typeface="Open Sans"/>
                <a:ea typeface="Open Sans"/>
                <a:cs typeface="Open Sans"/>
                <a:sym typeface="Open Sans"/>
              </a:rPr>
              <a:t>HPC is essential</a:t>
            </a:r>
            <a:r>
              <a:rPr lang="en" sz="1400" dirty="0">
                <a:latin typeface="Open Sans"/>
                <a:ea typeface="Open Sans"/>
                <a:cs typeface="Open Sans"/>
                <a:sym typeface="Open Sans"/>
              </a:rPr>
              <a:t> (</a:t>
            </a:r>
            <a:r>
              <a:rPr lang="en-US" sz="1400" b="1" dirty="0" err="1">
                <a:latin typeface="Open Sans"/>
                <a:ea typeface="Open Sans"/>
                <a:cs typeface="Open Sans"/>
                <a:sym typeface="Open Sans"/>
              </a:rPr>
              <a:t>HPCforML</a:t>
            </a:r>
            <a:r>
              <a:rPr lang="en-US" sz="1400" dirty="0">
                <a:latin typeface="Open Sans"/>
                <a:ea typeface="Open Sans"/>
                <a:cs typeface="Open Sans"/>
                <a:sym typeface="Open Sans"/>
              </a:rPr>
              <a:t>) although innovation in classic areas limited</a:t>
            </a:r>
            <a:endParaRPr sz="1400" dirty="0">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sz="1400" dirty="0">
                <a:latin typeface="Open Sans"/>
                <a:ea typeface="Open Sans"/>
                <a:cs typeface="Open Sans"/>
                <a:sym typeface="Open Sans"/>
              </a:rPr>
              <a:t>Everybody needs systems</a:t>
            </a:r>
            <a:endParaRPr sz="1400" dirty="0">
              <a:latin typeface="Open Sans"/>
              <a:ea typeface="Open Sans"/>
              <a:cs typeface="Open Sans"/>
              <a:sym typeface="Open Sans"/>
            </a:endParaRPr>
          </a:p>
          <a:p>
            <a:pPr marL="457200" marR="0" lvl="0" indent="-317500" algn="l" rtl="0">
              <a:lnSpc>
                <a:spcPct val="115000"/>
              </a:lnSpc>
              <a:spcBef>
                <a:spcPts val="0"/>
              </a:spcBef>
              <a:spcAft>
                <a:spcPts val="1000"/>
              </a:spcAft>
              <a:buSzPts val="1400"/>
              <a:buFont typeface="Open Sans"/>
              <a:buChar char="•"/>
            </a:pPr>
            <a:r>
              <a:rPr lang="en" sz="1400" dirty="0">
                <a:latin typeface="Open Sans"/>
                <a:ea typeface="Open Sans"/>
                <a:cs typeface="Open Sans"/>
                <a:sym typeface="Open Sans"/>
              </a:rPr>
              <a:t>Need to align communities to ensure HPC importance recognized</a:t>
            </a:r>
            <a:endParaRPr sz="1400" b="1" dirty="0">
              <a:latin typeface="Open Sans"/>
              <a:ea typeface="Open Sans"/>
              <a:cs typeface="Open Sans"/>
              <a:sym typeface="Open Sans"/>
            </a:endParaRPr>
          </a:p>
        </p:txBody>
      </p:sp>
      <p:sp>
        <p:nvSpPr>
          <p:cNvPr id="1121" name="Google Shape;1121;p122"/>
          <p:cNvSpPr txBox="1"/>
          <p:nvPr/>
        </p:nvSpPr>
        <p:spPr>
          <a:xfrm>
            <a:off x="635675" y="1005438"/>
            <a:ext cx="3042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Open Sans"/>
                <a:ea typeface="Open Sans"/>
                <a:cs typeface="Open Sans"/>
                <a:sym typeface="Open Sans"/>
              </a:rPr>
              <a:t>1</a:t>
            </a:r>
            <a:endParaRPr sz="2400" b="1">
              <a:solidFill>
                <a:srgbClr val="FFFFFF"/>
              </a:solidFill>
              <a:latin typeface="Open Sans"/>
              <a:ea typeface="Open Sans"/>
              <a:cs typeface="Open Sans"/>
              <a:sym typeface="Open Sans"/>
            </a:endParaRPr>
          </a:p>
        </p:txBody>
      </p:sp>
      <p:sp>
        <p:nvSpPr>
          <p:cNvPr id="1122" name="Google Shape;1122;p122"/>
          <p:cNvSpPr txBox="1">
            <a:spLocks noGrp="1"/>
          </p:cNvSpPr>
          <p:nvPr>
            <p:ph type="body" idx="1"/>
          </p:nvPr>
        </p:nvSpPr>
        <p:spPr>
          <a:xfrm>
            <a:off x="1371050" y="1842997"/>
            <a:ext cx="7717200" cy="6189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400" dirty="0">
                <a:latin typeface="Open Sans"/>
                <a:ea typeface="Open Sans"/>
                <a:cs typeface="Open Sans"/>
                <a:sym typeface="Open Sans"/>
              </a:rPr>
              <a:t>Good to work closely with </a:t>
            </a:r>
            <a:r>
              <a:rPr lang="en" sz="1400" b="1" dirty="0">
                <a:latin typeface="Open Sans"/>
                <a:ea typeface="Open Sans"/>
                <a:cs typeface="Open Sans"/>
                <a:sym typeface="Open Sans"/>
              </a:rPr>
              <a:t>industry</a:t>
            </a:r>
            <a:endParaRPr sz="1400" b="1" dirty="0">
              <a:latin typeface="Open Sans"/>
              <a:ea typeface="Open Sans"/>
              <a:cs typeface="Open Sans"/>
              <a:sym typeface="Open Sans"/>
            </a:endParaRPr>
          </a:p>
          <a:p>
            <a:pPr marL="457200" marR="0" lvl="0" indent="-317500" algn="l" rtl="0">
              <a:lnSpc>
                <a:spcPct val="115000"/>
              </a:lnSpc>
              <a:spcBef>
                <a:spcPts val="0"/>
              </a:spcBef>
              <a:spcAft>
                <a:spcPts val="1000"/>
              </a:spcAft>
              <a:buSzPts val="1400"/>
              <a:buFont typeface="Open Sans"/>
              <a:buChar char="•"/>
            </a:pPr>
            <a:r>
              <a:rPr lang="en" sz="1400" dirty="0">
                <a:latin typeface="Open Sans"/>
                <a:ea typeface="Open Sans"/>
                <a:cs typeface="Open Sans"/>
                <a:sym typeface="Open Sans"/>
              </a:rPr>
              <a:t>Student Internships, Collaborations such as Contribut</a:t>
            </a:r>
            <a:r>
              <a:rPr lang="en-US" sz="1400" dirty="0">
                <a:latin typeface="Open Sans"/>
                <a:ea typeface="Open Sans"/>
                <a:cs typeface="Open Sans"/>
                <a:sym typeface="Open Sans"/>
              </a:rPr>
              <a:t>ions</a:t>
            </a:r>
            <a:r>
              <a:rPr lang="en" sz="1400" dirty="0">
                <a:latin typeface="Open Sans"/>
                <a:ea typeface="Open Sans"/>
                <a:cs typeface="Open Sans"/>
                <a:sym typeface="Open Sans"/>
              </a:rPr>
              <a:t> to MLPerf</a:t>
            </a:r>
            <a:endParaRPr sz="1400" b="1" dirty="0">
              <a:latin typeface="Open Sans"/>
              <a:ea typeface="Open Sans"/>
              <a:cs typeface="Open Sans"/>
              <a:sym typeface="Open Sans"/>
            </a:endParaRPr>
          </a:p>
        </p:txBody>
      </p:sp>
      <p:sp>
        <p:nvSpPr>
          <p:cNvPr id="1123" name="Google Shape;1123;p122"/>
          <p:cNvSpPr/>
          <p:nvPr/>
        </p:nvSpPr>
        <p:spPr>
          <a:xfrm>
            <a:off x="445325" y="1842988"/>
            <a:ext cx="744000" cy="744000"/>
          </a:xfrm>
          <a:prstGeom prst="ellipse">
            <a:avLst/>
          </a:prstGeom>
          <a:solidFill>
            <a:srgbClr val="B30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22"/>
          <p:cNvSpPr txBox="1"/>
          <p:nvPr/>
        </p:nvSpPr>
        <p:spPr>
          <a:xfrm>
            <a:off x="635675" y="1926713"/>
            <a:ext cx="3042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Open Sans"/>
                <a:ea typeface="Open Sans"/>
                <a:cs typeface="Open Sans"/>
                <a:sym typeface="Open Sans"/>
              </a:rPr>
              <a:t>2</a:t>
            </a:r>
            <a:endParaRPr sz="2400" b="1">
              <a:solidFill>
                <a:srgbClr val="FFFFFF"/>
              </a:solidFill>
              <a:latin typeface="Open Sans"/>
              <a:ea typeface="Open Sans"/>
              <a:cs typeface="Open Sans"/>
              <a:sym typeface="Open Sans"/>
            </a:endParaRPr>
          </a:p>
        </p:txBody>
      </p:sp>
      <p:sp>
        <p:nvSpPr>
          <p:cNvPr id="1125" name="Google Shape;1125;p122"/>
          <p:cNvSpPr txBox="1">
            <a:spLocks noGrp="1"/>
          </p:cNvSpPr>
          <p:nvPr>
            <p:ph type="body" idx="1"/>
          </p:nvPr>
        </p:nvSpPr>
        <p:spPr>
          <a:xfrm>
            <a:off x="1371050" y="3583975"/>
            <a:ext cx="7717200" cy="8118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US" sz="1400" dirty="0" err="1">
                <a:latin typeface="Open Sans"/>
                <a:ea typeface="Open Sans"/>
                <a:cs typeface="Open Sans"/>
                <a:sym typeface="Open Sans"/>
              </a:rPr>
              <a:t>HPCforML</a:t>
            </a:r>
            <a:r>
              <a:rPr lang="en-US" sz="1400" dirty="0">
                <a:latin typeface="Open Sans"/>
                <a:ea typeface="Open Sans"/>
                <a:cs typeface="Open Sans"/>
                <a:sym typeface="Open Sans"/>
              </a:rPr>
              <a:t> well established but</a:t>
            </a:r>
            <a:r>
              <a:rPr lang="en-US" sz="1400" b="1" dirty="0">
                <a:latin typeface="Open Sans"/>
                <a:ea typeface="Open Sans"/>
                <a:cs typeface="Open Sans"/>
                <a:sym typeface="Open Sans"/>
              </a:rPr>
              <a:t> </a:t>
            </a:r>
            <a:r>
              <a:rPr lang="en" sz="1400" b="1" dirty="0">
                <a:latin typeface="Open Sans"/>
                <a:ea typeface="Open Sans"/>
                <a:cs typeface="Open Sans"/>
                <a:sym typeface="Open Sans"/>
              </a:rPr>
              <a:t>MLforHPC </a:t>
            </a:r>
            <a:r>
              <a:rPr lang="en-US" sz="1400" b="1" dirty="0">
                <a:latin typeface="Open Sans"/>
                <a:ea typeface="Open Sans"/>
                <a:cs typeface="Open Sans"/>
                <a:sym typeface="Open Sans"/>
              </a:rPr>
              <a:t>even more</a:t>
            </a:r>
            <a:r>
              <a:rPr lang="en" sz="1400" b="1" dirty="0">
                <a:latin typeface="Open Sans"/>
                <a:ea typeface="Open Sans"/>
                <a:cs typeface="Open Sans"/>
                <a:sym typeface="Open Sans"/>
              </a:rPr>
              <a:t> promising </a:t>
            </a:r>
            <a:r>
              <a:rPr lang="en" sz="1400" dirty="0">
                <a:latin typeface="Open Sans"/>
                <a:ea typeface="Open Sans"/>
                <a:cs typeface="Open Sans"/>
                <a:sym typeface="Open Sans"/>
              </a:rPr>
              <a:t>where we could aim at</a:t>
            </a:r>
            <a:endParaRPr sz="1400" dirty="0">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sz="1400" dirty="0">
                <a:latin typeface="Open Sans"/>
                <a:ea typeface="Open Sans"/>
                <a:cs typeface="Open Sans"/>
                <a:sym typeface="Open Sans"/>
              </a:rPr>
              <a:t>First  Zettascale </a:t>
            </a:r>
            <a:r>
              <a:rPr lang="en" sz="1400" b="1" dirty="0">
                <a:latin typeface="Open Sans"/>
                <a:ea typeface="Open Sans"/>
                <a:cs typeface="Open Sans"/>
                <a:sym typeface="Open Sans"/>
              </a:rPr>
              <a:t>effective</a:t>
            </a:r>
            <a:r>
              <a:rPr lang="en" sz="1400" dirty="0">
                <a:latin typeface="Open Sans"/>
                <a:ea typeface="Open Sans"/>
                <a:cs typeface="Open Sans"/>
                <a:sym typeface="Open Sans"/>
              </a:rPr>
              <a:t> performance in next 2 years</a:t>
            </a:r>
            <a:endParaRPr sz="1400" dirty="0">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sz="1400" dirty="0">
                <a:latin typeface="Open Sans"/>
                <a:ea typeface="Open Sans"/>
                <a:cs typeface="Open Sans"/>
                <a:sym typeface="Open Sans"/>
              </a:rPr>
              <a:t>Hardware/Software aimed at </a:t>
            </a:r>
            <a:r>
              <a:rPr lang="en" sz="1400" b="1" dirty="0">
                <a:latin typeface="Open Sans"/>
                <a:ea typeface="Open Sans"/>
                <a:cs typeface="Open Sans"/>
                <a:sym typeface="Open Sans"/>
              </a:rPr>
              <a:t>general ML assisted speedup of computation</a:t>
            </a:r>
            <a:endParaRPr sz="1400" b="1" dirty="0">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sz="1400" b="1" dirty="0">
                <a:highlight>
                  <a:srgbClr val="FFFFFF"/>
                </a:highlight>
                <a:latin typeface="Open Sans"/>
                <a:ea typeface="Open Sans"/>
                <a:cs typeface="Open Sans"/>
                <a:sym typeface="Open Sans"/>
              </a:rPr>
              <a:t>Your health can be engineered </a:t>
            </a:r>
            <a:r>
              <a:rPr lang="en" sz="1400" dirty="0">
                <a:highlight>
                  <a:srgbClr val="FFFFFF"/>
                </a:highlight>
                <a:latin typeface="Open Sans"/>
                <a:ea typeface="Open Sans"/>
                <a:cs typeface="Open Sans"/>
                <a:sym typeface="Open Sans"/>
              </a:rPr>
              <a:t>with ML-assisted </a:t>
            </a:r>
            <a:r>
              <a:rPr lang="en" sz="1400" b="1" dirty="0">
                <a:highlight>
                  <a:srgbClr val="FFFFFF"/>
                </a:highlight>
                <a:latin typeface="Open Sans"/>
                <a:ea typeface="Open Sans"/>
                <a:cs typeface="Open Sans"/>
                <a:sym typeface="Open Sans"/>
              </a:rPr>
              <a:t>personalized nanodevices designed </a:t>
            </a:r>
            <a:r>
              <a:rPr lang="en" sz="1400" dirty="0">
                <a:highlight>
                  <a:srgbClr val="FFFFFF"/>
                </a:highlight>
                <a:latin typeface="Open Sans"/>
                <a:ea typeface="Open Sans"/>
                <a:cs typeface="Open Sans"/>
                <a:sym typeface="Open Sans"/>
              </a:rPr>
              <a:t>based on</a:t>
            </a:r>
            <a:r>
              <a:rPr lang="en" sz="1400" b="1" dirty="0">
                <a:highlight>
                  <a:srgbClr val="FFFFFF"/>
                </a:highlight>
                <a:latin typeface="Open Sans"/>
                <a:ea typeface="Open Sans"/>
                <a:cs typeface="Open Sans"/>
                <a:sym typeface="Open Sans"/>
              </a:rPr>
              <a:t> the ML-assisted digital twin </a:t>
            </a:r>
            <a:r>
              <a:rPr lang="en" sz="1400" dirty="0">
                <a:highlight>
                  <a:srgbClr val="FFFFFF"/>
                </a:highlight>
                <a:latin typeface="Open Sans"/>
                <a:ea typeface="Open Sans"/>
                <a:cs typeface="Open Sans"/>
                <a:sym typeface="Open Sans"/>
              </a:rPr>
              <a:t>of disease in your tissues</a:t>
            </a:r>
            <a:r>
              <a:rPr lang="en" sz="1100" dirty="0">
                <a:solidFill>
                  <a:srgbClr val="222222"/>
                </a:solidFill>
                <a:highlight>
                  <a:srgbClr val="FFFFFF"/>
                </a:highlight>
                <a:latin typeface="Comic Sans MS"/>
                <a:ea typeface="Comic Sans MS"/>
                <a:cs typeface="Comic Sans MS"/>
                <a:sym typeface="Comic Sans MS"/>
              </a:rPr>
              <a:t>  </a:t>
            </a:r>
            <a:endParaRPr sz="1400" dirty="0">
              <a:latin typeface="Open Sans"/>
              <a:ea typeface="Open Sans"/>
              <a:cs typeface="Open Sans"/>
              <a:sym typeface="Open Sans"/>
            </a:endParaRPr>
          </a:p>
        </p:txBody>
      </p:sp>
      <p:sp>
        <p:nvSpPr>
          <p:cNvPr id="1126" name="Google Shape;1126;p122"/>
          <p:cNvSpPr/>
          <p:nvPr/>
        </p:nvSpPr>
        <p:spPr>
          <a:xfrm>
            <a:off x="445325" y="2764263"/>
            <a:ext cx="744000" cy="744000"/>
          </a:xfrm>
          <a:prstGeom prst="ellipse">
            <a:avLst/>
          </a:prstGeom>
          <a:solidFill>
            <a:srgbClr val="B30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22"/>
          <p:cNvSpPr txBox="1"/>
          <p:nvPr/>
        </p:nvSpPr>
        <p:spPr>
          <a:xfrm>
            <a:off x="635675" y="2847988"/>
            <a:ext cx="3042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Open Sans"/>
                <a:ea typeface="Open Sans"/>
                <a:cs typeface="Open Sans"/>
                <a:sym typeface="Open Sans"/>
              </a:rPr>
              <a:t>3</a:t>
            </a:r>
            <a:endParaRPr sz="2400" b="1">
              <a:solidFill>
                <a:srgbClr val="FFFFFF"/>
              </a:solidFill>
              <a:latin typeface="Open Sans"/>
              <a:ea typeface="Open Sans"/>
              <a:cs typeface="Open Sans"/>
              <a:sym typeface="Open Sans"/>
            </a:endParaRPr>
          </a:p>
        </p:txBody>
      </p:sp>
      <p:sp>
        <p:nvSpPr>
          <p:cNvPr id="1128" name="Google Shape;1128;p122"/>
          <p:cNvSpPr/>
          <p:nvPr/>
        </p:nvSpPr>
        <p:spPr>
          <a:xfrm>
            <a:off x="445325" y="3698938"/>
            <a:ext cx="744000" cy="744000"/>
          </a:xfrm>
          <a:prstGeom prst="ellipse">
            <a:avLst/>
          </a:prstGeom>
          <a:solidFill>
            <a:srgbClr val="B30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22"/>
          <p:cNvSpPr txBox="1"/>
          <p:nvPr/>
        </p:nvSpPr>
        <p:spPr>
          <a:xfrm>
            <a:off x="635675" y="3782663"/>
            <a:ext cx="3042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Open Sans"/>
                <a:ea typeface="Open Sans"/>
                <a:cs typeface="Open Sans"/>
                <a:sym typeface="Open Sans"/>
              </a:rPr>
              <a:t>4</a:t>
            </a:r>
            <a:endParaRPr sz="2400" b="1">
              <a:solidFill>
                <a:srgbClr val="FFFFFF"/>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EB85-6310-4629-B140-77AF5745BE3E}"/>
              </a:ext>
            </a:extLst>
          </p:cNvPr>
          <p:cNvSpPr>
            <a:spLocks noGrp="1"/>
          </p:cNvSpPr>
          <p:nvPr>
            <p:ph type="title"/>
          </p:nvPr>
        </p:nvSpPr>
        <p:spPr>
          <a:xfrm>
            <a:off x="372652" y="40040"/>
            <a:ext cx="7886700" cy="456050"/>
          </a:xfrm>
        </p:spPr>
        <p:txBody>
          <a:bodyPr/>
          <a:lstStyle/>
          <a:p>
            <a:r>
              <a:rPr lang="en-US" dirty="0"/>
              <a:t>HPC is available on Public Clouds</a:t>
            </a:r>
          </a:p>
        </p:txBody>
      </p:sp>
      <p:sp>
        <p:nvSpPr>
          <p:cNvPr id="3" name="Content Placeholder 2">
            <a:extLst>
              <a:ext uri="{FF2B5EF4-FFF2-40B4-BE49-F238E27FC236}">
                <a16:creationId xmlns:a16="http://schemas.microsoft.com/office/drawing/2014/main" id="{B7C4129C-24FD-42AC-86D3-691B26CAB65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696E713-8116-4FDD-83C6-E97A3F49C30F}"/>
              </a:ext>
            </a:extLst>
          </p:cNvPr>
          <p:cNvPicPr>
            <a:picLocks noChangeAspect="1"/>
          </p:cNvPicPr>
          <p:nvPr/>
        </p:nvPicPr>
        <p:blipFill rotWithShape="1">
          <a:blip r:embed="rId2"/>
          <a:srcRect t="19575"/>
          <a:stretch/>
        </p:blipFill>
        <p:spPr>
          <a:xfrm>
            <a:off x="92467" y="1006866"/>
            <a:ext cx="9144000" cy="4136633"/>
          </a:xfrm>
          <a:prstGeom prst="rect">
            <a:avLst/>
          </a:prstGeom>
        </p:spPr>
      </p:pic>
      <p:sp>
        <p:nvSpPr>
          <p:cNvPr id="5" name="TextBox 4">
            <a:extLst>
              <a:ext uri="{FF2B5EF4-FFF2-40B4-BE49-F238E27FC236}">
                <a16:creationId xmlns:a16="http://schemas.microsoft.com/office/drawing/2014/main" id="{3D3F4FA8-072F-437C-8BCB-4F6F6D708451}"/>
              </a:ext>
            </a:extLst>
          </p:cNvPr>
          <p:cNvSpPr txBox="1"/>
          <p:nvPr/>
        </p:nvSpPr>
        <p:spPr>
          <a:xfrm>
            <a:off x="202059" y="483646"/>
            <a:ext cx="6349430" cy="523220"/>
          </a:xfrm>
          <a:prstGeom prst="rect">
            <a:avLst/>
          </a:prstGeom>
          <a:noFill/>
        </p:spPr>
        <p:txBody>
          <a:bodyPr wrap="square" rtlCol="0">
            <a:spAutoFit/>
          </a:bodyPr>
          <a:lstStyle/>
          <a:p>
            <a:r>
              <a:rPr lang="en-US" dirty="0"/>
              <a:t>AWS runs everyday HPC for logistics, ML, Data Center, Consumer Product design, Robotics, Semiconductor design, Retail and Financial analytics</a:t>
            </a:r>
          </a:p>
        </p:txBody>
      </p:sp>
      <p:grpSp>
        <p:nvGrpSpPr>
          <p:cNvPr id="9" name="Group 8">
            <a:extLst>
              <a:ext uri="{FF2B5EF4-FFF2-40B4-BE49-F238E27FC236}">
                <a16:creationId xmlns:a16="http://schemas.microsoft.com/office/drawing/2014/main" id="{A3B23270-E995-4F0E-BBC9-49F0C15B262F}"/>
              </a:ext>
            </a:extLst>
          </p:cNvPr>
          <p:cNvGrpSpPr/>
          <p:nvPr/>
        </p:nvGrpSpPr>
        <p:grpSpPr>
          <a:xfrm>
            <a:off x="6281556" y="105005"/>
            <a:ext cx="2837518" cy="757281"/>
            <a:chOff x="6281556" y="105005"/>
            <a:chExt cx="2837518" cy="757281"/>
          </a:xfrm>
        </p:grpSpPr>
        <p:pic>
          <p:nvPicPr>
            <p:cNvPr id="6" name="Picture 5">
              <a:extLst>
                <a:ext uri="{FF2B5EF4-FFF2-40B4-BE49-F238E27FC236}">
                  <a16:creationId xmlns:a16="http://schemas.microsoft.com/office/drawing/2014/main" id="{4A15BC2F-F183-4782-A72C-545A07DA729A}"/>
                </a:ext>
              </a:extLst>
            </p:cNvPr>
            <p:cNvPicPr>
              <a:picLocks noChangeAspect="1"/>
            </p:cNvPicPr>
            <p:nvPr/>
          </p:nvPicPr>
          <p:blipFill rotWithShape="1">
            <a:blip r:embed="rId3"/>
            <a:srcRect l="56094" t="69754" r="14918" b="1931"/>
            <a:stretch/>
          </p:blipFill>
          <p:spPr>
            <a:xfrm>
              <a:off x="7740816" y="105005"/>
              <a:ext cx="1378258" cy="757281"/>
            </a:xfrm>
            <a:prstGeom prst="rect">
              <a:avLst/>
            </a:prstGeom>
          </p:spPr>
        </p:pic>
        <p:pic>
          <p:nvPicPr>
            <p:cNvPr id="7" name="Picture 6">
              <a:extLst>
                <a:ext uri="{FF2B5EF4-FFF2-40B4-BE49-F238E27FC236}">
                  <a16:creationId xmlns:a16="http://schemas.microsoft.com/office/drawing/2014/main" id="{D2A345C2-937C-49A1-9C40-618E8358B167}"/>
                </a:ext>
              </a:extLst>
            </p:cNvPr>
            <p:cNvPicPr>
              <a:picLocks noChangeAspect="1"/>
            </p:cNvPicPr>
            <p:nvPr/>
          </p:nvPicPr>
          <p:blipFill rotWithShape="1">
            <a:blip r:embed="rId3"/>
            <a:srcRect l="75090" t="41129" r="4789" b="32146"/>
            <a:stretch/>
          </p:blipFill>
          <p:spPr>
            <a:xfrm>
              <a:off x="7039984" y="230467"/>
              <a:ext cx="677731" cy="506357"/>
            </a:xfrm>
            <a:prstGeom prst="rect">
              <a:avLst/>
            </a:prstGeom>
          </p:spPr>
        </p:pic>
        <p:pic>
          <p:nvPicPr>
            <p:cNvPr id="8" name="Picture 7">
              <a:extLst>
                <a:ext uri="{FF2B5EF4-FFF2-40B4-BE49-F238E27FC236}">
                  <a16:creationId xmlns:a16="http://schemas.microsoft.com/office/drawing/2014/main" id="{4984D563-B120-4A51-BADC-C36C8ED5FC27}"/>
                </a:ext>
              </a:extLst>
            </p:cNvPr>
            <p:cNvPicPr>
              <a:picLocks noChangeAspect="1"/>
            </p:cNvPicPr>
            <p:nvPr/>
          </p:nvPicPr>
          <p:blipFill rotWithShape="1">
            <a:blip r:embed="rId3"/>
            <a:srcRect l="56095" t="12754" r="22290" b="60667"/>
            <a:stretch/>
          </p:blipFill>
          <p:spPr>
            <a:xfrm>
              <a:off x="6281556" y="229344"/>
              <a:ext cx="735327" cy="508602"/>
            </a:xfrm>
            <a:prstGeom prst="rect">
              <a:avLst/>
            </a:prstGeom>
          </p:spPr>
        </p:pic>
      </p:grpSp>
      <p:sp>
        <p:nvSpPr>
          <p:cNvPr id="10" name="Slide Number Placeholder 9">
            <a:extLst>
              <a:ext uri="{FF2B5EF4-FFF2-40B4-BE49-F238E27FC236}">
                <a16:creationId xmlns:a16="http://schemas.microsoft.com/office/drawing/2014/main" id="{EDD3200A-23DF-4312-A5A4-3083720CB3E2}"/>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1899722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1"/>
          <p:cNvSpPr txBox="1">
            <a:spLocks noGrp="1"/>
          </p:cNvSpPr>
          <p:nvPr>
            <p:ph type="title"/>
          </p:nvPr>
        </p:nvSpPr>
        <p:spPr>
          <a:xfrm>
            <a:off x="400050" y="218125"/>
            <a:ext cx="7886700" cy="544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endParaRPr/>
          </a:p>
        </p:txBody>
      </p:sp>
      <p:sp>
        <p:nvSpPr>
          <p:cNvPr id="557" name="Google Shape;557;p7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457200" lvl="0" indent="-228600" algn="l" rtl="0">
              <a:lnSpc>
                <a:spcPct val="90000"/>
              </a:lnSpc>
              <a:spcBef>
                <a:spcPts val="800"/>
              </a:spcBef>
              <a:spcAft>
                <a:spcPts val="0"/>
              </a:spcAft>
              <a:buClr>
                <a:schemeClr val="dk1"/>
              </a:buClr>
              <a:buSzPts val="1400"/>
              <a:buNone/>
            </a:pPr>
            <a:endParaRPr/>
          </a:p>
        </p:txBody>
      </p:sp>
      <p:sp>
        <p:nvSpPr>
          <p:cNvPr id="558" name="Google Shape;558;p71"/>
          <p:cNvSpPr txBox="1">
            <a:spLocks noGrp="1"/>
          </p:cNvSpPr>
          <p:nvPr>
            <p:ph type="dt" idx="4294967295"/>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8/20/2019</a:t>
            </a:r>
            <a:endParaRPr/>
          </a:p>
        </p:txBody>
      </p:sp>
      <p:sp>
        <p:nvSpPr>
          <p:cNvPr id="559" name="Google Shape;559;p71"/>
          <p:cNvSpPr txBox="1">
            <a:spLocks noGrp="1"/>
          </p:cNvSpPr>
          <p:nvPr>
            <p:ph type="sldNum" idx="4294967295"/>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grpSp>
        <p:nvGrpSpPr>
          <p:cNvPr id="560" name="Google Shape;560;p71"/>
          <p:cNvGrpSpPr/>
          <p:nvPr/>
        </p:nvGrpSpPr>
        <p:grpSpPr>
          <a:xfrm>
            <a:off x="0" y="0"/>
            <a:ext cx="9143805" cy="5143500"/>
            <a:chOff x="0" y="0"/>
            <a:chExt cx="8741688" cy="5143500"/>
          </a:xfrm>
        </p:grpSpPr>
        <p:pic>
          <p:nvPicPr>
            <p:cNvPr id="561" name="Google Shape;561;p71"/>
            <p:cNvPicPr preferRelativeResize="0"/>
            <p:nvPr/>
          </p:nvPicPr>
          <p:blipFill rotWithShape="1">
            <a:blip r:embed="rId3">
              <a:alphaModFix/>
            </a:blip>
            <a:srcRect/>
            <a:stretch/>
          </p:blipFill>
          <p:spPr>
            <a:xfrm>
              <a:off x="4451881" y="0"/>
              <a:ext cx="4289807" cy="5143500"/>
            </a:xfrm>
            <a:prstGeom prst="rect">
              <a:avLst/>
            </a:prstGeom>
            <a:noFill/>
            <a:ln>
              <a:noFill/>
            </a:ln>
          </p:spPr>
        </p:pic>
        <p:pic>
          <p:nvPicPr>
            <p:cNvPr id="562" name="Google Shape;562;p71"/>
            <p:cNvPicPr preferRelativeResize="0"/>
            <p:nvPr/>
          </p:nvPicPr>
          <p:blipFill rotWithShape="1">
            <a:blip r:embed="rId4">
              <a:alphaModFix/>
            </a:blip>
            <a:srcRect/>
            <a:stretch/>
          </p:blipFill>
          <p:spPr>
            <a:xfrm>
              <a:off x="0" y="0"/>
              <a:ext cx="4451881" cy="5143500"/>
            </a:xfrm>
            <a:prstGeom prst="rect">
              <a:avLst/>
            </a:prstGeom>
            <a:noFill/>
            <a:ln>
              <a:noFill/>
            </a:ln>
          </p:spPr>
        </p:pic>
        <p:sp>
          <p:nvSpPr>
            <p:cNvPr id="563" name="Google Shape;563;p71"/>
            <p:cNvSpPr txBox="1"/>
            <p:nvPr/>
          </p:nvSpPr>
          <p:spPr>
            <a:xfrm>
              <a:off x="5105072" y="4029559"/>
              <a:ext cx="3511986"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i="0" u="none" strike="noStrike" cap="none">
                  <a:solidFill>
                    <a:srgbClr val="000000"/>
                  </a:solidFill>
                  <a:latin typeface="Arial"/>
                  <a:ea typeface="Arial"/>
                  <a:cs typeface="Arial"/>
                  <a:sym typeface="Arial"/>
                </a:rPr>
                <a:t>Note Industry Dominance</a:t>
              </a:r>
              <a:endParaRPr/>
            </a:p>
          </p:txBody>
        </p:sp>
      </p:grpSp>
      <p:sp>
        <p:nvSpPr>
          <p:cNvPr id="564" name="Google Shape;564;p71"/>
          <p:cNvSpPr txBox="1"/>
          <p:nvPr/>
        </p:nvSpPr>
        <p:spPr>
          <a:xfrm>
            <a:off x="110475" y="1727400"/>
            <a:ext cx="4737300" cy="15363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rgbClr val="135384"/>
                </a:solidFill>
                <a:highlight>
                  <a:srgbClr val="F7F7F7"/>
                </a:highlight>
                <a:hlinkClick r:id="rId5"/>
              </a:rPr>
              <a:t>MLPerf's mission</a:t>
            </a:r>
            <a:r>
              <a:rPr lang="en" sz="1200">
                <a:solidFill>
                  <a:srgbClr val="515151"/>
                </a:solidFill>
                <a:highlight>
                  <a:srgbClr val="F7F7F7"/>
                </a:highlight>
              </a:rPr>
              <a:t> is to build fair and useful benchmarks for measuring training and inference performance of ML hardware, software, and services. </a:t>
            </a:r>
            <a:r>
              <a:rPr lang="en" sz="1200" u="sng">
                <a:solidFill>
                  <a:srgbClr val="135384"/>
                </a:solidFill>
                <a:highlight>
                  <a:srgbClr val="F7F7F7"/>
                </a:highlight>
                <a:hlinkClick r:id="rId6"/>
              </a:rPr>
              <a:t>MLPerf was founded in February, 2018</a:t>
            </a:r>
            <a:r>
              <a:rPr lang="en" sz="1200">
                <a:solidFill>
                  <a:srgbClr val="515151"/>
                </a:solidFill>
                <a:highlight>
                  <a:srgbClr val="F7F7F7"/>
                </a:highlight>
              </a:rPr>
              <a:t> as a collaboration of </a:t>
            </a:r>
            <a:r>
              <a:rPr lang="en" sz="1200" u="sng">
                <a:solidFill>
                  <a:srgbClr val="135384"/>
                </a:solidFill>
                <a:highlight>
                  <a:srgbClr val="F7F7F7"/>
                </a:highlight>
                <a:hlinkClick r:id="rId7"/>
              </a:rPr>
              <a:t>companies</a:t>
            </a:r>
            <a:r>
              <a:rPr lang="en" sz="1200">
                <a:solidFill>
                  <a:srgbClr val="515151"/>
                </a:solidFill>
                <a:highlight>
                  <a:srgbClr val="F7F7F7"/>
                </a:highlight>
              </a:rPr>
              <a:t> and </a:t>
            </a:r>
            <a:r>
              <a:rPr lang="en" sz="1200" u="sng">
                <a:solidFill>
                  <a:srgbClr val="135384"/>
                </a:solidFill>
                <a:highlight>
                  <a:srgbClr val="F7F7F7"/>
                </a:highlight>
                <a:hlinkClick r:id="rId8"/>
              </a:rPr>
              <a:t>researchers from educational institutions</a:t>
            </a:r>
            <a:r>
              <a:rPr lang="en" sz="1200">
                <a:solidFill>
                  <a:srgbClr val="515151"/>
                </a:solidFill>
                <a:highlight>
                  <a:srgbClr val="F7F7F7"/>
                </a:highlight>
              </a:rPr>
              <a:t>. MLPerf is presently led by volunteer </a:t>
            </a:r>
            <a:r>
              <a:rPr lang="en" sz="1200" u="sng">
                <a:solidFill>
                  <a:srgbClr val="135384"/>
                </a:solidFill>
                <a:highlight>
                  <a:srgbClr val="F7F7F7"/>
                </a:highlight>
                <a:hlinkClick r:id="rId9"/>
              </a:rPr>
              <a:t>working group chairs</a:t>
            </a:r>
            <a:r>
              <a:rPr lang="en" sz="1200">
                <a:solidFill>
                  <a:srgbClr val="515151"/>
                </a:solidFill>
                <a:highlight>
                  <a:srgbClr val="F7F7F7"/>
                </a:highlight>
              </a:rPr>
              <a:t>. MLPerf could not exist without </a:t>
            </a:r>
            <a:r>
              <a:rPr lang="en" sz="1200" u="sng">
                <a:solidFill>
                  <a:srgbClr val="135384"/>
                </a:solidFill>
                <a:highlight>
                  <a:srgbClr val="F7F7F7"/>
                </a:highlight>
                <a:hlinkClick r:id="rId10"/>
              </a:rPr>
              <a:t>open source code and publically available datasets</a:t>
            </a:r>
            <a:r>
              <a:rPr lang="en" sz="1200">
                <a:solidFill>
                  <a:srgbClr val="515151"/>
                </a:solidFill>
                <a:highlight>
                  <a:srgbClr val="F7F7F7"/>
                </a:highlight>
              </a:rPr>
              <a:t> others have generously contributed to the community.</a:t>
            </a:r>
            <a:endParaRPr>
              <a:latin typeface="Calibri"/>
              <a:ea typeface="Calibri"/>
              <a:cs typeface="Calibri"/>
              <a:sym typeface="Calibri"/>
            </a:endParaRPr>
          </a:p>
        </p:txBody>
      </p:sp>
      <p:sp>
        <p:nvSpPr>
          <p:cNvPr id="565" name="Google Shape;565;p71"/>
          <p:cNvSpPr txBox="1"/>
          <p:nvPr/>
        </p:nvSpPr>
        <p:spPr>
          <a:xfrm>
            <a:off x="152400" y="3331500"/>
            <a:ext cx="4370100" cy="1812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8181"/>
              </a:lnSpc>
              <a:spcBef>
                <a:spcPts val="0"/>
              </a:spcBef>
              <a:spcAft>
                <a:spcPts val="0"/>
              </a:spcAft>
              <a:buClr>
                <a:schemeClr val="dk1"/>
              </a:buClr>
              <a:buSzPts val="1100"/>
              <a:buFont typeface="Arial"/>
              <a:buNone/>
            </a:pPr>
            <a:r>
              <a:rPr lang="en" sz="2400" b="1">
                <a:solidFill>
                  <a:srgbClr val="135384"/>
                </a:solidFill>
              </a:rPr>
              <a:t>Get Involved</a:t>
            </a:r>
            <a:endParaRPr sz="2400" b="1">
              <a:solidFill>
                <a:srgbClr val="515151"/>
              </a:solidFill>
            </a:endParaRPr>
          </a:p>
          <a:p>
            <a:pPr marL="457200" lvl="0" indent="-304800" algn="l" rtl="0">
              <a:lnSpc>
                <a:spcPct val="115000"/>
              </a:lnSpc>
              <a:spcBef>
                <a:spcPts val="1500"/>
              </a:spcBef>
              <a:spcAft>
                <a:spcPts val="0"/>
              </a:spcAft>
              <a:buClr>
                <a:srgbClr val="515151"/>
              </a:buClr>
              <a:buSzPts val="1200"/>
              <a:buChar char="●"/>
            </a:pPr>
            <a:r>
              <a:rPr lang="en" sz="1200" u="sng">
                <a:solidFill>
                  <a:srgbClr val="135384"/>
                </a:solidFill>
                <a:hlinkClick r:id="rId11"/>
              </a:rPr>
              <a:t>Join the forum</a:t>
            </a:r>
            <a:endParaRPr sz="1200" u="sng">
              <a:solidFill>
                <a:srgbClr val="135384"/>
              </a:solidFill>
              <a:hlinkClick r:id="rId11"/>
            </a:endParaRPr>
          </a:p>
          <a:p>
            <a:pPr marL="457200" lvl="0" indent="-304800" algn="l" rtl="0">
              <a:lnSpc>
                <a:spcPct val="115000"/>
              </a:lnSpc>
              <a:spcBef>
                <a:spcPts val="0"/>
              </a:spcBef>
              <a:spcAft>
                <a:spcPts val="0"/>
              </a:spcAft>
              <a:buClr>
                <a:srgbClr val="515151"/>
              </a:buClr>
              <a:buSzPts val="1200"/>
              <a:buChar char="●"/>
            </a:pPr>
            <a:r>
              <a:rPr lang="en" sz="1200" u="sng">
                <a:solidFill>
                  <a:srgbClr val="135384"/>
                </a:solidFill>
                <a:hlinkClick r:id="rId12"/>
              </a:rPr>
              <a:t>Join working groups</a:t>
            </a:r>
            <a:endParaRPr sz="1200" u="sng">
              <a:solidFill>
                <a:srgbClr val="135384"/>
              </a:solidFill>
              <a:hlinkClick r:id="rId12"/>
            </a:endParaRPr>
          </a:p>
          <a:p>
            <a:pPr marL="457200" lvl="0" indent="-304800" algn="l" rtl="0">
              <a:lnSpc>
                <a:spcPct val="115000"/>
              </a:lnSpc>
              <a:spcBef>
                <a:spcPts val="0"/>
              </a:spcBef>
              <a:spcAft>
                <a:spcPts val="0"/>
              </a:spcAft>
              <a:buClr>
                <a:srgbClr val="515151"/>
              </a:buClr>
              <a:buSzPts val="1200"/>
              <a:buChar char="●"/>
            </a:pPr>
            <a:r>
              <a:rPr lang="en" sz="1200" u="sng">
                <a:solidFill>
                  <a:srgbClr val="135384"/>
                </a:solidFill>
                <a:hlinkClick r:id="rId13"/>
              </a:rPr>
              <a:t>Attend community meetings</a:t>
            </a:r>
            <a:endParaRPr sz="1200" u="sng">
              <a:solidFill>
                <a:srgbClr val="135384"/>
              </a:solidFill>
              <a:hlinkClick r:id="rId13"/>
            </a:endParaRPr>
          </a:p>
          <a:p>
            <a:pPr marL="457200" lvl="0" indent="-304800" algn="l" rtl="0">
              <a:lnSpc>
                <a:spcPct val="115000"/>
              </a:lnSpc>
              <a:spcBef>
                <a:spcPts val="0"/>
              </a:spcBef>
              <a:spcAft>
                <a:spcPts val="0"/>
              </a:spcAft>
              <a:buClr>
                <a:srgbClr val="515151"/>
              </a:buClr>
              <a:buSzPts val="1200"/>
              <a:buChar char="●"/>
            </a:pPr>
            <a:r>
              <a:rPr lang="en" sz="1200" u="sng">
                <a:solidFill>
                  <a:srgbClr val="135384"/>
                </a:solidFill>
                <a:hlinkClick r:id="rId14"/>
              </a:rPr>
              <a:t>Make your organization an official supporter of MLPerf</a:t>
            </a:r>
            <a:endParaRPr sz="1200" u="sng">
              <a:solidFill>
                <a:srgbClr val="135384"/>
              </a:solidFill>
              <a:hlinkClick r:id="rId14"/>
            </a:endParaRPr>
          </a:p>
          <a:p>
            <a:pPr marL="457200" lvl="0" indent="-304800" algn="l" rtl="0">
              <a:lnSpc>
                <a:spcPct val="115000"/>
              </a:lnSpc>
              <a:spcBef>
                <a:spcPts val="0"/>
              </a:spcBef>
              <a:spcAft>
                <a:spcPts val="0"/>
              </a:spcAft>
              <a:buClr>
                <a:srgbClr val="515151"/>
              </a:buClr>
              <a:buSzPts val="1200"/>
              <a:buChar char="●"/>
            </a:pPr>
            <a:r>
              <a:rPr lang="en" sz="1200" u="sng">
                <a:solidFill>
                  <a:srgbClr val="135384"/>
                </a:solidFill>
                <a:hlinkClick r:id="rId15"/>
              </a:rPr>
              <a:t>Ask questions, or raise issues</a:t>
            </a:r>
            <a:endParaRPr sz="1200" u="sng">
              <a:solidFill>
                <a:srgbClr val="135384"/>
              </a:solidFill>
              <a:hlinkClick r:id="rId15"/>
            </a:endParaRPr>
          </a:p>
          <a:p>
            <a:pPr marL="0" lvl="0" indent="0" algn="l" rtl="0">
              <a:spcBef>
                <a:spcPts val="1200"/>
              </a:spcBef>
              <a:spcAft>
                <a:spcPts val="0"/>
              </a:spcAft>
              <a:buNone/>
            </a:pPr>
            <a:endParaRPr>
              <a:latin typeface="Calibri"/>
              <a:ea typeface="Calibri"/>
              <a:cs typeface="Calibri"/>
              <a:sym typeface="Calibri"/>
            </a:endParaRPr>
          </a:p>
        </p:txBody>
      </p:sp>
      <p:pic>
        <p:nvPicPr>
          <p:cNvPr id="566" name="Google Shape;566;p71"/>
          <p:cNvPicPr preferRelativeResize="0"/>
          <p:nvPr/>
        </p:nvPicPr>
        <p:blipFill>
          <a:blip r:embed="rId16">
            <a:alphaModFix/>
          </a:blip>
          <a:stretch>
            <a:fillRect/>
          </a:stretch>
        </p:blipFill>
        <p:spPr>
          <a:xfrm>
            <a:off x="2233375" y="3248537"/>
            <a:ext cx="2432258" cy="1122575"/>
          </a:xfrm>
          <a:prstGeom prst="rect">
            <a:avLst/>
          </a:prstGeom>
          <a:noFill/>
          <a:ln>
            <a:noFill/>
          </a:ln>
        </p:spPr>
      </p:pic>
      <p:sp>
        <p:nvSpPr>
          <p:cNvPr id="567" name="Google Shape;567;p71"/>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graphicFrame>
        <p:nvGraphicFramePr>
          <p:cNvPr id="451" name="Google Shape;451;p60"/>
          <p:cNvGraphicFramePr/>
          <p:nvPr/>
        </p:nvGraphicFramePr>
        <p:xfrm>
          <a:off x="347395" y="334725"/>
          <a:ext cx="8449075" cy="4599430"/>
        </p:xfrm>
        <a:graphic>
          <a:graphicData uri="http://schemas.openxmlformats.org/drawingml/2006/table">
            <a:tbl>
              <a:tblPr>
                <a:noFill/>
              </a:tblPr>
              <a:tblGrid>
                <a:gridCol w="2407025">
                  <a:extLst>
                    <a:ext uri="{9D8B030D-6E8A-4147-A177-3AD203B41FA5}">
                      <a16:colId xmlns:a16="http://schemas.microsoft.com/office/drawing/2014/main" val="20000"/>
                    </a:ext>
                  </a:extLst>
                </a:gridCol>
                <a:gridCol w="2215800">
                  <a:extLst>
                    <a:ext uri="{9D8B030D-6E8A-4147-A177-3AD203B41FA5}">
                      <a16:colId xmlns:a16="http://schemas.microsoft.com/office/drawing/2014/main" val="20001"/>
                    </a:ext>
                  </a:extLst>
                </a:gridCol>
                <a:gridCol w="1090450">
                  <a:extLst>
                    <a:ext uri="{9D8B030D-6E8A-4147-A177-3AD203B41FA5}">
                      <a16:colId xmlns:a16="http://schemas.microsoft.com/office/drawing/2014/main" val="20002"/>
                    </a:ext>
                  </a:extLst>
                </a:gridCol>
                <a:gridCol w="2022475">
                  <a:extLst>
                    <a:ext uri="{9D8B030D-6E8A-4147-A177-3AD203B41FA5}">
                      <a16:colId xmlns:a16="http://schemas.microsoft.com/office/drawing/2014/main" val="20003"/>
                    </a:ext>
                  </a:extLst>
                </a:gridCol>
                <a:gridCol w="713325">
                  <a:extLst>
                    <a:ext uri="{9D8B030D-6E8A-4147-A177-3AD203B41FA5}">
                      <a16:colId xmlns:a16="http://schemas.microsoft.com/office/drawing/2014/main" val="20004"/>
                    </a:ext>
                  </a:extLst>
                </a:gridCol>
              </a:tblGrid>
              <a:tr h="310325">
                <a:tc>
                  <a:txBody>
                    <a:bodyPr/>
                    <a:lstStyle/>
                    <a:p>
                      <a:pPr marL="0" marR="0" lvl="0" indent="0" algn="l" rtl="0">
                        <a:lnSpc>
                          <a:spcPct val="100000"/>
                        </a:lnSpc>
                        <a:spcBef>
                          <a:spcPts val="0"/>
                        </a:spcBef>
                        <a:spcAft>
                          <a:spcPts val="0"/>
                        </a:spcAft>
                        <a:buClr>
                          <a:srgbClr val="000000"/>
                        </a:buClr>
                        <a:buSzPts val="800"/>
                        <a:buFont typeface="Arial"/>
                        <a:buNone/>
                      </a:pPr>
                      <a:r>
                        <a:rPr lang="en" sz="1200" b="1" u="none" strike="noStrike" cap="none">
                          <a:solidFill>
                            <a:schemeClr val="dk1"/>
                          </a:solidFill>
                          <a:latin typeface="Lato"/>
                          <a:ea typeface="Lato"/>
                          <a:cs typeface="Lato"/>
                          <a:sym typeface="Lato"/>
                        </a:rPr>
                        <a:t>Areas</a:t>
                      </a:r>
                      <a:endParaRPr sz="1200" b="1"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200" b="1" u="none" strike="noStrike" cap="none">
                          <a:solidFill>
                            <a:schemeClr val="dk1"/>
                          </a:solidFill>
                          <a:latin typeface="Lato"/>
                          <a:ea typeface="Lato"/>
                          <a:cs typeface="Lato"/>
                          <a:sym typeface="Lato"/>
                        </a:rPr>
                        <a:t>Applications</a:t>
                      </a:r>
                      <a:endParaRPr sz="1200" b="1"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200" b="1" u="none" strike="noStrike" cap="none">
                          <a:solidFill>
                            <a:schemeClr val="dk1"/>
                          </a:solidFill>
                          <a:latin typeface="Lato"/>
                          <a:ea typeface="Lato"/>
                          <a:cs typeface="Lato"/>
                          <a:sym typeface="Lato"/>
                        </a:rPr>
                        <a:t>Model</a:t>
                      </a:r>
                      <a:endParaRPr sz="1200" b="1"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200" b="1" u="none" strike="noStrike" cap="none">
                          <a:solidFill>
                            <a:schemeClr val="dk1"/>
                          </a:solidFill>
                          <a:latin typeface="Lato"/>
                          <a:ea typeface="Lato"/>
                          <a:cs typeface="Lato"/>
                          <a:sym typeface="Lato"/>
                        </a:rPr>
                        <a:t>Data sets</a:t>
                      </a:r>
                      <a:endParaRPr sz="1200" b="1"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200" b="1" u="none" strike="noStrike" cap="none">
                          <a:solidFill>
                            <a:schemeClr val="dk1"/>
                          </a:solidFill>
                          <a:latin typeface="Lato"/>
                          <a:ea typeface="Lato"/>
                          <a:cs typeface="Lato"/>
                          <a:sym typeface="Lato"/>
                        </a:rPr>
                        <a:t>Papers</a:t>
                      </a:r>
                      <a:endParaRPr sz="1200" b="1" u="none" strike="noStrike" cap="none">
                        <a:solidFill>
                          <a:schemeClr val="dk1"/>
                        </a:solidFill>
                        <a:latin typeface="Lato"/>
                        <a:ea typeface="Lato"/>
                        <a:cs typeface="Lato"/>
                        <a:sym typeface="Lato"/>
                      </a:endParaRPr>
                    </a:p>
                  </a:txBody>
                  <a:tcPr marL="68575" marR="68575" marT="68575" marB="68575"/>
                </a:tc>
                <a:extLst>
                  <a:ext uri="{0D108BD9-81ED-4DB2-BD59-A6C34878D82A}">
                    <a16:rowId xmlns:a16="http://schemas.microsoft.com/office/drawing/2014/main" val="10000"/>
                  </a:ext>
                </a:extLst>
              </a:tr>
              <a:tr h="377200">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dirty="0">
                          <a:solidFill>
                            <a:schemeClr val="hlink"/>
                          </a:solidFill>
                          <a:hlinkClick r:id="rId3"/>
                        </a:rPr>
                        <a:t>Transportation</a:t>
                      </a:r>
                      <a:endParaRPr sz="1000" b="1" u="none" strike="noStrike" cap="none" dirty="0">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Cars, Taxis, Freeway Detectors</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TT-RNN , BNN, LSTM</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4"/>
                        </a:rPr>
                        <a:t>Caltrans highway traffic</a:t>
                      </a:r>
                      <a:r>
                        <a:rPr lang="en" sz="800" u="sng" strike="noStrike" cap="none">
                          <a:solidFill>
                            <a:schemeClr val="dk1"/>
                          </a:solidFill>
                          <a:latin typeface="Lato"/>
                          <a:ea typeface="Lato"/>
                          <a:cs typeface="Lato"/>
                          <a:sym typeface="Lato"/>
                        </a:rPr>
                        <a:t> [1]</a:t>
                      </a:r>
                      <a:r>
                        <a:rPr lang="en" sz="800" u="none" strike="noStrike" cap="none">
                          <a:solidFill>
                            <a:schemeClr val="dk1"/>
                          </a:solidFill>
                          <a:latin typeface="Lato"/>
                          <a:ea typeface="Lato"/>
                          <a:cs typeface="Lato"/>
                          <a:sym typeface="Lato"/>
                        </a:rPr>
                        <a:t>,</a:t>
                      </a:r>
                      <a:endParaRPr/>
                    </a:p>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5"/>
                        </a:rPr>
                        <a:t>Taxi/Uber trips</a:t>
                      </a:r>
                      <a:r>
                        <a:rPr lang="en" sz="800" u="sng" strike="noStrike" cap="none">
                          <a:solidFill>
                            <a:schemeClr val="dk1"/>
                          </a:solidFill>
                          <a:latin typeface="Lato"/>
                          <a:ea typeface="Lato"/>
                          <a:cs typeface="Lato"/>
                          <a:sym typeface="Lato"/>
                        </a:rPr>
                        <a:t> [2-5]</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[6-8]</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1"/>
                  </a:ext>
                </a:extLst>
              </a:tr>
              <a:tr h="377200">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a:solidFill>
                            <a:schemeClr val="hlink"/>
                          </a:solidFill>
                          <a:hlinkClick r:id="rId6"/>
                        </a:rPr>
                        <a:t>Medical</a:t>
                      </a: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Wearables, Medical instruments: EEG, ECG, ERP, Patient Data</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LSTM, RNN</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7"/>
                        </a:rPr>
                        <a:t>OPPORTUNITY</a:t>
                      </a:r>
                      <a:r>
                        <a:rPr lang="en" sz="800" u="sng" strike="noStrike" cap="none">
                          <a:solidFill>
                            <a:schemeClr val="dk1"/>
                          </a:solidFill>
                          <a:latin typeface="Lato"/>
                          <a:ea typeface="Lato"/>
                          <a:cs typeface="Lato"/>
                          <a:sym typeface="Lato"/>
                        </a:rPr>
                        <a:t> [9-10]</a:t>
                      </a:r>
                      <a:r>
                        <a:rPr lang="en" sz="800" u="none" strike="noStrike" cap="none">
                          <a:solidFill>
                            <a:schemeClr val="dk1"/>
                          </a:solidFill>
                          <a:latin typeface="Lato"/>
                          <a:ea typeface="Lato"/>
                          <a:cs typeface="Lato"/>
                          <a:sym typeface="Lato"/>
                        </a:rPr>
                        <a:t>, </a:t>
                      </a:r>
                      <a:endParaRPr/>
                    </a:p>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8"/>
                        </a:rPr>
                        <a:t>EEG</a:t>
                      </a:r>
                      <a:r>
                        <a:rPr lang="en" sz="800" u="sng" strike="noStrike" cap="none">
                          <a:solidFill>
                            <a:schemeClr val="dk1"/>
                          </a:solidFill>
                          <a:latin typeface="Lato"/>
                          <a:ea typeface="Lato"/>
                          <a:cs typeface="Lato"/>
                          <a:sym typeface="Lato"/>
                        </a:rPr>
                        <a:t> [11-14]</a:t>
                      </a:r>
                      <a:r>
                        <a:rPr lang="en" sz="800" u="none" strike="noStrike" cap="none">
                          <a:solidFill>
                            <a:schemeClr val="dk1"/>
                          </a:solidFill>
                          <a:latin typeface="Lato"/>
                          <a:ea typeface="Lato"/>
                          <a:cs typeface="Lato"/>
                          <a:sym typeface="Lato"/>
                        </a:rPr>
                        <a:t>, </a:t>
                      </a:r>
                      <a:r>
                        <a:rPr lang="en" sz="800" u="sng" strike="noStrike" cap="none">
                          <a:solidFill>
                            <a:schemeClr val="hlink"/>
                          </a:solidFill>
                          <a:latin typeface="Lato"/>
                          <a:ea typeface="Lato"/>
                          <a:cs typeface="Lato"/>
                          <a:sym typeface="Lato"/>
                          <a:hlinkClick r:id="rId9"/>
                        </a:rPr>
                        <a:t>MIMIC</a:t>
                      </a:r>
                      <a:r>
                        <a:rPr lang="en" sz="800" u="sng" strike="noStrike" cap="none">
                          <a:solidFill>
                            <a:schemeClr val="dk1"/>
                          </a:solidFill>
                          <a:latin typeface="Lato"/>
                          <a:ea typeface="Lato"/>
                          <a:cs typeface="Lato"/>
                          <a:sym typeface="Lato"/>
                        </a:rPr>
                        <a:t> [15]</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[16-20]</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2"/>
                  </a:ext>
                </a:extLst>
              </a:tr>
              <a:tr h="375375">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a:solidFill>
                            <a:schemeClr val="hlink"/>
                          </a:solidFill>
                          <a:hlinkClick r:id="rId10"/>
                        </a:rPr>
                        <a:t>Cybersecurity</a:t>
                      </a: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Intrusion, classify traffic, anomaly detection</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LSTM</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11"/>
                        </a:rPr>
                        <a:t>GPL loop dataset</a:t>
                      </a:r>
                      <a:r>
                        <a:rPr lang="en" sz="800" u="none" strike="noStrike" cap="none">
                          <a:solidFill>
                            <a:schemeClr val="dk1"/>
                          </a:solidFill>
                          <a:latin typeface="Lato"/>
                          <a:ea typeface="Lato"/>
                          <a:cs typeface="Lato"/>
                          <a:sym typeface="Lato"/>
                        </a:rPr>
                        <a:t>  [21], </a:t>
                      </a:r>
                      <a:endParaRPr/>
                    </a:p>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12"/>
                        </a:rPr>
                        <a:t>SherLock </a:t>
                      </a:r>
                      <a:r>
                        <a:rPr lang="en" sz="800" u="sng" strike="noStrike" cap="none">
                          <a:solidFill>
                            <a:schemeClr val="dk1"/>
                          </a:solidFill>
                          <a:latin typeface="Lato"/>
                          <a:ea typeface="Lato"/>
                          <a:cs typeface="Lato"/>
                          <a:sym typeface="Lato"/>
                        </a:rPr>
                        <a:t>[22]</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[21, 23-25]</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3"/>
                  </a:ext>
                </a:extLst>
              </a:tr>
              <a:tr h="377200">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a:solidFill>
                            <a:schemeClr val="hlink"/>
                          </a:solidFill>
                          <a:hlinkClick r:id="rId13"/>
                        </a:rPr>
                        <a:t>General Social Statistics</a:t>
                      </a: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chemeClr val="dk1"/>
                        </a:buClr>
                        <a:buSzPts val="1100"/>
                        <a:buFont typeface="Arial"/>
                        <a:buNone/>
                      </a:pPr>
                      <a:r>
                        <a:rPr lang="en" sz="800" u="none" strike="noStrike" cap="none">
                          <a:solidFill>
                            <a:schemeClr val="dk1"/>
                          </a:solidFill>
                          <a:latin typeface="Lato"/>
                          <a:ea typeface="Lato"/>
                          <a:cs typeface="Lato"/>
                          <a:sym typeface="Lato"/>
                        </a:rPr>
                        <a:t>Household electric use, Economic, Finance, Demographics, Industry</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CNN, RNN</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14"/>
                        </a:rPr>
                        <a:t>Household electric</a:t>
                      </a:r>
                      <a:r>
                        <a:rPr lang="en" sz="800" u="none" strike="noStrike" cap="none">
                          <a:solidFill>
                            <a:schemeClr val="dk1"/>
                          </a:solidFill>
                          <a:latin typeface="Lato"/>
                          <a:ea typeface="Lato"/>
                          <a:cs typeface="Lato"/>
                          <a:sym typeface="Lato"/>
                        </a:rPr>
                        <a:t> [26],</a:t>
                      </a:r>
                      <a:endParaRPr/>
                    </a:p>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15"/>
                        </a:rPr>
                        <a:t>M4Competition </a:t>
                      </a:r>
                      <a:r>
                        <a:rPr lang="en" sz="800" u="sng" strike="noStrike" cap="none">
                          <a:solidFill>
                            <a:schemeClr val="dk1"/>
                          </a:solidFill>
                          <a:latin typeface="Lato"/>
                          <a:ea typeface="Lato"/>
                          <a:cs typeface="Lato"/>
                          <a:sym typeface="Lato"/>
                        </a:rPr>
                        <a:t>[27],</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[28-29]</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4"/>
                  </a:ext>
                </a:extLst>
              </a:tr>
              <a:tr h="375375">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a:solidFill>
                            <a:schemeClr val="hlink"/>
                          </a:solidFill>
                          <a:hlinkClick r:id="rId16"/>
                        </a:rPr>
                        <a:t>Finance</a:t>
                      </a: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Stock Prices versus time</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CNN, RNN</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Available  academically  from Wharton [30]</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[31]</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5"/>
                  </a:ext>
                </a:extLst>
              </a:tr>
              <a:tr h="294200">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dirty="0">
                          <a:solidFill>
                            <a:schemeClr val="hlink"/>
                          </a:solidFill>
                          <a:hlinkClick r:id="rId17"/>
                        </a:rPr>
                        <a:t>Science</a:t>
                      </a:r>
                      <a:endParaRPr sz="1000" b="1" u="none" strike="noStrike" cap="none" dirty="0">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Climate, Tokamak</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Markov, RNN</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18"/>
                        </a:rPr>
                        <a:t>USHCN climate</a:t>
                      </a:r>
                      <a:r>
                        <a:rPr lang="en" sz="800" u="none" strike="noStrike" cap="none">
                          <a:solidFill>
                            <a:schemeClr val="dk1"/>
                          </a:solidFill>
                          <a:latin typeface="Lato"/>
                          <a:ea typeface="Lato"/>
                          <a:cs typeface="Lato"/>
                          <a:sym typeface="Lato"/>
                        </a:rPr>
                        <a:t>  [32]</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[33-35]</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6"/>
                  </a:ext>
                </a:extLst>
              </a:tr>
              <a:tr h="431125">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a:solidFill>
                            <a:schemeClr val="hlink"/>
                          </a:solidFill>
                          <a:hlinkClick r:id="rId13"/>
                        </a:rPr>
                        <a:t>Software Systems</a:t>
                      </a:r>
                      <a:endParaRPr sz="1000" b="1" u="none" strike="noStrike" cap="none">
                        <a:solidFill>
                          <a:schemeClr val="dk1"/>
                        </a:solidFill>
                      </a:endParaRPr>
                    </a:p>
                    <a:p>
                      <a:pPr marL="0" marR="0" lvl="0" indent="0" algn="l" rtl="0">
                        <a:lnSpc>
                          <a:spcPct val="100000"/>
                        </a:lnSpc>
                        <a:spcBef>
                          <a:spcPts val="0"/>
                        </a:spcBef>
                        <a:spcAft>
                          <a:spcPts val="0"/>
                        </a:spcAft>
                        <a:buClr>
                          <a:srgbClr val="000000"/>
                        </a:buClr>
                        <a:buSzPts val="800"/>
                        <a:buFont typeface="Arial"/>
                        <a:buNone/>
                      </a:pP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Events</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LSTM</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19"/>
                        </a:rPr>
                        <a:t>Enterprise SW system</a:t>
                      </a:r>
                      <a:r>
                        <a:rPr lang="en" sz="800" u="none" strike="noStrike" cap="none">
                          <a:solidFill>
                            <a:schemeClr val="dk1"/>
                          </a:solidFill>
                          <a:latin typeface="Lato"/>
                          <a:ea typeface="Lato"/>
                          <a:cs typeface="Lato"/>
                          <a:sym typeface="Lato"/>
                        </a:rPr>
                        <a:t> [36]</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[36-37]</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7"/>
                  </a:ext>
                </a:extLst>
              </a:tr>
              <a:tr h="431125">
                <a:tc>
                  <a:txBody>
                    <a:bodyPr/>
                    <a:lstStyle/>
                    <a:p>
                      <a:pPr marL="0" marR="0" lvl="0" indent="0" algn="l" rtl="0">
                        <a:lnSpc>
                          <a:spcPct val="100000"/>
                        </a:lnSpc>
                        <a:spcBef>
                          <a:spcPts val="0"/>
                        </a:spcBef>
                        <a:spcAft>
                          <a:spcPts val="0"/>
                        </a:spcAft>
                        <a:buClr>
                          <a:srgbClr val="000000"/>
                        </a:buClr>
                        <a:buSzPts val="800"/>
                        <a:buFont typeface="Arial"/>
                        <a:buNone/>
                      </a:pPr>
                      <a:r>
                        <a:rPr lang="en" sz="1000" b="1" u="none" strike="noStrike" cap="none">
                          <a:solidFill>
                            <a:schemeClr val="dk1"/>
                          </a:solidFill>
                        </a:rPr>
                        <a:t>Language and </a:t>
                      </a:r>
                      <a:endParaRPr sz="1000" b="1"/>
                    </a:p>
                    <a:p>
                      <a:pPr marL="0" marR="0" lvl="0" indent="0" algn="l" rtl="0">
                        <a:lnSpc>
                          <a:spcPct val="100000"/>
                        </a:lnSpc>
                        <a:spcBef>
                          <a:spcPts val="0"/>
                        </a:spcBef>
                        <a:spcAft>
                          <a:spcPts val="0"/>
                        </a:spcAft>
                        <a:buClr>
                          <a:srgbClr val="000000"/>
                        </a:buClr>
                        <a:buSzPts val="800"/>
                        <a:buFont typeface="Arial"/>
                        <a:buNone/>
                      </a:pPr>
                      <a:r>
                        <a:rPr lang="en" sz="1000" b="1" u="none" strike="noStrike" cap="none">
                          <a:solidFill>
                            <a:schemeClr val="dk1"/>
                          </a:solidFill>
                        </a:rPr>
                        <a:t>Translation</a:t>
                      </a: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Pre-trained Data</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Transformer [38]</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[39-40]</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[41-42]Mesh Tensorflow</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8"/>
                  </a:ext>
                </a:extLst>
              </a:tr>
              <a:tr h="431125">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a:solidFill>
                            <a:schemeClr val="hlink"/>
                          </a:solidFill>
                          <a:hlinkClick r:id="rId20"/>
                        </a:rPr>
                        <a:t>Google Speech</a:t>
                      </a: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All-Neural On-Device Speech Recognizer</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RNN-T</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[43]</a:t>
                      </a:r>
                      <a:endParaRPr/>
                    </a:p>
                    <a:p>
                      <a:pPr marL="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9"/>
                  </a:ext>
                </a:extLst>
              </a:tr>
              <a:tr h="377200">
                <a:tc>
                  <a:txBody>
                    <a:bodyPr/>
                    <a:lstStyle/>
                    <a:p>
                      <a:pPr marL="0" marR="0" lvl="0" indent="0" algn="l" rtl="0">
                        <a:lnSpc>
                          <a:spcPct val="100000"/>
                        </a:lnSpc>
                        <a:spcBef>
                          <a:spcPts val="0"/>
                        </a:spcBef>
                        <a:spcAft>
                          <a:spcPts val="0"/>
                        </a:spcAft>
                        <a:buClr>
                          <a:srgbClr val="000000"/>
                        </a:buClr>
                        <a:buSzPts val="800"/>
                        <a:buFont typeface="Arial"/>
                        <a:buNone/>
                      </a:pPr>
                      <a:r>
                        <a:rPr lang="en" sz="1000" b="1" u="none" strike="noStrike" cap="none" dirty="0">
                          <a:solidFill>
                            <a:schemeClr val="dk1"/>
                          </a:solidFill>
                        </a:rPr>
                        <a:t>IndyCar Racing</a:t>
                      </a:r>
                      <a:endParaRPr sz="1000" b="1" u="none" strike="noStrike" cap="none" dirty="0">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Real-time car and track detectors</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HTM</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[44]</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10"/>
                  </a:ext>
                </a:extLst>
              </a:tr>
              <a:tr h="377200">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dirty="0">
                          <a:solidFill>
                            <a:schemeClr val="hlink"/>
                          </a:solidFill>
                          <a:hlinkClick r:id="rId6"/>
                        </a:rPr>
                        <a:t>Social media</a:t>
                      </a:r>
                      <a:endParaRPr sz="1000" b="1" u="none" strike="noStrike" cap="none" dirty="0">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Twitter</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Online Clustering</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Available from Twitter</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dirty="0">
                          <a:solidFill>
                            <a:schemeClr val="dk1"/>
                          </a:solidFill>
                        </a:rPr>
                        <a:t>[45-46]</a:t>
                      </a:r>
                      <a:endParaRPr sz="800" u="none" strike="noStrike" cap="none" dirty="0">
                        <a:solidFill>
                          <a:schemeClr val="dk1"/>
                        </a:solidFill>
                      </a:endParaRPr>
                    </a:p>
                  </a:txBody>
                  <a:tcPr marL="68575" marR="68575" marT="68575" marB="68575"/>
                </a:tc>
                <a:extLst>
                  <a:ext uri="{0D108BD9-81ED-4DB2-BD59-A6C34878D82A}">
                    <a16:rowId xmlns:a16="http://schemas.microsoft.com/office/drawing/2014/main" val="10011"/>
                  </a:ext>
                </a:extLst>
              </a:tr>
            </a:tbl>
          </a:graphicData>
        </a:graphic>
      </p:graphicFrame>
      <p:sp>
        <p:nvSpPr>
          <p:cNvPr id="437" name="Google Shape;437;p60"/>
          <p:cNvSpPr txBox="1">
            <a:spLocks noGrp="1"/>
          </p:cNvSpPr>
          <p:nvPr>
            <p:ph type="title" idx="4294967295"/>
          </p:nvPr>
        </p:nvSpPr>
        <p:spPr>
          <a:xfrm>
            <a:off x="-129067" y="11299"/>
            <a:ext cx="9402000" cy="4047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SzPts val="3300"/>
              <a:buNone/>
            </a:pPr>
            <a:r>
              <a:rPr lang="en" sz="2250">
                <a:latin typeface="Lato"/>
                <a:ea typeface="Lato"/>
                <a:cs typeface="Lato"/>
                <a:sym typeface="Lato"/>
              </a:rPr>
              <a:t>Performance of Time Series Machine Learning Algorithms (MLPerf)</a:t>
            </a:r>
            <a:endParaRPr sz="2250">
              <a:latin typeface="Lato"/>
              <a:ea typeface="Lato"/>
              <a:cs typeface="Lato"/>
              <a:sym typeface="Lato"/>
            </a:endParaRPr>
          </a:p>
        </p:txBody>
      </p:sp>
      <p:pic>
        <p:nvPicPr>
          <p:cNvPr id="438" name="Google Shape;438;p60"/>
          <p:cNvPicPr preferRelativeResize="0"/>
          <p:nvPr/>
        </p:nvPicPr>
        <p:blipFill rotWithShape="1">
          <a:blip r:embed="rId21">
            <a:alphaModFix/>
          </a:blip>
          <a:srcRect/>
          <a:stretch/>
        </p:blipFill>
        <p:spPr>
          <a:xfrm>
            <a:off x="2009791" y="658828"/>
            <a:ext cx="403631" cy="355199"/>
          </a:xfrm>
          <a:prstGeom prst="rect">
            <a:avLst/>
          </a:prstGeom>
          <a:noFill/>
          <a:ln>
            <a:noFill/>
          </a:ln>
        </p:spPr>
      </p:pic>
      <p:pic>
        <p:nvPicPr>
          <p:cNvPr id="439" name="Google Shape;439;p60"/>
          <p:cNvPicPr preferRelativeResize="0"/>
          <p:nvPr/>
        </p:nvPicPr>
        <p:blipFill rotWithShape="1">
          <a:blip r:embed="rId22">
            <a:alphaModFix/>
          </a:blip>
          <a:srcRect r="32669"/>
          <a:stretch/>
        </p:blipFill>
        <p:spPr>
          <a:xfrm>
            <a:off x="2025164" y="1032061"/>
            <a:ext cx="388258" cy="355199"/>
          </a:xfrm>
          <a:prstGeom prst="rect">
            <a:avLst/>
          </a:prstGeom>
          <a:noFill/>
          <a:ln>
            <a:noFill/>
          </a:ln>
        </p:spPr>
      </p:pic>
      <p:pic>
        <p:nvPicPr>
          <p:cNvPr id="440" name="Google Shape;440;p60"/>
          <p:cNvPicPr preferRelativeResize="0"/>
          <p:nvPr/>
        </p:nvPicPr>
        <p:blipFill rotWithShape="1">
          <a:blip r:embed="rId23">
            <a:alphaModFix/>
          </a:blip>
          <a:srcRect/>
          <a:stretch/>
        </p:blipFill>
        <p:spPr>
          <a:xfrm>
            <a:off x="2025163" y="2929603"/>
            <a:ext cx="515044" cy="335478"/>
          </a:xfrm>
          <a:prstGeom prst="rect">
            <a:avLst/>
          </a:prstGeom>
          <a:noFill/>
          <a:ln>
            <a:noFill/>
          </a:ln>
        </p:spPr>
      </p:pic>
      <p:pic>
        <p:nvPicPr>
          <p:cNvPr id="441" name="Google Shape;441;p60"/>
          <p:cNvPicPr preferRelativeResize="0"/>
          <p:nvPr/>
        </p:nvPicPr>
        <p:blipFill rotWithShape="1">
          <a:blip r:embed="rId24">
            <a:alphaModFix/>
          </a:blip>
          <a:srcRect/>
          <a:stretch/>
        </p:blipFill>
        <p:spPr>
          <a:xfrm>
            <a:off x="1321372" y="2581129"/>
            <a:ext cx="358924" cy="273826"/>
          </a:xfrm>
          <a:prstGeom prst="rect">
            <a:avLst/>
          </a:prstGeom>
          <a:noFill/>
          <a:ln>
            <a:noFill/>
          </a:ln>
        </p:spPr>
      </p:pic>
      <p:pic>
        <p:nvPicPr>
          <p:cNvPr id="442" name="Google Shape;442;p60"/>
          <p:cNvPicPr preferRelativeResize="0"/>
          <p:nvPr/>
        </p:nvPicPr>
        <p:blipFill rotWithShape="1">
          <a:blip r:embed="rId25">
            <a:alphaModFix/>
          </a:blip>
          <a:srcRect/>
          <a:stretch/>
        </p:blipFill>
        <p:spPr>
          <a:xfrm>
            <a:off x="2189846" y="4570166"/>
            <a:ext cx="403632" cy="403632"/>
          </a:xfrm>
          <a:prstGeom prst="rect">
            <a:avLst/>
          </a:prstGeom>
          <a:noFill/>
          <a:ln>
            <a:noFill/>
          </a:ln>
        </p:spPr>
      </p:pic>
      <p:pic>
        <p:nvPicPr>
          <p:cNvPr id="443" name="Google Shape;443;p60"/>
          <p:cNvPicPr preferRelativeResize="0"/>
          <p:nvPr/>
        </p:nvPicPr>
        <p:blipFill rotWithShape="1">
          <a:blip r:embed="rId26">
            <a:alphaModFix/>
          </a:blip>
          <a:srcRect/>
          <a:stretch/>
        </p:blipFill>
        <p:spPr>
          <a:xfrm>
            <a:off x="1542625" y="4572614"/>
            <a:ext cx="607487" cy="405000"/>
          </a:xfrm>
          <a:prstGeom prst="rect">
            <a:avLst/>
          </a:prstGeom>
          <a:noFill/>
          <a:ln>
            <a:noFill/>
          </a:ln>
        </p:spPr>
      </p:pic>
      <p:pic>
        <p:nvPicPr>
          <p:cNvPr id="444" name="Google Shape;444;p60"/>
          <p:cNvPicPr preferRelativeResize="0"/>
          <p:nvPr/>
        </p:nvPicPr>
        <p:blipFill rotWithShape="1">
          <a:blip r:embed="rId27">
            <a:alphaModFix/>
          </a:blip>
          <a:srcRect/>
          <a:stretch/>
        </p:blipFill>
        <p:spPr>
          <a:xfrm>
            <a:off x="1979874" y="1800699"/>
            <a:ext cx="453085" cy="405000"/>
          </a:xfrm>
          <a:prstGeom prst="rect">
            <a:avLst/>
          </a:prstGeom>
          <a:noFill/>
          <a:ln>
            <a:noFill/>
          </a:ln>
        </p:spPr>
      </p:pic>
      <p:pic>
        <p:nvPicPr>
          <p:cNvPr id="445" name="Google Shape;445;p60"/>
          <p:cNvPicPr preferRelativeResize="0"/>
          <p:nvPr/>
        </p:nvPicPr>
        <p:blipFill rotWithShape="1">
          <a:blip r:embed="rId28">
            <a:alphaModFix/>
          </a:blip>
          <a:srcRect t="16670" b="10342"/>
          <a:stretch/>
        </p:blipFill>
        <p:spPr>
          <a:xfrm>
            <a:off x="1572986" y="2225929"/>
            <a:ext cx="865163" cy="355200"/>
          </a:xfrm>
          <a:prstGeom prst="rect">
            <a:avLst/>
          </a:prstGeom>
          <a:noFill/>
          <a:ln>
            <a:noFill/>
          </a:ln>
        </p:spPr>
      </p:pic>
      <p:pic>
        <p:nvPicPr>
          <p:cNvPr id="446" name="Google Shape;446;p60"/>
          <p:cNvPicPr preferRelativeResize="0"/>
          <p:nvPr/>
        </p:nvPicPr>
        <p:blipFill rotWithShape="1">
          <a:blip r:embed="rId29">
            <a:alphaModFix/>
          </a:blip>
          <a:srcRect/>
          <a:stretch/>
        </p:blipFill>
        <p:spPr>
          <a:xfrm>
            <a:off x="2080004" y="1387260"/>
            <a:ext cx="336697" cy="462984"/>
          </a:xfrm>
          <a:prstGeom prst="rect">
            <a:avLst/>
          </a:prstGeom>
          <a:noFill/>
          <a:ln>
            <a:noFill/>
          </a:ln>
        </p:spPr>
      </p:pic>
      <p:pic>
        <p:nvPicPr>
          <p:cNvPr id="447" name="Google Shape;447;p60"/>
          <p:cNvPicPr preferRelativeResize="0"/>
          <p:nvPr/>
        </p:nvPicPr>
        <p:blipFill rotWithShape="1">
          <a:blip r:embed="rId30">
            <a:alphaModFix/>
          </a:blip>
          <a:srcRect/>
          <a:stretch/>
        </p:blipFill>
        <p:spPr>
          <a:xfrm>
            <a:off x="1926514" y="2560487"/>
            <a:ext cx="559806" cy="257610"/>
          </a:xfrm>
          <a:prstGeom prst="rect">
            <a:avLst/>
          </a:prstGeom>
          <a:noFill/>
          <a:ln>
            <a:noFill/>
          </a:ln>
        </p:spPr>
      </p:pic>
      <p:pic>
        <p:nvPicPr>
          <p:cNvPr id="448" name="Google Shape;448;p60"/>
          <p:cNvPicPr preferRelativeResize="0"/>
          <p:nvPr/>
        </p:nvPicPr>
        <p:blipFill rotWithShape="1">
          <a:blip r:embed="rId31">
            <a:alphaModFix/>
          </a:blip>
          <a:srcRect/>
          <a:stretch/>
        </p:blipFill>
        <p:spPr>
          <a:xfrm>
            <a:off x="2025163" y="4183778"/>
            <a:ext cx="642053" cy="377555"/>
          </a:xfrm>
          <a:prstGeom prst="rect">
            <a:avLst/>
          </a:prstGeom>
          <a:noFill/>
          <a:ln>
            <a:noFill/>
          </a:ln>
        </p:spPr>
      </p:pic>
      <p:pic>
        <p:nvPicPr>
          <p:cNvPr id="449" name="Google Shape;449;p60"/>
          <p:cNvPicPr preferRelativeResize="0"/>
          <p:nvPr/>
        </p:nvPicPr>
        <p:blipFill rotWithShape="1">
          <a:blip r:embed="rId32">
            <a:alphaModFix/>
          </a:blip>
          <a:srcRect/>
          <a:stretch/>
        </p:blipFill>
        <p:spPr>
          <a:xfrm>
            <a:off x="1542625" y="3276362"/>
            <a:ext cx="1074757" cy="449152"/>
          </a:xfrm>
          <a:prstGeom prst="rect">
            <a:avLst/>
          </a:prstGeom>
          <a:noFill/>
          <a:ln>
            <a:noFill/>
          </a:ln>
        </p:spPr>
      </p:pic>
      <p:sp>
        <p:nvSpPr>
          <p:cNvPr id="450" name="Google Shape;450;p60"/>
          <p:cNvSpPr txBox="1">
            <a:spLocks noGrp="1"/>
          </p:cNvSpPr>
          <p:nvPr>
            <p:ph type="sldNum" idx="4294967295"/>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452" name="Google Shape;452;p60"/>
          <p:cNvSpPr/>
          <p:nvPr/>
        </p:nvSpPr>
        <p:spPr>
          <a:xfrm>
            <a:off x="0" y="4867750"/>
            <a:ext cx="1915200" cy="273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Date Placeholder 1">
            <a:extLst>
              <a:ext uri="{FF2B5EF4-FFF2-40B4-BE49-F238E27FC236}">
                <a16:creationId xmlns:a16="http://schemas.microsoft.com/office/drawing/2014/main" id="{E134A2E5-1E2E-468D-8DE7-620A1694C77B}"/>
              </a:ext>
            </a:extLst>
          </p:cNvPr>
          <p:cNvSpPr>
            <a:spLocks noGrp="1"/>
          </p:cNvSpPr>
          <p:nvPr>
            <p:ph type="dt" idx="10"/>
          </p:nvPr>
        </p:nvSpPr>
        <p:spPr/>
        <p:txBody>
          <a:bodyPr/>
          <a:lstStyle/>
          <a:p>
            <a:r>
              <a:rPr lang="en-US"/>
              <a:t>8/20/2019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02037-BF66-4710-87FB-F646B0BBB3D6}"/>
              </a:ext>
            </a:extLst>
          </p:cNvPr>
          <p:cNvSpPr>
            <a:spLocks noGrp="1"/>
          </p:cNvSpPr>
          <p:nvPr>
            <p:ph type="title"/>
          </p:nvPr>
        </p:nvSpPr>
        <p:spPr>
          <a:xfrm>
            <a:off x="-23427" y="1745991"/>
            <a:ext cx="2095988" cy="1080092"/>
          </a:xfrm>
        </p:spPr>
        <p:txBody>
          <a:bodyPr>
            <a:noAutofit/>
          </a:bodyPr>
          <a:lstStyle/>
          <a:p>
            <a:r>
              <a:rPr lang="en-US" sz="2400" dirty="0">
                <a:latin typeface="+mn-lt"/>
              </a:rPr>
              <a:t>ABDS</a:t>
            </a:r>
            <a:br>
              <a:rPr lang="en-US" sz="2400" dirty="0">
                <a:latin typeface="+mn-lt"/>
              </a:rPr>
            </a:br>
            <a:r>
              <a:rPr lang="en-US" sz="2400" dirty="0">
                <a:latin typeface="+mn-lt"/>
              </a:rPr>
              <a:t>Apache Big Data Stack</a:t>
            </a:r>
            <a:br>
              <a:rPr lang="en-US" sz="2400" dirty="0">
                <a:latin typeface="+mn-lt"/>
              </a:rPr>
            </a:br>
            <a:br>
              <a:rPr lang="en-US" sz="2400" dirty="0">
                <a:latin typeface="+mn-lt"/>
              </a:rPr>
            </a:br>
            <a:br>
              <a:rPr lang="en-US" sz="2400" dirty="0">
                <a:latin typeface="+mn-lt"/>
              </a:rPr>
            </a:br>
            <a:r>
              <a:rPr lang="en-US" sz="2400" dirty="0">
                <a:latin typeface="+mn-lt"/>
              </a:rPr>
              <a:t>HPC-ABDS is an integrated wide range of HPC and Big Data technologies</a:t>
            </a:r>
            <a:r>
              <a:rPr lang="en-US" sz="2100" dirty="0">
                <a:latin typeface="+mn-lt"/>
              </a:rPr>
              <a:t>.</a:t>
            </a:r>
            <a:br>
              <a:rPr lang="en-US" sz="2400" dirty="0">
                <a:latin typeface="+mn-lt"/>
              </a:rPr>
            </a:br>
            <a:r>
              <a:rPr lang="en-US" sz="1500" dirty="0">
                <a:latin typeface="+mn-lt"/>
              </a:rPr>
              <a:t>I gave up updating list in January 2016!</a:t>
            </a:r>
            <a:br>
              <a:rPr lang="en-US" sz="1500" dirty="0">
                <a:latin typeface="+mn-lt"/>
              </a:rPr>
            </a:br>
            <a:br>
              <a:rPr lang="en-US" sz="1500" dirty="0">
                <a:latin typeface="+mn-lt"/>
              </a:rPr>
            </a:br>
            <a:r>
              <a:rPr lang="en-US" sz="1500" dirty="0">
                <a:latin typeface="+mn-lt"/>
              </a:rPr>
              <a:t>21 layers</a:t>
            </a:r>
            <a:endParaRPr lang="en-US" sz="2400" dirty="0">
              <a:latin typeface="+mn-lt"/>
            </a:endParaRPr>
          </a:p>
        </p:txBody>
      </p:sp>
      <p:sp>
        <p:nvSpPr>
          <p:cNvPr id="3" name="Slide Number Placeholder 2">
            <a:extLst>
              <a:ext uri="{FF2B5EF4-FFF2-40B4-BE49-F238E27FC236}">
                <a16:creationId xmlns:a16="http://schemas.microsoft.com/office/drawing/2014/main" id="{9D699F03-CAFC-48C3-8E81-EABAD62BE8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a:t>
            </a:fld>
            <a:endParaRPr lang="en-US">
              <a:solidFill>
                <a:prstClr val="black">
                  <a:tint val="75000"/>
                </a:prstClr>
              </a:solidFill>
            </a:endParaRPr>
          </a:p>
        </p:txBody>
      </p:sp>
      <p:pic>
        <p:nvPicPr>
          <p:cNvPr id="9" name="Picture 8">
            <a:extLst>
              <a:ext uri="{FF2B5EF4-FFF2-40B4-BE49-F238E27FC236}">
                <a16:creationId xmlns:a16="http://schemas.microsoft.com/office/drawing/2014/main" id="{5B6BFBF7-7EF8-4968-93B0-51DB64661ABB}"/>
              </a:ext>
            </a:extLst>
          </p:cNvPr>
          <p:cNvPicPr>
            <a:picLocks noChangeAspect="1"/>
          </p:cNvPicPr>
          <p:nvPr/>
        </p:nvPicPr>
        <p:blipFill rotWithShape="1">
          <a:blip r:embed="rId2"/>
          <a:srcRect b="3812"/>
          <a:stretch/>
        </p:blipFill>
        <p:spPr>
          <a:xfrm>
            <a:off x="2029529" y="0"/>
            <a:ext cx="7114472" cy="5143500"/>
          </a:xfrm>
          <a:prstGeom prst="rect">
            <a:avLst/>
          </a:prstGeom>
        </p:spPr>
      </p:pic>
    </p:spTree>
    <p:extLst>
      <p:ext uri="{BB962C8B-B14F-4D97-AF65-F5344CB8AC3E}">
        <p14:creationId xmlns:p14="http://schemas.microsoft.com/office/powerpoint/2010/main" val="3228322383"/>
      </p:ext>
    </p:extLst>
  </p:cSld>
  <p:clrMapOvr>
    <a:masterClrMapping/>
  </p:clrMapOvr>
  <mc:AlternateContent xmlns:mc="http://schemas.openxmlformats.org/markup-compatibility/2006" xmlns:p14="http://schemas.microsoft.com/office/powerpoint/2010/main">
    <mc:Choice Requires="p14">
      <p:transition spd="slow" p14:dur="2000" advTm="48854"/>
    </mc:Choice>
    <mc:Fallback xmlns="">
      <p:transition spd="slow" advTm="4885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6BC40-060E-487F-91E5-01376483272A}"/>
              </a:ext>
            </a:extLst>
          </p:cNvPr>
          <p:cNvPicPr>
            <a:picLocks noChangeAspect="1"/>
          </p:cNvPicPr>
          <p:nvPr/>
        </p:nvPicPr>
        <p:blipFill rotWithShape="1">
          <a:blip r:embed="rId2"/>
          <a:srcRect l="324" t="17318" r="17370" b="19967"/>
          <a:stretch/>
        </p:blipFill>
        <p:spPr>
          <a:xfrm>
            <a:off x="0" y="369975"/>
            <a:ext cx="9144346" cy="3944795"/>
          </a:xfrm>
          <a:prstGeom prst="rect">
            <a:avLst/>
          </a:prstGeom>
        </p:spPr>
      </p:pic>
      <p:grpSp>
        <p:nvGrpSpPr>
          <p:cNvPr id="14" name="Group 13">
            <a:extLst>
              <a:ext uri="{FF2B5EF4-FFF2-40B4-BE49-F238E27FC236}">
                <a16:creationId xmlns:a16="http://schemas.microsoft.com/office/drawing/2014/main" id="{83135AB6-9077-48E8-B4D3-17236D8A3F41}"/>
              </a:ext>
            </a:extLst>
          </p:cNvPr>
          <p:cNvGrpSpPr/>
          <p:nvPr/>
        </p:nvGrpSpPr>
        <p:grpSpPr>
          <a:xfrm>
            <a:off x="29491" y="4327149"/>
            <a:ext cx="9114509" cy="341751"/>
            <a:chOff x="29491" y="3939875"/>
            <a:chExt cx="9114509" cy="341751"/>
          </a:xfrm>
        </p:grpSpPr>
        <p:cxnSp>
          <p:nvCxnSpPr>
            <p:cNvPr id="7" name="Straight Arrow Connector 6">
              <a:extLst>
                <a:ext uri="{FF2B5EF4-FFF2-40B4-BE49-F238E27FC236}">
                  <a16:creationId xmlns:a16="http://schemas.microsoft.com/office/drawing/2014/main" id="{D60625BE-E1AA-4765-91B9-80D8168172AD}"/>
                </a:ext>
              </a:extLst>
            </p:cNvPr>
            <p:cNvCxnSpPr>
              <a:cxnSpLocks/>
            </p:cNvCxnSpPr>
            <p:nvPr/>
          </p:nvCxnSpPr>
          <p:spPr>
            <a:xfrm>
              <a:off x="3538804" y="3939875"/>
              <a:ext cx="5605196" cy="0"/>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008026-C06C-4228-B4E9-CF97A39779CF}"/>
                </a:ext>
              </a:extLst>
            </p:cNvPr>
            <p:cNvSpPr txBox="1"/>
            <p:nvPr/>
          </p:nvSpPr>
          <p:spPr>
            <a:xfrm>
              <a:off x="3487472" y="3993086"/>
              <a:ext cx="5611431" cy="276999"/>
            </a:xfrm>
            <a:prstGeom prst="rect">
              <a:avLst/>
            </a:prstGeom>
            <a:noFill/>
          </p:spPr>
          <p:txBody>
            <a:bodyPr wrap="square" rtlCol="0">
              <a:spAutoFit/>
            </a:bodyPr>
            <a:lstStyle/>
            <a:p>
              <a:pPr defTabSz="685800">
                <a:buClrTx/>
                <a:defRPr/>
              </a:pPr>
              <a:r>
                <a:rPr lang="en-US" sz="1200" kern="1200" dirty="0">
                  <a:solidFill>
                    <a:srgbClr val="C00000"/>
                  </a:solidFill>
                  <a:latin typeface="Calibri" panose="020F0502020204030204"/>
                  <a:ea typeface="+mn-ea"/>
                  <a:cs typeface="+mn-cs"/>
                </a:rPr>
                <a:t>These 3 are focus of Twister2 but we need to preserve capability on first 2 paradigms</a:t>
              </a:r>
            </a:p>
          </p:txBody>
        </p:sp>
        <p:sp>
          <p:nvSpPr>
            <p:cNvPr id="10" name="TextBox 9">
              <a:extLst>
                <a:ext uri="{FF2B5EF4-FFF2-40B4-BE49-F238E27FC236}">
                  <a16:creationId xmlns:a16="http://schemas.microsoft.com/office/drawing/2014/main" id="{4AA3C158-70C4-42D3-81EF-57F623CA55A4}"/>
                </a:ext>
              </a:extLst>
            </p:cNvPr>
            <p:cNvSpPr txBox="1"/>
            <p:nvPr/>
          </p:nvSpPr>
          <p:spPr>
            <a:xfrm>
              <a:off x="773781" y="3981544"/>
              <a:ext cx="1892257" cy="300082"/>
            </a:xfrm>
            <a:prstGeom prst="rect">
              <a:avLst/>
            </a:prstGeom>
            <a:noFill/>
          </p:spPr>
          <p:txBody>
            <a:bodyPr wrap="square" rtlCol="0">
              <a:spAutoFit/>
            </a:bodyPr>
            <a:lstStyle/>
            <a:p>
              <a:pPr defTabSz="685800">
                <a:buClrTx/>
                <a:defRPr/>
              </a:pPr>
              <a:r>
                <a:rPr lang="en-US" sz="1350" kern="1200" dirty="0">
                  <a:solidFill>
                    <a:prstClr val="black"/>
                  </a:solidFill>
                  <a:latin typeface="Calibri" panose="020F0502020204030204"/>
                  <a:ea typeface="+mn-ea"/>
                  <a:cs typeface="+mn-cs"/>
                </a:rPr>
                <a:t>Classic Cloud Workload</a:t>
              </a:r>
            </a:p>
          </p:txBody>
        </p:sp>
        <p:cxnSp>
          <p:nvCxnSpPr>
            <p:cNvPr id="11" name="Straight Arrow Connector 10">
              <a:extLst>
                <a:ext uri="{FF2B5EF4-FFF2-40B4-BE49-F238E27FC236}">
                  <a16:creationId xmlns:a16="http://schemas.microsoft.com/office/drawing/2014/main" id="{C1481790-2E16-48F6-9A29-A117DBD523DD}"/>
                </a:ext>
              </a:extLst>
            </p:cNvPr>
            <p:cNvCxnSpPr>
              <a:cxnSpLocks/>
            </p:cNvCxnSpPr>
            <p:nvPr/>
          </p:nvCxnSpPr>
          <p:spPr>
            <a:xfrm>
              <a:off x="29491" y="3939875"/>
              <a:ext cx="3509313"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94B67E5E-8FF6-44EA-8693-CB8EB7DA4F2B}"/>
              </a:ext>
            </a:extLst>
          </p:cNvPr>
          <p:cNvSpPr txBox="1"/>
          <p:nvPr/>
        </p:nvSpPr>
        <p:spPr>
          <a:xfrm>
            <a:off x="-102643" y="4593521"/>
            <a:ext cx="8620373" cy="323165"/>
          </a:xfrm>
          <a:prstGeom prst="rect">
            <a:avLst/>
          </a:prstGeom>
          <a:noFill/>
        </p:spPr>
        <p:txBody>
          <a:bodyPr wrap="none" rtlCol="0">
            <a:spAutoFit/>
          </a:bodyPr>
          <a:lstStyle/>
          <a:p>
            <a:pPr defTabSz="685800">
              <a:buClrTx/>
              <a:defRPr/>
            </a:pPr>
            <a:r>
              <a:rPr lang="en-US" sz="1500" kern="1200" dirty="0">
                <a:solidFill>
                  <a:prstClr val="black"/>
                </a:solidFill>
                <a:latin typeface="Calibri" panose="020F0502020204030204"/>
                <a:ea typeface="+mn-ea"/>
                <a:cs typeface="+mn-cs"/>
              </a:rPr>
              <a:t>Note Problem, Software and System all have an Architecture and efficient execution says they must match</a:t>
            </a:r>
          </a:p>
        </p:txBody>
      </p:sp>
      <p:sp>
        <p:nvSpPr>
          <p:cNvPr id="12" name="Slide Number Placeholder 11">
            <a:extLst>
              <a:ext uri="{FF2B5EF4-FFF2-40B4-BE49-F238E27FC236}">
                <a16:creationId xmlns:a16="http://schemas.microsoft.com/office/drawing/2014/main" id="{C59DC655-1E09-4586-AA90-18F0BA316C26}"/>
              </a:ext>
            </a:extLst>
          </p:cNvPr>
          <p:cNvSpPr>
            <a:spLocks noGrp="1"/>
          </p:cNvSpPr>
          <p:nvPr>
            <p:ph type="sldNum" sz="quarter" idx="12"/>
          </p:nvPr>
        </p:nvSpPr>
        <p:spPr/>
        <p:txBody>
          <a:bodyPr/>
          <a:lstStyle/>
          <a:p>
            <a:pPr defTabSz="685800">
              <a:buClrTx/>
              <a:buSzTx/>
              <a:defRPr/>
            </a:pPr>
            <a:fld id="{82E86CF4-AA86-488B-9245-79D3DE5D9F5C}" type="slidenum">
              <a:rPr lang="en-US" sz="1350" kern="1200">
                <a:solidFill>
                  <a:prstClr val="black">
                    <a:tint val="75000"/>
                  </a:prstClr>
                </a:solidFill>
                <a:ea typeface="+mn-ea"/>
                <a:cs typeface="+mn-cs"/>
              </a:rPr>
              <a:pPr defTabSz="685800">
                <a:buClrTx/>
                <a:buSzTx/>
                <a:defRPr/>
              </a:pPr>
              <a:t>8</a:t>
            </a:fld>
            <a:endParaRPr lang="en-US" sz="1350" kern="1200">
              <a:solidFill>
                <a:prstClr val="black">
                  <a:tint val="75000"/>
                </a:prstClr>
              </a:solidFill>
              <a:ea typeface="+mn-ea"/>
              <a:cs typeface="+mn-cs"/>
            </a:endParaRPr>
          </a:p>
        </p:txBody>
      </p:sp>
      <p:sp>
        <p:nvSpPr>
          <p:cNvPr id="13" name="TextBox 12">
            <a:extLst>
              <a:ext uri="{FF2B5EF4-FFF2-40B4-BE49-F238E27FC236}">
                <a16:creationId xmlns:a16="http://schemas.microsoft.com/office/drawing/2014/main" id="{0D65A9DB-AB4B-4B92-96FD-190EE0BF661C}"/>
              </a:ext>
            </a:extLst>
          </p:cNvPr>
          <p:cNvSpPr txBox="1"/>
          <p:nvPr/>
        </p:nvSpPr>
        <p:spPr>
          <a:xfrm>
            <a:off x="4652682" y="3891252"/>
            <a:ext cx="1963289" cy="300082"/>
          </a:xfrm>
          <a:prstGeom prst="rect">
            <a:avLst/>
          </a:prstGeom>
          <a:solidFill>
            <a:schemeClr val="bg1"/>
          </a:solidFill>
        </p:spPr>
        <p:txBody>
          <a:bodyPr wrap="square" rtlCol="0">
            <a:spAutoFit/>
          </a:bodyPr>
          <a:lstStyle/>
          <a:p>
            <a:pPr defTabSz="685800">
              <a:buClrTx/>
              <a:defRPr/>
            </a:pPr>
            <a:r>
              <a:rPr lang="en-US" sz="1350" b="1" kern="1200" dirty="0">
                <a:solidFill>
                  <a:schemeClr val="tx1"/>
                </a:solidFill>
                <a:latin typeface="Calibri" panose="020F0502020204030204"/>
                <a:ea typeface="+mn-ea"/>
                <a:cs typeface="+mn-cs"/>
              </a:rPr>
              <a:t>Dataflow and “in-place”</a:t>
            </a:r>
          </a:p>
        </p:txBody>
      </p:sp>
      <p:sp>
        <p:nvSpPr>
          <p:cNvPr id="15" name="TextBox 14">
            <a:extLst>
              <a:ext uri="{FF2B5EF4-FFF2-40B4-BE49-F238E27FC236}">
                <a16:creationId xmlns:a16="http://schemas.microsoft.com/office/drawing/2014/main" id="{40E7A1D5-09D0-4B72-9129-1958FC30DC65}"/>
              </a:ext>
            </a:extLst>
          </p:cNvPr>
          <p:cNvSpPr txBox="1"/>
          <p:nvPr/>
        </p:nvSpPr>
        <p:spPr>
          <a:xfrm>
            <a:off x="1442508" y="42916"/>
            <a:ext cx="6420347" cy="307777"/>
          </a:xfrm>
          <a:prstGeom prst="rect">
            <a:avLst/>
          </a:prstGeom>
          <a:noFill/>
        </p:spPr>
        <p:txBody>
          <a:bodyPr wrap="none" rtlCol="0">
            <a:spAutoFit/>
          </a:bodyPr>
          <a:lstStyle/>
          <a:p>
            <a:r>
              <a:rPr lang="en-US" b="1" dirty="0">
                <a:solidFill>
                  <a:srgbClr val="C00000"/>
                </a:solidFill>
              </a:rPr>
              <a:t>Architecture of five Big Data and Big Simulation Computation Paradigms</a:t>
            </a:r>
          </a:p>
        </p:txBody>
      </p:sp>
      <p:sp>
        <p:nvSpPr>
          <p:cNvPr id="16" name="Date Placeholder 15">
            <a:extLst>
              <a:ext uri="{FF2B5EF4-FFF2-40B4-BE49-F238E27FC236}">
                <a16:creationId xmlns:a16="http://schemas.microsoft.com/office/drawing/2014/main" id="{DBC06B55-A132-44D4-B253-E76BD54333F4}"/>
              </a:ext>
            </a:extLst>
          </p:cNvPr>
          <p:cNvSpPr>
            <a:spLocks noGrp="1"/>
          </p:cNvSpPr>
          <p:nvPr>
            <p:ph type="dt" idx="10"/>
          </p:nvPr>
        </p:nvSpPr>
        <p:spPr/>
        <p:txBody>
          <a:bodyPr/>
          <a:lstStyle/>
          <a:p>
            <a:r>
              <a:rPr lang="en-US"/>
              <a:t>8/20/2019</a:t>
            </a:r>
          </a:p>
        </p:txBody>
      </p:sp>
    </p:spTree>
    <p:extLst>
      <p:ext uri="{BB962C8B-B14F-4D97-AF65-F5344CB8AC3E}">
        <p14:creationId xmlns:p14="http://schemas.microsoft.com/office/powerpoint/2010/main" val="2695592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grpSp>
        <p:nvGrpSpPr>
          <p:cNvPr id="602" name="Google Shape;602;p74"/>
          <p:cNvGrpSpPr/>
          <p:nvPr/>
        </p:nvGrpSpPr>
        <p:grpSpPr>
          <a:xfrm>
            <a:off x="4794480" y="936836"/>
            <a:ext cx="4401940" cy="3363147"/>
            <a:chOff x="0" y="407601"/>
            <a:chExt cx="9144038" cy="4471676"/>
          </a:xfrm>
        </p:grpSpPr>
        <p:pic>
          <p:nvPicPr>
            <p:cNvPr id="603" name="Google Shape;603;p74"/>
            <p:cNvPicPr preferRelativeResize="0"/>
            <p:nvPr/>
          </p:nvPicPr>
          <p:blipFill rotWithShape="1">
            <a:blip r:embed="rId3">
              <a:alphaModFix/>
            </a:blip>
            <a:srcRect t="1633" b="5021"/>
            <a:stretch/>
          </p:blipFill>
          <p:spPr>
            <a:xfrm>
              <a:off x="21" y="439270"/>
              <a:ext cx="9144017" cy="4440007"/>
            </a:xfrm>
            <a:prstGeom prst="rect">
              <a:avLst/>
            </a:prstGeom>
            <a:noFill/>
            <a:ln>
              <a:noFill/>
            </a:ln>
          </p:spPr>
        </p:pic>
        <p:pic>
          <p:nvPicPr>
            <p:cNvPr id="604" name="Google Shape;604;p74"/>
            <p:cNvPicPr preferRelativeResize="0"/>
            <p:nvPr/>
          </p:nvPicPr>
          <p:blipFill rotWithShape="1">
            <a:blip r:embed="rId3">
              <a:alphaModFix/>
            </a:blip>
            <a:srcRect t="24173" b="73582"/>
            <a:stretch/>
          </p:blipFill>
          <p:spPr>
            <a:xfrm>
              <a:off x="0" y="407601"/>
              <a:ext cx="9144008" cy="107473"/>
            </a:xfrm>
            <a:prstGeom prst="rect">
              <a:avLst/>
            </a:prstGeom>
            <a:noFill/>
            <a:ln>
              <a:noFill/>
            </a:ln>
          </p:spPr>
        </p:pic>
      </p:grpSp>
      <p:sp>
        <p:nvSpPr>
          <p:cNvPr id="605" name="Google Shape;605;p74"/>
          <p:cNvSpPr txBox="1">
            <a:spLocks noGrp="1"/>
          </p:cNvSpPr>
          <p:nvPr>
            <p:ph type="title"/>
          </p:nvPr>
        </p:nvSpPr>
        <p:spPr>
          <a:xfrm>
            <a:off x="207725" y="207750"/>
            <a:ext cx="64236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Microsoft Summer 2018: Global AI Supercomputer</a:t>
            </a:r>
            <a:endParaRPr sz="1400">
              <a:solidFill>
                <a:srgbClr val="515151"/>
              </a:solidFill>
            </a:endParaRPr>
          </a:p>
        </p:txBody>
      </p:sp>
      <p:sp>
        <p:nvSpPr>
          <p:cNvPr id="606" name="Google Shape;606;p74"/>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9</a:t>
            </a:fld>
            <a:endParaRPr/>
          </a:p>
        </p:txBody>
      </p:sp>
      <p:cxnSp>
        <p:nvCxnSpPr>
          <p:cNvPr id="607" name="Google Shape;607;p74"/>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608" name="Google Shape;608;p74"/>
          <p:cNvSpPr txBox="1"/>
          <p:nvPr/>
        </p:nvSpPr>
        <p:spPr>
          <a:xfrm>
            <a:off x="3270154" y="4417500"/>
            <a:ext cx="23733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Calibri"/>
              <a:buNone/>
            </a:pPr>
            <a:r>
              <a:rPr lang="en" sz="1200" b="0" i="0" u="none" strike="noStrike" cap="none">
                <a:solidFill>
                  <a:srgbClr val="000000"/>
                </a:solidFill>
                <a:latin typeface="Calibri"/>
                <a:ea typeface="Calibri"/>
                <a:cs typeface="Calibri"/>
                <a:sym typeface="Calibri"/>
              </a:rPr>
              <a:t>By Donald  Kossmann</a:t>
            </a:r>
            <a:endParaRPr sz="1200" b="0" i="0" u="none" strike="noStrike" cap="none">
              <a:solidFill>
                <a:srgbClr val="000000"/>
              </a:solidFill>
              <a:latin typeface="Calibri"/>
              <a:ea typeface="Calibri"/>
              <a:cs typeface="Calibri"/>
              <a:sym typeface="Calibri"/>
            </a:endParaRPr>
          </a:p>
        </p:txBody>
      </p:sp>
      <p:pic>
        <p:nvPicPr>
          <p:cNvPr id="609" name="Google Shape;609;p74"/>
          <p:cNvPicPr preferRelativeResize="0"/>
          <p:nvPr/>
        </p:nvPicPr>
        <p:blipFill rotWithShape="1">
          <a:blip r:embed="rId4">
            <a:alphaModFix/>
          </a:blip>
          <a:srcRect/>
          <a:stretch/>
        </p:blipFill>
        <p:spPr>
          <a:xfrm>
            <a:off x="-38700" y="936850"/>
            <a:ext cx="4851549" cy="3353000"/>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7609</TotalTime>
  <Words>2896</Words>
  <Application>Microsoft Office PowerPoint</Application>
  <PresentationFormat>On-screen Show (16:9)</PresentationFormat>
  <Paragraphs>348</Paragraphs>
  <Slides>36</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Open Sans</vt:lpstr>
      <vt:lpstr>Arial</vt:lpstr>
      <vt:lpstr>Calibri</vt:lpstr>
      <vt:lpstr>Open Sans SemiBold</vt:lpstr>
      <vt:lpstr>Lato</vt:lpstr>
      <vt:lpstr>Aldhabi</vt:lpstr>
      <vt:lpstr>Comic Sans MS</vt:lpstr>
      <vt:lpstr>1_Office Theme</vt:lpstr>
      <vt:lpstr>PowerPoint Presentation</vt:lpstr>
      <vt:lpstr>Overall Environment </vt:lpstr>
      <vt:lpstr>Dominance of Cloud Computing</vt:lpstr>
      <vt:lpstr>HPC is available on Public Clouds</vt:lpstr>
      <vt:lpstr>PowerPoint Presentation</vt:lpstr>
      <vt:lpstr>Performance of Time Series Machine Learning Algorithms (MLPerf)</vt:lpstr>
      <vt:lpstr>ABDS Apache Big Data Stack   HPC-ABDS is an integrated wide range of HPC and Big Data technologies. I gave up updating list in January 2016!  21 layers</vt:lpstr>
      <vt:lpstr>PowerPoint Presentation</vt:lpstr>
      <vt:lpstr>Microsoft Summer 2018: Global AI Supercomputer</vt:lpstr>
      <vt:lpstr>Overall Global AI and Modeling Supercomputer GAIMSC Architecture</vt:lpstr>
      <vt:lpstr>HPCforML and MLforHPC</vt:lpstr>
      <vt:lpstr>Dean at NeurIPS  DECEMBER 2017</vt:lpstr>
      <vt:lpstr>Implications of Machine Learning for Systems and Systems for Machine Learning</vt:lpstr>
      <vt:lpstr>HPCforML</vt:lpstr>
      <vt:lpstr>Big Data and Simulation Comparison of Difficulty in Parallelism Parallel Big Data Algorithms many issues in common with Parallel Simulations</vt:lpstr>
      <vt:lpstr>Requirements for a Global AI Supercomputer</vt:lpstr>
      <vt:lpstr>Twister2 Highlights I</vt:lpstr>
      <vt:lpstr>Twister2 Highlights II</vt:lpstr>
      <vt:lpstr>Terasort in Spark and Twister2</vt:lpstr>
      <vt:lpstr>PowerPoint Presentation</vt:lpstr>
      <vt:lpstr>PowerPoint Presentation</vt:lpstr>
      <vt:lpstr>MLaroundHPC MLAutotuning</vt:lpstr>
      <vt:lpstr>MLforHPC (ML for Systems) in detail</vt:lpstr>
      <vt:lpstr>PowerPoint Presentation</vt:lpstr>
      <vt:lpstr>MLforHPC Learn Surrogates for Simulation MLaroundHPC: Learning Outputs from Inputs:  Computation Results from Computation defining Parameters</vt:lpstr>
      <vt:lpstr>MLaroundHPC: Machine learning for performance enhancement with Surrogates of molecular dynamics simulations</vt:lpstr>
      <vt:lpstr>Speedup of MLaroundHPC</vt:lpstr>
      <vt:lpstr>Improving Simulation with Configurations and Integration of Data MLAutoTuningHPC: Learning Configurations</vt:lpstr>
      <vt:lpstr>Improving Simulation with Configurations and Integration of Data MLaroundHPC: Learning Model Details (ML for Data Assimilation)</vt:lpstr>
      <vt:lpstr>Learn Structure, Theory and Model for Simulation MLAutoTuningHPC: Smart Ensembles</vt:lpstr>
      <vt:lpstr>Putting it all Together Simulating Biological Organisms (with James Glazier @IU) </vt:lpstr>
      <vt:lpstr>Challenges and Opportunities</vt:lpstr>
      <vt:lpstr>Computer Science Issues I</vt:lpstr>
      <vt:lpstr>Computer Science Issues II</vt:lpstr>
      <vt:lpstr>Conclusions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Perspectives on High-Performance Computing in a Big Data World</dc:title>
  <cp:lastModifiedBy>Geoffrey Fox</cp:lastModifiedBy>
  <cp:revision>79</cp:revision>
  <dcterms:modified xsi:type="dcterms:W3CDTF">2019-08-19T21:25:17Z</dcterms:modified>
</cp:coreProperties>
</file>