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9"/>
  </p:notesMasterIdLst>
  <p:handoutMasterIdLst>
    <p:handoutMasterId r:id="rId30"/>
  </p:handoutMasterIdLst>
  <p:sldIdLst>
    <p:sldId id="358" r:id="rId2"/>
    <p:sldId id="381" r:id="rId3"/>
    <p:sldId id="402" r:id="rId4"/>
    <p:sldId id="349" r:id="rId5"/>
    <p:sldId id="383" r:id="rId6"/>
    <p:sldId id="397" r:id="rId7"/>
    <p:sldId id="389" r:id="rId8"/>
    <p:sldId id="390" r:id="rId9"/>
    <p:sldId id="391" r:id="rId10"/>
    <p:sldId id="393" r:id="rId11"/>
    <p:sldId id="365" r:id="rId12"/>
    <p:sldId id="345" r:id="rId13"/>
    <p:sldId id="384" r:id="rId14"/>
    <p:sldId id="394" r:id="rId15"/>
    <p:sldId id="379" r:id="rId16"/>
    <p:sldId id="380" r:id="rId17"/>
    <p:sldId id="395" r:id="rId18"/>
    <p:sldId id="396" r:id="rId19"/>
    <p:sldId id="364" r:id="rId20"/>
    <p:sldId id="398" r:id="rId21"/>
    <p:sldId id="399" r:id="rId22"/>
    <p:sldId id="366" r:id="rId23"/>
    <p:sldId id="382" r:id="rId24"/>
    <p:sldId id="367" r:id="rId25"/>
    <p:sldId id="368" r:id="rId26"/>
    <p:sldId id="387" r:id="rId27"/>
    <p:sldId id="400" r:id="rId28"/>
  </p:sldIdLst>
  <p:sldSz cx="9144000" cy="6858000" type="screen4x3"/>
  <p:notesSz cx="6858000" cy="9144000"/>
  <p:custDataLst>
    <p:tags r:id="rId31"/>
  </p:custDataLst>
  <p:defaultTextStyle>
    <a:defPPr>
      <a:defRPr lang="en-US"/>
    </a:defPPr>
    <a:lvl1pPr algn="l" rtl="0" eaLnBrk="0" fontAlgn="base" hangingPunct="0">
      <a:spcBef>
        <a:spcPct val="0"/>
      </a:spcBef>
      <a:spcAft>
        <a:spcPct val="0"/>
      </a:spcAft>
      <a:defRPr sz="2400" i="1" kern="1200">
        <a:solidFill>
          <a:schemeClr val="tx1"/>
        </a:solidFill>
        <a:latin typeface="Arial" charset="0"/>
        <a:ea typeface="MS PGothic" charset="-128"/>
        <a:cs typeface="+mn-cs"/>
      </a:defRPr>
    </a:lvl1pPr>
    <a:lvl2pPr marL="457200" algn="l" rtl="0" eaLnBrk="0" fontAlgn="base" hangingPunct="0">
      <a:spcBef>
        <a:spcPct val="0"/>
      </a:spcBef>
      <a:spcAft>
        <a:spcPct val="0"/>
      </a:spcAft>
      <a:defRPr sz="2400" i="1"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sz="2400" i="1"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sz="2400" i="1"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sz="2400" i="1" kern="1200">
        <a:solidFill>
          <a:schemeClr val="tx1"/>
        </a:solidFill>
        <a:latin typeface="Arial" charset="0"/>
        <a:ea typeface="MS PGothic" charset="-128"/>
        <a:cs typeface="+mn-cs"/>
      </a:defRPr>
    </a:lvl5pPr>
    <a:lvl6pPr marL="2286000" algn="l" defTabSz="914400" rtl="0" eaLnBrk="1" latinLnBrk="0" hangingPunct="1">
      <a:defRPr sz="2400" i="1" kern="1200">
        <a:solidFill>
          <a:schemeClr val="tx1"/>
        </a:solidFill>
        <a:latin typeface="Arial" charset="0"/>
        <a:ea typeface="MS PGothic" charset="-128"/>
        <a:cs typeface="+mn-cs"/>
      </a:defRPr>
    </a:lvl6pPr>
    <a:lvl7pPr marL="2743200" algn="l" defTabSz="914400" rtl="0" eaLnBrk="1" latinLnBrk="0" hangingPunct="1">
      <a:defRPr sz="2400" i="1" kern="1200">
        <a:solidFill>
          <a:schemeClr val="tx1"/>
        </a:solidFill>
        <a:latin typeface="Arial" charset="0"/>
        <a:ea typeface="MS PGothic" charset="-128"/>
        <a:cs typeface="+mn-cs"/>
      </a:defRPr>
    </a:lvl7pPr>
    <a:lvl8pPr marL="3200400" algn="l" defTabSz="914400" rtl="0" eaLnBrk="1" latinLnBrk="0" hangingPunct="1">
      <a:defRPr sz="2400" i="1" kern="1200">
        <a:solidFill>
          <a:schemeClr val="tx1"/>
        </a:solidFill>
        <a:latin typeface="Arial" charset="0"/>
        <a:ea typeface="MS PGothic" charset="-128"/>
        <a:cs typeface="+mn-cs"/>
      </a:defRPr>
    </a:lvl8pPr>
    <a:lvl9pPr marL="3657600" algn="l" defTabSz="914400" rtl="0" eaLnBrk="1" latinLnBrk="0" hangingPunct="1">
      <a:defRPr sz="2400" i="1" kern="1200">
        <a:solidFill>
          <a:schemeClr val="tx1"/>
        </a:solidFill>
        <a:latin typeface="Arial" charset="0"/>
        <a:ea typeface="MS PGothic" charset="-128"/>
        <a:cs typeface="+mn-cs"/>
      </a:defRPr>
    </a:lvl9pPr>
  </p:defaultTextStyle>
  <p:extLst>
    <p:ext uri="{EFAFB233-063F-42B5-8137-9DF3F51BA10A}">
      <p15:sldGuideLst xmlns:p15="http://schemas.microsoft.com/office/powerpoint/2012/main">
        <p15:guide id="1" orient="horz" pos="656">
          <p15:clr>
            <a:srgbClr val="A4A3A4"/>
          </p15:clr>
        </p15:guide>
        <p15:guide id="2" pos="2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A9C9FF"/>
    <a:srgbClr val="C00000"/>
    <a:srgbClr val="FF9900"/>
    <a:srgbClr val="1D48B3"/>
    <a:srgbClr val="478949"/>
    <a:srgbClr val="F9F600"/>
    <a:srgbClr val="B30838"/>
    <a:srgbClr val="7D110C"/>
    <a:srgbClr val="F8F3D2"/>
    <a:srgbClr val="6D6E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937" autoAdjust="0"/>
    <p:restoredTop sz="88685"/>
  </p:normalViewPr>
  <p:slideViewPr>
    <p:cSldViewPr>
      <p:cViewPr varScale="1">
        <p:scale>
          <a:sx n="98" d="100"/>
          <a:sy n="98" d="100"/>
        </p:scale>
        <p:origin x="1644" y="96"/>
      </p:cViewPr>
      <p:guideLst>
        <p:guide orient="horz" pos="656"/>
        <p:guide pos="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1668575090" y="2036290405"/>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E825700C-869F-1249-B95C-B9C0613DD57D}" type="datetimeFigureOut">
              <a:rPr lang="en-US"/>
              <a:pPr>
                <a:defRPr/>
              </a:pPr>
              <a:t>11/8/2017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40801CE1-4189-BA47-A02B-291D6678E3F1}"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i="0">
                <a:latin typeface="Arial" pitchFamily="-111" charset="0"/>
                <a:ea typeface="ＭＳ Ｐゴシック" pitchFamily="-111" charset="-128"/>
                <a:cs typeface="ＭＳ Ｐゴシック" pitchFamily="-111" charset="-128"/>
              </a:defRPr>
            </a:lvl1pPr>
          </a:lstStyle>
          <a:p>
            <a:pPr>
              <a:defRPr/>
            </a:pPr>
            <a:endParaRPr lang="en-US"/>
          </a:p>
        </p:txBody>
      </p:sp>
      <p:sp>
        <p:nvSpPr>
          <p:cNvPr id="71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i="0">
                <a:latin typeface="Arial" pitchFamily="-111" charset="0"/>
                <a:ea typeface="ＭＳ Ｐゴシック" pitchFamily="-111" charset="-128"/>
                <a:cs typeface="ＭＳ Ｐゴシック" pitchFamily="-111" charset="-128"/>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i="0">
                <a:latin typeface="Arial" pitchFamily="-111" charset="0"/>
                <a:ea typeface="ＭＳ Ｐゴシック" pitchFamily="-111" charset="-128"/>
                <a:cs typeface="ＭＳ Ｐゴシック" pitchFamily="-111" charset="-128"/>
              </a:defRPr>
            </a:lvl1pPr>
          </a:lstStyle>
          <a:p>
            <a:pPr>
              <a:defRPr/>
            </a:pPr>
            <a:endParaRPr 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i="0">
                <a:latin typeface="Arial" panose="020B0604020202020204" pitchFamily="34" charset="0"/>
                <a:ea typeface="MS PGothic" panose="020B0600070205080204" pitchFamily="34" charset="-128"/>
              </a:defRPr>
            </a:lvl1pPr>
          </a:lstStyle>
          <a:p>
            <a:pPr>
              <a:defRPr/>
            </a:pPr>
            <a:fld id="{190BFC4C-D081-0240-8247-AF926470740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fld id="{2CFDF2D2-1F66-9642-9B04-7A418CEA6BF7}" type="slidenum">
              <a:rPr lang="en-US" altLang="en-US" sz="1200" i="0"/>
              <a:pPr/>
              <a:t>1</a:t>
            </a:fld>
            <a:endParaRPr lang="en-US" altLang="en-US" sz="1200" i="0"/>
          </a:p>
        </p:txBody>
      </p:sp>
      <p:sp>
        <p:nvSpPr>
          <p:cNvPr id="6146" name="Rectangle 2"/>
          <p:cNvSpPr>
            <a:spLocks noGrp="1" noRot="1" noChangeAspect="1" noChangeArrowheads="1" noTextEdit="1"/>
          </p:cNvSpPr>
          <p:nvPr>
            <p:ph type="sldImg"/>
          </p:nvPr>
        </p:nvSpPr>
        <p:spPr>
          <a:solidFill>
            <a:srgbClr val="FFFFFF"/>
          </a:solidFill>
          <a:ln/>
        </p:spPr>
      </p:sp>
      <p:sp>
        <p:nvSpPr>
          <p:cNvPr id="614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ea typeface="MS PGothic"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54702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until ISE came along</a:t>
            </a:r>
            <a:endParaRPr lang="en-US" dirty="0"/>
          </a:p>
        </p:txBody>
      </p:sp>
      <p:sp>
        <p:nvSpPr>
          <p:cNvPr id="4" name="Slide Number Placeholder 3"/>
          <p:cNvSpPr>
            <a:spLocks noGrp="1"/>
          </p:cNvSpPr>
          <p:nvPr>
            <p:ph type="sldNum" sz="quarter" idx="10"/>
          </p:nvPr>
        </p:nvSpPr>
        <p:spPr/>
        <p:txBody>
          <a:bodyPr/>
          <a:lstStyle/>
          <a:p>
            <a:pPr>
              <a:defRPr/>
            </a:pPr>
            <a:fld id="{190BFC4C-D081-0240-8247-AF926470740C}" type="slidenum">
              <a:rPr lang="en-US" altLang="en-US" smtClean="0"/>
              <a:pPr>
                <a:defRPr/>
              </a:pPr>
              <a:t>7</a:t>
            </a:fld>
            <a:endParaRPr lang="en-US" altLang="en-US"/>
          </a:p>
        </p:txBody>
      </p:sp>
    </p:spTree>
    <p:extLst>
      <p:ext uri="{BB962C8B-B14F-4D97-AF65-F5344CB8AC3E}">
        <p14:creationId xmlns:p14="http://schemas.microsoft.com/office/powerpoint/2010/main" val="612961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0BFC4C-D081-0240-8247-AF926470740C}" type="slidenum">
              <a:rPr lang="en-US" altLang="en-US" smtClean="0"/>
              <a:pPr>
                <a:defRPr/>
              </a:pPr>
              <a:t>19</a:t>
            </a:fld>
            <a:endParaRPr lang="en-US" altLang="en-US"/>
          </a:p>
        </p:txBody>
      </p:sp>
    </p:spTree>
    <p:extLst>
      <p:ext uri="{BB962C8B-B14F-4D97-AF65-F5344CB8AC3E}">
        <p14:creationId xmlns:p14="http://schemas.microsoft.com/office/powerpoint/2010/main" val="1857798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noTextEdit="1"/>
          </p:cNvSpPr>
          <p:nvPr>
            <p:ph type="sldImg"/>
          </p:nvPr>
        </p:nvSpPr>
        <p:spPr>
          <a:ln/>
        </p:spPr>
      </p:sp>
      <p:sp>
        <p:nvSpPr>
          <p:cNvPr id="143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ea typeface="MS PGothic" charset="-128"/>
              <a:cs typeface="ＭＳ Ｐゴシック" charset="-128"/>
            </a:endParaRPr>
          </a:p>
        </p:txBody>
      </p:sp>
      <p:sp>
        <p:nvSpPr>
          <p:cNvPr id="143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fld id="{B34E7DF6-58AE-7447-8D9B-484306C86464}" type="slidenum">
              <a:rPr lang="en-US" altLang="en-US" sz="1200" i="0"/>
              <a:pPr/>
              <a:t>22</a:t>
            </a:fld>
            <a:endParaRPr lang="en-US" altLang="en-US" sz="1200" i="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584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ignature Lef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753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304800" y="304800"/>
            <a:ext cx="838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306388" y="1336675"/>
            <a:ext cx="838041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2" name="Group 1">
            <a:extLst>
              <a:ext uri="{FF2B5EF4-FFF2-40B4-BE49-F238E27FC236}">
                <a16:creationId xmlns:a16="http://schemas.microsoft.com/office/drawing/2014/main" id="{E22B6A22-8FBA-4B7B-8368-BE77DF343721}"/>
              </a:ext>
            </a:extLst>
          </p:cNvPr>
          <p:cNvGrpSpPr/>
          <p:nvPr userDrawn="1"/>
        </p:nvGrpSpPr>
        <p:grpSpPr>
          <a:xfrm>
            <a:off x="0" y="-1"/>
            <a:ext cx="9144001" cy="6857957"/>
            <a:chOff x="0" y="-1"/>
            <a:chExt cx="9144001" cy="6857957"/>
          </a:xfrm>
        </p:grpSpPr>
        <p:pic>
          <p:nvPicPr>
            <p:cNvPr id="1026" name="Picture 1"/>
            <p:cNvPicPr>
              <a:picLocks noChangeAspect="1"/>
            </p:cNvPicPr>
            <p:nvPr userDrawn="1"/>
          </p:nvPicPr>
          <p:blipFill rotWithShape="1">
            <a:blip r:embed="rId4">
              <a:extLst>
                <a:ext uri="{28A0092B-C50C-407E-A947-70E740481C1C}">
                  <a14:useLocalDpi xmlns:a14="http://schemas.microsoft.com/office/drawing/2010/main" val="0"/>
                </a:ext>
              </a:extLst>
            </a:blip>
            <a:srcRect b="13333"/>
            <a:stretch/>
          </p:blipFill>
          <p:spPr bwMode="auto">
            <a:xfrm>
              <a:off x="0" y="-1"/>
              <a:ext cx="9144000" cy="603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05772E0-BCA5-4613-80CE-C74BAB11D42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11570"/>
            <a:stretch/>
          </p:blipFill>
          <p:spPr bwMode="auto">
            <a:xfrm>
              <a:off x="1" y="6037617"/>
              <a:ext cx="9144000" cy="820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385" r:id="rId1"/>
    <p:sldLayoutId id="2147484386" r:id="rId2"/>
  </p:sldLayoutIdLst>
  <p:txStyles>
    <p:titleStyle>
      <a:lvl1pPr algn="l" rtl="0" eaLnBrk="0" fontAlgn="base" hangingPunct="0">
        <a:spcBef>
          <a:spcPct val="0"/>
        </a:spcBef>
        <a:spcAft>
          <a:spcPct val="0"/>
        </a:spcAft>
        <a:defRPr sz="3400" b="1">
          <a:solidFill>
            <a:srgbClr val="B30838"/>
          </a:solidFill>
          <a:latin typeface="+mj-lt"/>
          <a:ea typeface="MS PGothic" panose="020B0600070205080204" pitchFamily="34" charset="-128"/>
          <a:cs typeface="ＭＳ Ｐゴシック" pitchFamily="-107" charset="-128"/>
        </a:defRPr>
      </a:lvl1pPr>
      <a:lvl2pPr algn="l" rtl="0" eaLnBrk="0" fontAlgn="base" hangingPunct="0">
        <a:spcBef>
          <a:spcPct val="0"/>
        </a:spcBef>
        <a:spcAft>
          <a:spcPct val="0"/>
        </a:spcAft>
        <a:defRPr sz="3400" b="1">
          <a:solidFill>
            <a:srgbClr val="B30838"/>
          </a:solidFill>
          <a:latin typeface="Arial" charset="0"/>
          <a:ea typeface="MS PGothic" panose="020B0600070205080204" pitchFamily="34" charset="-128"/>
          <a:cs typeface="ＭＳ Ｐゴシック" pitchFamily="-107" charset="-128"/>
        </a:defRPr>
      </a:lvl2pPr>
      <a:lvl3pPr algn="l" rtl="0" eaLnBrk="0" fontAlgn="base" hangingPunct="0">
        <a:spcBef>
          <a:spcPct val="0"/>
        </a:spcBef>
        <a:spcAft>
          <a:spcPct val="0"/>
        </a:spcAft>
        <a:defRPr sz="3400" b="1">
          <a:solidFill>
            <a:srgbClr val="B30838"/>
          </a:solidFill>
          <a:latin typeface="Arial" charset="0"/>
          <a:ea typeface="MS PGothic" panose="020B0600070205080204" pitchFamily="34" charset="-128"/>
          <a:cs typeface="ＭＳ Ｐゴシック" pitchFamily="-107" charset="-128"/>
        </a:defRPr>
      </a:lvl3pPr>
      <a:lvl4pPr algn="l" rtl="0" eaLnBrk="0" fontAlgn="base" hangingPunct="0">
        <a:spcBef>
          <a:spcPct val="0"/>
        </a:spcBef>
        <a:spcAft>
          <a:spcPct val="0"/>
        </a:spcAft>
        <a:defRPr sz="3400" b="1">
          <a:solidFill>
            <a:srgbClr val="B30838"/>
          </a:solidFill>
          <a:latin typeface="Arial" charset="0"/>
          <a:ea typeface="MS PGothic" panose="020B0600070205080204" pitchFamily="34" charset="-128"/>
          <a:cs typeface="ＭＳ Ｐゴシック" pitchFamily="-107" charset="-128"/>
        </a:defRPr>
      </a:lvl4pPr>
      <a:lvl5pPr algn="l" rtl="0" eaLnBrk="0" fontAlgn="base" hangingPunct="0">
        <a:spcBef>
          <a:spcPct val="0"/>
        </a:spcBef>
        <a:spcAft>
          <a:spcPct val="0"/>
        </a:spcAft>
        <a:defRPr sz="3400" b="1">
          <a:solidFill>
            <a:srgbClr val="B30838"/>
          </a:solidFill>
          <a:latin typeface="Arial" charset="0"/>
          <a:ea typeface="MS PGothic" panose="020B0600070205080204" pitchFamily="34" charset="-128"/>
          <a:cs typeface="ＭＳ Ｐゴシック" pitchFamily="-107" charset="-128"/>
        </a:defRPr>
      </a:lvl5pPr>
      <a:lvl6pPr marL="457200" algn="l" rtl="0" fontAlgn="base">
        <a:spcBef>
          <a:spcPct val="0"/>
        </a:spcBef>
        <a:spcAft>
          <a:spcPct val="0"/>
        </a:spcAft>
        <a:defRPr sz="3400" b="1">
          <a:solidFill>
            <a:schemeClr val="accent1"/>
          </a:solidFill>
          <a:latin typeface="Arial" charset="0"/>
          <a:ea typeface="ＭＳ Ｐゴシック" charset="-128"/>
        </a:defRPr>
      </a:lvl6pPr>
      <a:lvl7pPr marL="914400" algn="l" rtl="0" fontAlgn="base">
        <a:spcBef>
          <a:spcPct val="0"/>
        </a:spcBef>
        <a:spcAft>
          <a:spcPct val="0"/>
        </a:spcAft>
        <a:defRPr sz="3400" b="1">
          <a:solidFill>
            <a:schemeClr val="accent1"/>
          </a:solidFill>
          <a:latin typeface="Arial" charset="0"/>
          <a:ea typeface="ＭＳ Ｐゴシック" charset="-128"/>
        </a:defRPr>
      </a:lvl7pPr>
      <a:lvl8pPr marL="1371600" algn="l" rtl="0" fontAlgn="base">
        <a:spcBef>
          <a:spcPct val="0"/>
        </a:spcBef>
        <a:spcAft>
          <a:spcPct val="0"/>
        </a:spcAft>
        <a:defRPr sz="3400" b="1">
          <a:solidFill>
            <a:schemeClr val="accent1"/>
          </a:solidFill>
          <a:latin typeface="Arial" charset="0"/>
          <a:ea typeface="ＭＳ Ｐゴシック" charset="-128"/>
        </a:defRPr>
      </a:lvl8pPr>
      <a:lvl9pPr marL="1828800" algn="l" rtl="0" fontAlgn="base">
        <a:spcBef>
          <a:spcPct val="0"/>
        </a:spcBef>
        <a:spcAft>
          <a:spcPct val="0"/>
        </a:spcAft>
        <a:defRPr sz="3400" b="1">
          <a:solidFill>
            <a:schemeClr val="accent1"/>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ＭＳ Ｐゴシック" pitchFamily="-107" charset="-128"/>
        </a:defRPr>
      </a:lvl1pPr>
      <a:lvl2pPr marL="742950" indent="-28575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16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16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16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1.xml"/><Relationship Id="rId5" Type="http://schemas.openxmlformats.org/officeDocument/2006/relationships/image" Target="../media/image31.JPG"/><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2"/>
          <p:cNvSpPr>
            <a:spLocks noGrp="1" noChangeArrowheads="1"/>
          </p:cNvSpPr>
          <p:nvPr>
            <p:ph type="ctrTitle" idx="4294967295"/>
          </p:nvPr>
        </p:nvSpPr>
        <p:spPr>
          <a:xfrm>
            <a:off x="0" y="304800"/>
            <a:ext cx="9144000" cy="1995488"/>
          </a:xfrm>
          <a:noFill/>
        </p:spPr>
        <p:txBody>
          <a:bodyPr/>
          <a:lstStyle/>
          <a:p>
            <a:pPr algn="ctr"/>
            <a:r>
              <a:rPr lang="en-US" altLang="en-US" sz="3600" dirty="0">
                <a:ea typeface="MS PGothic" charset="-128"/>
                <a:cs typeface="ＭＳ Ｐゴシック" charset="-128"/>
              </a:rPr>
              <a:t>Indiana University School of Informatics, Computing </a:t>
            </a:r>
            <a:r>
              <a:rPr lang="en-US" altLang="en-US" sz="3600">
                <a:ea typeface="MS PGothic" charset="-128"/>
                <a:cs typeface="ＭＳ Ｐゴシック" charset="-128"/>
              </a:rPr>
              <a:t>and Engineering</a:t>
            </a:r>
            <a:br>
              <a:rPr lang="en-US" altLang="en-US" sz="3600" dirty="0">
                <a:ea typeface="MS PGothic" charset="-128"/>
                <a:cs typeface="ＭＳ Ｐゴシック" charset="-128"/>
              </a:rPr>
            </a:br>
            <a:r>
              <a:rPr lang="en-US" altLang="en-US" sz="3600" dirty="0">
                <a:ea typeface="MS PGothic" charset="-128"/>
                <a:cs typeface="ＭＳ Ｐゴシック" charset="-128"/>
              </a:rPr>
              <a:t>ISE: Intelligent Systems Engineering</a:t>
            </a:r>
            <a:endParaRPr lang="en-US" altLang="en-US" sz="3600" dirty="0">
              <a:solidFill>
                <a:srgbClr val="8E0C33"/>
              </a:solidFill>
              <a:ea typeface="MS PGothic" charset="-128"/>
              <a:cs typeface="ＭＳ Ｐゴシック" charset="-128"/>
            </a:endParaRPr>
          </a:p>
        </p:txBody>
      </p:sp>
      <p:sp>
        <p:nvSpPr>
          <p:cNvPr id="5122" name="Text Box 4"/>
          <p:cNvSpPr txBox="1">
            <a:spLocks noChangeArrowheads="1"/>
          </p:cNvSpPr>
          <p:nvPr/>
        </p:nvSpPr>
        <p:spPr bwMode="auto">
          <a:xfrm>
            <a:off x="228600" y="4486275"/>
            <a:ext cx="8686800"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000">
                <a:solidFill>
                  <a:schemeClr val="tx1"/>
                </a:solidFill>
                <a:latin typeface="Arial" charset="0"/>
                <a:ea typeface="MS PGothic" charset="-128"/>
                <a:cs typeface="ＭＳ Ｐゴシック" charset="-128"/>
              </a:defRPr>
            </a:lvl1pPr>
            <a:lvl2pPr marL="742950" indent="-285750">
              <a:spcBef>
                <a:spcPct val="20000"/>
              </a:spcBef>
              <a:buChar char="–"/>
              <a:defRPr sz="2000">
                <a:solidFill>
                  <a:schemeClr val="tx1"/>
                </a:solidFill>
                <a:latin typeface="Arial" charset="0"/>
                <a:ea typeface="MS PGothic" charset="-128"/>
              </a:defRPr>
            </a:lvl2pPr>
            <a:lvl3pPr marL="1143000" indent="-228600">
              <a:spcBef>
                <a:spcPct val="20000"/>
              </a:spcBef>
              <a:buChar char="•"/>
              <a:defRPr sz="1600">
                <a:solidFill>
                  <a:schemeClr val="tx1"/>
                </a:solidFill>
                <a:latin typeface="Arial" charset="0"/>
                <a:ea typeface="MS PGothic" charset="-128"/>
              </a:defRPr>
            </a:lvl3pPr>
            <a:lvl4pPr marL="1600200" indent="-228600">
              <a:spcBef>
                <a:spcPct val="20000"/>
              </a:spcBef>
              <a:buChar char="–"/>
              <a:defRPr sz="1600">
                <a:solidFill>
                  <a:schemeClr val="tx1"/>
                </a:solidFill>
                <a:latin typeface="Arial" charset="0"/>
                <a:ea typeface="MS PGothic" charset="-128"/>
              </a:defRPr>
            </a:lvl4pPr>
            <a:lvl5pPr marL="2057400" indent="-228600">
              <a:spcBef>
                <a:spcPct val="20000"/>
              </a:spcBef>
              <a:buChar char="»"/>
              <a:defRPr sz="1600">
                <a:solidFill>
                  <a:schemeClr val="tx1"/>
                </a:solidFill>
                <a:latin typeface="Arial" charset="0"/>
                <a:ea typeface="MS PGothic" charset="-128"/>
              </a:defRPr>
            </a:lvl5pPr>
            <a:lvl6pPr marL="2514600" indent="-228600" eaLnBrk="0" fontAlgn="base" hangingPunct="0">
              <a:spcBef>
                <a:spcPct val="20000"/>
              </a:spcBef>
              <a:spcAft>
                <a:spcPct val="0"/>
              </a:spcAft>
              <a:buChar char="»"/>
              <a:defRPr sz="1600">
                <a:solidFill>
                  <a:schemeClr val="tx1"/>
                </a:solidFill>
                <a:latin typeface="Arial" charset="0"/>
                <a:ea typeface="MS PGothic" charset="-128"/>
              </a:defRPr>
            </a:lvl6pPr>
            <a:lvl7pPr marL="2971800" indent="-228600" eaLnBrk="0" fontAlgn="base" hangingPunct="0">
              <a:spcBef>
                <a:spcPct val="20000"/>
              </a:spcBef>
              <a:spcAft>
                <a:spcPct val="0"/>
              </a:spcAft>
              <a:buChar char="»"/>
              <a:defRPr sz="1600">
                <a:solidFill>
                  <a:schemeClr val="tx1"/>
                </a:solidFill>
                <a:latin typeface="Arial" charset="0"/>
                <a:ea typeface="MS PGothic" charset="-128"/>
              </a:defRPr>
            </a:lvl7pPr>
            <a:lvl8pPr marL="3429000" indent="-228600" eaLnBrk="0" fontAlgn="base" hangingPunct="0">
              <a:spcBef>
                <a:spcPct val="20000"/>
              </a:spcBef>
              <a:spcAft>
                <a:spcPct val="0"/>
              </a:spcAft>
              <a:buChar char="»"/>
              <a:defRPr sz="1600">
                <a:solidFill>
                  <a:schemeClr val="tx1"/>
                </a:solidFill>
                <a:latin typeface="Arial" charset="0"/>
                <a:ea typeface="MS PGothic" charset="-128"/>
              </a:defRPr>
            </a:lvl8pPr>
            <a:lvl9pPr marL="3886200" indent="-228600" eaLnBrk="0" fontAlgn="base" hangingPunct="0">
              <a:spcBef>
                <a:spcPct val="20000"/>
              </a:spcBef>
              <a:spcAft>
                <a:spcPct val="0"/>
              </a:spcAft>
              <a:buChar char="»"/>
              <a:defRPr sz="1600">
                <a:solidFill>
                  <a:schemeClr val="tx1"/>
                </a:solidFill>
                <a:latin typeface="Arial" charset="0"/>
                <a:ea typeface="MS PGothic" charset="-128"/>
              </a:defRPr>
            </a:lvl9pPr>
          </a:lstStyle>
          <a:p>
            <a:pPr algn="ctr">
              <a:spcBef>
                <a:spcPct val="0"/>
              </a:spcBef>
              <a:spcAft>
                <a:spcPts val="600"/>
              </a:spcAft>
              <a:buFontTx/>
              <a:buNone/>
            </a:pPr>
            <a:endParaRPr lang="en-US" altLang="en-US" sz="1800" i="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01938" y="2744787"/>
            <a:ext cx="3614737" cy="2403475"/>
          </a:xfrm>
          <a:prstGeom prst="rect">
            <a:avLst/>
          </a:prstGeom>
          <a:noFill/>
          <a:ln w="76200">
            <a:solidFill>
              <a:srgbClr val="FFFFFF"/>
            </a:solidFill>
            <a:miter lim="800000"/>
            <a:headEnd/>
            <a:tailEnd/>
          </a:ln>
          <a:effectLst>
            <a:outerShdw blurRad="152400" dist="76201" dir="2700000" rotWithShape="0">
              <a:srgbClr val="000000">
                <a:alpha val="34000"/>
              </a:srgb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5138" y="2743200"/>
            <a:ext cx="2057400" cy="2405062"/>
          </a:xfrm>
          <a:prstGeom prst="rect">
            <a:avLst/>
          </a:prstGeom>
          <a:noFill/>
          <a:ln w="76200">
            <a:solidFill>
              <a:srgbClr val="FFFFFF"/>
            </a:solidFill>
            <a:miter lim="800000"/>
            <a:headEnd/>
            <a:tailEnd/>
          </a:ln>
          <a:effectLst>
            <a:outerShdw blurRad="152400" dist="76201" dir="2700000" rotWithShape="0">
              <a:srgbClr val="000000">
                <a:alpha val="34000"/>
              </a:srgbClr>
            </a:outerShdw>
          </a:effectLst>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2743200"/>
            <a:ext cx="2057400" cy="2405062"/>
          </a:xfrm>
          <a:prstGeom prst="rect">
            <a:avLst/>
          </a:prstGeom>
          <a:noFill/>
          <a:ln w="76200">
            <a:solidFill>
              <a:srgbClr val="FFFFFF"/>
            </a:solidFill>
            <a:miter lim="800000"/>
            <a:headEnd/>
            <a:tailEnd/>
          </a:ln>
          <a:effectLst>
            <a:outerShdw blurRad="152400" dist="76201" dir="2700000" rotWithShape="0">
              <a:srgbClr val="000000">
                <a:alpha val="34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9BBDB-6E31-4492-A53F-02667EE4F620}"/>
              </a:ext>
            </a:extLst>
          </p:cNvPr>
          <p:cNvSpPr>
            <a:spLocks noGrp="1"/>
          </p:cNvSpPr>
          <p:nvPr>
            <p:ph type="title"/>
          </p:nvPr>
        </p:nvSpPr>
        <p:spPr/>
        <p:txBody>
          <a:bodyPr/>
          <a:lstStyle/>
          <a:p>
            <a:r>
              <a:rPr lang="en-US" dirty="0"/>
              <a:t>Intelligent Systems Engineering Areas of Study</a:t>
            </a:r>
          </a:p>
        </p:txBody>
      </p:sp>
      <p:sp>
        <p:nvSpPr>
          <p:cNvPr id="3" name="Content Placeholder 2">
            <a:extLst>
              <a:ext uri="{FF2B5EF4-FFF2-40B4-BE49-F238E27FC236}">
                <a16:creationId xmlns:a16="http://schemas.microsoft.com/office/drawing/2014/main" id="{855761AA-638D-48B8-B526-ED91CBFAE85D}"/>
              </a:ext>
            </a:extLst>
          </p:cNvPr>
          <p:cNvSpPr>
            <a:spLocks noGrp="1"/>
          </p:cNvSpPr>
          <p:nvPr>
            <p:ph idx="1"/>
          </p:nvPr>
        </p:nvSpPr>
        <p:spPr>
          <a:xfrm>
            <a:off x="306388" y="1524000"/>
            <a:ext cx="8380412" cy="4038600"/>
          </a:xfrm>
        </p:spPr>
        <p:txBody>
          <a:bodyPr/>
          <a:lstStyle/>
          <a:p>
            <a:r>
              <a:rPr lang="en-US" altLang="en-US" sz="2400" b="1" dirty="0"/>
              <a:t>Undergraduate and Graduate</a:t>
            </a:r>
          </a:p>
          <a:p>
            <a:pPr lvl="1"/>
            <a:r>
              <a:rPr lang="en-US" altLang="en-US" sz="2400" dirty="0"/>
              <a:t>Computer engineering</a:t>
            </a:r>
          </a:p>
          <a:p>
            <a:pPr lvl="1"/>
            <a:r>
              <a:rPr lang="en-US" altLang="en-US" sz="2400" dirty="0"/>
              <a:t>Cyber-physical systems</a:t>
            </a:r>
          </a:p>
          <a:p>
            <a:pPr lvl="1"/>
            <a:r>
              <a:rPr lang="en-US" altLang="en-US" sz="2400" dirty="0"/>
              <a:t>Bioengineering</a:t>
            </a:r>
          </a:p>
          <a:p>
            <a:pPr lvl="1"/>
            <a:r>
              <a:rPr lang="en-US" altLang="en-US" sz="2400" dirty="0"/>
              <a:t>Nano-engineering</a:t>
            </a:r>
          </a:p>
          <a:p>
            <a:endParaRPr lang="en-US" altLang="en-US" sz="2400" dirty="0"/>
          </a:p>
          <a:p>
            <a:r>
              <a:rPr lang="en-US" altLang="en-US" sz="2400" b="1" dirty="0"/>
              <a:t>Graduate (Masters, PhD) Only</a:t>
            </a:r>
          </a:p>
          <a:p>
            <a:pPr lvl="1"/>
            <a:r>
              <a:rPr lang="en-US" altLang="en-US" sz="2400" dirty="0"/>
              <a:t>Environmental engineering</a:t>
            </a:r>
          </a:p>
          <a:p>
            <a:pPr lvl="1"/>
            <a:r>
              <a:rPr lang="en-US" altLang="en-US" sz="2400" dirty="0"/>
              <a:t>Neuro-engineering</a:t>
            </a:r>
          </a:p>
          <a:p>
            <a:pPr lvl="1"/>
            <a:r>
              <a:rPr lang="en-US" altLang="en-US" sz="2400" dirty="0"/>
              <a:t>Intelligent systems (base ISE degree)</a:t>
            </a:r>
          </a:p>
          <a:p>
            <a:endParaRPr lang="en-US" dirty="0"/>
          </a:p>
        </p:txBody>
      </p:sp>
    </p:spTree>
    <p:extLst>
      <p:ext uri="{BB962C8B-B14F-4D97-AF65-F5344CB8AC3E}">
        <p14:creationId xmlns:p14="http://schemas.microsoft.com/office/powerpoint/2010/main" val="76863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a:xfrm>
            <a:off x="0" y="0"/>
            <a:ext cx="9144000" cy="609600"/>
          </a:xfrm>
        </p:spPr>
        <p:txBody>
          <a:bodyPr/>
          <a:lstStyle/>
          <a:p>
            <a:pPr algn="ctr"/>
            <a:r>
              <a:rPr lang="en-US" altLang="en-US" sz="3600">
                <a:ea typeface="MS PGothic" charset="-128"/>
                <a:cs typeface="ＭＳ Ｐゴシック" charset="-128"/>
              </a:rPr>
              <a:t>B.S. in Intelligent Systems Engineering</a:t>
            </a:r>
            <a:endParaRPr lang="en-US" altLang="en-US">
              <a:ea typeface="MS PGothic" charset="-128"/>
              <a:cs typeface="ＭＳ Ｐゴシック" charset="-128"/>
            </a:endParaRPr>
          </a:p>
        </p:txBody>
      </p:sp>
      <p:sp>
        <p:nvSpPr>
          <p:cNvPr id="9218" name="Content Placeholder 2"/>
          <p:cNvSpPr>
            <a:spLocks noGrp="1"/>
          </p:cNvSpPr>
          <p:nvPr>
            <p:ph idx="1"/>
          </p:nvPr>
        </p:nvSpPr>
        <p:spPr>
          <a:xfrm>
            <a:off x="0" y="533400"/>
            <a:ext cx="9144000" cy="5715000"/>
          </a:xfrm>
        </p:spPr>
        <p:txBody>
          <a:bodyPr/>
          <a:lstStyle/>
          <a:p>
            <a:pPr>
              <a:spcBef>
                <a:spcPts val="600"/>
              </a:spcBef>
            </a:pPr>
            <a:r>
              <a:rPr lang="en-US" altLang="en-US" sz="2200" b="1" dirty="0">
                <a:ea typeface="MS PGothic" charset="-128"/>
                <a:cs typeface="ＭＳ Ｐゴシック" charset="-128"/>
              </a:rPr>
              <a:t>Computer Engineering CE</a:t>
            </a:r>
            <a:r>
              <a:rPr lang="en-US" altLang="en-US" sz="2200" dirty="0">
                <a:ea typeface="MS PGothic" charset="-128"/>
                <a:cs typeface="ＭＳ Ｐゴシック" charset="-128"/>
              </a:rPr>
              <a:t> is about building computing systems of various scales or building an internet-of-things device. It relates to hardware and low-level software, e.g., drivers. Within CE, students can mix and match courses to tailor the program toward building Big Data or Deep Learning analysis systems (and go to work for Google) or High-performance computing systems (and go to work for an oil company modeling oil fields or a car company simulating aerodynamics). Students could also focus on the engineering of specialized computing devices for use in manufacturing or finance. </a:t>
            </a:r>
          </a:p>
          <a:p>
            <a:r>
              <a:rPr lang="en-US" altLang="en-US" sz="2200" b="1" dirty="0">
                <a:ea typeface="MS PGothic" charset="-128"/>
                <a:cs typeface="ＭＳ Ｐゴシック" charset="-128"/>
              </a:rPr>
              <a:t>Cyber-physical Systems CPS</a:t>
            </a:r>
            <a:r>
              <a:rPr lang="en-US" altLang="en-US" sz="2200" dirty="0">
                <a:ea typeface="MS PGothic" charset="-128"/>
                <a:cs typeface="ＭＳ Ｐゴシック" charset="-128"/>
              </a:rPr>
              <a:t> focuses on systems that interact with the physical work directly in some way. CPS is about the entire system including high-level software. Since it is cyber physical, it usually emphasizes small devices. This includes Robotics as well as sensor-rich environments like Smart Homes, Smart Cars and Smart Cities. In all of these cases, the Intelligence comes from computing devices. This track could also focus on bio-sensors.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a:xfrm>
            <a:off x="0" y="0"/>
            <a:ext cx="9144000" cy="609600"/>
          </a:xfrm>
        </p:spPr>
        <p:txBody>
          <a:bodyPr/>
          <a:lstStyle/>
          <a:p>
            <a:pPr algn="ctr"/>
            <a:r>
              <a:rPr lang="en-US" altLang="en-US" sz="3600">
                <a:ea typeface="MS PGothic" charset="-128"/>
                <a:cs typeface="ＭＳ Ｐゴシック" charset="-128"/>
              </a:rPr>
              <a:t>B.S. in Intelligent Systems Engineering</a:t>
            </a:r>
            <a:endParaRPr lang="en-US" altLang="en-US">
              <a:ea typeface="MS PGothic" charset="-128"/>
              <a:cs typeface="ＭＳ Ｐゴシック" charset="-128"/>
            </a:endParaRPr>
          </a:p>
        </p:txBody>
      </p:sp>
      <p:sp>
        <p:nvSpPr>
          <p:cNvPr id="10242" name="Content Placeholder 2"/>
          <p:cNvSpPr>
            <a:spLocks noGrp="1"/>
          </p:cNvSpPr>
          <p:nvPr>
            <p:ph idx="1"/>
          </p:nvPr>
        </p:nvSpPr>
        <p:spPr>
          <a:xfrm>
            <a:off x="-25400" y="533400"/>
            <a:ext cx="9144000" cy="4419600"/>
          </a:xfrm>
        </p:spPr>
        <p:txBody>
          <a:bodyPr/>
          <a:lstStyle/>
          <a:p>
            <a:pPr>
              <a:spcBef>
                <a:spcPts val="600"/>
              </a:spcBef>
            </a:pPr>
            <a:r>
              <a:rPr lang="en-US" altLang="en-US" sz="2200" b="1" dirty="0">
                <a:ea typeface="MS PGothic" charset="-128"/>
                <a:cs typeface="ＭＳ Ｐゴシック" charset="-128"/>
              </a:rPr>
              <a:t>Bioengineering</a:t>
            </a:r>
            <a:r>
              <a:rPr lang="en-US" altLang="en-US" sz="2200" dirty="0">
                <a:ea typeface="MS PGothic" charset="-128"/>
                <a:cs typeface="ＭＳ Ｐゴシック" charset="-128"/>
              </a:rPr>
              <a:t> builds on existing IU Bloomington strengths combining life sciences, computing, and engineering practices to solve problems spanning biology, medicine, environmental remediation, and more. Graduates will be well-equipped for careers in medical devices, wearables, drug development, tissue engineering, environmental engineering, toxicology and related policy work, or advanced academic degrees.</a:t>
            </a:r>
          </a:p>
          <a:p>
            <a:pPr>
              <a:spcBef>
                <a:spcPts val="600"/>
              </a:spcBef>
            </a:pPr>
            <a:r>
              <a:rPr lang="en-US" altLang="en-US" sz="2200" b="1" dirty="0">
                <a:ea typeface="MS PGothic" charset="-128"/>
                <a:cs typeface="ＭＳ Ｐゴシック" charset="-128"/>
              </a:rPr>
              <a:t>Nano-engineering </a:t>
            </a:r>
            <a:r>
              <a:rPr lang="en-US" altLang="en-US" sz="2200" dirty="0">
                <a:ea typeface="MS PGothic" charset="-128"/>
                <a:cs typeface="ＭＳ Ｐゴシック" charset="-128"/>
              </a:rPr>
              <a:t>integrates electrical and materials engineering to prepare students to work with cyber-physical systems or other responsive intelligent systems that include nanoscale building blocks. Modeling and simulation of </a:t>
            </a:r>
            <a:r>
              <a:rPr lang="en-US" altLang="en-US" sz="2200" dirty="0" err="1">
                <a:ea typeface="MS PGothic" charset="-128"/>
                <a:cs typeface="ＭＳ Ｐゴシック" charset="-128"/>
              </a:rPr>
              <a:t>nanosystems</a:t>
            </a:r>
            <a:r>
              <a:rPr lang="en-US" altLang="en-US" sz="2200" dirty="0">
                <a:ea typeface="MS PGothic" charset="-128"/>
                <a:cs typeface="ＭＳ Ｐゴシック" charset="-128"/>
              </a:rPr>
              <a:t> is an integral part of curriculum. Students will take courses that train them in both experimental and computational aspects of nanoengineering. Students can pursue their interest in sensing technologies, energy devices, nanomedicine, materials discovery through Research and/or electives.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388" y="0"/>
            <a:ext cx="8382000" cy="1143000"/>
          </a:xfrm>
        </p:spPr>
        <p:txBody>
          <a:bodyPr/>
          <a:lstStyle/>
          <a:p>
            <a:pPr algn="ctr"/>
            <a:r>
              <a:rPr lang="en-US" dirty="0"/>
              <a:t>Our Curriculum and Approach</a:t>
            </a:r>
          </a:p>
        </p:txBody>
      </p:sp>
      <p:sp>
        <p:nvSpPr>
          <p:cNvPr id="3" name="Content Placeholder 2"/>
          <p:cNvSpPr>
            <a:spLocks noGrp="1"/>
          </p:cNvSpPr>
          <p:nvPr>
            <p:ph idx="1"/>
          </p:nvPr>
        </p:nvSpPr>
        <p:spPr>
          <a:xfrm>
            <a:off x="152400" y="914400"/>
            <a:ext cx="8839200" cy="4953000"/>
          </a:xfrm>
        </p:spPr>
        <p:txBody>
          <a:bodyPr/>
          <a:lstStyle/>
          <a:p>
            <a:r>
              <a:rPr lang="en-US" sz="2400" dirty="0"/>
              <a:t>Our core philosophy is that students should </a:t>
            </a:r>
            <a:r>
              <a:rPr lang="en-US" sz="2400" i="1" dirty="0">
                <a:solidFill>
                  <a:srgbClr val="C00000"/>
                </a:solidFill>
              </a:rPr>
              <a:t>learn</a:t>
            </a:r>
            <a:r>
              <a:rPr lang="en-US" sz="2400" dirty="0"/>
              <a:t>, </a:t>
            </a:r>
            <a:r>
              <a:rPr lang="en-US" sz="2400" i="1" dirty="0">
                <a:solidFill>
                  <a:srgbClr val="C00000"/>
                </a:solidFill>
              </a:rPr>
              <a:t>apply</a:t>
            </a:r>
            <a:r>
              <a:rPr lang="en-US" sz="2400" dirty="0"/>
              <a:t> and </a:t>
            </a:r>
            <a:r>
              <a:rPr lang="en-US" sz="2400" i="1" dirty="0">
                <a:solidFill>
                  <a:srgbClr val="C00000"/>
                </a:solidFill>
              </a:rPr>
              <a:t>contextualize</a:t>
            </a:r>
          </a:p>
          <a:p>
            <a:r>
              <a:rPr lang="en-US" sz="2400" dirty="0"/>
              <a:t>Hands-on building from the beginning; building facilitates contextualization</a:t>
            </a:r>
          </a:p>
          <a:p>
            <a:pPr lvl="1"/>
            <a:r>
              <a:rPr lang="en-US" sz="2400" dirty="0"/>
              <a:t>Science observes the world and derives principles; engineering applies those principles to create</a:t>
            </a:r>
          </a:p>
          <a:p>
            <a:r>
              <a:rPr lang="en-US" sz="2400" dirty="0"/>
              <a:t>All of our specializations require a fundamental understanding of computing</a:t>
            </a:r>
          </a:p>
          <a:p>
            <a:pPr lvl="1"/>
            <a:r>
              <a:rPr lang="en-US" sz="2400" dirty="0"/>
              <a:t>Whether designing </a:t>
            </a:r>
            <a:r>
              <a:rPr lang="en-US" sz="2400" dirty="0" err="1"/>
              <a:t>nano</a:t>
            </a:r>
            <a:r>
              <a:rPr lang="en-US" sz="2400" dirty="0"/>
              <a:t>-sensors or high-performance image processing pipelines, a solid understanding of how computers work is essential</a:t>
            </a:r>
          </a:p>
          <a:p>
            <a:r>
              <a:rPr lang="en-US" sz="2400" dirty="0"/>
              <a:t>Thus, we begin with computing early in the program</a:t>
            </a:r>
            <a:endParaRPr lang="en-US" sz="2800" dirty="0"/>
          </a:p>
        </p:txBody>
      </p:sp>
    </p:spTree>
    <p:extLst>
      <p:ext uri="{BB962C8B-B14F-4D97-AF65-F5344CB8AC3E}">
        <p14:creationId xmlns:p14="http://schemas.microsoft.com/office/powerpoint/2010/main" val="1782481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3CA78-F053-493B-B1BA-DCF4901BAF68}"/>
              </a:ext>
            </a:extLst>
          </p:cNvPr>
          <p:cNvSpPr>
            <a:spLocks noGrp="1"/>
          </p:cNvSpPr>
          <p:nvPr>
            <p:ph type="title"/>
          </p:nvPr>
        </p:nvSpPr>
        <p:spPr>
          <a:xfrm>
            <a:off x="304800" y="-76200"/>
            <a:ext cx="8382000" cy="914400"/>
          </a:xfrm>
        </p:spPr>
        <p:txBody>
          <a:bodyPr/>
          <a:lstStyle/>
          <a:p>
            <a:r>
              <a:rPr lang="en-US" dirty="0"/>
              <a:t>Structure of ISE Undergraduate Degree</a:t>
            </a:r>
          </a:p>
        </p:txBody>
      </p:sp>
      <p:sp>
        <p:nvSpPr>
          <p:cNvPr id="3" name="Content Placeholder 2">
            <a:extLst>
              <a:ext uri="{FF2B5EF4-FFF2-40B4-BE49-F238E27FC236}">
                <a16:creationId xmlns:a16="http://schemas.microsoft.com/office/drawing/2014/main" id="{14438FBC-1EB2-43D2-B236-83E8ABF8F9B6}"/>
              </a:ext>
            </a:extLst>
          </p:cNvPr>
          <p:cNvSpPr>
            <a:spLocks noGrp="1"/>
          </p:cNvSpPr>
          <p:nvPr>
            <p:ph idx="1"/>
          </p:nvPr>
        </p:nvSpPr>
        <p:spPr>
          <a:xfrm>
            <a:off x="152400" y="828675"/>
            <a:ext cx="8991600" cy="4038600"/>
          </a:xfrm>
        </p:spPr>
        <p:txBody>
          <a:bodyPr/>
          <a:lstStyle/>
          <a:p>
            <a:r>
              <a:rPr lang="en-US" dirty="0"/>
              <a:t>Total 120 credits of which 69 are Engineering</a:t>
            </a:r>
          </a:p>
          <a:p>
            <a:r>
              <a:rPr lang="en-US" dirty="0"/>
              <a:t>University General Education: 21 credits</a:t>
            </a:r>
          </a:p>
          <a:p>
            <a:r>
              <a:rPr lang="en-US" dirty="0"/>
              <a:t>University Math and Science: 30 credits</a:t>
            </a:r>
          </a:p>
          <a:p>
            <a:endParaRPr lang="en-US" dirty="0"/>
          </a:p>
          <a:p>
            <a:r>
              <a:rPr lang="en-US" dirty="0"/>
              <a:t>Intelligent Systems Engineering core taken by all tracks: 30 credits </a:t>
            </a:r>
          </a:p>
          <a:p>
            <a:r>
              <a:rPr lang="en-US" dirty="0"/>
              <a:t>CE/CPS core taken in CE and CPS: 15 credits</a:t>
            </a:r>
          </a:p>
          <a:p>
            <a:r>
              <a:rPr lang="en-US" dirty="0"/>
              <a:t>CE Track: 18 Credits</a:t>
            </a:r>
          </a:p>
          <a:p>
            <a:r>
              <a:rPr lang="en-US" dirty="0"/>
              <a:t>CPS Track: 18 Credits</a:t>
            </a:r>
          </a:p>
          <a:p>
            <a:r>
              <a:rPr lang="en-US" dirty="0"/>
              <a:t>Engineering Electives: 6 Credits</a:t>
            </a:r>
            <a:br>
              <a:rPr lang="en-US" dirty="0"/>
            </a:br>
            <a:endParaRPr lang="en-US" dirty="0"/>
          </a:p>
          <a:p>
            <a:r>
              <a:rPr lang="en-US" dirty="0"/>
              <a:t>Bio/Nano differ first in semester 4 with advanced Chemistry course</a:t>
            </a:r>
          </a:p>
          <a:p>
            <a:r>
              <a:rPr lang="en-US" dirty="0"/>
              <a:t>There are separate ISE Nano and ISE Bio cores of 15 credits in third year</a:t>
            </a:r>
          </a:p>
          <a:p>
            <a:r>
              <a:rPr lang="en-US" dirty="0"/>
              <a:t>There are separate Nano and Bio tracks of 18 credits in third and fourth year</a:t>
            </a:r>
          </a:p>
        </p:txBody>
      </p:sp>
    </p:spTree>
    <p:extLst>
      <p:ext uri="{BB962C8B-B14F-4D97-AF65-F5344CB8AC3E}">
        <p14:creationId xmlns:p14="http://schemas.microsoft.com/office/powerpoint/2010/main" val="2106193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306388" y="9525"/>
            <a:ext cx="8382000" cy="461963"/>
          </a:xfrm>
        </p:spPr>
        <p:txBody>
          <a:bodyPr/>
          <a:lstStyle/>
          <a:p>
            <a:r>
              <a:rPr lang="en-US" altLang="x-none" dirty="0">
                <a:ea typeface="MS PGothic" charset="-128"/>
                <a:cs typeface="ＭＳ Ｐゴシック" charset="-128"/>
              </a:rPr>
              <a:t>Typical Degree Map - CE</a:t>
            </a:r>
            <a:endParaRPr lang="x-none" altLang="x-none" dirty="0">
              <a:ea typeface="MS PGothic" charset="-128"/>
              <a:cs typeface="ＭＳ Ｐゴシック" charset="-128"/>
            </a:endParaRPr>
          </a:p>
        </p:txBody>
      </p:sp>
      <p:sp>
        <p:nvSpPr>
          <p:cNvPr id="4" name="Rounded Rectangle 3"/>
          <p:cNvSpPr/>
          <p:nvPr/>
        </p:nvSpPr>
        <p:spPr bwMode="auto">
          <a:xfrm>
            <a:off x="170810" y="541215"/>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Eng</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 Innovation and Design (E101)</a:t>
            </a:r>
            <a:endParaRPr lang="en-US" sz="1400" b="1" i="0" dirty="0">
              <a:ln w="22225">
                <a:solidFill>
                  <a:schemeClr val="accent2"/>
                </a:solidFill>
                <a:prstDash val="solid"/>
              </a:ln>
              <a:solidFill>
                <a:schemeClr val="tx2"/>
              </a:solidFill>
              <a:ea typeface="ＭＳ Ｐゴシック" charset="-128"/>
            </a:endParaRPr>
          </a:p>
        </p:txBody>
      </p:sp>
      <p:sp>
        <p:nvSpPr>
          <p:cNvPr id="18435" name="Rounded Rectangle 4"/>
          <p:cNvSpPr>
            <a:spLocks noChangeArrowheads="1"/>
          </p:cNvSpPr>
          <p:nvPr/>
        </p:nvSpPr>
        <p:spPr bwMode="auto">
          <a:xfrm>
            <a:off x="173038" y="123348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English Comp</a:t>
            </a:r>
          </a:p>
        </p:txBody>
      </p:sp>
      <p:sp>
        <p:nvSpPr>
          <p:cNvPr id="8" name="Rounded Rectangle 7"/>
          <p:cNvSpPr/>
          <p:nvPr/>
        </p:nvSpPr>
        <p:spPr bwMode="auto">
          <a:xfrm>
            <a:off x="174625" y="19192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Calculus I</a:t>
            </a:r>
          </a:p>
        </p:txBody>
      </p:sp>
      <p:sp>
        <p:nvSpPr>
          <p:cNvPr id="9" name="Rounded Rectangle 8"/>
          <p:cNvSpPr/>
          <p:nvPr/>
        </p:nvSpPr>
        <p:spPr bwMode="auto">
          <a:xfrm>
            <a:off x="174625" y="22240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Physics I</a:t>
            </a:r>
          </a:p>
        </p:txBody>
      </p:sp>
      <p:sp>
        <p:nvSpPr>
          <p:cNvPr id="10" name="Rounded Rectangle 9"/>
          <p:cNvSpPr/>
          <p:nvPr/>
        </p:nvSpPr>
        <p:spPr bwMode="auto">
          <a:xfrm>
            <a:off x="2428530" y="541215"/>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500" i="0" dirty="0" err="1">
                <a:ln w="0"/>
                <a:solidFill>
                  <a:schemeClr val="tx2"/>
                </a:solidFill>
                <a:effectLst>
                  <a:outerShdw blurRad="38100" dist="19050" dir="2700000" algn="tl" rotWithShape="0">
                    <a:schemeClr val="dk1">
                      <a:alpha val="40000"/>
                    </a:schemeClr>
                  </a:outerShdw>
                </a:effectLst>
                <a:ea typeface="ＭＳ Ｐゴシック" charset="-128"/>
              </a:rPr>
              <a:t>Eng</a:t>
            </a:r>
            <a:r>
              <a:rPr lang="en-US" sz="1500" i="0" dirty="0">
                <a:ln w="0"/>
                <a:solidFill>
                  <a:schemeClr val="tx2"/>
                </a:solidFill>
                <a:effectLst>
                  <a:outerShdw blurRad="38100" dist="19050" dir="2700000" algn="tl" rotWithShape="0">
                    <a:schemeClr val="dk1">
                      <a:alpha val="40000"/>
                    </a:schemeClr>
                  </a:outerShdw>
                </a:effectLst>
                <a:ea typeface="ＭＳ Ｐゴシック" charset="-128"/>
              </a:rPr>
              <a:t> Computer Architectures (E110)</a:t>
            </a:r>
            <a:endParaRPr lang="en-US" sz="1500" b="1" i="0" dirty="0">
              <a:ln w="22225">
                <a:solidFill>
                  <a:schemeClr val="accent2"/>
                </a:solidFill>
                <a:prstDash val="solid"/>
              </a:ln>
              <a:solidFill>
                <a:schemeClr val="tx2"/>
              </a:solidFill>
              <a:ea typeface="ＭＳ Ｐゴシック" charset="-128"/>
            </a:endParaRPr>
          </a:p>
        </p:txBody>
      </p:sp>
      <p:sp>
        <p:nvSpPr>
          <p:cNvPr id="11" name="Rounded Rectangle 10"/>
          <p:cNvSpPr/>
          <p:nvPr/>
        </p:nvSpPr>
        <p:spPr bwMode="auto">
          <a:xfrm>
            <a:off x="2430484" y="1233737"/>
            <a:ext cx="2057400" cy="533400"/>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Software Systems Engineering (E111)</a:t>
            </a:r>
            <a:endParaRPr lang="en-US" sz="1400" b="1" i="0" dirty="0">
              <a:ln w="22225">
                <a:solidFill>
                  <a:schemeClr val="accent2"/>
                </a:solidFill>
                <a:prstDash val="solid"/>
              </a:ln>
              <a:solidFill>
                <a:schemeClr val="tx2"/>
              </a:solidFill>
              <a:ea typeface="ＭＳ Ｐゴシック" charset="-128"/>
            </a:endParaRPr>
          </a:p>
        </p:txBody>
      </p:sp>
      <p:sp>
        <p:nvSpPr>
          <p:cNvPr id="12" name="Rounded Rectangle 11"/>
          <p:cNvSpPr/>
          <p:nvPr/>
        </p:nvSpPr>
        <p:spPr bwMode="auto">
          <a:xfrm>
            <a:off x="2430463" y="19192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Calculus II</a:t>
            </a:r>
          </a:p>
        </p:txBody>
      </p:sp>
      <p:sp>
        <p:nvSpPr>
          <p:cNvPr id="13" name="Rounded Rectangle 12"/>
          <p:cNvSpPr/>
          <p:nvPr/>
        </p:nvSpPr>
        <p:spPr bwMode="auto">
          <a:xfrm>
            <a:off x="2430463" y="22240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Physics II</a:t>
            </a:r>
          </a:p>
        </p:txBody>
      </p:sp>
      <p:sp>
        <p:nvSpPr>
          <p:cNvPr id="14" name="Rounded Rectangle 13"/>
          <p:cNvSpPr/>
          <p:nvPr/>
        </p:nvSpPr>
        <p:spPr bwMode="auto">
          <a:xfrm>
            <a:off x="4682342" y="541215"/>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Computer Systems Engineering (E201)</a:t>
            </a:r>
            <a:endParaRPr lang="en-US" sz="1400" b="1" i="0" dirty="0">
              <a:ln w="22225">
                <a:solidFill>
                  <a:schemeClr val="accent2"/>
                </a:solidFill>
                <a:prstDash val="solid"/>
              </a:ln>
              <a:solidFill>
                <a:schemeClr val="tx2"/>
              </a:solidFill>
              <a:ea typeface="ＭＳ Ｐゴシック" charset="-128"/>
            </a:endParaRPr>
          </a:p>
        </p:txBody>
      </p:sp>
      <p:sp>
        <p:nvSpPr>
          <p:cNvPr id="15" name="Rounded Rectangle 14"/>
          <p:cNvSpPr/>
          <p:nvPr/>
        </p:nvSpPr>
        <p:spPr bwMode="auto">
          <a:xfrm>
            <a:off x="4684296" y="1233737"/>
            <a:ext cx="2057400" cy="533400"/>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Intelligent Systems Engineering I (211)</a:t>
            </a:r>
            <a:endParaRPr lang="en-US" sz="1400" b="1" i="0" dirty="0">
              <a:ln w="22225">
                <a:solidFill>
                  <a:schemeClr val="accent2"/>
                </a:solidFill>
                <a:prstDash val="solid"/>
              </a:ln>
              <a:solidFill>
                <a:schemeClr val="tx2"/>
              </a:solidFill>
              <a:ea typeface="ＭＳ Ｐゴシック" charset="-128"/>
            </a:endParaRPr>
          </a:p>
        </p:txBody>
      </p:sp>
      <p:sp>
        <p:nvSpPr>
          <p:cNvPr id="18" name="Rounded Rectangle 17"/>
          <p:cNvSpPr/>
          <p:nvPr/>
        </p:nvSpPr>
        <p:spPr bwMode="auto">
          <a:xfrm>
            <a:off x="6934200" y="543169"/>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Eng</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 Cyber-Physical Systems (E210)</a:t>
            </a:r>
            <a:endParaRPr lang="en-US" sz="1400" b="1" i="0" dirty="0">
              <a:ln w="22225">
                <a:solidFill>
                  <a:schemeClr val="accent2"/>
                </a:solidFill>
                <a:prstDash val="solid"/>
              </a:ln>
              <a:solidFill>
                <a:schemeClr val="tx2"/>
              </a:solidFill>
              <a:ea typeface="ＭＳ Ｐゴシック" charset="-128"/>
            </a:endParaRPr>
          </a:p>
        </p:txBody>
      </p:sp>
      <p:sp>
        <p:nvSpPr>
          <p:cNvPr id="19" name="Rounded Rectangle 18"/>
          <p:cNvSpPr/>
          <p:nvPr/>
        </p:nvSpPr>
        <p:spPr bwMode="auto">
          <a:xfrm>
            <a:off x="6936154" y="1235691"/>
            <a:ext cx="2057400" cy="533400"/>
          </a:xfrm>
          <a:prstGeom prst="roundRect">
            <a:avLst/>
          </a:prstGeom>
          <a:solidFill>
            <a:srgbClr val="A9C9FF"/>
          </a:solidFill>
          <a:ln w="9525" cap="flat" cmpd="sng" algn="ctr">
            <a:solidFill>
              <a:schemeClr val="tx1"/>
            </a:solidFill>
            <a:prstDash val="solid"/>
            <a:round/>
            <a:headEnd type="none" w="med" len="med"/>
            <a:tailEnd type="none" w="med" len="med"/>
          </a:ln>
          <a:effectLst/>
        </p:spPr>
        <p:txBody>
          <a:bodyPr anchor="ctr"/>
          <a:lstStyle/>
          <a:p>
            <a:pPr algn="ctr">
              <a:defRPr/>
            </a:pPr>
            <a:r>
              <a:rPr lang="en-US" sz="1500" i="0" dirty="0">
                <a:ln w="0"/>
                <a:solidFill>
                  <a:srgbClr val="C00000"/>
                </a:solidFill>
                <a:effectLst>
                  <a:outerShdw blurRad="38100" dist="19050" dir="2700000" algn="tl" rotWithShape="0">
                    <a:schemeClr val="dk1">
                      <a:alpha val="40000"/>
                    </a:schemeClr>
                  </a:outerShdw>
                </a:effectLst>
                <a:ea typeface="ＭＳ Ｐゴシック" charset="-128"/>
              </a:rPr>
              <a:t>Intelligent Systems Engineering II (E222)</a:t>
            </a:r>
            <a:endParaRPr lang="en-US" sz="1500" b="1" i="0" dirty="0">
              <a:ln w="22225">
                <a:solidFill>
                  <a:schemeClr val="accent2"/>
                </a:solidFill>
                <a:prstDash val="solid"/>
              </a:ln>
              <a:solidFill>
                <a:srgbClr val="C00000"/>
              </a:solidFill>
              <a:ea typeface="ＭＳ Ｐゴシック" charset="-128"/>
            </a:endParaRPr>
          </a:p>
        </p:txBody>
      </p:sp>
      <p:sp>
        <p:nvSpPr>
          <p:cNvPr id="22" name="Rounded Rectangle 21"/>
          <p:cNvSpPr/>
          <p:nvPr/>
        </p:nvSpPr>
        <p:spPr bwMode="auto">
          <a:xfrm>
            <a:off x="4684296" y="1919537"/>
            <a:ext cx="2057400" cy="533400"/>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200" i="0" dirty="0">
                <a:ln w="0"/>
                <a:solidFill>
                  <a:schemeClr val="tx2"/>
                </a:solidFill>
                <a:effectLst>
                  <a:outerShdw blurRad="38100" dist="19050" dir="2700000" algn="tl" rotWithShape="0">
                    <a:schemeClr val="dk1">
                      <a:alpha val="40000"/>
                    </a:schemeClr>
                  </a:outerShdw>
                </a:effectLst>
                <a:ea typeface="ＭＳ Ｐゴシック" charset="-128"/>
              </a:rPr>
              <a:t>Professionalization and Ethics (E299 &amp; E395)</a:t>
            </a:r>
            <a:endParaRPr lang="en-US" sz="1100" b="1" i="0" dirty="0">
              <a:ln w="22225">
                <a:solidFill>
                  <a:schemeClr val="accent2"/>
                </a:solidFill>
                <a:prstDash val="solid"/>
              </a:ln>
              <a:solidFill>
                <a:schemeClr val="tx2"/>
              </a:solidFill>
              <a:ea typeface="ＭＳ Ｐゴシック" charset="-128"/>
            </a:endParaRPr>
          </a:p>
        </p:txBody>
      </p:sp>
      <p:sp>
        <p:nvSpPr>
          <p:cNvPr id="27" name="Rounded Rectangle 26"/>
          <p:cNvSpPr/>
          <p:nvPr/>
        </p:nvSpPr>
        <p:spPr bwMode="auto">
          <a:xfrm>
            <a:off x="6934200" y="2606675"/>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Differential </a:t>
            </a:r>
            <a:r>
              <a:rPr lang="en-US" sz="1600" i="0" dirty="0" err="1">
                <a:solidFill>
                  <a:srgbClr val="C00000"/>
                </a:solidFill>
                <a:ea typeface="ＭＳ Ｐゴシック" charset="-128"/>
              </a:rPr>
              <a:t>Eqn</a:t>
            </a:r>
            <a:endParaRPr lang="en-US" sz="1600" i="0" dirty="0">
              <a:solidFill>
                <a:srgbClr val="C00000"/>
              </a:solidFill>
              <a:ea typeface="ＭＳ Ｐゴシック" charset="-128"/>
            </a:endParaRPr>
          </a:p>
        </p:txBody>
      </p:sp>
      <p:sp>
        <p:nvSpPr>
          <p:cNvPr id="18448" name="Rounded Rectangle 27"/>
          <p:cNvSpPr>
            <a:spLocks noChangeArrowheads="1"/>
          </p:cNvSpPr>
          <p:nvPr/>
        </p:nvSpPr>
        <p:spPr bwMode="auto">
          <a:xfrm>
            <a:off x="6934200" y="290988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Arts&amp;Humanities</a:t>
            </a:r>
          </a:p>
        </p:txBody>
      </p:sp>
      <p:sp>
        <p:nvSpPr>
          <p:cNvPr id="53" name="Rounded Rectangle 52"/>
          <p:cNvSpPr/>
          <p:nvPr/>
        </p:nvSpPr>
        <p:spPr bwMode="auto">
          <a:xfrm>
            <a:off x="4678363" y="26050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Statistics</a:t>
            </a:r>
          </a:p>
        </p:txBody>
      </p:sp>
      <p:sp>
        <p:nvSpPr>
          <p:cNvPr id="54" name="Rounded Rectangle 53"/>
          <p:cNvSpPr/>
          <p:nvPr/>
        </p:nvSpPr>
        <p:spPr bwMode="auto">
          <a:xfrm>
            <a:off x="4678363" y="29098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Science Elective</a:t>
            </a:r>
          </a:p>
        </p:txBody>
      </p:sp>
      <p:sp>
        <p:nvSpPr>
          <p:cNvPr id="56" name="Rounded Rectangle 55"/>
          <p:cNvSpPr/>
          <p:nvPr/>
        </p:nvSpPr>
        <p:spPr bwMode="auto">
          <a:xfrm>
            <a:off x="6934200" y="1919537"/>
            <a:ext cx="2057400" cy="533400"/>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Signal Processing (E250)</a:t>
            </a:r>
            <a:endParaRPr lang="en-US" sz="1400" b="1" i="0" dirty="0">
              <a:ln w="22225">
                <a:solidFill>
                  <a:schemeClr val="accent2"/>
                </a:solidFill>
                <a:prstDash val="solid"/>
              </a:ln>
              <a:solidFill>
                <a:schemeClr val="tx2"/>
              </a:solidFill>
              <a:ea typeface="ＭＳ Ｐゴシック" charset="-128"/>
            </a:endParaRPr>
          </a:p>
        </p:txBody>
      </p:sp>
      <p:sp>
        <p:nvSpPr>
          <p:cNvPr id="57" name="Rounded Rectangle 56"/>
          <p:cNvSpPr/>
          <p:nvPr/>
        </p:nvSpPr>
        <p:spPr bwMode="auto">
          <a:xfrm>
            <a:off x="170810" y="3442677"/>
            <a:ext cx="2057400" cy="530352"/>
          </a:xfrm>
          <a:prstGeom prst="roundRect">
            <a:avLst/>
          </a:prstGeom>
          <a:solidFill>
            <a:srgbClr val="A9C9FF"/>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rgbClr val="C00000"/>
                </a:solidFill>
                <a:effectLst>
                  <a:outerShdw blurRad="38100" dist="19050" dir="2700000" algn="tl" rotWithShape="0">
                    <a:schemeClr val="dk1">
                      <a:alpha val="40000"/>
                    </a:schemeClr>
                  </a:outerShdw>
                </a:effectLst>
                <a:ea typeface="ＭＳ Ｐゴシック" charset="-128"/>
              </a:rPr>
              <a:t>Digital Design with FPGA’s (E315)</a:t>
            </a:r>
            <a:endParaRPr lang="en-US" sz="1400" b="1" i="0" dirty="0">
              <a:ln w="22225">
                <a:solidFill>
                  <a:schemeClr val="accent2"/>
                </a:solidFill>
                <a:prstDash val="solid"/>
              </a:ln>
              <a:solidFill>
                <a:srgbClr val="C00000"/>
              </a:solidFill>
              <a:ea typeface="ＭＳ Ｐゴシック" charset="-128"/>
            </a:endParaRPr>
          </a:p>
        </p:txBody>
      </p:sp>
      <p:sp>
        <p:nvSpPr>
          <p:cNvPr id="61" name="Rounded Rectangle 60"/>
          <p:cNvSpPr/>
          <p:nvPr/>
        </p:nvSpPr>
        <p:spPr bwMode="auto">
          <a:xfrm>
            <a:off x="2428530" y="3442677"/>
            <a:ext cx="2057400" cy="530352"/>
          </a:xfrm>
          <a:prstGeom prst="roundRect">
            <a:avLst/>
          </a:prstGeom>
          <a:solidFill>
            <a:srgbClr val="A9C9FF"/>
          </a:solidFill>
          <a:ln w="9525" cap="flat" cmpd="sng" algn="ctr">
            <a:solidFill>
              <a:schemeClr val="tx1"/>
            </a:solidFill>
            <a:prstDash val="solid"/>
            <a:round/>
            <a:headEnd type="none" w="med" len="med"/>
            <a:tailEnd type="none" w="med" len="med"/>
          </a:ln>
          <a:effectLst/>
        </p:spPr>
        <p:txBody>
          <a:bodyPr anchor="ctr"/>
          <a:lstStyle/>
          <a:p>
            <a:pPr algn="ctr">
              <a:defRPr/>
            </a:pPr>
            <a:r>
              <a:rPr lang="en-US" sz="1500" i="0" dirty="0">
                <a:ln w="0"/>
                <a:solidFill>
                  <a:srgbClr val="C00000"/>
                </a:solidFill>
                <a:effectLst>
                  <a:outerShdw blurRad="38100" dist="19050" dir="2700000" algn="tl" rotWithShape="0">
                    <a:schemeClr val="dk1">
                      <a:alpha val="40000"/>
                    </a:schemeClr>
                  </a:outerShdw>
                </a:effectLst>
                <a:ea typeface="ＭＳ Ｐゴシック" charset="-128"/>
              </a:rPr>
              <a:t>Intro to Modeling and </a:t>
            </a:r>
            <a:r>
              <a:rPr lang="en-US" sz="1500" i="0" dirty="0" err="1">
                <a:ln w="0"/>
                <a:solidFill>
                  <a:srgbClr val="C00000"/>
                </a:solidFill>
                <a:effectLst>
                  <a:outerShdw blurRad="38100" dist="19050" dir="2700000" algn="tl" rotWithShape="0">
                    <a:schemeClr val="dk1">
                      <a:alpha val="40000"/>
                    </a:schemeClr>
                  </a:outerShdw>
                </a:effectLst>
                <a:ea typeface="ＭＳ Ｐゴシック" charset="-128"/>
              </a:rPr>
              <a:t>Simuation</a:t>
            </a:r>
            <a:r>
              <a:rPr lang="en-US" sz="1500" i="0" dirty="0">
                <a:ln w="0"/>
                <a:solidFill>
                  <a:srgbClr val="C00000"/>
                </a:solidFill>
                <a:effectLst>
                  <a:outerShdw blurRad="38100" dist="19050" dir="2700000" algn="tl" rotWithShape="0">
                    <a:schemeClr val="dk1">
                      <a:alpha val="40000"/>
                    </a:schemeClr>
                  </a:outerShdw>
                </a:effectLst>
                <a:ea typeface="ＭＳ Ｐゴシック" charset="-128"/>
              </a:rPr>
              <a:t>(E332)</a:t>
            </a:r>
            <a:endParaRPr lang="en-US" sz="1500" b="1" i="0" dirty="0">
              <a:ln w="22225">
                <a:solidFill>
                  <a:schemeClr val="accent2"/>
                </a:solidFill>
                <a:prstDash val="solid"/>
              </a:ln>
              <a:solidFill>
                <a:srgbClr val="C00000"/>
              </a:solidFill>
              <a:ea typeface="ＭＳ Ｐゴシック" charset="-128"/>
            </a:endParaRPr>
          </a:p>
        </p:txBody>
      </p:sp>
      <p:sp>
        <p:nvSpPr>
          <p:cNvPr id="62" name="Rounded Rectangle 61"/>
          <p:cNvSpPr/>
          <p:nvPr/>
        </p:nvSpPr>
        <p:spPr bwMode="auto">
          <a:xfrm>
            <a:off x="2430484" y="4122615"/>
            <a:ext cx="2057400" cy="533400"/>
          </a:xfrm>
          <a:prstGeom prst="roundRect">
            <a:avLst/>
          </a:prstGeom>
          <a:solidFill>
            <a:srgbClr val="A9C9FF"/>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rgbClr val="C00000"/>
                </a:solidFill>
                <a:effectLst>
                  <a:outerShdw blurRad="38100" dist="19050" dir="2700000" algn="tl" rotWithShape="0">
                    <a:schemeClr val="dk1">
                      <a:alpha val="40000"/>
                    </a:schemeClr>
                  </a:outerShdw>
                </a:effectLst>
                <a:ea typeface="ＭＳ Ｐゴシック" charset="-128"/>
              </a:rPr>
              <a:t>Circuits and Digital Systems (E311)</a:t>
            </a:r>
            <a:endParaRPr lang="en-US" sz="1400" b="1" i="0" dirty="0">
              <a:ln w="22225">
                <a:solidFill>
                  <a:schemeClr val="accent2"/>
                </a:solidFill>
                <a:prstDash val="solid"/>
              </a:ln>
              <a:solidFill>
                <a:srgbClr val="C00000"/>
              </a:solidFill>
              <a:ea typeface="ＭＳ Ｐゴシック" charset="-128"/>
            </a:endParaRPr>
          </a:p>
        </p:txBody>
      </p:sp>
      <p:sp>
        <p:nvSpPr>
          <p:cNvPr id="65" name="Rounded Rectangle 64"/>
          <p:cNvSpPr/>
          <p:nvPr/>
        </p:nvSpPr>
        <p:spPr bwMode="auto">
          <a:xfrm>
            <a:off x="4682342" y="3442677"/>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Eng</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 Capstone Design (E490)</a:t>
            </a:r>
            <a:endParaRPr lang="en-US" sz="1400" b="1" i="0" dirty="0">
              <a:ln w="22225">
                <a:solidFill>
                  <a:schemeClr val="accent2"/>
                </a:solidFill>
                <a:prstDash val="solid"/>
              </a:ln>
              <a:solidFill>
                <a:schemeClr val="tx2"/>
              </a:solidFill>
              <a:ea typeface="ＭＳ Ｐゴシック" charset="-128"/>
            </a:endParaRPr>
          </a:p>
        </p:txBody>
      </p:sp>
      <p:sp>
        <p:nvSpPr>
          <p:cNvPr id="67" name="Rounded Rectangle 66"/>
          <p:cNvSpPr/>
          <p:nvPr/>
        </p:nvSpPr>
        <p:spPr bwMode="auto">
          <a:xfrm>
            <a:off x="6934200" y="3444631"/>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Eng</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 Capstone Design (E491)</a:t>
            </a:r>
            <a:endParaRPr lang="en-US" sz="1400" b="1" i="0" dirty="0">
              <a:ln w="22225">
                <a:solidFill>
                  <a:schemeClr val="accent2"/>
                </a:solidFill>
                <a:prstDash val="solid"/>
              </a:ln>
              <a:solidFill>
                <a:schemeClr val="tx2"/>
              </a:solidFill>
              <a:ea typeface="ＭＳ Ｐゴシック" charset="-128"/>
            </a:endParaRPr>
          </a:p>
        </p:txBody>
      </p:sp>
      <p:sp>
        <p:nvSpPr>
          <p:cNvPr id="70" name="Rounded Rectangle 69"/>
          <p:cNvSpPr/>
          <p:nvPr/>
        </p:nvSpPr>
        <p:spPr bwMode="auto">
          <a:xfrm>
            <a:off x="173038" y="549433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Math/</a:t>
            </a:r>
            <a:r>
              <a:rPr lang="en-US" sz="1600" i="0" dirty="0" err="1">
                <a:solidFill>
                  <a:srgbClr val="C00000"/>
                </a:solidFill>
                <a:ea typeface="ＭＳ Ｐゴシック" charset="-128"/>
              </a:rPr>
              <a:t>Sci</a:t>
            </a:r>
            <a:r>
              <a:rPr lang="en-US" sz="1600" i="0" dirty="0">
                <a:solidFill>
                  <a:srgbClr val="C00000"/>
                </a:solidFill>
                <a:ea typeface="ＭＳ Ｐゴシック" charset="-128"/>
              </a:rPr>
              <a:t> Elective</a:t>
            </a:r>
          </a:p>
        </p:txBody>
      </p:sp>
      <p:sp>
        <p:nvSpPr>
          <p:cNvPr id="18458" name="Rounded Rectangle 70"/>
          <p:cNvSpPr>
            <a:spLocks noChangeArrowheads="1"/>
          </p:cNvSpPr>
          <p:nvPr/>
        </p:nvSpPr>
        <p:spPr bwMode="auto">
          <a:xfrm>
            <a:off x="173038" y="579913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Language/Culture</a:t>
            </a:r>
          </a:p>
        </p:txBody>
      </p:sp>
      <p:sp>
        <p:nvSpPr>
          <p:cNvPr id="18459" name="Rounded Rectangle 71"/>
          <p:cNvSpPr>
            <a:spLocks noChangeArrowheads="1"/>
          </p:cNvSpPr>
          <p:nvPr/>
        </p:nvSpPr>
        <p:spPr bwMode="auto">
          <a:xfrm>
            <a:off x="6934200" y="5495925"/>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Sci&amp;Humanities</a:t>
            </a:r>
          </a:p>
        </p:txBody>
      </p:sp>
      <p:sp>
        <p:nvSpPr>
          <p:cNvPr id="18460" name="Rounded Rectangle 72"/>
          <p:cNvSpPr>
            <a:spLocks noChangeArrowheads="1"/>
          </p:cNvSpPr>
          <p:nvPr/>
        </p:nvSpPr>
        <p:spPr bwMode="auto">
          <a:xfrm>
            <a:off x="6934200" y="579913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Arts&amp;Humanities</a:t>
            </a:r>
          </a:p>
        </p:txBody>
      </p:sp>
      <p:sp>
        <p:nvSpPr>
          <p:cNvPr id="74" name="Rounded Rectangle 73"/>
          <p:cNvSpPr/>
          <p:nvPr/>
        </p:nvSpPr>
        <p:spPr bwMode="auto">
          <a:xfrm>
            <a:off x="2428875" y="5494338"/>
            <a:ext cx="2057400" cy="228600"/>
          </a:xfrm>
          <a:prstGeom prst="roundRect">
            <a:avLst/>
          </a:prstGeom>
          <a:solidFill>
            <a:schemeClr val="tx2">
              <a:lumMod val="90000"/>
            </a:schemeClr>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solidFill>
                  <a:srgbClr val="C00000"/>
                </a:solidFill>
                <a:ea typeface="ＭＳ Ｐゴシック" charset="-128"/>
              </a:rPr>
              <a:t>Engr</a:t>
            </a:r>
            <a:r>
              <a:rPr lang="en-US" sz="1600" i="0" dirty="0">
                <a:solidFill>
                  <a:srgbClr val="C00000"/>
                </a:solidFill>
                <a:ea typeface="ＭＳ Ｐゴシック" charset="-128"/>
              </a:rPr>
              <a:t> Elective</a:t>
            </a:r>
          </a:p>
        </p:txBody>
      </p:sp>
      <p:sp>
        <p:nvSpPr>
          <p:cNvPr id="18462" name="Rounded Rectangle 74"/>
          <p:cNvSpPr>
            <a:spLocks noChangeArrowheads="1"/>
          </p:cNvSpPr>
          <p:nvPr/>
        </p:nvSpPr>
        <p:spPr bwMode="auto">
          <a:xfrm>
            <a:off x="2428875" y="579913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Language/Culture</a:t>
            </a:r>
          </a:p>
        </p:txBody>
      </p:sp>
      <p:sp>
        <p:nvSpPr>
          <p:cNvPr id="18463" name="Rounded Rectangle 76"/>
          <p:cNvSpPr>
            <a:spLocks noChangeArrowheads="1"/>
          </p:cNvSpPr>
          <p:nvPr/>
        </p:nvSpPr>
        <p:spPr bwMode="auto">
          <a:xfrm>
            <a:off x="4678363" y="579913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Sci&amp;Humanities</a:t>
            </a:r>
          </a:p>
        </p:txBody>
      </p:sp>
      <p:sp>
        <p:nvSpPr>
          <p:cNvPr id="79" name="Rounded Rectangle 78"/>
          <p:cNvSpPr/>
          <p:nvPr/>
        </p:nvSpPr>
        <p:spPr bwMode="auto">
          <a:xfrm>
            <a:off x="172764" y="4122615"/>
            <a:ext cx="2057400" cy="533400"/>
          </a:xfrm>
          <a:prstGeom prst="roundRect">
            <a:avLst/>
          </a:prstGeom>
          <a:solidFill>
            <a:srgbClr val="A9C9FF"/>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rgbClr val="C00000"/>
                </a:solidFill>
                <a:effectLst>
                  <a:outerShdw blurRad="38100" dist="19050" dir="2700000" algn="tl" rotWithShape="0">
                    <a:schemeClr val="dk1">
                      <a:alpha val="40000"/>
                    </a:schemeClr>
                  </a:outerShdw>
                </a:effectLst>
                <a:ea typeface="ＭＳ Ｐゴシック" charset="-128"/>
              </a:rPr>
              <a:t>Advanced </a:t>
            </a:r>
            <a:r>
              <a:rPr lang="en-US" sz="1600" i="0" dirty="0" err="1">
                <a:ln w="0"/>
                <a:solidFill>
                  <a:srgbClr val="C00000"/>
                </a:solidFill>
                <a:effectLst>
                  <a:outerShdw blurRad="38100" dist="19050" dir="2700000" algn="tl" rotWithShape="0">
                    <a:schemeClr val="dk1">
                      <a:alpha val="40000"/>
                    </a:schemeClr>
                  </a:outerShdw>
                </a:effectLst>
                <a:ea typeface="ＭＳ Ｐゴシック" charset="-128"/>
              </a:rPr>
              <a:t>Eng</a:t>
            </a:r>
            <a:r>
              <a:rPr lang="en-US" sz="1600" i="0" dirty="0">
                <a:ln w="0"/>
                <a:solidFill>
                  <a:srgbClr val="C00000"/>
                </a:solidFill>
                <a:effectLst>
                  <a:outerShdw blurRad="38100" dist="19050" dir="2700000" algn="tl" rotWithShape="0">
                    <a:schemeClr val="dk1">
                      <a:alpha val="40000"/>
                    </a:schemeClr>
                  </a:outerShdw>
                </a:effectLst>
                <a:ea typeface="ＭＳ Ｐゴシック" charset="-128"/>
              </a:rPr>
              <a:t> Mathematics (E331)</a:t>
            </a:r>
            <a:endParaRPr lang="en-US" sz="1400" b="1" i="0" dirty="0">
              <a:ln w="22225">
                <a:solidFill>
                  <a:schemeClr val="accent2"/>
                </a:solidFill>
                <a:prstDash val="solid"/>
              </a:ln>
              <a:solidFill>
                <a:srgbClr val="C00000"/>
              </a:solidFill>
              <a:ea typeface="ＭＳ Ｐゴシック" charset="-128"/>
            </a:endParaRPr>
          </a:p>
        </p:txBody>
      </p:sp>
      <p:sp>
        <p:nvSpPr>
          <p:cNvPr id="80" name="Rounded Rectangle 79"/>
          <p:cNvSpPr/>
          <p:nvPr/>
        </p:nvSpPr>
        <p:spPr bwMode="auto">
          <a:xfrm>
            <a:off x="172764" y="4808415"/>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Modern Computer Arch (E312)</a:t>
            </a:r>
            <a:endParaRPr lang="en-US" sz="1600" b="1" i="0" dirty="0">
              <a:ln w="22225">
                <a:solidFill>
                  <a:schemeClr val="accent2"/>
                </a:solidFill>
                <a:prstDash val="solid"/>
              </a:ln>
              <a:solidFill>
                <a:schemeClr val="tx2"/>
              </a:solidFill>
              <a:ea typeface="ＭＳ Ｐゴシック" charset="-128"/>
            </a:endParaRPr>
          </a:p>
        </p:txBody>
      </p:sp>
      <p:sp>
        <p:nvSpPr>
          <p:cNvPr id="81" name="Rounded Rectangle 80"/>
          <p:cNvSpPr/>
          <p:nvPr/>
        </p:nvSpPr>
        <p:spPr bwMode="auto">
          <a:xfrm>
            <a:off x="2428530" y="4800601"/>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High Performance Computing (E317)</a:t>
            </a:r>
            <a:endParaRPr lang="en-US" sz="1600" b="1" i="0" dirty="0">
              <a:ln w="22225">
                <a:solidFill>
                  <a:schemeClr val="accent2"/>
                </a:solidFill>
                <a:prstDash val="solid"/>
              </a:ln>
              <a:solidFill>
                <a:schemeClr val="tx2"/>
              </a:solidFill>
              <a:ea typeface="ＭＳ Ｐゴシック" charset="-128"/>
            </a:endParaRPr>
          </a:p>
        </p:txBody>
      </p:sp>
      <p:sp>
        <p:nvSpPr>
          <p:cNvPr id="82" name="Rounded Rectangle 81"/>
          <p:cNvSpPr/>
          <p:nvPr/>
        </p:nvSpPr>
        <p:spPr bwMode="auto">
          <a:xfrm>
            <a:off x="4641310" y="4122615"/>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Operating Systems (E316)</a:t>
            </a:r>
            <a:endParaRPr lang="en-US" sz="1600" b="1" i="0" dirty="0">
              <a:ln w="22225">
                <a:solidFill>
                  <a:schemeClr val="accent2"/>
                </a:solidFill>
                <a:prstDash val="solid"/>
              </a:ln>
              <a:solidFill>
                <a:schemeClr val="tx2"/>
              </a:solidFill>
              <a:ea typeface="ＭＳ Ｐゴシック" charset="-128"/>
            </a:endParaRPr>
          </a:p>
        </p:txBody>
      </p:sp>
      <p:sp>
        <p:nvSpPr>
          <p:cNvPr id="83" name="Rounded Rectangle 82"/>
          <p:cNvSpPr/>
          <p:nvPr/>
        </p:nvSpPr>
        <p:spPr bwMode="auto">
          <a:xfrm>
            <a:off x="4678433" y="4808415"/>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Network </a:t>
            </a: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Eng</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 (E318)</a:t>
            </a:r>
            <a:endParaRPr lang="en-US" sz="1600" b="1" i="0" dirty="0">
              <a:ln w="22225">
                <a:solidFill>
                  <a:schemeClr val="accent2"/>
                </a:solidFill>
                <a:prstDash val="solid"/>
              </a:ln>
              <a:solidFill>
                <a:schemeClr val="tx2"/>
              </a:solidFill>
              <a:ea typeface="ＭＳ Ｐゴシック" charset="-128"/>
            </a:endParaRPr>
          </a:p>
        </p:txBody>
      </p:sp>
      <p:sp>
        <p:nvSpPr>
          <p:cNvPr id="84" name="Rounded Rectangle 83"/>
          <p:cNvSpPr/>
          <p:nvPr/>
        </p:nvSpPr>
        <p:spPr bwMode="auto">
          <a:xfrm>
            <a:off x="6936154" y="4122615"/>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Cloud Computing </a:t>
            </a: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Eng</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 (E416)</a:t>
            </a:r>
            <a:endParaRPr lang="en-US" sz="1600" b="1" i="0" dirty="0">
              <a:ln w="22225">
                <a:solidFill>
                  <a:schemeClr val="accent2"/>
                </a:solidFill>
                <a:prstDash val="solid"/>
              </a:ln>
              <a:solidFill>
                <a:schemeClr val="tx2"/>
              </a:solidFill>
              <a:ea typeface="ＭＳ Ｐゴシック" charset="-128"/>
            </a:endParaRPr>
          </a:p>
        </p:txBody>
      </p:sp>
      <p:sp>
        <p:nvSpPr>
          <p:cNvPr id="85" name="Rounded Rectangle 84"/>
          <p:cNvSpPr/>
          <p:nvPr/>
        </p:nvSpPr>
        <p:spPr bwMode="auto">
          <a:xfrm>
            <a:off x="6973277" y="4808415"/>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Deep Learning (E433)</a:t>
            </a:r>
            <a:endParaRPr lang="en-US" sz="1600" b="1" i="0" dirty="0">
              <a:ln w="22225">
                <a:solidFill>
                  <a:schemeClr val="accent2"/>
                </a:solidFill>
                <a:prstDash val="solid"/>
              </a:ln>
              <a:solidFill>
                <a:schemeClr val="tx2"/>
              </a:solidFill>
              <a:ea typeface="ＭＳ Ｐゴシック" charset="-128"/>
            </a:endParaRPr>
          </a:p>
        </p:txBody>
      </p:sp>
      <p:sp>
        <p:nvSpPr>
          <p:cNvPr id="86" name="Rounded Rectangle 85"/>
          <p:cNvSpPr/>
          <p:nvPr/>
        </p:nvSpPr>
        <p:spPr bwMode="auto">
          <a:xfrm>
            <a:off x="4678363" y="5491163"/>
            <a:ext cx="2057400" cy="228600"/>
          </a:xfrm>
          <a:prstGeom prst="roundRect">
            <a:avLst/>
          </a:prstGeom>
          <a:solidFill>
            <a:schemeClr val="tx2">
              <a:lumMod val="90000"/>
            </a:schemeClr>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solidFill>
                  <a:srgbClr val="C00000"/>
                </a:solidFill>
                <a:ea typeface="ＭＳ Ｐゴシック" charset="-128"/>
              </a:rPr>
              <a:t>Engr</a:t>
            </a:r>
            <a:r>
              <a:rPr lang="en-US" sz="1600" i="0" dirty="0">
                <a:solidFill>
                  <a:srgbClr val="C00000"/>
                </a:solidFill>
                <a:ea typeface="ＭＳ Ｐゴシック" charset="-128"/>
              </a:rPr>
              <a:t> Elective</a:t>
            </a:r>
          </a:p>
        </p:txBody>
      </p:sp>
      <p:sp>
        <p:nvSpPr>
          <p:cNvPr id="3" name="Rounded Rectangle 2"/>
          <p:cNvSpPr/>
          <p:nvPr/>
        </p:nvSpPr>
        <p:spPr bwMode="auto">
          <a:xfrm>
            <a:off x="4622455" y="508188"/>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3" name="Rounded Rectangle 42"/>
          <p:cNvSpPr/>
          <p:nvPr/>
        </p:nvSpPr>
        <p:spPr bwMode="auto">
          <a:xfrm>
            <a:off x="2368551" y="508188"/>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4" name="Rounded Rectangle 43"/>
          <p:cNvSpPr/>
          <p:nvPr/>
        </p:nvSpPr>
        <p:spPr bwMode="auto">
          <a:xfrm>
            <a:off x="114647" y="508187"/>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5" name="Rounded Rectangle 44"/>
          <p:cNvSpPr/>
          <p:nvPr/>
        </p:nvSpPr>
        <p:spPr bwMode="auto">
          <a:xfrm>
            <a:off x="6870090" y="508187"/>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6" name="Rounded Rectangle 45"/>
          <p:cNvSpPr/>
          <p:nvPr/>
        </p:nvSpPr>
        <p:spPr bwMode="auto">
          <a:xfrm>
            <a:off x="127728" y="3375580"/>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7" name="Rounded Rectangle 46"/>
          <p:cNvSpPr/>
          <p:nvPr/>
        </p:nvSpPr>
        <p:spPr bwMode="auto">
          <a:xfrm>
            <a:off x="2383494" y="3375580"/>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8" name="Rounded Rectangle 47"/>
          <p:cNvSpPr/>
          <p:nvPr/>
        </p:nvSpPr>
        <p:spPr bwMode="auto">
          <a:xfrm>
            <a:off x="4630748" y="3375579"/>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9" name="Rounded Rectangle 48"/>
          <p:cNvSpPr/>
          <p:nvPr/>
        </p:nvSpPr>
        <p:spPr bwMode="auto">
          <a:xfrm>
            <a:off x="6886514" y="3387001"/>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cxnSp>
        <p:nvCxnSpPr>
          <p:cNvPr id="50" name="Straight Connector 49"/>
          <p:cNvCxnSpPr/>
          <p:nvPr/>
        </p:nvCxnSpPr>
        <p:spPr bwMode="auto">
          <a:xfrm>
            <a:off x="4572000" y="609600"/>
            <a:ext cx="0" cy="5410200"/>
          </a:xfrm>
          <a:prstGeom prst="line">
            <a:avLst/>
          </a:prstGeom>
          <a:solidFill>
            <a:schemeClr val="accent1"/>
          </a:solidFill>
          <a:ln w="15875"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a:off x="170810" y="3276600"/>
            <a:ext cx="8859867" cy="0"/>
          </a:xfrm>
          <a:prstGeom prst="line">
            <a:avLst/>
          </a:prstGeom>
          <a:solidFill>
            <a:schemeClr val="accent1"/>
          </a:solidFill>
          <a:ln w="1587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77397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306388" y="9525"/>
            <a:ext cx="8382000" cy="461963"/>
          </a:xfrm>
        </p:spPr>
        <p:txBody>
          <a:bodyPr/>
          <a:lstStyle/>
          <a:p>
            <a:r>
              <a:rPr lang="en-US" altLang="x-none" dirty="0">
                <a:ea typeface="MS PGothic" charset="-128"/>
                <a:cs typeface="ＭＳ Ｐゴシック" charset="-128"/>
              </a:rPr>
              <a:t>Typical Degree Map - CPS</a:t>
            </a:r>
            <a:endParaRPr lang="x-none" altLang="x-none" dirty="0">
              <a:ea typeface="MS PGothic" charset="-128"/>
              <a:cs typeface="ＭＳ Ｐゴシック" charset="-128"/>
            </a:endParaRPr>
          </a:p>
        </p:txBody>
      </p:sp>
      <p:sp>
        <p:nvSpPr>
          <p:cNvPr id="4" name="Rounded Rectangle 3"/>
          <p:cNvSpPr/>
          <p:nvPr/>
        </p:nvSpPr>
        <p:spPr bwMode="auto">
          <a:xfrm>
            <a:off x="170810" y="541215"/>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Eng</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 Innovation and Design (E101)</a:t>
            </a:r>
            <a:endParaRPr lang="en-US" sz="1400" b="1" i="0" dirty="0">
              <a:ln w="22225">
                <a:solidFill>
                  <a:schemeClr val="accent2"/>
                </a:solidFill>
                <a:prstDash val="solid"/>
              </a:ln>
              <a:solidFill>
                <a:schemeClr val="tx2"/>
              </a:solidFill>
              <a:ea typeface="ＭＳ Ｐゴシック" charset="-128"/>
            </a:endParaRPr>
          </a:p>
        </p:txBody>
      </p:sp>
      <p:sp>
        <p:nvSpPr>
          <p:cNvPr id="18435" name="Rounded Rectangle 4"/>
          <p:cNvSpPr>
            <a:spLocks noChangeArrowheads="1"/>
          </p:cNvSpPr>
          <p:nvPr/>
        </p:nvSpPr>
        <p:spPr bwMode="auto">
          <a:xfrm>
            <a:off x="173038" y="123348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English Comp</a:t>
            </a:r>
          </a:p>
        </p:txBody>
      </p:sp>
      <p:sp>
        <p:nvSpPr>
          <p:cNvPr id="8" name="Rounded Rectangle 7"/>
          <p:cNvSpPr/>
          <p:nvPr/>
        </p:nvSpPr>
        <p:spPr bwMode="auto">
          <a:xfrm>
            <a:off x="174625" y="19192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Calculus I</a:t>
            </a:r>
          </a:p>
        </p:txBody>
      </p:sp>
      <p:sp>
        <p:nvSpPr>
          <p:cNvPr id="9" name="Rounded Rectangle 8"/>
          <p:cNvSpPr/>
          <p:nvPr/>
        </p:nvSpPr>
        <p:spPr bwMode="auto">
          <a:xfrm>
            <a:off x="174625" y="22240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Physics I</a:t>
            </a:r>
          </a:p>
        </p:txBody>
      </p:sp>
      <p:sp>
        <p:nvSpPr>
          <p:cNvPr id="10" name="Rounded Rectangle 9"/>
          <p:cNvSpPr/>
          <p:nvPr/>
        </p:nvSpPr>
        <p:spPr bwMode="auto">
          <a:xfrm>
            <a:off x="2428530" y="541215"/>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500" i="0" dirty="0" err="1">
                <a:ln w="0"/>
                <a:solidFill>
                  <a:schemeClr val="tx2"/>
                </a:solidFill>
                <a:effectLst>
                  <a:outerShdw blurRad="38100" dist="19050" dir="2700000" algn="tl" rotWithShape="0">
                    <a:schemeClr val="dk1">
                      <a:alpha val="40000"/>
                    </a:schemeClr>
                  </a:outerShdw>
                </a:effectLst>
                <a:ea typeface="ＭＳ Ｐゴシック" charset="-128"/>
              </a:rPr>
              <a:t>Eng</a:t>
            </a:r>
            <a:r>
              <a:rPr lang="en-US" sz="1500" i="0" dirty="0">
                <a:ln w="0"/>
                <a:solidFill>
                  <a:schemeClr val="tx2"/>
                </a:solidFill>
                <a:effectLst>
                  <a:outerShdw blurRad="38100" dist="19050" dir="2700000" algn="tl" rotWithShape="0">
                    <a:schemeClr val="dk1">
                      <a:alpha val="40000"/>
                    </a:schemeClr>
                  </a:outerShdw>
                </a:effectLst>
                <a:ea typeface="ＭＳ Ｐゴシック" charset="-128"/>
              </a:rPr>
              <a:t> Computer Architectures (E110)</a:t>
            </a:r>
            <a:endParaRPr lang="en-US" sz="1500" b="1" i="0" dirty="0">
              <a:ln w="22225">
                <a:solidFill>
                  <a:schemeClr val="accent2"/>
                </a:solidFill>
                <a:prstDash val="solid"/>
              </a:ln>
              <a:solidFill>
                <a:schemeClr val="tx2"/>
              </a:solidFill>
              <a:ea typeface="ＭＳ Ｐゴシック" charset="-128"/>
            </a:endParaRPr>
          </a:p>
        </p:txBody>
      </p:sp>
      <p:sp>
        <p:nvSpPr>
          <p:cNvPr id="11" name="Rounded Rectangle 10"/>
          <p:cNvSpPr/>
          <p:nvPr/>
        </p:nvSpPr>
        <p:spPr bwMode="auto">
          <a:xfrm>
            <a:off x="2430484" y="1233737"/>
            <a:ext cx="2057400" cy="533400"/>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Software Systems Engineering (E111)</a:t>
            </a:r>
            <a:endParaRPr lang="en-US" sz="1400" b="1" i="0" dirty="0">
              <a:ln w="22225">
                <a:solidFill>
                  <a:schemeClr val="accent2"/>
                </a:solidFill>
                <a:prstDash val="solid"/>
              </a:ln>
              <a:solidFill>
                <a:schemeClr val="tx2"/>
              </a:solidFill>
              <a:ea typeface="ＭＳ Ｐゴシック" charset="-128"/>
            </a:endParaRPr>
          </a:p>
        </p:txBody>
      </p:sp>
      <p:sp>
        <p:nvSpPr>
          <p:cNvPr id="12" name="Rounded Rectangle 11"/>
          <p:cNvSpPr/>
          <p:nvPr/>
        </p:nvSpPr>
        <p:spPr bwMode="auto">
          <a:xfrm>
            <a:off x="2430463" y="19192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Calculus II</a:t>
            </a:r>
          </a:p>
        </p:txBody>
      </p:sp>
      <p:sp>
        <p:nvSpPr>
          <p:cNvPr id="13" name="Rounded Rectangle 12"/>
          <p:cNvSpPr/>
          <p:nvPr/>
        </p:nvSpPr>
        <p:spPr bwMode="auto">
          <a:xfrm>
            <a:off x="2430463" y="2224088"/>
            <a:ext cx="2057400" cy="228600"/>
          </a:xfrm>
          <a:prstGeom prst="roundRect">
            <a:avLst/>
          </a:prstGeom>
          <a:solidFill>
            <a:schemeClr val="tx2">
              <a:lumMod val="90000"/>
            </a:schemeClr>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Physics II</a:t>
            </a:r>
          </a:p>
        </p:txBody>
      </p:sp>
      <p:sp>
        <p:nvSpPr>
          <p:cNvPr id="14" name="Rounded Rectangle 13"/>
          <p:cNvSpPr/>
          <p:nvPr/>
        </p:nvSpPr>
        <p:spPr bwMode="auto">
          <a:xfrm>
            <a:off x="4682342" y="541215"/>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Computer Systems Engineering (E201)</a:t>
            </a:r>
            <a:endParaRPr lang="en-US" sz="1400" b="1" i="0" dirty="0">
              <a:ln w="22225">
                <a:solidFill>
                  <a:schemeClr val="accent2"/>
                </a:solidFill>
                <a:prstDash val="solid"/>
              </a:ln>
              <a:solidFill>
                <a:schemeClr val="tx2"/>
              </a:solidFill>
              <a:ea typeface="ＭＳ Ｐゴシック" charset="-128"/>
            </a:endParaRPr>
          </a:p>
        </p:txBody>
      </p:sp>
      <p:sp>
        <p:nvSpPr>
          <p:cNvPr id="15" name="Rounded Rectangle 14"/>
          <p:cNvSpPr/>
          <p:nvPr/>
        </p:nvSpPr>
        <p:spPr bwMode="auto">
          <a:xfrm>
            <a:off x="4684296" y="1233737"/>
            <a:ext cx="2057400" cy="533400"/>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500" i="0" dirty="0">
                <a:ln w="0"/>
                <a:solidFill>
                  <a:schemeClr val="tx2"/>
                </a:solidFill>
                <a:effectLst>
                  <a:outerShdw blurRad="38100" dist="19050" dir="2700000" algn="tl" rotWithShape="0">
                    <a:schemeClr val="dk1">
                      <a:alpha val="40000"/>
                    </a:schemeClr>
                  </a:outerShdw>
                </a:effectLst>
                <a:ea typeface="ＭＳ Ｐゴシック" charset="-128"/>
              </a:rPr>
              <a:t>Intelligent Systems Engineering I (E211)</a:t>
            </a:r>
            <a:endParaRPr lang="en-US" sz="1500" b="1" i="0" dirty="0">
              <a:ln w="22225">
                <a:solidFill>
                  <a:schemeClr val="accent2"/>
                </a:solidFill>
                <a:prstDash val="solid"/>
              </a:ln>
              <a:solidFill>
                <a:schemeClr val="tx2"/>
              </a:solidFill>
              <a:ea typeface="ＭＳ Ｐゴシック" charset="-128"/>
            </a:endParaRPr>
          </a:p>
        </p:txBody>
      </p:sp>
      <p:sp>
        <p:nvSpPr>
          <p:cNvPr id="18" name="Rounded Rectangle 17"/>
          <p:cNvSpPr/>
          <p:nvPr/>
        </p:nvSpPr>
        <p:spPr bwMode="auto">
          <a:xfrm>
            <a:off x="6934200" y="543169"/>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Eng</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 Cyber-Physical Systems (E210)</a:t>
            </a:r>
            <a:endParaRPr lang="en-US" sz="1400" b="1" i="0" dirty="0">
              <a:ln w="22225">
                <a:solidFill>
                  <a:schemeClr val="accent2"/>
                </a:solidFill>
                <a:prstDash val="solid"/>
              </a:ln>
              <a:solidFill>
                <a:schemeClr val="tx2"/>
              </a:solidFill>
              <a:ea typeface="ＭＳ Ｐゴシック" charset="-128"/>
            </a:endParaRPr>
          </a:p>
        </p:txBody>
      </p:sp>
      <p:sp>
        <p:nvSpPr>
          <p:cNvPr id="19" name="Rounded Rectangle 18"/>
          <p:cNvSpPr/>
          <p:nvPr/>
        </p:nvSpPr>
        <p:spPr bwMode="auto">
          <a:xfrm>
            <a:off x="6936154" y="1235691"/>
            <a:ext cx="2057400" cy="533400"/>
          </a:xfrm>
          <a:prstGeom prst="roundRect">
            <a:avLst/>
          </a:prstGeom>
          <a:solidFill>
            <a:srgbClr val="A9C9FF"/>
          </a:solidFill>
          <a:ln w="9525" cap="flat" cmpd="sng" algn="ctr">
            <a:solidFill>
              <a:schemeClr val="tx1"/>
            </a:solidFill>
            <a:prstDash val="solid"/>
            <a:round/>
            <a:headEnd type="none" w="med" len="med"/>
            <a:tailEnd type="none" w="med" len="med"/>
          </a:ln>
          <a:effectLst/>
        </p:spPr>
        <p:txBody>
          <a:bodyPr anchor="ctr"/>
          <a:lstStyle/>
          <a:p>
            <a:pPr algn="ctr">
              <a:defRPr/>
            </a:pPr>
            <a:r>
              <a:rPr lang="en-US" sz="1500" i="0" dirty="0">
                <a:ln w="0"/>
                <a:solidFill>
                  <a:srgbClr val="C00000"/>
                </a:solidFill>
                <a:effectLst>
                  <a:outerShdw blurRad="38100" dist="19050" dir="2700000" algn="tl" rotWithShape="0">
                    <a:schemeClr val="dk1">
                      <a:alpha val="40000"/>
                    </a:schemeClr>
                  </a:outerShdw>
                </a:effectLst>
                <a:ea typeface="ＭＳ Ｐゴシック" charset="-128"/>
              </a:rPr>
              <a:t>Intelligent Systems Engineering II (E222)</a:t>
            </a:r>
            <a:endParaRPr lang="en-US" sz="1500" b="1" i="0" dirty="0">
              <a:ln w="22225">
                <a:solidFill>
                  <a:schemeClr val="accent2"/>
                </a:solidFill>
                <a:prstDash val="solid"/>
              </a:ln>
              <a:solidFill>
                <a:srgbClr val="C00000"/>
              </a:solidFill>
              <a:ea typeface="ＭＳ Ｐゴシック" charset="-128"/>
            </a:endParaRPr>
          </a:p>
        </p:txBody>
      </p:sp>
      <p:sp>
        <p:nvSpPr>
          <p:cNvPr id="22" name="Rounded Rectangle 21"/>
          <p:cNvSpPr/>
          <p:nvPr/>
        </p:nvSpPr>
        <p:spPr bwMode="auto">
          <a:xfrm>
            <a:off x="4684296" y="1919537"/>
            <a:ext cx="2057400" cy="533400"/>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200" i="0" dirty="0">
                <a:ln w="0"/>
                <a:solidFill>
                  <a:schemeClr val="tx2"/>
                </a:solidFill>
                <a:effectLst>
                  <a:outerShdw blurRad="38100" dist="19050" dir="2700000" algn="tl" rotWithShape="0">
                    <a:schemeClr val="dk1">
                      <a:alpha val="40000"/>
                    </a:schemeClr>
                  </a:outerShdw>
                </a:effectLst>
                <a:ea typeface="ＭＳ Ｐゴシック" charset="-128"/>
              </a:rPr>
              <a:t>Professionalization and Ethics (E299 &amp; E395)</a:t>
            </a:r>
            <a:endParaRPr lang="en-US" sz="1100" b="1" i="0" dirty="0">
              <a:ln w="22225">
                <a:solidFill>
                  <a:schemeClr val="accent2"/>
                </a:solidFill>
                <a:prstDash val="solid"/>
              </a:ln>
              <a:solidFill>
                <a:schemeClr val="tx2"/>
              </a:solidFill>
              <a:ea typeface="ＭＳ Ｐゴシック" charset="-128"/>
            </a:endParaRPr>
          </a:p>
        </p:txBody>
      </p:sp>
      <p:sp>
        <p:nvSpPr>
          <p:cNvPr id="27" name="Rounded Rectangle 26"/>
          <p:cNvSpPr/>
          <p:nvPr/>
        </p:nvSpPr>
        <p:spPr bwMode="auto">
          <a:xfrm>
            <a:off x="6934200" y="2606675"/>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Differential </a:t>
            </a:r>
            <a:r>
              <a:rPr lang="en-US" sz="1600" i="0" dirty="0" err="1">
                <a:solidFill>
                  <a:srgbClr val="C00000"/>
                </a:solidFill>
                <a:ea typeface="ＭＳ Ｐゴシック" charset="-128"/>
              </a:rPr>
              <a:t>Eqn</a:t>
            </a:r>
            <a:endParaRPr lang="en-US" sz="1600" i="0" dirty="0">
              <a:solidFill>
                <a:srgbClr val="C00000"/>
              </a:solidFill>
              <a:ea typeface="ＭＳ Ｐゴシック" charset="-128"/>
            </a:endParaRPr>
          </a:p>
        </p:txBody>
      </p:sp>
      <p:sp>
        <p:nvSpPr>
          <p:cNvPr id="18448" name="Rounded Rectangle 27"/>
          <p:cNvSpPr>
            <a:spLocks noChangeArrowheads="1"/>
          </p:cNvSpPr>
          <p:nvPr/>
        </p:nvSpPr>
        <p:spPr bwMode="auto">
          <a:xfrm>
            <a:off x="6934200" y="290988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Arts&amp;Humanities</a:t>
            </a:r>
          </a:p>
        </p:txBody>
      </p:sp>
      <p:sp>
        <p:nvSpPr>
          <p:cNvPr id="53" name="Rounded Rectangle 52"/>
          <p:cNvSpPr/>
          <p:nvPr/>
        </p:nvSpPr>
        <p:spPr bwMode="auto">
          <a:xfrm>
            <a:off x="4678363" y="26050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Statistics</a:t>
            </a:r>
          </a:p>
        </p:txBody>
      </p:sp>
      <p:sp>
        <p:nvSpPr>
          <p:cNvPr id="54" name="Rounded Rectangle 53"/>
          <p:cNvSpPr/>
          <p:nvPr/>
        </p:nvSpPr>
        <p:spPr bwMode="auto">
          <a:xfrm>
            <a:off x="4678363" y="29098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Science Elective</a:t>
            </a:r>
          </a:p>
        </p:txBody>
      </p:sp>
      <p:sp>
        <p:nvSpPr>
          <p:cNvPr id="56" name="Rounded Rectangle 55"/>
          <p:cNvSpPr/>
          <p:nvPr/>
        </p:nvSpPr>
        <p:spPr bwMode="auto">
          <a:xfrm>
            <a:off x="6934200" y="1919537"/>
            <a:ext cx="2057400" cy="533400"/>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Signal Processing (E250)</a:t>
            </a:r>
            <a:endParaRPr lang="en-US" sz="1400" b="1" i="0" dirty="0">
              <a:ln w="22225">
                <a:solidFill>
                  <a:schemeClr val="accent2"/>
                </a:solidFill>
                <a:prstDash val="solid"/>
              </a:ln>
              <a:solidFill>
                <a:schemeClr val="tx2"/>
              </a:solidFill>
              <a:ea typeface="ＭＳ Ｐゴシック" charset="-128"/>
            </a:endParaRPr>
          </a:p>
        </p:txBody>
      </p:sp>
      <p:sp>
        <p:nvSpPr>
          <p:cNvPr id="57" name="Rounded Rectangle 56"/>
          <p:cNvSpPr/>
          <p:nvPr/>
        </p:nvSpPr>
        <p:spPr bwMode="auto">
          <a:xfrm>
            <a:off x="170810" y="3442677"/>
            <a:ext cx="2057400" cy="530352"/>
          </a:xfrm>
          <a:prstGeom prst="roundRect">
            <a:avLst/>
          </a:prstGeom>
          <a:solidFill>
            <a:srgbClr val="A9C9FF"/>
          </a:solidFill>
          <a:ln w="9525" cap="flat" cmpd="sng" algn="ctr">
            <a:solidFill>
              <a:schemeClr val="tx1"/>
            </a:solidFill>
            <a:prstDash val="solid"/>
            <a:round/>
            <a:headEnd type="none" w="med" len="med"/>
            <a:tailEnd type="none" w="med" len="med"/>
          </a:ln>
          <a:effectLst/>
        </p:spPr>
        <p:txBody>
          <a:bodyPr anchor="ctr"/>
          <a:lstStyle/>
          <a:p>
            <a:pPr algn="ctr">
              <a:defRPr/>
            </a:pPr>
            <a:r>
              <a:rPr lang="en-US" sz="1400" i="0" dirty="0">
                <a:ln w="0"/>
                <a:solidFill>
                  <a:srgbClr val="C00000"/>
                </a:solidFill>
                <a:effectLst>
                  <a:outerShdw blurRad="38100" dist="19050" dir="2700000" algn="tl" rotWithShape="0">
                    <a:schemeClr val="dk1">
                      <a:alpha val="40000"/>
                    </a:schemeClr>
                  </a:outerShdw>
                </a:effectLst>
                <a:ea typeface="ＭＳ Ｐゴシック" charset="-128"/>
              </a:rPr>
              <a:t>Digital Design with FPGA’s (E315)</a:t>
            </a:r>
            <a:endParaRPr lang="en-US" sz="1200" b="1" i="0" dirty="0">
              <a:ln w="22225">
                <a:solidFill>
                  <a:schemeClr val="accent2"/>
                </a:solidFill>
                <a:prstDash val="solid"/>
              </a:ln>
              <a:solidFill>
                <a:srgbClr val="C00000"/>
              </a:solidFill>
              <a:ea typeface="ＭＳ Ｐゴシック" charset="-128"/>
            </a:endParaRPr>
          </a:p>
        </p:txBody>
      </p:sp>
      <p:sp>
        <p:nvSpPr>
          <p:cNvPr id="61" name="Rounded Rectangle 60"/>
          <p:cNvSpPr/>
          <p:nvPr/>
        </p:nvSpPr>
        <p:spPr bwMode="auto">
          <a:xfrm>
            <a:off x="2428530" y="3442677"/>
            <a:ext cx="2057400" cy="530352"/>
          </a:xfrm>
          <a:prstGeom prst="roundRect">
            <a:avLst/>
          </a:prstGeom>
          <a:solidFill>
            <a:srgbClr val="A9C9FF"/>
          </a:solidFill>
          <a:ln w="9525" cap="flat" cmpd="sng" algn="ctr">
            <a:solidFill>
              <a:schemeClr val="tx1"/>
            </a:solidFill>
            <a:prstDash val="solid"/>
            <a:round/>
            <a:headEnd type="none" w="med" len="med"/>
            <a:tailEnd type="none" w="med" len="med"/>
          </a:ln>
          <a:effectLst/>
        </p:spPr>
        <p:txBody>
          <a:bodyPr anchor="ctr"/>
          <a:lstStyle/>
          <a:p>
            <a:pPr algn="ctr">
              <a:defRPr/>
            </a:pPr>
            <a:r>
              <a:rPr lang="en-US" sz="1500" i="0" dirty="0">
                <a:ln w="0"/>
                <a:solidFill>
                  <a:srgbClr val="C00000"/>
                </a:solidFill>
                <a:effectLst>
                  <a:outerShdw blurRad="38100" dist="19050" dir="2700000" algn="tl" rotWithShape="0">
                    <a:schemeClr val="dk1">
                      <a:alpha val="40000"/>
                    </a:schemeClr>
                  </a:outerShdw>
                </a:effectLst>
                <a:ea typeface="ＭＳ Ｐゴシック" charset="-128"/>
              </a:rPr>
              <a:t>Intro to Modeling and </a:t>
            </a:r>
            <a:r>
              <a:rPr lang="en-US" sz="1500" i="0" dirty="0" err="1">
                <a:ln w="0"/>
                <a:solidFill>
                  <a:srgbClr val="C00000"/>
                </a:solidFill>
                <a:effectLst>
                  <a:outerShdw blurRad="38100" dist="19050" dir="2700000" algn="tl" rotWithShape="0">
                    <a:schemeClr val="dk1">
                      <a:alpha val="40000"/>
                    </a:schemeClr>
                  </a:outerShdw>
                </a:effectLst>
                <a:ea typeface="ＭＳ Ｐゴシック" charset="-128"/>
              </a:rPr>
              <a:t>Simuation</a:t>
            </a:r>
            <a:r>
              <a:rPr lang="en-US" sz="1500" i="0" dirty="0">
                <a:ln w="0"/>
                <a:solidFill>
                  <a:srgbClr val="C00000"/>
                </a:solidFill>
                <a:effectLst>
                  <a:outerShdw blurRad="38100" dist="19050" dir="2700000" algn="tl" rotWithShape="0">
                    <a:schemeClr val="dk1">
                      <a:alpha val="40000"/>
                    </a:schemeClr>
                  </a:outerShdw>
                </a:effectLst>
                <a:ea typeface="ＭＳ Ｐゴシック" charset="-128"/>
              </a:rPr>
              <a:t>(E332)</a:t>
            </a:r>
            <a:endParaRPr lang="en-US" sz="1500" b="1" i="0" dirty="0">
              <a:ln w="22225">
                <a:solidFill>
                  <a:schemeClr val="accent2"/>
                </a:solidFill>
                <a:prstDash val="solid"/>
              </a:ln>
              <a:solidFill>
                <a:srgbClr val="C00000"/>
              </a:solidFill>
              <a:ea typeface="ＭＳ Ｐゴシック" charset="-128"/>
            </a:endParaRPr>
          </a:p>
        </p:txBody>
      </p:sp>
      <p:sp>
        <p:nvSpPr>
          <p:cNvPr id="62" name="Rounded Rectangle 61"/>
          <p:cNvSpPr/>
          <p:nvPr/>
        </p:nvSpPr>
        <p:spPr bwMode="auto">
          <a:xfrm>
            <a:off x="2430484" y="4122615"/>
            <a:ext cx="2057400" cy="533400"/>
          </a:xfrm>
          <a:prstGeom prst="roundRect">
            <a:avLst/>
          </a:prstGeom>
          <a:solidFill>
            <a:srgbClr val="A9C9FF"/>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rgbClr val="C00000"/>
                </a:solidFill>
                <a:effectLst>
                  <a:outerShdw blurRad="38100" dist="19050" dir="2700000" algn="tl" rotWithShape="0">
                    <a:schemeClr val="dk1">
                      <a:alpha val="40000"/>
                    </a:schemeClr>
                  </a:outerShdw>
                </a:effectLst>
                <a:ea typeface="ＭＳ Ｐゴシック" charset="-128"/>
              </a:rPr>
              <a:t>Circuits and Digital Systems (E311)</a:t>
            </a:r>
            <a:endParaRPr lang="en-US" sz="1400" b="1" i="0" dirty="0">
              <a:ln w="22225">
                <a:solidFill>
                  <a:schemeClr val="accent2"/>
                </a:solidFill>
                <a:prstDash val="solid"/>
              </a:ln>
              <a:solidFill>
                <a:srgbClr val="C00000"/>
              </a:solidFill>
              <a:ea typeface="ＭＳ Ｐゴシック" charset="-128"/>
            </a:endParaRPr>
          </a:p>
        </p:txBody>
      </p:sp>
      <p:sp>
        <p:nvSpPr>
          <p:cNvPr id="65" name="Rounded Rectangle 64"/>
          <p:cNvSpPr/>
          <p:nvPr/>
        </p:nvSpPr>
        <p:spPr bwMode="auto">
          <a:xfrm>
            <a:off x="4682342" y="3442677"/>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Eng</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 Capstone Design (490)</a:t>
            </a:r>
            <a:endParaRPr lang="en-US" sz="1400" b="1" i="0" dirty="0">
              <a:ln w="22225">
                <a:solidFill>
                  <a:schemeClr val="accent2"/>
                </a:solidFill>
                <a:prstDash val="solid"/>
              </a:ln>
              <a:solidFill>
                <a:schemeClr val="tx2"/>
              </a:solidFill>
              <a:ea typeface="ＭＳ Ｐゴシック" charset="-128"/>
            </a:endParaRPr>
          </a:p>
        </p:txBody>
      </p:sp>
      <p:sp>
        <p:nvSpPr>
          <p:cNvPr id="67" name="Rounded Rectangle 66"/>
          <p:cNvSpPr/>
          <p:nvPr/>
        </p:nvSpPr>
        <p:spPr bwMode="auto">
          <a:xfrm>
            <a:off x="6934200" y="3444631"/>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Eng</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 Capstone Design (491)</a:t>
            </a:r>
            <a:endParaRPr lang="en-US" sz="1400" b="1" i="0" dirty="0">
              <a:ln w="22225">
                <a:solidFill>
                  <a:schemeClr val="accent2"/>
                </a:solidFill>
                <a:prstDash val="solid"/>
              </a:ln>
              <a:solidFill>
                <a:schemeClr val="tx2"/>
              </a:solidFill>
              <a:ea typeface="ＭＳ Ｐゴシック" charset="-128"/>
            </a:endParaRPr>
          </a:p>
        </p:txBody>
      </p:sp>
      <p:sp>
        <p:nvSpPr>
          <p:cNvPr id="70" name="Rounded Rectangle 69"/>
          <p:cNvSpPr/>
          <p:nvPr/>
        </p:nvSpPr>
        <p:spPr bwMode="auto">
          <a:xfrm>
            <a:off x="173038" y="549433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Math/</a:t>
            </a:r>
            <a:r>
              <a:rPr lang="en-US" sz="1600" i="0" dirty="0" err="1">
                <a:solidFill>
                  <a:srgbClr val="C00000"/>
                </a:solidFill>
                <a:ea typeface="ＭＳ Ｐゴシック" charset="-128"/>
              </a:rPr>
              <a:t>Sci</a:t>
            </a:r>
            <a:r>
              <a:rPr lang="en-US" sz="1600" i="0" dirty="0">
                <a:solidFill>
                  <a:srgbClr val="C00000"/>
                </a:solidFill>
                <a:ea typeface="ＭＳ Ｐゴシック" charset="-128"/>
              </a:rPr>
              <a:t> Elective</a:t>
            </a:r>
          </a:p>
        </p:txBody>
      </p:sp>
      <p:sp>
        <p:nvSpPr>
          <p:cNvPr id="18458" name="Rounded Rectangle 70"/>
          <p:cNvSpPr>
            <a:spLocks noChangeArrowheads="1"/>
          </p:cNvSpPr>
          <p:nvPr/>
        </p:nvSpPr>
        <p:spPr bwMode="auto">
          <a:xfrm>
            <a:off x="173038" y="579913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Language/Culture</a:t>
            </a:r>
          </a:p>
        </p:txBody>
      </p:sp>
      <p:sp>
        <p:nvSpPr>
          <p:cNvPr id="18459" name="Rounded Rectangle 71"/>
          <p:cNvSpPr>
            <a:spLocks noChangeArrowheads="1"/>
          </p:cNvSpPr>
          <p:nvPr/>
        </p:nvSpPr>
        <p:spPr bwMode="auto">
          <a:xfrm>
            <a:off x="6934200" y="5495925"/>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Sci&amp;Humanities</a:t>
            </a:r>
          </a:p>
        </p:txBody>
      </p:sp>
      <p:sp>
        <p:nvSpPr>
          <p:cNvPr id="18460" name="Rounded Rectangle 72"/>
          <p:cNvSpPr>
            <a:spLocks noChangeArrowheads="1"/>
          </p:cNvSpPr>
          <p:nvPr/>
        </p:nvSpPr>
        <p:spPr bwMode="auto">
          <a:xfrm>
            <a:off x="6934200" y="579913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Arts&amp;Humanities</a:t>
            </a:r>
          </a:p>
        </p:txBody>
      </p:sp>
      <p:sp>
        <p:nvSpPr>
          <p:cNvPr id="74" name="Rounded Rectangle 73"/>
          <p:cNvSpPr/>
          <p:nvPr/>
        </p:nvSpPr>
        <p:spPr bwMode="auto">
          <a:xfrm>
            <a:off x="2428875" y="5494338"/>
            <a:ext cx="2057400" cy="228600"/>
          </a:xfrm>
          <a:prstGeom prst="roundRect">
            <a:avLst/>
          </a:prstGeom>
          <a:solidFill>
            <a:schemeClr val="tx2">
              <a:lumMod val="90000"/>
            </a:schemeClr>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solidFill>
                  <a:srgbClr val="C00000"/>
                </a:solidFill>
                <a:ea typeface="ＭＳ Ｐゴシック" charset="-128"/>
              </a:rPr>
              <a:t>Engr</a:t>
            </a:r>
            <a:r>
              <a:rPr lang="en-US" sz="1600" i="0" dirty="0">
                <a:solidFill>
                  <a:srgbClr val="C00000"/>
                </a:solidFill>
                <a:ea typeface="ＭＳ Ｐゴシック" charset="-128"/>
              </a:rPr>
              <a:t> Elective</a:t>
            </a:r>
          </a:p>
        </p:txBody>
      </p:sp>
      <p:sp>
        <p:nvSpPr>
          <p:cNvPr id="18462" name="Rounded Rectangle 74"/>
          <p:cNvSpPr>
            <a:spLocks noChangeArrowheads="1"/>
          </p:cNvSpPr>
          <p:nvPr/>
        </p:nvSpPr>
        <p:spPr bwMode="auto">
          <a:xfrm>
            <a:off x="2428875" y="579913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Language/Culture</a:t>
            </a:r>
          </a:p>
        </p:txBody>
      </p:sp>
      <p:sp>
        <p:nvSpPr>
          <p:cNvPr id="18463" name="Rounded Rectangle 76"/>
          <p:cNvSpPr>
            <a:spLocks noChangeArrowheads="1"/>
          </p:cNvSpPr>
          <p:nvPr/>
        </p:nvSpPr>
        <p:spPr bwMode="auto">
          <a:xfrm>
            <a:off x="4678363" y="579913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Sci&amp;Humanities</a:t>
            </a:r>
          </a:p>
        </p:txBody>
      </p:sp>
      <p:sp>
        <p:nvSpPr>
          <p:cNvPr id="79" name="Rounded Rectangle 78"/>
          <p:cNvSpPr/>
          <p:nvPr/>
        </p:nvSpPr>
        <p:spPr bwMode="auto">
          <a:xfrm>
            <a:off x="172764" y="4122615"/>
            <a:ext cx="2057400" cy="533400"/>
          </a:xfrm>
          <a:prstGeom prst="roundRect">
            <a:avLst/>
          </a:prstGeom>
          <a:solidFill>
            <a:srgbClr val="A9C9FF"/>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rgbClr val="C00000"/>
                </a:solidFill>
                <a:effectLst>
                  <a:outerShdw blurRad="38100" dist="19050" dir="2700000" algn="tl" rotWithShape="0">
                    <a:schemeClr val="dk1">
                      <a:alpha val="40000"/>
                    </a:schemeClr>
                  </a:outerShdw>
                </a:effectLst>
                <a:ea typeface="ＭＳ Ｐゴシック" charset="-128"/>
              </a:rPr>
              <a:t>Advanced </a:t>
            </a:r>
            <a:r>
              <a:rPr lang="en-US" sz="1600" i="0" dirty="0" err="1">
                <a:ln w="0"/>
                <a:solidFill>
                  <a:srgbClr val="C00000"/>
                </a:solidFill>
                <a:effectLst>
                  <a:outerShdw blurRad="38100" dist="19050" dir="2700000" algn="tl" rotWithShape="0">
                    <a:schemeClr val="dk1">
                      <a:alpha val="40000"/>
                    </a:schemeClr>
                  </a:outerShdw>
                </a:effectLst>
                <a:ea typeface="ＭＳ Ｐゴシック" charset="-128"/>
              </a:rPr>
              <a:t>Eng</a:t>
            </a:r>
            <a:r>
              <a:rPr lang="en-US" sz="1600" i="0" dirty="0">
                <a:ln w="0"/>
                <a:solidFill>
                  <a:srgbClr val="C00000"/>
                </a:solidFill>
                <a:effectLst>
                  <a:outerShdw blurRad="38100" dist="19050" dir="2700000" algn="tl" rotWithShape="0">
                    <a:schemeClr val="dk1">
                      <a:alpha val="40000"/>
                    </a:schemeClr>
                  </a:outerShdw>
                </a:effectLst>
                <a:ea typeface="ＭＳ Ｐゴシック" charset="-128"/>
              </a:rPr>
              <a:t> Mathematics (E331)</a:t>
            </a:r>
            <a:endParaRPr lang="en-US" sz="1400" b="1" i="0" dirty="0">
              <a:ln w="22225">
                <a:solidFill>
                  <a:schemeClr val="accent2"/>
                </a:solidFill>
                <a:prstDash val="solid"/>
              </a:ln>
              <a:solidFill>
                <a:srgbClr val="C00000"/>
              </a:solidFill>
              <a:ea typeface="ＭＳ Ｐゴシック" charset="-128"/>
            </a:endParaRPr>
          </a:p>
        </p:txBody>
      </p:sp>
      <p:sp>
        <p:nvSpPr>
          <p:cNvPr id="80" name="Rounded Rectangle 79"/>
          <p:cNvSpPr/>
          <p:nvPr/>
        </p:nvSpPr>
        <p:spPr bwMode="auto">
          <a:xfrm>
            <a:off x="172764" y="4808415"/>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Advanced Cyber-Physical Sys (E312)</a:t>
            </a:r>
            <a:endParaRPr lang="en-US" sz="1600" b="1" i="0" dirty="0">
              <a:ln w="22225">
                <a:solidFill>
                  <a:schemeClr val="accent2"/>
                </a:solidFill>
                <a:prstDash val="solid"/>
              </a:ln>
              <a:solidFill>
                <a:schemeClr val="tx2"/>
              </a:solidFill>
              <a:ea typeface="ＭＳ Ｐゴシック" charset="-128"/>
            </a:endParaRPr>
          </a:p>
        </p:txBody>
      </p:sp>
      <p:sp>
        <p:nvSpPr>
          <p:cNvPr id="81" name="Rounded Rectangle 80"/>
          <p:cNvSpPr/>
          <p:nvPr/>
        </p:nvSpPr>
        <p:spPr bwMode="auto">
          <a:xfrm>
            <a:off x="2428530" y="4800601"/>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Robotics 1 (E325)</a:t>
            </a:r>
            <a:endParaRPr lang="en-US" sz="1600" b="1" i="0" dirty="0">
              <a:ln w="22225">
                <a:solidFill>
                  <a:schemeClr val="accent2"/>
                </a:solidFill>
                <a:prstDash val="solid"/>
              </a:ln>
              <a:solidFill>
                <a:schemeClr val="tx2"/>
              </a:solidFill>
              <a:ea typeface="ＭＳ Ｐゴシック" charset="-128"/>
            </a:endParaRPr>
          </a:p>
        </p:txBody>
      </p:sp>
      <p:sp>
        <p:nvSpPr>
          <p:cNvPr id="82" name="Rounded Rectangle 81"/>
          <p:cNvSpPr/>
          <p:nvPr/>
        </p:nvSpPr>
        <p:spPr bwMode="auto">
          <a:xfrm>
            <a:off x="4641310" y="4122615"/>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Robotics 2 (E326)</a:t>
            </a:r>
            <a:endParaRPr lang="en-US" sz="1600" b="1" i="0" dirty="0">
              <a:ln w="22225">
                <a:solidFill>
                  <a:schemeClr val="accent2"/>
                </a:solidFill>
                <a:prstDash val="solid"/>
              </a:ln>
              <a:solidFill>
                <a:schemeClr val="tx2"/>
              </a:solidFill>
              <a:ea typeface="ＭＳ Ｐゴシック" charset="-128"/>
            </a:endParaRPr>
          </a:p>
        </p:txBody>
      </p:sp>
      <p:sp>
        <p:nvSpPr>
          <p:cNvPr id="83" name="Rounded Rectangle 82"/>
          <p:cNvSpPr/>
          <p:nvPr/>
        </p:nvSpPr>
        <p:spPr bwMode="auto">
          <a:xfrm>
            <a:off x="4678433" y="4808415"/>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Internet of Things (E323)</a:t>
            </a:r>
            <a:endParaRPr lang="en-US" sz="1600" b="1" i="0" dirty="0">
              <a:ln w="22225">
                <a:solidFill>
                  <a:schemeClr val="accent2"/>
                </a:solidFill>
                <a:prstDash val="solid"/>
              </a:ln>
              <a:solidFill>
                <a:schemeClr val="tx2"/>
              </a:solidFill>
              <a:ea typeface="ＭＳ Ｐゴシック" charset="-128"/>
            </a:endParaRPr>
          </a:p>
        </p:txBody>
      </p:sp>
      <p:sp>
        <p:nvSpPr>
          <p:cNvPr id="84" name="Rounded Rectangle 83"/>
          <p:cNvSpPr/>
          <p:nvPr/>
        </p:nvSpPr>
        <p:spPr bwMode="auto">
          <a:xfrm>
            <a:off x="6936154" y="4122615"/>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Automatic Fab Mach (E327)</a:t>
            </a:r>
            <a:endParaRPr lang="en-US" sz="1600" b="1" i="0" dirty="0">
              <a:ln w="22225">
                <a:solidFill>
                  <a:schemeClr val="accent2"/>
                </a:solidFill>
                <a:prstDash val="solid"/>
              </a:ln>
              <a:solidFill>
                <a:schemeClr val="tx2"/>
              </a:solidFill>
              <a:ea typeface="ＭＳ Ｐゴシック" charset="-128"/>
            </a:endParaRPr>
          </a:p>
        </p:txBody>
      </p:sp>
      <p:sp>
        <p:nvSpPr>
          <p:cNvPr id="85" name="Rounded Rectangle 84"/>
          <p:cNvSpPr/>
          <p:nvPr/>
        </p:nvSpPr>
        <p:spPr bwMode="auto">
          <a:xfrm>
            <a:off x="6973277" y="4808415"/>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Smart </a:t>
            </a: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Envments</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 (E324)</a:t>
            </a:r>
            <a:endParaRPr lang="en-US" sz="1600" b="1" i="0" dirty="0">
              <a:ln w="22225">
                <a:solidFill>
                  <a:schemeClr val="accent2"/>
                </a:solidFill>
                <a:prstDash val="solid"/>
              </a:ln>
              <a:solidFill>
                <a:schemeClr val="tx2"/>
              </a:solidFill>
              <a:ea typeface="ＭＳ Ｐゴシック" charset="-128"/>
            </a:endParaRPr>
          </a:p>
        </p:txBody>
      </p:sp>
      <p:sp>
        <p:nvSpPr>
          <p:cNvPr id="86" name="Rounded Rectangle 85"/>
          <p:cNvSpPr/>
          <p:nvPr/>
        </p:nvSpPr>
        <p:spPr bwMode="auto">
          <a:xfrm>
            <a:off x="4678363" y="5491163"/>
            <a:ext cx="2057400" cy="228600"/>
          </a:xfrm>
          <a:prstGeom prst="roundRect">
            <a:avLst/>
          </a:prstGeom>
          <a:solidFill>
            <a:schemeClr val="tx2">
              <a:lumMod val="90000"/>
            </a:schemeClr>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solidFill>
                  <a:srgbClr val="C00000"/>
                </a:solidFill>
                <a:ea typeface="ＭＳ Ｐゴシック" charset="-128"/>
              </a:rPr>
              <a:t>Engr</a:t>
            </a:r>
            <a:r>
              <a:rPr lang="en-US" sz="1600" i="0" dirty="0">
                <a:solidFill>
                  <a:srgbClr val="C00000"/>
                </a:solidFill>
                <a:ea typeface="ＭＳ Ｐゴシック" charset="-128"/>
              </a:rPr>
              <a:t> Elective</a:t>
            </a:r>
          </a:p>
        </p:txBody>
      </p:sp>
      <p:sp>
        <p:nvSpPr>
          <p:cNvPr id="3" name="Rounded Rectangle 2"/>
          <p:cNvSpPr/>
          <p:nvPr/>
        </p:nvSpPr>
        <p:spPr bwMode="auto">
          <a:xfrm>
            <a:off x="4622455" y="508188"/>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3" name="Rounded Rectangle 42"/>
          <p:cNvSpPr/>
          <p:nvPr/>
        </p:nvSpPr>
        <p:spPr bwMode="auto">
          <a:xfrm>
            <a:off x="2368551" y="508188"/>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4" name="Rounded Rectangle 43"/>
          <p:cNvSpPr/>
          <p:nvPr/>
        </p:nvSpPr>
        <p:spPr bwMode="auto">
          <a:xfrm>
            <a:off x="114647" y="508187"/>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5" name="Rounded Rectangle 44"/>
          <p:cNvSpPr/>
          <p:nvPr/>
        </p:nvSpPr>
        <p:spPr bwMode="auto">
          <a:xfrm>
            <a:off x="6870090" y="508187"/>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6" name="Rounded Rectangle 45"/>
          <p:cNvSpPr/>
          <p:nvPr/>
        </p:nvSpPr>
        <p:spPr bwMode="auto">
          <a:xfrm>
            <a:off x="127728" y="3375580"/>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7" name="Rounded Rectangle 46"/>
          <p:cNvSpPr/>
          <p:nvPr/>
        </p:nvSpPr>
        <p:spPr bwMode="auto">
          <a:xfrm>
            <a:off x="2383494" y="3375580"/>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8" name="Rounded Rectangle 47"/>
          <p:cNvSpPr/>
          <p:nvPr/>
        </p:nvSpPr>
        <p:spPr bwMode="auto">
          <a:xfrm>
            <a:off x="4630748" y="3375579"/>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9" name="Rounded Rectangle 48"/>
          <p:cNvSpPr/>
          <p:nvPr/>
        </p:nvSpPr>
        <p:spPr bwMode="auto">
          <a:xfrm>
            <a:off x="6886514" y="3387001"/>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cxnSp>
        <p:nvCxnSpPr>
          <p:cNvPr id="50" name="Straight Connector 49"/>
          <p:cNvCxnSpPr/>
          <p:nvPr/>
        </p:nvCxnSpPr>
        <p:spPr bwMode="auto">
          <a:xfrm>
            <a:off x="4572000" y="609600"/>
            <a:ext cx="0" cy="5410200"/>
          </a:xfrm>
          <a:prstGeom prst="line">
            <a:avLst/>
          </a:prstGeom>
          <a:solidFill>
            <a:schemeClr val="accent1"/>
          </a:solidFill>
          <a:ln w="15875"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a:off x="170810" y="3276600"/>
            <a:ext cx="8859867" cy="0"/>
          </a:xfrm>
          <a:prstGeom prst="line">
            <a:avLst/>
          </a:prstGeom>
          <a:solidFill>
            <a:schemeClr val="accent1"/>
          </a:solidFill>
          <a:ln w="1587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2964716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306388" y="9525"/>
            <a:ext cx="8382000" cy="461963"/>
          </a:xfrm>
        </p:spPr>
        <p:txBody>
          <a:bodyPr/>
          <a:lstStyle/>
          <a:p>
            <a:r>
              <a:rPr lang="en-US" altLang="x-none" dirty="0">
                <a:ea typeface="MS PGothic" charset="-128"/>
                <a:cs typeface="ＭＳ Ｐゴシック" charset="-128"/>
              </a:rPr>
              <a:t>Typical Degree Map - Bioengineering</a:t>
            </a:r>
            <a:endParaRPr lang="x-none" altLang="x-none" dirty="0">
              <a:ea typeface="MS PGothic" charset="-128"/>
              <a:cs typeface="ＭＳ Ｐゴシック" charset="-128"/>
            </a:endParaRPr>
          </a:p>
        </p:txBody>
      </p:sp>
      <p:sp>
        <p:nvSpPr>
          <p:cNvPr id="4" name="Rounded Rectangle 3"/>
          <p:cNvSpPr/>
          <p:nvPr/>
        </p:nvSpPr>
        <p:spPr bwMode="auto">
          <a:xfrm>
            <a:off x="170810" y="541215"/>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Eng</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 Innovation and Design (101)</a:t>
            </a:r>
            <a:endParaRPr lang="en-US" sz="1400" b="1" i="0" dirty="0">
              <a:ln w="22225">
                <a:solidFill>
                  <a:schemeClr val="accent2"/>
                </a:solidFill>
                <a:prstDash val="solid"/>
              </a:ln>
              <a:solidFill>
                <a:schemeClr val="tx2"/>
              </a:solidFill>
              <a:ea typeface="ＭＳ Ｐゴシック" charset="-128"/>
            </a:endParaRPr>
          </a:p>
        </p:txBody>
      </p:sp>
      <p:sp>
        <p:nvSpPr>
          <p:cNvPr id="18435" name="Rounded Rectangle 4"/>
          <p:cNvSpPr>
            <a:spLocks noChangeArrowheads="1"/>
          </p:cNvSpPr>
          <p:nvPr/>
        </p:nvSpPr>
        <p:spPr bwMode="auto">
          <a:xfrm>
            <a:off x="173038" y="123348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English Comp</a:t>
            </a:r>
          </a:p>
        </p:txBody>
      </p:sp>
      <p:sp>
        <p:nvSpPr>
          <p:cNvPr id="8" name="Rounded Rectangle 7"/>
          <p:cNvSpPr/>
          <p:nvPr/>
        </p:nvSpPr>
        <p:spPr bwMode="auto">
          <a:xfrm>
            <a:off x="174625" y="19192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Calculus I</a:t>
            </a:r>
          </a:p>
        </p:txBody>
      </p:sp>
      <p:sp>
        <p:nvSpPr>
          <p:cNvPr id="9" name="Rounded Rectangle 8"/>
          <p:cNvSpPr/>
          <p:nvPr/>
        </p:nvSpPr>
        <p:spPr bwMode="auto">
          <a:xfrm>
            <a:off x="174625" y="22240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Physics I</a:t>
            </a:r>
          </a:p>
        </p:txBody>
      </p:sp>
      <p:sp>
        <p:nvSpPr>
          <p:cNvPr id="10" name="Rounded Rectangle 9"/>
          <p:cNvSpPr/>
          <p:nvPr/>
        </p:nvSpPr>
        <p:spPr bwMode="auto">
          <a:xfrm>
            <a:off x="2428530" y="541215"/>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Eng</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 Computer Architectures (110)</a:t>
            </a:r>
            <a:endParaRPr lang="en-US" sz="1400" b="1" i="0" dirty="0">
              <a:ln w="22225">
                <a:solidFill>
                  <a:schemeClr val="accent2"/>
                </a:solidFill>
                <a:prstDash val="solid"/>
              </a:ln>
              <a:solidFill>
                <a:schemeClr val="tx2"/>
              </a:solidFill>
              <a:ea typeface="ＭＳ Ｐゴシック" charset="-128"/>
            </a:endParaRPr>
          </a:p>
        </p:txBody>
      </p:sp>
      <p:sp>
        <p:nvSpPr>
          <p:cNvPr id="11" name="Rounded Rectangle 10"/>
          <p:cNvSpPr/>
          <p:nvPr/>
        </p:nvSpPr>
        <p:spPr bwMode="auto">
          <a:xfrm>
            <a:off x="2430484" y="1233737"/>
            <a:ext cx="2057400" cy="533400"/>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Software Systems Engineering (111)</a:t>
            </a:r>
            <a:endParaRPr lang="en-US" sz="1400" b="1" i="0" dirty="0">
              <a:ln w="22225">
                <a:solidFill>
                  <a:schemeClr val="accent2"/>
                </a:solidFill>
                <a:prstDash val="solid"/>
              </a:ln>
              <a:solidFill>
                <a:schemeClr val="tx2"/>
              </a:solidFill>
              <a:ea typeface="ＭＳ Ｐゴシック" charset="-128"/>
            </a:endParaRPr>
          </a:p>
        </p:txBody>
      </p:sp>
      <p:sp>
        <p:nvSpPr>
          <p:cNvPr id="12" name="Rounded Rectangle 11"/>
          <p:cNvSpPr/>
          <p:nvPr/>
        </p:nvSpPr>
        <p:spPr bwMode="auto">
          <a:xfrm>
            <a:off x="2430463" y="19192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Calculus II</a:t>
            </a:r>
          </a:p>
        </p:txBody>
      </p:sp>
      <p:sp>
        <p:nvSpPr>
          <p:cNvPr id="13" name="Rounded Rectangle 12"/>
          <p:cNvSpPr/>
          <p:nvPr/>
        </p:nvSpPr>
        <p:spPr bwMode="auto">
          <a:xfrm>
            <a:off x="2430463" y="22240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Physics II</a:t>
            </a:r>
          </a:p>
        </p:txBody>
      </p:sp>
      <p:sp>
        <p:nvSpPr>
          <p:cNvPr id="14" name="Rounded Rectangle 13"/>
          <p:cNvSpPr/>
          <p:nvPr/>
        </p:nvSpPr>
        <p:spPr bwMode="auto">
          <a:xfrm>
            <a:off x="4682342" y="541215"/>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Computer Systems Engineering (201)</a:t>
            </a:r>
            <a:endParaRPr lang="en-US" sz="1400" b="1" i="0" dirty="0">
              <a:ln w="22225">
                <a:solidFill>
                  <a:schemeClr val="accent2"/>
                </a:solidFill>
                <a:prstDash val="solid"/>
              </a:ln>
              <a:solidFill>
                <a:schemeClr val="tx2"/>
              </a:solidFill>
              <a:ea typeface="ＭＳ Ｐゴシック" charset="-128"/>
            </a:endParaRPr>
          </a:p>
        </p:txBody>
      </p:sp>
      <p:sp>
        <p:nvSpPr>
          <p:cNvPr id="15" name="Rounded Rectangle 14"/>
          <p:cNvSpPr/>
          <p:nvPr/>
        </p:nvSpPr>
        <p:spPr bwMode="auto">
          <a:xfrm>
            <a:off x="4684296" y="1233737"/>
            <a:ext cx="2057400" cy="533400"/>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Intelligent Systems Engineering I (211)</a:t>
            </a:r>
            <a:endParaRPr lang="en-US" sz="1400" b="1" i="0" dirty="0">
              <a:ln w="22225">
                <a:solidFill>
                  <a:schemeClr val="accent2"/>
                </a:solidFill>
                <a:prstDash val="solid"/>
              </a:ln>
              <a:solidFill>
                <a:schemeClr val="tx2"/>
              </a:solidFill>
              <a:ea typeface="ＭＳ Ｐゴシック" charset="-128"/>
            </a:endParaRPr>
          </a:p>
        </p:txBody>
      </p:sp>
      <p:sp>
        <p:nvSpPr>
          <p:cNvPr id="18" name="Rounded Rectangle 17"/>
          <p:cNvSpPr/>
          <p:nvPr/>
        </p:nvSpPr>
        <p:spPr bwMode="auto">
          <a:xfrm>
            <a:off x="6934200" y="543169"/>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Eng</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 Cyber-Physical Systems (210)</a:t>
            </a:r>
            <a:endParaRPr lang="en-US" sz="1400" b="1" i="0" dirty="0">
              <a:ln w="22225">
                <a:solidFill>
                  <a:schemeClr val="accent2"/>
                </a:solidFill>
                <a:prstDash val="solid"/>
              </a:ln>
              <a:solidFill>
                <a:schemeClr val="tx2"/>
              </a:solidFill>
              <a:ea typeface="ＭＳ Ｐゴシック" charset="-128"/>
            </a:endParaRPr>
          </a:p>
        </p:txBody>
      </p:sp>
      <p:sp>
        <p:nvSpPr>
          <p:cNvPr id="19" name="Rounded Rectangle 18"/>
          <p:cNvSpPr/>
          <p:nvPr/>
        </p:nvSpPr>
        <p:spPr bwMode="auto">
          <a:xfrm>
            <a:off x="6934200" y="1898030"/>
            <a:ext cx="2057400" cy="5334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solidFill>
                  <a:srgbClr val="C00000"/>
                </a:solidFill>
              </a:rPr>
              <a:t>Chem</a:t>
            </a:r>
            <a:r>
              <a:rPr lang="en-US" sz="1600" i="0" dirty="0">
                <a:solidFill>
                  <a:srgbClr val="C00000"/>
                </a:solidFill>
              </a:rPr>
              <a:t> I (C117) without lab</a:t>
            </a:r>
            <a:endParaRPr lang="en-US" sz="1050" b="1" i="0" dirty="0">
              <a:ln w="22225">
                <a:solidFill>
                  <a:schemeClr val="accent2"/>
                </a:solidFill>
                <a:prstDash val="solid"/>
              </a:ln>
              <a:solidFill>
                <a:srgbClr val="C00000"/>
              </a:solidFill>
              <a:ea typeface="ＭＳ Ｐゴシック" charset="-128"/>
            </a:endParaRPr>
          </a:p>
        </p:txBody>
      </p:sp>
      <p:sp>
        <p:nvSpPr>
          <p:cNvPr id="22" name="Rounded Rectangle 21"/>
          <p:cNvSpPr/>
          <p:nvPr/>
        </p:nvSpPr>
        <p:spPr bwMode="auto">
          <a:xfrm>
            <a:off x="4684296" y="1919537"/>
            <a:ext cx="2057400" cy="533400"/>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200" i="0" dirty="0">
                <a:ln w="0"/>
                <a:solidFill>
                  <a:schemeClr val="tx2"/>
                </a:solidFill>
                <a:effectLst>
                  <a:outerShdw blurRad="38100" dist="19050" dir="2700000" algn="tl" rotWithShape="0">
                    <a:schemeClr val="dk1">
                      <a:alpha val="40000"/>
                    </a:schemeClr>
                  </a:outerShdw>
                </a:effectLst>
                <a:ea typeface="ＭＳ Ｐゴシック" charset="-128"/>
              </a:rPr>
              <a:t>Professionalization and Ethics (299 &amp; 395)</a:t>
            </a:r>
            <a:endParaRPr lang="en-US" sz="1100" b="1" i="0" dirty="0">
              <a:ln w="22225">
                <a:solidFill>
                  <a:schemeClr val="accent2"/>
                </a:solidFill>
                <a:prstDash val="solid"/>
              </a:ln>
              <a:solidFill>
                <a:schemeClr val="tx2"/>
              </a:solidFill>
              <a:ea typeface="ＭＳ Ｐゴシック" charset="-128"/>
            </a:endParaRPr>
          </a:p>
        </p:txBody>
      </p:sp>
      <p:sp>
        <p:nvSpPr>
          <p:cNvPr id="27" name="Rounded Rectangle 26"/>
          <p:cNvSpPr/>
          <p:nvPr/>
        </p:nvSpPr>
        <p:spPr bwMode="auto">
          <a:xfrm>
            <a:off x="6934200" y="2606675"/>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400" i="0" dirty="0">
                <a:solidFill>
                  <a:srgbClr val="C00000"/>
                </a:solidFill>
                <a:ea typeface="ＭＳ Ｐゴシック" charset="-128"/>
              </a:rPr>
              <a:t>Differential </a:t>
            </a:r>
            <a:r>
              <a:rPr lang="en-US" sz="1400" i="0" dirty="0" err="1">
                <a:solidFill>
                  <a:srgbClr val="C00000"/>
                </a:solidFill>
                <a:ea typeface="ＭＳ Ｐゴシック" charset="-128"/>
              </a:rPr>
              <a:t>Eqn</a:t>
            </a:r>
            <a:r>
              <a:rPr lang="en-US" sz="1400" i="0" dirty="0">
                <a:solidFill>
                  <a:srgbClr val="C00000"/>
                </a:solidFill>
                <a:ea typeface="ＭＳ Ｐゴシック" charset="-128"/>
              </a:rPr>
              <a:t> (M343)</a:t>
            </a:r>
          </a:p>
        </p:txBody>
      </p:sp>
      <p:sp>
        <p:nvSpPr>
          <p:cNvPr id="18448" name="Rounded Rectangle 27"/>
          <p:cNvSpPr>
            <a:spLocks noChangeArrowheads="1"/>
          </p:cNvSpPr>
          <p:nvPr/>
        </p:nvSpPr>
        <p:spPr bwMode="auto">
          <a:xfrm>
            <a:off x="6934200" y="290988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Arts&amp;Humanities</a:t>
            </a:r>
          </a:p>
        </p:txBody>
      </p:sp>
      <p:sp>
        <p:nvSpPr>
          <p:cNvPr id="53" name="Rounded Rectangle 52"/>
          <p:cNvSpPr/>
          <p:nvPr/>
        </p:nvSpPr>
        <p:spPr bwMode="auto">
          <a:xfrm>
            <a:off x="4678363" y="26050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Statistics</a:t>
            </a:r>
          </a:p>
        </p:txBody>
      </p:sp>
      <p:sp>
        <p:nvSpPr>
          <p:cNvPr id="54" name="Rounded Rectangle 53"/>
          <p:cNvSpPr/>
          <p:nvPr/>
        </p:nvSpPr>
        <p:spPr bwMode="auto">
          <a:xfrm>
            <a:off x="4678363" y="29098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Bio I (BIOL-L 112)</a:t>
            </a:r>
          </a:p>
        </p:txBody>
      </p:sp>
      <p:sp>
        <p:nvSpPr>
          <p:cNvPr id="56" name="Rounded Rectangle 55"/>
          <p:cNvSpPr/>
          <p:nvPr/>
        </p:nvSpPr>
        <p:spPr bwMode="auto">
          <a:xfrm>
            <a:off x="6945815" y="1195388"/>
            <a:ext cx="2057400" cy="533400"/>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Signal Processing (250)</a:t>
            </a:r>
            <a:endParaRPr lang="en-US" sz="1400" b="1" i="0" dirty="0">
              <a:ln w="22225">
                <a:solidFill>
                  <a:schemeClr val="accent2"/>
                </a:solidFill>
                <a:prstDash val="solid"/>
              </a:ln>
              <a:solidFill>
                <a:schemeClr val="tx2"/>
              </a:solidFill>
              <a:ea typeface="ＭＳ Ｐゴシック" charset="-128"/>
            </a:endParaRPr>
          </a:p>
        </p:txBody>
      </p:sp>
      <p:sp>
        <p:nvSpPr>
          <p:cNvPr id="57" name="Rounded Rectangle 56"/>
          <p:cNvSpPr/>
          <p:nvPr/>
        </p:nvSpPr>
        <p:spPr bwMode="auto">
          <a:xfrm>
            <a:off x="170810" y="3442677"/>
            <a:ext cx="2057400" cy="530352"/>
          </a:xfrm>
          <a:prstGeom prst="roundRect">
            <a:avLst/>
          </a:prstGeom>
          <a:solidFill>
            <a:srgbClr val="A9C9FF"/>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rgbClr val="C00000"/>
                </a:solidFill>
                <a:effectLst>
                  <a:outerShdw blurRad="38100" dist="19050" dir="2700000" algn="tl" rotWithShape="0">
                    <a:schemeClr val="dk1">
                      <a:alpha val="40000"/>
                    </a:schemeClr>
                  </a:outerShdw>
                </a:effectLst>
                <a:ea typeface="ＭＳ Ｐゴシック" charset="-128"/>
              </a:rPr>
              <a:t>Advanced </a:t>
            </a:r>
            <a:r>
              <a:rPr lang="en-US" sz="1600" i="0" dirty="0" err="1">
                <a:ln w="0"/>
                <a:solidFill>
                  <a:srgbClr val="C00000"/>
                </a:solidFill>
                <a:effectLst>
                  <a:outerShdw blurRad="38100" dist="19050" dir="2700000" algn="tl" rotWithShape="0">
                    <a:schemeClr val="dk1">
                      <a:alpha val="40000"/>
                    </a:schemeClr>
                  </a:outerShdw>
                </a:effectLst>
                <a:ea typeface="ＭＳ Ｐゴシック" charset="-128"/>
              </a:rPr>
              <a:t>Engy</a:t>
            </a:r>
            <a:r>
              <a:rPr lang="en-US" sz="1600" i="0" dirty="0">
                <a:ln w="0"/>
                <a:solidFill>
                  <a:srgbClr val="C00000"/>
                </a:solidFill>
                <a:effectLst>
                  <a:outerShdw blurRad="38100" dist="19050" dir="2700000" algn="tl" rotWithShape="0">
                    <a:schemeClr val="dk1">
                      <a:alpha val="40000"/>
                    </a:schemeClr>
                  </a:outerShdw>
                </a:effectLst>
                <a:ea typeface="ＭＳ Ｐゴシック" charset="-128"/>
              </a:rPr>
              <a:t> Mathematics (E331)</a:t>
            </a:r>
          </a:p>
        </p:txBody>
      </p:sp>
      <p:sp>
        <p:nvSpPr>
          <p:cNvPr id="61" name="Rounded Rectangle 60"/>
          <p:cNvSpPr/>
          <p:nvPr/>
        </p:nvSpPr>
        <p:spPr bwMode="auto">
          <a:xfrm>
            <a:off x="2428530" y="3442677"/>
            <a:ext cx="2057400" cy="530352"/>
          </a:xfrm>
          <a:prstGeom prst="roundRect">
            <a:avLst/>
          </a:prstGeom>
          <a:solidFill>
            <a:srgbClr val="A9C9FF"/>
          </a:solidFill>
          <a:ln w="9525" cap="flat" cmpd="sng" algn="ctr">
            <a:solidFill>
              <a:schemeClr val="tx1"/>
            </a:solidFill>
            <a:prstDash val="solid"/>
            <a:round/>
            <a:headEnd type="none" w="med" len="med"/>
            <a:tailEnd type="none" w="med" len="med"/>
          </a:ln>
          <a:effectLst/>
        </p:spPr>
        <p:txBody>
          <a:bodyPr anchor="ctr"/>
          <a:lstStyle/>
          <a:p>
            <a:pPr algn="ctr">
              <a:defRPr/>
            </a:pPr>
            <a:r>
              <a:rPr lang="en-US" sz="1500" i="0" dirty="0">
                <a:ln w="0"/>
                <a:solidFill>
                  <a:srgbClr val="C00000"/>
                </a:solidFill>
                <a:effectLst>
                  <a:outerShdw blurRad="38100" dist="19050" dir="2700000" algn="tl" rotWithShape="0">
                    <a:schemeClr val="dk1">
                      <a:alpha val="40000"/>
                    </a:schemeClr>
                  </a:outerShdw>
                </a:effectLst>
                <a:ea typeface="ＭＳ Ｐゴシック" charset="-128"/>
              </a:rPr>
              <a:t>Intro to Modeling and </a:t>
            </a:r>
            <a:r>
              <a:rPr lang="en-US" sz="1500" i="0" dirty="0" err="1">
                <a:ln w="0"/>
                <a:solidFill>
                  <a:srgbClr val="C00000"/>
                </a:solidFill>
                <a:effectLst>
                  <a:outerShdw blurRad="38100" dist="19050" dir="2700000" algn="tl" rotWithShape="0">
                    <a:schemeClr val="dk1">
                      <a:alpha val="40000"/>
                    </a:schemeClr>
                  </a:outerShdw>
                </a:effectLst>
                <a:ea typeface="ＭＳ Ｐゴシック" charset="-128"/>
              </a:rPr>
              <a:t>Simuation</a:t>
            </a:r>
            <a:r>
              <a:rPr lang="en-US" sz="1500" i="0" dirty="0">
                <a:ln w="0"/>
                <a:solidFill>
                  <a:srgbClr val="C00000"/>
                </a:solidFill>
                <a:effectLst>
                  <a:outerShdw blurRad="38100" dist="19050" dir="2700000" algn="tl" rotWithShape="0">
                    <a:schemeClr val="dk1">
                      <a:alpha val="40000"/>
                    </a:schemeClr>
                  </a:outerShdw>
                </a:effectLst>
                <a:ea typeface="ＭＳ Ｐゴシック" charset="-128"/>
              </a:rPr>
              <a:t>(E332)</a:t>
            </a:r>
            <a:endParaRPr lang="en-US" sz="1500" b="1" i="0" dirty="0">
              <a:ln w="22225">
                <a:solidFill>
                  <a:schemeClr val="accent2"/>
                </a:solidFill>
                <a:prstDash val="solid"/>
              </a:ln>
              <a:solidFill>
                <a:srgbClr val="C00000"/>
              </a:solidFill>
              <a:ea typeface="ＭＳ Ｐゴシック" charset="-128"/>
            </a:endParaRPr>
          </a:p>
        </p:txBody>
      </p:sp>
      <p:sp>
        <p:nvSpPr>
          <p:cNvPr id="62" name="Rounded Rectangle 61"/>
          <p:cNvSpPr/>
          <p:nvPr/>
        </p:nvSpPr>
        <p:spPr bwMode="auto">
          <a:xfrm>
            <a:off x="2430484" y="4122615"/>
            <a:ext cx="2057400" cy="533400"/>
          </a:xfrm>
          <a:prstGeom prst="roundRect">
            <a:avLst/>
          </a:prstGeom>
          <a:solidFill>
            <a:srgbClr val="A9C9FF"/>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rgbClr val="C00000"/>
                </a:solidFill>
                <a:effectLst>
                  <a:outerShdw blurRad="38100" dist="19050" dir="2700000" algn="tl" rotWithShape="0">
                    <a:schemeClr val="dk1">
                      <a:alpha val="40000"/>
                    </a:schemeClr>
                  </a:outerShdw>
                </a:effectLst>
                <a:ea typeface="ＭＳ Ｐゴシック" charset="-128"/>
              </a:rPr>
              <a:t>Cell Biology </a:t>
            </a:r>
            <a:br>
              <a:rPr lang="en-US" sz="1600" i="0" dirty="0">
                <a:ln w="0"/>
                <a:solidFill>
                  <a:srgbClr val="C00000"/>
                </a:solidFill>
                <a:effectLst>
                  <a:outerShdw blurRad="38100" dist="19050" dir="2700000" algn="tl" rotWithShape="0">
                    <a:schemeClr val="dk1">
                      <a:alpha val="40000"/>
                    </a:schemeClr>
                  </a:outerShdw>
                </a:effectLst>
                <a:ea typeface="ＭＳ Ｐゴシック" charset="-128"/>
              </a:rPr>
            </a:br>
            <a:r>
              <a:rPr lang="en-US" sz="1600" i="0" dirty="0">
                <a:ln w="0"/>
                <a:solidFill>
                  <a:srgbClr val="C00000"/>
                </a:solidFill>
                <a:effectLst>
                  <a:outerShdw blurRad="38100" dist="19050" dir="2700000" algn="tl" rotWithShape="0">
                    <a:schemeClr val="dk1">
                      <a:alpha val="40000"/>
                    </a:schemeClr>
                  </a:outerShdw>
                </a:effectLst>
                <a:ea typeface="ＭＳ Ｐゴシック" charset="-128"/>
              </a:rPr>
              <a:t>(BIOL-L 312)</a:t>
            </a:r>
            <a:endParaRPr lang="en-US" sz="1400" b="1" i="0" dirty="0">
              <a:ln w="22225">
                <a:solidFill>
                  <a:schemeClr val="accent2"/>
                </a:solidFill>
                <a:prstDash val="solid"/>
              </a:ln>
              <a:solidFill>
                <a:srgbClr val="C00000"/>
              </a:solidFill>
              <a:ea typeface="ＭＳ Ｐゴシック" charset="-128"/>
            </a:endParaRPr>
          </a:p>
        </p:txBody>
      </p:sp>
      <p:sp>
        <p:nvSpPr>
          <p:cNvPr id="65" name="Rounded Rectangle 64"/>
          <p:cNvSpPr/>
          <p:nvPr/>
        </p:nvSpPr>
        <p:spPr bwMode="auto">
          <a:xfrm>
            <a:off x="4682342" y="3442677"/>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Eng</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 Capstone Design (490)</a:t>
            </a:r>
            <a:endParaRPr lang="en-US" sz="1400" b="1" i="0" dirty="0">
              <a:ln w="22225">
                <a:solidFill>
                  <a:schemeClr val="accent2"/>
                </a:solidFill>
                <a:prstDash val="solid"/>
              </a:ln>
              <a:solidFill>
                <a:schemeClr val="tx2"/>
              </a:solidFill>
              <a:ea typeface="ＭＳ Ｐゴシック" charset="-128"/>
            </a:endParaRPr>
          </a:p>
        </p:txBody>
      </p:sp>
      <p:sp>
        <p:nvSpPr>
          <p:cNvPr id="67" name="Rounded Rectangle 66"/>
          <p:cNvSpPr/>
          <p:nvPr/>
        </p:nvSpPr>
        <p:spPr bwMode="auto">
          <a:xfrm>
            <a:off x="6934200" y="3444631"/>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Eng</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 Capstone Design (491)</a:t>
            </a:r>
            <a:endParaRPr lang="en-US" sz="1400" b="1" i="0" dirty="0">
              <a:ln w="22225">
                <a:solidFill>
                  <a:schemeClr val="accent2"/>
                </a:solidFill>
                <a:prstDash val="solid"/>
              </a:ln>
              <a:solidFill>
                <a:schemeClr val="tx2"/>
              </a:solidFill>
              <a:ea typeface="ＭＳ Ｐゴシック" charset="-128"/>
            </a:endParaRPr>
          </a:p>
        </p:txBody>
      </p:sp>
      <p:sp>
        <p:nvSpPr>
          <p:cNvPr id="70" name="Rounded Rectangle 69"/>
          <p:cNvSpPr/>
          <p:nvPr/>
        </p:nvSpPr>
        <p:spPr bwMode="auto">
          <a:xfrm>
            <a:off x="183578" y="5250916"/>
            <a:ext cx="2057400" cy="461963"/>
          </a:xfrm>
          <a:prstGeom prst="roundRect">
            <a:avLst/>
          </a:prstGeom>
          <a:solidFill>
            <a:srgbClr val="A9C9FF"/>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rgbClr val="C00000"/>
                </a:solidFill>
                <a:effectLst>
                  <a:outerShdw blurRad="38100" dist="19050" dir="2700000" algn="tl" rotWithShape="0">
                    <a:schemeClr val="dk1">
                      <a:alpha val="40000"/>
                    </a:schemeClr>
                  </a:outerShdw>
                </a:effectLst>
                <a:ea typeface="ＭＳ Ｐゴシック" charset="-128"/>
              </a:rPr>
              <a:t>Molecular Bio (BIOL-L211)</a:t>
            </a:r>
          </a:p>
        </p:txBody>
      </p:sp>
      <p:sp>
        <p:nvSpPr>
          <p:cNvPr id="18458" name="Rounded Rectangle 70"/>
          <p:cNvSpPr>
            <a:spLocks noChangeArrowheads="1"/>
          </p:cNvSpPr>
          <p:nvPr/>
        </p:nvSpPr>
        <p:spPr bwMode="auto">
          <a:xfrm>
            <a:off x="173038" y="579913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Language/Culture</a:t>
            </a:r>
          </a:p>
        </p:txBody>
      </p:sp>
      <p:sp>
        <p:nvSpPr>
          <p:cNvPr id="18459" name="Rounded Rectangle 71"/>
          <p:cNvSpPr>
            <a:spLocks noChangeArrowheads="1"/>
          </p:cNvSpPr>
          <p:nvPr/>
        </p:nvSpPr>
        <p:spPr bwMode="auto">
          <a:xfrm>
            <a:off x="6934200" y="5495925"/>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Sci&amp;Humanities</a:t>
            </a:r>
          </a:p>
        </p:txBody>
      </p:sp>
      <p:sp>
        <p:nvSpPr>
          <p:cNvPr id="18460" name="Rounded Rectangle 72"/>
          <p:cNvSpPr>
            <a:spLocks noChangeArrowheads="1"/>
          </p:cNvSpPr>
          <p:nvPr/>
        </p:nvSpPr>
        <p:spPr bwMode="auto">
          <a:xfrm>
            <a:off x="6934200" y="579913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Arts&amp;Humanities</a:t>
            </a:r>
          </a:p>
        </p:txBody>
      </p:sp>
      <p:sp>
        <p:nvSpPr>
          <p:cNvPr id="74" name="Rounded Rectangle 73"/>
          <p:cNvSpPr/>
          <p:nvPr/>
        </p:nvSpPr>
        <p:spPr bwMode="auto">
          <a:xfrm>
            <a:off x="2428875" y="5494338"/>
            <a:ext cx="2057400" cy="228600"/>
          </a:xfrm>
          <a:prstGeom prst="roundRect">
            <a:avLst/>
          </a:prstGeom>
          <a:solidFill>
            <a:schemeClr val="tx2">
              <a:lumMod val="90000"/>
            </a:schemeClr>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solidFill>
                  <a:srgbClr val="C00000"/>
                </a:solidFill>
                <a:ea typeface="ＭＳ Ｐゴシック" charset="-128"/>
              </a:rPr>
              <a:t>Engr</a:t>
            </a:r>
            <a:r>
              <a:rPr lang="en-US" sz="1600" i="0" dirty="0">
                <a:solidFill>
                  <a:srgbClr val="C00000"/>
                </a:solidFill>
                <a:ea typeface="ＭＳ Ｐゴシック" charset="-128"/>
              </a:rPr>
              <a:t> Elective</a:t>
            </a:r>
          </a:p>
        </p:txBody>
      </p:sp>
      <p:sp>
        <p:nvSpPr>
          <p:cNvPr id="18462" name="Rounded Rectangle 74"/>
          <p:cNvSpPr>
            <a:spLocks noChangeArrowheads="1"/>
          </p:cNvSpPr>
          <p:nvPr/>
        </p:nvSpPr>
        <p:spPr bwMode="auto">
          <a:xfrm>
            <a:off x="2428875" y="579913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Language/Culture</a:t>
            </a:r>
          </a:p>
        </p:txBody>
      </p:sp>
      <p:sp>
        <p:nvSpPr>
          <p:cNvPr id="18463" name="Rounded Rectangle 76"/>
          <p:cNvSpPr>
            <a:spLocks noChangeArrowheads="1"/>
          </p:cNvSpPr>
          <p:nvPr/>
        </p:nvSpPr>
        <p:spPr bwMode="auto">
          <a:xfrm>
            <a:off x="4678363" y="579913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Sci&amp;Humanities</a:t>
            </a:r>
          </a:p>
        </p:txBody>
      </p:sp>
      <p:sp>
        <p:nvSpPr>
          <p:cNvPr id="79" name="Rounded Rectangle 78"/>
          <p:cNvSpPr/>
          <p:nvPr/>
        </p:nvSpPr>
        <p:spPr bwMode="auto">
          <a:xfrm>
            <a:off x="172764" y="4045686"/>
            <a:ext cx="2057400" cy="533400"/>
          </a:xfrm>
          <a:prstGeom prst="roundRect">
            <a:avLst/>
          </a:prstGeom>
          <a:solidFill>
            <a:srgbClr val="A9C9FF"/>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rgbClr val="C00000"/>
                </a:solidFill>
                <a:effectLst>
                  <a:outerShdw blurRad="38100" dist="19050" dir="2700000" algn="tl" rotWithShape="0">
                    <a:schemeClr val="dk1">
                      <a:alpha val="40000"/>
                    </a:schemeClr>
                  </a:outerShdw>
                </a:effectLst>
                <a:ea typeface="ＭＳ Ｐゴシック" charset="-128"/>
              </a:rPr>
              <a:t>Organic Chemistry (C341)</a:t>
            </a:r>
            <a:endParaRPr lang="en-US" sz="1400" b="1" i="0" dirty="0">
              <a:ln w="22225">
                <a:solidFill>
                  <a:schemeClr val="accent2"/>
                </a:solidFill>
                <a:prstDash val="solid"/>
              </a:ln>
              <a:solidFill>
                <a:srgbClr val="C00000"/>
              </a:solidFill>
              <a:ea typeface="ＭＳ Ｐゴシック" charset="-128"/>
            </a:endParaRPr>
          </a:p>
        </p:txBody>
      </p:sp>
      <p:sp>
        <p:nvSpPr>
          <p:cNvPr id="80" name="Rounded Rectangle 79"/>
          <p:cNvSpPr/>
          <p:nvPr/>
        </p:nvSpPr>
        <p:spPr bwMode="auto">
          <a:xfrm>
            <a:off x="172764" y="4651743"/>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Intro Computational </a:t>
            </a: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Bioengy</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 E341</a:t>
            </a:r>
            <a:endParaRPr lang="en-US" sz="1600" b="1" i="0" dirty="0">
              <a:ln w="22225">
                <a:solidFill>
                  <a:schemeClr val="accent2"/>
                </a:solidFill>
                <a:prstDash val="solid"/>
              </a:ln>
              <a:solidFill>
                <a:schemeClr val="tx2"/>
              </a:solidFill>
              <a:ea typeface="ＭＳ Ｐゴシック" charset="-128"/>
            </a:endParaRPr>
          </a:p>
        </p:txBody>
      </p:sp>
      <p:sp>
        <p:nvSpPr>
          <p:cNvPr id="81" name="Rounded Rectangle 80"/>
          <p:cNvSpPr/>
          <p:nvPr/>
        </p:nvSpPr>
        <p:spPr bwMode="auto">
          <a:xfrm>
            <a:off x="2428530" y="4800601"/>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Biotech Lab </a:t>
            </a:r>
            <a:br>
              <a:rPr lang="en-US" sz="1600" i="0" dirty="0">
                <a:ln w="0"/>
                <a:solidFill>
                  <a:schemeClr val="tx2"/>
                </a:solidFill>
                <a:effectLst>
                  <a:outerShdw blurRad="38100" dist="19050" dir="2700000" algn="tl" rotWithShape="0">
                    <a:schemeClr val="dk1">
                      <a:alpha val="40000"/>
                    </a:schemeClr>
                  </a:outerShdw>
                </a:effectLst>
                <a:ea typeface="ＭＳ Ｐゴシック" charset="-128"/>
              </a:rPr>
            </a:b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(BIOT-T 315)</a:t>
            </a:r>
            <a:endParaRPr lang="en-US" sz="1600" b="1" i="0" dirty="0">
              <a:ln w="22225">
                <a:solidFill>
                  <a:schemeClr val="accent2"/>
                </a:solidFill>
                <a:prstDash val="solid"/>
              </a:ln>
              <a:solidFill>
                <a:schemeClr val="tx2"/>
              </a:solidFill>
              <a:ea typeface="ＭＳ Ｐゴシック" charset="-128"/>
            </a:endParaRPr>
          </a:p>
        </p:txBody>
      </p:sp>
      <p:sp>
        <p:nvSpPr>
          <p:cNvPr id="82" name="Rounded Rectangle 81"/>
          <p:cNvSpPr/>
          <p:nvPr/>
        </p:nvSpPr>
        <p:spPr bwMode="auto">
          <a:xfrm>
            <a:off x="4641310" y="4122615"/>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Comp Biomaterials (E443)</a:t>
            </a:r>
            <a:endParaRPr lang="en-US" sz="1600" b="1" i="0" dirty="0">
              <a:ln w="22225">
                <a:solidFill>
                  <a:schemeClr val="accent2"/>
                </a:solidFill>
                <a:prstDash val="solid"/>
              </a:ln>
              <a:solidFill>
                <a:schemeClr val="tx2"/>
              </a:solidFill>
              <a:ea typeface="ＭＳ Ｐゴシック" charset="-128"/>
            </a:endParaRPr>
          </a:p>
        </p:txBody>
      </p:sp>
      <p:sp>
        <p:nvSpPr>
          <p:cNvPr id="83" name="Rounded Rectangle 82"/>
          <p:cNvSpPr/>
          <p:nvPr/>
        </p:nvSpPr>
        <p:spPr bwMode="auto">
          <a:xfrm>
            <a:off x="4678433" y="4808415"/>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Biotech Lecture (BIOT-T 310)</a:t>
            </a:r>
            <a:endParaRPr lang="en-US" sz="1600" b="1" i="0" dirty="0">
              <a:ln w="22225">
                <a:solidFill>
                  <a:schemeClr val="accent2"/>
                </a:solidFill>
                <a:prstDash val="solid"/>
              </a:ln>
              <a:solidFill>
                <a:schemeClr val="tx2"/>
              </a:solidFill>
              <a:ea typeface="ＭＳ Ｐゴシック" charset="-128"/>
            </a:endParaRPr>
          </a:p>
        </p:txBody>
      </p:sp>
      <p:sp>
        <p:nvSpPr>
          <p:cNvPr id="84" name="Rounded Rectangle 83"/>
          <p:cNvSpPr/>
          <p:nvPr/>
        </p:nvSpPr>
        <p:spPr bwMode="auto">
          <a:xfrm>
            <a:off x="6987056" y="4037321"/>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Comp Tissue Engineering (E444)</a:t>
            </a:r>
          </a:p>
        </p:txBody>
      </p:sp>
      <p:sp>
        <p:nvSpPr>
          <p:cNvPr id="85" name="Rounded Rectangle 84"/>
          <p:cNvSpPr/>
          <p:nvPr/>
        </p:nvSpPr>
        <p:spPr bwMode="auto">
          <a:xfrm>
            <a:off x="6973277" y="4808415"/>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Wearable Devices (E424)</a:t>
            </a:r>
            <a:endParaRPr lang="en-US" sz="1600" b="1" i="0" dirty="0">
              <a:ln w="22225">
                <a:solidFill>
                  <a:schemeClr val="accent2"/>
                </a:solidFill>
                <a:prstDash val="solid"/>
              </a:ln>
              <a:solidFill>
                <a:schemeClr val="tx2"/>
              </a:solidFill>
              <a:ea typeface="ＭＳ Ｐゴシック" charset="-128"/>
            </a:endParaRPr>
          </a:p>
        </p:txBody>
      </p:sp>
      <p:sp>
        <p:nvSpPr>
          <p:cNvPr id="86" name="Rounded Rectangle 85"/>
          <p:cNvSpPr/>
          <p:nvPr/>
        </p:nvSpPr>
        <p:spPr bwMode="auto">
          <a:xfrm>
            <a:off x="4678363" y="5491163"/>
            <a:ext cx="2057400" cy="228600"/>
          </a:xfrm>
          <a:prstGeom prst="roundRect">
            <a:avLst/>
          </a:prstGeom>
          <a:solidFill>
            <a:schemeClr val="tx2">
              <a:lumMod val="90000"/>
            </a:schemeClr>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solidFill>
                  <a:srgbClr val="C00000"/>
                </a:solidFill>
                <a:ea typeface="ＭＳ Ｐゴシック" charset="-128"/>
              </a:rPr>
              <a:t>Engr</a:t>
            </a:r>
            <a:r>
              <a:rPr lang="en-US" sz="1600" i="0" dirty="0">
                <a:solidFill>
                  <a:srgbClr val="C00000"/>
                </a:solidFill>
                <a:ea typeface="ＭＳ Ｐゴシック" charset="-128"/>
              </a:rPr>
              <a:t> Elective</a:t>
            </a:r>
          </a:p>
        </p:txBody>
      </p:sp>
      <p:sp>
        <p:nvSpPr>
          <p:cNvPr id="3" name="Rounded Rectangle 2"/>
          <p:cNvSpPr/>
          <p:nvPr/>
        </p:nvSpPr>
        <p:spPr bwMode="auto">
          <a:xfrm>
            <a:off x="4622455" y="508188"/>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3" name="Rounded Rectangle 42"/>
          <p:cNvSpPr/>
          <p:nvPr/>
        </p:nvSpPr>
        <p:spPr bwMode="auto">
          <a:xfrm>
            <a:off x="2368551" y="508188"/>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4" name="Rounded Rectangle 43"/>
          <p:cNvSpPr/>
          <p:nvPr/>
        </p:nvSpPr>
        <p:spPr bwMode="auto">
          <a:xfrm>
            <a:off x="114647" y="508187"/>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5" name="Rounded Rectangle 44"/>
          <p:cNvSpPr/>
          <p:nvPr/>
        </p:nvSpPr>
        <p:spPr bwMode="auto">
          <a:xfrm>
            <a:off x="6870090" y="508187"/>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6" name="Rounded Rectangle 45"/>
          <p:cNvSpPr/>
          <p:nvPr/>
        </p:nvSpPr>
        <p:spPr bwMode="auto">
          <a:xfrm>
            <a:off x="127728" y="3375580"/>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7" name="Rounded Rectangle 46"/>
          <p:cNvSpPr/>
          <p:nvPr/>
        </p:nvSpPr>
        <p:spPr bwMode="auto">
          <a:xfrm>
            <a:off x="2383494" y="3375580"/>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8" name="Rounded Rectangle 47"/>
          <p:cNvSpPr/>
          <p:nvPr/>
        </p:nvSpPr>
        <p:spPr bwMode="auto">
          <a:xfrm>
            <a:off x="4630748" y="3375579"/>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9" name="Rounded Rectangle 48"/>
          <p:cNvSpPr/>
          <p:nvPr/>
        </p:nvSpPr>
        <p:spPr bwMode="auto">
          <a:xfrm>
            <a:off x="6886514" y="3387001"/>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cxnSp>
        <p:nvCxnSpPr>
          <p:cNvPr id="50" name="Straight Connector 49"/>
          <p:cNvCxnSpPr/>
          <p:nvPr/>
        </p:nvCxnSpPr>
        <p:spPr bwMode="auto">
          <a:xfrm>
            <a:off x="4572000" y="609600"/>
            <a:ext cx="0" cy="5410200"/>
          </a:xfrm>
          <a:prstGeom prst="line">
            <a:avLst/>
          </a:prstGeom>
          <a:solidFill>
            <a:schemeClr val="accent1"/>
          </a:solidFill>
          <a:ln w="15875"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a:off x="170810" y="3276600"/>
            <a:ext cx="8859867" cy="0"/>
          </a:xfrm>
          <a:prstGeom prst="line">
            <a:avLst/>
          </a:prstGeom>
          <a:solidFill>
            <a:schemeClr val="accent1"/>
          </a:solidFill>
          <a:ln w="1587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580234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306388" y="9525"/>
            <a:ext cx="8382000" cy="461963"/>
          </a:xfrm>
        </p:spPr>
        <p:txBody>
          <a:bodyPr/>
          <a:lstStyle/>
          <a:p>
            <a:r>
              <a:rPr lang="en-US" altLang="x-none" dirty="0">
                <a:ea typeface="MS PGothic" charset="-128"/>
                <a:cs typeface="ＭＳ Ｐゴシック" charset="-128"/>
              </a:rPr>
              <a:t>Typical Degree Map - Nanoengineering</a:t>
            </a:r>
            <a:endParaRPr lang="x-none" altLang="x-none" dirty="0">
              <a:ea typeface="MS PGothic" charset="-128"/>
              <a:cs typeface="ＭＳ Ｐゴシック" charset="-128"/>
            </a:endParaRPr>
          </a:p>
        </p:txBody>
      </p:sp>
      <p:sp>
        <p:nvSpPr>
          <p:cNvPr id="4" name="Rounded Rectangle 3"/>
          <p:cNvSpPr/>
          <p:nvPr/>
        </p:nvSpPr>
        <p:spPr bwMode="auto">
          <a:xfrm>
            <a:off x="170810" y="541215"/>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Eng</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 Innovation and Design (101)</a:t>
            </a:r>
            <a:endParaRPr lang="en-US" sz="1400" b="1" i="0" dirty="0">
              <a:ln w="22225">
                <a:solidFill>
                  <a:schemeClr val="accent2"/>
                </a:solidFill>
                <a:prstDash val="solid"/>
              </a:ln>
              <a:solidFill>
                <a:schemeClr val="tx2"/>
              </a:solidFill>
              <a:ea typeface="ＭＳ Ｐゴシック" charset="-128"/>
            </a:endParaRPr>
          </a:p>
        </p:txBody>
      </p:sp>
      <p:sp>
        <p:nvSpPr>
          <p:cNvPr id="18435" name="Rounded Rectangle 4"/>
          <p:cNvSpPr>
            <a:spLocks noChangeArrowheads="1"/>
          </p:cNvSpPr>
          <p:nvPr/>
        </p:nvSpPr>
        <p:spPr bwMode="auto">
          <a:xfrm>
            <a:off x="173038" y="123348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English Comp</a:t>
            </a:r>
          </a:p>
        </p:txBody>
      </p:sp>
      <p:sp>
        <p:nvSpPr>
          <p:cNvPr id="8" name="Rounded Rectangle 7"/>
          <p:cNvSpPr/>
          <p:nvPr/>
        </p:nvSpPr>
        <p:spPr bwMode="auto">
          <a:xfrm>
            <a:off x="174625" y="19192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Calculus I</a:t>
            </a:r>
          </a:p>
        </p:txBody>
      </p:sp>
      <p:sp>
        <p:nvSpPr>
          <p:cNvPr id="9" name="Rounded Rectangle 8"/>
          <p:cNvSpPr/>
          <p:nvPr/>
        </p:nvSpPr>
        <p:spPr bwMode="auto">
          <a:xfrm>
            <a:off x="174625" y="22240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Physics I</a:t>
            </a:r>
          </a:p>
        </p:txBody>
      </p:sp>
      <p:sp>
        <p:nvSpPr>
          <p:cNvPr id="10" name="Rounded Rectangle 9"/>
          <p:cNvSpPr/>
          <p:nvPr/>
        </p:nvSpPr>
        <p:spPr bwMode="auto">
          <a:xfrm>
            <a:off x="2428530" y="541215"/>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Eng</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 Computer Architectures (110)</a:t>
            </a:r>
            <a:endParaRPr lang="en-US" sz="1400" b="1" i="0" dirty="0">
              <a:ln w="22225">
                <a:solidFill>
                  <a:schemeClr val="accent2"/>
                </a:solidFill>
                <a:prstDash val="solid"/>
              </a:ln>
              <a:solidFill>
                <a:schemeClr val="tx2"/>
              </a:solidFill>
              <a:ea typeface="ＭＳ Ｐゴシック" charset="-128"/>
            </a:endParaRPr>
          </a:p>
        </p:txBody>
      </p:sp>
      <p:sp>
        <p:nvSpPr>
          <p:cNvPr id="11" name="Rounded Rectangle 10"/>
          <p:cNvSpPr/>
          <p:nvPr/>
        </p:nvSpPr>
        <p:spPr bwMode="auto">
          <a:xfrm>
            <a:off x="2430484" y="1233737"/>
            <a:ext cx="2057400" cy="533400"/>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Software Systems Engineering (111)</a:t>
            </a:r>
            <a:endParaRPr lang="en-US" sz="1400" b="1" i="0" dirty="0">
              <a:ln w="22225">
                <a:solidFill>
                  <a:schemeClr val="accent2"/>
                </a:solidFill>
                <a:prstDash val="solid"/>
              </a:ln>
              <a:solidFill>
                <a:schemeClr val="tx2"/>
              </a:solidFill>
              <a:ea typeface="ＭＳ Ｐゴシック" charset="-128"/>
            </a:endParaRPr>
          </a:p>
        </p:txBody>
      </p:sp>
      <p:sp>
        <p:nvSpPr>
          <p:cNvPr id="12" name="Rounded Rectangle 11"/>
          <p:cNvSpPr/>
          <p:nvPr/>
        </p:nvSpPr>
        <p:spPr bwMode="auto">
          <a:xfrm>
            <a:off x="2430463" y="19192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Calculus II</a:t>
            </a:r>
          </a:p>
        </p:txBody>
      </p:sp>
      <p:sp>
        <p:nvSpPr>
          <p:cNvPr id="13" name="Rounded Rectangle 12"/>
          <p:cNvSpPr/>
          <p:nvPr/>
        </p:nvSpPr>
        <p:spPr bwMode="auto">
          <a:xfrm>
            <a:off x="2430463" y="22240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Physics II</a:t>
            </a:r>
          </a:p>
        </p:txBody>
      </p:sp>
      <p:sp>
        <p:nvSpPr>
          <p:cNvPr id="14" name="Rounded Rectangle 13"/>
          <p:cNvSpPr/>
          <p:nvPr/>
        </p:nvSpPr>
        <p:spPr bwMode="auto">
          <a:xfrm>
            <a:off x="4682342" y="541215"/>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Computer Systems Engineering (201)</a:t>
            </a:r>
            <a:endParaRPr lang="en-US" sz="1400" b="1" i="0" dirty="0">
              <a:ln w="22225">
                <a:solidFill>
                  <a:schemeClr val="accent2"/>
                </a:solidFill>
                <a:prstDash val="solid"/>
              </a:ln>
              <a:solidFill>
                <a:schemeClr val="tx2"/>
              </a:solidFill>
              <a:ea typeface="ＭＳ Ｐゴシック" charset="-128"/>
            </a:endParaRPr>
          </a:p>
        </p:txBody>
      </p:sp>
      <p:sp>
        <p:nvSpPr>
          <p:cNvPr id="15" name="Rounded Rectangle 14"/>
          <p:cNvSpPr/>
          <p:nvPr/>
        </p:nvSpPr>
        <p:spPr bwMode="auto">
          <a:xfrm>
            <a:off x="4684296" y="1233737"/>
            <a:ext cx="2057400" cy="533400"/>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Intelligent Systems Engineering I (211)</a:t>
            </a:r>
            <a:endParaRPr lang="en-US" sz="1400" b="1" i="0" dirty="0">
              <a:ln w="22225">
                <a:solidFill>
                  <a:schemeClr val="accent2"/>
                </a:solidFill>
                <a:prstDash val="solid"/>
              </a:ln>
              <a:solidFill>
                <a:schemeClr val="tx2"/>
              </a:solidFill>
              <a:ea typeface="ＭＳ Ｐゴシック" charset="-128"/>
            </a:endParaRPr>
          </a:p>
        </p:txBody>
      </p:sp>
      <p:sp>
        <p:nvSpPr>
          <p:cNvPr id="18" name="Rounded Rectangle 17"/>
          <p:cNvSpPr/>
          <p:nvPr/>
        </p:nvSpPr>
        <p:spPr bwMode="auto">
          <a:xfrm>
            <a:off x="6934200" y="543169"/>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Eng</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 Cyber-Physical Systems (210)</a:t>
            </a:r>
            <a:endParaRPr lang="en-US" sz="1400" b="1" i="0" dirty="0">
              <a:ln w="22225">
                <a:solidFill>
                  <a:schemeClr val="accent2"/>
                </a:solidFill>
                <a:prstDash val="solid"/>
              </a:ln>
              <a:solidFill>
                <a:schemeClr val="tx2"/>
              </a:solidFill>
              <a:ea typeface="ＭＳ Ｐゴシック" charset="-128"/>
            </a:endParaRPr>
          </a:p>
        </p:txBody>
      </p:sp>
      <p:sp>
        <p:nvSpPr>
          <p:cNvPr id="19" name="Rounded Rectangle 18"/>
          <p:cNvSpPr/>
          <p:nvPr/>
        </p:nvSpPr>
        <p:spPr bwMode="auto">
          <a:xfrm>
            <a:off x="6934200" y="1898030"/>
            <a:ext cx="2057400" cy="5334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solidFill>
                  <a:srgbClr val="C00000"/>
                </a:solidFill>
              </a:rPr>
              <a:t>Chem</a:t>
            </a:r>
            <a:r>
              <a:rPr lang="en-US" sz="1600" i="0" dirty="0">
                <a:solidFill>
                  <a:srgbClr val="C00000"/>
                </a:solidFill>
              </a:rPr>
              <a:t> I (C117) without lab</a:t>
            </a:r>
            <a:endParaRPr lang="en-US" sz="1050" b="1" i="0" dirty="0">
              <a:ln w="22225">
                <a:solidFill>
                  <a:schemeClr val="accent2"/>
                </a:solidFill>
                <a:prstDash val="solid"/>
              </a:ln>
              <a:solidFill>
                <a:srgbClr val="C00000"/>
              </a:solidFill>
              <a:ea typeface="ＭＳ Ｐゴシック" charset="-128"/>
            </a:endParaRPr>
          </a:p>
        </p:txBody>
      </p:sp>
      <p:sp>
        <p:nvSpPr>
          <p:cNvPr id="22" name="Rounded Rectangle 21"/>
          <p:cNvSpPr/>
          <p:nvPr/>
        </p:nvSpPr>
        <p:spPr bwMode="auto">
          <a:xfrm>
            <a:off x="4684296" y="1919537"/>
            <a:ext cx="2057400" cy="533400"/>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200" i="0" dirty="0">
                <a:ln w="0"/>
                <a:solidFill>
                  <a:schemeClr val="tx2"/>
                </a:solidFill>
                <a:effectLst>
                  <a:outerShdw blurRad="38100" dist="19050" dir="2700000" algn="tl" rotWithShape="0">
                    <a:schemeClr val="dk1">
                      <a:alpha val="40000"/>
                    </a:schemeClr>
                  </a:outerShdw>
                </a:effectLst>
                <a:ea typeface="ＭＳ Ｐゴシック" charset="-128"/>
              </a:rPr>
              <a:t>Professionalization and Ethics (299 &amp; 395)</a:t>
            </a:r>
            <a:endParaRPr lang="en-US" sz="1100" b="1" i="0" dirty="0">
              <a:ln w="22225">
                <a:solidFill>
                  <a:schemeClr val="accent2"/>
                </a:solidFill>
                <a:prstDash val="solid"/>
              </a:ln>
              <a:solidFill>
                <a:schemeClr val="tx2"/>
              </a:solidFill>
              <a:ea typeface="ＭＳ Ｐゴシック" charset="-128"/>
            </a:endParaRPr>
          </a:p>
        </p:txBody>
      </p:sp>
      <p:sp>
        <p:nvSpPr>
          <p:cNvPr id="27" name="Rounded Rectangle 26"/>
          <p:cNvSpPr/>
          <p:nvPr/>
        </p:nvSpPr>
        <p:spPr bwMode="auto">
          <a:xfrm>
            <a:off x="6934200" y="2606675"/>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400" i="0" dirty="0">
                <a:solidFill>
                  <a:srgbClr val="C00000"/>
                </a:solidFill>
                <a:ea typeface="ＭＳ Ｐゴシック" charset="-128"/>
              </a:rPr>
              <a:t>Differential </a:t>
            </a:r>
            <a:r>
              <a:rPr lang="en-US" sz="1400" i="0" dirty="0" err="1">
                <a:solidFill>
                  <a:srgbClr val="C00000"/>
                </a:solidFill>
                <a:ea typeface="ＭＳ Ｐゴシック" charset="-128"/>
              </a:rPr>
              <a:t>Eqn</a:t>
            </a:r>
            <a:r>
              <a:rPr lang="en-US" sz="1400" i="0" dirty="0">
                <a:solidFill>
                  <a:srgbClr val="C00000"/>
                </a:solidFill>
                <a:ea typeface="ＭＳ Ｐゴシック" charset="-128"/>
              </a:rPr>
              <a:t> (M343)</a:t>
            </a:r>
          </a:p>
        </p:txBody>
      </p:sp>
      <p:sp>
        <p:nvSpPr>
          <p:cNvPr id="18448" name="Rounded Rectangle 27"/>
          <p:cNvSpPr>
            <a:spLocks noChangeArrowheads="1"/>
          </p:cNvSpPr>
          <p:nvPr/>
        </p:nvSpPr>
        <p:spPr bwMode="auto">
          <a:xfrm>
            <a:off x="6934200" y="290988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Arts&amp;Humanities</a:t>
            </a:r>
          </a:p>
        </p:txBody>
      </p:sp>
      <p:sp>
        <p:nvSpPr>
          <p:cNvPr id="53" name="Rounded Rectangle 52"/>
          <p:cNvSpPr/>
          <p:nvPr/>
        </p:nvSpPr>
        <p:spPr bwMode="auto">
          <a:xfrm>
            <a:off x="4678363" y="26050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Statistics</a:t>
            </a:r>
          </a:p>
        </p:txBody>
      </p:sp>
      <p:sp>
        <p:nvSpPr>
          <p:cNvPr id="54" name="Rounded Rectangle 53"/>
          <p:cNvSpPr/>
          <p:nvPr/>
        </p:nvSpPr>
        <p:spPr bwMode="auto">
          <a:xfrm>
            <a:off x="4678363" y="2909888"/>
            <a:ext cx="2057400" cy="228600"/>
          </a:xfrm>
          <a:prstGeom prst="roundRect">
            <a:avLst/>
          </a:prstGeom>
          <a:solidFill>
            <a:srgbClr val="FFC000"/>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solidFill>
                  <a:srgbClr val="C00000"/>
                </a:solidFill>
                <a:ea typeface="ＭＳ Ｐゴシック" charset="-128"/>
              </a:rPr>
              <a:t>Bio I (BIOL-L 112)</a:t>
            </a:r>
          </a:p>
        </p:txBody>
      </p:sp>
      <p:sp>
        <p:nvSpPr>
          <p:cNvPr id="56" name="Rounded Rectangle 55"/>
          <p:cNvSpPr/>
          <p:nvPr/>
        </p:nvSpPr>
        <p:spPr bwMode="auto">
          <a:xfrm>
            <a:off x="6945815" y="1195388"/>
            <a:ext cx="2057400" cy="533400"/>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Signal Processing (250)</a:t>
            </a:r>
            <a:endParaRPr lang="en-US" sz="1400" b="1" i="0" dirty="0">
              <a:ln w="22225">
                <a:solidFill>
                  <a:schemeClr val="accent2"/>
                </a:solidFill>
                <a:prstDash val="solid"/>
              </a:ln>
              <a:solidFill>
                <a:schemeClr val="tx2"/>
              </a:solidFill>
              <a:ea typeface="ＭＳ Ｐゴシック" charset="-128"/>
            </a:endParaRPr>
          </a:p>
        </p:txBody>
      </p:sp>
      <p:sp>
        <p:nvSpPr>
          <p:cNvPr id="57" name="Rounded Rectangle 56"/>
          <p:cNvSpPr/>
          <p:nvPr/>
        </p:nvSpPr>
        <p:spPr bwMode="auto">
          <a:xfrm>
            <a:off x="174909" y="3442677"/>
            <a:ext cx="2057400" cy="530352"/>
          </a:xfrm>
          <a:prstGeom prst="roundRect">
            <a:avLst/>
          </a:prstGeom>
          <a:solidFill>
            <a:srgbClr val="A9C9FF"/>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rgbClr val="C00000"/>
                </a:solidFill>
                <a:effectLst>
                  <a:outerShdw blurRad="38100" dist="19050" dir="2700000" algn="tl" rotWithShape="0">
                    <a:schemeClr val="dk1">
                      <a:alpha val="40000"/>
                    </a:schemeClr>
                  </a:outerShdw>
                </a:effectLst>
                <a:ea typeface="ＭＳ Ｐゴシック" charset="-128"/>
              </a:rPr>
              <a:t>Advanced </a:t>
            </a:r>
            <a:r>
              <a:rPr lang="en-US" sz="1600" i="0" dirty="0" err="1">
                <a:ln w="0"/>
                <a:solidFill>
                  <a:srgbClr val="C00000"/>
                </a:solidFill>
                <a:effectLst>
                  <a:outerShdw blurRad="38100" dist="19050" dir="2700000" algn="tl" rotWithShape="0">
                    <a:schemeClr val="dk1">
                      <a:alpha val="40000"/>
                    </a:schemeClr>
                  </a:outerShdw>
                </a:effectLst>
                <a:ea typeface="ＭＳ Ｐゴシック" charset="-128"/>
              </a:rPr>
              <a:t>Engy</a:t>
            </a:r>
            <a:r>
              <a:rPr lang="en-US" sz="1600" i="0" dirty="0">
                <a:ln w="0"/>
                <a:solidFill>
                  <a:srgbClr val="C00000"/>
                </a:solidFill>
                <a:effectLst>
                  <a:outerShdw blurRad="38100" dist="19050" dir="2700000" algn="tl" rotWithShape="0">
                    <a:schemeClr val="dk1">
                      <a:alpha val="40000"/>
                    </a:schemeClr>
                  </a:outerShdw>
                </a:effectLst>
                <a:ea typeface="ＭＳ Ｐゴシック" charset="-128"/>
              </a:rPr>
              <a:t> Mathematics (E331)</a:t>
            </a:r>
          </a:p>
        </p:txBody>
      </p:sp>
      <p:sp>
        <p:nvSpPr>
          <p:cNvPr id="61" name="Rounded Rectangle 60"/>
          <p:cNvSpPr/>
          <p:nvPr/>
        </p:nvSpPr>
        <p:spPr bwMode="auto">
          <a:xfrm>
            <a:off x="2428530" y="3442677"/>
            <a:ext cx="2057400" cy="530352"/>
          </a:xfrm>
          <a:prstGeom prst="roundRect">
            <a:avLst/>
          </a:prstGeom>
          <a:solidFill>
            <a:srgbClr val="A9C9FF"/>
          </a:solidFill>
          <a:ln w="9525" cap="flat" cmpd="sng" algn="ctr">
            <a:solidFill>
              <a:schemeClr val="tx1"/>
            </a:solidFill>
            <a:prstDash val="solid"/>
            <a:round/>
            <a:headEnd type="none" w="med" len="med"/>
            <a:tailEnd type="none" w="med" len="med"/>
          </a:ln>
          <a:effectLst/>
        </p:spPr>
        <p:txBody>
          <a:bodyPr anchor="ctr"/>
          <a:lstStyle/>
          <a:p>
            <a:pPr algn="ctr">
              <a:defRPr/>
            </a:pPr>
            <a:r>
              <a:rPr lang="en-US" sz="1500" i="0" dirty="0">
                <a:ln w="0"/>
                <a:solidFill>
                  <a:srgbClr val="C00000"/>
                </a:solidFill>
                <a:effectLst>
                  <a:outerShdw blurRad="38100" dist="19050" dir="2700000" algn="tl" rotWithShape="0">
                    <a:schemeClr val="dk1">
                      <a:alpha val="40000"/>
                    </a:schemeClr>
                  </a:outerShdw>
                </a:effectLst>
                <a:ea typeface="ＭＳ Ｐゴシック" charset="-128"/>
              </a:rPr>
              <a:t>Intro to Modeling and </a:t>
            </a:r>
            <a:r>
              <a:rPr lang="en-US" sz="1500" i="0" dirty="0" err="1">
                <a:ln w="0"/>
                <a:solidFill>
                  <a:srgbClr val="C00000"/>
                </a:solidFill>
                <a:effectLst>
                  <a:outerShdw blurRad="38100" dist="19050" dir="2700000" algn="tl" rotWithShape="0">
                    <a:schemeClr val="dk1">
                      <a:alpha val="40000"/>
                    </a:schemeClr>
                  </a:outerShdw>
                </a:effectLst>
                <a:ea typeface="ＭＳ Ｐゴシック" charset="-128"/>
              </a:rPr>
              <a:t>Simuation</a:t>
            </a:r>
            <a:r>
              <a:rPr lang="en-US" sz="1500" i="0" dirty="0">
                <a:ln w="0"/>
                <a:solidFill>
                  <a:srgbClr val="C00000"/>
                </a:solidFill>
                <a:effectLst>
                  <a:outerShdw blurRad="38100" dist="19050" dir="2700000" algn="tl" rotWithShape="0">
                    <a:schemeClr val="dk1">
                      <a:alpha val="40000"/>
                    </a:schemeClr>
                  </a:outerShdw>
                </a:effectLst>
                <a:ea typeface="ＭＳ Ｐゴシック" charset="-128"/>
              </a:rPr>
              <a:t>(E332)</a:t>
            </a:r>
            <a:endParaRPr lang="en-US" sz="1500" b="1" i="0" dirty="0">
              <a:ln w="22225">
                <a:solidFill>
                  <a:schemeClr val="accent2"/>
                </a:solidFill>
                <a:prstDash val="solid"/>
              </a:ln>
              <a:solidFill>
                <a:srgbClr val="C00000"/>
              </a:solidFill>
              <a:ea typeface="ＭＳ Ｐゴシック" charset="-128"/>
            </a:endParaRPr>
          </a:p>
        </p:txBody>
      </p:sp>
      <p:sp>
        <p:nvSpPr>
          <p:cNvPr id="62" name="Rounded Rectangle 61"/>
          <p:cNvSpPr/>
          <p:nvPr/>
        </p:nvSpPr>
        <p:spPr bwMode="auto">
          <a:xfrm>
            <a:off x="2430484" y="4122615"/>
            <a:ext cx="2057400" cy="533400"/>
          </a:xfrm>
          <a:prstGeom prst="roundRect">
            <a:avLst/>
          </a:prstGeom>
          <a:solidFill>
            <a:srgbClr val="A9C9FF"/>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rgbClr val="C00000"/>
                </a:solidFill>
                <a:effectLst>
                  <a:outerShdw blurRad="38100" dist="19050" dir="2700000" algn="tl" rotWithShape="0">
                    <a:schemeClr val="dk1">
                      <a:alpha val="40000"/>
                    </a:schemeClr>
                  </a:outerShdw>
                </a:effectLst>
                <a:ea typeface="ＭＳ Ｐゴシック" charset="-128"/>
              </a:rPr>
              <a:t>Electricity and Mag</a:t>
            </a:r>
            <a:br>
              <a:rPr lang="en-US" sz="1600" i="0" dirty="0">
                <a:ln w="0"/>
                <a:solidFill>
                  <a:srgbClr val="C00000"/>
                </a:solidFill>
                <a:effectLst>
                  <a:outerShdw blurRad="38100" dist="19050" dir="2700000" algn="tl" rotWithShape="0">
                    <a:schemeClr val="dk1">
                      <a:alpha val="40000"/>
                    </a:schemeClr>
                  </a:outerShdw>
                </a:effectLst>
                <a:ea typeface="ＭＳ Ｐゴシック" charset="-128"/>
              </a:rPr>
            </a:br>
            <a:r>
              <a:rPr lang="en-US" sz="1600" i="0" dirty="0">
                <a:ln w="0"/>
                <a:solidFill>
                  <a:srgbClr val="C00000"/>
                </a:solidFill>
                <a:effectLst>
                  <a:outerShdw blurRad="38100" dist="19050" dir="2700000" algn="tl" rotWithShape="0">
                    <a:schemeClr val="dk1">
                      <a:alpha val="40000"/>
                    </a:schemeClr>
                  </a:outerShdw>
                </a:effectLst>
                <a:ea typeface="ＭＳ Ｐゴシック" charset="-128"/>
              </a:rPr>
              <a:t>(Phys P)</a:t>
            </a:r>
            <a:endParaRPr lang="en-US" sz="1400" b="1" i="0" dirty="0">
              <a:ln w="22225">
                <a:solidFill>
                  <a:schemeClr val="accent2"/>
                </a:solidFill>
                <a:prstDash val="solid"/>
              </a:ln>
              <a:solidFill>
                <a:srgbClr val="C00000"/>
              </a:solidFill>
              <a:ea typeface="ＭＳ Ｐゴシック" charset="-128"/>
            </a:endParaRPr>
          </a:p>
        </p:txBody>
      </p:sp>
      <p:sp>
        <p:nvSpPr>
          <p:cNvPr id="65" name="Rounded Rectangle 64"/>
          <p:cNvSpPr/>
          <p:nvPr/>
        </p:nvSpPr>
        <p:spPr bwMode="auto">
          <a:xfrm>
            <a:off x="4682342" y="3442677"/>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Eng</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 Capstone Design (490)</a:t>
            </a:r>
            <a:endParaRPr lang="en-US" sz="1400" b="1" i="0" dirty="0">
              <a:ln w="22225">
                <a:solidFill>
                  <a:schemeClr val="accent2"/>
                </a:solidFill>
                <a:prstDash val="solid"/>
              </a:ln>
              <a:solidFill>
                <a:schemeClr val="tx2"/>
              </a:solidFill>
              <a:ea typeface="ＭＳ Ｐゴシック" charset="-128"/>
            </a:endParaRPr>
          </a:p>
        </p:txBody>
      </p:sp>
      <p:sp>
        <p:nvSpPr>
          <p:cNvPr id="67" name="Rounded Rectangle 66"/>
          <p:cNvSpPr/>
          <p:nvPr/>
        </p:nvSpPr>
        <p:spPr bwMode="auto">
          <a:xfrm>
            <a:off x="6934200" y="3444631"/>
            <a:ext cx="2057400" cy="530352"/>
          </a:xfrm>
          <a:prstGeom prst="roundRect">
            <a:avLst/>
          </a:prstGeom>
          <a:solidFill>
            <a:srgbClr val="B30838"/>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Eng</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 Capstone Design (491)</a:t>
            </a:r>
            <a:endParaRPr lang="en-US" sz="1400" b="1" i="0" dirty="0">
              <a:ln w="22225">
                <a:solidFill>
                  <a:schemeClr val="accent2"/>
                </a:solidFill>
                <a:prstDash val="solid"/>
              </a:ln>
              <a:solidFill>
                <a:schemeClr val="tx2"/>
              </a:solidFill>
              <a:ea typeface="ＭＳ Ｐゴシック" charset="-128"/>
            </a:endParaRPr>
          </a:p>
        </p:txBody>
      </p:sp>
      <p:sp>
        <p:nvSpPr>
          <p:cNvPr id="70" name="Rounded Rectangle 69"/>
          <p:cNvSpPr/>
          <p:nvPr/>
        </p:nvSpPr>
        <p:spPr bwMode="auto">
          <a:xfrm>
            <a:off x="174909" y="4628017"/>
            <a:ext cx="2057400" cy="461963"/>
          </a:xfrm>
          <a:prstGeom prst="roundRect">
            <a:avLst/>
          </a:prstGeom>
          <a:solidFill>
            <a:srgbClr val="A9C9FF"/>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rgbClr val="C00000"/>
                </a:solidFill>
                <a:effectLst>
                  <a:outerShdw blurRad="38100" dist="19050" dir="2700000" algn="tl" rotWithShape="0">
                    <a:schemeClr val="dk1">
                      <a:alpha val="40000"/>
                    </a:schemeClr>
                  </a:outerShdw>
                </a:effectLst>
                <a:ea typeface="ＭＳ Ｐゴシック" charset="-128"/>
              </a:rPr>
              <a:t>Physical Chemistry</a:t>
            </a:r>
            <a:br>
              <a:rPr lang="en-US" sz="1600" i="0" dirty="0">
                <a:ln w="0"/>
                <a:solidFill>
                  <a:srgbClr val="C00000"/>
                </a:solidFill>
                <a:effectLst>
                  <a:outerShdw blurRad="38100" dist="19050" dir="2700000" algn="tl" rotWithShape="0">
                    <a:schemeClr val="dk1">
                      <a:alpha val="40000"/>
                    </a:schemeClr>
                  </a:outerShdw>
                </a:effectLst>
                <a:ea typeface="ＭＳ Ｐゴシック" charset="-128"/>
              </a:rPr>
            </a:br>
            <a:r>
              <a:rPr lang="en-US" sz="1600" i="0" dirty="0">
                <a:ln w="0"/>
                <a:solidFill>
                  <a:srgbClr val="C00000"/>
                </a:solidFill>
                <a:effectLst>
                  <a:outerShdw blurRad="38100" dist="19050" dir="2700000" algn="tl" rotWithShape="0">
                    <a:schemeClr val="dk1">
                      <a:alpha val="40000"/>
                    </a:schemeClr>
                  </a:outerShdw>
                </a:effectLst>
                <a:ea typeface="ＭＳ Ｐゴシック" charset="-128"/>
              </a:rPr>
              <a:t>(CHEM C361)</a:t>
            </a:r>
          </a:p>
        </p:txBody>
      </p:sp>
      <p:sp>
        <p:nvSpPr>
          <p:cNvPr id="18458" name="Rounded Rectangle 70"/>
          <p:cNvSpPr>
            <a:spLocks noChangeArrowheads="1"/>
          </p:cNvSpPr>
          <p:nvPr/>
        </p:nvSpPr>
        <p:spPr bwMode="auto">
          <a:xfrm>
            <a:off x="173038" y="579913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Language/Culture</a:t>
            </a:r>
          </a:p>
        </p:txBody>
      </p:sp>
      <p:sp>
        <p:nvSpPr>
          <p:cNvPr id="18459" name="Rounded Rectangle 71"/>
          <p:cNvSpPr>
            <a:spLocks noChangeArrowheads="1"/>
          </p:cNvSpPr>
          <p:nvPr/>
        </p:nvSpPr>
        <p:spPr bwMode="auto">
          <a:xfrm>
            <a:off x="6934200" y="5495925"/>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Sci&amp;Humanities</a:t>
            </a:r>
          </a:p>
        </p:txBody>
      </p:sp>
      <p:sp>
        <p:nvSpPr>
          <p:cNvPr id="18460" name="Rounded Rectangle 72"/>
          <p:cNvSpPr>
            <a:spLocks noChangeArrowheads="1"/>
          </p:cNvSpPr>
          <p:nvPr/>
        </p:nvSpPr>
        <p:spPr bwMode="auto">
          <a:xfrm>
            <a:off x="6934200" y="579913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Arts&amp;Humanities</a:t>
            </a:r>
          </a:p>
        </p:txBody>
      </p:sp>
      <p:sp>
        <p:nvSpPr>
          <p:cNvPr id="74" name="Rounded Rectangle 73"/>
          <p:cNvSpPr/>
          <p:nvPr/>
        </p:nvSpPr>
        <p:spPr bwMode="auto">
          <a:xfrm>
            <a:off x="2428875" y="5494338"/>
            <a:ext cx="2057400" cy="228600"/>
          </a:xfrm>
          <a:prstGeom prst="roundRect">
            <a:avLst/>
          </a:prstGeom>
          <a:solidFill>
            <a:schemeClr val="tx2">
              <a:lumMod val="90000"/>
            </a:schemeClr>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solidFill>
                  <a:srgbClr val="C00000"/>
                </a:solidFill>
                <a:ea typeface="ＭＳ Ｐゴシック" charset="-128"/>
              </a:rPr>
              <a:t>Engr</a:t>
            </a:r>
            <a:r>
              <a:rPr lang="en-US" sz="1600" i="0" dirty="0">
                <a:solidFill>
                  <a:srgbClr val="C00000"/>
                </a:solidFill>
                <a:ea typeface="ＭＳ Ｐゴシック" charset="-128"/>
              </a:rPr>
              <a:t> Elective</a:t>
            </a:r>
          </a:p>
        </p:txBody>
      </p:sp>
      <p:sp>
        <p:nvSpPr>
          <p:cNvPr id="18462" name="Rounded Rectangle 74"/>
          <p:cNvSpPr>
            <a:spLocks noChangeArrowheads="1"/>
          </p:cNvSpPr>
          <p:nvPr/>
        </p:nvSpPr>
        <p:spPr bwMode="auto">
          <a:xfrm>
            <a:off x="2428875" y="579913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Language/Culture</a:t>
            </a:r>
          </a:p>
        </p:txBody>
      </p:sp>
      <p:sp>
        <p:nvSpPr>
          <p:cNvPr id="18463" name="Rounded Rectangle 76"/>
          <p:cNvSpPr>
            <a:spLocks noChangeArrowheads="1"/>
          </p:cNvSpPr>
          <p:nvPr/>
        </p:nvSpPr>
        <p:spPr bwMode="auto">
          <a:xfrm>
            <a:off x="4678363" y="5799138"/>
            <a:ext cx="2057400" cy="228600"/>
          </a:xfrm>
          <a:prstGeom prst="roundRect">
            <a:avLst>
              <a:gd name="adj" fmla="val 16667"/>
            </a:avLst>
          </a:prstGeom>
          <a:solidFill>
            <a:schemeClr val="tx2"/>
          </a:solidFill>
          <a:ln w="9525">
            <a:solidFill>
              <a:schemeClr val="tx1"/>
            </a:solidFill>
            <a:round/>
            <a:headEnd/>
            <a:tailEnd/>
          </a:ln>
        </p:spPr>
        <p:txBody>
          <a:bodyPr anchor="ctr"/>
          <a:lstStyle>
            <a:lvl1pPr>
              <a:defRPr sz="2400" i="1">
                <a:solidFill>
                  <a:schemeClr val="tx1"/>
                </a:solidFill>
                <a:latin typeface="Arial" charset="0"/>
                <a:ea typeface="MS PGothic" charset="-128"/>
              </a:defRPr>
            </a:lvl1pPr>
            <a:lvl2pPr marL="742950" indent="-285750">
              <a:defRPr sz="2400" i="1">
                <a:solidFill>
                  <a:schemeClr val="tx1"/>
                </a:solidFill>
                <a:latin typeface="Arial" charset="0"/>
                <a:ea typeface="MS PGothic" charset="-128"/>
              </a:defRPr>
            </a:lvl2pPr>
            <a:lvl3pPr marL="1143000" indent="-228600">
              <a:defRPr sz="2400" i="1">
                <a:solidFill>
                  <a:schemeClr val="tx1"/>
                </a:solidFill>
                <a:latin typeface="Arial" charset="0"/>
                <a:ea typeface="MS PGothic" charset="-128"/>
              </a:defRPr>
            </a:lvl3pPr>
            <a:lvl4pPr marL="1600200" indent="-228600">
              <a:defRPr sz="2400" i="1">
                <a:solidFill>
                  <a:schemeClr val="tx1"/>
                </a:solidFill>
                <a:latin typeface="Arial" charset="0"/>
                <a:ea typeface="MS PGothic" charset="-128"/>
              </a:defRPr>
            </a:lvl4pPr>
            <a:lvl5pPr marL="2057400" indent="-228600">
              <a:defRPr sz="2400" i="1">
                <a:solidFill>
                  <a:schemeClr val="tx1"/>
                </a:solidFill>
                <a:latin typeface="Arial" charset="0"/>
                <a:ea typeface="MS PGothic" charset="-128"/>
              </a:defRPr>
            </a:lvl5pPr>
            <a:lvl6pPr marL="2514600" indent="-228600" eaLnBrk="0" fontAlgn="base" hangingPunct="0">
              <a:spcBef>
                <a:spcPct val="0"/>
              </a:spcBef>
              <a:spcAft>
                <a:spcPct val="0"/>
              </a:spcAft>
              <a:defRPr sz="2400" i="1">
                <a:solidFill>
                  <a:schemeClr val="tx1"/>
                </a:solidFill>
                <a:latin typeface="Arial" charset="0"/>
                <a:ea typeface="MS PGothic" charset="-128"/>
              </a:defRPr>
            </a:lvl6pPr>
            <a:lvl7pPr marL="2971800" indent="-228600" eaLnBrk="0" fontAlgn="base" hangingPunct="0">
              <a:spcBef>
                <a:spcPct val="0"/>
              </a:spcBef>
              <a:spcAft>
                <a:spcPct val="0"/>
              </a:spcAft>
              <a:defRPr sz="2400" i="1">
                <a:solidFill>
                  <a:schemeClr val="tx1"/>
                </a:solidFill>
                <a:latin typeface="Arial" charset="0"/>
                <a:ea typeface="MS PGothic" charset="-128"/>
              </a:defRPr>
            </a:lvl7pPr>
            <a:lvl8pPr marL="3429000" indent="-228600" eaLnBrk="0" fontAlgn="base" hangingPunct="0">
              <a:spcBef>
                <a:spcPct val="0"/>
              </a:spcBef>
              <a:spcAft>
                <a:spcPct val="0"/>
              </a:spcAft>
              <a:defRPr sz="2400" i="1">
                <a:solidFill>
                  <a:schemeClr val="tx1"/>
                </a:solidFill>
                <a:latin typeface="Arial" charset="0"/>
                <a:ea typeface="MS PGothic" charset="-128"/>
              </a:defRPr>
            </a:lvl8pPr>
            <a:lvl9pPr marL="3886200" indent="-228600" eaLnBrk="0" fontAlgn="base" hangingPunct="0">
              <a:spcBef>
                <a:spcPct val="0"/>
              </a:spcBef>
              <a:spcAft>
                <a:spcPct val="0"/>
              </a:spcAft>
              <a:defRPr sz="2400" i="1">
                <a:solidFill>
                  <a:schemeClr val="tx1"/>
                </a:solidFill>
                <a:latin typeface="Arial" charset="0"/>
                <a:ea typeface="MS PGothic" charset="-128"/>
              </a:defRPr>
            </a:lvl9pPr>
          </a:lstStyle>
          <a:p>
            <a:pPr algn="ctr"/>
            <a:r>
              <a:rPr lang="en-US" altLang="x-none" sz="1600" i="0">
                <a:solidFill>
                  <a:srgbClr val="C00000"/>
                </a:solidFill>
                <a:ea typeface="ＭＳ Ｐゴシック" charset="-128"/>
                <a:cs typeface="ＭＳ Ｐゴシック" charset="-128"/>
              </a:rPr>
              <a:t>Sci&amp;Humanities</a:t>
            </a:r>
          </a:p>
        </p:txBody>
      </p:sp>
      <p:sp>
        <p:nvSpPr>
          <p:cNvPr id="79" name="Rounded Rectangle 78"/>
          <p:cNvSpPr/>
          <p:nvPr/>
        </p:nvSpPr>
        <p:spPr bwMode="auto">
          <a:xfrm>
            <a:off x="174909" y="4033823"/>
            <a:ext cx="2057400" cy="533400"/>
          </a:xfrm>
          <a:prstGeom prst="roundRect">
            <a:avLst/>
          </a:prstGeom>
          <a:solidFill>
            <a:srgbClr val="A9C9FF"/>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rgbClr val="C00000"/>
                </a:solidFill>
                <a:effectLst>
                  <a:outerShdw blurRad="38100" dist="19050" dir="2700000" algn="tl" rotWithShape="0">
                    <a:schemeClr val="dk1">
                      <a:alpha val="40000"/>
                    </a:schemeClr>
                  </a:outerShdw>
                </a:effectLst>
                <a:ea typeface="ＭＳ Ｐゴシック" charset="-128"/>
              </a:rPr>
              <a:t>Physics III</a:t>
            </a:r>
            <a:br>
              <a:rPr lang="en-US" sz="1600" i="0" dirty="0">
                <a:ln w="0"/>
                <a:solidFill>
                  <a:srgbClr val="C00000"/>
                </a:solidFill>
                <a:effectLst>
                  <a:outerShdw blurRad="38100" dist="19050" dir="2700000" algn="tl" rotWithShape="0">
                    <a:schemeClr val="dk1">
                      <a:alpha val="40000"/>
                    </a:schemeClr>
                  </a:outerShdw>
                </a:effectLst>
                <a:ea typeface="ＭＳ Ｐゴシック" charset="-128"/>
              </a:rPr>
            </a:br>
            <a:r>
              <a:rPr lang="en-US" sz="1600" i="0" dirty="0">
                <a:ln w="0"/>
                <a:solidFill>
                  <a:srgbClr val="C00000"/>
                </a:solidFill>
                <a:effectLst>
                  <a:outerShdw blurRad="38100" dist="19050" dir="2700000" algn="tl" rotWithShape="0">
                    <a:schemeClr val="dk1">
                      <a:alpha val="40000"/>
                    </a:schemeClr>
                  </a:outerShdw>
                </a:effectLst>
                <a:ea typeface="ＭＳ Ｐゴシック" charset="-128"/>
              </a:rPr>
              <a:t>(Phys P301)</a:t>
            </a:r>
            <a:endParaRPr lang="en-US" sz="1400" b="1" i="0" dirty="0">
              <a:ln w="22225">
                <a:solidFill>
                  <a:schemeClr val="accent2"/>
                </a:solidFill>
                <a:prstDash val="solid"/>
              </a:ln>
              <a:solidFill>
                <a:srgbClr val="C00000"/>
              </a:solidFill>
              <a:ea typeface="ＭＳ Ｐゴシック" charset="-128"/>
            </a:endParaRPr>
          </a:p>
        </p:txBody>
      </p:sp>
      <p:sp>
        <p:nvSpPr>
          <p:cNvPr id="80" name="Rounded Rectangle 79"/>
          <p:cNvSpPr/>
          <p:nvPr/>
        </p:nvSpPr>
        <p:spPr bwMode="auto">
          <a:xfrm>
            <a:off x="174909" y="5150774"/>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500" i="0" dirty="0">
                <a:ln w="0"/>
                <a:solidFill>
                  <a:schemeClr val="tx2"/>
                </a:solidFill>
                <a:effectLst>
                  <a:outerShdw blurRad="38100" dist="19050" dir="2700000" algn="tl" rotWithShape="0">
                    <a:schemeClr val="dk1">
                      <a:alpha val="40000"/>
                    </a:schemeClr>
                  </a:outerShdw>
                </a:effectLst>
                <a:ea typeface="ＭＳ Ｐゴシック" charset="-128"/>
              </a:rPr>
              <a:t>Nanoscale Materials (CHEM 420)</a:t>
            </a:r>
            <a:endParaRPr lang="en-US" sz="1500" b="1" i="0" dirty="0">
              <a:ln w="22225">
                <a:solidFill>
                  <a:schemeClr val="accent2"/>
                </a:solidFill>
                <a:prstDash val="solid"/>
              </a:ln>
              <a:solidFill>
                <a:schemeClr val="tx2"/>
              </a:solidFill>
              <a:ea typeface="ＭＳ Ｐゴシック" charset="-128"/>
            </a:endParaRPr>
          </a:p>
        </p:txBody>
      </p:sp>
      <p:sp>
        <p:nvSpPr>
          <p:cNvPr id="81" name="Rounded Rectangle 80"/>
          <p:cNvSpPr/>
          <p:nvPr/>
        </p:nvSpPr>
        <p:spPr bwMode="auto">
          <a:xfrm>
            <a:off x="2428530" y="4800601"/>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Nanoscale Simulation (</a:t>
            </a: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Exxx</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a:t>
            </a:r>
            <a:endParaRPr lang="en-US" sz="1600" b="1" i="0" dirty="0">
              <a:ln w="22225">
                <a:solidFill>
                  <a:schemeClr val="accent2"/>
                </a:solidFill>
                <a:prstDash val="solid"/>
              </a:ln>
              <a:solidFill>
                <a:schemeClr val="tx2"/>
              </a:solidFill>
              <a:ea typeface="ＭＳ Ｐゴシック" charset="-128"/>
            </a:endParaRPr>
          </a:p>
        </p:txBody>
      </p:sp>
      <p:sp>
        <p:nvSpPr>
          <p:cNvPr id="82" name="Rounded Rectangle 81"/>
          <p:cNvSpPr/>
          <p:nvPr/>
        </p:nvSpPr>
        <p:spPr bwMode="auto">
          <a:xfrm>
            <a:off x="4641310" y="4122615"/>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Surface Chemistry (CHEM C416)</a:t>
            </a:r>
            <a:endParaRPr lang="en-US" sz="1600" b="1" i="0" dirty="0">
              <a:ln w="22225">
                <a:solidFill>
                  <a:schemeClr val="accent2"/>
                </a:solidFill>
                <a:prstDash val="solid"/>
              </a:ln>
              <a:solidFill>
                <a:schemeClr val="tx2"/>
              </a:solidFill>
              <a:ea typeface="ＭＳ Ｐゴシック" charset="-128"/>
            </a:endParaRPr>
          </a:p>
        </p:txBody>
      </p:sp>
      <p:sp>
        <p:nvSpPr>
          <p:cNvPr id="83" name="Rounded Rectangle 82"/>
          <p:cNvSpPr/>
          <p:nvPr/>
        </p:nvSpPr>
        <p:spPr bwMode="auto">
          <a:xfrm>
            <a:off x="4678433" y="4808415"/>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Engineering Nano Sensors (</a:t>
            </a: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Exxx</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a:t>
            </a:r>
            <a:endParaRPr lang="en-US" sz="1600" b="1" i="0" dirty="0">
              <a:ln w="22225">
                <a:solidFill>
                  <a:schemeClr val="accent2"/>
                </a:solidFill>
                <a:prstDash val="solid"/>
              </a:ln>
              <a:solidFill>
                <a:schemeClr val="tx2"/>
              </a:solidFill>
              <a:ea typeface="ＭＳ Ｐゴシック" charset="-128"/>
            </a:endParaRPr>
          </a:p>
        </p:txBody>
      </p:sp>
      <p:sp>
        <p:nvSpPr>
          <p:cNvPr id="84" name="Rounded Rectangle 83"/>
          <p:cNvSpPr/>
          <p:nvPr/>
        </p:nvSpPr>
        <p:spPr bwMode="auto">
          <a:xfrm>
            <a:off x="6987056" y="4037321"/>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Advanced Cyber-Physical Sys (E321)</a:t>
            </a:r>
          </a:p>
        </p:txBody>
      </p:sp>
      <p:sp>
        <p:nvSpPr>
          <p:cNvPr id="85" name="Rounded Rectangle 84"/>
          <p:cNvSpPr/>
          <p:nvPr/>
        </p:nvSpPr>
        <p:spPr bwMode="auto">
          <a:xfrm>
            <a:off x="6973277" y="4808415"/>
            <a:ext cx="2057400" cy="533400"/>
          </a:xfrm>
          <a:prstGeom prst="roundRect">
            <a:avLst/>
          </a:prstGeom>
          <a:solidFill>
            <a:srgbClr val="7D110C"/>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Soft Nanodevices (</a:t>
            </a:r>
            <a:r>
              <a:rPr lang="en-US" sz="1600" i="0" dirty="0" err="1">
                <a:ln w="0"/>
                <a:solidFill>
                  <a:schemeClr val="tx2"/>
                </a:solidFill>
                <a:effectLst>
                  <a:outerShdw blurRad="38100" dist="19050" dir="2700000" algn="tl" rotWithShape="0">
                    <a:schemeClr val="dk1">
                      <a:alpha val="40000"/>
                    </a:schemeClr>
                  </a:outerShdw>
                </a:effectLst>
                <a:ea typeface="ＭＳ Ｐゴシック" charset="-128"/>
              </a:rPr>
              <a:t>Exxx</a:t>
            </a:r>
            <a:r>
              <a:rPr lang="en-US" sz="1600" i="0" dirty="0">
                <a:ln w="0"/>
                <a:solidFill>
                  <a:schemeClr val="tx2"/>
                </a:solidFill>
                <a:effectLst>
                  <a:outerShdw blurRad="38100" dist="19050" dir="2700000" algn="tl" rotWithShape="0">
                    <a:schemeClr val="dk1">
                      <a:alpha val="40000"/>
                    </a:schemeClr>
                  </a:outerShdw>
                </a:effectLst>
                <a:ea typeface="ＭＳ Ｐゴシック" charset="-128"/>
              </a:rPr>
              <a:t>)</a:t>
            </a:r>
            <a:endParaRPr lang="en-US" sz="1600" b="1" i="0" dirty="0">
              <a:ln w="22225">
                <a:solidFill>
                  <a:schemeClr val="accent2"/>
                </a:solidFill>
                <a:prstDash val="solid"/>
              </a:ln>
              <a:solidFill>
                <a:schemeClr val="tx2"/>
              </a:solidFill>
              <a:ea typeface="ＭＳ Ｐゴシック" charset="-128"/>
            </a:endParaRPr>
          </a:p>
        </p:txBody>
      </p:sp>
      <p:sp>
        <p:nvSpPr>
          <p:cNvPr id="86" name="Rounded Rectangle 85"/>
          <p:cNvSpPr/>
          <p:nvPr/>
        </p:nvSpPr>
        <p:spPr bwMode="auto">
          <a:xfrm>
            <a:off x="4678363" y="5491163"/>
            <a:ext cx="2057400" cy="228600"/>
          </a:xfrm>
          <a:prstGeom prst="roundRect">
            <a:avLst/>
          </a:prstGeom>
          <a:solidFill>
            <a:schemeClr val="tx2">
              <a:lumMod val="90000"/>
            </a:schemeClr>
          </a:solidFill>
          <a:ln w="9525" cap="flat" cmpd="sng" algn="ctr">
            <a:solidFill>
              <a:schemeClr val="tx1"/>
            </a:solidFill>
            <a:prstDash val="solid"/>
            <a:round/>
            <a:headEnd type="none" w="med" len="med"/>
            <a:tailEnd type="none" w="med" len="med"/>
          </a:ln>
          <a:effectLst/>
        </p:spPr>
        <p:txBody>
          <a:bodyPr anchor="ctr"/>
          <a:lstStyle/>
          <a:p>
            <a:pPr algn="ctr">
              <a:defRPr/>
            </a:pPr>
            <a:r>
              <a:rPr lang="en-US" sz="1600" i="0" dirty="0" err="1">
                <a:solidFill>
                  <a:srgbClr val="C00000"/>
                </a:solidFill>
                <a:ea typeface="ＭＳ Ｐゴシック" charset="-128"/>
              </a:rPr>
              <a:t>Engr</a:t>
            </a:r>
            <a:r>
              <a:rPr lang="en-US" sz="1600" i="0" dirty="0">
                <a:solidFill>
                  <a:srgbClr val="C00000"/>
                </a:solidFill>
                <a:ea typeface="ＭＳ Ｐゴシック" charset="-128"/>
              </a:rPr>
              <a:t> Elective</a:t>
            </a:r>
          </a:p>
        </p:txBody>
      </p:sp>
      <p:sp>
        <p:nvSpPr>
          <p:cNvPr id="3" name="Rounded Rectangle 2"/>
          <p:cNvSpPr/>
          <p:nvPr/>
        </p:nvSpPr>
        <p:spPr bwMode="auto">
          <a:xfrm>
            <a:off x="4622455" y="508188"/>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3" name="Rounded Rectangle 42"/>
          <p:cNvSpPr/>
          <p:nvPr/>
        </p:nvSpPr>
        <p:spPr bwMode="auto">
          <a:xfrm>
            <a:off x="2368551" y="508188"/>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4" name="Rounded Rectangle 43"/>
          <p:cNvSpPr/>
          <p:nvPr/>
        </p:nvSpPr>
        <p:spPr bwMode="auto">
          <a:xfrm>
            <a:off x="114647" y="508187"/>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5" name="Rounded Rectangle 44"/>
          <p:cNvSpPr/>
          <p:nvPr/>
        </p:nvSpPr>
        <p:spPr bwMode="auto">
          <a:xfrm>
            <a:off x="6870090" y="508187"/>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6" name="Rounded Rectangle 45"/>
          <p:cNvSpPr/>
          <p:nvPr/>
        </p:nvSpPr>
        <p:spPr bwMode="auto">
          <a:xfrm>
            <a:off x="127728" y="3375580"/>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7" name="Rounded Rectangle 46"/>
          <p:cNvSpPr/>
          <p:nvPr/>
        </p:nvSpPr>
        <p:spPr bwMode="auto">
          <a:xfrm>
            <a:off x="2383494" y="3375580"/>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8" name="Rounded Rectangle 47"/>
          <p:cNvSpPr/>
          <p:nvPr/>
        </p:nvSpPr>
        <p:spPr bwMode="auto">
          <a:xfrm>
            <a:off x="4630748" y="3375579"/>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sp>
        <p:nvSpPr>
          <p:cNvPr id="49" name="Rounded Rectangle 48"/>
          <p:cNvSpPr/>
          <p:nvPr/>
        </p:nvSpPr>
        <p:spPr bwMode="auto">
          <a:xfrm>
            <a:off x="6886514" y="3387001"/>
            <a:ext cx="2160587" cy="2690935"/>
          </a:xfrm>
          <a:prstGeom prst="roundRect">
            <a:avLst>
              <a:gd name="adj" fmla="val 6668"/>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1" u="none" strike="noStrike" cap="none" normalizeH="0" baseline="0">
              <a:ln>
                <a:noFill/>
              </a:ln>
              <a:solidFill>
                <a:schemeClr val="tx1"/>
              </a:solidFill>
              <a:effectLst/>
              <a:latin typeface="Arial" charset="0"/>
              <a:ea typeface="ＭＳ Ｐゴシック" charset="-128"/>
            </a:endParaRPr>
          </a:p>
        </p:txBody>
      </p:sp>
      <p:cxnSp>
        <p:nvCxnSpPr>
          <p:cNvPr id="50" name="Straight Connector 49"/>
          <p:cNvCxnSpPr/>
          <p:nvPr/>
        </p:nvCxnSpPr>
        <p:spPr bwMode="auto">
          <a:xfrm>
            <a:off x="4572000" y="609600"/>
            <a:ext cx="0" cy="5410200"/>
          </a:xfrm>
          <a:prstGeom prst="line">
            <a:avLst/>
          </a:prstGeom>
          <a:solidFill>
            <a:schemeClr val="accent1"/>
          </a:solidFill>
          <a:ln w="15875" cap="flat" cmpd="sng" algn="ctr">
            <a:solidFill>
              <a:schemeClr val="tx1"/>
            </a:solidFill>
            <a:prstDash val="solid"/>
            <a:round/>
            <a:headEnd type="none" w="med" len="med"/>
            <a:tailEnd type="none" w="med" len="med"/>
          </a:ln>
          <a:effectLst/>
        </p:spPr>
      </p:cxnSp>
      <p:cxnSp>
        <p:nvCxnSpPr>
          <p:cNvPr id="51" name="Straight Connector 50"/>
          <p:cNvCxnSpPr/>
          <p:nvPr/>
        </p:nvCxnSpPr>
        <p:spPr bwMode="auto">
          <a:xfrm>
            <a:off x="170810" y="3276600"/>
            <a:ext cx="8859867" cy="0"/>
          </a:xfrm>
          <a:prstGeom prst="line">
            <a:avLst/>
          </a:prstGeom>
          <a:solidFill>
            <a:schemeClr val="accent1"/>
          </a:solidFill>
          <a:ln w="1587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399800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a:xfrm>
            <a:off x="0" y="0"/>
            <a:ext cx="9144000" cy="609600"/>
          </a:xfrm>
        </p:spPr>
        <p:txBody>
          <a:bodyPr/>
          <a:lstStyle/>
          <a:p>
            <a:pPr algn="ctr"/>
            <a:r>
              <a:rPr lang="en-US" altLang="en-US" sz="3600" dirty="0">
                <a:ea typeface="MS PGothic" charset="-128"/>
                <a:cs typeface="ＭＳ Ｐゴシック" charset="-128"/>
              </a:rPr>
              <a:t>Accreditation and Funding Opportunities</a:t>
            </a:r>
            <a:endParaRPr lang="en-US" altLang="en-US" dirty="0">
              <a:ea typeface="MS PGothic" charset="-128"/>
              <a:cs typeface="ＭＳ Ｐゴシック" charset="-128"/>
            </a:endParaRPr>
          </a:p>
        </p:txBody>
      </p:sp>
      <p:sp>
        <p:nvSpPr>
          <p:cNvPr id="10243" name="Content Placeholder 2"/>
          <p:cNvSpPr>
            <a:spLocks noGrp="1"/>
          </p:cNvSpPr>
          <p:nvPr>
            <p:ph idx="1"/>
          </p:nvPr>
        </p:nvSpPr>
        <p:spPr>
          <a:xfrm>
            <a:off x="-25400" y="533400"/>
            <a:ext cx="9144000" cy="5562600"/>
          </a:xfrm>
        </p:spPr>
        <p:txBody>
          <a:bodyPr/>
          <a:lstStyle/>
          <a:p>
            <a:pPr marL="0" indent="0">
              <a:spcBef>
                <a:spcPts val="600"/>
              </a:spcBef>
              <a:buFontTx/>
              <a:buNone/>
              <a:defRPr/>
            </a:pPr>
            <a:r>
              <a:rPr lang="en-US" altLang="en-US" b="1" dirty="0">
                <a:ea typeface="MS PGothic" charset="-128"/>
              </a:rPr>
              <a:t>Accreditation Information</a:t>
            </a:r>
          </a:p>
          <a:p>
            <a:pPr>
              <a:spcBef>
                <a:spcPts val="600"/>
              </a:spcBef>
              <a:defRPr/>
            </a:pPr>
            <a:r>
              <a:rPr lang="en-US" altLang="en-US" dirty="0">
                <a:ea typeface="MS PGothic" charset="-128"/>
              </a:rPr>
              <a:t>The curriculum has been designed to meet the ABET requirements. </a:t>
            </a:r>
          </a:p>
          <a:p>
            <a:pPr>
              <a:spcBef>
                <a:spcPts val="600"/>
              </a:spcBef>
              <a:defRPr/>
            </a:pPr>
            <a:r>
              <a:rPr lang="en-US" altLang="en-US" dirty="0">
                <a:ea typeface="MS PGothic" charset="-128"/>
              </a:rPr>
              <a:t>SICE can apply for accreditation after the first graduating class, which means that the first cohort of graduates’ degrees will be accredited. </a:t>
            </a:r>
          </a:p>
          <a:p>
            <a:pPr lvl="1">
              <a:spcBef>
                <a:spcPts val="600"/>
              </a:spcBef>
              <a:defRPr/>
            </a:pPr>
            <a:r>
              <a:rPr lang="en-US" altLang="en-US" dirty="0">
                <a:ea typeface="MS PGothic" charset="-128"/>
              </a:rPr>
              <a:t>SICE will seek retroactive accreditation</a:t>
            </a:r>
          </a:p>
          <a:p>
            <a:pPr lvl="1">
              <a:spcBef>
                <a:spcPts val="600"/>
              </a:spcBef>
              <a:defRPr/>
            </a:pPr>
            <a:r>
              <a:rPr lang="en-US" altLang="en-US" dirty="0">
                <a:ea typeface="MS PGothic" charset="-128"/>
              </a:rPr>
              <a:t>The B.S. in Intelligent Systems Engineering is a degree from Indiana University; it is an accredited degree </a:t>
            </a:r>
          </a:p>
          <a:p>
            <a:pPr lvl="1">
              <a:spcBef>
                <a:spcPts val="600"/>
              </a:spcBef>
              <a:defRPr/>
            </a:pPr>
            <a:r>
              <a:rPr lang="en-US" altLang="en-US" dirty="0">
                <a:ea typeface="MS PGothic" charset="-128"/>
              </a:rPr>
              <a:t>IU holds North Central Association accreditation</a:t>
            </a:r>
          </a:p>
          <a:p>
            <a:pPr lvl="1">
              <a:spcBef>
                <a:spcPts val="600"/>
              </a:spcBef>
              <a:defRPr/>
            </a:pPr>
            <a:endParaRPr lang="en-US" altLang="en-US" b="1" dirty="0">
              <a:ea typeface="MS PGothic" charset="-128"/>
            </a:endParaRPr>
          </a:p>
          <a:p>
            <a:pPr marL="0" indent="0">
              <a:spcBef>
                <a:spcPts val="600"/>
              </a:spcBef>
              <a:buFontTx/>
              <a:buNone/>
              <a:defRPr/>
            </a:pPr>
            <a:r>
              <a:rPr lang="en-US" altLang="en-US" b="1" dirty="0">
                <a:ea typeface="MS PGothic" charset="-128"/>
              </a:rPr>
              <a:t>Scholarship Information</a:t>
            </a:r>
          </a:p>
          <a:p>
            <a:pPr>
              <a:spcBef>
                <a:spcPts val="600"/>
              </a:spcBef>
              <a:defRPr/>
            </a:pPr>
            <a:r>
              <a:rPr lang="en-US" altLang="en-US" dirty="0">
                <a:ea typeface="MS PGothic" charset="-128"/>
              </a:rPr>
              <a:t>IU/SICE/ISE</a:t>
            </a:r>
            <a:endParaRPr lang="en-US" altLang="en-US" b="1" dirty="0">
              <a:ea typeface="MS PGothic" charset="-128"/>
            </a:endParaRPr>
          </a:p>
          <a:p>
            <a:pPr marL="0" indent="0">
              <a:spcBef>
                <a:spcPts val="600"/>
              </a:spcBef>
              <a:buFontTx/>
              <a:buNone/>
              <a:defRPr/>
            </a:pPr>
            <a:r>
              <a:rPr lang="en-US" altLang="en-US" b="1" dirty="0">
                <a:ea typeface="MS PGothic" charset="-128"/>
              </a:rPr>
              <a:t>Other Funding Opportunities</a:t>
            </a:r>
          </a:p>
          <a:p>
            <a:pPr>
              <a:spcBef>
                <a:spcPts val="600"/>
              </a:spcBef>
              <a:defRPr/>
            </a:pPr>
            <a:r>
              <a:rPr lang="en-US" altLang="en-US" dirty="0">
                <a:ea typeface="MS PGothic" charset="-128"/>
              </a:rPr>
              <a:t>Summer Camps</a:t>
            </a:r>
          </a:p>
          <a:p>
            <a:pPr>
              <a:spcBef>
                <a:spcPts val="600"/>
              </a:spcBef>
              <a:defRPr/>
            </a:pPr>
            <a:r>
              <a:rPr lang="en-US" altLang="en-US" dirty="0">
                <a:ea typeface="MS PGothic" charset="-128"/>
              </a:rPr>
              <a:t>Summer and Academic Year  Research </a:t>
            </a:r>
          </a:p>
          <a:p>
            <a:pPr>
              <a:spcBef>
                <a:spcPts val="600"/>
              </a:spcBef>
              <a:defRPr/>
            </a:pPr>
            <a:endParaRPr lang="en-US" altLang="en-US" dirty="0">
              <a:ea typeface="MS PGothic"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a:xfrm>
            <a:off x="306388" y="0"/>
            <a:ext cx="8382000" cy="990600"/>
          </a:xfrm>
        </p:spPr>
        <p:txBody>
          <a:bodyPr/>
          <a:lstStyle/>
          <a:p>
            <a:pPr algn="ctr"/>
            <a:r>
              <a:rPr lang="en-US" altLang="en-US" dirty="0">
                <a:ea typeface="MS PGothic" charset="-128"/>
                <a:cs typeface="ＭＳ Ｐゴシック" charset="-128"/>
              </a:rPr>
              <a:t>What is Intelligent Systems Engineering?</a:t>
            </a:r>
          </a:p>
        </p:txBody>
      </p:sp>
      <p:sp>
        <p:nvSpPr>
          <p:cNvPr id="7170" name="Content Placeholder 2"/>
          <p:cNvSpPr>
            <a:spLocks noGrp="1"/>
          </p:cNvSpPr>
          <p:nvPr>
            <p:ph idx="1"/>
          </p:nvPr>
        </p:nvSpPr>
        <p:spPr>
          <a:xfrm>
            <a:off x="0" y="1143000"/>
            <a:ext cx="9194800" cy="4953000"/>
          </a:xfrm>
        </p:spPr>
        <p:txBody>
          <a:bodyPr/>
          <a:lstStyle/>
          <a:p>
            <a:r>
              <a:rPr lang="en-US" altLang="en-US" sz="2800" dirty="0">
                <a:ea typeface="MS PGothic" charset="-128"/>
                <a:cs typeface="ＭＳ Ｐゴシック" charset="-128"/>
              </a:rPr>
              <a:t>The practice of system design and build with </a:t>
            </a:r>
            <a:r>
              <a:rPr lang="en-US" altLang="en-US" sz="2800" b="1" dirty="0">
                <a:solidFill>
                  <a:srgbClr val="C00000"/>
                </a:solidFill>
                <a:ea typeface="MS PGothic" charset="-128"/>
                <a:cs typeface="ＭＳ Ｐゴシック" charset="-128"/>
              </a:rPr>
              <a:t>computing</a:t>
            </a:r>
            <a:r>
              <a:rPr lang="en-US" altLang="en-US" sz="2800" dirty="0">
                <a:solidFill>
                  <a:srgbClr val="C00000"/>
                </a:solidFill>
                <a:ea typeface="MS PGothic" charset="-128"/>
                <a:cs typeface="ＭＳ Ｐゴシック" charset="-128"/>
              </a:rPr>
              <a:t> </a:t>
            </a:r>
            <a:r>
              <a:rPr lang="en-US" altLang="en-US" sz="2800" dirty="0">
                <a:ea typeface="MS PGothic" charset="-128"/>
                <a:cs typeface="ＭＳ Ｐゴシック" charset="-128"/>
              </a:rPr>
              <a:t>and</a:t>
            </a:r>
            <a:r>
              <a:rPr lang="en-US" altLang="en-US" sz="2800" dirty="0">
                <a:solidFill>
                  <a:srgbClr val="C00000"/>
                </a:solidFill>
                <a:ea typeface="MS PGothic" charset="-128"/>
                <a:cs typeface="ＭＳ Ｐゴシック" charset="-128"/>
              </a:rPr>
              <a:t> </a:t>
            </a:r>
            <a:r>
              <a:rPr lang="en-US" altLang="en-US" sz="2800" b="1" dirty="0">
                <a:solidFill>
                  <a:srgbClr val="C00000"/>
                </a:solidFill>
                <a:ea typeface="MS PGothic" charset="-128"/>
                <a:cs typeface="ＭＳ Ｐゴシック" charset="-128"/>
              </a:rPr>
              <a:t>artificial intelligence </a:t>
            </a:r>
            <a:r>
              <a:rPr lang="en-US" altLang="en-US" sz="2800" dirty="0">
                <a:ea typeface="MS PGothic" charset="-128"/>
                <a:cs typeface="ＭＳ Ｐゴシック" charset="-128"/>
              </a:rPr>
              <a:t>as key components</a:t>
            </a:r>
          </a:p>
          <a:p>
            <a:r>
              <a:rPr lang="en-US" altLang="en-US" sz="2800" dirty="0">
                <a:ea typeface="MS PGothic" charset="-128"/>
                <a:cs typeface="ＭＳ Ｐゴシック" charset="-128"/>
              </a:rPr>
              <a:t>We can parse name in two ways ……</a:t>
            </a:r>
          </a:p>
          <a:p>
            <a:r>
              <a:rPr lang="en-US" altLang="en-US" sz="2800" b="1" dirty="0">
                <a:solidFill>
                  <a:srgbClr val="C00000"/>
                </a:solidFill>
                <a:ea typeface="MS PGothic" charset="-128"/>
                <a:cs typeface="ＭＳ Ｐゴシック" charset="-128"/>
              </a:rPr>
              <a:t>Intelligent Systems </a:t>
            </a:r>
            <a:r>
              <a:rPr lang="en-US" altLang="en-US" sz="2400" dirty="0">
                <a:ea typeface="MS PGothic" charset="-128"/>
                <a:cs typeface="ＭＳ Ｐゴシック" charset="-128"/>
              </a:rPr>
              <a:t>Engineering</a:t>
            </a:r>
            <a:r>
              <a:rPr lang="en-US" altLang="en-US" sz="2800" b="1" dirty="0">
                <a:ea typeface="MS PGothic" charset="-128"/>
                <a:cs typeface="ＭＳ Ｐゴシック" charset="-128"/>
              </a:rPr>
              <a:t> </a:t>
            </a:r>
            <a:r>
              <a:rPr lang="en-US" altLang="en-US" sz="2800" dirty="0">
                <a:ea typeface="MS PGothic" charset="-128"/>
                <a:cs typeface="ＭＳ Ｐゴシック" charset="-128"/>
              </a:rPr>
              <a:t>– sense their environment and act accordingly – and use machine learning, artificial intelligence with edge (small devices) and cloud computing</a:t>
            </a:r>
          </a:p>
          <a:p>
            <a:r>
              <a:rPr lang="en-US" altLang="en-US" sz="2400" dirty="0">
                <a:ea typeface="MS PGothic" charset="-128"/>
                <a:cs typeface="ＭＳ Ｐゴシック" charset="-128"/>
              </a:rPr>
              <a:t>Intelligent</a:t>
            </a:r>
            <a:r>
              <a:rPr lang="en-US" altLang="en-US" sz="2800" b="1" dirty="0">
                <a:ea typeface="MS PGothic" charset="-128"/>
                <a:cs typeface="ＭＳ Ｐゴシック" charset="-128"/>
              </a:rPr>
              <a:t> </a:t>
            </a:r>
            <a:r>
              <a:rPr lang="en-US" altLang="en-US" sz="2800" b="1" dirty="0">
                <a:solidFill>
                  <a:srgbClr val="C00000"/>
                </a:solidFill>
                <a:ea typeface="MS PGothic" charset="-128"/>
                <a:cs typeface="ＭＳ Ｐゴシック" charset="-128"/>
              </a:rPr>
              <a:t>Systems Engineering </a:t>
            </a:r>
            <a:r>
              <a:rPr lang="en-US" altLang="en-US" sz="2800" dirty="0">
                <a:ea typeface="MS PGothic" charset="-128"/>
                <a:cs typeface="ＭＳ Ｐゴシック" charset="-128"/>
              </a:rPr>
              <a:t>– design of systems that are the complex interrelation of many elements</a:t>
            </a:r>
          </a:p>
        </p:txBody>
      </p:sp>
    </p:spTree>
    <p:extLst>
      <p:ext uri="{BB962C8B-B14F-4D97-AF65-F5344CB8AC3E}">
        <p14:creationId xmlns:p14="http://schemas.microsoft.com/office/powerpoint/2010/main" val="1454123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03A08-B325-46C2-9429-767FF93F2AB2}"/>
              </a:ext>
            </a:extLst>
          </p:cNvPr>
          <p:cNvSpPr>
            <a:spLocks noGrp="1"/>
          </p:cNvSpPr>
          <p:nvPr>
            <p:ph type="title"/>
          </p:nvPr>
        </p:nvSpPr>
        <p:spPr>
          <a:xfrm>
            <a:off x="325438" y="0"/>
            <a:ext cx="8382000" cy="762000"/>
          </a:xfrm>
        </p:spPr>
        <p:txBody>
          <a:bodyPr/>
          <a:lstStyle/>
          <a:p>
            <a:r>
              <a:rPr lang="en-US" dirty="0"/>
              <a:t>ISE PhD Program</a:t>
            </a:r>
          </a:p>
        </p:txBody>
      </p:sp>
      <p:sp>
        <p:nvSpPr>
          <p:cNvPr id="3" name="Content Placeholder 2">
            <a:extLst>
              <a:ext uri="{FF2B5EF4-FFF2-40B4-BE49-F238E27FC236}">
                <a16:creationId xmlns:a16="http://schemas.microsoft.com/office/drawing/2014/main" id="{225D3936-72EA-482F-9918-5831F0CBB25F}"/>
              </a:ext>
            </a:extLst>
          </p:cNvPr>
          <p:cNvSpPr>
            <a:spLocks noGrp="1"/>
          </p:cNvSpPr>
          <p:nvPr>
            <p:ph idx="1"/>
          </p:nvPr>
        </p:nvSpPr>
        <p:spPr>
          <a:xfrm>
            <a:off x="325438" y="1143000"/>
            <a:ext cx="8380412" cy="4038600"/>
          </a:xfrm>
        </p:spPr>
        <p:txBody>
          <a:bodyPr/>
          <a:lstStyle/>
          <a:p>
            <a:r>
              <a:rPr lang="en-US" dirty="0"/>
              <a:t>7 Tracks</a:t>
            </a:r>
          </a:p>
          <a:p>
            <a:r>
              <a:rPr lang="en-US" dirty="0"/>
              <a:t>43 students Fall 2017</a:t>
            </a:r>
          </a:p>
          <a:p>
            <a:pPr lvl="1"/>
            <a:r>
              <a:rPr lang="en-US" dirty="0"/>
              <a:t>22 CE; 8 CPS; 3 ISE (Intelligent Systems); 5 Bio; 1 Nano; 3 Neuro; 1 Environmental</a:t>
            </a:r>
          </a:p>
          <a:p>
            <a:r>
              <a:rPr lang="en-US" dirty="0"/>
              <a:t>Degree requires a total of 90 Credits</a:t>
            </a:r>
          </a:p>
          <a:p>
            <a:r>
              <a:rPr lang="en-US" dirty="0"/>
              <a:t>9 credits minor inside or outside ISE </a:t>
            </a:r>
          </a:p>
          <a:p>
            <a:r>
              <a:rPr lang="en-US" dirty="0"/>
              <a:t>24 credits major in Engineering</a:t>
            </a:r>
          </a:p>
          <a:p>
            <a:pPr lvl="1"/>
            <a:r>
              <a:rPr lang="en-US" dirty="0"/>
              <a:t>3 credit E500 Introduction to ISE</a:t>
            </a:r>
          </a:p>
          <a:p>
            <a:pPr lvl="1"/>
            <a:r>
              <a:rPr lang="en-US" dirty="0"/>
              <a:t>3 credits introduction to track E501-507</a:t>
            </a:r>
          </a:p>
          <a:p>
            <a:pPr lvl="1"/>
            <a:r>
              <a:rPr lang="en-US" dirty="0"/>
              <a:t>9 credits major</a:t>
            </a:r>
          </a:p>
          <a:p>
            <a:pPr lvl="1"/>
            <a:r>
              <a:rPr lang="en-US" dirty="0"/>
              <a:t>9 other engineering credits</a:t>
            </a:r>
          </a:p>
          <a:p>
            <a:r>
              <a:rPr lang="en-US" dirty="0"/>
              <a:t>Qualifying exam customized by committee and could involve writing a quality professional paper and an oral exam</a:t>
            </a:r>
          </a:p>
        </p:txBody>
      </p:sp>
    </p:spTree>
    <p:extLst>
      <p:ext uri="{BB962C8B-B14F-4D97-AF65-F5344CB8AC3E}">
        <p14:creationId xmlns:p14="http://schemas.microsoft.com/office/powerpoint/2010/main" val="3124332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628A7-E997-4038-9EB8-C4175329C5EB}"/>
              </a:ext>
            </a:extLst>
          </p:cNvPr>
          <p:cNvSpPr>
            <a:spLocks noGrp="1"/>
          </p:cNvSpPr>
          <p:nvPr>
            <p:ph type="title"/>
          </p:nvPr>
        </p:nvSpPr>
        <p:spPr>
          <a:xfrm>
            <a:off x="306388" y="0"/>
            <a:ext cx="8382000" cy="990600"/>
          </a:xfrm>
        </p:spPr>
        <p:txBody>
          <a:bodyPr/>
          <a:lstStyle/>
          <a:p>
            <a:r>
              <a:rPr lang="en-US" dirty="0"/>
              <a:t>ISE Masters of Science Program</a:t>
            </a:r>
          </a:p>
        </p:txBody>
      </p:sp>
      <p:sp>
        <p:nvSpPr>
          <p:cNvPr id="3" name="Content Placeholder 2">
            <a:extLst>
              <a:ext uri="{FF2B5EF4-FFF2-40B4-BE49-F238E27FC236}">
                <a16:creationId xmlns:a16="http://schemas.microsoft.com/office/drawing/2014/main" id="{3254BDC8-D724-47C7-85CE-2B78E7C3E3D0}"/>
              </a:ext>
            </a:extLst>
          </p:cNvPr>
          <p:cNvSpPr>
            <a:spLocks noGrp="1"/>
          </p:cNvSpPr>
          <p:nvPr>
            <p:ph idx="1"/>
          </p:nvPr>
        </p:nvSpPr>
        <p:spPr>
          <a:xfrm>
            <a:off x="76200" y="1336675"/>
            <a:ext cx="8991600" cy="4038600"/>
          </a:xfrm>
        </p:spPr>
        <p:txBody>
          <a:bodyPr/>
          <a:lstStyle/>
          <a:p>
            <a:r>
              <a:rPr lang="en-US" dirty="0"/>
              <a:t>Just fully approved. Will have a small Spring 2018 cohort and full launch Fall 2018.</a:t>
            </a:r>
          </a:p>
          <a:p>
            <a:r>
              <a:rPr lang="en-US" dirty="0"/>
              <a:t>30 Credits in Traditional or Accelerated mode</a:t>
            </a:r>
          </a:p>
          <a:p>
            <a:r>
              <a:rPr lang="en-US" dirty="0"/>
              <a:t>Accelerated Masters (4+1) shares 12 credits of graduate courses between both Bachelor’s and Master’s plans of study</a:t>
            </a:r>
          </a:p>
          <a:p>
            <a:r>
              <a:rPr lang="en-US" dirty="0"/>
              <a:t>4 Paradigms: one of coursework, internship, project and research (typically for students aiming at PhD) chosen by students. </a:t>
            </a:r>
          </a:p>
          <a:p>
            <a:pPr lvl="1"/>
            <a:r>
              <a:rPr lang="en-US" dirty="0"/>
              <a:t>The last 3 involving </a:t>
            </a:r>
            <a:r>
              <a:rPr lang="en-US" b="1" dirty="0"/>
              <a:t>6-9 credits </a:t>
            </a:r>
            <a:r>
              <a:rPr lang="en-US" dirty="0"/>
              <a:t>of internship, Project work or Research</a:t>
            </a:r>
          </a:p>
          <a:p>
            <a:r>
              <a:rPr lang="en-US" dirty="0"/>
              <a:t>All students must take </a:t>
            </a:r>
            <a:r>
              <a:rPr lang="en-US" b="1" dirty="0"/>
              <a:t>15 credits </a:t>
            </a:r>
            <a:r>
              <a:rPr lang="en-US" dirty="0"/>
              <a:t>of graduate level ISE courses</a:t>
            </a:r>
          </a:p>
          <a:p>
            <a:r>
              <a:rPr lang="en-US" dirty="0"/>
              <a:t>There is general core (E500-507), computing core, math methods core (can place out) and a core for each track. Track core is 2 courses (6 credits)</a:t>
            </a:r>
          </a:p>
          <a:p>
            <a:r>
              <a:rPr lang="en-US" dirty="0"/>
              <a:t>Remaining credits are electives</a:t>
            </a:r>
          </a:p>
          <a:p>
            <a:endParaRPr lang="en-US" dirty="0"/>
          </a:p>
        </p:txBody>
      </p:sp>
    </p:spTree>
    <p:extLst>
      <p:ext uri="{BB962C8B-B14F-4D97-AF65-F5344CB8AC3E}">
        <p14:creationId xmlns:p14="http://schemas.microsoft.com/office/powerpoint/2010/main" val="2091894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a:xfrm>
            <a:off x="533400" y="-9525"/>
            <a:ext cx="8610600" cy="622300"/>
          </a:xfrm>
        </p:spPr>
        <p:txBody>
          <a:bodyPr/>
          <a:lstStyle/>
          <a:p>
            <a:pPr algn="ctr"/>
            <a:r>
              <a:rPr lang="en-US" altLang="en-US" dirty="0">
                <a:ea typeface="MS PGothic" charset="-128"/>
                <a:cs typeface="ＭＳ Ｐゴシック" charset="-128"/>
              </a:rPr>
              <a:t>ISE Senior Faculty</a:t>
            </a:r>
          </a:p>
        </p:txBody>
      </p:sp>
      <p:sp>
        <p:nvSpPr>
          <p:cNvPr id="13314" name="Content Placeholder 2"/>
          <p:cNvSpPr>
            <a:spLocks noGrp="1"/>
          </p:cNvSpPr>
          <p:nvPr>
            <p:ph idx="1"/>
          </p:nvPr>
        </p:nvSpPr>
        <p:spPr>
          <a:xfrm>
            <a:off x="1720275" y="535942"/>
            <a:ext cx="7218972" cy="5243513"/>
          </a:xfrm>
        </p:spPr>
        <p:txBody>
          <a:bodyPr/>
          <a:lstStyle/>
          <a:p>
            <a:pPr marL="342900" lvl="1" indent="-342900">
              <a:buFontTx/>
              <a:buChar char="•"/>
            </a:pPr>
            <a:r>
              <a:rPr lang="en-US" altLang="en-US" b="1" dirty="0">
                <a:ea typeface="ＭＳ Ｐゴシック" charset="-128"/>
                <a:cs typeface="ＭＳ Ｐゴシック" charset="-128"/>
              </a:rPr>
              <a:t>Raj Acharya, CE, Intelligent Systems: </a:t>
            </a:r>
            <a:r>
              <a:rPr lang="en-US" altLang="en-US" dirty="0">
                <a:ea typeface="ＭＳ Ｐゴシック" charset="-128"/>
                <a:cs typeface="ＭＳ Ｐゴシック" charset="-128"/>
              </a:rPr>
              <a:t>Dean of the School of Informatics, Computing and Engineering, Rudy Professor of Engineering, Computer Science and Informatics</a:t>
            </a:r>
            <a:endParaRPr lang="en-US" altLang="en-US" b="1" dirty="0">
              <a:ea typeface="ＭＳ Ｐゴシック" charset="-128"/>
              <a:cs typeface="ＭＳ Ｐゴシック" charset="-128"/>
            </a:endParaRPr>
          </a:p>
          <a:p>
            <a:pPr marL="0" lvl="1" indent="0">
              <a:buNone/>
            </a:pPr>
            <a:endParaRPr lang="en-US" altLang="en-US" b="1" dirty="0">
              <a:ea typeface="ＭＳ Ｐゴシック" charset="-128"/>
              <a:cs typeface="ＭＳ Ｐゴシック" charset="-128"/>
            </a:endParaRPr>
          </a:p>
          <a:p>
            <a:pPr>
              <a:buFont typeface="Arial" charset="0"/>
              <a:buChar char="•"/>
            </a:pPr>
            <a:r>
              <a:rPr lang="en-US" altLang="en-US" b="1" dirty="0">
                <a:ea typeface="MS PGothic" charset="-128"/>
              </a:rPr>
              <a:t>Geoffrey Fox; </a:t>
            </a:r>
            <a:r>
              <a:rPr lang="en-US" altLang="en-US" i="1" dirty="0">
                <a:ea typeface="MS PGothic" charset="-128"/>
              </a:rPr>
              <a:t>Chair</a:t>
            </a:r>
            <a:r>
              <a:rPr lang="en-US" altLang="en-US" dirty="0">
                <a:ea typeface="MS PGothic" charset="-128"/>
              </a:rPr>
              <a:t>, </a:t>
            </a:r>
            <a:r>
              <a:rPr lang="en-US" altLang="en-US" b="1" dirty="0">
                <a:ea typeface="MS PGothic" charset="-128"/>
              </a:rPr>
              <a:t>CPS, Intelligent Systems:</a:t>
            </a:r>
            <a:r>
              <a:rPr lang="en-US" altLang="en-US" dirty="0">
                <a:ea typeface="MS PGothic" charset="-128"/>
              </a:rPr>
              <a:t> </a:t>
            </a:r>
            <a:r>
              <a:rPr lang="en-US" altLang="en-US" dirty="0">
                <a:ea typeface="ＭＳ Ｐゴシック" charset="-128"/>
                <a:cs typeface="ＭＳ Ｐゴシック" charset="-128"/>
              </a:rPr>
              <a:t>IU distinguished professor, </a:t>
            </a:r>
            <a:r>
              <a:rPr lang="en-US" altLang="en-US" dirty="0">
                <a:ea typeface="MS PGothic" charset="-128"/>
              </a:rPr>
              <a:t>Data Analytics, Parallel computing, Physics.	</a:t>
            </a:r>
            <a:br>
              <a:rPr lang="en-US" altLang="en-US" dirty="0">
                <a:ea typeface="MS PGothic" charset="-128"/>
              </a:rPr>
            </a:br>
            <a:endParaRPr lang="en-US" altLang="en-US" dirty="0">
              <a:ea typeface="MS PGothic" charset="-128"/>
            </a:endParaRPr>
          </a:p>
          <a:p>
            <a:pPr>
              <a:buFont typeface="Arial" charset="0"/>
              <a:buChar char="•"/>
            </a:pPr>
            <a:r>
              <a:rPr lang="en-US" altLang="en-US" b="1" dirty="0">
                <a:ea typeface="MS PGothic" charset="-128"/>
              </a:rPr>
              <a:t>Martin Swany; </a:t>
            </a:r>
            <a:r>
              <a:rPr lang="en-US" altLang="en-US" i="1" dirty="0">
                <a:ea typeface="MS PGothic" charset="-128"/>
              </a:rPr>
              <a:t>Associate Chair,</a:t>
            </a:r>
            <a:r>
              <a:rPr lang="en-US" altLang="en-US" b="1" dirty="0">
                <a:ea typeface="MS PGothic" charset="-128"/>
              </a:rPr>
              <a:t> CE, CPS: </a:t>
            </a:r>
            <a:r>
              <a:rPr lang="en-US" altLang="en-US" dirty="0">
                <a:ea typeface="MS PGothic" charset="-128"/>
              </a:rPr>
              <a:t>Network Systems, Embedded Systems, High-Performance Computing, Data Management</a:t>
            </a:r>
            <a:br>
              <a:rPr lang="en-US" altLang="en-US" dirty="0">
                <a:ea typeface="MS PGothic" charset="-128"/>
              </a:rPr>
            </a:br>
            <a:br>
              <a:rPr lang="en-US" altLang="en-US" dirty="0">
                <a:ea typeface="MS PGothic" charset="-128"/>
              </a:rPr>
            </a:br>
            <a:endParaRPr lang="en-US" altLang="en-US" dirty="0">
              <a:ea typeface="MS PGothic" charset="-128"/>
            </a:endParaRPr>
          </a:p>
          <a:p>
            <a:pPr>
              <a:buFont typeface="Arial" charset="0"/>
              <a:buChar char="•"/>
            </a:pPr>
            <a:r>
              <a:rPr lang="en-US" altLang="en-US" b="1" dirty="0">
                <a:ea typeface="ＭＳ Ｐゴシック" charset="-128"/>
                <a:cs typeface="ＭＳ Ｐゴシック" charset="-128"/>
              </a:rPr>
              <a:t>Katy </a:t>
            </a:r>
            <a:r>
              <a:rPr lang="en-US" altLang="en-US" b="1" dirty="0" err="1">
                <a:ea typeface="ＭＳ Ｐゴシック" charset="-128"/>
                <a:cs typeface="ＭＳ Ｐゴシック" charset="-128"/>
              </a:rPr>
              <a:t>Borner</a:t>
            </a:r>
            <a:r>
              <a:rPr lang="en-US" altLang="en-US" b="1" dirty="0">
                <a:ea typeface="ＭＳ Ｐゴシック" charset="-128"/>
                <a:cs typeface="ＭＳ Ｐゴシック" charset="-128"/>
              </a:rPr>
              <a:t>, Intelligent Systems: </a:t>
            </a:r>
            <a:r>
              <a:rPr lang="en-US" altLang="en-US" dirty="0">
                <a:ea typeface="ＭＳ Ｐゴシック" charset="-128"/>
                <a:cs typeface="ＭＳ Ｐゴシック" charset="-128"/>
              </a:rPr>
              <a:t>IU distinguished professor, data analysis and visualization, particularly in the areas of science and technology studies.</a:t>
            </a:r>
          </a:p>
          <a:p>
            <a:pPr>
              <a:buFont typeface="Arial" charset="0"/>
              <a:buChar char="•"/>
            </a:pPr>
            <a:endParaRPr lang="en-US" altLang="en-US" dirty="0">
              <a:ea typeface="MS PGothic" charset="-128"/>
            </a:endParaRPr>
          </a:p>
        </p:txBody>
      </p:sp>
      <p:pic>
        <p:nvPicPr>
          <p:cNvPr id="13319" name="Picture 5" descr="Geoffr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47055"/>
            <a:ext cx="1266956" cy="1310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306760"/>
            <a:ext cx="1266956" cy="126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Related image">
            <a:extLst>
              <a:ext uri="{FF2B5EF4-FFF2-40B4-BE49-F238E27FC236}">
                <a16:creationId xmlns:a16="http://schemas.microsoft.com/office/drawing/2014/main" id="{1D08A900-49D8-4A43-A21C-21159FBF16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74" y="4717811"/>
            <a:ext cx="1286911" cy="128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ADA3E9EC-9AEE-41C5-A830-0A31F0DA69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400" y="304800"/>
            <a:ext cx="1281594" cy="13812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68157" y="644525"/>
            <a:ext cx="7440490" cy="4038600"/>
          </a:xfrm>
        </p:spPr>
        <p:txBody>
          <a:bodyPr/>
          <a:lstStyle/>
          <a:p>
            <a:pPr>
              <a:buFont typeface="Arial" charset="0"/>
              <a:buChar char="•"/>
            </a:pPr>
            <a:r>
              <a:rPr lang="en-US" altLang="en-US" b="1" dirty="0">
                <a:ea typeface="MS PGothic" charset="-128"/>
              </a:rPr>
              <a:t>James Glazier;</a:t>
            </a:r>
            <a:r>
              <a:rPr lang="en-US" altLang="en-US" dirty="0">
                <a:ea typeface="MS PGothic" charset="-128"/>
              </a:rPr>
              <a:t> </a:t>
            </a:r>
            <a:r>
              <a:rPr lang="en-US" altLang="en-US" b="1" dirty="0">
                <a:ea typeface="MS PGothic" charset="-128"/>
              </a:rPr>
              <a:t>Bio-engineering: </a:t>
            </a:r>
            <a:r>
              <a:rPr lang="en-US" altLang="en-US" dirty="0">
                <a:ea typeface="MS PGothic" charset="-128"/>
              </a:rPr>
              <a:t>Biocomplexity, Virtual Tissue, toxicity.</a:t>
            </a:r>
            <a:br>
              <a:rPr lang="en-US" altLang="en-US" dirty="0">
                <a:ea typeface="MS PGothic" charset="-128"/>
              </a:rPr>
            </a:br>
            <a:br>
              <a:rPr lang="en-US" altLang="en-US" dirty="0">
                <a:ea typeface="MS PGothic" charset="-128"/>
              </a:rPr>
            </a:br>
            <a:endParaRPr lang="en-US" altLang="en-US" dirty="0">
              <a:ea typeface="MS PGothic" charset="-128"/>
            </a:endParaRPr>
          </a:p>
          <a:p>
            <a:pPr>
              <a:buFont typeface="Arial" charset="0"/>
              <a:buChar char="•"/>
            </a:pPr>
            <a:r>
              <a:rPr lang="en-US" altLang="en-US" b="1" dirty="0">
                <a:ea typeface="MS PGothic" charset="-128"/>
              </a:rPr>
              <a:t>Judy </a:t>
            </a:r>
            <a:r>
              <a:rPr lang="en-US" altLang="en-US" b="1" dirty="0" err="1">
                <a:ea typeface="MS PGothic" charset="-128"/>
              </a:rPr>
              <a:t>Qiu</a:t>
            </a:r>
            <a:r>
              <a:rPr lang="en-US" altLang="en-US" b="1" dirty="0">
                <a:ea typeface="MS PGothic" charset="-128"/>
              </a:rPr>
              <a:t>; CE, Intelligent Systems: </a:t>
            </a:r>
            <a:r>
              <a:rPr lang="en-US" altLang="en-US" dirty="0">
                <a:ea typeface="MS PGothic" charset="-128"/>
              </a:rPr>
              <a:t>Big Data, Cloud and Parallel Computing.</a:t>
            </a:r>
            <a:br>
              <a:rPr lang="en-US" altLang="en-US" dirty="0">
                <a:ea typeface="MS PGothic" charset="-128"/>
              </a:rPr>
            </a:br>
            <a:br>
              <a:rPr lang="en-US" altLang="en-US" dirty="0">
                <a:ea typeface="MS PGothic" charset="-128"/>
              </a:rPr>
            </a:br>
            <a:br>
              <a:rPr lang="en-US" altLang="en-US" dirty="0">
                <a:ea typeface="MS PGothic" charset="-128"/>
              </a:rPr>
            </a:br>
            <a:endParaRPr lang="en-US" altLang="en-US" dirty="0">
              <a:ea typeface="MS PGothic" charset="-128"/>
            </a:endParaRPr>
          </a:p>
          <a:p>
            <a:pPr>
              <a:buFont typeface="Arial" charset="0"/>
              <a:buChar char="•"/>
            </a:pPr>
            <a:r>
              <a:rPr lang="en-US" altLang="en-US" b="1" dirty="0">
                <a:ea typeface="MS PGothic" charset="-128"/>
              </a:rPr>
              <a:t>Thomas Sterling</a:t>
            </a:r>
            <a:r>
              <a:rPr lang="en-US" altLang="en-US" dirty="0">
                <a:ea typeface="MS PGothic" charset="-128"/>
              </a:rPr>
              <a:t>; </a:t>
            </a:r>
            <a:r>
              <a:rPr lang="en-US" altLang="en-US" b="1" dirty="0">
                <a:ea typeface="MS PGothic" charset="-128"/>
              </a:rPr>
              <a:t>CE, CPS: </a:t>
            </a:r>
            <a:r>
              <a:rPr lang="en-US" altLang="en-US" dirty="0">
                <a:ea typeface="MS PGothic" charset="-128"/>
              </a:rPr>
              <a:t>Electrical Engineering, Extreme Scale high performance hardware/software</a:t>
            </a:r>
            <a:br>
              <a:rPr lang="en-US" altLang="en-US" dirty="0">
                <a:ea typeface="MS PGothic" charset="-128"/>
              </a:rPr>
            </a:br>
            <a:br>
              <a:rPr lang="en-US" altLang="en-US" dirty="0">
                <a:ea typeface="MS PGothic" charset="-128"/>
              </a:rPr>
            </a:br>
            <a:endParaRPr lang="en-US" dirty="0"/>
          </a:p>
          <a:p>
            <a:r>
              <a:rPr lang="en-US" b="1" dirty="0"/>
              <a:t>Clint Whaley CE; </a:t>
            </a:r>
            <a:r>
              <a:rPr lang="en-US" dirty="0"/>
              <a:t>HPC Software systems, Performance </a:t>
            </a:r>
            <a:r>
              <a:rPr lang="en-US" dirty="0" err="1"/>
              <a:t>Engy</a:t>
            </a:r>
            <a:r>
              <a:rPr lang="en-US" dirty="0"/>
              <a:t>; </a:t>
            </a:r>
            <a:r>
              <a:rPr lang="en-US" dirty="0" err="1"/>
              <a:t>Assoc</a:t>
            </a:r>
            <a:r>
              <a:rPr lang="en-US" dirty="0"/>
              <a:t> Tenured LSU, Asst. Prof UTSA, PhD CS FSU 2004; MS and Researcher CS UTK, BS Math Oklahoma. </a:t>
            </a:r>
          </a:p>
        </p:txBody>
      </p:sp>
      <p:sp>
        <p:nvSpPr>
          <p:cNvPr id="4" name="Title 1"/>
          <p:cNvSpPr>
            <a:spLocks noGrp="1"/>
          </p:cNvSpPr>
          <p:nvPr>
            <p:ph type="title"/>
          </p:nvPr>
        </p:nvSpPr>
        <p:spPr>
          <a:xfrm>
            <a:off x="1524000" y="-9525"/>
            <a:ext cx="7620000" cy="654050"/>
          </a:xfrm>
        </p:spPr>
        <p:txBody>
          <a:bodyPr/>
          <a:lstStyle/>
          <a:p>
            <a:pPr algn="ctr"/>
            <a:r>
              <a:rPr lang="en-US" altLang="en-US" dirty="0">
                <a:ea typeface="MS PGothic" charset="-128"/>
                <a:cs typeface="ＭＳ Ｐゴシック" charset="-128"/>
              </a:rPr>
              <a:t>ISE Senior Faculty </a:t>
            </a:r>
          </a:p>
        </p:txBody>
      </p:sp>
      <p:grpSp>
        <p:nvGrpSpPr>
          <p:cNvPr id="2" name="Group 1">
            <a:extLst>
              <a:ext uri="{FF2B5EF4-FFF2-40B4-BE49-F238E27FC236}">
                <a16:creationId xmlns:a16="http://schemas.microsoft.com/office/drawing/2014/main" id="{040584A1-578C-4F1C-AA85-8446021F1377}"/>
              </a:ext>
            </a:extLst>
          </p:cNvPr>
          <p:cNvGrpSpPr/>
          <p:nvPr/>
        </p:nvGrpSpPr>
        <p:grpSpPr>
          <a:xfrm>
            <a:off x="173948" y="152400"/>
            <a:ext cx="1458857" cy="6311900"/>
            <a:chOff x="202182" y="317500"/>
            <a:chExt cx="1458857" cy="6311900"/>
          </a:xfrm>
        </p:grpSpPr>
        <p:pic>
          <p:nvPicPr>
            <p:cNvPr id="1026" name="Picture 2" descr="http://www.csc.lsu.edu/~whaley/whaley13a.jpg">
              <a:extLst>
                <a:ext uri="{FF2B5EF4-FFF2-40B4-BE49-F238E27FC236}">
                  <a16:creationId xmlns:a16="http://schemas.microsoft.com/office/drawing/2014/main" id="{D03449FC-CB0B-4B2F-92A3-BE65EC97E9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098" y="4724400"/>
              <a:ext cx="134302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newsinfo.iu.edu/pub/libs/images/usr/4203.jpg">
              <a:extLst>
                <a:ext uri="{FF2B5EF4-FFF2-40B4-BE49-F238E27FC236}">
                  <a16:creationId xmlns:a16="http://schemas.microsoft.com/office/drawing/2014/main" id="{3300A268-5C8D-4E91-BAF1-D4FC5D593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182" y="317500"/>
              <a:ext cx="1458857"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https://www.soic.indiana.edu/img/people/Sterling-Thomas-2014-09.jpg">
              <a:extLst>
                <a:ext uri="{FF2B5EF4-FFF2-40B4-BE49-F238E27FC236}">
                  <a16:creationId xmlns:a16="http://schemas.microsoft.com/office/drawing/2014/main" id="{372D9DED-A124-40BB-9F4D-6AC7967A48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392" y="3318263"/>
              <a:ext cx="1358437" cy="140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Judy  Qiu">
              <a:extLst>
                <a:ext uri="{FF2B5EF4-FFF2-40B4-BE49-F238E27FC236}">
                  <a16:creationId xmlns:a16="http://schemas.microsoft.com/office/drawing/2014/main" id="{5FAF104B-18FD-4E8F-9C42-181DA6E7FD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745" y="1854198"/>
              <a:ext cx="1413730" cy="1464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30093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0" y="0"/>
            <a:ext cx="9144000" cy="533400"/>
          </a:xfrm>
        </p:spPr>
        <p:txBody>
          <a:bodyPr/>
          <a:lstStyle/>
          <a:p>
            <a:pPr algn="ctr"/>
            <a:r>
              <a:rPr lang="en-US" altLang="en-US" dirty="0">
                <a:ea typeface="MS PGothic" charset="-128"/>
                <a:cs typeface="ＭＳ Ｐゴシック" charset="-128"/>
              </a:rPr>
              <a:t>ISE Faculty joining Fall 2016</a:t>
            </a:r>
          </a:p>
        </p:txBody>
      </p:sp>
      <p:sp>
        <p:nvSpPr>
          <p:cNvPr id="15362" name="Content Placeholder 2"/>
          <p:cNvSpPr>
            <a:spLocks noGrp="1"/>
          </p:cNvSpPr>
          <p:nvPr>
            <p:ph idx="1"/>
          </p:nvPr>
        </p:nvSpPr>
        <p:spPr>
          <a:xfrm>
            <a:off x="1752600" y="476250"/>
            <a:ext cx="7453313" cy="4038600"/>
          </a:xfrm>
        </p:spPr>
        <p:txBody>
          <a:bodyPr/>
          <a:lstStyle/>
          <a:p>
            <a:r>
              <a:rPr lang="en-US" altLang="en-US" b="1" dirty="0">
                <a:ea typeface="MS PGothic" charset="-128"/>
                <a:cs typeface="ＭＳ Ｐゴシック" charset="-128"/>
              </a:rPr>
              <a:t>Lei Jiang, CE: </a:t>
            </a:r>
            <a:r>
              <a:rPr lang="en-US" altLang="en-US" dirty="0">
                <a:ea typeface="MS PGothic" charset="-128"/>
                <a:cs typeface="ＭＳ Ｐゴシック" charset="-128"/>
              </a:rPr>
              <a:t>HPC hardware studies: undergraduate Computer science, masters and PhD (Pittsburgh) in Computer Engineering; industry work with AMD as Senior Design Engineer.</a:t>
            </a:r>
          </a:p>
          <a:p>
            <a:r>
              <a:rPr lang="en-US" altLang="en-US" b="1" dirty="0" err="1">
                <a:ea typeface="MS PGothic" charset="-128"/>
                <a:cs typeface="ＭＳ Ｐゴシック" charset="-128"/>
              </a:rPr>
              <a:t>Minje</a:t>
            </a:r>
            <a:r>
              <a:rPr lang="en-US" altLang="en-US" b="1" dirty="0">
                <a:ea typeface="MS PGothic" charset="-128"/>
                <a:cs typeface="ＭＳ Ｐゴシック" charset="-128"/>
              </a:rPr>
              <a:t> Kim, Intelligent Systems: </a:t>
            </a:r>
            <a:r>
              <a:rPr lang="en-US" altLang="en-US" dirty="0">
                <a:ea typeface="MS PGothic" charset="-128"/>
                <a:cs typeface="ＭＳ Ｐゴシック" charset="-128"/>
              </a:rPr>
              <a:t>signal processing &amp; machine learning in multimedia area; Undergraduate and Masters in computer engineering; PhD (UIUC) in Computer Science. </a:t>
            </a:r>
          </a:p>
          <a:p>
            <a:r>
              <a:rPr lang="en-US" altLang="en-US" b="1" dirty="0" err="1">
                <a:ea typeface="MS PGothic" charset="-128"/>
                <a:cs typeface="ＭＳ Ｐゴシック" charset="-128"/>
              </a:rPr>
              <a:t>Vikram</a:t>
            </a:r>
            <a:r>
              <a:rPr lang="en-US" altLang="en-US" b="1" dirty="0">
                <a:ea typeface="MS PGothic" charset="-128"/>
                <a:cs typeface="ＭＳ Ｐゴシック" charset="-128"/>
              </a:rPr>
              <a:t> </a:t>
            </a:r>
            <a:r>
              <a:rPr lang="en-US" altLang="en-US" b="1" dirty="0" err="1">
                <a:ea typeface="MS PGothic" charset="-128"/>
                <a:cs typeface="ＭＳ Ｐゴシック" charset="-128"/>
              </a:rPr>
              <a:t>Jadhao</a:t>
            </a:r>
            <a:r>
              <a:rPr lang="en-US" altLang="en-US" b="1" dirty="0">
                <a:ea typeface="MS PGothic" charset="-128"/>
                <a:cs typeface="ＭＳ Ｐゴシック" charset="-128"/>
              </a:rPr>
              <a:t>, </a:t>
            </a:r>
            <a:r>
              <a:rPr lang="en-US" altLang="en-US" b="1" dirty="0" err="1">
                <a:ea typeface="MS PGothic" charset="-128"/>
                <a:cs typeface="ＭＳ Ｐゴシック" charset="-128"/>
              </a:rPr>
              <a:t>Nanoengineering</a:t>
            </a:r>
            <a:r>
              <a:rPr lang="en-US" altLang="en-US" b="1" dirty="0">
                <a:ea typeface="MS PGothic" charset="-128"/>
                <a:cs typeface="ＭＳ Ｐゴシック" charset="-128"/>
              </a:rPr>
              <a:t>: </a:t>
            </a:r>
            <a:r>
              <a:rPr lang="en-US" altLang="en-US" dirty="0">
                <a:ea typeface="MS PGothic" charset="-128"/>
                <a:cs typeface="ＭＳ Ｐゴシック" charset="-128"/>
              </a:rPr>
              <a:t>using HPC simulation; Physics degrees (UIUC PhD); Postdocs in Department of Materials Science and Engineering at Northwestern, Physics at JHU</a:t>
            </a:r>
          </a:p>
          <a:p>
            <a:r>
              <a:rPr lang="en-US" altLang="en-US" b="1" dirty="0">
                <a:ea typeface="MS PGothic" charset="-128"/>
                <a:cs typeface="ＭＳ Ｐゴシック" charset="-128"/>
              </a:rPr>
              <a:t>Alexander </a:t>
            </a:r>
            <a:r>
              <a:rPr lang="en-US" altLang="en-US" b="1" dirty="0" err="1">
                <a:ea typeface="MS PGothic" charset="-128"/>
                <a:cs typeface="ＭＳ Ｐゴシック" charset="-128"/>
              </a:rPr>
              <a:t>Gumennik</a:t>
            </a:r>
            <a:r>
              <a:rPr lang="en-US" altLang="en-US" b="1" dirty="0">
                <a:ea typeface="MS PGothic" charset="-128"/>
                <a:cs typeface="ＭＳ Ｐゴシック" charset="-128"/>
              </a:rPr>
              <a:t>, </a:t>
            </a:r>
            <a:r>
              <a:rPr lang="en-US" altLang="en-US" b="1" dirty="0" err="1">
                <a:ea typeface="MS PGothic" charset="-128"/>
                <a:cs typeface="ＭＳ Ｐゴシック" charset="-128"/>
              </a:rPr>
              <a:t>Nanoengineering</a:t>
            </a:r>
            <a:r>
              <a:rPr lang="en-US" altLang="en-US" b="1" dirty="0">
                <a:ea typeface="MS PGothic" charset="-128"/>
                <a:cs typeface="ＭＳ Ｐゴシック" charset="-128"/>
              </a:rPr>
              <a:t>; </a:t>
            </a:r>
            <a:r>
              <a:rPr lang="en-US" altLang="en-US" dirty="0">
                <a:ea typeface="MS PGothic" charset="-128"/>
                <a:cs typeface="ＭＳ Ｐゴシック" charset="-128"/>
              </a:rPr>
              <a:t>Intelligent fibers and 3D printing; Physics and Math Undergraduate, Applied Physics Masters and PhD (Hebrew University), Postdoc in MIT's Department of Materials Science and Engineering, Industry Process Engineer in 3D printing startup</a:t>
            </a:r>
          </a:p>
        </p:txBody>
      </p:sp>
      <p:grpSp>
        <p:nvGrpSpPr>
          <p:cNvPr id="15363" name="Group 1"/>
          <p:cNvGrpSpPr>
            <a:grpSpLocks/>
          </p:cNvGrpSpPr>
          <p:nvPr/>
        </p:nvGrpSpPr>
        <p:grpSpPr bwMode="auto">
          <a:xfrm>
            <a:off x="215900" y="568325"/>
            <a:ext cx="1401763" cy="5445125"/>
            <a:chOff x="215503" y="567928"/>
            <a:chExt cx="1402556" cy="5446157"/>
          </a:xfrm>
        </p:grpSpPr>
        <p:pic>
          <p:nvPicPr>
            <p:cNvPr id="15364" name="Picture 5" descr="Lei Ji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34" y="567928"/>
              <a:ext cx="1207294" cy="1207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descr="http://minjekim.com/images/minje.jpg"/>
            <p:cNvPicPr>
              <a:picLocks noChangeAspect="1" noChangeArrowheads="1"/>
            </p:cNvPicPr>
            <p:nvPr/>
          </p:nvPicPr>
          <p:blipFill>
            <a:blip r:embed="rId3">
              <a:extLst>
                <a:ext uri="{28A0092B-C50C-407E-A947-70E740481C1C}">
                  <a14:useLocalDpi xmlns:a14="http://schemas.microsoft.com/office/drawing/2010/main" val="0"/>
                </a:ext>
              </a:extLst>
            </a:blip>
            <a:srcRect b="11000"/>
            <a:stretch>
              <a:fillRect/>
            </a:stretch>
          </p:blipFill>
          <p:spPr bwMode="auto">
            <a:xfrm>
              <a:off x="394578" y="1855930"/>
              <a:ext cx="1044406" cy="1394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9" descr="vikram"/>
            <p:cNvPicPr>
              <a:picLocks noChangeAspect="1" noChangeArrowheads="1"/>
            </p:cNvPicPr>
            <p:nvPr/>
          </p:nvPicPr>
          <p:blipFill>
            <a:blip r:embed="rId4">
              <a:extLst>
                <a:ext uri="{28A0092B-C50C-407E-A947-70E740481C1C}">
                  <a14:useLocalDpi xmlns:a14="http://schemas.microsoft.com/office/drawing/2010/main" val="0"/>
                </a:ext>
              </a:extLst>
            </a:blip>
            <a:srcRect t="4028" b="39005"/>
            <a:stretch>
              <a:fillRect/>
            </a:stretch>
          </p:blipFill>
          <p:spPr bwMode="auto">
            <a:xfrm>
              <a:off x="215503" y="3330918"/>
              <a:ext cx="1402556" cy="121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1" descr="Alexander Gumenni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456" y="4623435"/>
              <a:ext cx="139065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0" y="0"/>
            <a:ext cx="9121775" cy="533400"/>
          </a:xfrm>
        </p:spPr>
        <p:txBody>
          <a:bodyPr/>
          <a:lstStyle/>
          <a:p>
            <a:pPr algn="ctr"/>
            <a:r>
              <a:rPr lang="en-US" altLang="en-US" dirty="0">
                <a:ea typeface="MS PGothic" charset="-128"/>
                <a:cs typeface="ＭＳ Ｐゴシック" charset="-128"/>
              </a:rPr>
              <a:t>ISE Faculty joining 2016-2017</a:t>
            </a:r>
          </a:p>
        </p:txBody>
      </p:sp>
      <p:sp>
        <p:nvSpPr>
          <p:cNvPr id="16386" name="Content Placeholder 2"/>
          <p:cNvSpPr>
            <a:spLocks noGrp="1"/>
          </p:cNvSpPr>
          <p:nvPr>
            <p:ph idx="1"/>
          </p:nvPr>
        </p:nvSpPr>
        <p:spPr>
          <a:xfrm>
            <a:off x="1547813" y="609600"/>
            <a:ext cx="7573962" cy="5859463"/>
          </a:xfrm>
        </p:spPr>
        <p:txBody>
          <a:bodyPr/>
          <a:lstStyle/>
          <a:p>
            <a:r>
              <a:rPr lang="en-US" altLang="en-US" b="1" dirty="0" err="1">
                <a:ea typeface="MS PGothic" charset="-128"/>
                <a:cs typeface="ＭＳ Ｐゴシック" charset="-128"/>
              </a:rPr>
              <a:t>Eleftherios</a:t>
            </a:r>
            <a:r>
              <a:rPr lang="en-US" altLang="en-US" b="1" dirty="0">
                <a:ea typeface="MS PGothic" charset="-128"/>
                <a:cs typeface="ＭＳ Ｐゴシック" charset="-128"/>
              </a:rPr>
              <a:t> </a:t>
            </a:r>
            <a:r>
              <a:rPr lang="en-US" altLang="en-US" b="1" dirty="0" err="1">
                <a:ea typeface="MS PGothic" charset="-128"/>
                <a:cs typeface="ＭＳ Ｐゴシック" charset="-128"/>
              </a:rPr>
              <a:t>Garyfallidis</a:t>
            </a:r>
            <a:r>
              <a:rPr lang="en-US" altLang="en-US" b="1" dirty="0">
                <a:ea typeface="MS PGothic" charset="-128"/>
                <a:cs typeface="ＭＳ Ｐゴシック" charset="-128"/>
              </a:rPr>
              <a:t>, </a:t>
            </a:r>
            <a:r>
              <a:rPr lang="en-US" altLang="en-US" b="1" dirty="0" err="1">
                <a:ea typeface="MS PGothic" charset="-128"/>
                <a:cs typeface="ＭＳ Ｐゴシック" charset="-128"/>
              </a:rPr>
              <a:t>Neuroengineering</a:t>
            </a:r>
            <a:r>
              <a:rPr lang="en-US" altLang="en-US" b="1" dirty="0">
                <a:ea typeface="MS PGothic" charset="-128"/>
                <a:cs typeface="ＭＳ Ｐゴシック" charset="-128"/>
              </a:rPr>
              <a:t>: </a:t>
            </a:r>
            <a:r>
              <a:rPr lang="en-US" altLang="en-US" dirty="0">
                <a:ea typeface="MS PGothic" charset="-128"/>
                <a:cs typeface="ＭＳ Ｐゴシック" charset="-128"/>
              </a:rPr>
              <a:t>with software lab for MRI imaging; Undergraduate degree in Computer Science; Masters in Brain &amp; Mind Sciences, PhD in Cognition and Brain Sciences (Neuroscience Cambridge)</a:t>
            </a:r>
          </a:p>
          <a:p>
            <a:r>
              <a:rPr lang="en-US" altLang="en-US" b="1" dirty="0">
                <a:ea typeface="MS PGothic" charset="-128"/>
                <a:cs typeface="ＭＳ Ｐゴシック" charset="-128"/>
              </a:rPr>
              <a:t>Maria </a:t>
            </a:r>
            <a:r>
              <a:rPr lang="en-US" altLang="en-US" b="1" dirty="0" err="1">
                <a:ea typeface="MS PGothic" charset="-128"/>
                <a:cs typeface="ＭＳ Ｐゴシック" charset="-128"/>
              </a:rPr>
              <a:t>Bondesson</a:t>
            </a:r>
            <a:r>
              <a:rPr lang="en-US" altLang="en-US" b="1" dirty="0">
                <a:ea typeface="MS PGothic" charset="-128"/>
                <a:cs typeface="ＭＳ Ｐゴシック" charset="-128"/>
              </a:rPr>
              <a:t>-Bolin, Bioengineering: </a:t>
            </a:r>
            <a:r>
              <a:rPr lang="en-US" altLang="en-US" dirty="0">
                <a:ea typeface="MS PGothic" charset="-128"/>
                <a:cs typeface="ＭＳ Ｐゴシック" charset="-128"/>
              </a:rPr>
              <a:t>Systems biology and computational toxicology and experimental imaging analysis; Undergraduate degree in biology, PhD and research position in Department of Cell and Molecular Biology </a:t>
            </a:r>
            <a:r>
              <a:rPr lang="en-US" altLang="en-US" dirty="0" err="1">
                <a:ea typeface="MS PGothic" charset="-128"/>
                <a:cs typeface="ＭＳ Ｐゴシック" charset="-128"/>
              </a:rPr>
              <a:t>Karolinska</a:t>
            </a:r>
            <a:r>
              <a:rPr lang="en-US" altLang="en-US" dirty="0">
                <a:ea typeface="MS PGothic" charset="-128"/>
                <a:cs typeface="ＭＳ Ｐゴシック" charset="-128"/>
              </a:rPr>
              <a:t> </a:t>
            </a:r>
            <a:r>
              <a:rPr lang="en-US" altLang="en-US" dirty="0" err="1">
                <a:ea typeface="MS PGothic" charset="-128"/>
                <a:cs typeface="ＭＳ Ｐゴシック" charset="-128"/>
              </a:rPr>
              <a:t>Institutet</a:t>
            </a:r>
            <a:r>
              <a:rPr lang="en-US" altLang="en-US" dirty="0">
                <a:ea typeface="MS PGothic" charset="-128"/>
                <a:cs typeface="ＭＳ Ｐゴシック" charset="-128"/>
              </a:rPr>
              <a:t>, Sweden</a:t>
            </a:r>
          </a:p>
          <a:p>
            <a:r>
              <a:rPr lang="en-US" altLang="en-US" b="1" dirty="0">
                <a:ea typeface="MS PGothic" charset="-128"/>
                <a:cs typeface="ＭＳ Ｐゴシック" charset="-128"/>
              </a:rPr>
              <a:t>Paul Macklin, Bioengineering: </a:t>
            </a:r>
            <a:r>
              <a:rPr lang="en-US" altLang="en-US" dirty="0">
                <a:ea typeface="MS PGothic" charset="-128"/>
                <a:cs typeface="ＭＳ Ｐゴシック" charset="-128"/>
              </a:rPr>
              <a:t>Modeling and data analysis for medical applications including cancer; Undergraduate degree in Mathematics, Graduate degrees in Industrial, Computational and Applied Mathematics (PhD, UC Irvine)</a:t>
            </a:r>
          </a:p>
        </p:txBody>
      </p:sp>
      <p:pic>
        <p:nvPicPr>
          <p:cNvPr id="1638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800" y="3475038"/>
            <a:ext cx="1265238"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2" descr="https://gm1.ggpht.com/JJmdFxPKY3HvvdzZPF3m9xsZ2ikFnPldr58SHTfwNiaPuquX_sE6hKWw9n0SC6BgNKWXdiutCGpD6rmYgECLbjYfP3ygJNBUk6JBMbOz_tvFxj7xvYr2g2dCbAzWLsDmcVdG25lMVJIuoi_D8HYhlxpeJCw-vCzJAFjcESZqJhjXM7hC5Tdi_o68QDKh8b2RoH2eAI6jLEIoXJfxn4YHPCiXicHYxtx3SA4ZNYcCr6qZd4T326nHwdkFVtNMu1QL-m_6LitbRDp_yFIsR7V42b9RnGFf6I-4_kwbh3zXYB47-4Dhm7z4Oy-UbjDRiyyMQt2MR6q4b-r9XFyE0cu1OVQxHbcH4Vl4N8SCof3l1vGSAjWmDAWVO1P-k1gj4hF4woWpgzAPdHyvk842zYuNPjmYiiSCAmaG3ag5qcVXLR_G9DnFFsiddFg51X4cdcKfCULPEfjwKuVrPgU2VJ4BdDMwfjREF1TH6ucBbUPRAOqa27z8m0w89h7aol5CHB5uF2BTvI04LNH8vwg2rbQOqOQZDzyfQIIyxMywDrTQ658wyu1M8Cr55bHB9PbkcPNNOy7RUS2jtaeDvq72VP1H436tVJy0iqaDzx6a41nehaoa8pcsT0zs7KKDKKkAno8M-2yNF59NCLGZO-1EZOCODFpmcsmaWbhHmOMn_faVbtb2dEwMSGaIM13pprvF7eZQvBIijtSQDt9stHWV=w450-h578-l75-f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2057400"/>
            <a:ext cx="1068388"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6" descr="https://www.soic.indiana.edu/img/people/Garyfallidis-Eleftherios-2016-0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609600"/>
            <a:ext cx="1404938"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6BDEA-800A-445A-B159-C112D792F0FE}"/>
              </a:ext>
            </a:extLst>
          </p:cNvPr>
          <p:cNvSpPr>
            <a:spLocks noGrp="1"/>
          </p:cNvSpPr>
          <p:nvPr>
            <p:ph type="title"/>
          </p:nvPr>
        </p:nvSpPr>
        <p:spPr>
          <a:xfrm>
            <a:off x="325438" y="0"/>
            <a:ext cx="8382000" cy="700882"/>
          </a:xfrm>
        </p:spPr>
        <p:txBody>
          <a:bodyPr/>
          <a:lstStyle/>
          <a:p>
            <a:r>
              <a:rPr lang="en-US" dirty="0"/>
              <a:t>ISE Faculty joining 2017-2018</a:t>
            </a:r>
          </a:p>
        </p:txBody>
      </p:sp>
      <p:sp>
        <p:nvSpPr>
          <p:cNvPr id="3" name="Content Placeholder 2">
            <a:extLst>
              <a:ext uri="{FF2B5EF4-FFF2-40B4-BE49-F238E27FC236}">
                <a16:creationId xmlns:a16="http://schemas.microsoft.com/office/drawing/2014/main" id="{CB0E3A3D-1D1B-41C9-96F5-1B0CAA1AE067}"/>
              </a:ext>
            </a:extLst>
          </p:cNvPr>
          <p:cNvSpPr>
            <a:spLocks noGrp="1"/>
          </p:cNvSpPr>
          <p:nvPr>
            <p:ph idx="1"/>
          </p:nvPr>
        </p:nvSpPr>
        <p:spPr>
          <a:xfrm>
            <a:off x="1468438" y="700882"/>
            <a:ext cx="7685087" cy="5105400"/>
          </a:xfrm>
        </p:spPr>
        <p:txBody>
          <a:bodyPr/>
          <a:lstStyle/>
          <a:p>
            <a:r>
              <a:rPr lang="en-US" b="1" dirty="0" err="1"/>
              <a:t>Lantao</a:t>
            </a:r>
            <a:r>
              <a:rPr lang="en-US" b="1" dirty="0"/>
              <a:t> Liu; CPS, </a:t>
            </a:r>
            <a:r>
              <a:rPr lang="en-US" b="1" dirty="0" err="1"/>
              <a:t>Env</a:t>
            </a:r>
            <a:r>
              <a:rPr lang="en-US" b="1" dirty="0"/>
              <a:t>: </a:t>
            </a:r>
            <a:r>
              <a:rPr lang="en-US" dirty="0"/>
              <a:t>Planning, decision-making, and machine learning methods for autonomous robots; Postdoc USC and CMU Robotics. PhD </a:t>
            </a:r>
            <a:r>
              <a:rPr lang="en-US" dirty="0" err="1"/>
              <a:t>CS&amp;Eng</a:t>
            </a:r>
            <a:r>
              <a:rPr lang="en-US" dirty="0"/>
              <a:t> Texas A&amp;M. BS Control China. </a:t>
            </a:r>
            <a:br>
              <a:rPr lang="en-US" dirty="0"/>
            </a:br>
            <a:endParaRPr lang="en-US" dirty="0"/>
          </a:p>
          <a:p>
            <a:r>
              <a:rPr lang="en-US" b="1" dirty="0" err="1"/>
              <a:t>Eatai</a:t>
            </a:r>
            <a:r>
              <a:rPr lang="en-US" b="1" dirty="0"/>
              <a:t> Roth; Neuro, CPS: </a:t>
            </a:r>
            <a:r>
              <a:rPr lang="en-US" dirty="0"/>
              <a:t>Animal-robot flight analogies. reverse engineers intelligent (living) systems with a focus on cyber-physical interactions; Postdoc Seattle, PhD Mech </a:t>
            </a:r>
            <a:r>
              <a:rPr lang="en-US" dirty="0" err="1"/>
              <a:t>Engy</a:t>
            </a:r>
            <a:r>
              <a:rPr lang="en-US" dirty="0"/>
              <a:t>, BS Mech </a:t>
            </a:r>
            <a:r>
              <a:rPr lang="en-US" dirty="0" err="1"/>
              <a:t>Engy</a:t>
            </a:r>
            <a:r>
              <a:rPr lang="en-US" dirty="0"/>
              <a:t> Pitt, BS Fine Arts Wash U St. Louis 2001. </a:t>
            </a:r>
          </a:p>
          <a:p>
            <a:r>
              <a:rPr lang="en-US" b="1" dirty="0"/>
              <a:t>Greg Lewis; Bio, CPS: </a:t>
            </a:r>
            <a:r>
              <a:rPr lang="en-US" dirty="0"/>
              <a:t>Wearables, work with Kinsey Institute; Asst. Prof. Psychiatry UNC-Chapel Hill, PhD University of Illinois Chicago, B.A., Psychology UNC-Chapel Hill.</a:t>
            </a:r>
          </a:p>
          <a:p>
            <a:r>
              <a:rPr lang="en-US" b="1" dirty="0"/>
              <a:t>Feng Guo; Bio, Nano: </a:t>
            </a:r>
            <a:r>
              <a:rPr lang="en-US" dirty="0"/>
              <a:t>Acoustic tweezers. biomedical devices, and instruments for apps ranging from Single Cell Analysis and Prenatal Diagnostics to Virology and Neuroscience; Postdoc Stanford, Engineering Science and Mechanics Ph.D. PSU; B.S. Physics, Wuhan 2007. hindex 20. </a:t>
            </a:r>
          </a:p>
          <a:p>
            <a:endParaRPr lang="en-US" dirty="0"/>
          </a:p>
          <a:p>
            <a:endParaRPr lang="en-US" dirty="0"/>
          </a:p>
        </p:txBody>
      </p:sp>
      <p:pic>
        <p:nvPicPr>
          <p:cNvPr id="2050" name="Picture 2" descr="Image result for greg lewis unc">
            <a:extLst>
              <a:ext uri="{FF2B5EF4-FFF2-40B4-BE49-F238E27FC236}">
                <a16:creationId xmlns:a16="http://schemas.microsoft.com/office/drawing/2014/main" id="{D8EA5397-5789-4E47-8D53-250C8AFC6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63" y="3544888"/>
            <a:ext cx="1331912" cy="13319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eatairoth.com/wp-content/uploads/2016/11/Eatai-004.jpg">
            <a:extLst>
              <a:ext uri="{FF2B5EF4-FFF2-40B4-BE49-F238E27FC236}">
                <a16:creationId xmlns:a16="http://schemas.microsoft.com/office/drawing/2014/main" id="{B72855F0-BF2C-44E3-8B4D-7293E5A43C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3" y="2153444"/>
            <a:ext cx="1381125" cy="13811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CEFB168-7021-401B-80DE-54FAF462EAB9}"/>
              </a:ext>
            </a:extLst>
          </p:cNvPr>
          <p:cNvPicPr>
            <a:picLocks noChangeAspect="1"/>
          </p:cNvPicPr>
          <p:nvPr/>
        </p:nvPicPr>
        <p:blipFill>
          <a:blip r:embed="rId4"/>
          <a:stretch>
            <a:fillRect/>
          </a:stretch>
        </p:blipFill>
        <p:spPr>
          <a:xfrm>
            <a:off x="16670" y="700882"/>
            <a:ext cx="1442243" cy="1442243"/>
          </a:xfrm>
          <a:prstGeom prst="rect">
            <a:avLst/>
          </a:prstGeom>
        </p:spPr>
      </p:pic>
      <p:pic>
        <p:nvPicPr>
          <p:cNvPr id="8" name="Picture 4" descr="Feng Guo">
            <a:extLst>
              <a:ext uri="{FF2B5EF4-FFF2-40B4-BE49-F238E27FC236}">
                <a16:creationId xmlns:a16="http://schemas.microsoft.com/office/drawing/2014/main" id="{1B9BFEE6-CD4C-4553-9F34-D676F2DAE6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 y="4887119"/>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82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50" y="990600"/>
            <a:ext cx="3314700" cy="2209800"/>
          </a:xfrm>
          <a:prstGeom prst="rect">
            <a:avLst/>
          </a:prstGeom>
        </p:spPr>
      </p:pic>
      <p:sp>
        <p:nvSpPr>
          <p:cNvPr id="2" name="Title 1"/>
          <p:cNvSpPr>
            <a:spLocks noGrp="1"/>
          </p:cNvSpPr>
          <p:nvPr>
            <p:ph type="title"/>
          </p:nvPr>
        </p:nvSpPr>
        <p:spPr>
          <a:xfrm>
            <a:off x="304800" y="76200"/>
            <a:ext cx="8382000" cy="1143000"/>
          </a:xfrm>
        </p:spPr>
        <p:txBody>
          <a:bodyPr/>
          <a:lstStyle/>
          <a:p>
            <a:r>
              <a:rPr lang="en-US" dirty="0"/>
              <a:t>Questions?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610" y="922655"/>
            <a:ext cx="5105400" cy="5105400"/>
          </a:xfrm>
          <a:prstGeom prst="rect">
            <a:avLst/>
          </a:prstGeom>
        </p:spPr>
      </p:pic>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648200" y="279783"/>
            <a:ext cx="4267200" cy="2844417"/>
          </a:xfr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57200" y="2743200"/>
            <a:ext cx="3200400" cy="3200400"/>
          </a:xfrm>
          <a:prstGeom prst="rect">
            <a:avLst/>
          </a:prstGeom>
        </p:spPr>
      </p:pic>
    </p:spTree>
    <p:extLst>
      <p:ext uri="{BB962C8B-B14F-4D97-AF65-F5344CB8AC3E}">
        <p14:creationId xmlns:p14="http://schemas.microsoft.com/office/powerpoint/2010/main" val="1622925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a:xfrm>
            <a:off x="304800" y="152400"/>
            <a:ext cx="8382000" cy="990600"/>
          </a:xfrm>
        </p:spPr>
        <p:txBody>
          <a:bodyPr/>
          <a:lstStyle/>
          <a:p>
            <a:pPr algn="ctr"/>
            <a:r>
              <a:rPr lang="en-US" altLang="en-US" dirty="0">
                <a:ea typeface="MS PGothic" charset="-128"/>
                <a:cs typeface="ＭＳ Ｐゴシック" charset="-128"/>
              </a:rPr>
              <a:t>What is Intelligent Systems Engineering?</a:t>
            </a:r>
          </a:p>
        </p:txBody>
      </p:sp>
      <p:sp>
        <p:nvSpPr>
          <p:cNvPr id="7170" name="Content Placeholder 2"/>
          <p:cNvSpPr>
            <a:spLocks noGrp="1"/>
          </p:cNvSpPr>
          <p:nvPr>
            <p:ph idx="1"/>
          </p:nvPr>
        </p:nvSpPr>
        <p:spPr>
          <a:xfrm>
            <a:off x="0" y="838200"/>
            <a:ext cx="9144000" cy="5105400"/>
          </a:xfrm>
        </p:spPr>
        <p:txBody>
          <a:bodyPr/>
          <a:lstStyle/>
          <a:p>
            <a:pPr marL="0" indent="0">
              <a:buFontTx/>
              <a:buNone/>
            </a:pPr>
            <a:endParaRPr lang="en-US" altLang="en-US" dirty="0">
              <a:ea typeface="MS PGothic" charset="-128"/>
              <a:cs typeface="ＭＳ Ｐゴシック" charset="-128"/>
            </a:endParaRPr>
          </a:p>
          <a:p>
            <a:pPr>
              <a:spcBef>
                <a:spcPts val="0"/>
              </a:spcBef>
            </a:pPr>
            <a:r>
              <a:rPr lang="en-US" altLang="en-US" dirty="0">
                <a:ea typeface="MS PGothic" charset="-128"/>
                <a:cs typeface="ＭＳ Ｐゴシック" charset="-128"/>
              </a:rPr>
              <a:t>We define “</a:t>
            </a:r>
            <a:r>
              <a:rPr lang="en-US" altLang="en-US" dirty="0">
                <a:solidFill>
                  <a:srgbClr val="C00000"/>
                </a:solidFill>
                <a:ea typeface="MS PGothic" charset="-128"/>
                <a:cs typeface="ＭＳ Ｐゴシック" charset="-128"/>
              </a:rPr>
              <a:t>Intelligent Systems</a:t>
            </a:r>
            <a:r>
              <a:rPr lang="en-US" altLang="en-US" dirty="0">
                <a:ea typeface="MS PGothic" charset="-128"/>
                <a:cs typeface="ＭＳ Ｐゴシック" charset="-128"/>
              </a:rPr>
              <a:t>” as purpose-engineered systems</a:t>
            </a:r>
          </a:p>
          <a:p>
            <a:pPr lvl="1">
              <a:spcBef>
                <a:spcPts val="0"/>
              </a:spcBef>
            </a:pPr>
            <a:r>
              <a:rPr lang="en-US" altLang="en-US" dirty="0">
                <a:ea typeface="MS PGothic" charset="-128"/>
                <a:cs typeface="ＭＳ Ｐゴシック" charset="-128"/>
              </a:rPr>
              <a:t>from the </a:t>
            </a:r>
            <a:r>
              <a:rPr lang="en-US" altLang="en-US" b="1" dirty="0">
                <a:ea typeface="MS PGothic" charset="-128"/>
                <a:cs typeface="ＭＳ Ｐゴシック" charset="-128"/>
              </a:rPr>
              <a:t>raw hardware </a:t>
            </a:r>
            <a:r>
              <a:rPr lang="en-US" altLang="en-US" dirty="0">
                <a:ea typeface="MS PGothic" charset="-128"/>
                <a:cs typeface="ＭＳ Ｐゴシック" charset="-128"/>
              </a:rPr>
              <a:t>and embedded systems, </a:t>
            </a:r>
          </a:p>
          <a:p>
            <a:pPr lvl="1">
              <a:spcBef>
                <a:spcPts val="0"/>
              </a:spcBef>
            </a:pPr>
            <a:r>
              <a:rPr lang="en-US" altLang="en-US" dirty="0">
                <a:ea typeface="MS PGothic" charset="-128"/>
                <a:cs typeface="ＭＳ Ｐゴシック" charset="-128"/>
              </a:rPr>
              <a:t>through </a:t>
            </a:r>
            <a:r>
              <a:rPr lang="en-US" altLang="en-US" b="1" dirty="0">
                <a:ea typeface="MS PGothic" charset="-128"/>
                <a:cs typeface="ＭＳ Ｐゴシック" charset="-128"/>
              </a:rPr>
              <a:t>data acquisition </a:t>
            </a:r>
            <a:r>
              <a:rPr lang="en-US" altLang="en-US" dirty="0">
                <a:ea typeface="MS PGothic" charset="-128"/>
                <a:cs typeface="ＭＳ Ｐゴシック" charset="-128"/>
              </a:rPr>
              <a:t>and signal processing </a:t>
            </a:r>
          </a:p>
          <a:p>
            <a:pPr lvl="1">
              <a:spcBef>
                <a:spcPts val="0"/>
              </a:spcBef>
            </a:pPr>
            <a:r>
              <a:rPr lang="en-US" altLang="en-US" dirty="0">
                <a:ea typeface="MS PGothic" charset="-128"/>
                <a:cs typeface="ＭＳ Ｐゴシック" charset="-128"/>
              </a:rPr>
              <a:t>to the </a:t>
            </a:r>
            <a:r>
              <a:rPr lang="en-US" altLang="en-US" b="1" dirty="0">
                <a:ea typeface="MS PGothic" charset="-128"/>
                <a:cs typeface="ＭＳ Ｐゴシック" charset="-128"/>
              </a:rPr>
              <a:t>transformation of data </a:t>
            </a:r>
            <a:r>
              <a:rPr lang="en-US" altLang="en-US" dirty="0">
                <a:ea typeface="MS PGothic" charset="-128"/>
                <a:cs typeface="ＭＳ Ｐゴシック" charset="-128"/>
              </a:rPr>
              <a:t>into decisions and/or knowledge. </a:t>
            </a:r>
          </a:p>
          <a:p>
            <a:pPr marL="0" indent="0">
              <a:spcBef>
                <a:spcPts val="0"/>
              </a:spcBef>
              <a:buFontTx/>
              <a:buNone/>
            </a:pPr>
            <a:endParaRPr lang="en-US" altLang="en-US" dirty="0">
              <a:ea typeface="MS PGothic" charset="-128"/>
              <a:cs typeface="ＭＳ Ｐゴシック" charset="-128"/>
            </a:endParaRPr>
          </a:p>
          <a:p>
            <a:pPr>
              <a:spcBef>
                <a:spcPts val="0"/>
              </a:spcBef>
            </a:pPr>
            <a:r>
              <a:rPr lang="en-US" altLang="en-US" dirty="0">
                <a:ea typeface="MS PGothic" charset="-128"/>
                <a:cs typeface="ＭＳ Ｐゴシック" charset="-128"/>
              </a:rPr>
              <a:t>Creating a new program ab initio offers us the opportunity to focus on a modern set of engineering topics: </a:t>
            </a:r>
          </a:p>
          <a:p>
            <a:pPr lvl="1">
              <a:spcBef>
                <a:spcPts val="0"/>
              </a:spcBef>
            </a:pPr>
            <a:r>
              <a:rPr lang="en-US" altLang="en-US" dirty="0">
                <a:ea typeface="MS PGothic" charset="-128"/>
                <a:cs typeface="ＭＳ Ｐゴシック" charset="-128"/>
              </a:rPr>
              <a:t>those that involve </a:t>
            </a:r>
            <a:r>
              <a:rPr lang="en-US" altLang="en-US" b="1" dirty="0">
                <a:ea typeface="MS PGothic" charset="-128"/>
                <a:cs typeface="ＭＳ Ｐゴシック" charset="-128"/>
              </a:rPr>
              <a:t>intelligent systems</a:t>
            </a:r>
          </a:p>
          <a:p>
            <a:pPr lvl="1">
              <a:spcBef>
                <a:spcPts val="0"/>
              </a:spcBef>
            </a:pPr>
            <a:r>
              <a:rPr lang="en-US" altLang="en-US" dirty="0">
                <a:ea typeface="MS PGothic" charset="-128"/>
                <a:cs typeface="ＭＳ Ｐゴシック" charset="-128"/>
              </a:rPr>
              <a:t>as realized with </a:t>
            </a:r>
            <a:r>
              <a:rPr lang="en-US" altLang="en-US" b="1" dirty="0">
                <a:ea typeface="MS PGothic" charset="-128"/>
                <a:cs typeface="ＭＳ Ｐゴシック" charset="-128"/>
              </a:rPr>
              <a:t>embedded, customizable </a:t>
            </a:r>
            <a:r>
              <a:rPr lang="en-US" altLang="en-US" dirty="0">
                <a:ea typeface="MS PGothic" charset="-128"/>
                <a:cs typeface="ＭＳ Ｐゴシック" charset="-128"/>
              </a:rPr>
              <a:t>computing components </a:t>
            </a:r>
          </a:p>
          <a:p>
            <a:pPr lvl="1">
              <a:spcBef>
                <a:spcPts val="0"/>
              </a:spcBef>
            </a:pPr>
            <a:r>
              <a:rPr lang="en-US" altLang="en-US" dirty="0">
                <a:ea typeface="MS PGothic" charset="-128"/>
                <a:cs typeface="ＭＳ Ｐゴシック" charset="-128"/>
              </a:rPr>
              <a:t>combined with </a:t>
            </a:r>
            <a:r>
              <a:rPr lang="en-US" altLang="en-US" b="1" dirty="0">
                <a:ea typeface="MS PGothic" charset="-128"/>
                <a:cs typeface="ＭＳ Ｐゴシック" charset="-128"/>
              </a:rPr>
              <a:t>sophisticated data interpretation </a:t>
            </a:r>
          </a:p>
          <a:p>
            <a:pPr marL="0" indent="0">
              <a:spcBef>
                <a:spcPts val="0"/>
              </a:spcBef>
              <a:buFontTx/>
              <a:buNone/>
            </a:pPr>
            <a:endParaRPr lang="en-US" altLang="en-US" dirty="0">
              <a:ea typeface="MS PGothic" charset="-128"/>
              <a:cs typeface="ＭＳ Ｐゴシック" charset="-128"/>
            </a:endParaRPr>
          </a:p>
          <a:p>
            <a:pPr marL="0" indent="0">
              <a:spcBef>
                <a:spcPts val="0"/>
              </a:spcBef>
              <a:buFontTx/>
              <a:buNone/>
            </a:pPr>
            <a:r>
              <a:rPr lang="en-US" altLang="en-US" dirty="0">
                <a:ea typeface="MS PGothic" charset="-128"/>
                <a:cs typeface="ＭＳ Ｐゴシック" charset="-128"/>
              </a:rPr>
              <a:t>This program will train students in the practical engineering of systems with an emphasis on </a:t>
            </a:r>
            <a:r>
              <a:rPr lang="en-US" altLang="en-US" i="1" dirty="0">
                <a:ea typeface="MS PGothic" charset="-128"/>
                <a:cs typeface="ＭＳ Ｐゴシック" charset="-128"/>
              </a:rPr>
              <a:t>hands-on designing, simulating (“digital twin”) and building systems</a:t>
            </a:r>
            <a:r>
              <a:rPr lang="en-US" altLang="en-US" dirty="0">
                <a:ea typeface="MS PGothic" charset="-128"/>
                <a:cs typeface="ＭＳ Ｐゴシック" charset="-128"/>
              </a:rPr>
              <a:t>. Graduates prepared with this core set of workforce-aligned skills will be in high demand for careers.  </a:t>
            </a:r>
          </a:p>
        </p:txBody>
      </p:sp>
    </p:spTree>
    <p:extLst>
      <p:ext uri="{BB962C8B-B14F-4D97-AF65-F5344CB8AC3E}">
        <p14:creationId xmlns:p14="http://schemas.microsoft.com/office/powerpoint/2010/main" val="4107604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a:spLocks noGrp="1"/>
          </p:cNvSpPr>
          <p:nvPr>
            <p:ph type="title" idx="4294967295"/>
          </p:nvPr>
        </p:nvSpPr>
        <p:spPr>
          <a:xfrm>
            <a:off x="0" y="609600"/>
            <a:ext cx="8382000" cy="1143000"/>
          </a:xfrm>
        </p:spPr>
        <p:txBody>
          <a:bodyPr/>
          <a:lstStyle/>
          <a:p>
            <a:r>
              <a:rPr lang="en-US" altLang="en-US" sz="3600" dirty="0">
                <a:ea typeface="MS PGothic" charset="-128"/>
                <a:cs typeface="ＭＳ Ｐゴシック" charset="-128"/>
              </a:rPr>
              <a:t>Intelligent Systems</a:t>
            </a:r>
            <a:br>
              <a:rPr lang="en-US" altLang="en-US" sz="3600" dirty="0">
                <a:ea typeface="MS PGothic" charset="-128"/>
                <a:cs typeface="ＭＳ Ｐゴシック" charset="-128"/>
              </a:rPr>
            </a:br>
            <a:r>
              <a:rPr lang="en-US" altLang="en-US" sz="3600" dirty="0">
                <a:ea typeface="MS PGothic" charset="-128"/>
                <a:cs typeface="ＭＳ Ｐゴシック" charset="-128"/>
              </a:rPr>
              <a:t>Engineering </a:t>
            </a:r>
            <a:br>
              <a:rPr lang="en-US" altLang="en-US" sz="3600" dirty="0">
                <a:ea typeface="MS PGothic" charset="-128"/>
                <a:cs typeface="ＭＳ Ｐゴシック" charset="-128"/>
              </a:rPr>
            </a:br>
            <a:r>
              <a:rPr lang="en-US" altLang="en-US" sz="3600" dirty="0">
                <a:ea typeface="MS PGothic" charset="-128"/>
                <a:cs typeface="ＭＳ Ｐゴシック" charset="-128"/>
              </a:rPr>
              <a:t>Structure</a:t>
            </a:r>
            <a:endParaRPr lang="en-US" altLang="en-US" dirty="0">
              <a:ea typeface="MS PGothic" charset="-128"/>
              <a:cs typeface="ＭＳ Ｐゴシック" charset="-128"/>
            </a:endParaRPr>
          </a:p>
        </p:txBody>
      </p:sp>
      <p:pic>
        <p:nvPicPr>
          <p:cNvPr id="2" name="Picture 1">
            <a:extLst>
              <a:ext uri="{FF2B5EF4-FFF2-40B4-BE49-F238E27FC236}">
                <a16:creationId xmlns:a16="http://schemas.microsoft.com/office/drawing/2014/main" id="{EEF3D0F1-E239-4F68-A607-9D2A772B199F}"/>
              </a:ext>
            </a:extLst>
          </p:cNvPr>
          <p:cNvPicPr>
            <a:picLocks noChangeAspect="1"/>
          </p:cNvPicPr>
          <p:nvPr/>
        </p:nvPicPr>
        <p:blipFill>
          <a:blip r:embed="rId2"/>
          <a:stretch>
            <a:fillRect/>
          </a:stretch>
        </p:blipFill>
        <p:spPr>
          <a:xfrm>
            <a:off x="3508270" y="0"/>
            <a:ext cx="5635730" cy="60198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a:xfrm>
            <a:off x="0" y="0"/>
            <a:ext cx="8688388" cy="990600"/>
          </a:xfrm>
        </p:spPr>
        <p:txBody>
          <a:bodyPr/>
          <a:lstStyle/>
          <a:p>
            <a:pPr algn="ctr"/>
            <a:r>
              <a:rPr lang="en-US" altLang="en-US" dirty="0">
                <a:ea typeface="MS PGothic" charset="-128"/>
                <a:cs typeface="ＭＳ Ｐゴシック" charset="-128"/>
              </a:rPr>
              <a:t>What is Intelligent Systems Engineering?</a:t>
            </a:r>
          </a:p>
        </p:txBody>
      </p:sp>
      <p:sp>
        <p:nvSpPr>
          <p:cNvPr id="7170" name="Content Placeholder 2"/>
          <p:cNvSpPr>
            <a:spLocks noGrp="1"/>
          </p:cNvSpPr>
          <p:nvPr>
            <p:ph idx="1"/>
          </p:nvPr>
        </p:nvSpPr>
        <p:spPr>
          <a:xfrm>
            <a:off x="-50800" y="762000"/>
            <a:ext cx="9194800" cy="4953000"/>
          </a:xfrm>
        </p:spPr>
        <p:txBody>
          <a:bodyPr/>
          <a:lstStyle/>
          <a:p>
            <a:r>
              <a:rPr lang="en-US" altLang="en-US" sz="3200" i="1" dirty="0">
                <a:ea typeface="MS PGothic" charset="-128"/>
                <a:cs typeface="ＭＳ Ｐゴシック" charset="-128"/>
              </a:rPr>
              <a:t>From the </a:t>
            </a:r>
            <a:r>
              <a:rPr lang="en-US" altLang="en-US" sz="3200" i="1" dirty="0">
                <a:solidFill>
                  <a:srgbClr val="C00000"/>
                </a:solidFill>
                <a:ea typeface="MS PGothic" charset="-128"/>
                <a:cs typeface="ＭＳ Ｐゴシック" charset="-128"/>
              </a:rPr>
              <a:t>small</a:t>
            </a:r>
            <a:r>
              <a:rPr lang="en-US" altLang="en-US" sz="3200" i="1" dirty="0">
                <a:ea typeface="MS PGothic" charset="-128"/>
                <a:cs typeface="ＭＳ Ｐゴシック" charset="-128"/>
              </a:rPr>
              <a:t> to the </a:t>
            </a:r>
            <a:r>
              <a:rPr lang="en-US" altLang="en-US" sz="3200" i="1" dirty="0">
                <a:solidFill>
                  <a:srgbClr val="C00000"/>
                </a:solidFill>
                <a:ea typeface="MS PGothic" charset="-128"/>
                <a:cs typeface="ＭＳ Ｐゴシック" charset="-128"/>
              </a:rPr>
              <a:t>large</a:t>
            </a:r>
            <a:endParaRPr lang="en-US" altLang="en-US" sz="2400" i="1" dirty="0">
              <a:solidFill>
                <a:srgbClr val="C00000"/>
              </a:solidFill>
              <a:ea typeface="MS PGothic" charset="-128"/>
              <a:cs typeface="ＭＳ Ｐゴシック" charset="-128"/>
            </a:endParaRPr>
          </a:p>
          <a:p>
            <a:r>
              <a:rPr lang="en-US" altLang="en-US" sz="2400" b="1" dirty="0">
                <a:ea typeface="MS PGothic" charset="-128"/>
                <a:cs typeface="ＭＳ Ｐゴシック" charset="-128"/>
              </a:rPr>
              <a:t>Edge Computing: Embedded Systems and Nanoscale Sensors </a:t>
            </a:r>
            <a:r>
              <a:rPr lang="en-US" altLang="en-US" sz="2400" dirty="0">
                <a:ea typeface="MS PGothic" charset="-128"/>
                <a:cs typeface="ＭＳ Ｐゴシック" charset="-128"/>
              </a:rPr>
              <a:t>– computing and sensing will be ubiquitous as we move toward smart homes, smart cities and smart transportation, with computing and intelligent systems helping us lead healthier lives</a:t>
            </a:r>
          </a:p>
          <a:p>
            <a:r>
              <a:rPr lang="en-US" altLang="en-US" sz="2400" b="1" dirty="0">
                <a:ea typeface="MS PGothic" charset="-128"/>
                <a:cs typeface="ＭＳ Ｐゴシック" charset="-128"/>
              </a:rPr>
              <a:t>Cloud and High-Performance computing </a:t>
            </a:r>
            <a:r>
              <a:rPr lang="en-US" altLang="en-US" sz="2400" dirty="0">
                <a:ea typeface="MS PGothic" charset="-128"/>
                <a:cs typeface="ＭＳ Ｐゴシック" charset="-128"/>
              </a:rPr>
              <a:t>– behind all of these edge devices are massive systems that analyze and manage the floods of data that are being produced</a:t>
            </a:r>
          </a:p>
          <a:p>
            <a:pPr lvl="1"/>
            <a:r>
              <a:rPr lang="en-US" altLang="en-US" sz="2400" dirty="0">
                <a:ea typeface="MS PGothic" charset="-128"/>
                <a:cs typeface="ＭＳ Ｐゴシック" charset="-128"/>
              </a:rPr>
              <a:t>They also allow modeling and simulation of the engineered systems</a:t>
            </a:r>
          </a:p>
          <a:p>
            <a:r>
              <a:rPr lang="en-US" altLang="en-US" sz="2400" dirty="0">
                <a:ea typeface="MS PGothic" charset="-128"/>
                <a:cs typeface="ＭＳ Ｐゴシック" charset="-128"/>
              </a:rPr>
              <a:t>All students have courses on edge, cloud, HPC systems, machine learning and modelling and simulation</a:t>
            </a:r>
          </a:p>
        </p:txBody>
      </p:sp>
    </p:spTree>
    <p:extLst>
      <p:ext uri="{BB962C8B-B14F-4D97-AF65-F5344CB8AC3E}">
        <p14:creationId xmlns:p14="http://schemas.microsoft.com/office/powerpoint/2010/main" val="20454598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382000" cy="1143000"/>
          </a:xfrm>
        </p:spPr>
        <p:txBody>
          <a:bodyPr/>
          <a:lstStyle/>
          <a:p>
            <a:r>
              <a:rPr lang="en-US" dirty="0"/>
              <a:t>Computing-based Systems Engineering</a:t>
            </a:r>
          </a:p>
        </p:txBody>
      </p:sp>
      <p:sp>
        <p:nvSpPr>
          <p:cNvPr id="3" name="Content Placeholder 2"/>
          <p:cNvSpPr>
            <a:spLocks noGrp="1"/>
          </p:cNvSpPr>
          <p:nvPr>
            <p:ph idx="1"/>
          </p:nvPr>
        </p:nvSpPr>
        <p:spPr>
          <a:xfrm>
            <a:off x="306388" y="914400"/>
            <a:ext cx="8380412" cy="4232275"/>
          </a:xfrm>
        </p:spPr>
        <p:txBody>
          <a:bodyPr/>
          <a:lstStyle/>
          <a:p>
            <a:r>
              <a:rPr lang="en-US" sz="2400" dirty="0"/>
              <a:t>Integration of customized systems rather than traditional software and servers</a:t>
            </a:r>
          </a:p>
          <a:p>
            <a:r>
              <a:rPr lang="en-US" sz="2400" dirty="0"/>
              <a:t>FPGAs</a:t>
            </a:r>
          </a:p>
          <a:p>
            <a:pPr lvl="1"/>
            <a:r>
              <a:rPr lang="en-US" sz="2400" dirty="0"/>
              <a:t>Customizable hardware logic</a:t>
            </a:r>
          </a:p>
          <a:p>
            <a:pPr lvl="1"/>
            <a:r>
              <a:rPr lang="en-US" sz="2400" dirty="0"/>
              <a:t>Significant interest in the financial sector, large scale data centers</a:t>
            </a:r>
          </a:p>
          <a:p>
            <a:r>
              <a:rPr lang="en-US" sz="2400" dirty="0"/>
              <a:t>Microcontrollers</a:t>
            </a:r>
          </a:p>
          <a:p>
            <a:pPr lvl="1"/>
            <a:r>
              <a:rPr lang="en-US" sz="2400" dirty="0"/>
              <a:t>Industrial automation</a:t>
            </a:r>
          </a:p>
          <a:p>
            <a:pPr lvl="1"/>
            <a:r>
              <a:rPr lang="en-US" sz="2400" dirty="0"/>
              <a:t>Smart devices</a:t>
            </a:r>
          </a:p>
          <a:p>
            <a:r>
              <a:rPr lang="en-US" sz="2400" dirty="0"/>
              <a:t>Accelerators</a:t>
            </a:r>
          </a:p>
          <a:p>
            <a:pPr lvl="1"/>
            <a:r>
              <a:rPr lang="en-US" sz="2400" dirty="0"/>
              <a:t>GPGPUs</a:t>
            </a:r>
          </a:p>
          <a:p>
            <a:pPr lvl="1"/>
            <a:r>
              <a:rPr lang="en-US" sz="2400" dirty="0"/>
              <a:t>Intel Xeon Phi</a:t>
            </a:r>
          </a:p>
        </p:txBody>
      </p:sp>
    </p:spTree>
    <p:extLst>
      <p:ext uri="{BB962C8B-B14F-4D97-AF65-F5344CB8AC3E}">
        <p14:creationId xmlns:p14="http://schemas.microsoft.com/office/powerpoint/2010/main" val="573397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FCEC5-A28B-4B49-8336-E9B498EFBC62}"/>
              </a:ext>
            </a:extLst>
          </p:cNvPr>
          <p:cNvSpPr>
            <a:spLocks noGrp="1"/>
          </p:cNvSpPr>
          <p:nvPr>
            <p:ph type="title"/>
          </p:nvPr>
        </p:nvSpPr>
        <p:spPr>
          <a:xfrm>
            <a:off x="0" y="-19050"/>
            <a:ext cx="9144000" cy="1143000"/>
          </a:xfrm>
        </p:spPr>
        <p:txBody>
          <a:bodyPr/>
          <a:lstStyle/>
          <a:p>
            <a:r>
              <a:rPr lang="en-US" dirty="0"/>
              <a:t>Intelligent Systems ~ Artificial Intelligence ~ Machine Learning</a:t>
            </a:r>
          </a:p>
        </p:txBody>
      </p:sp>
      <p:sp>
        <p:nvSpPr>
          <p:cNvPr id="3" name="Content Placeholder 2">
            <a:extLst>
              <a:ext uri="{FF2B5EF4-FFF2-40B4-BE49-F238E27FC236}">
                <a16:creationId xmlns:a16="http://schemas.microsoft.com/office/drawing/2014/main" id="{CB05AA21-7BB8-441B-BFDF-64E4D0324FCF}"/>
              </a:ext>
            </a:extLst>
          </p:cNvPr>
          <p:cNvSpPr>
            <a:spLocks noGrp="1"/>
          </p:cNvSpPr>
          <p:nvPr>
            <p:ph idx="1"/>
          </p:nvPr>
        </p:nvSpPr>
        <p:spPr>
          <a:xfrm>
            <a:off x="0" y="1066800"/>
            <a:ext cx="9144000" cy="4038600"/>
          </a:xfrm>
        </p:spPr>
        <p:txBody>
          <a:bodyPr/>
          <a:lstStyle/>
          <a:p>
            <a:r>
              <a:rPr lang="en-US" b="1" dirty="0">
                <a:solidFill>
                  <a:srgbClr val="B30838"/>
                </a:solidFill>
              </a:rPr>
              <a:t>2017 Headlines</a:t>
            </a:r>
          </a:p>
          <a:p>
            <a:r>
              <a:rPr lang="en-US" dirty="0"/>
              <a:t>The Race For AI: Google, Twitter, Intel, Apple In A Rush To Grab Artificial Intelligence Startups</a:t>
            </a:r>
          </a:p>
          <a:p>
            <a:r>
              <a:rPr lang="en-US" dirty="0"/>
              <a:t>Google, Facebook, And Microsoft Are Remaking Themselves Around AI</a:t>
            </a:r>
          </a:p>
          <a:p>
            <a:r>
              <a:rPr lang="en-US" dirty="0"/>
              <a:t>Google: The Full Stack AI Company</a:t>
            </a:r>
          </a:p>
          <a:p>
            <a:r>
              <a:rPr lang="en-US" dirty="0"/>
              <a:t>Bezos Says Artificial Intelligence to Fuel Amazon's Success</a:t>
            </a:r>
          </a:p>
          <a:p>
            <a:r>
              <a:rPr lang="en-US" dirty="0"/>
              <a:t>Microsoft CEO says artificial intelligence is the 'ultimate breakthrough'</a:t>
            </a:r>
          </a:p>
          <a:p>
            <a:r>
              <a:rPr lang="en-US" dirty="0"/>
              <a:t>Tesla’s New AI Guru Could Help Its Cars Teach Themselves</a:t>
            </a:r>
          </a:p>
          <a:p>
            <a:r>
              <a:rPr lang="en-US" dirty="0"/>
              <a:t>Netflix Is Using AI to Conquer the World... and Bandwidth Issues</a:t>
            </a:r>
          </a:p>
          <a:p>
            <a:r>
              <a:rPr lang="en-US" dirty="0"/>
              <a:t>How Google Is Remaking Itself As A “Machine Learning First” Company</a:t>
            </a:r>
          </a:p>
          <a:p>
            <a:r>
              <a:rPr lang="en-US" dirty="0"/>
              <a:t>If You Love Machine Learning, You Should Check Out General Electric</a:t>
            </a:r>
            <a:br>
              <a:rPr lang="en-US" dirty="0"/>
            </a:br>
            <a:endParaRPr lang="en-US" dirty="0"/>
          </a:p>
          <a:p>
            <a:r>
              <a:rPr lang="en-US" b="1" dirty="0">
                <a:solidFill>
                  <a:srgbClr val="B30838"/>
                </a:solidFill>
              </a:rPr>
              <a:t>The trouble for all of these companies is that finding the talent needed to drive all this AI work can be difficult.  </a:t>
            </a:r>
            <a:r>
              <a:rPr lang="en-US" b="1" dirty="0"/>
              <a:t>(That is where ISE comes in!)</a:t>
            </a:r>
          </a:p>
        </p:txBody>
      </p:sp>
    </p:spTree>
    <p:extLst>
      <p:ext uri="{BB962C8B-B14F-4D97-AF65-F5344CB8AC3E}">
        <p14:creationId xmlns:p14="http://schemas.microsoft.com/office/powerpoint/2010/main" val="611161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3D2C76-C7ED-416D-BB8E-BB2EF5E947F2}"/>
              </a:ext>
            </a:extLst>
          </p:cNvPr>
          <p:cNvSpPr>
            <a:spLocks noGrp="1"/>
          </p:cNvSpPr>
          <p:nvPr>
            <p:ph type="title"/>
          </p:nvPr>
        </p:nvSpPr>
        <p:spPr>
          <a:xfrm>
            <a:off x="152400" y="152399"/>
            <a:ext cx="8382000" cy="838201"/>
          </a:xfrm>
        </p:spPr>
        <p:txBody>
          <a:bodyPr/>
          <a:lstStyle/>
          <a:p>
            <a:r>
              <a:rPr lang="en-US" dirty="0"/>
              <a:t>And from indeed.com the jobs are for</a:t>
            </a:r>
          </a:p>
        </p:txBody>
      </p:sp>
      <p:grpSp>
        <p:nvGrpSpPr>
          <p:cNvPr id="14" name="Group 13">
            <a:extLst>
              <a:ext uri="{FF2B5EF4-FFF2-40B4-BE49-F238E27FC236}">
                <a16:creationId xmlns:a16="http://schemas.microsoft.com/office/drawing/2014/main" id="{A5D0E99F-6E6E-419C-94CE-1619476B7D92}"/>
              </a:ext>
            </a:extLst>
          </p:cNvPr>
          <p:cNvGrpSpPr/>
          <p:nvPr/>
        </p:nvGrpSpPr>
        <p:grpSpPr>
          <a:xfrm>
            <a:off x="0" y="1266824"/>
            <a:ext cx="9172575" cy="5562601"/>
            <a:chOff x="0" y="1285874"/>
            <a:chExt cx="9172575" cy="5562601"/>
          </a:xfrm>
        </p:grpSpPr>
        <p:pic>
          <p:nvPicPr>
            <p:cNvPr id="7" name="Picture 6">
              <a:extLst>
                <a:ext uri="{FF2B5EF4-FFF2-40B4-BE49-F238E27FC236}">
                  <a16:creationId xmlns:a16="http://schemas.microsoft.com/office/drawing/2014/main" id="{F094C2FA-7BBE-4DD7-BE40-4287329FE6EF}"/>
                </a:ext>
              </a:extLst>
            </p:cNvPr>
            <p:cNvPicPr>
              <a:picLocks noChangeAspect="1"/>
            </p:cNvPicPr>
            <p:nvPr/>
          </p:nvPicPr>
          <p:blipFill rotWithShape="1">
            <a:blip r:embed="rId2"/>
            <a:srcRect t="10153"/>
            <a:stretch/>
          </p:blipFill>
          <p:spPr>
            <a:xfrm>
              <a:off x="0" y="1285874"/>
              <a:ext cx="9172575" cy="5562601"/>
            </a:xfrm>
            <a:prstGeom prst="rect">
              <a:avLst/>
            </a:prstGeom>
          </p:spPr>
        </p:pic>
        <p:sp>
          <p:nvSpPr>
            <p:cNvPr id="9" name="TextBox 8">
              <a:extLst>
                <a:ext uri="{FF2B5EF4-FFF2-40B4-BE49-F238E27FC236}">
                  <a16:creationId xmlns:a16="http://schemas.microsoft.com/office/drawing/2014/main" id="{6AA3A7ED-B44E-4412-8C9D-8226E1DEC4A3}"/>
                </a:ext>
              </a:extLst>
            </p:cNvPr>
            <p:cNvSpPr txBox="1"/>
            <p:nvPr/>
          </p:nvSpPr>
          <p:spPr>
            <a:xfrm>
              <a:off x="4143375" y="5715000"/>
              <a:ext cx="3200400" cy="378470"/>
            </a:xfrm>
            <a:prstGeom prst="rect">
              <a:avLst/>
            </a:prstGeom>
            <a:noFill/>
          </p:spPr>
          <p:txBody>
            <a:bodyPr wrap="square" rtlCol="0">
              <a:spAutoFit/>
            </a:bodyPr>
            <a:lstStyle/>
            <a:p>
              <a:r>
                <a:rPr lang="en-US" sz="1800" dirty="0">
                  <a:solidFill>
                    <a:srgbClr val="FF9900"/>
                  </a:solidFill>
                </a:rPr>
                <a:t>Artificial Intelligence Engineer</a:t>
              </a:r>
            </a:p>
          </p:txBody>
        </p:sp>
        <p:sp>
          <p:nvSpPr>
            <p:cNvPr id="10" name="TextBox 9">
              <a:extLst>
                <a:ext uri="{FF2B5EF4-FFF2-40B4-BE49-F238E27FC236}">
                  <a16:creationId xmlns:a16="http://schemas.microsoft.com/office/drawing/2014/main" id="{C2299138-462C-4847-977E-6A7E438F1830}"/>
                </a:ext>
              </a:extLst>
            </p:cNvPr>
            <p:cNvSpPr txBox="1"/>
            <p:nvPr/>
          </p:nvSpPr>
          <p:spPr>
            <a:xfrm>
              <a:off x="6734175" y="4931420"/>
              <a:ext cx="2133600" cy="369332"/>
            </a:xfrm>
            <a:prstGeom prst="rect">
              <a:avLst/>
            </a:prstGeom>
            <a:noFill/>
          </p:spPr>
          <p:txBody>
            <a:bodyPr wrap="square" rtlCol="0">
              <a:spAutoFit/>
            </a:bodyPr>
            <a:lstStyle/>
            <a:p>
              <a:r>
                <a:rPr lang="en-US" sz="1800" dirty="0">
                  <a:solidFill>
                    <a:srgbClr val="7030A0"/>
                  </a:solidFill>
                </a:rPr>
                <a:t>Computer Scientist</a:t>
              </a:r>
            </a:p>
          </p:txBody>
        </p:sp>
        <p:sp>
          <p:nvSpPr>
            <p:cNvPr id="11" name="TextBox 10">
              <a:extLst>
                <a:ext uri="{FF2B5EF4-FFF2-40B4-BE49-F238E27FC236}">
                  <a16:creationId xmlns:a16="http://schemas.microsoft.com/office/drawing/2014/main" id="{A0C54800-182D-44DD-BB42-0AD6B1691938}"/>
                </a:ext>
              </a:extLst>
            </p:cNvPr>
            <p:cNvSpPr txBox="1"/>
            <p:nvPr/>
          </p:nvSpPr>
          <p:spPr>
            <a:xfrm>
              <a:off x="4595812" y="3569598"/>
              <a:ext cx="1628775" cy="369332"/>
            </a:xfrm>
            <a:prstGeom prst="rect">
              <a:avLst/>
            </a:prstGeom>
            <a:noFill/>
          </p:spPr>
          <p:txBody>
            <a:bodyPr wrap="square" rtlCol="0">
              <a:spAutoFit/>
            </a:bodyPr>
            <a:lstStyle/>
            <a:p>
              <a:r>
                <a:rPr lang="en-US" sz="1800" dirty="0">
                  <a:solidFill>
                    <a:srgbClr val="F9F600"/>
                  </a:solidFill>
                  <a:highlight>
                    <a:srgbClr val="000000"/>
                  </a:highlight>
                </a:rPr>
                <a:t>Data Scientist </a:t>
              </a:r>
            </a:p>
          </p:txBody>
        </p:sp>
        <p:sp>
          <p:nvSpPr>
            <p:cNvPr id="12" name="TextBox 11">
              <a:extLst>
                <a:ext uri="{FF2B5EF4-FFF2-40B4-BE49-F238E27FC236}">
                  <a16:creationId xmlns:a16="http://schemas.microsoft.com/office/drawing/2014/main" id="{9C51BAE7-F3F6-482B-B283-643B90340F26}"/>
                </a:ext>
              </a:extLst>
            </p:cNvPr>
            <p:cNvSpPr txBox="1"/>
            <p:nvPr/>
          </p:nvSpPr>
          <p:spPr>
            <a:xfrm>
              <a:off x="6734175" y="2162859"/>
              <a:ext cx="2133600" cy="369332"/>
            </a:xfrm>
            <a:prstGeom prst="rect">
              <a:avLst/>
            </a:prstGeom>
            <a:noFill/>
          </p:spPr>
          <p:txBody>
            <a:bodyPr wrap="square" rtlCol="0">
              <a:spAutoFit/>
            </a:bodyPr>
            <a:lstStyle/>
            <a:p>
              <a:r>
                <a:rPr lang="en-US" sz="1800" dirty="0">
                  <a:solidFill>
                    <a:srgbClr val="478949"/>
                  </a:solidFill>
                </a:rPr>
                <a:t>Big Data Engineer</a:t>
              </a:r>
            </a:p>
          </p:txBody>
        </p:sp>
        <p:sp>
          <p:nvSpPr>
            <p:cNvPr id="13" name="TextBox 12">
              <a:extLst>
                <a:ext uri="{FF2B5EF4-FFF2-40B4-BE49-F238E27FC236}">
                  <a16:creationId xmlns:a16="http://schemas.microsoft.com/office/drawing/2014/main" id="{3DD2D31D-3466-46C4-953D-861427B467FD}"/>
                </a:ext>
              </a:extLst>
            </p:cNvPr>
            <p:cNvSpPr txBox="1"/>
            <p:nvPr/>
          </p:nvSpPr>
          <p:spPr>
            <a:xfrm>
              <a:off x="3176587" y="4647404"/>
              <a:ext cx="3048000" cy="369332"/>
            </a:xfrm>
            <a:prstGeom prst="rect">
              <a:avLst/>
            </a:prstGeom>
            <a:noFill/>
          </p:spPr>
          <p:txBody>
            <a:bodyPr wrap="square" rtlCol="0">
              <a:spAutoFit/>
            </a:bodyPr>
            <a:lstStyle/>
            <a:p>
              <a:r>
                <a:rPr lang="en-US" sz="1800" dirty="0">
                  <a:solidFill>
                    <a:srgbClr val="1D48B3"/>
                  </a:solidFill>
                </a:rPr>
                <a:t>Machine Learning Engineer</a:t>
              </a:r>
            </a:p>
          </p:txBody>
        </p:sp>
      </p:grpSp>
    </p:spTree>
    <p:extLst>
      <p:ext uri="{BB962C8B-B14F-4D97-AF65-F5344CB8AC3E}">
        <p14:creationId xmlns:p14="http://schemas.microsoft.com/office/powerpoint/2010/main" val="4257388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16CE7-853A-43B0-9B11-EC97D443C107}"/>
              </a:ext>
            </a:extLst>
          </p:cNvPr>
          <p:cNvSpPr>
            <a:spLocks noGrp="1"/>
          </p:cNvSpPr>
          <p:nvPr>
            <p:ph type="title"/>
          </p:nvPr>
        </p:nvSpPr>
        <p:spPr>
          <a:xfrm>
            <a:off x="-28575" y="76200"/>
            <a:ext cx="9172575" cy="838200"/>
          </a:xfrm>
        </p:spPr>
        <p:txBody>
          <a:bodyPr/>
          <a:lstStyle/>
          <a:p>
            <a:r>
              <a:rPr lang="en-US" sz="3200" dirty="0"/>
              <a:t>And Computer Engineering is in great demand</a:t>
            </a:r>
            <a:br>
              <a:rPr lang="en-US" sz="3200" dirty="0"/>
            </a:br>
            <a:r>
              <a:rPr lang="en-US" sz="3200" dirty="0"/>
              <a:t>(scale changed by a factor of 10)</a:t>
            </a:r>
          </a:p>
        </p:txBody>
      </p:sp>
      <p:grpSp>
        <p:nvGrpSpPr>
          <p:cNvPr id="7" name="Group 6">
            <a:extLst>
              <a:ext uri="{FF2B5EF4-FFF2-40B4-BE49-F238E27FC236}">
                <a16:creationId xmlns:a16="http://schemas.microsoft.com/office/drawing/2014/main" id="{423024FC-7BE5-4AF5-AECD-96B08F2D8B07}"/>
              </a:ext>
            </a:extLst>
          </p:cNvPr>
          <p:cNvGrpSpPr/>
          <p:nvPr/>
        </p:nvGrpSpPr>
        <p:grpSpPr>
          <a:xfrm>
            <a:off x="-28575" y="1219201"/>
            <a:ext cx="9146010" cy="5638800"/>
            <a:chOff x="-28575" y="1219201"/>
            <a:chExt cx="9146010" cy="5638800"/>
          </a:xfrm>
        </p:grpSpPr>
        <p:pic>
          <p:nvPicPr>
            <p:cNvPr id="4" name="Picture 3">
              <a:extLst>
                <a:ext uri="{FF2B5EF4-FFF2-40B4-BE49-F238E27FC236}">
                  <a16:creationId xmlns:a16="http://schemas.microsoft.com/office/drawing/2014/main" id="{9FDBCCA0-56B1-438B-BC71-F81B85E1B29E}"/>
                </a:ext>
              </a:extLst>
            </p:cNvPr>
            <p:cNvPicPr>
              <a:picLocks noChangeAspect="1"/>
            </p:cNvPicPr>
            <p:nvPr/>
          </p:nvPicPr>
          <p:blipFill>
            <a:blip r:embed="rId2"/>
            <a:stretch>
              <a:fillRect/>
            </a:stretch>
          </p:blipFill>
          <p:spPr>
            <a:xfrm>
              <a:off x="-28575" y="1219201"/>
              <a:ext cx="9146010" cy="5638800"/>
            </a:xfrm>
            <a:prstGeom prst="rect">
              <a:avLst/>
            </a:prstGeom>
          </p:spPr>
        </p:pic>
        <p:sp>
          <p:nvSpPr>
            <p:cNvPr id="5" name="TextBox 4">
              <a:extLst>
                <a:ext uri="{FF2B5EF4-FFF2-40B4-BE49-F238E27FC236}">
                  <a16:creationId xmlns:a16="http://schemas.microsoft.com/office/drawing/2014/main" id="{A5C43B7E-EAB0-4EEE-825E-2B46F5BA6D5E}"/>
                </a:ext>
              </a:extLst>
            </p:cNvPr>
            <p:cNvSpPr txBox="1"/>
            <p:nvPr/>
          </p:nvSpPr>
          <p:spPr>
            <a:xfrm>
              <a:off x="6858000" y="5562600"/>
              <a:ext cx="2133600" cy="369332"/>
            </a:xfrm>
            <a:prstGeom prst="rect">
              <a:avLst/>
            </a:prstGeom>
            <a:noFill/>
          </p:spPr>
          <p:txBody>
            <a:bodyPr wrap="square" rtlCol="0">
              <a:spAutoFit/>
            </a:bodyPr>
            <a:lstStyle/>
            <a:p>
              <a:r>
                <a:rPr lang="en-US" sz="1800" dirty="0">
                  <a:solidFill>
                    <a:srgbClr val="1D48B3"/>
                  </a:solidFill>
                </a:rPr>
                <a:t>Big Data Engineer</a:t>
              </a:r>
            </a:p>
          </p:txBody>
        </p:sp>
        <p:sp>
          <p:nvSpPr>
            <p:cNvPr id="6" name="TextBox 5">
              <a:extLst>
                <a:ext uri="{FF2B5EF4-FFF2-40B4-BE49-F238E27FC236}">
                  <a16:creationId xmlns:a16="http://schemas.microsoft.com/office/drawing/2014/main" id="{9CA9EBEB-5DE3-48AC-8E20-1FB832C8CF56}"/>
                </a:ext>
              </a:extLst>
            </p:cNvPr>
            <p:cNvSpPr txBox="1"/>
            <p:nvPr/>
          </p:nvSpPr>
          <p:spPr>
            <a:xfrm>
              <a:off x="6705599" y="2421404"/>
              <a:ext cx="2411835" cy="369332"/>
            </a:xfrm>
            <a:prstGeom prst="rect">
              <a:avLst/>
            </a:prstGeom>
            <a:noFill/>
          </p:spPr>
          <p:txBody>
            <a:bodyPr wrap="square" rtlCol="0">
              <a:spAutoFit/>
            </a:bodyPr>
            <a:lstStyle/>
            <a:p>
              <a:r>
                <a:rPr lang="en-US" sz="1800" dirty="0">
                  <a:solidFill>
                    <a:srgbClr val="FF9900"/>
                  </a:solidFill>
                </a:rPr>
                <a:t>Computer Engineer</a:t>
              </a:r>
            </a:p>
          </p:txBody>
        </p:sp>
      </p:grpSp>
      <p:sp>
        <p:nvSpPr>
          <p:cNvPr id="8" name="Rectangle 7">
            <a:extLst>
              <a:ext uri="{FF2B5EF4-FFF2-40B4-BE49-F238E27FC236}">
                <a16:creationId xmlns:a16="http://schemas.microsoft.com/office/drawing/2014/main" id="{476E5649-2166-45E1-94FA-C3FBC27105F1}"/>
              </a:ext>
            </a:extLst>
          </p:cNvPr>
          <p:cNvSpPr/>
          <p:nvPr/>
        </p:nvSpPr>
        <p:spPr>
          <a:xfrm>
            <a:off x="9525" y="1228367"/>
            <a:ext cx="9146009" cy="369332"/>
          </a:xfrm>
          <a:prstGeom prst="rect">
            <a:avLst/>
          </a:prstGeom>
        </p:spPr>
        <p:txBody>
          <a:bodyPr wrap="square">
            <a:spAutoFit/>
          </a:bodyPr>
          <a:lstStyle/>
          <a:p>
            <a:r>
              <a:rPr lang="en-US" sz="1800" dirty="0"/>
              <a:t>https://www.indeed.com/jobtrends/q-big-data-engineer-q-computer-engineer.html</a:t>
            </a:r>
          </a:p>
        </p:txBody>
      </p:sp>
    </p:spTree>
    <p:extLst>
      <p:ext uri="{BB962C8B-B14F-4D97-AF65-F5344CB8AC3E}">
        <p14:creationId xmlns:p14="http://schemas.microsoft.com/office/powerpoint/2010/main" val="31753063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02&quot;&gt;&lt;object type=&quot;3&quot; unique_id=&quot;10003&quot;&gt;&lt;property id=&quot;20148&quot; value=&quot;5&quot;/&gt;&lt;property id=&quot;20300&quot; value=&quot;Slide 1 - &amp;quot;Indiana University Bloomington Intelligent Systems Engineering&amp;quot;&quot;/&gt;&lt;property id=&quot;20307&quot; value=&quot;351&quot;/&gt;&lt;/object&gt;&lt;object type=&quot;3&quot; unique_id=&quot;10006&quot;&gt;&lt;property id=&quot;20148&quot; value=&quot;5&quot;/&gt;&lt;property id=&quot;20300&quot; value=&quot;Slide 2 - &amp;quot;Engineering  Structure&amp;quot;&quot;/&gt;&lt;property id=&quot;20307&quot; value=&quot;349&quot;/&gt;&lt;/object&gt;&lt;object type=&quot;3&quot; unique_id=&quot;10007&quot;&gt;&lt;property id=&quot;20148&quot; value=&quot;5&quot;/&gt;&lt;property id=&quot;20300&quot; value=&quot;Slide 3 - &amp;quot;B.S. in Engineering&amp;quot;&quot;/&gt;&lt;property id=&quot;20307&quot; value=&quot;345&quot;/&gt;&lt;/object&gt;&lt;object type=&quot;3&quot; unique_id=&quot;10008&quot;&gt;&lt;property id=&quot;20148&quot; value=&quot;5&quot;/&gt;&lt;property id=&quot;20300&quot; value=&quot;Slide 4 - &amp;quot;Ph.D. in Engineering&amp;quot;&quot;/&gt;&lt;property id=&quot;20307&quot; value=&quot;346&quot;/&gt;&lt;/object&gt;&lt;object type=&quot;3&quot; unique_id=&quot;10009&quot;&gt;&lt;property id=&quot;20148&quot; value=&quot;5&quot;/&gt;&lt;property id=&quot;20300&quot; value=&quot;Slide 5 - &amp;quot;Structure and Timeline&amp;quot;&quot;/&gt;&lt;property id=&quot;20307&quot; value=&quot;350&quot;/&gt;&lt;/object&gt;&lt;object type=&quot;3&quot; unique_id=&quot;10055&quot;&gt;&lt;property id=&quot;20148&quot; value=&quot;5&quot;/&gt;&lt;property id=&quot;20300&quot; value=&quot;Slide 7 - &amp;quot;Important Areas for Today’s Meeting&amp;quot;&quot;/&gt;&lt;property id=&quot;20307&quot; value=&quot;352&quot;/&gt;&lt;/object&gt;&lt;object type=&quot;3&quot; unique_id=&quot;10056&quot;&gt;&lt;property id=&quot;20148&quot; value=&quot;5&quot;/&gt;&lt;property id=&quot;20300&quot; value=&quot;Slide 9 - &amp;quot;Outreach&amp;quot;&quot;/&gt;&lt;property id=&quot;20307&quot; value=&quot;353&quot;/&gt;&lt;/object&gt;&lt;object type=&quot;3&quot; unique_id=&quot;10057&quot;&gt;&lt;property id=&quot;20148&quot; value=&quot;5&quot;/&gt;&lt;property id=&quot;20300&quot; value=&quot;Slide 10 - &amp;quot;Structure of ISE Department&amp;quot;&quot;/&gt;&lt;property id=&quot;20307&quot; value=&quot;354&quot;/&gt;&lt;/object&gt;&lt;object type=&quot;3&quot; unique_id=&quot;10089&quot;&gt;&lt;property id=&quot;20148&quot; value=&quot;5&quot;/&gt;&lt;property id=&quot;20300&quot; value=&quot;Slide 6 - &amp;quot;Messages from Blue Ribbon Committee&amp;quot;&quot;/&gt;&lt;property id=&quot;20307&quot; value=&quot;355&quot;/&gt;&lt;/object&gt;&lt;object type=&quot;3&quot; unique_id=&quot;10124&quot;&gt;&lt;property id=&quot;20148&quot; value=&quot;5&quot;/&gt;&lt;property id=&quot;20300&quot; value=&quot;Slide 11 - &amp;quot;Possible Involvement of Faculty with Department of Engineering&amp;quot;&quot;/&gt;&lt;property id=&quot;20307&quot; value=&quot;356&quot;/&gt;&lt;/object&gt;&lt;object type=&quot;3&quot; unique_id=&quot;10192&quot;&gt;&lt;property id=&quot;20148&quot; value=&quot;5&quot;/&gt;&lt;property id=&quot;20300&quot; value=&quot;Slide 8 - &amp;quot;What’s in a Name?&amp;quot;&quot;/&gt;&lt;property id=&quot;20307&quot; value=&quot;357&quot;/&gt;&lt;/object&gt;&lt;/object&gt;&lt;object type=&quot;8&quot; unique_id=&quot;10018&quot;&gt;&lt;/object&gt;&lt;/object&gt;&lt;/database&gt;"/>
  <p:tag name="SECTOMILLISECCONVERTED" val="1"/>
</p:tagLst>
</file>

<file path=ppt/theme/theme1.xml><?xml version="1.0" encoding="utf-8"?>
<a:theme xmlns:a="http://schemas.openxmlformats.org/drawingml/2006/main" name="Blank Presentation">
  <a:themeElements>
    <a:clrScheme name="Custom 2">
      <a:dk1>
        <a:srgbClr val="000000"/>
      </a:dk1>
      <a:lt1>
        <a:srgbClr val="FFFFFF"/>
      </a:lt1>
      <a:dk2>
        <a:srgbClr val="F8F3D2"/>
      </a:dk2>
      <a:lt2>
        <a:srgbClr val="B0B2B4"/>
      </a:lt2>
      <a:accent1>
        <a:srgbClr val="8E0C33"/>
      </a:accent1>
      <a:accent2>
        <a:srgbClr val="6D6E70"/>
      </a:accent2>
      <a:accent3>
        <a:srgbClr val="FFFFFF"/>
      </a:accent3>
      <a:accent4>
        <a:srgbClr val="000000"/>
      </a:accent4>
      <a:accent5>
        <a:srgbClr val="BFAAAA"/>
      </a:accent5>
      <a:accent6>
        <a:srgbClr val="626365"/>
      </a:accent6>
      <a:hlink>
        <a:srgbClr val="8E0C33"/>
      </a:hlink>
      <a:folHlink>
        <a:srgbClr val="6D6E7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1"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Blank Presentation 1">
        <a:dk1>
          <a:srgbClr val="000000"/>
        </a:dk1>
        <a:lt1>
          <a:srgbClr val="FFFFFF"/>
        </a:lt1>
        <a:dk2>
          <a:srgbClr val="F8F3D2"/>
        </a:dk2>
        <a:lt2>
          <a:srgbClr val="B0B2B4"/>
        </a:lt2>
        <a:accent1>
          <a:srgbClr val="7D110C"/>
        </a:accent1>
        <a:accent2>
          <a:srgbClr val="6D6E70"/>
        </a:accent2>
        <a:accent3>
          <a:srgbClr val="FFFFFF"/>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9F3D3"/>
        </a:lt1>
        <a:dk2>
          <a:srgbClr val="F8F3D2"/>
        </a:dk2>
        <a:lt2>
          <a:srgbClr val="B0B2B4"/>
        </a:lt2>
        <a:accent1>
          <a:srgbClr val="7D110C"/>
        </a:accent1>
        <a:accent2>
          <a:srgbClr val="6D6E70"/>
        </a:accent2>
        <a:accent3>
          <a:srgbClr val="FBF8E6"/>
        </a:accent3>
        <a:accent4>
          <a:srgbClr val="000000"/>
        </a:accent4>
        <a:accent5>
          <a:srgbClr val="BFAAAA"/>
        </a:accent5>
        <a:accent6>
          <a:srgbClr val="626365"/>
        </a:accent6>
        <a:hlink>
          <a:srgbClr val="7D110C"/>
        </a:hlink>
        <a:folHlink>
          <a:srgbClr val="6D6E7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11799</TotalTime>
  <Words>2245</Words>
  <Application>Microsoft Office PowerPoint</Application>
  <PresentationFormat>On-screen Show (4:3)</PresentationFormat>
  <Paragraphs>317</Paragraphs>
  <Slides>27</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ＭＳ Ｐゴシック</vt:lpstr>
      <vt:lpstr>ＭＳ Ｐゴシック</vt:lpstr>
      <vt:lpstr>Arial</vt:lpstr>
      <vt:lpstr>Blank Presentation</vt:lpstr>
      <vt:lpstr>Indiana University School of Informatics, Computing and Engineering ISE: Intelligent Systems Engineering</vt:lpstr>
      <vt:lpstr>What is Intelligent Systems Engineering?</vt:lpstr>
      <vt:lpstr>What is Intelligent Systems Engineering?</vt:lpstr>
      <vt:lpstr>Intelligent Systems Engineering  Structure</vt:lpstr>
      <vt:lpstr>What is Intelligent Systems Engineering?</vt:lpstr>
      <vt:lpstr>Computing-based Systems Engineering</vt:lpstr>
      <vt:lpstr>Intelligent Systems ~ Artificial Intelligence ~ Machine Learning</vt:lpstr>
      <vt:lpstr>And from indeed.com the jobs are for</vt:lpstr>
      <vt:lpstr>And Computer Engineering is in great demand (scale changed by a factor of 10)</vt:lpstr>
      <vt:lpstr>Intelligent Systems Engineering Areas of Study</vt:lpstr>
      <vt:lpstr>B.S. in Intelligent Systems Engineering</vt:lpstr>
      <vt:lpstr>B.S. in Intelligent Systems Engineering</vt:lpstr>
      <vt:lpstr>Our Curriculum and Approach</vt:lpstr>
      <vt:lpstr>Structure of ISE Undergraduate Degree</vt:lpstr>
      <vt:lpstr>Typical Degree Map - CE</vt:lpstr>
      <vt:lpstr>Typical Degree Map - CPS</vt:lpstr>
      <vt:lpstr>Typical Degree Map - Bioengineering</vt:lpstr>
      <vt:lpstr>Typical Degree Map - Nanoengineering</vt:lpstr>
      <vt:lpstr>Accreditation and Funding Opportunities</vt:lpstr>
      <vt:lpstr>ISE PhD Program</vt:lpstr>
      <vt:lpstr>ISE Masters of Science Program</vt:lpstr>
      <vt:lpstr>ISE Senior Faculty</vt:lpstr>
      <vt:lpstr>ISE Senior Faculty </vt:lpstr>
      <vt:lpstr>ISE Faculty joining Fall 2016</vt:lpstr>
      <vt:lpstr>ISE Faculty joining 2016-2017</vt:lpstr>
      <vt:lpstr>ISE Faculty joining 2017-2018</vt:lpstr>
      <vt:lpstr>Questions?</vt:lpstr>
    </vt:vector>
  </TitlesOfParts>
  <Company>Indiana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Future of Information Technology and The Indiana University School of Informatics</dc:title>
  <dc:creator>Neal Moore</dc:creator>
  <cp:keywords/>
  <cp:lastModifiedBy>Geoffrey Fox</cp:lastModifiedBy>
  <cp:revision>367</cp:revision>
  <cp:lastPrinted>2009-05-27T19:00:23Z</cp:lastPrinted>
  <dcterms:created xsi:type="dcterms:W3CDTF">2011-04-26T20:44:01Z</dcterms:created>
  <dcterms:modified xsi:type="dcterms:W3CDTF">2017-11-09T04:16:01Z</dcterms:modified>
</cp:coreProperties>
</file>